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58" r:id="rId2"/>
    <p:sldMasterId id="2147483854" r:id="rId3"/>
  </p:sldMasterIdLst>
  <p:notesMasterIdLst>
    <p:notesMasterId r:id="rId16"/>
  </p:notesMasterIdLst>
  <p:handoutMasterIdLst>
    <p:handoutMasterId r:id="rId17"/>
  </p:handoutMasterIdLst>
  <p:sldIdLst>
    <p:sldId id="315" r:id="rId4"/>
    <p:sldId id="336" r:id="rId5"/>
    <p:sldId id="277" r:id="rId6"/>
    <p:sldId id="370" r:id="rId7"/>
    <p:sldId id="365" r:id="rId8"/>
    <p:sldId id="362" r:id="rId9"/>
    <p:sldId id="369" r:id="rId10"/>
    <p:sldId id="363" r:id="rId11"/>
    <p:sldId id="366" r:id="rId12"/>
    <p:sldId id="326" r:id="rId13"/>
    <p:sldId id="374" r:id="rId14"/>
    <p:sldId id="35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13148-F491-5E45-9C00-79B1B6DF5906}" type="datetimeFigureOut">
              <a:rPr lang="en-US" smtClean="0"/>
              <a:t>1/22/13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94D8A-A385-A340-81BB-C308DF1C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7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A59E6-77BA-4240-8AA4-0283335AE0CD}" type="datetimeFigureOut">
              <a:rPr lang="en-US" smtClean="0"/>
              <a:t>1/22/13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573A6-15EA-F145-A436-415265A0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C9C71940-6C20-FE4D-904C-161F0C54084A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 dirty="0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>
              <a:latin typeface="Arial" charset="0"/>
              <a:ea typeface="宋体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GRC; time lag 2 days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6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9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A1BA6-DE52-1246-AAAD-3D69023828C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4174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1EC8C-474B-D64B-9E80-636C95C90774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4452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34ADA-B989-0645-B6D5-6984D98764F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06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514C-AE29-2948-AEA7-1D1D29FA9DC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9456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AB1C-29B8-E947-BBD0-AF1B2B5E351C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7909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F2C0-7F0E-B144-9ED5-9A4E183DB7B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5601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1A8B-E9FD-0E40-A9BF-982503BB3F82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646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FDFB-F30D-3245-8CE4-78BA05AA53F3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7818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1AF3-1353-0240-A58F-0FA81ADF24E0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2274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146-3879-5F47-BDA0-82A01F4C3E2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988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1/22/13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0931C-76DB-0C4C-B0D6-47538F13A62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1422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10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95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38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63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5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80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06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8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9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43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2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0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4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7FF0007-2CC9-7A4B-9865-8807F4B6986B}" type="datetimeFigureOut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1/22/13</a:t>
            </a:fld>
            <a:endParaRPr lang="en-US" altLang="zh-CN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B90B6A-5BD0-8C4E-B125-CB075DA16D3F}" type="slidenum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6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iconbazaar.com/bars/contributed/pg04.html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png"/><Relationship Id="rId9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1000" y="368722"/>
            <a:ext cx="8382000" cy="54855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836619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US" sz="3200" dirty="0" smtClean="0">
                <a:solidFill>
                  <a:srgbClr val="0000FF"/>
                </a:solidFill>
              </a:rPr>
              <a:t>Asian </a:t>
            </a:r>
            <a:r>
              <a:rPr lang="en-US" sz="3200" dirty="0">
                <a:solidFill>
                  <a:srgbClr val="0000FF"/>
                </a:solidFill>
              </a:rPr>
              <a:t>and stratospheric influences on western U.S. ozone air quality </a:t>
            </a:r>
            <a:endParaRPr lang="en-US" sz="3200" b="1" dirty="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52600" y="193325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283075" y="2349749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10143" y="5842336"/>
            <a:ext cx="81338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AQAST4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Sacramento, CA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November 29, 2012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70444" y="2461442"/>
            <a:ext cx="2901756" cy="4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Arlene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M.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Fiore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111" y="4290911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i="1" dirty="0" smtClean="0">
                <a:solidFill>
                  <a:srgbClr val="000000"/>
                </a:solidFill>
                <a:latin typeface="Arial"/>
              </a:rPr>
              <a:t>Acknowledgments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Meiyun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Lin (Princeton),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Vaishali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Naik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(GFDL), Larry Horowitz (GFDL), Jacob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Oberman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(U WI),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Harald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Rieder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(CU/LDEO), Libby Barnes (NOAA, CU/LDEO), Pat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Dolwick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(EPA OAQPS), Joe Pinto (EPA NCEA)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 descr="LDEO_Newlogo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8" y="2922568"/>
            <a:ext cx="3186545" cy="554182"/>
          </a:xfrm>
          <a:prstGeom prst="rect">
            <a:avLst/>
          </a:prstGeom>
        </p:spPr>
      </p:pic>
      <p:pic>
        <p:nvPicPr>
          <p:cNvPr id="18" name="Picture 10" descr="NOAALogoLarge"/>
          <p:cNvPicPr>
            <a:picLocks noChangeAspect="1" noChangeArrowheads="1"/>
          </p:cNvPicPr>
          <p:nvPr/>
        </p:nvPicPr>
        <p:blipFill>
          <a:blip r:embed="rId3" cstate="print"/>
          <a:srcRect l="24004" t="24287" r="21649" b="34201"/>
          <a:stretch>
            <a:fillRect/>
          </a:stretch>
        </p:blipFill>
        <p:spPr bwMode="auto">
          <a:xfrm>
            <a:off x="2635251" y="6102783"/>
            <a:ext cx="786143" cy="74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909" y="3514932"/>
            <a:ext cx="2618182" cy="42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8" y="5681638"/>
            <a:ext cx="1371600" cy="1176362"/>
          </a:xfrm>
          <a:prstGeom prst="rect">
            <a:avLst/>
          </a:prstGeom>
          <a:noFill/>
        </p:spPr>
      </p:pic>
      <p:pic>
        <p:nvPicPr>
          <p:cNvPr id="21" name="Picture 20" descr="epa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59" y="6098249"/>
            <a:ext cx="688504" cy="749732"/>
          </a:xfrm>
          <a:prstGeom prst="rect">
            <a:avLst/>
          </a:prstGeom>
        </p:spPr>
      </p:pic>
      <p:pic>
        <p:nvPicPr>
          <p:cNvPr id="16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42" y="5589929"/>
            <a:ext cx="1252409" cy="125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10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8072"/>
            <a:ext cx="9144000" cy="94191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Quantifying extreme O</a:t>
            </a:r>
            <a:r>
              <a:rPr lang="en-US" sz="20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events in probabilistic terms: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Initial application to Eastern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08" t="10627" r="10714" b="25712"/>
          <a:stretch/>
        </p:blipFill>
        <p:spPr>
          <a:xfrm>
            <a:off x="677333" y="1897439"/>
            <a:ext cx="7486954" cy="2564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651" b="12249"/>
          <a:stretch/>
        </p:blipFill>
        <p:spPr>
          <a:xfrm>
            <a:off x="246747" y="4247422"/>
            <a:ext cx="8420100" cy="653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2963" y="5568942"/>
            <a:ext cx="464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ahoma"/>
              </a:rPr>
              <a:t>Rieder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et al., in revision, </a:t>
            </a:r>
            <a:r>
              <a:rPr lang="en-US" i="1" dirty="0" smtClean="0">
                <a:solidFill>
                  <a:srgbClr val="000000"/>
                </a:solidFill>
                <a:latin typeface="Tahoma"/>
              </a:rPr>
              <a:t>Environ. Res. </a:t>
            </a:r>
            <a:r>
              <a:rPr lang="en-US" i="1" dirty="0" err="1" smtClean="0">
                <a:solidFill>
                  <a:srgbClr val="000000"/>
                </a:solidFill>
                <a:latin typeface="Tahoma"/>
              </a:rPr>
              <a:t>Lett</a:t>
            </a:r>
            <a:r>
              <a:rPr lang="en-US" i="1" dirty="0" smtClean="0">
                <a:solidFill>
                  <a:srgbClr val="000000"/>
                </a:solidFill>
                <a:latin typeface="Tahoma"/>
              </a:rPr>
              <a:t>.</a:t>
            </a:r>
            <a:endParaRPr lang="en-US" i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4408" y="6035033"/>
            <a:ext cx="4780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How might climate warming influence extreme pollution events?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784" y="4955199"/>
            <a:ext cx="843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Dramatic decreases in 1-year return levels following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NO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SIP call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8928" y="1219257"/>
            <a:ext cx="619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1-year return O</a:t>
            </a:r>
            <a:r>
              <a:rPr lang="en-US" b="1" baseline="-25000" dirty="0" smtClean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 values at </a:t>
            </a:r>
            <a:r>
              <a:rPr lang="en-US" b="1" dirty="0" err="1" smtClean="0">
                <a:latin typeface="Arial"/>
                <a:cs typeface="Arial"/>
              </a:rPr>
              <a:t>CASTNet</a:t>
            </a:r>
            <a:r>
              <a:rPr lang="en-US" b="1" dirty="0" smtClean="0">
                <a:latin typeface="Arial"/>
                <a:cs typeface="Arial"/>
              </a:rPr>
              <a:t> measurement sites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(Statistical methods from extreme value theory)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0484" y="3759151"/>
            <a:ext cx="12885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1988-1998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8218" y="3768005"/>
            <a:ext cx="12885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1999-2009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069511"/>
            <a:ext cx="2287611" cy="806981"/>
            <a:chOff x="-5671" y="5785263"/>
            <a:chExt cx="3006432" cy="1072737"/>
          </a:xfrm>
        </p:grpSpPr>
        <p:pic>
          <p:nvPicPr>
            <p:cNvPr id="19" name="Picture 4" descr="C:\WINDOWS\Desktop\April Powerpoint\August\Starbloc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711" y="5938274"/>
              <a:ext cx="1872912" cy="88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epa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71" y="5785263"/>
              <a:ext cx="985130" cy="107273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224019" y="6428815"/>
              <a:ext cx="776742" cy="251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83520601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79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2920" y="952500"/>
            <a:ext cx="3747014" cy="4821968"/>
            <a:chOff x="312920" y="952500"/>
            <a:chExt cx="3747014" cy="48219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236" t="9123" r="62868" b="2001"/>
            <a:stretch/>
          </p:blipFill>
          <p:spPr>
            <a:xfrm>
              <a:off x="830324" y="1532001"/>
              <a:ext cx="2742693" cy="424246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2920" y="952500"/>
              <a:ext cx="3747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GFDL CM3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3366FF"/>
                  </a:solidFill>
                </a:rPr>
                <a:t>Base</a:t>
              </a:r>
              <a:r>
                <a:rPr lang="en-US" dirty="0" smtClean="0">
                  <a:solidFill>
                    <a:srgbClr val="000000"/>
                  </a:solidFill>
                </a:rPr>
                <a:t>+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800000"/>
                  </a:solidFill>
                </a:rPr>
                <a:t>Climate warming 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(RCP4.5, WMGG only, +1.4K)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48699" y="1611338"/>
              <a:ext cx="145999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2006-2015</a:t>
              </a:r>
            </a:p>
            <a:p>
              <a:r>
                <a:rPr lang="en-US" b="1" dirty="0" smtClean="0">
                  <a:solidFill>
                    <a:srgbClr val="800000"/>
                  </a:solidFill>
                </a:rPr>
                <a:t>2086-2095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-225742" y="2545780"/>
              <a:ext cx="187646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Mean JJA MDA8, </a:t>
              </a:r>
            </a:p>
            <a:p>
              <a:r>
                <a:rPr lang="en-US" dirty="0" smtClean="0"/>
                <a:t>land only (ppb)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-74023" y="4623543"/>
              <a:ext cx="15661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 Emissions 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9385" y="1548135"/>
              <a:ext cx="582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Jets </a:t>
              </a:r>
              <a:endParaRPr lang="en-US" dirty="0"/>
            </a:p>
          </p:txBody>
        </p:sp>
      </p:grp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-2511"/>
            <a:ext cx="9144000" cy="94191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Identifying key drivers of summertime surface O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variability:</a:t>
            </a:r>
          </a:p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et location over Eastern N. America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0324" y="6069511"/>
            <a:ext cx="2287611" cy="806981"/>
            <a:chOff x="-5671" y="5785263"/>
            <a:chExt cx="3006432" cy="1072737"/>
          </a:xfrm>
        </p:grpSpPr>
        <p:pic>
          <p:nvPicPr>
            <p:cNvPr id="26" name="Picture 4" descr="C:\WINDOWS\Desktop\April Powerpoint\August\Starbl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711" y="5938274"/>
              <a:ext cx="1872912" cy="88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epa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71" y="5785263"/>
              <a:ext cx="985130" cy="107273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24019" y="6428815"/>
              <a:ext cx="776742" cy="251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83520601 </a:t>
              </a:r>
            </a:p>
          </p:txBody>
        </p:sp>
      </p:grpSp>
      <p:pic>
        <p:nvPicPr>
          <p:cNvPr id="19" name="Picture 10" descr="NOAALogoLarge"/>
          <p:cNvPicPr>
            <a:picLocks noChangeAspect="1" noChangeArrowheads="1"/>
          </p:cNvPicPr>
          <p:nvPr/>
        </p:nvPicPr>
        <p:blipFill>
          <a:blip r:embed="rId5" cstate="print"/>
          <a:srcRect l="24004" t="24287" r="21649" b="34201"/>
          <a:stretch>
            <a:fillRect/>
          </a:stretch>
        </p:blipFill>
        <p:spPr bwMode="auto">
          <a:xfrm>
            <a:off x="42335" y="6098063"/>
            <a:ext cx="801692" cy="75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732610" y="1005541"/>
            <a:ext cx="349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Observations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(CASTNET + MERRA reanalysis)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4661198" y="2778378"/>
            <a:ext cx="136578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3249897" y="6163525"/>
            <a:ext cx="57102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ahoma"/>
              </a:rPr>
              <a:t>For more info, see Libby’s AGU poster Fri Afternoon: </a:t>
            </a:r>
          </a:p>
          <a:p>
            <a:r>
              <a:rPr lang="en-US" dirty="0" smtClean="0">
                <a:solidFill>
                  <a:srgbClr val="FF0000"/>
                </a:solidFill>
                <a:latin typeface="Tahoma"/>
              </a:rPr>
              <a:t>Barnes &amp; Fiore, </a:t>
            </a:r>
            <a:r>
              <a:rPr lang="en-US" dirty="0">
                <a:solidFill>
                  <a:srgbClr val="FF0000"/>
                </a:solidFill>
              </a:rPr>
              <a:t>A53D-</a:t>
            </a:r>
            <a:r>
              <a:rPr lang="en-US" dirty="0" smtClean="0">
                <a:solidFill>
                  <a:srgbClr val="FF0000"/>
                </a:solidFill>
              </a:rPr>
              <a:t>0171</a:t>
            </a:r>
            <a:r>
              <a:rPr lang="en-US" dirty="0">
                <a:solidFill>
                  <a:srgbClr val="FF0000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/>
              </a:rPr>
              <a:t>Hall A-C </a:t>
            </a:r>
            <a:r>
              <a:rPr lang="en-US" dirty="0" err="1" smtClean="0">
                <a:solidFill>
                  <a:srgbClr val="FF0000"/>
                </a:solidFill>
                <a:latin typeface="Tahoma"/>
              </a:rPr>
              <a:t>Moscone</a:t>
            </a:r>
            <a:r>
              <a:rPr lang="en-US" dirty="0" smtClean="0">
                <a:solidFill>
                  <a:srgbClr val="FF0000"/>
                </a:solidFill>
                <a:latin typeface="Tahoma"/>
              </a:rPr>
              <a:t> South </a:t>
            </a:r>
            <a:endParaRPr lang="en-US" i="1" dirty="0">
              <a:solidFill>
                <a:srgbClr val="FF0000"/>
              </a:solidFill>
              <a:latin typeface="Tahom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53729" y="1613265"/>
            <a:ext cx="7406430" cy="3886229"/>
            <a:chOff x="1553729" y="1613265"/>
            <a:chExt cx="7406430" cy="3886229"/>
          </a:xfrm>
        </p:grpSpPr>
        <p:cxnSp>
          <p:nvCxnSpPr>
            <p:cNvPr id="42" name="Straight Arrow Connector 41"/>
            <p:cNvCxnSpPr>
              <a:stCxn id="17" idx="1"/>
            </p:cNvCxnSpPr>
            <p:nvPr/>
          </p:nvCxnSpPr>
          <p:spPr bwMode="auto">
            <a:xfrm flipH="1" flipV="1">
              <a:off x="1677057" y="4694150"/>
              <a:ext cx="1835723" cy="3231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3512780" y="4694150"/>
              <a:ext cx="54473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NOx</a:t>
              </a:r>
              <a:r>
                <a:rPr lang="en-US" dirty="0" smtClean="0"/>
                <a:t> emissions peak south of jet where mean MDA8 O</a:t>
              </a:r>
              <a:r>
                <a:rPr lang="en-US" baseline="-25000" dirty="0" smtClean="0"/>
                <a:t>3 </a:t>
              </a:r>
              <a:r>
                <a:rPr lang="en-US" dirty="0" smtClean="0"/>
                <a:t>highest (GFDL CM3 and CASTNET </a:t>
              </a:r>
              <a:r>
                <a:rPr lang="en-US" dirty="0" err="1" smtClean="0"/>
                <a:t>obs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1553729" y="1613265"/>
              <a:ext cx="0" cy="38862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8458"/>
          <a:stretch/>
        </p:blipFill>
        <p:spPr>
          <a:xfrm>
            <a:off x="3841554" y="1613265"/>
            <a:ext cx="2683579" cy="31679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16200000">
            <a:off x="5071443" y="2816824"/>
            <a:ext cx="277645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Standard deviation (ppb)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94673" y="16424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7246" y="5390307"/>
            <a:ext cx="90667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-Temp. correlation also follows jet; larger shifts with larger T change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Explore role of jet location in WUS (Asian, STT events)</a:t>
            </a:r>
            <a:endParaRPr lang="en-US" sz="2000" b="1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58109" y="2121233"/>
            <a:ext cx="7725007" cy="2318586"/>
            <a:chOff x="1558109" y="2121233"/>
            <a:chExt cx="7725007" cy="2318586"/>
          </a:xfrm>
        </p:grpSpPr>
        <p:sp>
          <p:nvSpPr>
            <p:cNvPr id="70" name="Oval 69"/>
            <p:cNvSpPr/>
            <p:nvPr/>
          </p:nvSpPr>
          <p:spPr bwMode="auto">
            <a:xfrm>
              <a:off x="1558109" y="2121233"/>
              <a:ext cx="1087351" cy="76189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525133" y="3116380"/>
              <a:ext cx="275798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J</a:t>
              </a:r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et shifts N with climate warming;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σ</a:t>
              </a:r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increases to N of </a:t>
              </a:r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jet (and </a:t>
              </a:r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decreases to S)</a:t>
              </a:r>
              <a:endParaRPr lang="en-US" sz="20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1921" y="1561752"/>
            <a:ext cx="7182079" cy="1487220"/>
            <a:chOff x="1961921" y="1561752"/>
            <a:chExt cx="7182079" cy="1487220"/>
          </a:xfrm>
        </p:grpSpPr>
        <p:grpSp>
          <p:nvGrpSpPr>
            <p:cNvPr id="11" name="Group 10"/>
            <p:cNvGrpSpPr/>
            <p:nvPr/>
          </p:nvGrpSpPr>
          <p:grpSpPr>
            <a:xfrm>
              <a:off x="1961921" y="1561752"/>
              <a:ext cx="7182079" cy="1487220"/>
              <a:chOff x="1961921" y="1561752"/>
              <a:chExt cx="7182079" cy="148722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6644334" y="1949150"/>
                <a:ext cx="2499666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Peak in variability (</a:t>
                </a:r>
                <a:r>
                  <a:rPr lang="en-US" sz="2000" b="1" dirty="0" err="1" smtClean="0">
                    <a:solidFill>
                      <a:srgbClr val="0000FF"/>
                    </a:solidFill>
                    <a:latin typeface="Arial"/>
                    <a:cs typeface="Arial"/>
                  </a:rPr>
                  <a:t>σ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) aligns </a:t>
                </a:r>
                <a:r>
                  <a:rPr lang="en-US" sz="20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with </a:t>
                </a:r>
                <a:r>
                  <a:rPr lang="en-US" sz="2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jet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961921" y="1561752"/>
                <a:ext cx="0" cy="13741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4674291" y="1674870"/>
                <a:ext cx="0" cy="13741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2" name="Straight Arrow Connector 31"/>
            <p:cNvCxnSpPr/>
            <p:nvPr/>
          </p:nvCxnSpPr>
          <p:spPr bwMode="auto">
            <a:xfrm flipH="1">
              <a:off x="4689411" y="2257669"/>
              <a:ext cx="183572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971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" y="-1145"/>
            <a:ext cx="9144000" cy="1127717"/>
          </a:xfrm>
        </p:spPr>
        <p:txBody>
          <a:bodyPr/>
          <a:lstStyle/>
          <a:p>
            <a:r>
              <a:rPr lang="en-US" dirty="0" smtClean="0"/>
              <a:t>Take-away: Satellite products can indicate potential for </a:t>
            </a:r>
            <a:br>
              <a:rPr lang="en-US" dirty="0" smtClean="0"/>
            </a:br>
            <a:r>
              <a:rPr lang="en-US" dirty="0" smtClean="0"/>
              <a:t>contributions from transported “background”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34803" y="1252181"/>
            <a:ext cx="7660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Indicate potential downwind influence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Public health alerts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Identify exceptional events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Quantitative estimates require models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Decadal planning: expect changes in a warming climate?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577" y="2982444"/>
            <a:ext cx="8237012" cy="3715935"/>
            <a:chOff x="91577" y="2982444"/>
            <a:chExt cx="8237012" cy="3715935"/>
          </a:xfrm>
        </p:grpSpPr>
        <p:grpSp>
          <p:nvGrpSpPr>
            <p:cNvPr id="42" name="Group 41"/>
            <p:cNvGrpSpPr/>
            <p:nvPr/>
          </p:nvGrpSpPr>
          <p:grpSpPr>
            <a:xfrm>
              <a:off x="91577" y="2982444"/>
              <a:ext cx="7531001" cy="2948304"/>
              <a:chOff x="3769548" y="763534"/>
              <a:chExt cx="7531001" cy="2948304"/>
            </a:xfrm>
          </p:grpSpPr>
          <p:pic>
            <p:nvPicPr>
              <p:cNvPr id="25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53" t="58628" r="30066" b="25098"/>
              <a:stretch/>
            </p:blipFill>
            <p:spPr bwMode="auto">
              <a:xfrm>
                <a:off x="3893999" y="1451015"/>
                <a:ext cx="2930525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92011" r="30200" b="3995"/>
              <a:stretch/>
            </p:blipFill>
            <p:spPr bwMode="auto">
              <a:xfrm>
                <a:off x="7620662" y="3005366"/>
                <a:ext cx="2857500" cy="37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6697756" y="2975938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[DU]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10365512" y="3021320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</a:t>
                </a:r>
                <a:r>
                  <a:rPr lang="en-US" altLang="ja-JP" b="1" dirty="0" err="1">
                    <a:solidFill>
                      <a:srgbClr val="000000"/>
                    </a:solidFill>
                  </a:rPr>
                  <a:t>ppbv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 Box 39"/>
              <p:cNvSpPr txBox="1">
                <a:spLocks noChangeArrowheads="1"/>
              </p:cNvSpPr>
              <p:nvPr/>
            </p:nvSpPr>
            <p:spPr bwMode="auto">
              <a:xfrm>
                <a:off x="5667527" y="2639659"/>
                <a:ext cx="1008062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8000" rIns="18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ja-JP" sz="1400" b="1" dirty="0"/>
                  <a:t>300 </a:t>
                </a:r>
                <a:r>
                  <a:rPr lang="en-US" altLang="ja-JP" sz="1400" b="1" dirty="0" err="1"/>
                  <a:t>hPa</a:t>
                </a:r>
                <a:r>
                  <a:rPr lang="en-US" altLang="ja-JP" sz="1400" b="1" dirty="0"/>
                  <a:t> PV</a:t>
                </a:r>
                <a:endParaRPr lang="en-US" altLang="zh-CN" sz="1400" b="1" dirty="0"/>
              </a:p>
            </p:txBody>
          </p:sp>
          <p:pic>
            <p:nvPicPr>
              <p:cNvPr id="37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5" t="91956" r="29722" b="4686"/>
              <a:stretch/>
            </p:blipFill>
            <p:spPr bwMode="auto">
              <a:xfrm>
                <a:off x="3769548" y="2975015"/>
                <a:ext cx="3040674" cy="314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59139" r="30200" b="25080"/>
              <a:stretch/>
            </p:blipFill>
            <p:spPr bwMode="auto">
              <a:xfrm>
                <a:off x="7595389" y="1494443"/>
                <a:ext cx="2857500" cy="1481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7641972" y="1532132"/>
                <a:ext cx="2534166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OMI ~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550-350 </a:t>
                </a:r>
                <a:r>
                  <a:rPr lang="en-US" altLang="ja-JP" b="1" dirty="0" err="1" smtClean="0">
                    <a:solidFill>
                      <a:srgbClr val="000000"/>
                    </a:solidFill>
                  </a:rPr>
                  <a:t>hPa</a:t>
                </a:r>
                <a:r>
                  <a:rPr lang="en-US" altLang="ja-JP" b="1" dirty="0" smtClean="0">
                    <a:solidFill>
                      <a:srgbClr val="000000"/>
                    </a:solidFill>
                  </a:rPr>
                  <a:t>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4035638" y="1469320"/>
                <a:ext cx="2788885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OMI Total Column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70706" y="763534"/>
                <a:ext cx="67709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Ongoing analysis of potential for space-based indicators </a:t>
                </a:r>
              </a:p>
              <a:p>
                <a:pPr algn="ctr"/>
                <a:r>
                  <a:rPr lang="en-US" b="1" dirty="0" smtClean="0"/>
                  <a:t>of </a:t>
                </a:r>
                <a:r>
                  <a:rPr lang="en-US" b="1" dirty="0"/>
                  <a:t>stratospheric </a:t>
                </a:r>
                <a:r>
                  <a:rPr lang="en-US" b="1" dirty="0" smtClean="0"/>
                  <a:t>O</a:t>
                </a:r>
                <a:r>
                  <a:rPr lang="en-US" b="1" baseline="-25000" dirty="0" smtClean="0"/>
                  <a:t>3 </a:t>
                </a:r>
                <a:r>
                  <a:rPr lang="en-US" b="1" dirty="0" smtClean="0"/>
                  <a:t>enhancements</a:t>
                </a:r>
                <a:endParaRPr lang="en-US" b="1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259639" y="3342506"/>
                <a:ext cx="4356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Products from X. Liu, Harvard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367098" y="5682716"/>
              <a:ext cx="3961491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More information: </a:t>
              </a:r>
            </a:p>
            <a:p>
              <a:r>
                <a:rPr lang="en-US" sz="2000" b="1" dirty="0" err="1" smtClean="0">
                  <a:solidFill>
                    <a:srgbClr val="FF0000"/>
                  </a:solidFill>
                </a:rPr>
                <a:t>Meiyun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Lin’s AGU talk </a:t>
              </a:r>
              <a:r>
                <a:rPr lang="en-US" sz="2000" b="1" dirty="0">
                  <a:solidFill>
                    <a:srgbClr val="FF0000"/>
                  </a:solidFill>
                </a:rPr>
                <a:t>A14B-08</a:t>
              </a:r>
              <a:endParaRPr lang="en-US" sz="2000" b="1" dirty="0" smtClean="0">
                <a:solidFill>
                  <a:srgbClr val="FF0000"/>
                </a:solidFill>
              </a:endParaRPr>
            </a:p>
            <a:p>
              <a:r>
                <a:rPr lang="en-US" sz="2000" b="1" dirty="0" smtClean="0">
                  <a:solidFill>
                    <a:srgbClr val="FF0000"/>
                  </a:solidFill>
                </a:rPr>
                <a:t>Mon </a:t>
              </a:r>
              <a:r>
                <a:rPr lang="en-US" sz="2000" b="1" dirty="0">
                  <a:solidFill>
                    <a:srgbClr val="FF0000"/>
                  </a:solidFill>
                </a:rPr>
                <a:t>5:45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Moscone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West 3004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43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-12095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Some challenges for WUS O</a:t>
            </a:r>
            <a:r>
              <a:rPr lang="en-US" sz="2400" b="1" baseline="-25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 air quality management</a:t>
            </a:r>
            <a:endParaRPr lang="en-US" sz="2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1889419" y="3883021"/>
            <a:ext cx="655638" cy="546100"/>
          </a:xfrm>
          <a:custGeom>
            <a:avLst/>
            <a:gdLst>
              <a:gd name="T0" fmla="*/ 2147483647 w 413"/>
              <a:gd name="T1" fmla="*/ 2147483647 h 317"/>
              <a:gd name="T2" fmla="*/ 2147483647 w 413"/>
              <a:gd name="T3" fmla="*/ 2147483647 h 317"/>
              <a:gd name="T4" fmla="*/ 2147483647 w 413"/>
              <a:gd name="T5" fmla="*/ 2147483647 h 317"/>
              <a:gd name="T6" fmla="*/ 2147483647 w 413"/>
              <a:gd name="T7" fmla="*/ 2147483647 h 317"/>
              <a:gd name="T8" fmla="*/ 2147483647 w 413"/>
              <a:gd name="T9" fmla="*/ 2147483647 h 317"/>
              <a:gd name="T10" fmla="*/ 2147483647 w 413"/>
              <a:gd name="T11" fmla="*/ 2147483647 h 317"/>
              <a:gd name="T12" fmla="*/ 2147483647 w 413"/>
              <a:gd name="T13" fmla="*/ 2147483647 h 317"/>
              <a:gd name="T14" fmla="*/ 2147483647 w 413"/>
              <a:gd name="T15" fmla="*/ 2147483647 h 317"/>
              <a:gd name="T16" fmla="*/ 2147483647 w 413"/>
              <a:gd name="T17" fmla="*/ 2147483647 h 317"/>
              <a:gd name="T18" fmla="*/ 2147483647 w 413"/>
              <a:gd name="T19" fmla="*/ 2147483647 h 317"/>
              <a:gd name="T20" fmla="*/ 2147483647 w 413"/>
              <a:gd name="T21" fmla="*/ 2147483647 h 317"/>
              <a:gd name="T22" fmla="*/ 2147483647 w 413"/>
              <a:gd name="T23" fmla="*/ 2147483647 h 317"/>
              <a:gd name="T24" fmla="*/ 2147483647 w 413"/>
              <a:gd name="T25" fmla="*/ 2147483647 h 317"/>
              <a:gd name="T26" fmla="*/ 2147483647 w 413"/>
              <a:gd name="T27" fmla="*/ 2147483647 h 317"/>
              <a:gd name="T28" fmla="*/ 2147483647 w 413"/>
              <a:gd name="T29" fmla="*/ 2147483647 h 3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3"/>
              <a:gd name="T46" fmla="*/ 0 h 317"/>
              <a:gd name="T47" fmla="*/ 413 w 413"/>
              <a:gd name="T48" fmla="*/ 317 h 3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3" h="317">
                <a:moveTo>
                  <a:pt x="21" y="254"/>
                </a:moveTo>
                <a:cubicBezTo>
                  <a:pt x="30" y="228"/>
                  <a:pt x="46" y="209"/>
                  <a:pt x="53" y="182"/>
                </a:cubicBezTo>
                <a:cubicBezTo>
                  <a:pt x="54" y="177"/>
                  <a:pt x="65" y="118"/>
                  <a:pt x="69" y="110"/>
                </a:cubicBezTo>
                <a:cubicBezTo>
                  <a:pt x="94" y="60"/>
                  <a:pt x="116" y="61"/>
                  <a:pt x="149" y="22"/>
                </a:cubicBezTo>
                <a:cubicBezTo>
                  <a:pt x="167" y="0"/>
                  <a:pt x="144" y="62"/>
                  <a:pt x="160" y="38"/>
                </a:cubicBezTo>
                <a:cubicBezTo>
                  <a:pt x="168" y="43"/>
                  <a:pt x="204" y="29"/>
                  <a:pt x="208" y="38"/>
                </a:cubicBezTo>
                <a:cubicBezTo>
                  <a:pt x="217" y="61"/>
                  <a:pt x="231" y="70"/>
                  <a:pt x="237" y="102"/>
                </a:cubicBezTo>
                <a:cubicBezTo>
                  <a:pt x="245" y="144"/>
                  <a:pt x="236" y="168"/>
                  <a:pt x="277" y="182"/>
                </a:cubicBezTo>
                <a:cubicBezTo>
                  <a:pt x="308" y="136"/>
                  <a:pt x="326" y="85"/>
                  <a:pt x="357" y="38"/>
                </a:cubicBezTo>
                <a:cubicBezTo>
                  <a:pt x="364" y="27"/>
                  <a:pt x="380" y="23"/>
                  <a:pt x="389" y="14"/>
                </a:cubicBezTo>
                <a:cubicBezTo>
                  <a:pt x="396" y="7"/>
                  <a:pt x="373" y="25"/>
                  <a:pt x="365" y="30"/>
                </a:cubicBezTo>
                <a:cubicBezTo>
                  <a:pt x="373" y="104"/>
                  <a:pt x="395" y="167"/>
                  <a:pt x="413" y="238"/>
                </a:cubicBezTo>
                <a:cubicBezTo>
                  <a:pt x="410" y="249"/>
                  <a:pt x="405" y="270"/>
                  <a:pt x="405" y="270"/>
                </a:cubicBezTo>
                <a:cubicBezTo>
                  <a:pt x="320" y="273"/>
                  <a:pt x="234" y="274"/>
                  <a:pt x="149" y="278"/>
                </a:cubicBezTo>
                <a:cubicBezTo>
                  <a:pt x="119" y="279"/>
                  <a:pt x="0" y="317"/>
                  <a:pt x="21" y="254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for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7680" r="73769"/>
          <a:stretch>
            <a:fillRect/>
          </a:stretch>
        </p:blipFill>
        <p:spPr bwMode="auto">
          <a:xfrm>
            <a:off x="1889419" y="3725859"/>
            <a:ext cx="1600200" cy="744537"/>
          </a:xfrm>
          <a:prstGeom prst="rect">
            <a:avLst/>
          </a:prstGeom>
          <a:noFill/>
        </p:spPr>
      </p:pic>
      <p:pic>
        <p:nvPicPr>
          <p:cNvPr id="5" name="Picture 81" descr="MCj028080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19" y="3121021"/>
            <a:ext cx="1652588" cy="1425575"/>
          </a:xfrm>
          <a:prstGeom prst="rect">
            <a:avLst/>
          </a:prstGeom>
          <a:noFill/>
        </p:spPr>
      </p:pic>
      <p:graphicFrame>
        <p:nvGraphicFramePr>
          <p:cNvPr id="2232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600987"/>
              </p:ext>
            </p:extLst>
          </p:nvPr>
        </p:nvGraphicFramePr>
        <p:xfrm>
          <a:off x="975019" y="3806821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" name="Photo Editor Photo" r:id="rId7" imgW="2286198" imgH="1706667" progId="">
                  <p:embed/>
                </p:oleObj>
              </mc:Choice>
              <mc:Fallback>
                <p:oleObj name="Photo Editor Photo" r:id="rId7" imgW="2286198" imgH="170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34" t="37302" r="45084" b="9944"/>
                      <a:stretch>
                        <a:fillRect/>
                      </a:stretch>
                    </p:blipFill>
                    <p:spPr bwMode="auto">
                      <a:xfrm>
                        <a:off x="975019" y="3806821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334342" y="4444184"/>
            <a:ext cx="720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Asia</a:t>
            </a:r>
            <a:endParaRPr lang="en-US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489619" y="4280898"/>
            <a:ext cx="1400489" cy="6096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3567330" y="4364730"/>
            <a:ext cx="110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Helvetica" pitchFamily="34" charset="0"/>
              </a:rPr>
              <a:t>Pacific</a:t>
            </a:r>
            <a:endParaRPr lang="en-US" sz="2000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516180" y="978346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  stratosphere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5290978" y="1314388"/>
            <a:ext cx="1238994" cy="1195370"/>
            <a:chOff x="7403321" y="1611868"/>
            <a:chExt cx="1238994" cy="1195370"/>
          </a:xfrm>
        </p:grpSpPr>
        <p:sp>
          <p:nvSpPr>
            <p:cNvPr id="44" name="AutoShape 10"/>
            <p:cNvSpPr>
              <a:spLocks noChangeArrowheads="1"/>
            </p:cNvSpPr>
            <p:nvPr/>
          </p:nvSpPr>
          <p:spPr bwMode="auto">
            <a:xfrm>
              <a:off x="7429500" y="1966913"/>
              <a:ext cx="685800" cy="547687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 rot="10800000">
              <a:off x="7655894" y="2297832"/>
              <a:ext cx="100647" cy="509406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Text Box 34"/>
            <p:cNvSpPr txBox="1">
              <a:spLocks noChangeArrowheads="1"/>
            </p:cNvSpPr>
            <p:nvPr/>
          </p:nvSpPr>
          <p:spPr bwMode="auto">
            <a:xfrm>
              <a:off x="7403321" y="1611868"/>
              <a:ext cx="12389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lightning</a:t>
              </a:r>
              <a:endParaRPr lang="en-US" b="1" dirty="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688669" y="3297214"/>
            <a:ext cx="2600473" cy="580373"/>
            <a:chOff x="8189214" y="3779818"/>
            <a:chExt cx="1824765" cy="580373"/>
          </a:xfrm>
        </p:grpSpPr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8327607" y="3960081"/>
              <a:ext cx="16863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Wildfire, biogenic </a:t>
              </a:r>
            </a:p>
          </p:txBody>
        </p:sp>
        <p:sp>
          <p:nvSpPr>
            <p:cNvPr id="52" name="AutoShape 12"/>
            <p:cNvSpPr>
              <a:spLocks noChangeArrowheads="1"/>
            </p:cNvSpPr>
            <p:nvPr/>
          </p:nvSpPr>
          <p:spPr bwMode="auto">
            <a:xfrm>
              <a:off x="8189214" y="3779818"/>
              <a:ext cx="59409" cy="536410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890108" y="3763489"/>
            <a:ext cx="2830884" cy="1290133"/>
            <a:chOff x="6248400" y="4349465"/>
            <a:chExt cx="2830884" cy="1290133"/>
          </a:xfrm>
        </p:grpSpPr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7693872" y="4583448"/>
              <a:ext cx="700942" cy="654276"/>
            </a:xfrm>
            <a:custGeom>
              <a:avLst/>
              <a:gdLst>
                <a:gd name="T0" fmla="*/ 2147483647 w 413"/>
                <a:gd name="T1" fmla="*/ 2147483647 h 317"/>
                <a:gd name="T2" fmla="*/ 2147483647 w 413"/>
                <a:gd name="T3" fmla="*/ 2147483647 h 317"/>
                <a:gd name="T4" fmla="*/ 2147483647 w 413"/>
                <a:gd name="T5" fmla="*/ 2147483647 h 317"/>
                <a:gd name="T6" fmla="*/ 2147483647 w 413"/>
                <a:gd name="T7" fmla="*/ 2147483647 h 317"/>
                <a:gd name="T8" fmla="*/ 2147483647 w 413"/>
                <a:gd name="T9" fmla="*/ 2147483647 h 317"/>
                <a:gd name="T10" fmla="*/ 2147483647 w 413"/>
                <a:gd name="T11" fmla="*/ 2147483647 h 317"/>
                <a:gd name="T12" fmla="*/ 2147483647 w 413"/>
                <a:gd name="T13" fmla="*/ 2147483647 h 317"/>
                <a:gd name="T14" fmla="*/ 2147483647 w 413"/>
                <a:gd name="T15" fmla="*/ 2147483647 h 317"/>
                <a:gd name="T16" fmla="*/ 2147483647 w 413"/>
                <a:gd name="T17" fmla="*/ 2147483647 h 317"/>
                <a:gd name="T18" fmla="*/ 2147483647 w 413"/>
                <a:gd name="T19" fmla="*/ 2147483647 h 317"/>
                <a:gd name="T20" fmla="*/ 2147483647 w 413"/>
                <a:gd name="T21" fmla="*/ 2147483647 h 317"/>
                <a:gd name="T22" fmla="*/ 2147483647 w 413"/>
                <a:gd name="T23" fmla="*/ 2147483647 h 317"/>
                <a:gd name="T24" fmla="*/ 2147483647 w 413"/>
                <a:gd name="T25" fmla="*/ 2147483647 h 317"/>
                <a:gd name="T26" fmla="*/ 2147483647 w 413"/>
                <a:gd name="T27" fmla="*/ 2147483647 h 317"/>
                <a:gd name="T28" fmla="*/ 2147483647 w 413"/>
                <a:gd name="T29" fmla="*/ 2147483647 h 3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3"/>
                <a:gd name="T46" fmla="*/ 0 h 317"/>
                <a:gd name="T47" fmla="*/ 413 w 413"/>
                <a:gd name="T48" fmla="*/ 317 h 3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3" h="317">
                  <a:moveTo>
                    <a:pt x="21" y="254"/>
                  </a:moveTo>
                  <a:cubicBezTo>
                    <a:pt x="30" y="228"/>
                    <a:pt x="46" y="209"/>
                    <a:pt x="53" y="182"/>
                  </a:cubicBezTo>
                  <a:cubicBezTo>
                    <a:pt x="54" y="177"/>
                    <a:pt x="65" y="118"/>
                    <a:pt x="69" y="110"/>
                  </a:cubicBezTo>
                  <a:cubicBezTo>
                    <a:pt x="94" y="60"/>
                    <a:pt x="116" y="61"/>
                    <a:pt x="149" y="22"/>
                  </a:cubicBezTo>
                  <a:cubicBezTo>
                    <a:pt x="167" y="0"/>
                    <a:pt x="144" y="62"/>
                    <a:pt x="160" y="38"/>
                  </a:cubicBezTo>
                  <a:cubicBezTo>
                    <a:pt x="168" y="43"/>
                    <a:pt x="204" y="29"/>
                    <a:pt x="208" y="38"/>
                  </a:cubicBezTo>
                  <a:cubicBezTo>
                    <a:pt x="217" y="61"/>
                    <a:pt x="231" y="70"/>
                    <a:pt x="237" y="102"/>
                  </a:cubicBezTo>
                  <a:cubicBezTo>
                    <a:pt x="245" y="144"/>
                    <a:pt x="236" y="168"/>
                    <a:pt x="277" y="182"/>
                  </a:cubicBezTo>
                  <a:cubicBezTo>
                    <a:pt x="308" y="136"/>
                    <a:pt x="326" y="85"/>
                    <a:pt x="357" y="38"/>
                  </a:cubicBezTo>
                  <a:cubicBezTo>
                    <a:pt x="364" y="27"/>
                    <a:pt x="380" y="23"/>
                    <a:pt x="389" y="14"/>
                  </a:cubicBezTo>
                  <a:cubicBezTo>
                    <a:pt x="396" y="7"/>
                    <a:pt x="373" y="25"/>
                    <a:pt x="365" y="30"/>
                  </a:cubicBezTo>
                  <a:cubicBezTo>
                    <a:pt x="373" y="104"/>
                    <a:pt x="395" y="167"/>
                    <a:pt x="413" y="238"/>
                  </a:cubicBezTo>
                  <a:cubicBezTo>
                    <a:pt x="410" y="249"/>
                    <a:pt x="405" y="270"/>
                    <a:pt x="405" y="270"/>
                  </a:cubicBezTo>
                  <a:cubicBezTo>
                    <a:pt x="320" y="273"/>
                    <a:pt x="234" y="274"/>
                    <a:pt x="149" y="278"/>
                  </a:cubicBezTo>
                  <a:cubicBezTo>
                    <a:pt x="119" y="279"/>
                    <a:pt x="0" y="317"/>
                    <a:pt x="21" y="2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2" name="Picture 4" descr="fores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680" r="73769"/>
            <a:stretch>
              <a:fillRect/>
            </a:stretch>
          </p:blipFill>
          <p:spPr bwMode="auto">
            <a:xfrm>
              <a:off x="7678179" y="4349465"/>
              <a:ext cx="1401105" cy="912664"/>
            </a:xfrm>
            <a:prstGeom prst="rect">
              <a:avLst/>
            </a:prstGeom>
            <a:noFill/>
          </p:spPr>
        </p:pic>
        <p:pic>
          <p:nvPicPr>
            <p:cNvPr id="33" name="Picture 81" descr="MCj0280802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4419600"/>
              <a:ext cx="907134" cy="782523"/>
            </a:xfrm>
            <a:prstGeom prst="rect">
              <a:avLst/>
            </a:prstGeom>
            <a:noFill/>
          </p:spPr>
        </p:pic>
        <p:graphicFrame>
          <p:nvGraphicFramePr>
            <p:cNvPr id="34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7390448"/>
                </p:ext>
              </p:extLst>
            </p:nvPr>
          </p:nvGraphicFramePr>
          <p:xfrm>
            <a:off x="7095059" y="4459851"/>
            <a:ext cx="522645" cy="747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" name="Photo Editor Photo" r:id="rId9" imgW="2286198" imgH="1706667" progId="">
                    <p:embed/>
                  </p:oleObj>
                </mc:Choice>
                <mc:Fallback>
                  <p:oleObj name="Photo Editor Photo" r:id="rId9" imgW="2286198" imgH="17066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334" t="37302" r="45084" b="9944"/>
                        <a:stretch>
                          <a:fillRect/>
                        </a:stretch>
                      </p:blipFill>
                      <p:spPr bwMode="auto">
                        <a:xfrm>
                          <a:off x="7095059" y="4459851"/>
                          <a:ext cx="522645" cy="747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6772803" y="5177933"/>
              <a:ext cx="1810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Western USA</a:t>
              </a:r>
              <a:endParaRPr lang="en-US" sz="20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36818" y="2175921"/>
            <a:ext cx="33793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</a:rPr>
              <a:t>Rising </a:t>
            </a:r>
            <a:r>
              <a:rPr lang="en-US" sz="2000" b="1" dirty="0" smtClean="0">
                <a:solidFill>
                  <a:srgbClr val="FF0000"/>
                </a:solidFill>
              </a:rPr>
              <a:t>Asian emissions </a:t>
            </a: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e.g., Jacob et al., 1999;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Richter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2005;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Cooper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2010]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9093" y="1089031"/>
            <a:ext cx="3862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FF0000"/>
                </a:solidFill>
              </a:rPr>
              <a:t>Natural events </a:t>
            </a:r>
            <a:r>
              <a:rPr lang="en-US" sz="2000" i="1" dirty="0" smtClean="0">
                <a:solidFill>
                  <a:srgbClr val="000000"/>
                </a:solidFill>
              </a:rPr>
              <a:t>e.g., </a:t>
            </a:r>
            <a:r>
              <a:rPr lang="en-US" sz="2000" dirty="0" smtClean="0">
                <a:solidFill>
                  <a:srgbClr val="000000"/>
                </a:solidFill>
              </a:rPr>
              <a:t>stratospheric </a:t>
            </a:r>
            <a:r>
              <a:rPr lang="en-US" sz="1400" dirty="0">
                <a:solidFill>
                  <a:srgbClr val="000000"/>
                </a:solidFill>
              </a:rPr>
              <a:t>[Langford et </a:t>
            </a:r>
            <a:r>
              <a:rPr lang="en-US" sz="1400" dirty="0" smtClean="0">
                <a:solidFill>
                  <a:srgbClr val="000000"/>
                </a:solidFill>
              </a:rPr>
              <a:t>al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[2009</a:t>
            </a:r>
            <a:r>
              <a:rPr lang="en-US" sz="1400" dirty="0">
                <a:solidFill>
                  <a:srgbClr val="000000"/>
                </a:solidFill>
              </a:rPr>
              <a:t>]</a:t>
            </a:r>
            <a:r>
              <a:rPr lang="en-US" sz="1400" b="1" dirty="0">
                <a:solidFill>
                  <a:srgbClr val="000000"/>
                </a:solidFill>
              </a:rPr>
              <a:t>; </a:t>
            </a:r>
            <a:r>
              <a:rPr lang="en-US" sz="2000" dirty="0">
                <a:solidFill>
                  <a:srgbClr val="000000"/>
                </a:solidFill>
              </a:rPr>
              <a:t>fires </a:t>
            </a:r>
            <a:r>
              <a:rPr lang="en-US" sz="1400" dirty="0" smtClean="0">
                <a:solidFill>
                  <a:srgbClr val="000000"/>
                </a:solidFill>
              </a:rPr>
              <a:t>[Jaffe &amp; </a:t>
            </a:r>
            <a:r>
              <a:rPr lang="en-US" sz="1400" dirty="0" err="1" smtClean="0">
                <a:solidFill>
                  <a:srgbClr val="000000"/>
                </a:solidFill>
              </a:rPr>
              <a:t>Wigder</a:t>
            </a:r>
            <a:r>
              <a:rPr lang="en-US" sz="1400" dirty="0" smtClean="0">
                <a:solidFill>
                  <a:srgbClr val="000000"/>
                </a:solidFill>
              </a:rPr>
              <a:t>, 2012]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3531" y="960667"/>
            <a:ext cx="287948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sym typeface="Wingdings"/>
              </a:rPr>
              <a:t>Warming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climate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+in polluted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regions </a:t>
            </a:r>
            <a:endParaRPr lang="en-US" sz="2000" dirty="0" smtClean="0">
              <a:solidFill>
                <a:srgbClr val="000000"/>
              </a:solidFill>
              <a:sym typeface="Wingdings"/>
            </a:endParaRPr>
          </a:p>
          <a:p>
            <a:pPr defTabSz="914400"/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>
                <a:solidFill>
                  <a:srgbClr val="000000"/>
                </a:solidFill>
                <a:sym typeface="Wingdings"/>
              </a:rPr>
              <a:t>Jacob &amp; Winner,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2009 review]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 natural sources </a:t>
            </a:r>
          </a:p>
          <a:p>
            <a:pPr defTabSz="914400"/>
            <a:r>
              <a:rPr lang="fr-FR" sz="16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recent reviews: </a:t>
            </a:r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Isaksen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et al., 2009; Fiore et al., 2012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</a:p>
          <a:p>
            <a:pPr defTabSz="914400"/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? Transport pathways</a:t>
            </a:r>
            <a:endParaRPr lang="en-US" altLang="zh-CN" sz="2000" dirty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5240279"/>
            <a:ext cx="9144000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Need process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-level understanding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on daily 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to multi-decadal time scales </a:t>
            </a:r>
            <a:endParaRPr lang="en-US" sz="20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 rot="8817440">
            <a:off x="4962615" y="1340524"/>
            <a:ext cx="108776" cy="1324456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Bent Arrow 8"/>
          <p:cNvSpPr/>
          <p:nvPr/>
        </p:nvSpPr>
        <p:spPr bwMode="auto">
          <a:xfrm>
            <a:off x="1970386" y="2822630"/>
            <a:ext cx="2217359" cy="474584"/>
          </a:xfrm>
          <a:prstGeom prst="bentArrow">
            <a:avLst>
              <a:gd name="adj1" fmla="val 14296"/>
              <a:gd name="adj2" fmla="val 25000"/>
              <a:gd name="adj3" fmla="val 25000"/>
              <a:gd name="adj4" fmla="val 4196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4279" y="3560380"/>
            <a:ext cx="813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00FF"/>
                </a:solidFill>
              </a:rPr>
              <a:t>X</a:t>
            </a:r>
            <a:endParaRPr lang="en-US" sz="7200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633" y="5712957"/>
            <a:ext cx="9209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Today’s talk:</a:t>
            </a:r>
            <a:r>
              <a:rPr lang="en-US" sz="2000" dirty="0" smtClean="0"/>
              <a:t> 1) Model estimates of background (TTP)</a:t>
            </a:r>
          </a:p>
          <a:p>
            <a:r>
              <a:rPr lang="en-US" sz="2000" dirty="0" smtClean="0"/>
              <a:t>	       	  2) Developing space-based indicators for Asian + </a:t>
            </a:r>
            <a:r>
              <a:rPr lang="en-US" sz="2000" dirty="0" err="1" smtClean="0"/>
              <a:t>Strat</a:t>
            </a:r>
            <a:r>
              <a:rPr lang="en-US" sz="2000" dirty="0" smtClean="0"/>
              <a:t>. sources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     	  3) Changing variability (emissions, climate warming)</a:t>
            </a:r>
            <a:endParaRPr lang="en-US" sz="2000" dirty="0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3905251" y="1872890"/>
            <a:ext cx="584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2000" b="1" baseline="-25000" dirty="0" smtClean="0">
                <a:solidFill>
                  <a:srgbClr val="000000"/>
                </a:solidFill>
                <a:latin typeface="Helvetica" pitchFamily="34" charset="0"/>
              </a:rPr>
              <a:t>4</a:t>
            </a:r>
          </a:p>
        </p:txBody>
      </p:sp>
      <p:sp>
        <p:nvSpPr>
          <p:cNvPr id="43" name="AutoShape 12"/>
          <p:cNvSpPr>
            <a:spLocks noChangeArrowheads="1"/>
          </p:cNvSpPr>
          <p:nvPr/>
        </p:nvSpPr>
        <p:spPr bwMode="auto">
          <a:xfrm rot="8817440">
            <a:off x="4379713" y="2175444"/>
            <a:ext cx="100718" cy="734001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4490" y="2928860"/>
            <a:ext cx="274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“Background Ozone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889419" y="2961215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  intercontinental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	transport</a:t>
            </a:r>
          </a:p>
        </p:txBody>
      </p:sp>
    </p:spTree>
    <p:extLst>
      <p:ext uri="{BB962C8B-B14F-4D97-AF65-F5344CB8AC3E}">
        <p14:creationId xmlns:p14="http://schemas.microsoft.com/office/powerpoint/2010/main" val="306380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NAB_AM3_GC_MAM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21552" r="12122" b="28220"/>
          <a:stretch>
            <a:fillRect/>
          </a:stretch>
        </p:blipFill>
        <p:spPr bwMode="auto">
          <a:xfrm>
            <a:off x="1600200" y="1591130"/>
            <a:ext cx="7467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2867025" y="1299030"/>
            <a:ext cx="1751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AM3 (~2°x2°)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000" b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3" name="TextBox 18"/>
          <p:cNvSpPr txBox="1">
            <a:spLocks noChangeArrowheads="1"/>
          </p:cNvSpPr>
          <p:nvPr/>
        </p:nvSpPr>
        <p:spPr bwMode="auto">
          <a:xfrm>
            <a:off x="6219825" y="1299030"/>
            <a:ext cx="274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GEOS-Chem (½°x⅔°) </a:t>
            </a:r>
          </a:p>
        </p:txBody>
      </p:sp>
      <p:sp>
        <p:nvSpPr>
          <p:cNvPr id="68614" name="TextBox 21"/>
          <p:cNvSpPr txBox="1">
            <a:spLocks noChangeArrowheads="1"/>
          </p:cNvSpPr>
          <p:nvPr/>
        </p:nvSpPr>
        <p:spPr bwMode="auto">
          <a:xfrm>
            <a:off x="889000" y="990600"/>
            <a:ext cx="79064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North American background (MDA8) O</a:t>
            </a:r>
            <a:r>
              <a:rPr lang="en-US" altLang="zh-CN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in model surface layer 2006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1832430"/>
            <a:ext cx="1600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AM3: More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O</a:t>
            </a:r>
            <a:r>
              <a:rPr lang="en-US" altLang="zh-CN" sz="1800" b="1" baseline="-25000" smtClean="0">
                <a:solidFill>
                  <a:srgbClr val="0000FF"/>
                </a:solidFill>
                <a:cs typeface="Arial" charset="0"/>
              </a:rPr>
              <a:t>3</a:t>
            </a: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-strat +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PBL-FT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exchange?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1800" b="1" smtClean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3985073"/>
            <a:ext cx="19812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GC: More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FF0000"/>
                </a:solidFill>
                <a:cs typeface="Arial" charset="0"/>
              </a:rPr>
              <a:t>l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ightning </a:t>
            </a:r>
            <a:r>
              <a:rPr lang="en-US" altLang="zh-CN" sz="1800" b="1" dirty="0" err="1" smtClean="0">
                <a:solidFill>
                  <a:srgbClr val="FF0000"/>
                </a:solidFill>
                <a:cs typeface="Arial" charset="0"/>
              </a:rPr>
              <a:t>NO</a:t>
            </a:r>
            <a:r>
              <a:rPr lang="en-US" altLang="zh-CN" sz="1800" b="1" baseline="-25000" dirty="0" err="1" smtClean="0">
                <a:solidFill>
                  <a:srgbClr val="FF0000"/>
                </a:solidFill>
                <a:cs typeface="Arial" charset="0"/>
              </a:rPr>
              <a:t>x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ja-JP" sz="1800" b="1" dirty="0" smtClean="0">
              <a:solidFill>
                <a:srgbClr val="FF0000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(~10x</a:t>
            </a:r>
            <a:r>
              <a:rPr lang="en-US" altLang="ja-JP" sz="1800" b="1" dirty="0" smtClean="0">
                <a:solidFill>
                  <a:srgbClr val="FF0000"/>
                </a:solidFill>
                <a:cs typeface="Arial" charset="0"/>
              </a:rPr>
              <a:t> o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ver SWUS;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oo high)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1800" b="1" dirty="0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68617" name="Picture 1" descr="NAB_AM3_GC_MAM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80788" r="17995" b="12453"/>
          <a:stretch>
            <a:fillRect/>
          </a:stretch>
        </p:blipFill>
        <p:spPr bwMode="auto">
          <a:xfrm>
            <a:off x="2209800" y="5566230"/>
            <a:ext cx="58737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TextBox 20"/>
          <p:cNvSpPr txBox="1">
            <a:spLocks noChangeArrowheads="1"/>
          </p:cNvSpPr>
          <p:nvPr/>
        </p:nvSpPr>
        <p:spPr bwMode="auto">
          <a:xfrm>
            <a:off x="4267200" y="5169355"/>
            <a:ext cx="19050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Summer (JJA)</a:t>
            </a:r>
          </a:p>
        </p:txBody>
      </p:sp>
      <p:sp>
        <p:nvSpPr>
          <p:cNvPr id="68619" name="TextBox 19"/>
          <p:cNvSpPr txBox="1">
            <a:spLocks noChangeArrowheads="1"/>
          </p:cNvSpPr>
          <p:nvPr/>
        </p:nvSpPr>
        <p:spPr bwMode="auto">
          <a:xfrm>
            <a:off x="4191000" y="2899230"/>
            <a:ext cx="18335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Spring (MAM)</a:t>
            </a: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1752600" y="1603830"/>
            <a:ext cx="1752600" cy="1752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943600" y="4499430"/>
            <a:ext cx="12192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8622" name="TextBox 1"/>
          <p:cNvSpPr txBox="1">
            <a:spLocks noChangeArrowheads="1"/>
          </p:cNvSpPr>
          <p:nvPr/>
        </p:nvSpPr>
        <p:spPr bwMode="auto">
          <a:xfrm>
            <a:off x="438150" y="5794830"/>
            <a:ext cx="22944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J. </a:t>
            </a:r>
            <a:r>
              <a:rPr lang="en-US" sz="1800" dirty="0" err="1" smtClean="0">
                <a:solidFill>
                  <a:prstClr val="black"/>
                </a:solidFill>
              </a:rPr>
              <a:t>Oberman</a:t>
            </a:r>
            <a:endParaRPr lang="en-US" sz="1800" dirty="0" smtClean="0">
              <a:solidFill>
                <a:prstClr val="black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</a:rPr>
              <a:t>NOAA Hollings Scholar</a:t>
            </a:r>
          </a:p>
        </p:txBody>
      </p:sp>
      <p:sp>
        <p:nvSpPr>
          <p:cNvPr id="68624" name="TextBox 3"/>
          <p:cNvSpPr txBox="1">
            <a:spLocks noChangeArrowheads="1"/>
          </p:cNvSpPr>
          <p:nvPr/>
        </p:nvSpPr>
        <p:spPr bwMode="auto">
          <a:xfrm>
            <a:off x="8077200" y="571863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</a:rPr>
              <a:t>ppb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6821" y="6444083"/>
            <a:ext cx="152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TTP PI: Fiore</a:t>
            </a:r>
            <a:endParaRPr lang="en-US" sz="2000" i="1" dirty="0"/>
          </a:p>
        </p:txBody>
      </p:sp>
      <p:pic>
        <p:nvPicPr>
          <p:cNvPr id="18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2" y="5982535"/>
            <a:ext cx="871538" cy="8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</a:t>
            </a:r>
            <a:r>
              <a:rPr lang="en-US" altLang="zh-CN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odels differ in estimates of North </a:t>
            </a:r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American background </a:t>
            </a:r>
            <a:endParaRPr lang="en-US" altLang="zh-CN" sz="26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defTabSz="914400"/>
            <a:r>
              <a:rPr lang="en-US" altLang="zh-CN" b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estimated by simulations with N. American </a:t>
            </a:r>
            <a:r>
              <a:rPr lang="en-US" altLang="zh-CN" b="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anth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. emissions set to zero) </a:t>
            </a:r>
            <a:endParaRPr lang="zh-CN" altLang="en-US" b="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5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1423787" y="5752381"/>
            <a:ext cx="6365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AM3 generally high; GEOS-</a:t>
            </a:r>
            <a:r>
              <a:rPr lang="en-US" sz="2000" dirty="0" err="1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Chem</a:t>
            </a: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 low</a:t>
            </a:r>
            <a:endParaRPr lang="en-US" sz="800" dirty="0" smtClean="0">
              <a:solidFill>
                <a:srgbClr val="0000FF"/>
              </a:solidFill>
              <a:cs typeface="ＭＳ Ｐゴシック" charset="0"/>
              <a:sym typeface="Wingdings" charset="0"/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Implies that the models bracket the true background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/>
              </a:rPr>
              <a:t>Probe role of specific processes</a:t>
            </a:r>
            <a:endParaRPr lang="en-US" sz="2000" dirty="0" smtClean="0">
              <a:solidFill>
                <a:srgbClr val="0000FF"/>
              </a:solidFill>
              <a:cs typeface="ＭＳ Ｐゴシック" charset="0"/>
              <a:sym typeface="Wingdings" charset="0"/>
            </a:endParaRPr>
          </a:p>
        </p:txBody>
      </p:sp>
      <p:sp>
        <p:nvSpPr>
          <p:cNvPr id="70662" name="TextBox 3"/>
          <p:cNvSpPr txBox="1">
            <a:spLocks noChangeArrowheads="1"/>
          </p:cNvSpPr>
          <p:nvPr/>
        </p:nvSpPr>
        <p:spPr bwMode="auto">
          <a:xfrm>
            <a:off x="828048" y="971554"/>
            <a:ext cx="8049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Bias </a:t>
            </a:r>
            <a:r>
              <a:rPr lang="en-US" sz="1800" dirty="0" err="1" smtClean="0">
                <a:solidFill>
                  <a:prstClr val="black"/>
                </a:solidFill>
              </a:rPr>
              <a:t>vs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sondes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prstClr val="black"/>
                </a:solidFill>
              </a:rPr>
              <a:t>subtracted from retrievals as in Zhang et al., ACP, 2010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Constraints on springtime background O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from 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OMI and TES mid-tropospheric products (2006)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63" t="13417"/>
          <a:stretch/>
        </p:blipFill>
        <p:spPr>
          <a:xfrm>
            <a:off x="292745" y="1435374"/>
            <a:ext cx="8315292" cy="196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519"/>
          <a:stretch/>
        </p:blipFill>
        <p:spPr>
          <a:xfrm>
            <a:off x="289570" y="3396503"/>
            <a:ext cx="8456412" cy="1988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3863"/>
          <a:stretch/>
        </p:blipFill>
        <p:spPr>
          <a:xfrm>
            <a:off x="1468630" y="5223738"/>
            <a:ext cx="7251700" cy="551155"/>
          </a:xfrm>
          <a:prstGeom prst="rect">
            <a:avLst/>
          </a:prstGeom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117160" y="5616561"/>
            <a:ext cx="2045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L. Zhang, Harvard</a:t>
            </a:r>
          </a:p>
        </p:txBody>
      </p:sp>
    </p:spTree>
    <p:extLst>
      <p:ext uri="{BB962C8B-B14F-4D97-AF65-F5344CB8AC3E}">
        <p14:creationId xmlns:p14="http://schemas.microsoft.com/office/powerpoint/2010/main" val="420107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Estimates of Asian and stratospheric influence on 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WUS surface ozone in spring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15" y="1046567"/>
            <a:ext cx="804579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Arial"/>
                <a:cs typeface="Arial"/>
              </a:rPr>
              <a:t>TOOL: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GFDL AM3 chemistry-climate model  [Donner et al., J.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Clim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. 2011]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~50x50 km</a:t>
            </a:r>
            <a:r>
              <a:rPr lang="en-US" baseline="30000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Jan-Jun 2010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Nudged to GFS winds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Fully coupled chemistry in the stratosphere and troposphere within a GCM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3553" y="6417056"/>
            <a:ext cx="6948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Do they influence high-O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events in populated regions?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77031" y="2293337"/>
            <a:ext cx="8883812" cy="3990475"/>
            <a:chOff x="277031" y="2293337"/>
            <a:chExt cx="8883812" cy="3990475"/>
          </a:xfrm>
        </p:grpSpPr>
        <p:sp>
          <p:nvSpPr>
            <p:cNvPr id="7" name="TextBox 6"/>
            <p:cNvSpPr txBox="1"/>
            <p:nvPr/>
          </p:nvSpPr>
          <p:spPr>
            <a:xfrm>
              <a:off x="2693126" y="2293337"/>
              <a:ext cx="3724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Mean MDA8 O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3 </a:t>
              </a:r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in surface air</a:t>
              </a:r>
              <a:endParaRPr lang="en-US" sz="20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2720120"/>
              <a:ext cx="4167187" cy="3526802"/>
              <a:chOff x="277031" y="2720120"/>
              <a:chExt cx="4167187" cy="3526802"/>
            </a:xfrm>
          </p:grpSpPr>
          <p:pic>
            <p:nvPicPr>
              <p:cNvPr id="36" name="Picture 18" descr="mean_Asian_ozone_calnex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75" b="31010"/>
              <a:stretch>
                <a:fillRect/>
              </a:stretch>
            </p:blipFill>
            <p:spPr bwMode="auto">
              <a:xfrm>
                <a:off x="277031" y="2972923"/>
                <a:ext cx="4024312" cy="201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 Box 21"/>
              <p:cNvSpPr txBox="1">
                <a:spLocks noChangeArrowheads="1"/>
              </p:cNvSpPr>
              <p:nvPr/>
            </p:nvSpPr>
            <p:spPr bwMode="auto">
              <a:xfrm>
                <a:off x="1004035" y="2720120"/>
                <a:ext cx="298258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 tIns="0" bIns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Asian:</a:t>
                </a:r>
                <a:r>
                  <a:rPr kumimoji="0" lang="en-US" sz="18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 May-June 2010</a:t>
                </a:r>
              </a:p>
            </p:txBody>
          </p:sp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484993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0</a:t>
                </a:r>
              </a:p>
            </p:txBody>
          </p:sp>
          <p:sp>
            <p:nvSpPr>
              <p:cNvPr id="39" name="Text Box 11"/>
              <p:cNvSpPr txBox="1">
                <a:spLocks noChangeArrowheads="1"/>
              </p:cNvSpPr>
              <p:nvPr/>
            </p:nvSpPr>
            <p:spPr bwMode="auto">
              <a:xfrm rot="10800000" flipV="1">
                <a:off x="1204131" y="4882685"/>
                <a:ext cx="576262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2</a:t>
                </a:r>
              </a:p>
            </p:txBody>
          </p:sp>
          <p:sp>
            <p:nvSpPr>
              <p:cNvPr id="40" name="Text Box 10"/>
              <p:cNvSpPr txBox="1">
                <a:spLocks noChangeArrowheads="1"/>
              </p:cNvSpPr>
              <p:nvPr/>
            </p:nvSpPr>
            <p:spPr bwMode="auto">
              <a:xfrm>
                <a:off x="2501118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6</a:t>
                </a:r>
              </a:p>
            </p:txBody>
          </p:sp>
          <p:sp>
            <p:nvSpPr>
              <p:cNvPr id="41" name="Text Box 13"/>
              <p:cNvSpPr txBox="1">
                <a:spLocks noChangeArrowheads="1"/>
              </p:cNvSpPr>
              <p:nvPr/>
            </p:nvSpPr>
            <p:spPr bwMode="auto">
              <a:xfrm>
                <a:off x="1853418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4</a:t>
                </a:r>
              </a:p>
            </p:txBody>
          </p:sp>
          <p:sp>
            <p:nvSpPr>
              <p:cNvPr id="42" name="Text Box 10"/>
              <p:cNvSpPr txBox="1">
                <a:spLocks noChangeArrowheads="1"/>
              </p:cNvSpPr>
              <p:nvPr/>
            </p:nvSpPr>
            <p:spPr bwMode="auto">
              <a:xfrm>
                <a:off x="3190093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8</a:t>
                </a:r>
              </a:p>
            </p:txBody>
          </p:sp>
          <p:sp>
            <p:nvSpPr>
              <p:cNvPr id="48" name="Text Box 44"/>
              <p:cNvSpPr txBox="1">
                <a:spLocks noChangeArrowheads="1"/>
              </p:cNvSpPr>
              <p:nvPr/>
            </p:nvSpPr>
            <p:spPr bwMode="auto">
              <a:xfrm>
                <a:off x="3509181" y="4769973"/>
                <a:ext cx="935037" cy="336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O</a:t>
                </a:r>
                <a:r>
                  <a:rPr kumimoji="0" lang="en-US" sz="1600" b="1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3</a:t>
                </a:r>
                <a:r>
                  <a:rPr kumimoji="0" lang="en-US" altLang="ja-JP" sz="1600" b="1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 </a:t>
                </a:r>
                <a:r>
                  <a:rPr kumimoji="0" lang="en-US" altLang="ja-JP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(ppb)</a:t>
                </a:r>
                <a:endPara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5581" y="5257719"/>
                <a:ext cx="36350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Base Simulation – Zero Asian </a:t>
                </a:r>
              </a:p>
              <a:p>
                <a:r>
                  <a:rPr lang="en-US" dirty="0">
                    <a:latin typeface="Arial"/>
                    <a:cs typeface="Arial"/>
                  </a:rPr>
                  <a:t>	</a:t>
                </a:r>
                <a:r>
                  <a:rPr lang="en-US" dirty="0" smtClean="0">
                    <a:latin typeface="Arial"/>
                    <a:cs typeface="Arial"/>
                  </a:rPr>
                  <a:t>			</a:t>
                </a:r>
                <a:r>
                  <a:rPr lang="en-US" dirty="0" err="1" smtClean="0">
                    <a:latin typeface="Arial"/>
                    <a:cs typeface="Arial"/>
                  </a:rPr>
                  <a:t>anth</a:t>
                </a:r>
                <a:r>
                  <a:rPr lang="en-US" dirty="0" smtClean="0">
                    <a:latin typeface="Arial"/>
                    <a:cs typeface="Arial"/>
                  </a:rPr>
                  <a:t>. emissions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3711" y="5877590"/>
                <a:ext cx="2647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kern="0" dirty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[Lin et al., JGR, </a:t>
                </a:r>
                <a:r>
                  <a:rPr lang="en-US" b="1" kern="0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2012a]</a:t>
                </a:r>
                <a:endParaRPr lang="en-US" b="1" kern="0" dirty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269583" y="2739124"/>
              <a:ext cx="4891260" cy="3544688"/>
              <a:chOff x="4269583" y="2739124"/>
              <a:chExt cx="4891260" cy="3544688"/>
            </a:xfrm>
          </p:grpSpPr>
          <p:pic>
            <p:nvPicPr>
              <p:cNvPr id="35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9" t="82741" r="13248" b="984"/>
              <a:stretch>
                <a:fillRect/>
              </a:stretch>
            </p:blipFill>
            <p:spPr bwMode="auto">
              <a:xfrm>
                <a:off x="4744256" y="4728698"/>
                <a:ext cx="3517900" cy="446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Text Box 34"/>
              <p:cNvSpPr txBox="1">
                <a:spLocks noChangeArrowheads="1"/>
              </p:cNvSpPr>
              <p:nvPr/>
            </p:nvSpPr>
            <p:spPr bwMode="auto">
              <a:xfrm>
                <a:off x="7974818" y="4722348"/>
                <a:ext cx="10795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O</a:t>
                </a:r>
                <a:r>
                  <a:rPr lang="en-US" sz="1600" b="1" baseline="-2500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3</a:t>
                </a:r>
                <a:r>
                  <a:rPr lang="en-US" altLang="ja-JP" sz="1600" b="1" baseline="-2500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 </a:t>
                </a:r>
                <a:r>
                  <a:rPr lang="en-US" altLang="ja-JP" sz="1600" b="1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(ppb)</a:t>
                </a:r>
                <a:endParaRPr lang="en-US" sz="1600" b="1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pic>
            <p:nvPicPr>
              <p:cNvPr id="46" name="Picture 4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9" b="17827"/>
              <a:stretch>
                <a:fillRect/>
              </a:stretch>
            </p:blipFill>
            <p:spPr bwMode="auto">
              <a:xfrm>
                <a:off x="4445806" y="2898310"/>
                <a:ext cx="4094162" cy="1836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 Box 22"/>
              <p:cNvSpPr txBox="1">
                <a:spLocks noChangeArrowheads="1"/>
              </p:cNvSpPr>
              <p:nvPr/>
            </p:nvSpPr>
            <p:spPr bwMode="auto">
              <a:xfrm>
                <a:off x="4269583" y="2739124"/>
                <a:ext cx="4891260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t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Stratospheric (O3S): April-June</a:t>
                </a:r>
                <a:r>
                  <a:rPr kumimoji="0" lang="en-US" sz="18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 2010</a:t>
                </a: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558751" y="5122383"/>
                <a:ext cx="4371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T</a:t>
                </a:r>
                <a:r>
                  <a:rPr lang="en-US" dirty="0" smtClean="0">
                    <a:latin typeface="Arial"/>
                    <a:cs typeface="Arial"/>
                  </a:rPr>
                  <a:t>agged above e90 </a:t>
                </a:r>
                <a:r>
                  <a:rPr lang="en-US" dirty="0" err="1" smtClean="0">
                    <a:latin typeface="Arial"/>
                    <a:cs typeface="Arial"/>
                  </a:rPr>
                  <a:t>tropopause</a:t>
                </a:r>
                <a:r>
                  <a:rPr lang="en-US" dirty="0">
                    <a:latin typeface="Arial"/>
                    <a:cs typeface="Arial"/>
                  </a:rPr>
                  <a:t> </a:t>
                </a:r>
                <a:r>
                  <a:rPr lang="en-US" dirty="0" smtClean="0">
                    <a:latin typeface="Arial"/>
                    <a:cs typeface="Arial"/>
                  </a:rPr>
                  <a:t>[Prather et al., 2011] + subjected to same loss processes as tropospheric O</a:t>
                </a:r>
                <a:r>
                  <a:rPr lang="en-US" baseline="-25000" dirty="0" smtClean="0">
                    <a:latin typeface="Arial"/>
                    <a:cs typeface="Arial"/>
                  </a:rPr>
                  <a:t>3</a:t>
                </a:r>
                <a:r>
                  <a:rPr lang="en-US" dirty="0" smtClean="0">
                    <a:latin typeface="Arial"/>
                    <a:cs typeface="Arial"/>
                  </a:rPr>
                  <a:t>.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351937" y="5914480"/>
                <a:ext cx="266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kern="0" dirty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[Lin et al., JGR, </a:t>
                </a:r>
                <a:r>
                  <a:rPr lang="en-US" b="1" kern="0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2012b]</a:t>
                </a:r>
                <a:endParaRPr lang="en-US" b="1" kern="0" dirty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89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117"/>
            <a:ext cx="9144000" cy="861629"/>
          </a:xfrm>
        </p:spPr>
        <p:txBody>
          <a:bodyPr/>
          <a:lstStyle/>
          <a:p>
            <a:r>
              <a:rPr lang="en-US" dirty="0" smtClean="0"/>
              <a:t>Asian O</a:t>
            </a:r>
            <a:r>
              <a:rPr lang="en-US" baseline="-25000" dirty="0" smtClean="0"/>
              <a:t>3</a:t>
            </a:r>
            <a:r>
              <a:rPr lang="en-US" dirty="0" smtClean="0"/>
              <a:t> pollution over S. CA: Trans-pacific transport + subsidence to lower troposphere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67625" y="5949941"/>
            <a:ext cx="412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2000" b="1" dirty="0" smtClean="0">
              <a:solidFill>
                <a:srgbClr val="0000FF"/>
              </a:solidFill>
              <a:latin typeface="Arial"/>
              <a:sym typeface="Wingdings"/>
            </a:endParaRPr>
          </a:p>
          <a:p>
            <a:pPr marL="342900" indent="-342900" defTabSz="914400">
              <a:buFont typeface="Wingdings" charset="0"/>
              <a:buChar char="à"/>
            </a:pP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I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nfluence in surface air?</a:t>
            </a:r>
          </a:p>
        </p:txBody>
      </p:sp>
      <p:pic>
        <p:nvPicPr>
          <p:cNvPr id="8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75230"/>
          <a:stretch>
            <a:fillRect/>
          </a:stretch>
        </p:blipFill>
        <p:spPr>
          <a:xfrm>
            <a:off x="0" y="4080234"/>
            <a:ext cx="5148263" cy="1874838"/>
          </a:xfrm>
        </p:spPr>
      </p:pic>
      <p:pic>
        <p:nvPicPr>
          <p:cNvPr id="8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41765" b="41376"/>
          <a:stretch>
            <a:fillRect/>
          </a:stretch>
        </p:blipFill>
        <p:spPr bwMode="auto">
          <a:xfrm>
            <a:off x="0" y="2641959"/>
            <a:ext cx="51482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7951" r="-8287" b="74982"/>
          <a:stretch>
            <a:fillRect/>
          </a:stretch>
        </p:blipFill>
        <p:spPr bwMode="auto">
          <a:xfrm>
            <a:off x="0" y="1232259"/>
            <a:ext cx="56149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52"/>
          <p:cNvSpPr txBox="1">
            <a:spLocks noChangeArrowheads="1"/>
          </p:cNvSpPr>
          <p:nvPr/>
        </p:nvSpPr>
        <p:spPr bwMode="auto">
          <a:xfrm>
            <a:off x="360363" y="827139"/>
            <a:ext cx="3851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AIRS CO columns</a:t>
            </a:r>
            <a:endParaRPr kumimoji="0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9" name="Text Box 12"/>
          <p:cNvSpPr txBox="1">
            <a:spLocks noChangeArrowheads="1"/>
          </p:cNvSpPr>
          <p:nvPr/>
        </p:nvSpPr>
        <p:spPr bwMode="auto">
          <a:xfrm>
            <a:off x="39688" y="4947009"/>
            <a:ext cx="85248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May 8</a:t>
            </a:r>
            <a:endParaRPr kumimoji="0" lang="en-US" altLang="zh-CN" sz="1800" b="1" i="0" u="none" strike="noStrike" kern="0" cap="none" spc="0" normalizeH="0" baseline="0" noProof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0" name="Text Box 12"/>
          <p:cNvSpPr txBox="1">
            <a:spLocks noChangeArrowheads="1"/>
          </p:cNvSpPr>
          <p:nvPr/>
        </p:nvSpPr>
        <p:spPr bwMode="auto">
          <a:xfrm>
            <a:off x="76200" y="3507147"/>
            <a:ext cx="852488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May 6</a:t>
            </a:r>
            <a:endParaRPr kumimoji="0" lang="en-US" altLang="zh-CN" sz="1800" b="1" i="0" u="none" strike="noStrike" kern="0" cap="none" spc="0" normalizeH="0" baseline="0" noProof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1" name="Text Box 12"/>
          <p:cNvSpPr txBox="1">
            <a:spLocks noChangeArrowheads="1"/>
          </p:cNvSpPr>
          <p:nvPr/>
        </p:nvSpPr>
        <p:spPr bwMode="auto">
          <a:xfrm>
            <a:off x="77788" y="2095859"/>
            <a:ext cx="850900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May 4</a:t>
            </a:r>
            <a:endParaRPr kumimoji="0" lang="en-US" altLang="zh-CN" sz="1800" b="1" i="0" u="none" strike="noStrike" kern="0" cap="none" spc="0" normalizeH="0" baseline="0" noProof="0" smtClean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3" name="Oval 18"/>
          <p:cNvSpPr>
            <a:spLocks noChangeArrowheads="1"/>
          </p:cNvSpPr>
          <p:nvPr/>
        </p:nvSpPr>
        <p:spPr bwMode="auto">
          <a:xfrm>
            <a:off x="3887788" y="4659672"/>
            <a:ext cx="431800" cy="620712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b="1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1" name="Rectangle 53"/>
          <p:cNvSpPr>
            <a:spLocks noChangeArrowheads="1"/>
          </p:cNvSpPr>
          <p:nvPr/>
        </p:nvSpPr>
        <p:spPr bwMode="auto">
          <a:xfrm>
            <a:off x="-342900" y="5594069"/>
            <a:ext cx="5275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[10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18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molecules cm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-2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159" name="Group 32"/>
          <p:cNvGrpSpPr>
            <a:grpSpLocks/>
          </p:cNvGrpSpPr>
          <p:nvPr/>
        </p:nvGrpSpPr>
        <p:grpSpPr bwMode="auto">
          <a:xfrm>
            <a:off x="4211638" y="846723"/>
            <a:ext cx="4932363" cy="4533266"/>
            <a:chOff x="2653" y="522"/>
            <a:chExt cx="3107" cy="2957"/>
          </a:xfrm>
        </p:grpSpPr>
        <p:pic>
          <p:nvPicPr>
            <p:cNvPr id="160" name="Picture 9" descr="May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8" t="27676" r="16220" b="51761"/>
            <a:stretch>
              <a:fillRect/>
            </a:stretch>
          </p:blipFill>
          <p:spPr bwMode="auto">
            <a:xfrm>
              <a:off x="2822" y="757"/>
              <a:ext cx="2792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" name="Text Box 16"/>
            <p:cNvSpPr txBox="1">
              <a:spLocks noChangeArrowheads="1"/>
            </p:cNvSpPr>
            <p:nvPr/>
          </p:nvSpPr>
          <p:spPr bwMode="auto">
            <a:xfrm>
              <a:off x="3016" y="2399"/>
              <a:ext cx="793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zh-C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Times New Roman" charset="0"/>
                </a:rPr>
                <a:t>θ</a:t>
              </a:r>
            </a:p>
          </p:txBody>
        </p:sp>
        <p:sp>
          <p:nvSpPr>
            <p:cNvPr id="162" name="Line 17"/>
            <p:cNvSpPr>
              <a:spLocks noChangeShapeType="1"/>
            </p:cNvSpPr>
            <p:nvPr/>
          </p:nvSpPr>
          <p:spPr bwMode="auto">
            <a:xfrm flipV="1">
              <a:off x="3481" y="2273"/>
              <a:ext cx="0" cy="20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63" name="Rectangle 14"/>
            <p:cNvSpPr>
              <a:spLocks noChangeArrowheads="1"/>
            </p:cNvSpPr>
            <p:nvPr/>
          </p:nvSpPr>
          <p:spPr bwMode="auto">
            <a:xfrm>
              <a:off x="3412" y="2445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[K]</a:t>
              </a:r>
              <a:endParaRPr kumimoji="0" lang="el-GR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64" name="TextBox 5"/>
            <p:cNvSpPr txBox="1">
              <a:spLocks noChangeArrowheads="1"/>
            </p:cNvSpPr>
            <p:nvPr/>
          </p:nvSpPr>
          <p:spPr bwMode="auto">
            <a:xfrm rot="16200000">
              <a:off x="2141" y="1729"/>
              <a:ext cx="1490" cy="2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Altitude (km </a:t>
              </a:r>
              <a:r>
                <a:rPr kumimoji="0" lang="en-US" altLang="ja-JP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a.s.l</a:t>
              </a: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.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)</a:t>
              </a:r>
            </a:p>
          </p:txBody>
        </p:sp>
        <p:sp>
          <p:nvSpPr>
            <p:cNvPr id="165" name="TextBox 5"/>
            <p:cNvSpPr txBox="1">
              <a:spLocks noChangeArrowheads="1"/>
            </p:cNvSpPr>
            <p:nvPr/>
          </p:nvSpPr>
          <p:spPr bwMode="auto">
            <a:xfrm>
              <a:off x="3329" y="2850"/>
              <a:ext cx="2079" cy="2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Latitude (N</a:t>
              </a: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  <a:sym typeface="Wingdings" charset="0"/>
                </a:rPr>
                <a:t> S) along CA</a:t>
              </a:r>
              <a:endPara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166" name="Picture 10" descr="May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1" t="85652" r="30896" b="10696"/>
            <a:stretch>
              <a:fillRect/>
            </a:stretch>
          </p:blipFill>
          <p:spPr bwMode="auto">
            <a:xfrm>
              <a:off x="3258" y="3078"/>
              <a:ext cx="201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Rectangle 15"/>
            <p:cNvSpPr>
              <a:spLocks noChangeArrowheads="1"/>
            </p:cNvSpPr>
            <p:nvPr/>
          </p:nvSpPr>
          <p:spPr bwMode="auto">
            <a:xfrm>
              <a:off x="5141" y="3071"/>
              <a:ext cx="47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[ppb]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68" name="TextBox 30"/>
            <p:cNvSpPr txBox="1">
              <a:spLocks noChangeArrowheads="1"/>
            </p:cNvSpPr>
            <p:nvPr/>
          </p:nvSpPr>
          <p:spPr bwMode="auto">
            <a:xfrm>
              <a:off x="3914" y="3224"/>
              <a:ext cx="544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10</a:t>
              </a:r>
            </a:p>
          </p:txBody>
        </p:sp>
        <p:sp>
          <p:nvSpPr>
            <p:cNvPr id="169" name="TextBox 31"/>
            <p:cNvSpPr txBox="1">
              <a:spLocks noChangeArrowheads="1"/>
            </p:cNvSpPr>
            <p:nvPr/>
          </p:nvSpPr>
          <p:spPr bwMode="auto">
            <a:xfrm>
              <a:off x="4347" y="3224"/>
              <a:ext cx="54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20</a:t>
              </a:r>
            </a:p>
          </p:txBody>
        </p:sp>
        <p:sp>
          <p:nvSpPr>
            <p:cNvPr id="170" name="TextBox 33"/>
            <p:cNvSpPr txBox="1">
              <a:spLocks noChangeArrowheads="1"/>
            </p:cNvSpPr>
            <p:nvPr/>
          </p:nvSpPr>
          <p:spPr bwMode="auto">
            <a:xfrm>
              <a:off x="3440" y="3224"/>
              <a:ext cx="54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0</a:t>
              </a:r>
            </a:p>
          </p:txBody>
        </p:sp>
        <p:sp>
          <p:nvSpPr>
            <p:cNvPr id="171" name="TextBox 32"/>
            <p:cNvSpPr txBox="1">
              <a:spLocks noChangeArrowheads="1"/>
            </p:cNvSpPr>
            <p:nvPr/>
          </p:nvSpPr>
          <p:spPr bwMode="auto">
            <a:xfrm>
              <a:off x="4756" y="3224"/>
              <a:ext cx="544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30</a:t>
              </a:r>
            </a:p>
          </p:txBody>
        </p:sp>
        <p:sp>
          <p:nvSpPr>
            <p:cNvPr id="172" name="Text Box 12"/>
            <p:cNvSpPr txBox="1">
              <a:spLocks noChangeArrowheads="1"/>
            </p:cNvSpPr>
            <p:nvPr/>
          </p:nvSpPr>
          <p:spPr bwMode="auto">
            <a:xfrm>
              <a:off x="2835" y="522"/>
              <a:ext cx="2925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GFDL AM3 Model Asian O</a:t>
              </a:r>
              <a:r>
                <a:rPr kumimoji="0" lang="en-US" altLang="ja-JP" sz="2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3</a:t>
              </a:r>
              <a:endPara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3" name="Line 17"/>
            <p:cNvSpPr>
              <a:spLocks noChangeShapeType="1"/>
            </p:cNvSpPr>
            <p:nvPr/>
          </p:nvSpPr>
          <p:spPr bwMode="auto">
            <a:xfrm flipV="1">
              <a:off x="2653" y="3009"/>
              <a:ext cx="759" cy="21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42388" y="5293212"/>
            <a:ext cx="3968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latin typeface="Arial" charset="0"/>
                <a:ea typeface="宋体" charset="0"/>
                <a:cs typeface="宋体" charset="0"/>
              </a:rPr>
              <a:t>Consistent with </a:t>
            </a:r>
            <a:r>
              <a:rPr lang="en-US" altLang="ja-JP" b="1" dirty="0" err="1">
                <a:latin typeface="Arial" charset="0"/>
                <a:ea typeface="宋体" charset="0"/>
                <a:cs typeface="宋体" charset="0"/>
              </a:rPr>
              <a:t>sonde</a:t>
            </a:r>
            <a:r>
              <a:rPr lang="en-US" altLang="ja-JP" b="1" dirty="0">
                <a:latin typeface="Arial" charset="0"/>
                <a:ea typeface="宋体" charset="0"/>
                <a:cs typeface="宋体" charset="0"/>
              </a:rPr>
              <a:t> and </a:t>
            </a:r>
            <a:r>
              <a:rPr lang="en-US" altLang="ja-JP" b="1" dirty="0" smtClean="0">
                <a:latin typeface="Arial" charset="0"/>
                <a:ea typeface="宋体" charset="0"/>
                <a:cs typeface="宋体" charset="0"/>
              </a:rPr>
              <a:t>aircraft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latin typeface="Arial" charset="0"/>
                <a:ea typeface="宋体" charset="0"/>
                <a:cs typeface="宋体" charset="0"/>
              </a:rPr>
              <a:t>[Lin et al., JGR, 2012a] </a:t>
            </a:r>
            <a:endParaRPr lang="en-US" altLang="ja-JP" b="1" dirty="0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0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Asian pollution contributes to high-O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events over S. CA 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n the GFDL AM3 model (~50 km</a:t>
            </a:r>
            <a:r>
              <a:rPr lang="en-US" sz="2000" baseline="30000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resolution)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-42863" y="1097219"/>
            <a:ext cx="9186863" cy="5786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4" b="55524"/>
          <a:stretch>
            <a:fillRect/>
          </a:stretch>
        </p:blipFill>
        <p:spPr bwMode="auto">
          <a:xfrm>
            <a:off x="107950" y="1100138"/>
            <a:ext cx="68405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7"/>
          <a:stretch>
            <a:fillRect/>
          </a:stretch>
        </p:blipFill>
        <p:spPr bwMode="auto">
          <a:xfrm>
            <a:off x="-42863" y="1412875"/>
            <a:ext cx="6840538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6122988" y="3860800"/>
            <a:ext cx="19462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25</a:t>
            </a:r>
            <a:r>
              <a:rPr kumimoji="0" lang="en-US" altLang="ja-JP" sz="1800" b="1" i="1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th</a:t>
            </a:r>
            <a:r>
              <a:rPr kumimoji="0" lang="en-US" altLang="ja-JP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percentile</a:t>
            </a:r>
            <a:endParaRPr kumimoji="0" lang="en-US" altLang="zh-CN" sz="18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51" name="Group 15"/>
          <p:cNvGrpSpPr>
            <a:grpSpLocks/>
          </p:cNvGrpSpPr>
          <p:nvPr/>
        </p:nvGrpSpPr>
        <p:grpSpPr bwMode="auto">
          <a:xfrm>
            <a:off x="3492500" y="1557338"/>
            <a:ext cx="5292725" cy="2473325"/>
            <a:chOff x="2426" y="981"/>
            <a:chExt cx="3334" cy="1558"/>
          </a:xfrm>
        </p:grpSpPr>
        <p:cxnSp>
          <p:nvCxnSpPr>
            <p:cNvPr id="52" name="Straight Connector 6"/>
            <p:cNvCxnSpPr>
              <a:cxnSpLocks noChangeShapeType="1"/>
            </p:cNvCxnSpPr>
            <p:nvPr/>
          </p:nvCxnSpPr>
          <p:spPr bwMode="auto">
            <a:xfrm flipV="1">
              <a:off x="2453" y="2531"/>
              <a:ext cx="239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20"/>
            <p:cNvCxnSpPr>
              <a:cxnSpLocks noChangeShapeType="1"/>
            </p:cNvCxnSpPr>
            <p:nvPr/>
          </p:nvCxnSpPr>
          <p:spPr bwMode="auto">
            <a:xfrm>
              <a:off x="2426" y="981"/>
              <a:ext cx="91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22"/>
            <p:cNvCxnSpPr>
              <a:cxnSpLocks noChangeShapeType="1"/>
            </p:cNvCxnSpPr>
            <p:nvPr/>
          </p:nvCxnSpPr>
          <p:spPr bwMode="auto">
            <a:xfrm flipH="1" flipV="1">
              <a:off x="2426" y="981"/>
              <a:ext cx="36" cy="15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26"/>
            <p:cNvCxnSpPr>
              <a:cxnSpLocks noChangeShapeType="1"/>
            </p:cNvCxnSpPr>
            <p:nvPr/>
          </p:nvCxnSpPr>
          <p:spPr bwMode="auto">
            <a:xfrm flipV="1">
              <a:off x="2701" y="981"/>
              <a:ext cx="635" cy="154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" name="Rectangle 9226"/>
            <p:cNvSpPr>
              <a:spLocks noChangeArrowheads="1"/>
            </p:cNvSpPr>
            <p:nvPr/>
          </p:nvSpPr>
          <p:spPr bwMode="auto">
            <a:xfrm>
              <a:off x="3515" y="1344"/>
              <a:ext cx="2245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~50% of MDA8 O</a:t>
              </a:r>
              <a:r>
                <a:rPr kumimoji="0" lang="en-US" altLang="ja-JP" sz="200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3</a:t>
              </a:r>
              <a:r>
                <a:rPr kumimoji="0" lang="en-US" altLang="ja-JP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&gt; 7</a:t>
              </a:r>
              <a:r>
                <a:rPr kumimoji="0" lang="en-US" altLang="zh-CN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0</a:t>
              </a:r>
              <a:r>
                <a:rPr kumimoji="0" lang="en-US" altLang="ja-JP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</a:t>
              </a:r>
              <a:r>
                <a:rPr kumimoji="0" lang="en-US" altLang="ja-JP" sz="200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ppbv</a:t>
              </a:r>
              <a:r>
                <a:rPr kumimoji="0" lang="en-US" altLang="ja-JP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would not have occurred without Asian O</a:t>
              </a:r>
              <a:r>
                <a:rPr kumimoji="0" lang="en-US" altLang="ja-JP" sz="200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3</a:t>
              </a:r>
              <a:endParaRPr kumimoji="0" lang="en-US" altLang="ja-JP" sz="200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endParaRPr>
            </a:p>
          </p:txBody>
        </p:sp>
      </p:grp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-36513" y="6491288"/>
            <a:ext cx="10004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ja-JP" b="1" i="1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 </a:t>
            </a:r>
            <a:r>
              <a:rPr lang="en-US" altLang="ja-JP" i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Lin et al., 2012a, JGR </a:t>
            </a:r>
            <a:r>
              <a:rPr lang="en-US" altLang="ja-JP" i="1" dirty="0" smtClean="0">
                <a:solidFill>
                  <a:srgbClr val="008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– publicity: </a:t>
            </a:r>
            <a:r>
              <a:rPr lang="en-US" b="1" kern="0" dirty="0" smtClean="0">
                <a:solidFill>
                  <a:srgbClr val="008000"/>
                </a:solidFill>
              </a:rPr>
              <a:t>AGU </a:t>
            </a:r>
            <a:r>
              <a:rPr lang="en-US" b="1" kern="0" dirty="0">
                <a:solidFill>
                  <a:srgbClr val="008000"/>
                </a:solidFill>
              </a:rPr>
              <a:t>Editors’ Highlight</a:t>
            </a:r>
            <a:r>
              <a:rPr lang="en-US" b="1" kern="0" dirty="0" smtClean="0">
                <a:solidFill>
                  <a:srgbClr val="008000"/>
                </a:solidFill>
              </a:rPr>
              <a:t>, Science </a:t>
            </a:r>
            <a:r>
              <a:rPr lang="en-US" b="1" kern="0" dirty="0">
                <a:solidFill>
                  <a:srgbClr val="008000"/>
                </a:solidFill>
              </a:rPr>
              <a:t>Shot, Nature News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  </a:t>
            </a:r>
            <a:endParaRPr lang="en-US" altLang="ja-JP" i="1" dirty="0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0" y="5807075"/>
            <a:ext cx="9072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9pPr>
          </a:lstStyle>
          <a:p>
            <a:pPr marL="342900" indent="-342900" algn="l">
              <a:buFont typeface="Wingdings" charset="0"/>
              <a:buChar char="à"/>
            </a:pP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Asian emissions contribute ≤ 20% of total O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3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 (local influence dominates) </a:t>
            </a:r>
          </a:p>
          <a:p>
            <a:pPr marL="342900" indent="-342900" algn="l">
              <a:buFont typeface="Wingdings" charset="0"/>
              <a:buChar char="à"/>
            </a:pP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Highest Asian enhancements for total ozone in the 70-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9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0 </a:t>
            </a:r>
            <a:r>
              <a:rPr lang="en-US" altLang="ja-JP" sz="2000" dirty="0" err="1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ppbv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 range </a:t>
            </a:r>
            <a:endParaRPr lang="en-US" altLang="zh-CN" sz="2000" dirty="0">
              <a:solidFill>
                <a:srgbClr val="0000FF"/>
              </a:solidFill>
              <a:latin typeface="Arial" charset="0"/>
              <a:ea typeface="MS PGothic" charset="0"/>
              <a:cs typeface="Arial" charset="0"/>
              <a:sym typeface="Wingdings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/>
          <a:srcRect l="15078" t="19741" b="7270"/>
          <a:stretch/>
        </p:blipFill>
        <p:spPr>
          <a:xfrm>
            <a:off x="808240" y="1570166"/>
            <a:ext cx="1068554" cy="12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117"/>
            <a:ext cx="9144000" cy="861629"/>
          </a:xfrm>
        </p:spPr>
        <p:txBody>
          <a:bodyPr/>
          <a:lstStyle/>
          <a:p>
            <a:r>
              <a:rPr lang="en-US" dirty="0" smtClean="0"/>
              <a:t>Stratosphere-to-troposphere (STT) O</a:t>
            </a:r>
            <a:r>
              <a:rPr lang="en-US" baseline="-25000" dirty="0" smtClean="0"/>
              <a:t>3</a:t>
            </a:r>
            <a:r>
              <a:rPr lang="en-US" dirty="0" smtClean="0"/>
              <a:t> transport influence on WUS high-O</a:t>
            </a:r>
            <a:r>
              <a:rPr lang="en-US" baseline="-25000" dirty="0" smtClean="0"/>
              <a:t>3</a:t>
            </a:r>
            <a:r>
              <a:rPr lang="en-US" dirty="0" smtClean="0"/>
              <a:t> events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83732" y="6326203"/>
            <a:ext cx="793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0"/>
              <a:buChar char="à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sym typeface="Wingdings"/>
              </a:rPr>
              <a:t>Potential for developing space-based indicators?</a:t>
            </a:r>
          </a:p>
        </p:txBody>
      </p:sp>
      <p:sp>
        <p:nvSpPr>
          <p:cNvPr id="85" name="Rectangle 14"/>
          <p:cNvSpPr>
            <a:spLocks noChangeArrowheads="1"/>
          </p:cNvSpPr>
          <p:nvPr/>
        </p:nvSpPr>
        <p:spPr bwMode="auto">
          <a:xfrm>
            <a:off x="0" y="1190625"/>
            <a:ext cx="9144000" cy="4975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6" name="Text Box 38"/>
          <p:cNvSpPr txBox="1">
            <a:spLocks noChangeArrowheads="1"/>
          </p:cNvSpPr>
          <p:nvPr/>
        </p:nvSpPr>
        <p:spPr bwMode="auto">
          <a:xfrm>
            <a:off x="71438" y="901931"/>
            <a:ext cx="2987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AIRS, May 25-29</a:t>
            </a:r>
            <a:endParaRPr kumimoji="0" lang="en-US" altLang="zh-CN" sz="1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87" name="Picture 4" descr="Intrusion0528_Sonde_TH2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3062288" y="1989138"/>
            <a:ext cx="29495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5"/>
          <p:cNvSpPr txBox="1">
            <a:spLocks noChangeArrowheads="1"/>
          </p:cNvSpPr>
          <p:nvPr/>
        </p:nvSpPr>
        <p:spPr bwMode="auto">
          <a:xfrm rot="16200000">
            <a:off x="2354262" y="3514726"/>
            <a:ext cx="193992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Altitude (km </a:t>
            </a:r>
            <a:r>
              <a:rPr kumimoji="0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a.s.l.</a:t>
            </a:r>
            <a:r>
              <a: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9" name="Text Box 14"/>
          <p:cNvSpPr txBox="1">
            <a:spLocks noChangeArrowheads="1"/>
          </p:cNvSpPr>
          <p:nvPr/>
        </p:nvSpPr>
        <p:spPr bwMode="auto">
          <a:xfrm>
            <a:off x="3562350" y="5084763"/>
            <a:ext cx="230505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North </a:t>
            </a: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  <a:sym typeface="Wingdings" charset="0"/>
              </a:rPr>
              <a:t> South </a:t>
            </a:r>
            <a:endParaRPr kumimoji="0" lang="en-US" altLang="zh-CN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0" name="Text Box 16"/>
          <p:cNvSpPr txBox="1">
            <a:spLocks noChangeArrowheads="1"/>
          </p:cNvSpPr>
          <p:nvPr/>
        </p:nvSpPr>
        <p:spPr bwMode="auto">
          <a:xfrm>
            <a:off x="3276600" y="1557338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Sonde O</a:t>
            </a:r>
            <a:r>
              <a:rPr kumimoji="0" lang="en-US" altLang="ja-JP" sz="20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3</a:t>
            </a:r>
            <a:r>
              <a:rPr kumimoji="0" lang="en-US" altLang="ja-JP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,</a:t>
            </a:r>
            <a:r>
              <a:rPr kumimoji="0" lang="en-US" altLang="ja-JP" sz="20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 </a:t>
            </a:r>
            <a:r>
              <a:rPr kumimoji="0" lang="en-US" altLang="ja-JP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May 28 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92" name="Picture 37" descr="anima_airs_tco3_may25-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390881"/>
            <a:ext cx="2986088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39"/>
          <p:cNvSpPr txBox="1">
            <a:spLocks noChangeArrowheads="1"/>
          </p:cNvSpPr>
          <p:nvPr/>
        </p:nvSpPr>
        <p:spPr bwMode="auto">
          <a:xfrm>
            <a:off x="73025" y="3013306"/>
            <a:ext cx="1258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rPr>
              <a:t>300 hPa PV</a:t>
            </a:r>
            <a:endParaRPr kumimoji="0" lang="en-US" altLang="zh-CN" sz="1600" b="1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4" name="Rectangle 33"/>
          <p:cNvSpPr>
            <a:spLocks noChangeArrowheads="1"/>
          </p:cNvSpPr>
          <p:nvPr/>
        </p:nvSpPr>
        <p:spPr bwMode="auto">
          <a:xfrm>
            <a:off x="242888" y="3775306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Total column O</a:t>
            </a:r>
            <a:r>
              <a:rPr lang="en-US" altLang="ja-JP" b="1" baseline="-250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 </a:t>
            </a: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[DU]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2" name="Text Box 19"/>
          <p:cNvSpPr txBox="1">
            <a:spLocks noChangeArrowheads="1"/>
          </p:cNvSpPr>
          <p:nvPr/>
        </p:nvSpPr>
        <p:spPr bwMode="auto">
          <a:xfrm>
            <a:off x="4354513" y="5805488"/>
            <a:ext cx="720725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10800" rIns="0" bIns="10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[ppb]</a:t>
            </a: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04" name="Picture 6" descr="may23_li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3190" r="17735" b="23820"/>
          <a:stretch>
            <a:fillRect/>
          </a:stretch>
        </p:blipFill>
        <p:spPr bwMode="auto">
          <a:xfrm>
            <a:off x="3205163" y="5373688"/>
            <a:ext cx="28067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3132138" y="55641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106" name="Text Box 11"/>
          <p:cNvSpPr txBox="1">
            <a:spLocks noChangeArrowheads="1"/>
          </p:cNvSpPr>
          <p:nvPr/>
        </p:nvSpPr>
        <p:spPr bwMode="auto">
          <a:xfrm rot="10800000" flipV="1">
            <a:off x="3779838" y="55657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60</a:t>
            </a:r>
          </a:p>
        </p:txBody>
      </p:sp>
      <p:sp>
        <p:nvSpPr>
          <p:cNvPr id="107" name="Text Box 8"/>
          <p:cNvSpPr txBox="1">
            <a:spLocks noChangeArrowheads="1"/>
          </p:cNvSpPr>
          <p:nvPr/>
        </p:nvSpPr>
        <p:spPr bwMode="auto">
          <a:xfrm>
            <a:off x="4427538" y="55641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90</a:t>
            </a:r>
          </a:p>
        </p:txBody>
      </p:sp>
      <p:sp>
        <p:nvSpPr>
          <p:cNvPr id="108" name="Text Box 10"/>
          <p:cNvSpPr txBox="1">
            <a:spLocks noChangeArrowheads="1"/>
          </p:cNvSpPr>
          <p:nvPr/>
        </p:nvSpPr>
        <p:spPr bwMode="auto">
          <a:xfrm>
            <a:off x="5544453" y="562228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150</a:t>
            </a:r>
          </a:p>
        </p:txBody>
      </p:sp>
      <p:sp>
        <p:nvSpPr>
          <p:cNvPr id="109" name="Text Box 13"/>
          <p:cNvSpPr txBox="1">
            <a:spLocks noChangeArrowheads="1"/>
          </p:cNvSpPr>
          <p:nvPr/>
        </p:nvSpPr>
        <p:spPr bwMode="auto">
          <a:xfrm>
            <a:off x="4932363" y="55657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120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813862" y="751888"/>
            <a:ext cx="3475427" cy="5240131"/>
            <a:chOff x="5813862" y="751888"/>
            <a:chExt cx="3475427" cy="5240131"/>
          </a:xfrm>
        </p:grpSpPr>
        <p:pic>
          <p:nvPicPr>
            <p:cNvPr id="91" name="Picture 5" descr="may29_sf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1" t="32939" r="50008" b="45364"/>
            <a:stretch>
              <a:fillRect/>
            </a:stretch>
          </p:blipFill>
          <p:spPr bwMode="auto">
            <a:xfrm>
              <a:off x="6068718" y="1256150"/>
              <a:ext cx="3059112" cy="226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16"/>
            <p:cNvSpPr txBox="1">
              <a:spLocks noChangeArrowheads="1"/>
            </p:cNvSpPr>
            <p:nvPr/>
          </p:nvSpPr>
          <p:spPr bwMode="auto">
            <a:xfrm>
              <a:off x="5813862" y="751888"/>
              <a:ext cx="347542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Surface MDA8 O</a:t>
              </a:r>
              <a:r>
                <a:rPr kumimoji="0" lang="en-US" altLang="ja-JP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3</a:t>
              </a: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, May 29 </a:t>
              </a:r>
              <a:endPara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6" name="Text Box 30"/>
            <p:cNvSpPr txBox="1">
              <a:spLocks noChangeArrowheads="1"/>
            </p:cNvSpPr>
            <p:nvPr/>
          </p:nvSpPr>
          <p:spPr bwMode="auto">
            <a:xfrm>
              <a:off x="5995693" y="2265800"/>
              <a:ext cx="4318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TH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7" name="Text Box 31"/>
            <p:cNvSpPr txBox="1">
              <a:spLocks noChangeArrowheads="1"/>
            </p:cNvSpPr>
            <p:nvPr/>
          </p:nvSpPr>
          <p:spPr bwMode="auto">
            <a:xfrm>
              <a:off x="6067130" y="2511862"/>
              <a:ext cx="576263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RY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8" name="Text Box 32"/>
            <p:cNvSpPr txBox="1">
              <a:spLocks noChangeArrowheads="1"/>
            </p:cNvSpPr>
            <p:nvPr/>
          </p:nvSpPr>
          <p:spPr bwMode="auto">
            <a:xfrm>
              <a:off x="6284618" y="2770625"/>
              <a:ext cx="503237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PS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9" name="Text Box 33"/>
            <p:cNvSpPr txBox="1">
              <a:spLocks noChangeArrowheads="1"/>
            </p:cNvSpPr>
            <p:nvPr/>
          </p:nvSpPr>
          <p:spPr bwMode="auto">
            <a:xfrm>
              <a:off x="6643393" y="3129400"/>
              <a:ext cx="360362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SN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0" name="Text Box 34"/>
            <p:cNvSpPr txBox="1">
              <a:spLocks noChangeArrowheads="1"/>
            </p:cNvSpPr>
            <p:nvPr/>
          </p:nvSpPr>
          <p:spPr bwMode="auto">
            <a:xfrm>
              <a:off x="6933905" y="2945250"/>
              <a:ext cx="358775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JT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01" name="Text Box 35"/>
            <p:cNvSpPr txBox="1">
              <a:spLocks noChangeArrowheads="1"/>
            </p:cNvSpPr>
            <p:nvPr/>
          </p:nvSpPr>
          <p:spPr bwMode="auto">
            <a:xfrm>
              <a:off x="6284618" y="2224525"/>
              <a:ext cx="503237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SH</a:t>
              </a:r>
              <a:endParaRPr kumimoji="0" lang="en-US" altLang="zh-CN" sz="16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11" name="Oval 55"/>
            <p:cNvSpPr>
              <a:spLocks noChangeArrowheads="1"/>
            </p:cNvSpPr>
            <p:nvPr/>
          </p:nvSpPr>
          <p:spPr bwMode="auto">
            <a:xfrm rot="18889702">
              <a:off x="7168855" y="2434075"/>
              <a:ext cx="1655763" cy="566737"/>
            </a:xfrm>
            <a:prstGeom prst="ellipse">
              <a:avLst/>
            </a:prstGeom>
            <a:noFill/>
            <a:ln w="57150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49520" r="18868"/>
            <a:stretch/>
          </p:blipFill>
          <p:spPr>
            <a:xfrm>
              <a:off x="6122056" y="3519925"/>
              <a:ext cx="3047602" cy="2081771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/>
            <a:srcRect l="82737" t="58060" r="5351"/>
            <a:stretch/>
          </p:blipFill>
          <p:spPr>
            <a:xfrm rot="5400000">
              <a:off x="7091229" y="4355571"/>
              <a:ext cx="413554" cy="2382479"/>
            </a:xfrm>
            <a:prstGeom prst="rect">
              <a:avLst/>
            </a:prstGeom>
          </p:spPr>
        </p:pic>
        <p:pic>
          <p:nvPicPr>
            <p:cNvPr id="110" name="Picture 5" descr="may29_sf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1" t="56020" r="50008" b="39842"/>
            <a:stretch>
              <a:fillRect/>
            </a:stretch>
          </p:blipFill>
          <p:spPr bwMode="auto">
            <a:xfrm>
              <a:off x="6046401" y="3473068"/>
              <a:ext cx="30591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19595" y="5556094"/>
              <a:ext cx="2494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15    25    35    45   55</a:t>
              </a:r>
              <a:endParaRPr lang="en-US" dirty="0"/>
            </a:p>
          </p:txBody>
        </p:sp>
        <p:sp>
          <p:nvSpPr>
            <p:cNvPr id="114" name="Text Box 19"/>
            <p:cNvSpPr txBox="1">
              <a:spLocks noChangeArrowheads="1"/>
            </p:cNvSpPr>
            <p:nvPr/>
          </p:nvSpPr>
          <p:spPr bwMode="auto">
            <a:xfrm>
              <a:off x="8447386" y="5618957"/>
              <a:ext cx="720725" cy="3730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10800" rIns="0" bIns="1080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0"/>
                  <a:cs typeface="宋体" charset="0"/>
                </a:rPr>
                <a:t> [ppb]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79978" y="1085727"/>
              <a:ext cx="2792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i="1" dirty="0" smtClean="0">
                  <a:solidFill>
                    <a:srgbClr val="000000"/>
                  </a:solidFill>
                  <a:latin typeface="Arial"/>
                </a:rPr>
                <a:t>M. Lin et al., JGR, 2012b</a:t>
              </a:r>
              <a:endParaRPr lang="en-US" i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06642" y="3905958"/>
              <a:ext cx="119813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AM3 O3S</a:t>
              </a:r>
              <a:endParaRPr lang="en-US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9482" y="4378021"/>
            <a:ext cx="282395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Would STT confound attainment of tighter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tandards in WUS?</a:t>
            </a:r>
          </a:p>
          <a:p>
            <a:endParaRPr lang="en-US" sz="800" dirty="0" smtClean="0"/>
          </a:p>
          <a:p>
            <a:r>
              <a:rPr lang="en-US" sz="2000" dirty="0"/>
              <a:t>Are exceptional events accurately identified?</a:t>
            </a:r>
          </a:p>
        </p:txBody>
      </p:sp>
    </p:spTree>
    <p:extLst>
      <p:ext uri="{BB962C8B-B14F-4D97-AF65-F5344CB8AC3E}">
        <p14:creationId xmlns:p14="http://schemas.microsoft.com/office/powerpoint/2010/main" val="405723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8072"/>
            <a:ext cx="9144000" cy="94191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Developing space-based indicators of daily variability associated with Asian pollution and STT events</a:t>
            </a: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3641569" y="4943734"/>
            <a:ext cx="26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cs typeface="Arial" charset="0"/>
              </a:rPr>
              <a:t>r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0145" y="1892800"/>
            <a:ext cx="40277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AM3 Asian O</a:t>
            </a:r>
            <a:r>
              <a:rPr lang="en-US" altLang="ja-JP" b="1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 at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Grand Canyon NP with AIRS 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CO columns 2 days prior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May-June, 2010 [Lin et al., 2012a]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Arial" charset="0"/>
            </a:endParaRPr>
          </a:p>
        </p:txBody>
      </p:sp>
      <p:pic>
        <p:nvPicPr>
          <p:cNvPr id="31" name="Picture 22" descr="aqast_highlights_meiyunlin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" y="2808436"/>
            <a:ext cx="3635375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2896128" y="4235588"/>
            <a:ext cx="144462" cy="144463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358162" y="5767069"/>
            <a:ext cx="88048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altLang="ja-JP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Advanced warning of Asian/STT impacts on surface O</a:t>
            </a:r>
            <a:r>
              <a:rPr lang="en-US" altLang="ja-JP" b="1" baseline="-25000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3 </a:t>
            </a:r>
            <a:r>
              <a:rPr lang="en-US" altLang="ja-JP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episodes in WUS?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altLang="ja-JP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Site-specific “source” regions for characterizing exceptional events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altLang="zh-CN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Analysis of STT indicator for a full decade [M. Lin, AGU talk] </a:t>
            </a:r>
            <a:endParaRPr lang="zh-CN" altLang="en-US" b="1" dirty="0" smtClean="0">
              <a:solidFill>
                <a:srgbClr val="0000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73" name="Picture 6" descr="airs_ilev8_cha_o3s_corr_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7" t="50020" r="7623" b="13849"/>
          <a:stretch>
            <a:fillRect/>
          </a:stretch>
        </p:blipFill>
        <p:spPr bwMode="auto">
          <a:xfrm>
            <a:off x="4626373" y="2817339"/>
            <a:ext cx="367188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931423" y="4127027"/>
            <a:ext cx="935038" cy="552450"/>
          </a:xfrm>
          <a:prstGeom prst="rect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b="1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77" name="Picture 7" descr="airs_grc_r_i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7" t="42209" r="21078" b="41899"/>
          <a:stretch>
            <a:fillRect/>
          </a:stretch>
        </p:blipFill>
        <p:spPr bwMode="auto">
          <a:xfrm>
            <a:off x="8349516" y="2637633"/>
            <a:ext cx="27622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8266964" y="2129633"/>
            <a:ext cx="649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3200" b="1" i="1" dirty="0" smtClean="0">
                <a:solidFill>
                  <a:srgbClr val="000000"/>
                </a:solidFill>
              </a:rPr>
              <a:t>r</a:t>
            </a:r>
            <a:endParaRPr lang="en-US" altLang="zh-CN" sz="3200" b="1" i="1" dirty="0" smtClean="0">
              <a:solidFill>
                <a:srgbClr val="000000"/>
              </a:solidFill>
            </a:endParaRPr>
          </a:p>
        </p:txBody>
      </p: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8565416" y="436165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0.2</a:t>
            </a:r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8565416" y="392827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0.3</a:t>
            </a:r>
          </a:p>
        </p:txBody>
      </p:sp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8565416" y="347265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000000"/>
                </a:solidFill>
              </a:rPr>
              <a:t>0.4</a:t>
            </a:r>
          </a:p>
        </p:txBody>
      </p:sp>
      <p:sp>
        <p:nvSpPr>
          <p:cNvPr id="82" name="Text Box 12"/>
          <p:cNvSpPr txBox="1">
            <a:spLocks noChangeArrowheads="1"/>
          </p:cNvSpPr>
          <p:nvPr/>
        </p:nvSpPr>
        <p:spPr bwMode="auto">
          <a:xfrm>
            <a:off x="8565416" y="309007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0.5</a:t>
            </a:r>
          </a:p>
        </p:txBody>
      </p:sp>
      <p:sp>
        <p:nvSpPr>
          <p:cNvPr id="83" name="Text Box 12"/>
          <p:cNvSpPr txBox="1">
            <a:spLocks noChangeArrowheads="1"/>
          </p:cNvSpPr>
          <p:nvPr/>
        </p:nvSpPr>
        <p:spPr bwMode="auto">
          <a:xfrm>
            <a:off x="8565416" y="2656683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0.6</a:t>
            </a: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8565416" y="474424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0.1</a:t>
            </a: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8565416" y="515382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6" name="Text Box 17"/>
          <p:cNvSpPr txBox="1">
            <a:spLocks noChangeArrowheads="1"/>
          </p:cNvSpPr>
          <p:nvPr/>
        </p:nvSpPr>
        <p:spPr bwMode="auto">
          <a:xfrm>
            <a:off x="147646" y="1103943"/>
            <a:ext cx="8728924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Correlation coefficients of AM3 daily Asian or Stratospheric O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2000" dirty="0" smtClean="0">
                <a:solidFill>
                  <a:srgbClr val="000000"/>
                </a:solidFill>
              </a:rPr>
              <a:t> sampled at </a:t>
            </a:r>
            <a:r>
              <a:rPr lang="en-US" altLang="ja-JP" sz="2000" dirty="0">
                <a:solidFill>
                  <a:srgbClr val="000000"/>
                </a:solidFill>
              </a:rPr>
              <a:t>a</a:t>
            </a:r>
            <a:r>
              <a:rPr lang="en-US" altLang="ja-JP" sz="2000" dirty="0" smtClean="0">
                <a:solidFill>
                  <a:srgbClr val="000000"/>
                </a:solidFill>
              </a:rPr>
              <a:t> selected </a:t>
            </a:r>
            <a:r>
              <a:rPr lang="en-US" altLang="ja-JP" sz="2000" dirty="0" err="1" smtClean="0">
                <a:solidFill>
                  <a:srgbClr val="000000"/>
                </a:solidFill>
              </a:rPr>
              <a:t>CASTNet</a:t>
            </a:r>
            <a:r>
              <a:rPr lang="en-US" altLang="ja-JP" sz="2000" dirty="0" smtClean="0">
                <a:solidFill>
                  <a:srgbClr val="000000"/>
                </a:solidFill>
              </a:rPr>
              <a:t> site </a:t>
            </a:r>
            <a:r>
              <a:rPr lang="en-US" altLang="zh-CN" sz="2000" dirty="0" smtClean="0">
                <a:solidFill>
                  <a:srgbClr val="000000"/>
                </a:solidFill>
              </a:rPr>
              <a:t>with AIRS products </a:t>
            </a:r>
            <a:r>
              <a:rPr lang="en-US" altLang="ja-JP" sz="2000" dirty="0" smtClean="0">
                <a:solidFill>
                  <a:srgbClr val="000000"/>
                </a:solidFill>
              </a:rPr>
              <a:t>at each 1</a:t>
            </a:r>
            <a:r>
              <a:rPr lang="en-US" altLang="ja-JP" sz="2000" dirty="0" smtClean="0">
                <a:solidFill>
                  <a:srgbClr val="000000"/>
                </a:solidFill>
                <a:cs typeface="Arial" charset="0"/>
              </a:rPr>
              <a:t>º</a:t>
            </a:r>
            <a:r>
              <a:rPr lang="en-US" altLang="ja-JP" sz="2000" dirty="0" smtClean="0">
                <a:solidFill>
                  <a:srgbClr val="000000"/>
                </a:solidFill>
              </a:rPr>
              <a:t>x1</a:t>
            </a:r>
            <a:r>
              <a:rPr lang="en-US" altLang="ja-JP" sz="2000" dirty="0" smtClean="0">
                <a:solidFill>
                  <a:srgbClr val="000000"/>
                </a:solidFill>
                <a:cs typeface="Arial" charset="0"/>
              </a:rPr>
              <a:t>º</a:t>
            </a:r>
            <a:r>
              <a:rPr lang="en-US" altLang="ja-JP" sz="2000" dirty="0" smtClean="0">
                <a:solidFill>
                  <a:srgbClr val="000000"/>
                </a:solidFill>
              </a:rPr>
              <a:t> grid</a:t>
            </a:r>
            <a:endParaRPr lang="en-US" altLang="zh-CN" sz="2000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54712" y="1880167"/>
            <a:ext cx="3780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</a:rPr>
              <a:t>AM3 O3S </a:t>
            </a:r>
            <a:r>
              <a:rPr lang="en-US" altLang="ja-JP" b="1" dirty="0">
                <a:solidFill>
                  <a:srgbClr val="000000"/>
                </a:solidFill>
              </a:rPr>
              <a:t>at </a:t>
            </a:r>
            <a:r>
              <a:rPr lang="en-US" altLang="ja-JP" b="1" dirty="0" err="1">
                <a:solidFill>
                  <a:srgbClr val="000000"/>
                </a:solidFill>
              </a:rPr>
              <a:t>Chiricahua</a:t>
            </a:r>
            <a:r>
              <a:rPr lang="en-US" altLang="ja-JP" b="1" dirty="0">
                <a:solidFill>
                  <a:srgbClr val="000000"/>
                </a:solidFill>
              </a:rPr>
              <a:t>, </a:t>
            </a:r>
            <a:r>
              <a:rPr lang="en-US" altLang="ja-JP" b="1" dirty="0" smtClean="0">
                <a:solidFill>
                  <a:srgbClr val="000000"/>
                </a:solidFill>
              </a:rPr>
              <a:t>NM </a:t>
            </a:r>
          </a:p>
          <a:p>
            <a:r>
              <a:rPr lang="en-US" altLang="ja-JP" b="1" dirty="0" smtClean="0">
                <a:solidFill>
                  <a:srgbClr val="000000"/>
                </a:solidFill>
              </a:rPr>
              <a:t>with AIRS 300 </a:t>
            </a:r>
            <a:r>
              <a:rPr lang="en-US" altLang="ja-JP" b="1" dirty="0" err="1">
                <a:solidFill>
                  <a:srgbClr val="000000"/>
                </a:solidFill>
              </a:rPr>
              <a:t>hPa</a:t>
            </a:r>
            <a:r>
              <a:rPr lang="en-US" altLang="ja-JP" b="1" dirty="0">
                <a:solidFill>
                  <a:srgbClr val="000000"/>
                </a:solidFill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</a:rPr>
              <a:t>O</a:t>
            </a:r>
            <a:r>
              <a:rPr lang="en-US" altLang="ja-JP" b="1" baseline="-25000" dirty="0" smtClean="0">
                <a:solidFill>
                  <a:srgbClr val="000000"/>
                </a:solidFill>
              </a:rPr>
              <a:t>3 </a:t>
            </a:r>
            <a:r>
              <a:rPr lang="en-US" altLang="ja-JP" b="1" dirty="0" smtClean="0">
                <a:solidFill>
                  <a:srgbClr val="000000"/>
                </a:solidFill>
              </a:rPr>
              <a:t>(same day)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000000"/>
                </a:solidFill>
              </a:rPr>
              <a:t>April-June 2011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960424" y="3997982"/>
            <a:ext cx="935704" cy="237606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25"/>
          <p:cNvSpPr>
            <a:spLocks noChangeArrowheads="1"/>
          </p:cNvSpPr>
          <p:nvPr/>
        </p:nvSpPr>
        <p:spPr bwMode="auto">
          <a:xfrm>
            <a:off x="7137193" y="4744245"/>
            <a:ext cx="144462" cy="144463"/>
          </a:xfrm>
          <a:prstGeom prst="ellipse">
            <a:avLst/>
          </a:prstGeom>
          <a:solidFill>
            <a:srgbClr val="FF00FF"/>
          </a:solidFill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2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4179</TotalTime>
  <Words>1286</Words>
  <Application>Microsoft Macintosh PowerPoint</Application>
  <PresentationFormat>On-screen Show (4:3)</PresentationFormat>
  <Paragraphs>217</Paragraphs>
  <Slides>12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8_Default Design</vt:lpstr>
      <vt:lpstr>3_Office Theme</vt:lpstr>
      <vt:lpstr>11_Default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Asian O3 pollution over S. CA: Trans-pacific transport + subsidence to lower troposphere</vt:lpstr>
      <vt:lpstr>PowerPoint Presentation</vt:lpstr>
      <vt:lpstr>Stratosphere-to-troposphere (STT) O3 transport influence on WUS high-O3 events</vt:lpstr>
      <vt:lpstr>PowerPoint Presentation</vt:lpstr>
      <vt:lpstr>PowerPoint Presentation</vt:lpstr>
      <vt:lpstr>PowerPoint Presentation</vt:lpstr>
      <vt:lpstr>Take-away: Satellite products can indicate potential for  contributions from transported “background”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316</cp:revision>
  <cp:lastPrinted>2012-11-27T15:38:39Z</cp:lastPrinted>
  <dcterms:created xsi:type="dcterms:W3CDTF">2012-09-26T01:15:17Z</dcterms:created>
  <dcterms:modified xsi:type="dcterms:W3CDTF">2013-01-22T21:21:15Z</dcterms:modified>
</cp:coreProperties>
</file>