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58" r:id="rId2"/>
    <p:sldMasterId id="2147483879" r:id="rId3"/>
  </p:sldMasterIdLst>
  <p:notesMasterIdLst>
    <p:notesMasterId r:id="rId15"/>
  </p:notesMasterIdLst>
  <p:handoutMasterIdLst>
    <p:handoutMasterId r:id="rId16"/>
  </p:handoutMasterIdLst>
  <p:sldIdLst>
    <p:sldId id="411" r:id="rId4"/>
    <p:sldId id="386" r:id="rId5"/>
    <p:sldId id="365" r:id="rId6"/>
    <p:sldId id="388" r:id="rId7"/>
    <p:sldId id="393" r:id="rId8"/>
    <p:sldId id="390" r:id="rId9"/>
    <p:sldId id="389" r:id="rId10"/>
    <p:sldId id="382" r:id="rId11"/>
    <p:sldId id="400" r:id="rId12"/>
    <p:sldId id="407" r:id="rId13"/>
    <p:sldId id="3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CC00"/>
    <a:srgbClr val="FF9900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3148-F491-5E45-9C00-79B1B6DF5906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4D8A-A385-A340-81BB-C308DF1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59E6-77BA-4240-8AA4-0283335AE0CD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A6-15EA-F145-A436-415265A0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Emphasie</a:t>
            </a:r>
            <a:r>
              <a:rPr lang="en-US" baseline="0" dirty="0" smtClean="0"/>
              <a:t> WUS // EUS…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0766" lvl="1" indent="-281064">
              <a:spcBef>
                <a:spcPct val="0"/>
              </a:spcBef>
            </a:pPr>
            <a:endParaRPr lang="en-US" altLang="zh-CN" dirty="0">
              <a:solidFill>
                <a:srgbClr val="0000FF"/>
              </a:solidFill>
              <a:latin typeface="Calibri" charset="0"/>
              <a:cs typeface="宋体" charset="0"/>
              <a:sym typeface="Wingdings" charset="0"/>
            </a:endParaRPr>
          </a:p>
        </p:txBody>
      </p:sp>
      <p:sp>
        <p:nvSpPr>
          <p:cNvPr id="71683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99404" eaLnBrk="1" fontAlgn="base" hangingPunct="1">
              <a:spcBef>
                <a:spcPct val="0"/>
              </a:spcBef>
              <a:spcAft>
                <a:spcPct val="0"/>
              </a:spcAft>
            </a:pPr>
            <a:fld id="{03EE188A-AA51-D64B-8E55-D50AA9F12C8F}" type="slidenum">
              <a:rPr lang="en-US" altLang="zh-CN" sz="1200">
                <a:solidFill>
                  <a:srgbClr val="000000"/>
                </a:solidFill>
                <a:latin typeface="Calibri" charset="0"/>
              </a:rPr>
              <a:pPr algn="r" defTabSz="899404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0766" lvl="1" indent="-281064">
              <a:spcBef>
                <a:spcPct val="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alibri" charset="0"/>
                <a:cs typeface="宋体" charset="0"/>
                <a:sym typeface="Wingdings" charset="0"/>
              </a:rPr>
              <a:t>Note</a:t>
            </a:r>
            <a:r>
              <a:rPr lang="en-US" altLang="zh-CN" baseline="0" dirty="0" smtClean="0">
                <a:solidFill>
                  <a:srgbClr val="0000FF"/>
                </a:solidFill>
                <a:latin typeface="Calibri" charset="0"/>
                <a:cs typeface="宋体" charset="0"/>
                <a:sym typeface="Wingdings" charset="0"/>
              </a:rPr>
              <a:t> AM3 looks pretty good here… turn next to expose a real wart – EUS summertime O3 simulation</a:t>
            </a:r>
            <a:endParaRPr lang="en-US" altLang="zh-CN" dirty="0">
              <a:solidFill>
                <a:srgbClr val="0000FF"/>
              </a:solidFill>
              <a:latin typeface="Calibri" charset="0"/>
              <a:cs typeface="宋体" charset="0"/>
              <a:sym typeface="Wingdings" charset="0"/>
            </a:endParaRPr>
          </a:p>
        </p:txBody>
      </p:sp>
      <p:sp>
        <p:nvSpPr>
          <p:cNvPr id="69635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99404" eaLnBrk="1" fontAlgn="base" hangingPunct="1">
              <a:spcBef>
                <a:spcPct val="0"/>
              </a:spcBef>
              <a:spcAft>
                <a:spcPct val="0"/>
              </a:spcAft>
            </a:pPr>
            <a:fld id="{C9C71940-6C20-FE4D-904C-161F0C54084A}" type="slidenum">
              <a:rPr lang="en-US" altLang="zh-CN" sz="1200">
                <a:solidFill>
                  <a:srgbClr val="000000"/>
                </a:solidFill>
                <a:latin typeface="Calibri" charset="0"/>
              </a:rPr>
              <a:pPr algn="r" defTabSz="899404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1BA6-DE52-1246-AAAD-3D69023828C7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4174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EC8C-474B-D64B-9E80-636C95C90774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4452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4ADA-B989-0645-B6D5-6984D98764F5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6660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514C-AE29-2948-AEA7-1D1D29FA9DCD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9456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AB1C-29B8-E947-BBD0-AF1B2B5E351C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79095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F2C0-7F0E-B144-9ED5-9A4E183DB7BD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5601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1A8B-E9FD-0E40-A9BF-982503BB3F82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0646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FDFB-F30D-3245-8CE4-78BA05AA53F3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7818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1AF3-1353-0240-A58F-0FA81ADF24E0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227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7146-3879-5F47-BDA0-82A01F4C3E25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988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5/9/14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931C-76DB-0C4C-B0D6-47538F13A627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1422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55970-1A88-7941-8695-2A9F2A7186E3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60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29F21C-1149-4942-8DB4-9CF51A940CFC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93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420D2-0E2A-1548-855B-DCBF13C97F07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554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B026F-2055-8A4F-953C-CE19DBF0AA67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746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3F4565-D9E2-A741-A633-8BCD60E926C1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91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583FB-62B6-E54C-8BBD-EEB1A5411E71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89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95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C07958-3023-3D49-BFF9-7F8021910C0D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285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61114-F022-FB4F-96C4-068B461C7FDD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435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19388F-3E42-8A44-9E23-16815701B87F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720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F04589-28E5-8D45-B4DC-F249F9E810B3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340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E083E5-9641-8949-8FE5-E9D1A7BEF9B0}" type="slidenum">
              <a:rPr lang="en-US" altLang="zh-CN">
                <a:latin typeface="Calibri"/>
              </a:rPr>
              <a:pPr/>
              <a:t>‹#›</a:t>
            </a:fld>
            <a:endParaRPr lang="en-US" altLang="zh-C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34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宋体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FF0007-2CC9-7A4B-9865-8807F4B6986B}" type="datetimeFigureOut">
              <a:rPr lang="en-US" altLang="zh-CN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5/9/14</a:t>
            </a:fld>
            <a:endParaRPr lang="en-US" altLang="zh-CN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宋体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B90B6A-5BD0-8C4E-B125-CB075DA16D3F}" type="slidenum">
              <a:rPr lang="en-US" altLang="zh-CN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footer_imag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icture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5" b="3333"/>
          <a:stretch>
            <a:fillRect/>
          </a:stretch>
        </p:blipFill>
        <p:spPr bwMode="auto">
          <a:xfrm>
            <a:off x="0" y="3048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16FF3B9-FF11-8C4B-BA27-09F76E2BA35C}" type="slidenum">
              <a:rPr lang="en-US" altLang="zh-CN" smtClean="0">
                <a:latin typeface="Calibri"/>
                <a:ea typeface="宋体" charset="0"/>
                <a:cs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latin typeface="Calibri"/>
              <a:ea typeface="宋体" charset="0"/>
              <a:cs typeface="宋体" charset="0"/>
            </a:endParaRPr>
          </a:p>
        </p:txBody>
      </p:sp>
      <p:pic>
        <p:nvPicPr>
          <p:cNvPr id="14" name="Picture 13" descr="sine.png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 l="33334" t="46256" r="-1" b="24834"/>
          <a:stretch>
            <a:fillRect/>
          </a:stretch>
        </p:blipFill>
        <p:spPr>
          <a:xfrm rot="10800000">
            <a:off x="3048000" y="6400800"/>
            <a:ext cx="6096000" cy="381000"/>
          </a:xfrm>
          <a:prstGeom prst="rect">
            <a:avLst/>
          </a:prstGeom>
        </p:spPr>
      </p:pic>
      <p:pic>
        <p:nvPicPr>
          <p:cNvPr id="6152" name="Picture 12" descr="Picture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4" b="3333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400800"/>
            <a:ext cx="2895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050" dirty="0">
                <a:solidFill>
                  <a:srgbClr val="FFFFFF">
                    <a:lumMod val="95000"/>
                  </a:srgbClr>
                </a:solidFill>
                <a:latin typeface="Calibri"/>
                <a:ea typeface="宋体"/>
                <a:cs typeface="宋体"/>
              </a:rPr>
              <a:t>Geophysical Fluid Dynamics Laboratory</a:t>
            </a:r>
          </a:p>
        </p:txBody>
      </p:sp>
    </p:spTree>
    <p:extLst>
      <p:ext uri="{BB962C8B-B14F-4D97-AF65-F5344CB8AC3E}">
        <p14:creationId xmlns:p14="http://schemas.microsoft.com/office/powerpoint/2010/main" val="19314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hyperlink" Target="http://iconbazaar.com/bars/contributed/pg04.html" TargetMode="External"/><Relationship Id="rId8" Type="http://schemas.openxmlformats.org/officeDocument/2006/relationships/image" Target="../media/image15.png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png"/><Relationship Id="rId7" Type="http://schemas.openxmlformats.org/officeDocument/2006/relationships/image" Target="../media/image14.wmf"/><Relationship Id="rId8" Type="http://schemas.openxmlformats.org/officeDocument/2006/relationships/hyperlink" Target="http://iconbazaar.com/bars/contributed/pg04.html" TargetMode="External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368722"/>
            <a:ext cx="8382000" cy="54855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836619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en-US" sz="3200" dirty="0" smtClean="0">
                <a:solidFill>
                  <a:srgbClr val="0000FF"/>
                </a:solidFill>
                <a:latin typeface="Arial"/>
              </a:rPr>
              <a:t>Key drivers of surface ozone variability, </a:t>
            </a:r>
          </a:p>
          <a:p>
            <a:pPr algn="ctr" defTabSz="914400"/>
            <a:r>
              <a:rPr lang="en-US" sz="3200" dirty="0" smtClean="0">
                <a:solidFill>
                  <a:srgbClr val="0000FF"/>
                </a:solidFill>
                <a:latin typeface="Arial"/>
              </a:rPr>
              <a:t>from 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WUS background to EUS </a:t>
            </a:r>
            <a:r>
              <a:rPr lang="en-US" sz="3200" dirty="0" smtClean="0">
                <a:solidFill>
                  <a:srgbClr val="0000FF"/>
                </a:solidFill>
                <a:latin typeface="Arial"/>
              </a:rPr>
              <a:t>extremes</a:t>
            </a:r>
            <a:endParaRPr lang="en-US" sz="3200" dirty="0">
              <a:solidFill>
                <a:srgbClr val="0000FF"/>
              </a:solidFill>
              <a:latin typeface="Arial"/>
            </a:endParaRPr>
          </a:p>
          <a:p>
            <a:pPr algn="ctr" defTabSz="914400"/>
            <a:endParaRPr lang="en-US" sz="3200" b="1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52600" y="193325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83075" y="2020876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10143" y="5842336"/>
            <a:ext cx="81338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AQAST6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Rice University, Houston, TX</a:t>
            </a:r>
            <a:endParaRPr lang="en-US" sz="2000" dirty="0">
              <a:solidFill>
                <a:srgbClr val="0000FF"/>
              </a:solidFill>
              <a:latin typeface="Arial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January 15, 2014</a:t>
            </a:r>
            <a:endParaRPr lang="en-US" sz="20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270444" y="2080949"/>
            <a:ext cx="2901756" cy="4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Arlene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M.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Fiore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111" y="3804561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i="1" dirty="0" smtClean="0">
                <a:solidFill>
                  <a:srgbClr val="000000"/>
                </a:solidFill>
                <a:latin typeface="Arial"/>
              </a:rPr>
              <a:t>Acknowledgments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. O. Clifton (LDEO), M. Lin (Princeton), L. Murray (LDEO), L.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Valin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(LDEO), H.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Rieder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(U Graz),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V.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Naik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&amp; L. Horowitz (GFDL),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Oberman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(U WI)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, M.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Gustin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&amp; R. Fine (U NV-Reno), A.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Malone &amp;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R.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Bamford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(NV DEP), P.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Dolwick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(EPA OAQPS), T. Keating (EPA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/OAR/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OPAR), J. Pinto (EPA NCEA), G.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Tonnesen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(EPA Region 8)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 descr="LDEO_Newlogo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8" y="2542075"/>
            <a:ext cx="3186545" cy="554182"/>
          </a:xfrm>
          <a:prstGeom prst="rect">
            <a:avLst/>
          </a:prstGeom>
        </p:spPr>
      </p:pic>
      <p:pic>
        <p:nvPicPr>
          <p:cNvPr id="18" name="Picture 10" descr="NOAALogoLarge"/>
          <p:cNvPicPr>
            <a:picLocks noChangeAspect="1" noChangeArrowheads="1"/>
          </p:cNvPicPr>
          <p:nvPr/>
        </p:nvPicPr>
        <p:blipFill>
          <a:blip r:embed="rId3" cstate="print"/>
          <a:srcRect l="24004" t="24287" r="21649" b="34201"/>
          <a:stretch>
            <a:fillRect/>
          </a:stretch>
        </p:blipFill>
        <p:spPr bwMode="auto">
          <a:xfrm>
            <a:off x="2635251" y="6102783"/>
            <a:ext cx="786143" cy="74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909" y="3134439"/>
            <a:ext cx="2618182" cy="4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global-warming.accuweather.com/nasa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8" y="5681638"/>
            <a:ext cx="1371600" cy="1176362"/>
          </a:xfrm>
          <a:prstGeom prst="rect">
            <a:avLst/>
          </a:prstGeom>
          <a:noFill/>
        </p:spPr>
      </p:pic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42" y="5589929"/>
            <a:ext cx="1252409" cy="12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420990" y="6102782"/>
            <a:ext cx="2099328" cy="751297"/>
            <a:chOff x="-128391" y="5785263"/>
            <a:chExt cx="3865296" cy="1072737"/>
          </a:xfrm>
        </p:grpSpPr>
        <p:pic>
          <p:nvPicPr>
            <p:cNvPr id="17" name="Picture 4" descr="C:\WINDOWS\Desktop\April Powerpoint\August\Starblock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11" y="5811632"/>
              <a:ext cx="2522077" cy="103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epa-log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391" y="5785263"/>
              <a:ext cx="1211329" cy="107273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556469" y="6389211"/>
              <a:ext cx="1180436" cy="307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83520601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463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Key </a:t>
            </a:r>
            <a:r>
              <a:rPr lang="en-US" dirty="0">
                <a:solidFill>
                  <a:srgbClr val="000000"/>
                </a:solidFill>
              </a:rPr>
              <a:t>drivers of surface ozone variability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(from WUS background to EUS extremes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232" y="2128180"/>
            <a:ext cx="3018300" cy="1200329"/>
            <a:chOff x="2134706" y="3212541"/>
            <a:chExt cx="3018300" cy="1200329"/>
          </a:xfrm>
        </p:grpSpPr>
        <p:sp>
          <p:nvSpPr>
            <p:cNvPr id="5" name="Rectangle 4"/>
            <p:cNvSpPr/>
            <p:nvPr/>
          </p:nvSpPr>
          <p:spPr bwMode="auto">
            <a:xfrm>
              <a:off x="4130310" y="3450180"/>
              <a:ext cx="1022696" cy="60325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4706" y="3212541"/>
              <a:ext cx="1995604" cy="1200329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Constraints on oxidation from space??  </a:t>
              </a:r>
            </a:p>
            <a:p>
              <a:pPr algn="ctr"/>
              <a:r>
                <a:rPr lang="en-US" dirty="0" smtClean="0"/>
                <a:t>[VALIN POSTER]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441" y="1476556"/>
            <a:ext cx="5489704" cy="4730609"/>
            <a:chOff x="-3003796" y="-525396"/>
            <a:chExt cx="5489704" cy="4730609"/>
          </a:xfrm>
        </p:grpSpPr>
        <p:sp>
          <p:nvSpPr>
            <p:cNvPr id="9" name="Oval 8"/>
            <p:cNvSpPr/>
            <p:nvPr/>
          </p:nvSpPr>
          <p:spPr bwMode="auto">
            <a:xfrm>
              <a:off x="-383132" y="3663644"/>
              <a:ext cx="1333500" cy="541569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342908" y="-47992"/>
              <a:ext cx="1143000" cy="444500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03984" y="-525396"/>
              <a:ext cx="1377780" cy="304672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3003796" y="2010338"/>
              <a:ext cx="2838943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3. Processes contributing most to differences in model estimates of North American Background </a:t>
              </a:r>
              <a:endParaRPr lang="en-US" b="1" baseline="-25000" dirty="0" smtClean="0">
                <a:solidFill>
                  <a:srgbClr val="FF6600"/>
                </a:solidFill>
              </a:endParaRPr>
            </a:p>
            <a:p>
              <a:r>
                <a:rPr lang="en-US" sz="1200" b="1" i="1" dirty="0" smtClean="0">
                  <a:solidFill>
                    <a:srgbClr val="FF6600"/>
                  </a:solidFill>
                </a:rPr>
                <a:t>[Fiore et al., submitted to </a:t>
              </a:r>
              <a:r>
                <a:rPr lang="en-US" sz="1200" b="1" i="1" dirty="0" err="1" smtClean="0">
                  <a:solidFill>
                    <a:srgbClr val="FF6600"/>
                  </a:solidFill>
                </a:rPr>
                <a:t>Atm</a:t>
              </a:r>
              <a:r>
                <a:rPr lang="en-US" sz="1200" b="1" i="1" dirty="0" smtClean="0">
                  <a:solidFill>
                    <a:srgbClr val="FF6600"/>
                  </a:solidFill>
                </a:rPr>
                <a:t> </a:t>
              </a:r>
              <a:r>
                <a:rPr lang="en-US" sz="1200" b="1" i="1" dirty="0" err="1" smtClean="0">
                  <a:solidFill>
                    <a:srgbClr val="FF6600"/>
                  </a:solidFill>
                </a:rPr>
                <a:t>Env</a:t>
              </a:r>
              <a:r>
                <a:rPr lang="en-US" sz="1200" b="1" i="1" dirty="0" smtClean="0">
                  <a:solidFill>
                    <a:srgbClr val="FF6600"/>
                  </a:solidFill>
                </a:rPr>
                <a:t>]</a:t>
              </a:r>
              <a:endParaRPr lang="en-US" sz="1200" b="1" i="1" dirty="0">
                <a:solidFill>
                  <a:srgbClr val="FF6600"/>
                </a:solidFill>
              </a:endParaRPr>
            </a:p>
          </p:txBody>
        </p:sp>
      </p:grpSp>
      <p:pic>
        <p:nvPicPr>
          <p:cNvPr id="16" name="Picture 81" descr="MCj02808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480" y="4508927"/>
            <a:ext cx="1364227" cy="1176826"/>
          </a:xfrm>
          <a:prstGeom prst="rect">
            <a:avLst/>
          </a:prstGeom>
          <a:noFill/>
        </p:spPr>
      </p:pic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94746"/>
              </p:ext>
            </p:extLst>
          </p:nvPr>
        </p:nvGraphicFramePr>
        <p:xfrm>
          <a:off x="4479560" y="4975836"/>
          <a:ext cx="914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Photo Editor Photo" r:id="rId4" imgW="2286198" imgH="1706667" progId="">
                  <p:embed/>
                </p:oleObj>
              </mc:Choice>
              <mc:Fallback>
                <p:oleObj name="Photo Editor Photo" r:id="rId4" imgW="2286198" imgH="170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4" t="37302" r="45084" b="9944"/>
                      <a:stretch>
                        <a:fillRect/>
                      </a:stretch>
                    </p:blipFill>
                    <p:spPr bwMode="auto">
                      <a:xfrm>
                        <a:off x="4479560" y="4975836"/>
                        <a:ext cx="9144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125200" y="2358651"/>
            <a:ext cx="93871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global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methane </a:t>
            </a:r>
            <a:endParaRPr lang="en-US" sz="16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2" name="Oval 25" descr="Newsprint"/>
          <p:cNvSpPr>
            <a:spLocks noChangeArrowheads="1"/>
          </p:cNvSpPr>
          <p:nvPr/>
        </p:nvSpPr>
        <p:spPr bwMode="auto">
          <a:xfrm>
            <a:off x="2609713" y="2916158"/>
            <a:ext cx="2147506" cy="1168539"/>
          </a:xfrm>
          <a:prstGeom prst="ellipse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“North Amer. Background</a:t>
            </a:r>
            <a:r>
              <a:rPr lang="en-US" sz="1600" b="1" dirty="0">
                <a:solidFill>
                  <a:srgbClr val="0000FF"/>
                </a:solidFill>
                <a:latin typeface="Helvetica" pitchFamily="34" charset="0"/>
              </a:rPr>
              <a:t>” </a:t>
            </a: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ozone </a:t>
            </a:r>
            <a:endParaRPr lang="en-US" sz="16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604221" y="1442674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FF"/>
                </a:solidFill>
                <a:latin typeface="Helvetica" pitchFamily="34" charset="0"/>
              </a:rPr>
              <a:t> stratosphere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26664" y="1953960"/>
            <a:ext cx="1015362" cy="999213"/>
            <a:chOff x="7793366" y="1201119"/>
            <a:chExt cx="1015362" cy="922590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7994824" y="1576022"/>
              <a:ext cx="685800" cy="547687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7793366" y="1201119"/>
              <a:ext cx="10153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FF"/>
                  </a:solidFill>
                  <a:latin typeface="Helvetica" pitchFamily="34" charset="0"/>
                </a:rPr>
                <a:t> lightning</a:t>
              </a:r>
            </a:p>
          </p:txBody>
        </p:sp>
      </p:grp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31010" y="4427306"/>
            <a:ext cx="17836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Natural </a:t>
            </a:r>
            <a:r>
              <a:rPr lang="en-US" sz="1600" b="1" dirty="0" err="1" smtClean="0">
                <a:solidFill>
                  <a:srgbClr val="0000FF"/>
                </a:solidFill>
                <a:latin typeface="Helvetica" pitchFamily="34" charset="0"/>
              </a:rPr>
              <a:t>NO</a:t>
            </a:r>
            <a:r>
              <a:rPr lang="en-US" sz="1600" b="1" baseline="-25000" dirty="0" err="1" smtClean="0">
                <a:solidFill>
                  <a:srgbClr val="0000FF"/>
                </a:solidFill>
                <a:latin typeface="Helvetica" pitchFamily="34" charset="0"/>
              </a:rPr>
              <a:t>x</a:t>
            </a: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NMVOC</a:t>
            </a:r>
            <a:endParaRPr lang="en-US" sz="16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>
            <a:off x="2767720" y="5092635"/>
            <a:ext cx="655638" cy="546100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" name="Picture 4" descr="fores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7680" r="73769"/>
          <a:stretch>
            <a:fillRect/>
          </a:stretch>
        </p:blipFill>
        <p:spPr bwMode="auto">
          <a:xfrm>
            <a:off x="2806200" y="4894198"/>
            <a:ext cx="1143000" cy="744537"/>
          </a:xfrm>
          <a:prstGeom prst="rect">
            <a:avLst/>
          </a:prstGeom>
          <a:noFill/>
        </p:spPr>
      </p:pic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888065" y="5944896"/>
            <a:ext cx="1555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Helvetica" pitchFamily="34" charset="0"/>
              </a:rPr>
              <a:t>North America</a:t>
            </a:r>
            <a:endParaRPr lang="en-US" sz="16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8125" y="4414211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 rot="4110483">
            <a:off x="2923402" y="2480641"/>
            <a:ext cx="822560" cy="286257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882106" y="1596605"/>
            <a:ext cx="2214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Asian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pollution</a:t>
            </a:r>
            <a:endParaRPr lang="en-US" sz="1600" b="1" dirty="0">
              <a:solidFill>
                <a:srgbClr val="0000FF"/>
              </a:solidFill>
              <a:latin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 rot="5400000">
            <a:off x="3342374" y="2190440"/>
            <a:ext cx="1124361" cy="292100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 rot="7439543">
            <a:off x="4106016" y="2525916"/>
            <a:ext cx="637104" cy="273397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 rot="16038336">
            <a:off x="3218152" y="4031016"/>
            <a:ext cx="474568" cy="304235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008698" y="5888768"/>
            <a:ext cx="789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FF"/>
                </a:solidFill>
                <a:latin typeface="Helvetica" pitchFamily="34" charset="0"/>
              </a:rPr>
              <a:t>  Fires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774320" y="5632372"/>
            <a:ext cx="1245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Helvetica" pitchFamily="34" charset="0"/>
              </a:rPr>
              <a:t>Biosphere,</a:t>
            </a:r>
            <a:endParaRPr lang="en-US" sz="16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667160" y="3126371"/>
            <a:ext cx="2230291" cy="3047938"/>
            <a:chOff x="6860520" y="3256611"/>
            <a:chExt cx="2230291" cy="3047938"/>
          </a:xfrm>
        </p:grpSpPr>
        <p:pic>
          <p:nvPicPr>
            <p:cNvPr id="40" name="Picture 81" descr="MCj028080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0665" y="4375150"/>
              <a:ext cx="1652588" cy="1425575"/>
            </a:xfrm>
            <a:prstGeom prst="rect">
              <a:avLst/>
            </a:prstGeom>
            <a:noFill/>
          </p:spPr>
        </p:pic>
        <p:graphicFrame>
          <p:nvGraphicFramePr>
            <p:cNvPr id="4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2229646"/>
                </p:ext>
              </p:extLst>
            </p:nvPr>
          </p:nvGraphicFramePr>
          <p:xfrm>
            <a:off x="7779505" y="5060950"/>
            <a:ext cx="91440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9" name="Photo Editor Photo" r:id="rId9" imgW="2286198" imgH="1706667" progId="">
                    <p:embed/>
                  </p:oleObj>
                </mc:Choice>
                <mc:Fallback>
                  <p:oleObj name="Photo Editor Photo" r:id="rId9" imgW="2286198" imgH="170666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334" t="37302" r="45084" b="9944"/>
                        <a:stretch>
                          <a:fillRect/>
                        </a:stretch>
                      </p:blipFill>
                      <p:spPr bwMode="auto">
                        <a:xfrm>
                          <a:off x="7779505" y="5060950"/>
                          <a:ext cx="914400" cy="695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7735386" y="5719773"/>
              <a:ext cx="891791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latin typeface="Helvetica" pitchFamily="34" charset="0"/>
                </a:rPr>
                <a:t>Human</a:t>
              </a:r>
              <a:endParaRPr lang="en-US" sz="1600" b="1" dirty="0">
                <a:solidFill>
                  <a:srgbClr val="FF0000"/>
                </a:solidFill>
                <a:latin typeface="Helvetic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0000"/>
                  </a:solidFill>
                  <a:latin typeface="Helvetica" pitchFamily="34" charset="0"/>
                </a:rPr>
                <a:t>activity</a:t>
              </a:r>
            </a:p>
          </p:txBody>
        </p:sp>
        <p:sp>
          <p:nvSpPr>
            <p:cNvPr id="43" name="Oval 25" descr="Newsprint"/>
            <p:cNvSpPr>
              <a:spLocks noChangeArrowheads="1"/>
            </p:cNvSpPr>
            <p:nvPr/>
          </p:nvSpPr>
          <p:spPr bwMode="auto">
            <a:xfrm>
              <a:off x="6860520" y="3256611"/>
              <a:ext cx="2230291" cy="822305"/>
            </a:xfrm>
            <a:prstGeom prst="ellipse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latin typeface="Helvetica" pitchFamily="34" charset="0"/>
                </a:rPr>
                <a:t>Anthropogenic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latin typeface="Helvetica" pitchFamily="34" charset="0"/>
                </a:rPr>
                <a:t>regional ozone </a:t>
              </a:r>
              <a:endParaRPr lang="en-US" sz="1600" b="1" dirty="0">
                <a:solidFill>
                  <a:srgbClr val="FF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2633" y="2623770"/>
            <a:ext cx="4614818" cy="1492717"/>
            <a:chOff x="4129673" y="2754010"/>
            <a:chExt cx="4614818" cy="1492717"/>
          </a:xfrm>
        </p:grpSpPr>
        <p:sp>
          <p:nvSpPr>
            <p:cNvPr id="45" name="Oval 44"/>
            <p:cNvSpPr/>
            <p:nvPr/>
          </p:nvSpPr>
          <p:spPr bwMode="auto">
            <a:xfrm>
              <a:off x="4129673" y="3166125"/>
              <a:ext cx="4614818" cy="1080602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70255" y="2754010"/>
              <a:ext cx="7773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Helvetica"/>
                  <a:cs typeface="Helvetica"/>
                </a:rPr>
                <a:t>Total </a:t>
              </a:r>
            </a:p>
            <a:p>
              <a:r>
                <a:rPr lang="en-US" sz="1600" b="1" dirty="0" smtClean="0">
                  <a:latin typeface="Helvetica"/>
                  <a:cs typeface="Helvetica"/>
                </a:rPr>
                <a:t>ozone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  <p:sp>
        <p:nvSpPr>
          <p:cNvPr id="47" name="AutoShape 27"/>
          <p:cNvSpPr>
            <a:spLocks noChangeArrowheads="1"/>
          </p:cNvSpPr>
          <p:nvPr/>
        </p:nvSpPr>
        <p:spPr bwMode="auto">
          <a:xfrm rot="696745">
            <a:off x="2207872" y="2892756"/>
            <a:ext cx="822560" cy="286257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58125" y="2916158"/>
            <a:ext cx="72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49" name="AutoShape 27"/>
          <p:cNvSpPr>
            <a:spLocks noChangeArrowheads="1"/>
          </p:cNvSpPr>
          <p:nvPr/>
        </p:nvSpPr>
        <p:spPr bwMode="auto">
          <a:xfrm rot="16038336">
            <a:off x="5513310" y="3966994"/>
            <a:ext cx="474568" cy="304235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64464" y="1281847"/>
            <a:ext cx="5751252" cy="861774"/>
            <a:chOff x="3564464" y="1281847"/>
            <a:chExt cx="5751252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5339833" y="1281847"/>
              <a:ext cx="39758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1. Drives much of springtime WUS </a:t>
              </a:r>
              <a:r>
                <a:rPr lang="en-US" b="1" smtClean="0"/>
                <a:t>variability in </a:t>
              </a:r>
              <a:r>
                <a:rPr lang="en-US" b="1" dirty="0" smtClean="0"/>
                <a:t>observed surface O</a:t>
              </a:r>
              <a:r>
                <a:rPr lang="en-US" b="1" baseline="-25000" dirty="0" smtClean="0"/>
                <a:t>3</a:t>
              </a:r>
            </a:p>
            <a:p>
              <a:r>
                <a:rPr lang="en-US" sz="1400" b="1" i="1" dirty="0" smtClean="0"/>
                <a:t>	[Lin </a:t>
              </a:r>
              <a:r>
                <a:rPr lang="en-US" sz="1400" b="1" i="1" dirty="0"/>
                <a:t>et al., JGR, </a:t>
              </a:r>
              <a:r>
                <a:rPr lang="en-US" sz="1400" b="1" i="1" dirty="0" smtClean="0"/>
                <a:t>2012b]</a:t>
              </a:r>
              <a:endParaRPr lang="en-US" sz="1400" b="1" dirty="0" smtClean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564464" y="1383760"/>
              <a:ext cx="1832349" cy="50973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0183" y="1031100"/>
            <a:ext cx="5137932" cy="1116907"/>
            <a:chOff x="180183" y="1031100"/>
            <a:chExt cx="5137932" cy="1116907"/>
          </a:xfrm>
        </p:grpSpPr>
        <p:sp>
          <p:nvSpPr>
            <p:cNvPr id="15" name="TextBox 14"/>
            <p:cNvSpPr txBox="1"/>
            <p:nvPr/>
          </p:nvSpPr>
          <p:spPr>
            <a:xfrm>
              <a:off x="180183" y="1031100"/>
              <a:ext cx="28706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2. Can push O</a:t>
              </a:r>
              <a:r>
                <a:rPr lang="en-US" b="1" baseline="-25000" dirty="0" smtClean="0"/>
                <a:t>3</a:t>
              </a:r>
              <a:r>
                <a:rPr lang="en-US" b="1" dirty="0" smtClean="0"/>
                <a:t> above </a:t>
              </a:r>
            </a:p>
            <a:p>
              <a:r>
                <a:rPr lang="en-US" b="1" dirty="0" smtClean="0"/>
                <a:t>NAAQS over WUS</a:t>
              </a:r>
              <a:r>
                <a:rPr lang="en-US" b="1" dirty="0"/>
                <a:t> </a:t>
              </a:r>
              <a:endParaRPr lang="en-US" b="1" dirty="0" smtClean="0"/>
            </a:p>
            <a:p>
              <a:r>
                <a:rPr lang="en-US" sz="1400" b="1" i="1" dirty="0" smtClean="0"/>
                <a:t>[Lin et al., JGR, 2012ab]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 rot="21169888">
              <a:off x="2056942" y="1472171"/>
              <a:ext cx="3261173" cy="67583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60275" y="3116341"/>
            <a:ext cx="2464357" cy="3693319"/>
            <a:chOff x="6760275" y="3116341"/>
            <a:chExt cx="2464357" cy="3693319"/>
          </a:xfrm>
        </p:grpSpPr>
        <p:sp>
          <p:nvSpPr>
            <p:cNvPr id="14" name="TextBox 13"/>
            <p:cNvSpPr txBox="1"/>
            <p:nvPr/>
          </p:nvSpPr>
          <p:spPr>
            <a:xfrm>
              <a:off x="6851315" y="3116341"/>
              <a:ext cx="2373317" cy="3693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4. Future EUS O</a:t>
              </a:r>
              <a:r>
                <a:rPr lang="en-US" b="1" baseline="-25000" dirty="0" smtClean="0"/>
                <a:t>3</a:t>
              </a:r>
              <a:r>
                <a:rPr lang="en-US" b="1" dirty="0" smtClean="0"/>
                <a:t> extremes depend on regional climate change + global and regional emission changes</a:t>
              </a:r>
            </a:p>
            <a:p>
              <a:pPr lvl="0"/>
              <a:r>
                <a:rPr lang="en-US" sz="1400" b="1" i="1" dirty="0" smtClean="0">
                  <a:solidFill>
                    <a:srgbClr val="000000"/>
                  </a:solidFill>
                </a:rPr>
                <a:t>[</a:t>
              </a:r>
              <a:r>
                <a:rPr lang="en-US" sz="1400" b="1" i="1" dirty="0" err="1" smtClean="0">
                  <a:solidFill>
                    <a:srgbClr val="000000"/>
                  </a:solidFill>
                </a:rPr>
                <a:t>Rieder</a:t>
              </a:r>
              <a:r>
                <a:rPr lang="en-US" sz="1400" b="1" i="1" dirty="0" smtClean="0">
                  <a:solidFill>
                    <a:srgbClr val="000000"/>
                  </a:solidFill>
                </a:rPr>
                <a:t> </a:t>
              </a:r>
              <a:r>
                <a:rPr lang="en-US" sz="1400" b="1" i="1" dirty="0">
                  <a:solidFill>
                    <a:srgbClr val="000000"/>
                  </a:solidFill>
                </a:rPr>
                <a:t>et al., </a:t>
              </a:r>
              <a:r>
                <a:rPr lang="en-US" sz="1400" b="1" i="1" dirty="0" smtClean="0">
                  <a:solidFill>
                    <a:srgbClr val="000000"/>
                  </a:solidFill>
                </a:rPr>
                <a:t>in prep]</a:t>
              </a:r>
              <a:endParaRPr lang="en-US" sz="1400" b="1" dirty="0">
                <a:solidFill>
                  <a:srgbClr val="000000"/>
                </a:solidFill>
              </a:endParaRPr>
            </a:p>
            <a:p>
              <a:endParaRPr lang="en-US" b="1" dirty="0" smtClean="0"/>
            </a:p>
            <a:p>
              <a:endParaRPr lang="en-US" sz="400" b="1" dirty="0"/>
            </a:p>
            <a:p>
              <a:r>
                <a:rPr lang="en-US" dirty="0" smtClean="0"/>
                <a:t>NE USA surface 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seasonal cycle </a:t>
              </a:r>
              <a:r>
                <a:rPr lang="en-US" dirty="0" smtClean="0">
                  <a:sym typeface="Wingdings"/>
                </a:rPr>
                <a:t> WUS background by end of 21</a:t>
              </a:r>
              <a:r>
                <a:rPr lang="en-US" baseline="30000" dirty="0" smtClean="0">
                  <a:sym typeface="Wingdings"/>
                </a:rPr>
                <a:t>st</a:t>
              </a:r>
              <a:r>
                <a:rPr lang="en-US" dirty="0" smtClean="0">
                  <a:sym typeface="Wingdings"/>
                </a:rPr>
                <a:t> C??</a:t>
              </a:r>
            </a:p>
            <a:p>
              <a:r>
                <a:rPr lang="en-US" dirty="0" smtClean="0">
                  <a:sym typeface="Wingdings"/>
                </a:rPr>
                <a:t>[CLIFTON POSTER]</a:t>
              </a:r>
              <a:endParaRPr lang="en-US" dirty="0" smtClean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60275" y="5314351"/>
              <a:ext cx="2343409" cy="146645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52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Chemistry Group at LDEO/CU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7903" y="6070756"/>
            <a:ext cx="56376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roof of our building following mid-Dec snowfall</a:t>
            </a:r>
          </a:p>
          <a:p>
            <a:r>
              <a:rPr lang="en-US" sz="1600" dirty="0" smtClean="0"/>
              <a:t>(missing from photo: undergraduate researcher Jean </a:t>
            </a:r>
            <a:r>
              <a:rPr lang="en-US" sz="1600" dirty="0" err="1" smtClean="0"/>
              <a:t>Guo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Picture 4" descr="phot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6" y="1249032"/>
            <a:ext cx="6277546" cy="4708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603" y="5148704"/>
            <a:ext cx="85390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Harald</a:t>
            </a:r>
            <a:r>
              <a:rPr lang="en-US" sz="16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1137" y="5047348"/>
            <a:ext cx="62939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0056" y="4950673"/>
            <a:ext cx="56097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Gus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5549" y="4950339"/>
            <a:ext cx="777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Arlene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86334" y="4960663"/>
            <a:ext cx="62959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Luke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30530" y="5097084"/>
            <a:ext cx="69772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Olivia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7282" y="5129940"/>
            <a:ext cx="52700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041" y="5617661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posters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 bwMode="auto">
          <a:xfrm>
            <a:off x="4597523" y="5232585"/>
            <a:ext cx="244861" cy="48869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5231575" y="5389004"/>
            <a:ext cx="244861" cy="321955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5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25" descr="Newsprint"/>
          <p:cNvSpPr>
            <a:spLocks noChangeArrowheads="1"/>
          </p:cNvSpPr>
          <p:nvPr/>
        </p:nvSpPr>
        <p:spPr bwMode="auto">
          <a:xfrm>
            <a:off x="4129673" y="2654331"/>
            <a:ext cx="2803052" cy="1298377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Helvetica" pitchFamily="34" charset="0"/>
              </a:rPr>
              <a:t>“North American Background</a:t>
            </a:r>
            <a:r>
              <a:rPr lang="en-US" b="1" dirty="0">
                <a:solidFill>
                  <a:srgbClr val="0000FF"/>
                </a:solidFill>
                <a:latin typeface="Helvetica" pitchFamily="34" charset="0"/>
              </a:rPr>
              <a:t>” </a:t>
            </a:r>
            <a:r>
              <a:rPr lang="en-US" b="1" dirty="0" smtClean="0">
                <a:solidFill>
                  <a:srgbClr val="0000FF"/>
                </a:solidFill>
                <a:latin typeface="Helvetica" pitchFamily="34" charset="0"/>
              </a:rPr>
              <a:t>ozone </a:t>
            </a:r>
            <a:endParaRPr lang="en-US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graphicFrame>
        <p:nvGraphicFramePr>
          <p:cNvPr id="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25109"/>
              </p:ext>
            </p:extLst>
          </p:nvPr>
        </p:nvGraphicFramePr>
        <p:xfrm>
          <a:off x="6595960" y="5106076"/>
          <a:ext cx="914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Photo Editor Photo" r:id="rId5" imgW="2286198" imgH="1706667" progId="">
                  <p:embed/>
                </p:oleObj>
              </mc:Choice>
              <mc:Fallback>
                <p:oleObj name="Photo Editor Photo" r:id="rId5" imgW="2286198" imgH="170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4" t="37302" r="45084" b="9944"/>
                      <a:stretch>
                        <a:fillRect/>
                      </a:stretch>
                    </p:blipFill>
                    <p:spPr bwMode="auto">
                      <a:xfrm>
                        <a:off x="6595960" y="5106076"/>
                        <a:ext cx="9144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81" descr="MCj028080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240" y="4420276"/>
            <a:ext cx="1652588" cy="1425575"/>
          </a:xfrm>
          <a:prstGeom prst="rect">
            <a:avLst/>
          </a:prstGeom>
          <a:noFill/>
        </p:spPr>
      </p:pic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0" y="0"/>
            <a:ext cx="9144000" cy="102775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ahoma" pitchFamily="34" charset="0"/>
              </a:rPr>
              <a:t>Total O</a:t>
            </a:r>
            <a:r>
              <a:rPr lang="en-US" sz="2400" b="1" baseline="-25000" dirty="0" smtClean="0">
                <a:latin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</a:rPr>
              <a:t> in surface air over North America =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ahoma" pitchFamily="34" charset="0"/>
              </a:rPr>
              <a:t>“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N. Amer. Background” </a:t>
            </a:r>
            <a:r>
              <a:rPr lang="en-US" sz="2400" b="1" dirty="0" smtClean="0">
                <a:latin typeface="Tahoma" pitchFamily="34" charset="0"/>
              </a:rPr>
              <a:t>+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Anthropogenic regional O</a:t>
            </a:r>
            <a:r>
              <a:rPr lang="en-US" sz="2400" b="1" baseline="-25000" dirty="0" smtClean="0">
                <a:solidFill>
                  <a:srgbClr val="FF0000"/>
                </a:solidFill>
                <a:latin typeface="Tahoma" pitchFamily="34" charset="0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905000" y="5181600"/>
            <a:ext cx="655638" cy="546100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4" descr="fores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7680" r="73769"/>
          <a:stretch>
            <a:fillRect/>
          </a:stretch>
        </p:blipFill>
        <p:spPr bwMode="auto">
          <a:xfrm>
            <a:off x="1935975" y="5024438"/>
            <a:ext cx="1600200" cy="744537"/>
          </a:xfrm>
          <a:prstGeom prst="rect">
            <a:avLst/>
          </a:prstGeom>
          <a:noFill/>
        </p:spPr>
      </p:pic>
      <p:pic>
        <p:nvPicPr>
          <p:cNvPr id="5" name="Picture 81" descr="MCj028080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419600"/>
            <a:ext cx="1652588" cy="1425575"/>
          </a:xfrm>
          <a:prstGeom prst="rect">
            <a:avLst/>
          </a:prstGeom>
          <a:noFill/>
        </p:spPr>
      </p:pic>
      <p:graphicFrame>
        <p:nvGraphicFramePr>
          <p:cNvPr id="223233" name="Object 1"/>
          <p:cNvGraphicFramePr>
            <a:graphicFrameLocks noChangeAspect="1"/>
          </p:cNvGraphicFramePr>
          <p:nvPr/>
        </p:nvGraphicFramePr>
        <p:xfrm>
          <a:off x="990600" y="5105400"/>
          <a:ext cx="914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" name="Photo Editor Photo" r:id="rId10" imgW="2286198" imgH="1706667" progId="">
                  <p:embed/>
                </p:oleObj>
              </mc:Choice>
              <mc:Fallback>
                <p:oleObj name="Photo Editor Photo" r:id="rId10" imgW="2286198" imgH="170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4" t="37302" r="45084" b="9944"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9144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592812" y="6324600"/>
            <a:ext cx="252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Foreign Continents</a:t>
            </a:r>
            <a:endParaRPr lang="en-US" sz="20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19960" y="3718072"/>
            <a:ext cx="15023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</a:rPr>
              <a:t>NMVOCs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</a:rPr>
              <a:t>CO</a:t>
            </a:r>
            <a:endParaRPr lang="en-US" sz="2400" b="1" baseline="-25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2400" y="3870472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2400" b="1" baseline="-25000" dirty="0" err="1">
                <a:solidFill>
                  <a:srgbClr val="000000"/>
                </a:solidFill>
                <a:latin typeface="Arial" charset="0"/>
              </a:rPr>
              <a:t>x</a:t>
            </a:r>
            <a:endParaRPr lang="en-US" sz="24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58200" y="3870472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488055" y="2932748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3200" b="1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571700" y="5683250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Helvetica" pitchFamily="34" charset="0"/>
              </a:rPr>
              <a:t>  Fires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271750" y="5694352"/>
            <a:ext cx="1313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Helvetica" pitchFamily="34" charset="0"/>
              </a:rPr>
              <a:t>Biosphere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Helvetica" pitchFamily="34" charset="0"/>
              </a:rPr>
              <a:t>Human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Helvetica" pitchFamily="34" charset="0"/>
              </a:rPr>
              <a:t>activity</a:t>
            </a: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3505201" y="5768976"/>
            <a:ext cx="1011572" cy="1089024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3593252" y="6019800"/>
            <a:ext cx="110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sz="2000" dirty="0">
                <a:solidFill>
                  <a:srgbClr val="FFFFFF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53" name="Right Brace 52"/>
          <p:cNvSpPr/>
          <p:nvPr/>
        </p:nvSpPr>
        <p:spPr>
          <a:xfrm rot="16200000">
            <a:off x="1465102" y="2055831"/>
            <a:ext cx="678129" cy="3423528"/>
          </a:xfrm>
          <a:prstGeom prst="rightBrace">
            <a:avLst>
              <a:gd name="adj1" fmla="val 8333"/>
              <a:gd name="adj2" fmla="val 487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2426590" y="3786010"/>
            <a:ext cx="1147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global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methane </a:t>
            </a:r>
            <a:endParaRPr lang="en-US" sz="20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5416575" y="950776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 stratosphere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692886" y="1341851"/>
            <a:ext cx="1238994" cy="1082505"/>
            <a:chOff x="7793366" y="1201119"/>
            <a:chExt cx="1238994" cy="1082505"/>
          </a:xfrm>
        </p:grpSpPr>
        <p:sp>
          <p:nvSpPr>
            <p:cNvPr id="44" name="AutoShape 10"/>
            <p:cNvSpPr>
              <a:spLocks noChangeArrowheads="1"/>
            </p:cNvSpPr>
            <p:nvPr/>
          </p:nvSpPr>
          <p:spPr bwMode="auto">
            <a:xfrm>
              <a:off x="7879384" y="1735937"/>
              <a:ext cx="685800" cy="547687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7793366" y="1201119"/>
              <a:ext cx="12389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FF"/>
                  </a:solidFill>
                  <a:latin typeface="Helvetica" pitchFamily="34" charset="0"/>
                </a:rPr>
                <a:t> </a:t>
              </a:r>
              <a:r>
                <a:rPr lang="en-US" sz="2000" b="1" dirty="0">
                  <a:solidFill>
                    <a:srgbClr val="0000FF"/>
                  </a:solidFill>
                  <a:latin typeface="Helvetica" pitchFamily="34" charset="0"/>
                </a:rPr>
                <a:t>lightning</a:t>
              </a:r>
            </a:p>
          </p:txBody>
        </p:sp>
      </p:grp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493490" y="4480570"/>
            <a:ext cx="17836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Natural </a:t>
            </a:r>
            <a:r>
              <a:rPr lang="en-US" sz="2000" b="1" dirty="0" err="1" smtClean="0">
                <a:solidFill>
                  <a:srgbClr val="0000FF"/>
                </a:solidFill>
                <a:latin typeface="Helvetica" pitchFamily="34" charset="0"/>
              </a:rPr>
              <a:t>NO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Helvetica" pitchFamily="34" charset="0"/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NMVOC</a:t>
            </a:r>
            <a:endParaRPr lang="en-US" sz="20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4614760" y="5222875"/>
            <a:ext cx="655638" cy="546100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" name="Picture 4" descr="fores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7680" r="73769"/>
          <a:stretch>
            <a:fillRect/>
          </a:stretch>
        </p:blipFill>
        <p:spPr bwMode="auto">
          <a:xfrm>
            <a:off x="4653240" y="5024438"/>
            <a:ext cx="1143000" cy="744537"/>
          </a:xfrm>
          <a:prstGeom prst="rect">
            <a:avLst/>
          </a:prstGeom>
          <a:noFill/>
        </p:spPr>
      </p:pic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638905" y="6363796"/>
            <a:ext cx="193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North America</a:t>
            </a:r>
            <a:endParaRPr lang="en-US" sz="20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63464" y="4578604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06381" y="4600679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48" name="AutoShape 27"/>
          <p:cNvSpPr>
            <a:spLocks noChangeArrowheads="1"/>
          </p:cNvSpPr>
          <p:nvPr/>
        </p:nvSpPr>
        <p:spPr bwMode="auto">
          <a:xfrm rot="20223991">
            <a:off x="3499168" y="3735764"/>
            <a:ext cx="1584869" cy="292100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Curved Down Arrow 7"/>
          <p:cNvSpPr/>
          <p:nvPr/>
        </p:nvSpPr>
        <p:spPr bwMode="auto">
          <a:xfrm>
            <a:off x="1862708" y="2267313"/>
            <a:ext cx="3330730" cy="676603"/>
          </a:xfrm>
          <a:prstGeom prst="curved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2310230" y="2484060"/>
            <a:ext cx="221470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intercontinental </a:t>
            </a:r>
            <a:endParaRPr lang="en-US" sz="2000" b="1" dirty="0" smtClean="0">
              <a:solidFill>
                <a:srgbClr val="0000FF"/>
              </a:solidFill>
              <a:latin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transport</a:t>
            </a:r>
            <a:endParaRPr lang="en-US" sz="2000" b="1" dirty="0">
              <a:solidFill>
                <a:srgbClr val="0000FF"/>
              </a:solidFill>
              <a:latin typeface="Helvetic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4" name="AutoShape 27"/>
          <p:cNvSpPr>
            <a:spLocks noChangeArrowheads="1"/>
          </p:cNvSpPr>
          <p:nvPr/>
        </p:nvSpPr>
        <p:spPr bwMode="auto">
          <a:xfrm rot="5400000">
            <a:off x="5266374" y="1800180"/>
            <a:ext cx="1124361" cy="292100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 rot="7439543">
            <a:off x="5978382" y="1994891"/>
            <a:ext cx="1124361" cy="292100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 rot="16038336">
            <a:off x="5204766" y="3994681"/>
            <a:ext cx="732396" cy="292100"/>
          </a:xfrm>
          <a:prstGeom prst="notchedRightArrow">
            <a:avLst>
              <a:gd name="adj1" fmla="val 50000"/>
              <a:gd name="adj2" fmla="val 1043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4855738" y="601900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Helvetica" pitchFamily="34" charset="0"/>
              </a:rPr>
              <a:t>  Fires</a:t>
            </a: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4621360" y="5762612"/>
            <a:ext cx="1377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Helvetica" pitchFamily="34" charset="0"/>
              </a:rPr>
              <a:t>Biosphere,</a:t>
            </a:r>
            <a:endParaRPr lang="en-US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3" y="1066240"/>
            <a:ext cx="5158755" cy="110799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Today’s talk: </a:t>
            </a:r>
          </a:p>
          <a:p>
            <a:pPr marL="342900" indent="-342900">
              <a:buAutoNum type="arabicParenR"/>
            </a:pPr>
            <a:r>
              <a:rPr lang="en-US" sz="2200" b="1" dirty="0" smtClean="0"/>
              <a:t>WUS: High background O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 events</a:t>
            </a:r>
          </a:p>
          <a:p>
            <a:pPr marL="342900" indent="-342900">
              <a:buAutoNum type="arabicParenR"/>
            </a:pPr>
            <a:r>
              <a:rPr lang="en-US" sz="2200" b="1" dirty="0" smtClean="0"/>
              <a:t>EUS: High total O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 events</a:t>
            </a:r>
            <a:endParaRPr lang="en-US" sz="2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03199" y="2809208"/>
            <a:ext cx="2675506" cy="3556896"/>
            <a:chOff x="6403199" y="2809208"/>
            <a:chExt cx="2675506" cy="3556896"/>
          </a:xfrm>
        </p:grpSpPr>
        <p:grpSp>
          <p:nvGrpSpPr>
            <p:cNvPr id="10" name="Group 9"/>
            <p:cNvGrpSpPr/>
            <p:nvPr/>
          </p:nvGrpSpPr>
          <p:grpSpPr>
            <a:xfrm>
              <a:off x="6403199" y="2809208"/>
              <a:ext cx="2675506" cy="3556896"/>
              <a:chOff x="6403199" y="2809208"/>
              <a:chExt cx="2675506" cy="3556896"/>
            </a:xfrm>
          </p:grpSpPr>
          <p:sp>
            <p:nvSpPr>
              <p:cNvPr id="46" name="Oval 25" descr="Newsprint"/>
              <p:cNvSpPr>
                <a:spLocks noChangeArrowheads="1"/>
              </p:cNvSpPr>
              <p:nvPr/>
            </p:nvSpPr>
            <p:spPr bwMode="auto">
              <a:xfrm>
                <a:off x="6403199" y="2809208"/>
                <a:ext cx="2675506" cy="908864"/>
              </a:xfrm>
              <a:prstGeom prst="ellipse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45720" rIns="4572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Helvetica" pitchFamily="34" charset="0"/>
                  </a:rPr>
                  <a:t>Anthropogenic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Helvetica" pitchFamily="34" charset="0"/>
                  </a:rPr>
                  <a:t>regional ozone </a:t>
                </a:r>
                <a:endParaRPr lang="en-US" b="1" dirty="0">
                  <a:solidFill>
                    <a:srgbClr val="FF0000"/>
                  </a:solidFill>
                  <a:latin typeface="Helvetica" pitchFamily="34" charset="0"/>
                </a:endParaRPr>
              </a:p>
            </p:txBody>
          </p:sp>
          <p:pic>
            <p:nvPicPr>
              <p:cNvPr id="33" name="Picture 81" descr="MCj0280802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64585" y="4375150"/>
                <a:ext cx="1652588" cy="1425575"/>
              </a:xfrm>
              <a:prstGeom prst="rect">
                <a:avLst/>
              </a:prstGeom>
              <a:noFill/>
            </p:spPr>
          </p:pic>
          <p:graphicFrame>
            <p:nvGraphicFramePr>
              <p:cNvPr id="34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6872228"/>
                  </p:ext>
                </p:extLst>
              </p:nvPr>
            </p:nvGraphicFramePr>
            <p:xfrm>
              <a:off x="8164305" y="5060950"/>
              <a:ext cx="914400" cy="695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" name="Photo Editor Photo" r:id="rId11" imgW="2286198" imgH="1706667" progId="">
                      <p:embed/>
                    </p:oleObj>
                  </mc:Choice>
                  <mc:Fallback>
                    <p:oleObj name="Photo Editor Photo" r:id="rId11" imgW="2286198" imgH="170666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334" t="37302" r="45084" b="994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4305" y="5060950"/>
                            <a:ext cx="914400" cy="695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7735386" y="5719773"/>
                <a:ext cx="99257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Helvetica" pitchFamily="34" charset="0"/>
                  </a:rPr>
                  <a:t>Human</a:t>
                </a:r>
                <a:endParaRPr lang="en-US" b="1" dirty="0">
                  <a:solidFill>
                    <a:srgbClr val="FF0000"/>
                  </a:solidFill>
                  <a:latin typeface="Helvetic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Helvetica" pitchFamily="34" charset="0"/>
                  </a:rPr>
                  <a:t>activity</a:t>
                </a:r>
              </a:p>
            </p:txBody>
          </p:sp>
        </p:grpSp>
        <p:sp>
          <p:nvSpPr>
            <p:cNvPr id="64" name="AutoShape 27"/>
            <p:cNvSpPr>
              <a:spLocks noChangeArrowheads="1"/>
            </p:cNvSpPr>
            <p:nvPr/>
          </p:nvSpPr>
          <p:spPr bwMode="auto">
            <a:xfrm rot="16038336">
              <a:off x="7397743" y="3917455"/>
              <a:ext cx="732396" cy="292100"/>
            </a:xfrm>
            <a:prstGeom prst="notchedRightArrow">
              <a:avLst>
                <a:gd name="adj1" fmla="val 50000"/>
                <a:gd name="adj2" fmla="val 10434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29673" y="1724020"/>
            <a:ext cx="5014327" cy="2466374"/>
            <a:chOff x="4129673" y="1724020"/>
            <a:chExt cx="5014327" cy="2466374"/>
          </a:xfrm>
        </p:grpSpPr>
        <p:sp>
          <p:nvSpPr>
            <p:cNvPr id="7" name="Oval 6"/>
            <p:cNvSpPr/>
            <p:nvPr/>
          </p:nvSpPr>
          <p:spPr bwMode="auto">
            <a:xfrm>
              <a:off x="4129673" y="2461420"/>
              <a:ext cx="5014327" cy="172897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0480" y="1724020"/>
              <a:ext cx="917074" cy="91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Helvetica"/>
                  <a:cs typeface="Helvetica"/>
                </a:rPr>
                <a:t>Total </a:t>
              </a:r>
            </a:p>
            <a:p>
              <a:r>
                <a:rPr lang="en-US" sz="2000" b="1" dirty="0" smtClean="0">
                  <a:latin typeface="Helvetica"/>
                  <a:cs typeface="Helvetica"/>
                </a:rPr>
                <a:t>ozone</a:t>
              </a:r>
              <a:endParaRPr lang="en-US" sz="2000" b="1" dirty="0">
                <a:latin typeface="Helvetica"/>
                <a:cs typeface="Helvetic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09182" y="2624524"/>
              <a:ext cx="715000" cy="154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108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-677" y="-6822"/>
            <a:ext cx="9144000" cy="90717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Estimates of Asian and stratospheric influence on 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U.S. surface ozone (MDA8) in spring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755" y="5662508"/>
            <a:ext cx="8512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Model indicates NV particularly susceptible; observations lacking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New 6-site network: Nevada Rural Ozone Initiative (NVROI) 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led by M. </a:t>
            </a:r>
            <a:r>
              <a:rPr lang="en-US" sz="2000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Gustin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U NV-Reno [</a:t>
            </a:r>
            <a:r>
              <a:rPr lang="en-US" sz="2000" b="1" i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Gustin</a:t>
            </a:r>
            <a:r>
              <a:rPr lang="en-US" sz="2000" b="1" i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et al.; Fine et al.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</a:t>
            </a:r>
            <a:r>
              <a:rPr lang="en-US" sz="2000" b="1" i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submitted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]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134" y="1077285"/>
            <a:ext cx="7273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Mean MDA8 O</a:t>
            </a:r>
            <a:r>
              <a:rPr lang="en-US" sz="2000" baseline="-25000" dirty="0" smtClean="0">
                <a:latin typeface="Arial"/>
                <a:cs typeface="Arial"/>
              </a:rPr>
              <a:t>3 </a:t>
            </a:r>
            <a:r>
              <a:rPr lang="en-US" sz="2000" dirty="0" smtClean="0">
                <a:latin typeface="Arial"/>
                <a:cs typeface="Arial"/>
              </a:rPr>
              <a:t>in surface air </a:t>
            </a:r>
          </a:p>
          <a:p>
            <a:r>
              <a:rPr lang="en-US" sz="2000" dirty="0" smtClean="0">
                <a:latin typeface="Arial"/>
                <a:cs typeface="Arial"/>
              </a:rPr>
              <a:t>(GFDL AM3 model global </a:t>
            </a:r>
            <a:r>
              <a:rPr lang="en-US" sz="2000" dirty="0" err="1" smtClean="0">
                <a:latin typeface="Arial"/>
                <a:cs typeface="Arial"/>
              </a:rPr>
              <a:t>strat</a:t>
            </a:r>
            <a:r>
              <a:rPr lang="en-US" sz="2000" dirty="0" smtClean="0">
                <a:latin typeface="Arial"/>
                <a:cs typeface="Arial"/>
              </a:rPr>
              <a:t>-trop chemistry, 50 km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, nudged)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7031" y="1930658"/>
            <a:ext cx="4167187" cy="3526802"/>
            <a:chOff x="277031" y="2720120"/>
            <a:chExt cx="4167187" cy="3526802"/>
          </a:xfrm>
        </p:grpSpPr>
        <p:pic>
          <p:nvPicPr>
            <p:cNvPr id="36" name="Picture 18" descr="mean_Asian_ozone_calne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75" b="31010"/>
            <a:stretch>
              <a:fillRect/>
            </a:stretch>
          </p:blipFill>
          <p:spPr bwMode="auto">
            <a:xfrm>
              <a:off x="277031" y="2972923"/>
              <a:ext cx="4024312" cy="201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004035" y="2720120"/>
              <a:ext cx="2982583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t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Asian: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 May-June 2010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557268" y="4851713"/>
              <a:ext cx="576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0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 rot="10800000" flipV="1">
              <a:off x="1204131" y="4851713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2521768" y="4841389"/>
              <a:ext cx="576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6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1863743" y="4851713"/>
              <a:ext cx="576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3190093" y="4851713"/>
              <a:ext cx="576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8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3509181" y="4769973"/>
              <a:ext cx="935037" cy="33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O</a:t>
              </a:r>
              <a:r>
                <a:rPr kumimoji="0" lang="en-US" sz="16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3</a:t>
              </a:r>
              <a:r>
                <a:rPr kumimoji="0" lang="en-US" altLang="ja-JP" sz="16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 </a:t>
              </a:r>
              <a:r>
                <a:rPr kumimoji="0" lang="en-US" altLang="ja-JP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(ppb)</a:t>
              </a: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5581" y="5257719"/>
              <a:ext cx="3635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Base Simulation – Zero Asian </a:t>
              </a:r>
            </a:p>
            <a:p>
              <a:r>
                <a:rPr lang="en-US" dirty="0">
                  <a:latin typeface="Arial"/>
                  <a:cs typeface="Arial"/>
                </a:rPr>
                <a:t>	</a:t>
              </a:r>
              <a:r>
                <a:rPr lang="en-US" dirty="0" smtClean="0">
                  <a:latin typeface="Arial"/>
                  <a:cs typeface="Arial"/>
                </a:rPr>
                <a:t>			</a:t>
              </a:r>
              <a:r>
                <a:rPr lang="en-US" dirty="0" err="1" smtClean="0">
                  <a:latin typeface="Arial"/>
                  <a:cs typeface="Arial"/>
                </a:rPr>
                <a:t>anth</a:t>
              </a:r>
              <a:r>
                <a:rPr lang="en-US" dirty="0" smtClean="0">
                  <a:latin typeface="Arial"/>
                  <a:cs typeface="Arial"/>
                </a:rPr>
                <a:t>. emissions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711" y="5877590"/>
              <a:ext cx="2647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rPr>
                <a:t>[Lin et al., JGR, </a:t>
              </a:r>
              <a:r>
                <a:rPr lang="en-US" b="1" kern="0" dirty="0" smtClean="0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rPr>
                <a:t>2012a]</a:t>
              </a:r>
              <a:endParaRPr lang="en-US" b="1" kern="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9583" y="1949662"/>
            <a:ext cx="4891260" cy="3544688"/>
            <a:chOff x="4269583" y="2739124"/>
            <a:chExt cx="4891260" cy="3544688"/>
          </a:xfrm>
        </p:grpSpPr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82741" r="13248" b="984"/>
            <a:stretch>
              <a:fillRect/>
            </a:stretch>
          </p:blipFill>
          <p:spPr bwMode="auto">
            <a:xfrm>
              <a:off x="4744256" y="4728698"/>
              <a:ext cx="3517900" cy="446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7974818" y="4722348"/>
              <a:ext cx="10795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333333"/>
                  </a:solidFill>
                  <a:latin typeface="Arial" charset="0"/>
                  <a:ea typeface="宋体" charset="0"/>
                  <a:cs typeface="宋体" charset="0"/>
                </a:rPr>
                <a:t>O</a:t>
              </a:r>
              <a:r>
                <a:rPr lang="en-US" sz="1600" b="1" baseline="-25000" smtClean="0">
                  <a:solidFill>
                    <a:srgbClr val="333333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r>
                <a:rPr lang="en-US" altLang="ja-JP" sz="1600" b="1" baseline="-25000" smtClean="0">
                  <a:solidFill>
                    <a:srgbClr val="333333"/>
                  </a:solidFill>
                  <a:latin typeface="Arial" charset="0"/>
                  <a:ea typeface="宋体" charset="0"/>
                  <a:cs typeface="宋体" charset="0"/>
                </a:rPr>
                <a:t> </a:t>
              </a:r>
              <a:r>
                <a:rPr lang="en-US" altLang="ja-JP" sz="1600" b="1" smtClean="0">
                  <a:solidFill>
                    <a:srgbClr val="333333"/>
                  </a:solidFill>
                  <a:latin typeface="Arial" charset="0"/>
                  <a:ea typeface="宋体" charset="0"/>
                  <a:cs typeface="宋体" charset="0"/>
                </a:rPr>
                <a:t>(ppb)</a:t>
              </a:r>
              <a:endParaRPr lang="en-US" sz="1600" b="1" smtClean="0">
                <a:solidFill>
                  <a:srgbClr val="333333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pic>
          <p:nvPicPr>
            <p:cNvPr id="46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b="17827"/>
            <a:stretch>
              <a:fillRect/>
            </a:stretch>
          </p:blipFill>
          <p:spPr bwMode="auto">
            <a:xfrm>
              <a:off x="4445806" y="2898310"/>
              <a:ext cx="4094162" cy="1836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4269583" y="2739124"/>
              <a:ext cx="4891260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Stratospheric (O3S): April-June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 2010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58751" y="5122383"/>
              <a:ext cx="4371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T</a:t>
              </a:r>
              <a:r>
                <a:rPr lang="en-US" dirty="0" smtClean="0">
                  <a:latin typeface="Arial"/>
                  <a:cs typeface="Arial"/>
                </a:rPr>
                <a:t>agged above e90 </a:t>
              </a:r>
              <a:r>
                <a:rPr lang="en-US" dirty="0" err="1" smtClean="0">
                  <a:latin typeface="Arial"/>
                  <a:cs typeface="Arial"/>
                </a:rPr>
                <a:t>tropopause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dirty="0" smtClean="0">
                  <a:latin typeface="Arial"/>
                  <a:cs typeface="Arial"/>
                </a:rPr>
                <a:t>[Prather et al., 2011] + subjected to same loss processes as tropospheric O</a:t>
              </a:r>
              <a:r>
                <a:rPr lang="en-US" baseline="-25000" dirty="0" smtClean="0">
                  <a:latin typeface="Arial"/>
                  <a:cs typeface="Arial"/>
                </a:rPr>
                <a:t>3</a:t>
              </a:r>
              <a:r>
                <a:rPr lang="en-US" dirty="0" smtClean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51937" y="5914480"/>
              <a:ext cx="2660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rPr>
                <a:t>[Lin et al., JGR, </a:t>
              </a:r>
              <a:r>
                <a:rPr lang="en-US" b="1" kern="0" dirty="0" smtClean="0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rPr>
                <a:t>2012b]</a:t>
              </a:r>
              <a:endParaRPr lang="en-US" b="1" kern="0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89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Stratospheric ozone intrusions contribute to springtime </a:t>
            </a:r>
            <a:br>
              <a:rPr lang="en-US" dirty="0" smtClean="0"/>
            </a:br>
            <a:r>
              <a:rPr lang="en-US" dirty="0" smtClean="0"/>
              <a:t>high-O</a:t>
            </a:r>
            <a:r>
              <a:rPr lang="en-US" baseline="-25000" dirty="0" smtClean="0"/>
              <a:t>3</a:t>
            </a:r>
            <a:r>
              <a:rPr lang="en-US" dirty="0" smtClean="0"/>
              <a:t> events observed at a new NVROI site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705" r="16967" b="9562"/>
          <a:stretch/>
        </p:blipFill>
        <p:spPr>
          <a:xfrm>
            <a:off x="681446" y="2336090"/>
            <a:ext cx="1751542" cy="2538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044" y="4345660"/>
            <a:ext cx="140291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R. Fine, </a:t>
            </a:r>
          </a:p>
          <a:p>
            <a:r>
              <a:rPr lang="en-US" sz="1600" dirty="0" smtClean="0"/>
              <a:t>U NV - Reno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 bwMode="auto">
          <a:xfrm>
            <a:off x="1166744" y="3349556"/>
            <a:ext cx="371756" cy="4254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3853" y="1371005"/>
            <a:ext cx="601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 c/o M. </a:t>
            </a:r>
            <a:r>
              <a:rPr lang="en-US" b="1" dirty="0" err="1" smtClean="0"/>
              <a:t>Gustin</a:t>
            </a:r>
            <a:r>
              <a:rPr lang="en-US" b="1" dirty="0" smtClean="0"/>
              <a:t>, R. Fine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AM3 model total surface O</a:t>
            </a:r>
            <a:r>
              <a:rPr lang="en-US" b="1" baseline="-25000" dirty="0" smtClean="0">
                <a:solidFill>
                  <a:srgbClr val="FF0000"/>
                </a:solidFill>
              </a:rPr>
              <a:t>3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AM3 </a:t>
            </a:r>
            <a:r>
              <a:rPr lang="en-US" b="1" dirty="0" err="1" smtClean="0">
                <a:solidFill>
                  <a:srgbClr val="0000FF"/>
                </a:solidFill>
              </a:rPr>
              <a:t>strat</a:t>
            </a:r>
            <a:r>
              <a:rPr lang="en-US" b="1" dirty="0" smtClean="0">
                <a:solidFill>
                  <a:srgbClr val="0000FF"/>
                </a:solidFill>
              </a:rPr>
              <a:t>. O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tracer    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24" y="5862721"/>
            <a:ext cx="929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Similar findings for other </a:t>
            </a:r>
            <a:r>
              <a:rPr lang="en-US" b="1" dirty="0" smtClean="0">
                <a:solidFill>
                  <a:srgbClr val="0000FF"/>
                </a:solidFill>
              </a:rPr>
              <a:t>NVROI sites, </a:t>
            </a:r>
            <a:r>
              <a:rPr lang="en-US" b="1" dirty="0">
                <a:solidFill>
                  <a:srgbClr val="0000FF"/>
                </a:solidFill>
              </a:rPr>
              <a:t>consistent with </a:t>
            </a:r>
            <a:r>
              <a:rPr lang="en-US" b="1" dirty="0" smtClean="0">
                <a:solidFill>
                  <a:srgbClr val="0000FF"/>
                </a:solidFill>
              </a:rPr>
              <a:t>earlier findings </a:t>
            </a:r>
            <a:r>
              <a:rPr lang="en-US" b="1" dirty="0">
                <a:solidFill>
                  <a:srgbClr val="0000FF"/>
                </a:solidFill>
              </a:rPr>
              <a:t>for </a:t>
            </a:r>
            <a:r>
              <a:rPr lang="en-US" b="1" dirty="0" smtClean="0">
                <a:solidFill>
                  <a:srgbClr val="0000FF"/>
                </a:solidFill>
              </a:rPr>
              <a:t>Apr-June </a:t>
            </a:r>
            <a:r>
              <a:rPr lang="en-US" b="1" dirty="0">
                <a:solidFill>
                  <a:srgbClr val="0000FF"/>
                </a:solidFill>
              </a:rPr>
              <a:t>2010 </a:t>
            </a:r>
            <a:r>
              <a:rPr lang="en-US" dirty="0" smtClean="0">
                <a:solidFill>
                  <a:srgbClr val="0000FF"/>
                </a:solidFill>
              </a:rPr>
              <a:t>(based </a:t>
            </a:r>
            <a:r>
              <a:rPr lang="en-US" dirty="0">
                <a:solidFill>
                  <a:srgbClr val="0000FF"/>
                </a:solidFill>
              </a:rPr>
              <a:t>on satellite, </a:t>
            </a:r>
            <a:r>
              <a:rPr lang="en-US" dirty="0" err="1">
                <a:solidFill>
                  <a:srgbClr val="0000FF"/>
                </a:solidFill>
              </a:rPr>
              <a:t>sonde</a:t>
            </a:r>
            <a:r>
              <a:rPr lang="en-US" dirty="0">
                <a:solidFill>
                  <a:srgbClr val="0000FF"/>
                </a:solidFill>
              </a:rPr>
              <a:t>, aircraft, </a:t>
            </a:r>
            <a:r>
              <a:rPr lang="en-US" dirty="0" smtClean="0">
                <a:solidFill>
                  <a:srgbClr val="0000FF"/>
                </a:solidFill>
              </a:rPr>
              <a:t>surface </a:t>
            </a:r>
            <a:r>
              <a:rPr lang="en-US" dirty="0" err="1" smtClean="0">
                <a:solidFill>
                  <a:srgbClr val="0000FF"/>
                </a:solidFill>
              </a:rPr>
              <a:t>obs</a:t>
            </a:r>
            <a:r>
              <a:rPr lang="en-US" dirty="0" smtClean="0">
                <a:solidFill>
                  <a:srgbClr val="0000FF"/>
                </a:solidFill>
              </a:rPr>
              <a:t>, AM3 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i="1" dirty="0">
                <a:solidFill>
                  <a:srgbClr val="0000FF"/>
                </a:solidFill>
              </a:rPr>
              <a:t>Lin et al., 2012ab</a:t>
            </a:r>
            <a:r>
              <a:rPr lang="en-US" dirty="0" smtClean="0">
                <a:solidFill>
                  <a:srgbClr val="0000FF"/>
                </a:solidFill>
              </a:rPr>
              <a:t>])</a:t>
            </a:r>
          </a:p>
        </p:txBody>
      </p:sp>
      <p:pic>
        <p:nvPicPr>
          <p:cNvPr id="13" name="Picture 5" descr="NVROI_2012_gt2k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6939" r="32816" b="51521"/>
          <a:stretch/>
        </p:blipFill>
        <p:spPr bwMode="auto">
          <a:xfrm>
            <a:off x="2466894" y="1990932"/>
            <a:ext cx="6439631" cy="312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7953" y="4984170"/>
            <a:ext cx="1350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4/15/12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489072" y="4984170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6/1/12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099073" y="4984170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5/1/12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868916" y="4984170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7/1/12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988867" y="4984170"/>
            <a:ext cx="1086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7/31/12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468422" y="2333327"/>
            <a:ext cx="144463" cy="2705000"/>
          </a:xfrm>
          <a:prstGeom prst="rect">
            <a:avLst/>
          </a:prstGeom>
          <a:solidFill>
            <a:srgbClr val="5F5F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9012" y="5328732"/>
            <a:ext cx="258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Lin, Princeton/GFDL</a:t>
            </a:r>
            <a:endParaRPr lang="en-US" dirty="0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6188693" y="2366603"/>
            <a:ext cx="144463" cy="2705000"/>
          </a:xfrm>
          <a:prstGeom prst="rect">
            <a:avLst/>
          </a:prstGeom>
          <a:solidFill>
            <a:srgbClr val="5F5F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619865" y="2333327"/>
            <a:ext cx="144463" cy="2705000"/>
          </a:xfrm>
          <a:prstGeom prst="rect">
            <a:avLst/>
          </a:prstGeom>
          <a:solidFill>
            <a:srgbClr val="5F5F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4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64954" y="3466111"/>
            <a:ext cx="9216276" cy="1866179"/>
            <a:chOff x="-1" y="3520803"/>
            <a:chExt cx="9216276" cy="1866179"/>
          </a:xfrm>
        </p:grpSpPr>
        <p:pic>
          <p:nvPicPr>
            <p:cNvPr id="5" name="Picture 4" descr="Untitled 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4" t="27399" r="74490" b="59654"/>
            <a:stretch/>
          </p:blipFill>
          <p:spPr>
            <a:xfrm>
              <a:off x="1382420" y="3544020"/>
              <a:ext cx="2562159" cy="1842962"/>
            </a:xfrm>
            <a:prstGeom prst="rect">
              <a:avLst/>
            </a:prstGeom>
          </p:spPr>
        </p:pic>
        <p:pic>
          <p:nvPicPr>
            <p:cNvPr id="13" name="Picture 12" descr="Untitled 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40" t="27399" r="11625" b="59654"/>
            <a:stretch/>
          </p:blipFill>
          <p:spPr>
            <a:xfrm>
              <a:off x="6685717" y="3520803"/>
              <a:ext cx="2530558" cy="184296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1" y="3760921"/>
              <a:ext cx="142875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BACK-</a:t>
              </a:r>
            </a:p>
            <a:p>
              <a:pPr algn="ctr"/>
              <a:r>
                <a:rPr lang="en-US" dirty="0" smtClean="0"/>
                <a:t>GROUND</a:t>
              </a:r>
            </a:p>
            <a:p>
              <a:pPr algn="ctr"/>
              <a:r>
                <a:rPr lang="en-US" sz="1400" dirty="0" smtClean="0"/>
                <a:t>(N. Amer. </a:t>
              </a:r>
            </a:p>
            <a:p>
              <a:pPr algn="ctr"/>
              <a:r>
                <a:rPr lang="en-US" sz="1400" dirty="0" err="1" smtClean="0"/>
                <a:t>anth</a:t>
              </a:r>
              <a:r>
                <a:rPr lang="en-US" sz="1400" dirty="0" smtClean="0"/>
                <a:t>. </a:t>
              </a:r>
              <a:r>
                <a:rPr lang="en-US" sz="1400" dirty="0" err="1" smtClean="0"/>
                <a:t>emis</a:t>
              </a:r>
              <a:r>
                <a:rPr lang="en-US" sz="1400" dirty="0" smtClean="0"/>
                <a:t>. </a:t>
              </a:r>
            </a:p>
            <a:p>
              <a:pPr algn="ctr"/>
              <a:r>
                <a:rPr lang="en-US" sz="1400" dirty="0" smtClean="0"/>
                <a:t>set to zero</a:t>
              </a:r>
            </a:p>
            <a:p>
              <a:pPr algn="ctr"/>
              <a:r>
                <a:rPr lang="en-US" sz="1400" dirty="0" smtClean="0"/>
                <a:t> in models)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97886" y="3751115"/>
              <a:ext cx="29678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Enhanced background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c</a:t>
              </a:r>
              <a:r>
                <a:rPr lang="en-US" b="1" dirty="0" smtClean="0">
                  <a:solidFill>
                    <a:srgbClr val="0000FF"/>
                  </a:solidFill>
                </a:rPr>
                <a:t>oincides with enhanced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t</a:t>
              </a:r>
              <a:r>
                <a:rPr lang="en-US" b="1" dirty="0" smtClean="0">
                  <a:solidFill>
                    <a:srgbClr val="0000FF"/>
                  </a:solidFill>
                </a:rPr>
                <a:t>otal O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b="1" dirty="0" smtClean="0">
                  <a:solidFill>
                    <a:srgbClr val="0000FF"/>
                  </a:solidFill>
                </a:rPr>
                <a:t> (models + OBS)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419" y="-12095"/>
            <a:ext cx="9144000" cy="104675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2F9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/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Identifying process-level differences in model estimates of N. American Background via analysis of observed daily variations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511" y="5621935"/>
            <a:ext cx="9066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</a:rPr>
              <a:t>Attributed </a:t>
            </a:r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b="1" dirty="0" err="1" smtClean="0">
                <a:solidFill>
                  <a:srgbClr val="0000FF"/>
                </a:solidFill>
              </a:rPr>
              <a:t>strat</a:t>
            </a:r>
            <a:r>
              <a:rPr lang="en-US" b="1" dirty="0" smtClean="0">
                <a:solidFill>
                  <a:srgbClr val="0000FF"/>
                </a:solidFill>
              </a:rPr>
              <a:t>. intrusion (OMI </a:t>
            </a:r>
            <a:r>
              <a:rPr lang="en-US" b="1" dirty="0">
                <a:solidFill>
                  <a:srgbClr val="0000FF"/>
                </a:solidFill>
              </a:rPr>
              <a:t>total column 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&amp; </a:t>
            </a:r>
            <a:r>
              <a:rPr lang="en-US" b="1" dirty="0">
                <a:solidFill>
                  <a:srgbClr val="0000FF"/>
                </a:solidFill>
              </a:rPr>
              <a:t>OMI/MLS </a:t>
            </a:r>
            <a:r>
              <a:rPr lang="en-US" b="1" dirty="0" smtClean="0">
                <a:solidFill>
                  <a:srgbClr val="0000FF"/>
                </a:solidFill>
              </a:rPr>
              <a:t>trop. O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Models frequently bracket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obs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(not limited to WUS spring)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, implying value in multi-model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obs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-constrained approach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0235" y="5287900"/>
            <a:ext cx="3932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Fiore et al., submitted to Atmos. Environ.</a:t>
            </a:r>
            <a:endParaRPr lang="en-US" sz="1600" i="1" dirty="0"/>
          </a:p>
        </p:txBody>
      </p:sp>
      <p:pic>
        <p:nvPicPr>
          <p:cNvPr id="9" name="Picture 8" descr="Untitled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5" t="27399" r="43149" b="59654"/>
          <a:stretch/>
        </p:blipFill>
        <p:spPr>
          <a:xfrm>
            <a:off x="3903279" y="1701058"/>
            <a:ext cx="2540000" cy="1842962"/>
          </a:xfrm>
          <a:prstGeom prst="rect">
            <a:avLst/>
          </a:prstGeom>
        </p:spPr>
      </p:pic>
      <p:pic>
        <p:nvPicPr>
          <p:cNvPr id="10" name="Picture 9" descr="Untitled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8" t="27399" r="26543" b="59654"/>
          <a:stretch/>
        </p:blipFill>
        <p:spPr>
          <a:xfrm>
            <a:off x="6575872" y="1678998"/>
            <a:ext cx="2523825" cy="1842962"/>
          </a:xfrm>
          <a:prstGeom prst="rect">
            <a:avLst/>
          </a:prstGeom>
        </p:spPr>
      </p:pic>
      <p:pic>
        <p:nvPicPr>
          <p:cNvPr id="12" name="Picture 11" descr="Untitled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 t="27399" r="59382" b="59654"/>
          <a:stretch/>
        </p:blipFill>
        <p:spPr>
          <a:xfrm>
            <a:off x="1327295" y="1678998"/>
            <a:ext cx="2575984" cy="1842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636" y="1025892"/>
            <a:ext cx="814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Observed high surface O</a:t>
            </a:r>
            <a:r>
              <a:rPr lang="en-US" b="1" baseline="-25000" dirty="0" smtClean="0"/>
              <a:t>3</a:t>
            </a:r>
            <a:r>
              <a:rPr lang="en-US" b="1" dirty="0" smtClean="0"/>
              <a:t> event in Four Corners Region on May 28, 2006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6184" y="1387985"/>
            <a:ext cx="13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GFDL AM3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03279" y="1392487"/>
            <a:ext cx="265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(</a:t>
            </a:r>
            <a:r>
              <a:rPr lang="en-US" dirty="0" err="1" smtClean="0"/>
              <a:t>CASTNet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207277" y="2145544"/>
            <a:ext cx="176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</a:t>
            </a:r>
          </a:p>
          <a:p>
            <a:pPr algn="ctr"/>
            <a:r>
              <a:rPr lang="en-US" dirty="0" smtClean="0"/>
              <a:t>MDA8 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90904" y="1395224"/>
            <a:ext cx="154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GEOS-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7235" y="6499797"/>
            <a:ext cx="6995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Arial"/>
              </a:rPr>
              <a:t>How best to extract useful information from biased 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models?</a:t>
            </a:r>
            <a:endParaRPr lang="en-US" b="1" dirty="0">
              <a:solidFill>
                <a:srgbClr val="FF0000"/>
              </a:solidFill>
              <a:cs typeface="Arial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Untitled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t="57708" r="33392" b="37975"/>
          <a:stretch/>
        </p:blipFill>
        <p:spPr>
          <a:xfrm>
            <a:off x="2768059" y="4746281"/>
            <a:ext cx="5353788" cy="552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83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414"/>
          <a:stretch/>
        </p:blipFill>
        <p:spPr>
          <a:xfrm>
            <a:off x="-10583" y="1018113"/>
            <a:ext cx="9144000" cy="4612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93799"/>
          </a:xfrm>
        </p:spPr>
        <p:txBody>
          <a:bodyPr/>
          <a:lstStyle/>
          <a:p>
            <a:r>
              <a:rPr lang="en-US" sz="2200" dirty="0" smtClean="0"/>
              <a:t>Over NE USA JJA, </a:t>
            </a:r>
            <a:r>
              <a:rPr lang="en-US" sz="2200" dirty="0"/>
              <a:t>e</a:t>
            </a:r>
            <a:r>
              <a:rPr lang="en-US" sz="2200" dirty="0" smtClean="0"/>
              <a:t>valuate model processes in light of biases: </a:t>
            </a:r>
            <a:br>
              <a:rPr lang="en-US" sz="2200" dirty="0" smtClean="0"/>
            </a:br>
            <a:r>
              <a:rPr lang="en-US" sz="2200" dirty="0" smtClean="0"/>
              <a:t>GFDL CM3 generally captures surface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response to 25% decrease in regional </a:t>
            </a:r>
            <a:r>
              <a:rPr lang="en-US" sz="2200" dirty="0" err="1" smtClean="0"/>
              <a:t>NO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emissions (early 1990s to mid-2000s)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880715" y="6458704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Rieder</a:t>
            </a:r>
            <a:r>
              <a:rPr lang="en-US" dirty="0" smtClean="0"/>
              <a:t> et al., in prep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169" y="5554112"/>
            <a:ext cx="8329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Implies bias correction based on present-day observations can be applied to scenarios with </a:t>
            </a:r>
            <a:r>
              <a:rPr lang="en-US" sz="2000" b="1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sz="2000" b="1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changes (RCPs for 21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/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C) 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Caveat: Model response smaller than observed, worst at low tail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0003" y="2146189"/>
            <a:ext cx="1438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Observed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CASTNet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2980" y="1416046"/>
            <a:ext cx="2241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GFDL CM3 Model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(AM3 </a:t>
            </a:r>
            <a:r>
              <a:rPr lang="en-US" sz="2000" dirty="0">
                <a:solidFill>
                  <a:srgbClr val="0000FF"/>
                </a:solidFill>
              </a:rPr>
              <a:t>+ full ocean </a:t>
            </a:r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&amp; </a:t>
            </a:r>
            <a:r>
              <a:rPr lang="en-US" sz="2000" dirty="0">
                <a:solidFill>
                  <a:srgbClr val="0000FF"/>
                </a:solidFill>
              </a:rPr>
              <a:t>sea </a:t>
            </a:r>
            <a:r>
              <a:rPr lang="en-US" sz="2000" dirty="0" smtClean="0">
                <a:solidFill>
                  <a:srgbClr val="0000FF"/>
                </a:solidFill>
              </a:rPr>
              <a:t>ice)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5161" y="5043038"/>
            <a:ext cx="1952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JJA MDA8 O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(ppb)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711148" y="2964382"/>
            <a:ext cx="21733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Relative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5"/>
            <a:ext cx="9144000" cy="914400"/>
          </a:xfrm>
        </p:spPr>
        <p:txBody>
          <a:bodyPr/>
          <a:lstStyle/>
          <a:p>
            <a:r>
              <a:rPr lang="en-US" dirty="0" smtClean="0"/>
              <a:t>Bias correction (regional </a:t>
            </a:r>
            <a:r>
              <a:rPr lang="en-US" dirty="0" err="1" smtClean="0"/>
              <a:t>quantile</a:t>
            </a:r>
            <a:r>
              <a:rPr lang="en-US" dirty="0" smtClean="0"/>
              <a:t> mapping)</a:t>
            </a:r>
            <a:br>
              <a:rPr lang="en-US" dirty="0" smtClean="0"/>
            </a:br>
            <a:r>
              <a:rPr lang="en-US" dirty="0" smtClean="0"/>
              <a:t>for NE USA summertime high-O</a:t>
            </a:r>
            <a:r>
              <a:rPr lang="en-US" baseline="-25000" dirty="0" smtClean="0"/>
              <a:t>3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245" y="5395600"/>
            <a:ext cx="893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000" b="1" dirty="0">
                <a:solidFill>
                  <a:srgbClr val="0000FF"/>
                </a:solidFill>
                <a:sym typeface="Wingdings"/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aps raw model summertime MDA8 distribution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(over all model cells in region)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to observed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(all sites in region)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Apply correction to 21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/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century projections with CM3 chemistry-climate model using Representative Concentration Pathways (RCPs)</a:t>
            </a:r>
          </a:p>
        </p:txBody>
      </p:sp>
      <p:pic>
        <p:nvPicPr>
          <p:cNvPr id="3" name="Picture 2" descr="FIG01_histori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407" r="55029"/>
          <a:stretch/>
        </p:blipFill>
        <p:spPr>
          <a:xfrm>
            <a:off x="173570" y="2246143"/>
            <a:ext cx="3932767" cy="2634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0465" y="4880732"/>
            <a:ext cx="231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Rieder</a:t>
            </a:r>
            <a:r>
              <a:rPr lang="en-US" i="1" dirty="0" smtClean="0"/>
              <a:t> et al., in prep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96764" y="1734094"/>
            <a:ext cx="27732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CM3 Historical simulation </a:t>
            </a:r>
          </a:p>
          <a:p>
            <a:pPr algn="ctr"/>
            <a:r>
              <a:rPr lang="en-US" sz="1600" dirty="0" smtClean="0"/>
              <a:t>(3 ensemble-member mean)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52" y="4910025"/>
            <a:ext cx="3212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sites (observations)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421470" y="4017132"/>
            <a:ext cx="381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611970" y="3712332"/>
            <a:ext cx="381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1545170" y="4537832"/>
            <a:ext cx="647700" cy="393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695" y="1197545"/>
            <a:ext cx="9275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Average (1988-2005) number of summer days with MDA8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&gt; 75 ppb (NAAQS)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31694" y="1739077"/>
            <a:ext cx="3852056" cy="3170948"/>
            <a:chOff x="4931694" y="1811345"/>
            <a:chExt cx="3852056" cy="3170948"/>
          </a:xfrm>
        </p:grpSpPr>
        <p:sp>
          <p:nvSpPr>
            <p:cNvPr id="10" name="TextBox 9"/>
            <p:cNvSpPr txBox="1"/>
            <p:nvPr/>
          </p:nvSpPr>
          <p:spPr>
            <a:xfrm>
              <a:off x="5596458" y="1811345"/>
              <a:ext cx="285299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Corrected CM3 simulation</a:t>
              </a:r>
            </a:p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(3 ensemble-member mean)</a:t>
              </a:r>
            </a:p>
            <a:p>
              <a:endParaRPr lang="en-US" dirty="0" smtClean="0"/>
            </a:p>
          </p:txBody>
        </p:sp>
        <p:pic>
          <p:nvPicPr>
            <p:cNvPr id="15" name="Picture 14" descr="FIG01_historic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2" t="77407" r="5990"/>
            <a:stretch/>
          </p:blipFill>
          <p:spPr>
            <a:xfrm>
              <a:off x="4931694" y="2347704"/>
              <a:ext cx="3852056" cy="2634589"/>
            </a:xfrm>
            <a:prstGeom prst="rect">
              <a:avLst/>
            </a:prstGeom>
          </p:spPr>
        </p:pic>
      </p:grpSp>
      <p:pic>
        <p:nvPicPr>
          <p:cNvPr id="17" name="Picture 16" descr="FIG01_histori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9" t="78433" r="2981" b="2500"/>
          <a:stretch/>
        </p:blipFill>
        <p:spPr>
          <a:xfrm>
            <a:off x="4203220" y="2212442"/>
            <a:ext cx="326449" cy="2583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337" y="2135526"/>
            <a:ext cx="44142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</a:t>
            </a:r>
          </a:p>
          <a:p>
            <a:endParaRPr lang="en-US" dirty="0" smtClean="0"/>
          </a:p>
          <a:p>
            <a:endParaRPr lang="en-US" sz="200" dirty="0"/>
          </a:p>
          <a:p>
            <a:r>
              <a:rPr lang="en-US" dirty="0" smtClean="0"/>
              <a:t>60</a:t>
            </a:r>
          </a:p>
          <a:p>
            <a:endParaRPr lang="en-US" dirty="0" smtClean="0"/>
          </a:p>
          <a:p>
            <a:endParaRPr lang="en-US" sz="200" dirty="0"/>
          </a:p>
          <a:p>
            <a:r>
              <a:rPr lang="en-US" dirty="0" smtClean="0"/>
              <a:t>40</a:t>
            </a:r>
          </a:p>
          <a:p>
            <a:endParaRPr lang="en-US" dirty="0" smtClean="0"/>
          </a:p>
          <a:p>
            <a:endParaRPr lang="en-US" sz="200" dirty="0"/>
          </a:p>
          <a:p>
            <a:r>
              <a:rPr lang="en-US" dirty="0" smtClean="0"/>
              <a:t>20</a:t>
            </a:r>
          </a:p>
          <a:p>
            <a:endParaRPr lang="en-US" dirty="0" smtClean="0"/>
          </a:p>
          <a:p>
            <a:endParaRPr lang="en-US" sz="200" dirty="0"/>
          </a:p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7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reductions offset climate penalty on 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extremes over the NE USA (moderate climate scenario: RCP4.5)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" y="1176868"/>
            <a:ext cx="9144000" cy="3221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835" y="1157821"/>
            <a:ext cx="414622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days in JJA with MDA8 O</a:t>
            </a:r>
            <a:r>
              <a:rPr lang="en-US" baseline="-25000" dirty="0" smtClean="0"/>
              <a:t>3</a:t>
            </a:r>
            <a:r>
              <a:rPr lang="en-US" dirty="0" smtClean="0"/>
              <a:t> &gt; 75 ppb</a:t>
            </a:r>
          </a:p>
          <a:p>
            <a:r>
              <a:rPr lang="en-US" dirty="0" smtClean="0"/>
              <a:t>			</a:t>
            </a:r>
            <a:r>
              <a:rPr lang="en-US" b="1" dirty="0" smtClean="0"/>
              <a:t>2006-2015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2910" y="1874458"/>
            <a:ext cx="36206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RCP4.5 but 2005 O</a:t>
            </a:r>
            <a:r>
              <a:rPr lang="en-US" b="1" baseline="-25000" dirty="0" smtClean="0">
                <a:solidFill>
                  <a:srgbClr val="FF6600"/>
                </a:solidFill>
              </a:rPr>
              <a:t>3</a:t>
            </a:r>
            <a:r>
              <a:rPr lang="en-US" b="1" dirty="0" smtClean="0">
                <a:solidFill>
                  <a:srgbClr val="FF6600"/>
                </a:solidFill>
              </a:rPr>
              <a:t> prec. </a:t>
            </a:r>
            <a:r>
              <a:rPr lang="en-US" b="1" dirty="0" err="1">
                <a:solidFill>
                  <a:srgbClr val="FF6600"/>
                </a:solidFill>
              </a:rPr>
              <a:t>e</a:t>
            </a:r>
            <a:r>
              <a:rPr lang="en-US" b="1" dirty="0" err="1" smtClean="0">
                <a:solidFill>
                  <a:srgbClr val="FF6600"/>
                </a:solidFill>
              </a:rPr>
              <a:t>mis</a:t>
            </a:r>
            <a:r>
              <a:rPr lang="en-US" b="1" dirty="0" smtClean="0">
                <a:solidFill>
                  <a:srgbClr val="FF6600"/>
                </a:solidFill>
              </a:rPr>
              <a:t>.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4312" y="3382465"/>
            <a:ext cx="99291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RCP4.5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WMGG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7415" y="1174756"/>
            <a:ext cx="492125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# JJA days with MDA8 O</a:t>
            </a:r>
            <a:r>
              <a:rPr lang="en-US" baseline="-25000" dirty="0" smtClean="0"/>
              <a:t>3</a:t>
            </a:r>
            <a:r>
              <a:rPr lang="en-US" dirty="0" smtClean="0"/>
              <a:t> &gt; 75 ppb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b="1" dirty="0" smtClean="0"/>
              <a:t>2091-2100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41135" y="1893395"/>
            <a:ext cx="382668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RCP4.5 CLIMATE CHANGE ONLY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" y="6509316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Rieder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44312" y="6204980"/>
            <a:ext cx="887892" cy="2836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250" y="4271335"/>
            <a:ext cx="9144000" cy="2566592"/>
            <a:chOff x="95250" y="4271335"/>
            <a:chExt cx="9144000" cy="2566592"/>
          </a:xfrm>
        </p:grpSpPr>
        <p:grpSp>
          <p:nvGrpSpPr>
            <p:cNvPr id="3" name="Group 2"/>
            <p:cNvGrpSpPr/>
            <p:nvPr/>
          </p:nvGrpSpPr>
          <p:grpSpPr>
            <a:xfrm>
              <a:off x="95250" y="4271335"/>
              <a:ext cx="9144000" cy="2566592"/>
              <a:chOff x="95250" y="4271335"/>
              <a:chExt cx="9144000" cy="256659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50" y="4271335"/>
                <a:ext cx="9144000" cy="256659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974182" y="4393798"/>
                <a:ext cx="3650195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RCP4.5 CLIMATE + EMISSIONS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8639" y="4408655"/>
                <a:ext cx="3584372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RCP4.5: O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3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prec.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e</a:t>
                </a:r>
                <a:r>
                  <a:rPr lang="en-US" b="1" dirty="0" err="1" smtClean="0">
                    <a:solidFill>
                      <a:srgbClr val="0000FF"/>
                    </a:solidFill>
                  </a:rPr>
                  <a:t>mis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. change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994832" y="5307583"/>
              <a:ext cx="1433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2005</a:t>
              </a:r>
              <a:r>
                <a:rPr lang="en-US" sz="1600" dirty="0" smtClean="0">
                  <a:solidFill>
                    <a:srgbClr val="0000FF"/>
                  </a:solidFill>
                  <a:sym typeface="Wingdings"/>
                </a:rPr>
                <a:t>2100</a:t>
              </a:r>
            </a:p>
            <a:p>
              <a:r>
                <a:rPr lang="en-US" sz="1600" dirty="0" err="1" smtClean="0">
                  <a:solidFill>
                    <a:srgbClr val="0000FF"/>
                  </a:solidFill>
                  <a:sym typeface="Wingdings"/>
                </a:rPr>
                <a:t>NO</a:t>
              </a:r>
              <a:r>
                <a:rPr lang="en-US" sz="1600" baseline="-25000" dirty="0" err="1" smtClean="0">
                  <a:solidFill>
                    <a:srgbClr val="0000FF"/>
                  </a:solidFill>
                  <a:sym typeface="Wingdings"/>
                </a:rPr>
                <a:t>x</a:t>
              </a:r>
              <a:r>
                <a:rPr lang="en-US" sz="1600" dirty="0" smtClean="0">
                  <a:solidFill>
                    <a:srgbClr val="0000FF"/>
                  </a:solidFill>
                  <a:sym typeface="Wingdings"/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1600" dirty="0">
                  <a:solidFill>
                    <a:srgbClr val="0000FF"/>
                  </a:solidFill>
                  <a:sym typeface="Wingdings"/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  <a:sym typeface="Wingdings"/>
                </a:rPr>
                <a:t>&gt;80%</a:t>
              </a:r>
            </a:p>
            <a:p>
              <a:r>
                <a:rPr lang="en-US" sz="1600" dirty="0">
                  <a:solidFill>
                    <a:srgbClr val="0000FF"/>
                  </a:solidFill>
                  <a:sym typeface="Wingdings"/>
                </a:rPr>
                <a:t>o</a:t>
              </a:r>
              <a:r>
                <a:rPr lang="en-US" sz="1600" dirty="0" smtClean="0">
                  <a:solidFill>
                    <a:srgbClr val="0000FF"/>
                  </a:solidFill>
                  <a:sym typeface="Wingdings"/>
                </a:rPr>
                <a:t>ver NE USA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7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49847"/>
          </a:xfrm>
        </p:spPr>
        <p:txBody>
          <a:bodyPr/>
          <a:lstStyle/>
          <a:p>
            <a:r>
              <a:rPr lang="en-US" dirty="0" smtClean="0"/>
              <a:t>Under RCPs, NE USA high-O</a:t>
            </a:r>
            <a:r>
              <a:rPr lang="en-US" baseline="-25000" dirty="0" smtClean="0"/>
              <a:t>3</a:t>
            </a:r>
            <a:r>
              <a:rPr lang="en-US" dirty="0" smtClean="0"/>
              <a:t> events decrease; </a:t>
            </a:r>
            <a:br>
              <a:rPr lang="en-US" dirty="0" smtClean="0"/>
            </a:br>
            <a:r>
              <a:rPr lang="en-US" dirty="0" smtClean="0"/>
              <a:t>beware ‘penalty’ from rising methane (via background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/>
          </a:p>
        </p:txBody>
      </p: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31" y="3285388"/>
            <a:ext cx="6727837" cy="2548953"/>
            <a:chOff x="21248276" y="15926387"/>
            <a:chExt cx="6938663" cy="2716374"/>
          </a:xfrm>
        </p:grpSpPr>
        <p:grpSp>
          <p:nvGrpSpPr>
            <p:cNvPr id="22" name="Group 229"/>
            <p:cNvGrpSpPr>
              <a:grpSpLocks/>
            </p:cNvGrpSpPr>
            <p:nvPr/>
          </p:nvGrpSpPr>
          <p:grpSpPr bwMode="auto">
            <a:xfrm>
              <a:off x="21248276" y="15926387"/>
              <a:ext cx="6938663" cy="2716374"/>
              <a:chOff x="32892502" y="3559929"/>
              <a:chExt cx="6938663" cy="2716373"/>
            </a:xfrm>
          </p:grpSpPr>
          <p:pic>
            <p:nvPicPr>
              <p:cNvPr id="26" name="Picture 2086" descr="RCP45_densityplots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31" r="24549" b="12369"/>
              <a:stretch/>
            </p:blipFill>
            <p:spPr bwMode="auto">
              <a:xfrm>
                <a:off x="32892502" y="3710327"/>
                <a:ext cx="6789126" cy="2565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228"/>
              <p:cNvGrpSpPr>
                <a:grpSpLocks/>
              </p:cNvGrpSpPr>
              <p:nvPr/>
            </p:nvGrpSpPr>
            <p:grpSpPr bwMode="auto">
              <a:xfrm>
                <a:off x="38250136" y="3559929"/>
                <a:ext cx="1581029" cy="2067417"/>
                <a:chOff x="38250136" y="3559929"/>
                <a:chExt cx="1581029" cy="2067417"/>
              </a:xfrm>
            </p:grpSpPr>
            <p:sp>
              <p:nvSpPr>
                <p:cNvPr id="30" name="TextBox 224"/>
                <p:cNvSpPr txBox="1">
                  <a:spLocks noChangeArrowheads="1"/>
                </p:cNvSpPr>
                <p:nvPr/>
              </p:nvSpPr>
              <p:spPr bwMode="auto">
                <a:xfrm>
                  <a:off x="38250136" y="3596021"/>
                  <a:ext cx="1447520" cy="20313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28E3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37D5E4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DE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FFFF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chemeClr val="bg2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800000"/>
                      </a:solidFill>
                      <a:latin typeface="Wingdings" charset="0"/>
                      <a:cs typeface="Wingdings" charset="0"/>
                    </a:rPr>
                    <a:t></a:t>
                  </a:r>
                  <a:endParaRPr lang="en-US" sz="1400" dirty="0"/>
                </a:p>
              </p:txBody>
            </p:sp>
            <p:sp>
              <p:nvSpPr>
                <p:cNvPr id="31" name="TextBox 225"/>
                <p:cNvSpPr txBox="1">
                  <a:spLocks noChangeArrowheads="1"/>
                </p:cNvSpPr>
                <p:nvPr/>
              </p:nvSpPr>
              <p:spPr bwMode="auto">
                <a:xfrm>
                  <a:off x="38472273" y="3559929"/>
                  <a:ext cx="1358892" cy="2031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/>
                    <a:t>2006-2015</a:t>
                  </a:r>
                </a:p>
                <a:p>
                  <a:pPr eaLnBrk="1" hangingPunct="1"/>
                  <a:r>
                    <a:rPr lang="en-US" sz="1400" dirty="0"/>
                    <a:t>2016-2025</a:t>
                  </a:r>
                </a:p>
                <a:p>
                  <a:pPr eaLnBrk="1" hangingPunct="1"/>
                  <a:r>
                    <a:rPr lang="en-US" sz="1400" dirty="0"/>
                    <a:t>2026-2035</a:t>
                  </a:r>
                </a:p>
                <a:p>
                  <a:pPr eaLnBrk="1" hangingPunct="1"/>
                  <a:r>
                    <a:rPr lang="en-US" sz="1400" dirty="0"/>
                    <a:t>2036-2045</a:t>
                  </a:r>
                </a:p>
                <a:p>
                  <a:pPr eaLnBrk="1" hangingPunct="1"/>
                  <a:r>
                    <a:rPr lang="en-US" sz="1400" dirty="0"/>
                    <a:t>2046-2055</a:t>
                  </a:r>
                </a:p>
                <a:p>
                  <a:pPr eaLnBrk="1" hangingPunct="1"/>
                  <a:r>
                    <a:rPr lang="en-US" sz="1400" dirty="0"/>
                    <a:t>2056-2065</a:t>
                  </a:r>
                </a:p>
                <a:p>
                  <a:pPr eaLnBrk="1" hangingPunct="1"/>
                  <a:r>
                    <a:rPr lang="en-US" sz="1400" dirty="0"/>
                    <a:t>2066-2075</a:t>
                  </a:r>
                </a:p>
                <a:p>
                  <a:pPr eaLnBrk="1" hangingPunct="1"/>
                  <a:r>
                    <a:rPr lang="en-US" sz="1400" dirty="0"/>
                    <a:t>2076-2085</a:t>
                  </a:r>
                </a:p>
                <a:p>
                  <a:pPr eaLnBrk="1" hangingPunct="1"/>
                  <a:r>
                    <a:rPr lang="en-US" sz="1400" dirty="0"/>
                    <a:t>2086-2095</a:t>
                  </a:r>
                </a:p>
              </p:txBody>
            </p:sp>
          </p:grpSp>
        </p:grp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087309" y="16161163"/>
              <a:ext cx="1248730" cy="98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RCP4.5: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Moderate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warming</a:t>
              </a:r>
              <a:endParaRPr lang="en-US" dirty="0"/>
            </a:p>
          </p:txBody>
        </p:sp>
        <p:cxnSp>
          <p:nvCxnSpPr>
            <p:cNvPr id="24" name="Straight Arrow Connector 232"/>
            <p:cNvCxnSpPr>
              <a:cxnSpLocks noChangeShapeType="1"/>
            </p:cNvCxnSpPr>
            <p:nvPr/>
          </p:nvCxnSpPr>
          <p:spPr bwMode="auto">
            <a:xfrm flipH="1" flipV="1">
              <a:off x="24146774" y="16186158"/>
              <a:ext cx="1888945" cy="86976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37"/>
            <p:cNvSpPr txBox="1">
              <a:spLocks noChangeArrowheads="1"/>
            </p:cNvSpPr>
            <p:nvPr/>
          </p:nvSpPr>
          <p:spPr bwMode="auto">
            <a:xfrm>
              <a:off x="24945066" y="16195331"/>
              <a:ext cx="857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/>
                <a:t>Time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" y="991103"/>
            <a:ext cx="6833674" cy="4591875"/>
            <a:chOff x="1" y="991103"/>
            <a:chExt cx="6833674" cy="4591875"/>
          </a:xfrm>
        </p:grpSpPr>
        <p:grpSp>
          <p:nvGrpSpPr>
            <p:cNvPr id="14" name="Group 86"/>
            <p:cNvGrpSpPr>
              <a:grpSpLocks/>
            </p:cNvGrpSpPr>
            <p:nvPr/>
          </p:nvGrpSpPr>
          <p:grpSpPr bwMode="auto">
            <a:xfrm>
              <a:off x="1" y="991103"/>
              <a:ext cx="6833674" cy="2409159"/>
              <a:chOff x="21123286" y="19629271"/>
              <a:chExt cx="7273667" cy="2863444"/>
            </a:xfrm>
          </p:grpSpPr>
          <p:pic>
            <p:nvPicPr>
              <p:cNvPr id="15" name="Picture 2088" descr="RCP85_densityplot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91" r="19157" b="11503"/>
              <a:stretch/>
            </p:blipFill>
            <p:spPr bwMode="auto">
              <a:xfrm>
                <a:off x="21123286" y="19629271"/>
                <a:ext cx="7273667" cy="286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226"/>
              <p:cNvSpPr>
                <a:spLocks noChangeArrowheads="1"/>
              </p:cNvSpPr>
              <p:nvPr/>
            </p:nvSpPr>
            <p:spPr bwMode="auto">
              <a:xfrm>
                <a:off x="21948341" y="19966934"/>
                <a:ext cx="1206807" cy="1097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Arial" charset="0"/>
                  </a:rPr>
                  <a:t>RCP8.5: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Arial" charset="0"/>
                  </a:rPr>
                  <a:t>Extreme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Arial" charset="0"/>
                  </a:rPr>
                  <a:t>warming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Straight Arrow Connector 23"/>
              <p:cNvCxnSpPr>
                <a:cxnSpLocks noChangeShapeType="1"/>
              </p:cNvCxnSpPr>
              <p:nvPr/>
            </p:nvCxnSpPr>
            <p:spPr bwMode="auto">
              <a:xfrm flipH="1" flipV="1">
                <a:off x="24815680" y="19778524"/>
                <a:ext cx="1219157" cy="889166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25374600" y="19793947"/>
                <a:ext cx="8573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 dirty="0"/>
                  <a:t>Time</a:t>
                </a:r>
              </a:p>
            </p:txBody>
          </p:sp>
        </p:grpSp>
        <p:cxnSp>
          <p:nvCxnSpPr>
            <p:cNvPr id="32" name="Straight Connector 92"/>
            <p:cNvCxnSpPr>
              <a:cxnSpLocks noChangeShapeType="1"/>
            </p:cNvCxnSpPr>
            <p:nvPr/>
          </p:nvCxnSpPr>
          <p:spPr bwMode="auto">
            <a:xfrm>
              <a:off x="2404015" y="1008540"/>
              <a:ext cx="0" cy="45744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6496435" y="870235"/>
            <a:ext cx="2647565" cy="2362535"/>
            <a:chOff x="6496435" y="870235"/>
            <a:chExt cx="2647565" cy="236253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40180"/>
            <a:stretch/>
          </p:blipFill>
          <p:spPr>
            <a:xfrm>
              <a:off x="7086884" y="1161870"/>
              <a:ext cx="2057116" cy="20709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018347" y="2527014"/>
              <a:ext cx="1109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RCP8.5</a:t>
              </a:r>
            </a:p>
            <a:p>
              <a:pPr defTabSz="914400"/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RCP4.5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60" y="870235"/>
              <a:ext cx="24551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2005 to 2100 % change</a:t>
              </a:r>
              <a:endParaRPr lang="en-US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0071" y="2281570"/>
              <a:ext cx="70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</a:t>
              </a:r>
              <a:r>
                <a:rPr lang="en-US" b="1" baseline="-25000" dirty="0" smtClean="0"/>
                <a:t>4</a:t>
              </a:r>
              <a:endParaRPr lang="en-US" b="1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03956" y="1665143"/>
              <a:ext cx="9867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Global</a:t>
              </a:r>
            </a:p>
            <a:p>
              <a:r>
                <a:rPr lang="en-US" b="1" dirty="0" smtClean="0"/>
                <a:t>  </a:t>
              </a:r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20706" y="1466455"/>
              <a:ext cx="823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NE USA</a:t>
              </a:r>
            </a:p>
            <a:p>
              <a:r>
                <a:rPr lang="en-US" sz="1600" b="1" dirty="0"/>
                <a:t> </a:t>
              </a:r>
              <a:r>
                <a:rPr lang="en-US" sz="1600" b="1" dirty="0" smtClean="0"/>
                <a:t> 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/>
            <a:srcRect r="82446"/>
            <a:stretch/>
          </p:blipFill>
          <p:spPr>
            <a:xfrm>
              <a:off x="6496435" y="1159410"/>
              <a:ext cx="603636" cy="20709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14081" y="6196984"/>
            <a:ext cx="685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Wingdings"/>
              </a:rPr>
              <a:t> </a:t>
            </a:r>
            <a:r>
              <a:rPr lang="en-US" sz="2000" b="1" dirty="0" smtClean="0"/>
              <a:t>Rising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in </a:t>
            </a:r>
            <a:r>
              <a:rPr lang="en-US" sz="2000" b="1" dirty="0" smtClean="0">
                <a:solidFill>
                  <a:srgbClr val="FF0000"/>
                </a:solidFill>
              </a:rPr>
              <a:t>RCP8.5</a:t>
            </a:r>
            <a:r>
              <a:rPr lang="en-US" sz="2000" b="1" dirty="0" smtClean="0"/>
              <a:t> partially offsets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decreases otherwise attained with regional </a:t>
            </a:r>
            <a:r>
              <a:rPr lang="en-US" sz="2000" b="1" dirty="0" err="1" smtClean="0"/>
              <a:t>NO</a:t>
            </a:r>
            <a:r>
              <a:rPr lang="en-US" sz="2000" b="1" baseline="-25000" dirty="0" err="1" smtClean="0"/>
              <a:t>x</a:t>
            </a:r>
            <a:r>
              <a:rPr lang="en-US" sz="2000" b="1" dirty="0" smtClean="0"/>
              <a:t> controls (</a:t>
            </a:r>
            <a:r>
              <a:rPr lang="en-US" sz="2000" b="1" dirty="0" smtClean="0">
                <a:solidFill>
                  <a:srgbClr val="0000FF"/>
                </a:solidFill>
              </a:rPr>
              <a:t>RCP4.5</a:t>
            </a:r>
            <a:r>
              <a:rPr lang="en-US" sz="2000" b="1" dirty="0" smtClean="0"/>
              <a:t>)</a:t>
            </a:r>
          </a:p>
          <a:p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" y="648866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Rieder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507" y="5793320"/>
            <a:ext cx="446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GFDL CM3 (uncorrected) MDA8 O</a:t>
            </a:r>
            <a:r>
              <a:rPr lang="en-US" baseline="-25000" dirty="0" smtClean="0"/>
              <a:t>3</a:t>
            </a:r>
            <a:r>
              <a:rPr lang="en-US" dirty="0" smtClean="0"/>
              <a:t> (ppb)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ontent slide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1194</Words>
  <Application>Microsoft Macintosh PowerPoint</Application>
  <PresentationFormat>On-screen Show (4:3)</PresentationFormat>
  <Paragraphs>239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8_Default Design</vt:lpstr>
      <vt:lpstr>3_Office Theme</vt:lpstr>
      <vt:lpstr>Content slide</vt:lpstr>
      <vt:lpstr>Photo Editor Photo</vt:lpstr>
      <vt:lpstr>PowerPoint Presentation</vt:lpstr>
      <vt:lpstr>PowerPoint Presentation</vt:lpstr>
      <vt:lpstr>PowerPoint Presentation</vt:lpstr>
      <vt:lpstr>Stratospheric ozone intrusions contribute to springtime  high-O3 events observed at a new NVROI site</vt:lpstr>
      <vt:lpstr>PowerPoint Presentation</vt:lpstr>
      <vt:lpstr>Over NE USA JJA, evaluate model processes in light of biases:  GFDL CM3 generally captures surface O3 response to 25% decrease in regional NOx emissions (early 1990s to mid-2000s)</vt:lpstr>
      <vt:lpstr>Bias correction (regional quantile mapping) for NE USA summertime high-O3 events</vt:lpstr>
      <vt:lpstr>Large NOx reductions offset climate penalty on O3 extremes over the NE USA (moderate climate scenario: RCP4.5)</vt:lpstr>
      <vt:lpstr>Under RCPs, NE USA high-O3 events decrease;  beware ‘penalty’ from rising methane (via background O3)</vt:lpstr>
      <vt:lpstr>Key drivers of surface ozone variability  (from WUS background to EUS extremes) </vt:lpstr>
      <vt:lpstr>Atmospheric Chemistry Group at LDEO/CU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Fiore</dc:creator>
  <cp:lastModifiedBy>Arlene Fiore</cp:lastModifiedBy>
  <cp:revision>449</cp:revision>
  <cp:lastPrinted>2012-11-27T15:38:39Z</cp:lastPrinted>
  <dcterms:created xsi:type="dcterms:W3CDTF">2012-09-26T01:15:17Z</dcterms:created>
  <dcterms:modified xsi:type="dcterms:W3CDTF">2014-05-09T12:10:54Z</dcterms:modified>
</cp:coreProperties>
</file>