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79" r:id="rId2"/>
    <p:sldMasterId id="2147483908" r:id="rId3"/>
    <p:sldMasterId id="2147483976" r:id="rId4"/>
    <p:sldMasterId id="2147483988" r:id="rId5"/>
    <p:sldMasterId id="2147484001" r:id="rId6"/>
    <p:sldMasterId id="2147484018" r:id="rId7"/>
    <p:sldMasterId id="2147484030" r:id="rId8"/>
  </p:sldMasterIdLst>
  <p:notesMasterIdLst>
    <p:notesMasterId r:id="rId32"/>
  </p:notesMasterIdLst>
  <p:handoutMasterIdLst>
    <p:handoutMasterId r:id="rId33"/>
  </p:handoutMasterIdLst>
  <p:sldIdLst>
    <p:sldId id="315" r:id="rId9"/>
    <p:sldId id="386" r:id="rId10"/>
    <p:sldId id="388" r:id="rId11"/>
    <p:sldId id="393" r:id="rId12"/>
    <p:sldId id="408" r:id="rId13"/>
    <p:sldId id="409" r:id="rId14"/>
    <p:sldId id="421" r:id="rId15"/>
    <p:sldId id="394" r:id="rId16"/>
    <p:sldId id="401" r:id="rId17"/>
    <p:sldId id="402" r:id="rId18"/>
    <p:sldId id="396" r:id="rId19"/>
    <p:sldId id="410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07" r:id="rId29"/>
    <p:sldId id="398" r:id="rId30"/>
    <p:sldId id="42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00CC00"/>
    <a:srgbClr val="FF9900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5" autoAdjust="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04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dickea\Documents\ozone%20assessment\8hr_O3_2010-13_13091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2007 Ozone Concentrations (&gt;60 ppb)</a:t>
            </a:r>
          </a:p>
        </c:rich>
      </c:tx>
      <c:layout>
        <c:manualLayout>
          <c:xMode val="edge"/>
          <c:yMode val="edge"/>
          <c:x val="0.247389844859735"/>
          <c:y val="0.0480456613859819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0947060703950468"/>
          <c:y val="0.15950418088049"/>
          <c:w val="0.801114644323306"/>
          <c:h val="0.682441179626158"/>
        </c:manualLayout>
      </c:layout>
      <c:scatterChart>
        <c:scatterStyle val="lineMarker"/>
        <c:varyColors val="0"/>
        <c:ser>
          <c:idx val="0"/>
          <c:order val="0"/>
          <c:tx>
            <c:v>Lakeshore</c:v>
          </c:tx>
          <c:spPr>
            <a:ln w="28575">
              <a:noFill/>
            </a:ln>
          </c:spPr>
          <c:marker>
            <c:symbol val="diamond"/>
            <c:size val="3"/>
            <c:spPr>
              <a:noFill/>
            </c:spPr>
          </c:marker>
          <c:xVal>
            <c:numRef>
              <c:f>'2007 above60'!$B$2:$B$372</c:f>
              <c:numCache>
                <c:formatCode>mm/dd/yyyy</c:formatCode>
                <c:ptCount val="371"/>
                <c:pt idx="0">
                  <c:v>39193.0</c:v>
                </c:pt>
                <c:pt idx="1">
                  <c:v>39193.0</c:v>
                </c:pt>
                <c:pt idx="2">
                  <c:v>39193.0</c:v>
                </c:pt>
                <c:pt idx="3">
                  <c:v>39193.0</c:v>
                </c:pt>
                <c:pt idx="4">
                  <c:v>39193.0</c:v>
                </c:pt>
                <c:pt idx="5">
                  <c:v>39193.0</c:v>
                </c:pt>
                <c:pt idx="6">
                  <c:v>39193.0</c:v>
                </c:pt>
                <c:pt idx="7">
                  <c:v>39193.0</c:v>
                </c:pt>
                <c:pt idx="8">
                  <c:v>39193.0</c:v>
                </c:pt>
                <c:pt idx="9">
                  <c:v>39194.0</c:v>
                </c:pt>
                <c:pt idx="10">
                  <c:v>39194.0</c:v>
                </c:pt>
                <c:pt idx="11">
                  <c:v>39194.0</c:v>
                </c:pt>
                <c:pt idx="12">
                  <c:v>39194.0</c:v>
                </c:pt>
                <c:pt idx="13">
                  <c:v>39194.0</c:v>
                </c:pt>
                <c:pt idx="14">
                  <c:v>39194.0</c:v>
                </c:pt>
                <c:pt idx="15">
                  <c:v>39194.0</c:v>
                </c:pt>
                <c:pt idx="16">
                  <c:v>39194.0</c:v>
                </c:pt>
                <c:pt idx="17">
                  <c:v>39194.0</c:v>
                </c:pt>
                <c:pt idx="18">
                  <c:v>39194.0</c:v>
                </c:pt>
                <c:pt idx="19">
                  <c:v>39194.0</c:v>
                </c:pt>
                <c:pt idx="20">
                  <c:v>39206.0</c:v>
                </c:pt>
                <c:pt idx="21">
                  <c:v>39210.0</c:v>
                </c:pt>
                <c:pt idx="22">
                  <c:v>39211.0</c:v>
                </c:pt>
                <c:pt idx="23">
                  <c:v>39212.0</c:v>
                </c:pt>
                <c:pt idx="24">
                  <c:v>39212.0</c:v>
                </c:pt>
                <c:pt idx="25">
                  <c:v>39212.0</c:v>
                </c:pt>
                <c:pt idx="26">
                  <c:v>39212.0</c:v>
                </c:pt>
                <c:pt idx="27">
                  <c:v>39212.0</c:v>
                </c:pt>
                <c:pt idx="28">
                  <c:v>39216.0</c:v>
                </c:pt>
                <c:pt idx="29">
                  <c:v>39216.0</c:v>
                </c:pt>
                <c:pt idx="30">
                  <c:v>39216.0</c:v>
                </c:pt>
                <c:pt idx="31">
                  <c:v>39216.0</c:v>
                </c:pt>
                <c:pt idx="32">
                  <c:v>39216.0</c:v>
                </c:pt>
                <c:pt idx="33">
                  <c:v>39216.0</c:v>
                </c:pt>
                <c:pt idx="34">
                  <c:v>39216.0</c:v>
                </c:pt>
                <c:pt idx="35">
                  <c:v>39216.0</c:v>
                </c:pt>
                <c:pt idx="36">
                  <c:v>39216.0</c:v>
                </c:pt>
                <c:pt idx="37">
                  <c:v>39216.0</c:v>
                </c:pt>
                <c:pt idx="38">
                  <c:v>39216.0</c:v>
                </c:pt>
                <c:pt idx="39">
                  <c:v>39221.0</c:v>
                </c:pt>
                <c:pt idx="40">
                  <c:v>39221.0</c:v>
                </c:pt>
                <c:pt idx="41">
                  <c:v>39221.0</c:v>
                </c:pt>
                <c:pt idx="42">
                  <c:v>39224.0</c:v>
                </c:pt>
                <c:pt idx="43">
                  <c:v>39224.0</c:v>
                </c:pt>
                <c:pt idx="44">
                  <c:v>39224.0</c:v>
                </c:pt>
                <c:pt idx="45">
                  <c:v>39224.0</c:v>
                </c:pt>
                <c:pt idx="46">
                  <c:v>39224.0</c:v>
                </c:pt>
                <c:pt idx="47">
                  <c:v>39224.0</c:v>
                </c:pt>
                <c:pt idx="48">
                  <c:v>39224.0</c:v>
                </c:pt>
                <c:pt idx="49">
                  <c:v>39224.0</c:v>
                </c:pt>
                <c:pt idx="50">
                  <c:v>39224.0</c:v>
                </c:pt>
                <c:pt idx="51">
                  <c:v>39224.0</c:v>
                </c:pt>
                <c:pt idx="52">
                  <c:v>39224.0</c:v>
                </c:pt>
                <c:pt idx="53">
                  <c:v>39224.0</c:v>
                </c:pt>
                <c:pt idx="54">
                  <c:v>39225.0</c:v>
                </c:pt>
                <c:pt idx="55">
                  <c:v>39225.0</c:v>
                </c:pt>
                <c:pt idx="56">
                  <c:v>39225.0</c:v>
                </c:pt>
                <c:pt idx="57">
                  <c:v>39225.0</c:v>
                </c:pt>
                <c:pt idx="58">
                  <c:v>39225.0</c:v>
                </c:pt>
                <c:pt idx="59">
                  <c:v>39225.0</c:v>
                </c:pt>
                <c:pt idx="60">
                  <c:v>39225.0</c:v>
                </c:pt>
                <c:pt idx="61">
                  <c:v>39225.0</c:v>
                </c:pt>
                <c:pt idx="62">
                  <c:v>39225.0</c:v>
                </c:pt>
                <c:pt idx="63">
                  <c:v>39225.0</c:v>
                </c:pt>
                <c:pt idx="64">
                  <c:v>39225.0</c:v>
                </c:pt>
                <c:pt idx="65">
                  <c:v>39226.0</c:v>
                </c:pt>
                <c:pt idx="66">
                  <c:v>39226.0</c:v>
                </c:pt>
                <c:pt idx="67">
                  <c:v>39226.0</c:v>
                </c:pt>
                <c:pt idx="68">
                  <c:v>39226.0</c:v>
                </c:pt>
                <c:pt idx="69">
                  <c:v>39226.0</c:v>
                </c:pt>
                <c:pt idx="70">
                  <c:v>39226.0</c:v>
                </c:pt>
                <c:pt idx="71">
                  <c:v>39226.0</c:v>
                </c:pt>
                <c:pt idx="72">
                  <c:v>39226.0</c:v>
                </c:pt>
                <c:pt idx="73">
                  <c:v>39226.0</c:v>
                </c:pt>
                <c:pt idx="74">
                  <c:v>39226.0</c:v>
                </c:pt>
                <c:pt idx="75">
                  <c:v>39231.0</c:v>
                </c:pt>
                <c:pt idx="76">
                  <c:v>39231.0</c:v>
                </c:pt>
                <c:pt idx="77">
                  <c:v>39231.0</c:v>
                </c:pt>
                <c:pt idx="78">
                  <c:v>39231.0</c:v>
                </c:pt>
                <c:pt idx="79">
                  <c:v>39231.0</c:v>
                </c:pt>
                <c:pt idx="80">
                  <c:v>39231.0</c:v>
                </c:pt>
                <c:pt idx="81">
                  <c:v>39231.0</c:v>
                </c:pt>
                <c:pt idx="82">
                  <c:v>39231.0</c:v>
                </c:pt>
                <c:pt idx="83">
                  <c:v>39231.0</c:v>
                </c:pt>
                <c:pt idx="84">
                  <c:v>39231.0</c:v>
                </c:pt>
                <c:pt idx="85">
                  <c:v>39231.0</c:v>
                </c:pt>
                <c:pt idx="86">
                  <c:v>39231.0</c:v>
                </c:pt>
                <c:pt idx="87">
                  <c:v>39232.0</c:v>
                </c:pt>
                <c:pt idx="88">
                  <c:v>39232.0</c:v>
                </c:pt>
                <c:pt idx="89">
                  <c:v>39232.0</c:v>
                </c:pt>
                <c:pt idx="90">
                  <c:v>39232.0</c:v>
                </c:pt>
                <c:pt idx="91">
                  <c:v>39232.0</c:v>
                </c:pt>
                <c:pt idx="92">
                  <c:v>39232.0</c:v>
                </c:pt>
                <c:pt idx="93">
                  <c:v>39232.0</c:v>
                </c:pt>
                <c:pt idx="94">
                  <c:v>39232.0</c:v>
                </c:pt>
                <c:pt idx="95">
                  <c:v>39232.0</c:v>
                </c:pt>
                <c:pt idx="96">
                  <c:v>39232.0</c:v>
                </c:pt>
                <c:pt idx="97">
                  <c:v>39232.0</c:v>
                </c:pt>
                <c:pt idx="98">
                  <c:v>39232.0</c:v>
                </c:pt>
                <c:pt idx="99">
                  <c:v>39233.0</c:v>
                </c:pt>
                <c:pt idx="100">
                  <c:v>39233.0</c:v>
                </c:pt>
                <c:pt idx="101">
                  <c:v>39233.0</c:v>
                </c:pt>
                <c:pt idx="102">
                  <c:v>39234.0</c:v>
                </c:pt>
                <c:pt idx="103">
                  <c:v>39235.0</c:v>
                </c:pt>
                <c:pt idx="104">
                  <c:v>39235.0</c:v>
                </c:pt>
                <c:pt idx="105">
                  <c:v>39235.0</c:v>
                </c:pt>
                <c:pt idx="106">
                  <c:v>39236.0</c:v>
                </c:pt>
                <c:pt idx="107">
                  <c:v>39240.0</c:v>
                </c:pt>
                <c:pt idx="108">
                  <c:v>39240.0</c:v>
                </c:pt>
                <c:pt idx="109">
                  <c:v>39240.0</c:v>
                </c:pt>
                <c:pt idx="110">
                  <c:v>39240.0</c:v>
                </c:pt>
                <c:pt idx="111">
                  <c:v>39240.0</c:v>
                </c:pt>
                <c:pt idx="112">
                  <c:v>39240.0</c:v>
                </c:pt>
                <c:pt idx="113">
                  <c:v>39240.0</c:v>
                </c:pt>
                <c:pt idx="114">
                  <c:v>39242.0</c:v>
                </c:pt>
                <c:pt idx="115">
                  <c:v>39242.0</c:v>
                </c:pt>
                <c:pt idx="116">
                  <c:v>39242.0</c:v>
                </c:pt>
                <c:pt idx="117">
                  <c:v>39242.0</c:v>
                </c:pt>
                <c:pt idx="118">
                  <c:v>39242.0</c:v>
                </c:pt>
                <c:pt idx="119">
                  <c:v>39242.0</c:v>
                </c:pt>
                <c:pt idx="120">
                  <c:v>39242.0</c:v>
                </c:pt>
                <c:pt idx="121">
                  <c:v>39243.0</c:v>
                </c:pt>
                <c:pt idx="122">
                  <c:v>39243.0</c:v>
                </c:pt>
                <c:pt idx="123">
                  <c:v>39243.0</c:v>
                </c:pt>
                <c:pt idx="124">
                  <c:v>39243.0</c:v>
                </c:pt>
                <c:pt idx="125">
                  <c:v>39243.0</c:v>
                </c:pt>
                <c:pt idx="126">
                  <c:v>39243.0</c:v>
                </c:pt>
                <c:pt idx="127">
                  <c:v>39243.0</c:v>
                </c:pt>
                <c:pt idx="128">
                  <c:v>39243.0</c:v>
                </c:pt>
                <c:pt idx="129">
                  <c:v>39243.0</c:v>
                </c:pt>
                <c:pt idx="130">
                  <c:v>39243.0</c:v>
                </c:pt>
                <c:pt idx="131">
                  <c:v>39243.0</c:v>
                </c:pt>
                <c:pt idx="132">
                  <c:v>39243.0</c:v>
                </c:pt>
                <c:pt idx="133">
                  <c:v>39244.0</c:v>
                </c:pt>
                <c:pt idx="134">
                  <c:v>39244.0</c:v>
                </c:pt>
                <c:pt idx="135">
                  <c:v>39244.0</c:v>
                </c:pt>
                <c:pt idx="136">
                  <c:v>39244.0</c:v>
                </c:pt>
                <c:pt idx="137">
                  <c:v>39244.0</c:v>
                </c:pt>
                <c:pt idx="138">
                  <c:v>39244.0</c:v>
                </c:pt>
                <c:pt idx="139">
                  <c:v>39244.0</c:v>
                </c:pt>
                <c:pt idx="140">
                  <c:v>39244.0</c:v>
                </c:pt>
                <c:pt idx="141">
                  <c:v>39244.0</c:v>
                </c:pt>
                <c:pt idx="142">
                  <c:v>39244.0</c:v>
                </c:pt>
                <c:pt idx="143">
                  <c:v>39244.0</c:v>
                </c:pt>
                <c:pt idx="144">
                  <c:v>39245.0</c:v>
                </c:pt>
                <c:pt idx="145">
                  <c:v>39245.0</c:v>
                </c:pt>
                <c:pt idx="146">
                  <c:v>39245.0</c:v>
                </c:pt>
                <c:pt idx="147">
                  <c:v>39245.0</c:v>
                </c:pt>
                <c:pt idx="148">
                  <c:v>39245.0</c:v>
                </c:pt>
                <c:pt idx="149">
                  <c:v>39245.0</c:v>
                </c:pt>
                <c:pt idx="150">
                  <c:v>39245.0</c:v>
                </c:pt>
                <c:pt idx="151">
                  <c:v>39245.0</c:v>
                </c:pt>
                <c:pt idx="152">
                  <c:v>39245.0</c:v>
                </c:pt>
                <c:pt idx="153">
                  <c:v>39246.0</c:v>
                </c:pt>
                <c:pt idx="154">
                  <c:v>39246.0</c:v>
                </c:pt>
                <c:pt idx="155">
                  <c:v>39247.0</c:v>
                </c:pt>
                <c:pt idx="156">
                  <c:v>39247.0</c:v>
                </c:pt>
                <c:pt idx="157">
                  <c:v>39248.0</c:v>
                </c:pt>
                <c:pt idx="158">
                  <c:v>39248.0</c:v>
                </c:pt>
                <c:pt idx="159">
                  <c:v>39248.0</c:v>
                </c:pt>
                <c:pt idx="160">
                  <c:v>39248.0</c:v>
                </c:pt>
                <c:pt idx="161">
                  <c:v>39248.0</c:v>
                </c:pt>
                <c:pt idx="162">
                  <c:v>39248.0</c:v>
                </c:pt>
                <c:pt idx="163">
                  <c:v>39249.0</c:v>
                </c:pt>
                <c:pt idx="164">
                  <c:v>39249.0</c:v>
                </c:pt>
                <c:pt idx="165">
                  <c:v>39249.0</c:v>
                </c:pt>
                <c:pt idx="166">
                  <c:v>39249.0</c:v>
                </c:pt>
                <c:pt idx="167">
                  <c:v>39249.0</c:v>
                </c:pt>
                <c:pt idx="168">
                  <c:v>39249.0</c:v>
                </c:pt>
                <c:pt idx="169">
                  <c:v>39249.0</c:v>
                </c:pt>
                <c:pt idx="170">
                  <c:v>39249.0</c:v>
                </c:pt>
                <c:pt idx="171">
                  <c:v>39249.0</c:v>
                </c:pt>
                <c:pt idx="172">
                  <c:v>39249.0</c:v>
                </c:pt>
                <c:pt idx="173">
                  <c:v>39249.0</c:v>
                </c:pt>
                <c:pt idx="174">
                  <c:v>39250.0</c:v>
                </c:pt>
                <c:pt idx="175">
                  <c:v>39250.0</c:v>
                </c:pt>
                <c:pt idx="176">
                  <c:v>39250.0</c:v>
                </c:pt>
                <c:pt idx="177">
                  <c:v>39250.0</c:v>
                </c:pt>
                <c:pt idx="178">
                  <c:v>39250.0</c:v>
                </c:pt>
                <c:pt idx="179">
                  <c:v>39250.0</c:v>
                </c:pt>
                <c:pt idx="180">
                  <c:v>39250.0</c:v>
                </c:pt>
                <c:pt idx="181">
                  <c:v>39250.0</c:v>
                </c:pt>
                <c:pt idx="182">
                  <c:v>39250.0</c:v>
                </c:pt>
                <c:pt idx="183">
                  <c:v>39250.0</c:v>
                </c:pt>
                <c:pt idx="184">
                  <c:v>39250.0</c:v>
                </c:pt>
                <c:pt idx="185">
                  <c:v>39251.0</c:v>
                </c:pt>
                <c:pt idx="186">
                  <c:v>39251.0</c:v>
                </c:pt>
                <c:pt idx="187">
                  <c:v>39251.0</c:v>
                </c:pt>
                <c:pt idx="188">
                  <c:v>39251.0</c:v>
                </c:pt>
                <c:pt idx="189">
                  <c:v>39251.0</c:v>
                </c:pt>
                <c:pt idx="190">
                  <c:v>39251.0</c:v>
                </c:pt>
                <c:pt idx="191">
                  <c:v>39251.0</c:v>
                </c:pt>
                <c:pt idx="192">
                  <c:v>39256.0</c:v>
                </c:pt>
                <c:pt idx="193">
                  <c:v>39256.0</c:v>
                </c:pt>
                <c:pt idx="194">
                  <c:v>39257.0</c:v>
                </c:pt>
                <c:pt idx="195">
                  <c:v>39257.0</c:v>
                </c:pt>
                <c:pt idx="196">
                  <c:v>39257.0</c:v>
                </c:pt>
                <c:pt idx="197">
                  <c:v>39257.0</c:v>
                </c:pt>
                <c:pt idx="198">
                  <c:v>39258.0</c:v>
                </c:pt>
                <c:pt idx="199">
                  <c:v>39258.0</c:v>
                </c:pt>
                <c:pt idx="200">
                  <c:v>39258.0</c:v>
                </c:pt>
                <c:pt idx="201">
                  <c:v>39258.0</c:v>
                </c:pt>
                <c:pt idx="202">
                  <c:v>39258.0</c:v>
                </c:pt>
                <c:pt idx="203">
                  <c:v>39258.0</c:v>
                </c:pt>
                <c:pt idx="204">
                  <c:v>39258.0</c:v>
                </c:pt>
                <c:pt idx="205">
                  <c:v>39258.0</c:v>
                </c:pt>
                <c:pt idx="206">
                  <c:v>39258.0</c:v>
                </c:pt>
                <c:pt idx="207">
                  <c:v>39258.0</c:v>
                </c:pt>
                <c:pt idx="208">
                  <c:v>39259.0</c:v>
                </c:pt>
                <c:pt idx="209">
                  <c:v>39259.0</c:v>
                </c:pt>
                <c:pt idx="210">
                  <c:v>39259.0</c:v>
                </c:pt>
                <c:pt idx="211">
                  <c:v>39259.0</c:v>
                </c:pt>
                <c:pt idx="212">
                  <c:v>39259.0</c:v>
                </c:pt>
                <c:pt idx="213">
                  <c:v>39259.0</c:v>
                </c:pt>
                <c:pt idx="214">
                  <c:v>39259.0</c:v>
                </c:pt>
                <c:pt idx="215">
                  <c:v>39259.0</c:v>
                </c:pt>
                <c:pt idx="216">
                  <c:v>39259.0</c:v>
                </c:pt>
                <c:pt idx="217">
                  <c:v>39259.0</c:v>
                </c:pt>
                <c:pt idx="218">
                  <c:v>39259.0</c:v>
                </c:pt>
                <c:pt idx="219">
                  <c:v>39266.0</c:v>
                </c:pt>
                <c:pt idx="220">
                  <c:v>39266.0</c:v>
                </c:pt>
                <c:pt idx="221">
                  <c:v>39266.0</c:v>
                </c:pt>
                <c:pt idx="222">
                  <c:v>39266.0</c:v>
                </c:pt>
                <c:pt idx="223">
                  <c:v>39266.0</c:v>
                </c:pt>
                <c:pt idx="224">
                  <c:v>39266.0</c:v>
                </c:pt>
                <c:pt idx="225">
                  <c:v>39270.0</c:v>
                </c:pt>
                <c:pt idx="226">
                  <c:v>39270.0</c:v>
                </c:pt>
                <c:pt idx="227">
                  <c:v>39270.0</c:v>
                </c:pt>
                <c:pt idx="228">
                  <c:v>39270.0</c:v>
                </c:pt>
                <c:pt idx="229">
                  <c:v>39270.0</c:v>
                </c:pt>
                <c:pt idx="230">
                  <c:v>39270.0</c:v>
                </c:pt>
                <c:pt idx="231">
                  <c:v>39270.0</c:v>
                </c:pt>
                <c:pt idx="232">
                  <c:v>39271.0</c:v>
                </c:pt>
                <c:pt idx="233">
                  <c:v>39281.0</c:v>
                </c:pt>
                <c:pt idx="234">
                  <c:v>39281.0</c:v>
                </c:pt>
                <c:pt idx="235">
                  <c:v>39281.0</c:v>
                </c:pt>
                <c:pt idx="236">
                  <c:v>39281.0</c:v>
                </c:pt>
                <c:pt idx="237">
                  <c:v>39281.0</c:v>
                </c:pt>
                <c:pt idx="238">
                  <c:v>39281.0</c:v>
                </c:pt>
                <c:pt idx="239">
                  <c:v>39281.0</c:v>
                </c:pt>
                <c:pt idx="240">
                  <c:v>39286.0</c:v>
                </c:pt>
                <c:pt idx="241">
                  <c:v>39286.0</c:v>
                </c:pt>
                <c:pt idx="242">
                  <c:v>39286.0</c:v>
                </c:pt>
                <c:pt idx="243">
                  <c:v>39286.0</c:v>
                </c:pt>
                <c:pt idx="244">
                  <c:v>39286.0</c:v>
                </c:pt>
                <c:pt idx="245">
                  <c:v>39286.0</c:v>
                </c:pt>
                <c:pt idx="246">
                  <c:v>39286.0</c:v>
                </c:pt>
                <c:pt idx="247">
                  <c:v>39286.0</c:v>
                </c:pt>
                <c:pt idx="248">
                  <c:v>39286.0</c:v>
                </c:pt>
                <c:pt idx="249">
                  <c:v>39286.0</c:v>
                </c:pt>
                <c:pt idx="250">
                  <c:v>39286.0</c:v>
                </c:pt>
                <c:pt idx="251">
                  <c:v>39287.0</c:v>
                </c:pt>
                <c:pt idx="252">
                  <c:v>39287.0</c:v>
                </c:pt>
                <c:pt idx="253">
                  <c:v>39287.0</c:v>
                </c:pt>
                <c:pt idx="254">
                  <c:v>39288.0</c:v>
                </c:pt>
                <c:pt idx="255">
                  <c:v>39288.0</c:v>
                </c:pt>
                <c:pt idx="256">
                  <c:v>39288.0</c:v>
                </c:pt>
                <c:pt idx="257">
                  <c:v>39289.0</c:v>
                </c:pt>
                <c:pt idx="258">
                  <c:v>39289.0</c:v>
                </c:pt>
                <c:pt idx="259">
                  <c:v>39290.0</c:v>
                </c:pt>
                <c:pt idx="260">
                  <c:v>39293.0</c:v>
                </c:pt>
                <c:pt idx="261">
                  <c:v>39293.0</c:v>
                </c:pt>
                <c:pt idx="262">
                  <c:v>39293.0</c:v>
                </c:pt>
                <c:pt idx="263">
                  <c:v>39294.0</c:v>
                </c:pt>
                <c:pt idx="264">
                  <c:v>39294.0</c:v>
                </c:pt>
                <c:pt idx="265">
                  <c:v>39294.0</c:v>
                </c:pt>
                <c:pt idx="266">
                  <c:v>39294.0</c:v>
                </c:pt>
                <c:pt idx="267">
                  <c:v>39294.0</c:v>
                </c:pt>
                <c:pt idx="268">
                  <c:v>39294.0</c:v>
                </c:pt>
                <c:pt idx="269">
                  <c:v>39294.0</c:v>
                </c:pt>
                <c:pt idx="270">
                  <c:v>39294.0</c:v>
                </c:pt>
                <c:pt idx="271">
                  <c:v>39294.0</c:v>
                </c:pt>
                <c:pt idx="272">
                  <c:v>39294.0</c:v>
                </c:pt>
                <c:pt idx="273">
                  <c:v>39295.0</c:v>
                </c:pt>
                <c:pt idx="274">
                  <c:v>39295.0</c:v>
                </c:pt>
                <c:pt idx="275">
                  <c:v>39295.0</c:v>
                </c:pt>
                <c:pt idx="276">
                  <c:v>39295.0</c:v>
                </c:pt>
                <c:pt idx="277">
                  <c:v>39295.0</c:v>
                </c:pt>
                <c:pt idx="278">
                  <c:v>39295.0</c:v>
                </c:pt>
                <c:pt idx="279">
                  <c:v>39295.0</c:v>
                </c:pt>
                <c:pt idx="280">
                  <c:v>39295.0</c:v>
                </c:pt>
                <c:pt idx="281">
                  <c:v>39295.0</c:v>
                </c:pt>
                <c:pt idx="282">
                  <c:v>39295.0</c:v>
                </c:pt>
                <c:pt idx="283">
                  <c:v>39295.0</c:v>
                </c:pt>
                <c:pt idx="284">
                  <c:v>39295.0</c:v>
                </c:pt>
                <c:pt idx="285">
                  <c:v>39296.0</c:v>
                </c:pt>
                <c:pt idx="286">
                  <c:v>39296.0</c:v>
                </c:pt>
                <c:pt idx="287">
                  <c:v>39296.0</c:v>
                </c:pt>
                <c:pt idx="288">
                  <c:v>39298.0</c:v>
                </c:pt>
                <c:pt idx="289">
                  <c:v>39299.0</c:v>
                </c:pt>
                <c:pt idx="290">
                  <c:v>39301.0</c:v>
                </c:pt>
                <c:pt idx="291">
                  <c:v>39306.0</c:v>
                </c:pt>
                <c:pt idx="292">
                  <c:v>39306.0</c:v>
                </c:pt>
                <c:pt idx="293">
                  <c:v>39322.0</c:v>
                </c:pt>
                <c:pt idx="294">
                  <c:v>39322.0</c:v>
                </c:pt>
                <c:pt idx="295">
                  <c:v>39322.0</c:v>
                </c:pt>
                <c:pt idx="296">
                  <c:v>39322.0</c:v>
                </c:pt>
                <c:pt idx="297">
                  <c:v>39322.0</c:v>
                </c:pt>
                <c:pt idx="298">
                  <c:v>39322.0</c:v>
                </c:pt>
                <c:pt idx="299">
                  <c:v>39322.0</c:v>
                </c:pt>
                <c:pt idx="300">
                  <c:v>39322.0</c:v>
                </c:pt>
                <c:pt idx="301">
                  <c:v>39326.0</c:v>
                </c:pt>
                <c:pt idx="302">
                  <c:v>39326.0</c:v>
                </c:pt>
                <c:pt idx="303">
                  <c:v>39327.0</c:v>
                </c:pt>
                <c:pt idx="304">
                  <c:v>39327.0</c:v>
                </c:pt>
                <c:pt idx="305">
                  <c:v>39327.0</c:v>
                </c:pt>
                <c:pt idx="306">
                  <c:v>39327.0</c:v>
                </c:pt>
                <c:pt idx="307">
                  <c:v>39327.0</c:v>
                </c:pt>
                <c:pt idx="308">
                  <c:v>39328.0</c:v>
                </c:pt>
                <c:pt idx="309">
                  <c:v>39329.0</c:v>
                </c:pt>
                <c:pt idx="310">
                  <c:v>39329.0</c:v>
                </c:pt>
                <c:pt idx="311">
                  <c:v>39329.0</c:v>
                </c:pt>
                <c:pt idx="312">
                  <c:v>39329.0</c:v>
                </c:pt>
                <c:pt idx="313">
                  <c:v>39329.0</c:v>
                </c:pt>
                <c:pt idx="314">
                  <c:v>39329.0</c:v>
                </c:pt>
                <c:pt idx="315">
                  <c:v>39329.0</c:v>
                </c:pt>
                <c:pt idx="316">
                  <c:v>39329.0</c:v>
                </c:pt>
                <c:pt idx="317">
                  <c:v>39329.0</c:v>
                </c:pt>
                <c:pt idx="318">
                  <c:v>39329.0</c:v>
                </c:pt>
                <c:pt idx="319">
                  <c:v>39329.0</c:v>
                </c:pt>
                <c:pt idx="320">
                  <c:v>39330.0</c:v>
                </c:pt>
                <c:pt idx="321">
                  <c:v>39330.0</c:v>
                </c:pt>
                <c:pt idx="322">
                  <c:v>39330.0</c:v>
                </c:pt>
                <c:pt idx="323">
                  <c:v>39330.0</c:v>
                </c:pt>
                <c:pt idx="324">
                  <c:v>39330.0</c:v>
                </c:pt>
                <c:pt idx="325">
                  <c:v>39330.0</c:v>
                </c:pt>
                <c:pt idx="326">
                  <c:v>39330.0</c:v>
                </c:pt>
                <c:pt idx="327">
                  <c:v>39330.0</c:v>
                </c:pt>
                <c:pt idx="328">
                  <c:v>39330.0</c:v>
                </c:pt>
                <c:pt idx="329">
                  <c:v>39330.0</c:v>
                </c:pt>
                <c:pt idx="330">
                  <c:v>39330.0</c:v>
                </c:pt>
                <c:pt idx="331">
                  <c:v>39330.0</c:v>
                </c:pt>
                <c:pt idx="332">
                  <c:v>39331.0</c:v>
                </c:pt>
                <c:pt idx="333">
                  <c:v>39343.0</c:v>
                </c:pt>
                <c:pt idx="334">
                  <c:v>39343.0</c:v>
                </c:pt>
                <c:pt idx="335">
                  <c:v>39343.0</c:v>
                </c:pt>
                <c:pt idx="336">
                  <c:v>39343.0</c:v>
                </c:pt>
                <c:pt idx="337">
                  <c:v>39343.0</c:v>
                </c:pt>
                <c:pt idx="338">
                  <c:v>39343.0</c:v>
                </c:pt>
                <c:pt idx="339">
                  <c:v>39343.0</c:v>
                </c:pt>
                <c:pt idx="340">
                  <c:v>39343.0</c:v>
                </c:pt>
                <c:pt idx="341">
                  <c:v>39343.0</c:v>
                </c:pt>
                <c:pt idx="342">
                  <c:v>39343.0</c:v>
                </c:pt>
                <c:pt idx="343">
                  <c:v>39346.0</c:v>
                </c:pt>
                <c:pt idx="344">
                  <c:v>39346.0</c:v>
                </c:pt>
                <c:pt idx="345">
                  <c:v>39346.0</c:v>
                </c:pt>
                <c:pt idx="346">
                  <c:v>39346.0</c:v>
                </c:pt>
                <c:pt idx="347">
                  <c:v>39346.0</c:v>
                </c:pt>
                <c:pt idx="348">
                  <c:v>39346.0</c:v>
                </c:pt>
                <c:pt idx="349">
                  <c:v>39346.0</c:v>
                </c:pt>
                <c:pt idx="350">
                  <c:v>39346.0</c:v>
                </c:pt>
                <c:pt idx="351">
                  <c:v>39346.0</c:v>
                </c:pt>
                <c:pt idx="352">
                  <c:v>39346.0</c:v>
                </c:pt>
                <c:pt idx="353">
                  <c:v>39346.0</c:v>
                </c:pt>
                <c:pt idx="354">
                  <c:v>39346.0</c:v>
                </c:pt>
                <c:pt idx="355">
                  <c:v>39349.0</c:v>
                </c:pt>
                <c:pt idx="356">
                  <c:v>39349.0</c:v>
                </c:pt>
                <c:pt idx="357">
                  <c:v>39349.0</c:v>
                </c:pt>
                <c:pt idx="358">
                  <c:v>39349.0</c:v>
                </c:pt>
                <c:pt idx="359">
                  <c:v>39349.0</c:v>
                </c:pt>
                <c:pt idx="360">
                  <c:v>39355.0</c:v>
                </c:pt>
                <c:pt idx="361">
                  <c:v>39355.0</c:v>
                </c:pt>
                <c:pt idx="362">
                  <c:v>39355.0</c:v>
                </c:pt>
                <c:pt idx="363">
                  <c:v>39355.0</c:v>
                </c:pt>
                <c:pt idx="364">
                  <c:v>39355.0</c:v>
                </c:pt>
                <c:pt idx="365">
                  <c:v>39355.0</c:v>
                </c:pt>
                <c:pt idx="366">
                  <c:v>39355.0</c:v>
                </c:pt>
                <c:pt idx="367">
                  <c:v>39355.0</c:v>
                </c:pt>
                <c:pt idx="368">
                  <c:v>39355.0</c:v>
                </c:pt>
                <c:pt idx="369">
                  <c:v>39361.0</c:v>
                </c:pt>
                <c:pt idx="370">
                  <c:v>39362.0</c:v>
                </c:pt>
              </c:numCache>
            </c:numRef>
          </c:xVal>
          <c:yVal>
            <c:numRef>
              <c:f>'2007 above60'!$E$2:$E$372</c:f>
              <c:numCache>
                <c:formatCode>General</c:formatCode>
                <c:ptCount val="371"/>
                <c:pt idx="0">
                  <c:v>69.0</c:v>
                </c:pt>
                <c:pt idx="1">
                  <c:v>61.0</c:v>
                </c:pt>
                <c:pt idx="2">
                  <c:v>64.0</c:v>
                </c:pt>
                <c:pt idx="3">
                  <c:v>64.0</c:v>
                </c:pt>
                <c:pt idx="4">
                  <c:v>64.0</c:v>
                </c:pt>
                <c:pt idx="5">
                  <c:v>68.0</c:v>
                </c:pt>
                <c:pt idx="6">
                  <c:v>63.0</c:v>
                </c:pt>
                <c:pt idx="7">
                  <c:v>68.0</c:v>
                </c:pt>
                <c:pt idx="8">
                  <c:v>65.0</c:v>
                </c:pt>
                <c:pt idx="9">
                  <c:v>81.0</c:v>
                </c:pt>
                <c:pt idx="10">
                  <c:v>76.0</c:v>
                </c:pt>
                <c:pt idx="11">
                  <c:v>72.0</c:v>
                </c:pt>
                <c:pt idx="12">
                  <c:v>74.0</c:v>
                </c:pt>
                <c:pt idx="13">
                  <c:v>69.0</c:v>
                </c:pt>
                <c:pt idx="14">
                  <c:v>65.0</c:v>
                </c:pt>
                <c:pt idx="15">
                  <c:v>65.0</c:v>
                </c:pt>
                <c:pt idx="16">
                  <c:v>81.0</c:v>
                </c:pt>
                <c:pt idx="17">
                  <c:v>79.0</c:v>
                </c:pt>
                <c:pt idx="18">
                  <c:v>74.0</c:v>
                </c:pt>
                <c:pt idx="19">
                  <c:v>78.0</c:v>
                </c:pt>
                <c:pt idx="20">
                  <c:v>63.0</c:v>
                </c:pt>
                <c:pt idx="21">
                  <c:v>61.0</c:v>
                </c:pt>
                <c:pt idx="22">
                  <c:v>61.0</c:v>
                </c:pt>
                <c:pt idx="23">
                  <c:v>61.0</c:v>
                </c:pt>
                <c:pt idx="24">
                  <c:v>61.0</c:v>
                </c:pt>
                <c:pt idx="25">
                  <c:v>61.0</c:v>
                </c:pt>
                <c:pt idx="26">
                  <c:v>62.0</c:v>
                </c:pt>
                <c:pt idx="27">
                  <c:v>64.0</c:v>
                </c:pt>
                <c:pt idx="28">
                  <c:v>65.0</c:v>
                </c:pt>
                <c:pt idx="29">
                  <c:v>69.0</c:v>
                </c:pt>
                <c:pt idx="30">
                  <c:v>63.0</c:v>
                </c:pt>
                <c:pt idx="31">
                  <c:v>62.0</c:v>
                </c:pt>
                <c:pt idx="32">
                  <c:v>67.0</c:v>
                </c:pt>
                <c:pt idx="33">
                  <c:v>62.0</c:v>
                </c:pt>
                <c:pt idx="34">
                  <c:v>61.0</c:v>
                </c:pt>
                <c:pt idx="35">
                  <c:v>64.0</c:v>
                </c:pt>
                <c:pt idx="36">
                  <c:v>65.0</c:v>
                </c:pt>
                <c:pt idx="37">
                  <c:v>71.0</c:v>
                </c:pt>
                <c:pt idx="38">
                  <c:v>64.0</c:v>
                </c:pt>
                <c:pt idx="39">
                  <c:v>65.0</c:v>
                </c:pt>
                <c:pt idx="40">
                  <c:v>62.0</c:v>
                </c:pt>
                <c:pt idx="41">
                  <c:v>66.0</c:v>
                </c:pt>
                <c:pt idx="42">
                  <c:v>88.0</c:v>
                </c:pt>
                <c:pt idx="43">
                  <c:v>77.0</c:v>
                </c:pt>
                <c:pt idx="44">
                  <c:v>86.0</c:v>
                </c:pt>
                <c:pt idx="45">
                  <c:v>84.0</c:v>
                </c:pt>
                <c:pt idx="46">
                  <c:v>89.0</c:v>
                </c:pt>
                <c:pt idx="47">
                  <c:v>86.0</c:v>
                </c:pt>
                <c:pt idx="48">
                  <c:v>79.0</c:v>
                </c:pt>
                <c:pt idx="49">
                  <c:v>67.0</c:v>
                </c:pt>
                <c:pt idx="50">
                  <c:v>88.0</c:v>
                </c:pt>
                <c:pt idx="51">
                  <c:v>85.0</c:v>
                </c:pt>
                <c:pt idx="52">
                  <c:v>90.0</c:v>
                </c:pt>
                <c:pt idx="53">
                  <c:v>83.0</c:v>
                </c:pt>
                <c:pt idx="54">
                  <c:v>90.0</c:v>
                </c:pt>
                <c:pt idx="55">
                  <c:v>63.0</c:v>
                </c:pt>
                <c:pt idx="56">
                  <c:v>80.0</c:v>
                </c:pt>
                <c:pt idx="57">
                  <c:v>79.0</c:v>
                </c:pt>
                <c:pt idx="58">
                  <c:v>81.0</c:v>
                </c:pt>
                <c:pt idx="59">
                  <c:v>73.0</c:v>
                </c:pt>
                <c:pt idx="60">
                  <c:v>68.0</c:v>
                </c:pt>
                <c:pt idx="61">
                  <c:v>92.0</c:v>
                </c:pt>
                <c:pt idx="62">
                  <c:v>91.0</c:v>
                </c:pt>
                <c:pt idx="63">
                  <c:v>69.0</c:v>
                </c:pt>
                <c:pt idx="64">
                  <c:v>93.0</c:v>
                </c:pt>
                <c:pt idx="65">
                  <c:v>80.0</c:v>
                </c:pt>
                <c:pt idx="66">
                  <c:v>66.0</c:v>
                </c:pt>
                <c:pt idx="67">
                  <c:v>71.0</c:v>
                </c:pt>
                <c:pt idx="68">
                  <c:v>65.0</c:v>
                </c:pt>
                <c:pt idx="69">
                  <c:v>67.0</c:v>
                </c:pt>
                <c:pt idx="70">
                  <c:v>64.0</c:v>
                </c:pt>
                <c:pt idx="71">
                  <c:v>79.0</c:v>
                </c:pt>
                <c:pt idx="72">
                  <c:v>81.0</c:v>
                </c:pt>
                <c:pt idx="73">
                  <c:v>67.0</c:v>
                </c:pt>
                <c:pt idx="74">
                  <c:v>83.0</c:v>
                </c:pt>
                <c:pt idx="75">
                  <c:v>87.0</c:v>
                </c:pt>
                <c:pt idx="76">
                  <c:v>80.0</c:v>
                </c:pt>
                <c:pt idx="77">
                  <c:v>91.0</c:v>
                </c:pt>
                <c:pt idx="78">
                  <c:v>84.0</c:v>
                </c:pt>
                <c:pt idx="79">
                  <c:v>92.0</c:v>
                </c:pt>
                <c:pt idx="80">
                  <c:v>85.0</c:v>
                </c:pt>
                <c:pt idx="81">
                  <c:v>78.0</c:v>
                </c:pt>
                <c:pt idx="82">
                  <c:v>68.0</c:v>
                </c:pt>
                <c:pt idx="83">
                  <c:v>82.0</c:v>
                </c:pt>
                <c:pt idx="84">
                  <c:v>78.0</c:v>
                </c:pt>
                <c:pt idx="85">
                  <c:v>90.0</c:v>
                </c:pt>
                <c:pt idx="86">
                  <c:v>86.0</c:v>
                </c:pt>
                <c:pt idx="87">
                  <c:v>92.0</c:v>
                </c:pt>
                <c:pt idx="88">
                  <c:v>77.0</c:v>
                </c:pt>
                <c:pt idx="89">
                  <c:v>88.0</c:v>
                </c:pt>
                <c:pt idx="90">
                  <c:v>88.0</c:v>
                </c:pt>
                <c:pt idx="91">
                  <c:v>91.0</c:v>
                </c:pt>
                <c:pt idx="92">
                  <c:v>82.0</c:v>
                </c:pt>
                <c:pt idx="93">
                  <c:v>78.0</c:v>
                </c:pt>
                <c:pt idx="94">
                  <c:v>67.0</c:v>
                </c:pt>
                <c:pt idx="95">
                  <c:v>84.0</c:v>
                </c:pt>
                <c:pt idx="96">
                  <c:v>89.0</c:v>
                </c:pt>
                <c:pt idx="97">
                  <c:v>83.0</c:v>
                </c:pt>
                <c:pt idx="98">
                  <c:v>92.0</c:v>
                </c:pt>
                <c:pt idx="99">
                  <c:v>65.0</c:v>
                </c:pt>
                <c:pt idx="100">
                  <c:v>64.0</c:v>
                </c:pt>
                <c:pt idx="101">
                  <c:v>74.0</c:v>
                </c:pt>
                <c:pt idx="102">
                  <c:v>64.0</c:v>
                </c:pt>
                <c:pt idx="103">
                  <c:v>61.0</c:v>
                </c:pt>
                <c:pt idx="104">
                  <c:v>62.0</c:v>
                </c:pt>
                <c:pt idx="105">
                  <c:v>61.0</c:v>
                </c:pt>
                <c:pt idx="106">
                  <c:v>67.0</c:v>
                </c:pt>
                <c:pt idx="107">
                  <c:v>77.0</c:v>
                </c:pt>
                <c:pt idx="108">
                  <c:v>61.0</c:v>
                </c:pt>
                <c:pt idx="109">
                  <c:v>64.0</c:v>
                </c:pt>
                <c:pt idx="110">
                  <c:v>78.0</c:v>
                </c:pt>
                <c:pt idx="111">
                  <c:v>77.0</c:v>
                </c:pt>
                <c:pt idx="112">
                  <c:v>68.0</c:v>
                </c:pt>
                <c:pt idx="113">
                  <c:v>81.0</c:v>
                </c:pt>
                <c:pt idx="114">
                  <c:v>63.0</c:v>
                </c:pt>
                <c:pt idx="115">
                  <c:v>62.0</c:v>
                </c:pt>
                <c:pt idx="116">
                  <c:v>62.0</c:v>
                </c:pt>
                <c:pt idx="117">
                  <c:v>65.0</c:v>
                </c:pt>
                <c:pt idx="118">
                  <c:v>64.0</c:v>
                </c:pt>
                <c:pt idx="119">
                  <c:v>62.0</c:v>
                </c:pt>
                <c:pt idx="120">
                  <c:v>66.0</c:v>
                </c:pt>
                <c:pt idx="121">
                  <c:v>82.0</c:v>
                </c:pt>
                <c:pt idx="122">
                  <c:v>70.0</c:v>
                </c:pt>
                <c:pt idx="123">
                  <c:v>76.0</c:v>
                </c:pt>
                <c:pt idx="124">
                  <c:v>75.0</c:v>
                </c:pt>
                <c:pt idx="125">
                  <c:v>77.0</c:v>
                </c:pt>
                <c:pt idx="126">
                  <c:v>74.0</c:v>
                </c:pt>
                <c:pt idx="127">
                  <c:v>70.0</c:v>
                </c:pt>
                <c:pt idx="128">
                  <c:v>65.0</c:v>
                </c:pt>
                <c:pt idx="129">
                  <c:v>84.0</c:v>
                </c:pt>
                <c:pt idx="130">
                  <c:v>85.0</c:v>
                </c:pt>
                <c:pt idx="131">
                  <c:v>65.0</c:v>
                </c:pt>
                <c:pt idx="132">
                  <c:v>92.0</c:v>
                </c:pt>
                <c:pt idx="133">
                  <c:v>80.0</c:v>
                </c:pt>
                <c:pt idx="134">
                  <c:v>77.0</c:v>
                </c:pt>
                <c:pt idx="135">
                  <c:v>84.0</c:v>
                </c:pt>
                <c:pt idx="136">
                  <c:v>81.0</c:v>
                </c:pt>
                <c:pt idx="137">
                  <c:v>83.0</c:v>
                </c:pt>
                <c:pt idx="138">
                  <c:v>76.0</c:v>
                </c:pt>
                <c:pt idx="139">
                  <c:v>74.0</c:v>
                </c:pt>
                <c:pt idx="140">
                  <c:v>80.0</c:v>
                </c:pt>
                <c:pt idx="141">
                  <c:v>80.0</c:v>
                </c:pt>
                <c:pt idx="142">
                  <c:v>76.0</c:v>
                </c:pt>
                <c:pt idx="143">
                  <c:v>84.0</c:v>
                </c:pt>
                <c:pt idx="144">
                  <c:v>73.0</c:v>
                </c:pt>
                <c:pt idx="145">
                  <c:v>63.0</c:v>
                </c:pt>
                <c:pt idx="146">
                  <c:v>61.0</c:v>
                </c:pt>
                <c:pt idx="147">
                  <c:v>70.0</c:v>
                </c:pt>
                <c:pt idx="148">
                  <c:v>67.0</c:v>
                </c:pt>
                <c:pt idx="149">
                  <c:v>66.0</c:v>
                </c:pt>
                <c:pt idx="150">
                  <c:v>80.0</c:v>
                </c:pt>
                <c:pt idx="151">
                  <c:v>73.0</c:v>
                </c:pt>
                <c:pt idx="152">
                  <c:v>77.0</c:v>
                </c:pt>
                <c:pt idx="153">
                  <c:v>62.0</c:v>
                </c:pt>
                <c:pt idx="154">
                  <c:v>67.0</c:v>
                </c:pt>
                <c:pt idx="155">
                  <c:v>68.0</c:v>
                </c:pt>
                <c:pt idx="156">
                  <c:v>74.0</c:v>
                </c:pt>
                <c:pt idx="157">
                  <c:v>62.0</c:v>
                </c:pt>
                <c:pt idx="158">
                  <c:v>61.0</c:v>
                </c:pt>
                <c:pt idx="159">
                  <c:v>64.0</c:v>
                </c:pt>
                <c:pt idx="160">
                  <c:v>66.0</c:v>
                </c:pt>
                <c:pt idx="161">
                  <c:v>69.0</c:v>
                </c:pt>
                <c:pt idx="162">
                  <c:v>65.0</c:v>
                </c:pt>
                <c:pt idx="163">
                  <c:v>66.0</c:v>
                </c:pt>
                <c:pt idx="164">
                  <c:v>85.0</c:v>
                </c:pt>
                <c:pt idx="165">
                  <c:v>70.0</c:v>
                </c:pt>
                <c:pt idx="166">
                  <c:v>62.0</c:v>
                </c:pt>
                <c:pt idx="167">
                  <c:v>78.0</c:v>
                </c:pt>
                <c:pt idx="168">
                  <c:v>75.0</c:v>
                </c:pt>
                <c:pt idx="169">
                  <c:v>75.0</c:v>
                </c:pt>
                <c:pt idx="170">
                  <c:v>72.0</c:v>
                </c:pt>
                <c:pt idx="171">
                  <c:v>62.0</c:v>
                </c:pt>
                <c:pt idx="172">
                  <c:v>95.0</c:v>
                </c:pt>
                <c:pt idx="173">
                  <c:v>62.0</c:v>
                </c:pt>
                <c:pt idx="174">
                  <c:v>77.0</c:v>
                </c:pt>
                <c:pt idx="175">
                  <c:v>75.0</c:v>
                </c:pt>
                <c:pt idx="176">
                  <c:v>72.0</c:v>
                </c:pt>
                <c:pt idx="177">
                  <c:v>71.0</c:v>
                </c:pt>
                <c:pt idx="178">
                  <c:v>71.0</c:v>
                </c:pt>
                <c:pt idx="179">
                  <c:v>70.0</c:v>
                </c:pt>
                <c:pt idx="180">
                  <c:v>68.0</c:v>
                </c:pt>
                <c:pt idx="181">
                  <c:v>74.0</c:v>
                </c:pt>
                <c:pt idx="182">
                  <c:v>72.0</c:v>
                </c:pt>
                <c:pt idx="183">
                  <c:v>84.0</c:v>
                </c:pt>
                <c:pt idx="184">
                  <c:v>65.0</c:v>
                </c:pt>
                <c:pt idx="185">
                  <c:v>84.0</c:v>
                </c:pt>
                <c:pt idx="186">
                  <c:v>61.0</c:v>
                </c:pt>
                <c:pt idx="187">
                  <c:v>71.0</c:v>
                </c:pt>
                <c:pt idx="188">
                  <c:v>85.0</c:v>
                </c:pt>
                <c:pt idx="189">
                  <c:v>79.0</c:v>
                </c:pt>
                <c:pt idx="190">
                  <c:v>64.0</c:v>
                </c:pt>
                <c:pt idx="191">
                  <c:v>95.0</c:v>
                </c:pt>
                <c:pt idx="192">
                  <c:v>62.0</c:v>
                </c:pt>
                <c:pt idx="193">
                  <c:v>61.0</c:v>
                </c:pt>
                <c:pt idx="194">
                  <c:v>63.0</c:v>
                </c:pt>
                <c:pt idx="195">
                  <c:v>61.0</c:v>
                </c:pt>
                <c:pt idx="196">
                  <c:v>63.0</c:v>
                </c:pt>
                <c:pt idx="197">
                  <c:v>64.0</c:v>
                </c:pt>
                <c:pt idx="198">
                  <c:v>63.0</c:v>
                </c:pt>
                <c:pt idx="199">
                  <c:v>70.0</c:v>
                </c:pt>
                <c:pt idx="200">
                  <c:v>66.0</c:v>
                </c:pt>
                <c:pt idx="201">
                  <c:v>68.0</c:v>
                </c:pt>
                <c:pt idx="202">
                  <c:v>67.0</c:v>
                </c:pt>
                <c:pt idx="203">
                  <c:v>64.0</c:v>
                </c:pt>
                <c:pt idx="204">
                  <c:v>61.0</c:v>
                </c:pt>
                <c:pt idx="205">
                  <c:v>65.0</c:v>
                </c:pt>
                <c:pt idx="206">
                  <c:v>67.0</c:v>
                </c:pt>
                <c:pt idx="207">
                  <c:v>66.0</c:v>
                </c:pt>
                <c:pt idx="208">
                  <c:v>88.0</c:v>
                </c:pt>
                <c:pt idx="209">
                  <c:v>66.0</c:v>
                </c:pt>
                <c:pt idx="210">
                  <c:v>82.0</c:v>
                </c:pt>
                <c:pt idx="211">
                  <c:v>81.0</c:v>
                </c:pt>
                <c:pt idx="212">
                  <c:v>79.0</c:v>
                </c:pt>
                <c:pt idx="213">
                  <c:v>70.0</c:v>
                </c:pt>
                <c:pt idx="214">
                  <c:v>68.0</c:v>
                </c:pt>
                <c:pt idx="215">
                  <c:v>63.0</c:v>
                </c:pt>
                <c:pt idx="216">
                  <c:v>89.0</c:v>
                </c:pt>
                <c:pt idx="217">
                  <c:v>82.0</c:v>
                </c:pt>
                <c:pt idx="218">
                  <c:v>79.0</c:v>
                </c:pt>
                <c:pt idx="219">
                  <c:v>64.0</c:v>
                </c:pt>
                <c:pt idx="220">
                  <c:v>66.0</c:v>
                </c:pt>
                <c:pt idx="221">
                  <c:v>63.0</c:v>
                </c:pt>
                <c:pt idx="222">
                  <c:v>71.0</c:v>
                </c:pt>
                <c:pt idx="223">
                  <c:v>70.0</c:v>
                </c:pt>
                <c:pt idx="224">
                  <c:v>62.0</c:v>
                </c:pt>
                <c:pt idx="225">
                  <c:v>82.0</c:v>
                </c:pt>
                <c:pt idx="226">
                  <c:v>72.0</c:v>
                </c:pt>
                <c:pt idx="227">
                  <c:v>69.0</c:v>
                </c:pt>
                <c:pt idx="228">
                  <c:v>79.0</c:v>
                </c:pt>
                <c:pt idx="229">
                  <c:v>67.0</c:v>
                </c:pt>
                <c:pt idx="230">
                  <c:v>71.0</c:v>
                </c:pt>
                <c:pt idx="231">
                  <c:v>78.0</c:v>
                </c:pt>
                <c:pt idx="232">
                  <c:v>61.0</c:v>
                </c:pt>
                <c:pt idx="233">
                  <c:v>61.0</c:v>
                </c:pt>
                <c:pt idx="234">
                  <c:v>65.0</c:v>
                </c:pt>
                <c:pt idx="235">
                  <c:v>61.0</c:v>
                </c:pt>
                <c:pt idx="236">
                  <c:v>66.0</c:v>
                </c:pt>
                <c:pt idx="237">
                  <c:v>62.0</c:v>
                </c:pt>
                <c:pt idx="238">
                  <c:v>61.0</c:v>
                </c:pt>
                <c:pt idx="239">
                  <c:v>65.0</c:v>
                </c:pt>
                <c:pt idx="240">
                  <c:v>71.0</c:v>
                </c:pt>
                <c:pt idx="241">
                  <c:v>71.0</c:v>
                </c:pt>
                <c:pt idx="242">
                  <c:v>72.0</c:v>
                </c:pt>
                <c:pt idx="243">
                  <c:v>70.0</c:v>
                </c:pt>
                <c:pt idx="244">
                  <c:v>71.0</c:v>
                </c:pt>
                <c:pt idx="245">
                  <c:v>69.0</c:v>
                </c:pt>
                <c:pt idx="246">
                  <c:v>68.0</c:v>
                </c:pt>
                <c:pt idx="247">
                  <c:v>67.0</c:v>
                </c:pt>
                <c:pt idx="248">
                  <c:v>67.0</c:v>
                </c:pt>
                <c:pt idx="249">
                  <c:v>74.0</c:v>
                </c:pt>
                <c:pt idx="250">
                  <c:v>70.0</c:v>
                </c:pt>
                <c:pt idx="251">
                  <c:v>64.0</c:v>
                </c:pt>
                <c:pt idx="252">
                  <c:v>61.0</c:v>
                </c:pt>
                <c:pt idx="253">
                  <c:v>65.0</c:v>
                </c:pt>
                <c:pt idx="254">
                  <c:v>62.0</c:v>
                </c:pt>
                <c:pt idx="255">
                  <c:v>67.0</c:v>
                </c:pt>
                <c:pt idx="256">
                  <c:v>72.0</c:v>
                </c:pt>
                <c:pt idx="257">
                  <c:v>61.0</c:v>
                </c:pt>
                <c:pt idx="258">
                  <c:v>65.0</c:v>
                </c:pt>
                <c:pt idx="259">
                  <c:v>62.0</c:v>
                </c:pt>
                <c:pt idx="260">
                  <c:v>71.0</c:v>
                </c:pt>
                <c:pt idx="261">
                  <c:v>65.0</c:v>
                </c:pt>
                <c:pt idx="262">
                  <c:v>63.0</c:v>
                </c:pt>
                <c:pt idx="263">
                  <c:v>78.0</c:v>
                </c:pt>
                <c:pt idx="264">
                  <c:v>63.0</c:v>
                </c:pt>
                <c:pt idx="265">
                  <c:v>65.0</c:v>
                </c:pt>
                <c:pt idx="266">
                  <c:v>65.0</c:v>
                </c:pt>
                <c:pt idx="267">
                  <c:v>64.0</c:v>
                </c:pt>
                <c:pt idx="268">
                  <c:v>63.0</c:v>
                </c:pt>
                <c:pt idx="269">
                  <c:v>72.0</c:v>
                </c:pt>
                <c:pt idx="270">
                  <c:v>76.0</c:v>
                </c:pt>
                <c:pt idx="271">
                  <c:v>76.0</c:v>
                </c:pt>
                <c:pt idx="272">
                  <c:v>64.0</c:v>
                </c:pt>
                <c:pt idx="273">
                  <c:v>77.0</c:v>
                </c:pt>
                <c:pt idx="274">
                  <c:v>75.0</c:v>
                </c:pt>
                <c:pt idx="275">
                  <c:v>67.0</c:v>
                </c:pt>
                <c:pt idx="276">
                  <c:v>66.0</c:v>
                </c:pt>
                <c:pt idx="277">
                  <c:v>70.0</c:v>
                </c:pt>
                <c:pt idx="278">
                  <c:v>69.0</c:v>
                </c:pt>
                <c:pt idx="279">
                  <c:v>69.0</c:v>
                </c:pt>
                <c:pt idx="280">
                  <c:v>64.0</c:v>
                </c:pt>
                <c:pt idx="281">
                  <c:v>71.0</c:v>
                </c:pt>
                <c:pt idx="282">
                  <c:v>69.0</c:v>
                </c:pt>
                <c:pt idx="283">
                  <c:v>85.0</c:v>
                </c:pt>
                <c:pt idx="284">
                  <c:v>77.0</c:v>
                </c:pt>
                <c:pt idx="285">
                  <c:v>67.0</c:v>
                </c:pt>
                <c:pt idx="286">
                  <c:v>61.0</c:v>
                </c:pt>
                <c:pt idx="287">
                  <c:v>68.0</c:v>
                </c:pt>
                <c:pt idx="288">
                  <c:v>64.0</c:v>
                </c:pt>
                <c:pt idx="289">
                  <c:v>70.0</c:v>
                </c:pt>
                <c:pt idx="290">
                  <c:v>64.0</c:v>
                </c:pt>
                <c:pt idx="291">
                  <c:v>61.0</c:v>
                </c:pt>
                <c:pt idx="292">
                  <c:v>63.0</c:v>
                </c:pt>
                <c:pt idx="293">
                  <c:v>77.0</c:v>
                </c:pt>
                <c:pt idx="294">
                  <c:v>66.0</c:v>
                </c:pt>
                <c:pt idx="295">
                  <c:v>63.0</c:v>
                </c:pt>
                <c:pt idx="296">
                  <c:v>63.0</c:v>
                </c:pt>
                <c:pt idx="297">
                  <c:v>65.0</c:v>
                </c:pt>
                <c:pt idx="298">
                  <c:v>70.0</c:v>
                </c:pt>
                <c:pt idx="299">
                  <c:v>63.0</c:v>
                </c:pt>
                <c:pt idx="300">
                  <c:v>71.0</c:v>
                </c:pt>
                <c:pt idx="301">
                  <c:v>61.0</c:v>
                </c:pt>
                <c:pt idx="302">
                  <c:v>62.0</c:v>
                </c:pt>
                <c:pt idx="303">
                  <c:v>72.0</c:v>
                </c:pt>
                <c:pt idx="304">
                  <c:v>67.0</c:v>
                </c:pt>
                <c:pt idx="305">
                  <c:v>67.0</c:v>
                </c:pt>
                <c:pt idx="306">
                  <c:v>68.0</c:v>
                </c:pt>
                <c:pt idx="307">
                  <c:v>63.0</c:v>
                </c:pt>
                <c:pt idx="308">
                  <c:v>62.0</c:v>
                </c:pt>
                <c:pt idx="309">
                  <c:v>83.0</c:v>
                </c:pt>
                <c:pt idx="310">
                  <c:v>77.0</c:v>
                </c:pt>
                <c:pt idx="311">
                  <c:v>71.0</c:v>
                </c:pt>
                <c:pt idx="312">
                  <c:v>62.0</c:v>
                </c:pt>
                <c:pt idx="313">
                  <c:v>68.0</c:v>
                </c:pt>
                <c:pt idx="314">
                  <c:v>64.0</c:v>
                </c:pt>
                <c:pt idx="315">
                  <c:v>62.0</c:v>
                </c:pt>
                <c:pt idx="316">
                  <c:v>79.0</c:v>
                </c:pt>
                <c:pt idx="317">
                  <c:v>75.0</c:v>
                </c:pt>
                <c:pt idx="318">
                  <c:v>85.0</c:v>
                </c:pt>
                <c:pt idx="319">
                  <c:v>77.0</c:v>
                </c:pt>
                <c:pt idx="320">
                  <c:v>87.0</c:v>
                </c:pt>
                <c:pt idx="321">
                  <c:v>73.0</c:v>
                </c:pt>
                <c:pt idx="322">
                  <c:v>78.0</c:v>
                </c:pt>
                <c:pt idx="323">
                  <c:v>63.0</c:v>
                </c:pt>
                <c:pt idx="324">
                  <c:v>69.0</c:v>
                </c:pt>
                <c:pt idx="325">
                  <c:v>67.0</c:v>
                </c:pt>
                <c:pt idx="326">
                  <c:v>65.0</c:v>
                </c:pt>
                <c:pt idx="327">
                  <c:v>61.0</c:v>
                </c:pt>
                <c:pt idx="328">
                  <c:v>80.0</c:v>
                </c:pt>
                <c:pt idx="329">
                  <c:v>86.0</c:v>
                </c:pt>
                <c:pt idx="330">
                  <c:v>81.0</c:v>
                </c:pt>
                <c:pt idx="331">
                  <c:v>92.0</c:v>
                </c:pt>
                <c:pt idx="332">
                  <c:v>64.0</c:v>
                </c:pt>
                <c:pt idx="333">
                  <c:v>81.0</c:v>
                </c:pt>
                <c:pt idx="334">
                  <c:v>64.0</c:v>
                </c:pt>
                <c:pt idx="335">
                  <c:v>77.0</c:v>
                </c:pt>
                <c:pt idx="336">
                  <c:v>71.0</c:v>
                </c:pt>
                <c:pt idx="337">
                  <c:v>72.0</c:v>
                </c:pt>
                <c:pt idx="338">
                  <c:v>67.0</c:v>
                </c:pt>
                <c:pt idx="339">
                  <c:v>78.0</c:v>
                </c:pt>
                <c:pt idx="340">
                  <c:v>81.0</c:v>
                </c:pt>
                <c:pt idx="341">
                  <c:v>75.0</c:v>
                </c:pt>
                <c:pt idx="342">
                  <c:v>83.0</c:v>
                </c:pt>
                <c:pt idx="343">
                  <c:v>75.0</c:v>
                </c:pt>
                <c:pt idx="344">
                  <c:v>79.0</c:v>
                </c:pt>
                <c:pt idx="345">
                  <c:v>76.0</c:v>
                </c:pt>
                <c:pt idx="346">
                  <c:v>72.0</c:v>
                </c:pt>
                <c:pt idx="347">
                  <c:v>80.0</c:v>
                </c:pt>
                <c:pt idx="348">
                  <c:v>75.0</c:v>
                </c:pt>
                <c:pt idx="349">
                  <c:v>74.0</c:v>
                </c:pt>
                <c:pt idx="350">
                  <c:v>70.0</c:v>
                </c:pt>
                <c:pt idx="351">
                  <c:v>69.0</c:v>
                </c:pt>
                <c:pt idx="352">
                  <c:v>68.0</c:v>
                </c:pt>
                <c:pt idx="353">
                  <c:v>84.0</c:v>
                </c:pt>
                <c:pt idx="354">
                  <c:v>77.0</c:v>
                </c:pt>
                <c:pt idx="355">
                  <c:v>67.0</c:v>
                </c:pt>
                <c:pt idx="356">
                  <c:v>61.0</c:v>
                </c:pt>
                <c:pt idx="357">
                  <c:v>64.0</c:v>
                </c:pt>
                <c:pt idx="358">
                  <c:v>65.0</c:v>
                </c:pt>
                <c:pt idx="359">
                  <c:v>77.0</c:v>
                </c:pt>
                <c:pt idx="360">
                  <c:v>70.0</c:v>
                </c:pt>
                <c:pt idx="361">
                  <c:v>65.0</c:v>
                </c:pt>
                <c:pt idx="362">
                  <c:v>65.0</c:v>
                </c:pt>
                <c:pt idx="363">
                  <c:v>66.0</c:v>
                </c:pt>
                <c:pt idx="364">
                  <c:v>64.0</c:v>
                </c:pt>
                <c:pt idx="365">
                  <c:v>65.0</c:v>
                </c:pt>
                <c:pt idx="366">
                  <c:v>69.0</c:v>
                </c:pt>
                <c:pt idx="367">
                  <c:v>66.0</c:v>
                </c:pt>
                <c:pt idx="368">
                  <c:v>73.0</c:v>
                </c:pt>
                <c:pt idx="369">
                  <c:v>63.0</c:v>
                </c:pt>
                <c:pt idx="370">
                  <c:v>63.0</c:v>
                </c:pt>
              </c:numCache>
            </c:numRef>
          </c:yVal>
          <c:smooth val="0"/>
        </c:ser>
        <c:ser>
          <c:idx val="1"/>
          <c:order val="1"/>
          <c:tx>
            <c:v>2nd tier</c:v>
          </c:tx>
          <c:spPr>
            <a:ln w="28575">
              <a:noFill/>
            </a:ln>
          </c:spPr>
          <c:marker>
            <c:symbol val="square"/>
            <c:size val="3"/>
            <c:spPr>
              <a:noFill/>
              <a:ln>
                <a:solidFill>
                  <a:srgbClr val="00B050"/>
                </a:solidFill>
              </a:ln>
            </c:spPr>
          </c:marker>
          <c:xVal>
            <c:numRef>
              <c:f>'2007 above60'!$J$2:$J$113</c:f>
              <c:numCache>
                <c:formatCode>mm/dd/yyyy</c:formatCode>
                <c:ptCount val="112"/>
                <c:pt idx="0">
                  <c:v>39193.0</c:v>
                </c:pt>
                <c:pt idx="1">
                  <c:v>39193.0</c:v>
                </c:pt>
                <c:pt idx="2">
                  <c:v>39193.0</c:v>
                </c:pt>
                <c:pt idx="3">
                  <c:v>39193.0</c:v>
                </c:pt>
                <c:pt idx="4">
                  <c:v>39194.0</c:v>
                </c:pt>
                <c:pt idx="5">
                  <c:v>39194.0</c:v>
                </c:pt>
                <c:pt idx="6">
                  <c:v>39194.0</c:v>
                </c:pt>
                <c:pt idx="7">
                  <c:v>39194.0</c:v>
                </c:pt>
                <c:pt idx="8">
                  <c:v>39194.0</c:v>
                </c:pt>
                <c:pt idx="9">
                  <c:v>39212.0</c:v>
                </c:pt>
                <c:pt idx="10">
                  <c:v>39212.0</c:v>
                </c:pt>
                <c:pt idx="11">
                  <c:v>39212.0</c:v>
                </c:pt>
                <c:pt idx="12">
                  <c:v>39216.0</c:v>
                </c:pt>
                <c:pt idx="13">
                  <c:v>39216.0</c:v>
                </c:pt>
                <c:pt idx="14">
                  <c:v>39216.0</c:v>
                </c:pt>
                <c:pt idx="15">
                  <c:v>39216.0</c:v>
                </c:pt>
                <c:pt idx="16">
                  <c:v>39221.0</c:v>
                </c:pt>
                <c:pt idx="17">
                  <c:v>39224.0</c:v>
                </c:pt>
                <c:pt idx="18">
                  <c:v>39224.0</c:v>
                </c:pt>
                <c:pt idx="19">
                  <c:v>39224.0</c:v>
                </c:pt>
                <c:pt idx="20">
                  <c:v>39224.0</c:v>
                </c:pt>
                <c:pt idx="21">
                  <c:v>39224.0</c:v>
                </c:pt>
                <c:pt idx="22">
                  <c:v>39225.0</c:v>
                </c:pt>
                <c:pt idx="23">
                  <c:v>39225.0</c:v>
                </c:pt>
                <c:pt idx="24">
                  <c:v>39225.0</c:v>
                </c:pt>
                <c:pt idx="25">
                  <c:v>39225.0</c:v>
                </c:pt>
                <c:pt idx="26">
                  <c:v>39225.0</c:v>
                </c:pt>
                <c:pt idx="27">
                  <c:v>39226.0</c:v>
                </c:pt>
                <c:pt idx="28">
                  <c:v>39226.0</c:v>
                </c:pt>
                <c:pt idx="29">
                  <c:v>39226.0</c:v>
                </c:pt>
                <c:pt idx="30">
                  <c:v>39230.0</c:v>
                </c:pt>
                <c:pt idx="31">
                  <c:v>39231.0</c:v>
                </c:pt>
                <c:pt idx="32">
                  <c:v>39231.0</c:v>
                </c:pt>
                <c:pt idx="33">
                  <c:v>39231.0</c:v>
                </c:pt>
                <c:pt idx="34">
                  <c:v>39231.0</c:v>
                </c:pt>
                <c:pt idx="35">
                  <c:v>39231.0</c:v>
                </c:pt>
                <c:pt idx="36">
                  <c:v>39232.0</c:v>
                </c:pt>
                <c:pt idx="37">
                  <c:v>39232.0</c:v>
                </c:pt>
                <c:pt idx="38">
                  <c:v>39232.0</c:v>
                </c:pt>
                <c:pt idx="39">
                  <c:v>39232.0</c:v>
                </c:pt>
                <c:pt idx="40">
                  <c:v>39234.0</c:v>
                </c:pt>
                <c:pt idx="41">
                  <c:v>39242.0</c:v>
                </c:pt>
                <c:pt idx="42">
                  <c:v>39243.0</c:v>
                </c:pt>
                <c:pt idx="43">
                  <c:v>39243.0</c:v>
                </c:pt>
                <c:pt idx="44">
                  <c:v>39243.0</c:v>
                </c:pt>
                <c:pt idx="45">
                  <c:v>39243.0</c:v>
                </c:pt>
                <c:pt idx="46">
                  <c:v>39243.0</c:v>
                </c:pt>
                <c:pt idx="47">
                  <c:v>39244.0</c:v>
                </c:pt>
                <c:pt idx="48">
                  <c:v>39244.0</c:v>
                </c:pt>
                <c:pt idx="49">
                  <c:v>39244.0</c:v>
                </c:pt>
                <c:pt idx="50">
                  <c:v>39244.0</c:v>
                </c:pt>
                <c:pt idx="51">
                  <c:v>39244.0</c:v>
                </c:pt>
                <c:pt idx="52">
                  <c:v>39245.0</c:v>
                </c:pt>
                <c:pt idx="53">
                  <c:v>39245.0</c:v>
                </c:pt>
                <c:pt idx="54">
                  <c:v>39245.0</c:v>
                </c:pt>
                <c:pt idx="55">
                  <c:v>39246.0</c:v>
                </c:pt>
                <c:pt idx="56">
                  <c:v>39246.0</c:v>
                </c:pt>
                <c:pt idx="57">
                  <c:v>39247.0</c:v>
                </c:pt>
                <c:pt idx="58">
                  <c:v>39247.0</c:v>
                </c:pt>
                <c:pt idx="59">
                  <c:v>39248.0</c:v>
                </c:pt>
                <c:pt idx="60">
                  <c:v>39248.0</c:v>
                </c:pt>
                <c:pt idx="61">
                  <c:v>39248.0</c:v>
                </c:pt>
                <c:pt idx="62">
                  <c:v>39248.0</c:v>
                </c:pt>
                <c:pt idx="63">
                  <c:v>39248.0</c:v>
                </c:pt>
                <c:pt idx="64">
                  <c:v>39249.0</c:v>
                </c:pt>
                <c:pt idx="65">
                  <c:v>39249.0</c:v>
                </c:pt>
                <c:pt idx="66">
                  <c:v>39249.0</c:v>
                </c:pt>
                <c:pt idx="67">
                  <c:v>39250.0</c:v>
                </c:pt>
                <c:pt idx="68">
                  <c:v>39250.0</c:v>
                </c:pt>
                <c:pt idx="69">
                  <c:v>39250.0</c:v>
                </c:pt>
                <c:pt idx="70">
                  <c:v>39256.0</c:v>
                </c:pt>
                <c:pt idx="71">
                  <c:v>39258.0</c:v>
                </c:pt>
                <c:pt idx="72">
                  <c:v>39258.0</c:v>
                </c:pt>
                <c:pt idx="73">
                  <c:v>39258.0</c:v>
                </c:pt>
                <c:pt idx="74">
                  <c:v>39259.0</c:v>
                </c:pt>
                <c:pt idx="75">
                  <c:v>39266.0</c:v>
                </c:pt>
                <c:pt idx="76">
                  <c:v>39270.0</c:v>
                </c:pt>
                <c:pt idx="77">
                  <c:v>39286.0</c:v>
                </c:pt>
                <c:pt idx="78">
                  <c:v>39286.0</c:v>
                </c:pt>
                <c:pt idx="79">
                  <c:v>39287.0</c:v>
                </c:pt>
                <c:pt idx="80">
                  <c:v>39288.0</c:v>
                </c:pt>
                <c:pt idx="81">
                  <c:v>39294.0</c:v>
                </c:pt>
                <c:pt idx="82">
                  <c:v>39295.0</c:v>
                </c:pt>
                <c:pt idx="83">
                  <c:v>39295.0</c:v>
                </c:pt>
                <c:pt idx="84">
                  <c:v>39295.0</c:v>
                </c:pt>
                <c:pt idx="85">
                  <c:v>39295.0</c:v>
                </c:pt>
                <c:pt idx="86">
                  <c:v>39295.0</c:v>
                </c:pt>
                <c:pt idx="87">
                  <c:v>39322.0</c:v>
                </c:pt>
                <c:pt idx="88">
                  <c:v>39326.0</c:v>
                </c:pt>
                <c:pt idx="89">
                  <c:v>39329.0</c:v>
                </c:pt>
                <c:pt idx="90">
                  <c:v>39329.0</c:v>
                </c:pt>
                <c:pt idx="91">
                  <c:v>39329.0</c:v>
                </c:pt>
                <c:pt idx="92">
                  <c:v>39329.0</c:v>
                </c:pt>
                <c:pt idx="93">
                  <c:v>39329.0</c:v>
                </c:pt>
                <c:pt idx="94">
                  <c:v>39330.0</c:v>
                </c:pt>
                <c:pt idx="95">
                  <c:v>39330.0</c:v>
                </c:pt>
                <c:pt idx="96">
                  <c:v>39330.0</c:v>
                </c:pt>
                <c:pt idx="97">
                  <c:v>39330.0</c:v>
                </c:pt>
                <c:pt idx="98">
                  <c:v>39330.0</c:v>
                </c:pt>
                <c:pt idx="99">
                  <c:v>39343.0</c:v>
                </c:pt>
                <c:pt idx="100">
                  <c:v>39343.0</c:v>
                </c:pt>
                <c:pt idx="101">
                  <c:v>39343.0</c:v>
                </c:pt>
                <c:pt idx="102">
                  <c:v>39343.0</c:v>
                </c:pt>
                <c:pt idx="103">
                  <c:v>39346.0</c:v>
                </c:pt>
                <c:pt idx="104">
                  <c:v>39346.0</c:v>
                </c:pt>
                <c:pt idx="105">
                  <c:v>39346.0</c:v>
                </c:pt>
                <c:pt idx="106">
                  <c:v>39346.0</c:v>
                </c:pt>
                <c:pt idx="107">
                  <c:v>39346.0</c:v>
                </c:pt>
                <c:pt idx="108">
                  <c:v>39355.0</c:v>
                </c:pt>
                <c:pt idx="109">
                  <c:v>39355.0</c:v>
                </c:pt>
                <c:pt idx="110">
                  <c:v>39355.0</c:v>
                </c:pt>
                <c:pt idx="111">
                  <c:v>39355.0</c:v>
                </c:pt>
              </c:numCache>
            </c:numRef>
          </c:xVal>
          <c:yVal>
            <c:numRef>
              <c:f>'2007 above60'!$M$2:$M$113</c:f>
              <c:numCache>
                <c:formatCode>General</c:formatCode>
                <c:ptCount val="112"/>
                <c:pt idx="0">
                  <c:v>61.0</c:v>
                </c:pt>
                <c:pt idx="1">
                  <c:v>68.0</c:v>
                </c:pt>
                <c:pt idx="2">
                  <c:v>68.0</c:v>
                </c:pt>
                <c:pt idx="3">
                  <c:v>63.0</c:v>
                </c:pt>
                <c:pt idx="4">
                  <c:v>65.0</c:v>
                </c:pt>
                <c:pt idx="5">
                  <c:v>64.0</c:v>
                </c:pt>
                <c:pt idx="6">
                  <c:v>72.0</c:v>
                </c:pt>
                <c:pt idx="7">
                  <c:v>71.0</c:v>
                </c:pt>
                <c:pt idx="8">
                  <c:v>72.0</c:v>
                </c:pt>
                <c:pt idx="9">
                  <c:v>66.0</c:v>
                </c:pt>
                <c:pt idx="10">
                  <c:v>65.0</c:v>
                </c:pt>
                <c:pt idx="11">
                  <c:v>62.0</c:v>
                </c:pt>
                <c:pt idx="12">
                  <c:v>62.0</c:v>
                </c:pt>
                <c:pt idx="13">
                  <c:v>68.0</c:v>
                </c:pt>
                <c:pt idx="14">
                  <c:v>67.0</c:v>
                </c:pt>
                <c:pt idx="15">
                  <c:v>68.0</c:v>
                </c:pt>
                <c:pt idx="16">
                  <c:v>62.0</c:v>
                </c:pt>
                <c:pt idx="17">
                  <c:v>73.0</c:v>
                </c:pt>
                <c:pt idx="18">
                  <c:v>71.0</c:v>
                </c:pt>
                <c:pt idx="19">
                  <c:v>74.0</c:v>
                </c:pt>
                <c:pt idx="20">
                  <c:v>80.0</c:v>
                </c:pt>
                <c:pt idx="21">
                  <c:v>84.0</c:v>
                </c:pt>
                <c:pt idx="22">
                  <c:v>67.0</c:v>
                </c:pt>
                <c:pt idx="23">
                  <c:v>62.0</c:v>
                </c:pt>
                <c:pt idx="24">
                  <c:v>75.0</c:v>
                </c:pt>
                <c:pt idx="25">
                  <c:v>71.0</c:v>
                </c:pt>
                <c:pt idx="26">
                  <c:v>84.0</c:v>
                </c:pt>
                <c:pt idx="27">
                  <c:v>61.0</c:v>
                </c:pt>
                <c:pt idx="28">
                  <c:v>65.0</c:v>
                </c:pt>
                <c:pt idx="29">
                  <c:v>70.0</c:v>
                </c:pt>
                <c:pt idx="30">
                  <c:v>63.0</c:v>
                </c:pt>
                <c:pt idx="31">
                  <c:v>68.0</c:v>
                </c:pt>
                <c:pt idx="32">
                  <c:v>64.0</c:v>
                </c:pt>
                <c:pt idx="33">
                  <c:v>77.0</c:v>
                </c:pt>
                <c:pt idx="34">
                  <c:v>70.0</c:v>
                </c:pt>
                <c:pt idx="35">
                  <c:v>82.0</c:v>
                </c:pt>
                <c:pt idx="36">
                  <c:v>62.0</c:v>
                </c:pt>
                <c:pt idx="37">
                  <c:v>67.0</c:v>
                </c:pt>
                <c:pt idx="38">
                  <c:v>71.0</c:v>
                </c:pt>
                <c:pt idx="39">
                  <c:v>83.0</c:v>
                </c:pt>
                <c:pt idx="40">
                  <c:v>62.0</c:v>
                </c:pt>
                <c:pt idx="41">
                  <c:v>61.0</c:v>
                </c:pt>
                <c:pt idx="42">
                  <c:v>69.0</c:v>
                </c:pt>
                <c:pt idx="43">
                  <c:v>67.0</c:v>
                </c:pt>
                <c:pt idx="44">
                  <c:v>67.0</c:v>
                </c:pt>
                <c:pt idx="45">
                  <c:v>70.0</c:v>
                </c:pt>
                <c:pt idx="46">
                  <c:v>67.0</c:v>
                </c:pt>
                <c:pt idx="47">
                  <c:v>72.0</c:v>
                </c:pt>
                <c:pt idx="48">
                  <c:v>71.0</c:v>
                </c:pt>
                <c:pt idx="49">
                  <c:v>87.0</c:v>
                </c:pt>
                <c:pt idx="50">
                  <c:v>80.0</c:v>
                </c:pt>
                <c:pt idx="51">
                  <c:v>81.0</c:v>
                </c:pt>
                <c:pt idx="52">
                  <c:v>65.0</c:v>
                </c:pt>
                <c:pt idx="53">
                  <c:v>69.0</c:v>
                </c:pt>
                <c:pt idx="54">
                  <c:v>73.0</c:v>
                </c:pt>
                <c:pt idx="55">
                  <c:v>62.0</c:v>
                </c:pt>
                <c:pt idx="56">
                  <c:v>61.0</c:v>
                </c:pt>
                <c:pt idx="57">
                  <c:v>72.0</c:v>
                </c:pt>
                <c:pt idx="58">
                  <c:v>66.0</c:v>
                </c:pt>
                <c:pt idx="59">
                  <c:v>75.0</c:v>
                </c:pt>
                <c:pt idx="60">
                  <c:v>71.0</c:v>
                </c:pt>
                <c:pt idx="61">
                  <c:v>74.0</c:v>
                </c:pt>
                <c:pt idx="62">
                  <c:v>74.0</c:v>
                </c:pt>
                <c:pt idx="63">
                  <c:v>73.0</c:v>
                </c:pt>
                <c:pt idx="64">
                  <c:v>70.0</c:v>
                </c:pt>
                <c:pt idx="65">
                  <c:v>64.0</c:v>
                </c:pt>
                <c:pt idx="66">
                  <c:v>62.0</c:v>
                </c:pt>
                <c:pt idx="67">
                  <c:v>63.0</c:v>
                </c:pt>
                <c:pt idx="68">
                  <c:v>63.0</c:v>
                </c:pt>
                <c:pt idx="69">
                  <c:v>62.0</c:v>
                </c:pt>
                <c:pt idx="70">
                  <c:v>62.0</c:v>
                </c:pt>
                <c:pt idx="71">
                  <c:v>63.0</c:v>
                </c:pt>
                <c:pt idx="72">
                  <c:v>61.0</c:v>
                </c:pt>
                <c:pt idx="73">
                  <c:v>62.0</c:v>
                </c:pt>
                <c:pt idx="74">
                  <c:v>67.0</c:v>
                </c:pt>
                <c:pt idx="75">
                  <c:v>65.0</c:v>
                </c:pt>
                <c:pt idx="76">
                  <c:v>61.0</c:v>
                </c:pt>
                <c:pt idx="77">
                  <c:v>63.0</c:v>
                </c:pt>
                <c:pt idx="78">
                  <c:v>61.0</c:v>
                </c:pt>
                <c:pt idx="79">
                  <c:v>61.0</c:v>
                </c:pt>
                <c:pt idx="80">
                  <c:v>61.0</c:v>
                </c:pt>
                <c:pt idx="81">
                  <c:v>62.0</c:v>
                </c:pt>
                <c:pt idx="82">
                  <c:v>70.0</c:v>
                </c:pt>
                <c:pt idx="83">
                  <c:v>69.0</c:v>
                </c:pt>
                <c:pt idx="84">
                  <c:v>74.0</c:v>
                </c:pt>
                <c:pt idx="85">
                  <c:v>74.0</c:v>
                </c:pt>
                <c:pt idx="86">
                  <c:v>69.0</c:v>
                </c:pt>
                <c:pt idx="87">
                  <c:v>61.0</c:v>
                </c:pt>
                <c:pt idx="88">
                  <c:v>64.0</c:v>
                </c:pt>
                <c:pt idx="89">
                  <c:v>63.0</c:v>
                </c:pt>
                <c:pt idx="90">
                  <c:v>63.0</c:v>
                </c:pt>
                <c:pt idx="91">
                  <c:v>63.0</c:v>
                </c:pt>
                <c:pt idx="92">
                  <c:v>67.0</c:v>
                </c:pt>
                <c:pt idx="93">
                  <c:v>68.0</c:v>
                </c:pt>
                <c:pt idx="94">
                  <c:v>65.0</c:v>
                </c:pt>
                <c:pt idx="95">
                  <c:v>67.0</c:v>
                </c:pt>
                <c:pt idx="96">
                  <c:v>67.0</c:v>
                </c:pt>
                <c:pt idx="97">
                  <c:v>69.0</c:v>
                </c:pt>
                <c:pt idx="98">
                  <c:v>76.0</c:v>
                </c:pt>
                <c:pt idx="99">
                  <c:v>61.0</c:v>
                </c:pt>
                <c:pt idx="100">
                  <c:v>67.0</c:v>
                </c:pt>
                <c:pt idx="101">
                  <c:v>62.0</c:v>
                </c:pt>
                <c:pt idx="102">
                  <c:v>61.0</c:v>
                </c:pt>
                <c:pt idx="103">
                  <c:v>75.0</c:v>
                </c:pt>
                <c:pt idx="104">
                  <c:v>73.0</c:v>
                </c:pt>
                <c:pt idx="105">
                  <c:v>83.0</c:v>
                </c:pt>
                <c:pt idx="106">
                  <c:v>68.0</c:v>
                </c:pt>
                <c:pt idx="107">
                  <c:v>65.0</c:v>
                </c:pt>
                <c:pt idx="108">
                  <c:v>61.0</c:v>
                </c:pt>
                <c:pt idx="109">
                  <c:v>65.0</c:v>
                </c:pt>
                <c:pt idx="110">
                  <c:v>62.0</c:v>
                </c:pt>
                <c:pt idx="111">
                  <c:v>64.0</c:v>
                </c:pt>
              </c:numCache>
            </c:numRef>
          </c:yVal>
          <c:smooth val="0"/>
        </c:ser>
        <c:ser>
          <c:idx val="2"/>
          <c:order val="2"/>
          <c:tx>
            <c:v>3rd tier</c:v>
          </c:tx>
          <c:spPr>
            <a:ln w="28575">
              <a:noFill/>
            </a:ln>
          </c:spPr>
          <c:marker>
            <c:symbol val="triangle"/>
            <c:size val="3"/>
            <c:spPr>
              <a:noFill/>
              <a:ln>
                <a:solidFill>
                  <a:schemeClr val="accent6"/>
                </a:solidFill>
              </a:ln>
            </c:spPr>
          </c:marker>
          <c:xVal>
            <c:numRef>
              <c:f>'2007 above60'!$R$2:$R$230</c:f>
              <c:numCache>
                <c:formatCode>mm/dd/yyyy</c:formatCode>
                <c:ptCount val="229"/>
                <c:pt idx="0">
                  <c:v>39189.0</c:v>
                </c:pt>
                <c:pt idx="1">
                  <c:v>39192.0</c:v>
                </c:pt>
                <c:pt idx="2">
                  <c:v>39193.0</c:v>
                </c:pt>
                <c:pt idx="3">
                  <c:v>39193.0</c:v>
                </c:pt>
                <c:pt idx="4">
                  <c:v>39193.0</c:v>
                </c:pt>
                <c:pt idx="5">
                  <c:v>39193.0</c:v>
                </c:pt>
                <c:pt idx="6">
                  <c:v>39193.0</c:v>
                </c:pt>
                <c:pt idx="7">
                  <c:v>39193.0</c:v>
                </c:pt>
                <c:pt idx="8">
                  <c:v>39193.0</c:v>
                </c:pt>
                <c:pt idx="9">
                  <c:v>39193.0</c:v>
                </c:pt>
                <c:pt idx="10">
                  <c:v>39193.0</c:v>
                </c:pt>
                <c:pt idx="11">
                  <c:v>39193.0</c:v>
                </c:pt>
                <c:pt idx="12">
                  <c:v>39194.0</c:v>
                </c:pt>
                <c:pt idx="13">
                  <c:v>39194.0</c:v>
                </c:pt>
                <c:pt idx="14">
                  <c:v>39194.0</c:v>
                </c:pt>
                <c:pt idx="15">
                  <c:v>39194.0</c:v>
                </c:pt>
                <c:pt idx="16">
                  <c:v>39194.0</c:v>
                </c:pt>
                <c:pt idx="17">
                  <c:v>39194.0</c:v>
                </c:pt>
                <c:pt idx="18">
                  <c:v>39194.0</c:v>
                </c:pt>
                <c:pt idx="19">
                  <c:v>39194.0</c:v>
                </c:pt>
                <c:pt idx="20">
                  <c:v>39194.0</c:v>
                </c:pt>
                <c:pt idx="21">
                  <c:v>39211.0</c:v>
                </c:pt>
                <c:pt idx="22">
                  <c:v>39211.0</c:v>
                </c:pt>
                <c:pt idx="23">
                  <c:v>39211.0</c:v>
                </c:pt>
                <c:pt idx="24">
                  <c:v>39212.0</c:v>
                </c:pt>
                <c:pt idx="25">
                  <c:v>39212.0</c:v>
                </c:pt>
                <c:pt idx="26">
                  <c:v>39212.0</c:v>
                </c:pt>
                <c:pt idx="27">
                  <c:v>39212.0</c:v>
                </c:pt>
                <c:pt idx="28">
                  <c:v>39212.0</c:v>
                </c:pt>
                <c:pt idx="29">
                  <c:v>39212.0</c:v>
                </c:pt>
                <c:pt idx="30">
                  <c:v>39212.0</c:v>
                </c:pt>
                <c:pt idx="31">
                  <c:v>39212.0</c:v>
                </c:pt>
                <c:pt idx="32">
                  <c:v>39212.0</c:v>
                </c:pt>
                <c:pt idx="33">
                  <c:v>39212.0</c:v>
                </c:pt>
                <c:pt idx="34">
                  <c:v>39216.0</c:v>
                </c:pt>
                <c:pt idx="35">
                  <c:v>39216.0</c:v>
                </c:pt>
                <c:pt idx="36">
                  <c:v>39216.0</c:v>
                </c:pt>
                <c:pt idx="37">
                  <c:v>39216.0</c:v>
                </c:pt>
                <c:pt idx="38">
                  <c:v>39216.0</c:v>
                </c:pt>
                <c:pt idx="39">
                  <c:v>39216.0</c:v>
                </c:pt>
                <c:pt idx="40">
                  <c:v>39216.0</c:v>
                </c:pt>
                <c:pt idx="41">
                  <c:v>39216.0</c:v>
                </c:pt>
                <c:pt idx="42">
                  <c:v>39216.0</c:v>
                </c:pt>
                <c:pt idx="43">
                  <c:v>39216.0</c:v>
                </c:pt>
                <c:pt idx="44">
                  <c:v>39221.0</c:v>
                </c:pt>
                <c:pt idx="45">
                  <c:v>39221.0</c:v>
                </c:pt>
                <c:pt idx="46">
                  <c:v>39221.0</c:v>
                </c:pt>
                <c:pt idx="47">
                  <c:v>39223.0</c:v>
                </c:pt>
                <c:pt idx="48">
                  <c:v>39223.0</c:v>
                </c:pt>
                <c:pt idx="49">
                  <c:v>39223.0</c:v>
                </c:pt>
                <c:pt idx="50">
                  <c:v>39223.0</c:v>
                </c:pt>
                <c:pt idx="51">
                  <c:v>39223.0</c:v>
                </c:pt>
                <c:pt idx="52">
                  <c:v>39224.0</c:v>
                </c:pt>
                <c:pt idx="53">
                  <c:v>39224.0</c:v>
                </c:pt>
                <c:pt idx="54">
                  <c:v>39224.0</c:v>
                </c:pt>
                <c:pt idx="55">
                  <c:v>39224.0</c:v>
                </c:pt>
                <c:pt idx="56">
                  <c:v>39224.0</c:v>
                </c:pt>
                <c:pt idx="57">
                  <c:v>39224.0</c:v>
                </c:pt>
                <c:pt idx="58">
                  <c:v>39224.0</c:v>
                </c:pt>
                <c:pt idx="59">
                  <c:v>39224.0</c:v>
                </c:pt>
                <c:pt idx="60">
                  <c:v>39224.0</c:v>
                </c:pt>
                <c:pt idx="61">
                  <c:v>39225.0</c:v>
                </c:pt>
                <c:pt idx="62">
                  <c:v>39225.0</c:v>
                </c:pt>
                <c:pt idx="63">
                  <c:v>39225.0</c:v>
                </c:pt>
                <c:pt idx="64">
                  <c:v>39225.0</c:v>
                </c:pt>
                <c:pt idx="65">
                  <c:v>39225.0</c:v>
                </c:pt>
                <c:pt idx="66">
                  <c:v>39225.0</c:v>
                </c:pt>
                <c:pt idx="67">
                  <c:v>39225.0</c:v>
                </c:pt>
                <c:pt idx="68">
                  <c:v>39226.0</c:v>
                </c:pt>
                <c:pt idx="69">
                  <c:v>39226.0</c:v>
                </c:pt>
                <c:pt idx="70">
                  <c:v>39226.0</c:v>
                </c:pt>
                <c:pt idx="71">
                  <c:v>39226.0</c:v>
                </c:pt>
                <c:pt idx="72">
                  <c:v>39230.0</c:v>
                </c:pt>
                <c:pt idx="73">
                  <c:v>39230.0</c:v>
                </c:pt>
                <c:pt idx="74">
                  <c:v>39230.0</c:v>
                </c:pt>
                <c:pt idx="75">
                  <c:v>39230.0</c:v>
                </c:pt>
                <c:pt idx="76">
                  <c:v>39230.0</c:v>
                </c:pt>
                <c:pt idx="77">
                  <c:v>39231.0</c:v>
                </c:pt>
                <c:pt idx="78">
                  <c:v>39231.0</c:v>
                </c:pt>
                <c:pt idx="79">
                  <c:v>39231.0</c:v>
                </c:pt>
                <c:pt idx="80">
                  <c:v>39231.0</c:v>
                </c:pt>
                <c:pt idx="81">
                  <c:v>39231.0</c:v>
                </c:pt>
                <c:pt idx="82">
                  <c:v>39231.0</c:v>
                </c:pt>
                <c:pt idx="83">
                  <c:v>39231.0</c:v>
                </c:pt>
                <c:pt idx="84">
                  <c:v>39231.0</c:v>
                </c:pt>
                <c:pt idx="85">
                  <c:v>39232.0</c:v>
                </c:pt>
                <c:pt idx="86">
                  <c:v>39232.0</c:v>
                </c:pt>
                <c:pt idx="87">
                  <c:v>39232.0</c:v>
                </c:pt>
                <c:pt idx="88">
                  <c:v>39232.0</c:v>
                </c:pt>
                <c:pt idx="89">
                  <c:v>39232.0</c:v>
                </c:pt>
                <c:pt idx="90">
                  <c:v>39242.0</c:v>
                </c:pt>
                <c:pt idx="91">
                  <c:v>39243.0</c:v>
                </c:pt>
                <c:pt idx="92">
                  <c:v>39243.0</c:v>
                </c:pt>
                <c:pt idx="93">
                  <c:v>39243.0</c:v>
                </c:pt>
                <c:pt idx="94">
                  <c:v>39243.0</c:v>
                </c:pt>
                <c:pt idx="95">
                  <c:v>39243.0</c:v>
                </c:pt>
                <c:pt idx="96">
                  <c:v>39243.0</c:v>
                </c:pt>
                <c:pt idx="97">
                  <c:v>39243.0</c:v>
                </c:pt>
                <c:pt idx="98">
                  <c:v>39243.0</c:v>
                </c:pt>
                <c:pt idx="99">
                  <c:v>39243.0</c:v>
                </c:pt>
                <c:pt idx="100">
                  <c:v>39244.0</c:v>
                </c:pt>
                <c:pt idx="101">
                  <c:v>39244.0</c:v>
                </c:pt>
                <c:pt idx="102">
                  <c:v>39244.0</c:v>
                </c:pt>
                <c:pt idx="103">
                  <c:v>39244.0</c:v>
                </c:pt>
                <c:pt idx="104">
                  <c:v>39244.0</c:v>
                </c:pt>
                <c:pt idx="105">
                  <c:v>39244.0</c:v>
                </c:pt>
                <c:pt idx="106">
                  <c:v>39244.0</c:v>
                </c:pt>
                <c:pt idx="107">
                  <c:v>39244.0</c:v>
                </c:pt>
                <c:pt idx="108">
                  <c:v>39244.0</c:v>
                </c:pt>
                <c:pt idx="109">
                  <c:v>39245.0</c:v>
                </c:pt>
                <c:pt idx="110">
                  <c:v>39245.0</c:v>
                </c:pt>
                <c:pt idx="111">
                  <c:v>39245.0</c:v>
                </c:pt>
                <c:pt idx="112">
                  <c:v>39245.0</c:v>
                </c:pt>
                <c:pt idx="113">
                  <c:v>39245.0</c:v>
                </c:pt>
                <c:pt idx="114">
                  <c:v>39245.0</c:v>
                </c:pt>
                <c:pt idx="115">
                  <c:v>39245.0</c:v>
                </c:pt>
                <c:pt idx="116">
                  <c:v>39245.0</c:v>
                </c:pt>
                <c:pt idx="117">
                  <c:v>39245.0</c:v>
                </c:pt>
                <c:pt idx="118">
                  <c:v>39245.0</c:v>
                </c:pt>
                <c:pt idx="119">
                  <c:v>39246.0</c:v>
                </c:pt>
                <c:pt idx="120">
                  <c:v>39246.0</c:v>
                </c:pt>
                <c:pt idx="121">
                  <c:v>39246.0</c:v>
                </c:pt>
                <c:pt idx="122">
                  <c:v>39246.0</c:v>
                </c:pt>
                <c:pt idx="123">
                  <c:v>39246.0</c:v>
                </c:pt>
                <c:pt idx="124">
                  <c:v>39246.0</c:v>
                </c:pt>
                <c:pt idx="125">
                  <c:v>39246.0</c:v>
                </c:pt>
                <c:pt idx="126">
                  <c:v>39246.0</c:v>
                </c:pt>
                <c:pt idx="127">
                  <c:v>39246.0</c:v>
                </c:pt>
                <c:pt idx="128">
                  <c:v>39246.0</c:v>
                </c:pt>
                <c:pt idx="129">
                  <c:v>39247.0</c:v>
                </c:pt>
                <c:pt idx="130">
                  <c:v>39247.0</c:v>
                </c:pt>
                <c:pt idx="131">
                  <c:v>39247.0</c:v>
                </c:pt>
                <c:pt idx="132">
                  <c:v>39247.0</c:v>
                </c:pt>
                <c:pt idx="133">
                  <c:v>39247.0</c:v>
                </c:pt>
                <c:pt idx="134">
                  <c:v>39247.0</c:v>
                </c:pt>
                <c:pt idx="135">
                  <c:v>39247.0</c:v>
                </c:pt>
                <c:pt idx="136">
                  <c:v>39247.0</c:v>
                </c:pt>
                <c:pt idx="137">
                  <c:v>39247.0</c:v>
                </c:pt>
                <c:pt idx="138">
                  <c:v>39247.0</c:v>
                </c:pt>
                <c:pt idx="139">
                  <c:v>39248.0</c:v>
                </c:pt>
                <c:pt idx="140">
                  <c:v>39248.0</c:v>
                </c:pt>
                <c:pt idx="141">
                  <c:v>39248.0</c:v>
                </c:pt>
                <c:pt idx="142">
                  <c:v>39248.0</c:v>
                </c:pt>
                <c:pt idx="143">
                  <c:v>39248.0</c:v>
                </c:pt>
                <c:pt idx="144">
                  <c:v>39248.0</c:v>
                </c:pt>
                <c:pt idx="145">
                  <c:v>39248.0</c:v>
                </c:pt>
                <c:pt idx="146">
                  <c:v>39248.0</c:v>
                </c:pt>
                <c:pt idx="147">
                  <c:v>39248.0</c:v>
                </c:pt>
                <c:pt idx="148">
                  <c:v>39248.0</c:v>
                </c:pt>
                <c:pt idx="149">
                  <c:v>39249.0</c:v>
                </c:pt>
                <c:pt idx="150">
                  <c:v>39249.0</c:v>
                </c:pt>
                <c:pt idx="151">
                  <c:v>39249.0</c:v>
                </c:pt>
                <c:pt idx="152">
                  <c:v>39249.0</c:v>
                </c:pt>
                <c:pt idx="153">
                  <c:v>39249.0</c:v>
                </c:pt>
                <c:pt idx="154">
                  <c:v>39250.0</c:v>
                </c:pt>
                <c:pt idx="155">
                  <c:v>39250.0</c:v>
                </c:pt>
                <c:pt idx="156">
                  <c:v>39250.0</c:v>
                </c:pt>
                <c:pt idx="157">
                  <c:v>39250.0</c:v>
                </c:pt>
                <c:pt idx="158">
                  <c:v>39250.0</c:v>
                </c:pt>
                <c:pt idx="159">
                  <c:v>39250.0</c:v>
                </c:pt>
                <c:pt idx="160">
                  <c:v>39250.0</c:v>
                </c:pt>
                <c:pt idx="161">
                  <c:v>39250.0</c:v>
                </c:pt>
                <c:pt idx="162">
                  <c:v>39256.0</c:v>
                </c:pt>
                <c:pt idx="163">
                  <c:v>39257.0</c:v>
                </c:pt>
                <c:pt idx="164">
                  <c:v>39258.0</c:v>
                </c:pt>
                <c:pt idx="165">
                  <c:v>39270.0</c:v>
                </c:pt>
                <c:pt idx="166">
                  <c:v>39270.0</c:v>
                </c:pt>
                <c:pt idx="167">
                  <c:v>39281.0</c:v>
                </c:pt>
                <c:pt idx="168">
                  <c:v>39285.0</c:v>
                </c:pt>
                <c:pt idx="169">
                  <c:v>39286.0</c:v>
                </c:pt>
                <c:pt idx="170">
                  <c:v>39286.0</c:v>
                </c:pt>
                <c:pt idx="171">
                  <c:v>39287.0</c:v>
                </c:pt>
                <c:pt idx="172">
                  <c:v>39287.0</c:v>
                </c:pt>
                <c:pt idx="173">
                  <c:v>39287.0</c:v>
                </c:pt>
                <c:pt idx="174">
                  <c:v>39287.0</c:v>
                </c:pt>
                <c:pt idx="175">
                  <c:v>39288.0</c:v>
                </c:pt>
                <c:pt idx="176">
                  <c:v>39288.0</c:v>
                </c:pt>
                <c:pt idx="177">
                  <c:v>39289.0</c:v>
                </c:pt>
                <c:pt idx="178">
                  <c:v>39293.0</c:v>
                </c:pt>
                <c:pt idx="179">
                  <c:v>39294.0</c:v>
                </c:pt>
                <c:pt idx="180">
                  <c:v>39294.0</c:v>
                </c:pt>
                <c:pt idx="181">
                  <c:v>39294.0</c:v>
                </c:pt>
                <c:pt idx="182">
                  <c:v>39294.0</c:v>
                </c:pt>
                <c:pt idx="183">
                  <c:v>39294.0</c:v>
                </c:pt>
                <c:pt idx="184">
                  <c:v>39295.0</c:v>
                </c:pt>
                <c:pt idx="185">
                  <c:v>39295.0</c:v>
                </c:pt>
                <c:pt idx="186">
                  <c:v>39295.0</c:v>
                </c:pt>
                <c:pt idx="187">
                  <c:v>39295.0</c:v>
                </c:pt>
                <c:pt idx="188">
                  <c:v>39295.0</c:v>
                </c:pt>
                <c:pt idx="189">
                  <c:v>39295.0</c:v>
                </c:pt>
                <c:pt idx="190">
                  <c:v>39295.0</c:v>
                </c:pt>
                <c:pt idx="191">
                  <c:v>39296.0</c:v>
                </c:pt>
                <c:pt idx="192">
                  <c:v>39297.0</c:v>
                </c:pt>
                <c:pt idx="193">
                  <c:v>39300.0</c:v>
                </c:pt>
                <c:pt idx="194">
                  <c:v>39304.0</c:v>
                </c:pt>
                <c:pt idx="195">
                  <c:v>39322.0</c:v>
                </c:pt>
                <c:pt idx="196">
                  <c:v>39326.0</c:v>
                </c:pt>
                <c:pt idx="197">
                  <c:v>39326.0</c:v>
                </c:pt>
                <c:pt idx="198">
                  <c:v>39326.0</c:v>
                </c:pt>
                <c:pt idx="199">
                  <c:v>39329.0</c:v>
                </c:pt>
                <c:pt idx="200">
                  <c:v>39329.0</c:v>
                </c:pt>
                <c:pt idx="201">
                  <c:v>39329.0</c:v>
                </c:pt>
                <c:pt idx="202">
                  <c:v>39329.0</c:v>
                </c:pt>
                <c:pt idx="203">
                  <c:v>39329.0</c:v>
                </c:pt>
                <c:pt idx="204">
                  <c:v>39329.0</c:v>
                </c:pt>
                <c:pt idx="205">
                  <c:v>39329.0</c:v>
                </c:pt>
                <c:pt idx="206">
                  <c:v>39330.0</c:v>
                </c:pt>
                <c:pt idx="207">
                  <c:v>39330.0</c:v>
                </c:pt>
                <c:pt idx="208">
                  <c:v>39330.0</c:v>
                </c:pt>
                <c:pt idx="209">
                  <c:v>39330.0</c:v>
                </c:pt>
                <c:pt idx="210">
                  <c:v>39330.0</c:v>
                </c:pt>
                <c:pt idx="211">
                  <c:v>39343.0</c:v>
                </c:pt>
                <c:pt idx="212">
                  <c:v>39343.0</c:v>
                </c:pt>
                <c:pt idx="213">
                  <c:v>39343.0</c:v>
                </c:pt>
                <c:pt idx="214">
                  <c:v>39343.0</c:v>
                </c:pt>
                <c:pt idx="215">
                  <c:v>39343.0</c:v>
                </c:pt>
                <c:pt idx="216">
                  <c:v>39343.0</c:v>
                </c:pt>
                <c:pt idx="217">
                  <c:v>39346.0</c:v>
                </c:pt>
                <c:pt idx="218">
                  <c:v>39346.0</c:v>
                </c:pt>
                <c:pt idx="219">
                  <c:v>39346.0</c:v>
                </c:pt>
                <c:pt idx="220">
                  <c:v>39346.0</c:v>
                </c:pt>
                <c:pt idx="221">
                  <c:v>39346.0</c:v>
                </c:pt>
                <c:pt idx="222">
                  <c:v>39346.0</c:v>
                </c:pt>
                <c:pt idx="223">
                  <c:v>39355.0</c:v>
                </c:pt>
                <c:pt idx="224">
                  <c:v>39355.0</c:v>
                </c:pt>
                <c:pt idx="225">
                  <c:v>39355.0</c:v>
                </c:pt>
                <c:pt idx="226">
                  <c:v>39355.0</c:v>
                </c:pt>
                <c:pt idx="227">
                  <c:v>39355.0</c:v>
                </c:pt>
                <c:pt idx="228">
                  <c:v>39355.0</c:v>
                </c:pt>
              </c:numCache>
            </c:numRef>
          </c:xVal>
          <c:yVal>
            <c:numRef>
              <c:f>'2007 above60'!$U$2:$U$230</c:f>
              <c:numCache>
                <c:formatCode>General</c:formatCode>
                <c:ptCount val="229"/>
                <c:pt idx="0">
                  <c:v>63.0</c:v>
                </c:pt>
                <c:pt idx="1">
                  <c:v>61.0</c:v>
                </c:pt>
                <c:pt idx="2">
                  <c:v>71.0</c:v>
                </c:pt>
                <c:pt idx="3">
                  <c:v>63.0</c:v>
                </c:pt>
                <c:pt idx="4">
                  <c:v>67.0</c:v>
                </c:pt>
                <c:pt idx="5">
                  <c:v>70.0</c:v>
                </c:pt>
                <c:pt idx="6">
                  <c:v>68.0</c:v>
                </c:pt>
                <c:pt idx="7">
                  <c:v>70.0</c:v>
                </c:pt>
                <c:pt idx="8">
                  <c:v>69.0</c:v>
                </c:pt>
                <c:pt idx="9">
                  <c:v>68.0</c:v>
                </c:pt>
                <c:pt idx="10">
                  <c:v>74.0</c:v>
                </c:pt>
                <c:pt idx="11">
                  <c:v>69.0</c:v>
                </c:pt>
                <c:pt idx="12">
                  <c:v>70.0</c:v>
                </c:pt>
                <c:pt idx="13">
                  <c:v>70.0</c:v>
                </c:pt>
                <c:pt idx="14">
                  <c:v>71.0</c:v>
                </c:pt>
                <c:pt idx="15">
                  <c:v>71.0</c:v>
                </c:pt>
                <c:pt idx="16">
                  <c:v>72.0</c:v>
                </c:pt>
                <c:pt idx="17">
                  <c:v>71.0</c:v>
                </c:pt>
                <c:pt idx="18">
                  <c:v>70.0</c:v>
                </c:pt>
                <c:pt idx="19">
                  <c:v>71.0</c:v>
                </c:pt>
                <c:pt idx="20">
                  <c:v>69.0</c:v>
                </c:pt>
                <c:pt idx="21">
                  <c:v>61.0</c:v>
                </c:pt>
                <c:pt idx="22">
                  <c:v>66.0</c:v>
                </c:pt>
                <c:pt idx="23">
                  <c:v>61.0</c:v>
                </c:pt>
                <c:pt idx="24">
                  <c:v>71.0</c:v>
                </c:pt>
                <c:pt idx="25">
                  <c:v>73.0</c:v>
                </c:pt>
                <c:pt idx="26">
                  <c:v>70.0</c:v>
                </c:pt>
                <c:pt idx="27">
                  <c:v>65.0</c:v>
                </c:pt>
                <c:pt idx="28">
                  <c:v>67.0</c:v>
                </c:pt>
                <c:pt idx="29">
                  <c:v>76.0</c:v>
                </c:pt>
                <c:pt idx="30">
                  <c:v>68.0</c:v>
                </c:pt>
                <c:pt idx="31">
                  <c:v>66.0</c:v>
                </c:pt>
                <c:pt idx="32">
                  <c:v>66.0</c:v>
                </c:pt>
                <c:pt idx="33">
                  <c:v>68.0</c:v>
                </c:pt>
                <c:pt idx="34">
                  <c:v>68.0</c:v>
                </c:pt>
                <c:pt idx="35">
                  <c:v>64.0</c:v>
                </c:pt>
                <c:pt idx="36">
                  <c:v>68.0</c:v>
                </c:pt>
                <c:pt idx="37">
                  <c:v>68.0</c:v>
                </c:pt>
                <c:pt idx="38">
                  <c:v>66.0</c:v>
                </c:pt>
                <c:pt idx="39">
                  <c:v>68.0</c:v>
                </c:pt>
                <c:pt idx="40">
                  <c:v>64.0</c:v>
                </c:pt>
                <c:pt idx="41">
                  <c:v>66.0</c:v>
                </c:pt>
                <c:pt idx="42">
                  <c:v>61.0</c:v>
                </c:pt>
                <c:pt idx="43">
                  <c:v>66.0</c:v>
                </c:pt>
                <c:pt idx="44">
                  <c:v>64.0</c:v>
                </c:pt>
                <c:pt idx="45">
                  <c:v>61.0</c:v>
                </c:pt>
                <c:pt idx="46">
                  <c:v>62.0</c:v>
                </c:pt>
                <c:pt idx="47">
                  <c:v>70.0</c:v>
                </c:pt>
                <c:pt idx="48">
                  <c:v>64.0</c:v>
                </c:pt>
                <c:pt idx="49">
                  <c:v>61.0</c:v>
                </c:pt>
                <c:pt idx="50">
                  <c:v>70.0</c:v>
                </c:pt>
                <c:pt idx="51">
                  <c:v>61.0</c:v>
                </c:pt>
                <c:pt idx="52">
                  <c:v>73.0</c:v>
                </c:pt>
                <c:pt idx="53">
                  <c:v>73.0</c:v>
                </c:pt>
                <c:pt idx="54">
                  <c:v>76.0</c:v>
                </c:pt>
                <c:pt idx="55">
                  <c:v>83.0</c:v>
                </c:pt>
                <c:pt idx="56">
                  <c:v>73.0</c:v>
                </c:pt>
                <c:pt idx="57">
                  <c:v>76.0</c:v>
                </c:pt>
                <c:pt idx="58">
                  <c:v>77.0</c:v>
                </c:pt>
                <c:pt idx="59">
                  <c:v>74.0</c:v>
                </c:pt>
                <c:pt idx="60">
                  <c:v>74.0</c:v>
                </c:pt>
                <c:pt idx="61">
                  <c:v>64.0</c:v>
                </c:pt>
                <c:pt idx="62">
                  <c:v>75.0</c:v>
                </c:pt>
                <c:pt idx="63">
                  <c:v>71.0</c:v>
                </c:pt>
                <c:pt idx="64">
                  <c:v>73.0</c:v>
                </c:pt>
                <c:pt idx="65">
                  <c:v>71.0</c:v>
                </c:pt>
                <c:pt idx="66">
                  <c:v>63.0</c:v>
                </c:pt>
                <c:pt idx="67">
                  <c:v>66.0</c:v>
                </c:pt>
                <c:pt idx="68">
                  <c:v>64.0</c:v>
                </c:pt>
                <c:pt idx="69">
                  <c:v>67.0</c:v>
                </c:pt>
                <c:pt idx="70">
                  <c:v>64.0</c:v>
                </c:pt>
                <c:pt idx="71">
                  <c:v>62.0</c:v>
                </c:pt>
                <c:pt idx="72">
                  <c:v>62.0</c:v>
                </c:pt>
                <c:pt idx="73">
                  <c:v>61.0</c:v>
                </c:pt>
                <c:pt idx="74">
                  <c:v>62.0</c:v>
                </c:pt>
                <c:pt idx="75">
                  <c:v>62.0</c:v>
                </c:pt>
                <c:pt idx="76">
                  <c:v>61.0</c:v>
                </c:pt>
                <c:pt idx="77">
                  <c:v>66.0</c:v>
                </c:pt>
                <c:pt idx="78">
                  <c:v>66.0</c:v>
                </c:pt>
                <c:pt idx="79">
                  <c:v>78.0</c:v>
                </c:pt>
                <c:pt idx="80">
                  <c:v>72.0</c:v>
                </c:pt>
                <c:pt idx="81">
                  <c:v>76.0</c:v>
                </c:pt>
                <c:pt idx="82">
                  <c:v>68.0</c:v>
                </c:pt>
                <c:pt idx="83">
                  <c:v>61.0</c:v>
                </c:pt>
                <c:pt idx="84">
                  <c:v>64.0</c:v>
                </c:pt>
                <c:pt idx="85">
                  <c:v>64.0</c:v>
                </c:pt>
                <c:pt idx="86">
                  <c:v>75.0</c:v>
                </c:pt>
                <c:pt idx="87">
                  <c:v>68.0</c:v>
                </c:pt>
                <c:pt idx="88">
                  <c:v>68.0</c:v>
                </c:pt>
                <c:pt idx="89">
                  <c:v>64.0</c:v>
                </c:pt>
                <c:pt idx="90">
                  <c:v>61.0</c:v>
                </c:pt>
                <c:pt idx="91">
                  <c:v>63.0</c:v>
                </c:pt>
                <c:pt idx="92">
                  <c:v>64.0</c:v>
                </c:pt>
                <c:pt idx="93">
                  <c:v>64.0</c:v>
                </c:pt>
                <c:pt idx="94">
                  <c:v>71.0</c:v>
                </c:pt>
                <c:pt idx="95">
                  <c:v>71.0</c:v>
                </c:pt>
                <c:pt idx="96">
                  <c:v>73.0</c:v>
                </c:pt>
                <c:pt idx="97">
                  <c:v>72.0</c:v>
                </c:pt>
                <c:pt idx="98">
                  <c:v>69.0</c:v>
                </c:pt>
                <c:pt idx="99">
                  <c:v>72.0</c:v>
                </c:pt>
                <c:pt idx="100">
                  <c:v>77.0</c:v>
                </c:pt>
                <c:pt idx="101">
                  <c:v>80.0</c:v>
                </c:pt>
                <c:pt idx="102">
                  <c:v>82.0</c:v>
                </c:pt>
                <c:pt idx="103">
                  <c:v>83.0</c:v>
                </c:pt>
                <c:pt idx="104">
                  <c:v>72.0</c:v>
                </c:pt>
                <c:pt idx="105">
                  <c:v>87.0</c:v>
                </c:pt>
                <c:pt idx="106">
                  <c:v>81.0</c:v>
                </c:pt>
                <c:pt idx="107">
                  <c:v>80.0</c:v>
                </c:pt>
                <c:pt idx="108">
                  <c:v>86.0</c:v>
                </c:pt>
                <c:pt idx="109">
                  <c:v>81.0</c:v>
                </c:pt>
                <c:pt idx="110">
                  <c:v>79.0</c:v>
                </c:pt>
                <c:pt idx="111">
                  <c:v>82.0</c:v>
                </c:pt>
                <c:pt idx="112">
                  <c:v>76.0</c:v>
                </c:pt>
                <c:pt idx="113">
                  <c:v>75.0</c:v>
                </c:pt>
                <c:pt idx="114">
                  <c:v>88.0</c:v>
                </c:pt>
                <c:pt idx="115">
                  <c:v>77.0</c:v>
                </c:pt>
                <c:pt idx="116">
                  <c:v>69.0</c:v>
                </c:pt>
                <c:pt idx="117">
                  <c:v>83.0</c:v>
                </c:pt>
                <c:pt idx="118">
                  <c:v>80.0</c:v>
                </c:pt>
                <c:pt idx="119">
                  <c:v>67.0</c:v>
                </c:pt>
                <c:pt idx="120">
                  <c:v>75.0</c:v>
                </c:pt>
                <c:pt idx="121">
                  <c:v>70.0</c:v>
                </c:pt>
                <c:pt idx="122">
                  <c:v>67.0</c:v>
                </c:pt>
                <c:pt idx="123">
                  <c:v>63.0</c:v>
                </c:pt>
                <c:pt idx="124">
                  <c:v>68.0</c:v>
                </c:pt>
                <c:pt idx="125">
                  <c:v>66.0</c:v>
                </c:pt>
                <c:pt idx="126">
                  <c:v>67.0</c:v>
                </c:pt>
                <c:pt idx="127">
                  <c:v>69.0</c:v>
                </c:pt>
                <c:pt idx="128">
                  <c:v>71.0</c:v>
                </c:pt>
                <c:pt idx="129">
                  <c:v>69.0</c:v>
                </c:pt>
                <c:pt idx="130">
                  <c:v>78.0</c:v>
                </c:pt>
                <c:pt idx="131">
                  <c:v>70.0</c:v>
                </c:pt>
                <c:pt idx="132">
                  <c:v>76.0</c:v>
                </c:pt>
                <c:pt idx="133">
                  <c:v>63.0</c:v>
                </c:pt>
                <c:pt idx="134">
                  <c:v>72.0</c:v>
                </c:pt>
                <c:pt idx="135">
                  <c:v>72.0</c:v>
                </c:pt>
                <c:pt idx="136">
                  <c:v>73.0</c:v>
                </c:pt>
                <c:pt idx="137">
                  <c:v>76.0</c:v>
                </c:pt>
                <c:pt idx="138">
                  <c:v>77.0</c:v>
                </c:pt>
                <c:pt idx="139">
                  <c:v>71.0</c:v>
                </c:pt>
                <c:pt idx="140">
                  <c:v>78.0</c:v>
                </c:pt>
                <c:pt idx="141">
                  <c:v>67.0</c:v>
                </c:pt>
                <c:pt idx="142">
                  <c:v>79.0</c:v>
                </c:pt>
                <c:pt idx="143">
                  <c:v>79.0</c:v>
                </c:pt>
                <c:pt idx="144">
                  <c:v>69.0</c:v>
                </c:pt>
                <c:pt idx="145">
                  <c:v>76.0</c:v>
                </c:pt>
                <c:pt idx="146">
                  <c:v>81.0</c:v>
                </c:pt>
                <c:pt idx="147">
                  <c:v>80.0</c:v>
                </c:pt>
                <c:pt idx="148">
                  <c:v>82.0</c:v>
                </c:pt>
                <c:pt idx="149">
                  <c:v>72.0</c:v>
                </c:pt>
                <c:pt idx="150">
                  <c:v>70.0</c:v>
                </c:pt>
                <c:pt idx="151">
                  <c:v>64.0</c:v>
                </c:pt>
                <c:pt idx="152">
                  <c:v>63.0</c:v>
                </c:pt>
                <c:pt idx="153">
                  <c:v>68.0</c:v>
                </c:pt>
                <c:pt idx="154">
                  <c:v>64.0</c:v>
                </c:pt>
                <c:pt idx="155">
                  <c:v>65.0</c:v>
                </c:pt>
                <c:pt idx="156">
                  <c:v>68.0</c:v>
                </c:pt>
                <c:pt idx="157">
                  <c:v>63.0</c:v>
                </c:pt>
                <c:pt idx="158">
                  <c:v>62.0</c:v>
                </c:pt>
                <c:pt idx="159">
                  <c:v>64.0</c:v>
                </c:pt>
                <c:pt idx="160">
                  <c:v>64.0</c:v>
                </c:pt>
                <c:pt idx="161">
                  <c:v>64.0</c:v>
                </c:pt>
                <c:pt idx="162">
                  <c:v>61.0</c:v>
                </c:pt>
                <c:pt idx="163">
                  <c:v>61.0</c:v>
                </c:pt>
                <c:pt idx="164">
                  <c:v>63.0</c:v>
                </c:pt>
                <c:pt idx="165">
                  <c:v>65.0</c:v>
                </c:pt>
                <c:pt idx="166">
                  <c:v>62.0</c:v>
                </c:pt>
                <c:pt idx="167">
                  <c:v>63.0</c:v>
                </c:pt>
                <c:pt idx="168">
                  <c:v>63.0</c:v>
                </c:pt>
                <c:pt idx="169">
                  <c:v>63.0</c:v>
                </c:pt>
                <c:pt idx="170">
                  <c:v>62.0</c:v>
                </c:pt>
                <c:pt idx="171">
                  <c:v>62.0</c:v>
                </c:pt>
                <c:pt idx="172">
                  <c:v>63.0</c:v>
                </c:pt>
                <c:pt idx="173">
                  <c:v>61.0</c:v>
                </c:pt>
                <c:pt idx="174">
                  <c:v>63.0</c:v>
                </c:pt>
                <c:pt idx="175">
                  <c:v>61.0</c:v>
                </c:pt>
                <c:pt idx="176">
                  <c:v>62.0</c:v>
                </c:pt>
                <c:pt idx="177">
                  <c:v>62.0</c:v>
                </c:pt>
                <c:pt idx="178">
                  <c:v>65.0</c:v>
                </c:pt>
                <c:pt idx="179">
                  <c:v>61.0</c:v>
                </c:pt>
                <c:pt idx="180">
                  <c:v>68.0</c:v>
                </c:pt>
                <c:pt idx="181">
                  <c:v>63.0</c:v>
                </c:pt>
                <c:pt idx="182">
                  <c:v>85.0</c:v>
                </c:pt>
                <c:pt idx="183">
                  <c:v>74.0</c:v>
                </c:pt>
                <c:pt idx="184">
                  <c:v>65.0</c:v>
                </c:pt>
                <c:pt idx="185">
                  <c:v>72.0</c:v>
                </c:pt>
                <c:pt idx="186">
                  <c:v>64.0</c:v>
                </c:pt>
                <c:pt idx="187">
                  <c:v>75.0</c:v>
                </c:pt>
                <c:pt idx="188">
                  <c:v>74.0</c:v>
                </c:pt>
                <c:pt idx="189">
                  <c:v>71.0</c:v>
                </c:pt>
                <c:pt idx="190">
                  <c:v>77.0</c:v>
                </c:pt>
                <c:pt idx="191">
                  <c:v>61.0</c:v>
                </c:pt>
                <c:pt idx="192">
                  <c:v>61.0</c:v>
                </c:pt>
                <c:pt idx="193">
                  <c:v>61.0</c:v>
                </c:pt>
                <c:pt idx="194">
                  <c:v>61.0</c:v>
                </c:pt>
                <c:pt idx="195">
                  <c:v>61.0</c:v>
                </c:pt>
                <c:pt idx="196">
                  <c:v>62.0</c:v>
                </c:pt>
                <c:pt idx="197">
                  <c:v>62.0</c:v>
                </c:pt>
                <c:pt idx="198">
                  <c:v>61.0</c:v>
                </c:pt>
                <c:pt idx="199">
                  <c:v>62.0</c:v>
                </c:pt>
                <c:pt idx="200">
                  <c:v>68.0</c:v>
                </c:pt>
                <c:pt idx="201">
                  <c:v>66.0</c:v>
                </c:pt>
                <c:pt idx="202">
                  <c:v>61.0</c:v>
                </c:pt>
                <c:pt idx="203">
                  <c:v>67.0</c:v>
                </c:pt>
                <c:pt idx="204">
                  <c:v>65.0</c:v>
                </c:pt>
                <c:pt idx="205">
                  <c:v>65.0</c:v>
                </c:pt>
                <c:pt idx="206">
                  <c:v>62.0</c:v>
                </c:pt>
                <c:pt idx="207">
                  <c:v>70.0</c:v>
                </c:pt>
                <c:pt idx="208">
                  <c:v>70.0</c:v>
                </c:pt>
                <c:pt idx="209">
                  <c:v>70.0</c:v>
                </c:pt>
                <c:pt idx="210">
                  <c:v>62.0</c:v>
                </c:pt>
                <c:pt idx="211">
                  <c:v>62.0</c:v>
                </c:pt>
                <c:pt idx="212">
                  <c:v>66.0</c:v>
                </c:pt>
                <c:pt idx="213">
                  <c:v>61.0</c:v>
                </c:pt>
                <c:pt idx="214">
                  <c:v>66.0</c:v>
                </c:pt>
                <c:pt idx="215">
                  <c:v>64.0</c:v>
                </c:pt>
                <c:pt idx="216">
                  <c:v>65.0</c:v>
                </c:pt>
                <c:pt idx="217">
                  <c:v>62.0</c:v>
                </c:pt>
                <c:pt idx="218">
                  <c:v>77.0</c:v>
                </c:pt>
                <c:pt idx="219">
                  <c:v>67.0</c:v>
                </c:pt>
                <c:pt idx="220">
                  <c:v>72.0</c:v>
                </c:pt>
                <c:pt idx="221">
                  <c:v>67.0</c:v>
                </c:pt>
                <c:pt idx="222">
                  <c:v>70.0</c:v>
                </c:pt>
                <c:pt idx="223">
                  <c:v>65.0</c:v>
                </c:pt>
                <c:pt idx="224">
                  <c:v>61.0</c:v>
                </c:pt>
                <c:pt idx="225">
                  <c:v>64.0</c:v>
                </c:pt>
                <c:pt idx="226">
                  <c:v>63.0</c:v>
                </c:pt>
                <c:pt idx="227">
                  <c:v>61.0</c:v>
                </c:pt>
                <c:pt idx="228">
                  <c:v>62.0</c:v>
                </c:pt>
              </c:numCache>
            </c:numRef>
          </c:yVal>
          <c:smooth val="0"/>
        </c:ser>
        <c:ser>
          <c:idx val="3"/>
          <c:order val="3"/>
          <c:tx>
            <c:v>northern</c:v>
          </c:tx>
          <c:spPr>
            <a:ln w="28575">
              <a:noFill/>
            </a:ln>
          </c:spPr>
          <c:marker>
            <c:symbol val="circle"/>
            <c:size val="3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'2007 above60'!$Z$2:$Z$64</c:f>
              <c:numCache>
                <c:formatCode>mm/dd/yyyy</c:formatCode>
                <c:ptCount val="63"/>
                <c:pt idx="0">
                  <c:v>39192.0</c:v>
                </c:pt>
                <c:pt idx="1">
                  <c:v>39193.0</c:v>
                </c:pt>
                <c:pt idx="2">
                  <c:v>39193.0</c:v>
                </c:pt>
                <c:pt idx="3">
                  <c:v>39193.0</c:v>
                </c:pt>
                <c:pt idx="4">
                  <c:v>39193.0</c:v>
                </c:pt>
                <c:pt idx="5">
                  <c:v>39193.0</c:v>
                </c:pt>
                <c:pt idx="6">
                  <c:v>39194.0</c:v>
                </c:pt>
                <c:pt idx="7">
                  <c:v>39194.0</c:v>
                </c:pt>
                <c:pt idx="8">
                  <c:v>39194.0</c:v>
                </c:pt>
                <c:pt idx="9">
                  <c:v>39194.0</c:v>
                </c:pt>
                <c:pt idx="10">
                  <c:v>39194.0</c:v>
                </c:pt>
                <c:pt idx="11">
                  <c:v>39210.0</c:v>
                </c:pt>
                <c:pt idx="12">
                  <c:v>39211.0</c:v>
                </c:pt>
                <c:pt idx="13">
                  <c:v>39212.0</c:v>
                </c:pt>
                <c:pt idx="14">
                  <c:v>39212.0</c:v>
                </c:pt>
                <c:pt idx="15">
                  <c:v>39212.0</c:v>
                </c:pt>
                <c:pt idx="16">
                  <c:v>39212.0</c:v>
                </c:pt>
                <c:pt idx="17">
                  <c:v>39212.0</c:v>
                </c:pt>
                <c:pt idx="18">
                  <c:v>39216.0</c:v>
                </c:pt>
                <c:pt idx="19">
                  <c:v>39216.0</c:v>
                </c:pt>
                <c:pt idx="20">
                  <c:v>39216.0</c:v>
                </c:pt>
                <c:pt idx="21">
                  <c:v>39216.0</c:v>
                </c:pt>
                <c:pt idx="22">
                  <c:v>39224.0</c:v>
                </c:pt>
                <c:pt idx="23">
                  <c:v>39224.0</c:v>
                </c:pt>
                <c:pt idx="24">
                  <c:v>39224.0</c:v>
                </c:pt>
                <c:pt idx="25">
                  <c:v>39224.0</c:v>
                </c:pt>
                <c:pt idx="26">
                  <c:v>39225.0</c:v>
                </c:pt>
                <c:pt idx="27">
                  <c:v>39225.0</c:v>
                </c:pt>
                <c:pt idx="28">
                  <c:v>39226.0</c:v>
                </c:pt>
                <c:pt idx="29">
                  <c:v>39232.0</c:v>
                </c:pt>
                <c:pt idx="30">
                  <c:v>39232.0</c:v>
                </c:pt>
                <c:pt idx="31">
                  <c:v>39232.0</c:v>
                </c:pt>
                <c:pt idx="32">
                  <c:v>39244.0</c:v>
                </c:pt>
                <c:pt idx="33">
                  <c:v>39244.0</c:v>
                </c:pt>
                <c:pt idx="34">
                  <c:v>39244.0</c:v>
                </c:pt>
                <c:pt idx="35">
                  <c:v>39244.0</c:v>
                </c:pt>
                <c:pt idx="36">
                  <c:v>39244.0</c:v>
                </c:pt>
                <c:pt idx="37">
                  <c:v>39245.0</c:v>
                </c:pt>
                <c:pt idx="38">
                  <c:v>39245.0</c:v>
                </c:pt>
                <c:pt idx="39">
                  <c:v>39245.0</c:v>
                </c:pt>
                <c:pt idx="40">
                  <c:v>39245.0</c:v>
                </c:pt>
                <c:pt idx="41">
                  <c:v>39245.0</c:v>
                </c:pt>
                <c:pt idx="42">
                  <c:v>39246.0</c:v>
                </c:pt>
                <c:pt idx="43">
                  <c:v>39246.0</c:v>
                </c:pt>
                <c:pt idx="44">
                  <c:v>39246.0</c:v>
                </c:pt>
                <c:pt idx="45">
                  <c:v>39246.0</c:v>
                </c:pt>
                <c:pt idx="46">
                  <c:v>39246.0</c:v>
                </c:pt>
                <c:pt idx="47">
                  <c:v>39247.0</c:v>
                </c:pt>
                <c:pt idx="48">
                  <c:v>39247.0</c:v>
                </c:pt>
                <c:pt idx="49">
                  <c:v>39247.0</c:v>
                </c:pt>
                <c:pt idx="50">
                  <c:v>39247.0</c:v>
                </c:pt>
                <c:pt idx="51">
                  <c:v>39247.0</c:v>
                </c:pt>
                <c:pt idx="52">
                  <c:v>39248.0</c:v>
                </c:pt>
                <c:pt idx="53">
                  <c:v>39248.0</c:v>
                </c:pt>
                <c:pt idx="54">
                  <c:v>39248.0</c:v>
                </c:pt>
                <c:pt idx="55">
                  <c:v>39248.0</c:v>
                </c:pt>
                <c:pt idx="56">
                  <c:v>39248.0</c:v>
                </c:pt>
                <c:pt idx="57">
                  <c:v>39294.0</c:v>
                </c:pt>
                <c:pt idx="58">
                  <c:v>39295.0</c:v>
                </c:pt>
                <c:pt idx="59">
                  <c:v>39329.0</c:v>
                </c:pt>
                <c:pt idx="60">
                  <c:v>39330.0</c:v>
                </c:pt>
                <c:pt idx="61">
                  <c:v>39330.0</c:v>
                </c:pt>
                <c:pt idx="62">
                  <c:v>39330.0</c:v>
                </c:pt>
              </c:numCache>
            </c:numRef>
          </c:xVal>
          <c:yVal>
            <c:numRef>
              <c:f>'2007 above60'!$AC$2:$AC$64</c:f>
              <c:numCache>
                <c:formatCode>General</c:formatCode>
                <c:ptCount val="63"/>
                <c:pt idx="0">
                  <c:v>61.0</c:v>
                </c:pt>
                <c:pt idx="1">
                  <c:v>73.0</c:v>
                </c:pt>
                <c:pt idx="2">
                  <c:v>70.0</c:v>
                </c:pt>
                <c:pt idx="3">
                  <c:v>73.0</c:v>
                </c:pt>
                <c:pt idx="4">
                  <c:v>67.0</c:v>
                </c:pt>
                <c:pt idx="5">
                  <c:v>61.0</c:v>
                </c:pt>
                <c:pt idx="6">
                  <c:v>72.0</c:v>
                </c:pt>
                <c:pt idx="7">
                  <c:v>70.0</c:v>
                </c:pt>
                <c:pt idx="8">
                  <c:v>73.0</c:v>
                </c:pt>
                <c:pt idx="9">
                  <c:v>72.0</c:v>
                </c:pt>
                <c:pt idx="10">
                  <c:v>63.0</c:v>
                </c:pt>
                <c:pt idx="11">
                  <c:v>64.0</c:v>
                </c:pt>
                <c:pt idx="12">
                  <c:v>62.0</c:v>
                </c:pt>
                <c:pt idx="13">
                  <c:v>73.0</c:v>
                </c:pt>
                <c:pt idx="14">
                  <c:v>69.0</c:v>
                </c:pt>
                <c:pt idx="15">
                  <c:v>70.0</c:v>
                </c:pt>
                <c:pt idx="16">
                  <c:v>64.0</c:v>
                </c:pt>
                <c:pt idx="17">
                  <c:v>67.0</c:v>
                </c:pt>
                <c:pt idx="18">
                  <c:v>65.0</c:v>
                </c:pt>
                <c:pt idx="19">
                  <c:v>67.0</c:v>
                </c:pt>
                <c:pt idx="20">
                  <c:v>68.0</c:v>
                </c:pt>
                <c:pt idx="21">
                  <c:v>67.0</c:v>
                </c:pt>
                <c:pt idx="22">
                  <c:v>72.0</c:v>
                </c:pt>
                <c:pt idx="23">
                  <c:v>63.0</c:v>
                </c:pt>
                <c:pt idx="24">
                  <c:v>80.0</c:v>
                </c:pt>
                <c:pt idx="25">
                  <c:v>83.0</c:v>
                </c:pt>
                <c:pt idx="26">
                  <c:v>62.0</c:v>
                </c:pt>
                <c:pt idx="27">
                  <c:v>63.0</c:v>
                </c:pt>
                <c:pt idx="28">
                  <c:v>61.0</c:v>
                </c:pt>
                <c:pt idx="29">
                  <c:v>65.0</c:v>
                </c:pt>
                <c:pt idx="30">
                  <c:v>64.0</c:v>
                </c:pt>
                <c:pt idx="31">
                  <c:v>70.0</c:v>
                </c:pt>
                <c:pt idx="32">
                  <c:v>66.0</c:v>
                </c:pt>
                <c:pt idx="33">
                  <c:v>64.0</c:v>
                </c:pt>
                <c:pt idx="34">
                  <c:v>69.0</c:v>
                </c:pt>
                <c:pt idx="35">
                  <c:v>67.0</c:v>
                </c:pt>
                <c:pt idx="36">
                  <c:v>61.0</c:v>
                </c:pt>
                <c:pt idx="37">
                  <c:v>85.0</c:v>
                </c:pt>
                <c:pt idx="38">
                  <c:v>81.0</c:v>
                </c:pt>
                <c:pt idx="39">
                  <c:v>72.0</c:v>
                </c:pt>
                <c:pt idx="40">
                  <c:v>66.0</c:v>
                </c:pt>
                <c:pt idx="41">
                  <c:v>72.0</c:v>
                </c:pt>
                <c:pt idx="42">
                  <c:v>73.0</c:v>
                </c:pt>
                <c:pt idx="43">
                  <c:v>71.0</c:v>
                </c:pt>
                <c:pt idx="44">
                  <c:v>64.0</c:v>
                </c:pt>
                <c:pt idx="45">
                  <c:v>68.0</c:v>
                </c:pt>
                <c:pt idx="46">
                  <c:v>66.0</c:v>
                </c:pt>
                <c:pt idx="47">
                  <c:v>75.0</c:v>
                </c:pt>
                <c:pt idx="48">
                  <c:v>72.0</c:v>
                </c:pt>
                <c:pt idx="49">
                  <c:v>65.0</c:v>
                </c:pt>
                <c:pt idx="50">
                  <c:v>66.0</c:v>
                </c:pt>
                <c:pt idx="51">
                  <c:v>62.0</c:v>
                </c:pt>
                <c:pt idx="52">
                  <c:v>75.0</c:v>
                </c:pt>
                <c:pt idx="53">
                  <c:v>72.0</c:v>
                </c:pt>
                <c:pt idx="54">
                  <c:v>73.0</c:v>
                </c:pt>
                <c:pt idx="55">
                  <c:v>76.0</c:v>
                </c:pt>
                <c:pt idx="56">
                  <c:v>67.0</c:v>
                </c:pt>
                <c:pt idx="57">
                  <c:v>61.0</c:v>
                </c:pt>
                <c:pt idx="58">
                  <c:v>62.0</c:v>
                </c:pt>
                <c:pt idx="59">
                  <c:v>64.0</c:v>
                </c:pt>
                <c:pt idx="60">
                  <c:v>62.0</c:v>
                </c:pt>
                <c:pt idx="61">
                  <c:v>63.0</c:v>
                </c:pt>
                <c:pt idx="62">
                  <c:v>61.0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5587896"/>
        <c:axId val="555593256"/>
      </c:scatterChart>
      <c:valAx>
        <c:axId val="555587896"/>
        <c:scaling>
          <c:orientation val="minMax"/>
        </c:scaling>
        <c:delete val="0"/>
        <c:axPos val="b"/>
        <c:numFmt formatCode="m/d;@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/>
            </a:pPr>
            <a:endParaRPr lang="en-US"/>
          </a:p>
        </c:txPr>
        <c:crossAx val="555593256"/>
        <c:crosses val="autoZero"/>
        <c:crossBetween val="midCat"/>
        <c:majorUnit val="7.0"/>
      </c:valAx>
      <c:valAx>
        <c:axId val="555593256"/>
        <c:scaling>
          <c:orientation val="minMax"/>
          <c:min val="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Ozone Concentration (ppb)</a:t>
                </a:r>
              </a:p>
            </c:rich>
          </c:tx>
          <c:layout>
            <c:manualLayout>
              <c:xMode val="edge"/>
              <c:yMode val="edge"/>
              <c:x val="0.0080068540655216"/>
              <c:y val="0.1977275737729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555878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13148-F491-5E45-9C00-79B1B6DF5906}" type="datetimeFigureOut">
              <a:rPr lang="en-US" smtClean="0"/>
              <a:t>6/17/14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94D8A-A385-A340-81BB-C308DF1C3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7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A59E6-77BA-4240-8AA4-0283335AE0CD}" type="datetimeFigureOut">
              <a:rPr lang="en-US" smtClean="0"/>
              <a:t>6/17/14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573A6-15EA-F145-A436-415265A02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04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A6C1-9658-4D48-96AC-DB6183A25ACB}" type="slidenum">
              <a:rPr 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6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730766" lvl="1" indent="-281064">
              <a:spcBef>
                <a:spcPct val="0"/>
              </a:spcBef>
            </a:pPr>
            <a:endParaRPr lang="en-US" altLang="zh-CN" dirty="0">
              <a:solidFill>
                <a:srgbClr val="0000FF"/>
              </a:solidFill>
              <a:latin typeface="Calibri" charset="0"/>
              <a:cs typeface="宋体" charset="0"/>
              <a:sym typeface="Wingdings" charset="0"/>
            </a:endParaRPr>
          </a:p>
        </p:txBody>
      </p:sp>
      <p:sp>
        <p:nvSpPr>
          <p:cNvPr id="69635" name="Slide Number Placeholder 3"/>
          <p:cNvSpPr txBox="1">
            <a:spLocks noGrp="1"/>
          </p:cNvSpPr>
          <p:nvPr/>
        </p:nvSpPr>
        <p:spPr bwMode="auto">
          <a:xfrm>
            <a:off x="3884122" y="8685862"/>
            <a:ext cx="2972320" cy="45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899404" eaLnBrk="1" fontAlgn="base" hangingPunct="1">
              <a:spcBef>
                <a:spcPct val="0"/>
              </a:spcBef>
              <a:spcAft>
                <a:spcPct val="0"/>
              </a:spcAft>
            </a:pPr>
            <a:fld id="{C9C71940-6C20-FE4D-904C-161F0C54084A}" type="slidenum">
              <a:rPr lang="en-US" altLang="zh-CN" sz="1200">
                <a:solidFill>
                  <a:srgbClr val="000000"/>
                </a:solidFill>
                <a:latin typeface="Calibri" charset="0"/>
              </a:rPr>
              <a:pPr algn="r" defTabSz="899404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zh-CN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Turnaround less than 24</a:t>
            </a:r>
            <a:r>
              <a:rPr lang="en-US" baseline="0" dirty="0" smtClean="0"/>
              <a:t> hours if met fields exist (2007-2012)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CC218F-4610-684B-A071-3B4441740E20}" type="slidenum">
              <a:rPr lang="en-US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967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</a:t>
            </a:r>
            <a:r>
              <a:rPr lang="en-US" baseline="0" dirty="0" smtClean="0"/>
              <a:t> movie.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573A6-15EA-F145-A436-415265A0215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2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BA6C1-9658-4D48-96AC-DB6183A25ACB}" type="slidenum">
              <a:rPr lang="en-US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–</a:t>
            </a:r>
            <a:r>
              <a:rPr lang="en-US" baseline="0" dirty="0" smtClean="0"/>
              <a:t> making prior call summaries + schedule available on team website.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5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677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8118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3338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05416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6521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160945710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9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1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D55970-1A88-7941-8695-2A9F2A7186E3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609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29F21C-1149-4942-8DB4-9CF51A940CFC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93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6A420D2-0E2A-1548-855B-DCBF13C97F07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554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3B026F-2055-8A4F-953C-CE19DBF0AA67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74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3F4565-D9E2-A741-A633-8BCD60E926C1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914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1583FB-62B6-E54C-8BBD-EEB1A5411E71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897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C07958-3023-3D49-BFF9-7F8021910C0D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28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53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861114-F022-FB4F-96C4-068B461C7FDD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435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19388F-3E42-8A44-9E23-16815701B87F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720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F04589-28E5-8D45-B4DC-F249F9E810B3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340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E083E5-9641-8949-8FE5-E9D1A7BEF9B0}" type="slidenum">
              <a:rPr lang="en-US" altLang="zh-CN">
                <a:latin typeface="Calibri"/>
              </a:rPr>
              <a:pPr/>
              <a:t>‹#›</a:t>
            </a:fld>
            <a:endParaRPr lang="en-US" altLang="zh-CN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349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3284-0263-B34A-A9E5-974CFDC2F6F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71897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42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276E-2527-A34F-BF74-6D94AE259D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8388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5887-9FFC-9744-8FF8-BA92DF2FD7C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6592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969F-DD8B-A44C-8BAA-603D00C37D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3773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A13F-9B81-1747-9B8E-DF140A79D3C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155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95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0AED-8591-8149-ADD8-B6B2FCD8E2A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658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B9E7-C03B-C34E-A7CC-E9AB6D40A2E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167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676-B19D-214B-B687-4232E06243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376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B3D8-FFC9-FC44-8A10-13B58DE31A8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22929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8B4B0-39B1-BE4F-B193-1F8129CD2A2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92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49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483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400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53031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4165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9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043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8614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3184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3006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45019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982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1456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0851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4325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528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794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04BDD-D039-4F5A-904A-0F0EA7A3E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11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858CE-0C0D-4DED-AC2D-AF189C4B54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61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884DD-C604-4AF2-88FF-FA2BB14E34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376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37588-55F9-4EB4-895C-256B47095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5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BB5F-3B8C-4A27-9CE8-9675AE19B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278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334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14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85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24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EBAE-0ECF-4E18-9C28-A1716C2122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89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6E69-7B97-4CF8-ABC4-0FFC9F6968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046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A4CA9-20E5-472E-B047-240C4FF9B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872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D3EC4-41D2-4DA7-A90A-9F5BB104F7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04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3284-0263-B34A-A9E5-974CFDC2F6F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1725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1531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276E-2527-A34F-BF74-6D94AE259D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4401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5887-9FFC-9744-8FF8-BA92DF2FD7C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12698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969F-DD8B-A44C-8BAA-603D00C37D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7279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A13F-9B81-1747-9B8E-DF140A79D3C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8977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0AED-8591-8149-ADD8-B6B2FCD8E2A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220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B9E7-C03B-C34E-A7CC-E9AB6D40A2E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32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3E8CB-197A-4592-BF32-09F14C14F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6034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676-B19D-214B-B687-4232E06243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373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B3D8-FFC9-FC44-8A10-13B58DE31A8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897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8B4B0-39B1-BE4F-B193-1F8129CD2A2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1691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4010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5681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3B2F9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394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8863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4043121745"/>
      </p:ext>
    </p:extLst>
  </p:cSld>
  <p:clrMapOvr>
    <a:masterClrMapping/>
  </p:clrMapOvr>
  <p:transition xmlns:p14="http://schemas.microsoft.com/office/powerpoint/2010/main"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92522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641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F396D-6D5B-4391-A7C8-C42421D29B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608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843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0711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0318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95318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222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6939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8573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98592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3389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33284-0263-B34A-A9E5-974CFDC2F6F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6984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357F4-11E9-450E-AB3F-4A8497216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27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4761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4276E-2527-A34F-BF74-6D94AE259DF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0434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A5887-9FFC-9744-8FF8-BA92DF2FD7CF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10781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969F-DD8B-A44C-8BAA-603D00C37D8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7652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2A13F-9B81-1747-9B8E-DF140A79D3C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47199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F0AED-8591-8149-ADD8-B6B2FCD8E2A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2196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B9E7-C03B-C34E-A7CC-E9AB6D40A2E8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9207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5676-B19D-214B-B687-4232E06243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82677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BB3D8-FFC9-FC44-8A10-13B58DE31A8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9111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8B4B0-39B1-BE4F-B193-1F8129CD2A2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730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5" Type="http://schemas.openxmlformats.org/officeDocument/2006/relationships/image" Target="../media/image3.jpe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77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04.xml"/><Relationship Id="rId17" Type="http://schemas.openxmlformats.org/officeDocument/2006/relationships/theme" Target="../theme/theme8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42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 descr="footer_imag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5" b="3333"/>
          <a:stretch>
            <a:fillRect/>
          </a:stretch>
        </p:blipFill>
        <p:spPr bwMode="auto">
          <a:xfrm>
            <a:off x="0" y="304800"/>
            <a:ext cx="9144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24600"/>
            <a:ext cx="9144000" cy="76200"/>
          </a:xfrm>
          <a:prstGeom prst="rect">
            <a:avLst/>
          </a:prstGeom>
          <a:gradFill>
            <a:gsLst>
              <a:gs pos="60000">
                <a:schemeClr val="tx2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宋体" charset="0"/>
              <a:cs typeface="宋体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16FF3B9-FF11-8C4B-BA27-09F76E2BA35C}" type="slidenum">
              <a:rPr lang="en-US" altLang="zh-CN" smtClean="0">
                <a:latin typeface="Calibri"/>
                <a:ea typeface="宋体" charset="0"/>
                <a:cs typeface="宋体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zh-CN" smtClean="0">
              <a:latin typeface="Calibri"/>
              <a:ea typeface="宋体" charset="0"/>
              <a:cs typeface="宋体" charset="0"/>
            </a:endParaRPr>
          </a:p>
        </p:txBody>
      </p:sp>
      <p:pic>
        <p:nvPicPr>
          <p:cNvPr id="14" name="Picture 13" descr="sine.pn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tx2">
                <a:lumMod val="50000"/>
                <a:tint val="45000"/>
                <a:satMod val="400000"/>
              </a:schemeClr>
            </a:duotone>
          </a:blip>
          <a:srcRect l="33334" t="46256" r="-1" b="24834"/>
          <a:stretch>
            <a:fillRect/>
          </a:stretch>
        </p:blipFill>
        <p:spPr>
          <a:xfrm rot="10800000">
            <a:off x="3048000" y="6400800"/>
            <a:ext cx="6096000" cy="381000"/>
          </a:xfrm>
          <a:prstGeom prst="rect">
            <a:avLst/>
          </a:prstGeom>
        </p:spPr>
      </p:pic>
      <p:pic>
        <p:nvPicPr>
          <p:cNvPr id="6152" name="Picture 12" descr="Picture1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4" b="3333"/>
          <a:stretch>
            <a:fillRect/>
          </a:stretch>
        </p:blipFill>
        <p:spPr bwMode="auto">
          <a:xfrm>
            <a:off x="0" y="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6400800"/>
            <a:ext cx="28956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1050" dirty="0">
                <a:solidFill>
                  <a:srgbClr val="FFFFFF">
                    <a:lumMod val="95000"/>
                  </a:srgbClr>
                </a:solidFill>
                <a:latin typeface="Calibri"/>
                <a:ea typeface="宋体"/>
                <a:cs typeface="宋体"/>
              </a:rPr>
              <a:t>Geophysical Fluid Dynamics Laboratory</a:t>
            </a:r>
          </a:p>
        </p:txBody>
      </p:sp>
    </p:spTree>
    <p:extLst>
      <p:ext uri="{BB962C8B-B14F-4D97-AF65-F5344CB8AC3E}">
        <p14:creationId xmlns:p14="http://schemas.microsoft.com/office/powerpoint/2010/main" val="193147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6BF15-FB8F-A348-898B-5AAEC422135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293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36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1D56113-6D0B-438A-B377-CFA28FC6D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8616C1A-35EA-4C43-B429-8B7011A924B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52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8C9391C-02EF-4736-9206-A7C454F45ED2}" type="slidenum">
              <a:rPr 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9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6BF15-FB8F-A348-898B-5AAEC422135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293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232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46FD7-5864-4543-8315-8FC6BA082E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09B55-7F49-1A44-9D5E-263C16A229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739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6BF15-FB8F-A348-898B-5AAEC422135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6/17/14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293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456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  <p:sldLayoutId id="2147484045" r:id="rId15"/>
    <p:sldLayoutId id="214748404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gif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25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2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25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25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4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25.jpg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25.jp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wmf"/><Relationship Id="rId5" Type="http://schemas.openxmlformats.org/officeDocument/2006/relationships/image" Target="../media/image9.wmf"/><Relationship Id="rId6" Type="http://schemas.openxmlformats.org/officeDocument/2006/relationships/image" Target="../media/image10.png"/><Relationship Id="rId7" Type="http://schemas.openxmlformats.org/officeDocument/2006/relationships/image" Target="%09radar.gif%20%20%20%20%20%20%20%20%20%20%20%20%20%20%20%20%20%20%20%20%20%20%20%20%20%20%20%20%20%20%20%20%20%20%20%20%20%20%20%20%20%20%20%20%20%20%20%20%20%20%20%20%20%2000000281%08STAAC%20#1                       B0D01979: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1.jpeg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2" Type="http://schemas.openxmlformats.org/officeDocument/2006/relationships/hyperlink" Target="ftp://acd.ucar.edu/user/pfister/AQAST/TT_EUS_Episode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81000" y="368721"/>
            <a:ext cx="8382000" cy="45661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474840" y="536722"/>
            <a:ext cx="830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/>
            <a:r>
              <a:rPr lang="en-US" sz="3200" dirty="0">
                <a:solidFill>
                  <a:srgbClr val="0000FF"/>
                </a:solidFill>
              </a:rPr>
              <a:t>Quantifying </a:t>
            </a:r>
            <a:r>
              <a:rPr lang="en-US" sz="3200" dirty="0" smtClean="0">
                <a:solidFill>
                  <a:srgbClr val="0000FF"/>
                </a:solidFill>
              </a:rPr>
              <a:t>source </a:t>
            </a:r>
            <a:r>
              <a:rPr lang="en-US" sz="3200" dirty="0">
                <a:solidFill>
                  <a:srgbClr val="0000FF"/>
                </a:solidFill>
              </a:rPr>
              <a:t>c</a:t>
            </a:r>
            <a:r>
              <a:rPr lang="en-US" sz="3200" dirty="0" smtClean="0">
                <a:solidFill>
                  <a:srgbClr val="0000FF"/>
                </a:solidFill>
              </a:rPr>
              <a:t>ontributions </a:t>
            </a:r>
            <a:r>
              <a:rPr lang="en-US" sz="3200" dirty="0">
                <a:solidFill>
                  <a:srgbClr val="0000FF"/>
                </a:solidFill>
              </a:rPr>
              <a:t>to </a:t>
            </a:r>
            <a:endParaRPr lang="en-US" sz="3200" dirty="0" smtClean="0">
              <a:solidFill>
                <a:srgbClr val="0000FF"/>
              </a:solidFill>
            </a:endParaRPr>
          </a:p>
          <a:p>
            <a:pPr algn="ctr" defTabSz="914400"/>
            <a:r>
              <a:rPr lang="en-US" sz="3200" dirty="0" smtClean="0">
                <a:solidFill>
                  <a:srgbClr val="0000FF"/>
                </a:solidFill>
              </a:rPr>
              <a:t>O</a:t>
            </a:r>
            <a:r>
              <a:rPr lang="en-US" sz="3200" baseline="-25000" dirty="0" smtClean="0">
                <a:solidFill>
                  <a:srgbClr val="0000FF"/>
                </a:solidFill>
              </a:rPr>
              <a:t>3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>
                <a:solidFill>
                  <a:srgbClr val="0000FF"/>
                </a:solidFill>
              </a:rPr>
              <a:t>and PM</a:t>
            </a:r>
            <a:r>
              <a:rPr lang="en-US" sz="3200" baseline="-25000" dirty="0">
                <a:solidFill>
                  <a:srgbClr val="0000FF"/>
                </a:solidFill>
              </a:rPr>
              <a:t>2.5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pollution </a:t>
            </a:r>
            <a:r>
              <a:rPr lang="en-US" sz="3200" dirty="0">
                <a:solidFill>
                  <a:srgbClr val="0000FF"/>
                </a:solidFill>
              </a:rPr>
              <a:t>e</a:t>
            </a:r>
            <a:r>
              <a:rPr lang="en-US" sz="3200" dirty="0" smtClean="0">
                <a:solidFill>
                  <a:srgbClr val="0000FF"/>
                </a:solidFill>
              </a:rPr>
              <a:t>pisodes </a:t>
            </a:r>
          </a:p>
          <a:p>
            <a:pPr algn="ctr" defTabSz="914400"/>
            <a:r>
              <a:rPr lang="en-US" sz="3200" dirty="0">
                <a:solidFill>
                  <a:srgbClr val="0000FF"/>
                </a:solidFill>
              </a:rPr>
              <a:t>a</a:t>
            </a:r>
            <a:r>
              <a:rPr lang="en-US" sz="3200" dirty="0" smtClean="0">
                <a:solidFill>
                  <a:srgbClr val="0000FF"/>
                </a:solidFill>
              </a:rPr>
              <a:t>cross </a:t>
            </a:r>
            <a:r>
              <a:rPr lang="en-US" sz="3200" dirty="0">
                <a:solidFill>
                  <a:srgbClr val="0000FF"/>
                </a:solidFill>
              </a:rPr>
              <a:t>the </a:t>
            </a:r>
            <a:r>
              <a:rPr lang="en-US" sz="3200" dirty="0" smtClean="0">
                <a:solidFill>
                  <a:srgbClr val="0000FF"/>
                </a:solidFill>
              </a:rPr>
              <a:t>Eastern </a:t>
            </a:r>
            <a:r>
              <a:rPr lang="en-US" sz="3200" dirty="0">
                <a:solidFill>
                  <a:srgbClr val="0000FF"/>
                </a:solidFill>
              </a:rPr>
              <a:t>U.S.</a:t>
            </a:r>
            <a:endParaRPr lang="en-US" sz="3200" b="1" dirty="0" smtClean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52600" y="193325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193925" y="2461442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710143" y="5507151"/>
            <a:ext cx="81338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AQAST7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Harvard University, Cambridge, MA</a:t>
            </a:r>
            <a:endParaRPr lang="en-US" sz="2000" dirty="0">
              <a:solidFill>
                <a:srgbClr val="0000FF"/>
              </a:solidFill>
              <a:latin typeface="Arial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June 18, 2014</a:t>
            </a:r>
            <a:endParaRPr lang="en-US" sz="20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70007" y="2520659"/>
            <a:ext cx="847398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TT PIs: Arlene Fiore (CU/LDEO), Tracey Holloway (U WI)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rgbClr val="000000"/>
              </a:solidFill>
              <a:latin typeface="Arial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AQAST TT Members: </a:t>
            </a:r>
            <a:r>
              <a:rPr lang="en-US" sz="2400" dirty="0" smtClean="0">
                <a:cs typeface="Arial"/>
              </a:rPr>
              <a:t>Greg </a:t>
            </a:r>
            <a:r>
              <a:rPr lang="en-US" sz="2400" dirty="0">
                <a:cs typeface="Arial"/>
              </a:rPr>
              <a:t>Carmichael (U Iowa</a:t>
            </a:r>
            <a:r>
              <a:rPr lang="en-US" sz="2400" dirty="0" smtClean="0">
                <a:cs typeface="Arial"/>
              </a:rPr>
              <a:t>), Daniel </a:t>
            </a:r>
            <a:r>
              <a:rPr lang="en-US" sz="2400" dirty="0">
                <a:cs typeface="Arial"/>
              </a:rPr>
              <a:t>Cohan (Rice U</a:t>
            </a:r>
            <a:r>
              <a:rPr lang="en-US" sz="2400" dirty="0" smtClean="0">
                <a:cs typeface="Arial"/>
              </a:rPr>
              <a:t>), Bryan </a:t>
            </a:r>
            <a:r>
              <a:rPr lang="en-US" sz="2400" dirty="0">
                <a:cs typeface="Arial"/>
              </a:rPr>
              <a:t>Duncan (NASA GSFC</a:t>
            </a:r>
            <a:r>
              <a:rPr lang="en-US" sz="2400" dirty="0" smtClean="0">
                <a:cs typeface="Arial"/>
              </a:rPr>
              <a:t>), </a:t>
            </a:r>
            <a:r>
              <a:rPr lang="en-US" sz="2400" dirty="0" err="1" smtClean="0">
                <a:cs typeface="Arial"/>
              </a:rPr>
              <a:t>Daven</a:t>
            </a:r>
            <a:r>
              <a:rPr lang="en-US" sz="2400" dirty="0" smtClean="0">
                <a:cs typeface="Arial"/>
              </a:rPr>
              <a:t> </a:t>
            </a:r>
            <a:r>
              <a:rPr lang="en-US" sz="2400" dirty="0" err="1">
                <a:cs typeface="Arial"/>
              </a:rPr>
              <a:t>Henze</a:t>
            </a:r>
            <a:r>
              <a:rPr lang="en-US" sz="2400" dirty="0">
                <a:cs typeface="Arial"/>
              </a:rPr>
              <a:t> (CU-Boulder</a:t>
            </a:r>
            <a:r>
              <a:rPr lang="en-US" sz="2400" dirty="0" smtClean="0">
                <a:cs typeface="Arial"/>
              </a:rPr>
              <a:t>), Edward </a:t>
            </a:r>
            <a:r>
              <a:rPr lang="en-US" sz="2400" dirty="0" err="1">
                <a:cs typeface="Arial"/>
              </a:rPr>
              <a:t>Hyer</a:t>
            </a:r>
            <a:r>
              <a:rPr lang="en-US" sz="2400" dirty="0">
                <a:cs typeface="Arial"/>
              </a:rPr>
              <a:t> (NRL</a:t>
            </a:r>
            <a:r>
              <a:rPr lang="en-US" sz="2400" smtClean="0">
                <a:cs typeface="Arial"/>
              </a:rPr>
              <a:t>), Daniel </a:t>
            </a:r>
            <a:r>
              <a:rPr lang="en-US" sz="2400" dirty="0">
                <a:cs typeface="Arial"/>
              </a:rPr>
              <a:t>Jacob (Harvard</a:t>
            </a:r>
            <a:r>
              <a:rPr lang="en-US" sz="2400" dirty="0" smtClean="0">
                <a:cs typeface="Arial"/>
              </a:rPr>
              <a:t>), Russ </a:t>
            </a:r>
            <a:r>
              <a:rPr lang="en-US" sz="2400" dirty="0">
                <a:cs typeface="Arial"/>
              </a:rPr>
              <a:t>Dickerson (U MD</a:t>
            </a:r>
            <a:r>
              <a:rPr lang="en-US" sz="2400" dirty="0" smtClean="0">
                <a:cs typeface="Arial"/>
              </a:rPr>
              <a:t>), Gabriele </a:t>
            </a:r>
            <a:r>
              <a:rPr lang="en-US" sz="2400" dirty="0" err="1">
                <a:cs typeface="Arial"/>
              </a:rPr>
              <a:t>Pfister</a:t>
            </a:r>
            <a:r>
              <a:rPr lang="en-US" sz="2400" dirty="0">
                <a:cs typeface="Arial"/>
              </a:rPr>
              <a:t> (NCAR</a:t>
            </a:r>
            <a:r>
              <a:rPr lang="en-US" sz="2400" dirty="0" smtClean="0">
                <a:cs typeface="Arial"/>
              </a:rPr>
              <a:t>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20" name="Picture 2" descr="http://global-warming.accuweather.com/nasa-log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5286" y="5093041"/>
            <a:ext cx="1655804" cy="1420111"/>
          </a:xfrm>
          <a:prstGeom prst="rect">
            <a:avLst/>
          </a:prstGeom>
          <a:noFill/>
        </p:spPr>
      </p:pic>
      <p:pic>
        <p:nvPicPr>
          <p:cNvPr id="16" name="Picture 2" descr="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429" y="5111184"/>
            <a:ext cx="1498241" cy="150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907664" y="2458444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106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Password-protected website for sharing materials among AQAST/AQM team members</a:t>
            </a:r>
            <a:endParaRPr lang="en-US" dirty="0"/>
          </a:p>
        </p:txBody>
      </p:sp>
      <p:pic>
        <p:nvPicPr>
          <p:cNvPr id="4" name="Picture 3" descr="Screen shot 2014-06-14 at 1.52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" b="11116"/>
          <a:stretch/>
        </p:blipFill>
        <p:spPr>
          <a:xfrm>
            <a:off x="0" y="1219200"/>
            <a:ext cx="9395778" cy="4934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1301" y="4253663"/>
            <a:ext cx="4284838" cy="485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6139" y="4328730"/>
            <a:ext cx="351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“highest priority”: June 10-18 2007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5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10094818"/>
              </p:ext>
            </p:extLst>
          </p:nvPr>
        </p:nvGraphicFramePr>
        <p:xfrm>
          <a:off x="236243" y="109759"/>
          <a:ext cx="8645080" cy="6608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8862" y="6390988"/>
            <a:ext cx="4259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Calibri"/>
              </a:rPr>
              <a:t>A. Dickens, WDNR/LADCO</a:t>
            </a:r>
            <a:endParaRPr lang="en-US" sz="2400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49170" y="1039132"/>
            <a:ext cx="860611" cy="544953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697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cplot_sm_20070610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8" name="Picture 7" descr="anom_behr_no2_20070610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65" y="0"/>
            <a:ext cx="5880735" cy="3990499"/>
          </a:xfrm>
          <a:prstGeom prst="rect">
            <a:avLst/>
          </a:prstGeom>
        </p:spPr>
      </p:pic>
      <p:pic>
        <p:nvPicPr>
          <p:cNvPr id="2" name="Picture 1" descr="map_EUS_2007_06_10_O3_MDA8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11790" r="28126" b="16552"/>
          <a:stretch/>
        </p:blipFill>
        <p:spPr>
          <a:xfrm>
            <a:off x="-548640" y="502920"/>
            <a:ext cx="3895292" cy="3302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8864" y="328826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SUNDAY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map_EUS_2007_06_11_O3_MDA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608" y="4617502"/>
            <a:ext cx="29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“highest priority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episode”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WI DNR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930" y="5548634"/>
            <a:ext cx="316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“started as classic lake breeze”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4245" y="5917966"/>
            <a:ext cx="288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-A. Dickens (WI DNR/LADCO)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77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fcplot_sm_20070611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9" name="Picture 8" descr="anom_behr_no2_20070611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65" y="0"/>
            <a:ext cx="5880735" cy="3990499"/>
          </a:xfrm>
          <a:prstGeom prst="rect">
            <a:avLst/>
          </a:prstGeom>
        </p:spPr>
      </p:pic>
      <p:pic>
        <p:nvPicPr>
          <p:cNvPr id="2" name="Picture 1" descr="map_EUS_2007_06_11_O3_MDA8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11791" r="28123" b="16553"/>
          <a:stretch/>
        </p:blipFill>
        <p:spPr>
          <a:xfrm>
            <a:off x="-548640" y="502921"/>
            <a:ext cx="3895537" cy="3302321"/>
          </a:xfrm>
          <a:prstGeom prst="rect">
            <a:avLst/>
          </a:prstGeom>
        </p:spPr>
      </p:pic>
      <p:pic>
        <p:nvPicPr>
          <p:cNvPr id="7" name="Picture 6" descr="map_EUS_2007_06_11_O3_MDA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608" y="4617502"/>
            <a:ext cx="29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“highest priority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episode”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WI DNR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0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fcplot_sm_20070612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5" name="Picture 4" descr="anom_behr_no2_20070612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65" y="0"/>
            <a:ext cx="5880735" cy="3990499"/>
          </a:xfrm>
          <a:prstGeom prst="rect">
            <a:avLst/>
          </a:prstGeom>
        </p:spPr>
      </p:pic>
      <p:pic>
        <p:nvPicPr>
          <p:cNvPr id="4" name="Picture 3" descr="map_EUS_2007_06_12_O3_MDA8.jp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11789" r="28122" b="16562"/>
          <a:stretch/>
        </p:blipFill>
        <p:spPr>
          <a:xfrm>
            <a:off x="-548639" y="502920"/>
            <a:ext cx="3895292" cy="3301999"/>
          </a:xfrm>
          <a:prstGeom prst="rect">
            <a:avLst/>
          </a:prstGeom>
        </p:spPr>
      </p:pic>
      <p:pic>
        <p:nvPicPr>
          <p:cNvPr id="7" name="Picture 6" descr="map_EUS_2007_06_11_O3_MDA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608" y="4617502"/>
            <a:ext cx="29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“highest priority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episode”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WI DNR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111" y="5299364"/>
            <a:ext cx="3508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“middle of episode, highest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oncentrations inland…even in farthest northern stations; lower along lake; high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in IL”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245" y="6441608"/>
            <a:ext cx="288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-A. Dickens (WI DNR/LADCO)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802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fcplot_sm_20070613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17" name="Picture 16" descr="anom_behr_no2_20070613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360" y="0"/>
            <a:ext cx="5880735" cy="3990499"/>
          </a:xfrm>
          <a:prstGeom prst="rect">
            <a:avLst/>
          </a:prstGeom>
        </p:spPr>
      </p:pic>
      <p:pic>
        <p:nvPicPr>
          <p:cNvPr id="5" name="Picture 4" descr="map_EUS_2007_06_11_O3_MDA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pic>
        <p:nvPicPr>
          <p:cNvPr id="6" name="Picture 5" descr="map_EUS_2007_06_13_O3_MDA8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11805" r="28125" b="16567"/>
          <a:stretch/>
        </p:blipFill>
        <p:spPr>
          <a:xfrm>
            <a:off x="-550125" y="500740"/>
            <a:ext cx="3895344" cy="3300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608" y="4617502"/>
            <a:ext cx="29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“highest priority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episode”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WI DNR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110" y="5275624"/>
            <a:ext cx="3188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“middle of episode, highest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oncentrations inland;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lower along lake;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MN also highest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of the year”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245" y="6370388"/>
            <a:ext cx="288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-A. Dickens (WI DNR/LADCO)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7179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cplot_sm_20070614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5" name="Picture 4" descr="anom_behr_no2_20070614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65" y="0"/>
            <a:ext cx="5880735" cy="3990499"/>
          </a:xfrm>
          <a:prstGeom prst="rect">
            <a:avLst/>
          </a:prstGeom>
        </p:spPr>
      </p:pic>
      <p:pic>
        <p:nvPicPr>
          <p:cNvPr id="6" name="Picture 5" descr="map_EUS_2007_06_11_O3_MDA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pic>
        <p:nvPicPr>
          <p:cNvPr id="7" name="Picture 6" descr="map_EUS_2007_06_14_O3_MDA8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11806" r="28125" b="16568"/>
          <a:stretch/>
        </p:blipFill>
        <p:spPr>
          <a:xfrm>
            <a:off x="-548640" y="502920"/>
            <a:ext cx="3895344" cy="3300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608" y="4617502"/>
            <a:ext cx="29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“highest priority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episode”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WI DNR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110" y="5275624"/>
            <a:ext cx="3188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“middle of episode, highest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oncentrations inland;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lower along lake;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MN also highest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of the year”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4245" y="6370388"/>
            <a:ext cx="288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-A. Dickens (WI DNR/LADCO)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5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cplot_sm_20070615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5" name="Picture 4" descr="anom_behr_no2_20070615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65" y="0"/>
            <a:ext cx="5880735" cy="3990499"/>
          </a:xfrm>
          <a:prstGeom prst="rect">
            <a:avLst/>
          </a:prstGeom>
        </p:spPr>
      </p:pic>
      <p:pic>
        <p:nvPicPr>
          <p:cNvPr id="6" name="Picture 5" descr="map_EUS_2007_06_11_O3_MDA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pic>
        <p:nvPicPr>
          <p:cNvPr id="7" name="Picture 6" descr="map_EUS_2007_06_15_O3_MDA8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11805" r="28125" b="16567"/>
          <a:stretch/>
        </p:blipFill>
        <p:spPr>
          <a:xfrm>
            <a:off x="-548640" y="502920"/>
            <a:ext cx="3895344" cy="3301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608" y="4617502"/>
            <a:ext cx="29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“highest priority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episode”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WI DNR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58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cplot_sm_20070616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5" name="Picture 4" descr="anom_behr_no2_20070616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65" y="0"/>
            <a:ext cx="5880735" cy="3990499"/>
          </a:xfrm>
          <a:prstGeom prst="rect">
            <a:avLst/>
          </a:prstGeom>
        </p:spPr>
      </p:pic>
      <p:pic>
        <p:nvPicPr>
          <p:cNvPr id="6" name="Picture 5" descr="map_EUS_2007_06_11_O3_MDA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pic>
        <p:nvPicPr>
          <p:cNvPr id="2" name="Picture 1" descr="map_EUS_2007_06_16_O3_MDA8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11789" r="28125" b="16553"/>
          <a:stretch/>
        </p:blipFill>
        <p:spPr>
          <a:xfrm>
            <a:off x="-548640" y="502920"/>
            <a:ext cx="3895344" cy="3300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609" y="4617502"/>
            <a:ext cx="344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“highest priority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episode”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WI DNR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“MI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also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observed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the highest ozone concentrations of the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year”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245" y="6073638"/>
            <a:ext cx="288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-A. Dickens (WI DNR/LADCO)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61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cplot_sm_20070617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5" name="Picture 4" descr="anom_behr_no2_20070617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65" y="0"/>
            <a:ext cx="5880735" cy="3990499"/>
          </a:xfrm>
          <a:prstGeom prst="rect">
            <a:avLst/>
          </a:prstGeom>
        </p:spPr>
      </p:pic>
      <p:pic>
        <p:nvPicPr>
          <p:cNvPr id="6" name="Picture 5" descr="map_EUS_2007_06_11_O3_MDA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pic>
        <p:nvPicPr>
          <p:cNvPr id="2" name="Picture 1" descr="map_EUS_2007_06_17_O3_MDA8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3" t="11806" r="28125" b="16567"/>
          <a:stretch/>
        </p:blipFill>
        <p:spPr>
          <a:xfrm>
            <a:off x="-548640" y="502920"/>
            <a:ext cx="3895344" cy="3300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26609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SUNDAY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608" y="4617502"/>
            <a:ext cx="2919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“highest priority O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3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episode”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from WI DNR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64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2" name="Rectangle 18"/>
          <p:cNvSpPr>
            <a:spLocks noChangeArrowheads="1"/>
          </p:cNvSpPr>
          <p:nvPr/>
        </p:nvSpPr>
        <p:spPr bwMode="auto">
          <a:xfrm>
            <a:off x="0" y="0"/>
            <a:ext cx="9144000" cy="122732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Designing effective SIPs requires knowledge of source contributions to O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and PM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2.5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 pollution episodes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636" y="1214094"/>
            <a:ext cx="8735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cs typeface="Arial"/>
                <a:sym typeface="Wingdings"/>
              </a:rPr>
              <a:t>Observed pollution levels are the summation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cs typeface="Arial"/>
                <a:sym typeface="Wingdings"/>
              </a:rPr>
              <a:t>in-state, out-of-state, international and natural 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377" y="2741555"/>
            <a:ext cx="8937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B</a:t>
            </a:r>
            <a:r>
              <a:rPr lang="en-US" sz="2000" dirty="0" smtClean="0"/>
              <a:t>uild a framework for continued communication with the stakeholders</a:t>
            </a:r>
          </a:p>
          <a:p>
            <a:endParaRPr lang="en-US" sz="2000" dirty="0" smtClean="0"/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/>
              <a:t>Request priority high-O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and high-PM</a:t>
            </a:r>
            <a:r>
              <a:rPr lang="en-US" sz="2000" baseline="-25000" dirty="0" smtClean="0"/>
              <a:t>2.5</a:t>
            </a:r>
            <a:r>
              <a:rPr lang="en-US" sz="2000" dirty="0" smtClean="0"/>
              <a:t> episodes from AQMs (2007-2013)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-88591" y="6352099"/>
            <a:ext cx="9037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FF0000"/>
                </a:solidFill>
                <a:cs typeface="Arial"/>
              </a:rPr>
              <a:t>Next teleconference: Monday, June 23, 2pm (EDT) </a:t>
            </a:r>
            <a:endParaRPr lang="en-US" sz="2400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4519" y="4338580"/>
            <a:ext cx="15359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AQAST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TT 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Members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07678" y="4208365"/>
            <a:ext cx="2054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Air Agencies </a:t>
            </a:r>
          </a:p>
        </p:txBody>
      </p:sp>
      <p:sp>
        <p:nvSpPr>
          <p:cNvPr id="7" name="Curved Down Arrow 6"/>
          <p:cNvSpPr/>
          <p:nvPr/>
        </p:nvSpPr>
        <p:spPr bwMode="auto">
          <a:xfrm>
            <a:off x="2851231" y="3960394"/>
            <a:ext cx="2781269" cy="724606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Curved Down Arrow 30"/>
          <p:cNvSpPr/>
          <p:nvPr/>
        </p:nvSpPr>
        <p:spPr bwMode="auto">
          <a:xfrm rot="10800000">
            <a:off x="2804058" y="5019944"/>
            <a:ext cx="2781269" cy="724606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1338" y="4413916"/>
            <a:ext cx="2357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monthly </a:t>
            </a:r>
          </a:p>
          <a:p>
            <a:pPr algn="ctr"/>
            <a:r>
              <a:rPr lang="en-US" sz="2400" dirty="0" smtClean="0"/>
              <a:t>teleconferences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07678" y="4666734"/>
            <a:ext cx="31431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MDE, </a:t>
            </a:r>
            <a:r>
              <a:rPr lang="en-US" dirty="0"/>
              <a:t>MO DNR, NH DES, </a:t>
            </a:r>
            <a:endParaRPr lang="en-US" dirty="0" smtClean="0"/>
          </a:p>
          <a:p>
            <a:r>
              <a:rPr lang="en-US" dirty="0"/>
              <a:t>NYSDEC, </a:t>
            </a:r>
            <a:r>
              <a:rPr lang="en-US" dirty="0" smtClean="0"/>
              <a:t>TX/TCEQ, </a:t>
            </a:r>
          </a:p>
          <a:p>
            <a:r>
              <a:rPr lang="en-US" dirty="0" smtClean="0"/>
              <a:t>WI DNR/LADCO,</a:t>
            </a:r>
          </a:p>
          <a:p>
            <a:r>
              <a:rPr lang="en-US" dirty="0" smtClean="0"/>
              <a:t>OTC, NESCAUM, US EPA…</a:t>
            </a:r>
          </a:p>
          <a:p>
            <a:r>
              <a:rPr lang="en-US" dirty="0" smtClean="0"/>
              <a:t>…your agency??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260" y="2167844"/>
            <a:ext cx="8802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AQAST can help quantify these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components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how can we be most effective?  </a:t>
            </a:r>
          </a:p>
        </p:txBody>
      </p:sp>
    </p:spTree>
    <p:extLst>
      <p:ext uri="{BB962C8B-B14F-4D97-AF65-F5344CB8AC3E}">
        <p14:creationId xmlns:p14="http://schemas.microsoft.com/office/powerpoint/2010/main" val="25791087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fcplot_sm_20070618.gif"/>
          <p:cNvPicPr>
            <a:picLocks/>
          </p:cNvPicPr>
          <p:nvPr/>
        </p:nvPicPr>
        <p:blipFill>
          <a:blip r:embed="rId2"/>
          <a:srcRect l="31500" t="21474" r="9000"/>
          <a:stretch>
            <a:fillRect/>
          </a:stretch>
        </p:blipFill>
        <p:spPr>
          <a:xfrm>
            <a:off x="3657600" y="3657600"/>
            <a:ext cx="4231640" cy="3126473"/>
          </a:xfrm>
          <a:prstGeom prst="rect">
            <a:avLst/>
          </a:prstGeom>
        </p:spPr>
      </p:pic>
      <p:pic>
        <p:nvPicPr>
          <p:cNvPr id="5" name="Picture 4" descr="anom_behr_no2_20070618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65" y="0"/>
            <a:ext cx="5880735" cy="3990499"/>
          </a:xfrm>
          <a:prstGeom prst="rect">
            <a:avLst/>
          </a:prstGeom>
        </p:spPr>
      </p:pic>
      <p:pic>
        <p:nvPicPr>
          <p:cNvPr id="6" name="Picture 5" descr="map_EUS_2007_06_11_O3_MDA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2" t="12358" r="7177" b="16876"/>
          <a:stretch/>
        </p:blipFill>
        <p:spPr>
          <a:xfrm rot="5400000">
            <a:off x="1511907" y="2521213"/>
            <a:ext cx="520660" cy="3168952"/>
          </a:xfrm>
          <a:prstGeom prst="rect">
            <a:avLst/>
          </a:prstGeom>
        </p:spPr>
      </p:pic>
      <p:pic>
        <p:nvPicPr>
          <p:cNvPr id="2" name="Picture 1" descr="map_EUS_2007_06_18_O3_MDA8.jp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1" t="11806" r="28125" b="16567"/>
          <a:stretch/>
        </p:blipFill>
        <p:spPr>
          <a:xfrm>
            <a:off x="-548640" y="502920"/>
            <a:ext cx="3895344" cy="33009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4245" y="342795"/>
            <a:ext cx="27690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AQS MDA8 OZONE (J.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Guo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38376" y="15689"/>
            <a:ext cx="387730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BEHR NO</a:t>
            </a:r>
            <a:r>
              <a:rPr lang="en-US" b="1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 column anomalies (L.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</a:rPr>
              <a:t>Valin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Calibri"/>
              </a:rPr>
              <a:t>r</a:t>
            </a:r>
            <a:r>
              <a:rPr lang="en-US" b="1" dirty="0" smtClean="0">
                <a:solidFill>
                  <a:srgbClr val="0000FF"/>
                </a:solidFill>
                <a:latin typeface="Calibri"/>
              </a:rPr>
              <a:t>elative to MJJA 2005-2008 (1:30pm)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9116" y="3626362"/>
            <a:ext cx="2864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Calibri"/>
              </a:rPr>
              <a:t>NOAA Weather Maps (7am)</a:t>
            </a:r>
            <a:endParaRPr lang="en-US" b="1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920" y="4764012"/>
            <a:ext cx="35788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alibri"/>
              </a:rPr>
              <a:t>Similar day-to-day variations in spatial patterns of surface O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</a:rPr>
              <a:t>3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and NO</a:t>
            </a:r>
            <a:r>
              <a:rPr lang="en-US" baseline="-25000" dirty="0" smtClean="0">
                <a:solidFill>
                  <a:srgbClr val="0000FF"/>
                </a:solidFill>
                <a:latin typeface="Calibri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alibri"/>
              </a:rPr>
              <a:t> column anomalies during this regional-scale, multi-day episode (reflects weather variability)</a:t>
            </a:r>
            <a:endParaRPr lang="en-US" dirty="0">
              <a:solidFill>
                <a:srgbClr val="0000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50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Quantifying source contributions with GEOS-</a:t>
            </a:r>
            <a:r>
              <a:rPr lang="en-US" dirty="0" err="1" smtClean="0"/>
              <a:t>Chem</a:t>
            </a:r>
            <a:r>
              <a:rPr lang="en-US" dirty="0" smtClean="0"/>
              <a:t> (v9_02): </a:t>
            </a:r>
            <a:br>
              <a:rPr lang="en-US" dirty="0" smtClean="0"/>
            </a:br>
            <a:r>
              <a:rPr lang="en-US" dirty="0" smtClean="0"/>
              <a:t>Multi-year (2004-2012) simulations (2°x2.5°)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108" y="6481630"/>
            <a:ext cx="2632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/>
              </a:rPr>
              <a:t>L. Murray, LDEO/Columbia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221622"/>
            <a:ext cx="3893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Arial"/>
              </a:rPr>
              <a:t>MERRA winds; NLDN lightning; NEI2005; CH</a:t>
            </a:r>
            <a:r>
              <a:rPr lang="en-US" sz="1600" baseline="-25000" dirty="0" smtClean="0">
                <a:solidFill>
                  <a:srgbClr val="000000"/>
                </a:solidFill>
                <a:latin typeface="Arial"/>
              </a:rPr>
              <a:t>4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 lower BCs from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</a:rPr>
              <a:t>obs</a:t>
            </a:r>
            <a:endParaRPr lang="en-US" sz="1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300" y="1841448"/>
            <a:ext cx="3672800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</a:rPr>
              <a:t>Sensitivity simulations: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N. Amer. Background</a:t>
            </a:r>
          </a:p>
          <a:p>
            <a:r>
              <a:rPr lang="en-US" dirty="0" smtClean="0">
                <a:solidFill>
                  <a:srgbClr val="0000FF"/>
                </a:solidFill>
                <a:latin typeface="Arial"/>
              </a:rPr>
              <a:t>(zero N. </a:t>
            </a:r>
            <a:r>
              <a:rPr lang="en-US" dirty="0" err="1" smtClean="0">
                <a:solidFill>
                  <a:srgbClr val="0000FF"/>
                </a:solidFill>
                <a:latin typeface="Arial"/>
              </a:rPr>
              <a:t>Amer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/>
              </a:rPr>
              <a:t>Anthr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. </a:t>
            </a:r>
            <a:r>
              <a:rPr lang="en-US" dirty="0" err="1" smtClean="0">
                <a:solidFill>
                  <a:srgbClr val="0000FF"/>
                </a:solidFill>
                <a:latin typeface="Arial"/>
              </a:rPr>
              <a:t>Emis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.)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U.S. Background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Natural Background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Zero soil </a:t>
            </a:r>
            <a:r>
              <a:rPr lang="en-US" dirty="0" err="1" smtClean="0">
                <a:solidFill>
                  <a:srgbClr val="0000FF"/>
                </a:solidFill>
                <a:latin typeface="Arial"/>
              </a:rPr>
              <a:t>NO</a:t>
            </a:r>
            <a:r>
              <a:rPr lang="en-US" baseline="-25000" dirty="0" err="1" smtClean="0">
                <a:solidFill>
                  <a:srgbClr val="0000FF"/>
                </a:solidFill>
                <a:latin typeface="Arial"/>
              </a:rPr>
              <a:t>x</a:t>
            </a:r>
            <a:endParaRPr lang="en-US" baseline="-25000" dirty="0" smtClean="0">
              <a:solidFill>
                <a:srgbClr val="0000FF"/>
              </a:solidFill>
              <a:latin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Zero lightning </a:t>
            </a:r>
            <a:r>
              <a:rPr lang="en-US" dirty="0" err="1" smtClean="0">
                <a:solidFill>
                  <a:srgbClr val="0000FF"/>
                </a:solidFill>
                <a:latin typeface="Arial"/>
              </a:rPr>
              <a:t>NO</a:t>
            </a:r>
            <a:r>
              <a:rPr lang="en-US" baseline="-25000" dirty="0" err="1" smtClean="0">
                <a:solidFill>
                  <a:srgbClr val="0000FF"/>
                </a:solidFill>
                <a:latin typeface="Arial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Arial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Arial"/>
              </a:rPr>
              <a:t>Zero fires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/>
              </a:rPr>
              <a:t>Zero a single state’s emissions</a:t>
            </a:r>
          </a:p>
          <a:p>
            <a:endParaRPr lang="en-US" sz="200" dirty="0">
              <a:solidFill>
                <a:srgbClr val="FF0000"/>
              </a:solidFill>
              <a:latin typeface="Arial"/>
            </a:endParaRPr>
          </a:p>
          <a:p>
            <a:pPr marL="342900" indent="-342900">
              <a:buFont typeface="Arial"/>
              <a:buChar char="•"/>
            </a:pPr>
            <a:endParaRPr lang="en-US" sz="300" dirty="0" smtClean="0">
              <a:solidFill>
                <a:srgbClr val="000000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Arial"/>
              </a:rPr>
              <a:t>Some archived fields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</a:rPr>
              <a:t>C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olumns at 10:00 and 13:30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Hourly surface O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; PM</a:t>
            </a:r>
            <a:r>
              <a:rPr lang="en-US" baseline="-25000" dirty="0" smtClean="0">
                <a:solidFill>
                  <a:srgbClr val="000000"/>
                </a:solidFill>
                <a:latin typeface="Arial"/>
              </a:rPr>
              <a:t>2.5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Boundary conditions for 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regional models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300" y="5834926"/>
            <a:ext cx="8980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5000"/>
              <a:defRPr sz="1800"/>
            </a:pP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Evaluating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the ability of the coarse model to provide useful rapid first-look estimates of event source attribution in advance of regional-scale modeling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636762" y="90714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dirty="0">
              <a:solidFill>
                <a:srgbClr val="0000FF"/>
              </a:solidFill>
              <a:latin typeface="Arial"/>
            </a:endParaRPr>
          </a:p>
        </p:txBody>
      </p:sp>
      <p:grpSp>
        <p:nvGrpSpPr>
          <p:cNvPr id="10" name="Group 40"/>
          <p:cNvGrpSpPr/>
          <p:nvPr/>
        </p:nvGrpSpPr>
        <p:grpSpPr>
          <a:xfrm>
            <a:off x="4070634" y="1143001"/>
            <a:ext cx="4906469" cy="4639010"/>
            <a:chOff x="0" y="125699"/>
            <a:chExt cx="3146749" cy="3363170"/>
          </a:xfrm>
        </p:grpSpPr>
        <p:pic>
          <p:nvPicPr>
            <p:cNvPr id="11" name="ozone.WI.000334.png"/>
            <p:cNvPicPr/>
            <p:nvPr/>
          </p:nvPicPr>
          <p:blipFill>
            <a:blip r:embed="rId3">
              <a:extLst/>
            </a:blip>
            <a:srcRect l="15763" t="18324" r="17667" b="13991"/>
            <a:stretch>
              <a:fillRect/>
            </a:stretch>
          </p:blipFill>
          <p:spPr>
            <a:xfrm>
              <a:off x="75414" y="366051"/>
              <a:ext cx="3071335" cy="31228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Shape 39"/>
            <p:cNvSpPr/>
            <p:nvPr/>
          </p:nvSpPr>
          <p:spPr>
            <a:xfrm>
              <a:off x="0" y="125699"/>
              <a:ext cx="3137182" cy="44844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defRPr sz="1800"/>
              </a:pPr>
              <a:r>
                <a:rPr sz="1600" b="1" dirty="0">
                  <a:solidFill>
                    <a:srgbClr val="000000"/>
                  </a:solidFill>
                  <a:latin typeface="Arial"/>
                </a:rPr>
                <a:t>Sample estimated contribution of WI emissions to surface O</a:t>
              </a:r>
              <a:r>
                <a:rPr sz="1600" b="1" baseline="-5999" dirty="0">
                  <a:solidFill>
                    <a:srgbClr val="000000"/>
                  </a:solidFill>
                  <a:latin typeface="Arial"/>
                </a:rPr>
                <a:t>3</a:t>
              </a:r>
            </a:p>
          </p:txBody>
        </p:sp>
      </p:grpSp>
      <p:cxnSp>
        <p:nvCxnSpPr>
          <p:cNvPr id="7" name="Straight Arrow Connector 6"/>
          <p:cNvCxnSpPr/>
          <p:nvPr/>
        </p:nvCxnSpPr>
        <p:spPr bwMode="auto">
          <a:xfrm flipV="1">
            <a:off x="3764100" y="3418417"/>
            <a:ext cx="2765817" cy="8043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67803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Compiling spreadsheet with O</a:t>
            </a:r>
            <a:r>
              <a:rPr lang="en-US" baseline="-25000" dirty="0" smtClean="0"/>
              <a:t>3</a:t>
            </a:r>
            <a:r>
              <a:rPr lang="en-US" dirty="0" smtClean="0"/>
              <a:t> and PM</a:t>
            </a:r>
            <a:r>
              <a:rPr lang="en-US" baseline="-25000" dirty="0" smtClean="0"/>
              <a:t>2.5</a:t>
            </a:r>
            <a:r>
              <a:rPr lang="en-US" dirty="0" smtClean="0"/>
              <a:t> episodes </a:t>
            </a:r>
            <a:br>
              <a:rPr lang="en-US" dirty="0" smtClean="0"/>
            </a:br>
            <a:r>
              <a:rPr lang="en-US" dirty="0" smtClean="0"/>
              <a:t>requested from air agencies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233347"/>
              </p:ext>
            </p:extLst>
          </p:nvPr>
        </p:nvGraphicFramePr>
        <p:xfrm>
          <a:off x="200527" y="1186226"/>
          <a:ext cx="7772398" cy="1074100"/>
        </p:xfrm>
        <a:graphic>
          <a:graphicData uri="http://schemas.openxmlformats.org/drawingml/2006/table">
            <a:tbl>
              <a:tblPr/>
              <a:tblGrid>
                <a:gridCol w="1005292"/>
                <a:gridCol w="1321773"/>
                <a:gridCol w="605037"/>
                <a:gridCol w="605037"/>
                <a:gridCol w="605037"/>
                <a:gridCol w="605037"/>
                <a:gridCol w="605037"/>
                <a:gridCol w="605037"/>
                <a:gridCol w="605037"/>
                <a:gridCol w="605037"/>
                <a:gridCol w="605037"/>
              </a:tblGrid>
              <a:tr h="577112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identified by</a:t>
                      </a:r>
                    </a:p>
                  </a:txBody>
                  <a:tcPr marL="9308" marR="9308" marT="93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48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Notes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</a:t>
                      </a:r>
                      <a:r>
                        <a:rPr lang="en-US" sz="20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PM</a:t>
                      </a:r>
                      <a:r>
                        <a:rPr lang="en-US" sz="2000" b="0" i="0" u="none" strike="noStrike" baseline="-250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MARAMA</a:t>
                      </a:r>
                    </a:p>
                  </a:txBody>
                  <a:tcPr marL="9308" marR="9308" marT="930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MDE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TCEQ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WDNR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560479"/>
              </p:ext>
            </p:extLst>
          </p:nvPr>
        </p:nvGraphicFramePr>
        <p:xfrm>
          <a:off x="200527" y="2314347"/>
          <a:ext cx="7772398" cy="2634056"/>
        </p:xfrm>
        <a:graphic>
          <a:graphicData uri="http://schemas.openxmlformats.org/drawingml/2006/table">
            <a:tbl>
              <a:tblPr/>
              <a:tblGrid>
                <a:gridCol w="1005292"/>
                <a:gridCol w="1321773"/>
                <a:gridCol w="605037"/>
                <a:gridCol w="605037"/>
                <a:gridCol w="605037"/>
                <a:gridCol w="605037"/>
                <a:gridCol w="605037"/>
                <a:gridCol w="605037"/>
                <a:gridCol w="605037"/>
                <a:gridCol w="605037"/>
                <a:gridCol w="605037"/>
              </a:tblGrid>
              <a:tr h="279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severe widespread event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</a:t>
                      </a:r>
                      <a:r>
                        <a:rPr lang="fr-F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24 - 28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4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widespread</a:t>
                      </a: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 24 - 30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4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 27 - 28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4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June 28 - July 8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4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July 1 - 8 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Saharan dust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4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July 5 - 7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924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July 9 - 14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X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08" marR="9308" marT="93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308" marR="9308" marT="930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032781" y="1473284"/>
            <a:ext cx="1210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AQAST</a:t>
            </a:r>
          </a:p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0613" y="5333588"/>
            <a:ext cx="633148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sym typeface="Wingdings"/>
              </a:rPr>
              <a:t>MD, MO, TCEQ, WDNR all identified high-O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3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events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sym typeface="Wingdings"/>
              </a:rPr>
              <a:t>during the 2012 heat wave beginning late June into mid-July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7762" y="6215307"/>
            <a:ext cx="5378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Animation of EUS MDA8 O</a:t>
            </a:r>
            <a:r>
              <a:rPr lang="en-US" baseline="-25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(J. </a:t>
            </a:r>
            <a:r>
              <a:rPr lang="en-US" dirty="0" err="1" smtClean="0">
                <a:sym typeface="Wingdings"/>
              </a:rPr>
              <a:t>Guo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smtClean="0">
                <a:sym typeface="Wingdings"/>
              </a:rPr>
              <a:t>Columbia)</a:t>
            </a:r>
            <a:endParaRPr lang="en-US" dirty="0" smtClean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Also PM</a:t>
            </a:r>
            <a:r>
              <a:rPr lang="en-US" baseline="-25000" dirty="0" smtClean="0">
                <a:sym typeface="Wingdings"/>
              </a:rPr>
              <a:t>2.5</a:t>
            </a:r>
            <a:r>
              <a:rPr lang="en-US" dirty="0" smtClean="0">
                <a:sym typeface="Wingdings"/>
              </a:rPr>
              <a:t>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9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2" name="Rectangle 18"/>
          <p:cNvSpPr>
            <a:spLocks noChangeArrowheads="1"/>
          </p:cNvSpPr>
          <p:nvPr/>
        </p:nvSpPr>
        <p:spPr bwMode="auto">
          <a:xfrm>
            <a:off x="0" y="0"/>
            <a:ext cx="9144000" cy="1227324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Designing effective SIPs requires knowledge of source contributions to O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3 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and PM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2.5</a:t>
            </a:r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 pollution episodes</a:t>
            </a:r>
            <a:endParaRPr lang="en-US" sz="2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636" y="1214094"/>
            <a:ext cx="8735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cs typeface="Arial"/>
                <a:sym typeface="Wingdings"/>
              </a:rPr>
              <a:t>Observed pollution levels are the summation of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FF"/>
                </a:solidFill>
                <a:cs typeface="Arial"/>
                <a:sym typeface="Wingdings"/>
              </a:rPr>
              <a:t>in-state, out-of-state, international and natural 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377" y="2741555"/>
            <a:ext cx="89375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ym typeface="Wingdings"/>
              </a:rPr>
              <a:t>B</a:t>
            </a:r>
            <a:r>
              <a:rPr lang="en-US" sz="2000" dirty="0" smtClean="0"/>
              <a:t>uild a framework for continued communication with the stakeholders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/>
              <a:t>Request priority high-O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and high-PM</a:t>
            </a:r>
            <a:r>
              <a:rPr lang="en-US" sz="2000" baseline="-25000" dirty="0" smtClean="0"/>
              <a:t>2.5</a:t>
            </a:r>
            <a:r>
              <a:rPr lang="en-US" sz="2000" dirty="0" smtClean="0"/>
              <a:t> episodes from AQMs (2007-2013)</a:t>
            </a:r>
          </a:p>
          <a:p>
            <a:pPr marL="342900" indent="-342900">
              <a:buFont typeface="Wingdings" charset="0"/>
              <a:buChar char="à"/>
            </a:pPr>
            <a:r>
              <a:rPr lang="en-US" sz="2000" dirty="0" smtClean="0">
                <a:solidFill>
                  <a:srgbClr val="0000FF"/>
                </a:solidFill>
              </a:rPr>
              <a:t>Analyze some of these episodes &amp; provide “recipes” for determining source contributions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88591" y="6352099"/>
            <a:ext cx="9037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srgbClr val="FF0000"/>
                </a:solidFill>
                <a:cs typeface="Arial"/>
              </a:rPr>
              <a:t>Next teleconference: Monday, June 23, 2pm (EDT) </a:t>
            </a:r>
            <a:endParaRPr lang="en-US" sz="2400" dirty="0">
              <a:solidFill>
                <a:srgbClr val="FF0000"/>
              </a:solidFill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4519" y="4338580"/>
            <a:ext cx="15359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AQAST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TT </a:t>
            </a:r>
          </a:p>
          <a:p>
            <a:pPr algn="ctr"/>
            <a:r>
              <a:rPr lang="en-US" sz="2400" b="1" dirty="0" smtClean="0">
                <a:latin typeface="Arial"/>
                <a:cs typeface="Arial"/>
              </a:rPr>
              <a:t>Members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07678" y="4208365"/>
            <a:ext cx="2054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Air Agencies </a:t>
            </a:r>
          </a:p>
        </p:txBody>
      </p:sp>
      <p:sp>
        <p:nvSpPr>
          <p:cNvPr id="7" name="Curved Down Arrow 6"/>
          <p:cNvSpPr/>
          <p:nvPr/>
        </p:nvSpPr>
        <p:spPr bwMode="auto">
          <a:xfrm>
            <a:off x="2851231" y="3960394"/>
            <a:ext cx="2781269" cy="724606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Curved Down Arrow 30"/>
          <p:cNvSpPr/>
          <p:nvPr/>
        </p:nvSpPr>
        <p:spPr bwMode="auto">
          <a:xfrm rot="10800000">
            <a:off x="2804058" y="5019944"/>
            <a:ext cx="2781269" cy="724606"/>
          </a:xfrm>
          <a:prstGeom prst="curved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1338" y="4413916"/>
            <a:ext cx="23575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monthly </a:t>
            </a:r>
          </a:p>
          <a:p>
            <a:pPr algn="ctr"/>
            <a:r>
              <a:rPr lang="en-US" sz="2400" dirty="0" smtClean="0"/>
              <a:t>teleconferences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707678" y="4666734"/>
            <a:ext cx="31431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MDE, </a:t>
            </a:r>
            <a:r>
              <a:rPr lang="en-US" dirty="0"/>
              <a:t>MO DNR, NH DES, </a:t>
            </a:r>
            <a:endParaRPr lang="en-US" dirty="0" smtClean="0"/>
          </a:p>
          <a:p>
            <a:r>
              <a:rPr lang="en-US" dirty="0"/>
              <a:t>NYSDEC, </a:t>
            </a:r>
            <a:r>
              <a:rPr lang="en-US" dirty="0" smtClean="0"/>
              <a:t>TX/TCEQ, </a:t>
            </a:r>
          </a:p>
          <a:p>
            <a:r>
              <a:rPr lang="en-US" dirty="0" smtClean="0"/>
              <a:t>WI DNR/LADCO,</a:t>
            </a:r>
          </a:p>
          <a:p>
            <a:r>
              <a:rPr lang="en-US" dirty="0" smtClean="0"/>
              <a:t>OTC, NESCAUM, US EPA…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…your agency??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260" y="2167844"/>
            <a:ext cx="8802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AQAST can help quantify these 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components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;</a:t>
            </a:r>
            <a:r>
              <a:rPr lang="en-US" sz="20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Arial"/>
                <a:cs typeface="Arial"/>
              </a:rPr>
              <a:t>how can we be most effective?  </a:t>
            </a:r>
          </a:p>
        </p:txBody>
      </p:sp>
    </p:spTree>
    <p:extLst>
      <p:ext uri="{BB962C8B-B14F-4D97-AF65-F5344CB8AC3E}">
        <p14:creationId xmlns:p14="http://schemas.microsoft.com/office/powerpoint/2010/main" val="14341734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AQAST resources for source </a:t>
            </a:r>
            <a:r>
              <a:rPr lang="en-US" dirty="0"/>
              <a:t>a</a:t>
            </a:r>
            <a:r>
              <a:rPr lang="en-US" dirty="0" smtClean="0"/>
              <a:t>ttribution </a:t>
            </a:r>
            <a:br>
              <a:rPr lang="en-US" dirty="0" smtClean="0"/>
            </a:br>
            <a:r>
              <a:rPr lang="en-US" dirty="0" smtClean="0"/>
              <a:t>during EUS pollution episodes</a:t>
            </a:r>
            <a:endParaRPr lang="en-US" dirty="0"/>
          </a:p>
        </p:txBody>
      </p:sp>
      <p:pic>
        <p:nvPicPr>
          <p:cNvPr id="14" name="Picture 19" descr="bs00925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978" y="1539234"/>
            <a:ext cx="1371600" cy="63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8" descr="in00135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7355" y="1493504"/>
            <a:ext cx="1454150" cy="45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j04247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52064" y="1361668"/>
            <a:ext cx="804863" cy="725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 descr=" radar.gif                                                      00000281STAAC #1                       B0D01979:"/>
          <p:cNvPicPr>
            <a:picLocks noChangeAspect="1" noChangeArrowheads="1"/>
          </p:cNvPicPr>
          <p:nvPr/>
        </p:nvPicPr>
        <p:blipFill>
          <a:blip r:embed="rId6" r:link="rId7" cstate="print">
            <a:lum bright="-24000" contrast="52000"/>
          </a:blip>
          <a:srcRect/>
          <a:stretch>
            <a:fillRect/>
          </a:stretch>
        </p:blipFill>
        <p:spPr bwMode="invGray">
          <a:xfrm>
            <a:off x="4903755" y="1361668"/>
            <a:ext cx="768467" cy="73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>
                <a:alpha val="50000"/>
              </a:scheme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59382" y="2337350"/>
            <a:ext cx="24801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b="1" dirty="0">
                <a:solidFill>
                  <a:srgbClr val="C0504D"/>
                </a:solidFill>
                <a:latin typeface="Geneva"/>
                <a:cs typeface="Geneva"/>
              </a:rPr>
              <a:t>s</a:t>
            </a:r>
            <a:r>
              <a:rPr lang="en-US" b="1" dirty="0" smtClean="0">
                <a:solidFill>
                  <a:srgbClr val="C0504D"/>
                </a:solidFill>
                <a:latin typeface="Geneva"/>
                <a:cs typeface="Geneva"/>
              </a:rPr>
              <a:t>atellite instruments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79755" y="2142591"/>
            <a:ext cx="24416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C0504D"/>
                </a:solidFill>
                <a:latin typeface="Geneva"/>
                <a:cs typeface="Geneva"/>
              </a:rPr>
              <a:t>suborbital platforms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99664" y="2152684"/>
            <a:ext cx="101242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US" b="1" dirty="0" smtClean="0">
                <a:solidFill>
                  <a:srgbClr val="C0504D"/>
                </a:solidFill>
                <a:latin typeface="Geneva"/>
                <a:cs typeface="Geneva"/>
              </a:rPr>
              <a:t>models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5770" y="2556856"/>
            <a:ext cx="39805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DISCOVER-AQ </a:t>
            </a:r>
          </a:p>
          <a:p>
            <a:pPr algn="ctr"/>
            <a:r>
              <a:rPr lang="en-US" sz="2000" dirty="0"/>
              <a:t>	</a:t>
            </a:r>
            <a:r>
              <a:rPr lang="en-US" sz="2000" dirty="0" smtClean="0"/>
              <a:t>(2011; SIP Base year)</a:t>
            </a:r>
          </a:p>
          <a:p>
            <a:pPr algn="ctr"/>
            <a:r>
              <a:rPr lang="en-US" sz="2000" dirty="0" smtClean="0"/>
              <a:t>SEAC4RS/SOAS/SENEX (2013)</a:t>
            </a:r>
          </a:p>
          <a:p>
            <a:pPr algn="ctr"/>
            <a:r>
              <a:rPr lang="en-US" sz="2000" dirty="0" smtClean="0"/>
              <a:t>EPA AQS</a:t>
            </a:r>
          </a:p>
          <a:p>
            <a:pPr algn="ctr"/>
            <a:r>
              <a:rPr lang="en-US" sz="2000" dirty="0" err="1" smtClean="0"/>
              <a:t>CASTNet</a:t>
            </a:r>
            <a:endParaRPr lang="en-US" sz="20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360393" y="2992626"/>
            <a:ext cx="1638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OMI NO2 </a:t>
            </a:r>
          </a:p>
          <a:p>
            <a:r>
              <a:rPr lang="en-US" sz="2000" dirty="0" smtClean="0"/>
              <a:t>MOPITT CO</a:t>
            </a:r>
          </a:p>
          <a:p>
            <a:r>
              <a:rPr lang="en-US" sz="2000" dirty="0" smtClean="0"/>
              <a:t>MODIS AOD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21812" y="2539783"/>
            <a:ext cx="169537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 smtClean="0"/>
              <a:t>CAMx</a:t>
            </a:r>
            <a:endParaRPr lang="en-US" sz="2000" dirty="0" smtClean="0"/>
          </a:p>
          <a:p>
            <a:pPr algn="ctr"/>
            <a:r>
              <a:rPr lang="en-US" sz="2000" dirty="0" smtClean="0"/>
              <a:t>CMAQ</a:t>
            </a:r>
          </a:p>
          <a:p>
            <a:pPr algn="ctr"/>
            <a:r>
              <a:rPr lang="en-US" sz="2000" dirty="0" smtClean="0"/>
              <a:t>GEOS-</a:t>
            </a:r>
            <a:r>
              <a:rPr lang="en-US" sz="2000" dirty="0" err="1" smtClean="0"/>
              <a:t>Chem</a:t>
            </a:r>
            <a:endParaRPr lang="en-US" sz="2000" dirty="0" smtClean="0"/>
          </a:p>
          <a:p>
            <a:pPr algn="ctr"/>
            <a:r>
              <a:rPr lang="en-US" sz="2000" dirty="0" smtClean="0"/>
              <a:t>GFDL AM3</a:t>
            </a:r>
          </a:p>
          <a:p>
            <a:pPr algn="ctr"/>
            <a:r>
              <a:rPr lang="en-US" sz="2000" dirty="0" smtClean="0"/>
              <a:t>STEM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7821" y="4122951"/>
            <a:ext cx="20996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 events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Inter-state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Wildfire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International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3379755" y="4240101"/>
            <a:ext cx="19384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Size of episode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Areal extent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Duration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Transport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6423297" y="4153433"/>
            <a:ext cx="2878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Source attribution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Several horizontal resolutions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Forward/</a:t>
            </a:r>
            <a:r>
              <a:rPr lang="en-US" sz="2000" dirty="0" err="1" smtClean="0"/>
              <a:t>adjoint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HTAP simulations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Connect suborbital and space-based information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107" y="5692315"/>
            <a:ext cx="54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For each episode, organically determine best use of AQAST resources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(which team members, tools)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4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 bwMode="auto">
          <a:xfrm>
            <a:off x="2419" y="-12095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/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Deliverables &amp; </a:t>
            </a:r>
            <a:r>
              <a:rPr lang="en-US" altLang="zh-CN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Expected AQ outcomes</a:t>
            </a:r>
            <a:endParaRPr lang="zh-CN" altLang="en-US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19" y="1481677"/>
            <a:ext cx="914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1. Establishment </a:t>
            </a:r>
            <a:r>
              <a:rPr lang="en-US" sz="2000" dirty="0"/>
              <a:t>of a stakeholder </a:t>
            </a:r>
            <a:r>
              <a:rPr lang="en-US" sz="2000" dirty="0" smtClean="0"/>
              <a:t>advisory committee (set priorities) </a:t>
            </a:r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	 B</a:t>
            </a:r>
            <a:r>
              <a:rPr lang="en-US" sz="2000" dirty="0" smtClean="0">
                <a:solidFill>
                  <a:srgbClr val="0000FF"/>
                </a:solidFill>
              </a:rPr>
              <a:t>uild </a:t>
            </a:r>
            <a:r>
              <a:rPr lang="en-US" sz="2000" dirty="0">
                <a:solidFill>
                  <a:srgbClr val="0000FF"/>
                </a:solidFill>
              </a:rPr>
              <a:t>broader engagement between AQAST </a:t>
            </a:r>
            <a:r>
              <a:rPr lang="en-US" sz="2000" dirty="0" smtClean="0">
                <a:solidFill>
                  <a:srgbClr val="0000FF"/>
                </a:solidFill>
              </a:rPr>
              <a:t>and state</a:t>
            </a:r>
            <a:r>
              <a:rPr lang="en-US" sz="2000" dirty="0">
                <a:solidFill>
                  <a:srgbClr val="0000FF"/>
                </a:solidFill>
              </a:rPr>
              <a:t>-level </a:t>
            </a:r>
            <a:r>
              <a:rPr lang="en-US" sz="2000" dirty="0" smtClean="0">
                <a:solidFill>
                  <a:srgbClr val="0000FF"/>
                </a:solidFill>
              </a:rPr>
              <a:t>AQMs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sz="1000" dirty="0" smtClean="0"/>
          </a:p>
          <a:p>
            <a:r>
              <a:rPr lang="en-US" sz="2000" dirty="0" smtClean="0"/>
              <a:t>2</a:t>
            </a:r>
            <a:r>
              <a:rPr lang="en-US" sz="2000" dirty="0"/>
              <a:t>.</a:t>
            </a:r>
            <a:r>
              <a:rPr lang="en-US" sz="2000" dirty="0" smtClean="0"/>
              <a:t> For each episode, generate reports with technical details of approach in 	appendices (“the recipe” for the analysis)</a:t>
            </a:r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	 New info / approaches to support SIP development </a:t>
            </a:r>
          </a:p>
          <a:p>
            <a:r>
              <a:rPr lang="en-US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Build capacity by providing case studies for future analyses</a:t>
            </a:r>
          </a:p>
          <a:p>
            <a:endParaRPr lang="en-US" sz="1000" dirty="0" smtClean="0"/>
          </a:p>
          <a:p>
            <a:r>
              <a:rPr lang="en-US" sz="2000" dirty="0" smtClean="0"/>
              <a:t>3. Develop website archive of reports, and links to related AQAST resources, 	including coordination with RSIG </a:t>
            </a:r>
            <a:r>
              <a:rPr lang="en-US" sz="2000" dirty="0"/>
              <a:t>TT </a:t>
            </a:r>
            <a:r>
              <a:rPr lang="en-US" sz="2000" dirty="0" smtClean="0"/>
              <a:t>activity, other web tools</a:t>
            </a:r>
            <a:endParaRPr lang="en-US" sz="2000" dirty="0"/>
          </a:p>
          <a:p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Broader dissemination of approaches &amp; findings</a:t>
            </a:r>
            <a:endParaRPr lang="en-US" sz="1000" dirty="0" smtClean="0"/>
          </a:p>
          <a:p>
            <a:endParaRPr lang="en-US" sz="1000" dirty="0" smtClean="0"/>
          </a:p>
          <a:p>
            <a:r>
              <a:rPr lang="en-US" sz="2000" dirty="0" smtClean="0"/>
              <a:t>4. Online </a:t>
            </a:r>
            <a:r>
              <a:rPr lang="en-US" sz="2000" dirty="0"/>
              <a:t>interactive graphics to </a:t>
            </a:r>
            <a:r>
              <a:rPr lang="en-US" sz="2000" dirty="0" smtClean="0"/>
              <a:t>facilitate exploration of model and satellite data</a:t>
            </a:r>
          </a:p>
          <a:p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	 Developing user-friendly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space-based </a:t>
            </a:r>
            <a:r>
              <a:rPr lang="en-US" sz="2000" dirty="0" smtClean="0">
                <a:solidFill>
                  <a:srgbClr val="0000FF"/>
                </a:solidFill>
              </a:rPr>
              <a:t>and model products </a:t>
            </a:r>
            <a:r>
              <a:rPr lang="en-US" sz="2000" dirty="0">
                <a:solidFill>
                  <a:srgbClr val="0000FF"/>
                </a:solidFill>
              </a:rPr>
              <a:t>to </a:t>
            </a:r>
            <a:r>
              <a:rPr lang="en-US" sz="2000" dirty="0" smtClean="0">
                <a:solidFill>
                  <a:srgbClr val="0000FF"/>
                </a:solidFill>
              </a:rPr>
              <a:t>provide 	information on contributions from transported pollution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2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55" y="981377"/>
            <a:ext cx="4721820" cy="294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0442" y="3788328"/>
            <a:ext cx="55057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Figure 2: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Ratio of tropospheric formaldehyde (HCHO) to tropospheric nitrogen dioxide (NO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) over the Colorado Front Range area, derived from mean GOME2 satellite measurements for July 2007 and 2008. A ratio of above 1.0 may indicate a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NO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x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-sensitive ozone production regime. All ratios in this region show ratios are above 1.0. Gridded data from KNMI TEMIS (http://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www.temis.nl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airpollution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/no2.html). Figure courtesy of </a:t>
            </a:r>
            <a:r>
              <a:rPr lang="en-US" b="1" dirty="0">
                <a:solidFill>
                  <a:prstClr val="black"/>
                </a:solidFill>
                <a:latin typeface="Calibri"/>
              </a:rPr>
              <a:t>Patrick Reddy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, from presentation "2009 Ozone Season Review: Briefing to the Colorado Air Quality Control Commission," September 17, 2009 </a:t>
            </a:r>
          </a:p>
        </p:txBody>
      </p:sp>
      <p:pic>
        <p:nvPicPr>
          <p:cNvPr id="8" name="Picture 7" descr="February_2014_EM_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5" y="1235482"/>
            <a:ext cx="3194880" cy="4233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3553" y="5841813"/>
            <a:ext cx="2743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Witman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, S., T. Holloway, and P. Reddy, 2013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2419" y="-12095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/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Space-based formaldehyde to NO</a:t>
            </a:r>
            <a:r>
              <a:rPr lang="en-US" altLang="zh-CN" baseline="-25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2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ratio indicates </a:t>
            </a:r>
            <a:r>
              <a:rPr lang="en-US" altLang="zh-CN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NOx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-sensitive O</a:t>
            </a:r>
            <a:r>
              <a:rPr lang="en-US" altLang="zh-CN" baseline="-25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3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production 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over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Colorado Front Range</a:t>
            </a:r>
            <a:endParaRPr lang="zh-CN" altLang="en-US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749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456" y="845063"/>
            <a:ext cx="7213197" cy="6022186"/>
          </a:xfrm>
          <a:prstGeom prst="rect">
            <a:avLst/>
          </a:prstGeom>
        </p:spPr>
      </p:pic>
      <p:pic>
        <p:nvPicPr>
          <p:cNvPr id="8" name="Picture 7" descr="Recipe2_window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2" y="1301433"/>
            <a:ext cx="5865175" cy="376317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0" name="Picture 9" descr="Recipe3_window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2449">
            <a:off x="-647442" y="3537203"/>
            <a:ext cx="5166530" cy="3314918"/>
          </a:xfrm>
          <a:prstGeom prst="rect">
            <a:avLst/>
          </a:prstGeom>
        </p:spPr>
      </p:pic>
      <p:pic>
        <p:nvPicPr>
          <p:cNvPr id="7" name="Picture 6" descr="Recipe_window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379">
            <a:off x="1663576" y="3812860"/>
            <a:ext cx="4854855" cy="31149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8596" y="6243171"/>
            <a:ext cx="553023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http://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sage.wisc.edu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airquality_ratios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419" y="-12095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/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“The recipe” for 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estimating the sensitivity of O</a:t>
            </a:r>
            <a:r>
              <a:rPr lang="en-US" altLang="zh-CN" baseline="-25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3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production to </a:t>
            </a:r>
            <a:r>
              <a:rPr lang="en-US" altLang="zh-CN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NO</a:t>
            </a:r>
            <a:r>
              <a:rPr lang="en-US" altLang="zh-CN" baseline="-250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x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vs. VOCs from s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pace-based formaldehyde to NO</a:t>
            </a:r>
            <a:r>
              <a:rPr lang="en-US" altLang="zh-CN" baseline="-25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2</a:t>
            </a:r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 ratio</a:t>
            </a:r>
            <a:endParaRPr lang="zh-CN" altLang="en-US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86784" y="6533390"/>
            <a:ext cx="128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Holloway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6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6BA1-1267-DB4B-BE37-A8374BEFD50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NY_PHI_Contribution_Contou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533390"/>
            <a:ext cx="6830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Matthew Turner, </a:t>
            </a:r>
            <a:r>
              <a:rPr lang="en-US" dirty="0" err="1" smtClean="0"/>
              <a:t>Daven</a:t>
            </a:r>
            <a:r>
              <a:rPr lang="en-US" dirty="0" smtClean="0"/>
              <a:t> </a:t>
            </a:r>
            <a:r>
              <a:rPr lang="en-US" dirty="0" err="1" smtClean="0"/>
              <a:t>Henze</a:t>
            </a:r>
            <a:r>
              <a:rPr lang="en-US" dirty="0" smtClean="0"/>
              <a:t>, University of Colorado at Boulder      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330" y="12329"/>
            <a:ext cx="9144000" cy="104675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B2F9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/>
            <a:r>
              <a:rPr lang="en-US" altLang="zh-CN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Wingdings" charset="0"/>
              </a:rPr>
              <a:t>Receptor-oriented modeling: Contributions from local and regional BC emissions to mortality in NY/PHIL (2007) </a:t>
            </a:r>
            <a:endParaRPr lang="zh-CN" altLang="en-US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  <a:sym typeface="Wingding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74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Password-protected website for sharing materials among AQAST/AQM team members</a:t>
            </a:r>
            <a:endParaRPr lang="en-US" dirty="0"/>
          </a:p>
        </p:txBody>
      </p:sp>
      <p:pic>
        <p:nvPicPr>
          <p:cNvPr id="4" name="Picture 3" descr="Screen shot 2014-06-14 at 1.52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" b="11116"/>
          <a:stretch/>
        </p:blipFill>
        <p:spPr>
          <a:xfrm>
            <a:off x="0" y="1219200"/>
            <a:ext cx="9395778" cy="49346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1301" y="3314141"/>
            <a:ext cx="4284838" cy="485248"/>
          </a:xfrm>
          <a:prstGeom prst="rect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67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783" y="1047793"/>
            <a:ext cx="879281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MOPITT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multi-spectral retrieval (increased sensitivity to surface)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lvl="1" defTabSz="914400"/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IASI FORLI retrieval processed at NCAR (mostly mid-trop sensitivity)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Download maps from:   </a:t>
            </a:r>
            <a:r>
              <a:rPr lang="en-US" dirty="0" smtClean="0">
                <a:solidFill>
                  <a:prstClr val="black"/>
                </a:solidFill>
                <a:latin typeface="Calibri"/>
                <a:hlinkClick r:id="rId2"/>
              </a:rPr>
              <a:t>ftp://acd.ucar.edu/user/pfister/AQAST/TT_EUS_Episodes/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Further graphics and time periods available if needed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742950" lvl="1" indent="-285750" defTabSz="9144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IASI O3 Analysis is in progress</a:t>
            </a: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50" y="6322665"/>
            <a:ext cx="6304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David Edwards, Gabriele </a:t>
            </a:r>
            <a:r>
              <a:rPr lang="en-US" sz="2000" b="1" dirty="0" err="1" smtClean="0">
                <a:solidFill>
                  <a:prstClr val="black"/>
                </a:solidFill>
                <a:latin typeface="Calibri"/>
              </a:rPr>
              <a:t>Pfister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 and Helen Worden, NCAR</a:t>
            </a:r>
          </a:p>
        </p:txBody>
      </p:sp>
      <p:sp>
        <p:nvSpPr>
          <p:cNvPr id="7" name="AutoShape 2" descr="ftp://acd.ucar.edu/user/pfister/AQAST/TT_EUS_Episodes/MOPITT/MOPV5J_CO_550hPa_20120701_20120708_E.USA.p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4" descr="ftp://acd.ucar.edu/user/pfister/AQAST/TT_EUS_Episodes/MOPITT/MOPV5J_CO_550hPa_20120701_20120708_E.USA.ps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962400"/>
            <a:ext cx="3474721" cy="2560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67" y="3962400"/>
            <a:ext cx="3474722" cy="25603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3962400"/>
            <a:ext cx="3474721" cy="25603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191" y="3505200"/>
            <a:ext cx="9143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Calibri"/>
              </a:rPr>
              <a:t>1 – 8 July 2012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ct val="150000"/>
              </a:lnSpc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IASI 550 mbar                                 MOPITT 550 mbar                       MOPITT surface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0" y="0"/>
            <a:ext cx="9144000" cy="986147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Satellite carbon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monoxide composites (max value)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during selected EUS episodes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723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8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 slide">
  <a:themeElements>
    <a:clrScheme name="Content slid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Content slide">
      <a:majorFont>
        <a:latin typeface="Calibri"/>
        <a:ea typeface="宋体"/>
        <a:cs typeface="宋体"/>
      </a:majorFont>
      <a:minorFont>
        <a:latin typeface="Calibri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ontent slid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ctr">
          <a:defRPr sz="2400" dirty="0">
            <a:solidFill>
              <a:srgbClr val="0000FF"/>
            </a:solidFill>
          </a:defRPr>
        </a:defPPr>
      </a:lstStyle>
    </a:tx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6323</TotalTime>
  <Words>1635</Words>
  <Application>Microsoft Macintosh PowerPoint</Application>
  <PresentationFormat>On-screen Show (4:3)</PresentationFormat>
  <Paragraphs>285</Paragraphs>
  <Slides>23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8_Default Design</vt:lpstr>
      <vt:lpstr>Content slide</vt:lpstr>
      <vt:lpstr>1_Office Theme</vt:lpstr>
      <vt:lpstr>6_Office Theme</vt:lpstr>
      <vt:lpstr>9_Default Design</vt:lpstr>
      <vt:lpstr>5_Office Theme</vt:lpstr>
      <vt:lpstr>7_Office Theme</vt:lpstr>
      <vt:lpstr>Office Theme</vt:lpstr>
      <vt:lpstr>PowerPoint Presentation</vt:lpstr>
      <vt:lpstr>PowerPoint Presentation</vt:lpstr>
      <vt:lpstr>AQAST resources for source attribution  during EUS pollution episodes</vt:lpstr>
      <vt:lpstr>PowerPoint Presentation</vt:lpstr>
      <vt:lpstr>PowerPoint Presentation</vt:lpstr>
      <vt:lpstr>PowerPoint Presentation</vt:lpstr>
      <vt:lpstr>PowerPoint Presentation</vt:lpstr>
      <vt:lpstr>Password-protected website for sharing materials among AQAST/AQM team members</vt:lpstr>
      <vt:lpstr>PowerPoint Presentation</vt:lpstr>
      <vt:lpstr>Password-protected website for sharing materials among AQAST/AQM team members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Quantifying source contributions with GEOS-Chem (v9_02):  Multi-year (2004-2012) simulations (2°x2.5°)</vt:lpstr>
      <vt:lpstr>Compiling spreadsheet with O3 and PM2.5 episodes  requested from air agencies</vt:lpstr>
      <vt:lpstr>PowerPoint Presentation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Arlene Fiore</dc:creator>
  <cp:lastModifiedBy>Arlene Fiore</cp:lastModifiedBy>
  <cp:revision>490</cp:revision>
  <cp:lastPrinted>2012-11-27T15:38:39Z</cp:lastPrinted>
  <dcterms:created xsi:type="dcterms:W3CDTF">2012-09-26T01:15:17Z</dcterms:created>
  <dcterms:modified xsi:type="dcterms:W3CDTF">2014-06-18T03:04:46Z</dcterms:modified>
</cp:coreProperties>
</file>