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54" r:id="rId2"/>
  </p:sldMasterIdLst>
  <p:notesMasterIdLst>
    <p:notesMasterId r:id="rId24"/>
  </p:notesMasterIdLst>
  <p:handoutMasterIdLst>
    <p:handoutMasterId r:id="rId25"/>
  </p:handoutMasterIdLst>
  <p:sldIdLst>
    <p:sldId id="315" r:id="rId3"/>
    <p:sldId id="421" r:id="rId4"/>
    <p:sldId id="443" r:id="rId5"/>
    <p:sldId id="442" r:id="rId6"/>
    <p:sldId id="400" r:id="rId7"/>
    <p:sldId id="422" r:id="rId8"/>
    <p:sldId id="415" r:id="rId9"/>
    <p:sldId id="453" r:id="rId10"/>
    <p:sldId id="434" r:id="rId11"/>
    <p:sldId id="435" r:id="rId12"/>
    <p:sldId id="436" r:id="rId13"/>
    <p:sldId id="437" r:id="rId14"/>
    <p:sldId id="451" r:id="rId15"/>
    <p:sldId id="464" r:id="rId16"/>
    <p:sldId id="438" r:id="rId17"/>
    <p:sldId id="447" r:id="rId18"/>
    <p:sldId id="425" r:id="rId19"/>
    <p:sldId id="466" r:id="rId20"/>
    <p:sldId id="445" r:id="rId21"/>
    <p:sldId id="412" r:id="rId22"/>
    <p:sldId id="45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3300"/>
    <a:srgbClr val="004080"/>
    <a:srgbClr val="008080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255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3148-F491-5E45-9C00-79B1B6DF5906}" type="datetimeFigureOut">
              <a:rPr lang="en-US" smtClean="0"/>
              <a:t>8/21/13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4D8A-A385-A340-81BB-C308DF1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3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A59E6-77BA-4240-8AA4-0283335AE0C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573A6-15EA-F145-A436-415265A02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9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EDAE269-3348-4F4D-9E11-7D99BF88662E}" type="slidenum">
              <a:rPr lang="en-US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7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97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on weaver paper about high tail response</a:t>
            </a:r>
            <a:r>
              <a:rPr lang="en-US" baseline="0" dirty="0" smtClean="0"/>
              <a:t> to climate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73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5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6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1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9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4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3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63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5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8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0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8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9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43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2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9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0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0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6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hyperlink" Target="http://iconbazaar.com/bars/contributed/pg04.html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8.wmf"/><Relationship Id="rId8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0" Type="http://schemas.openxmlformats.org/officeDocument/2006/relationships/image" Target="../media/image9.gif"/><Relationship Id="rId11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8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408413"/>
            <a:ext cx="8382000" cy="52580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641884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en-US" sz="2800" dirty="0">
                <a:solidFill>
                  <a:srgbClr val="0000FF"/>
                </a:solidFill>
              </a:rPr>
              <a:t>O</a:t>
            </a:r>
            <a:r>
              <a:rPr lang="en-US" sz="2800" dirty="0" smtClean="0">
                <a:solidFill>
                  <a:srgbClr val="0000FF"/>
                </a:solidFill>
              </a:rPr>
              <a:t>zone pollution extremes over the eastern USA in summer: Recent trends, future projections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83075" y="1673417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29195" y="5869810"/>
            <a:ext cx="81338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U.S. EPA NCER/ASD Webinar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Applied Sciences Webinar Series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</a:rPr>
              <a:t>August 21, 2013</a:t>
            </a:r>
            <a:endParaRPr lang="en-US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270444" y="1785110"/>
            <a:ext cx="2901756" cy="47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Arlene 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M.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Fiore</a:t>
            </a:r>
          </a:p>
        </p:txBody>
      </p:sp>
      <p:pic>
        <p:nvPicPr>
          <p:cNvPr id="2" name="Picture 1" descr="LDEO_Newlogo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8" y="2246236"/>
            <a:ext cx="3186545" cy="554182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909" y="2838600"/>
            <a:ext cx="2618182" cy="4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10325" y="5595841"/>
            <a:ext cx="3758974" cy="1260004"/>
            <a:chOff x="-128391" y="5785263"/>
            <a:chExt cx="3723179" cy="1072737"/>
          </a:xfrm>
        </p:grpSpPr>
        <p:pic>
          <p:nvPicPr>
            <p:cNvPr id="17" name="Picture 4" descr="C:\WINDOWS\Desktop\April Powerpoint\August\Starblo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711" y="5811632"/>
              <a:ext cx="2522077" cy="103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epa-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391" y="5785263"/>
              <a:ext cx="1211329" cy="107273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694452" y="6428814"/>
              <a:ext cx="861071" cy="235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83520601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2233" y="3521010"/>
            <a:ext cx="80835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Project Team</a:t>
            </a:r>
            <a:r>
              <a:rPr lang="en-US" dirty="0" smtClean="0"/>
              <a:t>:  </a:t>
            </a:r>
            <a:r>
              <a:rPr lang="en-US" dirty="0" err="1"/>
              <a:t>Harald</a:t>
            </a:r>
            <a:r>
              <a:rPr lang="en-US" dirty="0"/>
              <a:t> </a:t>
            </a:r>
            <a:r>
              <a:rPr lang="en-US" dirty="0" err="1" smtClean="0"/>
              <a:t>Rieder</a:t>
            </a:r>
            <a:r>
              <a:rPr lang="en-US" dirty="0" smtClean="0"/>
              <a:t> (LDEO), Olivia Clifton (LDEO), Gus Correa (LDEO), Nora </a:t>
            </a:r>
            <a:r>
              <a:rPr lang="en-US" dirty="0" err="1" smtClean="0"/>
              <a:t>Mascioli</a:t>
            </a:r>
            <a:r>
              <a:rPr lang="en-US" dirty="0" smtClean="0"/>
              <a:t> (Columbia), Lorenzo </a:t>
            </a:r>
            <a:r>
              <a:rPr lang="en-US" dirty="0" err="1"/>
              <a:t>Polvani</a:t>
            </a:r>
            <a:r>
              <a:rPr lang="en-US" dirty="0"/>
              <a:t> (Columbia</a:t>
            </a:r>
            <a:r>
              <a:rPr lang="en-US" dirty="0" smtClean="0"/>
              <a:t>), Larry Horowitz (GFDL), Jean-François </a:t>
            </a:r>
            <a:r>
              <a:rPr lang="en-US" dirty="0" err="1" smtClean="0"/>
              <a:t>Lamarque</a:t>
            </a:r>
            <a:r>
              <a:rPr lang="en-US" dirty="0" smtClean="0"/>
              <a:t> (NCAR) </a:t>
            </a:r>
          </a:p>
          <a:p>
            <a:endParaRPr lang="en-US" sz="800" u="sng" dirty="0" smtClean="0"/>
          </a:p>
          <a:p>
            <a:r>
              <a:rPr lang="en-US" u="sng" dirty="0" smtClean="0"/>
              <a:t>Close Collaborators</a:t>
            </a:r>
            <a:r>
              <a:rPr lang="en-US" dirty="0" smtClean="0"/>
              <a:t>: Elizabeth Barnes (NOAA Postdoctoral Fellow, now at CSU), </a:t>
            </a:r>
            <a:r>
              <a:rPr lang="en-US" dirty="0" err="1" smtClean="0"/>
              <a:t>Yuanyuan</a:t>
            </a:r>
            <a:r>
              <a:rPr lang="en-US" dirty="0" smtClean="0"/>
              <a:t> Fang (Princeton, now at Carnegie Institution/Stanford), </a:t>
            </a:r>
            <a:r>
              <a:rPr lang="en-US" dirty="0" err="1" smtClean="0"/>
              <a:t>Meiyun</a:t>
            </a:r>
            <a:r>
              <a:rPr lang="en-US" dirty="0" smtClean="0"/>
              <a:t> Lin (Princeton/GFDL), </a:t>
            </a:r>
            <a:r>
              <a:rPr lang="en-US" dirty="0" err="1" smtClean="0"/>
              <a:t>Vaishali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(UCAR/GFDL), Alex Turner (NOAA Hollings Scholar, now at Harvard)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10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93799"/>
          </a:xfrm>
        </p:spPr>
        <p:txBody>
          <a:bodyPr/>
          <a:lstStyle/>
          <a:p>
            <a:r>
              <a:rPr lang="en-US" sz="2200" dirty="0" smtClean="0"/>
              <a:t>GFDL CM3 generally captures NE US JJA surface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decrease </a:t>
            </a:r>
            <a:br>
              <a:rPr lang="en-US" sz="2200" dirty="0" smtClean="0"/>
            </a:br>
            <a:r>
              <a:rPr lang="en-US" sz="2200" dirty="0" smtClean="0"/>
              <a:t>following </a:t>
            </a:r>
            <a:r>
              <a:rPr lang="en-US" sz="2200" dirty="0" err="1" smtClean="0"/>
              <a:t>NO</a:t>
            </a:r>
            <a:r>
              <a:rPr lang="en-US" sz="2200" baseline="-25000" dirty="0" err="1" smtClean="0"/>
              <a:t>x</a:t>
            </a:r>
            <a:r>
              <a:rPr lang="en-US" sz="2200" dirty="0" smtClean="0"/>
              <a:t> emission controls (-25% early 1990s to mid-2000s)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880715" y="6414532"/>
            <a:ext cx="226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Rieder</a:t>
            </a:r>
            <a:r>
              <a:rPr lang="en-US" dirty="0" smtClean="0"/>
              <a:t> et al., in prep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918" y="5516096"/>
            <a:ext cx="8329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Implies bias correction based on present-day observations can be applied to future scenarios with </a:t>
            </a:r>
            <a:r>
              <a:rPr lang="en-US" sz="2000" dirty="0" err="1" smtClean="0">
                <a:solidFill>
                  <a:srgbClr val="0000FF"/>
                </a:solidFill>
                <a:sym typeface="Wingdings"/>
              </a:rPr>
              <a:t>NO</a:t>
            </a:r>
            <a:r>
              <a:rPr lang="en-US" sz="2000" baseline="-25000" dirty="0" err="1" smtClean="0">
                <a:solidFill>
                  <a:srgbClr val="0000FF"/>
                </a:solidFill>
                <a:sym typeface="Wingdings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changes (RCPs)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</a:t>
            </a:r>
            <a:endParaRPr lang="en-US" sz="2000" dirty="0" smtClean="0">
              <a:solidFill>
                <a:srgbClr val="0000FF"/>
              </a:solidFill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Caveat: Model response on low-O</a:t>
            </a:r>
            <a:r>
              <a:rPr lang="en-US" sz="2000" baseline="-25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days smaller than observed</a:t>
            </a:r>
          </a:p>
        </p:txBody>
      </p:sp>
      <p:pic>
        <p:nvPicPr>
          <p:cNvPr id="12" name="Picture 11" descr="Fig01_Hist_comparison_2panel_pre_postSIPC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4629" b="49445"/>
          <a:stretch/>
        </p:blipFill>
        <p:spPr>
          <a:xfrm>
            <a:off x="63500" y="1612899"/>
            <a:ext cx="8921474" cy="3949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0" y="1847165"/>
            <a:ext cx="1313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Observed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CASTNet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0233" y="2157631"/>
            <a:ext cx="82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Model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(CM3)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765800" y="3632200"/>
            <a:ext cx="292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51401" y="2768600"/>
            <a:ext cx="2161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4743318" y="3632200"/>
            <a:ext cx="2161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3187701" y="2997200"/>
            <a:ext cx="2161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983412" y="4947791"/>
            <a:ext cx="1952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JJA MDA8 O</a:t>
            </a:r>
            <a:r>
              <a:rPr lang="en-US" sz="1600" baseline="-25000" dirty="0" smtClean="0"/>
              <a:t>3 </a:t>
            </a:r>
            <a:r>
              <a:rPr lang="en-US" sz="1600" dirty="0" smtClean="0"/>
              <a:t>(ppb)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204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r>
              <a:rPr lang="en-US" dirty="0" smtClean="0"/>
              <a:t>Climate and Emission Scenarios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Century:</a:t>
            </a:r>
            <a:br>
              <a:rPr lang="en-US" dirty="0" smtClean="0"/>
            </a:br>
            <a:r>
              <a:rPr lang="en-US" dirty="0" smtClean="0"/>
              <a:t>Representative Concentration Pathways (RCPs)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8148" y="1384310"/>
            <a:ext cx="8550142" cy="4377949"/>
            <a:chOff x="338148" y="3307567"/>
            <a:chExt cx="8550142" cy="4377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148" y="3766051"/>
              <a:ext cx="5245099" cy="315865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508630" y="3786414"/>
              <a:ext cx="189054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FF0000"/>
                  </a:solidFill>
                  <a:latin typeface="Arial"/>
                </a:rPr>
                <a:t>RCP8.5</a:t>
              </a:r>
            </a:p>
            <a:p>
              <a:pPr defTabSz="914400"/>
              <a:r>
                <a:rPr lang="en-US" b="1" dirty="0" smtClean="0">
                  <a:solidFill>
                    <a:srgbClr val="0000FF"/>
                  </a:solidFill>
                  <a:latin typeface="Arial"/>
                </a:rPr>
                <a:t>RCP4.5</a:t>
              </a:r>
            </a:p>
            <a:p>
              <a:pPr defTabSz="914400"/>
              <a:r>
                <a:rPr lang="en-US" b="1" dirty="0" smtClean="0">
                  <a:solidFill>
                    <a:srgbClr val="FF6600"/>
                  </a:solidFill>
                  <a:latin typeface="Arial"/>
                </a:rPr>
                <a:t>RCP4.5_WMGG</a:t>
              </a:r>
              <a:endParaRPr lang="en-US" b="1" dirty="0">
                <a:solidFill>
                  <a:srgbClr val="FF6600"/>
                </a:solidFill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1684" y="3323575"/>
              <a:ext cx="48716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Percentage changes from 2005 to 2100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18162" y="5504412"/>
              <a:ext cx="9028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Global</a:t>
              </a:r>
            </a:p>
            <a:p>
              <a:r>
                <a:rPr lang="en-US" b="1" dirty="0" smtClean="0"/>
                <a:t>CO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59040" y="5646229"/>
              <a:ext cx="9028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</a:t>
              </a:r>
              <a:r>
                <a:rPr lang="en-US" b="1" dirty="0" smtClean="0"/>
                <a:t>lobal</a:t>
              </a:r>
            </a:p>
            <a:p>
              <a:r>
                <a:rPr lang="en-US" b="1" dirty="0" smtClean="0"/>
                <a:t>CH</a:t>
              </a:r>
              <a:r>
                <a:rPr lang="en-US" b="1" baseline="-25000" dirty="0" smtClean="0"/>
                <a:t>4</a:t>
              </a:r>
              <a:endParaRPr lang="en-US" b="1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38654" y="4779770"/>
              <a:ext cx="9028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Global</a:t>
              </a:r>
            </a:p>
            <a:p>
              <a:r>
                <a:rPr lang="en-US" b="1" dirty="0" err="1" smtClean="0"/>
                <a:t>NO</a:t>
              </a:r>
              <a:r>
                <a:rPr lang="en-US" b="1" baseline="-25000" dirty="0" err="1" smtClean="0"/>
                <a:t>x</a:t>
              </a:r>
              <a:endParaRPr lang="en-US" b="1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25381" y="4765703"/>
              <a:ext cx="10567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NE USA</a:t>
              </a:r>
            </a:p>
            <a:p>
              <a:r>
                <a:rPr lang="en-US" b="1" dirty="0" err="1" smtClean="0"/>
                <a:t>NO</a:t>
              </a:r>
              <a:r>
                <a:rPr lang="en-US" b="1" baseline="-25000" dirty="0" err="1" smtClean="0"/>
                <a:t>x</a:t>
              </a:r>
              <a:endParaRPr lang="en-US" b="1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83009" y="3307567"/>
              <a:ext cx="1932271" cy="92333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Enables us to </a:t>
              </a:r>
            </a:p>
            <a:p>
              <a:r>
                <a:rPr lang="en-US" dirty="0" smtClean="0"/>
                <a:t>isolate role of </a:t>
              </a:r>
            </a:p>
            <a:p>
              <a:r>
                <a:rPr lang="en-US" dirty="0" smtClean="0"/>
                <a:t>changing climate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5399179" y="4230897"/>
              <a:ext cx="575901" cy="2850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58650"/>
            <a:stretch/>
          </p:blipFill>
          <p:spPr>
            <a:xfrm>
              <a:off x="6547482" y="4329196"/>
              <a:ext cx="1347166" cy="196199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96753" y="6208188"/>
              <a:ext cx="2891537" cy="147732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Change in Global T (°C) </a:t>
              </a:r>
            </a:p>
            <a:p>
              <a:pPr algn="ctr"/>
              <a:r>
                <a:rPr lang="en-US" b="1" dirty="0"/>
                <a:t>2006–2025 to 2081–</a:t>
              </a:r>
              <a:r>
                <a:rPr lang="en-US" b="1" dirty="0" smtClean="0"/>
                <a:t>2100</a:t>
              </a:r>
            </a:p>
            <a:p>
              <a:pPr algn="ctr"/>
              <a:r>
                <a:rPr lang="en-US" b="1" dirty="0" smtClean="0"/>
                <a:t>(&gt;500 </a:t>
              </a:r>
              <a:r>
                <a:rPr lang="en-US" b="1" dirty="0" err="1" smtClean="0"/>
                <a:t>hPa</a:t>
              </a:r>
              <a:r>
                <a:rPr lang="en-US" b="1" dirty="0" smtClean="0"/>
                <a:t>) in GFDL CM3 </a:t>
              </a:r>
            </a:p>
            <a:p>
              <a:pPr algn="ctr"/>
              <a:r>
                <a:rPr lang="en-US" b="1" dirty="0" smtClean="0"/>
                <a:t>chemistry-climate model</a:t>
              </a:r>
            </a:p>
            <a:p>
              <a:pPr algn="ctr"/>
              <a:r>
                <a:rPr lang="en-US" dirty="0" smtClean="0"/>
                <a:t>[</a:t>
              </a:r>
              <a:r>
                <a:rPr lang="en-US" i="1" dirty="0" smtClean="0"/>
                <a:t>John et al., ACP, 2012</a:t>
              </a:r>
              <a:r>
                <a:rPr lang="en-US" dirty="0" smtClean="0"/>
                <a:t>]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56224" y="5977084"/>
            <a:ext cx="7193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cs typeface="Arial"/>
              </a:rPr>
              <a:t>How will surface O</a:t>
            </a:r>
            <a:r>
              <a:rPr lang="en-US" sz="2000" b="1" baseline="-25000" dirty="0">
                <a:solidFill>
                  <a:srgbClr val="0000FF"/>
                </a:solidFill>
                <a:cs typeface="Arial"/>
              </a:rPr>
              <a:t>3</a:t>
            </a:r>
            <a:r>
              <a:rPr lang="en-US" sz="2000" b="1" dirty="0">
                <a:solidFill>
                  <a:srgbClr val="0000FF"/>
                </a:solidFill>
                <a:cs typeface="Arial"/>
              </a:rPr>
              <a:t> distributions over the NE US</a:t>
            </a:r>
            <a:br>
              <a:rPr lang="en-US" sz="2000" b="1" dirty="0">
                <a:solidFill>
                  <a:srgbClr val="0000FF"/>
                </a:solidFill>
                <a:cs typeface="Arial"/>
              </a:rPr>
            </a:br>
            <a:r>
              <a:rPr lang="en-US" sz="2000" b="1" dirty="0">
                <a:solidFill>
                  <a:srgbClr val="0000FF"/>
                </a:solidFill>
                <a:cs typeface="Arial"/>
              </a:rPr>
              <a:t>evolve with future changes in emissions and climate?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4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changes in climate on summertime surface O</a:t>
            </a:r>
            <a:r>
              <a:rPr lang="en-US" baseline="-25000" dirty="0" smtClean="0"/>
              <a:t>3</a:t>
            </a:r>
            <a:r>
              <a:rPr lang="en-US" dirty="0" smtClean="0"/>
              <a:t> under ‘moderate’ warming scenario over NE USA</a:t>
            </a:r>
            <a:endParaRPr lang="en-US" dirty="0"/>
          </a:p>
        </p:txBody>
      </p:sp>
      <p:pic>
        <p:nvPicPr>
          <p:cNvPr id="7" name="Picture 6" descr="Fig02_RCP45X_panelBshortupdat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34009" r="7763"/>
          <a:stretch/>
        </p:blipFill>
        <p:spPr>
          <a:xfrm>
            <a:off x="4419360" y="4508500"/>
            <a:ext cx="4635739" cy="2374900"/>
          </a:xfrm>
          <a:prstGeom prst="rect">
            <a:avLst/>
          </a:prstGeom>
        </p:spPr>
      </p:pic>
      <p:pic>
        <p:nvPicPr>
          <p:cNvPr id="23" name="Picture 22" descr="FIG03_rcp45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6" t="21482" r="5587" b="59630"/>
          <a:stretch/>
        </p:blipFill>
        <p:spPr>
          <a:xfrm>
            <a:off x="176035" y="1865532"/>
            <a:ext cx="4065765" cy="2816308"/>
          </a:xfrm>
          <a:prstGeom prst="rect">
            <a:avLst/>
          </a:prstGeom>
        </p:spPr>
      </p:pic>
      <p:pic>
        <p:nvPicPr>
          <p:cNvPr id="43" name="Picture 42" descr="FIG03_rcp45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3" t="22605" r="839" b="61474"/>
          <a:stretch/>
        </p:blipFill>
        <p:spPr>
          <a:xfrm>
            <a:off x="4241800" y="1916799"/>
            <a:ext cx="687761" cy="273553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22733" y="1246820"/>
            <a:ext cx="811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Change </a:t>
            </a:r>
            <a:r>
              <a:rPr lang="en-US" dirty="0" smtClean="0"/>
              <a:t>((</a:t>
            </a:r>
            <a:r>
              <a:rPr lang="en-US" dirty="0"/>
              <a:t>2091-2100) – (2006-2015</a:t>
            </a:r>
            <a:r>
              <a:rPr lang="en-US" dirty="0" smtClean="0"/>
              <a:t>)) in mean summertime MDA8 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(ppb) </a:t>
            </a:r>
          </a:p>
          <a:p>
            <a:pPr algn="ctr"/>
            <a:r>
              <a:rPr lang="en-US" dirty="0" smtClean="0"/>
              <a:t>in </a:t>
            </a:r>
            <a:r>
              <a:rPr lang="en-US" b="1" dirty="0" smtClean="0"/>
              <a:t>CM3</a:t>
            </a:r>
            <a:r>
              <a:rPr lang="en-US" dirty="0" smtClean="0"/>
              <a:t> </a:t>
            </a:r>
            <a:r>
              <a:rPr lang="en-US" b="1" dirty="0" smtClean="0"/>
              <a:t>RCP4.5_WMGG</a:t>
            </a:r>
            <a:r>
              <a:rPr lang="en-US" dirty="0" smtClean="0"/>
              <a:t> simulation (3 ensemble-member average; corrected)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91136" y="2240409"/>
            <a:ext cx="41893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“Climate penalty” </a:t>
            </a:r>
            <a:r>
              <a:rPr lang="en-US" dirty="0" smtClean="0">
                <a:solidFill>
                  <a:srgbClr val="0000FF"/>
                </a:solidFill>
              </a:rPr>
              <a:t>[Wu et al., 2008]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Moderate climate change increases NE USA surface O</a:t>
            </a:r>
            <a:r>
              <a:rPr lang="en-US" b="1" baseline="-25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 1-4 ppb in JJA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(agreement in sign for this region across prior modeling studies [</a:t>
            </a:r>
            <a:r>
              <a:rPr lang="en-US" i="1" dirty="0" smtClean="0">
                <a:solidFill>
                  <a:srgbClr val="0000FF"/>
                </a:solidFill>
              </a:rPr>
              <a:t>Weaver et al</a:t>
            </a:r>
            <a:r>
              <a:rPr lang="en-US" dirty="0" smtClean="0">
                <a:solidFill>
                  <a:srgbClr val="0000FF"/>
                </a:solidFill>
              </a:rPr>
              <a:t>., 2009])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1142" y="4924687"/>
            <a:ext cx="469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Similar impacts throughout the O</a:t>
            </a:r>
            <a:r>
              <a:rPr lang="en-US" b="1" baseline="-25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 distribution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(several models find larger impacts at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high tail; </a:t>
            </a:r>
            <a:r>
              <a:rPr lang="en-US" i="1" dirty="0" smtClean="0">
                <a:solidFill>
                  <a:srgbClr val="0000FF"/>
                </a:solidFill>
              </a:rPr>
              <a:t>e.g.</a:t>
            </a:r>
            <a:r>
              <a:rPr lang="en-US" dirty="0" smtClean="0">
                <a:solidFill>
                  <a:srgbClr val="0000FF"/>
                </a:solidFill>
              </a:rPr>
              <a:t>, 95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% [</a:t>
            </a:r>
            <a:r>
              <a:rPr lang="en-US" i="1" dirty="0" smtClean="0">
                <a:solidFill>
                  <a:srgbClr val="0000FF"/>
                </a:solidFill>
              </a:rPr>
              <a:t>Weaver et al</a:t>
            </a:r>
            <a:r>
              <a:rPr lang="en-US" dirty="0" smtClean="0">
                <a:solidFill>
                  <a:srgbClr val="0000FF"/>
                </a:solidFill>
              </a:rPr>
              <a:t>., 2009])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97600" y="6390501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Percentile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76964"/>
            <a:ext cx="226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Rieder</a:t>
            </a:r>
            <a:r>
              <a:rPr lang="en-US" dirty="0" smtClean="0"/>
              <a:t> et al., in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230"/>
            <a:ext cx="9144000" cy="899627"/>
          </a:xfrm>
        </p:spPr>
        <p:txBody>
          <a:bodyPr/>
          <a:lstStyle/>
          <a:p>
            <a:r>
              <a:rPr lang="en-US" dirty="0" smtClean="0"/>
              <a:t>How does climate warming change extreme O</a:t>
            </a:r>
            <a:r>
              <a:rPr lang="en-US" baseline="-25000" dirty="0" smtClean="0"/>
              <a:t>3</a:t>
            </a:r>
            <a:r>
              <a:rPr lang="en-US" dirty="0" smtClean="0"/>
              <a:t> events </a:t>
            </a:r>
            <a:br>
              <a:rPr lang="en-US" dirty="0" smtClean="0"/>
            </a:br>
            <a:r>
              <a:rPr lang="en-US" dirty="0" smtClean="0"/>
              <a:t>over the NE USA?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4778" y="2022681"/>
            <a:ext cx="2950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Base Years (2006-2015)</a:t>
            </a:r>
            <a:endParaRPr lang="en-US" sz="2000" dirty="0"/>
          </a:p>
        </p:txBody>
      </p:sp>
      <p:pic>
        <p:nvPicPr>
          <p:cNvPr id="5" name="Picture 4" descr="FIG07_rcp45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t="5015" r="66148" b="49409"/>
          <a:stretch/>
        </p:blipFill>
        <p:spPr>
          <a:xfrm>
            <a:off x="-1377" y="2330457"/>
            <a:ext cx="4546535" cy="2870868"/>
          </a:xfrm>
          <a:prstGeom prst="rect">
            <a:avLst/>
          </a:prstGeom>
        </p:spPr>
      </p:pic>
      <p:pic>
        <p:nvPicPr>
          <p:cNvPr id="6" name="Picture 5" descr="FIG07_rcp45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54655" r="37959"/>
          <a:stretch/>
        </p:blipFill>
        <p:spPr>
          <a:xfrm>
            <a:off x="4770307" y="1687699"/>
            <a:ext cx="3740425" cy="2203848"/>
          </a:xfrm>
          <a:prstGeom prst="rect">
            <a:avLst/>
          </a:prstGeom>
        </p:spPr>
      </p:pic>
      <p:pic>
        <p:nvPicPr>
          <p:cNvPr id="7" name="Picture 6" descr="FIG03_rcp45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3" t="22605" r="839" b="61474"/>
          <a:stretch/>
        </p:blipFill>
        <p:spPr>
          <a:xfrm>
            <a:off x="8456239" y="2840597"/>
            <a:ext cx="687761" cy="27355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8378" y="1318366"/>
            <a:ext cx="389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Change: (2091-2100) – (2006-2015)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675" y="869998"/>
            <a:ext cx="9183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dirty="0"/>
              <a:t>-year MDA8 O</a:t>
            </a:r>
            <a:r>
              <a:rPr lang="en-US" sz="2000" baseline="-25000" dirty="0"/>
              <a:t>3</a:t>
            </a:r>
            <a:r>
              <a:rPr lang="en-US" sz="2000" dirty="0"/>
              <a:t> Return Levels in GFDL CM3 </a:t>
            </a:r>
            <a:r>
              <a:rPr lang="en-US" sz="2000" b="1" dirty="0" smtClean="0">
                <a:solidFill>
                  <a:srgbClr val="FF6600"/>
                </a:solidFill>
              </a:rPr>
              <a:t>RCP4.5_WMGG</a:t>
            </a:r>
            <a:r>
              <a:rPr lang="en-US" sz="2000" dirty="0" smtClean="0"/>
              <a:t> </a:t>
            </a:r>
            <a:r>
              <a:rPr lang="en-US" sz="2000" dirty="0"/>
              <a:t>(corrected)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5" y="5859470"/>
            <a:ext cx="9183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sym typeface="Wingdings"/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uch of region sees ‘penalty’ but also some ‘benefit’, of up to 4 ppb 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	 Signal from regional ‘climate noise’ with only 3 ensemble members?  </a:t>
            </a:r>
          </a:p>
          <a:p>
            <a:pPr marL="742950" lvl="1" indent="-28575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Robust across models?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15" name="Picture 14" descr="FIG07_rcp45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7" t="54664" r="4872"/>
          <a:stretch/>
        </p:blipFill>
        <p:spPr>
          <a:xfrm>
            <a:off x="4770307" y="3853929"/>
            <a:ext cx="3577715" cy="20136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99236" y="3643777"/>
            <a:ext cx="389342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Change: (2091-2100) – (2046-2055)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80715" y="6505801"/>
            <a:ext cx="226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Rieder</a:t>
            </a:r>
            <a:r>
              <a:rPr lang="en-US" dirty="0" smtClean="0"/>
              <a:t> et al., in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0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316"/>
          </a:xfrm>
        </p:spPr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reductions offset climate </a:t>
            </a:r>
            <a:r>
              <a:rPr lang="en-US" dirty="0"/>
              <a:t>penalty on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extremes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273" y="912552"/>
            <a:ext cx="7596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1-year Return Levels in CM3 chemistry-climate model (corrected)</a:t>
            </a:r>
          </a:p>
          <a:p>
            <a:pPr algn="ctr"/>
            <a:r>
              <a:rPr lang="en-US" sz="2000" dirty="0" smtClean="0"/>
              <a:t>Summer (JJA) MDA8 Surface O</a:t>
            </a:r>
            <a:r>
              <a:rPr lang="en-US" sz="2000" baseline="-25000" dirty="0" smtClean="0"/>
              <a:t>3  </a:t>
            </a:r>
            <a:r>
              <a:rPr lang="en-US" sz="2000" dirty="0" smtClean="0"/>
              <a:t>[</a:t>
            </a:r>
            <a:r>
              <a:rPr lang="en-US" sz="2000" dirty="0" err="1" smtClean="0"/>
              <a:t>Rieder</a:t>
            </a:r>
            <a:r>
              <a:rPr lang="en-US" sz="2000" dirty="0" smtClean="0"/>
              <a:t> et al., in prep]</a:t>
            </a:r>
            <a:endParaRPr lang="en-US" sz="2000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8388804" y="1510805"/>
            <a:ext cx="789212" cy="4141925"/>
            <a:chOff x="8415263" y="1866079"/>
            <a:chExt cx="789212" cy="4141925"/>
          </a:xfrm>
        </p:grpSpPr>
        <p:pic>
          <p:nvPicPr>
            <p:cNvPr id="8" name="Picture 7" descr="FIG07_rcp45X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3" t="6880" r="66147" b="54535"/>
            <a:stretch/>
          </p:blipFill>
          <p:spPr>
            <a:xfrm>
              <a:off x="8415263" y="1866079"/>
              <a:ext cx="710082" cy="41419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9004765" y="3413639"/>
              <a:ext cx="199710" cy="109236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416114" y="561176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98548" y="1649684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2046-2055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130827"/>
            <a:ext cx="20768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RCP4.5_WMGG:</a:t>
            </a:r>
          </a:p>
          <a:p>
            <a:r>
              <a:rPr lang="en-US" dirty="0" smtClean="0"/>
              <a:t>Pollutant emissions held constant (2005) +</a:t>
            </a:r>
          </a:p>
          <a:p>
            <a:r>
              <a:rPr lang="en-US" dirty="0"/>
              <a:t>c</a:t>
            </a:r>
            <a:r>
              <a:rPr lang="en-US" dirty="0" smtClean="0"/>
              <a:t>limate warming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58003" y="1628781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2091-2100 </a:t>
            </a:r>
            <a:endParaRPr lang="en-US" b="1" dirty="0"/>
          </a:p>
        </p:txBody>
      </p:sp>
      <p:pic>
        <p:nvPicPr>
          <p:cNvPr id="17" name="Picture 16" descr="FIG07_rcp45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0" t="5642" r="35911" b="52253"/>
          <a:stretch/>
        </p:blipFill>
        <p:spPr>
          <a:xfrm>
            <a:off x="1771299" y="2019016"/>
            <a:ext cx="3214451" cy="2048090"/>
          </a:xfrm>
          <a:prstGeom prst="rect">
            <a:avLst/>
          </a:prstGeom>
        </p:spPr>
      </p:pic>
      <p:pic>
        <p:nvPicPr>
          <p:cNvPr id="18" name="Picture 17" descr="FIG07_rcp45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9" t="6991" r="2184" b="52444"/>
          <a:stretch/>
        </p:blipFill>
        <p:spPr>
          <a:xfrm>
            <a:off x="5066399" y="2019016"/>
            <a:ext cx="3385219" cy="206131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9369" y="4067105"/>
            <a:ext cx="8251178" cy="2448851"/>
            <a:chOff x="105828" y="4422379"/>
            <a:chExt cx="8251178" cy="2448851"/>
          </a:xfrm>
        </p:grpSpPr>
        <p:pic>
          <p:nvPicPr>
            <p:cNvPr id="12" name="Picture 11" descr="FIG06_rcp45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32" t="4039" r="35478" b="47455"/>
            <a:stretch/>
          </p:blipFill>
          <p:spPr>
            <a:xfrm>
              <a:off x="1653526" y="4422379"/>
              <a:ext cx="3399649" cy="243562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5828" y="4630308"/>
              <a:ext cx="173289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RCP4.5:</a:t>
              </a:r>
            </a:p>
            <a:p>
              <a:r>
                <a:rPr lang="en-US" dirty="0" smtClean="0"/>
                <a:t>Large </a:t>
              </a:r>
              <a:r>
                <a:rPr lang="en-US" dirty="0" err="1" smtClean="0"/>
                <a:t>NO</a:t>
              </a:r>
              <a:r>
                <a:rPr lang="en-US" baseline="-25000" dirty="0" err="1" smtClean="0"/>
                <a:t>x</a:t>
              </a:r>
              <a:r>
                <a:rPr lang="en-US" baseline="-25000" dirty="0"/>
                <a:t> </a:t>
              </a:r>
              <a:r>
                <a:rPr lang="en-US" dirty="0" smtClean="0"/>
                <a:t>decreases + </a:t>
              </a:r>
            </a:p>
            <a:p>
              <a:r>
                <a:rPr lang="en-US" dirty="0"/>
                <a:t>c</a:t>
              </a:r>
              <a:r>
                <a:rPr lang="en-US" dirty="0" smtClean="0"/>
                <a:t>limate warming </a:t>
              </a:r>
            </a:p>
            <a:p>
              <a:endParaRPr lang="en-US" dirty="0"/>
            </a:p>
          </p:txBody>
        </p:sp>
        <p:pic>
          <p:nvPicPr>
            <p:cNvPr id="15" name="Picture 14" descr="FIG06_rcp45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19" t="4039" r="2840" b="47455"/>
            <a:stretch/>
          </p:blipFill>
          <p:spPr>
            <a:xfrm>
              <a:off x="5053175" y="4435609"/>
              <a:ext cx="3303831" cy="243562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553348" y="6186314"/>
              <a:ext cx="239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All at or below 60 ppb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38723" y="6199969"/>
              <a:ext cx="3173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Nearly all at or below 70 ppb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8737" y="6423900"/>
            <a:ext cx="875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 Ongoing work examining relationship between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NO</a:t>
            </a:r>
            <a:r>
              <a:rPr lang="en-US" baseline="-25000" dirty="0" err="1" smtClean="0">
                <a:solidFill>
                  <a:srgbClr val="0000FF"/>
                </a:solidFill>
                <a:sym typeface="Wingdings"/>
              </a:rPr>
              <a:t>x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reductions and Return Levels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0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49847"/>
          </a:xfrm>
        </p:spPr>
        <p:txBody>
          <a:bodyPr/>
          <a:lstStyle/>
          <a:p>
            <a:r>
              <a:rPr lang="en-US" dirty="0" smtClean="0"/>
              <a:t>Under RCPs, NE USA high-O</a:t>
            </a:r>
            <a:r>
              <a:rPr lang="en-US" baseline="-25000" dirty="0" smtClean="0"/>
              <a:t>3</a:t>
            </a:r>
            <a:r>
              <a:rPr lang="en-US" dirty="0" smtClean="0"/>
              <a:t> events decrease; </a:t>
            </a:r>
            <a:br>
              <a:rPr lang="en-US" dirty="0" smtClean="0"/>
            </a:br>
            <a:r>
              <a:rPr lang="en-US" dirty="0" smtClean="0"/>
              <a:t>beware ‘penalty’ from rising methane ( via background 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baseline="-25000" dirty="0"/>
          </a:p>
        </p:txBody>
      </p:sp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31" y="3285388"/>
            <a:ext cx="6727837" cy="2548953"/>
            <a:chOff x="21248276" y="15926387"/>
            <a:chExt cx="6938663" cy="2716374"/>
          </a:xfrm>
        </p:grpSpPr>
        <p:grpSp>
          <p:nvGrpSpPr>
            <p:cNvPr id="22" name="Group 229"/>
            <p:cNvGrpSpPr>
              <a:grpSpLocks/>
            </p:cNvGrpSpPr>
            <p:nvPr/>
          </p:nvGrpSpPr>
          <p:grpSpPr bwMode="auto">
            <a:xfrm>
              <a:off x="21248276" y="15926387"/>
              <a:ext cx="6938663" cy="2716374"/>
              <a:chOff x="32892502" y="3559929"/>
              <a:chExt cx="6938663" cy="2716373"/>
            </a:xfrm>
          </p:grpSpPr>
          <p:pic>
            <p:nvPicPr>
              <p:cNvPr id="26" name="Picture 2086" descr="RCP45_densityplots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31" r="24549" b="12369"/>
              <a:stretch/>
            </p:blipFill>
            <p:spPr bwMode="auto">
              <a:xfrm>
                <a:off x="32892502" y="3710327"/>
                <a:ext cx="6789126" cy="2565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" name="Group 228"/>
              <p:cNvGrpSpPr>
                <a:grpSpLocks/>
              </p:cNvGrpSpPr>
              <p:nvPr/>
            </p:nvGrpSpPr>
            <p:grpSpPr bwMode="auto">
              <a:xfrm>
                <a:off x="38250136" y="3559929"/>
                <a:ext cx="1581029" cy="2067417"/>
                <a:chOff x="38250136" y="3559929"/>
                <a:chExt cx="1581029" cy="2067417"/>
              </a:xfrm>
            </p:grpSpPr>
            <p:sp>
              <p:nvSpPr>
                <p:cNvPr id="30" name="TextBox 224"/>
                <p:cNvSpPr txBox="1">
                  <a:spLocks noChangeArrowheads="1"/>
                </p:cNvSpPr>
                <p:nvPr/>
              </p:nvSpPr>
              <p:spPr bwMode="auto">
                <a:xfrm>
                  <a:off x="38250136" y="3596021"/>
                  <a:ext cx="1447520" cy="20313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28E3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FF00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0000FF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37D5E4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DE00FF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FFFF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chemeClr val="bg2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800000"/>
                      </a:solidFill>
                      <a:latin typeface="Wingdings" charset="0"/>
                      <a:cs typeface="Wingdings" charset="0"/>
                    </a:rPr>
                    <a:t></a:t>
                  </a:r>
                  <a:endParaRPr lang="en-US" sz="1400" dirty="0"/>
                </a:p>
              </p:txBody>
            </p:sp>
            <p:sp>
              <p:nvSpPr>
                <p:cNvPr id="31" name="TextBox 225"/>
                <p:cNvSpPr txBox="1">
                  <a:spLocks noChangeArrowheads="1"/>
                </p:cNvSpPr>
                <p:nvPr/>
              </p:nvSpPr>
              <p:spPr bwMode="auto">
                <a:xfrm>
                  <a:off x="38472273" y="3559929"/>
                  <a:ext cx="1358892" cy="2031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/>
                    <a:t>2006-2015</a:t>
                  </a:r>
                </a:p>
                <a:p>
                  <a:pPr eaLnBrk="1" hangingPunct="1"/>
                  <a:r>
                    <a:rPr lang="en-US" sz="1400" dirty="0"/>
                    <a:t>2016-2025</a:t>
                  </a:r>
                </a:p>
                <a:p>
                  <a:pPr eaLnBrk="1" hangingPunct="1"/>
                  <a:r>
                    <a:rPr lang="en-US" sz="1400" dirty="0"/>
                    <a:t>2026-2035</a:t>
                  </a:r>
                </a:p>
                <a:p>
                  <a:pPr eaLnBrk="1" hangingPunct="1"/>
                  <a:r>
                    <a:rPr lang="en-US" sz="1400" dirty="0"/>
                    <a:t>2036-2045</a:t>
                  </a:r>
                </a:p>
                <a:p>
                  <a:pPr eaLnBrk="1" hangingPunct="1"/>
                  <a:r>
                    <a:rPr lang="en-US" sz="1400" dirty="0"/>
                    <a:t>2046-2055</a:t>
                  </a:r>
                </a:p>
                <a:p>
                  <a:pPr eaLnBrk="1" hangingPunct="1"/>
                  <a:r>
                    <a:rPr lang="en-US" sz="1400" dirty="0"/>
                    <a:t>2056-2065</a:t>
                  </a:r>
                </a:p>
                <a:p>
                  <a:pPr eaLnBrk="1" hangingPunct="1"/>
                  <a:r>
                    <a:rPr lang="en-US" sz="1400" dirty="0"/>
                    <a:t>2066-2075</a:t>
                  </a:r>
                </a:p>
                <a:p>
                  <a:pPr eaLnBrk="1" hangingPunct="1"/>
                  <a:r>
                    <a:rPr lang="en-US" sz="1400" dirty="0"/>
                    <a:t>2076-2085</a:t>
                  </a:r>
                </a:p>
                <a:p>
                  <a:pPr eaLnBrk="1" hangingPunct="1"/>
                  <a:r>
                    <a:rPr lang="en-US" sz="1400" dirty="0"/>
                    <a:t>2086-2095</a:t>
                  </a:r>
                </a:p>
              </p:txBody>
            </p:sp>
          </p:grpSp>
        </p:grp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2087309" y="16612356"/>
              <a:ext cx="14419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RCP4.5</a:t>
              </a:r>
              <a:endParaRPr lang="en-US"/>
            </a:p>
          </p:txBody>
        </p:sp>
        <p:cxnSp>
          <p:nvCxnSpPr>
            <p:cNvPr id="24" name="Straight Arrow Connector 232"/>
            <p:cNvCxnSpPr>
              <a:cxnSpLocks noChangeShapeType="1"/>
            </p:cNvCxnSpPr>
            <p:nvPr/>
          </p:nvCxnSpPr>
          <p:spPr bwMode="auto">
            <a:xfrm flipH="1" flipV="1">
              <a:off x="24146774" y="16186158"/>
              <a:ext cx="1888945" cy="86976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237"/>
            <p:cNvSpPr txBox="1">
              <a:spLocks noChangeArrowheads="1"/>
            </p:cNvSpPr>
            <p:nvPr/>
          </p:nvSpPr>
          <p:spPr bwMode="auto">
            <a:xfrm>
              <a:off x="24945066" y="16195331"/>
              <a:ext cx="857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dirty="0"/>
                <a:t>Time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" y="991103"/>
            <a:ext cx="6833674" cy="4591875"/>
            <a:chOff x="1" y="991103"/>
            <a:chExt cx="6833674" cy="4591875"/>
          </a:xfrm>
        </p:grpSpPr>
        <p:grpSp>
          <p:nvGrpSpPr>
            <p:cNvPr id="14" name="Group 86"/>
            <p:cNvGrpSpPr>
              <a:grpSpLocks/>
            </p:cNvGrpSpPr>
            <p:nvPr/>
          </p:nvGrpSpPr>
          <p:grpSpPr bwMode="auto">
            <a:xfrm>
              <a:off x="1" y="991103"/>
              <a:ext cx="6833674" cy="2409159"/>
              <a:chOff x="21123286" y="19629271"/>
              <a:chExt cx="7273667" cy="2863444"/>
            </a:xfrm>
          </p:grpSpPr>
          <p:pic>
            <p:nvPicPr>
              <p:cNvPr id="15" name="Picture 2088" descr="RCP85_densityplot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91" r="19157" b="11503"/>
              <a:stretch/>
            </p:blipFill>
            <p:spPr bwMode="auto">
              <a:xfrm>
                <a:off x="21123286" y="19629271"/>
                <a:ext cx="7273667" cy="286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226"/>
              <p:cNvSpPr>
                <a:spLocks noChangeArrowheads="1"/>
              </p:cNvSpPr>
              <p:nvPr/>
            </p:nvSpPr>
            <p:spPr bwMode="auto">
              <a:xfrm>
                <a:off x="21948341" y="19966934"/>
                <a:ext cx="144194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Arial" charset="0"/>
                  </a:rPr>
                  <a:t>RCP8.5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8" name="Straight Arrow Connector 23"/>
              <p:cNvCxnSpPr>
                <a:cxnSpLocks noChangeShapeType="1"/>
              </p:cNvCxnSpPr>
              <p:nvPr/>
            </p:nvCxnSpPr>
            <p:spPr bwMode="auto">
              <a:xfrm flipH="1" flipV="1">
                <a:off x="24815680" y="19778524"/>
                <a:ext cx="1219157" cy="889166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TextBox 29"/>
              <p:cNvSpPr txBox="1">
                <a:spLocks noChangeArrowheads="1"/>
              </p:cNvSpPr>
              <p:nvPr/>
            </p:nvSpPr>
            <p:spPr bwMode="auto">
              <a:xfrm>
                <a:off x="25374600" y="19793947"/>
                <a:ext cx="85732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 dirty="0"/>
                  <a:t>Time</a:t>
                </a:r>
              </a:p>
            </p:txBody>
          </p:sp>
        </p:grpSp>
        <p:cxnSp>
          <p:nvCxnSpPr>
            <p:cNvPr id="32" name="Straight Connector 92"/>
            <p:cNvCxnSpPr>
              <a:cxnSpLocks noChangeShapeType="1"/>
            </p:cNvCxnSpPr>
            <p:nvPr/>
          </p:nvCxnSpPr>
          <p:spPr bwMode="auto">
            <a:xfrm>
              <a:off x="2404015" y="1008540"/>
              <a:ext cx="0" cy="45744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6496435" y="870235"/>
            <a:ext cx="2647565" cy="2362535"/>
            <a:chOff x="6496435" y="870235"/>
            <a:chExt cx="2647565" cy="236253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/>
            <a:srcRect l="40180"/>
            <a:stretch/>
          </p:blipFill>
          <p:spPr>
            <a:xfrm>
              <a:off x="7086884" y="1161870"/>
              <a:ext cx="2057116" cy="20709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018347" y="2527014"/>
              <a:ext cx="1109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FF0000"/>
                  </a:solidFill>
                  <a:latin typeface="Arial"/>
                </a:rPr>
                <a:t>RCP8.5</a:t>
              </a:r>
            </a:p>
            <a:p>
              <a:pPr defTabSz="914400"/>
              <a:r>
                <a:rPr lang="en-US" b="1" dirty="0" smtClean="0">
                  <a:solidFill>
                    <a:srgbClr val="0000FF"/>
                  </a:solidFill>
                  <a:latin typeface="Arial"/>
                </a:rPr>
                <a:t>RCP4.5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41060" y="870235"/>
              <a:ext cx="245518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2005 to 2100 % change</a:t>
              </a:r>
              <a:endParaRPr lang="en-US" sz="16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0071" y="2281570"/>
              <a:ext cx="703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CH</a:t>
              </a:r>
              <a:r>
                <a:rPr lang="en-US" b="1" baseline="-25000" dirty="0" smtClean="0"/>
                <a:t>4</a:t>
              </a:r>
              <a:endParaRPr lang="en-US" b="1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03956" y="1665143"/>
              <a:ext cx="98672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Global</a:t>
              </a:r>
            </a:p>
            <a:p>
              <a:r>
                <a:rPr lang="en-US" b="1" dirty="0" smtClean="0"/>
                <a:t>  </a:t>
              </a:r>
              <a:r>
                <a:rPr lang="en-US" b="1" dirty="0" err="1" smtClean="0"/>
                <a:t>NO</a:t>
              </a:r>
              <a:r>
                <a:rPr lang="en-US" b="1" baseline="-25000" dirty="0" err="1" smtClean="0"/>
                <a:t>x</a:t>
              </a:r>
              <a:endParaRPr lang="en-US" b="1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20706" y="1466455"/>
              <a:ext cx="823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NE USA</a:t>
              </a:r>
            </a:p>
            <a:p>
              <a:r>
                <a:rPr lang="en-US" sz="1600" b="1" dirty="0"/>
                <a:t> </a:t>
              </a:r>
              <a:r>
                <a:rPr lang="en-US" sz="1600" b="1" dirty="0" smtClean="0"/>
                <a:t>  </a:t>
              </a:r>
              <a:r>
                <a:rPr lang="en-US" sz="1600" b="1" dirty="0" err="1" smtClean="0"/>
                <a:t>NO</a:t>
              </a:r>
              <a:r>
                <a:rPr lang="en-US" sz="1600" b="1" baseline="-25000" dirty="0" err="1" smtClean="0"/>
                <a:t>x</a:t>
              </a:r>
              <a:endParaRPr lang="en-US" sz="1600" b="1" baseline="-25000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/>
            <a:srcRect r="82446"/>
            <a:stretch/>
          </p:blipFill>
          <p:spPr>
            <a:xfrm>
              <a:off x="6496435" y="1159410"/>
              <a:ext cx="603636" cy="20709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414081" y="6196984"/>
            <a:ext cx="6853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ym typeface="Wingdings"/>
              </a:rPr>
              <a:t> </a:t>
            </a:r>
            <a:r>
              <a:rPr lang="en-US" sz="2000" b="1" dirty="0" smtClean="0"/>
              <a:t>Rising CH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in </a:t>
            </a:r>
            <a:r>
              <a:rPr lang="en-US" sz="2000" b="1" dirty="0" smtClean="0">
                <a:solidFill>
                  <a:srgbClr val="FF0000"/>
                </a:solidFill>
              </a:rPr>
              <a:t>RCP8.5</a:t>
            </a:r>
            <a:r>
              <a:rPr lang="en-US" sz="2000" b="1" dirty="0" smtClean="0"/>
              <a:t> partially offsets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decreases otherwise attained with regional </a:t>
            </a:r>
            <a:r>
              <a:rPr lang="en-US" sz="2000" b="1" dirty="0" err="1" smtClean="0"/>
              <a:t>NO</a:t>
            </a:r>
            <a:r>
              <a:rPr lang="en-US" sz="2000" b="1" baseline="-25000" dirty="0" err="1" smtClean="0"/>
              <a:t>x</a:t>
            </a:r>
            <a:r>
              <a:rPr lang="en-US" sz="2000" b="1" dirty="0" smtClean="0"/>
              <a:t> controls (</a:t>
            </a:r>
            <a:r>
              <a:rPr lang="en-US" sz="2000" b="1" dirty="0" smtClean="0">
                <a:solidFill>
                  <a:srgbClr val="0000FF"/>
                </a:solidFill>
              </a:rPr>
              <a:t>RCP4.5</a:t>
            </a:r>
            <a:r>
              <a:rPr lang="en-US" sz="2000" b="1" dirty="0" smtClean="0"/>
              <a:t>)</a:t>
            </a:r>
          </a:p>
          <a:p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" y="6488668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</a:t>
            </a:r>
            <a:r>
              <a:rPr lang="en-US" dirty="0" err="1" smtClean="0"/>
              <a:t>Rieder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507" y="5793320"/>
            <a:ext cx="446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GFDL CM3 (uncorrected) MDA8 O</a:t>
            </a:r>
            <a:r>
              <a:rPr lang="en-US" baseline="-25000" dirty="0" smtClean="0"/>
              <a:t>3</a:t>
            </a:r>
            <a:r>
              <a:rPr lang="en-US" dirty="0" smtClean="0"/>
              <a:t> (ppb)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0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imeseries_mda8_vs_temp_PSU_JUL_natoitm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23431" r="21242" b="64444"/>
          <a:stretch/>
        </p:blipFill>
        <p:spPr bwMode="auto">
          <a:xfrm>
            <a:off x="89428" y="1811032"/>
            <a:ext cx="8636518" cy="235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428" y="1364264"/>
            <a:ext cx="875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Observations at U.S. EPA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</a:rPr>
              <a:t>CASTNet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 site Penn State, PA 41N, 78W, 378m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6750" y="1951571"/>
            <a:ext cx="300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000000"/>
                </a:solidFill>
                <a:latin typeface="Arial"/>
              </a:rPr>
              <a:t>July mean MDA8 O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(ppb)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0324"/>
            <a:ext cx="9144000" cy="1219200"/>
          </a:xfrm>
        </p:spPr>
        <p:txBody>
          <a:bodyPr/>
          <a:lstStyle/>
          <a:p>
            <a:r>
              <a:rPr lang="en-US" sz="2000" dirty="0"/>
              <a:t>S</a:t>
            </a:r>
            <a:r>
              <a:rPr lang="en-US" sz="2000" dirty="0" smtClean="0"/>
              <a:t>trong correlations </a:t>
            </a:r>
            <a:r>
              <a:rPr lang="en-US" sz="2000" dirty="0"/>
              <a:t>between surface temperature and O</a:t>
            </a:r>
            <a:r>
              <a:rPr lang="en-US" sz="2000" baseline="-25000" dirty="0"/>
              <a:t>3</a:t>
            </a:r>
            <a:r>
              <a:rPr lang="en-US" sz="2000" dirty="0"/>
              <a:t> measurements on daily to inter-annual time </a:t>
            </a:r>
            <a:r>
              <a:rPr lang="en-US" sz="2000" dirty="0" smtClean="0"/>
              <a:t>scales in polluted regions </a:t>
            </a:r>
            <a:r>
              <a:rPr lang="en-US" sz="1400" dirty="0" smtClean="0"/>
              <a:t>[</a:t>
            </a:r>
            <a:r>
              <a:rPr lang="en-US" sz="1400" dirty="0"/>
              <a:t>e.g., Bloomer et al., 2009; </a:t>
            </a:r>
            <a:r>
              <a:rPr lang="en-US" sz="1400" dirty="0" err="1"/>
              <a:t>Camalier</a:t>
            </a:r>
            <a:r>
              <a:rPr lang="en-US" sz="1400" dirty="0"/>
              <a:t> et al., 2007; </a:t>
            </a:r>
            <a:r>
              <a:rPr lang="en-US" sz="1400" dirty="0" err="1"/>
              <a:t>Cardelino</a:t>
            </a:r>
            <a:r>
              <a:rPr lang="en-US" sz="1400" dirty="0"/>
              <a:t> and </a:t>
            </a:r>
            <a:r>
              <a:rPr lang="en-US" sz="1400" dirty="0" err="1"/>
              <a:t>Chameides</a:t>
            </a:r>
            <a:r>
              <a:rPr lang="en-US" sz="1400" dirty="0"/>
              <a:t>, 1990; Clark and Karl, 1982; </a:t>
            </a:r>
            <a:r>
              <a:rPr lang="en-US" sz="1400" dirty="0" err="1"/>
              <a:t>Korsog</a:t>
            </a:r>
            <a:r>
              <a:rPr lang="en-US" sz="1400" dirty="0"/>
              <a:t> and Wolff, 1991]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820221" y="2649283"/>
            <a:ext cx="178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10am-5pm </a:t>
            </a:r>
            <a:r>
              <a:rPr lang="en-US" b="1" dirty="0" err="1">
                <a:solidFill>
                  <a:srgbClr val="FF0000"/>
                </a:solidFill>
              </a:rPr>
              <a:t>avg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651" y="4214781"/>
            <a:ext cx="8945439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</a:rPr>
              <a:t>Weather variability is a key driver of observed O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-Temperature correlations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6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</a:rPr>
              <a:t>Implies worse O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 pollution in a warmer climate… but </a:t>
            </a:r>
            <a:r>
              <a:rPr lang="en-US" sz="2000" dirty="0" err="1" smtClean="0">
                <a:solidFill>
                  <a:srgbClr val="0000FF"/>
                </a:solidFill>
              </a:rPr>
              <a:t>stationarity</a:t>
            </a:r>
            <a:r>
              <a:rPr lang="en-US" sz="2000" dirty="0" smtClean="0">
                <a:solidFill>
                  <a:srgbClr val="0000FF"/>
                </a:solidFill>
              </a:rPr>
              <a:t> in locally observed O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:T relationships? </a:t>
            </a:r>
            <a:r>
              <a:rPr lang="en-US" sz="2000" dirty="0" smtClean="0"/>
              <a:t>(See box in </a:t>
            </a:r>
            <a:r>
              <a:rPr lang="en-US" sz="2000" i="1" dirty="0" smtClean="0"/>
              <a:t>Weaver et al., BAMS, 2009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charset="0"/>
              <a:buChar char="à"/>
            </a:pPr>
            <a:endParaRPr lang="en-US" sz="600" dirty="0" smtClean="0"/>
          </a:p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Need to understand underlying processes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Anticorrelation</a:t>
            </a:r>
            <a:r>
              <a:rPr lang="en-US" sz="2000" dirty="0" smtClean="0">
                <a:solidFill>
                  <a:srgbClr val="000000"/>
                </a:solidFill>
              </a:rPr>
              <a:t> between observed number of storms over SE Canada/NE US and high-O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 events [</a:t>
            </a:r>
            <a:r>
              <a:rPr lang="en-US" sz="2000" i="1" dirty="0" err="1" smtClean="0">
                <a:solidFill>
                  <a:srgbClr val="000000"/>
                </a:solidFill>
              </a:rPr>
              <a:t>Leibensperger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et al., ACP, 2008</a:t>
            </a:r>
            <a:r>
              <a:rPr lang="en-US" sz="2000" dirty="0" smtClean="0">
                <a:solidFill>
                  <a:srgbClr val="000000"/>
                </a:solidFill>
              </a:rPr>
              <a:t>] </a:t>
            </a:r>
          </a:p>
          <a:p>
            <a:pPr lvl="1"/>
            <a:r>
              <a:rPr lang="en-US" sz="600" dirty="0" smtClean="0">
                <a:solidFill>
                  <a:srgbClr val="000000"/>
                </a:solidFill>
              </a:rPr>
              <a:t> </a:t>
            </a:r>
            <a:r>
              <a:rPr lang="en-US" sz="600" dirty="0" smtClean="0">
                <a:solidFill>
                  <a:srgbClr val="000000"/>
                </a:solidFill>
                <a:sym typeface="Wingdings"/>
              </a:rPr>
              <a:t>	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	 </a:t>
            </a:r>
            <a:r>
              <a:rPr lang="en-US" sz="2000" dirty="0" smtClean="0">
                <a:solidFill>
                  <a:srgbClr val="FF0000"/>
                </a:solidFill>
              </a:rPr>
              <a:t>Will storm frequency change with climate warming?</a:t>
            </a:r>
          </a:p>
        </p:txBody>
      </p:sp>
    </p:spTree>
    <p:extLst>
      <p:ext uri="{BB962C8B-B14F-4D97-AF65-F5344CB8AC3E}">
        <p14:creationId xmlns:p14="http://schemas.microsoft.com/office/powerpoint/2010/main" val="632782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372" t="24549" r="4813" b="30542"/>
          <a:stretch/>
        </p:blipFill>
        <p:spPr>
          <a:xfrm>
            <a:off x="230646" y="1194746"/>
            <a:ext cx="2723202" cy="1792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952"/>
            <a:ext cx="9144000" cy="1037943"/>
          </a:xfrm>
        </p:spPr>
        <p:txBody>
          <a:bodyPr/>
          <a:lstStyle/>
          <a:p>
            <a:r>
              <a:rPr lang="en-US" dirty="0"/>
              <a:t>Frequency of summer migratory cyclones over NE 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decreases </a:t>
            </a:r>
            <a:r>
              <a:rPr lang="en-US" dirty="0"/>
              <a:t>as the planet </a:t>
            </a:r>
            <a:r>
              <a:rPr lang="en-US" dirty="0" smtClean="0"/>
              <a:t>warms… </a:t>
            </a:r>
            <a:endParaRPr lang="en-US" sz="1800" b="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600475" y="3229429"/>
            <a:ext cx="6383817" cy="3628571"/>
            <a:chOff x="3653661" y="1472052"/>
            <a:chExt cx="5154615" cy="31454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38333" t="7512" r="9333" b="4061"/>
            <a:stretch/>
          </p:blipFill>
          <p:spPr>
            <a:xfrm>
              <a:off x="4022916" y="1472052"/>
              <a:ext cx="4785360" cy="30073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4334" t="7512" r="91222"/>
            <a:stretch/>
          </p:blipFill>
          <p:spPr>
            <a:xfrm>
              <a:off x="3653661" y="1472052"/>
              <a:ext cx="406400" cy="314549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048826" y="1522203"/>
              <a:ext cx="801732" cy="320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RCP4.5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07464" y="1543172"/>
              <a:ext cx="2220739" cy="32016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RCP8.5</a:t>
              </a:r>
              <a:r>
                <a:rPr lang="en-US" dirty="0" smtClean="0">
                  <a:solidFill>
                    <a:srgbClr val="FF0000"/>
                  </a:solidFill>
                </a:rPr>
                <a:t> (1 ens. member)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0646" y="4952181"/>
            <a:ext cx="188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Turner et al., ACP, 2013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67819" y="1040857"/>
            <a:ext cx="6916752" cy="2887581"/>
            <a:chOff x="452656" y="4614674"/>
            <a:chExt cx="6916752" cy="2887581"/>
          </a:xfrm>
        </p:grpSpPr>
        <p:sp>
          <p:nvSpPr>
            <p:cNvPr id="23" name="TextBox 22"/>
            <p:cNvSpPr txBox="1"/>
            <p:nvPr/>
          </p:nvSpPr>
          <p:spPr>
            <a:xfrm>
              <a:off x="3765027" y="4614674"/>
              <a:ext cx="36043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Region for counting storms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2676456" y="4768563"/>
              <a:ext cx="1088571" cy="34135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922647" y="6138960"/>
              <a:ext cx="846666" cy="54882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452656" y="6578925"/>
              <a:ext cx="13166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Region for counting O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events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72423" y="2050913"/>
            <a:ext cx="6502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storms per summer in the GFDL CM3 model, </a:t>
            </a:r>
          </a:p>
          <a:p>
            <a:pPr algn="ctr"/>
            <a:r>
              <a:rPr lang="en-US" dirty="0" smtClean="0"/>
              <a:t>as determined from applying </a:t>
            </a:r>
          </a:p>
          <a:p>
            <a:pPr algn="ctr"/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MCMS storm tracker </a:t>
            </a:r>
            <a:r>
              <a:rPr lang="en-US" dirty="0" smtClean="0"/>
              <a:t>[</a:t>
            </a:r>
            <a:r>
              <a:rPr lang="en-US" i="1" dirty="0" smtClean="0"/>
              <a:t>Bauer et al., 2013</a:t>
            </a:r>
            <a:r>
              <a:rPr lang="en-US" dirty="0" smtClean="0"/>
              <a:t>] </a:t>
            </a:r>
          </a:p>
          <a:p>
            <a:pPr algn="ctr"/>
            <a:r>
              <a:rPr lang="en-US" dirty="0" smtClean="0"/>
              <a:t>to 6-hourly sea level pressure fields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14324" y="55958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(3 ens. </a:t>
            </a:r>
          </a:p>
          <a:p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embers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003234" y="3483428"/>
            <a:ext cx="1572290" cy="3386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120574" y="3621218"/>
            <a:ext cx="1108160" cy="60001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1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952"/>
            <a:ext cx="9144000" cy="1037943"/>
          </a:xfrm>
        </p:spPr>
        <p:txBody>
          <a:bodyPr/>
          <a:lstStyle/>
          <a:p>
            <a:r>
              <a:rPr lang="en-US" sz="2200" dirty="0"/>
              <a:t>…but </a:t>
            </a:r>
            <a:r>
              <a:rPr lang="en-US" sz="2200" dirty="0" smtClean="0"/>
              <a:t>the storm count –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event relationship is weaker </a:t>
            </a:r>
            <a:r>
              <a:rPr lang="en-US" sz="2200" dirty="0"/>
              <a:t>than </a:t>
            </a:r>
            <a:r>
              <a:rPr lang="en-US" sz="2200" dirty="0" smtClean="0"/>
              <a:t>derived from observations</a:t>
            </a:r>
            <a:endParaRPr lang="en-US" sz="22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42991" y="1172394"/>
            <a:ext cx="4666123" cy="3638340"/>
            <a:chOff x="-144367" y="1417150"/>
            <a:chExt cx="4666123" cy="363834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91"/>
            <a:stretch/>
          </p:blipFill>
          <p:spPr bwMode="auto">
            <a:xfrm>
              <a:off x="-144367" y="1969021"/>
              <a:ext cx="4666123" cy="3041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-1261762" y="3187376"/>
              <a:ext cx="280430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</a:t>
              </a:r>
              <a:r>
                <a:rPr lang="en-US" sz="1600" dirty="0" err="1" smtClean="0"/>
                <a:t>Detrended</a:t>
              </a:r>
              <a:r>
                <a:rPr lang="en-US" sz="1600" dirty="0" smtClean="0"/>
                <a:t> O</a:t>
              </a:r>
              <a:r>
                <a:rPr lang="en-US" sz="1600" baseline="-25000" dirty="0" smtClean="0"/>
                <a:t>3</a:t>
              </a:r>
              <a:r>
                <a:rPr lang="en-US" sz="1600" dirty="0" smtClean="0"/>
                <a:t> pollution days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95987" y="4716936"/>
              <a:ext cx="4130658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Detrended</a:t>
              </a:r>
              <a:r>
                <a:rPr lang="en-US" sz="1600" dirty="0" smtClean="0"/>
                <a:t> Number of mid-latitude cyclones</a:t>
              </a:r>
              <a:endParaRPr lang="en-US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6846" y="1417150"/>
              <a:ext cx="385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</a:t>
              </a:r>
              <a:r>
                <a:rPr lang="en-US" b="1" dirty="0" smtClean="0"/>
                <a:t>bserved relationship </a:t>
              </a:r>
            </a:p>
            <a:p>
              <a:r>
                <a:rPr lang="en-US" dirty="0" smtClean="0"/>
                <a:t>[</a:t>
              </a:r>
              <a:r>
                <a:rPr lang="en-US" i="1" dirty="0" err="1" smtClean="0"/>
                <a:t>Leibensperger</a:t>
              </a:r>
              <a:r>
                <a:rPr lang="en-US" i="1" dirty="0" smtClean="0"/>
                <a:t> et al, ACP, 2008]</a:t>
              </a:r>
              <a:endParaRPr lang="en-US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6580" y="2134348"/>
              <a:ext cx="2957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Slope = -4.2 O</a:t>
              </a:r>
              <a:r>
                <a:rPr lang="en-US" sz="1600" b="1" baseline="-25000" dirty="0" smtClean="0"/>
                <a:t>3</a:t>
              </a:r>
              <a:r>
                <a:rPr lang="en-US" sz="1600" b="1" dirty="0" smtClean="0"/>
                <a:t> events/storm</a:t>
              </a:r>
              <a:endParaRPr lang="en-US" sz="16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8345" y="3660280"/>
            <a:ext cx="36540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1980-2006:</a:t>
            </a:r>
          </a:p>
          <a:p>
            <a:r>
              <a:rPr lang="en-US" sz="1400" dirty="0" smtClean="0"/>
              <a:t>NCEP/NCAR Reanalysis 1 &amp; AQS ozone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53922" y="1136109"/>
            <a:ext cx="405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Simulated relationship (GFDL CM3) </a:t>
            </a:r>
            <a:endParaRPr lang="en-US" b="1" dirty="0"/>
          </a:p>
          <a:p>
            <a:r>
              <a:rPr lang="en-US" dirty="0" smtClean="0"/>
              <a:t>[</a:t>
            </a:r>
            <a:r>
              <a:rPr lang="en-US" i="1" dirty="0" smtClean="0"/>
              <a:t>Turner et al., ACP, 2013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88062" y="4859367"/>
            <a:ext cx="597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b="1" dirty="0" smtClean="0">
                <a:solidFill>
                  <a:srgbClr val="0000FF"/>
                </a:solidFill>
              </a:rPr>
              <a:t>Model problem (bias/process representation)? 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</a:rPr>
              <a:t>Change in drivers (under warming climate)?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</a:rPr>
              <a:t>Decadal variability in strength of relationship?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5717" t="7948" r="15858" b="4354"/>
          <a:stretch/>
        </p:blipFill>
        <p:spPr>
          <a:xfrm>
            <a:off x="4500126" y="1853307"/>
            <a:ext cx="3809298" cy="30301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173420" y="4109436"/>
            <a:ext cx="30017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RCP4.5_WMGG 2006-2100     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684" y="6180646"/>
            <a:ext cx="793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we find a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impler </a:t>
            </a:r>
            <a:r>
              <a:rPr lang="en-US" b="1" dirty="0">
                <a:solidFill>
                  <a:srgbClr val="FF0000"/>
                </a:solidFill>
              </a:rPr>
              <a:t>diagnostic </a:t>
            </a:r>
            <a:r>
              <a:rPr lang="en-US" b="1" dirty="0" smtClean="0">
                <a:solidFill>
                  <a:srgbClr val="FF0000"/>
                </a:solidFill>
              </a:rPr>
              <a:t>of large</a:t>
            </a:r>
            <a:r>
              <a:rPr lang="en-US" b="1" dirty="0">
                <a:solidFill>
                  <a:srgbClr val="FF0000"/>
                </a:solidFill>
              </a:rPr>
              <a:t>-scale circulation changes?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17556" y="1939872"/>
            <a:ext cx="295759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Slope = -2.9 O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 events/storm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6869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329"/>
          <a:stretch/>
        </p:blipFill>
        <p:spPr>
          <a:xfrm>
            <a:off x="266700" y="939405"/>
            <a:ext cx="5720323" cy="5883761"/>
          </a:xfrm>
          <a:prstGeom prst="rect">
            <a:avLst/>
          </a:prstGeom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-2511"/>
            <a:ext cx="9144000" cy="94191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Peak latitude of summertime surface O</a:t>
            </a:r>
            <a:r>
              <a:rPr lang="en-US" sz="2400" b="1" baseline="-25000" dirty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variability over Eastern N. America 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follows the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jet (500 </a:t>
            </a:r>
            <a:r>
              <a:rPr lang="en-US" sz="2400" b="1" dirty="0" err="1" smtClean="0">
                <a:solidFill>
                  <a:prstClr val="black"/>
                </a:solidFill>
                <a:latin typeface="Arial"/>
                <a:cs typeface="Arial"/>
              </a:rPr>
              <a:t>hPa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) as climate warms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1943" y="6451769"/>
            <a:ext cx="2708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Barnes &amp; Fiore, GRL, 2013</a:t>
            </a:r>
            <a:endParaRPr lang="en-US" sz="1600" i="1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8688" y="1282106"/>
            <a:ext cx="5803712" cy="2115067"/>
            <a:chOff x="3238688" y="1282106"/>
            <a:chExt cx="5803712" cy="2115067"/>
          </a:xfrm>
        </p:grpSpPr>
        <p:sp>
          <p:nvSpPr>
            <p:cNvPr id="10" name="Oval 9"/>
            <p:cNvSpPr/>
            <p:nvPr/>
          </p:nvSpPr>
          <p:spPr bwMode="auto">
            <a:xfrm rot="899668">
              <a:off x="3238688" y="1681699"/>
              <a:ext cx="2424534" cy="1715474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3118" y="1282106"/>
              <a:ext cx="3049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RCP8.5: most warming,</a:t>
              </a:r>
            </a:p>
            <a:p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Largest jet shift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20685" y="4354731"/>
            <a:ext cx="2762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Each point = 10 year mean (over all ensemble members where available)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391" y="1391570"/>
            <a:ext cx="1511464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RCP4.5_WMGG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3089" y="1951423"/>
            <a:ext cx="3208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0000FF"/>
                </a:solidFill>
              </a:rPr>
              <a:t> Decadal variability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  <a:sym typeface="Wingdings"/>
              </a:rPr>
              <a:t>Relevance to shorter periods (i.e., year-to-year variability?)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71469" y="3327670"/>
            <a:ext cx="3172531" cy="2450450"/>
            <a:chOff x="5971469" y="3327670"/>
            <a:chExt cx="3172531" cy="2450450"/>
          </a:xfrm>
        </p:grpSpPr>
        <p:sp>
          <p:nvSpPr>
            <p:cNvPr id="13" name="TextBox 12"/>
            <p:cNvSpPr txBox="1"/>
            <p:nvPr/>
          </p:nvSpPr>
          <p:spPr>
            <a:xfrm>
              <a:off x="5993118" y="3327670"/>
              <a:ext cx="31508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O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-Temperature 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Arial"/>
                  <a:cs typeface="Arial"/>
                </a:rPr>
                <a:t>r</a:t>
              </a:r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elationship (not shown)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Arial"/>
                  <a:cs typeface="Arial"/>
                </a:rPr>
                <a:t>a</a:t>
              </a:r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lso aligns with jet latitude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71469" y="4577791"/>
              <a:ext cx="31604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sym typeface="Wingdings"/>
                </a:rPr>
                <a:t></a:t>
              </a:r>
              <a:r>
                <a:rPr lang="en-US" b="1" dirty="0" smtClean="0">
                  <a:solidFill>
                    <a:srgbClr val="0000FF"/>
                  </a:solidFill>
                </a:rPr>
                <a:t> Historically observed relationships may not hold if large-scale circulation shifts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rot="16200000">
            <a:off x="-2250719" y="3516482"/>
            <a:ext cx="517677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Latitude of max std. dev. of JJA MDA8 O</a:t>
            </a:r>
            <a:r>
              <a:rPr lang="en-US" baseline="-25000" dirty="0" smtClean="0"/>
              <a:t>3 </a:t>
            </a:r>
            <a:r>
              <a:rPr lang="en-US" dirty="0" smtClean="0"/>
              <a:t>(</a:t>
            </a:r>
            <a:r>
              <a:rPr lang="en-US" dirty="0" err="1" smtClean="0"/>
              <a:t>deg</a:t>
            </a:r>
            <a:r>
              <a:rPr lang="en-US" dirty="0" smtClean="0"/>
              <a:t>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5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49593" y="1594457"/>
            <a:ext cx="5305233" cy="5288644"/>
            <a:chOff x="3865223" y="1559026"/>
            <a:chExt cx="5305233" cy="528864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865223" y="1559026"/>
              <a:ext cx="5305233" cy="55748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3936105" y="5203197"/>
              <a:ext cx="4932680" cy="158704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54435" y="6478338"/>
              <a:ext cx="1775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Today’s Focus</a:t>
              </a:r>
              <a:endParaRPr lang="en-US" b="1" dirty="0"/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How and why might extreme air pollution events change?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637" t="36483" r="4990" b="37191"/>
          <a:stretch/>
        </p:blipFill>
        <p:spPr>
          <a:xfrm>
            <a:off x="92924" y="2661261"/>
            <a:ext cx="3701863" cy="18054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/>
          <a:srcRect l="4531" t="3284" r="4877" b="70156"/>
          <a:stretch/>
        </p:blipFill>
        <p:spPr>
          <a:xfrm>
            <a:off x="0" y="836285"/>
            <a:ext cx="3794787" cy="182149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/>
          <a:srcRect l="6296" t="69315" r="4837" b="2262"/>
          <a:stretch/>
        </p:blipFill>
        <p:spPr>
          <a:xfrm>
            <a:off x="72274" y="4428352"/>
            <a:ext cx="3722513" cy="1949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122" y="908562"/>
            <a:ext cx="76208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</a:p>
          <a:p>
            <a:r>
              <a:rPr lang="en-US" dirty="0" smtClean="0"/>
              <a:t>shifts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63667" y="2681909"/>
            <a:ext cx="11849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Variability</a:t>
            </a:r>
          </a:p>
          <a:p>
            <a:r>
              <a:rPr lang="en-US" dirty="0" smtClean="0"/>
              <a:t>increases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58122" y="4428352"/>
            <a:ext cx="122341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Symmetry</a:t>
            </a:r>
          </a:p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66" y="6260318"/>
            <a:ext cx="354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SPM.3, IPCC SREX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146" y="6508482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http://ipcc-wg2.gov/SREX/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87142" y="851140"/>
            <a:ext cx="5493812" cy="2604252"/>
            <a:chOff x="3787142" y="851140"/>
            <a:chExt cx="5493812" cy="2604252"/>
          </a:xfrm>
        </p:grpSpPr>
        <p:sp>
          <p:nvSpPr>
            <p:cNvPr id="3" name="TextBox 2"/>
            <p:cNvSpPr txBox="1"/>
            <p:nvPr/>
          </p:nvSpPr>
          <p:spPr>
            <a:xfrm>
              <a:off x="3977783" y="851140"/>
              <a:ext cx="5154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charset="0"/>
                <a:buChar char="à"/>
              </a:pPr>
              <a:r>
                <a:rPr lang="en-US" sz="2000" b="1" dirty="0" smtClean="0">
                  <a:solidFill>
                    <a:srgbClr val="0000FF"/>
                  </a:solidFill>
                  <a:sym typeface="Wingdings"/>
                </a:rPr>
                <a:t>Need to understand how different</a:t>
              </a:r>
            </a:p>
            <a:p>
              <a:r>
                <a:rPr lang="en-US" sz="2000" b="1" dirty="0">
                  <a:solidFill>
                    <a:srgbClr val="0000FF"/>
                  </a:solidFill>
                  <a:sym typeface="Wingdings"/>
                </a:rPr>
                <a:t>p</a:t>
              </a:r>
              <a:r>
                <a:rPr lang="en-US" sz="2000" b="1" dirty="0" smtClean="0">
                  <a:solidFill>
                    <a:srgbClr val="0000FF"/>
                  </a:solidFill>
                  <a:sym typeface="Wingdings"/>
                </a:rPr>
                <a:t>rocesses influence the distribution</a:t>
              </a:r>
            </a:p>
          </p:txBody>
        </p:sp>
        <p:grpSp>
          <p:nvGrpSpPr>
            <p:cNvPr id="52" name="Group 119"/>
            <p:cNvGrpSpPr>
              <a:grpSpLocks/>
            </p:cNvGrpSpPr>
            <p:nvPr/>
          </p:nvGrpSpPr>
          <p:grpSpPr bwMode="auto">
            <a:xfrm>
              <a:off x="4790863" y="2302068"/>
              <a:ext cx="2286000" cy="1143000"/>
              <a:chOff x="1008" y="1303"/>
              <a:chExt cx="1440" cy="720"/>
            </a:xfrm>
          </p:grpSpPr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1008" y="1792"/>
                <a:ext cx="1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</a:rPr>
                  <a:t>pollutant sources</a:t>
                </a:r>
              </a:p>
            </p:txBody>
          </p:sp>
          <p:pic>
            <p:nvPicPr>
              <p:cNvPr id="56" name="Picture 104" descr="forest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68" r="73769"/>
              <a:stretch>
                <a:fillRect/>
              </a:stretch>
            </p:blipFill>
            <p:spPr bwMode="auto">
              <a:xfrm>
                <a:off x="1920" y="1488"/>
                <a:ext cx="52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5" descr="MCj02808020000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303"/>
                <a:ext cx="624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8" name="Object 106"/>
              <p:cNvGraphicFramePr>
                <a:graphicFrameLocks noChangeAspect="1"/>
              </p:cNvGraphicFramePr>
              <p:nvPr/>
            </p:nvGraphicFramePr>
            <p:xfrm>
              <a:off x="1584" y="1568"/>
              <a:ext cx="336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10" name="Photo Editor Photo" r:id="rId8" imgW="2286198" imgH="1706667" progId="MSPhotoEd.3">
                      <p:embed/>
                    </p:oleObj>
                  </mc:Choice>
                  <mc:Fallback>
                    <p:oleObj name="Photo Editor Photo" r:id="rId8" imgW="2286198" imgH="1706667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3334" t="37302" r="45084" b="994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1568"/>
                            <a:ext cx="336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" name="Line 107"/>
            <p:cNvSpPr>
              <a:spLocks noChangeShapeType="1"/>
            </p:cNvSpPr>
            <p:nvPr/>
          </p:nvSpPr>
          <p:spPr bwMode="auto">
            <a:xfrm flipV="1">
              <a:off x="4790863" y="2225868"/>
              <a:ext cx="3541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Line 113"/>
            <p:cNvSpPr>
              <a:spLocks noChangeShapeType="1"/>
            </p:cNvSpPr>
            <p:nvPr/>
          </p:nvSpPr>
          <p:spPr bwMode="auto">
            <a:xfrm flipV="1">
              <a:off x="6156063" y="1941001"/>
              <a:ext cx="0" cy="66981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6197363" y="2212343"/>
              <a:ext cx="22431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</a:rPr>
                <a:t>Degree of mixing</a:t>
              </a:r>
            </a:p>
          </p:txBody>
        </p:sp>
        <p:sp>
          <p:nvSpPr>
            <p:cNvPr id="65" name="Line 116"/>
            <p:cNvSpPr>
              <a:spLocks noChangeShapeType="1"/>
            </p:cNvSpPr>
            <p:nvPr/>
          </p:nvSpPr>
          <p:spPr bwMode="auto">
            <a:xfrm>
              <a:off x="4790863" y="3455392"/>
              <a:ext cx="36496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87142" y="1606724"/>
              <a:ext cx="54938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Meteorology (e.g., stagnation vs. ventilation)</a:t>
              </a:r>
              <a:endParaRPr lang="en-US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01825" y="5359803"/>
            <a:ext cx="5032147" cy="1281597"/>
            <a:chOff x="3901825" y="5359803"/>
            <a:chExt cx="5032147" cy="1281597"/>
          </a:xfrm>
        </p:grpSpPr>
        <p:sp>
          <p:nvSpPr>
            <p:cNvPr id="2055" name="Text Box 146"/>
            <p:cNvSpPr txBox="1">
              <a:spLocks noChangeArrowheads="1"/>
            </p:cNvSpPr>
            <p:nvPr/>
          </p:nvSpPr>
          <p:spPr bwMode="auto">
            <a:xfrm>
              <a:off x="7010400" y="5781596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b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7185" y="5686060"/>
              <a:ext cx="195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sym typeface="Wingdings"/>
                </a:rPr>
                <a:t> Shift in mean?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705685" y="6272068"/>
              <a:ext cx="2719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sym typeface="Wingdings"/>
                </a:rPr>
                <a:t> Change in symmetry?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901825" y="5359803"/>
              <a:ext cx="50321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Changing global emissions (baseline)</a:t>
              </a:r>
            </a:p>
            <a:p>
              <a:pPr marL="285750" indent="-285750">
                <a:buFont typeface="Arial"/>
                <a:buChar char="•"/>
              </a:pPr>
              <a:endParaRPr lang="en-US" sz="2000" dirty="0"/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Changing regional emissions (episodes)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2280" y="3524611"/>
            <a:ext cx="5077001" cy="1746342"/>
            <a:chOff x="3772280" y="3524611"/>
            <a:chExt cx="5077001" cy="1746342"/>
          </a:xfrm>
        </p:grpSpPr>
        <p:pic>
          <p:nvPicPr>
            <p:cNvPr id="67" name="Picture 3" descr="forest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" r="80057"/>
            <a:stretch/>
          </p:blipFill>
          <p:spPr bwMode="auto">
            <a:xfrm>
              <a:off x="4443404" y="4526416"/>
              <a:ext cx="1712659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" name="Group 121"/>
            <p:cNvGrpSpPr>
              <a:grpSpLocks/>
            </p:cNvGrpSpPr>
            <p:nvPr/>
          </p:nvGrpSpPr>
          <p:grpSpPr bwMode="auto">
            <a:xfrm>
              <a:off x="3984617" y="3953329"/>
              <a:ext cx="460375" cy="579437"/>
              <a:chOff x="3449" y="1950"/>
              <a:chExt cx="290" cy="365"/>
            </a:xfrm>
          </p:grpSpPr>
          <p:sp>
            <p:nvSpPr>
              <p:cNvPr id="69" name="Text Box 122"/>
              <p:cNvSpPr txBox="1">
                <a:spLocks noChangeArrowheads="1"/>
              </p:cNvSpPr>
              <p:nvPr/>
            </p:nvSpPr>
            <p:spPr bwMode="auto">
              <a:xfrm>
                <a:off x="3449" y="1950"/>
                <a:ext cx="27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70" name="Line 123"/>
              <p:cNvSpPr>
                <a:spLocks noChangeShapeType="1"/>
              </p:cNvSpPr>
              <p:nvPr/>
            </p:nvSpPr>
            <p:spPr bwMode="auto">
              <a:xfrm flipV="1">
                <a:off x="3739" y="2009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3" name="Group 149"/>
            <p:cNvGrpSpPr>
              <a:grpSpLocks/>
            </p:cNvGrpSpPr>
            <p:nvPr/>
          </p:nvGrpSpPr>
          <p:grpSpPr bwMode="auto">
            <a:xfrm>
              <a:off x="5182632" y="4031436"/>
              <a:ext cx="1066800" cy="1158875"/>
              <a:chOff x="3360" y="2342"/>
              <a:chExt cx="672" cy="730"/>
            </a:xfrm>
          </p:grpSpPr>
          <p:pic>
            <p:nvPicPr>
              <p:cNvPr id="74" name="Picture 147" descr="MMj02363570000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592"/>
                <a:ext cx="67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 Box 148"/>
              <p:cNvSpPr txBox="1">
                <a:spLocks noChangeArrowheads="1"/>
              </p:cNvSpPr>
              <p:nvPr/>
            </p:nvSpPr>
            <p:spPr bwMode="auto">
              <a:xfrm>
                <a:off x="3525" y="2342"/>
                <a:ext cx="50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Fires </a:t>
                </a:r>
              </a:p>
            </p:txBody>
          </p:sp>
        </p:grpSp>
        <p:sp>
          <p:nvSpPr>
            <p:cNvPr id="79" name="Rectangle 129"/>
            <p:cNvSpPr>
              <a:spLocks noChangeArrowheads="1"/>
            </p:cNvSpPr>
            <p:nvPr/>
          </p:nvSpPr>
          <p:spPr bwMode="auto">
            <a:xfrm>
              <a:off x="8095218" y="4041443"/>
              <a:ext cx="754063" cy="4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NO</a:t>
              </a:r>
              <a:r>
                <a:rPr lang="en-US" sz="2400" b="1" baseline="-250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x</a:t>
              </a:r>
            </a:p>
          </p:txBody>
        </p:sp>
        <p:sp>
          <p:nvSpPr>
            <p:cNvPr id="81" name="Rectangle 134"/>
            <p:cNvSpPr>
              <a:spLocks noChangeArrowheads="1"/>
            </p:cNvSpPr>
            <p:nvPr/>
          </p:nvSpPr>
          <p:spPr bwMode="auto">
            <a:xfrm>
              <a:off x="7104618" y="4041443"/>
              <a:ext cx="641350" cy="4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OH</a:t>
              </a:r>
              <a:endParaRPr lang="en-US" sz="2400" b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82" name="Picture 139" descr="NA01440_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432" y="3894587"/>
              <a:ext cx="512763" cy="53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 Box 135"/>
            <p:cNvSpPr txBox="1">
              <a:spLocks noChangeArrowheads="1"/>
            </p:cNvSpPr>
            <p:nvPr/>
          </p:nvSpPr>
          <p:spPr bwMode="auto">
            <a:xfrm>
              <a:off x="7914667" y="4587541"/>
              <a:ext cx="812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0000"/>
                  </a:solidFill>
                </a:rPr>
                <a:t>PAN</a:t>
              </a:r>
            </a:p>
          </p:txBody>
        </p:sp>
        <p:sp>
          <p:nvSpPr>
            <p:cNvPr id="85" name="Line 142"/>
            <p:cNvSpPr>
              <a:spLocks noChangeShapeType="1"/>
            </p:cNvSpPr>
            <p:nvPr/>
          </p:nvSpPr>
          <p:spPr bwMode="auto">
            <a:xfrm flipV="1">
              <a:off x="8295667" y="4383863"/>
              <a:ext cx="50800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6" name="Text Box 135"/>
            <p:cNvSpPr txBox="1">
              <a:spLocks noChangeArrowheads="1"/>
            </p:cNvSpPr>
            <p:nvPr/>
          </p:nvSpPr>
          <p:spPr bwMode="auto">
            <a:xfrm>
              <a:off x="6898667" y="4592303"/>
              <a:ext cx="7604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H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2400" dirty="0" smtClean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7" name="Line 142"/>
            <p:cNvSpPr>
              <a:spLocks noChangeShapeType="1"/>
            </p:cNvSpPr>
            <p:nvPr/>
          </p:nvSpPr>
          <p:spPr bwMode="auto">
            <a:xfrm flipV="1">
              <a:off x="7279667" y="4439903"/>
              <a:ext cx="50800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Line 123"/>
            <p:cNvSpPr>
              <a:spLocks noChangeShapeType="1"/>
            </p:cNvSpPr>
            <p:nvPr/>
          </p:nvSpPr>
          <p:spPr bwMode="auto">
            <a:xfrm flipV="1">
              <a:off x="5401725" y="3993336"/>
              <a:ext cx="0" cy="381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Text Box 125"/>
            <p:cNvSpPr txBox="1">
              <a:spLocks noChangeArrowheads="1"/>
            </p:cNvSpPr>
            <p:nvPr/>
          </p:nvSpPr>
          <p:spPr bwMode="auto">
            <a:xfrm>
              <a:off x="4643762" y="4289705"/>
              <a:ext cx="876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</a:rPr>
                <a:t>VOCs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53723" y="4592303"/>
              <a:ext cx="1377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Deposition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60" name="Line 123"/>
            <p:cNvSpPr>
              <a:spLocks noChangeShapeType="1"/>
            </p:cNvSpPr>
            <p:nvPr/>
          </p:nvSpPr>
          <p:spPr bwMode="auto">
            <a:xfrm>
              <a:off x="4048474" y="4595224"/>
              <a:ext cx="0" cy="43489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72280" y="3524611"/>
              <a:ext cx="39677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Feedbacks (</a:t>
              </a:r>
              <a:r>
                <a:rPr lang="en-US" sz="2000" dirty="0" err="1" smtClean="0"/>
                <a:t>Emis</a:t>
              </a:r>
              <a:r>
                <a:rPr lang="en-US" sz="2000" dirty="0" smtClean="0"/>
                <a:t>, </a:t>
              </a:r>
              <a:r>
                <a:rPr lang="en-US" sz="2000" dirty="0" err="1"/>
                <a:t>C</a:t>
              </a:r>
              <a:r>
                <a:rPr lang="en-US" sz="2000" dirty="0" err="1" smtClean="0"/>
                <a:t>hem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Dep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513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8" y="-2511"/>
            <a:ext cx="9144000" cy="94191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>
                <a:latin typeface="Arial"/>
                <a:cs typeface="Arial"/>
              </a:rPr>
              <a:t>Recent </a:t>
            </a:r>
            <a:r>
              <a:rPr lang="en-US" sz="2400" b="1" dirty="0" smtClean="0">
                <a:latin typeface="Arial"/>
                <a:cs typeface="Arial"/>
              </a:rPr>
              <a:t>trends + </a:t>
            </a:r>
            <a:r>
              <a:rPr lang="en-US" sz="2400" b="1" dirty="0">
                <a:latin typeface="Arial"/>
                <a:cs typeface="Arial"/>
              </a:rPr>
              <a:t>future </a:t>
            </a:r>
            <a:r>
              <a:rPr lang="en-US" sz="2400" b="1" dirty="0" smtClean="0">
                <a:latin typeface="Arial"/>
                <a:cs typeface="Arial"/>
              </a:rPr>
              <a:t>projections in surface O</a:t>
            </a:r>
            <a:r>
              <a:rPr lang="en-US" sz="2400" b="1" baseline="-25000" dirty="0" smtClean="0">
                <a:latin typeface="Arial"/>
                <a:cs typeface="Arial"/>
              </a:rPr>
              <a:t>3</a:t>
            </a:r>
            <a:r>
              <a:rPr lang="en-US" sz="2400" b="1" dirty="0" smtClean="0">
                <a:latin typeface="Arial"/>
                <a:cs typeface="Arial"/>
              </a:rPr>
              <a:t> extremes </a:t>
            </a:r>
            <a:r>
              <a:rPr lang="en-US" sz="2400" b="1" dirty="0">
                <a:latin typeface="Arial"/>
                <a:cs typeface="Arial"/>
              </a:rPr>
              <a:t>over the eastern </a:t>
            </a:r>
            <a:r>
              <a:rPr lang="en-US" sz="2400" b="1" dirty="0" smtClean="0">
                <a:latin typeface="Arial"/>
                <a:cs typeface="Arial"/>
              </a:rPr>
              <a:t>USA in summer:  Summary and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 Next Steps</a:t>
            </a:r>
            <a:endParaRPr lang="en-U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2" t="10570" r="2710" b="13328"/>
          <a:stretch/>
        </p:blipFill>
        <p:spPr bwMode="auto">
          <a:xfrm>
            <a:off x="88734" y="970684"/>
            <a:ext cx="1624542" cy="115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4561" y="951268"/>
            <a:ext cx="750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New metric (“1-year event”)  for quantifying success of </a:t>
            </a:r>
            <a:r>
              <a:rPr lang="en-US" dirty="0" err="1" smtClean="0">
                <a:latin typeface="Arial"/>
                <a:cs typeface="Arial"/>
              </a:rPr>
              <a:t>NO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controls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Model bias correction for estimates of threshold-based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0174" y="1538310"/>
            <a:ext cx="61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Apply to PM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2.5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, precipitation; examine event persistence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-15804" y="1850662"/>
            <a:ext cx="183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 smtClean="0">
                <a:solidFill>
                  <a:schemeClr val="bg1"/>
                </a:solidFill>
                <a:latin typeface="Arial"/>
                <a:cs typeface="Arial"/>
              </a:rPr>
              <a:t>Rieder</a:t>
            </a:r>
            <a:r>
              <a:rPr lang="en-US" sz="12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Arial"/>
                <a:cs typeface="Arial"/>
              </a:rPr>
              <a:t>et al., ERL, </a:t>
            </a:r>
            <a:r>
              <a:rPr lang="en-US" sz="1200" i="1" dirty="0" smtClean="0">
                <a:solidFill>
                  <a:schemeClr val="bg1"/>
                </a:solidFill>
                <a:latin typeface="Arial"/>
                <a:cs typeface="Arial"/>
              </a:rPr>
              <a:t>2013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704" y="1972269"/>
            <a:ext cx="9103833" cy="1747794"/>
            <a:chOff x="129704" y="1972269"/>
            <a:chExt cx="9103833" cy="1747794"/>
          </a:xfrm>
        </p:grpSpPr>
        <p:grpSp>
          <p:nvGrpSpPr>
            <p:cNvPr id="32" name="Group 31"/>
            <p:cNvGrpSpPr/>
            <p:nvPr/>
          </p:nvGrpSpPr>
          <p:grpSpPr>
            <a:xfrm>
              <a:off x="129704" y="1972269"/>
              <a:ext cx="9103833" cy="1747794"/>
              <a:chOff x="161874" y="4952215"/>
              <a:chExt cx="9103833" cy="174779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271485" y="5530458"/>
                <a:ext cx="6994222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charset="0"/>
                  <a:buChar char="à"/>
                </a:pPr>
                <a:r>
                  <a:rPr lang="en-US" dirty="0" smtClean="0">
                    <a:solidFill>
                      <a:srgbClr val="0000FF"/>
                    </a:solidFill>
                    <a:latin typeface="Arial"/>
                    <a:cs typeface="Arial"/>
                    <a:sym typeface="Wingdings"/>
                  </a:rPr>
                  <a:t>Decadal shifts in jet; hold on shorter timescales?</a:t>
                </a:r>
              </a:p>
              <a:p>
                <a:pPr marL="285750" indent="-285750">
                  <a:buFont typeface="Wingdings" charset="0"/>
                  <a:buChar char="à"/>
                </a:pPr>
                <a:r>
                  <a:rPr lang="en-US" dirty="0" smtClean="0">
                    <a:solidFill>
                      <a:srgbClr val="0000FF"/>
                    </a:solidFill>
                    <a:latin typeface="Arial"/>
                    <a:cs typeface="Arial"/>
                    <a:sym typeface="Wingdings"/>
                  </a:rPr>
                  <a:t>Model bias: impact on relationship with storm counts/jet latitude?</a:t>
                </a:r>
                <a:endParaRPr lang="en-US" dirty="0">
                  <a:solidFill>
                    <a:srgbClr val="0000FF"/>
                  </a:solidFill>
                  <a:latin typeface="Arial"/>
                  <a:cs typeface="Arial"/>
                  <a:sym typeface="Wingdings"/>
                </a:endParaRPr>
              </a:p>
              <a:p>
                <a:pPr marL="285750" indent="-285750">
                  <a:buFont typeface="Wingdings" charset="0"/>
                  <a:buChar char="à"/>
                </a:pPr>
                <a:r>
                  <a:rPr lang="en-US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Relevant to model differences in O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3</a:t>
                </a:r>
                <a:r>
                  <a:rPr lang="en-US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 response to climate? </a:t>
                </a:r>
              </a:p>
              <a:p>
                <a:r>
                  <a:rPr lang="en-US" sz="1600" dirty="0">
                    <a:solidFill>
                      <a:srgbClr val="0000FF"/>
                    </a:solidFill>
                    <a:latin typeface="Arial"/>
                    <a:cs typeface="Arial"/>
                    <a:sym typeface="Wingdings"/>
                  </a:rPr>
                  <a:t> 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Arial"/>
                    <a:cs typeface="Arial"/>
                    <a:sym typeface="Wingdings"/>
                  </a:rPr>
                  <a:t>  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Arial"/>
                    <a:cs typeface="Arial"/>
                    <a:sym typeface="Wingdings"/>
                  </a:rPr>
                  <a:t>  </a:t>
                </a:r>
                <a:r>
                  <a:rPr lang="en-US" sz="1600" dirty="0" smtClean="0">
                    <a:solidFill>
                      <a:srgbClr val="3333CC"/>
                    </a:solidFill>
                    <a:latin typeface="Arial"/>
                    <a:cs typeface="Arial"/>
                    <a:sym typeface="Wingdings"/>
                  </a:rPr>
                  <a:t>[</a:t>
                </a:r>
                <a:r>
                  <a:rPr lang="en-US" sz="1600" i="1" dirty="0" smtClean="0">
                    <a:solidFill>
                      <a:srgbClr val="3333CC"/>
                    </a:solidFill>
                    <a:latin typeface="Arial"/>
                    <a:cs typeface="Arial"/>
                    <a:sym typeface="Wingdings"/>
                  </a:rPr>
                  <a:t>Weaver et al., 2009; Jacob &amp; Winner, 2009; Fiore </a:t>
                </a:r>
                <a:r>
                  <a:rPr lang="en-US" sz="1600" i="1" dirty="0">
                    <a:solidFill>
                      <a:srgbClr val="3333CC"/>
                    </a:solidFill>
                    <a:latin typeface="Arial"/>
                    <a:cs typeface="Arial"/>
                    <a:sym typeface="Wingdings"/>
                  </a:rPr>
                  <a:t>et al., 2012</a:t>
                </a:r>
                <a:r>
                  <a:rPr lang="en-US" sz="1600" dirty="0" smtClean="0">
                    <a:solidFill>
                      <a:srgbClr val="3333CC"/>
                    </a:solidFill>
                    <a:latin typeface="Arial"/>
                    <a:cs typeface="Arial"/>
                    <a:sym typeface="Wingdings"/>
                  </a:rPr>
                  <a:t>]</a:t>
                </a: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161874" y="4952215"/>
                <a:ext cx="9072129" cy="1594130"/>
                <a:chOff x="161874" y="4952215"/>
                <a:chExt cx="9072129" cy="159413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1892991" y="4952215"/>
                  <a:ext cx="734101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/>
                    <a:buChar char="•"/>
                  </a:pPr>
                  <a:r>
                    <a:rPr lang="en-US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Declining NE US storm frequency in a warmer climate </a:t>
                  </a:r>
                  <a:r>
                    <a:rPr lang="en-US" sz="1200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[Turner et al., 2013] 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Zonal O</a:t>
                  </a:r>
                  <a:r>
                    <a:rPr lang="en-US" baseline="-25000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3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 variability (and O</a:t>
                  </a:r>
                  <a:r>
                    <a:rPr lang="en-US" baseline="-25000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3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:T) aligns with the 500 </a:t>
                  </a:r>
                  <a:r>
                    <a:rPr lang="en-US" dirty="0" err="1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hPa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 jet</a:t>
                  </a:r>
                </a:p>
              </p:txBody>
            </p:sp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3329" b="5655"/>
                <a:stretch/>
              </p:blipFill>
              <p:spPr>
                <a:xfrm>
                  <a:off x="161874" y="5319026"/>
                  <a:ext cx="1617542" cy="1227319"/>
                </a:xfrm>
                <a:prstGeom prst="rect">
                  <a:avLst/>
                </a:prstGeom>
              </p:spPr>
            </p:pic>
          </p:grpSp>
        </p:grpSp>
        <p:sp>
          <p:nvSpPr>
            <p:cNvPr id="6" name="Rectangle 5"/>
            <p:cNvSpPr/>
            <p:nvPr/>
          </p:nvSpPr>
          <p:spPr>
            <a:xfrm>
              <a:off x="1129265" y="2928096"/>
              <a:ext cx="12490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solidFill>
                    <a:srgbClr val="000000"/>
                  </a:solidFill>
                  <a:latin typeface="Arial"/>
                  <a:cs typeface="Arial"/>
                </a:rPr>
                <a:t>Barnes &amp; </a:t>
              </a:r>
              <a:r>
                <a:rPr lang="en-US" sz="1200" i="1" dirty="0" smtClean="0">
                  <a:solidFill>
                    <a:srgbClr val="000000"/>
                  </a:solidFill>
                  <a:latin typeface="Arial"/>
                  <a:cs typeface="Arial"/>
                </a:rPr>
                <a:t>Fiore</a:t>
              </a:r>
              <a:endParaRPr lang="en-US" sz="1200" i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r>
                <a:rPr lang="en-US" sz="1200" i="1" dirty="0" smtClean="0">
                  <a:solidFill>
                    <a:srgbClr val="000000"/>
                  </a:solidFill>
                  <a:latin typeface="Arial"/>
                  <a:cs typeface="Arial"/>
                </a:rPr>
                <a:t>GRL</a:t>
              </a:r>
              <a:r>
                <a:rPr lang="en-US" sz="1200" i="1" dirty="0">
                  <a:solidFill>
                    <a:srgbClr val="000000"/>
                  </a:solidFill>
                  <a:latin typeface="Arial"/>
                  <a:cs typeface="Arial"/>
                </a:rPr>
                <a:t>, 2013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915" y="5052618"/>
            <a:ext cx="9301913" cy="1778654"/>
            <a:chOff x="23915" y="5052618"/>
            <a:chExt cx="9301913" cy="1778654"/>
          </a:xfrm>
        </p:grpSpPr>
        <p:grpSp>
          <p:nvGrpSpPr>
            <p:cNvPr id="11" name="Group 10"/>
            <p:cNvGrpSpPr/>
            <p:nvPr/>
          </p:nvGrpSpPr>
          <p:grpSpPr>
            <a:xfrm>
              <a:off x="23915" y="5052618"/>
              <a:ext cx="9301913" cy="1712725"/>
              <a:chOff x="23915" y="5052618"/>
              <a:chExt cx="9301913" cy="171272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290168" y="5901467"/>
                <a:ext cx="70046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endParaRPr>
              </a:p>
              <a:p>
                <a:pPr marL="285750" indent="-285750">
                  <a:buFont typeface="Wingdings" charset="0"/>
                  <a:buChar char="à"/>
                </a:pPr>
                <a:r>
                  <a:rPr lang="en-US" dirty="0" smtClean="0">
                    <a:solidFill>
                      <a:srgbClr val="0000FF"/>
                    </a:solidFill>
                    <a:latin typeface="Arial"/>
                    <a:cs typeface="Arial"/>
                    <a:sym typeface="Wingdings"/>
                  </a:rPr>
                  <a:t>Extend to other regions, </a:t>
                </a:r>
                <a:r>
                  <a:rPr lang="en-US" dirty="0">
                    <a:solidFill>
                      <a:srgbClr val="0000FF"/>
                    </a:solidFill>
                    <a:latin typeface="Arial"/>
                    <a:cs typeface="Arial"/>
                    <a:sym typeface="Wingdings"/>
                  </a:rPr>
                  <a:t>seasons, PM</a:t>
                </a:r>
                <a:r>
                  <a:rPr lang="en-US" baseline="-25000" dirty="0">
                    <a:solidFill>
                      <a:srgbClr val="0000FF"/>
                    </a:solidFill>
                    <a:latin typeface="Arial"/>
                    <a:cs typeface="Arial"/>
                    <a:sym typeface="Wingdings"/>
                  </a:rPr>
                  <a:t>2.5</a:t>
                </a:r>
                <a:r>
                  <a:rPr lang="en-US" dirty="0" smtClean="0">
                    <a:solidFill>
                      <a:srgbClr val="0000FF"/>
                    </a:solidFill>
                    <a:latin typeface="Arial"/>
                    <a:cs typeface="Arial"/>
                    <a:sym typeface="Wingdings"/>
                  </a:rPr>
                  <a:t> </a:t>
                </a:r>
                <a:endParaRPr lang="en-US" dirty="0">
                  <a:solidFill>
                    <a:srgbClr val="0000FF"/>
                  </a:solidFill>
                  <a:latin typeface="Arial"/>
                  <a:cs typeface="Arial"/>
                  <a:sym typeface="Wingdings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3915" y="5083980"/>
                <a:ext cx="1861485" cy="1681363"/>
                <a:chOff x="-157885" y="991103"/>
                <a:chExt cx="6991561" cy="6012969"/>
              </a:xfrm>
            </p:grpSpPr>
            <p:grpSp>
              <p:nvGrpSpPr>
                <p:cNvPr id="38" name="Group 87"/>
                <p:cNvGrpSpPr>
                  <a:grpSpLocks/>
                </p:cNvGrpSpPr>
                <p:nvPr/>
              </p:nvGrpSpPr>
              <p:grpSpPr bwMode="auto">
                <a:xfrm>
                  <a:off x="-157885" y="3134589"/>
                  <a:ext cx="6740765" cy="2699778"/>
                  <a:chOff x="21085407" y="15765660"/>
                  <a:chExt cx="6951995" cy="2877101"/>
                </a:xfrm>
              </p:grpSpPr>
              <p:pic>
                <p:nvPicPr>
                  <p:cNvPr id="43" name="Picture 2086" descr="RCP45_densityplots.png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6331" r="24549" b="12369"/>
                  <a:stretch/>
                </p:blipFill>
                <p:spPr bwMode="auto">
                  <a:xfrm>
                    <a:off x="21248276" y="16076785"/>
                    <a:ext cx="6789126" cy="2565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1085407" y="15765660"/>
                    <a:ext cx="2802551" cy="10556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0000FF"/>
                        </a:solidFill>
                        <a:latin typeface="Arial" charset="0"/>
                      </a:rPr>
                      <a:t>RCP4.5</a:t>
                    </a:r>
                    <a:endParaRPr lang="en-US" sz="1200" dirty="0"/>
                  </a:p>
                </p:txBody>
              </p:sp>
              <p:cxnSp>
                <p:nvCxnSpPr>
                  <p:cNvPr id="41" name="Straight Arrow Connector 23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4146774" y="16186158"/>
                    <a:ext cx="1888945" cy="869768"/>
                  </a:xfrm>
                  <a:prstGeom prst="straightConnector1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2" name="TextBox 2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61765" y="15973824"/>
                    <a:ext cx="2235266" cy="11729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Helvetica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Helvetica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Helvetica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Helvetica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Helvetica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Helvetica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Helvetica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Helvetica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Helvetica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1400" dirty="0" smtClean="0"/>
                      <a:t>Time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-60791" y="991103"/>
                  <a:ext cx="6894467" cy="4591875"/>
                  <a:chOff x="-60789" y="991105"/>
                  <a:chExt cx="6894466" cy="4591873"/>
                </a:xfrm>
              </p:grpSpPr>
              <p:grpSp>
                <p:nvGrpSpPr>
                  <p:cNvPr id="4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-60789" y="991105"/>
                    <a:ext cx="6894466" cy="2409160"/>
                    <a:chOff x="21058581" y="19629272"/>
                    <a:chExt cx="7338373" cy="2863445"/>
                  </a:xfrm>
                </p:grpSpPr>
                <p:pic>
                  <p:nvPicPr>
                    <p:cNvPr id="50" name="Picture 2088" descr="RCP85_densityplots.png"/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8891" r="19157" b="11503"/>
                    <a:stretch/>
                  </p:blipFill>
                  <p:spPr bwMode="auto">
                    <a:xfrm>
                      <a:off x="21123288" y="19629272"/>
                      <a:ext cx="7273666" cy="28634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51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58581" y="19953827"/>
                      <a:ext cx="2892359" cy="11774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charset="0"/>
                        </a:rPr>
                        <a:t>RCP8.5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cxnSp>
                  <p:nvCxnSpPr>
                    <p:cNvPr id="52" name="Straight Arrow Connector 23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4815680" y="19778524"/>
                      <a:ext cx="1219157" cy="889166"/>
                    </a:xfrm>
                    <a:prstGeom prst="straightConnector1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49" name="Straight Connector 9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404015" y="1008540"/>
                    <a:ext cx="0" cy="457443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1173508" y="5793319"/>
                  <a:ext cx="4897185" cy="12107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GFDL CM3 (uncorrected) </a:t>
                  </a:r>
                </a:p>
                <a:p>
                  <a:r>
                    <a:rPr lang="en-US" sz="800" dirty="0" smtClean="0"/>
                    <a:t>MDA8 O</a:t>
                  </a:r>
                  <a:r>
                    <a:rPr lang="en-US" sz="800" baseline="-25000" dirty="0" smtClean="0"/>
                    <a:t>3</a:t>
                  </a:r>
                  <a:r>
                    <a:rPr lang="en-US" sz="800" dirty="0" smtClean="0"/>
                    <a:t> (ppb)</a:t>
                  </a:r>
                  <a:endParaRPr lang="en-US" sz="800" dirty="0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1984816" y="5052618"/>
                <a:ext cx="73410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Projected regional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NO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x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reductions in RCP scenarios (-80% by 2100) lead to large decreases in high O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events over NE USA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Rising CH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4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+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NO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x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controls shift balance of regionally produced vs. transported O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(CH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4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controls a “win-win” for climate + air quality)</a:t>
                </a:r>
              </a:p>
            </p:txBody>
          </p:sp>
          <p:sp>
            <p:nvSpPr>
              <p:cNvPr id="57" name="TextBox 237"/>
              <p:cNvSpPr txBox="1">
                <a:spLocks noChangeArrowheads="1"/>
              </p:cNvSpPr>
              <p:nvPr/>
            </p:nvSpPr>
            <p:spPr bwMode="auto">
              <a:xfrm>
                <a:off x="1213776" y="5124347"/>
                <a:ext cx="57705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 dirty="0" smtClean="0"/>
                  <a:t>Time</a:t>
                </a:r>
                <a:endParaRPr lang="en-US" sz="1400" dirty="0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1159754" y="6554273"/>
              <a:ext cx="838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H. </a:t>
              </a:r>
              <a:r>
                <a:rPr lang="en-US" sz="1200" dirty="0" err="1" smtClean="0">
                  <a:latin typeface="Arial"/>
                  <a:cs typeface="Arial"/>
                </a:rPr>
                <a:t>Rieder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77196" y="3549236"/>
            <a:ext cx="9420375" cy="1478102"/>
            <a:chOff x="-77196" y="3549236"/>
            <a:chExt cx="9420375" cy="1478102"/>
          </a:xfrm>
        </p:grpSpPr>
        <p:sp>
          <p:nvSpPr>
            <p:cNvPr id="22" name="TextBox 21"/>
            <p:cNvSpPr txBox="1"/>
            <p:nvPr/>
          </p:nvSpPr>
          <p:spPr>
            <a:xfrm>
              <a:off x="2002167" y="3729002"/>
              <a:ext cx="7341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“Climate penalty” over NE USA in CM3 model (cf. earlier studies)</a:t>
              </a:r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More “noise” at regional level; need ensemble for ‘signal’</a:t>
              </a:r>
            </a:p>
          </p:txBody>
        </p:sp>
        <p:pic>
          <p:nvPicPr>
            <p:cNvPr id="23" name="Picture 22" descr="FIG03_rcp45X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66" t="21482" r="5587" b="59630"/>
            <a:stretch/>
          </p:blipFill>
          <p:spPr>
            <a:xfrm>
              <a:off x="127137" y="3884040"/>
              <a:ext cx="1650524" cy="114329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193337" y="4298597"/>
              <a:ext cx="70455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Not just trend; consider inter-annual variability</a:t>
              </a: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Identify connections to meteorology + feedbacks with biosphere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68164" y="4725255"/>
              <a:ext cx="838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H. </a:t>
              </a:r>
              <a:r>
                <a:rPr lang="en-US" sz="1200" dirty="0" err="1" smtClean="0">
                  <a:latin typeface="Arial"/>
                  <a:cs typeface="Arial"/>
                </a:rPr>
                <a:t>Rieder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77196" y="3549236"/>
              <a:ext cx="216821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Change </a:t>
              </a:r>
              <a:r>
                <a:rPr lang="en-US" sz="1200" dirty="0" smtClean="0"/>
                <a:t>over 21</a:t>
              </a:r>
              <a:r>
                <a:rPr lang="en-US" sz="1200" baseline="30000" dirty="0" smtClean="0"/>
                <a:t>st</a:t>
              </a:r>
              <a:r>
                <a:rPr lang="en-US" sz="1200" dirty="0" smtClean="0"/>
                <a:t> C in </a:t>
              </a:r>
            </a:p>
            <a:p>
              <a:pPr algn="ctr"/>
              <a:r>
                <a:rPr lang="en-US" sz="1200" dirty="0" smtClean="0"/>
                <a:t>mean JJA MDA8 </a:t>
              </a:r>
              <a:r>
                <a:rPr lang="en-US" sz="1200" dirty="0"/>
                <a:t>O</a:t>
              </a:r>
              <a:r>
                <a:rPr lang="en-US" sz="1200" baseline="-25000" dirty="0"/>
                <a:t>3</a:t>
              </a:r>
              <a:r>
                <a:rPr lang="en-US" sz="1200" dirty="0"/>
                <a:t> (ppb) </a:t>
              </a:r>
            </a:p>
          </p:txBody>
        </p:sp>
        <p:sp>
          <p:nvSpPr>
            <p:cNvPr id="44" name="Rectangle 226"/>
            <p:cNvSpPr>
              <a:spLocks noChangeArrowheads="1"/>
            </p:cNvSpPr>
            <p:nvPr/>
          </p:nvSpPr>
          <p:spPr bwMode="auto">
            <a:xfrm>
              <a:off x="1377893" y="440873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6600"/>
                  </a:solidFill>
                  <a:latin typeface="Arial" charset="0"/>
                </a:rPr>
                <a:t>RCP4.5_</a:t>
              </a:r>
            </a:p>
            <a:p>
              <a:r>
                <a:rPr lang="en-US" sz="1200" b="1" dirty="0" smtClean="0">
                  <a:solidFill>
                    <a:srgbClr val="FF6600"/>
                  </a:solidFill>
                  <a:latin typeface="Arial" charset="0"/>
                </a:rPr>
                <a:t>WMGG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20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Rectangle 22"/>
          <p:cNvSpPr>
            <a:spLocks noChangeArrowheads="1"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 smtClean="0">
                <a:solidFill>
                  <a:srgbClr val="000000"/>
                </a:solidFill>
              </a:rPr>
              <a:t>Looking beyond the NE US: Gap in analysis of climate change impacts over Mountainous West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796674" name="Picture 2"/>
          <p:cNvPicPr>
            <a:picLocks noChangeAspect="1" noChangeArrowheads="1"/>
          </p:cNvPicPr>
          <p:nvPr/>
        </p:nvPicPr>
        <p:blipFill>
          <a:blip r:embed="rId3" cstate="print"/>
          <a:srcRect l="3539" t="6463" r="9347"/>
          <a:stretch>
            <a:fillRect/>
          </a:stretch>
        </p:blipFill>
        <p:spPr bwMode="auto">
          <a:xfrm>
            <a:off x="3233055" y="1497752"/>
            <a:ext cx="5257800" cy="30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6675" name="Picture 3"/>
          <p:cNvPicPr>
            <a:picLocks noChangeAspect="1" noChangeArrowheads="1"/>
          </p:cNvPicPr>
          <p:nvPr/>
        </p:nvPicPr>
        <p:blipFill>
          <a:blip r:embed="rId4" cstate="print"/>
          <a:srcRect l="16562" t="25000" r="14431" b="18750"/>
          <a:stretch>
            <a:fillRect/>
          </a:stretch>
        </p:blipFill>
        <p:spPr bwMode="auto">
          <a:xfrm>
            <a:off x="511022" y="1843033"/>
            <a:ext cx="26458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5854" y="4973677"/>
            <a:ext cx="8688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  <a:sym typeface="Wingdings"/>
              </a:rPr>
              <a:t>Uncertainties in regional climate responses (and feedbacks) to global warming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  <a:sym typeface="Wingdings"/>
              </a:rPr>
              <a:t>Unique aspects of high-altitude Western US ozone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  <a:sym typeface="Wingdings"/>
              </a:rPr>
              <a:t> Higher background O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charset="0"/>
                <a:sym typeface="Wingdings"/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  <a:latin typeface="Arial" charset="0"/>
                <a:sym typeface="Wingdings"/>
              </a:rPr>
              <a:t>; how will this change?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sym typeface="Wingding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 charset="0"/>
                <a:sym typeface="Wingdings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sym typeface="Wingdings"/>
              </a:rPr>
              <a:t>(e.g., frequency of fires, </a:t>
            </a:r>
            <a:r>
              <a:rPr lang="en-US" sz="2000" dirty="0" err="1" smtClean="0">
                <a:solidFill>
                  <a:srgbClr val="0000FF"/>
                </a:solidFill>
                <a:latin typeface="Arial" charset="0"/>
                <a:sym typeface="Wingdings"/>
              </a:rPr>
              <a:t>strat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sym typeface="Wingdings"/>
              </a:rPr>
              <a:t>. intrusions)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7855" y="1309633"/>
            <a:ext cx="487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Modeled changes in summer mean of daily max 8-hour O</a:t>
            </a:r>
            <a:r>
              <a:rPr lang="en-US" b="1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(ppb; future – present)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8268" t="85803" r="21972" b="3155"/>
          <a:stretch>
            <a:fillRect/>
          </a:stretch>
        </p:blipFill>
        <p:spPr bwMode="auto">
          <a:xfrm>
            <a:off x="3385455" y="3976633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43069" y="3759701"/>
            <a:ext cx="45191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NE           MW        WC          GC           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188" y="4220940"/>
            <a:ext cx="296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Weaver et al., BAMS, 2009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62232" y="3046363"/>
            <a:ext cx="365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ll models show some increases in some U.S. regions  </a:t>
            </a:r>
          </a:p>
        </p:txBody>
      </p:sp>
      <p:sp>
        <p:nvSpPr>
          <p:cNvPr id="2" name="Oval 1"/>
          <p:cNvSpPr/>
          <p:nvPr/>
        </p:nvSpPr>
        <p:spPr bwMode="auto">
          <a:xfrm rot="660689">
            <a:off x="990251" y="1631211"/>
            <a:ext cx="818274" cy="165324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4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Logan, 1989: Recognized regional scale of EUS high-O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events; expressed urgent need for routine measurements at rural sites  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15900" y="5839320"/>
            <a:ext cx="8877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U.S. EPA </a:t>
            </a:r>
            <a:r>
              <a:rPr lang="en-US" sz="2000" b="1" dirty="0" err="1" smtClean="0">
                <a:solidFill>
                  <a:srgbClr val="0000FF"/>
                </a:solidFill>
                <a:sym typeface="Wingdings"/>
              </a:rPr>
              <a:t>CASTNet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has now measured rural O</a:t>
            </a:r>
            <a:r>
              <a:rPr lang="en-US" sz="2000" b="1" baseline="-25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for over two decades</a:t>
            </a:r>
          </a:p>
          <a:p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 How has the O</a:t>
            </a:r>
            <a:r>
              <a:rPr lang="en-US" sz="2000" b="1" baseline="-25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distribution, including extreme events, changed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?</a:t>
            </a:r>
            <a:endParaRPr lang="en-US" sz="2000" b="1" dirty="0" smtClean="0">
              <a:solidFill>
                <a:srgbClr val="0000FF"/>
              </a:solidFill>
              <a:sym typeface="Wingding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960" r="3999"/>
          <a:stretch/>
        </p:blipFill>
        <p:spPr>
          <a:xfrm>
            <a:off x="4011761" y="2206603"/>
            <a:ext cx="5132239" cy="3213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4502524"/>
            <a:ext cx="204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Logan, 1989 Fig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30219" y="1270792"/>
            <a:ext cx="4562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April-Sept 1978-9 O</a:t>
            </a:r>
            <a:r>
              <a:rPr lang="en-US" b="1" baseline="-25000" dirty="0" smtClean="0"/>
              <a:t>3</a:t>
            </a:r>
            <a:r>
              <a:rPr lang="en-US" b="1" dirty="0" smtClean="0"/>
              <a:t> cumulative probability distribution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0000-2300 LT (ppb) at SURE sites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60808" y="2309980"/>
            <a:ext cx="2416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Distribution not </a:t>
            </a:r>
          </a:p>
          <a:p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ell described by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Gaussian statistics,</a:t>
            </a:r>
          </a:p>
          <a:p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sp. upper tail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8225" t="7602" r="17205" b="15618"/>
          <a:stretch/>
        </p:blipFill>
        <p:spPr>
          <a:xfrm>
            <a:off x="215900" y="2079468"/>
            <a:ext cx="4013200" cy="264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584" y="1274452"/>
            <a:ext cx="430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SURE and NAPBN sites Apr-Sep 1979</a:t>
            </a:r>
          </a:p>
          <a:p>
            <a:r>
              <a:rPr lang="en-US" dirty="0" smtClean="0"/>
              <a:t># days with O</a:t>
            </a:r>
            <a:r>
              <a:rPr lang="en-US" baseline="-25000" dirty="0" smtClean="0"/>
              <a:t>3</a:t>
            </a:r>
            <a:r>
              <a:rPr lang="en-US" dirty="0" smtClean="0"/>
              <a:t> (8am-8pm) &gt; 80 ppb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30219" y="2240672"/>
            <a:ext cx="4328555" cy="1372877"/>
            <a:chOff x="4530219" y="2240672"/>
            <a:chExt cx="4328555" cy="1372877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4530219" y="3603225"/>
              <a:ext cx="4328555" cy="103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6669896" y="2240672"/>
              <a:ext cx="1961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3-8% &gt; 80 ppb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145966" y="2268014"/>
            <a:ext cx="4488701" cy="3019251"/>
            <a:chOff x="-145966" y="2268014"/>
            <a:chExt cx="4488701" cy="3019251"/>
          </a:xfrm>
        </p:grpSpPr>
        <p:sp>
          <p:nvSpPr>
            <p:cNvPr id="6" name="Oval 5"/>
            <p:cNvSpPr/>
            <p:nvPr/>
          </p:nvSpPr>
          <p:spPr bwMode="auto">
            <a:xfrm rot="19511914">
              <a:off x="-145966" y="2268014"/>
              <a:ext cx="4488701" cy="236566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21134" y="4917933"/>
              <a:ext cx="2828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(98% values: </a:t>
              </a:r>
              <a:r>
                <a:rPr lang="en-US" dirty="0" smtClean="0">
                  <a:solidFill>
                    <a:srgbClr val="FF0000"/>
                  </a:solidFill>
                </a:rPr>
                <a:t>80-103 ppb)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b="66908"/>
          <a:stretch/>
        </p:blipFill>
        <p:spPr>
          <a:xfrm>
            <a:off x="4484279" y="2626780"/>
            <a:ext cx="4701027" cy="202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140"/>
          </a:xfrm>
        </p:spPr>
        <p:txBody>
          <a:bodyPr/>
          <a:lstStyle/>
          <a:p>
            <a:r>
              <a:rPr lang="en-US" dirty="0" smtClean="0"/>
              <a:t>Trends in summer daytime (11am-4pm) average ozone </a:t>
            </a:r>
            <a:br>
              <a:rPr lang="en-US" dirty="0" smtClean="0"/>
            </a:br>
            <a:r>
              <a:rPr lang="en-US" dirty="0" smtClean="0"/>
              <a:t>at rural U.S. monitoring sites (</a:t>
            </a:r>
            <a:r>
              <a:rPr lang="en-US" dirty="0" err="1" smtClean="0"/>
              <a:t>CASTNet</a:t>
            </a:r>
            <a:r>
              <a:rPr lang="en-US" dirty="0" smtClean="0"/>
              <a:t>): 1990 to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5737" y="1590887"/>
            <a:ext cx="273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Cooper et al., JGR,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7602"/>
          <a:stretch/>
        </p:blipFill>
        <p:spPr>
          <a:xfrm>
            <a:off x="0" y="2634826"/>
            <a:ext cx="4701026" cy="19799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615" y="5065844"/>
            <a:ext cx="8963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Success in decreasing highest levels, but baseline rising (W. USA)</a:t>
            </a:r>
          </a:p>
          <a:p>
            <a:endParaRPr lang="en-US" sz="2000" dirty="0" smtClean="0">
              <a:solidFill>
                <a:srgbClr val="0000FF"/>
              </a:solidFill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Decreases in EUS attributed in observations and models to </a:t>
            </a:r>
            <a:r>
              <a:rPr lang="en-US" sz="2000" dirty="0" err="1" smtClean="0">
                <a:solidFill>
                  <a:srgbClr val="0000FF"/>
                </a:solidFill>
                <a:sym typeface="Wingdings"/>
              </a:rPr>
              <a:t>NO</a:t>
            </a:r>
            <a:r>
              <a:rPr lang="en-US" sz="2000" baseline="-25000" dirty="0" err="1" smtClean="0">
                <a:solidFill>
                  <a:srgbClr val="0000FF"/>
                </a:solidFill>
                <a:sym typeface="Wingdings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emission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   controls in late 1990s, early 2000s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[e.g., Frost et al., 2006</a:t>
            </a:r>
            <a:r>
              <a:rPr lang="en-US" sz="1600" dirty="0">
                <a:solidFill>
                  <a:srgbClr val="0000FF"/>
                </a:solidFill>
                <a:sym typeface="Wingdings"/>
              </a:rPr>
              <a:t>; </a:t>
            </a:r>
            <a:r>
              <a:rPr lang="en-US" sz="1600" dirty="0" err="1">
                <a:solidFill>
                  <a:srgbClr val="0000FF"/>
                </a:solidFill>
                <a:sym typeface="Wingdings"/>
              </a:rPr>
              <a:t>Hudman</a:t>
            </a:r>
            <a:r>
              <a:rPr lang="en-US" sz="1600" dirty="0">
                <a:solidFill>
                  <a:srgbClr val="0000FF"/>
                </a:solidFill>
                <a:sym typeface="Wingdings"/>
              </a:rPr>
              <a:t> et al., 2007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; </a:t>
            </a:r>
            <a:r>
              <a:rPr lang="nl-NL" sz="1600" dirty="0" smtClean="0">
                <a:solidFill>
                  <a:srgbClr val="0000FF"/>
                </a:solidFill>
              </a:rPr>
              <a:t>van 	der </a:t>
            </a:r>
            <a:r>
              <a:rPr lang="nl-NL" sz="1600" dirty="0">
                <a:solidFill>
                  <a:srgbClr val="0000FF"/>
                </a:solidFill>
              </a:rPr>
              <a:t>A. et al., </a:t>
            </a:r>
            <a:r>
              <a:rPr lang="nl-NL" sz="1600" dirty="0" smtClean="0">
                <a:solidFill>
                  <a:srgbClr val="0000FF"/>
                </a:solidFill>
              </a:rPr>
              <a:t>2008</a:t>
            </a:r>
            <a:r>
              <a:rPr lang="nl-NL" sz="1600" dirty="0">
                <a:solidFill>
                  <a:srgbClr val="0000FF"/>
                </a:solidFill>
              </a:rPr>
              <a:t>; </a:t>
            </a:r>
            <a:r>
              <a:rPr lang="nl-NL" sz="1600" dirty="0" err="1">
                <a:solidFill>
                  <a:srgbClr val="0000FF"/>
                </a:solidFill>
              </a:rPr>
              <a:t>Stavrakou</a:t>
            </a:r>
            <a:r>
              <a:rPr lang="nl-NL" sz="1600" dirty="0">
                <a:solidFill>
                  <a:srgbClr val="0000FF"/>
                </a:solidFill>
              </a:rPr>
              <a:t> et </a:t>
            </a:r>
            <a:r>
              <a:rPr lang="nl-NL" sz="1600" dirty="0" smtClean="0">
                <a:solidFill>
                  <a:srgbClr val="0000FF"/>
                </a:solidFill>
              </a:rPr>
              <a:t>al., 2008;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Bloomer et al., 2009, 2010; Fang et al., 2010]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892992" y="1484492"/>
            <a:ext cx="206498" cy="1867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189940" y="1474733"/>
            <a:ext cx="206498" cy="186786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867682" y="1843405"/>
            <a:ext cx="206498" cy="186786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158225" y="1844353"/>
            <a:ext cx="206498" cy="186786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8749" y="1397230"/>
            <a:ext cx="983024" cy="118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significant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8749" y="1775553"/>
            <a:ext cx="1287532" cy="118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dirty="0" smtClean="0"/>
              <a:t>ot significant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80650" y="4158315"/>
            <a:ext cx="6466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95%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98494" y="4181966"/>
            <a:ext cx="5182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8102600" y="3904315"/>
            <a:ext cx="915305" cy="674132"/>
            <a:chOff x="3581400" y="2463800"/>
            <a:chExt cx="915305" cy="67413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051300" y="2463800"/>
              <a:ext cx="445405" cy="6741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733800" y="2667000"/>
              <a:ext cx="440433" cy="4582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81400" y="2819400"/>
              <a:ext cx="592833" cy="2931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Rectangle 32"/>
          <p:cNvSpPr/>
          <p:nvPr/>
        </p:nvSpPr>
        <p:spPr bwMode="auto">
          <a:xfrm>
            <a:off x="170895" y="2768600"/>
            <a:ext cx="479092" cy="3693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45495" y="4768384"/>
            <a:ext cx="479092" cy="3693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632069" y="1695824"/>
            <a:ext cx="479092" cy="3693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88268" t="20889" r="4309" b="68488"/>
          <a:stretch/>
        </p:blipFill>
        <p:spPr>
          <a:xfrm>
            <a:off x="3929366" y="1131140"/>
            <a:ext cx="884716" cy="1192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878566" y="1169240"/>
            <a:ext cx="1100616" cy="1423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901" y="2222956"/>
            <a:ext cx="96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pb yr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4632069" y="4256258"/>
            <a:ext cx="445043" cy="2931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8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582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Extreme Value Theory (EVT) methods describe the high tail of the observed ozone distribution (not true for Gaussian)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8" t="11305"/>
          <a:stretch/>
        </p:blipFill>
        <p:spPr bwMode="auto">
          <a:xfrm>
            <a:off x="196566" y="1814186"/>
            <a:ext cx="4384886" cy="403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5"/>
          <a:stretch/>
        </p:blipFill>
        <p:spPr bwMode="auto">
          <a:xfrm>
            <a:off x="4606663" y="1451122"/>
            <a:ext cx="4184542" cy="449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4436" y="1204482"/>
            <a:ext cx="591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JJA MDA8 O</a:t>
            </a:r>
            <a:r>
              <a:rPr lang="en-US" baseline="-25000" dirty="0" smtClean="0"/>
              <a:t>3</a:t>
            </a:r>
            <a:r>
              <a:rPr lang="en-US" dirty="0" smtClean="0"/>
              <a:t> 1987-2009 at </a:t>
            </a:r>
            <a:r>
              <a:rPr lang="en-US" dirty="0" err="1" smtClean="0"/>
              <a:t>CASTNet</a:t>
            </a:r>
            <a:r>
              <a:rPr lang="en-US" dirty="0" smtClean="0"/>
              <a:t> Penn State site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8353" y="5432896"/>
            <a:ext cx="15874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Gaussian (ppb)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-903921" y="3352903"/>
            <a:ext cx="25299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Observed MDA8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(ppb)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3586808" y="3273472"/>
            <a:ext cx="25299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Observed MDA8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(ppb)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5006750" y="5500933"/>
            <a:ext cx="41877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Generalized Pareto Distribution Model (ppb)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75321" y="1798331"/>
            <a:ext cx="2168883" cy="86177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EVT Approach: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(Peak-over-threshold)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for MDA8 O</a:t>
            </a:r>
            <a:r>
              <a:rPr lang="en-US" sz="1600" baseline="-25000" dirty="0" smtClean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&gt;75 ppb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28509" y="1969691"/>
            <a:ext cx="1467431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Gaussian: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Poor fit</a:t>
            </a:r>
          </a:p>
          <a:p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or extremes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814436" y="2378818"/>
            <a:ext cx="1632517" cy="848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7403151" y="4242227"/>
            <a:ext cx="1191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1988-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1998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1999-2009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120948" y="6515970"/>
            <a:ext cx="248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/>
              <a:t>Rieder</a:t>
            </a:r>
            <a:r>
              <a:rPr lang="en-US" sz="1400" i="1" dirty="0" smtClean="0"/>
              <a:t> et al., ERL 2013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7402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/>
          <a:stretch/>
        </p:blipFill>
        <p:spPr bwMode="auto">
          <a:xfrm>
            <a:off x="120946" y="1445227"/>
            <a:ext cx="494555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582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EVT methods enable derivation of “return levels”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for JJA MDA8 O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within a given time period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278" y="1694125"/>
            <a:ext cx="327525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CASTNet</a:t>
            </a:r>
            <a:r>
              <a:rPr lang="en-US" dirty="0" smtClean="0"/>
              <a:t> site: Penn State, PA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5368" y="1112180"/>
            <a:ext cx="8871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Return level: describes probability of observing value </a:t>
            </a:r>
            <a:r>
              <a:rPr lang="en-US" i="1" dirty="0" smtClean="0">
                <a:latin typeface="Calibri" pitchFamily="34" charset="0"/>
              </a:rPr>
              <a:t>x (level)</a:t>
            </a:r>
            <a:r>
              <a:rPr lang="en-US" dirty="0" smtClean="0">
                <a:latin typeface="Calibri" pitchFamily="34" charset="0"/>
              </a:rPr>
              <a:t> within time </a:t>
            </a:r>
            <a:r>
              <a:rPr lang="en-US" dirty="0">
                <a:latin typeface="Calibri" pitchFamily="34" charset="0"/>
              </a:rPr>
              <a:t>window </a:t>
            </a:r>
            <a:r>
              <a:rPr lang="en-US" i="1" dirty="0" smtClean="0">
                <a:latin typeface="Calibri" pitchFamily="34" charset="0"/>
              </a:rPr>
              <a:t>T (period)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7904" y="3455508"/>
            <a:ext cx="1920240" cy="2074039"/>
            <a:chOff x="1027904" y="3455508"/>
            <a:chExt cx="1920240" cy="2074039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948144" y="3455508"/>
              <a:ext cx="0" cy="207403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27904" y="4310347"/>
              <a:ext cx="192024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27904" y="3472147"/>
              <a:ext cx="192024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651982" y="6513671"/>
            <a:ext cx="248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/>
              <a:t>Rieder</a:t>
            </a:r>
            <a:r>
              <a:rPr lang="en-US" sz="1400" i="1" dirty="0" smtClean="0"/>
              <a:t> et al., ERL 2013</a:t>
            </a:r>
            <a:endParaRPr lang="en-US" sz="1400" i="1" dirty="0"/>
          </a:p>
        </p:txBody>
      </p:sp>
      <p:sp>
        <p:nvSpPr>
          <p:cNvPr id="24" name="Rectangle 23"/>
          <p:cNvSpPr/>
          <p:nvPr/>
        </p:nvSpPr>
        <p:spPr>
          <a:xfrm>
            <a:off x="1214752" y="2342802"/>
            <a:ext cx="1191289" cy="646331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1988-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1998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1999-2009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5714" y="2524423"/>
            <a:ext cx="4168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Sharp decline in return levels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	between early and later periods 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	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NO</a:t>
            </a:r>
            <a:r>
              <a:rPr lang="en-US" baseline="-25000" dirty="0" err="1" smtClean="0">
                <a:solidFill>
                  <a:srgbClr val="0000FF"/>
                </a:solidFill>
                <a:sym typeface="Wingdings"/>
              </a:rPr>
              <a:t>x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SIP call)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Consistent with prior work [</a:t>
            </a:r>
            <a:r>
              <a:rPr lang="en-US" i="1" dirty="0" smtClean="0">
                <a:solidFill>
                  <a:srgbClr val="0000FF"/>
                </a:solidFill>
                <a:sym typeface="Wingdings"/>
              </a:rPr>
              <a:t>e.g., Frost et al., 2006; Bloomer et al., 2009, 2010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] </a:t>
            </a:r>
            <a:endParaRPr lang="en-US" b="1" dirty="0" smtClean="0">
              <a:solidFill>
                <a:srgbClr val="FF0000"/>
              </a:solidFill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Translates air pollution changes into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	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probabilistic language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01121" y="5090269"/>
            <a:ext cx="6077523" cy="987811"/>
            <a:chOff x="2701121" y="5090269"/>
            <a:chExt cx="6077523" cy="987811"/>
          </a:xfrm>
        </p:grpSpPr>
        <p:sp>
          <p:nvSpPr>
            <p:cNvPr id="6" name="Oval 5"/>
            <p:cNvSpPr/>
            <p:nvPr/>
          </p:nvSpPr>
          <p:spPr bwMode="auto">
            <a:xfrm>
              <a:off x="2701121" y="5614413"/>
              <a:ext cx="574492" cy="46366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881560" y="5614413"/>
              <a:ext cx="574492" cy="46366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41770" y="5090269"/>
              <a:ext cx="3436874" cy="92333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Apply methods to all EUS </a:t>
              </a:r>
              <a:r>
                <a:rPr lang="en-US" dirty="0" err="1" smtClean="0">
                  <a:solidFill>
                    <a:srgbClr val="FF0000"/>
                  </a:solidFill>
                </a:rPr>
                <a:t>CASTNet</a:t>
              </a:r>
              <a:r>
                <a:rPr lang="en-US" dirty="0" smtClean="0">
                  <a:solidFill>
                    <a:srgbClr val="FF0000"/>
                  </a:solidFill>
                </a:rPr>
                <a:t> sites to derive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1-year and 5-year return levels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29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582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1-year return levels for JJA MDA8 O</a:t>
            </a:r>
            <a:r>
              <a:rPr lang="en-US" baseline="-25000" dirty="0" smtClean="0">
                <a:latin typeface="Arial"/>
                <a:cs typeface="Arial"/>
              </a:rPr>
              <a:t>3 </a:t>
            </a:r>
            <a:r>
              <a:rPr lang="en-US" dirty="0" smtClean="0">
                <a:latin typeface="Arial"/>
                <a:cs typeface="Arial"/>
              </a:rPr>
              <a:t>over Eastern USA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decrease following </a:t>
            </a:r>
            <a:r>
              <a:rPr lang="en-US" dirty="0" err="1" smtClean="0">
                <a:latin typeface="Arial"/>
                <a:cs typeface="Arial"/>
              </a:rPr>
              <a:t>NO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emission controls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51982" y="6513671"/>
            <a:ext cx="2481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/>
              <a:t>Rieder</a:t>
            </a:r>
            <a:r>
              <a:rPr lang="en-US" sz="1600" i="1" dirty="0" smtClean="0"/>
              <a:t> et al., ERL 2013</a:t>
            </a:r>
            <a:endParaRPr lang="en-US" sz="1600" i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" y="1075724"/>
            <a:ext cx="914570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7325" y="1124878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Times New Roman" pitchFamily="18" charset="0"/>
              </a:rPr>
              <a:t>1988-1998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9325" y="1119005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Times New Roman" pitchFamily="18" charset="0"/>
              </a:rPr>
              <a:t>1999-2009</a:t>
            </a:r>
            <a:endParaRPr lang="en-US" sz="2000" b="1" dirty="0" smtClean="0">
              <a:latin typeface="+mj-lt"/>
            </a:endParaRPr>
          </a:p>
        </p:txBody>
      </p:sp>
      <p:pic>
        <p:nvPicPr>
          <p:cNvPr id="29" name="Picture 2" descr="C:\HR\Papers\EasternUS-AirpollutionOBS\Submission\Rieder_et_al_ERL_Sub\figure_3a_3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93997" r="15109" b="-1"/>
          <a:stretch/>
        </p:blipFill>
        <p:spPr bwMode="auto">
          <a:xfrm>
            <a:off x="1512902" y="5306757"/>
            <a:ext cx="6464249" cy="6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271" y="5780430"/>
            <a:ext cx="8357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b="1" dirty="0">
                <a:solidFill>
                  <a:srgbClr val="0000FF"/>
                </a:solidFill>
              </a:rPr>
              <a:t>1-yr return </a:t>
            </a:r>
            <a:r>
              <a:rPr lang="en-US" b="1" dirty="0" smtClean="0">
                <a:solidFill>
                  <a:srgbClr val="0000FF"/>
                </a:solidFill>
              </a:rPr>
              <a:t>levels (RLs) decrease </a:t>
            </a:r>
            <a:r>
              <a:rPr lang="en-US" b="1" dirty="0">
                <a:solidFill>
                  <a:srgbClr val="0000FF"/>
                </a:solidFill>
              </a:rPr>
              <a:t>by 2-16 </a:t>
            </a:r>
            <a:r>
              <a:rPr lang="en-US" b="1" dirty="0" smtClean="0">
                <a:solidFill>
                  <a:srgbClr val="0000FF"/>
                </a:solidFill>
              </a:rPr>
              <a:t>ppb</a:t>
            </a: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-year </a:t>
            </a:r>
            <a:r>
              <a:rPr lang="en-US" b="1" dirty="0" smtClean="0">
                <a:solidFill>
                  <a:srgbClr val="0000FF"/>
                </a:solidFill>
              </a:rPr>
              <a:t>RLs remain </a:t>
            </a:r>
            <a:r>
              <a:rPr lang="en-US" b="1" dirty="0">
                <a:solidFill>
                  <a:srgbClr val="0000FF"/>
                </a:solidFill>
              </a:rPr>
              <a:t>above the NAAQS threshold (75 ppb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</a:rPr>
              <a:t>5-year RLs in 1999-2009 similar to 1-year RLs in 1988-1998 </a:t>
            </a:r>
          </a:p>
        </p:txBody>
      </p:sp>
    </p:spTree>
    <p:extLst>
      <p:ext uri="{BB962C8B-B14F-4D97-AF65-F5344CB8AC3E}">
        <p14:creationId xmlns:p14="http://schemas.microsoft.com/office/powerpoint/2010/main" val="171912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The GFDL CM3/AM3 chemistry-climate model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03956" y="3924427"/>
            <a:ext cx="301134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6000+ years of CM3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CMIP5 simulations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John et al., ACP, 2012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Turner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al., ACP, 2012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Levy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al., JGR, 2013 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Barnes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 Fiore, GRL,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2013]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Options to nudge AM3 to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reanalysis; also global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high-res (~0.5°x0.5°) 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[Lin et al., JGR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2012ab]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47800" y="5450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Donner et al., J. Climate, 2011;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Golaz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et al., J. Climate, 2011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210" y="5829899"/>
            <a:ext cx="2519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" pitchFamily="34" charset="0"/>
                <a:cs typeface="Arial" pitchFamily="34" charset="0"/>
              </a:rPr>
              <a:t>Naik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et al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.,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JGR, 2013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400800" y="990600"/>
            <a:ext cx="2743200" cy="2905650"/>
            <a:chOff x="6400800" y="1852246"/>
            <a:chExt cx="2743200" cy="2905650"/>
          </a:xfrm>
        </p:grpSpPr>
        <p:pic>
          <p:nvPicPr>
            <p:cNvPr id="29" name="Picture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2383973"/>
              <a:ext cx="2743200" cy="2373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6400800" y="1852246"/>
              <a:ext cx="244169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  cubed sphere grid </a:t>
              </a:r>
            </a:p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   ~2°x2°; 48 levels</a:t>
              </a:r>
            </a:p>
            <a:p>
              <a:endParaRPr lang="en-US" dirty="0"/>
            </a:p>
          </p:txBody>
        </p:sp>
      </p:grpSp>
      <p:sp>
        <p:nvSpPr>
          <p:cNvPr id="81" name="AutoShape 28"/>
          <p:cNvSpPr>
            <a:spLocks noChangeArrowheads="1"/>
          </p:cNvSpPr>
          <p:nvPr/>
        </p:nvSpPr>
        <p:spPr bwMode="auto">
          <a:xfrm>
            <a:off x="3986213" y="5762625"/>
            <a:ext cx="390525" cy="367030"/>
          </a:xfrm>
          <a:prstGeom prst="downArrow">
            <a:avLst>
              <a:gd name="adj1" fmla="val 53991"/>
              <a:gd name="adj2" fmla="val 267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AutoShape 36"/>
          <p:cNvSpPr>
            <a:spLocks noChangeArrowheads="1"/>
          </p:cNvSpPr>
          <p:nvPr/>
        </p:nvSpPr>
        <p:spPr bwMode="auto">
          <a:xfrm>
            <a:off x="4148138" y="2786380"/>
            <a:ext cx="195262" cy="41402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AutoShape 27"/>
          <p:cNvSpPr>
            <a:spLocks noChangeArrowheads="1"/>
          </p:cNvSpPr>
          <p:nvPr/>
        </p:nvSpPr>
        <p:spPr bwMode="auto">
          <a:xfrm>
            <a:off x="3443288" y="5762625"/>
            <a:ext cx="209550" cy="36703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AutoShape 34"/>
          <p:cNvSpPr>
            <a:spLocks noChangeArrowheads="1"/>
          </p:cNvSpPr>
          <p:nvPr/>
        </p:nvSpPr>
        <p:spPr bwMode="auto">
          <a:xfrm>
            <a:off x="3357563" y="2786380"/>
            <a:ext cx="381000" cy="414020"/>
          </a:xfrm>
          <a:prstGeom prst="upArrow">
            <a:avLst>
              <a:gd name="adj1" fmla="val 50000"/>
              <a:gd name="adj2" fmla="val 3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29"/>
          <p:cNvSpPr>
            <a:spLocks noChangeArrowheads="1"/>
          </p:cNvSpPr>
          <p:nvPr/>
        </p:nvSpPr>
        <p:spPr bwMode="auto">
          <a:xfrm>
            <a:off x="2719388" y="3200400"/>
            <a:ext cx="3505200" cy="25622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Atmospheric Chemistry                			  86 km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    0 km</a:t>
            </a: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24"/>
          <p:cNvSpPr txBox="1">
            <a:spLocks noChangeArrowheads="1"/>
          </p:cNvSpPr>
          <p:nvPr/>
        </p:nvSpPr>
        <p:spPr bwMode="auto">
          <a:xfrm>
            <a:off x="2719388" y="1910080"/>
            <a:ext cx="3505200" cy="87630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107763" dir="2700000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Atmospheric Dynamics &amp; Physics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Radiation, Convection (includes wet deposition of tropospheric species), Clouds, Vertical diffusion, and Gravity wave</a:t>
            </a:r>
          </a:p>
        </p:txBody>
      </p:sp>
      <p:sp>
        <p:nvSpPr>
          <p:cNvPr id="87" name="AutoShape 25"/>
          <p:cNvSpPr>
            <a:spLocks noChangeArrowheads="1"/>
          </p:cNvSpPr>
          <p:nvPr/>
        </p:nvSpPr>
        <p:spPr bwMode="auto">
          <a:xfrm>
            <a:off x="4033838" y="1600200"/>
            <a:ext cx="390525" cy="309880"/>
          </a:xfrm>
          <a:prstGeom prst="downArrow">
            <a:avLst>
              <a:gd name="adj1" fmla="val 53991"/>
              <a:gd name="adj2" fmla="val 3040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909888" y="4134485"/>
            <a:ext cx="3028950" cy="904240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Chemistry of gaseous species (O</a:t>
            </a:r>
            <a:r>
              <a:rPr lang="en-US" sz="1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CO, </a:t>
            </a:r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1400" i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hydrocarbons) and aerosols (sulfate, carbonaceous, mineral dust, sea salt, secondary organic)</a:t>
            </a: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4376738" y="5082540"/>
            <a:ext cx="1276350" cy="527685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Dry Deposition </a:t>
            </a:r>
          </a:p>
        </p:txBody>
      </p:sp>
      <p:sp>
        <p:nvSpPr>
          <p:cNvPr id="90" name="Text Box 32"/>
          <p:cNvSpPr txBox="1">
            <a:spLocks noChangeArrowheads="1"/>
          </p:cNvSpPr>
          <p:nvPr/>
        </p:nvSpPr>
        <p:spPr bwMode="auto">
          <a:xfrm>
            <a:off x="2967038" y="5081905"/>
            <a:ext cx="1376362" cy="528320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Aerosol-Cloud Interactions </a:t>
            </a:r>
          </a:p>
        </p:txBody>
      </p:sp>
      <p:sp>
        <p:nvSpPr>
          <p:cNvPr id="91" name="Text Box 33"/>
          <p:cNvSpPr txBox="1">
            <a:spLocks noChangeArrowheads="1"/>
          </p:cNvSpPr>
          <p:nvPr/>
        </p:nvSpPr>
        <p:spPr bwMode="auto">
          <a:xfrm>
            <a:off x="2909888" y="3657600"/>
            <a:ext cx="3028950" cy="466725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Chemistry of O</a:t>
            </a:r>
            <a:r>
              <a:rPr lang="en-US" sz="1400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US" sz="1400" i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1400" i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Cly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14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Polar Clouds in the Stratosphere</a:t>
            </a:r>
          </a:p>
        </p:txBody>
      </p:sp>
      <p:cxnSp>
        <p:nvCxnSpPr>
          <p:cNvPr id="92" name="AutoShape 35"/>
          <p:cNvCxnSpPr>
            <a:cxnSpLocks noChangeShapeType="1"/>
          </p:cNvCxnSpPr>
          <p:nvPr/>
        </p:nvCxnSpPr>
        <p:spPr bwMode="auto">
          <a:xfrm>
            <a:off x="2205038" y="5186680"/>
            <a:ext cx="533400" cy="635"/>
          </a:xfrm>
          <a:prstGeom prst="straightConnector1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93" name="AutoShape 37"/>
          <p:cNvSpPr>
            <a:spLocks noChangeArrowheads="1"/>
          </p:cNvSpPr>
          <p:nvPr/>
        </p:nvSpPr>
        <p:spPr bwMode="auto">
          <a:xfrm>
            <a:off x="152400" y="1791335"/>
            <a:ext cx="2138363" cy="1228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Forcing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Solar Radiation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Well-mixed Greenhouse Gas Concentrations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Volcanic Emissions</a:t>
            </a:r>
          </a:p>
        </p:txBody>
      </p:sp>
      <p:sp>
        <p:nvSpPr>
          <p:cNvPr id="94" name="AutoShape 38"/>
          <p:cNvSpPr>
            <a:spLocks noChangeArrowheads="1"/>
          </p:cNvSpPr>
          <p:nvPr/>
        </p:nvSpPr>
        <p:spPr bwMode="auto">
          <a:xfrm>
            <a:off x="152400" y="3357880"/>
            <a:ext cx="2138363" cy="57594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07763" dir="27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Ozone–Depleting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Substances (ODS)</a:t>
            </a:r>
          </a:p>
        </p:txBody>
      </p:sp>
      <p:cxnSp>
        <p:nvCxnSpPr>
          <p:cNvPr id="95" name="AutoShape 39"/>
          <p:cNvCxnSpPr>
            <a:cxnSpLocks noChangeShapeType="1"/>
          </p:cNvCxnSpPr>
          <p:nvPr/>
        </p:nvCxnSpPr>
        <p:spPr bwMode="auto">
          <a:xfrm>
            <a:off x="2290763" y="3643630"/>
            <a:ext cx="428625" cy="0"/>
          </a:xfrm>
          <a:prstGeom prst="straightConnector1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96" name="Rectangle 40"/>
          <p:cNvSpPr>
            <a:spLocks noChangeArrowheads="1"/>
          </p:cNvSpPr>
          <p:nvPr/>
        </p:nvSpPr>
        <p:spPr bwMode="auto">
          <a:xfrm>
            <a:off x="2743200" y="838200"/>
            <a:ext cx="3505200" cy="742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107763" dir="27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Modular Ocean Model version 4 (MOM4)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Sea Ice Model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AutoShape 41"/>
          <p:cNvCxnSpPr>
            <a:cxnSpLocks noChangeShapeType="1"/>
          </p:cNvCxnSpPr>
          <p:nvPr/>
        </p:nvCxnSpPr>
        <p:spPr bwMode="auto">
          <a:xfrm>
            <a:off x="2290763" y="2300605"/>
            <a:ext cx="428625" cy="635"/>
          </a:xfrm>
          <a:prstGeom prst="straightConnector1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98" name="AutoShape 42"/>
          <p:cNvSpPr>
            <a:spLocks noChangeArrowheads="1"/>
          </p:cNvSpPr>
          <p:nvPr/>
        </p:nvSpPr>
        <p:spPr bwMode="auto">
          <a:xfrm>
            <a:off x="152400" y="4619625"/>
            <a:ext cx="2300288" cy="106235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07763" dir="27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Pollutant Emissions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(anthropogenic, ships, biomass burning, natural, &amp; aircraft)</a:t>
            </a:r>
          </a:p>
        </p:txBody>
      </p:sp>
      <p:sp>
        <p:nvSpPr>
          <p:cNvPr id="99" name="Text Box 43"/>
          <p:cNvSpPr txBox="1">
            <a:spLocks noChangeArrowheads="1"/>
          </p:cNvSpPr>
          <p:nvPr/>
        </p:nvSpPr>
        <p:spPr bwMode="auto">
          <a:xfrm>
            <a:off x="2738438" y="6129655"/>
            <a:ext cx="3486150" cy="728345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107763" dir="27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Land Model version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(soil physics, canopy physics, vegetation dynamics, disturbance and land use)</a:t>
            </a:r>
          </a:p>
        </p:txBody>
      </p:sp>
      <p:sp>
        <p:nvSpPr>
          <p:cNvPr id="100" name="Rectangle 40"/>
          <p:cNvSpPr>
            <a:spLocks noChangeArrowheads="1"/>
          </p:cNvSpPr>
          <p:nvPr/>
        </p:nvSpPr>
        <p:spPr bwMode="auto">
          <a:xfrm>
            <a:off x="2743200" y="933450"/>
            <a:ext cx="3505200" cy="742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107763" dir="27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SSTs/SIC from observations or CM3 CMIP5 Simulations</a:t>
            </a: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rot="5400000" flipH="1" flipV="1">
            <a:off x="5067300" y="3009900"/>
            <a:ext cx="380206" cy="794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335060" y="1132820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GFDL-CM3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04800" y="107698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GFDL-AM3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743200" y="3200400"/>
            <a:ext cx="3581400" cy="2667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" name="Picture 6" descr="large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220" y="6217848"/>
            <a:ext cx="676337" cy="64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 descr="NOAALogoLarge"/>
          <p:cNvPicPr>
            <a:picLocks noChangeAspect="1" noChangeArrowheads="1"/>
          </p:cNvPicPr>
          <p:nvPr/>
        </p:nvPicPr>
        <p:blipFill>
          <a:blip r:embed="rId4" cstate="print"/>
          <a:srcRect l="24004" t="24287" r="21649" b="34201"/>
          <a:stretch>
            <a:fillRect/>
          </a:stretch>
        </p:blipFill>
        <p:spPr bwMode="auto">
          <a:xfrm>
            <a:off x="552508" y="6224742"/>
            <a:ext cx="646712" cy="61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36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0" grpId="0" animBg="1"/>
      <p:bldP spid="105" grpId="0"/>
      <p:bldP spid="106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5"/>
            <a:ext cx="9144000" cy="914400"/>
          </a:xfrm>
        </p:spPr>
        <p:txBody>
          <a:bodyPr/>
          <a:lstStyle/>
          <a:p>
            <a:r>
              <a:rPr lang="en-US" dirty="0" smtClean="0"/>
              <a:t>Generating policy-relevant statistics from biased models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541" y="5515928"/>
            <a:ext cx="8516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Applying correction to projected simulations assumes model</a:t>
            </a:r>
          </a:p>
          <a:p>
            <a:r>
              <a:rPr lang="en-US" sz="2000" b="1" dirty="0">
                <a:solidFill>
                  <a:srgbClr val="0000FF"/>
                </a:solidFill>
                <a:sym typeface="Wingdings"/>
              </a:rPr>
              <a:t>c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aptures adequately response to emission and climate changes </a:t>
            </a:r>
          </a:p>
        </p:txBody>
      </p:sp>
      <p:pic>
        <p:nvPicPr>
          <p:cNvPr id="3" name="Picture 2" descr="FIG01_histori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07"/>
          <a:stretch/>
        </p:blipFill>
        <p:spPr>
          <a:xfrm>
            <a:off x="279400" y="2318411"/>
            <a:ext cx="8745149" cy="2634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0715" y="6414532"/>
            <a:ext cx="226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Rieder</a:t>
            </a:r>
            <a:r>
              <a:rPr lang="en-US" dirty="0" smtClean="0"/>
              <a:t> et al., in prep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0806" y="1771279"/>
            <a:ext cx="309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CM3 Historical simulation 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3 ensemble-member mean)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1300" y="1703459"/>
            <a:ext cx="285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Corrected CM3 simulation</a:t>
            </a:r>
          </a:p>
          <a:p>
            <a:r>
              <a:rPr lang="en-US" dirty="0" smtClean="0"/>
              <a:t>  (regional remapping)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9600" y="5003800"/>
            <a:ext cx="3212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CASTNet</a:t>
            </a:r>
            <a:r>
              <a:rPr lang="en-US" dirty="0" smtClean="0"/>
              <a:t> sites (observations)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2527300" y="4089400"/>
            <a:ext cx="381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717800" y="3784600"/>
            <a:ext cx="381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1651000" y="4610100"/>
            <a:ext cx="647700" cy="393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270000" y="1232527"/>
            <a:ext cx="66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(1988-2005) number of summer days with O</a:t>
            </a:r>
            <a:r>
              <a:rPr lang="en-US" baseline="-25000" dirty="0" smtClean="0"/>
              <a:t>3</a:t>
            </a:r>
            <a:r>
              <a:rPr lang="en-US" dirty="0" smtClean="0"/>
              <a:t> &gt; 75 ppb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9795</TotalTime>
  <Words>2479</Words>
  <Application>Microsoft Macintosh PowerPoint</Application>
  <PresentationFormat>On-screen Show (4:3)</PresentationFormat>
  <Paragraphs>365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8_Default Design</vt:lpstr>
      <vt:lpstr>11_Default Design</vt:lpstr>
      <vt:lpstr>Photo Editor Photo</vt:lpstr>
      <vt:lpstr>PowerPoint Presentation</vt:lpstr>
      <vt:lpstr>How and why might extreme air pollution events change?</vt:lpstr>
      <vt:lpstr>Logan, 1989: Recognized regional scale of EUS high-O3 events; expressed urgent need for routine measurements at rural sites  </vt:lpstr>
      <vt:lpstr>Trends in summer daytime (11am-4pm) average ozone  at rural U.S. monitoring sites (CASTNet): 1990 to 2010</vt:lpstr>
      <vt:lpstr>Extreme Value Theory (EVT) methods describe the high tail of the observed ozone distribution (not true for Gaussian)</vt:lpstr>
      <vt:lpstr>EVT methods enable derivation of “return levels”  for JJA MDA8 O3 within a given time period</vt:lpstr>
      <vt:lpstr>1-year return levels for JJA MDA8 O3 over Eastern USA  decrease following NOx emission controls</vt:lpstr>
      <vt:lpstr>The GFDL CM3/AM3 chemistry-climate model </vt:lpstr>
      <vt:lpstr>Generating policy-relevant statistics from biased models</vt:lpstr>
      <vt:lpstr>GFDL CM3 generally captures NE US JJA surface O3 decrease  following NOx emission controls (-25% early 1990s to mid-2000s)</vt:lpstr>
      <vt:lpstr>Climate and Emission Scenarios for the 21st Century: Representative Concentration Pathways (RCPs)</vt:lpstr>
      <vt:lpstr>Impact of changes in climate on summertime surface O3 under ‘moderate’ warming scenario over NE USA</vt:lpstr>
      <vt:lpstr>How does climate warming change extreme O3 events  over the NE USA?</vt:lpstr>
      <vt:lpstr>Large NOx reductions offset climate penalty on O3 extremes</vt:lpstr>
      <vt:lpstr>Under RCPs, NE USA high-O3 events decrease;  beware ‘penalty’ from rising methane ( via background O3)</vt:lpstr>
      <vt:lpstr>Strong correlations between surface temperature and O3 measurements on daily to inter-annual time scales in polluted regions [e.g., Bloomer et al., 2009; Camalier et al., 2007; Cardelino and Chameides, 1990; Clark and Karl, 1982; Korsog and Wolff, 1991]</vt:lpstr>
      <vt:lpstr>Frequency of summer migratory cyclones over NE US  decreases as the planet warms… </vt:lpstr>
      <vt:lpstr>…but the storm count – O3 event relationship is weaker than derived from observations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Arlene Fiore</dc:creator>
  <cp:lastModifiedBy>Arlene Fiore</cp:lastModifiedBy>
  <cp:revision>644</cp:revision>
  <cp:lastPrinted>2013-08-21T13:48:36Z</cp:lastPrinted>
  <dcterms:created xsi:type="dcterms:W3CDTF">2012-09-26T01:15:17Z</dcterms:created>
  <dcterms:modified xsi:type="dcterms:W3CDTF">2013-08-21T19:01:25Z</dcterms:modified>
</cp:coreProperties>
</file>