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4" r:id="rId2"/>
    <p:sldMasterId id="2147483880" r:id="rId3"/>
  </p:sldMasterIdLst>
  <p:notesMasterIdLst>
    <p:notesMasterId r:id="rId37"/>
  </p:notesMasterIdLst>
  <p:handoutMasterIdLst>
    <p:handoutMasterId r:id="rId38"/>
  </p:handoutMasterIdLst>
  <p:sldIdLst>
    <p:sldId id="468" r:id="rId4"/>
    <p:sldId id="533" r:id="rId5"/>
    <p:sldId id="492" r:id="rId6"/>
    <p:sldId id="491" r:id="rId7"/>
    <p:sldId id="512" r:id="rId8"/>
    <p:sldId id="520" r:id="rId9"/>
    <p:sldId id="517" r:id="rId10"/>
    <p:sldId id="470" r:id="rId11"/>
    <p:sldId id="450" r:id="rId12"/>
    <p:sldId id="467" r:id="rId13"/>
    <p:sldId id="530" r:id="rId14"/>
    <p:sldId id="436" r:id="rId15"/>
    <p:sldId id="532" r:id="rId16"/>
    <p:sldId id="521" r:id="rId17"/>
    <p:sldId id="535" r:id="rId18"/>
    <p:sldId id="536" r:id="rId19"/>
    <p:sldId id="524" r:id="rId20"/>
    <p:sldId id="525" r:id="rId21"/>
    <p:sldId id="526" r:id="rId22"/>
    <p:sldId id="528" r:id="rId23"/>
    <p:sldId id="503" r:id="rId24"/>
    <p:sldId id="500" r:id="rId25"/>
    <p:sldId id="400" r:id="rId26"/>
    <p:sldId id="422" r:id="rId27"/>
    <p:sldId id="505" r:id="rId28"/>
    <p:sldId id="425" r:id="rId29"/>
    <p:sldId id="485" r:id="rId30"/>
    <p:sldId id="445" r:id="rId31"/>
    <p:sldId id="529" r:id="rId32"/>
    <p:sldId id="474" r:id="rId33"/>
    <p:sldId id="497" r:id="rId34"/>
    <p:sldId id="504" r:id="rId35"/>
    <p:sldId id="49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CCFF"/>
    <a:srgbClr val="993300"/>
    <a:srgbClr val="004080"/>
    <a:srgbClr val="00808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55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3148-F491-5E45-9C00-79B1B6DF5906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4D8A-A385-A340-81BB-C308DF1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59E6-77BA-4240-8AA4-0283335AE0CD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A6-15EA-F145-A436-415265A0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2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Danger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218F-4610-684B-A071-3B4441740E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1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Danger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218F-4610-684B-A071-3B4441740E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Danger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218F-4610-684B-A071-3B4441740E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1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Non polluted region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218F-4610-684B-A071-3B4441740E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7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218F-4610-684B-A071-3B4441740E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1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 we also see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broadening ..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conclude …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C218F-4610-684B-A071-3B4441740E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88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 something here on role of aerosol vs. greenhouse gas forcing.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257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/>
              </a:rPr>
              <a:t>Prep GPD // </a:t>
            </a:r>
            <a:r>
              <a:rPr lang="en-US" baseline="0" dirty="0" err="1" smtClean="0">
                <a:sym typeface="Wingdings"/>
              </a:rPr>
              <a:t>Rieder</a:t>
            </a:r>
            <a:r>
              <a:rPr lang="en-US" baseline="0" dirty="0" smtClean="0">
                <a:sym typeface="Wingdings"/>
              </a:rPr>
              <a:t>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7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 something here on role of aerosol vs. greenhouse gas forcing.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2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also looking </a:t>
            </a:r>
            <a:r>
              <a:rPr lang="en-US" dirty="0" err="1" smtClean="0"/>
              <a:t>precip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1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79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5A76-F55B-D141-A60A-21411C58ADF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57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8E873-491D-4ADE-A10D-BE7E15202C89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09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EDAE269-3348-4F4D-9E11-7D99BF88662E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73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3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2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1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8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61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6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6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5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7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95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2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09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88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4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9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6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61.em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58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png"/><Relationship Id="rId5" Type="http://schemas.openxmlformats.org/officeDocument/2006/relationships/hyperlink" Target="http://iconbazaar.com/bars/contributed/pg04.html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.bin"/><Relationship Id="rId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325" y="368723"/>
            <a:ext cx="9133675" cy="52580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28788" y="383740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10157" y="5937492"/>
            <a:ext cx="81338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EPS Colloquium, Harvard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Cambridge, MA</a:t>
            </a:r>
            <a:endParaRPr lang="en-US" dirty="0">
              <a:solidFill>
                <a:srgbClr val="0000FF"/>
              </a:solidFill>
              <a:latin typeface="Arial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May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, 2014</a:t>
            </a:r>
            <a:endParaRPr lang="en-US" dirty="0">
              <a:solidFill>
                <a:srgbClr val="0000FF"/>
              </a:solidFill>
              <a:latin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325" y="6032844"/>
            <a:ext cx="2829589" cy="814653"/>
            <a:chOff x="-128391" y="5785263"/>
            <a:chExt cx="3966318" cy="1072737"/>
          </a:xfrm>
        </p:grpSpPr>
        <p:pic>
          <p:nvPicPr>
            <p:cNvPr id="25" name="Picture 4" descr="C:\WINDOWS\Desktop\April Powerpoint\August\Starblo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11" y="5811632"/>
              <a:ext cx="2522077" cy="103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epa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391" y="5785263"/>
              <a:ext cx="1211329" cy="107273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602493" y="6366452"/>
              <a:ext cx="1235434" cy="467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/>
                <a:t>83520601 </a:t>
              </a:r>
            </a:p>
          </p:txBody>
        </p:sp>
      </p:grpSp>
      <p:pic>
        <p:nvPicPr>
          <p:cNvPr id="28" name="Picture 27" descr="aqast_logo_222x2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01" y="6032844"/>
            <a:ext cx="904274" cy="814653"/>
          </a:xfrm>
          <a:prstGeom prst="rect">
            <a:avLst/>
          </a:prstGeom>
        </p:spPr>
      </p:pic>
      <p:pic>
        <p:nvPicPr>
          <p:cNvPr id="29" name="Picture 2" descr="http://global-warming.accuweather.com/nasa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457" y="6018175"/>
            <a:ext cx="926611" cy="829473"/>
          </a:xfrm>
          <a:prstGeom prst="rect">
            <a:avLst/>
          </a:prstGeom>
          <a:noFill/>
        </p:spPr>
      </p:pic>
      <p:pic>
        <p:nvPicPr>
          <p:cNvPr id="30" name="Picture 6" descr="large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3302" y="6008816"/>
            <a:ext cx="878397" cy="8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NOAALogoLarge"/>
          <p:cNvPicPr>
            <a:picLocks noChangeAspect="1" noChangeArrowheads="1"/>
          </p:cNvPicPr>
          <p:nvPr/>
        </p:nvPicPr>
        <p:blipFill>
          <a:blip r:embed="rId8" cstate="print"/>
          <a:srcRect l="24004" t="24287" r="21649" b="34201"/>
          <a:stretch>
            <a:fillRect/>
          </a:stretch>
        </p:blipFill>
        <p:spPr bwMode="auto">
          <a:xfrm>
            <a:off x="4418675" y="6018175"/>
            <a:ext cx="846252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-120955" y="2860634"/>
            <a:ext cx="9311414" cy="2968013"/>
            <a:chOff x="-120955" y="2860634"/>
            <a:chExt cx="9311414" cy="2968013"/>
          </a:xfrm>
        </p:grpSpPr>
        <p:grpSp>
          <p:nvGrpSpPr>
            <p:cNvPr id="7" name="Group 6"/>
            <p:cNvGrpSpPr/>
            <p:nvPr/>
          </p:nvGrpSpPr>
          <p:grpSpPr>
            <a:xfrm>
              <a:off x="293860" y="2860634"/>
              <a:ext cx="8305800" cy="1609098"/>
              <a:chOff x="293860" y="2860634"/>
              <a:chExt cx="8305800" cy="1609098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317637" y="3144905"/>
                <a:ext cx="230128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FF"/>
                    </a:solidFill>
                    <a:latin typeface="Arial"/>
                  </a:rPr>
                  <a:t>Arlene </a:t>
                </a:r>
                <a:r>
                  <a:rPr lang="en-US" sz="2400" dirty="0">
                    <a:solidFill>
                      <a:srgbClr val="0000FF"/>
                    </a:solidFill>
                    <a:latin typeface="Arial"/>
                  </a:rPr>
                  <a:t>M.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Arial"/>
                  </a:rPr>
                  <a:t>Fiore</a:t>
                </a:r>
              </a:p>
            </p:txBody>
          </p:sp>
          <p:pic>
            <p:nvPicPr>
              <p:cNvPr id="2" name="Picture 1" descr="LDEO_Newlogotrans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364" y="3915550"/>
                <a:ext cx="3186545" cy="554182"/>
              </a:xfrm>
              <a:prstGeom prst="rect">
                <a:avLst/>
              </a:prstGeom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74518" y="4006437"/>
                <a:ext cx="2618182" cy="425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299" name="Text Box 3"/>
              <p:cNvSpPr txBox="1">
                <a:spLocks noChangeArrowheads="1"/>
              </p:cNvSpPr>
              <p:nvPr/>
            </p:nvSpPr>
            <p:spPr bwMode="auto">
              <a:xfrm>
                <a:off x="293860" y="2860634"/>
                <a:ext cx="8305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/>
                <a:endParaRPr lang="en-US" sz="2800" dirty="0" smtClean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-120955" y="4997650"/>
              <a:ext cx="9311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Acknowledgments: Olivia Clifton, </a:t>
              </a:r>
              <a:r>
                <a:rPr lang="en-US" sz="1600" i="1" dirty="0"/>
                <a:t>Gus Correa, Nora </a:t>
              </a:r>
              <a:r>
                <a:rPr lang="en-US" sz="1600" i="1" dirty="0" err="1" smtClean="0"/>
                <a:t>Mascioli</a:t>
              </a:r>
              <a:r>
                <a:rPr lang="en-US" sz="1600" i="1" dirty="0" smtClean="0"/>
                <a:t>, Lee Murray, Luke </a:t>
              </a:r>
              <a:r>
                <a:rPr lang="en-US" sz="1600" i="1" dirty="0" err="1" smtClean="0"/>
                <a:t>Valin</a:t>
              </a:r>
              <a:r>
                <a:rPr lang="en-US" sz="1600" i="1" dirty="0" smtClean="0"/>
                <a:t> (CU/LDEO), </a:t>
              </a:r>
              <a:r>
                <a:rPr lang="en-US" sz="1600" i="1" dirty="0" err="1" smtClean="0"/>
                <a:t>Harald</a:t>
              </a:r>
              <a:r>
                <a:rPr lang="en-US" sz="1600" i="1" dirty="0" smtClean="0"/>
                <a:t> </a:t>
              </a:r>
              <a:r>
                <a:rPr lang="en-US" sz="1600" i="1" dirty="0" err="1" smtClean="0"/>
                <a:t>Rieder</a:t>
              </a:r>
              <a:r>
                <a:rPr lang="en-US" sz="1600" i="1" dirty="0" smtClean="0"/>
                <a:t> (U Graz, Austria), </a:t>
              </a:r>
              <a:r>
                <a:rPr lang="en-US" sz="1600" i="1" dirty="0"/>
                <a:t>Elizabeth Barnes (CSU</a:t>
              </a:r>
              <a:r>
                <a:rPr lang="en-US" sz="1600" i="1" dirty="0" smtClean="0"/>
                <a:t>), Alex Turner (Harvard)</a:t>
              </a:r>
            </a:p>
            <a:p>
              <a:pPr algn="ctr"/>
              <a:r>
                <a:rPr lang="en-US" sz="1600" i="1" dirty="0" smtClean="0"/>
                <a:t>Larry </a:t>
              </a:r>
              <a:r>
                <a:rPr lang="en-US" sz="1600" i="1" dirty="0"/>
                <a:t>Horowitz (GFDL</a:t>
              </a:r>
              <a:r>
                <a:rPr lang="en-US" sz="1600" i="1" dirty="0" smtClean="0"/>
                <a:t>), </a:t>
              </a:r>
              <a:r>
                <a:rPr lang="en-US" sz="1600" i="1" dirty="0" err="1" smtClean="0"/>
                <a:t>Vaishali</a:t>
              </a:r>
              <a:r>
                <a:rPr lang="en-US" sz="1600" i="1" dirty="0" smtClean="0"/>
                <a:t> </a:t>
              </a:r>
              <a:r>
                <a:rPr lang="en-US" sz="1600" i="1" dirty="0" err="1"/>
                <a:t>Naik</a:t>
              </a:r>
              <a:r>
                <a:rPr lang="en-US" sz="1600" i="1" dirty="0"/>
                <a:t> </a:t>
              </a:r>
              <a:r>
                <a:rPr lang="en-US" sz="1600" i="1" dirty="0" smtClean="0"/>
                <a:t>(UCAR/GFDL), </a:t>
              </a:r>
              <a:r>
                <a:rPr lang="en-US" sz="1600" i="1" dirty="0" err="1" smtClean="0"/>
                <a:t>Meiyun</a:t>
              </a:r>
              <a:r>
                <a:rPr lang="en-US" sz="1600" i="1" dirty="0" smtClean="0"/>
                <a:t> Lin (Princeton/GFDL)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02159" y="2277735"/>
            <a:ext cx="4906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U.S. air pollution and climate: 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Trends</a:t>
            </a:r>
            <a:r>
              <a:rPr lang="en-US" sz="2400" dirty="0">
                <a:solidFill>
                  <a:srgbClr val="0000FF"/>
                </a:solidFill>
              </a:rPr>
              <a:t>, variability, and interactions</a:t>
            </a:r>
          </a:p>
        </p:txBody>
      </p:sp>
      <p:pic>
        <p:nvPicPr>
          <p:cNvPr id="23" name="Picture 22" descr="haze-over-boston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0" b="21159"/>
          <a:stretch/>
        </p:blipFill>
        <p:spPr>
          <a:xfrm>
            <a:off x="-43015" y="227129"/>
            <a:ext cx="9199389" cy="1858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1169"/>
            <a:ext cx="4603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Haze over Boston, MA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www.airnow.gov</a:t>
            </a:r>
            <a:r>
              <a:rPr lang="en-US" sz="1200" dirty="0"/>
              <a:t>/</a:t>
            </a:r>
            <a:r>
              <a:rPr lang="en-US" sz="1200" dirty="0" err="1"/>
              <a:t>index.cfm?action</a:t>
            </a:r>
            <a:r>
              <a:rPr lang="en-US" sz="1200" dirty="0"/>
              <a:t>=particle_health.page1#3</a:t>
            </a:r>
          </a:p>
        </p:txBody>
      </p:sp>
    </p:spTree>
    <p:extLst>
      <p:ext uri="{BB962C8B-B14F-4D97-AF65-F5344CB8AC3E}">
        <p14:creationId xmlns:p14="http://schemas.microsoft.com/office/powerpoint/2010/main" val="3619444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‘First-look’ future projections with current chemistry-climate models for N. Amer. Surface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(emissions + climate </a:t>
            </a:r>
            <a:r>
              <a:rPr lang="en-US" sz="2200" dirty="0"/>
              <a:t>c</a:t>
            </a:r>
            <a:r>
              <a:rPr lang="en-US" sz="2200" dirty="0" smtClean="0"/>
              <a:t>hange)</a:t>
            </a:r>
            <a:endParaRPr lang="en-US" sz="2200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695451" y="1429816"/>
            <a:ext cx="5035550" cy="3862388"/>
            <a:chOff x="536043" y="4849044"/>
            <a:chExt cx="7660220" cy="6949234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75" y="4849044"/>
              <a:ext cx="7304088" cy="694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3" y="7014268"/>
              <a:ext cx="740308" cy="234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381807" y="5292204"/>
            <a:ext cx="8390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smtClean="0">
                <a:latin typeface="Arial" charset="0"/>
                <a:cs typeface="Arial" charset="0"/>
              </a:rPr>
              <a:t>V. </a:t>
            </a:r>
            <a:r>
              <a:rPr lang="en-US" sz="1800" i="1" dirty="0" err="1" smtClean="0">
                <a:latin typeface="Arial" charset="0"/>
                <a:cs typeface="Arial" charset="0"/>
              </a:rPr>
              <a:t>Naik</a:t>
            </a:r>
            <a:r>
              <a:rPr lang="en-US" sz="1800" i="1" dirty="0" smtClean="0">
                <a:latin typeface="Arial" charset="0"/>
                <a:cs typeface="Arial" charset="0"/>
              </a:rPr>
              <a:t>, adapted </a:t>
            </a:r>
            <a:r>
              <a:rPr lang="en-US" sz="1800" i="1" dirty="0">
                <a:latin typeface="Arial" charset="0"/>
                <a:cs typeface="Arial" charset="0"/>
              </a:rPr>
              <a:t>from </a:t>
            </a:r>
            <a:r>
              <a:rPr lang="en-US" sz="1800" i="1" dirty="0" smtClean="0">
                <a:latin typeface="Arial" charset="0"/>
                <a:cs typeface="Arial" charset="0"/>
              </a:rPr>
              <a:t>Fiore </a:t>
            </a:r>
            <a:r>
              <a:rPr lang="en-US" sz="1800" i="1" dirty="0">
                <a:latin typeface="Arial" charset="0"/>
                <a:cs typeface="Arial" charset="0"/>
              </a:rPr>
              <a:t>et al., </a:t>
            </a:r>
            <a:r>
              <a:rPr lang="en-US" sz="1800" i="1" dirty="0" smtClean="0">
                <a:latin typeface="Arial" charset="0"/>
                <a:cs typeface="Arial" charset="0"/>
              </a:rPr>
              <a:t>2012; </a:t>
            </a:r>
            <a:r>
              <a:rPr lang="en-US" sz="1800" i="1" dirty="0" err="1" smtClean="0">
                <a:latin typeface="Arial" charset="0"/>
                <a:cs typeface="Arial" charset="0"/>
              </a:rPr>
              <a:t>Kirtman</a:t>
            </a:r>
            <a:r>
              <a:rPr lang="en-US" sz="1800" i="1" dirty="0" smtClean="0">
                <a:latin typeface="Arial" charset="0"/>
                <a:cs typeface="Arial" charset="0"/>
              </a:rPr>
              <a:t> et al., 2013 (IPCC WG1 </a:t>
            </a:r>
            <a:r>
              <a:rPr lang="en-US" sz="1800" i="1" dirty="0" err="1" smtClean="0">
                <a:latin typeface="Arial" charset="0"/>
                <a:cs typeface="Arial" charset="0"/>
              </a:rPr>
              <a:t>Ch</a:t>
            </a:r>
            <a:r>
              <a:rPr lang="en-US" sz="1800" i="1" dirty="0" smtClean="0">
                <a:latin typeface="Arial" charset="0"/>
                <a:cs typeface="Arial" charset="0"/>
              </a:rPr>
              <a:t> 11)</a:t>
            </a:r>
            <a:endParaRPr lang="en-US" sz="1800" i="1" dirty="0">
              <a:latin typeface="Arial" charset="0"/>
              <a:cs typeface="Arial" charset="0"/>
            </a:endParaRP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2635251" y="3824899"/>
            <a:ext cx="1069974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RCP8.5</a:t>
            </a:r>
          </a:p>
          <a:p>
            <a:pPr eaLnBrk="1" hangingPunct="1"/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RCP6.0 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600" b="1" dirty="0">
                <a:solidFill>
                  <a:srgbClr val="0099CC"/>
                </a:solidFill>
                <a:latin typeface="Arial" charset="0"/>
              </a:rPr>
              <a:t>RCP4.5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RCP2.6</a:t>
            </a:r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6594270" y="3395140"/>
            <a:ext cx="22292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ecadal time slice </a:t>
            </a:r>
            <a:r>
              <a:rPr lang="en-US" b="1" dirty="0"/>
              <a:t>simulations</a:t>
            </a:r>
          </a:p>
          <a:p>
            <a:r>
              <a:rPr lang="en-US" dirty="0"/>
              <a:t>(2-12 models)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332" y="5775768"/>
            <a:ext cx="94229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A major advance to have coupled atmospheric chemistry in climate models 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Trends mainly reflect ozone precursor emission pathways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nnual, continental-scale means reveal little about drivers of regional change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6" t="20638" r="9961" b="60020"/>
          <a:stretch/>
        </p:blipFill>
        <p:spPr bwMode="auto">
          <a:xfrm>
            <a:off x="7759700" y="1963040"/>
            <a:ext cx="211667" cy="128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58667" y="2284946"/>
            <a:ext cx="813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831852" y="2491040"/>
            <a:ext cx="279400" cy="1152882"/>
          </a:xfrm>
          <a:prstGeom prst="leftBrac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6200" y="2009434"/>
            <a:ext cx="115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Range across </a:t>
            </a:r>
          </a:p>
          <a:p>
            <a:pPr algn="ctr"/>
            <a:r>
              <a:rPr lang="en-US" b="1" dirty="0" smtClean="0"/>
              <a:t>ACCMIP CCMs </a:t>
            </a:r>
            <a:endParaRPr lang="en-US" b="1" dirty="0"/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2" t="24702" r="23362" b="49849"/>
          <a:stretch/>
        </p:blipFill>
        <p:spPr bwMode="auto">
          <a:xfrm>
            <a:off x="1136653" y="2177835"/>
            <a:ext cx="558798" cy="16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7952" y="3845149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Multi-model Mean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6955" y="2427540"/>
            <a:ext cx="115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Range across </a:t>
            </a:r>
          </a:p>
          <a:p>
            <a:pPr algn="ctr"/>
            <a:r>
              <a:rPr lang="en-US" b="1" dirty="0" smtClean="0"/>
              <a:t>CMIP5 CCMs</a:t>
            </a:r>
          </a:p>
        </p:txBody>
      </p:sp>
      <p:sp>
        <p:nvSpPr>
          <p:cNvPr id="28" name="Left Brace 27"/>
          <p:cNvSpPr/>
          <p:nvPr/>
        </p:nvSpPr>
        <p:spPr bwMode="auto">
          <a:xfrm>
            <a:off x="7429500" y="2044735"/>
            <a:ext cx="279400" cy="1152882"/>
          </a:xfrm>
          <a:prstGeom prst="leftBrac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16"/>
          <p:cNvCxnSpPr>
            <a:cxnSpLocks noChangeShapeType="1"/>
          </p:cNvCxnSpPr>
          <p:nvPr/>
        </p:nvCxnSpPr>
        <p:spPr bwMode="auto">
          <a:xfrm flipV="1">
            <a:off x="1409700" y="3392740"/>
            <a:ext cx="0" cy="423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2598966" y="1789080"/>
            <a:ext cx="365427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North America                 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02000" y="1369341"/>
            <a:ext cx="2286000" cy="3286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650" y="1237734"/>
            <a:ext cx="749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Annual mean spatially averaged (land only)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in surface air</a:t>
            </a:r>
            <a:endParaRPr lang="en-US" sz="2000" b="1" dirty="0"/>
          </a:p>
        </p:txBody>
      </p:sp>
      <p:sp>
        <p:nvSpPr>
          <p:cNvPr id="30" name="Rectangle 76"/>
          <p:cNvSpPr>
            <a:spLocks noChangeArrowheads="1"/>
          </p:cNvSpPr>
          <p:nvPr/>
        </p:nvSpPr>
        <p:spPr bwMode="auto">
          <a:xfrm>
            <a:off x="241182" y="4178196"/>
            <a:ext cx="22292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ransient </a:t>
            </a:r>
            <a:r>
              <a:rPr lang="en-US" b="1" dirty="0"/>
              <a:t>simulations</a:t>
            </a:r>
          </a:p>
          <a:p>
            <a:r>
              <a:rPr lang="en-US" dirty="0" smtClean="0"/>
              <a:t>(4 models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503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How and why might extremes change?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37" t="36483" r="4990" b="37191"/>
          <a:stretch/>
        </p:blipFill>
        <p:spPr>
          <a:xfrm>
            <a:off x="92924" y="2661261"/>
            <a:ext cx="3701863" cy="18054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4531" t="3284" r="4877" b="70156"/>
          <a:stretch/>
        </p:blipFill>
        <p:spPr>
          <a:xfrm>
            <a:off x="0" y="836285"/>
            <a:ext cx="3794787" cy="18214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l="6296" t="69315" r="4837" b="2262"/>
          <a:stretch/>
        </p:blipFill>
        <p:spPr>
          <a:xfrm>
            <a:off x="72274" y="4428352"/>
            <a:ext cx="3722513" cy="194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22" y="908562"/>
            <a:ext cx="7620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3667" y="2681909"/>
            <a:ext cx="11849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Variability</a:t>
            </a:r>
          </a:p>
          <a:p>
            <a:r>
              <a:rPr lang="en-US" dirty="0" smtClean="0"/>
              <a:t>increases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8122" y="4428352"/>
            <a:ext cx="12234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Symmetry</a:t>
            </a:r>
          </a:p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6" y="6260318"/>
            <a:ext cx="354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SPM.3, IPCC SREX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146" y="650848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http://ipcc-wg2.gov/SREX/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87142" y="851140"/>
            <a:ext cx="5493812" cy="3129993"/>
            <a:chOff x="3787142" y="851140"/>
            <a:chExt cx="5493812" cy="3129993"/>
          </a:xfrm>
        </p:grpSpPr>
        <p:sp>
          <p:nvSpPr>
            <p:cNvPr id="3" name="TextBox 2"/>
            <p:cNvSpPr txBox="1"/>
            <p:nvPr/>
          </p:nvSpPr>
          <p:spPr>
            <a:xfrm>
              <a:off x="3856833" y="851140"/>
              <a:ext cx="5154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0"/>
                <a:buChar char="à"/>
              </a:pPr>
              <a:r>
                <a:rPr lang="en-US" sz="2000" b="1" dirty="0" smtClean="0">
                  <a:solidFill>
                    <a:srgbClr val="0000FF"/>
                  </a:solidFill>
                  <a:sym typeface="Wingdings"/>
                </a:rPr>
                <a:t>How do different</a:t>
              </a:r>
              <a:r>
                <a:rPr lang="en-US" sz="2000" b="1" dirty="0">
                  <a:solidFill>
                    <a:srgbClr val="0000FF"/>
                  </a:solidFill>
                  <a:sym typeface="Wingdings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  <a:sym typeface="Wingdings"/>
                </a:rPr>
                <a:t>processes influence the overall distribution?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7142" y="1606724"/>
              <a:ext cx="54938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Meteorology (</a:t>
              </a:r>
              <a:r>
                <a:rPr lang="en-US" sz="2000" i="1" dirty="0" smtClean="0"/>
                <a:t>e.g., </a:t>
              </a:r>
              <a:r>
                <a:rPr lang="en-US" sz="2000" dirty="0" smtClean="0"/>
                <a:t>stagnation vs. ventilation)</a:t>
              </a:r>
              <a:endParaRPr lang="en-US" sz="20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33437" y="2665605"/>
              <a:ext cx="5032147" cy="1315528"/>
              <a:chOff x="3906007" y="5325872"/>
              <a:chExt cx="5032147" cy="1315528"/>
            </a:xfrm>
          </p:grpSpPr>
          <p:sp>
            <p:nvSpPr>
              <p:cNvPr id="2055" name="Text Box 146"/>
              <p:cNvSpPr txBox="1">
                <a:spLocks noChangeArrowheads="1"/>
              </p:cNvSpPr>
              <p:nvPr/>
            </p:nvSpPr>
            <p:spPr bwMode="auto">
              <a:xfrm>
                <a:off x="7010400" y="5781596"/>
                <a:ext cx="1841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77185" y="5686060"/>
                <a:ext cx="195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sym typeface="Wingdings"/>
                  </a:rPr>
                  <a:t> Shift in mean?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705685" y="6272068"/>
                <a:ext cx="2719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sym typeface="Wingdings"/>
                  </a:rPr>
                  <a:t> Change in symmetry?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906007" y="5325872"/>
                <a:ext cx="503214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2000" dirty="0" smtClean="0"/>
                  <a:t>Changing global emissions (baseline)</a:t>
                </a:r>
              </a:p>
              <a:p>
                <a:pPr marL="285750" indent="-285750">
                  <a:buFont typeface="Arial"/>
                  <a:buChar char="•"/>
                </a:pPr>
                <a:endParaRPr lang="en-US" sz="2000" dirty="0"/>
              </a:p>
              <a:p>
                <a:pPr marL="285750" indent="-285750">
                  <a:buFont typeface="Arial"/>
                  <a:buChar char="•"/>
                </a:pPr>
                <a:r>
                  <a:rPr lang="en-US" sz="2000" dirty="0" smtClean="0"/>
                  <a:t>Changing regional emissions (episodes)</a:t>
                </a:r>
                <a:endParaRPr lang="en-US" sz="2000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825403" y="2159815"/>
              <a:ext cx="39677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Feedbacks (</a:t>
              </a:r>
              <a:r>
                <a:rPr lang="en-US" sz="2000" dirty="0" err="1" smtClean="0"/>
                <a:t>Emis</a:t>
              </a:r>
              <a:r>
                <a:rPr lang="en-US" sz="2000" dirty="0" smtClean="0"/>
                <a:t>, </a:t>
              </a:r>
              <a:r>
                <a:rPr lang="en-US" sz="2000" dirty="0" err="1"/>
                <a:t>C</a:t>
              </a:r>
              <a:r>
                <a:rPr lang="en-US" sz="2000" dirty="0" err="1" smtClean="0"/>
                <a:t>hem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Dep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39496" y="5665337"/>
            <a:ext cx="5441457" cy="1323439"/>
            <a:chOff x="3839496" y="5665337"/>
            <a:chExt cx="5441457" cy="1323439"/>
          </a:xfrm>
        </p:grpSpPr>
        <p:sp>
          <p:nvSpPr>
            <p:cNvPr id="64" name="TextBox 63"/>
            <p:cNvSpPr txBox="1"/>
            <p:nvPr/>
          </p:nvSpPr>
          <p:spPr>
            <a:xfrm>
              <a:off x="3839496" y="5665337"/>
              <a:ext cx="5441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0"/>
                <a:buChar char="à"/>
              </a:pPr>
              <a:r>
                <a:rPr lang="en-US" sz="2000" b="1" dirty="0" smtClean="0">
                  <a:solidFill>
                    <a:srgbClr val="0000FF"/>
                  </a:solidFill>
                  <a:sym typeface="Wingdings"/>
                </a:rPr>
                <a:t>Does climate forcing from air pollutants influence regional climate extremes?</a:t>
              </a:r>
            </a:p>
            <a:p>
              <a:pPr marL="342900" indent="-342900">
                <a:buFont typeface="Wingdings" charset="0"/>
                <a:buChar char="à"/>
              </a:pPr>
              <a:endParaRPr lang="en-US" sz="2000" b="1" dirty="0">
                <a:solidFill>
                  <a:srgbClr val="0000FF"/>
                </a:solidFill>
                <a:sym typeface="Wingdings"/>
              </a:endParaRPr>
            </a:p>
            <a:p>
              <a:pPr marL="342900" indent="-342900">
                <a:buFont typeface="Wingdings" charset="0"/>
                <a:buChar char="à"/>
              </a:pPr>
              <a:endParaRPr lang="en-US" sz="2000" b="1" dirty="0" smtClean="0">
                <a:solidFill>
                  <a:srgbClr val="0000FF"/>
                </a:solidFill>
                <a:sym typeface="Wingding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05233" y="6284455"/>
              <a:ext cx="4044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Aerosols vs. greenhouse gases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91983" y="4088576"/>
            <a:ext cx="5413188" cy="1421368"/>
            <a:chOff x="3791983" y="4088576"/>
            <a:chExt cx="5413188" cy="1421368"/>
          </a:xfrm>
        </p:grpSpPr>
        <p:sp>
          <p:nvSpPr>
            <p:cNvPr id="71" name="TextBox 70"/>
            <p:cNvSpPr txBox="1"/>
            <p:nvPr/>
          </p:nvSpPr>
          <p:spPr>
            <a:xfrm>
              <a:off x="3791983" y="4088576"/>
              <a:ext cx="5364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0"/>
                <a:buChar char="à"/>
              </a:pPr>
              <a:r>
                <a:rPr lang="en-US" sz="2000" b="1" dirty="0" smtClean="0">
                  <a:solidFill>
                    <a:srgbClr val="0000FF"/>
                  </a:solidFill>
                  <a:sym typeface="Wingdings"/>
                </a:rPr>
                <a:t>How do changes in the balance of these processes alter the seasonal cycle?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45185" y="4802058"/>
              <a:ext cx="5359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NE US: regional photochemistry (summer)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vs. transported background 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3806882" y="4076481"/>
            <a:ext cx="5361308" cy="148184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6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r>
              <a:rPr lang="en-US" dirty="0" smtClean="0"/>
              <a:t>Approach: </a:t>
            </a:r>
            <a:r>
              <a:rPr lang="en-US" dirty="0"/>
              <a:t>T</a:t>
            </a:r>
            <a:r>
              <a:rPr lang="en-US" dirty="0" smtClean="0"/>
              <a:t>argeted sensitivity simulations in a chemistry-climate model to examine chemistry-climate interactions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148939" y="895081"/>
            <a:ext cx="687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Tool:  GFDL CM3 chemistry-climate model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65" y="1214999"/>
            <a:ext cx="5074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~2°x2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° horizontal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.;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48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vertical levels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 6000 years of climate simulations that include chemistry (air quality) 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Options for nudging to re-analysis + global high-res ~50km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 et al., 2012ab; 2014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037" y="1029878"/>
            <a:ext cx="1713212" cy="14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589746" y="1017783"/>
            <a:ext cx="26479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Donner et al., J. Climate, 2011; 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Golaz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al., J. Climate, 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2011;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John et al., ACP, 2012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Turner et al., ACP, 2012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Levy et al., JGR, 2013 </a:t>
            </a: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Naik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JGR, 2013 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Barnes &amp; Fiore, GRL, 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4355" y="2724417"/>
            <a:ext cx="8982790" cy="3900855"/>
            <a:chOff x="-14355" y="2881652"/>
            <a:chExt cx="8982790" cy="3900855"/>
          </a:xfrm>
        </p:grpSpPr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8282635" y="3889929"/>
              <a:ext cx="685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3200" b="1" baseline="-250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365032" y="3522707"/>
              <a:ext cx="685800" cy="547687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6" name="Picture 3" descr="C:\Documents and Settings\van\Local Settings\Temporary Internet Files\Content.IE5\C0PHYFCA\MC90001453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47652" y="4532058"/>
              <a:ext cx="1006874" cy="838081"/>
            </a:xfrm>
            <a:prstGeom prst="rect">
              <a:avLst/>
            </a:prstGeom>
            <a:noFill/>
          </p:spPr>
        </p:pic>
        <p:pic>
          <p:nvPicPr>
            <p:cNvPr id="47" name="Picture 4" descr="C:\Documents and Settings\van\Local Settings\Temporary Internet Files\Content.IE5\7LUBJ8TO\MC900036437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4431" y="5961863"/>
              <a:ext cx="874059" cy="820644"/>
            </a:xfrm>
            <a:prstGeom prst="rect">
              <a:avLst/>
            </a:prstGeom>
            <a:noFill/>
          </p:spPr>
        </p:pic>
        <p:pic>
          <p:nvPicPr>
            <p:cNvPr id="48" name="Picture 8" descr="C:\Documents and Settings\van\Local Settings\Temporary Internet Files\Content.IE5\QTHIMGPI\MP900422613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6245" y="4733509"/>
              <a:ext cx="839913" cy="815788"/>
            </a:xfrm>
            <a:prstGeom prst="rect">
              <a:avLst/>
            </a:prstGeom>
            <a:noFill/>
          </p:spPr>
        </p:pic>
        <p:pic>
          <p:nvPicPr>
            <p:cNvPr id="49" name="Picture 12" descr="C:\Documents and Settings\van\Local Settings\Temporary Internet Files\Content.IE5\7LUBJ8TO\MP900442354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4355" y="4733509"/>
              <a:ext cx="990600" cy="815788"/>
            </a:xfrm>
            <a:prstGeom prst="rect">
              <a:avLst/>
            </a:prstGeom>
            <a:noFill/>
          </p:spPr>
        </p:pic>
        <p:pic>
          <p:nvPicPr>
            <p:cNvPr id="50" name="Picture 27" descr="freshwat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t="12570" r="7230" b="11325"/>
            <a:stretch>
              <a:fillRect/>
            </a:stretch>
          </p:blipFill>
          <p:spPr bwMode="auto">
            <a:xfrm>
              <a:off x="1002729" y="3387850"/>
              <a:ext cx="1234371" cy="842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 descr="AN02601_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" y="3359188"/>
              <a:ext cx="1223963" cy="85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Sun 51"/>
            <p:cNvSpPr/>
            <p:nvPr/>
          </p:nvSpPr>
          <p:spPr>
            <a:xfrm>
              <a:off x="3719948" y="2881652"/>
              <a:ext cx="1332672" cy="1177607"/>
            </a:xfrm>
            <a:prstGeom prst="su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57178" y="3818403"/>
              <a:ext cx="5441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+</a:t>
              </a:r>
              <a:endParaRPr lang="en-US" sz="4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62294" y="3501066"/>
              <a:ext cx="1712127" cy="2390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CH</a:t>
              </a:r>
              <a:r>
                <a:rPr lang="en-US" sz="3200" b="1" baseline="-25000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 baseline="-25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CO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NMVOC</a:t>
              </a:r>
              <a:endParaRPr lang="en-US" sz="2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560578" y="3947283"/>
              <a:ext cx="95410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NO</a:t>
              </a:r>
              <a:r>
                <a:rPr lang="en-US" sz="3200" b="1" baseline="-25000" dirty="0" err="1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x</a:t>
              </a:r>
              <a:endParaRPr lang="en-US" sz="3200" b="1" baseline="-25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56" name="Picture 12" descr="C:\Documents and Settings\van\Local Settings\Temporary Internet Files\Content.IE5\7LUBJ8TO\MP900442354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2430" y="4554352"/>
              <a:ext cx="990600" cy="815788"/>
            </a:xfrm>
            <a:prstGeom prst="rect">
              <a:avLst/>
            </a:prstGeom>
            <a:noFill/>
          </p:spPr>
        </p:pic>
        <p:sp>
          <p:nvSpPr>
            <p:cNvPr id="57" name="AutoShape 17"/>
            <p:cNvSpPr>
              <a:spLocks/>
            </p:cNvSpPr>
            <p:nvPr/>
          </p:nvSpPr>
          <p:spPr bwMode="auto">
            <a:xfrm rot="10800000">
              <a:off x="1824488" y="4554352"/>
              <a:ext cx="539710" cy="1169583"/>
            </a:xfrm>
            <a:prstGeom prst="rightBrace">
              <a:avLst>
                <a:gd name="adj1" fmla="val 16000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0000"/>
                </a:solidFill>
                <a:latin typeface="Arial" charset="0"/>
              </a:endParaRPr>
            </a:p>
          </p:txBody>
        </p:sp>
        <p:pic>
          <p:nvPicPr>
            <p:cNvPr id="58" name="Picture 8" descr="C:\Documents and Settings\van\Local Settings\Temporary Internet Files\Content.IE5\QTHIMGPI\MP900422613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2430" y="3254606"/>
              <a:ext cx="839913" cy="815788"/>
            </a:xfrm>
            <a:prstGeom prst="rect">
              <a:avLst/>
            </a:prstGeom>
            <a:noFill/>
          </p:spPr>
        </p:pic>
        <p:cxnSp>
          <p:nvCxnSpPr>
            <p:cNvPr id="59" name="Straight Arrow Connector 58"/>
            <p:cNvCxnSpPr/>
            <p:nvPr/>
          </p:nvCxnSpPr>
          <p:spPr bwMode="auto">
            <a:xfrm>
              <a:off x="7215451" y="4211676"/>
              <a:ext cx="827871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-14356" y="2951240"/>
            <a:ext cx="9172961" cy="3005011"/>
            <a:chOff x="-14356" y="3108475"/>
            <a:chExt cx="9172961" cy="3005011"/>
          </a:xfrm>
        </p:grpSpPr>
        <p:sp>
          <p:nvSpPr>
            <p:cNvPr id="10" name="Rectangle 9"/>
            <p:cNvSpPr/>
            <p:nvPr/>
          </p:nvSpPr>
          <p:spPr bwMode="auto">
            <a:xfrm>
              <a:off x="2340009" y="3375755"/>
              <a:ext cx="1167336" cy="842433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-14356" y="4554353"/>
              <a:ext cx="1949593" cy="133711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261620" y="4474704"/>
              <a:ext cx="2189047" cy="126303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144382" y="3108475"/>
              <a:ext cx="1071070" cy="104574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7686" y="5744154"/>
              <a:ext cx="5490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Emission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(CH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b="1" dirty="0" smtClean="0">
                  <a:solidFill>
                    <a:srgbClr val="FF0000"/>
                  </a:solidFill>
                </a:rPr>
                <a:t> abundance) pathways prescribed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407744" y="5837259"/>
            <a:ext cx="5187249" cy="842433"/>
            <a:chOff x="2407744" y="5994494"/>
            <a:chExt cx="5187249" cy="84243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407744" y="5994494"/>
              <a:ext cx="1167336" cy="842433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7785" y="6026244"/>
              <a:ext cx="3917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Biogenic emissions held </a:t>
              </a:r>
              <a:r>
                <a:rPr lang="en-US" b="1" dirty="0" smtClean="0">
                  <a:solidFill>
                    <a:srgbClr val="008000"/>
                  </a:solidFill>
                </a:rPr>
                <a:t>constant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34641" y="3177763"/>
            <a:ext cx="5757322" cy="3317387"/>
            <a:chOff x="3534641" y="3334998"/>
            <a:chExt cx="5757322" cy="3317387"/>
          </a:xfrm>
        </p:grpSpPr>
        <p:sp>
          <p:nvSpPr>
            <p:cNvPr id="66" name="Oval 65"/>
            <p:cNvSpPr/>
            <p:nvPr/>
          </p:nvSpPr>
          <p:spPr bwMode="auto">
            <a:xfrm>
              <a:off x="5261620" y="3334998"/>
              <a:ext cx="882762" cy="852488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34641" y="6283053"/>
              <a:ext cx="5757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Lightning </a:t>
              </a:r>
              <a:r>
                <a:rPr lang="en-US" b="1" dirty="0" err="1">
                  <a:solidFill>
                    <a:srgbClr val="0000FF"/>
                  </a:solidFill>
                </a:rPr>
                <a:t>NO</a:t>
              </a:r>
              <a:r>
                <a:rPr lang="en-US" b="1" baseline="-25000" dirty="0" err="1">
                  <a:solidFill>
                    <a:srgbClr val="0000FF"/>
                  </a:solidFill>
                </a:rPr>
                <a:t>x</a:t>
              </a:r>
              <a:r>
                <a:rPr lang="en-US" b="1" dirty="0">
                  <a:solidFill>
                    <a:srgbClr val="0000FF"/>
                  </a:solidFill>
                </a:rPr>
                <a:t> source tied to model meteorology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263716" y="6447548"/>
            <a:ext cx="57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, (aerosols, etc.), affect simulated climate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084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1" y="5413"/>
            <a:ext cx="9144000" cy="939800"/>
          </a:xfrm>
        </p:spPr>
        <p:txBody>
          <a:bodyPr/>
          <a:lstStyle/>
          <a:p>
            <a:r>
              <a:rPr lang="en-US" dirty="0" smtClean="0"/>
              <a:t>Approach: Historical + Future </a:t>
            </a:r>
            <a:r>
              <a:rPr lang="en-US" dirty="0"/>
              <a:t>g</a:t>
            </a:r>
            <a:r>
              <a:rPr lang="en-US" dirty="0" smtClean="0"/>
              <a:t>lobal change scenarios &amp; targeted sensitivity simulations in GFDL CM3 CCM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670" y="947129"/>
            <a:ext cx="9055333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Scenarios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developed by CMIP5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[Taylor et al., BAMS, 2012]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in support of  IPCC AR5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i="1" dirty="0" smtClean="0"/>
              <a:t>e.g., </a:t>
            </a:r>
            <a:r>
              <a:rPr lang="en-US" sz="1600" dirty="0" err="1" smtClean="0"/>
              <a:t>Cubasch</a:t>
            </a:r>
            <a:r>
              <a:rPr lang="en-US" sz="1600" dirty="0" smtClean="0"/>
              <a:t> et al., 2013; </a:t>
            </a:r>
            <a:r>
              <a:rPr lang="en-US" sz="1600" dirty="0" err="1" smtClean="0"/>
              <a:t>C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1 WG 1 IPCC (see Box 1.1)]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382" y="1541708"/>
            <a:ext cx="7124516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b="1" dirty="0" smtClean="0">
                <a:solidFill>
                  <a:srgbClr val="000000"/>
                </a:solidFill>
              </a:rPr>
              <a:t>Preindustrial control </a:t>
            </a:r>
            <a:r>
              <a:rPr lang="en-US" dirty="0" smtClean="0">
                <a:solidFill>
                  <a:srgbClr val="000000"/>
                </a:solidFill>
              </a:rPr>
              <a:t>(perpetual 1860 conditions &gt;800 years)</a:t>
            </a:r>
          </a:p>
          <a:p>
            <a:pPr marL="342900" indent="-342900">
              <a:buAutoNum type="arabicParenBoth"/>
            </a:pPr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(2) Historical </a:t>
            </a:r>
            <a:r>
              <a:rPr lang="en-US" dirty="0" smtClean="0">
                <a:solidFill>
                  <a:srgbClr val="000000"/>
                </a:solidFill>
              </a:rPr>
              <a:t>(1860-2005) [</a:t>
            </a:r>
            <a:r>
              <a:rPr lang="en-US" dirty="0" err="1" smtClean="0">
                <a:solidFill>
                  <a:srgbClr val="000000"/>
                </a:solidFill>
              </a:rPr>
              <a:t>Lamarque</a:t>
            </a:r>
            <a:r>
              <a:rPr lang="en-US" dirty="0" smtClean="0">
                <a:solidFill>
                  <a:srgbClr val="000000"/>
                </a:solidFill>
              </a:rPr>
              <a:t> et al., 2010]	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</a:t>
            </a:r>
            <a:r>
              <a:rPr lang="en-US" dirty="0" err="1" smtClean="0">
                <a:solidFill>
                  <a:srgbClr val="000000"/>
                </a:solidFill>
              </a:rPr>
              <a:t>forcings</a:t>
            </a:r>
            <a:r>
              <a:rPr lang="en-US" dirty="0" smtClean="0">
                <a:solidFill>
                  <a:srgbClr val="000000"/>
                </a:solidFill>
              </a:rPr>
              <a:t> (5 ensemble members)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Greenhouse gas only (3)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erosol only (3) </a:t>
            </a:r>
          </a:p>
          <a:p>
            <a:pPr lvl="1"/>
            <a:endParaRPr lang="en-US" sz="800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(3) Future (2006-2100): Representative Concentration Pathways </a:t>
            </a:r>
          </a:p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(+ perturbations)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0563" y="22245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evaluate with observations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1995" y="3749527"/>
            <a:ext cx="9532144" cy="3108473"/>
            <a:chOff x="-21995" y="3749527"/>
            <a:chExt cx="9532144" cy="3108473"/>
          </a:xfrm>
        </p:grpSpPr>
        <p:sp>
          <p:nvSpPr>
            <p:cNvPr id="31" name="TextBox 30"/>
            <p:cNvSpPr txBox="1"/>
            <p:nvPr/>
          </p:nvSpPr>
          <p:spPr>
            <a:xfrm>
              <a:off x="5560978" y="3749527"/>
              <a:ext cx="133916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RCP8.5 (3)</a:t>
              </a:r>
            </a:p>
            <a:p>
              <a:pPr defTabSz="914400"/>
              <a:r>
                <a:rPr lang="en-US" b="1" dirty="0" smtClean="0">
                  <a:solidFill>
                    <a:srgbClr val="0000FF"/>
                  </a:solidFill>
                </a:rPr>
                <a:t>RCP4.5 (3)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345" t="3483" r="3365" b="887"/>
            <a:stretch/>
          </p:blipFill>
          <p:spPr>
            <a:xfrm>
              <a:off x="-21995" y="3906762"/>
              <a:ext cx="5464855" cy="295123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761035" y="3991427"/>
              <a:ext cx="38362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Percentage change: 2005 to 2100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82359" y="5619159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</a:t>
              </a:r>
            </a:p>
            <a:p>
              <a:r>
                <a:rPr lang="en-US" b="1" dirty="0" smtClean="0"/>
                <a:t>CO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55618" y="5760899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  <a:r>
                <a:rPr lang="en-US" b="1" dirty="0" smtClean="0"/>
                <a:t>lobal</a:t>
              </a:r>
            </a:p>
            <a:p>
              <a:r>
                <a:rPr lang="en-US" b="1" dirty="0" smtClean="0"/>
                <a:t>CH</a:t>
              </a:r>
              <a:r>
                <a:rPr lang="en-US" b="1" baseline="-25000" dirty="0" smtClean="0"/>
                <a:t>4</a:t>
              </a:r>
              <a:endParaRPr lang="en-US" b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16861" y="4913791"/>
              <a:ext cx="9028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Global</a:t>
              </a:r>
            </a:p>
            <a:p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0563" y="4930307"/>
              <a:ext cx="10567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NE USA</a:t>
              </a:r>
            </a:p>
            <a:p>
              <a:r>
                <a:rPr lang="en-US" b="1" dirty="0" err="1" smtClean="0"/>
                <a:t>NO</a:t>
              </a:r>
              <a:r>
                <a:rPr lang="en-US" b="1" baseline="-25000" dirty="0" err="1" smtClean="0"/>
                <a:t>x</a:t>
              </a:r>
              <a:endParaRPr lang="en-US" b="1" baseline="-25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0978" y="4287220"/>
              <a:ext cx="37032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CMIP5/AR5 </a:t>
              </a:r>
              <a:r>
                <a:rPr lang="en-US" sz="1200" dirty="0" smtClean="0"/>
                <a:t>[van </a:t>
              </a:r>
              <a:r>
                <a:rPr lang="en-US" sz="1200" dirty="0" err="1" smtClean="0"/>
                <a:t>Vuuren</a:t>
              </a:r>
              <a:r>
                <a:rPr lang="en-US" sz="1200" dirty="0" smtClean="0"/>
                <a:t>, 2011; </a:t>
              </a:r>
              <a:r>
                <a:rPr lang="en-US" sz="1200" dirty="0" err="1" smtClean="0"/>
                <a:t>Lamarque</a:t>
              </a:r>
              <a:r>
                <a:rPr lang="en-US" sz="1200" dirty="0" smtClean="0"/>
                <a:t> et al., 2011; </a:t>
              </a:r>
              <a:r>
                <a:rPr lang="en-US" sz="1200" dirty="0" err="1" smtClean="0"/>
                <a:t>Meinshausen</a:t>
              </a:r>
              <a:r>
                <a:rPr lang="en-US" sz="1200" dirty="0" smtClean="0"/>
                <a:t> et al., 2011]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0978" y="5453561"/>
              <a:ext cx="3949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</a:t>
              </a:r>
              <a:r>
                <a:rPr lang="en-US" dirty="0" smtClean="0"/>
                <a:t>Isolate role of warming climate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0978" y="6155090"/>
              <a:ext cx="3593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/>
                </a:rPr>
                <a:t> Quantify</a:t>
              </a:r>
              <a:r>
                <a:rPr lang="en-US" dirty="0" smtClean="0"/>
                <a:t> role of rising CH</a:t>
              </a:r>
              <a:r>
                <a:rPr lang="en-US" baseline="-25000" dirty="0" smtClean="0"/>
                <a:t>4 </a:t>
              </a:r>
              <a:r>
                <a:rPr lang="en-US" dirty="0" smtClean="0"/>
                <a:t>(vs. </a:t>
              </a:r>
              <a:r>
                <a:rPr lang="en-US" dirty="0" smtClean="0">
                  <a:solidFill>
                    <a:srgbClr val="FF0000"/>
                  </a:solidFill>
                </a:rPr>
                <a:t>RCP8.5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0978" y="4924447"/>
              <a:ext cx="24823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6600"/>
                  </a:solidFill>
                </a:rPr>
                <a:t>RCP8.5_WMGG (3)</a:t>
              </a:r>
              <a:endParaRPr lang="en-US" b="1" dirty="0">
                <a:solidFill>
                  <a:srgbClr val="FF6600"/>
                </a:solidFill>
              </a:endParaRPr>
            </a:p>
            <a:p>
              <a:pPr defTabSz="914400"/>
              <a:r>
                <a:rPr lang="en-US" b="1" dirty="0" smtClean="0">
                  <a:solidFill>
                    <a:srgbClr val="0099CC"/>
                  </a:solidFill>
                </a:rPr>
                <a:t>RCP4.5_WMGG (3)</a:t>
              </a:r>
              <a:endParaRPr lang="en-US" b="1" dirty="0">
                <a:solidFill>
                  <a:srgbClr val="0099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0978" y="5835524"/>
              <a:ext cx="209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b="1" dirty="0">
                  <a:solidFill>
                    <a:srgbClr val="008000"/>
                  </a:solidFill>
                </a:rPr>
                <a:t>RCP8.5_2005CH4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33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cs typeface="Calibri"/>
              </a:rPr>
              <a:t>In polluted (high-</a:t>
            </a:r>
            <a:r>
              <a:rPr lang="en-US" sz="2000" dirty="0" err="1" smtClean="0">
                <a:solidFill>
                  <a:srgbClr val="000000"/>
                </a:solidFill>
                <a:cs typeface="Calibri"/>
              </a:rPr>
              <a:t>NO</a:t>
            </a:r>
            <a:r>
              <a:rPr lang="en-US" sz="2000" baseline="-25000" dirty="0" err="1" smtClean="0">
                <a:solidFill>
                  <a:srgbClr val="000000"/>
                </a:solidFill>
                <a:cs typeface="Calibri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) regions, surface 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z="2000" baseline="-25000" dirty="0">
                <a:solidFill>
                  <a:srgbClr val="000000"/>
                </a:solidFill>
                <a:cs typeface="Calibri"/>
              </a:rPr>
              <a:t>3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typically peaks during summer</a:t>
            </a:r>
            <a:br>
              <a:rPr lang="en-US" sz="2000" dirty="0" smtClean="0">
                <a:solidFill>
                  <a:srgbClr val="000000"/>
                </a:solidFill>
                <a:cs typeface="Calibri"/>
              </a:rPr>
            </a:br>
            <a:r>
              <a:rPr lang="en-US" sz="2000" b="0" dirty="0" smtClean="0">
                <a:solidFill>
                  <a:srgbClr val="000000"/>
                </a:solidFill>
                <a:cs typeface="Calibri"/>
              </a:rPr>
              <a:t>(monthly averages at 3 NE USA measurement sites)</a:t>
            </a:r>
            <a:endParaRPr lang="en-US" sz="2000" b="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>
          <a:xfrm>
            <a:off x="2596917" y="2346481"/>
            <a:ext cx="6282137" cy="3588657"/>
          </a:xfrm>
        </p:spPr>
      </p:pic>
      <p:sp>
        <p:nvSpPr>
          <p:cNvPr id="7" name="TextBox 6"/>
          <p:cNvSpPr txBox="1"/>
          <p:nvPr/>
        </p:nvSpPr>
        <p:spPr>
          <a:xfrm>
            <a:off x="3380489" y="5647611"/>
            <a:ext cx="6120427" cy="72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/>
              <a:t>    Feb       Apr       Jun       Aug       Oct       Dec       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212" y="1686689"/>
            <a:ext cx="6755450" cy="7386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Monthly 1991-1996 averages across 3 NE USA sites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Clean Air Status and Trends Network (CASTNET)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6416" b="53757"/>
          <a:stretch/>
        </p:blipFill>
        <p:spPr>
          <a:xfrm>
            <a:off x="0" y="1317357"/>
            <a:ext cx="2338547" cy="20156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919239" y="2449543"/>
            <a:ext cx="737809" cy="5500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6" idx="5"/>
          </p:cNvCxnSpPr>
          <p:nvPr/>
        </p:nvCxnSpPr>
        <p:spPr bwMode="auto">
          <a:xfrm>
            <a:off x="1548998" y="2919062"/>
            <a:ext cx="2418240" cy="107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6386" t="28408" r="19445" b="62682"/>
          <a:stretch/>
        </p:blipFill>
        <p:spPr>
          <a:xfrm>
            <a:off x="145143" y="3603049"/>
            <a:ext cx="290285" cy="388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333" y="3518384"/>
            <a:ext cx="2173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Regionally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Representative sites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2570" y="4115255"/>
            <a:ext cx="278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i="1" dirty="0" err="1" smtClean="0">
                <a:solidFill>
                  <a:srgbClr val="000000"/>
                </a:solidFill>
              </a:rPr>
              <a:t>Reidmiller</a:t>
            </a:r>
            <a:r>
              <a:rPr lang="en-US" sz="1600" i="1" dirty="0" smtClean="0">
                <a:solidFill>
                  <a:srgbClr val="000000"/>
                </a:solidFill>
              </a:rPr>
              <a:t> et al., ACP, 2009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5390" y="6416188"/>
            <a:ext cx="1253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O. Clifton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0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Shifting </a:t>
            </a:r>
            <a:r>
              <a:rPr lang="en-US" dirty="0" smtClean="0"/>
              <a:t>surface ozone seasonal </a:t>
            </a:r>
            <a:r>
              <a:rPr lang="en-US" dirty="0"/>
              <a:t>cycle </a:t>
            </a:r>
            <a:r>
              <a:rPr lang="en-US" dirty="0" smtClean="0"/>
              <a:t>evident in  </a:t>
            </a:r>
            <a:r>
              <a:rPr lang="en-US" dirty="0"/>
              <a:t>observations over NE USA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489" y="5647611"/>
            <a:ext cx="6120427" cy="72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/>
              <a:t>    Feb       Apr       Jun       Aug       Oct       Dec       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317" y="1686689"/>
            <a:ext cx="5829240" cy="7386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Monthly averages across 3 NE USA sites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Clean Air Status and Trends Network (CASTNET)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416" b="53757"/>
          <a:stretch/>
        </p:blipFill>
        <p:spPr>
          <a:xfrm>
            <a:off x="0" y="1317357"/>
            <a:ext cx="2338547" cy="20156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919239" y="2449543"/>
            <a:ext cx="737809" cy="5500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6" idx="5"/>
          </p:cNvCxnSpPr>
          <p:nvPr/>
        </p:nvCxnSpPr>
        <p:spPr bwMode="auto">
          <a:xfrm>
            <a:off x="1548998" y="2919062"/>
            <a:ext cx="2418240" cy="107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386" t="28408" r="19445" b="62682"/>
          <a:stretch/>
        </p:blipFill>
        <p:spPr>
          <a:xfrm>
            <a:off x="145143" y="3603049"/>
            <a:ext cx="290285" cy="388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333" y="3518384"/>
            <a:ext cx="2173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Regionally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Representative sites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2570" y="4115255"/>
            <a:ext cx="278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i="1" dirty="0" err="1" smtClean="0">
                <a:solidFill>
                  <a:srgbClr val="000000"/>
                </a:solidFill>
              </a:rPr>
              <a:t>Reidmiller</a:t>
            </a:r>
            <a:r>
              <a:rPr lang="en-US" sz="1600" i="1" dirty="0" smtClean="0">
                <a:solidFill>
                  <a:srgbClr val="000000"/>
                </a:solidFill>
              </a:rPr>
              <a:t> et al., ACP, 2009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7485" y="6452473"/>
            <a:ext cx="1253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O. Clifton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5" name="Content Placeholder 3" descr="CM3_v_castnet_o3_1991-1996_v_2004-2009_clim_NE_IMW_new2_ONLY_OBS copy.pdf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4" r="1" b="1"/>
          <a:stretch/>
        </p:blipFill>
        <p:spPr>
          <a:xfrm>
            <a:off x="2678319" y="2310190"/>
            <a:ext cx="6146093" cy="3624265"/>
          </a:xfrm>
        </p:spPr>
      </p:pic>
      <p:grpSp>
        <p:nvGrpSpPr>
          <p:cNvPr id="17" name="Group 16"/>
          <p:cNvGrpSpPr/>
          <p:nvPr/>
        </p:nvGrpSpPr>
        <p:grpSpPr>
          <a:xfrm>
            <a:off x="216208" y="3333028"/>
            <a:ext cx="8507457" cy="3475494"/>
            <a:chOff x="216208" y="3333028"/>
            <a:chExt cx="8507457" cy="3475494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6030631" y="3333028"/>
              <a:ext cx="0" cy="870857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6208" y="6162191"/>
              <a:ext cx="85074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Wingdings" charset="0"/>
                <a:buChar char="à"/>
              </a:pPr>
              <a:r>
                <a:rPr lang="en-US" b="1" dirty="0" smtClean="0">
                  <a:solidFill>
                    <a:srgbClr val="0000FF"/>
                  </a:solidFill>
                </a:rPr>
                <a:t>Summer ozone decreases; shift towards broad spring-summer maximum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following EUS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NO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en-US" b="1" dirty="0" smtClean="0">
                  <a:solidFill>
                    <a:srgbClr val="0000FF"/>
                  </a:solidFill>
                </a:rPr>
                <a:t> controls (“</a:t>
              </a:r>
              <a:r>
                <a:rPr lang="en-US" b="1" dirty="0" err="1" smtClean="0">
                  <a:solidFill>
                    <a:srgbClr val="0000FF"/>
                  </a:solidFill>
                </a:rPr>
                <a:t>NO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en-US" b="1" dirty="0" smtClean="0">
                  <a:solidFill>
                    <a:srgbClr val="0000FF"/>
                  </a:solidFill>
                </a:rPr>
                <a:t> SIP Call”)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3749524" y="2745619"/>
            <a:ext cx="148771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761619" y="2982686"/>
            <a:ext cx="147561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314925" y="2537635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1991-1996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10090" y="2786795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2004-2009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2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6561" t="10587" r="3835" b="13417"/>
          <a:stretch/>
        </p:blipFill>
        <p:spPr>
          <a:xfrm>
            <a:off x="2752605" y="2389068"/>
            <a:ext cx="5962952" cy="3416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Structure of observed changes in monthly mean ozone  captured by GFDL CM3 CCM (despite mean state bias)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489" y="5647611"/>
            <a:ext cx="6120427" cy="72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/>
              <a:t>    Feb       Apr       Jun       Aug       Oct       Dec       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7005" y="1686689"/>
            <a:ext cx="5327863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Monthly averages across 3 NE USA sites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6416" b="53757"/>
          <a:stretch/>
        </p:blipFill>
        <p:spPr>
          <a:xfrm>
            <a:off x="0" y="1317357"/>
            <a:ext cx="2338547" cy="20156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919239" y="2449543"/>
            <a:ext cx="737809" cy="5500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6" idx="5"/>
          </p:cNvCxnSpPr>
          <p:nvPr/>
        </p:nvCxnSpPr>
        <p:spPr bwMode="auto">
          <a:xfrm>
            <a:off x="1548998" y="2919062"/>
            <a:ext cx="2418240" cy="10723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6386" t="28408" r="19445" b="62682"/>
          <a:stretch/>
        </p:blipFill>
        <p:spPr>
          <a:xfrm>
            <a:off x="145143" y="3603049"/>
            <a:ext cx="290285" cy="388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333" y="3518384"/>
            <a:ext cx="2173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Regionally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Representative sites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2570" y="4115255"/>
            <a:ext cx="278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i="1" dirty="0" err="1" smtClean="0">
                <a:solidFill>
                  <a:srgbClr val="000000"/>
                </a:solidFill>
              </a:rPr>
              <a:t>Reidmiller</a:t>
            </a:r>
            <a:r>
              <a:rPr lang="en-US" sz="1600" i="1" dirty="0" smtClean="0">
                <a:solidFill>
                  <a:srgbClr val="000000"/>
                </a:solidFill>
              </a:rPr>
              <a:t> et al., ACP, 2009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2152" y="1177777"/>
            <a:ext cx="319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O. Clifton et al., submitted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9060" y="2468359"/>
            <a:ext cx="209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OBS (</a:t>
            </a:r>
            <a:r>
              <a:rPr lang="en-US" sz="2000" b="1" dirty="0" err="1" smtClean="0"/>
              <a:t>CASTNet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CM3 (Model)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80190" y="2648857"/>
            <a:ext cx="1850572" cy="6841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539619" y="2648857"/>
            <a:ext cx="931333" cy="27020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580190" y="2648857"/>
            <a:ext cx="148771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592285" y="2900518"/>
            <a:ext cx="147561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145591" y="2407087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1991-1996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0756" y="2656247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2004-2009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989505" y="3037674"/>
            <a:ext cx="174171" cy="1194110"/>
            <a:chOff x="5989505" y="3037674"/>
            <a:chExt cx="174171" cy="119411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6163676" y="3037674"/>
              <a:ext cx="0" cy="480710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989505" y="3751074"/>
              <a:ext cx="0" cy="480710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7392" y="4600143"/>
            <a:ext cx="28633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sym typeface="Wingdings"/>
              </a:rPr>
              <a:t>CM3 NE US shows summer O</a:t>
            </a:r>
            <a:r>
              <a:rPr lang="en-US" b="1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decrease, small winter increase from ~25%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decrease in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b="1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emissions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sym typeface="Wingdings"/>
              </a:rPr>
              <a:t>(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applied year-round)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381" y="6391997"/>
            <a:ext cx="9337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[see also EPA, 2014; </a:t>
            </a:r>
            <a:r>
              <a:rPr lang="en-US" dirty="0" smtClean="0">
                <a:solidFill>
                  <a:srgbClr val="0000FF"/>
                </a:solidFill>
              </a:rPr>
              <a:t>Parrish </a:t>
            </a:r>
            <a:r>
              <a:rPr lang="en-US" dirty="0">
                <a:solidFill>
                  <a:srgbClr val="0000FF"/>
                </a:solidFill>
              </a:rPr>
              <a:t>et al., GRL, </a:t>
            </a:r>
            <a:r>
              <a:rPr lang="en-US" dirty="0" smtClean="0">
                <a:solidFill>
                  <a:srgbClr val="0000FF"/>
                </a:solidFill>
              </a:rPr>
              <a:t>2013 find shifts at remote sites]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6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Reversal of surface O</a:t>
            </a:r>
            <a:r>
              <a:rPr lang="en-US" baseline="-25000" dirty="0" smtClean="0"/>
              <a:t>3</a:t>
            </a:r>
            <a:r>
              <a:rPr lang="en-US" dirty="0" smtClean="0"/>
              <a:t> seasonal cycle occurs in model under scenarios with dramatic regional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reductions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613"/>
          <a:stretch/>
        </p:blipFill>
        <p:spPr>
          <a:xfrm>
            <a:off x="-154792" y="1808150"/>
            <a:ext cx="6869798" cy="5074028"/>
          </a:xfrm>
        </p:spPr>
      </p:pic>
      <p:grpSp>
        <p:nvGrpSpPr>
          <p:cNvPr id="12" name="Group 11"/>
          <p:cNvGrpSpPr/>
          <p:nvPr/>
        </p:nvGrpSpPr>
        <p:grpSpPr>
          <a:xfrm>
            <a:off x="6268605" y="1120647"/>
            <a:ext cx="2974759" cy="2205300"/>
            <a:chOff x="6496435" y="1027470"/>
            <a:chExt cx="2974759" cy="22053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40180"/>
            <a:stretch/>
          </p:blipFill>
          <p:spPr>
            <a:xfrm>
              <a:off x="7086884" y="1161870"/>
              <a:ext cx="2057116" cy="20709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16005" y="1027470"/>
              <a:ext cx="24551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2005 to 2100 % change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0071" y="2281570"/>
              <a:ext cx="70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CH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Arial"/>
                </a:rPr>
                <a:t>4</a:t>
              </a:r>
              <a:endParaRPr lang="en-US" b="1" baseline="-25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03956" y="1665143"/>
              <a:ext cx="9867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Global</a:t>
              </a:r>
            </a:p>
            <a:p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  </a:t>
              </a:r>
              <a:r>
                <a:rPr lang="en-US" b="1" dirty="0" err="1" smtClean="0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en-US" b="1" baseline="-25000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endParaRPr lang="en-US" b="1" baseline="-25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20706" y="1466455"/>
              <a:ext cx="823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NE USA</a:t>
              </a:r>
            </a:p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 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endParaRPr lang="en-US" sz="1600" b="1" baseline="-250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82446"/>
            <a:stretch/>
          </p:blipFill>
          <p:spPr>
            <a:xfrm>
              <a:off x="6496435" y="1159410"/>
              <a:ext cx="603636" cy="20709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799671" y="3615658"/>
            <a:ext cx="2235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NE USA evolves from “polluted” to “background” over the 21</a:t>
            </a:r>
            <a:r>
              <a:rPr lang="en-US" sz="2000" b="1" baseline="30000" dirty="0" smtClean="0">
                <a:solidFill>
                  <a:srgbClr val="0000FF"/>
                </a:solidFill>
                <a:sym typeface="Wingdings"/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C</a:t>
            </a:r>
          </a:p>
          <a:p>
            <a:endParaRPr lang="en-US" sz="2000" b="1" dirty="0">
              <a:solidFill>
                <a:srgbClr val="0000FF"/>
              </a:solidFill>
              <a:sym typeface="Wingdings"/>
            </a:endParaRPr>
          </a:p>
          <a:p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Reversal occurs after 2020s (not shown)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44279" y="6554650"/>
            <a:ext cx="232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Clifton et al., submitted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572" y="1137832"/>
            <a:ext cx="6178801" cy="732542"/>
            <a:chOff x="5793621" y="1887969"/>
            <a:chExt cx="6178801" cy="732542"/>
          </a:xfrm>
        </p:grpSpPr>
        <p:sp>
          <p:nvSpPr>
            <p:cNvPr id="5" name="Isosceles Triangle 4"/>
            <p:cNvSpPr/>
            <p:nvPr/>
          </p:nvSpPr>
          <p:spPr bwMode="auto">
            <a:xfrm>
              <a:off x="5793621" y="1979875"/>
              <a:ext cx="229809" cy="245647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5794831" y="2253021"/>
              <a:ext cx="229809" cy="245647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963780" y="1963038"/>
              <a:ext cx="229809" cy="26463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975875" y="2271215"/>
              <a:ext cx="229809" cy="2646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5628" y="1901290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2006-2015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12482" y="1887969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2006-2015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55628" y="2200562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2091-2100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12482" y="2172022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2091-2100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AutoShape 17"/>
            <p:cNvSpPr>
              <a:spLocks/>
            </p:cNvSpPr>
            <p:nvPr/>
          </p:nvSpPr>
          <p:spPr bwMode="auto">
            <a:xfrm>
              <a:off x="7236374" y="1942484"/>
              <a:ext cx="539710" cy="678027"/>
            </a:xfrm>
            <a:prstGeom prst="rightBrace">
              <a:avLst>
                <a:gd name="adj1" fmla="val 16000"/>
                <a:gd name="adj2" fmla="val 50000"/>
              </a:avLst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/>
          </p:nvSpPr>
          <p:spPr bwMode="auto">
            <a:xfrm>
              <a:off x="10393228" y="1938334"/>
              <a:ext cx="539710" cy="619953"/>
            </a:xfrm>
            <a:prstGeom prst="rightBrace">
              <a:avLst>
                <a:gd name="adj1" fmla="val 16000"/>
                <a:gd name="adj2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44940" y="2054394"/>
              <a:ext cx="10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RCP4.5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889699" y="2019117"/>
              <a:ext cx="10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RCP8.5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48910" y="6348256"/>
            <a:ext cx="6268712" cy="720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/>
              <a:t>    Feb         Apr         Jun          Aug        Oct       Dec       	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484560" y="3323487"/>
            <a:ext cx="577675" cy="1103955"/>
            <a:chOff x="1484560" y="3323487"/>
            <a:chExt cx="577675" cy="110395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2040464" y="3323487"/>
              <a:ext cx="21771" cy="1103955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484560" y="3530993"/>
              <a:ext cx="5606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8000"/>
                  </a:solidFill>
                </a:rPr>
                <a:t>?</a:t>
              </a:r>
              <a:endParaRPr lang="en-US" sz="48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06614" y="2465894"/>
            <a:ext cx="2807957" cy="3037439"/>
            <a:chOff x="3106614" y="2465894"/>
            <a:chExt cx="2807957" cy="303743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4288914" y="3946732"/>
              <a:ext cx="0" cy="818792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804171" y="4099132"/>
              <a:ext cx="0" cy="1404201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06614" y="2465894"/>
              <a:ext cx="2807957" cy="1107996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8000"/>
                  </a:solidFill>
                </a:rPr>
                <a:t>Decreasing </a:t>
              </a:r>
              <a:r>
                <a:rPr lang="en-US" sz="2200" b="1" dirty="0" err="1" smtClean="0">
                  <a:solidFill>
                    <a:srgbClr val="008000"/>
                  </a:solidFill>
                </a:rPr>
                <a:t>NO</a:t>
              </a:r>
              <a:r>
                <a:rPr lang="en-US" sz="2200" b="1" baseline="-25000" dirty="0" err="1" smtClean="0">
                  <a:solidFill>
                    <a:srgbClr val="008000"/>
                  </a:solidFill>
                </a:rPr>
                <a:t>x</a:t>
              </a:r>
              <a:r>
                <a:rPr lang="en-US" sz="2200" b="1" dirty="0" smtClean="0">
                  <a:solidFill>
                    <a:srgbClr val="008000"/>
                  </a:solidFill>
                </a:rPr>
                <a:t> emissions </a:t>
              </a:r>
              <a:r>
                <a:rPr lang="en-US" sz="2200" b="1" dirty="0" smtClean="0">
                  <a:solidFill>
                    <a:srgbClr val="008000"/>
                  </a:solidFill>
                  <a:sym typeface="Wingdings"/>
                </a:rPr>
                <a:t> </a:t>
              </a:r>
              <a:r>
                <a:rPr lang="en-US" sz="2200" b="1" dirty="0" smtClean="0">
                  <a:solidFill>
                    <a:srgbClr val="008000"/>
                  </a:solidFill>
                </a:rPr>
                <a:t>lower summer O</a:t>
              </a:r>
              <a:r>
                <a:rPr lang="en-US" sz="2200" b="1" baseline="-25000" dirty="0" smtClean="0">
                  <a:solidFill>
                    <a:srgbClr val="008000"/>
                  </a:solidFill>
                </a:rPr>
                <a:t>3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21619" y="6060126"/>
            <a:ext cx="377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ensemble </a:t>
            </a:r>
            <a:r>
              <a:rPr lang="en-US" sz="1400" dirty="0" smtClean="0"/>
              <a:t>members for each scenario</a:t>
            </a:r>
            <a:endParaRPr lang="en-US" sz="1400" dirty="0"/>
          </a:p>
        </p:txBody>
      </p:sp>
      <p:sp>
        <p:nvSpPr>
          <p:cNvPr id="48" name="Oval 47"/>
          <p:cNvSpPr/>
          <p:nvPr/>
        </p:nvSpPr>
        <p:spPr bwMode="auto">
          <a:xfrm>
            <a:off x="3130804" y="4560588"/>
            <a:ext cx="433562" cy="50663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2987524" y="5079318"/>
            <a:ext cx="323776" cy="10908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1684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Doubling of global CH</a:t>
            </a:r>
            <a:r>
              <a:rPr lang="en-US" baseline="-25000" dirty="0" smtClean="0"/>
              <a:t>4</a:t>
            </a:r>
            <a:r>
              <a:rPr lang="en-US" dirty="0" smtClean="0"/>
              <a:t> abundance (RCP8.5) raises NE USA surface ozone in model; largest impact during winter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1"/>
          <a:stretch/>
        </p:blipFill>
        <p:spPr>
          <a:xfrm>
            <a:off x="350762" y="1818496"/>
            <a:ext cx="6434667" cy="489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3213" y="6157582"/>
            <a:ext cx="6828787" cy="720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8912" tIns="219456" rIns="438912" bIns="219456" rtlCol="0">
            <a:spAutoFit/>
          </a:bodyPr>
          <a:lstStyle/>
          <a:p>
            <a:r>
              <a:rPr lang="en-US" dirty="0" smtClean="0"/>
              <a:t> Feb         Apr        Jun        Aug       Oct        Dec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316013" y="3084587"/>
            <a:ext cx="0" cy="737509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5430" y="3023180"/>
            <a:ext cx="2032000" cy="193899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Doubling of methane increases surface O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3</a:t>
            </a:r>
            <a:r>
              <a:rPr lang="en-US" sz="2000" b="1" dirty="0" smtClean="0">
                <a:solidFill>
                  <a:srgbClr val="008000"/>
                </a:solidFill>
              </a:rPr>
              <a:t> background by 6-11 ppb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255200" y="4962172"/>
            <a:ext cx="0" cy="61685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V="1">
            <a:off x="4028696" y="4797271"/>
            <a:ext cx="0" cy="543981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56226" y="1170391"/>
            <a:ext cx="7355375" cy="737162"/>
            <a:chOff x="5877275" y="1920528"/>
            <a:chExt cx="7355375" cy="737162"/>
          </a:xfrm>
        </p:grpSpPr>
        <p:sp>
          <p:nvSpPr>
            <p:cNvPr id="21" name="Isosceles Triangle 20"/>
            <p:cNvSpPr/>
            <p:nvPr/>
          </p:nvSpPr>
          <p:spPr bwMode="auto">
            <a:xfrm>
              <a:off x="8954302" y="2017054"/>
              <a:ext cx="229809" cy="245647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8955512" y="2290200"/>
              <a:ext cx="229809" cy="24564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877275" y="1995597"/>
              <a:ext cx="229809" cy="26463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889370" y="2303774"/>
              <a:ext cx="229809" cy="2646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16309" y="1938469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2006-2015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25977" y="1920528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2006-2015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16309" y="2237741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2091-2100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5977" y="2204581"/>
              <a:ext cx="1411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2091-2100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AutoShape 17"/>
            <p:cNvSpPr>
              <a:spLocks/>
            </p:cNvSpPr>
            <p:nvPr/>
          </p:nvSpPr>
          <p:spPr bwMode="auto">
            <a:xfrm>
              <a:off x="10397055" y="1979663"/>
              <a:ext cx="539710" cy="678027"/>
            </a:xfrm>
            <a:prstGeom prst="rightBrace">
              <a:avLst>
                <a:gd name="adj1" fmla="val 16000"/>
                <a:gd name="adj2" fmla="val 50000"/>
              </a:avLst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7306723" y="1970893"/>
              <a:ext cx="539710" cy="619953"/>
            </a:xfrm>
            <a:prstGeom prst="rightBrace">
              <a:avLst>
                <a:gd name="adj1" fmla="val 16000"/>
                <a:gd name="adj2" fmla="val 50000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19196" y="2091573"/>
              <a:ext cx="2313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RCP8.5_2005CH4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3194" y="2051676"/>
              <a:ext cx="10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RCP8.5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44279" y="6554650"/>
            <a:ext cx="232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Clifton et al., submitted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64868" y="2685143"/>
            <a:ext cx="3414942" cy="9192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0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238"/>
          </a:xfrm>
        </p:spPr>
        <p:txBody>
          <a:bodyPr/>
          <a:lstStyle/>
          <a:p>
            <a:r>
              <a:rPr lang="en-US" dirty="0" smtClean="0"/>
              <a:t>“Climate penalty” on monthly mean NE USA surface O</a:t>
            </a:r>
            <a:r>
              <a:rPr lang="en-US" baseline="-25000" dirty="0" smtClean="0"/>
              <a:t>3 </a:t>
            </a:r>
            <a:r>
              <a:rPr lang="en-US" dirty="0" smtClean="0"/>
              <a:t>as simulated with the GFDL CM3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5" b="47937"/>
          <a:stretch/>
        </p:blipFill>
        <p:spPr>
          <a:xfrm>
            <a:off x="0" y="1935228"/>
            <a:ext cx="4833742" cy="3190052"/>
          </a:xfrm>
        </p:spPr>
      </p:pic>
      <p:sp>
        <p:nvSpPr>
          <p:cNvPr id="5" name="TextBox 4"/>
          <p:cNvSpPr txBox="1"/>
          <p:nvPr/>
        </p:nvSpPr>
        <p:spPr>
          <a:xfrm>
            <a:off x="665336" y="4809726"/>
            <a:ext cx="4741235" cy="65864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1400" dirty="0" smtClean="0"/>
              <a:t>Feb         Apr        Jun        Aug       Oct        Dec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431" y="2075997"/>
            <a:ext cx="40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CC"/>
                </a:solidFill>
              </a:rPr>
              <a:t>JJA NE USA Temp (</a:t>
            </a:r>
            <a:r>
              <a:rPr lang="en-US" b="1" dirty="0" err="1" smtClean="0">
                <a:solidFill>
                  <a:srgbClr val="0099CC"/>
                </a:solidFill>
              </a:rPr>
              <a:t>sfc</a:t>
            </a:r>
            <a:r>
              <a:rPr lang="en-US" b="1" dirty="0" smtClean="0">
                <a:solidFill>
                  <a:srgbClr val="0099CC"/>
                </a:solidFill>
              </a:rPr>
              <a:t>) +2.5ºC</a:t>
            </a:r>
            <a:endParaRPr lang="en-US" b="1" dirty="0">
              <a:solidFill>
                <a:srgbClr val="0099CC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>
            <a:off x="5562600" y="5002595"/>
            <a:ext cx="142875" cy="73577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5661956" y="5024612"/>
            <a:ext cx="142875" cy="73577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54632"/>
          <a:stretch/>
        </p:blipFill>
        <p:spPr bwMode="auto">
          <a:xfrm>
            <a:off x="4807764" y="1910759"/>
            <a:ext cx="4235989" cy="33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905929" y="4808054"/>
            <a:ext cx="4741235" cy="65864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1400" dirty="0" smtClean="0"/>
              <a:t>Feb         Apr        Jun        Aug       Oct        Dec</a:t>
            </a:r>
          </a:p>
        </p:txBody>
      </p:sp>
      <p:sp>
        <p:nvSpPr>
          <p:cNvPr id="26" name="Isosceles Triangle 25"/>
          <p:cNvSpPr/>
          <p:nvPr/>
        </p:nvSpPr>
        <p:spPr bwMode="auto">
          <a:xfrm>
            <a:off x="5095883" y="1170157"/>
            <a:ext cx="229809" cy="24564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>
            <a:off x="5097093" y="1443303"/>
            <a:ext cx="229809" cy="245647"/>
          </a:xfrm>
          <a:prstGeom prst="triangl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90" y="1091572"/>
            <a:ext cx="14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2006-2015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4538" y="1073631"/>
            <a:ext cx="14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2006-2015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90" y="1390844"/>
            <a:ext cx="14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2091-2100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4538" y="1357684"/>
            <a:ext cx="141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2091-2100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AutoShape 17"/>
          <p:cNvSpPr>
            <a:spLocks/>
          </p:cNvSpPr>
          <p:nvPr/>
        </p:nvSpPr>
        <p:spPr bwMode="auto">
          <a:xfrm>
            <a:off x="6538636" y="1132766"/>
            <a:ext cx="539710" cy="678027"/>
          </a:xfrm>
          <a:prstGeom prst="rightBrace">
            <a:avLst>
              <a:gd name="adj1" fmla="val 16000"/>
              <a:gd name="adj2" fmla="val 50000"/>
            </a:avLst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" name="AutoShape 17"/>
          <p:cNvSpPr>
            <a:spLocks/>
          </p:cNvSpPr>
          <p:nvPr/>
        </p:nvSpPr>
        <p:spPr bwMode="auto">
          <a:xfrm>
            <a:off x="2045284" y="1123996"/>
            <a:ext cx="539710" cy="619953"/>
          </a:xfrm>
          <a:prstGeom prst="rightBrace">
            <a:avLst>
              <a:gd name="adj1" fmla="val 16000"/>
              <a:gd name="adj2" fmla="val 50000"/>
            </a:avLst>
          </a:prstGeom>
          <a:noFill/>
          <a:ln w="5715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60777" y="1244676"/>
            <a:ext cx="208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RCP8.5_WMGG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8967" y="1204779"/>
            <a:ext cx="208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9CC"/>
                </a:solidFill>
              </a:rPr>
              <a:t>RCP4.5_WMGG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18024" y="2075997"/>
            <a:ext cx="40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JJA NE USA Temp (</a:t>
            </a:r>
            <a:r>
              <a:rPr lang="en-US" b="1" dirty="0" err="1" smtClean="0">
                <a:solidFill>
                  <a:srgbClr val="FF6600"/>
                </a:solidFill>
              </a:rPr>
              <a:t>sfc</a:t>
            </a:r>
            <a:r>
              <a:rPr lang="en-US" b="1" dirty="0" smtClean="0">
                <a:solidFill>
                  <a:srgbClr val="FF6600"/>
                </a:solidFill>
              </a:rPr>
              <a:t>) +</a:t>
            </a:r>
            <a:r>
              <a:rPr lang="en-US" b="1" dirty="0">
                <a:solidFill>
                  <a:srgbClr val="FF6600"/>
                </a:solidFill>
              </a:rPr>
              <a:t>5</a:t>
            </a:r>
            <a:r>
              <a:rPr lang="en-US" b="1" dirty="0" smtClean="0">
                <a:solidFill>
                  <a:srgbClr val="FF6600"/>
                </a:solidFill>
              </a:rPr>
              <a:t>.5ºC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665336" y="1170157"/>
            <a:ext cx="229809" cy="245647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666546" y="1443303"/>
            <a:ext cx="229809" cy="245647"/>
          </a:xfrm>
          <a:prstGeom prst="triangle">
            <a:avLst/>
          </a:pr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677" y="2540006"/>
            <a:ext cx="8140094" cy="4028690"/>
            <a:chOff x="633677" y="2540006"/>
            <a:chExt cx="8140094" cy="4028690"/>
          </a:xfrm>
        </p:grpSpPr>
        <p:sp>
          <p:nvSpPr>
            <p:cNvPr id="11" name="Oval 10"/>
            <p:cNvSpPr/>
            <p:nvPr/>
          </p:nvSpPr>
          <p:spPr bwMode="auto">
            <a:xfrm>
              <a:off x="2412848" y="2540006"/>
              <a:ext cx="1281225" cy="838352"/>
            </a:xfrm>
            <a:prstGeom prst="ellipse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218010" y="2540006"/>
              <a:ext cx="2212371" cy="1135895"/>
            </a:xfrm>
            <a:prstGeom prst="ellipse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3677" y="5553033"/>
              <a:ext cx="81400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sz="2000" dirty="0" smtClean="0">
                  <a:solidFill>
                    <a:srgbClr val="0000FF"/>
                  </a:solidFill>
                  <a:sym typeface="Wingdings"/>
                </a:rPr>
                <a:t>“Penalty” limited to</a:t>
              </a:r>
              <a:r>
                <a:rPr lang="en-US" sz="2000" dirty="0" smtClean="0">
                  <a:solidFill>
                    <a:srgbClr val="0000FF"/>
                  </a:solidFill>
                </a:rPr>
                <a:t> increases during warmest months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sz="2000" dirty="0" smtClean="0">
                  <a:solidFill>
                    <a:srgbClr val="0000FF"/>
                  </a:solidFill>
                </a:rPr>
                <a:t> Extends </a:t>
              </a:r>
              <a:r>
                <a:rPr lang="en-US" sz="2000" dirty="0">
                  <a:solidFill>
                    <a:srgbClr val="0000FF"/>
                  </a:solidFill>
                </a:rPr>
                <a:t>into May and September in high warming </a:t>
              </a:r>
              <a:r>
                <a:rPr lang="en-US" sz="2000" dirty="0" smtClean="0">
                  <a:solidFill>
                    <a:srgbClr val="0000FF"/>
                  </a:solidFill>
                </a:rPr>
                <a:t>scenario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sz="2000" dirty="0" smtClean="0">
                  <a:solidFill>
                    <a:srgbClr val="0000FF"/>
                  </a:solidFill>
                </a:rPr>
                <a:t>Fully offset by regional precursor emission reductions under RCPs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44279" y="6554650"/>
            <a:ext cx="232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Clifton et al., submitted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-1"/>
            <a:ext cx="9144000" cy="91923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Ozone and Particulate Matter (PM)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are the top two U.S. air pollutants</a:t>
            </a:r>
          </a:p>
        </p:txBody>
      </p:sp>
      <p:pic>
        <p:nvPicPr>
          <p:cNvPr id="2" name="Picture 1" descr="EPA2012NAAQSpeoplechart20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0474" r="7936" b="7415"/>
          <a:stretch/>
        </p:blipFill>
        <p:spPr>
          <a:xfrm>
            <a:off x="555126" y="1282092"/>
            <a:ext cx="8286493" cy="4233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417" y="5632626"/>
            <a:ext cx="712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Millions of people living in counties with air quality concentrations above the level of the U.S. National Ambient Air Quality Standards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519" y="1197423"/>
            <a:ext cx="235266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One or more NAAQS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127" y="1719155"/>
            <a:ext cx="174988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Ozone (8-hour)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576" y="2281158"/>
            <a:ext cx="22461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</a:t>
            </a:r>
            <a:r>
              <a:rPr lang="en-US" baseline="-25000" dirty="0" smtClean="0">
                <a:solidFill>
                  <a:srgbClr val="000000"/>
                </a:solidFill>
              </a:rPr>
              <a:t>2.5</a:t>
            </a:r>
            <a:r>
              <a:rPr lang="en-US" dirty="0" smtClean="0">
                <a:solidFill>
                  <a:srgbClr val="000000"/>
                </a:solidFill>
              </a:rPr>
              <a:t> (annual/24-hr)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991" y="2744835"/>
            <a:ext cx="14588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</a:t>
            </a:r>
            <a:r>
              <a:rPr lang="en-US" baseline="-25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(24-hr)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4850" y="3266567"/>
            <a:ext cx="12321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(1-hr)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3425" y="2744835"/>
            <a:ext cx="13819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PM</a:t>
            </a:r>
            <a:r>
              <a:rPr lang="en-US" baseline="-25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(24hr)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955" y="3752758"/>
            <a:ext cx="17628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Lead (3-month)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701" y="4264068"/>
            <a:ext cx="200217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(annual/1-hr)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7962" y="4770431"/>
            <a:ext cx="11592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 (</a:t>
            </a:r>
            <a:r>
              <a:rPr lang="en-US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-hr)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0022" y="5309811"/>
            <a:ext cx="672856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0         20        40        60        80       100       120      140      160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4435" y="4242688"/>
            <a:ext cx="86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4252" y="1223248"/>
            <a:ext cx="82649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142.2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7681" y="1734279"/>
            <a:ext cx="82649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133.2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5502" y="2244873"/>
            <a:ext cx="68385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28.2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5235" y="2775613"/>
            <a:ext cx="68385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16.1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8436" y="3266567"/>
            <a:ext cx="68385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15.1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52535" y="3757913"/>
            <a:ext cx="54120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8.1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40740" y="6461274"/>
            <a:ext cx="6144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EPA, 2014: http</a:t>
            </a:r>
            <a:r>
              <a:rPr lang="en-US" sz="1400" dirty="0"/>
              <a:t>://</a:t>
            </a:r>
            <a:r>
              <a:rPr lang="en-US" sz="1400" dirty="0" err="1"/>
              <a:t>www.epa.gov</a:t>
            </a:r>
            <a:r>
              <a:rPr lang="en-US" sz="1400" dirty="0"/>
              <a:t>/</a:t>
            </a:r>
            <a:r>
              <a:rPr lang="en-US" sz="1400" dirty="0" err="1"/>
              <a:t>airtrends</a:t>
            </a:r>
            <a:r>
              <a:rPr lang="en-US" sz="1400" dirty="0"/>
              <a:t>/</a:t>
            </a:r>
            <a:r>
              <a:rPr lang="en-US" sz="1400" dirty="0" err="1"/>
              <a:t>aqtrends.html#comparison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-7519" y="1623358"/>
            <a:ext cx="8718264" cy="15523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60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757604" y="-1089429"/>
            <a:ext cx="5305233" cy="55748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How and why might air pollution extremes change?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37" t="36483" r="4990" b="37191"/>
          <a:stretch/>
        </p:blipFill>
        <p:spPr>
          <a:xfrm>
            <a:off x="92924" y="2661261"/>
            <a:ext cx="3701863" cy="18054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4531" t="3284" r="4877" b="70156"/>
          <a:stretch/>
        </p:blipFill>
        <p:spPr>
          <a:xfrm>
            <a:off x="0" y="836285"/>
            <a:ext cx="3794787" cy="18214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l="6296" t="69315" r="4837" b="2262"/>
          <a:stretch/>
        </p:blipFill>
        <p:spPr>
          <a:xfrm>
            <a:off x="72274" y="4428352"/>
            <a:ext cx="3722513" cy="194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22" y="908562"/>
            <a:ext cx="7620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3667" y="2681909"/>
            <a:ext cx="11849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Variability</a:t>
            </a:r>
          </a:p>
          <a:p>
            <a:r>
              <a:rPr lang="en-US" dirty="0" smtClean="0"/>
              <a:t>increases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8122" y="4428352"/>
            <a:ext cx="12234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Symmetry</a:t>
            </a:r>
          </a:p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6" y="6260318"/>
            <a:ext cx="354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SPM.3, IPCC SREX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146" y="650848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http://ipcc-wg2.gov/SREX/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6833" y="851140"/>
            <a:ext cx="515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How do different</a:t>
            </a:r>
            <a:r>
              <a:rPr lang="en-US" sz="20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processes influence the overall distribution?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7142" y="1606724"/>
            <a:ext cx="549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Meteorology (</a:t>
            </a:r>
            <a:r>
              <a:rPr lang="en-US" sz="2000" i="1" dirty="0" smtClean="0"/>
              <a:t>e.g., </a:t>
            </a:r>
            <a:r>
              <a:rPr lang="en-US" sz="2000" dirty="0" smtClean="0"/>
              <a:t>stagnation vs. ventilation)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29255" y="2699536"/>
            <a:ext cx="5032147" cy="1281597"/>
            <a:chOff x="3901825" y="5359803"/>
            <a:chExt cx="5032147" cy="1281597"/>
          </a:xfrm>
        </p:grpSpPr>
        <p:sp>
          <p:nvSpPr>
            <p:cNvPr id="2055" name="Text Box 146"/>
            <p:cNvSpPr txBox="1">
              <a:spLocks noChangeArrowheads="1"/>
            </p:cNvSpPr>
            <p:nvPr/>
          </p:nvSpPr>
          <p:spPr bwMode="auto">
            <a:xfrm>
              <a:off x="7010400" y="5781596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7185" y="5686060"/>
              <a:ext cx="195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 Shift in mean?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705685" y="6272068"/>
              <a:ext cx="2719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 Change in symmetry?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901825" y="5359803"/>
              <a:ext cx="50321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Changing global emissions (baseline)</a:t>
              </a:r>
            </a:p>
            <a:p>
              <a:pPr marL="285750" indent="-285750">
                <a:buFont typeface="Arial"/>
                <a:buChar char="•"/>
              </a:pPr>
              <a:endParaRPr lang="en-US" sz="2000" dirty="0"/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Changing regional emissions (episodes)</a:t>
              </a:r>
              <a:endParaRPr lang="en-US" sz="20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825403" y="2159815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Feedbacks (</a:t>
            </a:r>
            <a:r>
              <a:rPr lang="en-US" sz="2000" dirty="0" err="1" smtClean="0"/>
              <a:t>Emis</a:t>
            </a:r>
            <a:r>
              <a:rPr lang="en-US" sz="2000" dirty="0" smtClean="0"/>
              <a:t>, </a:t>
            </a:r>
            <a:r>
              <a:rPr lang="en-US" sz="2000" dirty="0" err="1"/>
              <a:t>C</a:t>
            </a:r>
            <a:r>
              <a:rPr lang="en-US" sz="2000" dirty="0" err="1" smtClean="0"/>
              <a:t>hem</a:t>
            </a:r>
            <a:r>
              <a:rPr lang="en-US" sz="2000" dirty="0" smtClean="0"/>
              <a:t>, </a:t>
            </a:r>
            <a:r>
              <a:rPr lang="en-US" sz="2000" dirty="0" err="1" smtClean="0"/>
              <a:t>Dep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839496" y="5665337"/>
            <a:ext cx="5441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Does climate forcing from air pollutants influence regional climate extremes?</a:t>
            </a:r>
          </a:p>
          <a:p>
            <a:pPr marL="342900" indent="-342900">
              <a:buFont typeface="Wingdings" charset="0"/>
              <a:buChar char="à"/>
            </a:pPr>
            <a:endParaRPr lang="en-US" sz="2000" b="1" dirty="0">
              <a:solidFill>
                <a:srgbClr val="0000FF"/>
              </a:solidFill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endParaRPr lang="en-US" sz="2000" b="1" dirty="0" smtClean="0">
              <a:solidFill>
                <a:srgbClr val="0000FF"/>
              </a:solidFill>
              <a:sym typeface="Wingding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05233" y="6284455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Aerosols vs. greenhouse gases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3791983" y="4088576"/>
            <a:ext cx="536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How do changes in the balance of these processes alter the seasonal cycle?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45185" y="4850438"/>
            <a:ext cx="535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NE US: regional photochemistry (summer)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vs. transported background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82692" y="908562"/>
            <a:ext cx="5361308" cy="318001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961" y="2111435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[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3916" y="2111435"/>
            <a:ext cx="146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  today]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49847"/>
          </a:xfrm>
        </p:spPr>
        <p:txBody>
          <a:bodyPr/>
          <a:lstStyle/>
          <a:p>
            <a:r>
              <a:rPr lang="en-US" dirty="0" smtClean="0"/>
              <a:t>Under RCPs, NE USA high-O</a:t>
            </a:r>
            <a:r>
              <a:rPr lang="en-US" baseline="-25000" dirty="0" smtClean="0"/>
              <a:t>3</a:t>
            </a:r>
            <a:r>
              <a:rPr lang="en-US" dirty="0" smtClean="0"/>
              <a:t> summertime events decrease; </a:t>
            </a:r>
            <a:br>
              <a:rPr lang="en-US" dirty="0" smtClean="0"/>
            </a:br>
            <a:r>
              <a:rPr lang="en-US" dirty="0" smtClean="0"/>
              <a:t>beware ‘penalty’ from rising methane (via background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31" y="3285388"/>
            <a:ext cx="6727837" cy="2548953"/>
            <a:chOff x="21248276" y="15926387"/>
            <a:chExt cx="6938663" cy="2716374"/>
          </a:xfrm>
        </p:grpSpPr>
        <p:grpSp>
          <p:nvGrpSpPr>
            <p:cNvPr id="22" name="Group 229"/>
            <p:cNvGrpSpPr>
              <a:grpSpLocks/>
            </p:cNvGrpSpPr>
            <p:nvPr/>
          </p:nvGrpSpPr>
          <p:grpSpPr bwMode="auto">
            <a:xfrm>
              <a:off x="21248276" y="15926387"/>
              <a:ext cx="6938663" cy="2716374"/>
              <a:chOff x="32892502" y="3559929"/>
              <a:chExt cx="6938663" cy="2716373"/>
            </a:xfrm>
          </p:grpSpPr>
          <p:pic>
            <p:nvPicPr>
              <p:cNvPr id="26" name="Picture 2086" descr="RCP45_densityplots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31" r="24549" b="12369"/>
              <a:stretch/>
            </p:blipFill>
            <p:spPr bwMode="auto">
              <a:xfrm>
                <a:off x="32892502" y="3710327"/>
                <a:ext cx="6789126" cy="2565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228"/>
              <p:cNvGrpSpPr>
                <a:grpSpLocks/>
              </p:cNvGrpSpPr>
              <p:nvPr/>
            </p:nvGrpSpPr>
            <p:grpSpPr bwMode="auto">
              <a:xfrm>
                <a:off x="38250136" y="3559929"/>
                <a:ext cx="1581029" cy="2067417"/>
                <a:chOff x="38250136" y="3559929"/>
                <a:chExt cx="1581029" cy="2067417"/>
              </a:xfrm>
            </p:grpSpPr>
            <p:sp>
              <p:nvSpPr>
                <p:cNvPr id="30" name="TextBox 224"/>
                <p:cNvSpPr txBox="1">
                  <a:spLocks noChangeArrowheads="1"/>
                </p:cNvSpPr>
                <p:nvPr/>
              </p:nvSpPr>
              <p:spPr bwMode="auto">
                <a:xfrm>
                  <a:off x="38250136" y="3596021"/>
                  <a:ext cx="1447520" cy="203132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28E3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37D5E4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DE00FF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FFFF0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808080"/>
                      </a:solidFill>
                      <a:latin typeface="Wingdings" charset="0"/>
                      <a:cs typeface="Wingdings" charset="0"/>
                    </a:rPr>
                    <a:t>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800000"/>
                      </a:solidFill>
                      <a:latin typeface="Wingdings" charset="0"/>
                      <a:cs typeface="Wingdings" charset="0"/>
                    </a:rPr>
                    <a:t></a:t>
                  </a:r>
                  <a:endParaRPr lang="en-US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TextBox 225"/>
                <p:cNvSpPr txBox="1">
                  <a:spLocks noChangeArrowheads="1"/>
                </p:cNvSpPr>
                <p:nvPr/>
              </p:nvSpPr>
              <p:spPr bwMode="auto">
                <a:xfrm>
                  <a:off x="38472273" y="3559929"/>
                  <a:ext cx="1358892" cy="2031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2006-2015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2016-2025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2026-2035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2036-2045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2046-2055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2056-2065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2066-2075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2076-2085</a:t>
                  </a:r>
                </a:p>
                <a:p>
                  <a:pPr eaLnBrk="1" hangingPunct="1"/>
                  <a:r>
                    <a:rPr lang="en-US" sz="1400" dirty="0">
                      <a:solidFill>
                        <a:srgbClr val="000000"/>
                      </a:solidFill>
                    </a:rPr>
                    <a:t>2086-2095</a:t>
                  </a:r>
                </a:p>
              </p:txBody>
            </p:sp>
          </p:grpSp>
        </p:grp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2087309" y="16161163"/>
              <a:ext cx="1248730" cy="98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RCP4.5: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Moderate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</a:rPr>
                <a:t>warming</a:t>
              </a: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4" name="Straight Arrow Connector 232"/>
            <p:cNvCxnSpPr>
              <a:cxnSpLocks noChangeShapeType="1"/>
            </p:cNvCxnSpPr>
            <p:nvPr/>
          </p:nvCxnSpPr>
          <p:spPr bwMode="auto">
            <a:xfrm flipH="1" flipV="1">
              <a:off x="24146774" y="16186158"/>
              <a:ext cx="1888945" cy="8697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37"/>
            <p:cNvSpPr txBox="1">
              <a:spLocks noChangeArrowheads="1"/>
            </p:cNvSpPr>
            <p:nvPr/>
          </p:nvSpPr>
          <p:spPr bwMode="auto">
            <a:xfrm>
              <a:off x="24945066" y="16195331"/>
              <a:ext cx="857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0000"/>
                  </a:solidFill>
                </a:rPr>
                <a:t>Time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" y="991103"/>
            <a:ext cx="6833674" cy="4591875"/>
            <a:chOff x="1" y="991103"/>
            <a:chExt cx="6833674" cy="4591875"/>
          </a:xfrm>
        </p:grpSpPr>
        <p:grpSp>
          <p:nvGrpSpPr>
            <p:cNvPr id="14" name="Group 86"/>
            <p:cNvGrpSpPr>
              <a:grpSpLocks/>
            </p:cNvGrpSpPr>
            <p:nvPr/>
          </p:nvGrpSpPr>
          <p:grpSpPr bwMode="auto">
            <a:xfrm>
              <a:off x="1" y="991103"/>
              <a:ext cx="6833674" cy="2409159"/>
              <a:chOff x="21123286" y="19629271"/>
              <a:chExt cx="7273667" cy="2863444"/>
            </a:xfrm>
          </p:grpSpPr>
          <p:pic>
            <p:nvPicPr>
              <p:cNvPr id="15" name="Picture 2088" descr="RCP85_densityplots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91" r="19157" b="11503"/>
              <a:stretch/>
            </p:blipFill>
            <p:spPr bwMode="auto">
              <a:xfrm>
                <a:off x="21123286" y="19629271"/>
                <a:ext cx="7273667" cy="286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226"/>
              <p:cNvSpPr>
                <a:spLocks noChangeArrowheads="1"/>
              </p:cNvSpPr>
              <p:nvPr/>
            </p:nvSpPr>
            <p:spPr bwMode="auto">
              <a:xfrm>
                <a:off x="21948341" y="19966934"/>
                <a:ext cx="1206807" cy="1097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</a:rPr>
                  <a:t>RCP8.5: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</a:rPr>
                  <a:t>Extreme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Arial" charset="0"/>
                  </a:rPr>
                  <a:t>warming</a:t>
                </a:r>
                <a:endParaRPr lang="en-US" dirty="0">
                  <a:solidFill>
                    <a:srgbClr val="FF0000"/>
                  </a:solidFill>
                  <a:latin typeface="Arial"/>
                </a:endParaRPr>
              </a:p>
            </p:txBody>
          </p:sp>
          <p:cxnSp>
            <p:nvCxnSpPr>
              <p:cNvPr id="18" name="Straight Arrow Connector 23"/>
              <p:cNvCxnSpPr>
                <a:cxnSpLocks noChangeShapeType="1"/>
              </p:cNvCxnSpPr>
              <p:nvPr/>
            </p:nvCxnSpPr>
            <p:spPr bwMode="auto">
              <a:xfrm flipH="1" flipV="1">
                <a:off x="24815680" y="19778524"/>
                <a:ext cx="1219157" cy="889166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Box 29"/>
              <p:cNvSpPr txBox="1">
                <a:spLocks noChangeArrowheads="1"/>
              </p:cNvSpPr>
              <p:nvPr/>
            </p:nvSpPr>
            <p:spPr bwMode="auto">
              <a:xfrm>
                <a:off x="25374600" y="19793947"/>
                <a:ext cx="8573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rgbClr val="000000"/>
                    </a:solidFill>
                  </a:rPr>
                  <a:t>Time</a:t>
                </a:r>
              </a:p>
            </p:txBody>
          </p:sp>
        </p:grpSp>
        <p:cxnSp>
          <p:nvCxnSpPr>
            <p:cNvPr id="32" name="Straight Connector 92"/>
            <p:cNvCxnSpPr>
              <a:cxnSpLocks noChangeShapeType="1"/>
            </p:cNvCxnSpPr>
            <p:nvPr/>
          </p:nvCxnSpPr>
          <p:spPr bwMode="auto">
            <a:xfrm>
              <a:off x="2404015" y="1008540"/>
              <a:ext cx="0" cy="4574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6496435" y="870235"/>
            <a:ext cx="2647565" cy="2362535"/>
            <a:chOff x="6496435" y="870235"/>
            <a:chExt cx="2647565" cy="236253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40180"/>
            <a:stretch/>
          </p:blipFill>
          <p:spPr>
            <a:xfrm>
              <a:off x="7086884" y="1161870"/>
              <a:ext cx="2057116" cy="20709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018347" y="2527014"/>
              <a:ext cx="1109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RCP8.5</a:t>
              </a:r>
            </a:p>
            <a:p>
              <a:pPr defTabSz="914400"/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RCP4.5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1060" y="870235"/>
              <a:ext cx="24551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2005 to 2100 % change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0071" y="2281570"/>
              <a:ext cx="70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CH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Arial"/>
                </a:rPr>
                <a:t>4</a:t>
              </a:r>
              <a:endParaRPr lang="en-US" b="1" baseline="-25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03956" y="1665143"/>
              <a:ext cx="9867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Global</a:t>
              </a:r>
            </a:p>
            <a:p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  </a:t>
              </a:r>
              <a:r>
                <a:rPr lang="en-US" b="1" dirty="0" err="1" smtClean="0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en-US" b="1" baseline="-25000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endParaRPr lang="en-US" b="1" baseline="-25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20706" y="1466455"/>
              <a:ext cx="823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NE USA</a:t>
              </a:r>
            </a:p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 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en-US" sz="1600" b="1" baseline="-25000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endParaRPr lang="en-US" sz="1600" b="1" baseline="-250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/>
            <a:srcRect r="82446"/>
            <a:stretch/>
          </p:blipFill>
          <p:spPr>
            <a:xfrm>
              <a:off x="6496435" y="1159410"/>
              <a:ext cx="603636" cy="20709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414081" y="6196984"/>
            <a:ext cx="685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sym typeface="Wingdings"/>
              </a:rPr>
              <a:t>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Rising CH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RCP8.5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partially offsets 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decreases otherwise attained with regional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NO</a:t>
            </a:r>
            <a:r>
              <a:rPr lang="en-US" sz="2000" b="1" baseline="-25000" dirty="0" err="1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controls (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RCP4.5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en-US" sz="20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" y="648866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H.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Rieder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697" y="5793320"/>
            <a:ext cx="482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June-July-August GFDL CM3 MDA8 O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(ppb)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46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414"/>
          <a:stretch/>
        </p:blipFill>
        <p:spPr>
          <a:xfrm>
            <a:off x="-10583" y="1018113"/>
            <a:ext cx="9144000" cy="4612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93799"/>
          </a:xfrm>
        </p:spPr>
        <p:txBody>
          <a:bodyPr/>
          <a:lstStyle/>
          <a:p>
            <a:r>
              <a:rPr lang="en-US" sz="2200" dirty="0"/>
              <a:t>GFDL CM3 generally captures NE US JJA surface O</a:t>
            </a:r>
            <a:r>
              <a:rPr lang="en-US" sz="2200" baseline="-25000" dirty="0"/>
              <a:t>3</a:t>
            </a:r>
            <a:r>
              <a:rPr lang="en-US" sz="2200" dirty="0"/>
              <a:t> decrease </a:t>
            </a:r>
            <a:br>
              <a:rPr lang="en-US" sz="2200" dirty="0"/>
            </a:br>
            <a:r>
              <a:rPr lang="en-US" sz="2200" dirty="0"/>
              <a:t>following </a:t>
            </a:r>
            <a:r>
              <a:rPr lang="en-US" sz="2200" dirty="0" err="1"/>
              <a:t>NO</a:t>
            </a:r>
            <a:r>
              <a:rPr lang="en-US" sz="2200" baseline="-25000" dirty="0" err="1"/>
              <a:t>x</a:t>
            </a:r>
            <a:r>
              <a:rPr lang="en-US" sz="2200" dirty="0"/>
              <a:t> emission controls (-25% early 1990s to mid-2000s)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0715" y="6458704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</a:rPr>
              <a:t>Rieder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et al., in prep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174" y="5747632"/>
            <a:ext cx="874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  <a:sym typeface="Wingdings"/>
              </a:rPr>
              <a:t>Implies bias correction based on present-day observations can be applied to scenarios with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sym typeface="Wingdings"/>
              </a:rPr>
              <a:t>NO</a:t>
            </a:r>
            <a:r>
              <a:rPr lang="en-US" b="1" baseline="-25000" dirty="0" err="1" smtClean="0">
                <a:solidFill>
                  <a:srgbClr val="0000FF"/>
                </a:solidFill>
                <a:latin typeface="Arial"/>
                <a:sym typeface="Wingdings"/>
              </a:rPr>
              <a:t>x</a:t>
            </a:r>
            <a:r>
              <a:rPr lang="en-US" b="1" dirty="0" smtClean="0">
                <a:solidFill>
                  <a:srgbClr val="0000FF"/>
                </a:solidFill>
                <a:latin typeface="Arial"/>
                <a:sym typeface="Wingdings"/>
              </a:rPr>
              <a:t> changes (RCPs for 21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sym typeface="Wingdings"/>
              </a:rPr>
              <a:t>st</a:t>
            </a:r>
            <a:r>
              <a:rPr lang="en-US" b="1" dirty="0" smtClean="0">
                <a:solidFill>
                  <a:srgbClr val="0000FF"/>
                </a:solidFill>
                <a:latin typeface="Arial"/>
                <a:sym typeface="Wingdings"/>
              </a:rPr>
              <a:t> C) </a:t>
            </a:r>
          </a:p>
          <a:p>
            <a:pPr marL="342900" indent="-34290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  <a:sym typeface="Wingdings"/>
              </a:rPr>
              <a:t>Focus on upper half of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0003" y="2146189"/>
            <a:ext cx="1438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Observed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</a:rPr>
              <a:t>CASTNet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)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2790" y="1946134"/>
            <a:ext cx="224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</a:rPr>
              <a:t>GFDL CM3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5161" y="5043038"/>
            <a:ext cx="1952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JJA MDA8 O</a:t>
            </a:r>
            <a:r>
              <a:rPr lang="en-US" sz="1600" baseline="-25000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(ppb)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11148" y="2964382"/>
            <a:ext cx="21733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Relative Frequency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36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Characterizing observed ‘extreme’ ozone pollution events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8" t="11305"/>
          <a:stretch/>
        </p:blipFill>
        <p:spPr bwMode="auto">
          <a:xfrm>
            <a:off x="196566" y="1814186"/>
            <a:ext cx="4384886" cy="403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5"/>
          <a:stretch/>
        </p:blipFill>
        <p:spPr bwMode="auto">
          <a:xfrm>
            <a:off x="4606663" y="1451122"/>
            <a:ext cx="4184542" cy="449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4436" y="1204482"/>
            <a:ext cx="591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JJA MDA8 O</a:t>
            </a:r>
            <a:r>
              <a:rPr lang="en-US" baseline="-25000" dirty="0" smtClean="0"/>
              <a:t>3</a:t>
            </a:r>
            <a:r>
              <a:rPr lang="en-US" dirty="0" smtClean="0"/>
              <a:t> 1987-2009 at </a:t>
            </a:r>
            <a:r>
              <a:rPr lang="en-US" dirty="0" err="1" smtClean="0"/>
              <a:t>CASTNet</a:t>
            </a:r>
            <a:r>
              <a:rPr lang="en-US" dirty="0" smtClean="0"/>
              <a:t> Penn State site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8353" y="5432896"/>
            <a:ext cx="15874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Gaussian (ppb)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-903921" y="3352903"/>
            <a:ext cx="25299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Observed MDA8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(ppb)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3586808" y="3273472"/>
            <a:ext cx="25299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Observed MDA8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(ppb)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006750" y="5500933"/>
            <a:ext cx="41877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Generalized Pareto Distribution Model (ppb)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5321" y="1798331"/>
            <a:ext cx="2168883" cy="86177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EVT Approach: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(Peak-over-threshold)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for MDA8 O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&gt;75 ppb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8509" y="1969691"/>
            <a:ext cx="1467431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Gaussian: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Poor fit</a:t>
            </a:r>
          </a:p>
          <a:p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or extremes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14436" y="2378818"/>
            <a:ext cx="1632517" cy="848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7403151" y="4242227"/>
            <a:ext cx="1191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1988-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1998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1999-2009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120948" y="6515970"/>
            <a:ext cx="248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/>
              <a:t>Rieder</a:t>
            </a:r>
            <a:r>
              <a:rPr lang="en-US" sz="1400" i="1" dirty="0" smtClean="0"/>
              <a:t> et al., ERL 2013</a:t>
            </a: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1593688" y="5900417"/>
            <a:ext cx="6916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cs typeface="Arial"/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Extreme </a:t>
            </a:r>
            <a:r>
              <a:rPr lang="en-US" dirty="0">
                <a:solidFill>
                  <a:srgbClr val="0000FF"/>
                </a:solidFill>
                <a:cs typeface="Arial"/>
              </a:rPr>
              <a:t>Value Theory (EVT) methods describe the high tail of the observed ozone distribution (not true for Gaussian)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2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/>
          <a:stretch/>
        </p:blipFill>
        <p:spPr bwMode="auto">
          <a:xfrm>
            <a:off x="120946" y="1445227"/>
            <a:ext cx="494555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EVT methods enable derivation of probabilistic “return levels” for JJA MDA8 O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within a given “return period”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278" y="1694125"/>
            <a:ext cx="327525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site: Penn State, PA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39999" y="3714053"/>
            <a:ext cx="3015792" cy="1827590"/>
            <a:chOff x="1039999" y="3714053"/>
            <a:chExt cx="3015792" cy="182759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039999" y="3714053"/>
              <a:ext cx="2999811" cy="1209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055790" y="3726149"/>
              <a:ext cx="1" cy="181549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676931" y="3726149"/>
              <a:ext cx="0" cy="180339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651982" y="6513671"/>
            <a:ext cx="248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/>
              <a:t>Rieder</a:t>
            </a:r>
            <a:r>
              <a:rPr lang="en-US" sz="1400" i="1" dirty="0" smtClean="0"/>
              <a:t> et al., ERL 2013</a:t>
            </a:r>
            <a:endParaRPr lang="en-US" sz="1400" i="1" dirty="0"/>
          </a:p>
        </p:txBody>
      </p:sp>
      <p:sp>
        <p:nvSpPr>
          <p:cNvPr id="24" name="Rectangle 23"/>
          <p:cNvSpPr/>
          <p:nvPr/>
        </p:nvSpPr>
        <p:spPr>
          <a:xfrm>
            <a:off x="1214752" y="2342802"/>
            <a:ext cx="1191289" cy="64633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1988-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1998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1999-2009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9904" y="1325662"/>
            <a:ext cx="4168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Sharp decline in return levels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	from 1988-1998 to 1999-2009; longer return periods for a given event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  (attributed to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emission controls)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Consistent with prior work [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e.g., Frost et al., 2006; Bloomer et al., 2009, 2010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] </a:t>
            </a:r>
          </a:p>
          <a:p>
            <a:pPr marL="285750" indent="-285750">
              <a:buFont typeface="Wingdings" charset="0"/>
              <a:buChar char="à"/>
            </a:pP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New approach to translates air pollution changes into probabilistic language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1121" y="4981414"/>
            <a:ext cx="6077523" cy="1477328"/>
            <a:chOff x="2701121" y="4981414"/>
            <a:chExt cx="6077523" cy="1477328"/>
          </a:xfrm>
        </p:grpSpPr>
        <p:sp>
          <p:nvSpPr>
            <p:cNvPr id="6" name="Oval 5"/>
            <p:cNvSpPr/>
            <p:nvPr/>
          </p:nvSpPr>
          <p:spPr bwMode="auto">
            <a:xfrm>
              <a:off x="2701121" y="5614413"/>
              <a:ext cx="574492" cy="46366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1770" y="4981414"/>
              <a:ext cx="3436874" cy="1477328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Apply methods to 23 EUS </a:t>
              </a:r>
              <a:r>
                <a:rPr lang="en-US" dirty="0" err="1" smtClean="0">
                  <a:solidFill>
                    <a:srgbClr val="FF0000"/>
                  </a:solidFill>
                </a:rPr>
                <a:t>CASTNet</a:t>
              </a:r>
              <a:r>
                <a:rPr lang="en-US" dirty="0" smtClean="0">
                  <a:solidFill>
                    <a:srgbClr val="FF0000"/>
                  </a:solidFill>
                </a:rPr>
                <a:t> sites to derive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1-year return levels</a:t>
              </a:r>
            </a:p>
            <a:p>
              <a:r>
                <a:rPr lang="en-US" dirty="0" smtClean="0">
                  <a:solidFill>
                    <a:srgbClr val="FF0000"/>
                  </a:solidFill>
                  <a:sym typeface="Wingdings"/>
                </a:rPr>
                <a:t></a:t>
              </a:r>
              <a:r>
                <a:rPr lang="en-US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Wingdings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ecreased by 2-16 ppb</a:t>
              </a:r>
            </a:p>
            <a:p>
              <a:r>
                <a:rPr lang="en-US" dirty="0" smtClean="0">
                  <a:solidFill>
                    <a:srgbClr val="FF0000"/>
                  </a:solidFill>
                  <a:sym typeface="Wingdings"/>
                </a:rPr>
                <a:t> Remain above 75 ppb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29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316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reductions offset climate </a:t>
            </a:r>
            <a:r>
              <a:rPr lang="en-US" dirty="0"/>
              <a:t>penalty on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extremes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273" y="912552"/>
            <a:ext cx="7596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1-year Return Levels in CM3 chemistry-climate model (corrected)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Summer (JJA) MDA8 Surface O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8804" y="1510805"/>
            <a:ext cx="789212" cy="4141925"/>
            <a:chOff x="8415263" y="1866079"/>
            <a:chExt cx="789212" cy="4141925"/>
          </a:xfrm>
        </p:grpSpPr>
        <p:pic>
          <p:nvPicPr>
            <p:cNvPr id="8" name="Picture 7" descr="FIG07_rcp45X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3" t="6880" r="66147" b="54535"/>
            <a:stretch/>
          </p:blipFill>
          <p:spPr>
            <a:xfrm>
              <a:off x="8415263" y="1866079"/>
              <a:ext cx="710082" cy="41419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9004765" y="3413639"/>
              <a:ext cx="199710" cy="10923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16114" y="561176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ppb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548" y="1649684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2046-2055 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130827"/>
            <a:ext cx="20768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"/>
              </a:rPr>
              <a:t>RCP4.5_WMGG: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Pollutant emissions held constant (2005) +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limate warming </a:t>
            </a: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8003" y="1628781"/>
            <a:ext cx="128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2091-2100 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6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0" t="5642" r="35911" b="52253"/>
          <a:stretch/>
        </p:blipFill>
        <p:spPr>
          <a:xfrm>
            <a:off x="1771299" y="2019016"/>
            <a:ext cx="3214451" cy="2048090"/>
          </a:xfrm>
          <a:prstGeom prst="rect">
            <a:avLst/>
          </a:prstGeom>
        </p:spPr>
      </p:pic>
      <p:pic>
        <p:nvPicPr>
          <p:cNvPr id="18" name="Picture 17" descr="FIG07_rcp45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9" t="6991" r="2184" b="52444"/>
          <a:stretch/>
        </p:blipFill>
        <p:spPr>
          <a:xfrm>
            <a:off x="5066399" y="2019016"/>
            <a:ext cx="3385219" cy="206131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9369" y="4067105"/>
            <a:ext cx="8251178" cy="2448851"/>
            <a:chOff x="105828" y="4422379"/>
            <a:chExt cx="8251178" cy="2448851"/>
          </a:xfrm>
        </p:grpSpPr>
        <p:pic>
          <p:nvPicPr>
            <p:cNvPr id="12" name="Picture 11" descr="FIG06_rcp4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2" t="4039" r="35478" b="47455"/>
            <a:stretch/>
          </p:blipFill>
          <p:spPr>
            <a:xfrm>
              <a:off x="1653526" y="4422379"/>
              <a:ext cx="3399649" cy="243562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5828" y="4630308"/>
              <a:ext cx="173289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/>
                </a:rPr>
                <a:t>RCP4.5: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Large 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</a:rPr>
                <a:t>x</a:t>
              </a:r>
              <a:r>
                <a:rPr lang="en-US" baseline="-250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decreases +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Arial"/>
                </a:rPr>
                <a:t>c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limate warming </a:t>
              </a:r>
            </a:p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5" name="Picture 14" descr="FIG06_rcp4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19" t="4039" r="2840" b="47455"/>
            <a:stretch/>
          </p:blipFill>
          <p:spPr>
            <a:xfrm>
              <a:off x="5053175" y="4435609"/>
              <a:ext cx="3303831" cy="24356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53348" y="6186314"/>
              <a:ext cx="239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</a:rPr>
                <a:t>All at or below 60 ppb</a:t>
              </a: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38723" y="6199969"/>
              <a:ext cx="3173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/>
                </a:rPr>
                <a:t>Nearly all at or below 70 ppb</a:t>
              </a:r>
              <a:endParaRPr lang="en-US" dirty="0">
                <a:solidFill>
                  <a:srgbClr val="0000FF"/>
                </a:solidFill>
                <a:latin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77475" y="6535482"/>
            <a:ext cx="231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Arial"/>
              </a:rPr>
              <a:t>Rieder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 et al., in prep</a:t>
            </a:r>
            <a:endParaRPr lang="en-US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43" y="6350816"/>
            <a:ext cx="849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sym typeface="Wingdings"/>
              </a:rPr>
              <a:t> We find a simple relationship </a:t>
            </a:r>
            <a:r>
              <a:rPr lang="en-US" dirty="0">
                <a:solidFill>
                  <a:srgbClr val="0000FF"/>
                </a:solidFill>
                <a:latin typeface="Arial"/>
                <a:sym typeface="Wingdings"/>
              </a:rPr>
              <a:t>between </a:t>
            </a:r>
            <a:r>
              <a:rPr lang="en-US" dirty="0" err="1">
                <a:solidFill>
                  <a:srgbClr val="0000FF"/>
                </a:solidFill>
                <a:latin typeface="Arial"/>
                <a:sym typeface="Wingdings"/>
              </a:rPr>
              <a:t>NO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sym typeface="Wingdings"/>
              </a:rPr>
              <a:t>x</a:t>
            </a:r>
            <a:r>
              <a:rPr lang="en-US" dirty="0">
                <a:solidFill>
                  <a:srgbClr val="0000FF"/>
                </a:solidFill>
                <a:latin typeface="Arial"/>
                <a:sym typeface="Wingdings"/>
              </a:rPr>
              <a:t> reductions </a:t>
            </a:r>
            <a:r>
              <a:rPr lang="en-US" dirty="0" smtClean="0">
                <a:solidFill>
                  <a:srgbClr val="0000FF"/>
                </a:solidFill>
                <a:latin typeface="Arial"/>
                <a:sym typeface="Wingdings"/>
              </a:rPr>
              <a:t>and 1-year return levels</a:t>
            </a:r>
            <a:endParaRPr lang="en-US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73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372" t="24549" r="4813" b="30542"/>
          <a:stretch/>
        </p:blipFill>
        <p:spPr>
          <a:xfrm>
            <a:off x="230646" y="1194746"/>
            <a:ext cx="2723202" cy="179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952"/>
            <a:ext cx="9144000" cy="1037943"/>
          </a:xfrm>
        </p:spPr>
        <p:txBody>
          <a:bodyPr/>
          <a:lstStyle/>
          <a:p>
            <a:r>
              <a:rPr lang="en-US" dirty="0" smtClean="0"/>
              <a:t>A mechanism underlying ‘climate penalty’: Frequency </a:t>
            </a:r>
            <a:r>
              <a:rPr lang="en-US" dirty="0"/>
              <a:t>of </a:t>
            </a:r>
            <a:r>
              <a:rPr lang="en-US" dirty="0" smtClean="0"/>
              <a:t>NE US summer storms decreases </a:t>
            </a:r>
            <a:r>
              <a:rPr lang="en-US" dirty="0"/>
              <a:t>as the planet </a:t>
            </a:r>
            <a:r>
              <a:rPr lang="en-US" dirty="0" smtClean="0"/>
              <a:t>warms… </a:t>
            </a:r>
            <a:endParaRPr lang="en-US" sz="1800" b="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600475" y="3060099"/>
            <a:ext cx="6383817" cy="3628571"/>
            <a:chOff x="3653661" y="1472052"/>
            <a:chExt cx="5154615" cy="31454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38333" t="7512" r="9333" b="4061"/>
            <a:stretch/>
          </p:blipFill>
          <p:spPr>
            <a:xfrm>
              <a:off x="4022916" y="1472052"/>
              <a:ext cx="4785360" cy="30073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4334" t="7512" r="91222"/>
            <a:stretch/>
          </p:blipFill>
          <p:spPr>
            <a:xfrm>
              <a:off x="3653661" y="1472052"/>
              <a:ext cx="406400" cy="314549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48826" y="1522203"/>
              <a:ext cx="801732" cy="320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RCP4.5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7464" y="1543172"/>
              <a:ext cx="2220739" cy="32016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RCP8.5</a:t>
              </a:r>
              <a:r>
                <a:rPr lang="en-US" dirty="0" smtClean="0">
                  <a:solidFill>
                    <a:srgbClr val="FF0000"/>
                  </a:solidFill>
                </a:rPr>
                <a:t> (1 ens. member)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0646" y="4952181"/>
            <a:ext cx="188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Turner et al., ACP, 2013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67819" y="1040857"/>
            <a:ext cx="6916752" cy="2887581"/>
            <a:chOff x="452656" y="4614674"/>
            <a:chExt cx="6916752" cy="2887581"/>
          </a:xfrm>
        </p:grpSpPr>
        <p:sp>
          <p:nvSpPr>
            <p:cNvPr id="23" name="TextBox 22"/>
            <p:cNvSpPr txBox="1"/>
            <p:nvPr/>
          </p:nvSpPr>
          <p:spPr>
            <a:xfrm>
              <a:off x="3765027" y="4614674"/>
              <a:ext cx="36043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Region for counting storms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2676456" y="4768563"/>
              <a:ext cx="1088571" cy="3413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922647" y="6138960"/>
              <a:ext cx="846666" cy="54882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452656" y="6578925"/>
              <a:ext cx="13166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Region for counting 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events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72423" y="1700158"/>
            <a:ext cx="6502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storms per summer in the GFDL CM3 model, </a:t>
            </a:r>
          </a:p>
          <a:p>
            <a:pPr algn="ctr"/>
            <a:r>
              <a:rPr lang="en-US" dirty="0" smtClean="0"/>
              <a:t>as determined from applying </a:t>
            </a:r>
          </a:p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MCMS storm tracker </a:t>
            </a:r>
            <a:r>
              <a:rPr lang="en-US" dirty="0" smtClean="0"/>
              <a:t>[</a:t>
            </a:r>
            <a:r>
              <a:rPr lang="en-US" i="1" dirty="0" smtClean="0"/>
              <a:t>Bauer et al., 2013</a:t>
            </a:r>
            <a:r>
              <a:rPr lang="en-US" dirty="0" smtClean="0"/>
              <a:t>] </a:t>
            </a:r>
          </a:p>
          <a:p>
            <a:pPr algn="ctr"/>
            <a:r>
              <a:rPr lang="en-US" dirty="0" smtClean="0"/>
              <a:t>to 6-hourly sea level pressure fields</a:t>
            </a:r>
          </a:p>
          <a:p>
            <a:pPr algn="ctr"/>
            <a:r>
              <a:rPr lang="en-US" dirty="0" smtClean="0"/>
              <a:t>(follows approach of </a:t>
            </a:r>
            <a:r>
              <a:rPr lang="en-US" i="1" dirty="0" err="1" smtClean="0"/>
              <a:t>Leibensperger</a:t>
            </a:r>
            <a:r>
              <a:rPr lang="en-US" i="1" dirty="0" smtClean="0"/>
              <a:t> et al., 2008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14324" y="54265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(3 ens. </a:t>
            </a:r>
          </a:p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embers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003234" y="3314098"/>
            <a:ext cx="1572290" cy="3386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120574" y="3451888"/>
            <a:ext cx="1108160" cy="60001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58" y="6457837"/>
            <a:ext cx="8842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Trends are significant relative to variability in preindustrial control simulation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952"/>
            <a:ext cx="9144000" cy="1037943"/>
          </a:xfrm>
        </p:spPr>
        <p:txBody>
          <a:bodyPr/>
          <a:lstStyle/>
          <a:p>
            <a:r>
              <a:rPr lang="en-US" sz="2200" dirty="0"/>
              <a:t>…but </a:t>
            </a:r>
            <a:r>
              <a:rPr lang="en-US" sz="2200" dirty="0" smtClean="0"/>
              <a:t>the storm count –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event relationship is weaker </a:t>
            </a:r>
            <a:r>
              <a:rPr lang="en-US" sz="2200" dirty="0"/>
              <a:t>than </a:t>
            </a:r>
            <a:r>
              <a:rPr lang="en-US" sz="2200" dirty="0" smtClean="0"/>
              <a:t>derived from observations</a:t>
            </a:r>
            <a:endParaRPr lang="en-US" sz="22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42991" y="1172394"/>
            <a:ext cx="4666123" cy="3638340"/>
            <a:chOff x="-144367" y="1417150"/>
            <a:chExt cx="4666123" cy="363834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91"/>
            <a:stretch/>
          </p:blipFill>
          <p:spPr bwMode="auto">
            <a:xfrm>
              <a:off x="-144367" y="1969021"/>
              <a:ext cx="4666123" cy="304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-1261762" y="3187376"/>
              <a:ext cx="280430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Arial"/>
                </a:rPr>
                <a:t>Detrended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</a:rPr>
                <a:t> O</a:t>
              </a:r>
              <a:r>
                <a:rPr lang="en-US" sz="1600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</a:rPr>
                <a:t> pollution days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95987" y="4716936"/>
              <a:ext cx="413065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00"/>
                  </a:solidFill>
                  <a:latin typeface="Arial"/>
                </a:rPr>
                <a:t>Detrended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</a:rPr>
                <a:t> Number of mid-latitude cyclones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6846" y="1417150"/>
              <a:ext cx="385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O</a:t>
              </a:r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bserved relationship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[</a:t>
              </a:r>
              <a:r>
                <a:rPr lang="en-US" i="1" dirty="0" err="1" smtClean="0">
                  <a:solidFill>
                    <a:srgbClr val="000000"/>
                  </a:solidFill>
                  <a:latin typeface="Arial"/>
                </a:rPr>
                <a:t>Leibensperger</a:t>
              </a:r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 et al, ACP, 2008]</a:t>
              </a:r>
              <a:endParaRPr lang="en-US" i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6580" y="2134348"/>
              <a:ext cx="2957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Slope = -4.2 O</a:t>
              </a:r>
              <a:r>
                <a:rPr lang="en-US" sz="1600" b="1" baseline="-25000" dirty="0" smtClean="0">
                  <a:solidFill>
                    <a:srgbClr val="000000"/>
                  </a:solidFill>
                  <a:latin typeface="Arial"/>
                </a:rPr>
                <a:t>3</a:t>
              </a:r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 events/storm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8345" y="3660280"/>
            <a:ext cx="36540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1980-2006: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NCEP/NCAR Reanalysis 1 &amp; AQS ozone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3922" y="1136109"/>
            <a:ext cx="405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Simulated relationship (GFDL CM3) 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Turner et al., ACP, 2013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]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8062" y="4859367"/>
            <a:ext cx="597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00FF"/>
              </a:solidFill>
              <a:latin typeface="Arial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latin typeface="Arial"/>
              </a:rPr>
              <a:t>Model problem (bias/process representation)? 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</a:rPr>
              <a:t>Change in drivers (under warming climate)?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</a:rPr>
              <a:t>Decadal variability in strength of relationship? 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5717" t="7948" r="15858" b="4354"/>
          <a:stretch/>
        </p:blipFill>
        <p:spPr>
          <a:xfrm>
            <a:off x="4500126" y="1853307"/>
            <a:ext cx="3809298" cy="30301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73420" y="4109436"/>
            <a:ext cx="30017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  <a:latin typeface="Arial"/>
              </a:rPr>
              <a:t>RCP4.5_WMGG 2006-2100     </a:t>
            </a:r>
            <a:endParaRPr lang="en-US" sz="1600" b="1" dirty="0">
              <a:solidFill>
                <a:srgbClr val="FF66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684" y="6180646"/>
            <a:ext cx="793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Can we find a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Arial"/>
              </a:rPr>
              <a:t>impler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diagnostic </a:t>
            </a:r>
            <a:r>
              <a:rPr lang="en-US" b="1" dirty="0" smtClean="0">
                <a:solidFill>
                  <a:srgbClr val="FF0000"/>
                </a:solidFill>
                <a:latin typeface="Arial"/>
              </a:rPr>
              <a:t>of large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-scale circulation changes?</a:t>
            </a:r>
          </a:p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0884" y="1950014"/>
            <a:ext cx="295759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Slope = -2.9 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</a:rPr>
              <a:t> events/storm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531429" y="2288568"/>
            <a:ext cx="387047" cy="1425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329"/>
          <a:stretch/>
        </p:blipFill>
        <p:spPr>
          <a:xfrm>
            <a:off x="266700" y="939405"/>
            <a:ext cx="5720323" cy="5883761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Peak latitude of summertime surface O</a:t>
            </a:r>
            <a:r>
              <a:rPr lang="en-US" sz="2400" b="1" baseline="-25000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variability over Eastern N. America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follows the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jet (500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  <a:cs typeface="Arial"/>
              </a:rPr>
              <a:t>hPa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) as climate warms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1943" y="6512244"/>
            <a:ext cx="2708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Barnes &amp; Fiore, GRL, 2013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780" y="2637207"/>
            <a:ext cx="1327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Each point = 10 year mean (over ensemble members)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91" y="1391570"/>
            <a:ext cx="1511464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RCP4.5_WMGG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3089" y="1588573"/>
            <a:ext cx="3208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Decadal variability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Relevance to shorter periods?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Differences in model jet position lead to inter-model differences in AQ response?</a:t>
            </a:r>
          </a:p>
          <a:p>
            <a:r>
              <a:rPr lang="en-US" i="1" dirty="0" smtClean="0">
                <a:solidFill>
                  <a:srgbClr val="0000FF"/>
                </a:solidFill>
                <a:sym typeface="Wingdings"/>
              </a:rPr>
              <a:t>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0000FF"/>
                </a:solidFill>
                <a:sym typeface="Wingdings"/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95659" y="4125940"/>
            <a:ext cx="3172531" cy="2149261"/>
            <a:chOff x="5983564" y="3968705"/>
            <a:chExt cx="3172531" cy="2149261"/>
          </a:xfrm>
        </p:grpSpPr>
        <p:sp>
          <p:nvSpPr>
            <p:cNvPr id="13" name="TextBox 12"/>
            <p:cNvSpPr txBox="1"/>
            <p:nvPr/>
          </p:nvSpPr>
          <p:spPr>
            <a:xfrm>
              <a:off x="6005213" y="3968705"/>
              <a:ext cx="31508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O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-Temperature 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elationship (not shown)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Arial"/>
                  <a:cs typeface="Arial"/>
                </a:rPr>
                <a:t>a</a:t>
              </a:r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lso aligns with jet latitude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3564" y="5194636"/>
              <a:ext cx="3160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</a:t>
              </a:r>
              <a:r>
                <a:rPr lang="en-US" dirty="0" smtClean="0">
                  <a:solidFill>
                    <a:srgbClr val="0000FF"/>
                  </a:solidFill>
                </a:rPr>
                <a:t> Historically observed relationships may not hold if large-scale circulation shifts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2250719" y="3516482"/>
            <a:ext cx="517677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Latitude of max std. dev. of JJA MDA8 O</a:t>
            </a:r>
            <a:r>
              <a:rPr lang="en-US" baseline="-25000" dirty="0" smtClean="0"/>
              <a:t>3 </a:t>
            </a:r>
            <a:r>
              <a:rPr lang="en-US" dirty="0" smtClean="0"/>
              <a:t>(</a:t>
            </a:r>
            <a:r>
              <a:rPr lang="en-US" dirty="0" err="1" smtClean="0"/>
              <a:t>deg</a:t>
            </a:r>
            <a:r>
              <a:rPr lang="en-US" dirty="0" smtClean="0"/>
              <a:t> N)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38688" y="991826"/>
            <a:ext cx="5803712" cy="4481743"/>
            <a:chOff x="3238688" y="991826"/>
            <a:chExt cx="5803712" cy="4481743"/>
          </a:xfrm>
        </p:grpSpPr>
        <p:grpSp>
          <p:nvGrpSpPr>
            <p:cNvPr id="4" name="Group 3"/>
            <p:cNvGrpSpPr/>
            <p:nvPr/>
          </p:nvGrpSpPr>
          <p:grpSpPr>
            <a:xfrm>
              <a:off x="3238688" y="991826"/>
              <a:ext cx="5803712" cy="2356967"/>
              <a:chOff x="3238688" y="1040206"/>
              <a:chExt cx="5803712" cy="2356967"/>
            </a:xfrm>
          </p:grpSpPr>
          <p:sp>
            <p:nvSpPr>
              <p:cNvPr id="10" name="Oval 9"/>
              <p:cNvSpPr/>
              <p:nvPr/>
            </p:nvSpPr>
            <p:spPr bwMode="auto">
              <a:xfrm rot="899668">
                <a:off x="3238688" y="1681699"/>
                <a:ext cx="2424534" cy="1715474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93118" y="1040206"/>
                <a:ext cx="30492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RCP8.5: most warming,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Largest jet shift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329540" y="2637207"/>
              <a:ext cx="992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RCP8.5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568100" y="3330527"/>
              <a:ext cx="2407083" cy="2143042"/>
              <a:chOff x="3568100" y="3330527"/>
              <a:chExt cx="2407083" cy="214304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5220" t="10352" r="13739" b="6684"/>
              <a:stretch/>
            </p:blipFill>
            <p:spPr>
              <a:xfrm>
                <a:off x="3568100" y="3330527"/>
                <a:ext cx="2031993" cy="196087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995579" y="3851791"/>
                <a:ext cx="1375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jet: 2086-2095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14934" y="4125141"/>
                <a:ext cx="1375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jet: 2006-2015</a:t>
                </a:r>
                <a:endParaRPr lang="en-US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71619" y="5165792"/>
                <a:ext cx="2403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c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hange in O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3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std. dev. (ppb)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23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757604" y="-1089429"/>
            <a:ext cx="5305233" cy="55748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How and why might air pollution extremes change?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37" t="36483" r="4990" b="37191"/>
          <a:stretch/>
        </p:blipFill>
        <p:spPr>
          <a:xfrm>
            <a:off x="92924" y="2661261"/>
            <a:ext cx="3701863" cy="18054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4531" t="3284" r="4877" b="70156"/>
          <a:stretch/>
        </p:blipFill>
        <p:spPr>
          <a:xfrm>
            <a:off x="0" y="836285"/>
            <a:ext cx="3794787" cy="18214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l="6296" t="69315" r="4837" b="2262"/>
          <a:stretch/>
        </p:blipFill>
        <p:spPr>
          <a:xfrm>
            <a:off x="72274" y="4428352"/>
            <a:ext cx="3722513" cy="194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22" y="908562"/>
            <a:ext cx="7620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3667" y="2681909"/>
            <a:ext cx="11849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Variability</a:t>
            </a:r>
          </a:p>
          <a:p>
            <a:r>
              <a:rPr lang="en-US" dirty="0" smtClean="0"/>
              <a:t>increases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8122" y="4428352"/>
            <a:ext cx="12234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Symmetry</a:t>
            </a:r>
          </a:p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6" y="6260318"/>
            <a:ext cx="354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SPM.3, IPCC SREX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146" y="650848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http://ipcc-wg2.gov/SREX/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6833" y="851140"/>
            <a:ext cx="515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How do different</a:t>
            </a:r>
            <a:r>
              <a:rPr lang="en-US" sz="20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processes influence the overall distribution?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7142" y="1606724"/>
            <a:ext cx="549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Meteorology (</a:t>
            </a:r>
            <a:r>
              <a:rPr lang="en-US" sz="2000" i="1" dirty="0" smtClean="0"/>
              <a:t>e.g., </a:t>
            </a:r>
            <a:r>
              <a:rPr lang="en-US" sz="2000" dirty="0" smtClean="0"/>
              <a:t>stagnation vs. ventilation)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29255" y="2699536"/>
            <a:ext cx="5032147" cy="1281597"/>
            <a:chOff x="3901825" y="5359803"/>
            <a:chExt cx="5032147" cy="1281597"/>
          </a:xfrm>
        </p:grpSpPr>
        <p:sp>
          <p:nvSpPr>
            <p:cNvPr id="2055" name="Text Box 146"/>
            <p:cNvSpPr txBox="1">
              <a:spLocks noChangeArrowheads="1"/>
            </p:cNvSpPr>
            <p:nvPr/>
          </p:nvSpPr>
          <p:spPr bwMode="auto">
            <a:xfrm>
              <a:off x="7010400" y="5781596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7185" y="5686060"/>
              <a:ext cx="195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 Shift in mean?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705685" y="6272068"/>
              <a:ext cx="2719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Wingdings"/>
                </a:rPr>
                <a:t> Change in symmetry?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901825" y="5359803"/>
              <a:ext cx="50321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Changing global emissions (baseline)</a:t>
              </a:r>
            </a:p>
            <a:p>
              <a:pPr marL="285750" indent="-285750">
                <a:buFont typeface="Arial"/>
                <a:buChar char="•"/>
              </a:pPr>
              <a:endParaRPr lang="en-US" sz="2000" dirty="0"/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Changing regional emissions (episodes)</a:t>
              </a:r>
              <a:endParaRPr lang="en-US" sz="20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825403" y="2159815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Feedbacks (</a:t>
            </a:r>
            <a:r>
              <a:rPr lang="en-US" sz="2000" dirty="0" err="1" smtClean="0"/>
              <a:t>Emis</a:t>
            </a:r>
            <a:r>
              <a:rPr lang="en-US" sz="2000" dirty="0" smtClean="0"/>
              <a:t>, </a:t>
            </a:r>
            <a:r>
              <a:rPr lang="en-US" sz="2000" dirty="0" err="1"/>
              <a:t>C</a:t>
            </a:r>
            <a:r>
              <a:rPr lang="en-US" sz="2000" dirty="0" err="1" smtClean="0"/>
              <a:t>hem</a:t>
            </a:r>
            <a:r>
              <a:rPr lang="en-US" sz="2000" dirty="0" smtClean="0"/>
              <a:t>, </a:t>
            </a:r>
            <a:r>
              <a:rPr lang="en-US" sz="2000" dirty="0" err="1" smtClean="0"/>
              <a:t>Dep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839496" y="5665337"/>
            <a:ext cx="5441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Does climate forcing from air pollutants influence regional climate extremes?</a:t>
            </a:r>
          </a:p>
          <a:p>
            <a:pPr marL="342900" indent="-342900">
              <a:buFont typeface="Wingdings" charset="0"/>
              <a:buChar char="à"/>
            </a:pPr>
            <a:endParaRPr lang="en-US" sz="2000" b="1" dirty="0">
              <a:solidFill>
                <a:srgbClr val="0000FF"/>
              </a:solidFill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endParaRPr lang="en-US" sz="2000" b="1" dirty="0" smtClean="0">
              <a:solidFill>
                <a:srgbClr val="0000FF"/>
              </a:solidFill>
              <a:sym typeface="Wingding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05233" y="6284455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Aerosols vs. greenhouse gases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3791983" y="4088576"/>
            <a:ext cx="536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How do changes in the balance of these processes alter the seasonal cycle?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45185" y="4850438"/>
            <a:ext cx="535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NE US: regional photochemistry (summer)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vs. transported background </a:t>
            </a:r>
          </a:p>
        </p:txBody>
      </p:sp>
      <p:sp>
        <p:nvSpPr>
          <p:cNvPr id="7" name="Rectangle 6"/>
          <p:cNvSpPr/>
          <p:nvPr/>
        </p:nvSpPr>
        <p:spPr bwMode="auto">
          <a:xfrm flipV="1">
            <a:off x="3782692" y="5701620"/>
            <a:ext cx="5361308" cy="101922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4961" y="2111435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[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3916" y="2111435"/>
            <a:ext cx="1467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  today]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4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80" t="23490" r="6082" b="62069"/>
          <a:stretch/>
        </p:blipFill>
        <p:spPr>
          <a:xfrm>
            <a:off x="96188" y="2310201"/>
            <a:ext cx="9077201" cy="156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35" t="70973" r="6126" b="22665"/>
          <a:stretch/>
        </p:blipFill>
        <p:spPr>
          <a:xfrm>
            <a:off x="121637" y="5103927"/>
            <a:ext cx="9077201" cy="687229"/>
          </a:xfrm>
          <a:prstGeom prst="rect">
            <a:avLst/>
          </a:prstGeom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33" y="5093597"/>
            <a:ext cx="337537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IPCC </a:t>
            </a:r>
            <a:r>
              <a:rPr lang="en-US" dirty="0" smtClean="0">
                <a:solidFill>
                  <a:srgbClr val="000000"/>
                </a:solidFill>
              </a:rPr>
              <a:t>AR5 WG1 SPM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(2013)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6544"/>
            <a:ext cx="9144000" cy="1060449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ir pollutants and their precursors contribute to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climate forcing from preindustrial to present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57750" y="1720339"/>
            <a:ext cx="1373464" cy="4439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50925" y="1720339"/>
            <a:ext cx="258122" cy="443950"/>
          </a:xfrm>
          <a:prstGeom prst="rect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6000" y="2472680"/>
            <a:ext cx="2585229" cy="1276861"/>
            <a:chOff x="1016000" y="2472680"/>
            <a:chExt cx="2585229" cy="1276861"/>
          </a:xfrm>
        </p:grpSpPr>
        <p:sp>
          <p:nvSpPr>
            <p:cNvPr id="11" name="TextBox 10"/>
            <p:cNvSpPr txBox="1"/>
            <p:nvPr/>
          </p:nvSpPr>
          <p:spPr>
            <a:xfrm>
              <a:off x="1560286" y="2705586"/>
              <a:ext cx="2040943" cy="9233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Regulated in U.S.</a:t>
              </a:r>
            </a:p>
            <a:p>
              <a:r>
                <a:rPr lang="en-US" dirty="0">
                  <a:solidFill>
                    <a:srgbClr val="008000"/>
                  </a:solidFill>
                  <a:latin typeface="Arial"/>
                  <a:cs typeface="Arial"/>
                </a:rPr>
                <a:t>a</a:t>
              </a:r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s precursors</a:t>
              </a:r>
            </a:p>
            <a:p>
              <a:r>
                <a:rPr lang="en-US" dirty="0" smtClean="0">
                  <a:solidFill>
                    <a:srgbClr val="008000"/>
                  </a:solidFill>
                  <a:latin typeface="Arial"/>
                  <a:cs typeface="Arial"/>
                </a:rPr>
                <a:t>to ground-level O</a:t>
              </a:r>
              <a:r>
                <a:rPr lang="en-US" baseline="-25000" dirty="0" smtClean="0">
                  <a:solidFill>
                    <a:srgbClr val="008000"/>
                  </a:solidFill>
                  <a:latin typeface="Arial"/>
                  <a:cs typeface="Arial"/>
                </a:rPr>
                <a:t>3</a:t>
              </a:r>
              <a:endParaRPr lang="en-US" dirty="0" smtClean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Right Brace 11"/>
            <p:cNvSpPr/>
            <p:nvPr/>
          </p:nvSpPr>
          <p:spPr bwMode="auto">
            <a:xfrm>
              <a:off x="1016000" y="2472680"/>
              <a:ext cx="544286" cy="1276861"/>
            </a:xfrm>
            <a:prstGeom prst="rightBrac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38667" y="5934670"/>
            <a:ext cx="8599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nthropogenic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greenhouse gases methane + tropospheric ozone together contribute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~1/2 (abundance) to 2/3 (emissions) of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lang="en-US" b="1" baseline="-25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radiative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forcing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(Lifetimes must also be considered: CO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dominates long-term)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1180" t="1423" r="6082" b="85198"/>
          <a:stretch/>
        </p:blipFill>
        <p:spPr>
          <a:xfrm>
            <a:off x="103448" y="864808"/>
            <a:ext cx="9077201" cy="14453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3448" y="3894670"/>
            <a:ext cx="9077201" cy="1185067"/>
            <a:chOff x="103448" y="3894670"/>
            <a:chExt cx="9077201" cy="11850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1180" t="37978" r="6082" b="51052"/>
            <a:stretch/>
          </p:blipFill>
          <p:spPr>
            <a:xfrm>
              <a:off x="103448" y="3894670"/>
              <a:ext cx="9077201" cy="11850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83161" y="3976171"/>
              <a:ext cx="2131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Net cooling from aerosols opposes 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GHG warming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801394" y="5668544"/>
            <a:ext cx="1449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Warming </a:t>
            </a:r>
            <a:r>
              <a:rPr lang="en-US" b="1" dirty="0">
                <a:solidFill>
                  <a:srgbClr val="FF0000"/>
                </a:solidFill>
                <a:sym typeface="Wingdings" charset="0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02146" y="5668544"/>
            <a:ext cx="132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3333CC"/>
                </a:solidFill>
                <a:sym typeface="Wingdings" charset="0"/>
              </a:rPr>
              <a:t> Cooling</a:t>
            </a:r>
            <a:endParaRPr lang="en-US" b="1" dirty="0">
              <a:solidFill>
                <a:srgbClr val="33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60238" y="1878760"/>
            <a:ext cx="382348" cy="1991476"/>
            <a:chOff x="4660238" y="1878760"/>
            <a:chExt cx="382348" cy="199147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672333" y="2982336"/>
              <a:ext cx="258122" cy="443950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84464" y="2472680"/>
              <a:ext cx="258122" cy="443950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60238" y="3426286"/>
              <a:ext cx="258122" cy="443950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679986" y="1878760"/>
              <a:ext cx="258122" cy="443950"/>
            </a:xfrm>
            <a:prstGeom prst="rect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105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72"/>
          </a:xfrm>
        </p:spPr>
        <p:txBody>
          <a:bodyPr/>
          <a:lstStyle/>
          <a:p>
            <a:r>
              <a:rPr lang="en-US" dirty="0" smtClean="0"/>
              <a:t>Offsetting impacts on extreme temperature events from greenhouse gases vs. aerosol over historical period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84501" y="6522493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Mascioli</a:t>
            </a:r>
            <a:endParaRPr lang="en-US" dirty="0"/>
          </a:p>
        </p:txBody>
      </p:sp>
      <p:pic>
        <p:nvPicPr>
          <p:cNvPr id="20" name="Picture 19" descr="hottestdays_aeroso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4050" r="21155" b="48147"/>
          <a:stretch/>
        </p:blipFill>
        <p:spPr>
          <a:xfrm>
            <a:off x="4807850" y="1926648"/>
            <a:ext cx="4106339" cy="2984016"/>
          </a:xfrm>
          <a:prstGeom prst="rect">
            <a:avLst/>
          </a:prstGeom>
        </p:spPr>
      </p:pic>
      <p:pic>
        <p:nvPicPr>
          <p:cNvPr id="21" name="Picture 20" descr="hottestdays_wmg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24107" r="20828" b="48148"/>
          <a:stretch/>
        </p:blipFill>
        <p:spPr>
          <a:xfrm>
            <a:off x="0" y="2019899"/>
            <a:ext cx="4130203" cy="2977852"/>
          </a:xfrm>
          <a:prstGeom prst="rect">
            <a:avLst/>
          </a:prstGeom>
        </p:spPr>
      </p:pic>
      <p:pic>
        <p:nvPicPr>
          <p:cNvPr id="22" name="Picture 21" descr="hottestdays_aeroso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8" t="24763" r="16526" b="48147"/>
          <a:stretch/>
        </p:blipFill>
        <p:spPr>
          <a:xfrm rot="5400000">
            <a:off x="3902158" y="3454252"/>
            <a:ext cx="435428" cy="32031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69495" y="515983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-4.0        -2.0        0.0        2.0          4.0   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34007" y="5442849"/>
            <a:ext cx="308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Change in Hottest Days (°C)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133" y="1693602"/>
            <a:ext cx="221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Greenhouse Gas Only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65019" y="1602187"/>
            <a:ext cx="138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Aerosol Only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4665" y="6024470"/>
            <a:ext cx="870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Consistent (?) patterns (spatial correlation r = 0.56 )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Pollutants </a:t>
            </a: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rgbClr val="0000FF"/>
                </a:solidFill>
              </a:rPr>
              <a:t>regional weather events </a:t>
            </a: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rgbClr val="0000FF"/>
                </a:solidFill>
              </a:rPr>
              <a:t>extreme pollution?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0883" y="976477"/>
            <a:ext cx="5302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Single forcing historical simulations in GFDL CM3  </a:t>
            </a:r>
          </a:p>
          <a:p>
            <a:pPr algn="ctr"/>
            <a:r>
              <a:rPr lang="en-US" i="1" dirty="0" smtClean="0"/>
              <a:t>(all other </a:t>
            </a:r>
            <a:r>
              <a:rPr lang="en-US" i="1" dirty="0" err="1" smtClean="0"/>
              <a:t>forcings</a:t>
            </a:r>
            <a:r>
              <a:rPr lang="en-US" i="1" dirty="0" smtClean="0"/>
              <a:t> held at 1860 conditions)</a:t>
            </a:r>
          </a:p>
          <a:p>
            <a:pPr algn="ctr"/>
            <a:r>
              <a:rPr lang="en-US" b="1" dirty="0"/>
              <a:t>(1976-2005) – (1860-1889)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7323" y="5729975"/>
            <a:ext cx="680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(annual maximum daily temperature [</a:t>
            </a:r>
            <a:r>
              <a:rPr lang="en-US" i="1" dirty="0" smtClean="0">
                <a:solidFill>
                  <a:srgbClr val="000000"/>
                </a:solidFill>
              </a:rPr>
              <a:t>e.g., </a:t>
            </a:r>
            <a:r>
              <a:rPr lang="en-US" i="1" dirty="0" err="1" smtClean="0">
                <a:solidFill>
                  <a:srgbClr val="000000"/>
                </a:solidFill>
              </a:rPr>
              <a:t>Sillman</a:t>
            </a:r>
            <a:r>
              <a:rPr lang="en-US" i="1" dirty="0" smtClean="0">
                <a:solidFill>
                  <a:srgbClr val="000000"/>
                </a:solidFill>
              </a:rPr>
              <a:t> et al., 2013ab</a:t>
            </a:r>
            <a:r>
              <a:rPr lang="en-US" dirty="0" smtClean="0">
                <a:solidFill>
                  <a:srgbClr val="000000"/>
                </a:solidFill>
              </a:rPr>
              <a:t>])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8956" y="3700812"/>
            <a:ext cx="2143562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= outside range of variability (95%) of differences between 30-year intervals in </a:t>
            </a:r>
            <a:r>
              <a:rPr lang="en-US" sz="1400" dirty="0" err="1" smtClean="0">
                <a:solidFill>
                  <a:srgbClr val="000000"/>
                </a:solidFill>
              </a:rPr>
              <a:t>preind</a:t>
            </a:r>
            <a:r>
              <a:rPr lang="en-US" sz="1400" dirty="0" smtClean="0">
                <a:solidFill>
                  <a:srgbClr val="000000"/>
                </a:solidFill>
              </a:rPr>
              <a:t>. control simulation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4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72"/>
          </a:xfrm>
        </p:spPr>
        <p:txBody>
          <a:bodyPr/>
          <a:lstStyle/>
          <a:p>
            <a:r>
              <a:rPr lang="en-US" dirty="0" smtClean="0"/>
              <a:t>Increase in hottest days projected throughout 21</a:t>
            </a:r>
            <a:r>
              <a:rPr lang="en-US" baseline="30000" dirty="0" smtClean="0"/>
              <a:t>st</a:t>
            </a:r>
            <a:r>
              <a:rPr lang="en-US" dirty="0" smtClean="0"/>
              <a:t> Century </a:t>
            </a:r>
            <a:br>
              <a:rPr lang="en-US" dirty="0" smtClean="0"/>
            </a:br>
            <a:r>
              <a:rPr lang="en-US" dirty="0" smtClean="0"/>
              <a:t>under extreme warming scenario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84501" y="6522493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Mascioli</a:t>
            </a:r>
            <a:endParaRPr lang="en-US" dirty="0"/>
          </a:p>
        </p:txBody>
      </p:sp>
      <p:pic>
        <p:nvPicPr>
          <p:cNvPr id="4" name="Picture 3" descr="txx_yr_na_gfdl-cm3_rcp85_cmip5_2035_2065-2006_2036_vs_natural_variability_0.95_ne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2633" r="14475"/>
          <a:stretch/>
        </p:blipFill>
        <p:spPr>
          <a:xfrm>
            <a:off x="302373" y="1790095"/>
            <a:ext cx="4269620" cy="3471334"/>
          </a:xfrm>
          <a:prstGeom prst="rect">
            <a:avLst/>
          </a:prstGeom>
        </p:spPr>
      </p:pic>
      <p:pic>
        <p:nvPicPr>
          <p:cNvPr id="5" name="Picture 4" descr="txx_yr_na_gfdl-cm3_rcp85_cmip5_2070_2100-2006_2036_vs_natural_variability_0.95_new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13535" r="13649"/>
          <a:stretch/>
        </p:blipFill>
        <p:spPr>
          <a:xfrm>
            <a:off x="4650340" y="1862665"/>
            <a:ext cx="4263850" cy="3404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960" y="6065198"/>
            <a:ext cx="8708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rgbClr val="0000FF"/>
                </a:solidFill>
              </a:rPr>
              <a:t>Amplified warming during extreme events from aerosol removal?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rgbClr val="0000FF"/>
                </a:solidFill>
              </a:rPr>
              <a:t>Preferred response patterns?</a:t>
            </a:r>
          </a:p>
        </p:txBody>
      </p:sp>
      <p:pic>
        <p:nvPicPr>
          <p:cNvPr id="8" name="Picture 7" descr="hottestdays_aeroso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8" t="24763" r="16526" b="48147"/>
          <a:stretch/>
        </p:blipFill>
        <p:spPr>
          <a:xfrm rot="5400000">
            <a:off x="2063674" y="3454253"/>
            <a:ext cx="435428" cy="3203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011" y="5159833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-4.0        -2.0        0.0        2.0          4.0   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523" y="5442850"/>
            <a:ext cx="308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Change in Hottest Days (°C)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hottestdays_aeroso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8" t="24763" r="16526" b="48147"/>
          <a:stretch/>
        </p:blipFill>
        <p:spPr>
          <a:xfrm rot="5400000">
            <a:off x="6558205" y="3424014"/>
            <a:ext cx="435428" cy="3203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5542" y="512959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-8.0        -4.0        0.0        4.0        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8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.0   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0054" y="5412611"/>
            <a:ext cx="308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Change in Hottest Days (°C)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323" y="5729975"/>
            <a:ext cx="680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(annual maximum daily temperature [</a:t>
            </a:r>
            <a:r>
              <a:rPr lang="en-US" i="1" dirty="0" smtClean="0">
                <a:solidFill>
                  <a:srgbClr val="000000"/>
                </a:solidFill>
              </a:rPr>
              <a:t>e.g., </a:t>
            </a:r>
            <a:r>
              <a:rPr lang="en-US" i="1" dirty="0" err="1" smtClean="0">
                <a:solidFill>
                  <a:srgbClr val="000000"/>
                </a:solidFill>
              </a:rPr>
              <a:t>Sillman</a:t>
            </a:r>
            <a:r>
              <a:rPr lang="en-US" i="1" dirty="0" smtClean="0">
                <a:solidFill>
                  <a:srgbClr val="000000"/>
                </a:solidFill>
              </a:rPr>
              <a:t> et al., 2013ab</a:t>
            </a:r>
            <a:r>
              <a:rPr lang="en-US" dirty="0" smtClean="0">
                <a:solidFill>
                  <a:srgbClr val="000000"/>
                </a:solidFill>
              </a:rPr>
              <a:t>])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811" y="1086686"/>
            <a:ext cx="837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GFDL </a:t>
            </a:r>
            <a:r>
              <a:rPr lang="en-US" i="1" dirty="0"/>
              <a:t>CM3 </a:t>
            </a:r>
            <a:r>
              <a:rPr lang="en-US" i="1" dirty="0" smtClean="0"/>
              <a:t>1 ensemble member, RCP8.5 scenario: aerosols </a:t>
            </a:r>
            <a:r>
              <a:rPr lang="en-US" i="1" dirty="0"/>
              <a:t>decline, GHGs </a:t>
            </a:r>
            <a:r>
              <a:rPr lang="en-US" i="1" dirty="0" smtClean="0"/>
              <a:t>rise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479" y="1474650"/>
            <a:ext cx="457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mid-21stC: (2035-2065) – (2006-2036)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0499" y="1498840"/>
            <a:ext cx="457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late-21stC: (2070-2100) – (2006-2036)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8956" y="3700812"/>
            <a:ext cx="2143562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= outside range of variability (95%) of differences between 30-year intervals in </a:t>
            </a:r>
            <a:r>
              <a:rPr lang="en-US" sz="1400" dirty="0" err="1" smtClean="0">
                <a:solidFill>
                  <a:srgbClr val="000000"/>
                </a:solidFill>
              </a:rPr>
              <a:t>preind</a:t>
            </a:r>
            <a:r>
              <a:rPr lang="en-US" sz="1400" dirty="0" smtClean="0">
                <a:solidFill>
                  <a:srgbClr val="000000"/>
                </a:solidFill>
              </a:rPr>
              <a:t>. control simulation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3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Chemistry Group at LDEO/CU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7903" y="6070756"/>
            <a:ext cx="56376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On the roof of our building following mid-Dec snowfall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</a:rPr>
              <a:t>(missing from photo: undergraduate researcher Jean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Guo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phot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6" y="1249032"/>
            <a:ext cx="6277546" cy="4708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603" y="5148704"/>
            <a:ext cx="85390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Harald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137" y="5047348"/>
            <a:ext cx="62939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Nora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0056" y="4950673"/>
            <a:ext cx="56097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Gus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5549" y="4950339"/>
            <a:ext cx="777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Arlene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6334" y="4960663"/>
            <a:ext cx="62959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Luke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530" y="5097084"/>
            <a:ext cx="69772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Olivia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7282" y="5129940"/>
            <a:ext cx="52700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Lee</a:t>
            </a:r>
          </a:p>
        </p:txBody>
      </p:sp>
    </p:spTree>
    <p:extLst>
      <p:ext uri="{BB962C8B-B14F-4D97-AF65-F5344CB8AC3E}">
        <p14:creationId xmlns:p14="http://schemas.microsoft.com/office/powerpoint/2010/main" val="370355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Arial"/>
                <a:cs typeface="Arial"/>
              </a:rPr>
              <a:t>U.S. air pollution and climate: </a:t>
            </a:r>
            <a:r>
              <a:rPr lang="en-US" sz="2400" dirty="0" smtClean="0">
                <a:latin typeface="Arial"/>
                <a:cs typeface="Arial"/>
              </a:rPr>
              <a:t>Trends</a:t>
            </a:r>
            <a:r>
              <a:rPr lang="en-US" sz="2400" dirty="0">
                <a:latin typeface="Arial"/>
                <a:cs typeface="Arial"/>
              </a:rPr>
              <a:t>, variability, and </a:t>
            </a:r>
            <a:r>
              <a:rPr lang="en-US" sz="2400" dirty="0" smtClean="0">
                <a:latin typeface="Arial"/>
                <a:cs typeface="Arial"/>
              </a:rPr>
              <a:t>interactions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7136" y="3255883"/>
            <a:ext cx="8975369" cy="1490030"/>
            <a:chOff x="161874" y="5037265"/>
            <a:chExt cx="8975369" cy="1490030"/>
          </a:xfrm>
        </p:grpSpPr>
        <p:sp>
          <p:nvSpPr>
            <p:cNvPr id="30" name="TextBox 29"/>
            <p:cNvSpPr txBox="1"/>
            <p:nvPr/>
          </p:nvSpPr>
          <p:spPr>
            <a:xfrm>
              <a:off x="1799780" y="5634743"/>
              <a:ext cx="627607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Relevant to model differences in O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 response to climate? </a:t>
              </a:r>
            </a:p>
            <a:p>
              <a:r>
                <a:rPr lang="en-US" sz="1600" dirty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  </a:t>
              </a:r>
              <a:r>
                <a:rPr lang="en-US" sz="1600" dirty="0" smtClean="0">
                  <a:solidFill>
                    <a:schemeClr val="accent2"/>
                  </a:solidFill>
                  <a:latin typeface="Arial"/>
                  <a:cs typeface="Arial"/>
                  <a:sym typeface="Wingdings"/>
                </a:rPr>
                <a:t>  </a:t>
              </a:r>
              <a:r>
                <a:rPr lang="en-US" sz="1600" dirty="0" smtClean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[</a:t>
              </a:r>
              <a:r>
                <a:rPr lang="en-US" sz="1600" i="1" dirty="0" smtClean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Weaver et al., 2009; Jacob &amp; Winner, 2009; Fiore </a:t>
              </a:r>
              <a:r>
                <a:rPr lang="en-US" sz="1600" i="1" dirty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et al., 2012</a:t>
              </a:r>
              <a:r>
                <a:rPr lang="en-US" sz="1600" dirty="0">
                  <a:solidFill>
                    <a:srgbClr val="3333CC"/>
                  </a:solidFill>
                  <a:latin typeface="Arial"/>
                  <a:cs typeface="Arial"/>
                  <a:sym typeface="Wingdings"/>
                </a:rPr>
                <a:t>]</a:t>
              </a:r>
              <a:endParaRPr lang="en-US" sz="1600" dirty="0">
                <a:solidFill>
                  <a:srgbClr val="3333CC"/>
                </a:solidFill>
                <a:latin typeface="Arial"/>
                <a:cs typeface="Arial"/>
              </a:endParaRPr>
            </a:p>
            <a:p>
              <a:pPr marL="285750" indent="-285750">
                <a:buFont typeface="Wingdings" charset="0"/>
                <a:buChar char="à"/>
              </a:pPr>
              <a:endParaRPr lang="en-US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874" y="5037265"/>
              <a:ext cx="8975369" cy="1430646"/>
              <a:chOff x="161874" y="5037265"/>
              <a:chExt cx="8975369" cy="143064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796231" y="5037265"/>
                <a:ext cx="73410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Zonal O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variability aligns with the 500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hPa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jet over NE NA (JJA)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Decadal jet shifts can influence O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:T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[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Barnes &amp; Fiore, 2013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r="3329"/>
              <a:stretch/>
            </p:blipFill>
            <p:spPr>
              <a:xfrm>
                <a:off x="161874" y="5141511"/>
                <a:ext cx="1289555" cy="1326400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1917160" y="2365176"/>
            <a:ext cx="734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reductions reverse the O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seasonal cycle over NE USA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Will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NE US evolve to ‘background’ air quality over the 21</a:t>
            </a:r>
            <a:r>
              <a:rPr lang="en-US" baseline="300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st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C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?</a:t>
            </a:r>
            <a:endParaRPr lang="en-US" dirty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3" r="48533" b="35390"/>
          <a:stretch/>
        </p:blipFill>
        <p:spPr bwMode="auto">
          <a:xfrm>
            <a:off x="200579" y="2316802"/>
            <a:ext cx="1555650" cy="107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17160" y="5729970"/>
            <a:ext cx="7341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Detecting chemistry-climate interactions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Will (global) aerosol removal amplify response of U.S. climate extremes to rising GHGs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?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923" y="4613280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New approach to characterize pollution events </a:t>
            </a:r>
            <a:r>
              <a:rPr lang="en-US" sz="1600" dirty="0" smtClean="0">
                <a:latin typeface="Arial"/>
                <a:cs typeface="Arial"/>
              </a:rPr>
              <a:t>[</a:t>
            </a:r>
            <a:r>
              <a:rPr lang="en-US" sz="1600" i="1" dirty="0" err="1" smtClean="0">
                <a:latin typeface="Arial"/>
                <a:cs typeface="Arial"/>
              </a:rPr>
              <a:t>Rieder</a:t>
            </a:r>
            <a:r>
              <a:rPr lang="en-US" sz="1600" i="1" dirty="0" smtClean="0">
                <a:latin typeface="Arial"/>
                <a:cs typeface="Arial"/>
              </a:rPr>
              <a:t> et al., 2013</a:t>
            </a:r>
            <a:r>
              <a:rPr lang="en-US" sz="1600" dirty="0" smtClean="0">
                <a:latin typeface="Arial"/>
                <a:cs typeface="Arial"/>
              </a:rPr>
              <a:t>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1874" y="970768"/>
            <a:ext cx="9193058" cy="1354287"/>
            <a:chOff x="23915" y="5083980"/>
            <a:chExt cx="9193058" cy="1354287"/>
          </a:xfrm>
        </p:grpSpPr>
        <p:sp>
          <p:nvSpPr>
            <p:cNvPr id="22" name="TextBox 21"/>
            <p:cNvSpPr txBox="1"/>
            <p:nvPr/>
          </p:nvSpPr>
          <p:spPr>
            <a:xfrm>
              <a:off x="1903128" y="5526522"/>
              <a:ext cx="7313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endParaRP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Double ‘penalty’ </a:t>
              </a:r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</a:rPr>
                <a:t>on 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NE US O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</a:rPr>
                <a:t>3 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from </a:t>
              </a:r>
              <a:r>
                <a:rPr lang="en-US" dirty="0">
                  <a:solidFill>
                    <a:srgbClr val="0000FF"/>
                  </a:solidFill>
                  <a:latin typeface="Arial"/>
                  <a:cs typeface="Arial"/>
                </a:rPr>
                <a:t>climate change + rising 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CH</a:t>
              </a:r>
              <a:r>
                <a:rPr lang="en-US" baseline="-25000" dirty="0" smtClean="0">
                  <a:solidFill>
                    <a:srgbClr val="0000FF"/>
                  </a:solidFill>
                  <a:latin typeface="Arial"/>
                  <a:cs typeface="Arial"/>
                </a:rPr>
                <a:t>4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?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3915" y="5083980"/>
              <a:ext cx="1861485" cy="1354287"/>
              <a:chOff x="-157885" y="991103"/>
              <a:chExt cx="6991561" cy="4843264"/>
            </a:xfrm>
          </p:grpSpPr>
          <p:grpSp>
            <p:nvGrpSpPr>
              <p:cNvPr id="28" name="Group 87"/>
              <p:cNvGrpSpPr>
                <a:grpSpLocks/>
              </p:cNvGrpSpPr>
              <p:nvPr/>
            </p:nvGrpSpPr>
            <p:grpSpPr bwMode="auto">
              <a:xfrm>
                <a:off x="-157885" y="3134589"/>
                <a:ext cx="6740765" cy="2699778"/>
                <a:chOff x="21085407" y="15765660"/>
                <a:chExt cx="6951995" cy="2877101"/>
              </a:xfrm>
            </p:grpSpPr>
            <p:pic>
              <p:nvPicPr>
                <p:cNvPr id="38" name="Picture 2086" descr="RCP45_densityplots.p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331" r="24549" b="12369"/>
                <a:stretch/>
              </p:blipFill>
              <p:spPr bwMode="auto">
                <a:xfrm>
                  <a:off x="21248276" y="16076785"/>
                  <a:ext cx="6789126" cy="2565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21"/>
                <p:cNvSpPr>
                  <a:spLocks noChangeArrowheads="1"/>
                </p:cNvSpPr>
                <p:nvPr/>
              </p:nvSpPr>
              <p:spPr bwMode="auto">
                <a:xfrm>
                  <a:off x="21085407" y="15765660"/>
                  <a:ext cx="2802551" cy="10556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0000FF"/>
                      </a:solidFill>
                      <a:latin typeface="Arial" charset="0"/>
                    </a:rPr>
                    <a:t>RCP4.5</a:t>
                  </a:r>
                  <a:endParaRPr lang="en-US" sz="1200" dirty="0"/>
                </a:p>
              </p:txBody>
            </p:sp>
            <p:cxnSp>
              <p:nvCxnSpPr>
                <p:cNvPr id="40" name="Straight Arrow Connector 23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4146774" y="16186158"/>
                  <a:ext cx="1888945" cy="869768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" name="TextBox 237"/>
                <p:cNvSpPr txBox="1">
                  <a:spLocks noChangeArrowheads="1"/>
                </p:cNvSpPr>
                <p:nvPr/>
              </p:nvSpPr>
              <p:spPr bwMode="auto">
                <a:xfrm>
                  <a:off x="25261765" y="15973824"/>
                  <a:ext cx="2235266" cy="1172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 smtClean="0"/>
                    <a:t>Time</a:t>
                  </a:r>
                  <a:endParaRPr lang="en-US" sz="1400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-60791" y="991103"/>
                <a:ext cx="6894467" cy="4591875"/>
                <a:chOff x="-60789" y="991105"/>
                <a:chExt cx="6894466" cy="4591873"/>
              </a:xfrm>
            </p:grpSpPr>
            <p:grpSp>
              <p:nvGrpSpPr>
                <p:cNvPr id="33" name="Group 86"/>
                <p:cNvGrpSpPr>
                  <a:grpSpLocks/>
                </p:cNvGrpSpPr>
                <p:nvPr/>
              </p:nvGrpSpPr>
              <p:grpSpPr bwMode="auto">
                <a:xfrm>
                  <a:off x="-60789" y="991105"/>
                  <a:ext cx="6894466" cy="2409160"/>
                  <a:chOff x="21058581" y="19629272"/>
                  <a:chExt cx="7338373" cy="2863445"/>
                </a:xfrm>
              </p:grpSpPr>
              <p:pic>
                <p:nvPicPr>
                  <p:cNvPr id="35" name="Picture 2088" descr="RCP85_densityplots.png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891" r="19157" b="11503"/>
                  <a:stretch/>
                </p:blipFill>
                <p:spPr bwMode="auto">
                  <a:xfrm>
                    <a:off x="21123288" y="19629272"/>
                    <a:ext cx="7273666" cy="28634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1058581" y="19953827"/>
                    <a:ext cx="2892359" cy="11774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FF0000"/>
                        </a:solidFill>
                        <a:latin typeface="Arial" charset="0"/>
                      </a:rPr>
                      <a:t>RCP8.5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7" name="Straight Arrow Connector 2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24815680" y="19778524"/>
                    <a:ext cx="1219157" cy="889166"/>
                  </a:xfrm>
                  <a:prstGeom prst="straightConnector1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4" name="Straight Connector 92"/>
                <p:cNvCxnSpPr>
                  <a:cxnSpLocks noChangeShapeType="1"/>
                </p:cNvCxnSpPr>
                <p:nvPr/>
              </p:nvCxnSpPr>
              <p:spPr bwMode="auto">
                <a:xfrm>
                  <a:off x="2404015" y="1008540"/>
                  <a:ext cx="0" cy="457443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5" name="TextBox 24"/>
            <p:cNvSpPr txBox="1"/>
            <p:nvPr/>
          </p:nvSpPr>
          <p:spPr>
            <a:xfrm>
              <a:off x="1839676" y="5246138"/>
              <a:ext cx="7341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Rising CH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+ decreasing </a:t>
              </a:r>
              <a:r>
                <a:rPr lang="en-US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NO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x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cs typeface="Arial"/>
                </a:rPr>
                <a:t> shift balance of regionally produced vs. transported O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37"/>
            <p:cNvSpPr txBox="1">
              <a:spLocks noChangeArrowheads="1"/>
            </p:cNvSpPr>
            <p:nvPr/>
          </p:nvSpPr>
          <p:spPr bwMode="auto">
            <a:xfrm>
              <a:off x="1213776" y="5124347"/>
              <a:ext cx="5770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Time</a:t>
              </a:r>
              <a:endParaRPr lang="en-US" sz="1400" dirty="0"/>
            </a:p>
          </p:txBody>
        </p:sp>
      </p:grpSp>
      <p:pic>
        <p:nvPicPr>
          <p:cNvPr id="42" name="Picture 41" descr="txx_yr_na_gfdl-cm3_rcp85_cmip5_2035_2065-2006_2036_vs_natural_variability_0.95_new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2634" r="14475" b="5530"/>
          <a:stretch/>
        </p:blipFill>
        <p:spPr>
          <a:xfrm>
            <a:off x="273392" y="5774428"/>
            <a:ext cx="1392262" cy="1060297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/>
          <a:stretch/>
        </p:blipFill>
        <p:spPr bwMode="auto">
          <a:xfrm>
            <a:off x="475061" y="4686529"/>
            <a:ext cx="1037344" cy="105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940881" y="4609198"/>
            <a:ext cx="700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Translation to probabilistic language,”1-year event”, useful for decadal planning? 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1085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0" y="-1"/>
            <a:ext cx="9144000" cy="125790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Ground-level O</a:t>
            </a:r>
            <a:r>
              <a:rPr lang="en-US" sz="2400" b="1" baseline="-250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is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photochemically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produced from regional sources (natural + anthrop.) that build on background levels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282635" y="3176324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3200" b="1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5365032" y="2809102"/>
            <a:ext cx="685800" cy="54768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6" name="Picture 3" descr="C:\Documents and Settings\van\Local Settings\Temporary Internet Files\Content.IE5\C0PHYFCA\MC9000145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652" y="3818453"/>
            <a:ext cx="1006874" cy="838081"/>
          </a:xfrm>
          <a:prstGeom prst="rect">
            <a:avLst/>
          </a:prstGeom>
          <a:noFill/>
        </p:spPr>
      </p:pic>
      <p:pic>
        <p:nvPicPr>
          <p:cNvPr id="69" name="Picture 4" descr="C:\Documents and Settings\van\Local Settings\Temporary Internet Files\Content.IE5\7LUBJ8TO\MC9000364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476" y="5248258"/>
            <a:ext cx="874059" cy="820644"/>
          </a:xfrm>
          <a:prstGeom prst="rect">
            <a:avLst/>
          </a:prstGeom>
          <a:noFill/>
        </p:spPr>
      </p:pic>
      <p:pic>
        <p:nvPicPr>
          <p:cNvPr id="70" name="Picture 8" descr="C:\Documents and Settings\van\Local Settings\Temporary Internet Files\Content.IE5\QTHIMGPI\MP90042261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245" y="4019904"/>
            <a:ext cx="839913" cy="815788"/>
          </a:xfrm>
          <a:prstGeom prst="rect">
            <a:avLst/>
          </a:prstGeom>
          <a:noFill/>
        </p:spPr>
      </p:pic>
      <p:pic>
        <p:nvPicPr>
          <p:cNvPr id="71" name="Picture 12" descr="C:\Documents and Settings\van\Local Settings\Temporary Internet Files\Content.IE5\7LUBJ8TO\MP90044235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355" y="4019904"/>
            <a:ext cx="990600" cy="815788"/>
          </a:xfrm>
          <a:prstGeom prst="rect">
            <a:avLst/>
          </a:prstGeom>
          <a:noFill/>
        </p:spPr>
      </p:pic>
      <p:pic>
        <p:nvPicPr>
          <p:cNvPr id="72" name="Picture 27" descr="fresh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2570" r="7230" b="11325"/>
          <a:stretch>
            <a:fillRect/>
          </a:stretch>
        </p:blipFill>
        <p:spPr bwMode="auto">
          <a:xfrm>
            <a:off x="1002729" y="2674245"/>
            <a:ext cx="123437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AN02601_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" y="2645583"/>
            <a:ext cx="122396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Sun 74"/>
          <p:cNvSpPr/>
          <p:nvPr/>
        </p:nvSpPr>
        <p:spPr>
          <a:xfrm>
            <a:off x="4081676" y="1351298"/>
            <a:ext cx="1332672" cy="1177607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57178" y="3104798"/>
            <a:ext cx="5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+</a:t>
            </a:r>
            <a:endParaRPr lang="en-US" sz="48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62294" y="2787461"/>
            <a:ext cx="1712127" cy="239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CH</a:t>
            </a:r>
            <a:r>
              <a:rPr lang="en-US" sz="3200" b="1" baseline="-250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baseline="-25000" dirty="0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NMVOC</a:t>
            </a:r>
            <a:endParaRPr lang="en-US" sz="28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0578" y="3233678"/>
            <a:ext cx="9541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NO</a:t>
            </a:r>
            <a:r>
              <a:rPr lang="en-US" sz="3200" b="1" baseline="-25000" dirty="0" err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x</a:t>
            </a:r>
            <a:endParaRPr lang="en-US" sz="3200" b="1" baseline="-250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98" name="Picture 12" descr="C:\Documents and Settings\van\Local Settings\Temporary Internet Files\Content.IE5\7LUBJ8TO\MP90044235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430" y="3840747"/>
            <a:ext cx="990600" cy="815788"/>
          </a:xfrm>
          <a:prstGeom prst="rect">
            <a:avLst/>
          </a:prstGeom>
          <a:noFill/>
        </p:spPr>
      </p:pic>
      <p:sp>
        <p:nvSpPr>
          <p:cNvPr id="99" name="AutoShape 17"/>
          <p:cNvSpPr>
            <a:spLocks/>
          </p:cNvSpPr>
          <p:nvPr/>
        </p:nvSpPr>
        <p:spPr bwMode="auto">
          <a:xfrm rot="10800000">
            <a:off x="1824488" y="3840747"/>
            <a:ext cx="539710" cy="1169583"/>
          </a:xfrm>
          <a:prstGeom prst="rightBrace">
            <a:avLst>
              <a:gd name="adj1" fmla="val 16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0" name="Picture 8" descr="C:\Documents and Settings\van\Local Settings\Temporary Internet Files\Content.IE5\QTHIMGPI\MP90042261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430" y="2541001"/>
            <a:ext cx="839913" cy="815788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>
            <a:off x="7215451" y="3498071"/>
            <a:ext cx="8278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077527" y="3247725"/>
            <a:ext cx="6213972" cy="2458222"/>
            <a:chOff x="2077527" y="3175155"/>
            <a:chExt cx="6213972" cy="2458222"/>
          </a:xfrm>
        </p:grpSpPr>
        <p:sp>
          <p:nvSpPr>
            <p:cNvPr id="12" name="Oval 11"/>
            <p:cNvSpPr/>
            <p:nvPr/>
          </p:nvSpPr>
          <p:spPr bwMode="auto">
            <a:xfrm rot="20295495">
              <a:off x="2077527" y="3175155"/>
              <a:ext cx="4712730" cy="163378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08768" y="4802380"/>
              <a:ext cx="3982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Fuel local-to-regional ozone 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pollution episodes </a:t>
              </a:r>
              <a:endParaRPr lang="en-US" sz="2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60910" y="1794594"/>
            <a:ext cx="5606066" cy="2552260"/>
            <a:chOff x="1060910" y="1722024"/>
            <a:chExt cx="5606066" cy="2552260"/>
          </a:xfrm>
        </p:grpSpPr>
        <p:sp>
          <p:nvSpPr>
            <p:cNvPr id="101" name="Oval 100"/>
            <p:cNvSpPr/>
            <p:nvPr/>
          </p:nvSpPr>
          <p:spPr bwMode="auto">
            <a:xfrm rot="811613">
              <a:off x="2172478" y="2640498"/>
              <a:ext cx="4494498" cy="1633786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60910" y="1722024"/>
              <a:ext cx="3325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  <a:latin typeface="Arial"/>
                  <a:cs typeface="Arial"/>
                </a:rPr>
                <a:t>Raise background ozone levels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153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22" r="1874" b="15067"/>
          <a:stretch/>
        </p:blipFill>
        <p:spPr>
          <a:xfrm>
            <a:off x="102404" y="777555"/>
            <a:ext cx="5729013" cy="42631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0583" y="3552982"/>
            <a:ext cx="1919200" cy="938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 l="2603" t="66259" r="64602" b="11654"/>
          <a:stretch>
            <a:fillRect/>
          </a:stretch>
        </p:blipFill>
        <p:spPr bwMode="auto">
          <a:xfrm>
            <a:off x="5365438" y="2039691"/>
            <a:ext cx="2514600" cy="122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7"/>
          <p:cNvSpPr>
            <a:spLocks/>
          </p:cNvSpPr>
          <p:nvPr/>
        </p:nvSpPr>
        <p:spPr bwMode="auto">
          <a:xfrm>
            <a:off x="7588290" y="2700900"/>
            <a:ext cx="238125" cy="457200"/>
          </a:xfrm>
          <a:prstGeom prst="rightBrace">
            <a:avLst>
              <a:gd name="adj1" fmla="val 16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7727638" y="2620209"/>
            <a:ext cx="1507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Exceeds </a:t>
            </a:r>
            <a:endParaRPr lang="en-US" sz="1600" b="1" dirty="0" smtClean="0">
              <a:solidFill>
                <a:srgbClr val="FF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tandard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(24% of sites)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2" name="Rectangle 5"/>
          <p:cNvSpPr>
            <a:spLocks noGrp="1" noChangeArrowheads="1"/>
          </p:cNvSpPr>
          <p:nvPr>
            <p:ph type="title"/>
          </p:nvPr>
        </p:nvSpPr>
        <p:spPr>
          <a:xfrm>
            <a:off x="10583" y="0"/>
            <a:ext cx="9144000" cy="810381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U.S. ozone smog problem is spatially widespread</a:t>
            </a:r>
            <a:endParaRPr lang="en-US" sz="2000" dirty="0" smtClean="0"/>
          </a:p>
        </p:txBody>
      </p:sp>
      <p:sp>
        <p:nvSpPr>
          <p:cNvPr id="26637" name="Rectangle 5"/>
          <p:cNvSpPr>
            <a:spLocks noChangeArrowheads="1"/>
          </p:cNvSpPr>
          <p:nvPr/>
        </p:nvSpPr>
        <p:spPr bwMode="auto">
          <a:xfrm>
            <a:off x="4996271" y="3626383"/>
            <a:ext cx="4155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http://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www.epa.gov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/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airtrends</a:t>
            </a:r>
            <a:r>
              <a:rPr lang="en-US" sz="1400" dirty="0">
                <a:solidFill>
                  <a:srgbClr val="000000"/>
                </a:solidFill>
                <a:latin typeface="Tahoma" pitchFamily="34" charset="0"/>
              </a:rPr>
              <a:t>/2011/</a:t>
            </a:r>
            <a:r>
              <a:rPr lang="en-US" sz="1400" dirty="0" err="1">
                <a:solidFill>
                  <a:srgbClr val="000000"/>
                </a:solidFill>
                <a:latin typeface="Tahoma" pitchFamily="34" charset="0"/>
              </a:rPr>
              <a:t>index.html</a:t>
            </a:r>
            <a:endParaRPr lang="en-US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8" name="Rectangle 11"/>
          <p:cNvSpPr>
            <a:spLocks noChangeArrowheads="1"/>
          </p:cNvSpPr>
          <p:nvPr/>
        </p:nvSpPr>
        <p:spPr bwMode="auto">
          <a:xfrm>
            <a:off x="1681238" y="875931"/>
            <a:ext cx="667657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b="1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highest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maximum daily 8-hr average (MDA8) O</a:t>
            </a:r>
            <a:r>
              <a:rPr lang="en-US" b="1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in 2010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4652" y="4131550"/>
            <a:ext cx="415515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High-O</a:t>
            </a:r>
            <a:r>
              <a:rPr lang="en-US" b="1" baseline="-250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events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typically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occur in</a:t>
            </a:r>
          </a:p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-- densely populated areas (sources)</a:t>
            </a:r>
          </a:p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-- summer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(favorable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meteorology)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410726"/>
            <a:ext cx="9144000" cy="3400520"/>
            <a:chOff x="-60475" y="3462991"/>
            <a:chExt cx="9144000" cy="3400520"/>
          </a:xfrm>
        </p:grpSpPr>
        <p:sp>
          <p:nvSpPr>
            <p:cNvPr id="4" name="TextBox 3"/>
            <p:cNvSpPr txBox="1"/>
            <p:nvPr/>
          </p:nvSpPr>
          <p:spPr>
            <a:xfrm>
              <a:off x="7527815" y="3462991"/>
              <a:ext cx="114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b="1" dirty="0" smtClean="0">
                  <a:solidFill>
                    <a:srgbClr val="0000FF"/>
                  </a:solidFill>
                  <a:latin typeface="Arial"/>
                </a:rPr>
                <a:t>FUTURE?</a:t>
              </a:r>
              <a:endParaRPr lang="en-US" sz="1600" b="1" dirty="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60475" y="6155625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  <a:sym typeface="Wingdings"/>
                </a:rPr>
                <a:t> </a:t>
              </a:r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Lower </a:t>
              </a:r>
              <a:r>
                <a:rPr lang="en-US" sz="2000" b="1" dirty="0">
                  <a:solidFill>
                    <a:srgbClr val="0000FF"/>
                  </a:solidFill>
                  <a:latin typeface="Arial"/>
                  <a:cs typeface="Arial"/>
                </a:rPr>
                <a:t>threshold </a:t>
              </a:r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(60-70 ppb </a:t>
              </a:r>
              <a:r>
                <a:rPr lang="en-US" sz="2000" dirty="0" smtClean="0">
                  <a:solidFill>
                    <a:srgbClr val="0000FF"/>
                  </a:solidFill>
                  <a:latin typeface="Arial"/>
                  <a:cs typeface="Arial"/>
                </a:rPr>
                <a:t>[</a:t>
              </a:r>
              <a:r>
                <a:rPr lang="en-US" dirty="0" smtClean="0">
                  <a:solidFill>
                    <a:srgbClr val="0000FF"/>
                  </a:solidFill>
                  <a:latin typeface="Arial"/>
                  <a:cs typeface="Arial"/>
                </a:rPr>
                <a:t>Federal Register, 2010]</a:t>
              </a:r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) would </a:t>
              </a:r>
              <a:r>
                <a:rPr lang="en-US" sz="2000" b="1" dirty="0">
                  <a:solidFill>
                    <a:srgbClr val="0000FF"/>
                  </a:solidFill>
                  <a:latin typeface="Arial"/>
                  <a:cs typeface="Arial"/>
                </a:rPr>
                <a:t>greatly expand </a:t>
              </a:r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	non</a:t>
              </a:r>
              <a:r>
                <a:rPr lang="en-US" sz="2000" b="1" dirty="0">
                  <a:solidFill>
                    <a:srgbClr val="0000FF"/>
                  </a:solidFill>
                  <a:latin typeface="Arial"/>
                  <a:cs typeface="Arial"/>
                </a:rPr>
                <a:t>-</a:t>
              </a:r>
              <a:r>
                <a:rPr lang="en-US" sz="20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attainment regions</a:t>
              </a:r>
              <a:endParaRPr lang="en-US" sz="20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8770" y="5769095"/>
            <a:ext cx="922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 smtClean="0"/>
          </a:p>
          <a:p>
            <a:r>
              <a:rPr lang="en-US" dirty="0" smtClean="0">
                <a:sym typeface="Wingdings"/>
              </a:rPr>
              <a:t>Estimated benefits from a ~1 ppb decrease in surface 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: </a:t>
            </a:r>
          </a:p>
          <a:p>
            <a:r>
              <a:rPr lang="en-US" dirty="0" smtClean="0">
                <a:sym typeface="Wingdings"/>
              </a:rPr>
              <a:t>~ $1.4 billion (agriculture, forestry, non-mortality health) within U.S. </a:t>
            </a:r>
            <a:r>
              <a:rPr lang="en-US" sz="1400" dirty="0" smtClean="0">
                <a:solidFill>
                  <a:srgbClr val="000000"/>
                </a:solidFill>
                <a:sym typeface="Wingdings"/>
              </a:rPr>
              <a:t>[</a:t>
            </a:r>
            <a:r>
              <a:rPr lang="en-US" sz="1400" dirty="0">
                <a:solidFill>
                  <a:srgbClr val="000000"/>
                </a:solidFill>
                <a:sym typeface="Wingdings"/>
              </a:rPr>
              <a:t>West and Fiore, 2005</a:t>
            </a:r>
            <a:r>
              <a:rPr lang="en-US" sz="1400" dirty="0" smtClean="0">
                <a:solidFill>
                  <a:srgbClr val="000000"/>
                </a:solidFill>
                <a:sym typeface="Wingdings"/>
              </a:rPr>
              <a:t>]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~ 500-1000 avoided annual premature mortalities within N. America </a:t>
            </a:r>
            <a:r>
              <a:rPr lang="en-US" sz="1400" dirty="0" smtClean="0">
                <a:sym typeface="Wingdings"/>
              </a:rPr>
              <a:t>[</a:t>
            </a:r>
            <a:r>
              <a:rPr lang="en-US" sz="1400" dirty="0" err="1" smtClean="0">
                <a:sym typeface="Wingdings"/>
              </a:rPr>
              <a:t>Anenberg</a:t>
            </a:r>
            <a:r>
              <a:rPr lang="en-US" sz="1400" dirty="0" smtClean="0">
                <a:sym typeface="Wingdings"/>
              </a:rPr>
              <a:t> et al., 2009]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39119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66908"/>
          <a:stretch/>
        </p:blipFill>
        <p:spPr>
          <a:xfrm>
            <a:off x="4484279" y="1804320"/>
            <a:ext cx="4701027" cy="202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7576"/>
          </a:xfrm>
        </p:spPr>
        <p:txBody>
          <a:bodyPr/>
          <a:lstStyle/>
          <a:p>
            <a:r>
              <a:rPr lang="en-US" dirty="0" smtClean="0"/>
              <a:t>Trends in summer daytime </a:t>
            </a:r>
            <a:r>
              <a:rPr lang="en-US" b="0" dirty="0" smtClean="0"/>
              <a:t>(11am-4pm) </a:t>
            </a:r>
            <a:r>
              <a:rPr lang="en-US" dirty="0" smtClean="0"/>
              <a:t>average ozone </a:t>
            </a:r>
            <a:br>
              <a:rPr lang="en-US" dirty="0" smtClean="0"/>
            </a:br>
            <a:r>
              <a:rPr lang="en-US" dirty="0" smtClean="0"/>
              <a:t>at rural U.S. monitoring sites (</a:t>
            </a:r>
            <a:r>
              <a:rPr lang="en-US" dirty="0" err="1" smtClean="0"/>
              <a:t>CASTNet</a:t>
            </a:r>
            <a:r>
              <a:rPr lang="en-US" dirty="0" smtClean="0"/>
              <a:t>): 1990 to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6094" y="4298379"/>
            <a:ext cx="273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Cooper et al., JGR, 2012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7602"/>
          <a:stretch/>
        </p:blipFill>
        <p:spPr>
          <a:xfrm>
            <a:off x="-75847" y="1847488"/>
            <a:ext cx="4701026" cy="1979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8995" y="4987199"/>
            <a:ext cx="896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latin typeface="Arial"/>
                <a:sym typeface="Wingdings"/>
              </a:rPr>
              <a:t>Success in decreasing highest levels, but baseline rising (W. USA)</a:t>
            </a:r>
          </a:p>
          <a:p>
            <a:endParaRPr lang="en-US" sz="2000" dirty="0" smtClean="0">
              <a:solidFill>
                <a:srgbClr val="0000FF"/>
              </a:solidFill>
              <a:latin typeface="Arial"/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latin typeface="Arial"/>
                <a:sym typeface="Wingdings"/>
              </a:rPr>
              <a:t>Decreases in EUS attributed in observations and models to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sym typeface="Wingdings"/>
              </a:rPr>
              <a:t>NO</a:t>
            </a:r>
            <a:r>
              <a:rPr lang="en-US" sz="2000" baseline="-25000" dirty="0" err="1" smtClean="0">
                <a:solidFill>
                  <a:srgbClr val="0000FF"/>
                </a:solidFill>
                <a:latin typeface="Arial"/>
                <a:sym typeface="Wingdings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sym typeface="Wingdings"/>
              </a:rPr>
              <a:t> emission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sym typeface="Wingdings"/>
              </a:rPr>
              <a:t>    controls in late 1990s, early 2000s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sym typeface="Wingdings"/>
              </a:rPr>
              <a:t>[e.g., Frost et al., 2006</a:t>
            </a:r>
            <a:r>
              <a:rPr lang="en-US" sz="1600" dirty="0">
                <a:solidFill>
                  <a:srgbClr val="0000FF"/>
                </a:solidFill>
                <a:latin typeface="Arial"/>
                <a:sym typeface="Wingdings"/>
              </a:rPr>
              <a:t>; </a:t>
            </a:r>
            <a:r>
              <a:rPr lang="en-US" sz="1600" dirty="0" err="1">
                <a:solidFill>
                  <a:srgbClr val="0000FF"/>
                </a:solidFill>
                <a:latin typeface="Arial"/>
                <a:sym typeface="Wingdings"/>
              </a:rPr>
              <a:t>Hudman</a:t>
            </a:r>
            <a:r>
              <a:rPr lang="en-US" sz="1600" dirty="0">
                <a:solidFill>
                  <a:srgbClr val="0000FF"/>
                </a:solidFill>
                <a:latin typeface="Arial"/>
                <a:sym typeface="Wingdings"/>
              </a:rPr>
              <a:t> et al., 2007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sym typeface="Wingdings"/>
              </a:rPr>
              <a:t>; </a:t>
            </a:r>
            <a:r>
              <a:rPr lang="nl-NL" sz="1600" dirty="0" smtClean="0">
                <a:solidFill>
                  <a:srgbClr val="0000FF"/>
                </a:solidFill>
                <a:latin typeface="Arial"/>
              </a:rPr>
              <a:t>van 	der </a:t>
            </a:r>
            <a:r>
              <a:rPr lang="nl-NL" sz="1600" dirty="0">
                <a:solidFill>
                  <a:srgbClr val="0000FF"/>
                </a:solidFill>
                <a:latin typeface="Arial"/>
              </a:rPr>
              <a:t>A. et al., </a:t>
            </a:r>
            <a:r>
              <a:rPr lang="nl-NL" sz="1600" dirty="0" smtClean="0">
                <a:solidFill>
                  <a:srgbClr val="0000FF"/>
                </a:solidFill>
                <a:latin typeface="Arial"/>
              </a:rPr>
              <a:t>2008</a:t>
            </a:r>
            <a:r>
              <a:rPr lang="nl-NL" sz="1600" dirty="0">
                <a:solidFill>
                  <a:srgbClr val="0000FF"/>
                </a:solidFill>
                <a:latin typeface="Arial"/>
              </a:rPr>
              <a:t>; </a:t>
            </a:r>
            <a:r>
              <a:rPr lang="nl-NL" sz="1600" dirty="0" err="1">
                <a:solidFill>
                  <a:srgbClr val="0000FF"/>
                </a:solidFill>
                <a:latin typeface="Arial"/>
              </a:rPr>
              <a:t>Stavrakou</a:t>
            </a:r>
            <a:r>
              <a:rPr lang="nl-NL" sz="1600" dirty="0">
                <a:solidFill>
                  <a:srgbClr val="0000FF"/>
                </a:solidFill>
                <a:latin typeface="Arial"/>
              </a:rPr>
              <a:t> et </a:t>
            </a:r>
            <a:r>
              <a:rPr lang="nl-NL" sz="1600" dirty="0" smtClean="0">
                <a:solidFill>
                  <a:srgbClr val="0000FF"/>
                </a:solidFill>
                <a:latin typeface="Arial"/>
              </a:rPr>
              <a:t>al., 2008; 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sym typeface="Wingdings"/>
              </a:rPr>
              <a:t>Bloomer et al., 2009, 2010; Fang et al., 2010] </a:t>
            </a:r>
            <a:endParaRPr lang="en-US" sz="16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15452" y="1641727"/>
            <a:ext cx="206498" cy="1867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12400" y="1631968"/>
            <a:ext cx="206498" cy="186786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206162" y="1610755"/>
            <a:ext cx="206498" cy="186786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96705" y="1611703"/>
            <a:ext cx="206498" cy="186786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1209" y="1554465"/>
            <a:ext cx="983024" cy="118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significant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7229" y="1542903"/>
            <a:ext cx="1287532" cy="118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ot significant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0650" y="3335855"/>
            <a:ext cx="646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95%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2647" y="3394628"/>
            <a:ext cx="5182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5%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102600" y="3081855"/>
            <a:ext cx="915305" cy="674132"/>
            <a:chOff x="3581400" y="2463800"/>
            <a:chExt cx="915305" cy="67413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051300" y="2463800"/>
              <a:ext cx="445405" cy="674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33800" y="2667000"/>
              <a:ext cx="440433" cy="4582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81400" y="2819400"/>
              <a:ext cx="592833" cy="293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4578018" y="3658634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07398" y="3386655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88268" t="20889" r="4309" b="68488"/>
          <a:stretch/>
        </p:blipFill>
        <p:spPr>
          <a:xfrm>
            <a:off x="3875315" y="3093950"/>
            <a:ext cx="884716" cy="1192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24515" y="3132050"/>
            <a:ext cx="1100616" cy="1423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850" y="4185766"/>
            <a:ext cx="96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pb yr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</a:rPr>
              <a:t>-1</a:t>
            </a:r>
            <a:endParaRPr lang="en-US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285" y="3437455"/>
            <a:ext cx="520095" cy="3058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2"/>
            <a:ext cx="9144000" cy="1012068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The </a:t>
            </a:r>
            <a:r>
              <a:rPr lang="ja-JP" altLang="en-US" b="1" dirty="0">
                <a:latin typeface="Arial"/>
                <a:cs typeface="Arial"/>
              </a:rPr>
              <a:t>“</a:t>
            </a:r>
            <a:r>
              <a:rPr lang="en-US" b="1" dirty="0">
                <a:latin typeface="Arial"/>
                <a:cs typeface="Arial"/>
              </a:rPr>
              <a:t>tightening vise</a:t>
            </a:r>
            <a:r>
              <a:rPr lang="ja-JP" altLang="en-US" b="1" dirty="0">
                <a:latin typeface="Arial"/>
                <a:cs typeface="Arial"/>
              </a:rPr>
              <a:t>”</a:t>
            </a:r>
            <a:r>
              <a:rPr lang="en-US" b="1" dirty="0">
                <a:latin typeface="Arial"/>
                <a:cs typeface="Arial"/>
              </a:rPr>
              <a:t> of ozone management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914400" y="1114425"/>
            <a:ext cx="7467600" cy="4829175"/>
            <a:chOff x="720" y="864"/>
            <a:chExt cx="4656" cy="2946"/>
          </a:xfrm>
        </p:grpSpPr>
        <p:sp>
          <p:nvSpPr>
            <p:cNvPr id="24580" name="Rectangle 4"/>
            <p:cNvSpPr>
              <a:spLocks noChangeAspect="1" noChangeArrowheads="1"/>
            </p:cNvSpPr>
            <p:nvPr/>
          </p:nvSpPr>
          <p:spPr bwMode="auto">
            <a:xfrm>
              <a:off x="720" y="864"/>
              <a:ext cx="4656" cy="29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81" name="Rectangle 5"/>
            <p:cNvSpPr>
              <a:spLocks noChangeAspect="1" noChangeArrowheads="1"/>
            </p:cNvSpPr>
            <p:nvPr/>
          </p:nvSpPr>
          <p:spPr bwMode="auto">
            <a:xfrm>
              <a:off x="1343" y="1033"/>
              <a:ext cx="3809" cy="2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82" name="Rectangle 6"/>
            <p:cNvSpPr>
              <a:spLocks noChangeAspect="1" noChangeArrowheads="1"/>
            </p:cNvSpPr>
            <p:nvPr/>
          </p:nvSpPr>
          <p:spPr bwMode="auto">
            <a:xfrm>
              <a:off x="1702" y="2726"/>
              <a:ext cx="583" cy="56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83" name="Rectangle 7"/>
            <p:cNvSpPr>
              <a:spLocks noChangeAspect="1" noChangeArrowheads="1"/>
            </p:cNvSpPr>
            <p:nvPr/>
          </p:nvSpPr>
          <p:spPr bwMode="auto">
            <a:xfrm>
              <a:off x="1702" y="2119"/>
              <a:ext cx="583" cy="60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84" name="Rectangle 8"/>
            <p:cNvSpPr>
              <a:spLocks noChangeAspect="1" noChangeArrowheads="1"/>
            </p:cNvSpPr>
            <p:nvPr/>
          </p:nvSpPr>
          <p:spPr bwMode="auto">
            <a:xfrm>
              <a:off x="1702" y="1206"/>
              <a:ext cx="583" cy="91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85" name="Line 9"/>
            <p:cNvSpPr>
              <a:spLocks noChangeAspect="1" noChangeShapeType="1"/>
            </p:cNvSpPr>
            <p:nvPr/>
          </p:nvSpPr>
          <p:spPr bwMode="auto">
            <a:xfrm>
              <a:off x="1433" y="1423"/>
              <a:ext cx="14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86" name="Text Box 10"/>
            <p:cNvSpPr txBox="1">
              <a:spLocks noChangeAspect="1" noChangeArrowheads="1"/>
            </p:cNvSpPr>
            <p:nvPr/>
          </p:nvSpPr>
          <p:spPr bwMode="auto">
            <a:xfrm rot="16200000">
              <a:off x="218" y="2176"/>
              <a:ext cx="154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Ozone concentration</a:t>
              </a:r>
            </a:p>
          </p:txBody>
        </p:sp>
        <p:sp>
          <p:nvSpPr>
            <p:cNvPr id="24587" name="Text Box 11"/>
            <p:cNvSpPr txBox="1">
              <a:spLocks noChangeAspect="1" noChangeArrowheads="1"/>
            </p:cNvSpPr>
            <p:nvPr/>
          </p:nvSpPr>
          <p:spPr bwMode="auto">
            <a:xfrm>
              <a:off x="1626" y="3399"/>
              <a:ext cx="76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Historical</a:t>
              </a:r>
            </a:p>
          </p:txBody>
        </p:sp>
        <p:sp>
          <p:nvSpPr>
            <p:cNvPr id="24588" name="Text Box 12"/>
            <p:cNvSpPr txBox="1">
              <a:spLocks noChangeAspect="1" noChangeArrowheads="1"/>
            </p:cNvSpPr>
            <p:nvPr/>
          </p:nvSpPr>
          <p:spPr bwMode="auto">
            <a:xfrm>
              <a:off x="4130" y="3350"/>
              <a:ext cx="1197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Future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(alternate view)</a:t>
              </a:r>
            </a:p>
          </p:txBody>
        </p:sp>
        <p:sp>
          <p:nvSpPr>
            <p:cNvPr id="24589" name="Rectangle 13"/>
            <p:cNvSpPr>
              <a:spLocks noChangeAspect="1" noChangeArrowheads="1"/>
            </p:cNvSpPr>
            <p:nvPr/>
          </p:nvSpPr>
          <p:spPr bwMode="auto">
            <a:xfrm>
              <a:off x="4391" y="2856"/>
              <a:ext cx="582" cy="43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90" name="Rectangle 14"/>
            <p:cNvSpPr>
              <a:spLocks noChangeAspect="1" noChangeArrowheads="1"/>
            </p:cNvSpPr>
            <p:nvPr/>
          </p:nvSpPr>
          <p:spPr bwMode="auto">
            <a:xfrm>
              <a:off x="4391" y="2379"/>
              <a:ext cx="582" cy="47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91" name="Rectangle 15"/>
            <p:cNvSpPr>
              <a:spLocks noChangeAspect="1" noChangeArrowheads="1"/>
            </p:cNvSpPr>
            <p:nvPr/>
          </p:nvSpPr>
          <p:spPr bwMode="auto">
            <a:xfrm>
              <a:off x="4391" y="1510"/>
              <a:ext cx="582" cy="86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92" name="Line 16"/>
            <p:cNvSpPr>
              <a:spLocks noChangeAspect="1" noChangeShapeType="1"/>
            </p:cNvSpPr>
            <p:nvPr/>
          </p:nvSpPr>
          <p:spPr bwMode="auto">
            <a:xfrm>
              <a:off x="4076" y="1772"/>
              <a:ext cx="10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93" name="Text Box 17"/>
            <p:cNvSpPr txBox="1">
              <a:spLocks noChangeAspect="1" noChangeArrowheads="1"/>
            </p:cNvSpPr>
            <p:nvPr/>
          </p:nvSpPr>
          <p:spPr bwMode="auto">
            <a:xfrm>
              <a:off x="2310" y="2736"/>
              <a:ext cx="995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Hemispheric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background</a:t>
              </a:r>
            </a:p>
          </p:txBody>
        </p:sp>
        <p:sp>
          <p:nvSpPr>
            <p:cNvPr id="24594" name="Line 18"/>
            <p:cNvSpPr>
              <a:spLocks noChangeAspect="1" noChangeShapeType="1"/>
            </p:cNvSpPr>
            <p:nvPr/>
          </p:nvSpPr>
          <p:spPr bwMode="auto">
            <a:xfrm flipV="1">
              <a:off x="2062" y="2986"/>
              <a:ext cx="313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95" name="Text Box 19"/>
            <p:cNvSpPr txBox="1">
              <a:spLocks noChangeAspect="1" noChangeArrowheads="1"/>
            </p:cNvSpPr>
            <p:nvPr/>
          </p:nvSpPr>
          <p:spPr bwMode="auto">
            <a:xfrm>
              <a:off x="2423" y="2160"/>
              <a:ext cx="74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Regional</a:t>
              </a:r>
            </a:p>
          </p:txBody>
        </p:sp>
        <p:sp>
          <p:nvSpPr>
            <p:cNvPr id="24596" name="Text Box 20"/>
            <p:cNvSpPr txBox="1">
              <a:spLocks noChangeAspect="1" noChangeArrowheads="1"/>
            </p:cNvSpPr>
            <p:nvPr/>
          </p:nvSpPr>
          <p:spPr bwMode="auto">
            <a:xfrm>
              <a:off x="2546" y="1728"/>
              <a:ext cx="49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Local</a:t>
              </a:r>
            </a:p>
          </p:txBody>
        </p:sp>
        <p:sp>
          <p:nvSpPr>
            <p:cNvPr id="24597" name="Line 21"/>
            <p:cNvSpPr>
              <a:spLocks noChangeAspect="1" noChangeShapeType="1"/>
            </p:cNvSpPr>
            <p:nvPr/>
          </p:nvSpPr>
          <p:spPr bwMode="auto">
            <a:xfrm flipV="1">
              <a:off x="2106" y="2336"/>
              <a:ext cx="358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598" name="Text Box 22"/>
            <p:cNvSpPr txBox="1">
              <a:spLocks noChangeAspect="1" noChangeArrowheads="1"/>
            </p:cNvSpPr>
            <p:nvPr/>
          </p:nvSpPr>
          <p:spPr bwMode="auto">
            <a:xfrm>
              <a:off x="2352" y="1190"/>
              <a:ext cx="75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Standard</a:t>
              </a:r>
            </a:p>
          </p:txBody>
        </p:sp>
        <p:sp>
          <p:nvSpPr>
            <p:cNvPr id="24599" name="Line 23"/>
            <p:cNvSpPr>
              <a:spLocks noChangeAspect="1" noChangeShapeType="1"/>
            </p:cNvSpPr>
            <p:nvPr/>
          </p:nvSpPr>
          <p:spPr bwMode="auto">
            <a:xfrm>
              <a:off x="2151" y="1772"/>
              <a:ext cx="403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0" name="Line 24"/>
            <p:cNvSpPr>
              <a:spLocks noChangeAspect="1" noChangeShapeType="1"/>
            </p:cNvSpPr>
            <p:nvPr/>
          </p:nvSpPr>
          <p:spPr bwMode="auto">
            <a:xfrm>
              <a:off x="2867" y="1423"/>
              <a:ext cx="179" cy="3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1" name="Text Box 25"/>
            <p:cNvSpPr txBox="1">
              <a:spLocks noChangeAspect="1" noChangeArrowheads="1"/>
            </p:cNvSpPr>
            <p:nvPr/>
          </p:nvSpPr>
          <p:spPr bwMode="auto">
            <a:xfrm>
              <a:off x="3312" y="3399"/>
              <a:ext cx="57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Future</a:t>
              </a:r>
            </a:p>
          </p:txBody>
        </p:sp>
        <p:sp>
          <p:nvSpPr>
            <p:cNvPr id="24602" name="Rectangle 26"/>
            <p:cNvSpPr>
              <a:spLocks noChangeAspect="1" noChangeArrowheads="1"/>
            </p:cNvSpPr>
            <p:nvPr/>
          </p:nvSpPr>
          <p:spPr bwMode="auto">
            <a:xfrm>
              <a:off x="3315" y="2423"/>
              <a:ext cx="582" cy="86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3" name="Rectangle 27"/>
            <p:cNvSpPr>
              <a:spLocks noChangeAspect="1" noChangeArrowheads="1"/>
            </p:cNvSpPr>
            <p:nvPr/>
          </p:nvSpPr>
          <p:spPr bwMode="auto">
            <a:xfrm>
              <a:off x="3315" y="1945"/>
              <a:ext cx="582" cy="47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4" name="Rectangle 28"/>
            <p:cNvSpPr>
              <a:spLocks noChangeAspect="1" noChangeArrowheads="1"/>
            </p:cNvSpPr>
            <p:nvPr/>
          </p:nvSpPr>
          <p:spPr bwMode="auto">
            <a:xfrm>
              <a:off x="3315" y="1510"/>
              <a:ext cx="582" cy="43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5" name="Line 29"/>
            <p:cNvSpPr>
              <a:spLocks noChangeAspect="1" noChangeShapeType="1"/>
            </p:cNvSpPr>
            <p:nvPr/>
          </p:nvSpPr>
          <p:spPr bwMode="auto">
            <a:xfrm>
              <a:off x="3046" y="1772"/>
              <a:ext cx="10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6" name="Line 30"/>
            <p:cNvSpPr>
              <a:spLocks noChangeAspect="1" noChangeShapeType="1"/>
            </p:cNvSpPr>
            <p:nvPr/>
          </p:nvSpPr>
          <p:spPr bwMode="auto">
            <a:xfrm flipV="1">
              <a:off x="3225" y="2856"/>
              <a:ext cx="314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7" name="Line 31"/>
            <p:cNvSpPr>
              <a:spLocks noChangeAspect="1" noChangeShapeType="1"/>
            </p:cNvSpPr>
            <p:nvPr/>
          </p:nvSpPr>
          <p:spPr bwMode="auto">
            <a:xfrm flipV="1">
              <a:off x="3136" y="2206"/>
              <a:ext cx="358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608" name="Line 32"/>
            <p:cNvSpPr>
              <a:spLocks noChangeAspect="1" noChangeShapeType="1"/>
            </p:cNvSpPr>
            <p:nvPr/>
          </p:nvSpPr>
          <p:spPr bwMode="auto">
            <a:xfrm flipV="1">
              <a:off x="3046" y="1815"/>
              <a:ext cx="403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685800" y="6308725"/>
            <a:ext cx="807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Keating, T. J., J. J. West, and A. Farrell (2004) Prospects for international management of intercontinental air pollutant transport, in A. Stohl, Ed., </a:t>
            </a:r>
            <a:r>
              <a:rPr lang="en-US" sz="1300" i="1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Intercontinental Transport of Air Pollution</a:t>
            </a:r>
            <a:r>
              <a:rPr lang="en-US" sz="13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, Springer, p. 295-320.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21" y="5946880"/>
            <a:ext cx="90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 Future may require concerted efforts to lower background</a:t>
            </a:r>
            <a:endParaRPr lang="en-US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38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imeseries_mda8_vs_temp_PSU_JUL_natoitm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3431" r="21242" b="64444"/>
          <a:stretch/>
        </p:blipFill>
        <p:spPr bwMode="auto">
          <a:xfrm>
            <a:off x="76200" y="1678732"/>
            <a:ext cx="8636518" cy="235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565576" y="6353150"/>
            <a:ext cx="7956024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algn="ctr" defTabSz="914400" eaLnBrk="1" hangingPunct="1">
              <a:buFont typeface="Wingdings" charset="0"/>
              <a:buChar char="à"/>
            </a:pPr>
            <a:r>
              <a:rPr lang="en-US" sz="22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sz="2200" b="1" dirty="0" smtClean="0">
                <a:solidFill>
                  <a:srgbClr val="0000FF"/>
                </a:solidFill>
                <a:latin typeface="Arial"/>
                <a:cs typeface="Arial"/>
              </a:rPr>
              <a:t>mplies that changes </a:t>
            </a:r>
            <a:r>
              <a:rPr lang="en-US" sz="2200" b="1" dirty="0">
                <a:solidFill>
                  <a:srgbClr val="0000FF"/>
                </a:solidFill>
                <a:latin typeface="Arial"/>
                <a:cs typeface="Arial"/>
              </a:rPr>
              <a:t>in climate will influence air quality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231964"/>
            <a:ext cx="875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Observations at U.S. EPA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CASTNet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 site Penn State, PA 41N, 78W, 378m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522" y="1819271"/>
            <a:ext cx="300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00"/>
                </a:solidFill>
                <a:latin typeface="Arial"/>
              </a:rPr>
              <a:t>July mean MDA8 O</a:t>
            </a:r>
            <a:r>
              <a:rPr lang="en-US" b="1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(ppb)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324"/>
            <a:ext cx="9144000" cy="1219200"/>
          </a:xfrm>
        </p:spPr>
        <p:txBody>
          <a:bodyPr/>
          <a:lstStyle/>
          <a:p>
            <a:r>
              <a:rPr lang="en-US" sz="2000" dirty="0" smtClean="0"/>
              <a:t>Surface temperature </a:t>
            </a:r>
            <a:r>
              <a:rPr lang="en-US" sz="2000" dirty="0"/>
              <a:t>and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/>
              <a:t> </a:t>
            </a:r>
            <a:r>
              <a:rPr lang="en-US" sz="2000" dirty="0" smtClean="0"/>
              <a:t>are correlated on </a:t>
            </a:r>
            <a:r>
              <a:rPr lang="en-US" sz="2000" dirty="0"/>
              <a:t>daily to inter-annual time </a:t>
            </a:r>
            <a:r>
              <a:rPr lang="en-US" sz="2000" dirty="0" smtClean="0"/>
              <a:t>scales in polluted regions </a:t>
            </a:r>
            <a:r>
              <a:rPr lang="en-US" sz="1400" dirty="0" smtClean="0"/>
              <a:t>[</a:t>
            </a:r>
            <a:r>
              <a:rPr lang="en-US" sz="1400" dirty="0"/>
              <a:t>e.g., Bloomer et al., 2009; </a:t>
            </a:r>
            <a:r>
              <a:rPr lang="en-US" sz="1400" dirty="0" err="1"/>
              <a:t>Camalier</a:t>
            </a:r>
            <a:r>
              <a:rPr lang="en-US" sz="1400" dirty="0"/>
              <a:t> et al., 2007; </a:t>
            </a:r>
            <a:r>
              <a:rPr lang="en-US" sz="1400" dirty="0" err="1"/>
              <a:t>Cardelino</a:t>
            </a:r>
            <a:r>
              <a:rPr lang="en-US" sz="1400" dirty="0"/>
              <a:t> and </a:t>
            </a:r>
            <a:r>
              <a:rPr lang="en-US" sz="1400" dirty="0" err="1"/>
              <a:t>Chameides</a:t>
            </a:r>
            <a:r>
              <a:rPr lang="en-US" sz="1400" dirty="0"/>
              <a:t>, 1990; Clark and Karl, 1982; </a:t>
            </a:r>
            <a:r>
              <a:rPr lang="en-US" sz="1400" dirty="0" err="1"/>
              <a:t>Korsog</a:t>
            </a:r>
            <a:r>
              <a:rPr lang="en-US" sz="1400" dirty="0"/>
              <a:t> and Wolff, 1991]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806993" y="2516983"/>
            <a:ext cx="178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10am-5pm </a:t>
            </a:r>
            <a:r>
              <a:rPr lang="en-US" b="1" dirty="0" err="1">
                <a:solidFill>
                  <a:srgbClr val="FF0000"/>
                </a:solidFill>
              </a:rPr>
              <a:t>avg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1449" y="3960591"/>
            <a:ext cx="7731540" cy="2217050"/>
            <a:chOff x="-1449" y="3960591"/>
            <a:chExt cx="7731540" cy="2217050"/>
          </a:xfrm>
        </p:grpSpPr>
        <p:grpSp>
          <p:nvGrpSpPr>
            <p:cNvPr id="10" name="Group 9"/>
            <p:cNvGrpSpPr/>
            <p:nvPr/>
          </p:nvGrpSpPr>
          <p:grpSpPr>
            <a:xfrm>
              <a:off x="-1449" y="4328973"/>
              <a:ext cx="4233501" cy="1848668"/>
              <a:chOff x="4385992" y="1606724"/>
              <a:chExt cx="4233501" cy="1848668"/>
            </a:xfrm>
          </p:grpSpPr>
          <p:grpSp>
            <p:nvGrpSpPr>
              <p:cNvPr id="12" name="Group 119"/>
              <p:cNvGrpSpPr>
                <a:grpSpLocks/>
              </p:cNvGrpSpPr>
              <p:nvPr/>
            </p:nvGrpSpPr>
            <p:grpSpPr bwMode="auto">
              <a:xfrm>
                <a:off x="4790863" y="2302068"/>
                <a:ext cx="2286000" cy="1143000"/>
                <a:chOff x="1008" y="1303"/>
                <a:chExt cx="1440" cy="720"/>
              </a:xfrm>
            </p:grpSpPr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08" y="1792"/>
                  <a:ext cx="13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mtClean="0">
                      <a:solidFill>
                        <a:srgbClr val="000000"/>
                      </a:solidFill>
                    </a:rPr>
                    <a:t>pollutant sources</a:t>
                  </a:r>
                </a:p>
              </p:txBody>
            </p:sp>
            <p:pic>
              <p:nvPicPr>
                <p:cNvPr id="19" name="Picture 104" descr="forest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68" r="73769"/>
                <a:stretch>
                  <a:fillRect/>
                </a:stretch>
              </p:blipFill>
              <p:spPr bwMode="auto">
                <a:xfrm>
                  <a:off x="1920" y="1488"/>
                  <a:ext cx="528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105" descr="MCj02808020000[1]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1303"/>
                  <a:ext cx="624" cy="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21" name="Object 106"/>
                <p:cNvGraphicFramePr>
                  <a:graphicFrameLocks noChangeAspect="1"/>
                </p:cNvGraphicFramePr>
                <p:nvPr/>
              </p:nvGraphicFramePr>
              <p:xfrm>
                <a:off x="1584" y="1568"/>
                <a:ext cx="336" cy="2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79" name="Photo Editor Photo" r:id="rId8" imgW="2286198" imgH="1706667" progId="MSPhotoEd.3">
                        <p:embed/>
                      </p:oleObj>
                    </mc:Choice>
                    <mc:Fallback>
                      <p:oleObj name="Photo Editor Photo" r:id="rId8" imgW="2286198" imgH="1706667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3334" t="37302" r="45084" b="994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4" y="1568"/>
                              <a:ext cx="336" cy="2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3" name="Line 107"/>
              <p:cNvSpPr>
                <a:spLocks noChangeShapeType="1"/>
              </p:cNvSpPr>
              <p:nvPr/>
            </p:nvSpPr>
            <p:spPr bwMode="auto">
              <a:xfrm flipV="1">
                <a:off x="4790863" y="2225868"/>
                <a:ext cx="35413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" name="Line 113"/>
              <p:cNvSpPr>
                <a:spLocks noChangeShapeType="1"/>
              </p:cNvSpPr>
              <p:nvPr/>
            </p:nvSpPr>
            <p:spPr bwMode="auto">
              <a:xfrm flipV="1">
                <a:off x="6156063" y="1941001"/>
                <a:ext cx="0" cy="66981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" name="Text Box 114"/>
              <p:cNvSpPr txBox="1">
                <a:spLocks noChangeArrowheads="1"/>
              </p:cNvSpPr>
              <p:nvPr/>
            </p:nvSpPr>
            <p:spPr bwMode="auto">
              <a:xfrm>
                <a:off x="6197363" y="2212343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Degree of mixing</a:t>
                </a:r>
              </a:p>
            </p:txBody>
          </p:sp>
          <p:sp>
            <p:nvSpPr>
              <p:cNvPr id="16" name="Line 116"/>
              <p:cNvSpPr>
                <a:spLocks noChangeShapeType="1"/>
              </p:cNvSpPr>
              <p:nvPr/>
            </p:nvSpPr>
            <p:spPr bwMode="auto">
              <a:xfrm>
                <a:off x="4790863" y="3455392"/>
                <a:ext cx="364963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5992" y="1606724"/>
                <a:ext cx="423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1. Meteorology (e.g., air stagnation)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34749" y="3960591"/>
              <a:ext cx="6395342" cy="40011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What drives the observed O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sz="2000" dirty="0" smtClean="0">
                  <a:solidFill>
                    <a:srgbClr val="0000FF"/>
                  </a:solidFill>
                </a:rPr>
                <a:t>-Temperature correlation? 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2736" y="4354716"/>
            <a:ext cx="4277835" cy="1788265"/>
            <a:chOff x="4462736" y="4354716"/>
            <a:chExt cx="4277835" cy="1788265"/>
          </a:xfrm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5913673" y="5369083"/>
              <a:ext cx="1167903" cy="773898"/>
            </a:xfrm>
            <a:custGeom>
              <a:avLst/>
              <a:gdLst>
                <a:gd name="T0" fmla="*/ 2147483647 w 413"/>
                <a:gd name="T1" fmla="*/ 2147483647 h 317"/>
                <a:gd name="T2" fmla="*/ 2147483647 w 413"/>
                <a:gd name="T3" fmla="*/ 2147483647 h 317"/>
                <a:gd name="T4" fmla="*/ 2147483647 w 413"/>
                <a:gd name="T5" fmla="*/ 2147483647 h 317"/>
                <a:gd name="T6" fmla="*/ 2147483647 w 413"/>
                <a:gd name="T7" fmla="*/ 2147483647 h 317"/>
                <a:gd name="T8" fmla="*/ 2147483647 w 413"/>
                <a:gd name="T9" fmla="*/ 2147483647 h 317"/>
                <a:gd name="T10" fmla="*/ 2147483647 w 413"/>
                <a:gd name="T11" fmla="*/ 2147483647 h 317"/>
                <a:gd name="T12" fmla="*/ 2147483647 w 413"/>
                <a:gd name="T13" fmla="*/ 2147483647 h 317"/>
                <a:gd name="T14" fmla="*/ 2147483647 w 413"/>
                <a:gd name="T15" fmla="*/ 2147483647 h 317"/>
                <a:gd name="T16" fmla="*/ 2147483647 w 413"/>
                <a:gd name="T17" fmla="*/ 2147483647 h 317"/>
                <a:gd name="T18" fmla="*/ 2147483647 w 413"/>
                <a:gd name="T19" fmla="*/ 2147483647 h 317"/>
                <a:gd name="T20" fmla="*/ 2147483647 w 413"/>
                <a:gd name="T21" fmla="*/ 2147483647 h 317"/>
                <a:gd name="T22" fmla="*/ 2147483647 w 413"/>
                <a:gd name="T23" fmla="*/ 2147483647 h 317"/>
                <a:gd name="T24" fmla="*/ 2147483647 w 413"/>
                <a:gd name="T25" fmla="*/ 2147483647 h 317"/>
                <a:gd name="T26" fmla="*/ 2147483647 w 413"/>
                <a:gd name="T27" fmla="*/ 2147483647 h 317"/>
                <a:gd name="T28" fmla="*/ 2147483647 w 413"/>
                <a:gd name="T29" fmla="*/ 2147483647 h 3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3"/>
                <a:gd name="T46" fmla="*/ 0 h 317"/>
                <a:gd name="T47" fmla="*/ 413 w 413"/>
                <a:gd name="T48" fmla="*/ 317 h 3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3" h="317">
                  <a:moveTo>
                    <a:pt x="21" y="254"/>
                  </a:moveTo>
                  <a:cubicBezTo>
                    <a:pt x="30" y="228"/>
                    <a:pt x="46" y="209"/>
                    <a:pt x="53" y="182"/>
                  </a:cubicBezTo>
                  <a:cubicBezTo>
                    <a:pt x="54" y="177"/>
                    <a:pt x="65" y="118"/>
                    <a:pt x="69" y="110"/>
                  </a:cubicBezTo>
                  <a:cubicBezTo>
                    <a:pt x="94" y="60"/>
                    <a:pt x="116" y="61"/>
                    <a:pt x="149" y="22"/>
                  </a:cubicBezTo>
                  <a:cubicBezTo>
                    <a:pt x="167" y="0"/>
                    <a:pt x="144" y="62"/>
                    <a:pt x="160" y="38"/>
                  </a:cubicBezTo>
                  <a:cubicBezTo>
                    <a:pt x="168" y="43"/>
                    <a:pt x="204" y="29"/>
                    <a:pt x="208" y="38"/>
                  </a:cubicBezTo>
                  <a:cubicBezTo>
                    <a:pt x="217" y="61"/>
                    <a:pt x="231" y="70"/>
                    <a:pt x="237" y="102"/>
                  </a:cubicBezTo>
                  <a:cubicBezTo>
                    <a:pt x="245" y="144"/>
                    <a:pt x="236" y="168"/>
                    <a:pt x="277" y="182"/>
                  </a:cubicBezTo>
                  <a:cubicBezTo>
                    <a:pt x="308" y="136"/>
                    <a:pt x="326" y="85"/>
                    <a:pt x="357" y="38"/>
                  </a:cubicBezTo>
                  <a:cubicBezTo>
                    <a:pt x="364" y="27"/>
                    <a:pt x="380" y="23"/>
                    <a:pt x="389" y="14"/>
                  </a:cubicBezTo>
                  <a:cubicBezTo>
                    <a:pt x="396" y="7"/>
                    <a:pt x="373" y="25"/>
                    <a:pt x="365" y="30"/>
                  </a:cubicBezTo>
                  <a:cubicBezTo>
                    <a:pt x="373" y="104"/>
                    <a:pt x="395" y="167"/>
                    <a:pt x="413" y="238"/>
                  </a:cubicBezTo>
                  <a:cubicBezTo>
                    <a:pt x="410" y="249"/>
                    <a:pt x="405" y="270"/>
                    <a:pt x="405" y="270"/>
                  </a:cubicBezTo>
                  <a:cubicBezTo>
                    <a:pt x="320" y="273"/>
                    <a:pt x="234" y="274"/>
                    <a:pt x="149" y="278"/>
                  </a:cubicBezTo>
                  <a:cubicBezTo>
                    <a:pt x="119" y="279"/>
                    <a:pt x="0" y="317"/>
                    <a:pt x="21" y="2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4" name="Picture 3" descr="forest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" r="80057"/>
            <a:stretch/>
          </p:blipFill>
          <p:spPr bwMode="auto">
            <a:xfrm>
              <a:off x="5247435" y="5356521"/>
              <a:ext cx="1712659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4733043" y="4731386"/>
              <a:ext cx="487405" cy="579438"/>
              <a:chOff x="-297816" y="1940"/>
              <a:chExt cx="487405" cy="365"/>
            </a:xfrm>
          </p:grpSpPr>
          <p:sp>
            <p:nvSpPr>
              <p:cNvPr id="38" name="Text Box 122"/>
              <p:cNvSpPr txBox="1">
                <a:spLocks noChangeArrowheads="1"/>
              </p:cNvSpPr>
              <p:nvPr/>
            </p:nvSpPr>
            <p:spPr bwMode="auto">
              <a:xfrm>
                <a:off x="-297816" y="1940"/>
                <a:ext cx="43180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39" name="Line 123"/>
              <p:cNvSpPr>
                <a:spLocks noChangeShapeType="1"/>
              </p:cNvSpPr>
              <p:nvPr/>
            </p:nvSpPr>
            <p:spPr bwMode="auto">
              <a:xfrm flipV="1">
                <a:off x="189589" y="2009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6" name="Rectangle 129"/>
            <p:cNvSpPr>
              <a:spLocks noChangeArrowheads="1"/>
            </p:cNvSpPr>
            <p:nvPr/>
          </p:nvSpPr>
          <p:spPr bwMode="auto">
            <a:xfrm>
              <a:off x="7391037" y="4890052"/>
              <a:ext cx="685512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</a:t>
              </a:r>
              <a:r>
                <a:rPr lang="en-US" sz="2400" b="1" baseline="-25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x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 Box 135"/>
            <p:cNvSpPr txBox="1">
              <a:spLocks noChangeArrowheads="1"/>
            </p:cNvSpPr>
            <p:nvPr/>
          </p:nvSpPr>
          <p:spPr bwMode="auto">
            <a:xfrm>
              <a:off x="7067667" y="5466822"/>
              <a:ext cx="16729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T-sensitive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0000"/>
                  </a:solidFill>
                </a:rPr>
                <a:t>NO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</a:rPr>
                <a:t> reservoir</a:t>
              </a:r>
            </a:p>
          </p:txBody>
        </p:sp>
        <p:sp>
          <p:nvSpPr>
            <p:cNvPr id="30" name="Line 142"/>
            <p:cNvSpPr>
              <a:spLocks noChangeShapeType="1"/>
            </p:cNvSpPr>
            <p:nvPr/>
          </p:nvSpPr>
          <p:spPr bwMode="auto">
            <a:xfrm flipV="1">
              <a:off x="7736067" y="5270008"/>
              <a:ext cx="46182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123"/>
            <p:cNvSpPr>
              <a:spLocks noChangeShapeType="1"/>
            </p:cNvSpPr>
            <p:nvPr/>
          </p:nvSpPr>
          <p:spPr bwMode="auto">
            <a:xfrm flipV="1">
              <a:off x="6205756" y="4823441"/>
              <a:ext cx="0" cy="381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125"/>
            <p:cNvSpPr txBox="1">
              <a:spLocks noChangeArrowheads="1"/>
            </p:cNvSpPr>
            <p:nvPr/>
          </p:nvSpPr>
          <p:spPr bwMode="auto">
            <a:xfrm>
              <a:off x="5447793" y="5119810"/>
              <a:ext cx="12819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</a:rPr>
                <a:t>NMVOCs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57754" y="5422408"/>
              <a:ext cx="1377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Deposition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Line 123"/>
            <p:cNvSpPr>
              <a:spLocks noChangeShapeType="1"/>
            </p:cNvSpPr>
            <p:nvPr/>
          </p:nvSpPr>
          <p:spPr bwMode="auto">
            <a:xfrm>
              <a:off x="4852505" y="5425329"/>
              <a:ext cx="0" cy="4348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62736" y="4354716"/>
              <a:ext cx="3976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2. Feedbacks (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Emis</a:t>
              </a:r>
              <a:r>
                <a:rPr lang="en-US" sz="2000" dirty="0" smtClean="0">
                  <a:solidFill>
                    <a:srgbClr val="0000FF"/>
                  </a:solidFill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</a:rPr>
                <a:t>C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hem</a:t>
              </a:r>
              <a:r>
                <a:rPr lang="en-US" sz="2000" dirty="0" smtClean="0">
                  <a:solidFill>
                    <a:srgbClr val="0000FF"/>
                  </a:solidFill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Dep</a:t>
              </a:r>
              <a:r>
                <a:rPr lang="en-US" sz="2000" dirty="0" smtClean="0">
                  <a:solidFill>
                    <a:srgbClr val="0000FF"/>
                  </a:solidFill>
                </a:rPr>
                <a:t>)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40" name="Sun 39"/>
            <p:cNvSpPr/>
            <p:nvPr/>
          </p:nvSpPr>
          <p:spPr>
            <a:xfrm>
              <a:off x="6430209" y="4788030"/>
              <a:ext cx="651367" cy="472574"/>
            </a:xfrm>
            <a:prstGeom prst="su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75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22"/>
          <p:cNvSpPr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srgbClr val="000000"/>
                </a:solidFill>
              </a:rPr>
              <a:t>Models estimate </a:t>
            </a:r>
            <a:r>
              <a:rPr lang="en-US" sz="2400" b="1" dirty="0" smtClean="0">
                <a:solidFill>
                  <a:srgbClr val="000000"/>
                </a:solidFill>
              </a:rPr>
              <a:t>a ‘climate </a:t>
            </a:r>
            <a:r>
              <a:rPr lang="en-US" sz="2400" b="1" dirty="0">
                <a:solidFill>
                  <a:srgbClr val="000000"/>
                </a:solidFill>
              </a:rPr>
              <a:t>change penalty</a:t>
            </a:r>
            <a:r>
              <a:rPr lang="en-US" sz="2400" b="1" dirty="0" smtClean="0">
                <a:solidFill>
                  <a:srgbClr val="000000"/>
                </a:solidFill>
              </a:rPr>
              <a:t>’ (+2 to 8 ppb) </a:t>
            </a:r>
            <a:r>
              <a:rPr lang="en-US" sz="2400" b="1" dirty="0">
                <a:solidFill>
                  <a:srgbClr val="000000"/>
                </a:solidFill>
              </a:rPr>
              <a:t>on surface O</a:t>
            </a:r>
            <a:r>
              <a:rPr lang="en-US" sz="2400" b="1" baseline="-25000" dirty="0">
                <a:solidFill>
                  <a:srgbClr val="000000"/>
                </a:solidFill>
              </a:rPr>
              <a:t>3 </a:t>
            </a:r>
            <a:r>
              <a:rPr lang="en-US" sz="2400" b="1" dirty="0">
                <a:solidFill>
                  <a:srgbClr val="000000"/>
                </a:solidFill>
              </a:rPr>
              <a:t>over </a:t>
            </a:r>
            <a:r>
              <a:rPr lang="en-US" sz="2400" b="1" dirty="0" smtClean="0">
                <a:solidFill>
                  <a:srgbClr val="000000"/>
                </a:solidFill>
              </a:rPr>
              <a:t>U.S. </a:t>
            </a:r>
            <a:r>
              <a:rPr lang="en-US" sz="2400" b="1" dirty="0">
                <a:solidFill>
                  <a:srgbClr val="000000"/>
                </a:solidFill>
              </a:rPr>
              <a:t>but often disagree in sign regionally</a:t>
            </a:r>
          </a:p>
        </p:txBody>
      </p:sp>
      <p:pic>
        <p:nvPicPr>
          <p:cNvPr id="796674" name="Picture 2"/>
          <p:cNvPicPr>
            <a:picLocks noChangeAspect="1" noChangeArrowheads="1"/>
          </p:cNvPicPr>
          <p:nvPr/>
        </p:nvPicPr>
        <p:blipFill>
          <a:blip r:embed="rId3" cstate="print"/>
          <a:srcRect l="3539" t="6463" r="9347"/>
          <a:stretch>
            <a:fillRect/>
          </a:stretch>
        </p:blipFill>
        <p:spPr bwMode="auto">
          <a:xfrm>
            <a:off x="3233055" y="1122807"/>
            <a:ext cx="5257800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4" cstate="print"/>
          <a:srcRect l="16562" t="25000" r="14431" b="18750"/>
          <a:stretch>
            <a:fillRect/>
          </a:stretch>
        </p:blipFill>
        <p:spPr bwMode="auto">
          <a:xfrm>
            <a:off x="511022" y="1576943"/>
            <a:ext cx="26458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719" y="4618888"/>
            <a:ext cx="53861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Uncertain regional climate responses (and feedbacks) to global warming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  <a:latin typeface="Arial" charset="0"/>
                <a:sym typeface="Wingdings"/>
              </a:rPr>
              <a:t>M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sym typeface="Wingdings"/>
              </a:rPr>
              <a:t>odel estimates typically based on a few years of present and future (often 2050s) meteorology from 1 realization of 1 GCM </a:t>
            </a:r>
            <a:endParaRPr lang="en-US" dirty="0" smtClean="0">
              <a:solidFill>
                <a:srgbClr val="0000FF"/>
              </a:solidFill>
              <a:latin typeface="Arial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4" y="1091923"/>
            <a:ext cx="9099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Modeled changes in summer mean of daily max 8-hour O</a:t>
            </a:r>
            <a:r>
              <a:rPr lang="en-US" b="1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(ppb; future – present)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268" t="85803" r="21972" b="3155"/>
          <a:stretch>
            <a:fillRect/>
          </a:stretch>
        </p:blipFill>
        <p:spPr bwMode="auto">
          <a:xfrm>
            <a:off x="3385455" y="3541213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43069" y="3336376"/>
            <a:ext cx="4519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NE           MW        WC          GC           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81" y="3537138"/>
            <a:ext cx="296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Weaver et al., BAMS, 2009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71849" y="3705708"/>
            <a:ext cx="4017246" cy="3195230"/>
            <a:chOff x="5171849" y="3705708"/>
            <a:chExt cx="4017246" cy="3195230"/>
          </a:xfrm>
        </p:grpSpPr>
        <p:pic>
          <p:nvPicPr>
            <p:cNvPr id="12" name="Picture 6" descr="2007jd008917-p02_e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3" t="3664" r="1169" b="51228"/>
            <a:stretch>
              <a:fillRect/>
            </a:stretch>
          </p:blipFill>
          <p:spPr bwMode="auto">
            <a:xfrm>
              <a:off x="5171849" y="3915886"/>
              <a:ext cx="3802062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565207" y="6564388"/>
              <a:ext cx="6238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</a:rPr>
                <a:t>ppbv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171849" y="6126974"/>
              <a:ext cx="2387154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Wu et al., </a:t>
              </a:r>
              <a:r>
                <a:rPr lang="en-US" i="1" dirty="0" smtClean="0">
                  <a:solidFill>
                    <a:srgbClr val="000000"/>
                  </a:solidFill>
                </a:rPr>
                <a:t>JGR</a:t>
              </a:r>
              <a:r>
                <a:rPr lang="en-US" dirty="0" smtClean="0">
                  <a:solidFill>
                    <a:srgbClr val="000000"/>
                  </a:solidFill>
                </a:rPr>
                <a:t>, 2008: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smtClean="0">
                  <a:solidFill>
                    <a:srgbClr val="000000"/>
                  </a:solidFill>
                </a:rPr>
                <a:t>“Climate Penalty”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7269238" y="3705708"/>
              <a:ext cx="834572" cy="210178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34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sz="2400" dirty="0">
            <a:solidFill>
              <a:srgbClr val="0000FF"/>
            </a:solidFill>
          </a:defRPr>
        </a:defPPr>
      </a:lstStyle>
    </a:tx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14519</TotalTime>
  <Words>3612</Words>
  <Application>Microsoft Macintosh PowerPoint</Application>
  <PresentationFormat>On-screen Show (4:3)</PresentationFormat>
  <Paragraphs>588</Paragraphs>
  <Slides>33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8_Default Design</vt:lpstr>
      <vt:lpstr>11_Default Design</vt:lpstr>
      <vt:lpstr>10_Default Design</vt:lpstr>
      <vt:lpstr>Photo Editor Photo</vt:lpstr>
      <vt:lpstr>PowerPoint Presentation</vt:lpstr>
      <vt:lpstr>PowerPoint Presentation</vt:lpstr>
      <vt:lpstr>Air pollutants and their precursors contribute to  climate forcing from preindustrial to present</vt:lpstr>
      <vt:lpstr>PowerPoint Presentation</vt:lpstr>
      <vt:lpstr>The U.S. ozone smog problem is spatially widespread</vt:lpstr>
      <vt:lpstr>Trends in summer daytime (11am-4pm) average ozone  at rural U.S. monitoring sites (CASTNet): 1990 to 2010</vt:lpstr>
      <vt:lpstr>The “tightening vise” of ozone management</vt:lpstr>
      <vt:lpstr>Surface temperature and O3 are correlated on daily to inter-annual time scales in polluted regions [e.g., Bloomer et al., 2009; Camalier et al., 2007; Cardelino and Chameides, 1990; Clark and Karl, 1982; Korsog and Wolff, 1991]</vt:lpstr>
      <vt:lpstr>PowerPoint Presentation</vt:lpstr>
      <vt:lpstr>‘First-look’ future projections with current chemistry-climate models for N. Amer. Surface O3 (emissions + climate change)</vt:lpstr>
      <vt:lpstr>How and why might extremes change?</vt:lpstr>
      <vt:lpstr>Approach: Targeted sensitivity simulations in a chemistry-climate model to examine chemistry-climate interactions</vt:lpstr>
      <vt:lpstr>Approach: Historical + Future global change scenarios &amp; targeted sensitivity simulations in GFDL CM3 CCM</vt:lpstr>
      <vt:lpstr>In polluted (high-NOx) regions, surface O3 typically peaks during summer (monthly averages at 3 NE USA measurement sites)</vt:lpstr>
      <vt:lpstr>Shifting surface ozone seasonal cycle evident in  observations over NE USA</vt:lpstr>
      <vt:lpstr>Structure of observed changes in monthly mean ozone  captured by GFDL CM3 CCM (despite mean state bias)</vt:lpstr>
      <vt:lpstr>Reversal of surface O3 seasonal cycle occurs in model under scenarios with dramatic regional NOx reductions</vt:lpstr>
      <vt:lpstr>Doubling of global CH4 abundance (RCP8.5) raises NE USA surface ozone in model; largest impact during winter</vt:lpstr>
      <vt:lpstr>“Climate penalty” on monthly mean NE USA surface O3 as simulated with the GFDL CM3 model</vt:lpstr>
      <vt:lpstr>How and why might air pollution extremes change?</vt:lpstr>
      <vt:lpstr>Under RCPs, NE USA high-O3 summertime events decrease;  beware ‘penalty’ from rising methane (via background O3)</vt:lpstr>
      <vt:lpstr>GFDL CM3 generally captures NE US JJA surface O3 decrease  following NOx emission controls (-25% early 1990s to mid-2000s)</vt:lpstr>
      <vt:lpstr>Characterizing observed ‘extreme’ ozone pollution events</vt:lpstr>
      <vt:lpstr>EVT methods enable derivation of probabilistic “return levels” for JJA MDA8 O3 within a given “return period”</vt:lpstr>
      <vt:lpstr>Large NOx reductions offset climate penalty on O3 extremes</vt:lpstr>
      <vt:lpstr>A mechanism underlying ‘climate penalty’: Frequency of NE US summer storms decreases as the planet warms… </vt:lpstr>
      <vt:lpstr>…but the storm count – O3 event relationship is weaker than derived from observations</vt:lpstr>
      <vt:lpstr>PowerPoint Presentation</vt:lpstr>
      <vt:lpstr>How and why might air pollution extremes change?</vt:lpstr>
      <vt:lpstr>Offsetting impacts on extreme temperature events from greenhouse gases vs. aerosol over historical period</vt:lpstr>
      <vt:lpstr>Increase in hottest days projected throughout 21st Century  under extreme warming scenario</vt:lpstr>
      <vt:lpstr>Atmospheric Chemistry Group at LDEO/CU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Fiore</dc:creator>
  <cp:lastModifiedBy>Arlene Fiore</cp:lastModifiedBy>
  <cp:revision>878</cp:revision>
  <cp:lastPrinted>2013-08-21T13:48:36Z</cp:lastPrinted>
  <dcterms:created xsi:type="dcterms:W3CDTF">2012-09-26T01:15:17Z</dcterms:created>
  <dcterms:modified xsi:type="dcterms:W3CDTF">2014-05-06T03:16:32Z</dcterms:modified>
</cp:coreProperties>
</file>