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54" r:id="rId2"/>
    <p:sldMasterId id="2147483867" r:id="rId3"/>
    <p:sldMasterId id="2147483905" r:id="rId4"/>
  </p:sldMasterIdLst>
  <p:notesMasterIdLst>
    <p:notesMasterId r:id="rId22"/>
  </p:notesMasterIdLst>
  <p:handoutMasterIdLst>
    <p:handoutMasterId r:id="rId23"/>
  </p:handoutMasterIdLst>
  <p:sldIdLst>
    <p:sldId id="315" r:id="rId5"/>
    <p:sldId id="466" r:id="rId6"/>
    <p:sldId id="467" r:id="rId7"/>
    <p:sldId id="463" r:id="rId8"/>
    <p:sldId id="447" r:id="rId9"/>
    <p:sldId id="460" r:id="rId10"/>
    <p:sldId id="383" r:id="rId11"/>
    <p:sldId id="473" r:id="rId12"/>
    <p:sldId id="445" r:id="rId13"/>
    <p:sldId id="458" r:id="rId14"/>
    <p:sldId id="442" r:id="rId15"/>
    <p:sldId id="468" r:id="rId16"/>
    <p:sldId id="472" r:id="rId17"/>
    <p:sldId id="471" r:id="rId18"/>
    <p:sldId id="474" r:id="rId19"/>
    <p:sldId id="407" r:id="rId20"/>
    <p:sldId id="45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993300"/>
    <a:srgbClr val="004080"/>
    <a:srgbClr val="008080"/>
    <a:srgbClr val="8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2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13148-F491-5E45-9C00-79B1B6DF5906}" type="datetimeFigureOut">
              <a:rPr lang="en-US" smtClean="0"/>
              <a:t>5/28/13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94D8A-A385-A340-81BB-C308DF1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37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A59E6-77BA-4240-8AA4-0283335AE0CD}" type="datetimeFigureOut">
              <a:rPr lang="en-US" smtClean="0"/>
              <a:t>5/28/13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573A6-15EA-F145-A436-415265A02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4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14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67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WUS as region where transported ozone important</a:t>
            </a:r>
            <a:r>
              <a:rPr lang="en-US" baseline="0" dirty="0" smtClean="0"/>
              <a:t> so changes in circulation, upwind (Asian sources) &amp; </a:t>
            </a:r>
            <a:r>
              <a:rPr lang="en-US" baseline="0" dirty="0" err="1" smtClean="0"/>
              <a:t>strat</a:t>
            </a:r>
            <a:r>
              <a:rPr lang="en-US" baseline="0" dirty="0" smtClean="0"/>
              <a:t>-to-trop transport important</a:t>
            </a:r>
            <a:endParaRPr lang="en-US" dirty="0" smtClean="0"/>
          </a:p>
          <a:p>
            <a:r>
              <a:rPr lang="en-US" dirty="0" smtClean="0"/>
              <a:t>End with</a:t>
            </a:r>
            <a:r>
              <a:rPr lang="en-US" baseline="0" dirty="0" smtClean="0"/>
              <a:t> need for building our process understanding at regional scales on time scales from daily to decadal and CCMI effort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579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8E873-491D-4ADE-A10D-BE7E15202C89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2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BA6C1-9658-4D48-96AC-DB6183A25ACB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Emphasie</a:t>
            </a:r>
            <a:r>
              <a:rPr lang="en-US" baseline="0" dirty="0" smtClean="0"/>
              <a:t> WUS // EUS…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72FCA-AB13-F240-8493-9E30DF872504}" type="slidenum">
              <a:rPr lang="en-US">
                <a:solidFill>
                  <a:srgbClr val="C0504D"/>
                </a:solidFill>
              </a:rPr>
              <a:pPr/>
              <a:t>4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127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Monetized co-benefits of methane mitigation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health are estimated to be $13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 per ton CO2eq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773A2-4290-DF46-B726-CE0A126B860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195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EDAE269-3348-4F4D-9E11-7D99BF88662E}" type="slidenum">
              <a:rPr 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Simplify – scenarios to test climate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emissions impacts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FD13-45A1-4D5F-91E2-48CDB4530DE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EDAE269-3348-4F4D-9E11-7D99BF88662E}" type="slidenum">
              <a:rPr 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 USA becomes like remote background</a:t>
            </a:r>
            <a:r>
              <a:rPr lang="en-US" baseline="0" dirty="0" smtClean="0"/>
              <a:t> site in WUS?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3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4BDD-D039-4F5A-904A-0F0EA7A3E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5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EBAE-0ECF-4E18-9C28-A1716C21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6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4CA9-20E5-472E-B047-240C4FF9B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9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3EC4-41D2-4DA7-A90A-9F5BB104F7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01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4BDD-D039-4F5A-904A-0F0EA7A3E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10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E-0C0D-4DED-AC2D-AF189C4B54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95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84DD-C604-4AF2-88FF-FA2BB14E3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4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7588-55F9-4EB4-895C-256B47095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38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BB5F-3B8C-4A27-9CE8-9675AE19BE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63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6E69-7B97-4CF8-ABC4-0FFC9F6968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75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E8CB-197A-4592-BF32-09F14C14F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8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E-0C0D-4DED-AC2D-AF189C4B54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53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396D-6D5B-4391-A7C8-C42421D29B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06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57F4-11E9-450E-AB3F-4A8497216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38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EBAE-0ECF-4E18-9C28-A1716C21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89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4CA9-20E5-472E-B047-240C4FF9B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43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3EC4-41D2-4DA7-A90A-9F5BB104F7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29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1DCDB-31D2-A049-880F-330900BB1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82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C55A2-6C27-F24D-898C-39E37EA0E9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45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E5E43-09E0-C84C-983C-DF2B5EC77D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98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B1C26-AC68-924B-8A3F-BF5AD7283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87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90B9C-03E8-BE44-9E76-758AB64819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0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84DD-C604-4AF2-88FF-FA2BB14E3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95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27381-73AC-7C42-A8F2-5E02005138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76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FCC653-DBC2-474F-AFA3-296BE7B0EA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93C9A-049B-4548-8A1B-97F1E8C548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1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43A99-1E79-5C42-96DF-1F75146836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60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52322-5C70-0144-9EB9-4B58978B49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366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D06E2-4F7F-A646-92B7-ACCFE41FAB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23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DB577-D859-9448-8254-9BFCB14518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79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822DD-D160-134C-855F-9B49965197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64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E0281-B2F1-AE44-AC37-A949D3A27F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78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57F3B-F95D-D847-9B87-08379B0F8C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2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7588-55F9-4EB4-895C-256B47095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FC923-35D2-5440-AF70-639DD55D21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940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9C510-38F3-2347-8AD4-D4DE34918F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70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E50DA-1956-E44C-9B31-1664FC154F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44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65FA8-A8AD-4945-B6CD-5F6CBD21EC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211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891FC-F33A-1441-A2D4-003D36627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732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73858-3765-6A4D-A8D9-F0551B5079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443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64283-30E1-DD4A-A5BF-FD1786A316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3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BB5F-3B8C-4A27-9CE8-9675AE19BE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7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6E69-7B97-4CF8-ABC4-0FFC9F6968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0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E8CB-197A-4592-BF32-09F14C14F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0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396D-6D5B-4391-A7C8-C42421D29B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6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57F4-11E9-450E-AB3F-4A8497216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8C9391C-02EF-4736-9206-A7C454F45ED2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4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8C9391C-02EF-4736-9206-A7C454F45ED2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0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4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4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4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834B7F4-74CC-8044-8CE8-474DD086FCA6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8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t24itle style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2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12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12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CF59C04-D523-F84A-BD7A-8C043218B777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9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gif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3.png"/><Relationship Id="rId5" Type="http://schemas.openxmlformats.org/officeDocument/2006/relationships/image" Target="../media/image19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hyperlink" Target="http://iconbazaar.com/bars/contributed/pg04.html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.bin"/><Relationship Id="rId8" Type="http://schemas.openxmlformats.org/officeDocument/2006/relationships/image" Target="../media/image12.png"/><Relationship Id="rId9" Type="http://schemas.openxmlformats.org/officeDocument/2006/relationships/image" Target="../media/image15.wmf"/><Relationship Id="rId10" Type="http://schemas.openxmlformats.org/officeDocument/2006/relationships/image" Target="../media/image16.jpeg"/><Relationship Id="rId11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1.png"/><Relationship Id="rId5" Type="http://schemas.openxmlformats.org/officeDocument/2006/relationships/hyperlink" Target="http://iconbazaar.com/bars/contributed/pg04.html" TargetMode="External"/><Relationship Id="rId6" Type="http://schemas.openxmlformats.org/officeDocument/2006/relationships/image" Target="../media/image13.png"/><Relationship Id="rId7" Type="http://schemas.openxmlformats.org/officeDocument/2006/relationships/image" Target="../media/image14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325" y="368723"/>
            <a:ext cx="9133675" cy="52580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928788" y="383740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010157" y="5683497"/>
            <a:ext cx="81338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Arial"/>
              </a:rPr>
              <a:t>Symposium on Abrupt Climate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Arial"/>
              </a:rPr>
              <a:t>Change in a Warming World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Arial"/>
              </a:rPr>
              <a:t>LDEO, Palisades, NY</a:t>
            </a:r>
            <a:endParaRPr lang="en-US" dirty="0">
              <a:solidFill>
                <a:srgbClr val="0000FF"/>
              </a:solidFill>
              <a:latin typeface="Arial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Arial"/>
              </a:rPr>
              <a:t>May 23, 2013</a:t>
            </a:r>
            <a:endParaRPr lang="en-US" dirty="0">
              <a:solidFill>
                <a:srgbClr val="0000FF"/>
              </a:solidFill>
              <a:latin typeface="Aria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325" y="6032844"/>
            <a:ext cx="2829589" cy="814653"/>
            <a:chOff x="-128391" y="5785263"/>
            <a:chExt cx="3966318" cy="1072737"/>
          </a:xfrm>
        </p:grpSpPr>
        <p:pic>
          <p:nvPicPr>
            <p:cNvPr id="25" name="Picture 4" descr="C:\WINDOWS\Desktop\April Powerpoint\August\Starblock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711" y="5811632"/>
              <a:ext cx="2522077" cy="103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epa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391" y="5785263"/>
              <a:ext cx="1211329" cy="1072737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2602493" y="6366452"/>
              <a:ext cx="1235434" cy="4676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/>
                <a:t>83520601 </a:t>
              </a:r>
            </a:p>
          </p:txBody>
        </p:sp>
      </p:grpSp>
      <p:pic>
        <p:nvPicPr>
          <p:cNvPr id="28" name="Picture 27" descr="aqast_logo_222x2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01" y="6032844"/>
            <a:ext cx="904274" cy="814653"/>
          </a:xfrm>
          <a:prstGeom prst="rect">
            <a:avLst/>
          </a:prstGeom>
        </p:spPr>
      </p:pic>
      <p:pic>
        <p:nvPicPr>
          <p:cNvPr id="29" name="Picture 2" descr="http://global-warming.accuweather.com/nasa-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6457" y="6018175"/>
            <a:ext cx="926611" cy="829473"/>
          </a:xfrm>
          <a:prstGeom prst="rect">
            <a:avLst/>
          </a:prstGeom>
          <a:noFill/>
        </p:spPr>
      </p:pic>
      <p:pic>
        <p:nvPicPr>
          <p:cNvPr id="30" name="Picture 6" descr="large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3302" y="6008816"/>
            <a:ext cx="878397" cy="87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0" descr="NOAALogoLarge"/>
          <p:cNvPicPr>
            <a:picLocks noChangeAspect="1" noChangeArrowheads="1"/>
          </p:cNvPicPr>
          <p:nvPr/>
        </p:nvPicPr>
        <p:blipFill>
          <a:blip r:embed="rId8" cstate="print"/>
          <a:srcRect l="24004" t="24287" r="21649" b="34201"/>
          <a:stretch>
            <a:fillRect/>
          </a:stretch>
        </p:blipFill>
        <p:spPr bwMode="auto">
          <a:xfrm>
            <a:off x="4418675" y="6018175"/>
            <a:ext cx="846252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-254000" y="2860634"/>
            <a:ext cx="9311414" cy="2762398"/>
            <a:chOff x="-254000" y="2860634"/>
            <a:chExt cx="9311414" cy="2762398"/>
          </a:xfrm>
        </p:grpSpPr>
        <p:grpSp>
          <p:nvGrpSpPr>
            <p:cNvPr id="7" name="Group 6"/>
            <p:cNvGrpSpPr/>
            <p:nvPr/>
          </p:nvGrpSpPr>
          <p:grpSpPr>
            <a:xfrm>
              <a:off x="293860" y="2860634"/>
              <a:ext cx="8305800" cy="1609098"/>
              <a:chOff x="293860" y="2860634"/>
              <a:chExt cx="8305800" cy="1609098"/>
            </a:xfrm>
          </p:grpSpPr>
          <p:sp>
            <p:nvSpPr>
              <p:cNvPr id="25608" name="Text Box 8"/>
              <p:cNvSpPr txBox="1">
                <a:spLocks noChangeArrowheads="1"/>
              </p:cNvSpPr>
              <p:nvPr/>
            </p:nvSpPr>
            <p:spPr bwMode="auto">
              <a:xfrm>
                <a:off x="3317637" y="3144905"/>
                <a:ext cx="230128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Arial"/>
                  </a:rPr>
                  <a:t>Arlene </a:t>
                </a:r>
                <a:r>
                  <a:rPr lang="en-US" sz="2400" dirty="0">
                    <a:solidFill>
                      <a:srgbClr val="000000"/>
                    </a:solidFill>
                    <a:latin typeface="Arial"/>
                  </a:rPr>
                  <a:t>M.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/>
                  </a:rPr>
                  <a:t>Fiore</a:t>
                </a:r>
              </a:p>
            </p:txBody>
          </p:sp>
          <p:pic>
            <p:nvPicPr>
              <p:cNvPr id="2" name="Picture 1" descr="LDEO_Newlogotrans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4364" y="3915550"/>
                <a:ext cx="3186545" cy="554182"/>
              </a:xfrm>
              <a:prstGeom prst="rect">
                <a:avLst/>
              </a:prstGeom>
            </p:spPr>
          </p:pic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774518" y="4006437"/>
                <a:ext cx="2618182" cy="425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299" name="Text Box 3"/>
              <p:cNvSpPr txBox="1">
                <a:spLocks noChangeArrowheads="1"/>
              </p:cNvSpPr>
              <p:nvPr/>
            </p:nvSpPr>
            <p:spPr bwMode="auto">
              <a:xfrm>
                <a:off x="293860" y="2860634"/>
                <a:ext cx="83058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defTabSz="914400"/>
                <a:endParaRPr lang="en-US" sz="2800" dirty="0" smtClean="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-254000" y="4792035"/>
              <a:ext cx="9311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/>
                <a:t>Acknowledgments</a:t>
              </a:r>
              <a:r>
                <a:rPr lang="en-US" sz="1600" i="1" dirty="0"/>
                <a:t>: </a:t>
              </a:r>
              <a:endParaRPr lang="en-US" sz="1600" i="1" dirty="0" smtClean="0"/>
            </a:p>
            <a:p>
              <a:pPr algn="ctr"/>
              <a:r>
                <a:rPr lang="en-US" sz="1600" i="1" dirty="0" smtClean="0"/>
                <a:t>Elizabeth </a:t>
              </a:r>
              <a:r>
                <a:rPr lang="en-US" sz="1600" i="1" dirty="0"/>
                <a:t>Barnes (NOAA/LDEO</a:t>
              </a:r>
              <a:r>
                <a:rPr lang="en-US" sz="1600" i="1" dirty="0" smtClean="0"/>
                <a:t>, now CSU), Olivia Clifton, </a:t>
              </a:r>
              <a:r>
                <a:rPr lang="en-US" sz="1600" i="1" dirty="0" err="1" smtClean="0"/>
                <a:t>Harald</a:t>
              </a:r>
              <a:r>
                <a:rPr lang="en-US" sz="1600" i="1" dirty="0" smtClean="0"/>
                <a:t> </a:t>
              </a:r>
              <a:r>
                <a:rPr lang="en-US" sz="1600" i="1" dirty="0" err="1" smtClean="0"/>
                <a:t>Rieder</a:t>
              </a:r>
              <a:r>
                <a:rPr lang="en-US" sz="1600" i="1" dirty="0" smtClean="0"/>
                <a:t>, Gus Correa </a:t>
              </a:r>
              <a:r>
                <a:rPr lang="en-US" sz="1600" i="1" dirty="0"/>
                <a:t>(LDEO</a:t>
              </a:r>
              <a:r>
                <a:rPr lang="en-US" sz="1600" i="1" dirty="0" smtClean="0"/>
                <a:t>), </a:t>
              </a:r>
            </a:p>
            <a:p>
              <a:pPr algn="ctr"/>
              <a:r>
                <a:rPr lang="en-US" sz="1600" i="1" dirty="0"/>
                <a:t>	</a:t>
              </a:r>
              <a:r>
                <a:rPr lang="en-US" sz="1600" i="1" dirty="0" err="1" smtClean="0"/>
                <a:t>Meiyun</a:t>
              </a:r>
              <a:r>
                <a:rPr lang="en-US" sz="1600" i="1" dirty="0" smtClean="0"/>
                <a:t> Lin (Princeton/GFDL), Larry </a:t>
              </a:r>
              <a:r>
                <a:rPr lang="en-US" sz="1600" i="1" dirty="0"/>
                <a:t>Horowitz (GFDL</a:t>
              </a:r>
              <a:r>
                <a:rPr lang="en-US" sz="1600" i="1" dirty="0" smtClean="0"/>
                <a:t>), </a:t>
              </a:r>
              <a:r>
                <a:rPr lang="en-US" sz="1600" i="1" dirty="0" err="1" smtClean="0"/>
                <a:t>Vaishali</a:t>
              </a:r>
              <a:r>
                <a:rPr lang="en-US" sz="1600" i="1" dirty="0" smtClean="0"/>
                <a:t> </a:t>
              </a:r>
              <a:r>
                <a:rPr lang="en-US" sz="1600" i="1" dirty="0" err="1"/>
                <a:t>Naik</a:t>
              </a:r>
              <a:r>
                <a:rPr lang="en-US" sz="1600" i="1" dirty="0"/>
                <a:t> </a:t>
              </a:r>
              <a:r>
                <a:rPr lang="en-US" sz="1600" i="1" dirty="0" smtClean="0"/>
                <a:t>(UCAR/GFDL)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64364" y="2180975"/>
            <a:ext cx="7113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Influence of Changes in Emissions and Climate </a:t>
            </a:r>
          </a:p>
          <a:p>
            <a:r>
              <a:rPr lang="en-US" sz="2400" dirty="0" smtClean="0"/>
              <a:t>on Background and Extreme Levels of Air Pollution</a:t>
            </a:r>
            <a:endParaRPr lang="en-US" sz="2400" dirty="0"/>
          </a:p>
        </p:txBody>
      </p:sp>
      <p:pic>
        <p:nvPicPr>
          <p:cNvPr id="23" name="Picture 22" descr="haze-over-boston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0" b="21159"/>
          <a:stretch/>
        </p:blipFill>
        <p:spPr>
          <a:xfrm>
            <a:off x="-43015" y="227129"/>
            <a:ext cx="9199389" cy="1858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1169"/>
            <a:ext cx="46031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Haze over Boston, MA</a:t>
            </a:r>
          </a:p>
          <a:p>
            <a:r>
              <a:rPr lang="en-US" sz="1200" dirty="0" smtClean="0"/>
              <a:t>http</a:t>
            </a:r>
            <a:r>
              <a:rPr lang="en-US" sz="1200" dirty="0"/>
              <a:t>://</a:t>
            </a:r>
            <a:r>
              <a:rPr lang="en-US" sz="1200" dirty="0" err="1"/>
              <a:t>www.airnow.gov</a:t>
            </a:r>
            <a:r>
              <a:rPr lang="en-US" sz="1200" dirty="0"/>
              <a:t>/</a:t>
            </a:r>
            <a:r>
              <a:rPr lang="en-US" sz="1200" dirty="0" err="1"/>
              <a:t>index.cfm?action</a:t>
            </a:r>
            <a:r>
              <a:rPr lang="en-US" sz="1200" dirty="0"/>
              <a:t>=particle_health.page1#3</a:t>
            </a:r>
          </a:p>
        </p:txBody>
      </p:sp>
    </p:spTree>
    <p:extLst>
      <p:ext uri="{BB962C8B-B14F-4D97-AF65-F5344CB8AC3E}">
        <p14:creationId xmlns:p14="http://schemas.microsoft.com/office/powerpoint/2010/main" val="3938110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72"/>
          </a:xfrm>
        </p:spPr>
        <p:txBody>
          <a:bodyPr/>
          <a:lstStyle/>
          <a:p>
            <a:r>
              <a:rPr lang="en-US" dirty="0" smtClean="0"/>
              <a:t>Large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decreases fully offset any ‘climate penalty’ on surface O</a:t>
            </a:r>
            <a:r>
              <a:rPr lang="en-US" baseline="-25000" dirty="0" smtClean="0"/>
              <a:t>3</a:t>
            </a:r>
            <a:r>
              <a:rPr lang="en-US" dirty="0" smtClean="0"/>
              <a:t> over NE USA under moderate warming scenario</a:t>
            </a:r>
            <a:endParaRPr lang="en-US" dirty="0"/>
          </a:p>
        </p:txBody>
      </p:sp>
      <p:pic>
        <p:nvPicPr>
          <p:cNvPr id="5" name="Picture 109" descr="Screen Shot 2013-05-07 at 9.35.4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t="10881" b="3032"/>
          <a:stretch/>
        </p:blipFill>
        <p:spPr bwMode="auto">
          <a:xfrm>
            <a:off x="1218340" y="1515314"/>
            <a:ext cx="6443692" cy="443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1818489" y="1667550"/>
            <a:ext cx="5491552" cy="6199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79616" y="1649061"/>
            <a:ext cx="3240855" cy="1150142"/>
            <a:chOff x="24585613" y="562625"/>
            <a:chExt cx="3240855" cy="1150142"/>
          </a:xfrm>
        </p:grpSpPr>
        <p:sp>
          <p:nvSpPr>
            <p:cNvPr id="25" name="TextBox 119"/>
            <p:cNvSpPr txBox="1">
              <a:spLocks noChangeArrowheads="1"/>
            </p:cNvSpPr>
            <p:nvPr/>
          </p:nvSpPr>
          <p:spPr bwMode="auto">
            <a:xfrm>
              <a:off x="24739280" y="973656"/>
              <a:ext cx="1858418" cy="73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/>
                <a:t>RCP4.5 2006-2015</a:t>
              </a:r>
            </a:p>
            <a:p>
              <a:pPr eaLnBrk="1" hangingPunct="1"/>
              <a:r>
                <a:rPr lang="en-US" sz="1400" dirty="0">
                  <a:solidFill>
                    <a:srgbClr val="135BC0"/>
                  </a:solidFill>
                </a:rPr>
                <a:t>RCP4.5 2091-2100</a:t>
              </a:r>
            </a:p>
            <a:p>
              <a:pPr eaLnBrk="1" hangingPunct="1">
                <a:buFont typeface="Wingdings" charset="0"/>
                <a:buChar char=""/>
              </a:pPr>
              <a:endParaRPr lang="en-US" sz="1400" dirty="0"/>
            </a:p>
          </p:txBody>
        </p:sp>
        <p:sp>
          <p:nvSpPr>
            <p:cNvPr id="27" name="Isosceles Triangle 119"/>
            <p:cNvSpPr>
              <a:spLocks noChangeArrowheads="1"/>
            </p:cNvSpPr>
            <p:nvPr/>
          </p:nvSpPr>
          <p:spPr bwMode="auto">
            <a:xfrm>
              <a:off x="24594667" y="602015"/>
              <a:ext cx="139261" cy="1633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25"/>
              <a:endParaRPr lang="en-US"/>
            </a:p>
          </p:txBody>
        </p:sp>
        <p:sp>
          <p:nvSpPr>
            <p:cNvPr id="28" name="Oval 120"/>
            <p:cNvSpPr>
              <a:spLocks noChangeArrowheads="1"/>
            </p:cNvSpPr>
            <p:nvPr/>
          </p:nvSpPr>
          <p:spPr bwMode="auto">
            <a:xfrm>
              <a:off x="24585613" y="1054413"/>
              <a:ext cx="153666" cy="1664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25"/>
              <a:endParaRPr lang="en-US"/>
            </a:p>
          </p:txBody>
        </p:sp>
        <p:sp>
          <p:nvSpPr>
            <p:cNvPr id="29" name="Oval 121"/>
            <p:cNvSpPr>
              <a:spLocks noChangeArrowheads="1"/>
            </p:cNvSpPr>
            <p:nvPr/>
          </p:nvSpPr>
          <p:spPr bwMode="auto">
            <a:xfrm>
              <a:off x="24585613" y="1270121"/>
              <a:ext cx="153666" cy="154354"/>
            </a:xfrm>
            <a:prstGeom prst="ellipse">
              <a:avLst/>
            </a:prstGeom>
            <a:solidFill>
              <a:srgbClr val="135BC0"/>
            </a:solidFill>
            <a:ln w="9525">
              <a:solidFill>
                <a:srgbClr val="135BC0"/>
              </a:solidFill>
              <a:round/>
              <a:headEnd/>
              <a:tailEnd/>
            </a:ln>
          </p:spPr>
          <p:txBody>
            <a:bodyPr/>
            <a:lstStyle/>
            <a:p>
              <a:pPr defTabSz="4492625"/>
              <a:endParaRPr lang="en-US"/>
            </a:p>
          </p:txBody>
        </p:sp>
        <p:sp>
          <p:nvSpPr>
            <p:cNvPr id="30" name="Isosceles Triangle 141"/>
            <p:cNvSpPr>
              <a:spLocks noChangeArrowheads="1"/>
            </p:cNvSpPr>
            <p:nvPr/>
          </p:nvSpPr>
          <p:spPr bwMode="auto">
            <a:xfrm>
              <a:off x="24594667" y="825685"/>
              <a:ext cx="139261" cy="165117"/>
            </a:xfrm>
            <a:prstGeom prst="triangle">
              <a:avLst>
                <a:gd name="adj" fmla="val 50000"/>
              </a:avLst>
            </a:prstGeom>
            <a:solidFill>
              <a:srgbClr val="FF8000"/>
            </a:solidFill>
            <a:ln w="9525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25"/>
              <a:endParaRPr lang="en-US"/>
            </a:p>
          </p:txBody>
        </p:sp>
        <p:sp>
          <p:nvSpPr>
            <p:cNvPr id="31" name="TextBox 142"/>
            <p:cNvSpPr txBox="1">
              <a:spLocks noChangeArrowheads="1"/>
            </p:cNvSpPr>
            <p:nvPr/>
          </p:nvSpPr>
          <p:spPr bwMode="auto">
            <a:xfrm>
              <a:off x="24733928" y="562625"/>
              <a:ext cx="3092540" cy="52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/>
                <a:t>RCP4.5_WMGG 2006-2015</a:t>
              </a:r>
            </a:p>
            <a:p>
              <a:pPr eaLnBrk="1" hangingPunct="1"/>
              <a:r>
                <a:rPr lang="en-US" sz="1400" dirty="0">
                  <a:solidFill>
                    <a:srgbClr val="FF8000"/>
                  </a:solidFill>
                </a:rPr>
                <a:t>RCP4.5_WMGG 2091-2100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 bwMode="auto">
          <a:xfrm flipV="1">
            <a:off x="5046753" y="3014723"/>
            <a:ext cx="0" cy="13681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68449" y="5911540"/>
            <a:ext cx="8820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b="1" dirty="0" smtClean="0">
                <a:solidFill>
                  <a:srgbClr val="0000FF"/>
                </a:solidFill>
              </a:rPr>
              <a:t>Seasonal </a:t>
            </a:r>
            <a:r>
              <a:rPr lang="en-US" b="1" dirty="0">
                <a:solidFill>
                  <a:srgbClr val="0000FF"/>
                </a:solidFill>
              </a:rPr>
              <a:t>cycle </a:t>
            </a:r>
            <a:r>
              <a:rPr lang="en-US" b="1" dirty="0" smtClean="0">
                <a:solidFill>
                  <a:srgbClr val="0000FF"/>
                </a:solidFill>
              </a:rPr>
              <a:t>reverses; NE US looks like a remote background site!</a:t>
            </a:r>
          </a:p>
          <a:p>
            <a:r>
              <a:rPr lang="en-US" b="1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b="1" dirty="0" smtClean="0">
                <a:solidFill>
                  <a:srgbClr val="0000FF"/>
                </a:solidFill>
              </a:rPr>
              <a:t>Signatures of changing emissions in observed shifts in seasonal cycles    	</a:t>
            </a:r>
            <a:r>
              <a:rPr lang="en-US" sz="1400" b="1" dirty="0" smtClean="0">
                <a:solidFill>
                  <a:srgbClr val="0000FF"/>
                </a:solidFill>
              </a:rPr>
              <a:t>[Parrish et al., GRL, 2013]?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02335" y="4401182"/>
            <a:ext cx="1371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 ensemble </a:t>
            </a:r>
          </a:p>
          <a:p>
            <a:r>
              <a:rPr lang="en-US" sz="1400" dirty="0" smtClean="0"/>
              <a:t>members for each scenario</a:t>
            </a:r>
            <a:endParaRPr lang="en-US" sz="1400" dirty="0"/>
          </a:p>
        </p:txBody>
      </p:sp>
      <p:sp>
        <p:nvSpPr>
          <p:cNvPr id="41" name="Oval 40"/>
          <p:cNvSpPr/>
          <p:nvPr/>
        </p:nvSpPr>
        <p:spPr bwMode="auto">
          <a:xfrm>
            <a:off x="3408018" y="3992795"/>
            <a:ext cx="433562" cy="42105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04769" y="1235359"/>
            <a:ext cx="272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</a:t>
            </a:r>
            <a:r>
              <a:rPr lang="en-US" i="1" dirty="0" smtClean="0"/>
              <a:t>n the GFDL CM3 model</a:t>
            </a:r>
            <a:endParaRPr lang="en-US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1001516" y="966935"/>
            <a:ext cx="768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Monthly mean surface O</a:t>
            </a:r>
            <a:r>
              <a:rPr lang="en-US" baseline="-25000" dirty="0" smtClean="0"/>
              <a:t>3</a:t>
            </a:r>
            <a:r>
              <a:rPr lang="en-US" dirty="0" smtClean="0"/>
              <a:t> (land only) over the NE USA (36-46N, 70-80W)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783947" y="3154210"/>
            <a:ext cx="61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ppb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017546" y="6570873"/>
            <a:ext cx="114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 Clifton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3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O</a:t>
            </a:r>
            <a:r>
              <a:rPr lang="en-US" baseline="-25000" dirty="0" smtClean="0"/>
              <a:t>3</a:t>
            </a:r>
            <a:r>
              <a:rPr lang="en-US" dirty="0" smtClean="0"/>
              <a:t> seasonal cycle over NE USA reverses – cold season increases- under extreme warming scenario (RCP8.5)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77043" y="1615015"/>
            <a:ext cx="272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</a:t>
            </a:r>
            <a:r>
              <a:rPr lang="en-US" i="1" dirty="0" smtClean="0"/>
              <a:t>n the GFDL CM3 model</a:t>
            </a:r>
            <a:endParaRPr lang="en-US" i="1" dirty="0"/>
          </a:p>
        </p:txBody>
      </p:sp>
      <p:pic>
        <p:nvPicPr>
          <p:cNvPr id="25" name="Picture 107" descr="Screen Shot 2013-05-07 at 9.45.4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 t="10608"/>
          <a:stretch/>
        </p:blipFill>
        <p:spPr bwMode="auto">
          <a:xfrm>
            <a:off x="1559060" y="2002936"/>
            <a:ext cx="6370469" cy="447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310405" y="3506475"/>
            <a:ext cx="2114450" cy="2049358"/>
            <a:chOff x="3609980" y="3335087"/>
            <a:chExt cx="1314144" cy="1752191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4296917" y="3335087"/>
              <a:ext cx="0" cy="5334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3609980" y="4440947"/>
              <a:ext cx="13141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F0000"/>
                  </a:solidFill>
                </a:rPr>
                <a:t>NO</a:t>
              </a:r>
              <a:r>
                <a:rPr lang="en-US" b="1" baseline="-25000" dirty="0" err="1" smtClean="0">
                  <a:solidFill>
                    <a:srgbClr val="FF0000"/>
                  </a:solidFill>
                </a:rPr>
                <a:t>x</a:t>
              </a:r>
              <a:endParaRPr lang="en-US" b="1" baseline="-250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decreases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93656" y="2882966"/>
            <a:ext cx="669176" cy="830997"/>
            <a:chOff x="816002" y="2278482"/>
            <a:chExt cx="415898" cy="710498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flipV="1">
              <a:off x="1231900" y="2283838"/>
              <a:ext cx="0" cy="6604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816002" y="2278482"/>
              <a:ext cx="348460" cy="710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</a:rPr>
                <a:t>?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84116" y="1276655"/>
            <a:ext cx="768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Monthly mean surface O</a:t>
            </a:r>
            <a:r>
              <a:rPr lang="en-US" baseline="-25000" dirty="0" smtClean="0"/>
              <a:t>3</a:t>
            </a:r>
            <a:r>
              <a:rPr lang="en-US" dirty="0" smtClean="0"/>
              <a:t> (land only) over the NE USA (36-46N, 70-80W)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166714" y="3820043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ppb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375289" y="6402834"/>
            <a:ext cx="82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1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4332"/>
          </a:xfrm>
        </p:spPr>
        <p:txBody>
          <a:bodyPr/>
          <a:lstStyle/>
          <a:p>
            <a:r>
              <a:rPr lang="en-US" dirty="0" smtClean="0"/>
              <a:t>Why does surface O</a:t>
            </a:r>
            <a:r>
              <a:rPr lang="en-US" baseline="-25000" dirty="0" smtClean="0"/>
              <a:t>3</a:t>
            </a:r>
            <a:r>
              <a:rPr lang="en-US" dirty="0" smtClean="0"/>
              <a:t> increase in winter</a:t>
            </a:r>
            <a:r>
              <a:rPr lang="en-US" dirty="0"/>
              <a:t>/</a:t>
            </a:r>
            <a:r>
              <a:rPr lang="en-US" dirty="0" smtClean="0"/>
              <a:t>spring </a:t>
            </a:r>
            <a:br>
              <a:rPr lang="en-US" dirty="0" smtClean="0"/>
            </a:br>
            <a:r>
              <a:rPr lang="en-US" dirty="0" smtClean="0"/>
              <a:t>over NE USA under RCP8.5?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15187" y="935963"/>
            <a:ext cx="876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Change in monthly mean surface O</a:t>
            </a:r>
            <a:r>
              <a:rPr lang="en-US" baseline="-25000" dirty="0" smtClean="0"/>
              <a:t>3</a:t>
            </a:r>
            <a:r>
              <a:rPr lang="en-US" dirty="0" smtClean="0"/>
              <a:t> (land only) over the NE USA (36-46N, 70-80W)</a:t>
            </a:r>
          </a:p>
          <a:p>
            <a:pPr algn="ctr"/>
            <a:r>
              <a:rPr lang="en-US" dirty="0" smtClean="0"/>
              <a:t>(2091-2100) – (2006-2015)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771"/>
          <a:stretch/>
        </p:blipFill>
        <p:spPr>
          <a:xfrm>
            <a:off x="1485199" y="1728101"/>
            <a:ext cx="6068029" cy="44892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843766" y="3352890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ppb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162260" y="3106398"/>
            <a:ext cx="2114450" cy="1318235"/>
            <a:chOff x="3675760" y="2741401"/>
            <a:chExt cx="1314144" cy="1127086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4296917" y="3335087"/>
              <a:ext cx="0" cy="5334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3675760" y="2741401"/>
              <a:ext cx="13141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F0000"/>
                  </a:solidFill>
                </a:rPr>
                <a:t>NO</a:t>
              </a:r>
              <a:r>
                <a:rPr lang="en-US" b="1" baseline="-25000" dirty="0" err="1" smtClean="0">
                  <a:solidFill>
                    <a:srgbClr val="FF0000"/>
                  </a:solidFill>
                </a:rPr>
                <a:t>x</a:t>
              </a:r>
              <a:endParaRPr lang="en-US" b="1" baseline="-250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decreases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22100" y="1741040"/>
            <a:ext cx="343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RCP8.5 (3 ensemble members)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2997175" y="2427862"/>
            <a:ext cx="0" cy="77240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415340" y="2352402"/>
            <a:ext cx="560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?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4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4332"/>
          </a:xfrm>
        </p:spPr>
        <p:txBody>
          <a:bodyPr/>
          <a:lstStyle/>
          <a:p>
            <a:r>
              <a:rPr lang="en-US" dirty="0" smtClean="0"/>
              <a:t>Doubling methane raises surface O</a:t>
            </a:r>
            <a:r>
              <a:rPr lang="en-US" baseline="-25000" dirty="0" smtClean="0"/>
              <a:t>3</a:t>
            </a:r>
            <a:r>
              <a:rPr lang="en-US" dirty="0" smtClean="0"/>
              <a:t> over NE USA ~5-10 ppb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15187" y="935963"/>
            <a:ext cx="876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Change in monthly mean surface O</a:t>
            </a:r>
            <a:r>
              <a:rPr lang="en-US" baseline="-25000" dirty="0" smtClean="0"/>
              <a:t>3</a:t>
            </a:r>
            <a:r>
              <a:rPr lang="en-US" dirty="0" smtClean="0"/>
              <a:t> (land only) over the NE USA (36-46N, 70-80W)</a:t>
            </a:r>
          </a:p>
          <a:p>
            <a:pPr algn="ctr"/>
            <a:r>
              <a:rPr lang="en-US" dirty="0" smtClean="0"/>
              <a:t>(2091-2100) – (2006-2015)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1076592" y="3458720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ppb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27529" y="1675239"/>
            <a:ext cx="6265334" cy="4505055"/>
            <a:chOff x="1567324" y="1922986"/>
            <a:chExt cx="6265334" cy="450505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1163" b="1"/>
            <a:stretch/>
          </p:blipFill>
          <p:spPr>
            <a:xfrm>
              <a:off x="1567324" y="1922986"/>
              <a:ext cx="6265334" cy="4505055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 bwMode="auto">
            <a:xfrm>
              <a:off x="3524267" y="3143251"/>
              <a:ext cx="0" cy="52916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5412334" y="5005916"/>
              <a:ext cx="0" cy="39976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3386688" y="2296589"/>
              <a:ext cx="4084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RCP8.5 but chemistry sees 2005 </a:t>
              </a:r>
              <a:r>
                <a:rPr lang="en-US" dirty="0" smtClean="0">
                  <a:solidFill>
                    <a:srgbClr val="008000"/>
                  </a:solidFill>
                </a:rPr>
                <a:t>CH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4</a:t>
              </a:r>
              <a:endParaRPr lang="en-US" baseline="-25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54926" y="1804538"/>
            <a:ext cx="343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RCP8.5 (3 ensemble members)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1106" y="2510620"/>
            <a:ext cx="2712134" cy="1477328"/>
            <a:chOff x="215187" y="2692567"/>
            <a:chExt cx="2712134" cy="1477328"/>
          </a:xfrm>
        </p:grpSpPr>
        <p:sp>
          <p:nvSpPr>
            <p:cNvPr id="14" name="TextBox 13"/>
            <p:cNvSpPr txBox="1"/>
            <p:nvPr/>
          </p:nvSpPr>
          <p:spPr>
            <a:xfrm>
              <a:off x="215187" y="2692567"/>
              <a:ext cx="157691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Doubling CH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4</a:t>
              </a:r>
            </a:p>
            <a:p>
              <a:r>
                <a:rPr lang="en-US" dirty="0" smtClean="0">
                  <a:solidFill>
                    <a:srgbClr val="008000"/>
                  </a:solidFill>
                </a:rPr>
                <a:t>does not fully explain wintertime </a:t>
              </a:r>
            </a:p>
            <a:p>
              <a:r>
                <a:rPr lang="en-US" dirty="0" smtClean="0">
                  <a:solidFill>
                    <a:srgbClr val="008000"/>
                  </a:solidFill>
                </a:rPr>
                <a:t>increase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flipV="1">
              <a:off x="2927321" y="3154232"/>
              <a:ext cx="0" cy="77240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1679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4332"/>
          </a:xfrm>
        </p:spPr>
        <p:txBody>
          <a:bodyPr/>
          <a:lstStyle/>
          <a:p>
            <a:r>
              <a:rPr lang="en-US" dirty="0" smtClean="0"/>
              <a:t>A contribution from enhanced </a:t>
            </a:r>
            <a:br>
              <a:rPr lang="en-US" dirty="0" smtClean="0"/>
            </a:br>
            <a:r>
              <a:rPr lang="en-US" dirty="0" smtClean="0"/>
              <a:t>stratosphere-to-troposphere ozone transport?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15187" y="801751"/>
            <a:ext cx="876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Change in monthly mean surface O</a:t>
            </a:r>
            <a:r>
              <a:rPr lang="en-US" baseline="-25000" dirty="0" smtClean="0"/>
              <a:t>3</a:t>
            </a:r>
            <a:r>
              <a:rPr lang="en-US" dirty="0" smtClean="0"/>
              <a:t> (land only) over the NE USA (36-46N, 70-80W)</a:t>
            </a:r>
          </a:p>
          <a:p>
            <a:pPr algn="ctr"/>
            <a:r>
              <a:rPr lang="en-US" dirty="0" smtClean="0"/>
              <a:t>(2091-2100) – (2006-2015)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1108083" y="3114143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18520" y="1514778"/>
            <a:ext cx="4084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RCP8.5 (3 ensemble members)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RCP8.5 but chemistry sees 2005 CH</a:t>
            </a:r>
            <a:r>
              <a:rPr lang="en-US" baseline="-25000" dirty="0" smtClean="0">
                <a:solidFill>
                  <a:srgbClr val="008000"/>
                </a:solidFill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867" y="1411000"/>
            <a:ext cx="6156204" cy="458681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33190" y="3468127"/>
            <a:ext cx="1792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Increase (2091-2100 – 2006-2015)</a:t>
            </a:r>
          </a:p>
          <a:p>
            <a:r>
              <a:rPr lang="en-US" sz="1600" dirty="0">
                <a:solidFill>
                  <a:srgbClr val="008000"/>
                </a:solidFill>
              </a:rPr>
              <a:t>i</a:t>
            </a:r>
            <a:r>
              <a:rPr lang="en-US" sz="1600" dirty="0" smtClean="0">
                <a:solidFill>
                  <a:srgbClr val="008000"/>
                </a:solidFill>
              </a:rPr>
              <a:t>n stratospheric O</a:t>
            </a:r>
            <a:r>
              <a:rPr lang="en-US" sz="1600" baseline="-25000" dirty="0" smtClean="0">
                <a:solidFill>
                  <a:srgbClr val="008000"/>
                </a:solidFill>
              </a:rPr>
              <a:t>3</a:t>
            </a:r>
            <a:r>
              <a:rPr lang="en-US" sz="1600" dirty="0" smtClean="0">
                <a:solidFill>
                  <a:srgbClr val="008000"/>
                </a:solidFill>
              </a:rPr>
              <a:t> tracer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(qualitative indicator; 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caution</a:t>
            </a:r>
            <a:r>
              <a:rPr lang="en-US" sz="1600" dirty="0">
                <a:solidFill>
                  <a:srgbClr val="008000"/>
                </a:solidFill>
              </a:rPr>
              <a:t>:</a:t>
            </a:r>
            <a:r>
              <a:rPr lang="en-US" sz="1600" dirty="0" smtClean="0">
                <a:solidFill>
                  <a:srgbClr val="008000"/>
                </a:solidFill>
              </a:rPr>
              <a:t> non-</a:t>
            </a:r>
            <a:r>
              <a:rPr lang="en-US" sz="1600" dirty="0" err="1" smtClean="0">
                <a:solidFill>
                  <a:srgbClr val="008000"/>
                </a:solidFill>
              </a:rPr>
              <a:t>linearities</a:t>
            </a:r>
            <a:r>
              <a:rPr lang="en-US" sz="1600" dirty="0" smtClean="0">
                <a:solidFill>
                  <a:srgbClr val="008000"/>
                </a:solidFill>
              </a:rPr>
              <a:t>!)</a:t>
            </a:r>
            <a:endParaRPr lang="en-US" sz="1600" dirty="0">
              <a:solidFill>
                <a:srgbClr val="008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1215090" y="2941069"/>
            <a:ext cx="2343755" cy="7949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102734" y="5949554"/>
            <a:ext cx="9030425" cy="86177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  <a:sym typeface="Wingdings"/>
              </a:rPr>
              <a:t>R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ecovery 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+ climate-driven increase in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STE? 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  <a:cs typeface="Arial" charset="0"/>
              </a:rPr>
              <a:t>[</a:t>
            </a:r>
            <a:r>
              <a:rPr lang="en-US" sz="1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e.g.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  <a:cs typeface="Arial" charset="0"/>
              </a:rPr>
              <a:t>,</a:t>
            </a:r>
            <a:r>
              <a:rPr lang="en-US" sz="14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Butchart</a:t>
            </a:r>
            <a:r>
              <a:rPr lang="en-US" sz="1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et al., 2006; </a:t>
            </a:r>
            <a:r>
              <a:rPr lang="en-US" sz="14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Hegglin&amp;Shepherd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  <a:cs typeface="Arial" charset="0"/>
              </a:rPr>
              <a:t>, 2009; </a:t>
            </a:r>
            <a:r>
              <a:rPr lang="en-US" sz="14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Kawase</a:t>
            </a:r>
            <a:r>
              <a:rPr lang="en-US" sz="1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et al.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  <a:cs typeface="Arial" charset="0"/>
              </a:rPr>
              <a:t>, 2011; </a:t>
            </a:r>
            <a:r>
              <a:rPr lang="en-US" sz="1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Li et al.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  <a:cs typeface="Arial" charset="0"/>
              </a:rPr>
              <a:t>, 2008; </a:t>
            </a:r>
            <a:r>
              <a:rPr lang="en-US" sz="14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Shindell</a:t>
            </a:r>
            <a:r>
              <a:rPr lang="en-US" sz="1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et al. 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  <a:cs typeface="Arial" charset="0"/>
              </a:rPr>
              <a:t>2006; </a:t>
            </a:r>
            <a:r>
              <a:rPr lang="en-US" sz="14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Zeng</a:t>
            </a:r>
            <a:r>
              <a:rPr lang="en-US" sz="1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et al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  <a:cs typeface="Arial" charset="0"/>
              </a:rPr>
              <a:t>., 2010</a:t>
            </a:r>
            <a:r>
              <a:rPr lang="en-US" sz="1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]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  <a:sym typeface="Wingdings"/>
              </a:rPr>
              <a:t>Will the NE USA resemble present-day remote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  <a:sym typeface="Wingdings"/>
              </a:rPr>
              <a:t>, high-altitude W US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  <a:sym typeface="Wingdings"/>
              </a:rPr>
              <a:t>sites by 2100?</a:t>
            </a:r>
            <a:endParaRPr lang="en-US" b="1" dirty="0">
              <a:solidFill>
                <a:srgbClr val="0000FF"/>
              </a:solidFill>
              <a:latin typeface="Arial" charset="0"/>
              <a:cs typeface="Arial" charset="0"/>
              <a:sym typeface="Wingding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74757" y="1555208"/>
            <a:ext cx="404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RCP8.5 (3 ensemble members)</a:t>
            </a:r>
          </a:p>
          <a:p>
            <a:r>
              <a:rPr lang="en-US" dirty="0">
                <a:solidFill>
                  <a:srgbClr val="008000"/>
                </a:solidFill>
              </a:rPr>
              <a:t>RCP8.5 but chemistry sees 2005 </a:t>
            </a:r>
            <a:r>
              <a:rPr lang="en-US" dirty="0" smtClean="0">
                <a:solidFill>
                  <a:srgbClr val="008000"/>
                </a:solidFill>
              </a:rPr>
              <a:t>CH</a:t>
            </a:r>
            <a:r>
              <a:rPr lang="en-US" baseline="-25000" dirty="0" smtClean="0">
                <a:solidFill>
                  <a:srgbClr val="008000"/>
                </a:solidFill>
              </a:rPr>
              <a:t>4</a:t>
            </a:r>
            <a:endParaRPr lang="en-US" baseline="-25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9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49847"/>
          </a:xfrm>
        </p:spPr>
        <p:txBody>
          <a:bodyPr/>
          <a:lstStyle/>
          <a:p>
            <a:r>
              <a:rPr lang="en-US" dirty="0" smtClean="0"/>
              <a:t>Extremes: The highest summertime surface O</a:t>
            </a:r>
            <a:r>
              <a:rPr lang="en-US" baseline="-25000" dirty="0" smtClean="0"/>
              <a:t>3</a:t>
            </a:r>
            <a:r>
              <a:rPr lang="en-US" dirty="0" smtClean="0"/>
              <a:t> events over NE USA decrease strongly under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controls</a:t>
            </a:r>
            <a:endParaRPr lang="en-US" baseline="-25000" dirty="0"/>
          </a:p>
        </p:txBody>
      </p:sp>
      <p:grpSp>
        <p:nvGrpSpPr>
          <p:cNvPr id="14" name="Group 86"/>
          <p:cNvGrpSpPr>
            <a:grpSpLocks/>
          </p:cNvGrpSpPr>
          <p:nvPr/>
        </p:nvGrpSpPr>
        <p:grpSpPr bwMode="auto">
          <a:xfrm>
            <a:off x="1" y="991103"/>
            <a:ext cx="6833674" cy="2757282"/>
            <a:chOff x="21123286" y="19629271"/>
            <a:chExt cx="7273667" cy="3277211"/>
          </a:xfrm>
        </p:grpSpPr>
        <p:pic>
          <p:nvPicPr>
            <p:cNvPr id="15" name="Picture 2088" descr="RCP85_densityplot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91" r="19157"/>
            <a:stretch>
              <a:fillRect/>
            </a:stretch>
          </p:blipFill>
          <p:spPr bwMode="auto">
            <a:xfrm>
              <a:off x="21123286" y="19629271"/>
              <a:ext cx="7273667" cy="3277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226"/>
            <p:cNvSpPr>
              <a:spLocks noChangeArrowheads="1"/>
            </p:cNvSpPr>
            <p:nvPr/>
          </p:nvSpPr>
          <p:spPr bwMode="auto">
            <a:xfrm>
              <a:off x="21948341" y="19966934"/>
              <a:ext cx="144194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RCP8.5</a:t>
              </a:r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23"/>
            <p:cNvCxnSpPr>
              <a:cxnSpLocks noChangeShapeType="1"/>
            </p:cNvCxnSpPr>
            <p:nvPr/>
          </p:nvCxnSpPr>
          <p:spPr bwMode="auto">
            <a:xfrm flipH="1" flipV="1">
              <a:off x="24815680" y="19778524"/>
              <a:ext cx="1219157" cy="889166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29"/>
            <p:cNvSpPr txBox="1">
              <a:spLocks noChangeArrowheads="1"/>
            </p:cNvSpPr>
            <p:nvPr/>
          </p:nvSpPr>
          <p:spPr bwMode="auto">
            <a:xfrm>
              <a:off x="25374600" y="19793947"/>
              <a:ext cx="8573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/>
                <a:t>Time</a:t>
              </a:r>
            </a:p>
          </p:txBody>
        </p:sp>
      </p:grpSp>
      <p:grpSp>
        <p:nvGrpSpPr>
          <p:cNvPr id="21" name="Group 87"/>
          <p:cNvGrpSpPr>
            <a:grpSpLocks/>
          </p:cNvGrpSpPr>
          <p:nvPr/>
        </p:nvGrpSpPr>
        <p:grpSpPr bwMode="auto">
          <a:xfrm>
            <a:off x="31" y="3379095"/>
            <a:ext cx="6727837" cy="3500066"/>
            <a:chOff x="21248276" y="15899319"/>
            <a:chExt cx="6938663" cy="3729952"/>
          </a:xfrm>
        </p:grpSpPr>
        <p:grpSp>
          <p:nvGrpSpPr>
            <p:cNvPr id="22" name="Group 229"/>
            <p:cNvGrpSpPr>
              <a:grpSpLocks/>
            </p:cNvGrpSpPr>
            <p:nvPr/>
          </p:nvGrpSpPr>
          <p:grpSpPr bwMode="auto">
            <a:xfrm>
              <a:off x="21248276" y="15899319"/>
              <a:ext cx="6938663" cy="3729952"/>
              <a:chOff x="32892502" y="3532861"/>
              <a:chExt cx="6938663" cy="3729951"/>
            </a:xfrm>
          </p:grpSpPr>
          <p:pic>
            <p:nvPicPr>
              <p:cNvPr id="26" name="Picture 2086" descr="RCP45_densityplots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06" r="24549"/>
              <a:stretch/>
            </p:blipFill>
            <p:spPr bwMode="auto">
              <a:xfrm>
                <a:off x="32892502" y="4045625"/>
                <a:ext cx="6789126" cy="3217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" name="Group 228"/>
              <p:cNvGrpSpPr>
                <a:grpSpLocks/>
              </p:cNvGrpSpPr>
              <p:nvPr/>
            </p:nvGrpSpPr>
            <p:grpSpPr bwMode="auto">
              <a:xfrm>
                <a:off x="38250136" y="3532861"/>
                <a:ext cx="1581029" cy="2053882"/>
                <a:chOff x="38250136" y="3532861"/>
                <a:chExt cx="1581029" cy="2053882"/>
              </a:xfrm>
            </p:grpSpPr>
            <p:sp>
              <p:nvSpPr>
                <p:cNvPr id="30" name="TextBox 224"/>
                <p:cNvSpPr txBox="1">
                  <a:spLocks noChangeArrowheads="1"/>
                </p:cNvSpPr>
                <p:nvPr/>
              </p:nvSpPr>
              <p:spPr bwMode="auto">
                <a:xfrm>
                  <a:off x="38250136" y="3555418"/>
                  <a:ext cx="1447520" cy="203132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>
                      <a:solidFill>
                        <a:srgbClr val="28E300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>
                      <a:solidFill>
                        <a:srgbClr val="FF0000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>
                      <a:solidFill>
                        <a:srgbClr val="0000FF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>
                      <a:solidFill>
                        <a:srgbClr val="37D5E4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>
                      <a:solidFill>
                        <a:srgbClr val="DE00FF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>
                      <a:solidFill>
                        <a:srgbClr val="FFFF00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>
                      <a:solidFill>
                        <a:schemeClr val="bg2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>
                      <a:solidFill>
                        <a:srgbClr val="800000"/>
                      </a:solidFill>
                      <a:latin typeface="Wingdings" charset="0"/>
                      <a:cs typeface="Wingdings" charset="0"/>
                    </a:rPr>
                    <a:t></a:t>
                  </a:r>
                  <a:endParaRPr lang="en-US" sz="1400"/>
                </a:p>
              </p:txBody>
            </p:sp>
            <p:sp>
              <p:nvSpPr>
                <p:cNvPr id="31" name="TextBox 225"/>
                <p:cNvSpPr txBox="1">
                  <a:spLocks noChangeArrowheads="1"/>
                </p:cNvSpPr>
                <p:nvPr/>
              </p:nvSpPr>
              <p:spPr bwMode="auto">
                <a:xfrm>
                  <a:off x="38472273" y="3532861"/>
                  <a:ext cx="1358892" cy="2031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 dirty="0"/>
                    <a:t>2006-2015</a:t>
                  </a:r>
                </a:p>
                <a:p>
                  <a:pPr eaLnBrk="1" hangingPunct="1"/>
                  <a:r>
                    <a:rPr lang="en-US" sz="1400" dirty="0"/>
                    <a:t>2016-2025</a:t>
                  </a:r>
                </a:p>
                <a:p>
                  <a:pPr eaLnBrk="1" hangingPunct="1"/>
                  <a:r>
                    <a:rPr lang="en-US" sz="1400" dirty="0"/>
                    <a:t>2026-2035</a:t>
                  </a:r>
                </a:p>
                <a:p>
                  <a:pPr eaLnBrk="1" hangingPunct="1"/>
                  <a:r>
                    <a:rPr lang="en-US" sz="1400" dirty="0"/>
                    <a:t>2036-2045</a:t>
                  </a:r>
                </a:p>
                <a:p>
                  <a:pPr eaLnBrk="1" hangingPunct="1"/>
                  <a:r>
                    <a:rPr lang="en-US" sz="1400" dirty="0"/>
                    <a:t>2046-2055</a:t>
                  </a:r>
                </a:p>
                <a:p>
                  <a:pPr eaLnBrk="1" hangingPunct="1"/>
                  <a:r>
                    <a:rPr lang="en-US" sz="1400" dirty="0"/>
                    <a:t>2056-2065</a:t>
                  </a:r>
                </a:p>
                <a:p>
                  <a:pPr eaLnBrk="1" hangingPunct="1"/>
                  <a:r>
                    <a:rPr lang="en-US" sz="1400" dirty="0"/>
                    <a:t>2066-2075</a:t>
                  </a:r>
                </a:p>
                <a:p>
                  <a:pPr eaLnBrk="1" hangingPunct="1"/>
                  <a:r>
                    <a:rPr lang="en-US" sz="1400" dirty="0"/>
                    <a:t>2076-2085</a:t>
                  </a:r>
                </a:p>
                <a:p>
                  <a:pPr eaLnBrk="1" hangingPunct="1"/>
                  <a:r>
                    <a:rPr lang="en-US" sz="1400" dirty="0"/>
                    <a:t>2086-2095</a:t>
                  </a:r>
                </a:p>
              </p:txBody>
            </p:sp>
          </p:grpSp>
        </p:grp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2087309" y="16612356"/>
              <a:ext cx="144194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RCP4.5</a:t>
              </a:r>
              <a:endParaRPr lang="en-US"/>
            </a:p>
          </p:txBody>
        </p:sp>
        <p:cxnSp>
          <p:nvCxnSpPr>
            <p:cNvPr id="24" name="Straight Arrow Connector 232"/>
            <p:cNvCxnSpPr>
              <a:cxnSpLocks noChangeShapeType="1"/>
            </p:cNvCxnSpPr>
            <p:nvPr/>
          </p:nvCxnSpPr>
          <p:spPr bwMode="auto">
            <a:xfrm flipH="1" flipV="1">
              <a:off x="24146774" y="16605717"/>
              <a:ext cx="1888945" cy="86976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Box 237"/>
            <p:cNvSpPr txBox="1">
              <a:spLocks noChangeArrowheads="1"/>
            </p:cNvSpPr>
            <p:nvPr/>
          </p:nvSpPr>
          <p:spPr bwMode="auto">
            <a:xfrm>
              <a:off x="24945066" y="16614890"/>
              <a:ext cx="8573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/>
                <a:t>Time</a:t>
              </a:r>
            </a:p>
          </p:txBody>
        </p:sp>
      </p:grpSp>
      <p:cxnSp>
        <p:nvCxnSpPr>
          <p:cNvPr id="32" name="Straight Connector 92"/>
          <p:cNvCxnSpPr>
            <a:cxnSpLocks noChangeShapeType="1"/>
          </p:cNvCxnSpPr>
          <p:nvPr/>
        </p:nvCxnSpPr>
        <p:spPr bwMode="auto">
          <a:xfrm>
            <a:off x="2404015" y="1008540"/>
            <a:ext cx="0" cy="5199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40180"/>
          <a:stretch/>
        </p:blipFill>
        <p:spPr>
          <a:xfrm>
            <a:off x="7086884" y="1161870"/>
            <a:ext cx="2057116" cy="20709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018347" y="2527014"/>
            <a:ext cx="110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 smtClean="0">
                <a:solidFill>
                  <a:srgbClr val="FF0000"/>
                </a:solidFill>
                <a:latin typeface="Arial"/>
              </a:rPr>
              <a:t>RCP8.5</a:t>
            </a:r>
          </a:p>
          <a:p>
            <a:pPr defTabSz="914400"/>
            <a:r>
              <a:rPr lang="en-US" b="1" dirty="0" smtClean="0">
                <a:solidFill>
                  <a:srgbClr val="0000FF"/>
                </a:solidFill>
                <a:latin typeface="Arial"/>
              </a:rPr>
              <a:t>RCP4.5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41060" y="870235"/>
            <a:ext cx="24551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2005 to 2100 % change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100071" y="2281570"/>
            <a:ext cx="703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</a:t>
            </a:r>
            <a:r>
              <a:rPr lang="en-US" b="1" baseline="-25000" dirty="0" smtClean="0"/>
              <a:t>4</a:t>
            </a:r>
            <a:endParaRPr lang="en-US" b="1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7603956" y="1665143"/>
            <a:ext cx="986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Global</a:t>
            </a:r>
          </a:p>
          <a:p>
            <a:r>
              <a:rPr lang="en-US" b="1" dirty="0" smtClean="0"/>
              <a:t>  </a:t>
            </a:r>
            <a:r>
              <a:rPr lang="en-US" b="1" dirty="0" err="1" smtClean="0"/>
              <a:t>NO</a:t>
            </a:r>
            <a:r>
              <a:rPr lang="en-US" b="1" baseline="-25000" dirty="0" err="1" smtClean="0"/>
              <a:t>x</a:t>
            </a:r>
            <a:endParaRPr lang="en-US" b="1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8320706" y="1466455"/>
            <a:ext cx="823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NE USA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NO</a:t>
            </a:r>
            <a:r>
              <a:rPr lang="en-US" sz="1600" b="1" baseline="-25000" dirty="0" err="1" smtClean="0"/>
              <a:t>x</a:t>
            </a:r>
            <a:endParaRPr lang="en-US" sz="1600" b="1" baseline="-250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/>
          <a:srcRect r="82446"/>
          <a:stretch/>
        </p:blipFill>
        <p:spPr>
          <a:xfrm>
            <a:off x="6496435" y="1159410"/>
            <a:ext cx="603636" cy="207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5584" y="4050684"/>
            <a:ext cx="250294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RCP8.5 </a:t>
            </a:r>
            <a:r>
              <a:rPr lang="en-US" dirty="0" smtClean="0">
                <a:solidFill>
                  <a:srgbClr val="000000"/>
                </a:solidFill>
              </a:rPr>
              <a:t>vs. </a:t>
            </a:r>
            <a:r>
              <a:rPr lang="en-US" dirty="0" smtClean="0">
                <a:solidFill>
                  <a:srgbClr val="0000FF"/>
                </a:solidFill>
              </a:rPr>
              <a:t>RCP4.5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Rising CH</a:t>
            </a:r>
            <a:r>
              <a:rPr lang="en-US" baseline="-25000" dirty="0" smtClean="0"/>
              <a:t>4</a:t>
            </a:r>
            <a:r>
              <a:rPr lang="en-US" dirty="0" smtClean="0"/>
              <a:t> increases surface O</a:t>
            </a:r>
            <a:r>
              <a:rPr lang="en-US" baseline="-25000" dirty="0" smtClean="0"/>
              <a:t>3,</a:t>
            </a:r>
            <a:r>
              <a:rPr lang="en-US" dirty="0" smtClean="0"/>
              <a:t> at least partially offsetting  gains otherwise attained via regional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controls</a:t>
            </a:r>
          </a:p>
          <a:p>
            <a:endParaRPr lang="en-US" sz="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1" y="6488668"/>
            <a:ext cx="115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</a:t>
            </a:r>
            <a:r>
              <a:rPr lang="en-US" dirty="0" err="1" smtClean="0"/>
              <a:t>Rieder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6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329"/>
          <a:stretch/>
        </p:blipFill>
        <p:spPr>
          <a:xfrm>
            <a:off x="266700" y="939405"/>
            <a:ext cx="5720323" cy="5883761"/>
          </a:xfrm>
          <a:prstGeom prst="rect">
            <a:avLst/>
          </a:prstGeom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0" y="-2511"/>
            <a:ext cx="9144000" cy="94191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Peak latitude of summertime surface O</a:t>
            </a:r>
            <a:r>
              <a:rPr lang="en-US" sz="2400" b="1" baseline="-25000" dirty="0">
                <a:solidFill>
                  <a:prstClr val="black"/>
                </a:solidFill>
                <a:latin typeface="Arial"/>
                <a:cs typeface="Arial"/>
              </a:rPr>
              <a:t>3 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variability over Eastern N. America 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follows the 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jet as climate warms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1943" y="6451769"/>
            <a:ext cx="2970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/>
                <a:cs typeface="Arial"/>
              </a:rPr>
              <a:t>Barnes &amp; Fiore, GRL, in press</a:t>
            </a:r>
            <a:endParaRPr lang="en-US" sz="1600" i="1" dirty="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38688" y="1282106"/>
            <a:ext cx="5803712" cy="2115067"/>
            <a:chOff x="3238688" y="1282106"/>
            <a:chExt cx="5803712" cy="2115067"/>
          </a:xfrm>
        </p:grpSpPr>
        <p:sp>
          <p:nvSpPr>
            <p:cNvPr id="10" name="Oval 9"/>
            <p:cNvSpPr/>
            <p:nvPr/>
          </p:nvSpPr>
          <p:spPr bwMode="auto">
            <a:xfrm rot="899668">
              <a:off x="3238688" y="1681699"/>
              <a:ext cx="2424534" cy="1715474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3118" y="1282106"/>
              <a:ext cx="30492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RCP8.5: most warming,</a:t>
              </a:r>
            </a:p>
            <a:p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Largest jet shift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20685" y="4354731"/>
            <a:ext cx="2762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Each point = 10 year mean (over all ensemble members where available)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81015" y="3468888"/>
            <a:ext cx="3262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Could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different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simulated jet positions explain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cross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-model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disagreement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in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regional O</a:t>
            </a:r>
            <a:r>
              <a:rPr lang="en-US" baseline="-250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response to climate change?</a:t>
            </a:r>
            <a:endParaRPr lang="en-US" dirty="0">
              <a:solidFill>
                <a:srgbClr val="0000FF"/>
              </a:solidFill>
              <a:latin typeface="Arial"/>
              <a:cs typeface="Arial"/>
              <a:sym typeface="Wingding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2391" y="1391570"/>
            <a:ext cx="1511464" cy="30777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RCP4.5_WMGG</a:t>
            </a:r>
          </a:p>
        </p:txBody>
      </p:sp>
    </p:spTree>
    <p:extLst>
      <p:ext uri="{BB962C8B-B14F-4D97-AF65-F5344CB8AC3E}">
        <p14:creationId xmlns:p14="http://schemas.microsoft.com/office/powerpoint/2010/main" val="102519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0" y="-2511"/>
            <a:ext cx="9144000" cy="94191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>
                <a:latin typeface="Arial"/>
                <a:cs typeface="Arial"/>
              </a:rPr>
              <a:t>Influence of Changes in Emissions and Climate </a:t>
            </a:r>
            <a:r>
              <a:rPr lang="en-US" sz="2400" dirty="0" smtClean="0">
                <a:latin typeface="Arial"/>
                <a:cs typeface="Arial"/>
              </a:rPr>
              <a:t>on </a:t>
            </a:r>
            <a:r>
              <a:rPr lang="en-US" sz="2400" dirty="0">
                <a:latin typeface="Arial"/>
                <a:cs typeface="Arial"/>
              </a:rPr>
              <a:t>Baseline and Extreme Levels of Air </a:t>
            </a:r>
            <a:r>
              <a:rPr lang="en-US" sz="2400" dirty="0" smtClean="0">
                <a:latin typeface="Arial"/>
                <a:cs typeface="Arial"/>
              </a:rPr>
              <a:t>Pollution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: Summary and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Next Steps</a:t>
            </a:r>
            <a:endParaRPr lang="en-US" sz="24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1874" y="5061455"/>
            <a:ext cx="9072129" cy="2044028"/>
            <a:chOff x="161874" y="5061455"/>
            <a:chExt cx="9072129" cy="2044028"/>
          </a:xfrm>
        </p:grpSpPr>
        <p:sp>
          <p:nvSpPr>
            <p:cNvPr id="30" name="TextBox 29"/>
            <p:cNvSpPr txBox="1"/>
            <p:nvPr/>
          </p:nvSpPr>
          <p:spPr>
            <a:xfrm>
              <a:off x="2271485" y="5658933"/>
              <a:ext cx="638287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charset="0"/>
                <a:buChar char="à"/>
              </a:pP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Decadal shifts in jet; hold on shorter timescales?</a:t>
              </a:r>
              <a:endParaRPr lang="en-US" dirty="0">
                <a:solidFill>
                  <a:srgbClr val="0000FF"/>
                </a:solidFill>
                <a:latin typeface="Arial"/>
                <a:cs typeface="Arial"/>
                <a:sym typeface="Wingdings"/>
              </a:endParaRPr>
            </a:p>
            <a:p>
              <a:pPr marL="285750" indent="-285750">
                <a:buFont typeface="Wingdings" charset="0"/>
                <a:buChar char="à"/>
              </a:pP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Explore predictive power and extend </a:t>
              </a:r>
              <a:r>
                <a:rPr lang="en-US" dirty="0">
                  <a:solidFill>
                    <a:srgbClr val="0000FF"/>
                  </a:solidFill>
                  <a:latin typeface="Arial"/>
                  <a:cs typeface="Arial"/>
                </a:rPr>
                <a:t>beyond </a:t>
              </a: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O</a:t>
              </a:r>
              <a:r>
                <a:rPr lang="en-US" baseline="-25000" dirty="0" smtClean="0">
                  <a:solidFill>
                    <a:srgbClr val="0000FF"/>
                  </a:solidFill>
                  <a:latin typeface="Arial"/>
                  <a:cs typeface="Arial"/>
                </a:rPr>
                <a:t>3</a:t>
              </a: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 </a:t>
              </a:r>
            </a:p>
            <a:p>
              <a:pPr marL="285750" indent="-285750">
                <a:buFont typeface="Wingdings" charset="0"/>
                <a:buChar char="à"/>
              </a:pP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Relevant to model differences in O</a:t>
              </a:r>
              <a:r>
                <a:rPr lang="en-US" baseline="-25000" dirty="0" smtClean="0">
                  <a:solidFill>
                    <a:srgbClr val="0000FF"/>
                  </a:solidFill>
                  <a:latin typeface="Arial"/>
                  <a:cs typeface="Arial"/>
                </a:rPr>
                <a:t>3</a:t>
              </a: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 response to climate? </a:t>
              </a:r>
            </a:p>
            <a:p>
              <a:r>
                <a:rPr lang="en-US" sz="1600" dirty="0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 </a:t>
              </a:r>
              <a:r>
                <a:rPr lang="en-US" sz="1600" dirty="0" smtClean="0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  </a:t>
              </a:r>
              <a:r>
                <a:rPr lang="en-US" sz="1600" dirty="0" smtClean="0">
                  <a:solidFill>
                    <a:schemeClr val="accent2"/>
                  </a:solidFill>
                  <a:latin typeface="Arial"/>
                  <a:cs typeface="Arial"/>
                  <a:sym typeface="Wingdings"/>
                </a:rPr>
                <a:t>  </a:t>
              </a:r>
              <a:r>
                <a:rPr lang="en-US" sz="1600" dirty="0" smtClean="0">
                  <a:solidFill>
                    <a:srgbClr val="3333CC"/>
                  </a:solidFill>
                  <a:latin typeface="Arial"/>
                  <a:cs typeface="Arial"/>
                  <a:sym typeface="Wingdings"/>
                </a:rPr>
                <a:t>[</a:t>
              </a:r>
              <a:r>
                <a:rPr lang="en-US" sz="1600" i="1" dirty="0" smtClean="0">
                  <a:solidFill>
                    <a:srgbClr val="3333CC"/>
                  </a:solidFill>
                  <a:latin typeface="Arial"/>
                  <a:cs typeface="Arial"/>
                  <a:sym typeface="Wingdings"/>
                </a:rPr>
                <a:t>Weaver et al., 2009; Jacob &amp; Winner, 2009; Fiore </a:t>
              </a:r>
              <a:r>
                <a:rPr lang="en-US" sz="1600" i="1" dirty="0">
                  <a:solidFill>
                    <a:srgbClr val="3333CC"/>
                  </a:solidFill>
                  <a:latin typeface="Arial"/>
                  <a:cs typeface="Arial"/>
                  <a:sym typeface="Wingdings"/>
                </a:rPr>
                <a:t>et al., 2012</a:t>
              </a:r>
              <a:r>
                <a:rPr lang="en-US" sz="1600" dirty="0">
                  <a:solidFill>
                    <a:srgbClr val="3333CC"/>
                  </a:solidFill>
                  <a:latin typeface="Arial"/>
                  <a:cs typeface="Arial"/>
                  <a:sym typeface="Wingdings"/>
                </a:rPr>
                <a:t>]</a:t>
              </a:r>
              <a:endParaRPr lang="en-US" sz="1600" dirty="0">
                <a:solidFill>
                  <a:srgbClr val="3333CC"/>
                </a:solidFill>
                <a:latin typeface="Arial"/>
                <a:cs typeface="Arial"/>
              </a:endParaRPr>
            </a:p>
            <a:p>
              <a:pPr marL="285750" indent="-285750">
                <a:buFont typeface="Wingdings" charset="0"/>
                <a:buChar char="à"/>
              </a:pPr>
              <a:endParaRPr lang="en-US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61874" y="5061455"/>
              <a:ext cx="9072129" cy="1743814"/>
              <a:chOff x="161874" y="5061455"/>
              <a:chExt cx="9072129" cy="1743814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892991" y="5061455"/>
                <a:ext cx="73410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Zonal O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  <a:r>
                  <a:rPr lang="en-US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variability aligns with the 500 </a:t>
                </a:r>
                <a:r>
                  <a:rPr lang="en-US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hPa</a:t>
                </a:r>
                <a:r>
                  <a:rPr lang="en-US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jet over NE N. America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Jet shifts can influence O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  <a:r>
                  <a:rPr lang="en-US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:T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[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Barnes &amp; Fiore, in press GRL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]</a:t>
                </a: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r="3329"/>
              <a:stretch/>
            </p:blipFill>
            <p:spPr>
              <a:xfrm>
                <a:off x="161874" y="5141511"/>
                <a:ext cx="1617542" cy="1663758"/>
              </a:xfrm>
              <a:prstGeom prst="rect">
                <a:avLst/>
              </a:prstGeom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41301" y="3499874"/>
            <a:ext cx="9234002" cy="1395973"/>
            <a:chOff x="1" y="3489550"/>
            <a:chExt cx="9234002" cy="1395973"/>
          </a:xfrm>
        </p:grpSpPr>
        <p:sp>
          <p:nvSpPr>
            <p:cNvPr id="27" name="TextBox 26"/>
            <p:cNvSpPr txBox="1"/>
            <p:nvPr/>
          </p:nvSpPr>
          <p:spPr>
            <a:xfrm>
              <a:off x="1892991" y="3489550"/>
              <a:ext cx="7341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NO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 reductions combined with rising CH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 &amp; 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strat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-to-trop O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 transport fully reverse O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 seasonal cycle over NE USA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71485" y="4113261"/>
              <a:ext cx="61863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charset="0"/>
                <a:buChar char="à"/>
              </a:pP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Ongoing evaluation of key processes (recent decades)</a:t>
              </a:r>
              <a:endParaRPr lang="en-US" dirty="0">
                <a:solidFill>
                  <a:srgbClr val="0000FF"/>
                </a:solidFill>
                <a:latin typeface="Arial"/>
                <a:cs typeface="Arial"/>
                <a:sym typeface="Wingdings"/>
              </a:endParaRPr>
            </a:p>
            <a:p>
              <a:pPr marL="285750" indent="-285750">
                <a:buFont typeface="Wingdings" charset="0"/>
                <a:buChar char="à"/>
              </a:pPr>
              <a:r>
                <a:rPr lang="en-US" dirty="0">
                  <a:solidFill>
                    <a:srgbClr val="0000FF"/>
                  </a:solidFill>
                  <a:latin typeface="Arial"/>
                  <a:cs typeface="Arial"/>
                </a:rPr>
                <a:t>L</a:t>
              </a: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ong-term measurements crucial </a:t>
              </a:r>
              <a:r>
                <a:rPr lang="en-US" sz="1600" dirty="0" smtClean="0">
                  <a:solidFill>
                    <a:srgbClr val="0000FF"/>
                  </a:solidFill>
                  <a:latin typeface="Arial"/>
                  <a:cs typeface="Arial"/>
                </a:rPr>
                <a:t>[</a:t>
              </a:r>
              <a:r>
                <a:rPr lang="en-US" sz="1600" i="1" dirty="0" smtClean="0">
                  <a:solidFill>
                    <a:srgbClr val="0000FF"/>
                  </a:solidFill>
                  <a:latin typeface="Arial"/>
                  <a:cs typeface="Arial"/>
                </a:rPr>
                <a:t>e.g., Parrish et al., 2013</a:t>
              </a:r>
              <a:r>
                <a:rPr lang="en-US" sz="1600" dirty="0" smtClean="0">
                  <a:solidFill>
                    <a:srgbClr val="0000FF"/>
                  </a:solidFill>
                  <a:latin typeface="Arial"/>
                  <a:cs typeface="Arial"/>
                </a:rPr>
                <a:t>]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3524767"/>
              <a:ext cx="1826341" cy="136075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0651" y="954243"/>
            <a:ext cx="9168112" cy="949095"/>
            <a:chOff x="20651" y="954243"/>
            <a:chExt cx="9168112" cy="949095"/>
          </a:xfrm>
        </p:grpSpPr>
        <p:sp>
          <p:nvSpPr>
            <p:cNvPr id="3" name="TextBox 2"/>
            <p:cNvSpPr txBox="1"/>
            <p:nvPr/>
          </p:nvSpPr>
          <p:spPr>
            <a:xfrm>
              <a:off x="1892991" y="954243"/>
              <a:ext cx="7083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Methane controls: ‘win-win’ for climate, air quality; also economic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71485" y="1257007"/>
              <a:ext cx="69172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charset="0"/>
                <a:buChar char="à"/>
              </a:pP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Climate and Clean </a:t>
              </a:r>
              <a:r>
                <a:rPr lang="en-US" dirty="0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Air Coalition (http://</a:t>
              </a:r>
              <a:r>
                <a:rPr lang="en-US" dirty="0" err="1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www.unep.org</a:t>
              </a:r>
              <a:r>
                <a:rPr lang="en-US" dirty="0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/</a:t>
              </a:r>
              <a:r>
                <a:rPr lang="en-US" dirty="0" err="1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ccac</a:t>
              </a: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/)</a:t>
              </a:r>
            </a:p>
            <a:p>
              <a:pPr marL="285750" indent="-285750">
                <a:buFont typeface="Wingdings" charset="0"/>
                <a:buChar char="à"/>
              </a:pP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Observational constraints on CH</a:t>
              </a:r>
              <a:r>
                <a:rPr lang="en-US" baseline="-25000" dirty="0" smtClean="0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4</a:t>
              </a: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 oxidation (and resulting O</a:t>
              </a:r>
              <a:r>
                <a:rPr lang="en-US" baseline="-25000" dirty="0" smtClean="0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3</a:t>
              </a: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)?</a:t>
              </a:r>
            </a:p>
          </p:txBody>
        </p:sp>
        <p:pic>
          <p:nvPicPr>
            <p:cNvPr id="13" name="Picture 6" descr="bargraph_ch4_allmodels_natoit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18" t="22260" r="28432" b="62794"/>
            <a:stretch/>
          </p:blipFill>
          <p:spPr bwMode="auto">
            <a:xfrm>
              <a:off x="20651" y="1039144"/>
              <a:ext cx="1954789" cy="864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6968" y="2049494"/>
            <a:ext cx="9229148" cy="1297951"/>
            <a:chOff x="46968" y="1997874"/>
            <a:chExt cx="9229148" cy="1297951"/>
          </a:xfrm>
        </p:grpSpPr>
        <p:sp>
          <p:nvSpPr>
            <p:cNvPr id="5" name="TextBox 4"/>
            <p:cNvSpPr txBox="1"/>
            <p:nvPr/>
          </p:nvSpPr>
          <p:spPr>
            <a:xfrm>
              <a:off x="2271485" y="2577226"/>
              <a:ext cx="70046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 Other regions, seasons, with a focus on extremes</a:t>
              </a:r>
            </a:p>
            <a:p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 </a:t>
              </a: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Develop robust connections to changes in meteorology</a:t>
              </a:r>
              <a:endPara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92991" y="1997874"/>
              <a:ext cx="7341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Climate change may increase O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 over NE USA but can be offset by 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NO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 reductions which preferentially decrease the highest O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 events</a:t>
              </a:r>
            </a:p>
          </p:txBody>
        </p:sp>
        <p:pic>
          <p:nvPicPr>
            <p:cNvPr id="15" name="Picture 109" descr="Screen Shot 2013-05-07 at 9.35.43 AM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81"/>
            <a:stretch/>
          </p:blipFill>
          <p:spPr bwMode="auto">
            <a:xfrm>
              <a:off x="46968" y="2096189"/>
              <a:ext cx="1827268" cy="1199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274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922" r="1874" b="15067"/>
          <a:stretch/>
        </p:blipFill>
        <p:spPr>
          <a:xfrm>
            <a:off x="102404" y="1055740"/>
            <a:ext cx="5729013" cy="426317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10583" y="3831167"/>
            <a:ext cx="1919200" cy="938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 cstate="print"/>
          <a:srcRect l="2603" t="66259" r="64602" b="11654"/>
          <a:stretch>
            <a:fillRect/>
          </a:stretch>
        </p:blipFill>
        <p:spPr bwMode="auto">
          <a:xfrm>
            <a:off x="5274456" y="3550428"/>
            <a:ext cx="2514600" cy="122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AutoShape 17"/>
          <p:cNvSpPr>
            <a:spLocks/>
          </p:cNvSpPr>
          <p:nvPr/>
        </p:nvSpPr>
        <p:spPr bwMode="auto">
          <a:xfrm>
            <a:off x="7497308" y="4284207"/>
            <a:ext cx="238125" cy="457200"/>
          </a:xfrm>
          <a:prstGeom prst="rightBrace">
            <a:avLst>
              <a:gd name="adj1" fmla="val 16000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631" name="Text Box 18"/>
          <p:cNvSpPr txBox="1">
            <a:spLocks noChangeArrowheads="1"/>
          </p:cNvSpPr>
          <p:nvPr/>
        </p:nvSpPr>
        <p:spPr bwMode="auto">
          <a:xfrm>
            <a:off x="7636656" y="4167231"/>
            <a:ext cx="15073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Exceeds </a:t>
            </a:r>
            <a:endParaRPr lang="en-US" sz="1600" b="1" dirty="0" smtClean="0">
              <a:solidFill>
                <a:srgbClr val="FF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tandard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(24% of sites)</a:t>
            </a:r>
            <a:endParaRPr lang="en-U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632" name="Rectangle 5"/>
          <p:cNvSpPr>
            <a:spLocks noGrp="1" noChangeArrowheads="1"/>
          </p:cNvSpPr>
          <p:nvPr>
            <p:ph type="title"/>
          </p:nvPr>
        </p:nvSpPr>
        <p:spPr>
          <a:xfrm>
            <a:off x="10583" y="0"/>
            <a:ext cx="9144000" cy="1219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The U.S. ozone smog problem is spatially widespread, </a:t>
            </a:r>
            <a:br>
              <a:rPr lang="en-US" sz="2400" b="1" dirty="0" smtClean="0"/>
            </a:br>
            <a:r>
              <a:rPr lang="en-US" sz="2400" b="1" dirty="0" smtClean="0"/>
              <a:t>affecting ~108 million people </a:t>
            </a:r>
            <a:r>
              <a:rPr lang="en-US" sz="2000" b="1" dirty="0" smtClean="0"/>
              <a:t>[</a:t>
            </a:r>
            <a:r>
              <a:rPr lang="en-US" sz="2000" b="1" i="1" dirty="0" smtClean="0"/>
              <a:t>U.S. EPA, 2012</a:t>
            </a:r>
            <a:r>
              <a:rPr lang="en-US" sz="2000" b="1" dirty="0" smtClean="0"/>
              <a:t>]</a:t>
            </a:r>
            <a:endParaRPr lang="en-US" sz="2000" dirty="0" smtClean="0"/>
          </a:p>
        </p:txBody>
      </p:sp>
      <p:sp>
        <p:nvSpPr>
          <p:cNvPr id="26637" name="Rectangle 5"/>
          <p:cNvSpPr>
            <a:spLocks noChangeArrowheads="1"/>
          </p:cNvSpPr>
          <p:nvPr/>
        </p:nvSpPr>
        <p:spPr bwMode="auto">
          <a:xfrm>
            <a:off x="4953669" y="4939535"/>
            <a:ext cx="41551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Tahoma" pitchFamily="34" charset="0"/>
              </a:rPr>
              <a:t>http://</a:t>
            </a:r>
            <a:r>
              <a:rPr lang="en-US" sz="1400" dirty="0" err="1">
                <a:solidFill>
                  <a:srgbClr val="000000"/>
                </a:solidFill>
                <a:latin typeface="Tahoma" pitchFamily="34" charset="0"/>
              </a:rPr>
              <a:t>www.epa.gov</a:t>
            </a:r>
            <a:r>
              <a:rPr lang="en-US" sz="1400" dirty="0">
                <a:solidFill>
                  <a:srgbClr val="000000"/>
                </a:solidFill>
                <a:latin typeface="Tahoma" pitchFamily="34" charset="0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Tahoma" pitchFamily="34" charset="0"/>
              </a:rPr>
              <a:t>airtrends</a:t>
            </a:r>
            <a:r>
              <a:rPr lang="en-US" sz="1400" dirty="0">
                <a:solidFill>
                  <a:srgbClr val="000000"/>
                </a:solidFill>
                <a:latin typeface="Tahoma" pitchFamily="34" charset="0"/>
              </a:rPr>
              <a:t>/2011/</a:t>
            </a:r>
            <a:r>
              <a:rPr lang="en-US" sz="1400" dirty="0" err="1">
                <a:solidFill>
                  <a:srgbClr val="000000"/>
                </a:solidFill>
                <a:latin typeface="Tahoma" pitchFamily="34" charset="0"/>
              </a:rPr>
              <a:t>index.html</a:t>
            </a:r>
            <a:endParaRPr lang="en-US" sz="1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638" name="Rectangle 11"/>
          <p:cNvSpPr>
            <a:spLocks noChangeArrowheads="1"/>
          </p:cNvSpPr>
          <p:nvPr/>
        </p:nvSpPr>
        <p:spPr bwMode="auto">
          <a:xfrm>
            <a:off x="5969006" y="1516966"/>
            <a:ext cx="2487183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b="1" baseline="30000" dirty="0">
                <a:solidFill>
                  <a:srgbClr val="000000"/>
                </a:solidFill>
                <a:latin typeface="Arial" charset="0"/>
              </a:rPr>
              <a:t>th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highest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maximum daily 8-hr average (MDA8) O</a:t>
            </a:r>
            <a:r>
              <a:rPr lang="en-US" b="1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in 2010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508" y="5263588"/>
            <a:ext cx="5694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High-O</a:t>
            </a:r>
            <a:r>
              <a:rPr lang="en-US" b="1" baseline="-250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events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typically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occur in</a:t>
            </a:r>
          </a:p>
          <a:p>
            <a:pPr defTabSz="914400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-- densely populated areas (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local sources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</a:p>
          <a:p>
            <a:pPr defTabSz="914400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-- summer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(favorable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meteorological conditions)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5298" y="3945653"/>
            <a:ext cx="8305800" cy="2999916"/>
            <a:chOff x="365298" y="3945653"/>
            <a:chExt cx="8305800" cy="2999916"/>
          </a:xfrm>
        </p:grpSpPr>
        <p:sp>
          <p:nvSpPr>
            <p:cNvPr id="4" name="TextBox 3"/>
            <p:cNvSpPr txBox="1"/>
            <p:nvPr/>
          </p:nvSpPr>
          <p:spPr>
            <a:xfrm>
              <a:off x="7507894" y="3945653"/>
              <a:ext cx="9482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b="1" dirty="0" smtClean="0">
                  <a:solidFill>
                    <a:srgbClr val="0000FF"/>
                  </a:solidFill>
                  <a:latin typeface="Arial"/>
                </a:rPr>
                <a:t>Future?</a:t>
              </a:r>
              <a:endParaRPr lang="en-US" sz="1600" b="1" dirty="0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5298" y="6299238"/>
              <a:ext cx="830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b="1" dirty="0" smtClean="0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 </a:t>
              </a:r>
              <a:r>
                <a:rPr lang="en-US" b="1" dirty="0" smtClean="0">
                  <a:solidFill>
                    <a:srgbClr val="0000FF"/>
                  </a:solidFill>
                  <a:latin typeface="Arial"/>
                  <a:cs typeface="Arial"/>
                </a:rPr>
                <a:t>Lower </a:t>
              </a:r>
              <a:r>
                <a:rPr lang="en-US" b="1" dirty="0">
                  <a:solidFill>
                    <a:srgbClr val="0000FF"/>
                  </a:solidFill>
                  <a:latin typeface="Arial"/>
                  <a:cs typeface="Arial"/>
                </a:rPr>
                <a:t>threshold would greatly expand </a:t>
              </a:r>
              <a:r>
                <a:rPr lang="en-US" b="1" dirty="0" smtClean="0">
                  <a:solidFill>
                    <a:srgbClr val="0000FF"/>
                  </a:solidFill>
                  <a:latin typeface="Arial"/>
                  <a:cs typeface="Arial"/>
                </a:rPr>
                <a:t>non</a:t>
              </a:r>
              <a:r>
                <a:rPr lang="en-US" b="1" dirty="0">
                  <a:solidFill>
                    <a:srgbClr val="0000FF"/>
                  </a:solidFill>
                  <a:latin typeface="Arial"/>
                  <a:cs typeface="Arial"/>
                </a:rPr>
                <a:t>-attainment regions</a:t>
              </a:r>
            </a:p>
            <a:p>
              <a:pPr defTabSz="914400"/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6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62" name="Rectangle 18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</a:rPr>
              <a:t>Tropospheric O</a:t>
            </a:r>
            <a:r>
              <a:rPr lang="en-US" sz="2400" b="1" baseline="-25000" dirty="0" smtClean="0">
                <a:solidFill>
                  <a:srgbClr val="000000"/>
                </a:solidFill>
                <a:latin typeface="Tahoma" pitchFamily="34" charset="0"/>
              </a:rPr>
              <a:t>3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 f</a:t>
            </a: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</a:rPr>
              <a:t>ormation &amp; “Background” contributions</a:t>
            </a:r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1905000" y="5181600"/>
            <a:ext cx="655638" cy="546100"/>
          </a:xfrm>
          <a:custGeom>
            <a:avLst/>
            <a:gdLst>
              <a:gd name="T0" fmla="*/ 2147483647 w 413"/>
              <a:gd name="T1" fmla="*/ 2147483647 h 317"/>
              <a:gd name="T2" fmla="*/ 2147483647 w 413"/>
              <a:gd name="T3" fmla="*/ 2147483647 h 317"/>
              <a:gd name="T4" fmla="*/ 2147483647 w 413"/>
              <a:gd name="T5" fmla="*/ 2147483647 h 317"/>
              <a:gd name="T6" fmla="*/ 2147483647 w 413"/>
              <a:gd name="T7" fmla="*/ 2147483647 h 317"/>
              <a:gd name="T8" fmla="*/ 2147483647 w 413"/>
              <a:gd name="T9" fmla="*/ 2147483647 h 317"/>
              <a:gd name="T10" fmla="*/ 2147483647 w 413"/>
              <a:gd name="T11" fmla="*/ 2147483647 h 317"/>
              <a:gd name="T12" fmla="*/ 2147483647 w 413"/>
              <a:gd name="T13" fmla="*/ 2147483647 h 317"/>
              <a:gd name="T14" fmla="*/ 2147483647 w 413"/>
              <a:gd name="T15" fmla="*/ 2147483647 h 317"/>
              <a:gd name="T16" fmla="*/ 2147483647 w 413"/>
              <a:gd name="T17" fmla="*/ 2147483647 h 317"/>
              <a:gd name="T18" fmla="*/ 2147483647 w 413"/>
              <a:gd name="T19" fmla="*/ 2147483647 h 317"/>
              <a:gd name="T20" fmla="*/ 2147483647 w 413"/>
              <a:gd name="T21" fmla="*/ 2147483647 h 317"/>
              <a:gd name="T22" fmla="*/ 2147483647 w 413"/>
              <a:gd name="T23" fmla="*/ 2147483647 h 317"/>
              <a:gd name="T24" fmla="*/ 2147483647 w 413"/>
              <a:gd name="T25" fmla="*/ 2147483647 h 317"/>
              <a:gd name="T26" fmla="*/ 2147483647 w 413"/>
              <a:gd name="T27" fmla="*/ 2147483647 h 317"/>
              <a:gd name="T28" fmla="*/ 2147483647 w 413"/>
              <a:gd name="T29" fmla="*/ 2147483647 h 3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13"/>
              <a:gd name="T46" fmla="*/ 0 h 317"/>
              <a:gd name="T47" fmla="*/ 413 w 413"/>
              <a:gd name="T48" fmla="*/ 317 h 3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13" h="317">
                <a:moveTo>
                  <a:pt x="21" y="254"/>
                </a:moveTo>
                <a:cubicBezTo>
                  <a:pt x="30" y="228"/>
                  <a:pt x="46" y="209"/>
                  <a:pt x="53" y="182"/>
                </a:cubicBezTo>
                <a:cubicBezTo>
                  <a:pt x="54" y="177"/>
                  <a:pt x="65" y="118"/>
                  <a:pt x="69" y="110"/>
                </a:cubicBezTo>
                <a:cubicBezTo>
                  <a:pt x="94" y="60"/>
                  <a:pt x="116" y="61"/>
                  <a:pt x="149" y="22"/>
                </a:cubicBezTo>
                <a:cubicBezTo>
                  <a:pt x="167" y="0"/>
                  <a:pt x="144" y="62"/>
                  <a:pt x="160" y="38"/>
                </a:cubicBezTo>
                <a:cubicBezTo>
                  <a:pt x="168" y="43"/>
                  <a:pt x="204" y="29"/>
                  <a:pt x="208" y="38"/>
                </a:cubicBezTo>
                <a:cubicBezTo>
                  <a:pt x="217" y="61"/>
                  <a:pt x="231" y="70"/>
                  <a:pt x="237" y="102"/>
                </a:cubicBezTo>
                <a:cubicBezTo>
                  <a:pt x="245" y="144"/>
                  <a:pt x="236" y="168"/>
                  <a:pt x="277" y="182"/>
                </a:cubicBezTo>
                <a:cubicBezTo>
                  <a:pt x="308" y="136"/>
                  <a:pt x="326" y="85"/>
                  <a:pt x="357" y="38"/>
                </a:cubicBezTo>
                <a:cubicBezTo>
                  <a:pt x="364" y="27"/>
                  <a:pt x="380" y="23"/>
                  <a:pt x="389" y="14"/>
                </a:cubicBezTo>
                <a:cubicBezTo>
                  <a:pt x="396" y="7"/>
                  <a:pt x="373" y="25"/>
                  <a:pt x="365" y="30"/>
                </a:cubicBezTo>
                <a:cubicBezTo>
                  <a:pt x="373" y="104"/>
                  <a:pt x="395" y="167"/>
                  <a:pt x="413" y="238"/>
                </a:cubicBezTo>
                <a:cubicBezTo>
                  <a:pt x="410" y="249"/>
                  <a:pt x="405" y="270"/>
                  <a:pt x="405" y="270"/>
                </a:cubicBezTo>
                <a:cubicBezTo>
                  <a:pt x="320" y="273"/>
                  <a:pt x="234" y="274"/>
                  <a:pt x="149" y="278"/>
                </a:cubicBezTo>
                <a:cubicBezTo>
                  <a:pt x="119" y="279"/>
                  <a:pt x="0" y="317"/>
                  <a:pt x="21" y="254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4" descr="fores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7680" r="73769"/>
          <a:stretch>
            <a:fillRect/>
          </a:stretch>
        </p:blipFill>
        <p:spPr bwMode="auto">
          <a:xfrm>
            <a:off x="1935975" y="5024438"/>
            <a:ext cx="1600200" cy="744537"/>
          </a:xfrm>
          <a:prstGeom prst="rect">
            <a:avLst/>
          </a:prstGeom>
          <a:noFill/>
        </p:spPr>
      </p:pic>
      <p:pic>
        <p:nvPicPr>
          <p:cNvPr id="5" name="Picture 81" descr="MCj028080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419600"/>
            <a:ext cx="1652588" cy="1425575"/>
          </a:xfrm>
          <a:prstGeom prst="rect">
            <a:avLst/>
          </a:prstGeom>
          <a:noFill/>
        </p:spPr>
      </p:pic>
      <p:graphicFrame>
        <p:nvGraphicFramePr>
          <p:cNvPr id="223233" name="Object 1"/>
          <p:cNvGraphicFramePr>
            <a:graphicFrameLocks noChangeAspect="1"/>
          </p:cNvGraphicFramePr>
          <p:nvPr/>
        </p:nvGraphicFramePr>
        <p:xfrm>
          <a:off x="990600" y="5105400"/>
          <a:ext cx="9144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7" name="Photo Editor Photo" r:id="rId7" imgW="2286198" imgH="1706667" progId="">
                  <p:embed/>
                </p:oleObj>
              </mc:Choice>
              <mc:Fallback>
                <p:oleObj name="Photo Editor Photo" r:id="rId7" imgW="2286198" imgH="1706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34" t="37302" r="45084" b="9944"/>
                      <a:stretch>
                        <a:fillRect/>
                      </a:stretch>
                    </p:blipFill>
                    <p:spPr bwMode="auto">
                      <a:xfrm>
                        <a:off x="990600" y="5105400"/>
                        <a:ext cx="9144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788987" y="6324600"/>
            <a:ext cx="13747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Helvetica" pitchFamily="34" charset="0"/>
              </a:rPr>
              <a:t>Continent</a:t>
            </a:r>
            <a:endParaRPr lang="en-US" sz="20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24000" y="3429000"/>
            <a:ext cx="15023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</a:rPr>
              <a:t>NMVOCs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Helvetica" pitchFamily="34" charset="0"/>
              </a:rPr>
              <a:t>CO</a:t>
            </a:r>
            <a:endParaRPr lang="en-US" sz="2400" b="1" baseline="-25000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81000" y="3581400"/>
            <a:ext cx="761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Arial" charset="0"/>
              </a:rPr>
              <a:t>NO</a:t>
            </a:r>
            <a:r>
              <a:rPr lang="en-US" sz="2400" b="1" baseline="-25000" dirty="0" err="1">
                <a:solidFill>
                  <a:srgbClr val="000000"/>
                </a:solidFill>
                <a:latin typeface="Arial" charset="0"/>
              </a:rPr>
              <a:t>x</a:t>
            </a:r>
            <a:endParaRPr lang="en-US" sz="2400" b="1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143000" y="358140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340534" y="1993612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3200" b="1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sz="3200" b="1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1447800" y="5683250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Helvetica" pitchFamily="34" charset="0"/>
              </a:rPr>
              <a:t>  Fires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209800" y="5715000"/>
            <a:ext cx="127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Helvetica" pitchFamily="34" charset="0"/>
              </a:rPr>
              <a:t>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Helvetica" pitchFamily="34" charset="0"/>
              </a:rPr>
              <a:t>biosphere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228600" y="5715000"/>
            <a:ext cx="96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Helvetica" pitchFamily="34" charset="0"/>
              </a:rPr>
              <a:t>Human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Helvetica" pitchFamily="34" charset="0"/>
              </a:rPr>
              <a:t>activity</a:t>
            </a:r>
          </a:p>
        </p:txBody>
      </p:sp>
      <p:pic>
        <p:nvPicPr>
          <p:cNvPr id="39" name="Picture 8" descr="NA01440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1003025"/>
            <a:ext cx="1086295" cy="1130575"/>
          </a:xfrm>
          <a:prstGeom prst="rect">
            <a:avLst/>
          </a:prstGeom>
          <a:noFill/>
        </p:spPr>
      </p:pic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3505200" y="5768976"/>
            <a:ext cx="2743200" cy="1089024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4305132" y="6019800"/>
            <a:ext cx="110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Helvetica" pitchFamily="34" charset="0"/>
              </a:rPr>
              <a:t>Ocean</a:t>
            </a:r>
            <a:r>
              <a:rPr lang="en-US" sz="2000" dirty="0">
                <a:solidFill>
                  <a:srgbClr val="FFFFFF"/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53" name="Right Brace 52"/>
          <p:cNvSpPr/>
          <p:nvPr/>
        </p:nvSpPr>
        <p:spPr>
          <a:xfrm rot="16200000">
            <a:off x="2054227" y="688973"/>
            <a:ext cx="1371600" cy="5175254"/>
          </a:xfrm>
          <a:prstGeom prst="rightBrace">
            <a:avLst>
              <a:gd name="adj1" fmla="val 8333"/>
              <a:gd name="adj2" fmla="val 4875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Helvetic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05675" y="990600"/>
            <a:ext cx="5147725" cy="3073113"/>
            <a:chOff x="3005675" y="990600"/>
            <a:chExt cx="5147725" cy="3073113"/>
          </a:xfrm>
        </p:grpSpPr>
        <p:sp>
          <p:nvSpPr>
            <p:cNvPr id="76" name="Rounded Rectangle 75"/>
            <p:cNvSpPr/>
            <p:nvPr/>
          </p:nvSpPr>
          <p:spPr>
            <a:xfrm>
              <a:off x="5638800" y="990600"/>
              <a:ext cx="2514600" cy="609600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latin typeface="Helvetica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005675" y="3453126"/>
              <a:ext cx="2209800" cy="610587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latin typeface="Helvetica"/>
              </a:endParaRPr>
            </a:p>
          </p:txBody>
        </p:sp>
      </p:grpSp>
      <p:sp>
        <p:nvSpPr>
          <p:cNvPr id="63" name="Text Box 33"/>
          <p:cNvSpPr txBox="1">
            <a:spLocks noChangeArrowheads="1"/>
          </p:cNvSpPr>
          <p:nvPr/>
        </p:nvSpPr>
        <p:spPr bwMode="auto">
          <a:xfrm>
            <a:off x="3125840" y="3539650"/>
            <a:ext cx="20680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Helvetica" pitchFamily="34" charset="0"/>
              </a:rPr>
              <a:t>METHANE (CH</a:t>
            </a:r>
            <a:r>
              <a:rPr lang="en-US" sz="2000" b="1" baseline="-25000" dirty="0" smtClean="0">
                <a:solidFill>
                  <a:srgbClr val="000000"/>
                </a:solidFill>
                <a:latin typeface="Helvetica" pitchFamily="34" charset="0"/>
              </a:rPr>
              <a:t>4</a:t>
            </a:r>
            <a:r>
              <a:rPr lang="en-US" sz="2000" b="1" dirty="0" smtClean="0">
                <a:solidFill>
                  <a:srgbClr val="000000"/>
                </a:solidFill>
                <a:latin typeface="Helvetica" pitchFamily="34" charset="0"/>
              </a:rPr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14895" y="1110344"/>
            <a:ext cx="7829105" cy="5618897"/>
            <a:chOff x="1314895" y="1110344"/>
            <a:chExt cx="7829105" cy="5618897"/>
          </a:xfrm>
        </p:grpSpPr>
        <p:grpSp>
          <p:nvGrpSpPr>
            <p:cNvPr id="2" name="Group 1"/>
            <p:cNvGrpSpPr/>
            <p:nvPr/>
          </p:nvGrpSpPr>
          <p:grpSpPr>
            <a:xfrm>
              <a:off x="5715000" y="1110344"/>
              <a:ext cx="3429000" cy="5618897"/>
              <a:chOff x="5715000" y="1110344"/>
              <a:chExt cx="3429000" cy="5618897"/>
            </a:xfrm>
          </p:grpSpPr>
          <p:sp>
            <p:nvSpPr>
              <p:cNvPr id="46" name="AutoShape 27"/>
              <p:cNvSpPr>
                <a:spLocks noChangeArrowheads="1"/>
              </p:cNvSpPr>
              <p:nvPr/>
            </p:nvSpPr>
            <p:spPr bwMode="auto">
              <a:xfrm rot="5400000">
                <a:off x="6165850" y="2063750"/>
                <a:ext cx="1219200" cy="292100"/>
              </a:xfrm>
              <a:prstGeom prst="notchedRightArrow">
                <a:avLst>
                  <a:gd name="adj1" fmla="val 50000"/>
                  <a:gd name="adj2" fmla="val 10434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9" name="Text Box 33"/>
              <p:cNvSpPr txBox="1">
                <a:spLocks noChangeArrowheads="1"/>
              </p:cNvSpPr>
              <p:nvPr/>
            </p:nvSpPr>
            <p:spPr bwMode="auto">
              <a:xfrm>
                <a:off x="5715000" y="1110344"/>
                <a:ext cx="28194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45720" rIns="4572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 smtClean="0">
                    <a:solidFill>
                      <a:srgbClr val="000000"/>
                    </a:solidFill>
                    <a:latin typeface="Helvetica" pitchFamily="34" charset="0"/>
                  </a:rPr>
                  <a:t>  STRATOSPHERE </a:t>
                </a:r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7784321" y="1752600"/>
                <a:ext cx="1131079" cy="1322574"/>
                <a:chOff x="7403321" y="1611868"/>
                <a:chExt cx="1131079" cy="1322574"/>
              </a:xfrm>
            </p:grpSpPr>
            <p:sp>
              <p:nvSpPr>
                <p:cNvPr id="44" name="AutoShape 10"/>
                <p:cNvSpPr>
                  <a:spLocks noChangeArrowheads="1"/>
                </p:cNvSpPr>
                <p:nvPr/>
              </p:nvSpPr>
              <p:spPr bwMode="auto">
                <a:xfrm>
                  <a:off x="7429500" y="1966913"/>
                  <a:ext cx="685800" cy="547687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5" name="AutoShape 12"/>
                <p:cNvSpPr>
                  <a:spLocks noChangeArrowheads="1"/>
                </p:cNvSpPr>
                <p:nvPr/>
              </p:nvSpPr>
              <p:spPr bwMode="auto">
                <a:xfrm rot="12580234">
                  <a:off x="7408863" y="2324842"/>
                  <a:ext cx="228600" cy="609600"/>
                </a:xfrm>
                <a:prstGeom prst="upArrow">
                  <a:avLst>
                    <a:gd name="adj1" fmla="val 50000"/>
                    <a:gd name="adj2" fmla="val 66667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7403321" y="1611868"/>
                  <a:ext cx="1131079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45720" rIns="4572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dirty="0" smtClean="0">
                      <a:solidFill>
                        <a:srgbClr val="000000"/>
                      </a:solidFill>
                      <a:latin typeface="Helvetica" pitchFamily="34" charset="0"/>
                    </a:rPr>
                    <a:t> lightning</a:t>
                  </a:r>
                </a:p>
              </p:txBody>
            </p:sp>
          </p:grpSp>
          <p:sp>
            <p:nvSpPr>
              <p:cNvPr id="51" name="Oval 25" descr="Newsprint"/>
              <p:cNvSpPr>
                <a:spLocks noChangeArrowheads="1"/>
              </p:cNvSpPr>
              <p:nvPr/>
            </p:nvSpPr>
            <p:spPr bwMode="auto">
              <a:xfrm>
                <a:off x="6050398" y="3129736"/>
                <a:ext cx="2803052" cy="908864"/>
              </a:xfrm>
              <a:prstGeom prst="ellipse">
                <a:avLst/>
              </a:prstGeom>
              <a:blipFill dpi="0" rotWithShape="0">
                <a:blip r:embed="rId10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45720" rIns="45720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0000FF"/>
                    </a:solidFill>
                    <a:latin typeface="Helvetica" pitchFamily="34" charset="0"/>
                  </a:rPr>
                  <a:t>“Background” ozone </a:t>
                </a:r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8001000" y="3810000"/>
                <a:ext cx="1066799" cy="1219200"/>
                <a:chOff x="8001000" y="3810000"/>
                <a:chExt cx="1066799" cy="1219200"/>
              </a:xfrm>
            </p:grpSpPr>
            <p:sp>
              <p:nvSpPr>
                <p:cNvPr id="4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8001000" y="4382869"/>
                  <a:ext cx="1066799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45720" rIns="4572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dirty="0" smtClean="0">
                      <a:solidFill>
                        <a:srgbClr val="000000"/>
                      </a:solidFill>
                      <a:latin typeface="Helvetica" pitchFamily="34" charset="0"/>
                    </a:rPr>
                    <a:t>Natural 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dirty="0" smtClean="0">
                      <a:solidFill>
                        <a:srgbClr val="000000"/>
                      </a:solidFill>
                      <a:latin typeface="Helvetica" pitchFamily="34" charset="0"/>
                    </a:rPr>
                    <a:t>sources</a:t>
                  </a:r>
                </a:p>
              </p:txBody>
            </p:sp>
            <p:sp>
              <p:nvSpPr>
                <p:cNvPr id="52" name="AutoShape 12"/>
                <p:cNvSpPr>
                  <a:spLocks noChangeArrowheads="1"/>
                </p:cNvSpPr>
                <p:nvPr/>
              </p:nvSpPr>
              <p:spPr bwMode="auto">
                <a:xfrm>
                  <a:off x="8251698" y="3810000"/>
                  <a:ext cx="282702" cy="595392"/>
                </a:xfrm>
                <a:prstGeom prst="upArrow">
                  <a:avLst>
                    <a:gd name="adj1" fmla="val 50000"/>
                    <a:gd name="adj2" fmla="val 66667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6248400" y="4419600"/>
                <a:ext cx="2895600" cy="2309641"/>
                <a:chOff x="6248400" y="4419600"/>
                <a:chExt cx="2895600" cy="2309641"/>
              </a:xfrm>
            </p:grpSpPr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8001000" y="5181600"/>
                  <a:ext cx="655638" cy="546100"/>
                </a:xfrm>
                <a:custGeom>
                  <a:avLst/>
                  <a:gdLst>
                    <a:gd name="T0" fmla="*/ 2147483647 w 413"/>
                    <a:gd name="T1" fmla="*/ 2147483647 h 317"/>
                    <a:gd name="T2" fmla="*/ 2147483647 w 413"/>
                    <a:gd name="T3" fmla="*/ 2147483647 h 317"/>
                    <a:gd name="T4" fmla="*/ 2147483647 w 413"/>
                    <a:gd name="T5" fmla="*/ 2147483647 h 317"/>
                    <a:gd name="T6" fmla="*/ 2147483647 w 413"/>
                    <a:gd name="T7" fmla="*/ 2147483647 h 317"/>
                    <a:gd name="T8" fmla="*/ 2147483647 w 413"/>
                    <a:gd name="T9" fmla="*/ 2147483647 h 317"/>
                    <a:gd name="T10" fmla="*/ 2147483647 w 413"/>
                    <a:gd name="T11" fmla="*/ 2147483647 h 317"/>
                    <a:gd name="T12" fmla="*/ 2147483647 w 413"/>
                    <a:gd name="T13" fmla="*/ 2147483647 h 317"/>
                    <a:gd name="T14" fmla="*/ 2147483647 w 413"/>
                    <a:gd name="T15" fmla="*/ 2147483647 h 317"/>
                    <a:gd name="T16" fmla="*/ 2147483647 w 413"/>
                    <a:gd name="T17" fmla="*/ 2147483647 h 317"/>
                    <a:gd name="T18" fmla="*/ 2147483647 w 413"/>
                    <a:gd name="T19" fmla="*/ 2147483647 h 317"/>
                    <a:gd name="T20" fmla="*/ 2147483647 w 413"/>
                    <a:gd name="T21" fmla="*/ 2147483647 h 317"/>
                    <a:gd name="T22" fmla="*/ 2147483647 w 413"/>
                    <a:gd name="T23" fmla="*/ 2147483647 h 317"/>
                    <a:gd name="T24" fmla="*/ 2147483647 w 413"/>
                    <a:gd name="T25" fmla="*/ 2147483647 h 317"/>
                    <a:gd name="T26" fmla="*/ 2147483647 w 413"/>
                    <a:gd name="T27" fmla="*/ 2147483647 h 317"/>
                    <a:gd name="T28" fmla="*/ 2147483647 w 413"/>
                    <a:gd name="T29" fmla="*/ 2147483647 h 3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13"/>
                    <a:gd name="T46" fmla="*/ 0 h 317"/>
                    <a:gd name="T47" fmla="*/ 413 w 413"/>
                    <a:gd name="T48" fmla="*/ 317 h 3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13" h="317">
                      <a:moveTo>
                        <a:pt x="21" y="254"/>
                      </a:moveTo>
                      <a:cubicBezTo>
                        <a:pt x="30" y="228"/>
                        <a:pt x="46" y="209"/>
                        <a:pt x="53" y="182"/>
                      </a:cubicBezTo>
                      <a:cubicBezTo>
                        <a:pt x="54" y="177"/>
                        <a:pt x="65" y="118"/>
                        <a:pt x="69" y="110"/>
                      </a:cubicBezTo>
                      <a:cubicBezTo>
                        <a:pt x="94" y="60"/>
                        <a:pt x="116" y="61"/>
                        <a:pt x="149" y="22"/>
                      </a:cubicBezTo>
                      <a:cubicBezTo>
                        <a:pt x="167" y="0"/>
                        <a:pt x="144" y="62"/>
                        <a:pt x="160" y="38"/>
                      </a:cubicBezTo>
                      <a:cubicBezTo>
                        <a:pt x="168" y="43"/>
                        <a:pt x="204" y="29"/>
                        <a:pt x="208" y="38"/>
                      </a:cubicBezTo>
                      <a:cubicBezTo>
                        <a:pt x="217" y="61"/>
                        <a:pt x="231" y="70"/>
                        <a:pt x="237" y="102"/>
                      </a:cubicBezTo>
                      <a:cubicBezTo>
                        <a:pt x="245" y="144"/>
                        <a:pt x="236" y="168"/>
                        <a:pt x="277" y="182"/>
                      </a:cubicBezTo>
                      <a:cubicBezTo>
                        <a:pt x="308" y="136"/>
                        <a:pt x="326" y="85"/>
                        <a:pt x="357" y="38"/>
                      </a:cubicBezTo>
                      <a:cubicBezTo>
                        <a:pt x="364" y="27"/>
                        <a:pt x="380" y="23"/>
                        <a:pt x="389" y="14"/>
                      </a:cubicBezTo>
                      <a:cubicBezTo>
                        <a:pt x="396" y="7"/>
                        <a:pt x="373" y="25"/>
                        <a:pt x="365" y="30"/>
                      </a:cubicBezTo>
                      <a:cubicBezTo>
                        <a:pt x="373" y="104"/>
                        <a:pt x="395" y="167"/>
                        <a:pt x="413" y="238"/>
                      </a:cubicBezTo>
                      <a:cubicBezTo>
                        <a:pt x="410" y="249"/>
                        <a:pt x="405" y="270"/>
                        <a:pt x="405" y="270"/>
                      </a:cubicBezTo>
                      <a:cubicBezTo>
                        <a:pt x="320" y="273"/>
                        <a:pt x="234" y="274"/>
                        <a:pt x="149" y="278"/>
                      </a:cubicBezTo>
                      <a:cubicBezTo>
                        <a:pt x="119" y="279"/>
                        <a:pt x="0" y="317"/>
                        <a:pt x="21" y="25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pic>
              <p:nvPicPr>
                <p:cNvPr id="32" name="Picture 4" descr="forest">
                  <a:hlinkClick r:id="rId4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7680" r="73769"/>
                <a:stretch>
                  <a:fillRect/>
                </a:stretch>
              </p:blipFill>
              <p:spPr bwMode="auto">
                <a:xfrm>
                  <a:off x="8001000" y="5024438"/>
                  <a:ext cx="1143000" cy="74453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81" descr="MCj02808020000[1]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248400" y="4419600"/>
                  <a:ext cx="1652588" cy="1425575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34" name="Object 1"/>
                <p:cNvGraphicFramePr>
                  <a:graphicFrameLocks noChangeAspect="1"/>
                </p:cNvGraphicFramePr>
                <p:nvPr/>
              </p:nvGraphicFramePr>
              <p:xfrm>
                <a:off x="7086600" y="5105400"/>
                <a:ext cx="914400" cy="6953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858" name="Photo Editor Photo" r:id="rId11" imgW="2286198" imgH="1706667" progId="">
                        <p:embed/>
                      </p:oleObj>
                    </mc:Choice>
                    <mc:Fallback>
                      <p:oleObj name="Photo Editor Photo" r:id="rId11" imgW="2286198" imgH="1706667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3334" t="37302" r="45084" b="9944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86600" y="5105400"/>
                              <a:ext cx="914400" cy="6953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870265" y="6267576"/>
                  <a:ext cx="1374735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45720" rIns="4572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 b="1" dirty="0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pitchFamily="34" charset="0"/>
                    </a:rPr>
                    <a:t> </a:t>
                  </a:r>
                  <a:r>
                    <a:rPr lang="en-US" sz="2000" b="1" dirty="0" smtClean="0">
                      <a:solidFill>
                        <a:srgbClr val="000000"/>
                      </a:solidFill>
                      <a:latin typeface="Helvetica" pitchFamily="34" charset="0"/>
                    </a:rPr>
                    <a:t>Continent</a:t>
                  </a:r>
                  <a:endParaRPr lang="en-US" sz="2000" b="1" dirty="0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6324600" y="4648200"/>
                  <a:ext cx="800219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7200" b="1" dirty="0" smtClean="0">
                      <a:solidFill>
                        <a:srgbClr val="0000FF"/>
                      </a:solidFill>
                      <a:latin typeface="Arial" charset="0"/>
                    </a:rPr>
                    <a:t>X</a:t>
                  </a:r>
                  <a:endParaRPr lang="en-US" sz="7200" b="1" dirty="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162800" y="4590871"/>
                  <a:ext cx="800219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7200" b="1" dirty="0" smtClean="0">
                      <a:solidFill>
                        <a:srgbClr val="0000FF"/>
                      </a:solidFill>
                      <a:latin typeface="Arial" charset="0"/>
                    </a:rPr>
                    <a:t>X</a:t>
                  </a:r>
                  <a:endParaRPr lang="en-US" sz="7200" b="1" dirty="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48" name="AutoShape 27"/>
            <p:cNvSpPr>
              <a:spLocks noChangeArrowheads="1"/>
            </p:cNvSpPr>
            <p:nvPr/>
          </p:nvSpPr>
          <p:spPr bwMode="auto">
            <a:xfrm>
              <a:off x="5193915" y="3575279"/>
              <a:ext cx="1124361" cy="292100"/>
            </a:xfrm>
            <a:prstGeom prst="notchedRightArrow">
              <a:avLst>
                <a:gd name="adj1" fmla="val 50000"/>
                <a:gd name="adj2" fmla="val 10434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45720" rIns="4572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Curved Down Arrow 7"/>
            <p:cNvSpPr/>
            <p:nvPr/>
          </p:nvSpPr>
          <p:spPr bwMode="auto">
            <a:xfrm>
              <a:off x="1314895" y="1701225"/>
              <a:ext cx="5314505" cy="954107"/>
            </a:xfrm>
            <a:prstGeom prst="curved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 Box 34"/>
            <p:cNvSpPr txBox="1">
              <a:spLocks noChangeArrowheads="1"/>
            </p:cNvSpPr>
            <p:nvPr/>
          </p:nvSpPr>
          <p:spPr bwMode="auto">
            <a:xfrm>
              <a:off x="2857237" y="1952785"/>
              <a:ext cx="29777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5720" rIns="4572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  <a:latin typeface="Helvetica" pitchFamily="34" charset="0"/>
                </a:rPr>
                <a:t> intercontinental transport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8078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Text Box 2"/>
          <p:cNvSpPr txBox="1">
            <a:spLocks noChangeArrowheads="1"/>
          </p:cNvSpPr>
          <p:nvPr/>
        </p:nvSpPr>
        <p:spPr bwMode="auto">
          <a:xfrm>
            <a:off x="1981200" y="5856088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Year</a:t>
            </a:r>
          </a:p>
        </p:txBody>
      </p:sp>
      <p:pic>
        <p:nvPicPr>
          <p:cNvPr id="12636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4546" r="8856" b="18182"/>
          <a:stretch>
            <a:fillRect/>
          </a:stretch>
        </p:blipFill>
        <p:spPr>
          <a:xfrm>
            <a:off x="533400" y="1665088"/>
            <a:ext cx="3657600" cy="3886200"/>
          </a:xfrm>
          <a:noFill/>
          <a:ln/>
        </p:spPr>
      </p:pic>
      <p:sp>
        <p:nvSpPr>
          <p:cNvPr id="1263621" name="Text Box 5"/>
          <p:cNvSpPr txBox="1">
            <a:spLocks noChangeArrowheads="1"/>
          </p:cNvSpPr>
          <p:nvPr/>
        </p:nvSpPr>
        <p:spPr bwMode="auto">
          <a:xfrm>
            <a:off x="85023" y="1036018"/>
            <a:ext cx="43409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33CC"/>
                </a:solidFill>
                <a:latin typeface="Helvetica" charset="0"/>
                <a:ea typeface="ＭＳ Ｐゴシック" charset="0"/>
              </a:rPr>
              <a:t>CH</a:t>
            </a:r>
            <a:r>
              <a:rPr lang="en-US" b="1" baseline="-25000" dirty="0" smtClean="0">
                <a:solidFill>
                  <a:srgbClr val="3333CC"/>
                </a:solidFill>
                <a:latin typeface="Helvetica" charset="0"/>
                <a:ea typeface="ＭＳ Ｐゴシック" charset="0"/>
              </a:rPr>
              <a:t>4</a:t>
            </a:r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Helvetica" charset="0"/>
                <a:ea typeface="ＭＳ Ｐゴシック" charset="0"/>
              </a:rPr>
              <a:t>Abundance (ppb) past 1000 years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Helvetica" charset="0"/>
                <a:ea typeface="ＭＳ Ｐゴシック" charset="0"/>
              </a:rPr>
              <a:t>[</a:t>
            </a:r>
            <a:r>
              <a:rPr lang="en-US" b="1" i="1" dirty="0" smtClean="0">
                <a:solidFill>
                  <a:srgbClr val="0000FF"/>
                </a:solidFill>
                <a:latin typeface="Helvetica" charset="0"/>
                <a:ea typeface="ＭＳ Ｐゴシック" charset="0"/>
              </a:rPr>
              <a:t>Etheridge et al</a:t>
            </a:r>
            <a:r>
              <a:rPr lang="en-US" b="1" dirty="0" smtClean="0">
                <a:solidFill>
                  <a:srgbClr val="0000FF"/>
                </a:solidFill>
                <a:latin typeface="Helvetica" charset="0"/>
                <a:ea typeface="ＭＳ Ｐゴシック" charset="0"/>
              </a:rPr>
              <a:t>., 1998]</a:t>
            </a:r>
          </a:p>
        </p:txBody>
      </p:sp>
      <p:sp>
        <p:nvSpPr>
          <p:cNvPr id="1263622" name="Text Box 6"/>
          <p:cNvSpPr txBox="1">
            <a:spLocks noChangeArrowheads="1"/>
          </p:cNvSpPr>
          <p:nvPr/>
        </p:nvSpPr>
        <p:spPr bwMode="auto">
          <a:xfrm>
            <a:off x="3733800" y="5576688"/>
            <a:ext cx="69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2000</a:t>
            </a:r>
          </a:p>
        </p:txBody>
      </p:sp>
      <p:sp>
        <p:nvSpPr>
          <p:cNvPr id="1263623" name="Text Box 7"/>
          <p:cNvSpPr txBox="1">
            <a:spLocks noChangeArrowheads="1"/>
          </p:cNvSpPr>
          <p:nvPr/>
        </p:nvSpPr>
        <p:spPr bwMode="auto">
          <a:xfrm>
            <a:off x="304800" y="5576688"/>
            <a:ext cx="69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1000</a:t>
            </a:r>
          </a:p>
        </p:txBody>
      </p:sp>
      <p:sp>
        <p:nvSpPr>
          <p:cNvPr id="1263624" name="Text Box 8"/>
          <p:cNvSpPr txBox="1">
            <a:spLocks noChangeArrowheads="1"/>
          </p:cNvSpPr>
          <p:nvPr/>
        </p:nvSpPr>
        <p:spPr bwMode="auto">
          <a:xfrm>
            <a:off x="77788" y="4722613"/>
            <a:ext cx="565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800</a:t>
            </a:r>
          </a:p>
        </p:txBody>
      </p:sp>
      <p:sp>
        <p:nvSpPr>
          <p:cNvPr id="1263625" name="Text Box 9"/>
          <p:cNvSpPr txBox="1">
            <a:spLocks noChangeArrowheads="1"/>
          </p:cNvSpPr>
          <p:nvPr/>
        </p:nvSpPr>
        <p:spPr bwMode="auto">
          <a:xfrm>
            <a:off x="-76200" y="3274813"/>
            <a:ext cx="69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1200</a:t>
            </a:r>
          </a:p>
        </p:txBody>
      </p:sp>
      <p:sp>
        <p:nvSpPr>
          <p:cNvPr id="1263626" name="Text Box 10"/>
          <p:cNvSpPr txBox="1">
            <a:spLocks noChangeArrowheads="1"/>
          </p:cNvSpPr>
          <p:nvPr/>
        </p:nvSpPr>
        <p:spPr bwMode="auto">
          <a:xfrm>
            <a:off x="-76200" y="1919088"/>
            <a:ext cx="69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1600</a:t>
            </a:r>
          </a:p>
        </p:txBody>
      </p:sp>
      <p:sp>
        <p:nvSpPr>
          <p:cNvPr id="1263627" name="Text Box 11"/>
          <p:cNvSpPr txBox="1">
            <a:spLocks noChangeArrowheads="1"/>
          </p:cNvSpPr>
          <p:nvPr/>
        </p:nvSpPr>
        <p:spPr bwMode="auto">
          <a:xfrm>
            <a:off x="-76200" y="2579488"/>
            <a:ext cx="69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1400</a:t>
            </a:r>
          </a:p>
        </p:txBody>
      </p:sp>
      <p:sp>
        <p:nvSpPr>
          <p:cNvPr id="1263628" name="Text Box 12"/>
          <p:cNvSpPr txBox="1">
            <a:spLocks noChangeArrowheads="1"/>
          </p:cNvSpPr>
          <p:nvPr/>
        </p:nvSpPr>
        <p:spPr bwMode="auto">
          <a:xfrm>
            <a:off x="-63500" y="4036813"/>
            <a:ext cx="69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1000</a:t>
            </a:r>
          </a:p>
        </p:txBody>
      </p:sp>
      <p:sp>
        <p:nvSpPr>
          <p:cNvPr id="1263629" name="Text Box 13"/>
          <p:cNvSpPr txBox="1">
            <a:spLocks noChangeArrowheads="1"/>
          </p:cNvSpPr>
          <p:nvPr/>
        </p:nvSpPr>
        <p:spPr bwMode="auto">
          <a:xfrm>
            <a:off x="1981200" y="5551288"/>
            <a:ext cx="69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1500</a:t>
            </a:r>
          </a:p>
        </p:txBody>
      </p:sp>
      <p:sp>
        <p:nvSpPr>
          <p:cNvPr id="1263630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Historical increase in atmospheric methane and ozone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(#2 and #3 greenhouse gases after carbon dioxide [</a:t>
            </a:r>
            <a:r>
              <a:rPr lang="en-US" sz="22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IPCC, 2007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])</a:t>
            </a:r>
          </a:p>
        </p:txBody>
      </p:sp>
      <p:pic>
        <p:nvPicPr>
          <p:cNvPr id="1263631" name="Picture 15" descr="marenc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7"/>
          <a:stretch>
            <a:fillRect/>
          </a:stretch>
        </p:blipFill>
        <p:spPr bwMode="auto">
          <a:xfrm>
            <a:off x="4191000" y="1632918"/>
            <a:ext cx="50292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3632" name="Text Box 16"/>
          <p:cNvSpPr txBox="1">
            <a:spLocks noChangeArrowheads="1"/>
          </p:cNvSpPr>
          <p:nvPr/>
        </p:nvSpPr>
        <p:spPr bwMode="auto">
          <a:xfrm>
            <a:off x="4495800" y="1036018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Ozone</a:t>
            </a:r>
            <a:r>
              <a:rPr lang="en-US" b="1" dirty="0" smtClean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at European mountain sites 1870-1990  [</a:t>
            </a:r>
            <a:r>
              <a:rPr lang="en-US" b="1" i="1" dirty="0" err="1" smtClean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Marenco</a:t>
            </a:r>
            <a:r>
              <a:rPr lang="en-US" b="1" i="1" dirty="0" smtClean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 et al</a:t>
            </a:r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., 1994]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661" y="6085559"/>
            <a:ext cx="8720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Preindustrial to present-day </a:t>
            </a:r>
            <a:r>
              <a:rPr lang="en-US" sz="2000" dirty="0" err="1" smtClean="0">
                <a:latin typeface="Arial"/>
                <a:cs typeface="Arial"/>
              </a:rPr>
              <a:t>radiative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forcing [</a:t>
            </a:r>
            <a:r>
              <a:rPr lang="en-US" sz="2000" i="1" dirty="0">
                <a:latin typeface="Arial"/>
                <a:cs typeface="Arial"/>
              </a:rPr>
              <a:t>Forster et al.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smtClean="0">
                <a:latin typeface="Arial"/>
                <a:cs typeface="Arial"/>
              </a:rPr>
              <a:t>(IPCC) 2007]:</a:t>
            </a:r>
          </a:p>
          <a:p>
            <a:r>
              <a:rPr lang="en-US" sz="2000" dirty="0" smtClean="0">
                <a:solidFill>
                  <a:srgbClr val="3333CC"/>
                </a:solidFill>
                <a:latin typeface="Arial"/>
                <a:cs typeface="Arial"/>
              </a:rPr>
              <a:t>+0.48 Wm</a:t>
            </a:r>
            <a:r>
              <a:rPr lang="en-US" sz="2000" baseline="30000" dirty="0" smtClean="0">
                <a:solidFill>
                  <a:srgbClr val="3333CC"/>
                </a:solidFill>
                <a:latin typeface="Arial"/>
                <a:cs typeface="Arial"/>
              </a:rPr>
              <a:t>-2</a:t>
            </a:r>
            <a:r>
              <a:rPr lang="en-US" sz="2000" dirty="0" smtClean="0">
                <a:solidFill>
                  <a:srgbClr val="3333CC"/>
                </a:solidFill>
                <a:latin typeface="Arial"/>
                <a:cs typeface="Arial"/>
              </a:rPr>
              <a:t> from CH</a:t>
            </a:r>
            <a:r>
              <a:rPr lang="en-US" sz="2000" baseline="-25000" dirty="0" smtClean="0">
                <a:solidFill>
                  <a:srgbClr val="3333CC"/>
                </a:solidFill>
                <a:latin typeface="Arial"/>
                <a:cs typeface="Arial"/>
              </a:rPr>
              <a:t>4</a:t>
            </a:r>
            <a:r>
              <a:rPr lang="en-US" sz="2000" dirty="0" smtClean="0">
                <a:solidFill>
                  <a:srgbClr val="3333CC"/>
                </a:solidFill>
                <a:latin typeface="Arial"/>
                <a:cs typeface="Arial"/>
              </a:rPr>
              <a:t>      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+0.35 Wm</a:t>
            </a:r>
            <a:r>
              <a:rPr lang="en-US" sz="2000" baseline="30000" dirty="0" smtClean="0">
                <a:solidFill>
                  <a:srgbClr val="FF0000"/>
                </a:solidFill>
                <a:latin typeface="Arial"/>
                <a:cs typeface="Arial"/>
              </a:rPr>
              <a:t>-2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from</a:t>
            </a:r>
            <a:r>
              <a:rPr lang="en-US" sz="2000" baseline="300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n-US" sz="2000" baseline="-25000" dirty="0" smtClean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4598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64340" y="1567192"/>
            <a:ext cx="3200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3333CC"/>
              </a:solidFill>
              <a:latin typeface="Helvetica" charset="0"/>
              <a:ea typeface="ＭＳ Ｐゴシック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en-US" b="1" dirty="0">
                <a:latin typeface="Arial"/>
                <a:cs typeface="Arial"/>
              </a:rPr>
              <a:t>B</a:t>
            </a:r>
            <a:r>
              <a:rPr lang="en-US" b="1" dirty="0" smtClean="0">
                <a:latin typeface="Arial"/>
                <a:cs typeface="Arial"/>
              </a:rPr>
              <a:t>enefits of ~25% decrease in global anthrop. CH</a:t>
            </a:r>
            <a:r>
              <a:rPr lang="en-US" b="1" baseline="-25000" dirty="0" smtClean="0">
                <a:latin typeface="Arial"/>
                <a:cs typeface="Arial"/>
              </a:rPr>
              <a:t>4</a:t>
            </a:r>
            <a:r>
              <a:rPr lang="en-US" b="1" dirty="0" smtClean="0">
                <a:latin typeface="Arial"/>
                <a:cs typeface="Arial"/>
              </a:rPr>
              <a:t> emissions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3333CC"/>
              </a:solidFill>
              <a:latin typeface="Helvetica" charset="0"/>
              <a:ea typeface="ＭＳ Ｐゴシック" charset="0"/>
            </a:endParaRPr>
          </a:p>
        </p:txBody>
      </p:sp>
      <p:pic>
        <p:nvPicPr>
          <p:cNvPr id="20" name="Picture 6" descr="bargraph_ch4_allmodels_natoit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8" t="22260" r="28432" b="62794"/>
          <a:stretch/>
        </p:blipFill>
        <p:spPr bwMode="auto">
          <a:xfrm>
            <a:off x="128052" y="1460916"/>
            <a:ext cx="6255068" cy="276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129918" y="4606110"/>
            <a:ext cx="720678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285750" indent="-285750" defTabSz="914400"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à"/>
            </a:pPr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Possible at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cost</a:t>
            </a:r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-savings / low-cost </a:t>
            </a:r>
            <a:r>
              <a:rPr lang="en-US" sz="1400" dirty="0">
                <a:solidFill>
                  <a:srgbClr val="0000FF"/>
                </a:solidFill>
                <a:latin typeface="Arial"/>
                <a:cs typeface="Arial"/>
              </a:rPr>
              <a:t>[West 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&amp; Fiore 2005</a:t>
            </a:r>
            <a:r>
              <a:rPr lang="en-US" sz="1400" dirty="0">
                <a:solidFill>
                  <a:srgbClr val="0000FF"/>
                </a:solidFill>
                <a:latin typeface="Arial"/>
                <a:cs typeface="Arial"/>
              </a:rPr>
              <a:t>; 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West et al.,2012]</a:t>
            </a:r>
            <a:endParaRPr lang="en-US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285750" indent="-285750" defTabSz="914400"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à"/>
            </a:pP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$</a:t>
            </a:r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1.4 billion (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agriculture, </a:t>
            </a:r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forestry, non-mortality health) within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U.S. alone </a:t>
            </a:r>
            <a:r>
              <a:rPr lang="en-US" sz="1400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[West and Fiore, 2005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]</a:t>
            </a:r>
          </a:p>
          <a:p>
            <a:pPr marL="285750" indent="-285750" defTabSz="914400"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à"/>
            </a:pP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7700-400,000 annual avoided cardiopulmonary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  premature mortalities in the N. Hemisphere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uncertainty in concentration-response relationship 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only [</a:t>
            </a:r>
            <a:r>
              <a:rPr lang="en-US" sz="1400" dirty="0" err="1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Anenberg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et al., ES&amp;T, 2009] 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1481762" y="2014505"/>
            <a:ext cx="31826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Range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over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18 models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77788" y="886191"/>
            <a:ext cx="2234254" cy="5700501"/>
            <a:chOff x="6664213" y="937811"/>
            <a:chExt cx="2234254" cy="57005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14602" t="8641" r="48498" b="44445"/>
            <a:stretch/>
          </p:blipFill>
          <p:spPr>
            <a:xfrm>
              <a:off x="7087243" y="2657262"/>
              <a:ext cx="1462261" cy="39810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664213" y="1465541"/>
              <a:ext cx="223425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Global </a:t>
              </a:r>
              <a:r>
                <a:rPr lang="en-US" dirty="0">
                  <a:latin typeface="Arial"/>
                  <a:cs typeface="Arial"/>
                </a:rPr>
                <a:t>mean</a:t>
              </a:r>
            </a:p>
            <a:p>
              <a:pPr algn="ctr"/>
              <a:r>
                <a:rPr lang="en-US" dirty="0">
                  <a:latin typeface="Arial"/>
                  <a:cs typeface="Arial"/>
                </a:rPr>
                <a:t>a</a:t>
              </a:r>
              <a:r>
                <a:rPr lang="en-US" dirty="0" smtClean="0">
                  <a:latin typeface="Arial"/>
                  <a:cs typeface="Arial"/>
                </a:rPr>
                <a:t>voided warming </a:t>
              </a:r>
              <a:r>
                <a:rPr lang="en-US" dirty="0">
                  <a:latin typeface="Arial"/>
                  <a:cs typeface="Arial"/>
                </a:rPr>
                <a:t>in </a:t>
              </a:r>
              <a:r>
                <a:rPr lang="en-US" dirty="0" smtClean="0">
                  <a:latin typeface="Arial"/>
                  <a:cs typeface="Arial"/>
                </a:rPr>
                <a:t>2050 (</a:t>
              </a:r>
              <a:r>
                <a:rPr lang="en-US" dirty="0">
                  <a:latin typeface="Arial"/>
                  <a:cs typeface="Arial"/>
                </a:rPr>
                <a:t>°C</a:t>
              </a:r>
              <a:r>
                <a:rPr lang="en-US" dirty="0" smtClean="0">
                  <a:latin typeface="Arial"/>
                  <a:cs typeface="Arial"/>
                </a:rPr>
                <a:t>)</a:t>
              </a:r>
            </a:p>
            <a:p>
              <a:pPr algn="ctr"/>
              <a:r>
                <a:rPr lang="en-US" sz="1400" dirty="0">
                  <a:latin typeface="Arial"/>
                  <a:cs typeface="Arial"/>
                </a:rPr>
                <a:t>[WMO/UNEP, 2011]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00736" y="937811"/>
              <a:ext cx="15295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/>
                  <a:cs typeface="Arial"/>
                </a:rPr>
                <a:t>CLIMATE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05045" y="859493"/>
            <a:ext cx="3313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OZONE AIR QUALITY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1841" y="3902642"/>
            <a:ext cx="537828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N. America     Europe        East Asia     South Asia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2287" y="4216759"/>
            <a:ext cx="6420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FF"/>
                </a:solidFill>
                <a:latin typeface="Arial"/>
                <a:cs typeface="Arial"/>
              </a:rPr>
              <a:t>[Fiore et al., JGR, 2009; TF HTAP, 2007, 2010; Wild et al., ACP, 2012]</a:t>
            </a:r>
          </a:p>
        </p:txBody>
      </p:sp>
    </p:spTree>
    <p:extLst>
      <p:ext uri="{BB962C8B-B14F-4D97-AF65-F5344CB8AC3E}">
        <p14:creationId xmlns:p14="http://schemas.microsoft.com/office/powerpoint/2010/main" val="156945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imeseries_mda8_vs_temp_PSU_JUL_natoitm3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2" t="23431" r="21242" b="64444"/>
          <a:stretch/>
        </p:blipFill>
        <p:spPr bwMode="auto">
          <a:xfrm>
            <a:off x="76200" y="1678732"/>
            <a:ext cx="8636518" cy="235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565576" y="6353150"/>
            <a:ext cx="7956024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indent="-342900" algn="ctr" defTabSz="914400" eaLnBrk="1" hangingPunct="1">
              <a:buFont typeface="Wingdings" charset="0"/>
              <a:buChar char="à"/>
            </a:pPr>
            <a:r>
              <a:rPr lang="en-US" sz="2200" b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sz="2200" b="1" dirty="0" smtClean="0">
                <a:solidFill>
                  <a:srgbClr val="0000FF"/>
                </a:solidFill>
                <a:latin typeface="Arial"/>
                <a:cs typeface="Arial"/>
              </a:rPr>
              <a:t>mplies that changes </a:t>
            </a:r>
            <a:r>
              <a:rPr lang="en-US" sz="2200" b="1" dirty="0">
                <a:solidFill>
                  <a:srgbClr val="0000FF"/>
                </a:solidFill>
                <a:latin typeface="Arial"/>
                <a:cs typeface="Arial"/>
              </a:rPr>
              <a:t>in climate will influence air quality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231964"/>
            <a:ext cx="8750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Observations at U.S. EPA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</a:rPr>
              <a:t>CASTNet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 site Penn State, PA 41N, 78W, 378m</a:t>
            </a:r>
            <a:endParaRPr lang="en-US" sz="2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3522" y="1819271"/>
            <a:ext cx="300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srgbClr val="000000"/>
                </a:solidFill>
                <a:latin typeface="Arial"/>
              </a:rPr>
              <a:t>July mean MDA8 O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(ppb)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0324"/>
            <a:ext cx="9144000" cy="1219200"/>
          </a:xfrm>
        </p:spPr>
        <p:txBody>
          <a:bodyPr/>
          <a:lstStyle/>
          <a:p>
            <a:r>
              <a:rPr lang="en-US" sz="2000" dirty="0"/>
              <a:t>S</a:t>
            </a:r>
            <a:r>
              <a:rPr lang="en-US" sz="2000" dirty="0" smtClean="0"/>
              <a:t>trong correlations </a:t>
            </a:r>
            <a:r>
              <a:rPr lang="en-US" sz="2000" dirty="0"/>
              <a:t>between surface temperature and O</a:t>
            </a:r>
            <a:r>
              <a:rPr lang="en-US" sz="2000" baseline="-25000" dirty="0"/>
              <a:t>3</a:t>
            </a:r>
            <a:r>
              <a:rPr lang="en-US" sz="2000" dirty="0"/>
              <a:t> measurements on daily to inter-annual time </a:t>
            </a:r>
            <a:r>
              <a:rPr lang="en-US" sz="2000" dirty="0" smtClean="0"/>
              <a:t>scales in polluted regions </a:t>
            </a:r>
            <a:r>
              <a:rPr lang="en-US" sz="1400" dirty="0" smtClean="0"/>
              <a:t>[</a:t>
            </a:r>
            <a:r>
              <a:rPr lang="en-US" sz="1400" dirty="0"/>
              <a:t>e.g., Bloomer et al., 2009; </a:t>
            </a:r>
            <a:r>
              <a:rPr lang="en-US" sz="1400" dirty="0" err="1"/>
              <a:t>Camalier</a:t>
            </a:r>
            <a:r>
              <a:rPr lang="en-US" sz="1400" dirty="0"/>
              <a:t> et al., 2007; </a:t>
            </a:r>
            <a:r>
              <a:rPr lang="en-US" sz="1400" dirty="0" err="1"/>
              <a:t>Cardelino</a:t>
            </a:r>
            <a:r>
              <a:rPr lang="en-US" sz="1400" dirty="0"/>
              <a:t> and </a:t>
            </a:r>
            <a:r>
              <a:rPr lang="en-US" sz="1400" dirty="0" err="1"/>
              <a:t>Chameides</a:t>
            </a:r>
            <a:r>
              <a:rPr lang="en-US" sz="1400" dirty="0"/>
              <a:t>, 1990; Clark and Karl, 1982; </a:t>
            </a:r>
            <a:r>
              <a:rPr lang="en-US" sz="1400" dirty="0" err="1"/>
              <a:t>Korsog</a:t>
            </a:r>
            <a:r>
              <a:rPr lang="en-US" sz="1400" dirty="0"/>
              <a:t> and Wolff, 1991]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462736" y="4354716"/>
            <a:ext cx="4299325" cy="1788265"/>
            <a:chOff x="3844555" y="3524611"/>
            <a:chExt cx="4299325" cy="1788265"/>
          </a:xfrm>
        </p:grpSpPr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5295492" y="4538978"/>
              <a:ext cx="1167903" cy="773898"/>
            </a:xfrm>
            <a:custGeom>
              <a:avLst/>
              <a:gdLst>
                <a:gd name="T0" fmla="*/ 2147483647 w 413"/>
                <a:gd name="T1" fmla="*/ 2147483647 h 317"/>
                <a:gd name="T2" fmla="*/ 2147483647 w 413"/>
                <a:gd name="T3" fmla="*/ 2147483647 h 317"/>
                <a:gd name="T4" fmla="*/ 2147483647 w 413"/>
                <a:gd name="T5" fmla="*/ 2147483647 h 317"/>
                <a:gd name="T6" fmla="*/ 2147483647 w 413"/>
                <a:gd name="T7" fmla="*/ 2147483647 h 317"/>
                <a:gd name="T8" fmla="*/ 2147483647 w 413"/>
                <a:gd name="T9" fmla="*/ 2147483647 h 317"/>
                <a:gd name="T10" fmla="*/ 2147483647 w 413"/>
                <a:gd name="T11" fmla="*/ 2147483647 h 317"/>
                <a:gd name="T12" fmla="*/ 2147483647 w 413"/>
                <a:gd name="T13" fmla="*/ 2147483647 h 317"/>
                <a:gd name="T14" fmla="*/ 2147483647 w 413"/>
                <a:gd name="T15" fmla="*/ 2147483647 h 317"/>
                <a:gd name="T16" fmla="*/ 2147483647 w 413"/>
                <a:gd name="T17" fmla="*/ 2147483647 h 317"/>
                <a:gd name="T18" fmla="*/ 2147483647 w 413"/>
                <a:gd name="T19" fmla="*/ 2147483647 h 317"/>
                <a:gd name="T20" fmla="*/ 2147483647 w 413"/>
                <a:gd name="T21" fmla="*/ 2147483647 h 317"/>
                <a:gd name="T22" fmla="*/ 2147483647 w 413"/>
                <a:gd name="T23" fmla="*/ 2147483647 h 317"/>
                <a:gd name="T24" fmla="*/ 2147483647 w 413"/>
                <a:gd name="T25" fmla="*/ 2147483647 h 317"/>
                <a:gd name="T26" fmla="*/ 2147483647 w 413"/>
                <a:gd name="T27" fmla="*/ 2147483647 h 317"/>
                <a:gd name="T28" fmla="*/ 2147483647 w 413"/>
                <a:gd name="T29" fmla="*/ 2147483647 h 3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3"/>
                <a:gd name="T46" fmla="*/ 0 h 317"/>
                <a:gd name="T47" fmla="*/ 413 w 413"/>
                <a:gd name="T48" fmla="*/ 317 h 3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3" h="317">
                  <a:moveTo>
                    <a:pt x="21" y="254"/>
                  </a:moveTo>
                  <a:cubicBezTo>
                    <a:pt x="30" y="228"/>
                    <a:pt x="46" y="209"/>
                    <a:pt x="53" y="182"/>
                  </a:cubicBezTo>
                  <a:cubicBezTo>
                    <a:pt x="54" y="177"/>
                    <a:pt x="65" y="118"/>
                    <a:pt x="69" y="110"/>
                  </a:cubicBezTo>
                  <a:cubicBezTo>
                    <a:pt x="94" y="60"/>
                    <a:pt x="116" y="61"/>
                    <a:pt x="149" y="22"/>
                  </a:cubicBezTo>
                  <a:cubicBezTo>
                    <a:pt x="167" y="0"/>
                    <a:pt x="144" y="62"/>
                    <a:pt x="160" y="38"/>
                  </a:cubicBezTo>
                  <a:cubicBezTo>
                    <a:pt x="168" y="43"/>
                    <a:pt x="204" y="29"/>
                    <a:pt x="208" y="38"/>
                  </a:cubicBezTo>
                  <a:cubicBezTo>
                    <a:pt x="217" y="61"/>
                    <a:pt x="231" y="70"/>
                    <a:pt x="237" y="102"/>
                  </a:cubicBezTo>
                  <a:cubicBezTo>
                    <a:pt x="245" y="144"/>
                    <a:pt x="236" y="168"/>
                    <a:pt x="277" y="182"/>
                  </a:cubicBezTo>
                  <a:cubicBezTo>
                    <a:pt x="308" y="136"/>
                    <a:pt x="326" y="85"/>
                    <a:pt x="357" y="38"/>
                  </a:cubicBezTo>
                  <a:cubicBezTo>
                    <a:pt x="364" y="27"/>
                    <a:pt x="380" y="23"/>
                    <a:pt x="389" y="14"/>
                  </a:cubicBezTo>
                  <a:cubicBezTo>
                    <a:pt x="396" y="7"/>
                    <a:pt x="373" y="25"/>
                    <a:pt x="365" y="30"/>
                  </a:cubicBezTo>
                  <a:cubicBezTo>
                    <a:pt x="373" y="104"/>
                    <a:pt x="395" y="167"/>
                    <a:pt x="413" y="238"/>
                  </a:cubicBezTo>
                  <a:cubicBezTo>
                    <a:pt x="410" y="249"/>
                    <a:pt x="405" y="270"/>
                    <a:pt x="405" y="270"/>
                  </a:cubicBezTo>
                  <a:cubicBezTo>
                    <a:pt x="320" y="273"/>
                    <a:pt x="234" y="274"/>
                    <a:pt x="149" y="278"/>
                  </a:cubicBezTo>
                  <a:cubicBezTo>
                    <a:pt x="119" y="279"/>
                    <a:pt x="0" y="317"/>
                    <a:pt x="21" y="2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00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4" name="Picture 3" descr="forest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0" r="80057"/>
            <a:stretch/>
          </p:blipFill>
          <p:spPr bwMode="auto">
            <a:xfrm>
              <a:off x="4629254" y="4526416"/>
              <a:ext cx="1712659" cy="74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Group 121"/>
            <p:cNvGrpSpPr>
              <a:grpSpLocks/>
            </p:cNvGrpSpPr>
            <p:nvPr/>
          </p:nvGrpSpPr>
          <p:grpSpPr bwMode="auto">
            <a:xfrm>
              <a:off x="4114862" y="3901281"/>
              <a:ext cx="487405" cy="579438"/>
              <a:chOff x="-297816" y="1940"/>
              <a:chExt cx="487405" cy="365"/>
            </a:xfrm>
          </p:grpSpPr>
          <p:sp>
            <p:nvSpPr>
              <p:cNvPr id="38" name="Text Box 122"/>
              <p:cNvSpPr txBox="1">
                <a:spLocks noChangeArrowheads="1"/>
              </p:cNvSpPr>
              <p:nvPr/>
            </p:nvSpPr>
            <p:spPr bwMode="auto">
              <a:xfrm>
                <a:off x="-297816" y="1940"/>
                <a:ext cx="43180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T</a:t>
                </a:r>
              </a:p>
            </p:txBody>
          </p:sp>
          <p:sp>
            <p:nvSpPr>
              <p:cNvPr id="39" name="Line 123"/>
              <p:cNvSpPr>
                <a:spLocks noChangeShapeType="1"/>
              </p:cNvSpPr>
              <p:nvPr/>
            </p:nvSpPr>
            <p:spPr bwMode="auto">
              <a:xfrm flipV="1">
                <a:off x="189589" y="2009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6" name="Rectangle 129"/>
            <p:cNvSpPr>
              <a:spLocks noChangeArrowheads="1"/>
            </p:cNvSpPr>
            <p:nvPr/>
          </p:nvSpPr>
          <p:spPr bwMode="auto">
            <a:xfrm>
              <a:off x="7458368" y="4041443"/>
              <a:ext cx="685512" cy="457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NO</a:t>
              </a:r>
              <a:r>
                <a:rPr lang="en-US" sz="2400" b="1" baseline="-25000" dirty="0" err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x</a:t>
              </a:r>
              <a:endParaRPr lang="en-US" sz="2400" b="1" baseline="-250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Rectangle 134"/>
            <p:cNvSpPr>
              <a:spLocks noChangeArrowheads="1"/>
            </p:cNvSpPr>
            <p:nvPr/>
          </p:nvSpPr>
          <p:spPr bwMode="auto">
            <a:xfrm>
              <a:off x="6731096" y="4041443"/>
              <a:ext cx="583045" cy="457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OH</a:t>
              </a:r>
              <a:endParaRPr lang="en-US" sz="2400" b="1" baseline="-250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Text Box 135"/>
            <p:cNvSpPr txBox="1">
              <a:spLocks noChangeArrowheads="1"/>
            </p:cNvSpPr>
            <p:nvPr/>
          </p:nvSpPr>
          <p:spPr bwMode="auto">
            <a:xfrm>
              <a:off x="7280488" y="4587541"/>
              <a:ext cx="738909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FF0000"/>
                  </a:solidFill>
                </a:rPr>
                <a:t>PAN</a:t>
              </a:r>
            </a:p>
          </p:txBody>
        </p:sp>
        <p:sp>
          <p:nvSpPr>
            <p:cNvPr id="30" name="Line 142"/>
            <p:cNvSpPr>
              <a:spLocks noChangeShapeType="1"/>
            </p:cNvSpPr>
            <p:nvPr/>
          </p:nvSpPr>
          <p:spPr bwMode="auto">
            <a:xfrm flipV="1">
              <a:off x="7626851" y="4383863"/>
              <a:ext cx="46182" cy="3048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" name="Text Box 135"/>
            <p:cNvSpPr txBox="1">
              <a:spLocks noChangeArrowheads="1"/>
            </p:cNvSpPr>
            <p:nvPr/>
          </p:nvSpPr>
          <p:spPr bwMode="auto">
            <a:xfrm>
              <a:off x="6530556" y="4592303"/>
              <a:ext cx="69128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H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sz="2400" dirty="0" smtClean="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32" name="Line 142"/>
            <p:cNvSpPr>
              <a:spLocks noChangeShapeType="1"/>
            </p:cNvSpPr>
            <p:nvPr/>
          </p:nvSpPr>
          <p:spPr bwMode="auto">
            <a:xfrm flipV="1">
              <a:off x="6879301" y="4439903"/>
              <a:ext cx="46182" cy="3048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" name="Line 123"/>
            <p:cNvSpPr>
              <a:spLocks noChangeShapeType="1"/>
            </p:cNvSpPr>
            <p:nvPr/>
          </p:nvSpPr>
          <p:spPr bwMode="auto">
            <a:xfrm flipV="1">
              <a:off x="5587575" y="3993336"/>
              <a:ext cx="0" cy="3810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" name="Text Box 125"/>
            <p:cNvSpPr txBox="1">
              <a:spLocks noChangeArrowheads="1"/>
            </p:cNvSpPr>
            <p:nvPr/>
          </p:nvSpPr>
          <p:spPr bwMode="auto">
            <a:xfrm>
              <a:off x="4829612" y="4289705"/>
              <a:ext cx="876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</a:rPr>
                <a:t>VOCs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39573" y="4592303"/>
              <a:ext cx="1377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Deposition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36" name="Line 123"/>
            <p:cNvSpPr>
              <a:spLocks noChangeShapeType="1"/>
            </p:cNvSpPr>
            <p:nvPr/>
          </p:nvSpPr>
          <p:spPr bwMode="auto">
            <a:xfrm>
              <a:off x="4234324" y="4595224"/>
              <a:ext cx="0" cy="43489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44555" y="3524611"/>
              <a:ext cx="39761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2. Feedbacks (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Emis</a:t>
              </a:r>
              <a:r>
                <a:rPr lang="en-US" sz="2000" dirty="0" smtClean="0">
                  <a:solidFill>
                    <a:srgbClr val="0000FF"/>
                  </a:solidFill>
                </a:rPr>
                <a:t>, </a:t>
              </a:r>
              <a:r>
                <a:rPr lang="en-US" sz="2000" dirty="0" err="1">
                  <a:solidFill>
                    <a:srgbClr val="0000FF"/>
                  </a:solidFill>
                </a:rPr>
                <a:t>C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hem</a:t>
              </a:r>
              <a:r>
                <a:rPr lang="en-US" sz="2000" dirty="0" smtClean="0">
                  <a:solidFill>
                    <a:srgbClr val="0000FF"/>
                  </a:solidFill>
                </a:rPr>
                <a:t>, 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Dep</a:t>
              </a:r>
              <a:r>
                <a:rPr lang="en-US" sz="2000" dirty="0" smtClean="0">
                  <a:solidFill>
                    <a:srgbClr val="0000FF"/>
                  </a:solidFill>
                </a:rPr>
                <a:t>)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rot="16200000">
            <a:off x="7806993" y="2516983"/>
            <a:ext cx="178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10am-5pm </a:t>
            </a:r>
            <a:r>
              <a:rPr lang="en-US" b="1" dirty="0" err="1">
                <a:solidFill>
                  <a:srgbClr val="FF0000"/>
                </a:solidFill>
              </a:rPr>
              <a:t>avg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-1449" y="3960591"/>
            <a:ext cx="7731540" cy="2217050"/>
            <a:chOff x="-1449" y="3960591"/>
            <a:chExt cx="7731540" cy="2217050"/>
          </a:xfrm>
        </p:grpSpPr>
        <p:grpSp>
          <p:nvGrpSpPr>
            <p:cNvPr id="10" name="Group 9"/>
            <p:cNvGrpSpPr/>
            <p:nvPr/>
          </p:nvGrpSpPr>
          <p:grpSpPr>
            <a:xfrm>
              <a:off x="-1449" y="4328973"/>
              <a:ext cx="4233501" cy="1848668"/>
              <a:chOff x="4385992" y="1606724"/>
              <a:chExt cx="4233501" cy="1848668"/>
            </a:xfrm>
          </p:grpSpPr>
          <p:grpSp>
            <p:nvGrpSpPr>
              <p:cNvPr id="12" name="Group 119"/>
              <p:cNvGrpSpPr>
                <a:grpSpLocks/>
              </p:cNvGrpSpPr>
              <p:nvPr/>
            </p:nvGrpSpPr>
            <p:grpSpPr bwMode="auto">
              <a:xfrm>
                <a:off x="4790863" y="2302068"/>
                <a:ext cx="2286000" cy="1143000"/>
                <a:chOff x="1008" y="1303"/>
                <a:chExt cx="1440" cy="720"/>
              </a:xfrm>
            </p:grpSpPr>
            <p:sp>
              <p:nvSpPr>
                <p:cNvPr id="1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008" y="1792"/>
                  <a:ext cx="131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mtClean="0">
                      <a:solidFill>
                        <a:srgbClr val="000000"/>
                      </a:solidFill>
                    </a:rPr>
                    <a:t>pollutant sources</a:t>
                  </a:r>
                </a:p>
              </p:txBody>
            </p:sp>
            <p:pic>
              <p:nvPicPr>
                <p:cNvPr id="19" name="Picture 104" descr="forest">
                  <a:hlinkClick r:id="rId5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68" r="73769"/>
                <a:stretch>
                  <a:fillRect/>
                </a:stretch>
              </p:blipFill>
              <p:spPr bwMode="auto">
                <a:xfrm>
                  <a:off x="1920" y="1488"/>
                  <a:ext cx="528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105" descr="MCj02808020000[1]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1303"/>
                  <a:ext cx="624" cy="5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aphicFrame>
              <p:nvGraphicFramePr>
                <p:cNvPr id="21" name="Object 106"/>
                <p:cNvGraphicFramePr>
                  <a:graphicFrameLocks noChangeAspect="1"/>
                </p:cNvGraphicFramePr>
                <p:nvPr/>
              </p:nvGraphicFramePr>
              <p:xfrm>
                <a:off x="1584" y="1568"/>
                <a:ext cx="336" cy="25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755" name="Photo Editor Photo" r:id="rId8" imgW="2286198" imgH="1706667" progId="MSPhotoEd.3">
                        <p:embed/>
                      </p:oleObj>
                    </mc:Choice>
                    <mc:Fallback>
                      <p:oleObj name="Photo Editor Photo" r:id="rId8" imgW="2286198" imgH="1706667" progId="MSPhotoEd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3334" t="37302" r="45084" b="9944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4" y="1568"/>
                              <a:ext cx="336" cy="25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3" name="Line 107"/>
              <p:cNvSpPr>
                <a:spLocks noChangeShapeType="1"/>
              </p:cNvSpPr>
              <p:nvPr/>
            </p:nvSpPr>
            <p:spPr bwMode="auto">
              <a:xfrm flipV="1">
                <a:off x="4790863" y="2225868"/>
                <a:ext cx="354134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" name="Line 113"/>
              <p:cNvSpPr>
                <a:spLocks noChangeShapeType="1"/>
              </p:cNvSpPr>
              <p:nvPr/>
            </p:nvSpPr>
            <p:spPr bwMode="auto">
              <a:xfrm flipV="1">
                <a:off x="6156063" y="1941001"/>
                <a:ext cx="0" cy="66981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" name="Text Box 114"/>
              <p:cNvSpPr txBox="1">
                <a:spLocks noChangeArrowheads="1"/>
              </p:cNvSpPr>
              <p:nvPr/>
            </p:nvSpPr>
            <p:spPr bwMode="auto">
              <a:xfrm>
                <a:off x="6197363" y="2212343"/>
                <a:ext cx="2243138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Degree of mixing</a:t>
                </a:r>
              </a:p>
            </p:txBody>
          </p:sp>
          <p:sp>
            <p:nvSpPr>
              <p:cNvPr id="16" name="Line 116"/>
              <p:cNvSpPr>
                <a:spLocks noChangeShapeType="1"/>
              </p:cNvSpPr>
              <p:nvPr/>
            </p:nvSpPr>
            <p:spPr bwMode="auto">
              <a:xfrm>
                <a:off x="4790863" y="3455392"/>
                <a:ext cx="364963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85992" y="1606724"/>
                <a:ext cx="42335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1. Meteorology (e.g., air stagnation)</a:t>
                </a:r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334749" y="3960591"/>
              <a:ext cx="6395342" cy="40011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What drives the observed O</a:t>
              </a:r>
              <a:r>
                <a:rPr lang="en-US" sz="2000" baseline="-25000" dirty="0" smtClean="0">
                  <a:solidFill>
                    <a:srgbClr val="0000FF"/>
                  </a:solidFill>
                </a:rPr>
                <a:t>3</a:t>
              </a:r>
              <a:r>
                <a:rPr lang="en-US" sz="2000" dirty="0" smtClean="0">
                  <a:solidFill>
                    <a:srgbClr val="0000FF"/>
                  </a:solidFill>
                </a:rPr>
                <a:t>-Temperature correlation? 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234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800"/>
          </a:xfrm>
        </p:spPr>
        <p:txBody>
          <a:bodyPr/>
          <a:lstStyle/>
          <a:p>
            <a:r>
              <a:rPr lang="en-US" dirty="0">
                <a:cs typeface="Arial"/>
              </a:rPr>
              <a:t>How will </a:t>
            </a:r>
            <a:r>
              <a:rPr lang="en-US" dirty="0" smtClean="0">
                <a:cs typeface="Arial"/>
              </a:rPr>
              <a:t>surface O</a:t>
            </a:r>
            <a:r>
              <a:rPr lang="en-US" baseline="-25000" dirty="0" smtClean="0">
                <a:cs typeface="Arial"/>
              </a:rPr>
              <a:t>3</a:t>
            </a:r>
            <a:r>
              <a:rPr lang="en-US" dirty="0" smtClean="0">
                <a:cs typeface="Arial"/>
              </a:rPr>
              <a:t> distributions </a:t>
            </a:r>
            <a:r>
              <a:rPr lang="en-US" dirty="0">
                <a:cs typeface="Arial"/>
              </a:rPr>
              <a:t>evolve with future changes in emissions and climate? </a:t>
            </a:r>
            <a:endParaRPr lang="en-US" sz="2000" dirty="0"/>
          </a:p>
        </p:txBody>
      </p:sp>
      <p:pic>
        <p:nvPicPr>
          <p:cNvPr id="6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322" y="1148729"/>
            <a:ext cx="1713212" cy="14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Rectangle 70"/>
          <p:cNvSpPr/>
          <p:nvPr/>
        </p:nvSpPr>
        <p:spPr>
          <a:xfrm>
            <a:off x="-27989" y="882986"/>
            <a:ext cx="6879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Tool:  GFDL CM3 chemistry-climate model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4346" y="1154458"/>
            <a:ext cx="26479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Donner et al., J. Climate, 2011; </a:t>
            </a:r>
            <a:endParaRPr lang="en-US" sz="1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Golaz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 al., J. Climate, 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2011;</a:t>
            </a:r>
          </a:p>
          <a:p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John et al., ACP, 2012</a:t>
            </a:r>
          </a:p>
          <a:p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Turner et al., ACP, 2012 </a:t>
            </a:r>
          </a:p>
          <a:p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Naik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 al., submitted </a:t>
            </a:r>
          </a:p>
          <a:p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Horowitz et al., in prep</a:t>
            </a:r>
            <a:endParaRPr lang="en-US" sz="1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475" y="1214999"/>
            <a:ext cx="5074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~2°x2°; 48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levels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 6000 years of climate simulations that include chemistry (air quality) 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Options for nudging to re-analysis + global high-res ~50km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 et al., JGR, 2012ab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5854" y="2716172"/>
            <a:ext cx="9028145" cy="4046568"/>
            <a:chOff x="115854" y="2716172"/>
            <a:chExt cx="9028145" cy="40465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3474991"/>
              <a:ext cx="5245099" cy="31586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15854" y="2716172"/>
              <a:ext cx="89103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Arial"/>
                </a:rPr>
                <a:t>Climate / Emission Scenarios: Representative </a:t>
              </a:r>
              <a:r>
                <a:rPr lang="en-US" b="1" dirty="0">
                  <a:solidFill>
                    <a:srgbClr val="0000FF"/>
                  </a:solidFill>
                  <a:latin typeface="Arial"/>
                </a:rPr>
                <a:t>Concentration </a:t>
              </a:r>
              <a:r>
                <a:rPr lang="en-US" b="1" dirty="0" smtClean="0">
                  <a:solidFill>
                    <a:srgbClr val="0000FF"/>
                  </a:solidFill>
                  <a:latin typeface="Arial"/>
                </a:rPr>
                <a:t>Pathways (RCPs)</a:t>
              </a:r>
              <a:endParaRPr lang="en-US" b="1" dirty="0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27682" y="3495354"/>
              <a:ext cx="1890549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b="1" dirty="0" smtClean="0">
                  <a:solidFill>
                    <a:srgbClr val="FF0000"/>
                  </a:solidFill>
                  <a:latin typeface="Arial"/>
                </a:rPr>
                <a:t>RCP8.5</a:t>
              </a:r>
            </a:p>
            <a:p>
              <a:pPr defTabSz="914400"/>
              <a:r>
                <a:rPr lang="en-US" b="1" dirty="0" smtClean="0">
                  <a:solidFill>
                    <a:srgbClr val="0000FF"/>
                  </a:solidFill>
                  <a:latin typeface="Arial"/>
                </a:rPr>
                <a:t>RCP4.5</a:t>
              </a:r>
            </a:p>
            <a:p>
              <a:pPr defTabSz="914400"/>
              <a:r>
                <a:rPr lang="en-US" b="1" dirty="0" smtClean="0">
                  <a:solidFill>
                    <a:srgbClr val="FF6600"/>
                  </a:solidFill>
                  <a:latin typeface="Arial"/>
                </a:rPr>
                <a:t>RCP4.5_WMGG</a:t>
              </a:r>
              <a:endParaRPr lang="en-US" b="1" dirty="0">
                <a:solidFill>
                  <a:srgbClr val="FF6600"/>
                </a:solidFill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0736" y="3032515"/>
              <a:ext cx="48716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Percentage changes from 2005 to 2100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37214" y="5213352"/>
              <a:ext cx="9028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Global</a:t>
              </a:r>
            </a:p>
            <a:p>
              <a:r>
                <a:rPr lang="en-US" b="1" dirty="0" smtClean="0"/>
                <a:t>CO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78092" y="5355169"/>
              <a:ext cx="9028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</a:t>
              </a:r>
              <a:r>
                <a:rPr lang="en-US" b="1" dirty="0" smtClean="0"/>
                <a:t>lobal</a:t>
              </a:r>
            </a:p>
            <a:p>
              <a:r>
                <a:rPr lang="en-US" b="1" dirty="0" smtClean="0"/>
                <a:t>CH</a:t>
              </a:r>
              <a:r>
                <a:rPr lang="en-US" b="1" baseline="-25000" dirty="0" smtClean="0"/>
                <a:t>4</a:t>
              </a:r>
              <a:endParaRPr lang="en-US" b="1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57706" y="4488710"/>
              <a:ext cx="9028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Global</a:t>
              </a:r>
            </a:p>
            <a:p>
              <a:r>
                <a:rPr lang="en-US" b="1" dirty="0" err="1" smtClean="0"/>
                <a:t>NO</a:t>
              </a:r>
              <a:r>
                <a:rPr lang="en-US" b="1" baseline="-25000" dirty="0" err="1" smtClean="0"/>
                <a:t>x</a:t>
              </a:r>
              <a:endParaRPr lang="en-US" b="1" baseline="-25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44433" y="4474643"/>
              <a:ext cx="105670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NE USA</a:t>
              </a:r>
            </a:p>
            <a:p>
              <a:r>
                <a:rPr lang="en-US" b="1" dirty="0" err="1" smtClean="0"/>
                <a:t>NO</a:t>
              </a:r>
              <a:r>
                <a:rPr lang="en-US" b="1" baseline="-25000" dirty="0" err="1" smtClean="0"/>
                <a:t>x</a:t>
              </a:r>
              <a:endParaRPr lang="en-US" b="1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81430" y="3419053"/>
              <a:ext cx="3062569" cy="92333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Enables separation of roles of changing climate from changing air pollutants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5608062" y="4224867"/>
              <a:ext cx="48607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r="58650"/>
            <a:stretch/>
          </p:blipFill>
          <p:spPr>
            <a:xfrm>
              <a:off x="6666534" y="4514416"/>
              <a:ext cx="1347166" cy="196199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156488" y="6393408"/>
              <a:ext cx="2810159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Global T (°C) (&gt;500 </a:t>
              </a:r>
              <a:r>
                <a:rPr lang="en-US" b="1" dirty="0" err="1" smtClean="0"/>
                <a:t>hPa</a:t>
              </a:r>
              <a:r>
                <a:rPr lang="en-US" b="1" dirty="0" smtClean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84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6762"/>
          </a:xfrm>
        </p:spPr>
        <p:txBody>
          <a:bodyPr/>
          <a:lstStyle/>
          <a:p>
            <a:r>
              <a:rPr lang="en-US" sz="2000" dirty="0" smtClean="0"/>
              <a:t>GFDL AM3 model captures key features of observed surface 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trends (1988-2012): larger decreases in 95% vs. 50% over EUS; increases in WUS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6762"/>
            <a:ext cx="9144000" cy="5818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68406" y="6507350"/>
            <a:ext cx="307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Meiyun</a:t>
            </a:r>
            <a:r>
              <a:rPr lang="en-US" dirty="0" smtClean="0"/>
              <a:t> Lin, Princeton/GFDL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07437" y="1312376"/>
            <a:ext cx="258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CASTNet</a:t>
            </a:r>
            <a:r>
              <a:rPr lang="en-US" dirty="0" smtClean="0"/>
              <a:t> Observations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90379" y="1280110"/>
            <a:ext cx="201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GFDL AM3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55681" y="2765654"/>
            <a:ext cx="6466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95%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88499" y="4982939"/>
            <a:ext cx="6466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923466" y="3134986"/>
            <a:ext cx="702094" cy="3340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912184" y="3145310"/>
            <a:ext cx="578195" cy="3340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000159" y="5341947"/>
            <a:ext cx="564967" cy="3340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977993" y="5341947"/>
            <a:ext cx="564967" cy="3340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408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/>
          <a:srcRect l="9543" t="11975" r="1630"/>
          <a:stretch/>
        </p:blipFill>
        <p:spPr>
          <a:xfrm>
            <a:off x="120114" y="2075179"/>
            <a:ext cx="4581402" cy="3426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climate change over the NE USA leads to higher summertime surface O</a:t>
            </a:r>
            <a:r>
              <a:rPr lang="en-US" baseline="-25000" dirty="0" smtClean="0"/>
              <a:t>3</a:t>
            </a:r>
            <a:r>
              <a:rPr lang="en-US" dirty="0" smtClean="0"/>
              <a:t> (“climate penalty” </a:t>
            </a:r>
            <a:r>
              <a:rPr lang="en-US" sz="1800" dirty="0" smtClean="0"/>
              <a:t>[Wu et al., JGR, 2008]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140764" y="1947715"/>
            <a:ext cx="4813872" cy="3477803"/>
            <a:chOff x="120114" y="1404120"/>
            <a:chExt cx="4598117" cy="337098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9738" t="11601"/>
            <a:stretch/>
          </p:blipFill>
          <p:spPr>
            <a:xfrm>
              <a:off x="120114" y="1404120"/>
              <a:ext cx="4598117" cy="3370986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94795" y="1533591"/>
              <a:ext cx="3211151" cy="474232"/>
              <a:chOff x="24594667" y="602015"/>
              <a:chExt cx="3211151" cy="474232"/>
            </a:xfrm>
          </p:grpSpPr>
          <p:sp>
            <p:nvSpPr>
              <p:cNvPr id="27" name="Isosceles Triangle 119"/>
              <p:cNvSpPr>
                <a:spLocks noChangeArrowheads="1"/>
              </p:cNvSpPr>
              <p:nvPr/>
            </p:nvSpPr>
            <p:spPr bwMode="auto">
              <a:xfrm>
                <a:off x="24594667" y="602015"/>
                <a:ext cx="139261" cy="16334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492625"/>
                <a:endParaRPr lang="en-US"/>
              </a:p>
            </p:txBody>
          </p:sp>
          <p:sp>
            <p:nvSpPr>
              <p:cNvPr id="30" name="Isosceles Triangle 141"/>
              <p:cNvSpPr>
                <a:spLocks noChangeArrowheads="1"/>
              </p:cNvSpPr>
              <p:nvPr/>
            </p:nvSpPr>
            <p:spPr bwMode="auto">
              <a:xfrm>
                <a:off x="24594667" y="825685"/>
                <a:ext cx="139261" cy="165117"/>
              </a:xfrm>
              <a:prstGeom prst="triangle">
                <a:avLst>
                  <a:gd name="adj" fmla="val 50000"/>
                </a:avLst>
              </a:prstGeom>
              <a:solidFill>
                <a:srgbClr val="FF8000"/>
              </a:solidFill>
              <a:ln w="9525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492625"/>
                <a:endParaRPr lang="en-US"/>
              </a:p>
            </p:txBody>
          </p:sp>
          <p:sp>
            <p:nvSpPr>
              <p:cNvPr id="31" name="TextBox 142"/>
              <p:cNvSpPr txBox="1">
                <a:spLocks noChangeArrowheads="1"/>
              </p:cNvSpPr>
              <p:nvPr/>
            </p:nvSpPr>
            <p:spPr bwMode="auto">
              <a:xfrm>
                <a:off x="24713278" y="768470"/>
                <a:ext cx="309254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 dirty="0" smtClean="0">
                    <a:solidFill>
                      <a:srgbClr val="FF8000"/>
                    </a:solidFill>
                  </a:rPr>
                  <a:t>RCP4.5_WMGG </a:t>
                </a:r>
                <a:r>
                  <a:rPr lang="en-US" sz="1400" dirty="0">
                    <a:solidFill>
                      <a:srgbClr val="FF8000"/>
                    </a:solidFill>
                  </a:rPr>
                  <a:t>2091-2100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395379" y="1672557"/>
            <a:ext cx="6748620" cy="4839727"/>
            <a:chOff x="2624497" y="1174234"/>
            <a:chExt cx="6595651" cy="4668899"/>
          </a:xfrm>
        </p:grpSpPr>
        <p:grpSp>
          <p:nvGrpSpPr>
            <p:cNvPr id="37" name="Group 36"/>
            <p:cNvGrpSpPr/>
            <p:nvPr/>
          </p:nvGrpSpPr>
          <p:grpSpPr>
            <a:xfrm>
              <a:off x="4795346" y="1174234"/>
              <a:ext cx="4315304" cy="3239532"/>
              <a:chOff x="4889499" y="3453368"/>
              <a:chExt cx="4315304" cy="3239532"/>
            </a:xfrm>
          </p:grpSpPr>
          <p:pic>
            <p:nvPicPr>
              <p:cNvPr id="3" name="Picture 2" descr="NEW_RCP45X_EnesemMean_MeanDiff_2091-100_2006-15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91" t="9616" r="20531" b="10769"/>
              <a:stretch/>
            </p:blipFill>
            <p:spPr>
              <a:xfrm>
                <a:off x="5092699" y="4064000"/>
                <a:ext cx="3556001" cy="2628900"/>
              </a:xfrm>
              <a:prstGeom prst="rect">
                <a:avLst/>
              </a:prstGeom>
            </p:spPr>
          </p:pic>
          <p:grpSp>
            <p:nvGrpSpPr>
              <p:cNvPr id="36" name="Group 35"/>
              <p:cNvGrpSpPr/>
              <p:nvPr/>
            </p:nvGrpSpPr>
            <p:grpSpPr>
              <a:xfrm>
                <a:off x="4889499" y="3453368"/>
                <a:ext cx="4315304" cy="2947432"/>
                <a:chOff x="4889499" y="3453368"/>
                <a:chExt cx="4315304" cy="2947432"/>
              </a:xfrm>
            </p:grpSpPr>
            <p:pic>
              <p:nvPicPr>
                <p:cNvPr id="14" name="Picture 13" descr="NEW_RCP45X_EnesemMean_MeanDiff_2091-100_2006-15.png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826" t="11539" r="4125" b="20768"/>
                <a:stretch/>
              </p:blipFill>
              <p:spPr>
                <a:xfrm>
                  <a:off x="8521701" y="4165600"/>
                  <a:ext cx="596899" cy="2235200"/>
                </a:xfrm>
                <a:prstGeom prst="rect">
                  <a:avLst/>
                </a:prstGeom>
              </p:spPr>
            </p:pic>
            <p:cxnSp>
              <p:nvCxnSpPr>
                <p:cNvPr id="16" name="Straight Connector 15"/>
                <p:cNvCxnSpPr/>
                <p:nvPr/>
              </p:nvCxnSpPr>
              <p:spPr bwMode="auto">
                <a:xfrm flipH="1">
                  <a:off x="7493000" y="5245100"/>
                  <a:ext cx="635000" cy="127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" name="Straight Connector 16"/>
                <p:cNvCxnSpPr/>
                <p:nvPr/>
              </p:nvCxnSpPr>
              <p:spPr bwMode="auto">
                <a:xfrm flipH="1">
                  <a:off x="6718300" y="4457700"/>
                  <a:ext cx="1409700" cy="127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>
                  <a:off x="8128000" y="4470400"/>
                  <a:ext cx="0" cy="7874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21"/>
                <p:cNvCxnSpPr/>
                <p:nvPr/>
              </p:nvCxnSpPr>
              <p:spPr bwMode="auto">
                <a:xfrm>
                  <a:off x="6769100" y="4457700"/>
                  <a:ext cx="0" cy="135786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" name="Straight Connector 23"/>
                <p:cNvCxnSpPr/>
                <p:nvPr/>
              </p:nvCxnSpPr>
              <p:spPr bwMode="auto">
                <a:xfrm flipH="1">
                  <a:off x="6756400" y="5802868"/>
                  <a:ext cx="736600" cy="127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/>
                <p:nvPr/>
              </p:nvCxnSpPr>
              <p:spPr bwMode="auto">
                <a:xfrm>
                  <a:off x="7493000" y="5257800"/>
                  <a:ext cx="0" cy="55776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4889499" y="3453368"/>
                  <a:ext cx="43153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FF6600"/>
                      </a:solidFill>
                    </a:rPr>
                    <a:t>(2091</a:t>
                  </a:r>
                  <a:r>
                    <a:rPr lang="en-US" dirty="0">
                      <a:solidFill>
                        <a:srgbClr val="FF6600"/>
                      </a:solidFill>
                    </a:rPr>
                    <a:t>-</a:t>
                  </a:r>
                  <a:r>
                    <a:rPr lang="en-US" dirty="0" smtClean="0">
                      <a:solidFill>
                        <a:srgbClr val="FF6600"/>
                      </a:solidFill>
                    </a:rPr>
                    <a:t>2100) </a:t>
                  </a:r>
                  <a:r>
                    <a:rPr lang="en-US" dirty="0">
                      <a:solidFill>
                        <a:srgbClr val="FF6600"/>
                      </a:solidFill>
                    </a:rPr>
                    <a:t>– </a:t>
                  </a:r>
                  <a:r>
                    <a:rPr lang="en-US" dirty="0" smtClean="0">
                      <a:solidFill>
                        <a:srgbClr val="FF6600"/>
                      </a:solidFill>
                    </a:rPr>
                    <a:t>(2006</a:t>
                  </a:r>
                  <a:r>
                    <a:rPr lang="en-US" dirty="0">
                      <a:solidFill>
                        <a:srgbClr val="FF6600"/>
                      </a:solidFill>
                    </a:rPr>
                    <a:t>-</a:t>
                  </a:r>
                  <a:r>
                    <a:rPr lang="en-US" dirty="0" smtClean="0">
                      <a:solidFill>
                        <a:srgbClr val="FF6600"/>
                      </a:solidFill>
                    </a:rPr>
                    <a:t>2015)</a:t>
                  </a:r>
                </a:p>
                <a:p>
                  <a:pPr algn="ctr"/>
                  <a:r>
                    <a:rPr lang="en-US" dirty="0" smtClean="0">
                      <a:solidFill>
                        <a:srgbClr val="FF6600"/>
                      </a:solidFill>
                    </a:rPr>
                    <a:t>RCP4.5_WMGG 3 ens. </a:t>
                  </a:r>
                  <a:r>
                    <a:rPr lang="en-US" dirty="0">
                      <a:solidFill>
                        <a:srgbClr val="FF6600"/>
                      </a:solidFill>
                    </a:rPr>
                    <a:t>m</a:t>
                  </a:r>
                  <a:r>
                    <a:rPr lang="en-US" dirty="0" smtClean="0">
                      <a:solidFill>
                        <a:srgbClr val="FF6600"/>
                      </a:solidFill>
                    </a:rPr>
                    <a:t>ember mean: </a:t>
                  </a:r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5125743" y="4417950"/>
              <a:ext cx="4094405" cy="1425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6600"/>
                  </a:solidFill>
                </a:rPr>
                <a:t>Moderate climate change increases NE USA surface O</a:t>
              </a:r>
              <a:r>
                <a:rPr lang="en-US" b="1" baseline="-25000" dirty="0" smtClean="0">
                  <a:solidFill>
                    <a:srgbClr val="FF6600"/>
                  </a:solidFill>
                </a:rPr>
                <a:t>3</a:t>
              </a:r>
              <a:r>
                <a:rPr lang="en-US" b="1" dirty="0" smtClean="0">
                  <a:solidFill>
                    <a:srgbClr val="FF6600"/>
                  </a:solidFill>
                </a:rPr>
                <a:t> 1-4 ppb in JJA</a:t>
              </a:r>
            </a:p>
            <a:p>
              <a:r>
                <a:rPr lang="en-US" dirty="0" smtClean="0">
                  <a:solidFill>
                    <a:srgbClr val="FF6600"/>
                  </a:solidFill>
                </a:rPr>
                <a:t>(agreement in sign for this region across prior modeling studies)</a:t>
              </a:r>
            </a:p>
            <a:p>
              <a:endParaRPr lang="en-US" b="1" dirty="0" smtClean="0">
                <a:solidFill>
                  <a:srgbClr val="FF66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6"/>
            </p:cNvCxnSpPr>
            <p:nvPr/>
          </p:nvCxnSpPr>
          <p:spPr bwMode="auto">
            <a:xfrm flipV="1">
              <a:off x="3820580" y="2324101"/>
              <a:ext cx="2862317" cy="13662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Oval 8"/>
            <p:cNvSpPr/>
            <p:nvPr/>
          </p:nvSpPr>
          <p:spPr bwMode="auto">
            <a:xfrm>
              <a:off x="2624497" y="1955487"/>
              <a:ext cx="1196083" cy="1010478"/>
            </a:xfrm>
            <a:prstGeom prst="ellips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337399" y="3763518"/>
            <a:ext cx="1371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 ensemble </a:t>
            </a:r>
          </a:p>
          <a:p>
            <a:r>
              <a:rPr lang="en-US" sz="1400" dirty="0" smtClean="0"/>
              <a:t>members for each scenario</a:t>
            </a:r>
            <a:endParaRPr lang="en-US" sz="1400" dirty="0"/>
          </a:p>
        </p:txBody>
      </p:sp>
      <p:sp>
        <p:nvSpPr>
          <p:cNvPr id="41" name="Oval 40"/>
          <p:cNvSpPr/>
          <p:nvPr/>
        </p:nvSpPr>
        <p:spPr bwMode="auto">
          <a:xfrm>
            <a:off x="955462" y="3729026"/>
            <a:ext cx="433562" cy="42105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211" y="1566893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Monthly mean surface O</a:t>
            </a:r>
            <a:r>
              <a:rPr lang="en-US" baseline="-25000" dirty="0" smtClean="0"/>
              <a:t>3</a:t>
            </a:r>
            <a:r>
              <a:rPr lang="en-US" dirty="0" smtClean="0"/>
              <a:t> over NE USA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69612" y="2008495"/>
            <a:ext cx="2419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RCP4.5_WMGG 2006-</a:t>
            </a:r>
            <a:r>
              <a:rPr lang="en-US" sz="1400" dirty="0" smtClean="0">
                <a:solidFill>
                  <a:srgbClr val="000000"/>
                </a:solidFill>
              </a:rPr>
              <a:t>2015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25714" y="1221547"/>
            <a:ext cx="395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GFDL CM3 chemistry-climate model</a:t>
            </a:r>
            <a:endParaRPr lang="en-US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67309" y="6550223"/>
            <a:ext cx="1749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O. Clifton/H. </a:t>
            </a:r>
            <a:r>
              <a:rPr lang="en-US" sz="1400" dirty="0" err="1" smtClean="0"/>
              <a:t>Rieder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05913" y="6331715"/>
            <a:ext cx="839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How does NE USA O</a:t>
            </a:r>
            <a:r>
              <a:rPr lang="en-US" b="1" baseline="-25000" dirty="0" smtClean="0">
                <a:solidFill>
                  <a:srgbClr val="0000FF"/>
                </a:solidFill>
              </a:rPr>
              <a:t>3</a:t>
            </a:r>
            <a:r>
              <a:rPr lang="en-US" b="1" dirty="0" smtClean="0">
                <a:solidFill>
                  <a:srgbClr val="0000FF"/>
                </a:solidFill>
              </a:rPr>
              <a:t> respond to changing regional and global emissions?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8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6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Helvetica"/>
        <a:ea typeface="ＭＳ Ｐゴシック"/>
        <a:cs typeface=""/>
      </a:majorFont>
      <a:minorFont>
        <a:latin typeface="Bookman Old Styl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Helvetic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Helvetica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13009</TotalTime>
  <Words>1846</Words>
  <Application>Microsoft Macintosh PowerPoint</Application>
  <PresentationFormat>On-screen Show (4:3)</PresentationFormat>
  <Paragraphs>267</Paragraphs>
  <Slides>17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8_Default Design</vt:lpstr>
      <vt:lpstr>11_Default Design</vt:lpstr>
      <vt:lpstr>6_Default Design</vt:lpstr>
      <vt:lpstr>1_Default Design</vt:lpstr>
      <vt:lpstr>Photo Editor Photo</vt:lpstr>
      <vt:lpstr>PowerPoint Presentation</vt:lpstr>
      <vt:lpstr>The U.S. ozone smog problem is spatially widespread,  affecting ~108 million people [U.S. EPA, 2012]</vt:lpstr>
      <vt:lpstr>PowerPoint Presentation</vt:lpstr>
      <vt:lpstr>PowerPoint Presentation</vt:lpstr>
      <vt:lpstr>Benefits of ~25% decrease in global anthrop. CH4 emissions</vt:lpstr>
      <vt:lpstr>Strong correlations between surface temperature and O3 measurements on daily to inter-annual time scales in polluted regions [e.g., Bloomer et al., 2009; Camalier et al., 2007; Cardelino and Chameides, 1990; Clark and Karl, 1982; Korsog and Wolff, 1991]</vt:lpstr>
      <vt:lpstr>How will surface O3 distributions evolve with future changes in emissions and climate? </vt:lpstr>
      <vt:lpstr>GFDL AM3 model captures key features of observed surface O3 trends (1988-2012): larger decreases in 95% vs. 50% over EUS; increases in WUS </vt:lpstr>
      <vt:lpstr>Regional climate change over the NE USA leads to higher summertime surface O3 (“climate penalty” [Wu et al., JGR, 2008])</vt:lpstr>
      <vt:lpstr>Large NOx decreases fully offset any ‘climate penalty’ on surface O3 over NE USA under moderate warming scenario</vt:lpstr>
      <vt:lpstr>Surface O3 seasonal cycle over NE USA reverses – cold season increases- under extreme warming scenario (RCP8.5)</vt:lpstr>
      <vt:lpstr>Why does surface O3 increase in winter/spring  over NE USA under RCP8.5?</vt:lpstr>
      <vt:lpstr>Doubling methane raises surface O3 over NE USA ~5-10 ppb</vt:lpstr>
      <vt:lpstr>A contribution from enhanced  stratosphere-to-troposphere ozone transport?</vt:lpstr>
      <vt:lpstr>Extremes: The highest summertime surface O3 events over NE USA decrease strongly under NOx controls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Arlene Fiore</dc:creator>
  <cp:lastModifiedBy>Arlene Fiore</cp:lastModifiedBy>
  <cp:revision>718</cp:revision>
  <cp:lastPrinted>2013-05-09T17:30:24Z</cp:lastPrinted>
  <dcterms:created xsi:type="dcterms:W3CDTF">2012-09-26T01:15:17Z</dcterms:created>
  <dcterms:modified xsi:type="dcterms:W3CDTF">2013-05-28T14:00:42Z</dcterms:modified>
</cp:coreProperties>
</file>