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4" r:id="rId2"/>
  </p:sldMasterIdLst>
  <p:notesMasterIdLst>
    <p:notesMasterId r:id="rId14"/>
  </p:notesMasterIdLst>
  <p:handoutMasterIdLst>
    <p:handoutMasterId r:id="rId15"/>
  </p:handoutMasterIdLst>
  <p:sldIdLst>
    <p:sldId id="315" r:id="rId3"/>
    <p:sldId id="441" r:id="rId4"/>
    <p:sldId id="435" r:id="rId5"/>
    <p:sldId id="422" r:id="rId6"/>
    <p:sldId id="415" r:id="rId7"/>
    <p:sldId id="383" r:id="rId8"/>
    <p:sldId id="445" r:id="rId9"/>
    <p:sldId id="442" r:id="rId10"/>
    <p:sldId id="411" r:id="rId11"/>
    <p:sldId id="407" r:id="rId12"/>
    <p:sldId id="44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3300"/>
    <a:srgbClr val="004080"/>
    <a:srgbClr val="008080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3148-F491-5E45-9C00-79B1B6DF5906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4D8A-A385-A340-81BB-C308DF1C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59E6-77BA-4240-8AA4-0283335AE0C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A6-15EA-F145-A436-415265A0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1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Simplify – scenarios to test climate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emissions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FD13-45A1-4D5F-91E2-48CDB4530DE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Leave you with a pretty picture &amp; overall conclusion in blue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5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1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5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63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3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8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3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2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325" y="368723"/>
            <a:ext cx="9133675" cy="52580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28788" y="383740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10143" y="5595841"/>
            <a:ext cx="81338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Symposium in celebration of Jennifer Logan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Harvard School of Engineering and Applied Sciences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Cambridge,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A</a:t>
            </a:r>
            <a:endParaRPr lang="en-US" dirty="0">
              <a:solidFill>
                <a:srgbClr val="0000FF"/>
              </a:solidFill>
              <a:latin typeface="Arial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May 10, 2013</a:t>
            </a:r>
            <a:endParaRPr lang="en-US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78"/>
            <a:ext cx="9144000" cy="28505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54000" y="1030857"/>
            <a:ext cx="9311414" cy="5848332"/>
            <a:chOff x="-254000" y="1030857"/>
            <a:chExt cx="9311414" cy="5848332"/>
          </a:xfrm>
        </p:grpSpPr>
        <p:grpSp>
          <p:nvGrpSpPr>
            <p:cNvPr id="8" name="Group 7"/>
            <p:cNvGrpSpPr/>
            <p:nvPr/>
          </p:nvGrpSpPr>
          <p:grpSpPr>
            <a:xfrm>
              <a:off x="10325" y="6238078"/>
              <a:ext cx="5300279" cy="641111"/>
              <a:chOff x="10325" y="6238078"/>
              <a:chExt cx="5300279" cy="64111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0325" y="6255777"/>
                <a:ext cx="2579290" cy="600068"/>
                <a:chOff x="-128391" y="5785263"/>
                <a:chExt cx="3922899" cy="1072737"/>
              </a:xfrm>
            </p:grpSpPr>
            <p:pic>
              <p:nvPicPr>
                <p:cNvPr id="25" name="Picture 4" descr="C:\WINDOWS\Desktop\April Powerpoint\August\Starblock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2711" y="5811632"/>
                  <a:ext cx="2522077" cy="10347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 descr="epa-logo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8391" y="5785263"/>
                  <a:ext cx="1211329" cy="1072737"/>
                </a:xfrm>
                <a:prstGeom prst="rect">
                  <a:avLst/>
                </a:prstGeom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2559075" y="6312073"/>
                  <a:ext cx="1235433" cy="4676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50" dirty="0"/>
                    <a:t>83520601 </a:t>
                  </a:r>
                </a:p>
              </p:txBody>
            </p:sp>
          </p:grpSp>
          <p:pic>
            <p:nvPicPr>
              <p:cNvPr id="28" name="Picture 27" descr="aqast_logo_222x223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1727" y="6255777"/>
                <a:ext cx="752004" cy="600068"/>
              </a:xfrm>
              <a:prstGeom prst="rect">
                <a:avLst/>
              </a:prstGeom>
            </p:spPr>
          </p:pic>
          <p:pic>
            <p:nvPicPr>
              <p:cNvPr id="29" name="Picture 2" descr="http://global-warming.accuweather.com/nasa-logo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58300" y="6244972"/>
                <a:ext cx="712388" cy="61098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largelogo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34267" y="6238078"/>
                <a:ext cx="676337" cy="641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0" descr="NOAALogoLarg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4004" t="24287" r="21649" b="34201"/>
              <a:stretch>
                <a:fillRect/>
              </a:stretch>
            </p:blipFill>
            <p:spPr bwMode="auto">
              <a:xfrm>
                <a:off x="3987555" y="6244972"/>
                <a:ext cx="646712" cy="613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-254000" y="1030857"/>
              <a:ext cx="9311414" cy="4592175"/>
              <a:chOff x="-254000" y="1030857"/>
              <a:chExt cx="9311414" cy="45921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3860" y="1030857"/>
                <a:ext cx="8305800" cy="3629369"/>
                <a:chOff x="293860" y="1030857"/>
                <a:chExt cx="8305800" cy="3629369"/>
              </a:xfrm>
            </p:grpSpPr>
            <p:sp>
              <p:nvSpPr>
                <p:cNvPr id="2560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6394" y="3701232"/>
                  <a:ext cx="230128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dirty="0" smtClean="0">
                      <a:solidFill>
                        <a:srgbClr val="000000"/>
                      </a:solidFill>
                      <a:latin typeface="Arial"/>
                    </a:rPr>
                    <a:t>Arlene </a:t>
                  </a:r>
                  <a:r>
                    <a:rPr lang="en-US" sz="2400" dirty="0">
                      <a:solidFill>
                        <a:srgbClr val="000000"/>
                      </a:solidFill>
                      <a:latin typeface="Arial"/>
                    </a:rPr>
                    <a:t>M. </a:t>
                  </a:r>
                  <a:r>
                    <a:rPr lang="en-US" sz="2400" dirty="0" smtClean="0">
                      <a:solidFill>
                        <a:srgbClr val="000000"/>
                      </a:solidFill>
                      <a:latin typeface="Arial"/>
                    </a:rPr>
                    <a:t>Fiore</a:t>
                  </a:r>
                </a:p>
              </p:txBody>
            </p:sp>
            <p:pic>
              <p:nvPicPr>
                <p:cNvPr id="2" name="Picture 1" descr="LDEO_Newlogotrans.png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4364" y="4106044"/>
                  <a:ext cx="3186545" cy="554182"/>
                </a:xfrm>
                <a:prstGeom prst="rect">
                  <a:avLst/>
                </a:prstGeom>
              </p:spPr>
            </p:pic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774518" y="4196931"/>
                  <a:ext cx="2618182" cy="425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293860" y="1030857"/>
                  <a:ext cx="8305800" cy="2352997"/>
                  <a:chOff x="293860" y="1030857"/>
                  <a:chExt cx="8305800" cy="2352997"/>
                </a:xfrm>
              </p:grpSpPr>
              <p:sp>
                <p:nvSpPr>
                  <p:cNvPr id="55299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860" y="2860634"/>
                    <a:ext cx="8305800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defTabSz="914400"/>
                    <a:r>
                      <a:rPr lang="en-US" sz="2800" dirty="0" smtClean="0"/>
                      <a:t>Recent trends, future projections</a:t>
                    </a:r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227946" y="1030857"/>
                    <a:ext cx="7043816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 smtClean="0"/>
                      <a:t>“                                                ”:</a:t>
                    </a:r>
                    <a:endParaRPr lang="en-US" sz="3600" dirty="0"/>
                  </a:p>
                </p:txBody>
              </p:sp>
            </p:grpSp>
          </p:grpSp>
          <p:sp>
            <p:nvSpPr>
              <p:cNvPr id="32" name="TextBox 31"/>
              <p:cNvSpPr txBox="1"/>
              <p:nvPr/>
            </p:nvSpPr>
            <p:spPr>
              <a:xfrm>
                <a:off x="-254000" y="4792035"/>
                <a:ext cx="93114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Acknowledgments</a:t>
                </a:r>
                <a:r>
                  <a:rPr lang="en-US" sz="1600" i="1" dirty="0"/>
                  <a:t>: Elizabeth Barnes (NOAA/LDEO</a:t>
                </a:r>
                <a:r>
                  <a:rPr lang="en-US" sz="1600" i="1" dirty="0" smtClean="0"/>
                  <a:t>, now CSU), </a:t>
                </a:r>
                <a:r>
                  <a:rPr lang="en-US" sz="1600" i="1" dirty="0"/>
                  <a:t>Olivia Clifton (LDEO</a:t>
                </a:r>
                <a:r>
                  <a:rPr lang="en-US" sz="1600" i="1" dirty="0" smtClean="0"/>
                  <a:t>), </a:t>
                </a:r>
              </a:p>
              <a:p>
                <a:pPr algn="ctr"/>
                <a:r>
                  <a:rPr lang="en-US" sz="1600" i="1" dirty="0"/>
                  <a:t>	</a:t>
                </a:r>
                <a:r>
                  <a:rPr lang="en-US" sz="1600" i="1" dirty="0" smtClean="0"/>
                  <a:t>Gus </a:t>
                </a:r>
                <a:r>
                  <a:rPr lang="en-US" sz="1600" i="1" dirty="0"/>
                  <a:t>Correa (LDEO</a:t>
                </a:r>
                <a:r>
                  <a:rPr lang="en-US" sz="1600" i="1" dirty="0" smtClean="0"/>
                  <a:t>), </a:t>
                </a:r>
                <a:r>
                  <a:rPr lang="en-US" sz="1600" i="1" dirty="0"/>
                  <a:t>Larry Horowitz (GFDL</a:t>
                </a:r>
                <a:r>
                  <a:rPr lang="en-US" sz="1600" i="1" dirty="0" smtClean="0"/>
                  <a:t>), </a:t>
                </a:r>
                <a:r>
                  <a:rPr lang="en-US" sz="1600" i="1" dirty="0" err="1" smtClean="0"/>
                  <a:t>Jasmin</a:t>
                </a:r>
                <a:r>
                  <a:rPr lang="en-US" sz="1600" i="1" dirty="0" smtClean="0"/>
                  <a:t> John (GFDL), </a:t>
                </a:r>
                <a:r>
                  <a:rPr lang="en-US" sz="1600" i="1" dirty="0" err="1" smtClean="0"/>
                  <a:t>Vaishali</a:t>
                </a:r>
                <a:r>
                  <a:rPr lang="en-US" sz="1600" i="1" dirty="0" smtClean="0"/>
                  <a:t> </a:t>
                </a:r>
                <a:r>
                  <a:rPr lang="en-US" sz="1600" i="1" dirty="0" err="1"/>
                  <a:t>Naik</a:t>
                </a:r>
                <a:r>
                  <a:rPr lang="en-US" sz="1600" i="1" dirty="0"/>
                  <a:t> </a:t>
                </a:r>
                <a:r>
                  <a:rPr lang="en-US" sz="1600" i="1" dirty="0" smtClean="0"/>
                  <a:t>(UCAR/GFDL), </a:t>
                </a:r>
              </a:p>
              <a:p>
                <a:pPr algn="ctr"/>
                <a:r>
                  <a:rPr lang="en-US" sz="1600" i="1" dirty="0"/>
                  <a:t>	</a:t>
                </a:r>
                <a:r>
                  <a:rPr lang="en-US" sz="1600" i="1" dirty="0" smtClean="0"/>
                  <a:t>Lorenzo </a:t>
                </a:r>
                <a:r>
                  <a:rPr lang="en-US" sz="1600" i="1" dirty="0" err="1"/>
                  <a:t>Polvani</a:t>
                </a:r>
                <a:r>
                  <a:rPr lang="en-US" sz="1600" i="1" dirty="0"/>
                  <a:t> (Columbia</a:t>
                </a:r>
                <a:r>
                  <a:rPr lang="en-US" sz="1600" i="1" dirty="0" smtClean="0"/>
                  <a:t>), </a:t>
                </a:r>
                <a:r>
                  <a:rPr lang="en-US" sz="1600" i="1" dirty="0" err="1" smtClean="0"/>
                  <a:t>Harald</a:t>
                </a:r>
                <a:r>
                  <a:rPr lang="en-US" sz="1600" i="1" dirty="0" smtClean="0"/>
                  <a:t> </a:t>
                </a:r>
                <a:r>
                  <a:rPr lang="en-US" sz="1600" i="1" dirty="0" err="1"/>
                  <a:t>Rieder</a:t>
                </a:r>
                <a:r>
                  <a:rPr lang="en-US" sz="1600" i="1" dirty="0"/>
                  <a:t> (LDEO</a:t>
                </a:r>
                <a:r>
                  <a:rPr lang="en-US" sz="1600" i="1" dirty="0" smtClean="0"/>
                  <a:t>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8110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329"/>
          <a:stretch/>
        </p:blipFill>
        <p:spPr>
          <a:xfrm>
            <a:off x="266700" y="939405"/>
            <a:ext cx="5720323" cy="5883761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Peak latitude of summertime surface O</a:t>
            </a:r>
            <a:r>
              <a:rPr lang="en-US" sz="2400" b="1" baseline="-25000" dirty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variability over Eastern N. America </a:t>
            </a:r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follows the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jet as climate warms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1943" y="6451769"/>
            <a:ext cx="2970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Barnes &amp; Fiore, GRL, in press</a:t>
            </a:r>
            <a:endParaRPr lang="en-US" sz="1600" i="1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8688" y="1282106"/>
            <a:ext cx="5803712" cy="2115067"/>
            <a:chOff x="3238688" y="1282106"/>
            <a:chExt cx="5803712" cy="2115067"/>
          </a:xfrm>
        </p:grpSpPr>
        <p:sp>
          <p:nvSpPr>
            <p:cNvPr id="10" name="Oval 9"/>
            <p:cNvSpPr/>
            <p:nvPr/>
          </p:nvSpPr>
          <p:spPr bwMode="auto">
            <a:xfrm rot="899668">
              <a:off x="3238688" y="1681699"/>
              <a:ext cx="2424534" cy="171547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3118" y="1282106"/>
              <a:ext cx="3049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RCP8.5: most warming,</a:t>
              </a:r>
            </a:p>
            <a:p>
              <a:r>
                <a:rPr lang="en-US" sz="20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Largest jet shift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20685" y="4354731"/>
            <a:ext cx="2762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Each point = 10 year mean (over all </a:t>
            </a:r>
            <a:r>
              <a:rPr lang="en-US" sz="1600" dirty="0" err="1" smtClean="0">
                <a:latin typeface="Arial"/>
                <a:cs typeface="Arial"/>
              </a:rPr>
              <a:t>ensmble</a:t>
            </a:r>
            <a:r>
              <a:rPr lang="en-US" sz="1600" dirty="0" smtClean="0">
                <a:latin typeface="Arial"/>
                <a:cs typeface="Arial"/>
              </a:rPr>
              <a:t> members where available)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7364" y="2371786"/>
            <a:ext cx="3236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Local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O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T relationships also follow the jet (not shown)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observed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O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3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T may not apply if large-scale circulation shifts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936223" y="4222571"/>
            <a:ext cx="3262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Could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different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simulated jet positions explain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cross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-model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disagreement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in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regional O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response to climate change?</a:t>
            </a:r>
            <a:endParaRPr lang="en-US" dirty="0">
              <a:solidFill>
                <a:srgbClr val="0000FF"/>
              </a:solidFill>
              <a:latin typeface="Arial"/>
              <a:cs typeface="Arial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391" y="1391570"/>
            <a:ext cx="1511464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RCP4.5_WMGG</a:t>
            </a:r>
          </a:p>
        </p:txBody>
      </p:sp>
    </p:spTree>
    <p:extLst>
      <p:ext uri="{BB962C8B-B14F-4D97-AF65-F5344CB8AC3E}">
        <p14:creationId xmlns:p14="http://schemas.microsoft.com/office/powerpoint/2010/main" val="10251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‘First-look’ future projections with current chemistry-climate models for North American Ozone Air Quality</a:t>
            </a:r>
            <a:endParaRPr lang="en-US" dirty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695451" y="1768476"/>
            <a:ext cx="5035550" cy="3862388"/>
            <a:chOff x="536043" y="4849044"/>
            <a:chExt cx="7660220" cy="6949234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75" y="4849044"/>
              <a:ext cx="7304088" cy="694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43" y="7014268"/>
              <a:ext cx="740308" cy="234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52"/>
          <p:cNvSpPr txBox="1">
            <a:spLocks noChangeArrowheads="1"/>
          </p:cNvSpPr>
          <p:nvPr/>
        </p:nvSpPr>
        <p:spPr bwMode="auto">
          <a:xfrm>
            <a:off x="2354120" y="5630864"/>
            <a:ext cx="4314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 smtClean="0">
                <a:latin typeface="Arial" charset="0"/>
                <a:cs typeface="Arial" charset="0"/>
              </a:rPr>
              <a:t>V. </a:t>
            </a:r>
            <a:r>
              <a:rPr lang="en-US" sz="1800" i="1" dirty="0" err="1" smtClean="0">
                <a:latin typeface="Arial" charset="0"/>
                <a:cs typeface="Arial" charset="0"/>
              </a:rPr>
              <a:t>Naik</a:t>
            </a:r>
            <a:r>
              <a:rPr lang="en-US" sz="1800" i="1" dirty="0" smtClean="0">
                <a:latin typeface="Arial" charset="0"/>
                <a:cs typeface="Arial" charset="0"/>
              </a:rPr>
              <a:t>, adapted </a:t>
            </a:r>
            <a:r>
              <a:rPr lang="en-US" sz="1800" i="1" dirty="0">
                <a:latin typeface="Arial" charset="0"/>
                <a:cs typeface="Arial" charset="0"/>
              </a:rPr>
              <a:t>from </a:t>
            </a:r>
            <a:r>
              <a:rPr lang="en-US" sz="1800" i="1" dirty="0" smtClean="0">
                <a:latin typeface="Arial" charset="0"/>
                <a:cs typeface="Arial" charset="0"/>
              </a:rPr>
              <a:t> Fiore </a:t>
            </a:r>
            <a:r>
              <a:rPr lang="en-US" sz="1800" i="1" dirty="0">
                <a:latin typeface="Arial" charset="0"/>
                <a:cs typeface="Arial" charset="0"/>
              </a:rPr>
              <a:t>et al., 2012</a:t>
            </a:r>
          </a:p>
        </p:txBody>
      </p:sp>
      <p:sp>
        <p:nvSpPr>
          <p:cNvPr id="9" name="TextBox 53"/>
          <p:cNvSpPr txBox="1">
            <a:spLocks noChangeArrowheads="1"/>
          </p:cNvSpPr>
          <p:nvPr/>
        </p:nvSpPr>
        <p:spPr bwMode="auto">
          <a:xfrm>
            <a:off x="2635251" y="4163559"/>
            <a:ext cx="1069974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RCP8.5</a:t>
            </a:r>
          </a:p>
          <a:p>
            <a:pPr eaLnBrk="1" hangingPunct="1"/>
            <a:r>
              <a:rPr lang="en-US" sz="1600" b="1" dirty="0">
                <a:solidFill>
                  <a:srgbClr val="FF6600"/>
                </a:solidFill>
                <a:latin typeface="Arial" charset="0"/>
              </a:rPr>
              <a:t>RCP6.0 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1600" b="1" dirty="0">
                <a:solidFill>
                  <a:srgbClr val="0099CC"/>
                </a:solidFill>
                <a:latin typeface="Arial" charset="0"/>
              </a:rPr>
              <a:t>RCP4.5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RCP2.6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23344" y="1590676"/>
            <a:ext cx="14590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Mean over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1986</a:t>
            </a:r>
            <a:r>
              <a:rPr lang="en-US" sz="1600" dirty="0"/>
              <a:t>-2005 </a:t>
            </a:r>
            <a:r>
              <a:rPr lang="en-US" sz="1600" dirty="0" smtClean="0"/>
              <a:t>of</a:t>
            </a:r>
            <a:endParaRPr lang="en-US" sz="1600" b="1" dirty="0" smtClean="0"/>
          </a:p>
          <a:p>
            <a:r>
              <a:rPr lang="en-US" sz="1600" b="1" dirty="0" smtClean="0"/>
              <a:t>CMIP5 CCMs</a:t>
            </a:r>
          </a:p>
          <a:p>
            <a:r>
              <a:rPr lang="en-US" sz="1600" b="1" dirty="0" smtClean="0"/>
              <a:t>Transient </a:t>
            </a:r>
          </a:p>
          <a:p>
            <a:r>
              <a:rPr lang="en-US" sz="1600" b="1" dirty="0" smtClean="0"/>
              <a:t>simulations</a:t>
            </a:r>
            <a:endParaRPr lang="en-US" sz="1600" b="1" dirty="0"/>
          </a:p>
          <a:p>
            <a:r>
              <a:rPr lang="en-US" sz="1600" dirty="0"/>
              <a:t>(4 models)</a:t>
            </a:r>
          </a:p>
        </p:txBody>
      </p:sp>
      <p:cxnSp>
        <p:nvCxnSpPr>
          <p:cNvPr id="11" name="Straight Arrow Connector 16"/>
          <p:cNvCxnSpPr>
            <a:cxnSpLocks noChangeShapeType="1"/>
          </p:cNvCxnSpPr>
          <p:nvPr/>
        </p:nvCxnSpPr>
        <p:spPr bwMode="auto">
          <a:xfrm>
            <a:off x="1926516" y="2346328"/>
            <a:ext cx="67063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6542777" y="2097089"/>
            <a:ext cx="22292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1980</a:t>
            </a:r>
            <a:r>
              <a:rPr lang="en-US" sz="1600" dirty="0"/>
              <a:t>+</a:t>
            </a:r>
            <a:r>
              <a:rPr lang="en-US" sz="1600" dirty="0" smtClean="0"/>
              <a:t>2000 mean of </a:t>
            </a:r>
            <a:r>
              <a:rPr lang="en-US" sz="1600" b="1" dirty="0" smtClean="0"/>
              <a:t>ACCMIP </a:t>
            </a:r>
            <a:r>
              <a:rPr lang="en-US" sz="1600" b="1" dirty="0"/>
              <a:t>CCMs </a:t>
            </a:r>
            <a:r>
              <a:rPr lang="en-US" sz="1600" b="1" dirty="0" smtClean="0"/>
              <a:t>decadal time slice </a:t>
            </a:r>
            <a:r>
              <a:rPr lang="en-US" sz="1600" b="1" dirty="0"/>
              <a:t>simulations</a:t>
            </a:r>
          </a:p>
          <a:p>
            <a:r>
              <a:rPr lang="en-US" sz="1600" dirty="0"/>
              <a:t>(2-12 models)</a:t>
            </a:r>
          </a:p>
        </p:txBody>
      </p:sp>
      <p:cxnSp>
        <p:nvCxnSpPr>
          <p:cNvPr id="15" name="Straight Arrow Connector 84"/>
          <p:cNvCxnSpPr>
            <a:cxnSpLocks noChangeShapeType="1"/>
          </p:cNvCxnSpPr>
          <p:nvPr/>
        </p:nvCxnSpPr>
        <p:spPr bwMode="auto">
          <a:xfrm flipH="1">
            <a:off x="6305551" y="2346328"/>
            <a:ext cx="333367" cy="23811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136650" y="1237734"/>
            <a:ext cx="749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Annual mean spatially averaged (land only) O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in surface air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6086038"/>
            <a:ext cx="89154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Beyond annual, continental-scale means: Shifting </a:t>
            </a:r>
            <a:r>
              <a:rPr lang="en-US" dirty="0">
                <a:solidFill>
                  <a:srgbClr val="0000FF"/>
                </a:solidFill>
              </a:rPr>
              <a:t>balance </a:t>
            </a:r>
            <a:r>
              <a:rPr lang="en-US" dirty="0" smtClean="0">
                <a:solidFill>
                  <a:srgbClr val="0000FF"/>
                </a:solidFill>
              </a:rPr>
              <a:t>of regional and </a:t>
            </a:r>
            <a:r>
              <a:rPr lang="en-US" dirty="0">
                <a:solidFill>
                  <a:srgbClr val="0000FF"/>
                </a:solidFill>
              </a:rPr>
              <a:t>baseline </a:t>
            </a:r>
            <a:r>
              <a:rPr lang="en-US" dirty="0" smtClean="0">
                <a:solidFill>
                  <a:srgbClr val="0000FF"/>
                </a:solidFill>
              </a:rPr>
              <a:t>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changes seasonal cycles and daily distributions;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R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ole of regional climate change?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6" t="20638" r="9961" b="60020"/>
          <a:stretch/>
        </p:blipFill>
        <p:spPr bwMode="auto">
          <a:xfrm>
            <a:off x="7759700" y="3741005"/>
            <a:ext cx="211667" cy="128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958667" y="4062911"/>
            <a:ext cx="813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831852" y="3797300"/>
            <a:ext cx="279400" cy="1152882"/>
          </a:xfrm>
          <a:prstGeom prst="leftBrac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6200" y="3884159"/>
            <a:ext cx="115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Range across </a:t>
            </a:r>
          </a:p>
          <a:p>
            <a:pPr algn="ctr"/>
            <a:r>
              <a:rPr lang="en-US" dirty="0" smtClean="0"/>
              <a:t>all models</a:t>
            </a:r>
            <a:endParaRPr lang="en-US" dirty="0"/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2" t="24702" r="23362" b="49849"/>
          <a:stretch/>
        </p:blipFill>
        <p:spPr bwMode="auto">
          <a:xfrm>
            <a:off x="1136653" y="3484095"/>
            <a:ext cx="558798" cy="169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7952" y="5015576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Multi-model Mean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8100" y="3733800"/>
            <a:ext cx="115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Range across </a:t>
            </a:r>
          </a:p>
          <a:p>
            <a:pPr algn="ctr"/>
            <a:r>
              <a:rPr lang="en-US" dirty="0" smtClean="0"/>
              <a:t>all models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 bwMode="auto">
          <a:xfrm>
            <a:off x="7429500" y="3822700"/>
            <a:ext cx="279400" cy="1152882"/>
          </a:xfrm>
          <a:prstGeom prst="leftBrace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16"/>
          <p:cNvCxnSpPr>
            <a:cxnSpLocks noChangeShapeType="1"/>
          </p:cNvCxnSpPr>
          <p:nvPr/>
        </p:nvCxnSpPr>
        <p:spPr bwMode="auto">
          <a:xfrm flipV="1">
            <a:off x="1409700" y="4699000"/>
            <a:ext cx="0" cy="423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85507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Logan, 1989: expresses urgent need for routine measurements at rural sites in the Eastern USA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5900" y="5682085"/>
            <a:ext cx="8877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U.S. EPA </a:t>
            </a:r>
            <a:r>
              <a:rPr lang="en-US" sz="2000" b="1" dirty="0" err="1" smtClean="0">
                <a:solidFill>
                  <a:srgbClr val="0000FF"/>
                </a:solidFill>
                <a:sym typeface="Wingdings"/>
              </a:rPr>
              <a:t>CASTNet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has now measured rural O</a:t>
            </a:r>
            <a:r>
              <a:rPr lang="en-US" sz="2000" b="1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for over two decades</a:t>
            </a:r>
          </a:p>
          <a:p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 How has the O</a:t>
            </a:r>
            <a:r>
              <a:rPr lang="en-US" sz="2000" b="1" baseline="-25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distribution, including extreme events, changed?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What might the future hold?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960" r="3999"/>
          <a:stretch/>
        </p:blipFill>
        <p:spPr>
          <a:xfrm>
            <a:off x="4011761" y="2206603"/>
            <a:ext cx="5132239" cy="3213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4502524"/>
            <a:ext cx="204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Logan, 1989 Fig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0219" y="1270792"/>
            <a:ext cx="456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April-Sept 1978-9 O</a:t>
            </a:r>
            <a:r>
              <a:rPr lang="en-US" b="1" baseline="-25000" dirty="0" smtClean="0"/>
              <a:t>3</a:t>
            </a:r>
            <a:r>
              <a:rPr lang="en-US" b="1" dirty="0" smtClean="0"/>
              <a:t> cumulative probability distribution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0000-2300 LT (ppb) at SURE sites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60808" y="2309980"/>
            <a:ext cx="2416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Distribution not </a:t>
            </a:r>
          </a:p>
          <a:p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ell described by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Gaussian statistics,</a:t>
            </a:r>
          </a:p>
          <a:p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sp. upper tail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8225" t="7602" r="17205" b="15618"/>
          <a:stretch/>
        </p:blipFill>
        <p:spPr>
          <a:xfrm>
            <a:off x="215900" y="2079468"/>
            <a:ext cx="4013200" cy="264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584" y="1274452"/>
            <a:ext cx="430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SURE and NAPBN sites Apr-Sep 1979</a:t>
            </a:r>
          </a:p>
          <a:p>
            <a:r>
              <a:rPr lang="en-US" dirty="0" smtClean="0"/>
              <a:t># days with O</a:t>
            </a:r>
            <a:r>
              <a:rPr lang="en-US" baseline="-25000" dirty="0" smtClean="0"/>
              <a:t>3</a:t>
            </a:r>
            <a:r>
              <a:rPr lang="en-US" dirty="0" smtClean="0"/>
              <a:t> (8am-8pm) &gt; 80 ppb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30219" y="2240672"/>
            <a:ext cx="4328555" cy="1372877"/>
            <a:chOff x="4530219" y="2240672"/>
            <a:chExt cx="4328555" cy="1372877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4530219" y="3603225"/>
              <a:ext cx="4328555" cy="103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669896" y="2240672"/>
              <a:ext cx="1961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3-8% &gt; 80 ppb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45966" y="2268014"/>
            <a:ext cx="4488701" cy="3019251"/>
            <a:chOff x="-145966" y="2268014"/>
            <a:chExt cx="4488701" cy="3019251"/>
          </a:xfrm>
        </p:grpSpPr>
        <p:sp>
          <p:nvSpPr>
            <p:cNvPr id="6" name="Oval 5"/>
            <p:cNvSpPr/>
            <p:nvPr/>
          </p:nvSpPr>
          <p:spPr bwMode="auto">
            <a:xfrm rot="19511914">
              <a:off x="-145966" y="2268014"/>
              <a:ext cx="4488701" cy="236566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21134" y="4917933"/>
              <a:ext cx="2828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(98% values: </a:t>
              </a:r>
              <a:r>
                <a:rPr lang="en-US" dirty="0" smtClean="0">
                  <a:solidFill>
                    <a:srgbClr val="FF0000"/>
                  </a:solidFill>
                </a:rPr>
                <a:t>80-103 ppb)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10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b="66908"/>
          <a:stretch/>
        </p:blipFill>
        <p:spPr>
          <a:xfrm>
            <a:off x="4484279" y="1211665"/>
            <a:ext cx="4701027" cy="202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7576"/>
          </a:xfrm>
        </p:spPr>
        <p:txBody>
          <a:bodyPr/>
          <a:lstStyle/>
          <a:p>
            <a:r>
              <a:rPr lang="en-US" dirty="0" smtClean="0"/>
              <a:t>Trends in seasonal daytime (11am-4pm) average ozone </a:t>
            </a:r>
            <a:br>
              <a:rPr lang="en-US" dirty="0" smtClean="0"/>
            </a:br>
            <a:r>
              <a:rPr lang="en-US" dirty="0" smtClean="0"/>
              <a:t>at rural U.S. monitoring sites (</a:t>
            </a:r>
            <a:r>
              <a:rPr lang="en-US" dirty="0" err="1" smtClean="0"/>
              <a:t>CASTNet</a:t>
            </a:r>
            <a:r>
              <a:rPr lang="en-US" dirty="0" smtClean="0"/>
              <a:t>): 1990 to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8382" y="5208081"/>
            <a:ext cx="273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Cooper et al., JGR,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2313" y="892367"/>
            <a:ext cx="106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1950" y="88550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858" r="3294" b="66750"/>
          <a:stretch/>
        </p:blipFill>
        <p:spPr>
          <a:xfrm>
            <a:off x="86621" y="1233176"/>
            <a:ext cx="4471581" cy="2032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7602"/>
          <a:stretch/>
        </p:blipFill>
        <p:spPr>
          <a:xfrm>
            <a:off x="4471580" y="3215410"/>
            <a:ext cx="4701026" cy="1979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8995" y="5573834"/>
            <a:ext cx="89636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Success in decreasing highest levels, but baseline rising (W. USA)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Decreases in EUS attributed in observations and models to </a:t>
            </a:r>
            <a:r>
              <a:rPr lang="en-US" sz="2000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sz="2000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emission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    controls in late 1990s, early 2000s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[e.g., Frost et al., 2006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; </a:t>
            </a:r>
            <a:r>
              <a:rPr lang="en-US" sz="1600" dirty="0" err="1">
                <a:solidFill>
                  <a:srgbClr val="0000FF"/>
                </a:solidFill>
                <a:sym typeface="Wingdings"/>
              </a:rPr>
              <a:t>Hudman</a:t>
            </a:r>
            <a:r>
              <a:rPr lang="en-US" sz="1600" dirty="0">
                <a:solidFill>
                  <a:srgbClr val="0000FF"/>
                </a:solidFill>
                <a:sym typeface="Wingdings"/>
              </a:rPr>
              <a:t> et al., 2007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; </a:t>
            </a:r>
            <a:r>
              <a:rPr lang="nl-NL" sz="1600" dirty="0" smtClean="0">
                <a:solidFill>
                  <a:srgbClr val="0000FF"/>
                </a:solidFill>
              </a:rPr>
              <a:t>van 	der </a:t>
            </a:r>
            <a:r>
              <a:rPr lang="nl-NL" sz="1600" dirty="0">
                <a:solidFill>
                  <a:srgbClr val="0000FF"/>
                </a:solidFill>
              </a:rPr>
              <a:t>A. et al., </a:t>
            </a:r>
            <a:r>
              <a:rPr lang="nl-NL" sz="1600" dirty="0" smtClean="0">
                <a:solidFill>
                  <a:srgbClr val="0000FF"/>
                </a:solidFill>
              </a:rPr>
              <a:t>2008</a:t>
            </a:r>
            <a:r>
              <a:rPr lang="nl-NL" sz="1600" dirty="0">
                <a:solidFill>
                  <a:srgbClr val="0000FF"/>
                </a:solidFill>
              </a:rPr>
              <a:t>; </a:t>
            </a:r>
            <a:r>
              <a:rPr lang="nl-NL" sz="1600" dirty="0" err="1">
                <a:solidFill>
                  <a:srgbClr val="0000FF"/>
                </a:solidFill>
              </a:rPr>
              <a:t>Stavrakou</a:t>
            </a:r>
            <a:r>
              <a:rPr lang="nl-NL" sz="1600" dirty="0">
                <a:solidFill>
                  <a:srgbClr val="0000FF"/>
                </a:solidFill>
              </a:rPr>
              <a:t> et </a:t>
            </a:r>
            <a:r>
              <a:rPr lang="nl-NL" sz="1600" dirty="0" smtClean="0">
                <a:solidFill>
                  <a:srgbClr val="0000FF"/>
                </a:solidFill>
              </a:rPr>
              <a:t>al., 2008;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Bloomer et al., 2009, 2010; Fang et al., 2010]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15452" y="1049072"/>
            <a:ext cx="206498" cy="18678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12400" y="1039313"/>
            <a:ext cx="206498" cy="186786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206162" y="1018100"/>
            <a:ext cx="206498" cy="186786"/>
          </a:xfrm>
          <a:prstGeom prst="ellipse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96705" y="1019048"/>
            <a:ext cx="206498" cy="186786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1209" y="961810"/>
            <a:ext cx="983024" cy="118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significant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07229" y="950248"/>
            <a:ext cx="1287532" cy="118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ot significant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858" t="66526" r="3294"/>
          <a:stretch/>
        </p:blipFill>
        <p:spPr>
          <a:xfrm>
            <a:off x="73928" y="3251250"/>
            <a:ext cx="4471582" cy="2045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9118" y="2743200"/>
            <a:ext cx="6466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80650" y="2743200"/>
            <a:ext cx="6466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0074" y="4762550"/>
            <a:ext cx="5182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48661" y="4730284"/>
            <a:ext cx="5182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81400" y="2463800"/>
            <a:ext cx="915305" cy="674132"/>
            <a:chOff x="3581400" y="2463800"/>
            <a:chExt cx="915305" cy="67413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051300" y="2463800"/>
              <a:ext cx="445405" cy="674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733800" y="2667000"/>
              <a:ext cx="440433" cy="4582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581400" y="2819400"/>
              <a:ext cx="592833" cy="293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02600" y="2489200"/>
            <a:ext cx="915305" cy="674132"/>
            <a:chOff x="3581400" y="2463800"/>
            <a:chExt cx="915305" cy="67413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051300" y="2463800"/>
              <a:ext cx="445405" cy="674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733800" y="2667000"/>
              <a:ext cx="440433" cy="4582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81400" y="2819400"/>
              <a:ext cx="592833" cy="29313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170895" y="2768600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45495" y="4768384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614303" y="4781084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607398" y="2794000"/>
            <a:ext cx="479092" cy="3693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88268" t="20889" r="4309" b="68488"/>
          <a:stretch/>
        </p:blipFill>
        <p:spPr>
          <a:xfrm>
            <a:off x="3911600" y="4216400"/>
            <a:ext cx="884716" cy="1192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60800" y="4254500"/>
            <a:ext cx="1100616" cy="1423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135" y="5308216"/>
            <a:ext cx="96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pb yr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5240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/>
          <a:stretch/>
        </p:blipFill>
        <p:spPr bwMode="auto">
          <a:xfrm>
            <a:off x="120946" y="1571179"/>
            <a:ext cx="494555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8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Extreme value theory statistical methods enable derivation of “return levels” for JJA MDA8 O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within a given time window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4278" y="1820077"/>
            <a:ext cx="345479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site: Penn Station, PA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1592" y="1101295"/>
            <a:ext cx="9363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Return level </a:t>
            </a:r>
            <a:r>
              <a:rPr lang="en-US" sz="2000" dirty="0" smtClean="0">
                <a:latin typeface="Calibri" pitchFamily="34" charset="0"/>
              </a:rPr>
              <a:t>= value (</a:t>
            </a:r>
            <a:r>
              <a:rPr lang="en-US" sz="2000" i="1" dirty="0" smtClean="0">
                <a:latin typeface="Calibri" pitchFamily="34" charset="0"/>
              </a:rPr>
              <a:t>level</a:t>
            </a:r>
            <a:r>
              <a:rPr lang="en-US" sz="2000" dirty="0" smtClean="0">
                <a:latin typeface="Calibri" pitchFamily="34" charset="0"/>
              </a:rPr>
              <a:t>) that occurs or is exceeded within a given time</a:t>
            </a:r>
            <a:r>
              <a:rPr lang="en-US" sz="2000" i="1" dirty="0" smtClean="0">
                <a:latin typeface="Calibri" pitchFamily="34" charset="0"/>
              </a:rPr>
              <a:t> (period)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948144" y="3581460"/>
            <a:ext cx="0" cy="207403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27904" y="4436299"/>
            <a:ext cx="192024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27904" y="3598099"/>
            <a:ext cx="192024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25940" y="6480411"/>
            <a:ext cx="2481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/>
              <a:t>Rieder</a:t>
            </a:r>
            <a:r>
              <a:rPr lang="en-US" sz="1600" i="1" dirty="0" smtClean="0"/>
              <a:t> et al., ERL 2013</a:t>
            </a:r>
            <a:endParaRPr lang="en-US" sz="1600" i="1" dirty="0"/>
          </a:p>
        </p:txBody>
      </p:sp>
      <p:sp>
        <p:nvSpPr>
          <p:cNvPr id="24" name="Rectangle 23"/>
          <p:cNvSpPr/>
          <p:nvPr/>
        </p:nvSpPr>
        <p:spPr>
          <a:xfrm>
            <a:off x="1165040" y="2232457"/>
            <a:ext cx="1191289" cy="64633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1988-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1998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1999-2009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7199" y="3207522"/>
            <a:ext cx="41682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Sharp decline in return levels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	between early and later periods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	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NO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SIP call)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Consistent with prior work 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[</a:t>
            </a:r>
            <a:r>
              <a:rPr lang="en-US" sz="1600" i="1" dirty="0" smtClean="0">
                <a:solidFill>
                  <a:srgbClr val="0000FF"/>
                </a:solidFill>
                <a:sym typeface="Wingdings"/>
              </a:rPr>
              <a:t>e.g., Frost et al., 2006; Bloomer et al., 2009, 2010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] </a:t>
            </a:r>
            <a:endParaRPr lang="en-US" sz="1600" b="1" dirty="0" smtClean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Translates air pollution changes into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	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probabilistic language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1121" y="5655077"/>
            <a:ext cx="5623147" cy="923330"/>
            <a:chOff x="2701121" y="5529125"/>
            <a:chExt cx="5623147" cy="923330"/>
          </a:xfrm>
        </p:grpSpPr>
        <p:sp>
          <p:nvSpPr>
            <p:cNvPr id="6" name="Oval 5"/>
            <p:cNvSpPr/>
            <p:nvPr/>
          </p:nvSpPr>
          <p:spPr bwMode="auto">
            <a:xfrm>
              <a:off x="2701121" y="5614413"/>
              <a:ext cx="574492" cy="46366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57220" y="5529125"/>
              <a:ext cx="2867048" cy="9233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Apply methods to all EUS </a:t>
              </a:r>
              <a:r>
                <a:rPr lang="en-US" dirty="0" err="1" smtClean="0">
                  <a:solidFill>
                    <a:srgbClr val="FF0000"/>
                  </a:solidFill>
                </a:rPr>
                <a:t>CASTNet</a:t>
              </a:r>
              <a:r>
                <a:rPr lang="en-US" dirty="0" smtClean="0">
                  <a:solidFill>
                    <a:srgbClr val="FF0000"/>
                  </a:solidFill>
                </a:rPr>
                <a:t> sites to derive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1-year return levels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066504" y="1919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Fit using EVT methods</a:t>
            </a:r>
            <a:endParaRPr lang="en-US" dirty="0"/>
          </a:p>
          <a:p>
            <a:r>
              <a:rPr lang="en-US" dirty="0"/>
              <a:t>for MDA8 O</a:t>
            </a:r>
            <a:r>
              <a:rPr lang="en-US" baseline="-25000" dirty="0"/>
              <a:t>3</a:t>
            </a:r>
            <a:r>
              <a:rPr lang="en-US" dirty="0"/>
              <a:t>&gt;75 ppb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4609071" y="2741086"/>
            <a:ext cx="388128" cy="1377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997199" y="2694122"/>
            <a:ext cx="222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MDA8 O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609071" y="2189409"/>
            <a:ext cx="457433" cy="3902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529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0582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/>
                <a:cs typeface="Arial"/>
              </a:rPr>
              <a:t>One-year return levels for JJA MDA8 O</a:t>
            </a:r>
            <a:r>
              <a:rPr lang="en-US" baseline="-25000" dirty="0" smtClean="0">
                <a:latin typeface="Arial"/>
                <a:cs typeface="Arial"/>
              </a:rPr>
              <a:t>3 </a:t>
            </a:r>
            <a:r>
              <a:rPr lang="en-US" dirty="0" smtClean="0">
                <a:latin typeface="Arial"/>
                <a:cs typeface="Arial"/>
              </a:rPr>
              <a:t>over EUS decrease following </a:t>
            </a:r>
            <a:r>
              <a:rPr lang="en-US" dirty="0" err="1" smtClean="0">
                <a:latin typeface="Arial"/>
                <a:cs typeface="Arial"/>
              </a:rPr>
              <a:t>NO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emission controls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1982" y="6513671"/>
            <a:ext cx="248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 smtClean="0"/>
              <a:t>Rieder</a:t>
            </a:r>
            <a:r>
              <a:rPr lang="en-US" sz="1400" i="1" dirty="0" smtClean="0"/>
              <a:t> et al., ERL 2013</a:t>
            </a:r>
            <a:endParaRPr lang="en-US" sz="1400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" y="1075724"/>
            <a:ext cx="91457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 rot="15679541">
            <a:off x="7168061" y="2671399"/>
            <a:ext cx="685043" cy="839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7325" y="1124878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Times New Roman" pitchFamily="18" charset="0"/>
              </a:rPr>
              <a:t>1988-1998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9325" y="1119005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Times New Roman" pitchFamily="18" charset="0"/>
              </a:rPr>
              <a:t>1999-2009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 rot="15612445">
            <a:off x="1581198" y="1885199"/>
            <a:ext cx="1068618" cy="23438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C:\HR\Papers\EasternUS-AirpollutionOBS\Submission\Rieder_et_al_ERL_Sub\figure_3a_3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93997" r="15109" b="-1"/>
          <a:stretch/>
        </p:blipFill>
        <p:spPr bwMode="auto">
          <a:xfrm>
            <a:off x="1512902" y="5306757"/>
            <a:ext cx="6464249" cy="6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2693" y="5876096"/>
            <a:ext cx="690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b="1" dirty="0">
                <a:solidFill>
                  <a:srgbClr val="0000FF"/>
                </a:solidFill>
              </a:rPr>
              <a:t>1-yr return level decreases by 2-16 </a:t>
            </a:r>
            <a:r>
              <a:rPr lang="en-US" b="1" dirty="0" smtClean="0">
                <a:solidFill>
                  <a:srgbClr val="0000FF"/>
                </a:solidFill>
              </a:rPr>
              <a:t>ppb</a:t>
            </a: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-year levels remain above the NAAQS threshold (75 ppb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912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74991"/>
            <a:ext cx="5245099" cy="315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r>
              <a:rPr lang="en-US" dirty="0">
                <a:cs typeface="Arial"/>
              </a:rPr>
              <a:t>How will </a:t>
            </a:r>
            <a:r>
              <a:rPr lang="en-US" dirty="0" smtClean="0">
                <a:cs typeface="Arial"/>
              </a:rPr>
              <a:t>NE US surface O</a:t>
            </a:r>
            <a:r>
              <a:rPr lang="en-US" baseline="-25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 distributions </a:t>
            </a:r>
            <a:r>
              <a:rPr lang="en-US" dirty="0">
                <a:cs typeface="Arial"/>
              </a:rPr>
              <a:t>evolve with future changes in emissions and climate? </a:t>
            </a:r>
            <a:endParaRPr lang="en-US" sz="2000" dirty="0"/>
          </a:p>
        </p:txBody>
      </p:sp>
      <p:pic>
        <p:nvPicPr>
          <p:cNvPr id="6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322" y="1148729"/>
            <a:ext cx="1713212" cy="14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-27989" y="882986"/>
            <a:ext cx="687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Tool:  GFDL CM3 chemistry-climate model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4346" y="1154458"/>
            <a:ext cx="2647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Donner et al., J. Climate, 2011; 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Golaz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al., J. Climate, 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2011;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John et al., ACP, 2012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Turner et al., ACP, 2012 </a:t>
            </a: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Naik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submitted 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Horowitz et al., in prep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475" y="1214999"/>
            <a:ext cx="5074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~2°x2°; 48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levels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 6000 years of climate simulations that include chemistry (air quality) 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Options for nudging to re-analysis + global high-res ~50km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 et al., JGR, 2012ab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854" y="2716172"/>
            <a:ext cx="8910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</a:rPr>
              <a:t>Climate / Emission Scenarios: Representative </a:t>
            </a:r>
            <a:r>
              <a:rPr lang="en-US" b="1" dirty="0">
                <a:solidFill>
                  <a:srgbClr val="0000FF"/>
                </a:solidFill>
                <a:latin typeface="Arial"/>
              </a:rPr>
              <a:t>Concentration </a:t>
            </a:r>
            <a:r>
              <a:rPr lang="en-US" b="1" dirty="0" smtClean="0">
                <a:solidFill>
                  <a:srgbClr val="0000FF"/>
                </a:solidFill>
                <a:latin typeface="Arial"/>
              </a:rPr>
              <a:t>Pathways (RCPs)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27682" y="3495354"/>
            <a:ext cx="18905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/>
              </a:rPr>
              <a:t>RCP8.5</a:t>
            </a:r>
          </a:p>
          <a:p>
            <a:pPr defTabSz="914400"/>
            <a:r>
              <a:rPr lang="en-US" b="1" dirty="0" smtClean="0">
                <a:solidFill>
                  <a:srgbClr val="0000FF"/>
                </a:solidFill>
                <a:latin typeface="Arial"/>
              </a:rPr>
              <a:t>RCP4.5</a:t>
            </a:r>
          </a:p>
          <a:p>
            <a:pPr defTabSz="914400"/>
            <a:r>
              <a:rPr lang="en-US" b="1" dirty="0" smtClean="0">
                <a:solidFill>
                  <a:srgbClr val="FF6600"/>
                </a:solidFill>
                <a:latin typeface="Arial"/>
              </a:rPr>
              <a:t>RCP4.5_WMGG</a:t>
            </a:r>
            <a:endParaRPr lang="en-US" b="1" dirty="0">
              <a:solidFill>
                <a:srgbClr val="FF66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0736" y="3032515"/>
            <a:ext cx="48716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Percentage changes from 2005 to 2100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37214" y="5213352"/>
            <a:ext cx="90286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Global</a:t>
            </a:r>
          </a:p>
          <a:p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78092" y="5355169"/>
            <a:ext cx="90286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</a:t>
            </a:r>
            <a:r>
              <a:rPr lang="en-US" b="1" dirty="0" smtClean="0"/>
              <a:t>lobal</a:t>
            </a:r>
          </a:p>
          <a:p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endParaRPr lang="en-US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57706" y="4488710"/>
            <a:ext cx="90286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Global</a:t>
            </a:r>
          </a:p>
          <a:p>
            <a:r>
              <a:rPr lang="en-US" b="1" dirty="0" err="1" smtClean="0"/>
              <a:t>NO</a:t>
            </a:r>
            <a:r>
              <a:rPr lang="en-US" b="1" baseline="-25000" dirty="0" err="1" smtClean="0"/>
              <a:t>x</a:t>
            </a:r>
            <a:endParaRPr lang="en-US" b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4433" y="4474643"/>
            <a:ext cx="105670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NE USA</a:t>
            </a:r>
          </a:p>
          <a:p>
            <a:r>
              <a:rPr lang="en-US" b="1" dirty="0" err="1" smtClean="0"/>
              <a:t>NO</a:t>
            </a:r>
            <a:r>
              <a:rPr lang="en-US" b="1" baseline="-25000" dirty="0" err="1" smtClean="0"/>
              <a:t>x</a:t>
            </a:r>
            <a:endParaRPr lang="en-US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81430" y="3419053"/>
            <a:ext cx="3062569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Enables separation of roles of changing climate from changing air pollutants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608062" y="4224867"/>
            <a:ext cx="48607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58650"/>
          <a:stretch/>
        </p:blipFill>
        <p:spPr>
          <a:xfrm>
            <a:off x="6666534" y="4514416"/>
            <a:ext cx="1347166" cy="19619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56488" y="6393408"/>
            <a:ext cx="28101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Global T (°C) (&gt;500 </a:t>
            </a:r>
            <a:r>
              <a:rPr lang="en-US" b="1" dirty="0" err="1" smtClean="0"/>
              <a:t>hPa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284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changes in climate vs. emissions on surface O</a:t>
            </a:r>
            <a:r>
              <a:rPr lang="en-US" baseline="-25000" dirty="0" smtClean="0"/>
              <a:t>3</a:t>
            </a:r>
            <a:r>
              <a:rPr lang="en-US" dirty="0" smtClean="0"/>
              <a:t>  under moderate warming scenario over NE USA</a:t>
            </a:r>
            <a:endParaRPr lang="en-US" dirty="0"/>
          </a:p>
        </p:txBody>
      </p:sp>
      <p:pic>
        <p:nvPicPr>
          <p:cNvPr id="5" name="Picture 109" descr="Screen Shot 2013-05-07 at 9.35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/>
          <a:stretch/>
        </p:blipFill>
        <p:spPr bwMode="auto">
          <a:xfrm>
            <a:off x="-41261" y="1270000"/>
            <a:ext cx="5069635" cy="332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09330" y="1174234"/>
            <a:ext cx="6401320" cy="4074130"/>
            <a:chOff x="2709330" y="1174234"/>
            <a:chExt cx="6401320" cy="4074130"/>
          </a:xfrm>
        </p:grpSpPr>
        <p:grpSp>
          <p:nvGrpSpPr>
            <p:cNvPr id="37" name="Group 36"/>
            <p:cNvGrpSpPr/>
            <p:nvPr/>
          </p:nvGrpSpPr>
          <p:grpSpPr>
            <a:xfrm>
              <a:off x="4795346" y="1174234"/>
              <a:ext cx="4315304" cy="3239532"/>
              <a:chOff x="4889499" y="3453368"/>
              <a:chExt cx="4315304" cy="3239532"/>
            </a:xfrm>
          </p:grpSpPr>
          <p:pic>
            <p:nvPicPr>
              <p:cNvPr id="3" name="Picture 2" descr="NEW_RCP45X_EnesemMean_MeanDiff_2091-100_2006-15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1" t="9616" r="20531" b="10769"/>
              <a:stretch/>
            </p:blipFill>
            <p:spPr>
              <a:xfrm>
                <a:off x="5092699" y="4064000"/>
                <a:ext cx="3556001" cy="2628900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4889499" y="3453368"/>
                <a:ext cx="4315304" cy="2947432"/>
                <a:chOff x="4889499" y="3453368"/>
                <a:chExt cx="4315304" cy="2947432"/>
              </a:xfrm>
            </p:grpSpPr>
            <p:pic>
              <p:nvPicPr>
                <p:cNvPr id="14" name="Picture 13" descr="NEW_RCP45X_EnesemMean_MeanDiff_2091-100_2006-15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826" t="11539" r="4125" b="20768"/>
                <a:stretch/>
              </p:blipFill>
              <p:spPr>
                <a:xfrm>
                  <a:off x="8521701" y="4165600"/>
                  <a:ext cx="596899" cy="2235200"/>
                </a:xfrm>
                <a:prstGeom prst="rect">
                  <a:avLst/>
                </a:prstGeom>
              </p:spPr>
            </p:pic>
            <p:cxnSp>
              <p:nvCxnSpPr>
                <p:cNvPr id="16" name="Straight Connector 15"/>
                <p:cNvCxnSpPr/>
                <p:nvPr/>
              </p:nvCxnSpPr>
              <p:spPr bwMode="auto">
                <a:xfrm flipH="1">
                  <a:off x="7493000" y="5245100"/>
                  <a:ext cx="635000" cy="127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 flipH="1">
                  <a:off x="6718300" y="4457700"/>
                  <a:ext cx="1409700" cy="127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8128000" y="4470400"/>
                  <a:ext cx="0" cy="7874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6769100" y="4457700"/>
                  <a:ext cx="0" cy="135786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flipH="1">
                  <a:off x="6756400" y="5802868"/>
                  <a:ext cx="736600" cy="1270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7493000" y="5257800"/>
                  <a:ext cx="0" cy="55776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4889499" y="3453368"/>
                  <a:ext cx="43153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FF6600"/>
                      </a:solidFill>
                    </a:rPr>
                    <a:t>(2091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-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2100) 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– 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(2006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-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2015)</a:t>
                  </a:r>
                </a:p>
                <a:p>
                  <a:pPr algn="ctr"/>
                  <a:r>
                    <a:rPr lang="en-US" dirty="0" smtClean="0">
                      <a:solidFill>
                        <a:srgbClr val="FF6600"/>
                      </a:solidFill>
                    </a:rPr>
                    <a:t>RCP4.5_WMGG 3 ens. </a:t>
                  </a:r>
                  <a:r>
                    <a:rPr lang="en-US" dirty="0">
                      <a:solidFill>
                        <a:srgbClr val="FF6600"/>
                      </a:solidFill>
                    </a:rPr>
                    <a:t>m</a:t>
                  </a:r>
                  <a:r>
                    <a:rPr lang="en-US" dirty="0" smtClean="0">
                      <a:solidFill>
                        <a:srgbClr val="FF6600"/>
                      </a:solidFill>
                    </a:rPr>
                    <a:t>ember mean: </a:t>
                  </a: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093866" y="4325034"/>
              <a:ext cx="353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6600"/>
                  </a:solidFill>
                </a:rPr>
                <a:t>Moderate climate change increases NE USA surface ozone up to 4 ppb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6"/>
            </p:cNvCxnSpPr>
            <p:nvPr/>
          </p:nvCxnSpPr>
          <p:spPr bwMode="auto">
            <a:xfrm>
              <a:off x="3820580" y="2292345"/>
              <a:ext cx="2862317" cy="3175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2709330" y="1860545"/>
              <a:ext cx="1111250" cy="863600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796320" y="1354669"/>
            <a:ext cx="3999025" cy="48471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916" y="1267073"/>
            <a:ext cx="3240855" cy="1150142"/>
            <a:chOff x="24585613" y="562625"/>
            <a:chExt cx="3240855" cy="1150142"/>
          </a:xfrm>
        </p:grpSpPr>
        <p:sp>
          <p:nvSpPr>
            <p:cNvPr id="25" name="TextBox 119"/>
            <p:cNvSpPr txBox="1">
              <a:spLocks noChangeArrowheads="1"/>
            </p:cNvSpPr>
            <p:nvPr/>
          </p:nvSpPr>
          <p:spPr bwMode="auto">
            <a:xfrm>
              <a:off x="24739280" y="973656"/>
              <a:ext cx="1858418" cy="73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RCP4.5 2006-2015</a:t>
              </a:r>
            </a:p>
            <a:p>
              <a:pPr eaLnBrk="1" hangingPunct="1"/>
              <a:r>
                <a:rPr lang="en-US" sz="1400" dirty="0">
                  <a:solidFill>
                    <a:srgbClr val="135BC0"/>
                  </a:solidFill>
                </a:rPr>
                <a:t>RCP4.5 2091-2100</a:t>
              </a:r>
            </a:p>
            <a:p>
              <a:pPr eaLnBrk="1" hangingPunct="1">
                <a:buFont typeface="Wingdings" charset="0"/>
                <a:buChar char=""/>
              </a:pPr>
              <a:endParaRPr lang="en-US" sz="1400" dirty="0"/>
            </a:p>
          </p:txBody>
        </p:sp>
        <p:sp>
          <p:nvSpPr>
            <p:cNvPr id="27" name="Isosceles Triangle 119"/>
            <p:cNvSpPr>
              <a:spLocks noChangeArrowheads="1"/>
            </p:cNvSpPr>
            <p:nvPr/>
          </p:nvSpPr>
          <p:spPr bwMode="auto">
            <a:xfrm>
              <a:off x="24594667" y="602015"/>
              <a:ext cx="139261" cy="1633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28" name="Oval 120"/>
            <p:cNvSpPr>
              <a:spLocks noChangeArrowheads="1"/>
            </p:cNvSpPr>
            <p:nvPr/>
          </p:nvSpPr>
          <p:spPr bwMode="auto">
            <a:xfrm>
              <a:off x="24585613" y="1054413"/>
              <a:ext cx="153666" cy="1664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29" name="Oval 121"/>
            <p:cNvSpPr>
              <a:spLocks noChangeArrowheads="1"/>
            </p:cNvSpPr>
            <p:nvPr/>
          </p:nvSpPr>
          <p:spPr bwMode="auto">
            <a:xfrm>
              <a:off x="24585613" y="1270121"/>
              <a:ext cx="153666" cy="154354"/>
            </a:xfrm>
            <a:prstGeom prst="ellipse">
              <a:avLst/>
            </a:prstGeom>
            <a:solidFill>
              <a:srgbClr val="135BC0"/>
            </a:solidFill>
            <a:ln w="9525">
              <a:solidFill>
                <a:srgbClr val="135BC0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30" name="Isosceles Triangle 141"/>
            <p:cNvSpPr>
              <a:spLocks noChangeArrowheads="1"/>
            </p:cNvSpPr>
            <p:nvPr/>
          </p:nvSpPr>
          <p:spPr bwMode="auto">
            <a:xfrm>
              <a:off x="24594667" y="825685"/>
              <a:ext cx="139261" cy="165117"/>
            </a:xfrm>
            <a:prstGeom prst="triangle">
              <a:avLst>
                <a:gd name="adj" fmla="val 50000"/>
              </a:avLst>
            </a:prstGeom>
            <a:solidFill>
              <a:srgbClr val="FF8000"/>
            </a:solidFill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pPr defTabSz="4492625"/>
              <a:endParaRPr lang="en-US"/>
            </a:p>
          </p:txBody>
        </p:sp>
        <p:sp>
          <p:nvSpPr>
            <p:cNvPr id="31" name="TextBox 142"/>
            <p:cNvSpPr txBox="1">
              <a:spLocks noChangeArrowheads="1"/>
            </p:cNvSpPr>
            <p:nvPr/>
          </p:nvSpPr>
          <p:spPr bwMode="auto">
            <a:xfrm>
              <a:off x="24733928" y="562625"/>
              <a:ext cx="3092540" cy="52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RCP4.5_WMGG 2006-2015</a:t>
              </a:r>
            </a:p>
            <a:p>
              <a:pPr eaLnBrk="1" hangingPunct="1"/>
              <a:r>
                <a:rPr lang="en-US" sz="1400" dirty="0">
                  <a:solidFill>
                    <a:srgbClr val="FF8000"/>
                  </a:solidFill>
                </a:rPr>
                <a:t>RCP4.5_WMGG 2091-2100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1077" y="2447216"/>
            <a:ext cx="9013477" cy="4283159"/>
            <a:chOff x="201077" y="2447216"/>
            <a:chExt cx="9013477" cy="428315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3126319" y="2447216"/>
              <a:ext cx="0" cy="952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102451" y="5233006"/>
              <a:ext cx="41121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0000FF"/>
                  </a:solidFill>
                </a:rPr>
                <a:t>But large regional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NO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x</a:t>
              </a:r>
              <a:r>
                <a:rPr lang="en-US" b="1" dirty="0" smtClean="0">
                  <a:solidFill>
                    <a:srgbClr val="0000FF"/>
                  </a:solidFill>
                </a:rPr>
                <a:t> reductions fully offset this;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0000FF"/>
                  </a:solidFill>
                </a:rPr>
                <a:t>O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b="1" dirty="0" smtClean="0">
                  <a:solidFill>
                    <a:srgbClr val="0000FF"/>
                  </a:solidFill>
                </a:rPr>
                <a:t> decreases most for polluted conditions;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0000FF"/>
                  </a:solidFill>
                </a:rPr>
                <a:t>Seasonal cycle reverses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01077" y="4516220"/>
              <a:ext cx="6096002" cy="2214155"/>
              <a:chOff x="201077" y="4516220"/>
              <a:chExt cx="6096002" cy="2214155"/>
            </a:xfrm>
          </p:grpSpPr>
          <p:pic>
            <p:nvPicPr>
              <p:cNvPr id="4" name="Picture 3" descr="RCP45_quantileplots_withLines_3E_end_vs_begin21c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9"/>
              <a:stretch/>
            </p:blipFill>
            <p:spPr>
              <a:xfrm>
                <a:off x="240101" y="4920386"/>
                <a:ext cx="4637565" cy="167548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853052" y="6391821"/>
                <a:ext cx="3681951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Percentile of JJA MDA8 O</a:t>
                </a:r>
                <a:r>
                  <a:rPr lang="en-US" sz="1600" baseline="-25000" dirty="0" smtClean="0"/>
                  <a:t>3</a:t>
                </a:r>
                <a:r>
                  <a:rPr lang="en-US" sz="1600" dirty="0" smtClean="0"/>
                  <a:t> distribution</a:t>
                </a:r>
                <a:endParaRPr lang="en-US" sz="16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77680" y="4516220"/>
                <a:ext cx="5919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RCP4.5 O</a:t>
                </a:r>
                <a:r>
                  <a:rPr lang="en-US" b="1" baseline="-25000" dirty="0" smtClean="0">
                    <a:solidFill>
                      <a:srgbClr val="0000FF"/>
                    </a:solidFill>
                  </a:rPr>
                  <a:t>3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change (ppb)</a:t>
                </a:r>
                <a:r>
                  <a:rPr lang="en-US" sz="1400" b="1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2091-2100)-(2006-2015) 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1916" y="5630344"/>
                <a:ext cx="1112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3 ensemble </a:t>
                </a:r>
              </a:p>
              <a:p>
                <a:r>
                  <a:rPr lang="en-US" sz="1400" dirty="0"/>
                  <a:t>members</a:t>
                </a:r>
              </a:p>
            </p:txBody>
          </p:sp>
          <p:sp>
            <p:nvSpPr>
              <p:cNvPr id="18" name="Left Brace 17"/>
              <p:cNvSpPr/>
              <p:nvPr/>
            </p:nvSpPr>
            <p:spPr bwMode="auto">
              <a:xfrm rot="16200000">
                <a:off x="1104916" y="5443242"/>
                <a:ext cx="302667" cy="239163"/>
              </a:xfrm>
              <a:prstGeom prst="leftBrac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6086" y="6224339"/>
                <a:ext cx="4042919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5%  10%  20% 30% 40%  50% 60% 70% 80% 90% 95%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1077" y="4818626"/>
                <a:ext cx="407083" cy="153888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endParaRPr lang="en-US" sz="1200" dirty="0" smtClean="0"/>
              </a:p>
              <a:p>
                <a:r>
                  <a:rPr lang="en-US" sz="1200" dirty="0" smtClean="0"/>
                  <a:t>  -5</a:t>
                </a:r>
              </a:p>
              <a:p>
                <a:endParaRPr lang="en-US" sz="1000" dirty="0" smtClean="0"/>
              </a:p>
              <a:p>
                <a:r>
                  <a:rPr lang="en-US" sz="1200" dirty="0" smtClean="0"/>
                  <a:t>-15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-25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-35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274246" y="3399716"/>
            <a:ext cx="1371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 ensemble </a:t>
            </a:r>
          </a:p>
          <a:p>
            <a:r>
              <a:rPr lang="en-US" sz="1400" dirty="0" smtClean="0"/>
              <a:t>members for each scenario</a:t>
            </a:r>
            <a:endParaRPr lang="en-US" sz="1400" dirty="0"/>
          </a:p>
        </p:txBody>
      </p:sp>
      <p:sp>
        <p:nvSpPr>
          <p:cNvPr id="41" name="Oval 40"/>
          <p:cNvSpPr/>
          <p:nvPr/>
        </p:nvSpPr>
        <p:spPr bwMode="auto">
          <a:xfrm>
            <a:off x="1905354" y="3052747"/>
            <a:ext cx="433562" cy="42105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2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 USA: surface O</a:t>
            </a:r>
            <a:r>
              <a:rPr lang="en-US" baseline="-25000" dirty="0" smtClean="0"/>
              <a:t>3</a:t>
            </a:r>
            <a:r>
              <a:rPr lang="en-US" dirty="0" smtClean="0"/>
              <a:t> seasonal cycle reverses in CM3 with large regional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controls in RCP8.5 (extreme warming)</a:t>
            </a:r>
            <a:endParaRPr lang="en-US" dirty="0"/>
          </a:p>
        </p:txBody>
      </p:sp>
      <p:pic>
        <p:nvPicPr>
          <p:cNvPr id="4" name="Picture 107" descr="Screen Shot 2013-05-07 at 9.4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324"/>
            <a:ext cx="4273720" cy="311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69900" y="2628900"/>
            <a:ext cx="1314144" cy="1496199"/>
            <a:chOff x="2069900" y="2628900"/>
            <a:chExt cx="1314144" cy="1496199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2667000" y="26289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069900" y="3478768"/>
              <a:ext cx="1314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NO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x</a:t>
              </a:r>
              <a:endParaRPr lang="en-US" b="1" baseline="-25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decreases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8998" y="2336800"/>
            <a:ext cx="492902" cy="746899"/>
            <a:chOff x="738998" y="2336800"/>
            <a:chExt cx="492902" cy="746899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1206500" y="2336800"/>
              <a:ext cx="25400" cy="660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38998" y="2437368"/>
              <a:ext cx="466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?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77184" y="1382224"/>
            <a:ext cx="4301715" cy="3489904"/>
            <a:chOff x="4677184" y="1382224"/>
            <a:chExt cx="4301715" cy="3489904"/>
          </a:xfrm>
        </p:grpSpPr>
        <p:pic>
          <p:nvPicPr>
            <p:cNvPr id="3" name="Picture 2" descr="Screen Shot 2013-05-08 at 9.52.26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/>
            <a:stretch/>
          </p:blipFill>
          <p:spPr>
            <a:xfrm>
              <a:off x="4677184" y="1382224"/>
              <a:ext cx="4301715" cy="348990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27709" y="4188596"/>
              <a:ext cx="306120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Stratospheric O</a:t>
              </a:r>
              <a:r>
                <a:rPr lang="en-US" sz="1400" baseline="-25000" dirty="0" smtClean="0">
                  <a:solidFill>
                    <a:srgbClr val="008000"/>
                  </a:solidFill>
                </a:rPr>
                <a:t>3</a:t>
              </a:r>
              <a:r>
                <a:rPr lang="en-US" sz="1400" dirty="0" smtClean="0">
                  <a:solidFill>
                    <a:srgbClr val="008000"/>
                  </a:solidFill>
                </a:rPr>
                <a:t> tracer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2970" y="2868082"/>
            <a:ext cx="4180434" cy="4165833"/>
            <a:chOff x="4952970" y="2868082"/>
            <a:chExt cx="4180434" cy="4165833"/>
          </a:xfrm>
        </p:grpSpPr>
        <p:sp>
          <p:nvSpPr>
            <p:cNvPr id="6" name="TextBox 5"/>
            <p:cNvSpPr txBox="1"/>
            <p:nvPr/>
          </p:nvSpPr>
          <p:spPr>
            <a:xfrm>
              <a:off x="4952970" y="4910257"/>
              <a:ext cx="418043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  <a:cs typeface="Arial" charset="0"/>
                  <a:sym typeface="Wingdings"/>
                </a:rPr>
                <a:t> </a:t>
              </a:r>
              <a:r>
                <a:rPr lang="en-US" b="1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Tracer </a:t>
              </a:r>
              <a:r>
                <a:rPr lang="en-US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of </a:t>
              </a:r>
              <a:r>
                <a:rPr lang="en-US" b="1" dirty="0" err="1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strat</a:t>
              </a:r>
              <a:r>
                <a:rPr lang="en-US" b="1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. </a:t>
              </a:r>
              <a:r>
                <a:rPr lang="en-US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O</a:t>
              </a:r>
              <a:r>
                <a:rPr lang="en-US" b="1" baseline="-250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3 </a:t>
              </a:r>
              <a:r>
                <a:rPr lang="en-US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increases in winter-</a:t>
              </a:r>
              <a:r>
                <a:rPr lang="en-US" b="1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spring</a:t>
              </a:r>
              <a:r>
                <a:rPr lang="en-US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 </a:t>
              </a:r>
              <a:endParaRPr lang="en-US" b="1" dirty="0" smtClean="0">
                <a:solidFill>
                  <a:srgbClr val="0000FF"/>
                </a:solidFill>
                <a:latin typeface="Arial" charset="0"/>
                <a:cs typeface="Arial" charset="0"/>
              </a:endParaRPr>
            </a:p>
            <a:p>
              <a:r>
                <a:rPr lang="en-US" b="1" dirty="0" smtClean="0">
                  <a:solidFill>
                    <a:srgbClr val="0000FF"/>
                  </a:solidFill>
                  <a:latin typeface="Arial" charset="0"/>
                  <a:cs typeface="Arial" charset="0"/>
                  <a:sym typeface="Wingdings"/>
                </a:rPr>
                <a:t> </a:t>
              </a:r>
              <a:r>
                <a:rPr lang="en-US" b="1" dirty="0">
                  <a:solidFill>
                    <a:srgbClr val="0000FF"/>
                  </a:solidFill>
                  <a:latin typeface="Arial" charset="0"/>
                  <a:cs typeface="Arial" charset="0"/>
                  <a:sym typeface="Wingdings"/>
                </a:rPr>
                <a:t>R</a:t>
              </a:r>
              <a:r>
                <a:rPr lang="en-US" b="1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ecovery </a:t>
              </a:r>
              <a:r>
                <a:rPr lang="en-US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+ climate-driven increase in STE? </a:t>
              </a:r>
              <a:r>
                <a:rPr lang="en-US" sz="14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[</a:t>
              </a:r>
              <a:r>
                <a:rPr lang="en-US" sz="1400" b="1" i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e.g.</a:t>
              </a:r>
              <a:r>
                <a:rPr lang="en-US" sz="14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,</a:t>
              </a:r>
              <a:r>
                <a:rPr lang="en-US" sz="1400" b="1" i="1" dirty="0" err="1">
                  <a:solidFill>
                    <a:srgbClr val="0000FF"/>
                  </a:solidFill>
                  <a:latin typeface="Arial" charset="0"/>
                  <a:cs typeface="Arial" charset="0"/>
                </a:rPr>
                <a:t>Butchart</a:t>
              </a:r>
              <a:r>
                <a:rPr lang="en-US" sz="1400" b="1" i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 et al., 2006; </a:t>
              </a:r>
              <a:r>
                <a:rPr lang="en-US" sz="1400" b="1" i="1" dirty="0" err="1">
                  <a:solidFill>
                    <a:srgbClr val="0000FF"/>
                  </a:solidFill>
                  <a:latin typeface="Arial" charset="0"/>
                  <a:cs typeface="Arial" charset="0"/>
                </a:rPr>
                <a:t>Hegglin&amp;Shepherd</a:t>
              </a:r>
              <a:r>
                <a:rPr lang="en-US" sz="14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, 2009; </a:t>
              </a:r>
              <a:r>
                <a:rPr lang="en-US" sz="1400" b="1" i="1" dirty="0" err="1">
                  <a:solidFill>
                    <a:srgbClr val="0000FF"/>
                  </a:solidFill>
                  <a:latin typeface="Arial" charset="0"/>
                  <a:cs typeface="Arial" charset="0"/>
                </a:rPr>
                <a:t>Kawase</a:t>
              </a:r>
              <a:r>
                <a:rPr lang="en-US" sz="1400" b="1" i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 et al.</a:t>
              </a:r>
              <a:r>
                <a:rPr lang="en-US" sz="14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, 2011; </a:t>
              </a:r>
              <a:r>
                <a:rPr lang="en-US" sz="1400" b="1" i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Li et al.</a:t>
              </a:r>
              <a:r>
                <a:rPr lang="en-US" sz="14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, 2008; </a:t>
              </a:r>
              <a:r>
                <a:rPr lang="en-US" sz="1400" b="1" i="1" dirty="0" err="1">
                  <a:solidFill>
                    <a:srgbClr val="0000FF"/>
                  </a:solidFill>
                  <a:latin typeface="Arial" charset="0"/>
                  <a:cs typeface="Arial" charset="0"/>
                </a:rPr>
                <a:t>Shindell</a:t>
              </a:r>
              <a:r>
                <a:rPr lang="en-US" sz="1400" b="1" i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 et al. </a:t>
              </a:r>
              <a:r>
                <a:rPr lang="en-US" sz="14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2006; </a:t>
              </a:r>
              <a:r>
                <a:rPr lang="en-US" sz="1400" b="1" i="1" dirty="0" err="1">
                  <a:solidFill>
                    <a:srgbClr val="0000FF"/>
                  </a:solidFill>
                  <a:latin typeface="Arial" charset="0"/>
                  <a:cs typeface="Arial" charset="0"/>
                </a:rPr>
                <a:t>Zeng</a:t>
              </a:r>
              <a:r>
                <a:rPr lang="en-US" sz="1400" b="1" i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 et al</a:t>
              </a:r>
              <a:r>
                <a:rPr lang="en-US" sz="1400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., 2010]</a:t>
              </a:r>
            </a:p>
            <a:p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6138333" y="2868082"/>
              <a:ext cx="0" cy="21662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88638" y="1979084"/>
            <a:ext cx="7123929" cy="4626812"/>
            <a:chOff x="288638" y="1979084"/>
            <a:chExt cx="7123929" cy="4626812"/>
          </a:xfrm>
        </p:grpSpPr>
        <p:sp>
          <p:nvSpPr>
            <p:cNvPr id="5" name="Rectangle 4"/>
            <p:cNvSpPr/>
            <p:nvPr/>
          </p:nvSpPr>
          <p:spPr>
            <a:xfrm>
              <a:off x="288638" y="4851569"/>
              <a:ext cx="4237181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rial" charset="0"/>
                  <a:cs typeface="Arial" charset="0"/>
                  <a:sym typeface="Wingdings"/>
                </a:rPr>
                <a:t></a:t>
              </a:r>
              <a:r>
                <a:rPr lang="en-US" b="1" dirty="0" smtClean="0">
                  <a:latin typeface="Arial" charset="0"/>
                  <a:cs typeface="Arial" charset="0"/>
                </a:rPr>
                <a:t>Difference </a:t>
              </a:r>
              <a:r>
                <a:rPr lang="en-US" b="1" dirty="0">
                  <a:latin typeface="Arial" charset="0"/>
                  <a:cs typeface="Arial" charset="0"/>
                </a:rPr>
                <a:t>between </a:t>
              </a:r>
              <a:r>
                <a:rPr lang="en-US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RCP8.5</a:t>
              </a:r>
              <a:r>
                <a:rPr lang="en-US" b="1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and </a:t>
              </a:r>
              <a:r>
                <a:rPr lang="en-US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RCP8.5 </a:t>
              </a:r>
              <a:r>
                <a:rPr lang="en-US" b="1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but with CH</a:t>
              </a:r>
              <a:r>
                <a:rPr lang="en-US" b="1" baseline="-25000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4</a:t>
              </a:r>
              <a:r>
                <a:rPr lang="en-US" b="1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 held at 2005 </a:t>
              </a:r>
              <a:r>
                <a:rPr lang="en-US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levels 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indicates 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that doubling 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CH</a:t>
              </a:r>
              <a:r>
                <a:rPr lang="en-US" b="1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increases 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surface O</a:t>
              </a:r>
              <a:r>
                <a:rPr lang="en-US" b="1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over NE 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by more than 5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10 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ppb; </a:t>
              </a:r>
            </a:p>
            <a:p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  <a:sym typeface="Wingdings"/>
                </a:rPr>
                <a:t></a:t>
              </a:r>
              <a:r>
                <a:rPr lang="en-US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Largest in winter</a:t>
              </a:r>
              <a:endParaRPr lang="en-US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5640917" y="1979084"/>
              <a:ext cx="0" cy="52916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7412567" y="3788833"/>
              <a:ext cx="0" cy="3997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071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822" t="7447" r="51097" b="26552"/>
          <a:stretch/>
        </p:blipFill>
        <p:spPr>
          <a:xfrm>
            <a:off x="1092200" y="1193801"/>
            <a:ext cx="3733800" cy="4063999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-2511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ummertime surface O</a:t>
            </a:r>
            <a:r>
              <a:rPr lang="en-US" sz="2400" b="1" baseline="-25000" dirty="0" smtClean="0">
                <a:solidFill>
                  <a:prstClr val="black"/>
                </a:solidFill>
                <a:latin typeface="Arial"/>
                <a:cs typeface="Arial"/>
              </a:rPr>
              <a:t>3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variability aligns with the 500 </a:t>
            </a:r>
            <a:r>
              <a:rPr lang="en-US" sz="2400" b="1" dirty="0" err="1" smtClean="0">
                <a:solidFill>
                  <a:prstClr val="black"/>
                </a:solidFill>
                <a:latin typeface="Arial"/>
                <a:cs typeface="Arial"/>
              </a:rPr>
              <a:t>hPa</a:t>
            </a:r>
            <a:endParaRPr lang="en-US" sz="2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jet over Eastern N. America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81273" y="1204797"/>
            <a:ext cx="119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MERRA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26" y="6481346"/>
            <a:ext cx="2966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Barnes &amp; Fiore, in press, GRL</a:t>
            </a:r>
            <a:endParaRPr lang="en-US" sz="1600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400" y="895511"/>
            <a:ext cx="803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JJA MDA8 O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dirty="0" err="1" smtClean="0">
                <a:latin typeface="Arial"/>
                <a:cs typeface="Arial"/>
              </a:rPr>
              <a:t>NO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smtClean="0">
                <a:latin typeface="Arial"/>
                <a:cs typeface="Arial"/>
              </a:rPr>
              <a:t> emissions zonally averaged over Eastern N. America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30172" y="1574800"/>
            <a:ext cx="3873527" cy="4448214"/>
            <a:chOff x="330172" y="1574800"/>
            <a:chExt cx="3873527" cy="4448214"/>
          </a:xfrm>
        </p:grpSpPr>
        <p:sp>
          <p:nvSpPr>
            <p:cNvPr id="23" name="TextBox 22"/>
            <p:cNvSpPr txBox="1"/>
            <p:nvPr/>
          </p:nvSpPr>
          <p:spPr>
            <a:xfrm>
              <a:off x="330172" y="5376683"/>
              <a:ext cx="3873527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Relative standard deviation </a:t>
              </a: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  <a:sym typeface="Wingdings"/>
                </a:rPr>
                <a:t>m</a:t>
              </a: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ax at 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the jet latitude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527300" y="1574800"/>
              <a:ext cx="965200" cy="9017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1762776" y="2476500"/>
              <a:ext cx="1206500" cy="292558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2105623" y="1216223"/>
            <a:ext cx="119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Arial"/>
                <a:cs typeface="Arial"/>
              </a:rPr>
              <a:t>CM3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826000" y="1193801"/>
            <a:ext cx="4318000" cy="5702204"/>
            <a:chOff x="4826000" y="1193801"/>
            <a:chExt cx="4318000" cy="5702204"/>
          </a:xfrm>
        </p:grpSpPr>
        <p:grpSp>
          <p:nvGrpSpPr>
            <p:cNvPr id="3" name="Group 2"/>
            <p:cNvGrpSpPr/>
            <p:nvPr/>
          </p:nvGrpSpPr>
          <p:grpSpPr>
            <a:xfrm>
              <a:off x="4826000" y="1193801"/>
              <a:ext cx="4179615" cy="5702204"/>
              <a:chOff x="4394200" y="1193801"/>
              <a:chExt cx="4179615" cy="570220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16581" t="9485" r="3614" b="11131"/>
              <a:stretch/>
            </p:blipFill>
            <p:spPr>
              <a:xfrm>
                <a:off x="4991100" y="1200388"/>
                <a:ext cx="3299200" cy="353493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l="48432" t="7447" r="44201" b="6061"/>
              <a:stretch/>
            </p:blipFill>
            <p:spPr>
              <a:xfrm>
                <a:off x="4394200" y="1193801"/>
                <a:ext cx="596900" cy="53256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/>
              <a:srcRect l="53628" t="64908" b="1"/>
              <a:stretch/>
            </p:blipFill>
            <p:spPr>
              <a:xfrm>
                <a:off x="4816453" y="4735324"/>
                <a:ext cx="3757362" cy="216068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/>
              <a:srcRect l="92476" t="7447" r="1866" b="35036"/>
              <a:stretch/>
            </p:blipFill>
            <p:spPr>
              <a:xfrm>
                <a:off x="7975600" y="1193801"/>
                <a:ext cx="458514" cy="3541523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6451830" y="1201343"/>
              <a:ext cx="1539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4080"/>
                  </a:solidFill>
                </a:rPr>
                <a:t>Jet Position </a:t>
              </a:r>
              <a:endParaRPr lang="en-US" b="1" dirty="0">
                <a:solidFill>
                  <a:srgbClr val="00408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82391" y="5125084"/>
              <a:ext cx="2161609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NO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x</a:t>
              </a:r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 emission peak aligns with highest mean observed + modeled MDA8 O</a:t>
              </a:r>
              <a:r>
                <a:rPr lang="en-US" baseline="-25000" dirty="0" smtClean="0">
                  <a:solidFill>
                    <a:srgbClr val="FF0000"/>
                  </a:solidFill>
                  <a:latin typeface="Arial"/>
                  <a:cs typeface="Arial"/>
                </a:rPr>
                <a:t>3 </a:t>
              </a:r>
              <a:endParaRPr lang="en-US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/>
            <a:srcRect l="56388" t="56874" r="27939" b="35036"/>
            <a:stretch/>
          </p:blipFill>
          <p:spPr>
            <a:xfrm>
              <a:off x="5753100" y="3916644"/>
              <a:ext cx="1269999" cy="49814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892800" y="4359126"/>
              <a:ext cx="21041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3366FF"/>
                  </a:solidFill>
                  <a:latin typeface="Arial"/>
                  <a:cs typeface="Arial"/>
                </a:rPr>
                <a:t>GFDL CM3 model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5880100" y="1264843"/>
              <a:ext cx="0" cy="50605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000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11395</TotalTime>
  <Words>1160</Words>
  <Application>Microsoft Macintosh PowerPoint</Application>
  <PresentationFormat>On-screen Show (4:3)</PresentationFormat>
  <Paragraphs>178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8_Default Design</vt:lpstr>
      <vt:lpstr>11_Default Design</vt:lpstr>
      <vt:lpstr>PowerPoint Presentation</vt:lpstr>
      <vt:lpstr>Logan, 1989: expresses urgent need for routine measurements at rural sites in the Eastern USA </vt:lpstr>
      <vt:lpstr>Trends in seasonal daytime (11am-4pm) average ozone  at rural U.S. monitoring sites (CASTNet): 1990 to 2010</vt:lpstr>
      <vt:lpstr>Extreme value theory statistical methods enable derivation of “return levels” for JJA MDA8 O3 within a given time window</vt:lpstr>
      <vt:lpstr>One-year return levels for JJA MDA8 O3 over EUS decrease following NOx emission controls</vt:lpstr>
      <vt:lpstr>How will NE US surface O3 distributions evolve with future changes in emissions and climate? </vt:lpstr>
      <vt:lpstr>Impact of changes in climate vs. emissions on surface O3  under moderate warming scenario over NE USA</vt:lpstr>
      <vt:lpstr>NE USA: surface O3 seasonal cycle reverses in CM3 with large regional NOx controls in RCP8.5 (extreme warming)</vt:lpstr>
      <vt:lpstr>PowerPoint Presentation</vt:lpstr>
      <vt:lpstr>PowerPoint Presentation</vt:lpstr>
      <vt:lpstr>‘First-look’ future projections with current chemistry-climate models for North American Ozone Air Quality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Fiore</dc:creator>
  <cp:lastModifiedBy>Arlene Fiore</cp:lastModifiedBy>
  <cp:revision>599</cp:revision>
  <cp:lastPrinted>2013-05-09T17:30:24Z</cp:lastPrinted>
  <dcterms:created xsi:type="dcterms:W3CDTF">2012-09-26T01:15:17Z</dcterms:created>
  <dcterms:modified xsi:type="dcterms:W3CDTF">2013-05-28T15:44:02Z</dcterms:modified>
</cp:coreProperties>
</file>