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5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54" r:id="rId2"/>
    <p:sldMasterId id="2147483867" r:id="rId3"/>
    <p:sldMasterId id="2147483905" r:id="rId4"/>
    <p:sldMasterId id="2147483932" r:id="rId5"/>
    <p:sldMasterId id="2147483945" r:id="rId6"/>
  </p:sldMasterIdLst>
  <p:notesMasterIdLst>
    <p:notesMasterId r:id="rId31"/>
  </p:notesMasterIdLst>
  <p:handoutMasterIdLst>
    <p:handoutMasterId r:id="rId32"/>
  </p:handoutMasterIdLst>
  <p:sldIdLst>
    <p:sldId id="315" r:id="rId7"/>
    <p:sldId id="466" r:id="rId8"/>
    <p:sldId id="467" r:id="rId9"/>
    <p:sldId id="475" r:id="rId10"/>
    <p:sldId id="480" r:id="rId11"/>
    <p:sldId id="481" r:id="rId12"/>
    <p:sldId id="484" r:id="rId13"/>
    <p:sldId id="482" r:id="rId14"/>
    <p:sldId id="479" r:id="rId15"/>
    <p:sldId id="447" r:id="rId16"/>
    <p:sldId id="493" r:id="rId17"/>
    <p:sldId id="454" r:id="rId18"/>
    <p:sldId id="491" r:id="rId19"/>
    <p:sldId id="460" r:id="rId20"/>
    <p:sldId id="445" r:id="rId21"/>
    <p:sldId id="492" r:id="rId22"/>
    <p:sldId id="483" r:id="rId23"/>
    <p:sldId id="485" r:id="rId24"/>
    <p:sldId id="486" r:id="rId25"/>
    <p:sldId id="477" r:id="rId26"/>
    <p:sldId id="463" r:id="rId27"/>
    <p:sldId id="383" r:id="rId28"/>
    <p:sldId id="487" r:id="rId29"/>
    <p:sldId id="48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993300"/>
    <a:srgbClr val="004080"/>
    <a:srgbClr val="008080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23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13148-F491-5E45-9C00-79B1B6DF5906}" type="datetimeFigureOut">
              <a:rPr lang="en-US" smtClean="0"/>
              <a:t>7/1/13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94D8A-A385-A340-81BB-C308DF1C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37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A59E6-77BA-4240-8AA4-0283335AE0CD}" type="datetimeFigureOut">
              <a:rPr lang="en-US" smtClean="0"/>
              <a:t>7/1/13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573A6-15EA-F145-A436-415265A0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45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573A6-15EA-F145-A436-415265A021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14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Monetized co-benefits of methane mitigation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 health are estimated to be $13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 per ton CO2eq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3A2-4290-DF46-B726-CE0A126B860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951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8736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573A6-15EA-F145-A436-415265A0215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5797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883" indent="-28572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898" indent="-22858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057" indent="-22858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217" indent="-22858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EDAE269-3348-4F4D-9E11-7D99BF88662E}" type="slidenum">
              <a:rPr lang="en-US" sz="1200">
                <a:solidFill>
                  <a:prstClr val="black"/>
                </a:solidFill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dirty="0" smtClean="0">
                <a:solidFill>
                  <a:srgbClr val="080808"/>
                </a:solidFill>
                <a:latin typeface="Arial" charset="0"/>
                <a:ea typeface="宋体" charset="0"/>
              </a:rPr>
              <a:t>Model bias does not have a direct relationship with Asian enhancements</a:t>
            </a:r>
            <a:endParaRPr lang="en-US" altLang="zh-CN" dirty="0" smtClean="0">
              <a:solidFill>
                <a:srgbClr val="080808"/>
              </a:solidFill>
              <a:latin typeface="Arial" charset="0"/>
              <a:ea typeface="宋体" charset="0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all land grids within the rectangle indicated in Figure 9a.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blue line represents the 25th percentile value of Asian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enhancements. Points falling within the green and red trapezoids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denote values in excess of 60 and 70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ppbv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respectively,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would not have occurred in the absence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Asian emissions in the mode</a:t>
            </a:r>
            <a:endParaRPr lang="en-US" altLang="ja-JP" dirty="0">
              <a:latin typeface="Arial" charset="0"/>
              <a:ea typeface="宋体" charset="0"/>
            </a:endParaRPr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99404" eaLnBrk="1" fontAlgn="base" hangingPunct="1">
              <a:spcBef>
                <a:spcPct val="0"/>
              </a:spcBef>
              <a:spcAft>
                <a:spcPct val="0"/>
              </a:spcAft>
            </a:pPr>
            <a:fld id="{03EE188A-AA51-D64B-8E55-D50AA9F12C8F}" type="slidenum">
              <a:rPr lang="en-US" altLang="zh-CN" sz="1200">
                <a:solidFill>
                  <a:srgbClr val="000000"/>
                </a:solidFill>
                <a:latin typeface="Calibri" charset="0"/>
              </a:rPr>
              <a:pPr algn="r" defTabSz="899404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CN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4649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30B01-40CD-451B-9E76-935000D6791C}" type="slidenum">
              <a:rPr lang="en-US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GRC</a:t>
            </a:r>
            <a:r>
              <a:rPr lang="en-US" smtClean="0"/>
              <a:t>; time lag 2 days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F72FCA-AB13-F240-8493-9E30DF872504}" type="slidenum">
              <a:rPr lang="en-US">
                <a:solidFill>
                  <a:srgbClr val="C0504D"/>
                </a:solidFill>
              </a:rPr>
              <a:pPr/>
              <a:t>21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127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Simplify – scenarios to test climate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emissions impacts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Leave you with a pretty picture &amp; overall conclusion in blue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573A6-15EA-F145-A436-415265A021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55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28E873-491D-4ADE-A10D-BE7E15202C89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2</a:t>
            </a:fld>
            <a:endParaRPr lang="en-US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BA6C1-9658-4D48-96AC-DB6183A25ACB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Emphasie</a:t>
            </a:r>
            <a:r>
              <a:rPr lang="en-US" baseline="0" dirty="0" smtClean="0"/>
              <a:t> WUS // EUS… 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0D5DFF-A8C3-7345-9471-ACAC27C47930}" type="slidenum">
              <a:rPr lang="en-US" altLang="zh-CN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en-US" altLang="zh-CN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BA6C1-9658-4D48-96AC-DB6183A25ACB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Emphasie</a:t>
            </a:r>
            <a:r>
              <a:rPr lang="en-US" baseline="0" dirty="0" smtClean="0"/>
              <a:t> WUS // EUS… 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30766" lvl="1" indent="-281064">
              <a:spcBef>
                <a:spcPct val="0"/>
              </a:spcBef>
            </a:pPr>
            <a:endParaRPr lang="en-US" altLang="zh-CN" dirty="0">
              <a:solidFill>
                <a:srgbClr val="0000FF"/>
              </a:solidFill>
              <a:latin typeface="Calibri" charset="0"/>
              <a:cs typeface="宋体" charset="0"/>
              <a:sym typeface="Wingdings" charset="0"/>
            </a:endParaRPr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99404" eaLnBrk="1" fontAlgn="base" hangingPunct="1">
              <a:spcBef>
                <a:spcPct val="0"/>
              </a:spcBef>
              <a:spcAft>
                <a:spcPct val="0"/>
              </a:spcAft>
            </a:pPr>
            <a:fld id="{03EE188A-AA51-D64B-8E55-D50AA9F12C8F}" type="slidenum">
              <a:rPr lang="en-US" altLang="zh-CN" sz="1200">
                <a:solidFill>
                  <a:srgbClr val="000000"/>
                </a:solidFill>
                <a:latin typeface="Calibri" charset="0"/>
              </a:rPr>
              <a:pPr algn="r" defTabSz="899404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CN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mention that surface plots are published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4649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464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30766" lvl="1" indent="-281064">
              <a:spcBef>
                <a:spcPct val="0"/>
              </a:spcBef>
            </a:pPr>
            <a:endParaRPr lang="en-US" altLang="zh-CN">
              <a:solidFill>
                <a:srgbClr val="0000FF"/>
              </a:solidFill>
              <a:latin typeface="Calibri" charset="0"/>
              <a:cs typeface="宋体" charset="0"/>
              <a:sym typeface="Wingdings" charset="0"/>
            </a:endParaRPr>
          </a:p>
        </p:txBody>
      </p:sp>
      <p:sp>
        <p:nvSpPr>
          <p:cNvPr id="69635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99404" eaLnBrk="1" fontAlgn="base" hangingPunct="1">
              <a:spcBef>
                <a:spcPct val="0"/>
              </a:spcBef>
              <a:spcAft>
                <a:spcPct val="0"/>
              </a:spcAft>
            </a:pPr>
            <a:fld id="{C9C71940-6C20-FE4D-904C-161F0C54084A}" type="slidenum">
              <a:rPr lang="en-US" altLang="zh-CN" sz="1200">
                <a:solidFill>
                  <a:srgbClr val="000000"/>
                </a:solidFill>
                <a:latin typeface="Calibri" charset="0"/>
              </a:rPr>
              <a:pPr algn="r" defTabSz="899404"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CN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5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67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9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01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10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95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41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38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63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75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80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53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06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38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89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43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29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1DCDB-31D2-A049-880F-330900BB14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2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C55A2-6C27-F24D-898C-39E37EA0E9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45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E5E43-09E0-C84C-983C-DF2B5EC77D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98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CB1C26-AC68-924B-8A3F-BF5AD72831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87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90B9C-03E8-BE44-9E76-758AB64819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0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95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27381-73AC-7C42-A8F2-5E02005138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76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FCC653-DBC2-474F-AFA3-296BE7B0EA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093C9A-049B-4548-8A1B-97F1E8C548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1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F43A99-1E79-5C42-96DF-1F75146836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60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52322-5C70-0144-9EB9-4B58978B49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36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CD06E2-4F7F-A646-92B7-ACCFE41FAB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3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DB577-D859-9448-8254-9BFCB14518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79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822DD-D160-134C-855F-9B49965197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64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E0281-B2F1-AE44-AC37-A949D3A27F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788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57F3B-F95D-D847-9B87-08379B0F8C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2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9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FC923-35D2-5440-AF70-639DD55D21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94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9C510-38F3-2347-8AD4-D4DE34918F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705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E50DA-1956-E44C-9B31-1664FC154F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44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65FA8-A8AD-4945-B6CD-5F6CBD21EC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21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891FC-F33A-1441-A2D4-003D36627D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73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73858-3765-6A4D-A8D9-F0551B5079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44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64283-30E1-DD4A-A5BF-FD1786A316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36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7/1/13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A1BA6-DE52-1246-AAAD-3D69023828C7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01926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7/1/13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1EC8C-474B-D64B-9E80-636C95C90774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534385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7/1/13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34ADA-B989-0645-B6D5-6984D98764F5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138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794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7/1/13</a:t>
            </a:fld>
            <a:endParaRPr lang="en-US" altLang="zh-CN">
              <a:ea typeface="宋体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514C-AE29-2948-AEA7-1D1D29FA9DCD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1553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7/1/13</a:t>
            </a:fld>
            <a:endParaRPr lang="en-US" altLang="zh-CN">
              <a:ea typeface="宋体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AAB1C-29B8-E947-BBD0-AF1B2B5E351C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35993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7/1/13</a:t>
            </a:fld>
            <a:endParaRPr lang="en-US" altLang="zh-CN">
              <a:ea typeface="宋体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6F2C0-7F0E-B144-9ED5-9A4E183DB7BD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086920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7/1/13</a:t>
            </a:fld>
            <a:endParaRPr lang="en-US" altLang="zh-CN">
              <a:ea typeface="宋体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1A8B-E9FD-0E40-A9BF-982503BB3F82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81433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7/1/13</a:t>
            </a:fld>
            <a:endParaRPr lang="en-US" altLang="zh-CN">
              <a:ea typeface="宋体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9FDFB-F30D-3245-8CE4-78BA05AA53F3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52503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7/1/13</a:t>
            </a:fld>
            <a:endParaRPr lang="en-US" altLang="zh-CN">
              <a:ea typeface="宋体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A1AF3-1353-0240-A58F-0FA81ADF24E0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02836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7/1/13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7146-3879-5F47-BDA0-82A01F4C3E25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73651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7/1/13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0931C-76DB-0C4C-B0D6-47538F13A627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043582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870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3B2F9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54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04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5306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2543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277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5931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79280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456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19915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0943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6477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60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034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3B2F9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867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627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57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7F0D-8E7D-47CC-A80F-42009E033EE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D97DA-E895-4126-96D9-49D0963C6A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92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6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3.xml"/><Relationship Id="rId17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4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0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4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4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4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834B7F4-74CC-8044-8CE8-474DD086FCA6}" type="slidenum">
              <a:rPr lang="en-US" smtClean="0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18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2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912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912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CF59C04-D523-F84A-BD7A-8C043218B777}" type="slidenum">
              <a:rPr lang="en-US" smtClean="0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49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  <a:cs typeface="宋体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7FF0007-2CC9-7A4B-9865-8807F4B6986B}" type="datetimeFigureOut">
              <a:rPr lang="en-US" altLang="zh-CN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7/1/13</a:t>
            </a:fld>
            <a:endParaRPr lang="en-US" altLang="zh-CN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宋体" charset="0"/>
                <a:cs typeface="宋体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  <a:cs typeface="宋体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B90B6A-5BD0-8C4E-B125-CB075DA16D3F}" type="slidenum">
              <a:rPr lang="en-US" altLang="zh-CN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40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7/1/13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5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gif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5.png"/><Relationship Id="rId5" Type="http://schemas.openxmlformats.org/officeDocument/2006/relationships/hyperlink" Target="http://iconbazaar.com/bars/contributed/pg04.html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14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1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png"/><Relationship Id="rId5" Type="http://schemas.openxmlformats.org/officeDocument/2006/relationships/image" Target="../media/image3.pn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1.emf"/><Relationship Id="rId5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4" Type="http://schemas.openxmlformats.org/officeDocument/2006/relationships/image" Target="../media/image58.wmf"/><Relationship Id="rId5" Type="http://schemas.openxmlformats.org/officeDocument/2006/relationships/image" Target="../media/image59.png"/><Relationship Id="rId6" Type="http://schemas.openxmlformats.org/officeDocument/2006/relationships/image" Target="%09radar.gif%20%20%20%20%20%20%20%20%20%20%20%20%20%20%20%20%20%20%20%20%20%20%20%20%20%20%20%20%20%20%20%20%20%20%20%20%20%20%20%20%20%20%20%20%20%20%20%20%20%20%20%20%20%2000000281%08STAAC%20#1                       B0D01979:" TargetMode="External"/><Relationship Id="rId7" Type="http://schemas.openxmlformats.org/officeDocument/2006/relationships/image" Target="../media/image60.jp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hyperlink" Target="http://iconbazaar.com/bars/contributed/pg04.html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4.wmf"/><Relationship Id="rId7" Type="http://schemas.openxmlformats.org/officeDocument/2006/relationships/oleObject" Target="../embeddings/oleObject1.bin"/><Relationship Id="rId8" Type="http://schemas.openxmlformats.org/officeDocument/2006/relationships/image" Target="../media/image12.png"/><Relationship Id="rId9" Type="http://schemas.openxmlformats.org/officeDocument/2006/relationships/image" Target="../media/image15.wmf"/><Relationship Id="rId10" Type="http://schemas.openxmlformats.org/officeDocument/2006/relationships/image" Target="../media/image16.jpeg"/><Relationship Id="rId11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hyperlink" Target="http://iconbazaar.com/bars/contributed/pg04.html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4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2.png"/><Relationship Id="rId9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gif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0325" y="368722"/>
            <a:ext cx="9133675" cy="54439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928788" y="383740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010157" y="5683497"/>
            <a:ext cx="81338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FF"/>
              </a:solidFill>
              <a:latin typeface="Arial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SIPA ESP MPA Program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LDEO, Palisades, NY</a:t>
            </a:r>
            <a:endParaRPr lang="en-US" dirty="0">
              <a:solidFill>
                <a:srgbClr val="0000FF"/>
              </a:solidFill>
              <a:latin typeface="Arial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July 1, 2013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325" y="6032844"/>
            <a:ext cx="2829589" cy="814653"/>
            <a:chOff x="-128391" y="5785263"/>
            <a:chExt cx="3966318" cy="1072737"/>
          </a:xfrm>
        </p:grpSpPr>
        <p:pic>
          <p:nvPicPr>
            <p:cNvPr id="25" name="Picture 4" descr="C:\WINDOWS\Desktop\April Powerpoint\August\Starbloc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711" y="5811632"/>
              <a:ext cx="2522077" cy="1034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epa-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391" y="5785263"/>
              <a:ext cx="1211329" cy="107273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602493" y="6366452"/>
              <a:ext cx="1235434" cy="4676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/>
                <a:t>83520601 </a:t>
              </a:r>
            </a:p>
          </p:txBody>
        </p:sp>
      </p:grpSp>
      <p:pic>
        <p:nvPicPr>
          <p:cNvPr id="28" name="Picture 27" descr="aqast_logo_222x2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01" y="6032844"/>
            <a:ext cx="904274" cy="814653"/>
          </a:xfrm>
          <a:prstGeom prst="rect">
            <a:avLst/>
          </a:prstGeom>
        </p:spPr>
      </p:pic>
      <p:pic>
        <p:nvPicPr>
          <p:cNvPr id="29" name="Picture 2" descr="http://global-warming.accuweather.com/nasa-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6457" y="6018175"/>
            <a:ext cx="926611" cy="829473"/>
          </a:xfrm>
          <a:prstGeom prst="rect">
            <a:avLst/>
          </a:prstGeom>
          <a:noFill/>
        </p:spPr>
      </p:pic>
      <p:pic>
        <p:nvPicPr>
          <p:cNvPr id="30" name="Picture 6" descr="large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3302" y="6008816"/>
            <a:ext cx="878397" cy="87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0" descr="NOAALogoLarge"/>
          <p:cNvPicPr>
            <a:picLocks noChangeAspect="1" noChangeArrowheads="1"/>
          </p:cNvPicPr>
          <p:nvPr/>
        </p:nvPicPr>
        <p:blipFill>
          <a:blip r:embed="rId8" cstate="print"/>
          <a:srcRect l="24004" t="24287" r="21649" b="34201"/>
          <a:stretch>
            <a:fillRect/>
          </a:stretch>
        </p:blipFill>
        <p:spPr bwMode="auto">
          <a:xfrm>
            <a:off x="4418675" y="6018175"/>
            <a:ext cx="846252" cy="8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93860" y="2860634"/>
            <a:ext cx="8305800" cy="2526065"/>
            <a:chOff x="293860" y="2860634"/>
            <a:chExt cx="8305800" cy="2526065"/>
          </a:xfrm>
        </p:grpSpPr>
        <p:sp>
          <p:nvSpPr>
            <p:cNvPr id="25608" name="Text Box 8"/>
            <p:cNvSpPr txBox="1">
              <a:spLocks noChangeArrowheads="1"/>
            </p:cNvSpPr>
            <p:nvPr/>
          </p:nvSpPr>
          <p:spPr bwMode="auto">
            <a:xfrm>
              <a:off x="2672670" y="3589873"/>
              <a:ext cx="3591223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Arial"/>
                </a:rPr>
                <a:t>Arlene </a:t>
              </a: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M. </a:t>
              </a:r>
              <a:r>
                <a:rPr lang="en-US" sz="2400" dirty="0" smtClean="0">
                  <a:solidFill>
                    <a:srgbClr val="000000"/>
                  </a:solidFill>
                  <a:latin typeface="Arial"/>
                </a:rPr>
                <a:t>Fiore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srgbClr val="000000"/>
                  </a:solidFill>
                  <a:latin typeface="Arial"/>
                </a:rPr>
                <a:t>www.ldeo.columbia.edu</a:t>
              </a: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/~</a:t>
              </a:r>
              <a:r>
                <a:rPr lang="en-US" dirty="0" err="1" smtClean="0">
                  <a:solidFill>
                    <a:srgbClr val="000000"/>
                  </a:solidFill>
                  <a:latin typeface="Arial"/>
                </a:rPr>
                <a:t>amfiore</a:t>
              </a:r>
              <a:endParaRPr lang="en-US" dirty="0" smtClean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" name="Picture 1" descr="LDEO_Newlogotrans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364" y="4832517"/>
              <a:ext cx="3186545" cy="554182"/>
            </a:xfrm>
            <a:prstGeom prst="rect">
              <a:avLst/>
            </a:prstGeom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4518" y="4896668"/>
              <a:ext cx="2618182" cy="425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299" name="Text Box 3"/>
            <p:cNvSpPr txBox="1">
              <a:spLocks noChangeArrowheads="1"/>
            </p:cNvSpPr>
            <p:nvPr/>
          </p:nvSpPr>
          <p:spPr bwMode="auto">
            <a:xfrm>
              <a:off x="293860" y="2860634"/>
              <a:ext cx="8305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4400"/>
              <a:endParaRPr lang="en-US" sz="2800" dirty="0" smtClean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45867" y="2438671"/>
            <a:ext cx="7250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Ozone smog in surface air:  </a:t>
            </a:r>
          </a:p>
          <a:p>
            <a:r>
              <a:rPr lang="en-US" sz="2400" dirty="0" smtClean="0"/>
              <a:t>“Background” contributions and climate connections</a:t>
            </a:r>
          </a:p>
        </p:txBody>
      </p:sp>
      <p:pic>
        <p:nvPicPr>
          <p:cNvPr id="23" name="Picture 22" descr="haze-over-boston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0" b="21159"/>
          <a:stretch/>
        </p:blipFill>
        <p:spPr>
          <a:xfrm>
            <a:off x="-43015" y="227129"/>
            <a:ext cx="9199389" cy="1858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01169"/>
            <a:ext cx="46031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Haze over Boston, MA</a:t>
            </a:r>
          </a:p>
          <a:p>
            <a:r>
              <a:rPr lang="en-US" sz="1200" dirty="0" smtClean="0"/>
              <a:t>http</a:t>
            </a:r>
            <a:r>
              <a:rPr lang="en-US" sz="1200" dirty="0"/>
              <a:t>://</a:t>
            </a:r>
            <a:r>
              <a:rPr lang="en-US" sz="1200" dirty="0" err="1"/>
              <a:t>www.airnow.gov</a:t>
            </a:r>
            <a:r>
              <a:rPr lang="en-US" sz="1200" dirty="0"/>
              <a:t>/</a:t>
            </a:r>
            <a:r>
              <a:rPr lang="en-US" sz="1200" dirty="0" err="1"/>
              <a:t>index.cfm?action</a:t>
            </a:r>
            <a:r>
              <a:rPr lang="en-US" sz="1200" dirty="0"/>
              <a:t>=particle_health.page1#3</a:t>
            </a:r>
          </a:p>
        </p:txBody>
      </p:sp>
    </p:spTree>
    <p:extLst>
      <p:ext uri="{BB962C8B-B14F-4D97-AF65-F5344CB8AC3E}">
        <p14:creationId xmlns:p14="http://schemas.microsoft.com/office/powerpoint/2010/main" val="3938110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564340" y="1567192"/>
            <a:ext cx="3200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3333CC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CCECFF"/>
          </a:solidFill>
        </p:spPr>
        <p:txBody>
          <a:bodyPr/>
          <a:lstStyle/>
          <a:p>
            <a:pPr eaLnBrk="1" hangingPunct="1"/>
            <a:r>
              <a:rPr lang="en-US" b="1" dirty="0" smtClean="0">
                <a:latin typeface="Arial"/>
                <a:cs typeface="Arial"/>
              </a:rPr>
              <a:t>Air pollution-climate connection via methane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3333CC"/>
              </a:solidFill>
              <a:latin typeface="Helvetica" charset="0"/>
              <a:ea typeface="ＭＳ Ｐゴシック" charset="0"/>
            </a:endParaRPr>
          </a:p>
        </p:txBody>
      </p:sp>
      <p:pic>
        <p:nvPicPr>
          <p:cNvPr id="20" name="Picture 6" descr="bargraph_ch4_allmodels_natoit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8" t="22260" r="28432" b="62794"/>
          <a:stretch/>
        </p:blipFill>
        <p:spPr bwMode="auto">
          <a:xfrm>
            <a:off x="128052" y="1460916"/>
            <a:ext cx="6255068" cy="276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129918" y="4606110"/>
            <a:ext cx="720678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Possible at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cost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-savings / low-cost 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[West 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&amp; Fiore 2005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; 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West et al.,2012]</a:t>
            </a:r>
            <a:endParaRPr lang="en-US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$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1.4 billion (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agriculture, 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forestry, non-mortality health) within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U.S. alone 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[West and Fiore, 2005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]</a:t>
            </a:r>
          </a:p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7700-400,000 annual avoided cardiopulmonary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  premature mortalities in the N. Hemisphere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uncertainty in concentration-response relationship 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only [</a:t>
            </a:r>
            <a:r>
              <a:rPr lang="en-US" sz="1400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Anenberg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et al., ES&amp;T, 2009] </a:t>
            </a: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1481762" y="2014505"/>
            <a:ext cx="31826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Range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over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18 models</a:t>
            </a:r>
            <a:endParaRPr lang="en-US"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81038" y="1154615"/>
            <a:ext cx="2234254" cy="5432077"/>
            <a:chOff x="6767463" y="1206235"/>
            <a:chExt cx="2234254" cy="54320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14602" t="8641" r="48498" b="44445"/>
            <a:stretch/>
          </p:blipFill>
          <p:spPr>
            <a:xfrm>
              <a:off x="7087243" y="2657262"/>
              <a:ext cx="1462261" cy="39810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67463" y="1548133"/>
              <a:ext cx="223425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Global </a:t>
              </a:r>
              <a:r>
                <a:rPr lang="en-US" dirty="0">
                  <a:latin typeface="Arial"/>
                  <a:cs typeface="Arial"/>
                </a:rPr>
                <a:t>mean</a:t>
              </a:r>
            </a:p>
            <a:p>
              <a:pPr algn="ctr"/>
              <a:r>
                <a:rPr lang="en-US" dirty="0">
                  <a:latin typeface="Arial"/>
                  <a:cs typeface="Arial"/>
                </a:rPr>
                <a:t>a</a:t>
              </a:r>
              <a:r>
                <a:rPr lang="en-US" dirty="0" smtClean="0">
                  <a:latin typeface="Arial"/>
                  <a:cs typeface="Arial"/>
                </a:rPr>
                <a:t>voided warming </a:t>
              </a:r>
              <a:r>
                <a:rPr lang="en-US" dirty="0">
                  <a:latin typeface="Arial"/>
                  <a:cs typeface="Arial"/>
                </a:rPr>
                <a:t>in </a:t>
              </a:r>
              <a:r>
                <a:rPr lang="en-US" dirty="0" smtClean="0">
                  <a:latin typeface="Arial"/>
                  <a:cs typeface="Arial"/>
                </a:rPr>
                <a:t>2050 (</a:t>
              </a:r>
              <a:r>
                <a:rPr lang="en-US" dirty="0">
                  <a:latin typeface="Arial"/>
                  <a:cs typeface="Arial"/>
                </a:rPr>
                <a:t>°C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</a:p>
            <a:p>
              <a:pPr algn="ctr"/>
              <a:r>
                <a:rPr lang="en-US" sz="1400" dirty="0">
                  <a:latin typeface="Arial"/>
                  <a:cs typeface="Arial"/>
                </a:rPr>
                <a:t>[WMO/UNEP, 2011]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55611" y="1206235"/>
              <a:ext cx="1529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/>
                  <a:cs typeface="Arial"/>
                </a:rPr>
                <a:t>CLIMATE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560494" y="1281703"/>
            <a:ext cx="414229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    OZONE AIR QUALITY    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1841" y="3902642"/>
            <a:ext cx="537828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N. America     Europe        East Asia     South Asia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2287" y="4216759"/>
            <a:ext cx="64207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[Fiore et al., JGR, 2009; TF HTAP, </a:t>
            </a:r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2007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, 2010; Wild et al., ACP, 2012]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6242" y="850335"/>
            <a:ext cx="8102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Benefits of ~25% decrease in global anthrop.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methane 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emissions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5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9" name="Rectangle 22"/>
          <p:cNvSpPr>
            <a:spLocks noChangeArrowheads="1"/>
          </p:cNvSpPr>
          <p:nvPr/>
        </p:nvSpPr>
        <p:spPr bwMode="auto">
          <a:xfrm>
            <a:off x="0" y="-76200"/>
            <a:ext cx="9144000" cy="1143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srgbClr val="000000"/>
                </a:solidFill>
              </a:rPr>
              <a:t>Models estimate ‘climate change penalty’ on surface O</a:t>
            </a:r>
            <a:r>
              <a:rPr lang="en-US" sz="2400" b="1" baseline="-25000" dirty="0" smtClean="0">
                <a:solidFill>
                  <a:srgbClr val="000000"/>
                </a:solidFill>
              </a:rPr>
              <a:t>3 </a:t>
            </a:r>
            <a:r>
              <a:rPr lang="en-US" sz="2400" b="1" dirty="0" smtClean="0">
                <a:solidFill>
                  <a:srgbClr val="000000"/>
                </a:solidFill>
              </a:rPr>
              <a:t>over wide U.S. regions but often disagree in sign regionally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796674" name="Picture 2"/>
          <p:cNvPicPr>
            <a:picLocks noChangeAspect="1" noChangeArrowheads="1"/>
          </p:cNvPicPr>
          <p:nvPr/>
        </p:nvPicPr>
        <p:blipFill>
          <a:blip r:embed="rId3" cstate="print"/>
          <a:srcRect l="3539" t="6463" r="9347"/>
          <a:stretch>
            <a:fillRect/>
          </a:stretch>
        </p:blipFill>
        <p:spPr bwMode="auto">
          <a:xfrm>
            <a:off x="3233055" y="1497752"/>
            <a:ext cx="5257800" cy="301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6675" name="Picture 3"/>
          <p:cNvPicPr>
            <a:picLocks noChangeAspect="1" noChangeArrowheads="1"/>
          </p:cNvPicPr>
          <p:nvPr/>
        </p:nvPicPr>
        <p:blipFill>
          <a:blip r:embed="rId4" cstate="print"/>
          <a:srcRect l="16562" t="25000" r="14431" b="18750"/>
          <a:stretch>
            <a:fillRect/>
          </a:stretch>
        </p:blipFill>
        <p:spPr bwMode="auto">
          <a:xfrm>
            <a:off x="511022" y="1843033"/>
            <a:ext cx="264583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6209" y="5505848"/>
            <a:ext cx="88793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sym typeface="Wingdings"/>
              </a:rPr>
              <a:t>U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  <a:sym typeface="Wingdings"/>
              </a:rPr>
              <a:t>ncertain regional climate responses to global warming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 charset="0"/>
                <a:sym typeface="Wingdings"/>
              </a:rPr>
              <a:t>Gap in analysis over much of mountainous West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 charset="0"/>
                <a:sym typeface="Wingdings"/>
              </a:rPr>
              <a:t>How will background change? </a:t>
            </a:r>
            <a:r>
              <a:rPr lang="en-US" sz="2000" dirty="0" smtClean="0">
                <a:solidFill>
                  <a:srgbClr val="0000FF"/>
                </a:solidFill>
                <a:latin typeface="Arial" charset="0"/>
                <a:sym typeface="Wingdings"/>
              </a:rPr>
              <a:t>(e.g., frequency of fires, </a:t>
            </a:r>
            <a:r>
              <a:rPr lang="en-US" sz="2000" dirty="0" err="1" smtClean="0">
                <a:solidFill>
                  <a:srgbClr val="0000FF"/>
                </a:solidFill>
                <a:latin typeface="Arial" charset="0"/>
                <a:sym typeface="Wingdings"/>
              </a:rPr>
              <a:t>strat</a:t>
            </a:r>
            <a:r>
              <a:rPr lang="en-US" sz="2000" dirty="0" smtClean="0">
                <a:solidFill>
                  <a:srgbClr val="0000FF"/>
                </a:solidFill>
                <a:latin typeface="Arial" charset="0"/>
                <a:sym typeface="Wingdings"/>
              </a:rPr>
              <a:t>. intrusions)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7855" y="1309633"/>
            <a:ext cx="487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Modeled changes in summer mean of daily max 8-hour O</a:t>
            </a:r>
            <a:r>
              <a:rPr lang="en-US" b="1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(ppb; future – present)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8268" t="85803" r="21972" b="3155"/>
          <a:stretch>
            <a:fillRect/>
          </a:stretch>
        </p:blipFill>
        <p:spPr bwMode="auto">
          <a:xfrm>
            <a:off x="3385455" y="3976633"/>
            <a:ext cx="5410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43069" y="3759701"/>
            <a:ext cx="45191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NE           MW        WC          GC           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3188" y="4220940"/>
            <a:ext cx="296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Weaver et al., BAMS, 2009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45566" y="4819534"/>
            <a:ext cx="8732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</a:t>
            </a:r>
            <a:r>
              <a:rPr lang="en-US" sz="2000" b="1" dirty="0" smtClean="0"/>
              <a:t>ncreases </a:t>
            </a:r>
            <a:r>
              <a:rPr lang="en-US" sz="2000" b="1" dirty="0"/>
              <a:t>(2 to 8 ppb) in </a:t>
            </a:r>
            <a:r>
              <a:rPr lang="en-US" sz="2000" b="1" dirty="0" smtClean="0"/>
              <a:t>all models over large U.S. regions  </a:t>
            </a:r>
          </a:p>
        </p:txBody>
      </p:sp>
    </p:spTree>
    <p:extLst>
      <p:ext uri="{BB962C8B-B14F-4D97-AF65-F5344CB8AC3E}">
        <p14:creationId xmlns:p14="http://schemas.microsoft.com/office/powerpoint/2010/main" val="518014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0" y="-2511"/>
            <a:ext cx="9144000" cy="94191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dirty="0">
                <a:latin typeface="Arial"/>
                <a:cs typeface="Arial"/>
              </a:rPr>
              <a:t>Ozone smog in surface </a:t>
            </a:r>
            <a:r>
              <a:rPr lang="en-US" sz="2400" dirty="0" smtClean="0">
                <a:latin typeface="Arial"/>
                <a:cs typeface="Arial"/>
              </a:rPr>
              <a:t>air: background and climate connections- 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Summary and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intersections with public policy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5281" y="3459434"/>
            <a:ext cx="7954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Arial"/>
                <a:cs typeface="Arial"/>
              </a:rPr>
              <a:t>http://</a:t>
            </a:r>
            <a:r>
              <a:rPr lang="en-US" sz="1200" dirty="0" err="1">
                <a:solidFill>
                  <a:srgbClr val="0000FF"/>
                </a:solidFill>
                <a:latin typeface="Arial"/>
                <a:cs typeface="Arial"/>
              </a:rPr>
              <a:t>science.house.gov</a:t>
            </a:r>
            <a:r>
              <a:rPr lang="en-US" sz="1200" dirty="0">
                <a:solidFill>
                  <a:srgbClr val="0000FF"/>
                </a:solidFill>
                <a:latin typeface="Arial"/>
                <a:cs typeface="Arial"/>
              </a:rPr>
              <a:t>/hearing/subcommittee-environment-background-check-achievability-new-ozone-</a:t>
            </a:r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standards </a:t>
            </a:r>
            <a:endParaRPr lang="en-US"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699" y="910483"/>
            <a:ext cx="89245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Background generally well below NAAQS thresholds in populated regions</a:t>
            </a:r>
          </a:p>
          <a:p>
            <a:endParaRPr lang="en-US" sz="8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High-altitude western U.S. is susceptible to natural events (stratospheric O</a:t>
            </a:r>
            <a:r>
              <a:rPr lang="en-US" sz="2000" baseline="-25000" dirty="0" smtClean="0">
                <a:latin typeface="Arial"/>
                <a:cs typeface="Arial"/>
              </a:rPr>
              <a:t>3</a:t>
            </a:r>
            <a:r>
              <a:rPr lang="en-US" sz="2000" dirty="0" smtClean="0">
                <a:latin typeface="Arial"/>
                <a:cs typeface="Arial"/>
              </a:rPr>
              <a:t> intrusions; wildfires) and international pollutant transport</a:t>
            </a:r>
          </a:p>
          <a:p>
            <a:r>
              <a:rPr lang="en-US" sz="2000" dirty="0" smtClean="0">
                <a:latin typeface="Arial"/>
                <a:cs typeface="Arial"/>
                <a:sym typeface="Wingdings"/>
              </a:rPr>
              <a:t>	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 formulation of standard (4</a:t>
            </a:r>
            <a:r>
              <a:rPr lang="en-US" sz="2000" baseline="30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th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highest, 3 year average) allows some room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	 ‘Exceptional event’ and ‘international transport’ provisions in Clean Air 	Act but implementation needs clarification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	</a:t>
            </a:r>
            <a:endParaRPr lang="en-US" sz="2000" dirty="0" smtClean="0">
              <a:solidFill>
                <a:srgbClr val="0000FF"/>
              </a:solidFill>
              <a:latin typeface="Arial"/>
              <a:cs typeface="Arial"/>
              <a:sym typeface="Wingdings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	 Ongoing review (every 5 years) of science supporting O</a:t>
            </a:r>
            <a:r>
              <a:rPr lang="en-US" sz="2000" baseline="-25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3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NAAQS; related 	Congressional hearing June 12, 2013 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1381" y="3889830"/>
            <a:ext cx="8050146" cy="720569"/>
            <a:chOff x="451381" y="3903198"/>
            <a:chExt cx="8050146" cy="720569"/>
          </a:xfrm>
        </p:grpSpPr>
        <p:pic>
          <p:nvPicPr>
            <p:cNvPr id="24" name="Picture 2" descr="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707" y="3903198"/>
              <a:ext cx="648535" cy="651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://global-warming.accuweather.com/nasa-logo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1255" y="3970356"/>
              <a:ext cx="689516" cy="617233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2172688" y="3977436"/>
              <a:ext cx="63200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NASA Air Quality Applied Sciences Team (</a:t>
              </a:r>
              <a:r>
                <a:rPr lang="en-US" dirty="0" err="1" smtClean="0">
                  <a:latin typeface="Arial"/>
                  <a:cs typeface="Arial"/>
                </a:rPr>
                <a:t>www.aqast.org</a:t>
              </a:r>
              <a:r>
                <a:rPr lang="en-US" dirty="0" smtClean="0">
                  <a:latin typeface="Arial"/>
                  <a:cs typeface="Arial"/>
                </a:rPr>
                <a:t>):  </a:t>
              </a:r>
            </a:p>
            <a:p>
              <a:r>
                <a:rPr lang="en-US" i="1" dirty="0" smtClean="0">
                  <a:latin typeface="Arial"/>
                  <a:cs typeface="Arial"/>
                </a:rPr>
                <a:t>Earth Science Serving Air Quality Management Needs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51381" y="3903198"/>
              <a:ext cx="8050146" cy="720569"/>
            </a:xfrm>
            <a:prstGeom prst="rect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1986" y="5490926"/>
            <a:ext cx="82758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limate warming expected to alter pollutant levels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    increase O</a:t>
            </a:r>
            <a:r>
              <a:rPr lang="en-US" sz="2000" baseline="-2500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in already polluted regions (‘climate penalty’)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    alter natural sources (wildfires, stratospheric, biogenic emissions)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     occur in context of future global and regional emission changes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3407" y="4672759"/>
            <a:ext cx="8994770" cy="889502"/>
            <a:chOff x="113407" y="4672759"/>
            <a:chExt cx="8994770" cy="889502"/>
          </a:xfrm>
        </p:grpSpPr>
        <p:grpSp>
          <p:nvGrpSpPr>
            <p:cNvPr id="10" name="Group 9"/>
            <p:cNvGrpSpPr/>
            <p:nvPr/>
          </p:nvGrpSpPr>
          <p:grpSpPr>
            <a:xfrm>
              <a:off x="113407" y="4672759"/>
              <a:ext cx="8994770" cy="738470"/>
              <a:chOff x="-1332461" y="-47221"/>
              <a:chExt cx="8994770" cy="738470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-1332461" y="-47221"/>
                <a:ext cx="89947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Methane controls: ‘win-win’ for near-term climate, air quality; also economic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-1033036" y="291139"/>
                <a:ext cx="71994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charset="0"/>
                  <a:buChar char="à"/>
                </a:pPr>
                <a:r>
                  <a:rPr lang="en-US" sz="2000" dirty="0" smtClean="0">
                    <a:solidFill>
                      <a:srgbClr val="0000FF"/>
                    </a:solidFill>
                    <a:latin typeface="Arial"/>
                    <a:cs typeface="Arial"/>
                    <a:sym typeface="Wingdings"/>
                  </a:rPr>
                  <a:t>Climate and Clean </a:t>
                </a:r>
                <a:r>
                  <a:rPr lang="en-US" sz="2000" dirty="0">
                    <a:solidFill>
                      <a:srgbClr val="0000FF"/>
                    </a:solidFill>
                    <a:latin typeface="Arial"/>
                    <a:cs typeface="Arial"/>
                    <a:sym typeface="Wingdings"/>
                  </a:rPr>
                  <a:t>Air Coalition (http://</a:t>
                </a:r>
                <a:r>
                  <a:rPr lang="en-US" sz="2000" dirty="0" err="1">
                    <a:solidFill>
                      <a:srgbClr val="0000FF"/>
                    </a:solidFill>
                    <a:latin typeface="Arial"/>
                    <a:cs typeface="Arial"/>
                    <a:sym typeface="Wingdings"/>
                  </a:rPr>
                  <a:t>www.unep.org</a:t>
                </a:r>
                <a:r>
                  <a:rPr lang="en-US" sz="2000" dirty="0">
                    <a:solidFill>
                      <a:srgbClr val="0000FF"/>
                    </a:solidFill>
                    <a:latin typeface="Arial"/>
                    <a:cs typeface="Arial"/>
                    <a:sym typeface="Wingdings"/>
                  </a:rPr>
                  <a:t>/</a:t>
                </a:r>
                <a:r>
                  <a:rPr lang="en-US" sz="2000" dirty="0" err="1">
                    <a:solidFill>
                      <a:srgbClr val="0000FF"/>
                    </a:solidFill>
                    <a:latin typeface="Arial"/>
                    <a:cs typeface="Arial"/>
                    <a:sym typeface="Wingdings"/>
                  </a:rPr>
                  <a:t>ccac</a:t>
                </a:r>
                <a:r>
                  <a:rPr lang="en-US" sz="2000" dirty="0" smtClean="0">
                    <a:solidFill>
                      <a:srgbClr val="0000FF"/>
                    </a:solidFill>
                    <a:latin typeface="Arial"/>
                    <a:cs typeface="Arial"/>
                    <a:sym typeface="Wingdings"/>
                  </a:rPr>
                  <a:t>/)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5718" t="8656" r="6600" b="17866"/>
            <a:stretch/>
          </p:blipFill>
          <p:spPr>
            <a:xfrm>
              <a:off x="7546697" y="5006029"/>
              <a:ext cx="1544503" cy="556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274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5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imeseries_mda8_vs_temp_PSU_JUL_natoitm3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23431" r="21242" b="64444"/>
          <a:stretch/>
        </p:blipFill>
        <p:spPr bwMode="auto">
          <a:xfrm>
            <a:off x="76200" y="1678732"/>
            <a:ext cx="8636518" cy="235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565576" y="6353150"/>
            <a:ext cx="7956024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indent="-342900" algn="ctr" defTabSz="914400" eaLnBrk="1" hangingPunct="1">
              <a:buFont typeface="Wingdings" charset="0"/>
              <a:buChar char="à"/>
            </a:pPr>
            <a:r>
              <a:rPr lang="en-US" sz="2200" b="1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lang="en-US" sz="2200" b="1" dirty="0" smtClean="0">
                <a:solidFill>
                  <a:srgbClr val="0000FF"/>
                </a:solidFill>
                <a:latin typeface="Arial"/>
                <a:cs typeface="Arial"/>
              </a:rPr>
              <a:t>mplies that changes </a:t>
            </a:r>
            <a:r>
              <a:rPr lang="en-US" sz="2200" b="1" dirty="0">
                <a:solidFill>
                  <a:srgbClr val="0000FF"/>
                </a:solidFill>
                <a:latin typeface="Arial"/>
                <a:cs typeface="Arial"/>
              </a:rPr>
              <a:t>in climate will influence air quality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1231964"/>
            <a:ext cx="8750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Observations at U.S. EPA </a:t>
            </a:r>
            <a:r>
              <a:rPr lang="en-US" sz="2000" b="1" dirty="0" err="1" smtClean="0">
                <a:solidFill>
                  <a:srgbClr val="000000"/>
                </a:solidFill>
                <a:latin typeface="Arial"/>
              </a:rPr>
              <a:t>CASTNet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 site Penn State, PA 41N, 78W, 378m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3522" y="1819271"/>
            <a:ext cx="300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000000"/>
                </a:solidFill>
                <a:latin typeface="Arial"/>
              </a:rPr>
              <a:t>July mean MDA8 O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 (ppb)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0324"/>
            <a:ext cx="9144000" cy="1219200"/>
          </a:xfrm>
        </p:spPr>
        <p:txBody>
          <a:bodyPr/>
          <a:lstStyle/>
          <a:p>
            <a:r>
              <a:rPr lang="en-US" sz="2000" dirty="0"/>
              <a:t>S</a:t>
            </a:r>
            <a:r>
              <a:rPr lang="en-US" sz="2000" dirty="0" smtClean="0"/>
              <a:t>trong correlations </a:t>
            </a:r>
            <a:r>
              <a:rPr lang="en-US" sz="2000" dirty="0"/>
              <a:t>between surface temperature and O</a:t>
            </a:r>
            <a:r>
              <a:rPr lang="en-US" sz="2000" baseline="-25000" dirty="0"/>
              <a:t>3</a:t>
            </a:r>
            <a:r>
              <a:rPr lang="en-US" sz="2000" dirty="0"/>
              <a:t> measurements on daily to inter-annual time </a:t>
            </a:r>
            <a:r>
              <a:rPr lang="en-US" sz="2000" dirty="0" smtClean="0"/>
              <a:t>scales in polluted regions </a:t>
            </a:r>
            <a:r>
              <a:rPr lang="en-US" sz="1400" dirty="0" smtClean="0"/>
              <a:t>[</a:t>
            </a:r>
            <a:r>
              <a:rPr lang="en-US" sz="1400" dirty="0"/>
              <a:t>e.g., Bloomer et al., 2009; </a:t>
            </a:r>
            <a:r>
              <a:rPr lang="en-US" sz="1400" dirty="0" err="1"/>
              <a:t>Camalier</a:t>
            </a:r>
            <a:r>
              <a:rPr lang="en-US" sz="1400" dirty="0"/>
              <a:t> et al., 2007; </a:t>
            </a:r>
            <a:r>
              <a:rPr lang="en-US" sz="1400" dirty="0" err="1"/>
              <a:t>Cardelino</a:t>
            </a:r>
            <a:r>
              <a:rPr lang="en-US" sz="1400" dirty="0"/>
              <a:t> and </a:t>
            </a:r>
            <a:r>
              <a:rPr lang="en-US" sz="1400" dirty="0" err="1"/>
              <a:t>Chameides</a:t>
            </a:r>
            <a:r>
              <a:rPr lang="en-US" sz="1400" dirty="0"/>
              <a:t>, 1990; Clark and Karl, 1982; </a:t>
            </a:r>
            <a:r>
              <a:rPr lang="en-US" sz="1400" dirty="0" err="1"/>
              <a:t>Korsog</a:t>
            </a:r>
            <a:r>
              <a:rPr lang="en-US" sz="1400" dirty="0"/>
              <a:t> and Wolff, 1991]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462736" y="4354716"/>
            <a:ext cx="4299325" cy="1788265"/>
            <a:chOff x="3844555" y="3524611"/>
            <a:chExt cx="4299325" cy="1788265"/>
          </a:xfrm>
        </p:grpSpPr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5295492" y="4538978"/>
              <a:ext cx="1167903" cy="773898"/>
            </a:xfrm>
            <a:custGeom>
              <a:avLst/>
              <a:gdLst>
                <a:gd name="T0" fmla="*/ 2147483647 w 413"/>
                <a:gd name="T1" fmla="*/ 2147483647 h 317"/>
                <a:gd name="T2" fmla="*/ 2147483647 w 413"/>
                <a:gd name="T3" fmla="*/ 2147483647 h 317"/>
                <a:gd name="T4" fmla="*/ 2147483647 w 413"/>
                <a:gd name="T5" fmla="*/ 2147483647 h 317"/>
                <a:gd name="T6" fmla="*/ 2147483647 w 413"/>
                <a:gd name="T7" fmla="*/ 2147483647 h 317"/>
                <a:gd name="T8" fmla="*/ 2147483647 w 413"/>
                <a:gd name="T9" fmla="*/ 2147483647 h 317"/>
                <a:gd name="T10" fmla="*/ 2147483647 w 413"/>
                <a:gd name="T11" fmla="*/ 2147483647 h 317"/>
                <a:gd name="T12" fmla="*/ 2147483647 w 413"/>
                <a:gd name="T13" fmla="*/ 2147483647 h 317"/>
                <a:gd name="T14" fmla="*/ 2147483647 w 413"/>
                <a:gd name="T15" fmla="*/ 2147483647 h 317"/>
                <a:gd name="T16" fmla="*/ 2147483647 w 413"/>
                <a:gd name="T17" fmla="*/ 2147483647 h 317"/>
                <a:gd name="T18" fmla="*/ 2147483647 w 413"/>
                <a:gd name="T19" fmla="*/ 2147483647 h 317"/>
                <a:gd name="T20" fmla="*/ 2147483647 w 413"/>
                <a:gd name="T21" fmla="*/ 2147483647 h 317"/>
                <a:gd name="T22" fmla="*/ 2147483647 w 413"/>
                <a:gd name="T23" fmla="*/ 2147483647 h 317"/>
                <a:gd name="T24" fmla="*/ 2147483647 w 413"/>
                <a:gd name="T25" fmla="*/ 2147483647 h 317"/>
                <a:gd name="T26" fmla="*/ 2147483647 w 413"/>
                <a:gd name="T27" fmla="*/ 2147483647 h 317"/>
                <a:gd name="T28" fmla="*/ 2147483647 w 413"/>
                <a:gd name="T29" fmla="*/ 2147483647 h 3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3"/>
                <a:gd name="T46" fmla="*/ 0 h 317"/>
                <a:gd name="T47" fmla="*/ 413 w 413"/>
                <a:gd name="T48" fmla="*/ 317 h 3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3" h="317">
                  <a:moveTo>
                    <a:pt x="21" y="254"/>
                  </a:moveTo>
                  <a:cubicBezTo>
                    <a:pt x="30" y="228"/>
                    <a:pt x="46" y="209"/>
                    <a:pt x="53" y="182"/>
                  </a:cubicBezTo>
                  <a:cubicBezTo>
                    <a:pt x="54" y="177"/>
                    <a:pt x="65" y="118"/>
                    <a:pt x="69" y="110"/>
                  </a:cubicBezTo>
                  <a:cubicBezTo>
                    <a:pt x="94" y="60"/>
                    <a:pt x="116" y="61"/>
                    <a:pt x="149" y="22"/>
                  </a:cubicBezTo>
                  <a:cubicBezTo>
                    <a:pt x="167" y="0"/>
                    <a:pt x="144" y="62"/>
                    <a:pt x="160" y="38"/>
                  </a:cubicBezTo>
                  <a:cubicBezTo>
                    <a:pt x="168" y="43"/>
                    <a:pt x="204" y="29"/>
                    <a:pt x="208" y="38"/>
                  </a:cubicBezTo>
                  <a:cubicBezTo>
                    <a:pt x="217" y="61"/>
                    <a:pt x="231" y="70"/>
                    <a:pt x="237" y="102"/>
                  </a:cubicBezTo>
                  <a:cubicBezTo>
                    <a:pt x="245" y="144"/>
                    <a:pt x="236" y="168"/>
                    <a:pt x="277" y="182"/>
                  </a:cubicBezTo>
                  <a:cubicBezTo>
                    <a:pt x="308" y="136"/>
                    <a:pt x="326" y="85"/>
                    <a:pt x="357" y="38"/>
                  </a:cubicBezTo>
                  <a:cubicBezTo>
                    <a:pt x="364" y="27"/>
                    <a:pt x="380" y="23"/>
                    <a:pt x="389" y="14"/>
                  </a:cubicBezTo>
                  <a:cubicBezTo>
                    <a:pt x="396" y="7"/>
                    <a:pt x="373" y="25"/>
                    <a:pt x="365" y="30"/>
                  </a:cubicBezTo>
                  <a:cubicBezTo>
                    <a:pt x="373" y="104"/>
                    <a:pt x="395" y="167"/>
                    <a:pt x="413" y="238"/>
                  </a:cubicBezTo>
                  <a:cubicBezTo>
                    <a:pt x="410" y="249"/>
                    <a:pt x="405" y="270"/>
                    <a:pt x="405" y="270"/>
                  </a:cubicBezTo>
                  <a:cubicBezTo>
                    <a:pt x="320" y="273"/>
                    <a:pt x="234" y="274"/>
                    <a:pt x="149" y="278"/>
                  </a:cubicBezTo>
                  <a:cubicBezTo>
                    <a:pt x="119" y="279"/>
                    <a:pt x="0" y="317"/>
                    <a:pt x="21" y="2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0000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24" name="Picture 3" descr="forest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" r="80057"/>
            <a:stretch/>
          </p:blipFill>
          <p:spPr bwMode="auto">
            <a:xfrm>
              <a:off x="4629254" y="4526416"/>
              <a:ext cx="1712659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oup 121"/>
            <p:cNvGrpSpPr>
              <a:grpSpLocks/>
            </p:cNvGrpSpPr>
            <p:nvPr/>
          </p:nvGrpSpPr>
          <p:grpSpPr bwMode="auto">
            <a:xfrm>
              <a:off x="4114862" y="3901281"/>
              <a:ext cx="487405" cy="579438"/>
              <a:chOff x="-297816" y="1940"/>
              <a:chExt cx="487405" cy="365"/>
            </a:xfrm>
          </p:grpSpPr>
          <p:sp>
            <p:nvSpPr>
              <p:cNvPr id="38" name="Text Box 122"/>
              <p:cNvSpPr txBox="1">
                <a:spLocks noChangeArrowheads="1"/>
              </p:cNvSpPr>
              <p:nvPr/>
            </p:nvSpPr>
            <p:spPr bwMode="auto">
              <a:xfrm>
                <a:off x="-297816" y="1940"/>
                <a:ext cx="43180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 smtClean="0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39" name="Line 123"/>
              <p:cNvSpPr>
                <a:spLocks noChangeShapeType="1"/>
              </p:cNvSpPr>
              <p:nvPr/>
            </p:nvSpPr>
            <p:spPr bwMode="auto">
              <a:xfrm flipV="1">
                <a:off x="189589" y="2009"/>
                <a:ext cx="0" cy="24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6" name="Rectangle 129"/>
            <p:cNvSpPr>
              <a:spLocks noChangeArrowheads="1"/>
            </p:cNvSpPr>
            <p:nvPr/>
          </p:nvSpPr>
          <p:spPr bwMode="auto">
            <a:xfrm>
              <a:off x="7458368" y="4041443"/>
              <a:ext cx="685512" cy="457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err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NO</a:t>
              </a:r>
              <a:r>
                <a:rPr lang="en-US" sz="2400" b="1" baseline="-25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x</a:t>
              </a:r>
              <a:endParaRPr lang="en-US" sz="2400" b="1" baseline="-250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Rectangle 134"/>
            <p:cNvSpPr>
              <a:spLocks noChangeArrowheads="1"/>
            </p:cNvSpPr>
            <p:nvPr/>
          </p:nvSpPr>
          <p:spPr bwMode="auto">
            <a:xfrm>
              <a:off x="6731096" y="4041443"/>
              <a:ext cx="583045" cy="457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OH</a:t>
              </a:r>
              <a:endParaRPr lang="en-US" sz="2400" b="1" baseline="-2500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Text Box 135"/>
            <p:cNvSpPr txBox="1">
              <a:spLocks noChangeArrowheads="1"/>
            </p:cNvSpPr>
            <p:nvPr/>
          </p:nvSpPr>
          <p:spPr bwMode="auto">
            <a:xfrm>
              <a:off x="7280488" y="4587541"/>
              <a:ext cx="738909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FF0000"/>
                  </a:solidFill>
                </a:rPr>
                <a:t>PAN</a:t>
              </a:r>
            </a:p>
          </p:txBody>
        </p:sp>
        <p:sp>
          <p:nvSpPr>
            <p:cNvPr id="30" name="Line 142"/>
            <p:cNvSpPr>
              <a:spLocks noChangeShapeType="1"/>
            </p:cNvSpPr>
            <p:nvPr/>
          </p:nvSpPr>
          <p:spPr bwMode="auto">
            <a:xfrm flipV="1">
              <a:off x="7626851" y="4383863"/>
              <a:ext cx="46182" cy="3048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Text Box 135"/>
            <p:cNvSpPr txBox="1">
              <a:spLocks noChangeArrowheads="1"/>
            </p:cNvSpPr>
            <p:nvPr/>
          </p:nvSpPr>
          <p:spPr bwMode="auto">
            <a:xfrm>
              <a:off x="6530556" y="4592303"/>
              <a:ext cx="69128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0000"/>
                  </a:solidFill>
                </a:rPr>
                <a:t>H</a:t>
              </a:r>
              <a:r>
                <a:rPr lang="en-US" sz="24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sz="2400" dirty="0" smtClean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32" name="Line 142"/>
            <p:cNvSpPr>
              <a:spLocks noChangeShapeType="1"/>
            </p:cNvSpPr>
            <p:nvPr/>
          </p:nvSpPr>
          <p:spPr bwMode="auto">
            <a:xfrm flipV="1">
              <a:off x="6879301" y="4439903"/>
              <a:ext cx="46182" cy="3048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Line 123"/>
            <p:cNvSpPr>
              <a:spLocks noChangeShapeType="1"/>
            </p:cNvSpPr>
            <p:nvPr/>
          </p:nvSpPr>
          <p:spPr bwMode="auto">
            <a:xfrm flipV="1">
              <a:off x="5587575" y="3993336"/>
              <a:ext cx="0" cy="3810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Text Box 125"/>
            <p:cNvSpPr txBox="1">
              <a:spLocks noChangeArrowheads="1"/>
            </p:cNvSpPr>
            <p:nvPr/>
          </p:nvSpPr>
          <p:spPr bwMode="auto">
            <a:xfrm>
              <a:off x="4829612" y="4289705"/>
              <a:ext cx="876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FF0000"/>
                  </a:solidFill>
                </a:rPr>
                <a:t>VOCs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39573" y="4592303"/>
              <a:ext cx="1377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Deposition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36" name="Line 123"/>
            <p:cNvSpPr>
              <a:spLocks noChangeShapeType="1"/>
            </p:cNvSpPr>
            <p:nvPr/>
          </p:nvSpPr>
          <p:spPr bwMode="auto">
            <a:xfrm>
              <a:off x="4234324" y="4595224"/>
              <a:ext cx="0" cy="434899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44555" y="3524611"/>
              <a:ext cx="39761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2. Feedbacks (</a:t>
              </a:r>
              <a:r>
                <a:rPr lang="en-US" sz="2000" dirty="0" err="1" smtClean="0">
                  <a:solidFill>
                    <a:srgbClr val="0000FF"/>
                  </a:solidFill>
                </a:rPr>
                <a:t>Emis</a:t>
              </a:r>
              <a:r>
                <a:rPr lang="en-US" sz="2000" dirty="0" smtClean="0">
                  <a:solidFill>
                    <a:srgbClr val="0000FF"/>
                  </a:solidFill>
                </a:rPr>
                <a:t>, </a:t>
              </a:r>
              <a:r>
                <a:rPr lang="en-US" sz="2000" dirty="0" err="1">
                  <a:solidFill>
                    <a:srgbClr val="0000FF"/>
                  </a:solidFill>
                </a:rPr>
                <a:t>C</a:t>
              </a:r>
              <a:r>
                <a:rPr lang="en-US" sz="2000" dirty="0" err="1" smtClean="0">
                  <a:solidFill>
                    <a:srgbClr val="0000FF"/>
                  </a:solidFill>
                </a:rPr>
                <a:t>hem</a:t>
              </a:r>
              <a:r>
                <a:rPr lang="en-US" sz="2000" dirty="0" smtClean="0">
                  <a:solidFill>
                    <a:srgbClr val="0000FF"/>
                  </a:solidFill>
                </a:rPr>
                <a:t>, </a:t>
              </a:r>
              <a:r>
                <a:rPr lang="en-US" sz="2000" dirty="0" err="1" smtClean="0">
                  <a:solidFill>
                    <a:srgbClr val="0000FF"/>
                  </a:solidFill>
                </a:rPr>
                <a:t>Dep</a:t>
              </a:r>
              <a:r>
                <a:rPr lang="en-US" sz="2000" dirty="0" smtClean="0">
                  <a:solidFill>
                    <a:srgbClr val="0000FF"/>
                  </a:solidFill>
                </a:rPr>
                <a:t>)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7806993" y="2516983"/>
            <a:ext cx="178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10am-5pm </a:t>
            </a:r>
            <a:r>
              <a:rPr lang="en-US" b="1" dirty="0" err="1">
                <a:solidFill>
                  <a:srgbClr val="FF0000"/>
                </a:solidFill>
              </a:rPr>
              <a:t>avg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1449" y="3960591"/>
            <a:ext cx="7731540" cy="2217050"/>
            <a:chOff x="-1449" y="3960591"/>
            <a:chExt cx="7731540" cy="2217050"/>
          </a:xfrm>
        </p:grpSpPr>
        <p:grpSp>
          <p:nvGrpSpPr>
            <p:cNvPr id="10" name="Group 9"/>
            <p:cNvGrpSpPr/>
            <p:nvPr/>
          </p:nvGrpSpPr>
          <p:grpSpPr>
            <a:xfrm>
              <a:off x="-1449" y="4328973"/>
              <a:ext cx="4233501" cy="1848668"/>
              <a:chOff x="4385992" y="1606724"/>
              <a:chExt cx="4233501" cy="1848668"/>
            </a:xfrm>
          </p:grpSpPr>
          <p:grpSp>
            <p:nvGrpSpPr>
              <p:cNvPr id="12" name="Group 119"/>
              <p:cNvGrpSpPr>
                <a:grpSpLocks/>
              </p:cNvGrpSpPr>
              <p:nvPr/>
            </p:nvGrpSpPr>
            <p:grpSpPr bwMode="auto">
              <a:xfrm>
                <a:off x="4790863" y="2302068"/>
                <a:ext cx="2286000" cy="1143000"/>
                <a:chOff x="1008" y="1303"/>
                <a:chExt cx="1440" cy="720"/>
              </a:xfrm>
            </p:grpSpPr>
            <p:sp>
              <p:nvSpPr>
                <p:cNvPr id="1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008" y="1792"/>
                  <a:ext cx="131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defTabSz="914400"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mtClean="0">
                      <a:solidFill>
                        <a:srgbClr val="000000"/>
                      </a:solidFill>
                    </a:rPr>
                    <a:t>pollutant sources</a:t>
                  </a:r>
                </a:p>
              </p:txBody>
            </p:sp>
            <p:pic>
              <p:nvPicPr>
                <p:cNvPr id="19" name="Picture 104" descr="forest">
                  <a:hlinkClick r:id="rId5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068" r="73769"/>
                <a:stretch>
                  <a:fillRect/>
                </a:stretch>
              </p:blipFill>
              <p:spPr bwMode="auto">
                <a:xfrm>
                  <a:off x="1920" y="1488"/>
                  <a:ext cx="528" cy="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105" descr="MCj02808020000[1]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8" y="1303"/>
                  <a:ext cx="624" cy="5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21" name="Object 106"/>
                <p:cNvGraphicFramePr>
                  <a:graphicFrameLocks noChangeAspect="1"/>
                </p:cNvGraphicFramePr>
                <p:nvPr/>
              </p:nvGraphicFramePr>
              <p:xfrm>
                <a:off x="1584" y="1568"/>
                <a:ext cx="336" cy="25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841" name="Photo Editor Photo" r:id="rId8" imgW="2286198" imgH="1706667" progId="MSPhotoEd.3">
                        <p:embed/>
                      </p:oleObj>
                    </mc:Choice>
                    <mc:Fallback>
                      <p:oleObj name="Photo Editor Photo" r:id="rId8" imgW="2286198" imgH="1706667" progId="MSPhotoEd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3334" t="37302" r="45084" b="9944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584" y="1568"/>
                              <a:ext cx="336" cy="25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3" name="Line 107"/>
              <p:cNvSpPr>
                <a:spLocks noChangeShapeType="1"/>
              </p:cNvSpPr>
              <p:nvPr/>
            </p:nvSpPr>
            <p:spPr bwMode="auto">
              <a:xfrm flipV="1">
                <a:off x="4790863" y="2225868"/>
                <a:ext cx="354134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" name="Line 113"/>
              <p:cNvSpPr>
                <a:spLocks noChangeShapeType="1"/>
              </p:cNvSpPr>
              <p:nvPr/>
            </p:nvSpPr>
            <p:spPr bwMode="auto">
              <a:xfrm flipV="1">
                <a:off x="6156063" y="1941001"/>
                <a:ext cx="0" cy="66981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" name="Text Box 114"/>
              <p:cNvSpPr txBox="1">
                <a:spLocks noChangeArrowheads="1"/>
              </p:cNvSpPr>
              <p:nvPr/>
            </p:nvSpPr>
            <p:spPr bwMode="auto">
              <a:xfrm>
                <a:off x="6197363" y="2212343"/>
                <a:ext cx="2243138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rgbClr val="FF0000"/>
                    </a:solidFill>
                  </a:rPr>
                  <a:t>Degree of mixing</a:t>
                </a:r>
              </a:p>
            </p:txBody>
          </p:sp>
          <p:sp>
            <p:nvSpPr>
              <p:cNvPr id="16" name="Line 116"/>
              <p:cNvSpPr>
                <a:spLocks noChangeShapeType="1"/>
              </p:cNvSpPr>
              <p:nvPr/>
            </p:nvSpPr>
            <p:spPr bwMode="auto">
              <a:xfrm>
                <a:off x="4790863" y="3455392"/>
                <a:ext cx="364963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85992" y="1606724"/>
                <a:ext cx="42335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00FF"/>
                    </a:solidFill>
                  </a:rPr>
                  <a:t>1. Meteorology (e.g., air stagnation)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334749" y="3960591"/>
              <a:ext cx="6395342" cy="40011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What drives the observed O</a:t>
              </a:r>
              <a:r>
                <a:rPr lang="en-US" sz="2000" baseline="-25000" dirty="0" smtClean="0">
                  <a:solidFill>
                    <a:srgbClr val="0000FF"/>
                  </a:solidFill>
                </a:rPr>
                <a:t>3</a:t>
              </a:r>
              <a:r>
                <a:rPr lang="en-US" sz="2000" dirty="0" smtClean="0">
                  <a:solidFill>
                    <a:srgbClr val="0000FF"/>
                  </a:solidFill>
                </a:rPr>
                <a:t>-Temperature correlation? 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2343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/>
          <a:srcRect l="9543" t="11975" r="1630"/>
          <a:stretch/>
        </p:blipFill>
        <p:spPr>
          <a:xfrm>
            <a:off x="120114" y="2075179"/>
            <a:ext cx="4581402" cy="3426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climate change over the NE USA leads to higher summertime surface O</a:t>
            </a:r>
            <a:r>
              <a:rPr lang="en-US" baseline="-25000" dirty="0" smtClean="0"/>
              <a:t>3</a:t>
            </a:r>
            <a:r>
              <a:rPr lang="en-US" dirty="0" smtClean="0"/>
              <a:t> (“climate penalty” </a:t>
            </a:r>
            <a:r>
              <a:rPr lang="en-US" sz="1800" dirty="0" smtClean="0"/>
              <a:t>[Wu et al., JGR, 2008]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140764" y="1947715"/>
            <a:ext cx="4813872" cy="3477803"/>
            <a:chOff x="120114" y="1404120"/>
            <a:chExt cx="4598117" cy="337098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9738" t="11601"/>
            <a:stretch/>
          </p:blipFill>
          <p:spPr>
            <a:xfrm>
              <a:off x="120114" y="1404120"/>
              <a:ext cx="4598117" cy="3370986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94795" y="1533591"/>
              <a:ext cx="3211151" cy="474232"/>
              <a:chOff x="24594667" y="602015"/>
              <a:chExt cx="3211151" cy="474232"/>
            </a:xfrm>
          </p:grpSpPr>
          <p:sp>
            <p:nvSpPr>
              <p:cNvPr id="27" name="Isosceles Triangle 119"/>
              <p:cNvSpPr>
                <a:spLocks noChangeArrowheads="1"/>
              </p:cNvSpPr>
              <p:nvPr/>
            </p:nvSpPr>
            <p:spPr bwMode="auto">
              <a:xfrm>
                <a:off x="24594667" y="602015"/>
                <a:ext cx="139261" cy="163344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492625"/>
                <a:endParaRPr lang="en-US"/>
              </a:p>
            </p:txBody>
          </p:sp>
          <p:sp>
            <p:nvSpPr>
              <p:cNvPr id="30" name="Isosceles Triangle 141"/>
              <p:cNvSpPr>
                <a:spLocks noChangeArrowheads="1"/>
              </p:cNvSpPr>
              <p:nvPr/>
            </p:nvSpPr>
            <p:spPr bwMode="auto">
              <a:xfrm>
                <a:off x="24594667" y="825685"/>
                <a:ext cx="139261" cy="165117"/>
              </a:xfrm>
              <a:prstGeom prst="triangle">
                <a:avLst>
                  <a:gd name="adj" fmla="val 50000"/>
                </a:avLst>
              </a:prstGeom>
              <a:solidFill>
                <a:srgbClr val="FF8000"/>
              </a:solidFill>
              <a:ln w="9525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492625"/>
                <a:endParaRPr lang="en-US"/>
              </a:p>
            </p:txBody>
          </p:sp>
          <p:sp>
            <p:nvSpPr>
              <p:cNvPr id="31" name="TextBox 142"/>
              <p:cNvSpPr txBox="1">
                <a:spLocks noChangeArrowheads="1"/>
              </p:cNvSpPr>
              <p:nvPr/>
            </p:nvSpPr>
            <p:spPr bwMode="auto">
              <a:xfrm>
                <a:off x="24713278" y="768470"/>
                <a:ext cx="309254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dirty="0" smtClean="0">
                    <a:solidFill>
                      <a:srgbClr val="FF8000"/>
                    </a:solidFill>
                  </a:rPr>
                  <a:t>RCP4.5_WMGG </a:t>
                </a:r>
                <a:r>
                  <a:rPr lang="en-US" sz="1400" dirty="0">
                    <a:solidFill>
                      <a:srgbClr val="FF8000"/>
                    </a:solidFill>
                  </a:rPr>
                  <a:t>2091-2100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395379" y="1672557"/>
            <a:ext cx="6748620" cy="4839727"/>
            <a:chOff x="2624497" y="1174234"/>
            <a:chExt cx="6595651" cy="4668899"/>
          </a:xfrm>
        </p:grpSpPr>
        <p:grpSp>
          <p:nvGrpSpPr>
            <p:cNvPr id="37" name="Group 36"/>
            <p:cNvGrpSpPr/>
            <p:nvPr/>
          </p:nvGrpSpPr>
          <p:grpSpPr>
            <a:xfrm>
              <a:off x="4795346" y="1174234"/>
              <a:ext cx="4315304" cy="3239532"/>
              <a:chOff x="4889499" y="3453368"/>
              <a:chExt cx="4315304" cy="3239532"/>
            </a:xfrm>
          </p:grpSpPr>
          <p:pic>
            <p:nvPicPr>
              <p:cNvPr id="3" name="Picture 2" descr="NEW_RCP45X_EnesemMean_MeanDiff_2091-100_2006-15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91" t="9616" r="20531" b="10769"/>
              <a:stretch/>
            </p:blipFill>
            <p:spPr>
              <a:xfrm>
                <a:off x="5092699" y="4064000"/>
                <a:ext cx="3556001" cy="2628900"/>
              </a:xfrm>
              <a:prstGeom prst="rect">
                <a:avLst/>
              </a:prstGeom>
            </p:spPr>
          </p:pic>
          <p:grpSp>
            <p:nvGrpSpPr>
              <p:cNvPr id="36" name="Group 35"/>
              <p:cNvGrpSpPr/>
              <p:nvPr/>
            </p:nvGrpSpPr>
            <p:grpSpPr>
              <a:xfrm>
                <a:off x="4889499" y="3453368"/>
                <a:ext cx="4315304" cy="2947432"/>
                <a:chOff x="4889499" y="3453368"/>
                <a:chExt cx="4315304" cy="2947432"/>
              </a:xfrm>
            </p:grpSpPr>
            <p:pic>
              <p:nvPicPr>
                <p:cNvPr id="14" name="Picture 13" descr="NEW_RCP45X_EnesemMean_MeanDiff_2091-100_2006-15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3826" t="11539" r="4125" b="20768"/>
                <a:stretch/>
              </p:blipFill>
              <p:spPr>
                <a:xfrm>
                  <a:off x="8521701" y="4165600"/>
                  <a:ext cx="596899" cy="2235200"/>
                </a:xfrm>
                <a:prstGeom prst="rect">
                  <a:avLst/>
                </a:prstGeom>
              </p:spPr>
            </p:pic>
            <p:cxnSp>
              <p:nvCxnSpPr>
                <p:cNvPr id="16" name="Straight Connector 15"/>
                <p:cNvCxnSpPr/>
                <p:nvPr/>
              </p:nvCxnSpPr>
              <p:spPr bwMode="auto">
                <a:xfrm flipH="1">
                  <a:off x="7493000" y="5245100"/>
                  <a:ext cx="635000" cy="1270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" name="Straight Connector 16"/>
                <p:cNvCxnSpPr/>
                <p:nvPr/>
              </p:nvCxnSpPr>
              <p:spPr bwMode="auto">
                <a:xfrm flipH="1">
                  <a:off x="6718300" y="4457700"/>
                  <a:ext cx="1409700" cy="1270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Straight Connector 18"/>
                <p:cNvCxnSpPr/>
                <p:nvPr/>
              </p:nvCxnSpPr>
              <p:spPr bwMode="auto">
                <a:xfrm>
                  <a:off x="8128000" y="4470400"/>
                  <a:ext cx="0" cy="78740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" name="Straight Connector 21"/>
                <p:cNvCxnSpPr/>
                <p:nvPr/>
              </p:nvCxnSpPr>
              <p:spPr bwMode="auto">
                <a:xfrm>
                  <a:off x="6769100" y="4457700"/>
                  <a:ext cx="0" cy="1357868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Connector 23"/>
                <p:cNvCxnSpPr/>
                <p:nvPr/>
              </p:nvCxnSpPr>
              <p:spPr bwMode="auto">
                <a:xfrm flipH="1">
                  <a:off x="6756400" y="5802868"/>
                  <a:ext cx="736600" cy="1270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" name="Straight Connector 25"/>
                <p:cNvCxnSpPr/>
                <p:nvPr/>
              </p:nvCxnSpPr>
              <p:spPr bwMode="auto">
                <a:xfrm>
                  <a:off x="7493000" y="5257800"/>
                  <a:ext cx="0" cy="557768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2" name="TextBox 31"/>
                <p:cNvSpPr txBox="1"/>
                <p:nvPr/>
              </p:nvSpPr>
              <p:spPr>
                <a:xfrm>
                  <a:off x="4889499" y="3453368"/>
                  <a:ext cx="431530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rgbClr val="FF6600"/>
                      </a:solidFill>
                    </a:rPr>
                    <a:t>(2091</a:t>
                  </a:r>
                  <a:r>
                    <a:rPr lang="en-US" dirty="0">
                      <a:solidFill>
                        <a:srgbClr val="FF6600"/>
                      </a:solidFill>
                    </a:rPr>
                    <a:t>-</a:t>
                  </a:r>
                  <a:r>
                    <a:rPr lang="en-US" dirty="0" smtClean="0">
                      <a:solidFill>
                        <a:srgbClr val="FF6600"/>
                      </a:solidFill>
                    </a:rPr>
                    <a:t>2100) </a:t>
                  </a:r>
                  <a:r>
                    <a:rPr lang="en-US" dirty="0">
                      <a:solidFill>
                        <a:srgbClr val="FF6600"/>
                      </a:solidFill>
                    </a:rPr>
                    <a:t>– </a:t>
                  </a:r>
                  <a:r>
                    <a:rPr lang="en-US" dirty="0" smtClean="0">
                      <a:solidFill>
                        <a:srgbClr val="FF6600"/>
                      </a:solidFill>
                    </a:rPr>
                    <a:t>(2006</a:t>
                  </a:r>
                  <a:r>
                    <a:rPr lang="en-US" dirty="0">
                      <a:solidFill>
                        <a:srgbClr val="FF6600"/>
                      </a:solidFill>
                    </a:rPr>
                    <a:t>-</a:t>
                  </a:r>
                  <a:r>
                    <a:rPr lang="en-US" dirty="0" smtClean="0">
                      <a:solidFill>
                        <a:srgbClr val="FF6600"/>
                      </a:solidFill>
                    </a:rPr>
                    <a:t>2015)</a:t>
                  </a:r>
                </a:p>
                <a:p>
                  <a:pPr algn="ctr"/>
                  <a:r>
                    <a:rPr lang="en-US" dirty="0" smtClean="0">
                      <a:solidFill>
                        <a:srgbClr val="FF6600"/>
                      </a:solidFill>
                    </a:rPr>
                    <a:t>RCP4.5_WMGG 3 ens. </a:t>
                  </a:r>
                  <a:r>
                    <a:rPr lang="en-US" dirty="0">
                      <a:solidFill>
                        <a:srgbClr val="FF6600"/>
                      </a:solidFill>
                    </a:rPr>
                    <a:t>m</a:t>
                  </a:r>
                  <a:r>
                    <a:rPr lang="en-US" dirty="0" smtClean="0">
                      <a:solidFill>
                        <a:srgbClr val="FF6600"/>
                      </a:solidFill>
                    </a:rPr>
                    <a:t>ember mean: </a:t>
                  </a:r>
                </a:p>
              </p:txBody>
            </p:sp>
          </p:grpSp>
        </p:grpSp>
        <p:sp>
          <p:nvSpPr>
            <p:cNvPr id="35" name="TextBox 34"/>
            <p:cNvSpPr txBox="1"/>
            <p:nvPr/>
          </p:nvSpPr>
          <p:spPr>
            <a:xfrm>
              <a:off x="5125743" y="4417950"/>
              <a:ext cx="4094405" cy="1425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</a:rPr>
                <a:t>Moderate climate change increases NE USA surface O</a:t>
              </a:r>
              <a:r>
                <a:rPr lang="en-US" b="1" baseline="-25000" dirty="0" smtClean="0">
                  <a:solidFill>
                    <a:srgbClr val="FF6600"/>
                  </a:solidFill>
                </a:rPr>
                <a:t>3</a:t>
              </a:r>
              <a:r>
                <a:rPr lang="en-US" b="1" dirty="0" smtClean="0">
                  <a:solidFill>
                    <a:srgbClr val="FF6600"/>
                  </a:solidFill>
                </a:rPr>
                <a:t> 1-4 ppb in JJA</a:t>
              </a:r>
            </a:p>
            <a:p>
              <a:r>
                <a:rPr lang="en-US" dirty="0" smtClean="0">
                  <a:solidFill>
                    <a:srgbClr val="FF6600"/>
                  </a:solidFill>
                </a:rPr>
                <a:t>(agreement in sign for this region across prior modeling studies)</a:t>
              </a:r>
            </a:p>
            <a:p>
              <a:endParaRPr lang="en-US" b="1" dirty="0" smtClean="0">
                <a:solidFill>
                  <a:srgbClr val="FF6600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9" idx="6"/>
            </p:cNvCxnSpPr>
            <p:nvPr/>
          </p:nvCxnSpPr>
          <p:spPr bwMode="auto">
            <a:xfrm flipV="1">
              <a:off x="3820580" y="2324101"/>
              <a:ext cx="2862317" cy="1366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Oval 8"/>
            <p:cNvSpPr/>
            <p:nvPr/>
          </p:nvSpPr>
          <p:spPr bwMode="auto">
            <a:xfrm>
              <a:off x="2624497" y="1955487"/>
              <a:ext cx="1196083" cy="1010478"/>
            </a:xfrm>
            <a:prstGeom prst="ellips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337399" y="3763518"/>
            <a:ext cx="13715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 ensemble </a:t>
            </a:r>
          </a:p>
          <a:p>
            <a:r>
              <a:rPr lang="en-US" sz="1400" dirty="0" smtClean="0"/>
              <a:t>members for each scenario</a:t>
            </a:r>
            <a:endParaRPr lang="en-US" sz="1400" dirty="0"/>
          </a:p>
        </p:txBody>
      </p:sp>
      <p:sp>
        <p:nvSpPr>
          <p:cNvPr id="41" name="Oval 40"/>
          <p:cNvSpPr/>
          <p:nvPr/>
        </p:nvSpPr>
        <p:spPr bwMode="auto">
          <a:xfrm>
            <a:off x="955462" y="3729026"/>
            <a:ext cx="433562" cy="42105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211" y="1566893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Monthly mean surface O</a:t>
            </a:r>
            <a:r>
              <a:rPr lang="en-US" baseline="-25000" dirty="0" smtClean="0"/>
              <a:t>3</a:t>
            </a:r>
            <a:r>
              <a:rPr lang="en-US" dirty="0" smtClean="0"/>
              <a:t> over NE USA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69612" y="2008495"/>
            <a:ext cx="2419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RCP4.5_WMGG 2006-</a:t>
            </a:r>
            <a:r>
              <a:rPr lang="en-US" sz="1400" dirty="0" smtClean="0">
                <a:solidFill>
                  <a:srgbClr val="000000"/>
                </a:solidFill>
              </a:rPr>
              <a:t>2015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925714" y="1221547"/>
            <a:ext cx="395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GFDL CM3 chemistry-climate model</a:t>
            </a:r>
            <a:endParaRPr lang="en-US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67309" y="6550223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O. Clifton/H. </a:t>
            </a:r>
            <a:r>
              <a:rPr lang="en-US" sz="1400" dirty="0" err="1" smtClean="0"/>
              <a:t>Rieder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505913" y="6331715"/>
            <a:ext cx="839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How does NE USA O</a:t>
            </a:r>
            <a:r>
              <a:rPr lang="en-US" b="1" baseline="-25000" dirty="0" smtClean="0">
                <a:solidFill>
                  <a:srgbClr val="0000FF"/>
                </a:solidFill>
              </a:rPr>
              <a:t>3</a:t>
            </a:r>
            <a:r>
              <a:rPr lang="en-US" b="1" dirty="0" smtClean="0">
                <a:solidFill>
                  <a:srgbClr val="0000FF"/>
                </a:solidFill>
              </a:rPr>
              <a:t> respond to changing regional and global emissions?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2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49847"/>
          </a:xfrm>
        </p:spPr>
        <p:txBody>
          <a:bodyPr/>
          <a:lstStyle/>
          <a:p>
            <a:r>
              <a:rPr lang="en-US" dirty="0" smtClean="0"/>
              <a:t>Extremes: The highest summertime surface O</a:t>
            </a:r>
            <a:r>
              <a:rPr lang="en-US" baseline="-25000" dirty="0" smtClean="0"/>
              <a:t>3</a:t>
            </a:r>
            <a:r>
              <a:rPr lang="en-US" dirty="0" smtClean="0"/>
              <a:t> events over NE USA decrease strongly under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controls</a:t>
            </a:r>
            <a:endParaRPr lang="en-US" baseline="-25000" dirty="0"/>
          </a:p>
        </p:txBody>
      </p:sp>
      <p:grpSp>
        <p:nvGrpSpPr>
          <p:cNvPr id="14" name="Group 86"/>
          <p:cNvGrpSpPr>
            <a:grpSpLocks/>
          </p:cNvGrpSpPr>
          <p:nvPr/>
        </p:nvGrpSpPr>
        <p:grpSpPr bwMode="auto">
          <a:xfrm>
            <a:off x="1" y="991103"/>
            <a:ext cx="6833674" cy="2757282"/>
            <a:chOff x="21123286" y="19629271"/>
            <a:chExt cx="7273667" cy="3277211"/>
          </a:xfrm>
        </p:grpSpPr>
        <p:pic>
          <p:nvPicPr>
            <p:cNvPr id="15" name="Picture 2088" descr="RCP85_densityplot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91" r="19157"/>
            <a:stretch>
              <a:fillRect/>
            </a:stretch>
          </p:blipFill>
          <p:spPr bwMode="auto">
            <a:xfrm>
              <a:off x="21123286" y="19629271"/>
              <a:ext cx="7273667" cy="3277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226"/>
            <p:cNvSpPr>
              <a:spLocks noChangeArrowheads="1"/>
            </p:cNvSpPr>
            <p:nvPr/>
          </p:nvSpPr>
          <p:spPr bwMode="auto">
            <a:xfrm>
              <a:off x="21948341" y="19966934"/>
              <a:ext cx="144194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Arial" charset="0"/>
                </a:rPr>
                <a:t>RCP8.5</a:t>
              </a:r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23"/>
            <p:cNvCxnSpPr>
              <a:cxnSpLocks noChangeShapeType="1"/>
            </p:cNvCxnSpPr>
            <p:nvPr/>
          </p:nvCxnSpPr>
          <p:spPr bwMode="auto">
            <a:xfrm flipH="1" flipV="1">
              <a:off x="24815680" y="19778524"/>
              <a:ext cx="1219157" cy="889166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Box 29"/>
            <p:cNvSpPr txBox="1">
              <a:spLocks noChangeArrowheads="1"/>
            </p:cNvSpPr>
            <p:nvPr/>
          </p:nvSpPr>
          <p:spPr bwMode="auto">
            <a:xfrm>
              <a:off x="25374600" y="19793947"/>
              <a:ext cx="85732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/>
                <a:t>Time</a:t>
              </a:r>
            </a:p>
          </p:txBody>
        </p:sp>
      </p:grpSp>
      <p:grpSp>
        <p:nvGrpSpPr>
          <p:cNvPr id="21" name="Group 87"/>
          <p:cNvGrpSpPr>
            <a:grpSpLocks/>
          </p:cNvGrpSpPr>
          <p:nvPr/>
        </p:nvGrpSpPr>
        <p:grpSpPr bwMode="auto">
          <a:xfrm>
            <a:off x="31" y="3379095"/>
            <a:ext cx="6727837" cy="3500066"/>
            <a:chOff x="21248276" y="15899319"/>
            <a:chExt cx="6938663" cy="3729952"/>
          </a:xfrm>
        </p:grpSpPr>
        <p:grpSp>
          <p:nvGrpSpPr>
            <p:cNvPr id="22" name="Group 229"/>
            <p:cNvGrpSpPr>
              <a:grpSpLocks/>
            </p:cNvGrpSpPr>
            <p:nvPr/>
          </p:nvGrpSpPr>
          <p:grpSpPr bwMode="auto">
            <a:xfrm>
              <a:off x="21248276" y="15899319"/>
              <a:ext cx="6938663" cy="3729952"/>
              <a:chOff x="32892502" y="3532861"/>
              <a:chExt cx="6938663" cy="3729951"/>
            </a:xfrm>
          </p:grpSpPr>
          <p:pic>
            <p:nvPicPr>
              <p:cNvPr id="26" name="Picture 2086" descr="RCP45_densityplots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606" r="24549"/>
              <a:stretch/>
            </p:blipFill>
            <p:spPr bwMode="auto">
              <a:xfrm>
                <a:off x="32892502" y="4045625"/>
                <a:ext cx="6789126" cy="3217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7" name="Group 228"/>
              <p:cNvGrpSpPr>
                <a:grpSpLocks/>
              </p:cNvGrpSpPr>
              <p:nvPr/>
            </p:nvGrpSpPr>
            <p:grpSpPr bwMode="auto">
              <a:xfrm>
                <a:off x="38250136" y="3532861"/>
                <a:ext cx="1581029" cy="2053882"/>
                <a:chOff x="38250136" y="3532861"/>
                <a:chExt cx="1581029" cy="2053882"/>
              </a:xfrm>
            </p:grpSpPr>
            <p:sp>
              <p:nvSpPr>
                <p:cNvPr id="30" name="TextBox 224"/>
                <p:cNvSpPr txBox="1">
                  <a:spLocks noChangeArrowheads="1"/>
                </p:cNvSpPr>
                <p:nvPr/>
              </p:nvSpPr>
              <p:spPr bwMode="auto">
                <a:xfrm>
                  <a:off x="38250136" y="3555418"/>
                  <a:ext cx="1447520" cy="2031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>
                      <a:latin typeface="Wingdings" charset="0"/>
                      <a:cs typeface="Wingdings" charset="0"/>
                    </a:rPr>
                    <a:t></a:t>
                  </a:r>
                </a:p>
                <a:p>
                  <a:pPr eaLnBrk="1" hangingPunct="1"/>
                  <a:r>
                    <a:rPr lang="en-US" sz="1400">
                      <a:solidFill>
                        <a:srgbClr val="28E300"/>
                      </a:solidFill>
                      <a:latin typeface="Wingdings" charset="0"/>
                      <a:cs typeface="Wingdings" charset="0"/>
                    </a:rPr>
                    <a:t></a:t>
                  </a:r>
                </a:p>
                <a:p>
                  <a:pPr eaLnBrk="1" hangingPunct="1"/>
                  <a:r>
                    <a:rPr lang="en-US" sz="1400">
                      <a:solidFill>
                        <a:srgbClr val="FF0000"/>
                      </a:solidFill>
                      <a:latin typeface="Wingdings" charset="0"/>
                      <a:cs typeface="Wingdings" charset="0"/>
                    </a:rPr>
                    <a:t></a:t>
                  </a:r>
                </a:p>
                <a:p>
                  <a:pPr eaLnBrk="1" hangingPunct="1"/>
                  <a:r>
                    <a:rPr lang="en-US" sz="1400">
                      <a:solidFill>
                        <a:srgbClr val="0000FF"/>
                      </a:solidFill>
                      <a:latin typeface="Wingdings" charset="0"/>
                      <a:cs typeface="Wingdings" charset="0"/>
                    </a:rPr>
                    <a:t></a:t>
                  </a:r>
                </a:p>
                <a:p>
                  <a:pPr eaLnBrk="1" hangingPunct="1"/>
                  <a:r>
                    <a:rPr lang="en-US" sz="1400">
                      <a:solidFill>
                        <a:srgbClr val="37D5E4"/>
                      </a:solidFill>
                      <a:latin typeface="Wingdings" charset="0"/>
                      <a:cs typeface="Wingdings" charset="0"/>
                    </a:rPr>
                    <a:t></a:t>
                  </a:r>
                </a:p>
                <a:p>
                  <a:pPr eaLnBrk="1" hangingPunct="1"/>
                  <a:r>
                    <a:rPr lang="en-US" sz="1400">
                      <a:solidFill>
                        <a:srgbClr val="DE00FF"/>
                      </a:solidFill>
                      <a:latin typeface="Wingdings" charset="0"/>
                      <a:cs typeface="Wingdings" charset="0"/>
                    </a:rPr>
                    <a:t></a:t>
                  </a:r>
                </a:p>
                <a:p>
                  <a:pPr eaLnBrk="1" hangingPunct="1"/>
                  <a:r>
                    <a:rPr lang="en-US" sz="1400">
                      <a:solidFill>
                        <a:srgbClr val="FFFF00"/>
                      </a:solidFill>
                      <a:latin typeface="Wingdings" charset="0"/>
                      <a:cs typeface="Wingdings" charset="0"/>
                    </a:rPr>
                    <a:t></a:t>
                  </a:r>
                </a:p>
                <a:p>
                  <a:pPr eaLnBrk="1" hangingPunct="1"/>
                  <a:r>
                    <a:rPr lang="en-US" sz="1400">
                      <a:solidFill>
                        <a:schemeClr val="bg2"/>
                      </a:solidFill>
                      <a:latin typeface="Wingdings" charset="0"/>
                      <a:cs typeface="Wingdings" charset="0"/>
                    </a:rPr>
                    <a:t></a:t>
                  </a:r>
                </a:p>
                <a:p>
                  <a:pPr eaLnBrk="1" hangingPunct="1"/>
                  <a:r>
                    <a:rPr lang="en-US" sz="1400">
                      <a:solidFill>
                        <a:srgbClr val="800000"/>
                      </a:solidFill>
                      <a:latin typeface="Wingdings" charset="0"/>
                      <a:cs typeface="Wingdings" charset="0"/>
                    </a:rPr>
                    <a:t></a:t>
                  </a:r>
                  <a:endParaRPr lang="en-US" sz="1400"/>
                </a:p>
              </p:txBody>
            </p:sp>
            <p:sp>
              <p:nvSpPr>
                <p:cNvPr id="31" name="TextBox 225"/>
                <p:cNvSpPr txBox="1">
                  <a:spLocks noChangeArrowheads="1"/>
                </p:cNvSpPr>
                <p:nvPr/>
              </p:nvSpPr>
              <p:spPr bwMode="auto">
                <a:xfrm>
                  <a:off x="38472273" y="3532861"/>
                  <a:ext cx="1358892" cy="2031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dirty="0"/>
                    <a:t>2006-2015</a:t>
                  </a:r>
                </a:p>
                <a:p>
                  <a:pPr eaLnBrk="1" hangingPunct="1"/>
                  <a:r>
                    <a:rPr lang="en-US" sz="1400" dirty="0"/>
                    <a:t>2016-2025</a:t>
                  </a:r>
                </a:p>
                <a:p>
                  <a:pPr eaLnBrk="1" hangingPunct="1"/>
                  <a:r>
                    <a:rPr lang="en-US" sz="1400" dirty="0"/>
                    <a:t>2026-2035</a:t>
                  </a:r>
                </a:p>
                <a:p>
                  <a:pPr eaLnBrk="1" hangingPunct="1"/>
                  <a:r>
                    <a:rPr lang="en-US" sz="1400" dirty="0"/>
                    <a:t>2036-2045</a:t>
                  </a:r>
                </a:p>
                <a:p>
                  <a:pPr eaLnBrk="1" hangingPunct="1"/>
                  <a:r>
                    <a:rPr lang="en-US" sz="1400" dirty="0"/>
                    <a:t>2046-2055</a:t>
                  </a:r>
                </a:p>
                <a:p>
                  <a:pPr eaLnBrk="1" hangingPunct="1"/>
                  <a:r>
                    <a:rPr lang="en-US" sz="1400" dirty="0"/>
                    <a:t>2056-2065</a:t>
                  </a:r>
                </a:p>
                <a:p>
                  <a:pPr eaLnBrk="1" hangingPunct="1"/>
                  <a:r>
                    <a:rPr lang="en-US" sz="1400" dirty="0"/>
                    <a:t>2066-2075</a:t>
                  </a:r>
                </a:p>
                <a:p>
                  <a:pPr eaLnBrk="1" hangingPunct="1"/>
                  <a:r>
                    <a:rPr lang="en-US" sz="1400" dirty="0"/>
                    <a:t>2076-2085</a:t>
                  </a:r>
                </a:p>
                <a:p>
                  <a:pPr eaLnBrk="1" hangingPunct="1"/>
                  <a:r>
                    <a:rPr lang="en-US" sz="1400" dirty="0"/>
                    <a:t>2086-2095</a:t>
                  </a:r>
                </a:p>
              </p:txBody>
            </p:sp>
          </p:grpSp>
        </p:grp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22087309" y="16612356"/>
              <a:ext cx="144194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Arial" charset="0"/>
                </a:rPr>
                <a:t>RCP4.5</a:t>
              </a:r>
              <a:endParaRPr lang="en-US"/>
            </a:p>
          </p:txBody>
        </p:sp>
        <p:cxnSp>
          <p:nvCxnSpPr>
            <p:cNvPr id="24" name="Straight Arrow Connector 232"/>
            <p:cNvCxnSpPr>
              <a:cxnSpLocks noChangeShapeType="1"/>
            </p:cNvCxnSpPr>
            <p:nvPr/>
          </p:nvCxnSpPr>
          <p:spPr bwMode="auto">
            <a:xfrm flipH="1" flipV="1">
              <a:off x="24146774" y="16605717"/>
              <a:ext cx="1888945" cy="869768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Box 237"/>
            <p:cNvSpPr txBox="1">
              <a:spLocks noChangeArrowheads="1"/>
            </p:cNvSpPr>
            <p:nvPr/>
          </p:nvSpPr>
          <p:spPr bwMode="auto">
            <a:xfrm>
              <a:off x="24945066" y="16614890"/>
              <a:ext cx="85732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/>
                <a:t>Time</a:t>
              </a:r>
            </a:p>
          </p:txBody>
        </p:sp>
      </p:grpSp>
      <p:cxnSp>
        <p:nvCxnSpPr>
          <p:cNvPr id="32" name="Straight Connector 92"/>
          <p:cNvCxnSpPr>
            <a:cxnSpLocks noChangeShapeType="1"/>
          </p:cNvCxnSpPr>
          <p:nvPr/>
        </p:nvCxnSpPr>
        <p:spPr bwMode="auto">
          <a:xfrm>
            <a:off x="2404015" y="1008540"/>
            <a:ext cx="0" cy="5199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40180"/>
          <a:stretch/>
        </p:blipFill>
        <p:spPr>
          <a:xfrm>
            <a:off x="7086884" y="1161870"/>
            <a:ext cx="2057116" cy="20709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018347" y="2527014"/>
            <a:ext cx="1109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FF0000"/>
                </a:solidFill>
                <a:latin typeface="Arial"/>
              </a:rPr>
              <a:t>RCP8.5</a:t>
            </a:r>
          </a:p>
          <a:p>
            <a:pPr defTabSz="914400"/>
            <a:r>
              <a:rPr lang="en-US" b="1" dirty="0" smtClean="0">
                <a:solidFill>
                  <a:srgbClr val="0000FF"/>
                </a:solidFill>
                <a:latin typeface="Arial"/>
              </a:rPr>
              <a:t>RCP4.5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41060" y="870235"/>
            <a:ext cx="24551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2005 to 2100 % change</a:t>
            </a:r>
            <a:endParaRPr lang="en-US" sz="1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100071" y="2281570"/>
            <a:ext cx="70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</a:t>
            </a:r>
            <a:r>
              <a:rPr lang="en-US" b="1" baseline="-25000" dirty="0" smtClean="0"/>
              <a:t>4</a:t>
            </a:r>
            <a:endParaRPr lang="en-US" b="1" baseline="-25000" dirty="0"/>
          </a:p>
        </p:txBody>
      </p:sp>
      <p:sp>
        <p:nvSpPr>
          <p:cNvPr id="39" name="TextBox 38"/>
          <p:cNvSpPr txBox="1"/>
          <p:nvPr/>
        </p:nvSpPr>
        <p:spPr>
          <a:xfrm>
            <a:off x="7603956" y="1665143"/>
            <a:ext cx="9867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Global</a:t>
            </a:r>
          </a:p>
          <a:p>
            <a:r>
              <a:rPr lang="en-US" b="1" dirty="0" smtClean="0"/>
              <a:t>  </a:t>
            </a:r>
            <a:r>
              <a:rPr lang="en-US" b="1" dirty="0" err="1" smtClean="0"/>
              <a:t>NO</a:t>
            </a:r>
            <a:r>
              <a:rPr lang="en-US" b="1" baseline="-25000" dirty="0" err="1" smtClean="0"/>
              <a:t>x</a:t>
            </a:r>
            <a:endParaRPr lang="en-US" b="1" baseline="-25000" dirty="0"/>
          </a:p>
        </p:txBody>
      </p:sp>
      <p:sp>
        <p:nvSpPr>
          <p:cNvPr id="40" name="TextBox 39"/>
          <p:cNvSpPr txBox="1"/>
          <p:nvPr/>
        </p:nvSpPr>
        <p:spPr>
          <a:xfrm>
            <a:off x="8320706" y="1466455"/>
            <a:ext cx="823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NE USA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</a:t>
            </a:r>
            <a:r>
              <a:rPr lang="en-US" sz="1600" b="1" dirty="0" err="1" smtClean="0"/>
              <a:t>NO</a:t>
            </a:r>
            <a:r>
              <a:rPr lang="en-US" sz="1600" b="1" baseline="-25000" dirty="0" err="1" smtClean="0"/>
              <a:t>x</a:t>
            </a:r>
            <a:endParaRPr lang="en-US" sz="1600" b="1" baseline="-250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r="82446"/>
          <a:stretch/>
        </p:blipFill>
        <p:spPr>
          <a:xfrm>
            <a:off x="6496435" y="1159410"/>
            <a:ext cx="603636" cy="2070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5584" y="4050684"/>
            <a:ext cx="250294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RCP8.5 </a:t>
            </a:r>
            <a:r>
              <a:rPr lang="en-US" dirty="0" smtClean="0">
                <a:solidFill>
                  <a:srgbClr val="000000"/>
                </a:solidFill>
              </a:rPr>
              <a:t>vs. </a:t>
            </a:r>
            <a:r>
              <a:rPr lang="en-US" dirty="0" smtClean="0">
                <a:solidFill>
                  <a:srgbClr val="0000FF"/>
                </a:solidFill>
              </a:rPr>
              <a:t>RCP4.5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Rising CH</a:t>
            </a:r>
            <a:r>
              <a:rPr lang="en-US" baseline="-25000" dirty="0" smtClean="0"/>
              <a:t>4</a:t>
            </a:r>
            <a:r>
              <a:rPr lang="en-US" dirty="0" smtClean="0"/>
              <a:t> increases surface O</a:t>
            </a:r>
            <a:r>
              <a:rPr lang="en-US" baseline="-25000" dirty="0" smtClean="0"/>
              <a:t>3,</a:t>
            </a:r>
            <a:r>
              <a:rPr lang="en-US" dirty="0" smtClean="0"/>
              <a:t> at least partially offsetting  gains otherwise attained via regional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controls</a:t>
            </a:r>
          </a:p>
          <a:p>
            <a:endParaRPr lang="en-US" sz="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1" y="6488668"/>
            <a:ext cx="115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</a:t>
            </a:r>
            <a:r>
              <a:rPr lang="en-US" dirty="0" err="1" smtClean="0"/>
              <a:t>Rieder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20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-677" y="-6822"/>
            <a:ext cx="9144000" cy="90717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Asian pollution contributes to high-O</a:t>
            </a:r>
            <a:r>
              <a:rPr lang="en-US" sz="2400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 events over S. CA </a:t>
            </a:r>
            <a:endParaRPr lang="en-US" sz="24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n the GFDL AM3 model (~50 km</a:t>
            </a:r>
            <a:r>
              <a:rPr lang="en-US" sz="2000" baseline="30000" dirty="0" smtClean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resolution)</a:t>
            </a: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-42863" y="1097219"/>
            <a:ext cx="9186863" cy="57864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b="1" kern="0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44" b="55524"/>
          <a:stretch>
            <a:fillRect/>
          </a:stretch>
        </p:blipFill>
        <p:spPr bwMode="auto">
          <a:xfrm>
            <a:off x="107950" y="1100138"/>
            <a:ext cx="6840538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37"/>
          <a:stretch>
            <a:fillRect/>
          </a:stretch>
        </p:blipFill>
        <p:spPr bwMode="auto">
          <a:xfrm>
            <a:off x="-42863" y="1412875"/>
            <a:ext cx="6840538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6122988" y="3860800"/>
            <a:ext cx="19462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i="1" kern="0" dirty="0" smtClean="0">
                <a:solidFill>
                  <a:srgbClr val="0000FF"/>
                </a:solidFill>
              </a:rPr>
              <a:t>25</a:t>
            </a:r>
            <a:r>
              <a:rPr lang="en-US" altLang="ja-JP" i="1" kern="0" baseline="30000" dirty="0" smtClean="0">
                <a:solidFill>
                  <a:srgbClr val="0000FF"/>
                </a:solidFill>
              </a:rPr>
              <a:t>th</a:t>
            </a:r>
            <a:r>
              <a:rPr lang="en-US" altLang="ja-JP" i="1" kern="0" dirty="0" smtClean="0">
                <a:solidFill>
                  <a:srgbClr val="0000FF"/>
                </a:solidFill>
              </a:rPr>
              <a:t> percentile</a:t>
            </a:r>
            <a:endParaRPr lang="en-US" altLang="zh-CN" i="1" kern="0" dirty="0" smtClean="0">
              <a:solidFill>
                <a:srgbClr val="0000FF"/>
              </a:solidFill>
            </a:endParaRPr>
          </a:p>
        </p:txBody>
      </p:sp>
      <p:grpSp>
        <p:nvGrpSpPr>
          <p:cNvPr id="51" name="Group 15"/>
          <p:cNvGrpSpPr>
            <a:grpSpLocks/>
          </p:cNvGrpSpPr>
          <p:nvPr/>
        </p:nvGrpSpPr>
        <p:grpSpPr bwMode="auto">
          <a:xfrm>
            <a:off x="3492500" y="1557338"/>
            <a:ext cx="5292725" cy="2473325"/>
            <a:chOff x="2426" y="981"/>
            <a:chExt cx="3334" cy="1558"/>
          </a:xfrm>
        </p:grpSpPr>
        <p:cxnSp>
          <p:nvCxnSpPr>
            <p:cNvPr id="52" name="Straight Connector 6"/>
            <p:cNvCxnSpPr>
              <a:cxnSpLocks noChangeShapeType="1"/>
            </p:cNvCxnSpPr>
            <p:nvPr/>
          </p:nvCxnSpPr>
          <p:spPr bwMode="auto">
            <a:xfrm flipV="1">
              <a:off x="2453" y="2531"/>
              <a:ext cx="239" cy="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20"/>
            <p:cNvCxnSpPr>
              <a:cxnSpLocks noChangeShapeType="1"/>
            </p:cNvCxnSpPr>
            <p:nvPr/>
          </p:nvCxnSpPr>
          <p:spPr bwMode="auto">
            <a:xfrm>
              <a:off x="2426" y="981"/>
              <a:ext cx="91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22"/>
            <p:cNvCxnSpPr>
              <a:cxnSpLocks noChangeShapeType="1"/>
            </p:cNvCxnSpPr>
            <p:nvPr/>
          </p:nvCxnSpPr>
          <p:spPr bwMode="auto">
            <a:xfrm flipH="1" flipV="1">
              <a:off x="2426" y="981"/>
              <a:ext cx="36" cy="15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26"/>
            <p:cNvCxnSpPr>
              <a:cxnSpLocks noChangeShapeType="1"/>
            </p:cNvCxnSpPr>
            <p:nvPr/>
          </p:nvCxnSpPr>
          <p:spPr bwMode="auto">
            <a:xfrm flipV="1">
              <a:off x="2701" y="981"/>
              <a:ext cx="635" cy="154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6" name="Rectangle 9226"/>
            <p:cNvSpPr>
              <a:spLocks noChangeArrowheads="1"/>
            </p:cNvSpPr>
            <p:nvPr/>
          </p:nvSpPr>
          <p:spPr bwMode="auto">
            <a:xfrm>
              <a:off x="3515" y="1344"/>
              <a:ext cx="2245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000" kern="0" dirty="0" smtClean="0">
                  <a:solidFill>
                    <a:srgbClr val="FF0000"/>
                  </a:solidFill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~50% of MDA8 O</a:t>
              </a:r>
              <a:r>
                <a:rPr lang="en-US" altLang="ja-JP" sz="2000" kern="0" baseline="-25000" dirty="0" smtClean="0">
                  <a:solidFill>
                    <a:srgbClr val="FF0000"/>
                  </a:solidFill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3</a:t>
              </a:r>
              <a:r>
                <a:rPr lang="en-US" altLang="ja-JP" sz="2000" kern="0" dirty="0" smtClean="0">
                  <a:solidFill>
                    <a:srgbClr val="FF0000"/>
                  </a:solidFill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 &gt; 7</a:t>
              </a:r>
              <a:r>
                <a:rPr lang="en-US" altLang="zh-CN" sz="2000" kern="0" dirty="0" smtClean="0">
                  <a:solidFill>
                    <a:srgbClr val="FF0000"/>
                  </a:solidFill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0</a:t>
              </a:r>
              <a:r>
                <a:rPr lang="en-US" altLang="ja-JP" sz="2000" kern="0" dirty="0" smtClean="0">
                  <a:solidFill>
                    <a:srgbClr val="FF0000"/>
                  </a:solidFill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 </a:t>
              </a:r>
              <a:r>
                <a:rPr lang="en-US" altLang="ja-JP" sz="2000" kern="0" dirty="0" err="1" smtClean="0">
                  <a:solidFill>
                    <a:srgbClr val="FF0000"/>
                  </a:solidFill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ppbv</a:t>
              </a:r>
              <a:r>
                <a:rPr lang="en-US" altLang="ja-JP" sz="2000" kern="0" dirty="0" smtClean="0">
                  <a:solidFill>
                    <a:srgbClr val="FF0000"/>
                  </a:solidFill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 would not have occurred without Asian O</a:t>
              </a:r>
              <a:r>
                <a:rPr lang="en-US" altLang="ja-JP" sz="2000" kern="0" baseline="-25000" dirty="0" smtClean="0">
                  <a:solidFill>
                    <a:srgbClr val="FF0000"/>
                  </a:solidFill>
                  <a:latin typeface="Arial" charset="0"/>
                  <a:ea typeface="MS PGothic" charset="0"/>
                  <a:cs typeface="Arial" charset="0"/>
                  <a:sym typeface="Wingdings" charset="0"/>
                </a:rPr>
                <a:t>3</a:t>
              </a:r>
              <a:endParaRPr lang="en-US" altLang="ja-JP" sz="2000" kern="0" baseline="-25000" dirty="0" smtClean="0">
                <a:solidFill>
                  <a:srgbClr val="FF0000"/>
                </a:solidFill>
                <a:latin typeface="Arial" charset="0"/>
                <a:ea typeface="MS PGothic" charset="0"/>
                <a:cs typeface="Arial" charset="0"/>
              </a:endParaRPr>
            </a:p>
          </p:txBody>
        </p:sp>
      </p:grpSp>
      <p:sp>
        <p:nvSpPr>
          <p:cNvPr id="57" name="Rectangle 2"/>
          <p:cNvSpPr>
            <a:spLocks noChangeArrowheads="1"/>
          </p:cNvSpPr>
          <p:nvPr/>
        </p:nvSpPr>
        <p:spPr bwMode="auto">
          <a:xfrm>
            <a:off x="-36513" y="6491288"/>
            <a:ext cx="10004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ja-JP" b="1" i="1" dirty="0" smtClean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  <a:sym typeface="Wingdings" charset="0"/>
              </a:rPr>
              <a:t> </a:t>
            </a:r>
            <a:r>
              <a:rPr lang="en-US" altLang="ja-JP" i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  <a:sym typeface="Wingdings" charset="0"/>
              </a:rPr>
              <a:t>Lin et al., 2012a, JGR </a:t>
            </a:r>
            <a:r>
              <a:rPr lang="en-US" altLang="ja-JP" i="1" dirty="0" smtClean="0">
                <a:solidFill>
                  <a:srgbClr val="008000"/>
                </a:solidFill>
                <a:latin typeface="Arial" charset="0"/>
                <a:ea typeface="宋体" charset="0"/>
                <a:cs typeface="宋体" charset="0"/>
                <a:sym typeface="Wingdings" charset="0"/>
              </a:rPr>
              <a:t>–</a:t>
            </a:r>
            <a:r>
              <a:rPr lang="en-US" b="1" kern="0" dirty="0" smtClean="0">
                <a:solidFill>
                  <a:srgbClr val="008000"/>
                </a:solidFill>
                <a:latin typeface="Calibri"/>
              </a:rPr>
              <a:t>AGU </a:t>
            </a:r>
            <a:r>
              <a:rPr lang="en-US" b="1" kern="0" dirty="0">
                <a:solidFill>
                  <a:srgbClr val="008000"/>
                </a:solidFill>
                <a:latin typeface="Calibri"/>
              </a:rPr>
              <a:t>Editors’ Highlight</a:t>
            </a:r>
            <a:r>
              <a:rPr lang="en-US" b="1" kern="0" dirty="0" smtClean="0">
                <a:solidFill>
                  <a:srgbClr val="008000"/>
                </a:solidFill>
                <a:latin typeface="Calibri"/>
              </a:rPr>
              <a:t>, Science </a:t>
            </a:r>
            <a:r>
              <a:rPr lang="en-US" b="1" kern="0" dirty="0">
                <a:solidFill>
                  <a:srgbClr val="008000"/>
                </a:solidFill>
                <a:latin typeface="Calibri"/>
              </a:rPr>
              <a:t>Shot, Nature News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i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  <a:sym typeface="Wingdings" charset="0"/>
              </a:rPr>
              <a:t>  </a:t>
            </a:r>
            <a:endParaRPr lang="en-US" altLang="ja-JP" i="1" dirty="0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 bwMode="auto">
          <a:xfrm>
            <a:off x="0" y="5807075"/>
            <a:ext cx="90725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  <a:cs typeface="宋体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Light"/>
                <a:ea typeface="宋体" pitchFamily="2" charset="-122"/>
              </a:defRPr>
            </a:lvl9pPr>
          </a:lstStyle>
          <a:p>
            <a:pPr marL="342900" indent="-342900" algn="l">
              <a:buFont typeface="Wingdings" charset="0"/>
              <a:buChar char="à"/>
            </a:pPr>
            <a:r>
              <a:rPr lang="en-US" altLang="ja-JP" sz="2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Asian emissions contribute ≤ 20% of total O</a:t>
            </a:r>
            <a:r>
              <a:rPr lang="en-US" altLang="ja-JP" sz="2000" baseline="-25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3</a:t>
            </a:r>
            <a:r>
              <a:rPr lang="en-US" altLang="ja-JP" sz="2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 (local influence dominates) </a:t>
            </a:r>
          </a:p>
          <a:p>
            <a:pPr marL="342900" indent="-342900" algn="l">
              <a:buFont typeface="Wingdings" charset="0"/>
              <a:buChar char="à"/>
            </a:pPr>
            <a:r>
              <a:rPr lang="en-US" altLang="ja-JP" sz="2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Highest Asian enhancements for total ozone in the 70-</a:t>
            </a:r>
            <a:r>
              <a:rPr lang="en-US" altLang="zh-CN" sz="2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9</a:t>
            </a:r>
            <a:r>
              <a:rPr lang="en-US" altLang="ja-JP" sz="2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0 </a:t>
            </a:r>
            <a:r>
              <a:rPr lang="en-US" altLang="ja-JP" sz="2000" dirty="0" err="1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ppbv</a:t>
            </a:r>
            <a:r>
              <a:rPr lang="en-US" altLang="ja-JP" sz="2000" dirty="0" smtClean="0">
                <a:solidFill>
                  <a:srgbClr val="0000FF"/>
                </a:solidFill>
                <a:latin typeface="Arial" charset="0"/>
                <a:ea typeface="MS PGothic" charset="0"/>
                <a:cs typeface="Arial" charset="0"/>
                <a:sym typeface="Wingdings" charset="0"/>
              </a:rPr>
              <a:t> range </a:t>
            </a:r>
            <a:endParaRPr lang="en-US" altLang="zh-CN" sz="2000" dirty="0">
              <a:solidFill>
                <a:srgbClr val="0000FF"/>
              </a:solidFill>
              <a:latin typeface="Arial" charset="0"/>
              <a:ea typeface="MS PGothic" charset="0"/>
              <a:cs typeface="Arial" charset="0"/>
              <a:sym typeface="Wingdings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/>
          <a:srcRect l="15078" t="19741" b="7270"/>
          <a:stretch/>
        </p:blipFill>
        <p:spPr>
          <a:xfrm>
            <a:off x="808240" y="1570166"/>
            <a:ext cx="1068554" cy="120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5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20" y="597173"/>
            <a:ext cx="7743684" cy="56310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1373" y="6205572"/>
            <a:ext cx="7929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science.house.gov</a:t>
            </a:r>
            <a:r>
              <a:rPr lang="en-US" dirty="0"/>
              <a:t>/hearing/subcommittee-environment-background-check-achievability-new-ozone-standards</a:t>
            </a:r>
          </a:p>
        </p:txBody>
      </p:sp>
    </p:spTree>
    <p:extLst>
      <p:ext uri="{BB962C8B-B14F-4D97-AF65-F5344CB8AC3E}">
        <p14:creationId xmlns:p14="http://schemas.microsoft.com/office/powerpoint/2010/main" val="33356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5838" y="-14906"/>
            <a:ext cx="9144000" cy="861629"/>
          </a:xfrm>
        </p:spPr>
        <p:txBody>
          <a:bodyPr/>
          <a:lstStyle/>
          <a:p>
            <a:r>
              <a:rPr lang="en-US" dirty="0" smtClean="0"/>
              <a:t>Clean Air Act includes provisions to allow states to be exempted from pollution influences beyond their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2438"/>
            <a:ext cx="7772400" cy="4114800"/>
          </a:xfrm>
        </p:spPr>
        <p:txBody>
          <a:bodyPr/>
          <a:lstStyle/>
          <a:p>
            <a:r>
              <a:rPr lang="en-US" dirty="0" smtClean="0"/>
              <a:t>Section 179B covers international pollutant transport:</a:t>
            </a:r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that </a:t>
            </a:r>
            <a:r>
              <a:rPr lang="en-US" dirty="0" smtClean="0"/>
              <a:t>the implementation </a:t>
            </a:r>
            <a:r>
              <a:rPr lang="en-US" dirty="0"/>
              <a:t>plan…would be adequate to </a:t>
            </a:r>
            <a:r>
              <a:rPr lang="en-US" dirty="0" smtClean="0"/>
              <a:t>attain and maintain</a:t>
            </a: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/>
              <a:t>[NAAQS</a:t>
            </a:r>
            <a:r>
              <a:rPr lang="en-US" dirty="0" smtClean="0"/>
              <a:t>]…but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/>
              <a:t>emissions </a:t>
            </a:r>
            <a:r>
              <a:rPr lang="en-US" dirty="0" smtClean="0"/>
              <a:t>emanating </a:t>
            </a:r>
            <a:r>
              <a:rPr lang="en-US" dirty="0"/>
              <a:t>outside the US.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Section 319 (b)(3)(B) and 107(d)(3): Exceptional Events: “avoid…designating an area as nonattainment…if a state adequately demonstrates that an exceptional event has caused an </a:t>
            </a:r>
            <a:r>
              <a:rPr lang="en-US" dirty="0" err="1" smtClean="0"/>
              <a:t>exceedance</a:t>
            </a:r>
            <a:r>
              <a:rPr lang="en-US" dirty="0" smtClean="0"/>
              <a:t> or violation of a NAAQS. EPA is also requiring States to take </a:t>
            </a:r>
            <a:r>
              <a:rPr lang="en-US" dirty="0" err="1" smtClean="0"/>
              <a:t>reasoable</a:t>
            </a:r>
            <a:r>
              <a:rPr lang="en-US" dirty="0" smtClean="0"/>
              <a:t> </a:t>
            </a:r>
            <a:r>
              <a:rPr lang="en-US" dirty="0" err="1" smtClean="0"/>
              <a:t>meausres</a:t>
            </a:r>
            <a:r>
              <a:rPr lang="en-US" dirty="0" smtClean="0"/>
              <a:t> to mitigate the impacts of an exceptional event”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36688" y="2282865"/>
            <a:ext cx="3952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c/o Michael Ling, US EPA, from</a:t>
            </a:r>
          </a:p>
          <a:p>
            <a:r>
              <a:rPr lang="en-US" dirty="0" smtClean="0"/>
              <a:t>WESTAR presentation October 2012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68378" y="5548916"/>
            <a:ext cx="7078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www.epa.gov</a:t>
            </a:r>
            <a:r>
              <a:rPr lang="en-US" dirty="0"/>
              <a:t>/</a:t>
            </a:r>
            <a:r>
              <a:rPr lang="en-US" dirty="0" err="1"/>
              <a:t>glo</a:t>
            </a:r>
            <a:r>
              <a:rPr lang="en-US" dirty="0"/>
              <a:t>/</a:t>
            </a:r>
            <a:r>
              <a:rPr lang="en-US" dirty="0" err="1"/>
              <a:t>SIPToolkit</a:t>
            </a:r>
            <a:r>
              <a:rPr lang="en-US" dirty="0"/>
              <a:t>/documents/20070322_72fr_13560-13581_exceptional_events_data.pdf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100" y="6308812"/>
            <a:ext cx="8177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 Requires accurate understanding of transported background events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922" r="1874" b="15067"/>
          <a:stretch/>
        </p:blipFill>
        <p:spPr>
          <a:xfrm>
            <a:off x="102404" y="1055740"/>
            <a:ext cx="5729013" cy="426317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10583" y="3831167"/>
            <a:ext cx="1919200" cy="9384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4" cstate="print"/>
          <a:srcRect l="2603" t="66259" r="64602" b="11654"/>
          <a:stretch>
            <a:fillRect/>
          </a:stretch>
        </p:blipFill>
        <p:spPr bwMode="auto">
          <a:xfrm>
            <a:off x="5274456" y="3550428"/>
            <a:ext cx="2514600" cy="122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AutoShape 17"/>
          <p:cNvSpPr>
            <a:spLocks/>
          </p:cNvSpPr>
          <p:nvPr/>
        </p:nvSpPr>
        <p:spPr bwMode="auto">
          <a:xfrm>
            <a:off x="7497308" y="4284207"/>
            <a:ext cx="238125" cy="457200"/>
          </a:xfrm>
          <a:prstGeom prst="rightBrace">
            <a:avLst>
              <a:gd name="adj1" fmla="val 16000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631" name="Text Box 18"/>
          <p:cNvSpPr txBox="1">
            <a:spLocks noChangeArrowheads="1"/>
          </p:cNvSpPr>
          <p:nvPr/>
        </p:nvSpPr>
        <p:spPr bwMode="auto">
          <a:xfrm>
            <a:off x="7636656" y="4167231"/>
            <a:ext cx="15073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Exceeds </a:t>
            </a:r>
            <a:endParaRPr lang="en-US" sz="1600" b="1" dirty="0" smtClean="0">
              <a:solidFill>
                <a:srgbClr val="FF00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tandard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(24% of sites)</a:t>
            </a:r>
            <a:endParaRPr lang="en-U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632" name="Rectangle 5"/>
          <p:cNvSpPr>
            <a:spLocks noGrp="1" noChangeArrowheads="1"/>
          </p:cNvSpPr>
          <p:nvPr>
            <p:ph type="title"/>
          </p:nvPr>
        </p:nvSpPr>
        <p:spPr>
          <a:xfrm>
            <a:off x="10583" y="0"/>
            <a:ext cx="9144000" cy="1219200"/>
          </a:xfrm>
        </p:spPr>
        <p:txBody>
          <a:bodyPr/>
          <a:lstStyle/>
          <a:p>
            <a:pPr eaLnBrk="1" hangingPunct="1"/>
            <a:r>
              <a:rPr lang="en-US" sz="2400" b="1" dirty="0" smtClean="0"/>
              <a:t>The U.S. ozone smog problem is spatially widespread, </a:t>
            </a:r>
            <a:br>
              <a:rPr lang="en-US" sz="2400" b="1" dirty="0" smtClean="0"/>
            </a:br>
            <a:r>
              <a:rPr lang="en-US" sz="2400" b="1" dirty="0" smtClean="0"/>
              <a:t>affecting ~108 million people </a:t>
            </a:r>
            <a:r>
              <a:rPr lang="en-US" sz="2000" b="1" dirty="0" smtClean="0"/>
              <a:t>[</a:t>
            </a:r>
            <a:r>
              <a:rPr lang="en-US" sz="2000" b="1" i="1" dirty="0" smtClean="0"/>
              <a:t>U.S. EPA, 2012</a:t>
            </a:r>
            <a:r>
              <a:rPr lang="en-US" sz="2000" b="1" dirty="0" smtClean="0"/>
              <a:t>]</a:t>
            </a:r>
            <a:endParaRPr lang="en-US" sz="2000" dirty="0" smtClean="0"/>
          </a:p>
        </p:txBody>
      </p:sp>
      <p:sp>
        <p:nvSpPr>
          <p:cNvPr id="26637" name="Rectangle 5"/>
          <p:cNvSpPr>
            <a:spLocks noChangeArrowheads="1"/>
          </p:cNvSpPr>
          <p:nvPr/>
        </p:nvSpPr>
        <p:spPr bwMode="auto">
          <a:xfrm>
            <a:off x="4953669" y="4939535"/>
            <a:ext cx="41551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http://</a:t>
            </a:r>
            <a:r>
              <a:rPr lang="en-US" sz="1400" dirty="0" err="1">
                <a:solidFill>
                  <a:srgbClr val="000000"/>
                </a:solidFill>
                <a:latin typeface="Tahoma" pitchFamily="34" charset="0"/>
              </a:rPr>
              <a:t>www.epa.gov</a:t>
            </a:r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/</a:t>
            </a:r>
            <a:r>
              <a:rPr lang="en-US" sz="1400" dirty="0" err="1">
                <a:solidFill>
                  <a:srgbClr val="000000"/>
                </a:solidFill>
                <a:latin typeface="Tahoma" pitchFamily="34" charset="0"/>
              </a:rPr>
              <a:t>airtrends</a:t>
            </a:r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/2011/</a:t>
            </a:r>
            <a:r>
              <a:rPr lang="en-US" sz="1400" dirty="0" err="1">
                <a:solidFill>
                  <a:srgbClr val="000000"/>
                </a:solidFill>
                <a:latin typeface="Tahoma" pitchFamily="34" charset="0"/>
              </a:rPr>
              <a:t>index.html</a:t>
            </a:r>
            <a:endParaRPr lang="en-US" sz="14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6638" name="Rectangle 11"/>
          <p:cNvSpPr>
            <a:spLocks noChangeArrowheads="1"/>
          </p:cNvSpPr>
          <p:nvPr/>
        </p:nvSpPr>
        <p:spPr bwMode="auto">
          <a:xfrm>
            <a:off x="5969006" y="1516966"/>
            <a:ext cx="2487183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b="1" baseline="30000" dirty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highest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maximum daily 8-hr average (MDA8) O</a:t>
            </a:r>
            <a:r>
              <a:rPr lang="en-US" b="1" baseline="-25000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 in 2010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508" y="5263588"/>
            <a:ext cx="5694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High-O</a:t>
            </a:r>
            <a:r>
              <a:rPr lang="en-US" b="1" baseline="-2500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events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typically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occur in</a:t>
            </a:r>
          </a:p>
          <a:p>
            <a:pPr defTabSz="914400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-- densely populated areas (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local sources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defTabSz="914400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-- summer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(favorable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meteorological conditions)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5298" y="3945653"/>
            <a:ext cx="8305800" cy="2999916"/>
            <a:chOff x="365298" y="3945653"/>
            <a:chExt cx="8305800" cy="2999916"/>
          </a:xfrm>
        </p:grpSpPr>
        <p:sp>
          <p:nvSpPr>
            <p:cNvPr id="4" name="TextBox 3"/>
            <p:cNvSpPr txBox="1"/>
            <p:nvPr/>
          </p:nvSpPr>
          <p:spPr>
            <a:xfrm>
              <a:off x="7507894" y="3945653"/>
              <a:ext cx="9482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b="1" dirty="0" smtClean="0">
                  <a:solidFill>
                    <a:srgbClr val="0000FF"/>
                  </a:solidFill>
                  <a:latin typeface="Arial"/>
                </a:rPr>
                <a:t>Future?</a:t>
              </a:r>
              <a:endParaRPr lang="en-US" sz="1600" b="1" dirty="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5298" y="6299238"/>
              <a:ext cx="830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 </a:t>
              </a:r>
              <a:r>
                <a:rPr lang="en-US" b="1" dirty="0" smtClean="0">
                  <a:solidFill>
                    <a:srgbClr val="0000FF"/>
                  </a:solidFill>
                  <a:latin typeface="Arial"/>
                  <a:cs typeface="Arial"/>
                </a:rPr>
                <a:t>Lower </a:t>
              </a:r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threshold would greatly expand </a:t>
              </a:r>
              <a:r>
                <a:rPr lang="en-US" b="1" dirty="0" smtClean="0">
                  <a:solidFill>
                    <a:srgbClr val="0000FF"/>
                  </a:solidFill>
                  <a:latin typeface="Arial"/>
                  <a:cs typeface="Arial"/>
                </a:rPr>
                <a:t>non</a:t>
              </a:r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-attainment regions</a:t>
              </a:r>
            </a:p>
            <a:p>
              <a:pPr defTabSz="9144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468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5" y="-1145"/>
            <a:ext cx="9144000" cy="1127717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atellite products indicate potential for </a:t>
            </a:r>
            <a:br>
              <a:rPr lang="en-US" dirty="0" smtClean="0"/>
            </a:br>
            <a:r>
              <a:rPr lang="en-US" dirty="0" smtClean="0"/>
              <a:t>contributions from transported “background”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127300" y="1120833"/>
            <a:ext cx="121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9/15/12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86655" y="5463518"/>
            <a:ext cx="5627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Indicate potential downwind influence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Public health alerts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Identify exceptional events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Quantitative estimates require models</a:t>
            </a:r>
          </a:p>
        </p:txBody>
      </p:sp>
      <p:pic>
        <p:nvPicPr>
          <p:cNvPr id="7" name="Picture 6" descr="UnitedStates_amo_201225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3" t="24141" r="2306" b="605"/>
          <a:stretch/>
        </p:blipFill>
        <p:spPr>
          <a:xfrm>
            <a:off x="43792" y="1385076"/>
            <a:ext cx="3580778" cy="23828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4486" y="1812893"/>
            <a:ext cx="1450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S.Dakota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797" y="2274578"/>
            <a:ext cx="138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Montana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987" y="2028349"/>
            <a:ext cx="1404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Dugan Fire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0137" y="1387496"/>
            <a:ext cx="121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9/15/12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236" y="2967579"/>
            <a:ext cx="3714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NASA image courtesy Jeff Schmaltz, LANCE MODIS Rapid Response Team at NASA GSFC.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420" y="1051011"/>
            <a:ext cx="163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Fires: MODIS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236" y="3303267"/>
            <a:ext cx="3488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earthobservatory.nasa.gov</a:t>
            </a:r>
            <a:r>
              <a:rPr lang="en-US" sz="1400" dirty="0" smtClean="0"/>
              <a:t>/</a:t>
            </a:r>
          </a:p>
          <a:p>
            <a:r>
              <a:rPr lang="en-US" sz="1400" dirty="0" err="1" smtClean="0"/>
              <a:t>NaturalHazards</a:t>
            </a:r>
            <a:r>
              <a:rPr lang="en-US" sz="1400" dirty="0"/>
              <a:t>/</a:t>
            </a:r>
            <a:r>
              <a:rPr lang="en-US" sz="1400" dirty="0" err="1"/>
              <a:t>view.php?id</a:t>
            </a:r>
            <a:r>
              <a:rPr lang="en-US" sz="1400" dirty="0"/>
              <a:t>=79221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5145" y="3796469"/>
            <a:ext cx="4000494" cy="3021383"/>
            <a:chOff x="35145" y="3796469"/>
            <a:chExt cx="4000494" cy="3021383"/>
          </a:xfrm>
        </p:grpSpPr>
        <p:pic>
          <p:nvPicPr>
            <p:cNvPr id="16" name="Picture 4" descr="http://acmg.seas.harvard.edu/aqast/img/aqast_highlights_meiyunlin_croppe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145" y="3998138"/>
              <a:ext cx="3733800" cy="2247900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1939971" y="5132132"/>
              <a:ext cx="935704" cy="237606"/>
            </a:xfrm>
            <a:prstGeom prst="straightConnector1">
              <a:avLst/>
            </a:prstGeom>
            <a:ln w="76200" cmpd="sng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1548" y="3796469"/>
              <a:ext cx="3677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Intercontinental transport: AIRS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3796" y="6263854"/>
              <a:ext cx="391184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Asian pollution forecasting with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AIRS CO columns 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(Lin et al., 2012a)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65140" y="1081024"/>
            <a:ext cx="5594599" cy="4279332"/>
            <a:chOff x="3665140" y="1081024"/>
            <a:chExt cx="5594599" cy="4279332"/>
          </a:xfrm>
        </p:grpSpPr>
        <p:grpSp>
          <p:nvGrpSpPr>
            <p:cNvPr id="44" name="Group 43"/>
            <p:cNvGrpSpPr/>
            <p:nvPr/>
          </p:nvGrpSpPr>
          <p:grpSpPr>
            <a:xfrm>
              <a:off x="3665140" y="3780489"/>
              <a:ext cx="2008783" cy="1579867"/>
              <a:chOff x="3665140" y="3780489"/>
              <a:chExt cx="2008783" cy="1579867"/>
            </a:xfrm>
          </p:grpSpPr>
          <p:pic>
            <p:nvPicPr>
              <p:cNvPr id="23" name="Picture 2" descr="Logo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2854" y="3780489"/>
                <a:ext cx="1040860" cy="1045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3665140" y="4775580"/>
                <a:ext cx="2008783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FF"/>
                    </a:solidFill>
                  </a:rPr>
                  <a:t>A. Fiore (CU/LDEO)</a:t>
                </a:r>
              </a:p>
              <a:p>
                <a:r>
                  <a:rPr lang="en-US" sz="1600" dirty="0" smtClean="0">
                    <a:solidFill>
                      <a:srgbClr val="0000FF"/>
                    </a:solidFill>
                  </a:rPr>
                  <a:t>M. Lin (Princeton)</a:t>
                </a:r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3769548" y="1081024"/>
              <a:ext cx="5490191" cy="4069955"/>
              <a:chOff x="3769548" y="1081024"/>
              <a:chExt cx="5490191" cy="4069955"/>
            </a:xfrm>
          </p:grpSpPr>
          <p:pic>
            <p:nvPicPr>
              <p:cNvPr id="25" name="Picture 14" descr="omi_toz_2008052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53" t="58628" r="30066" b="25098"/>
              <a:stretch/>
            </p:blipFill>
            <p:spPr bwMode="auto">
              <a:xfrm>
                <a:off x="3893999" y="1451015"/>
                <a:ext cx="2930525" cy="15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5" descr="omi_o3prof_2008052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97" t="92011" r="30200" b="3995"/>
              <a:stretch/>
            </p:blipFill>
            <p:spPr bwMode="auto">
              <a:xfrm>
                <a:off x="5579852" y="4768313"/>
                <a:ext cx="2857500" cy="3749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 Box 10"/>
              <p:cNvSpPr txBox="1">
                <a:spLocks noChangeArrowheads="1"/>
              </p:cNvSpPr>
              <p:nvPr/>
            </p:nvSpPr>
            <p:spPr bwMode="auto">
              <a:xfrm>
                <a:off x="6994080" y="2965355"/>
                <a:ext cx="935037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dirty="0">
                    <a:solidFill>
                      <a:srgbClr val="000000"/>
                    </a:solidFill>
                  </a:rPr>
                  <a:t>[DU]</a:t>
                </a:r>
                <a:endParaRPr lang="en-US" altLang="zh-CN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Text Box 16"/>
              <p:cNvSpPr txBox="1">
                <a:spLocks noChangeArrowheads="1"/>
              </p:cNvSpPr>
              <p:nvPr/>
            </p:nvSpPr>
            <p:spPr bwMode="auto">
              <a:xfrm>
                <a:off x="8324702" y="4784267"/>
                <a:ext cx="935037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dirty="0">
                    <a:solidFill>
                      <a:srgbClr val="000000"/>
                    </a:solidFill>
                  </a:rPr>
                  <a:t>[</a:t>
                </a:r>
                <a:r>
                  <a:rPr lang="en-US" altLang="ja-JP" b="1" dirty="0" err="1">
                    <a:solidFill>
                      <a:srgbClr val="000000"/>
                    </a:solidFill>
                  </a:rPr>
                  <a:t>ppbv</a:t>
                </a:r>
                <a:r>
                  <a:rPr lang="en-US" altLang="ja-JP" b="1" dirty="0">
                    <a:solidFill>
                      <a:srgbClr val="000000"/>
                    </a:solidFill>
                  </a:rPr>
                  <a:t>]</a:t>
                </a:r>
                <a:endParaRPr lang="en-US" altLang="zh-CN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Text Box 39"/>
              <p:cNvSpPr txBox="1">
                <a:spLocks noChangeArrowheads="1"/>
              </p:cNvSpPr>
              <p:nvPr/>
            </p:nvSpPr>
            <p:spPr bwMode="auto">
              <a:xfrm>
                <a:off x="5667527" y="2639659"/>
                <a:ext cx="1008062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8000" rIns="18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ja-JP" sz="1400" b="1" dirty="0"/>
                  <a:t>300 </a:t>
                </a:r>
                <a:r>
                  <a:rPr lang="en-US" altLang="ja-JP" sz="1400" b="1" dirty="0" err="1"/>
                  <a:t>hPa</a:t>
                </a:r>
                <a:r>
                  <a:rPr lang="en-US" altLang="ja-JP" sz="1400" b="1" dirty="0"/>
                  <a:t> PV</a:t>
                </a:r>
                <a:endParaRPr lang="en-US" altLang="zh-CN" sz="1400" b="1" dirty="0"/>
              </a:p>
            </p:txBody>
          </p:sp>
          <p:pic>
            <p:nvPicPr>
              <p:cNvPr id="37" name="Picture 14" descr="omi_toz_2008052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75" t="91956" r="29722" b="4686"/>
              <a:stretch/>
            </p:blipFill>
            <p:spPr bwMode="auto">
              <a:xfrm>
                <a:off x="3769548" y="2975015"/>
                <a:ext cx="3040674" cy="3144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5" descr="omi_o3prof_2008052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97" t="59139" r="30200" b="25080"/>
              <a:stretch/>
            </p:blipFill>
            <p:spPr bwMode="auto">
              <a:xfrm>
                <a:off x="5554579" y="3257390"/>
                <a:ext cx="2857500" cy="1481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5601162" y="3295079"/>
                <a:ext cx="2123292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dirty="0" smtClean="0">
                    <a:solidFill>
                      <a:srgbClr val="000000"/>
                    </a:solidFill>
                  </a:rPr>
                  <a:t>~</a:t>
                </a:r>
                <a:r>
                  <a:rPr lang="en-US" altLang="ja-JP" b="1" dirty="0">
                    <a:solidFill>
                      <a:srgbClr val="000000"/>
                    </a:solidFill>
                  </a:rPr>
                  <a:t>550-350 </a:t>
                </a:r>
                <a:r>
                  <a:rPr lang="en-US" altLang="ja-JP" b="1" dirty="0" err="1" smtClean="0">
                    <a:solidFill>
                      <a:srgbClr val="000000"/>
                    </a:solidFill>
                  </a:rPr>
                  <a:t>hPa</a:t>
                </a:r>
                <a:r>
                  <a:rPr lang="en-US" altLang="ja-JP" b="1" dirty="0" smtClean="0">
                    <a:solidFill>
                      <a:srgbClr val="000000"/>
                    </a:solidFill>
                  </a:rPr>
                  <a:t> O</a:t>
                </a:r>
                <a:r>
                  <a:rPr lang="en-US" altLang="ja-JP" b="1" baseline="-25000" dirty="0" smtClean="0">
                    <a:solidFill>
                      <a:srgbClr val="000000"/>
                    </a:solidFill>
                  </a:rPr>
                  <a:t>3</a:t>
                </a:r>
                <a:endParaRPr lang="en-US" altLang="zh-CN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Text Box 8"/>
              <p:cNvSpPr txBox="1">
                <a:spLocks noChangeArrowheads="1"/>
              </p:cNvSpPr>
              <p:nvPr/>
            </p:nvSpPr>
            <p:spPr bwMode="auto">
              <a:xfrm>
                <a:off x="4035639" y="1469320"/>
                <a:ext cx="2039702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dirty="0" smtClean="0">
                    <a:solidFill>
                      <a:srgbClr val="000000"/>
                    </a:solidFill>
                  </a:rPr>
                  <a:t>Total Column O</a:t>
                </a:r>
                <a:r>
                  <a:rPr lang="en-US" altLang="ja-JP" b="1" baseline="-25000" dirty="0" smtClean="0">
                    <a:solidFill>
                      <a:srgbClr val="000000"/>
                    </a:solidFill>
                  </a:rPr>
                  <a:t>3</a:t>
                </a:r>
                <a:endParaRPr lang="en-US" altLang="zh-CN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003532" y="1081024"/>
                <a:ext cx="3429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Stratospheric intrusions: OMI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933605" y="1748859"/>
                <a:ext cx="20289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Products from X. Liu, Harvard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858407" y="6079188"/>
            <a:ext cx="2107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  <a:r>
              <a:rPr lang="en-US" sz="1400" dirty="0" smtClean="0"/>
              <a:t>orrelation coefficient (r)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167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618" name="Text Box 2"/>
          <p:cNvSpPr txBox="1">
            <a:spLocks noChangeArrowheads="1"/>
          </p:cNvSpPr>
          <p:nvPr/>
        </p:nvSpPr>
        <p:spPr bwMode="auto">
          <a:xfrm>
            <a:off x="1981200" y="5856088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Year</a:t>
            </a:r>
          </a:p>
        </p:txBody>
      </p:sp>
      <p:pic>
        <p:nvPicPr>
          <p:cNvPr id="12636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4546" r="8856" b="18182"/>
          <a:stretch>
            <a:fillRect/>
          </a:stretch>
        </p:blipFill>
        <p:spPr>
          <a:xfrm>
            <a:off x="533400" y="1665088"/>
            <a:ext cx="3657600" cy="3886200"/>
          </a:xfrm>
          <a:noFill/>
          <a:ln/>
        </p:spPr>
      </p:pic>
      <p:sp>
        <p:nvSpPr>
          <p:cNvPr id="1263621" name="Text Box 5"/>
          <p:cNvSpPr txBox="1">
            <a:spLocks noChangeArrowheads="1"/>
          </p:cNvSpPr>
          <p:nvPr/>
        </p:nvSpPr>
        <p:spPr bwMode="auto">
          <a:xfrm>
            <a:off x="85023" y="1036018"/>
            <a:ext cx="43409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3333CC"/>
                </a:solidFill>
                <a:latin typeface="Helvetica" charset="0"/>
                <a:ea typeface="ＭＳ Ｐゴシック" charset="0"/>
              </a:rPr>
              <a:t>CH</a:t>
            </a:r>
            <a:r>
              <a:rPr lang="en-US" b="1" baseline="-25000" dirty="0" smtClean="0">
                <a:solidFill>
                  <a:srgbClr val="3333CC"/>
                </a:solidFill>
                <a:latin typeface="Helvetica" charset="0"/>
                <a:ea typeface="ＭＳ Ｐゴシック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Abundance (ppb) past 1000 years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[</a:t>
            </a:r>
            <a:r>
              <a:rPr lang="en-US" b="1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Etheridge et al</a:t>
            </a:r>
            <a:r>
              <a:rPr lang="en-US" b="1" dirty="0" smtClean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., 1998]</a:t>
            </a:r>
          </a:p>
        </p:txBody>
      </p:sp>
      <p:sp>
        <p:nvSpPr>
          <p:cNvPr id="1263622" name="Text Box 6"/>
          <p:cNvSpPr txBox="1">
            <a:spLocks noChangeArrowheads="1"/>
          </p:cNvSpPr>
          <p:nvPr/>
        </p:nvSpPr>
        <p:spPr bwMode="auto">
          <a:xfrm>
            <a:off x="3733800" y="5576688"/>
            <a:ext cx="692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2000</a:t>
            </a:r>
          </a:p>
        </p:txBody>
      </p:sp>
      <p:sp>
        <p:nvSpPr>
          <p:cNvPr id="1263623" name="Text Box 7"/>
          <p:cNvSpPr txBox="1">
            <a:spLocks noChangeArrowheads="1"/>
          </p:cNvSpPr>
          <p:nvPr/>
        </p:nvSpPr>
        <p:spPr bwMode="auto">
          <a:xfrm>
            <a:off x="304800" y="5576688"/>
            <a:ext cx="692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1000</a:t>
            </a:r>
          </a:p>
        </p:txBody>
      </p:sp>
      <p:sp>
        <p:nvSpPr>
          <p:cNvPr id="1263624" name="Text Box 8"/>
          <p:cNvSpPr txBox="1">
            <a:spLocks noChangeArrowheads="1"/>
          </p:cNvSpPr>
          <p:nvPr/>
        </p:nvSpPr>
        <p:spPr bwMode="auto">
          <a:xfrm>
            <a:off x="77788" y="4722613"/>
            <a:ext cx="565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800</a:t>
            </a:r>
          </a:p>
        </p:txBody>
      </p:sp>
      <p:sp>
        <p:nvSpPr>
          <p:cNvPr id="1263625" name="Text Box 9"/>
          <p:cNvSpPr txBox="1">
            <a:spLocks noChangeArrowheads="1"/>
          </p:cNvSpPr>
          <p:nvPr/>
        </p:nvSpPr>
        <p:spPr bwMode="auto">
          <a:xfrm>
            <a:off x="-76200" y="3274813"/>
            <a:ext cx="692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1200</a:t>
            </a:r>
          </a:p>
        </p:txBody>
      </p:sp>
      <p:sp>
        <p:nvSpPr>
          <p:cNvPr id="1263626" name="Text Box 10"/>
          <p:cNvSpPr txBox="1">
            <a:spLocks noChangeArrowheads="1"/>
          </p:cNvSpPr>
          <p:nvPr/>
        </p:nvSpPr>
        <p:spPr bwMode="auto">
          <a:xfrm>
            <a:off x="-76200" y="1919088"/>
            <a:ext cx="692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1600</a:t>
            </a:r>
          </a:p>
        </p:txBody>
      </p:sp>
      <p:sp>
        <p:nvSpPr>
          <p:cNvPr id="1263627" name="Text Box 11"/>
          <p:cNvSpPr txBox="1">
            <a:spLocks noChangeArrowheads="1"/>
          </p:cNvSpPr>
          <p:nvPr/>
        </p:nvSpPr>
        <p:spPr bwMode="auto">
          <a:xfrm>
            <a:off x="-76200" y="2579488"/>
            <a:ext cx="692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1400</a:t>
            </a:r>
          </a:p>
        </p:txBody>
      </p:sp>
      <p:sp>
        <p:nvSpPr>
          <p:cNvPr id="1263628" name="Text Box 12"/>
          <p:cNvSpPr txBox="1">
            <a:spLocks noChangeArrowheads="1"/>
          </p:cNvSpPr>
          <p:nvPr/>
        </p:nvSpPr>
        <p:spPr bwMode="auto">
          <a:xfrm>
            <a:off x="-63500" y="4036813"/>
            <a:ext cx="692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1000</a:t>
            </a:r>
          </a:p>
        </p:txBody>
      </p:sp>
      <p:sp>
        <p:nvSpPr>
          <p:cNvPr id="1263629" name="Text Box 13"/>
          <p:cNvSpPr txBox="1">
            <a:spLocks noChangeArrowheads="1"/>
          </p:cNvSpPr>
          <p:nvPr/>
        </p:nvSpPr>
        <p:spPr bwMode="auto">
          <a:xfrm>
            <a:off x="1981200" y="5551288"/>
            <a:ext cx="692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1500</a:t>
            </a:r>
          </a:p>
        </p:txBody>
      </p:sp>
      <p:sp>
        <p:nvSpPr>
          <p:cNvPr id="1263630" name="Text Box 14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800" b="1" dirty="0" smtClean="0">
              <a:solidFill>
                <a:srgbClr val="000000"/>
              </a:solidFill>
              <a:latin typeface="Tahoma" charset="0"/>
              <a:ea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Historical increase in atmospheric methane and ozone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(#2 and #3 greenhouse gases after carbon dioxide [</a:t>
            </a:r>
            <a:r>
              <a:rPr lang="en-US" sz="2200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IPCC, 2007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])</a:t>
            </a:r>
          </a:p>
        </p:txBody>
      </p:sp>
      <p:pic>
        <p:nvPicPr>
          <p:cNvPr id="1263631" name="Picture 15" descr="marenco_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7"/>
          <a:stretch>
            <a:fillRect/>
          </a:stretch>
        </p:blipFill>
        <p:spPr bwMode="auto">
          <a:xfrm>
            <a:off x="4191000" y="1632918"/>
            <a:ext cx="50292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3632" name="Text Box 16"/>
          <p:cNvSpPr txBox="1">
            <a:spLocks noChangeArrowheads="1"/>
          </p:cNvSpPr>
          <p:nvPr/>
        </p:nvSpPr>
        <p:spPr bwMode="auto">
          <a:xfrm>
            <a:off x="4495800" y="1036018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ＭＳ Ｐゴシック" charset="0"/>
              </a:rPr>
              <a:t>Ozone</a:t>
            </a:r>
            <a:r>
              <a:rPr lang="en-US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ＭＳ Ｐゴシック" charset="0"/>
              </a:rPr>
              <a:t>at European mountain sites 1870-1990  [</a:t>
            </a:r>
            <a:r>
              <a:rPr lang="en-US" b="1" i="1" dirty="0" err="1" smtClean="0">
                <a:solidFill>
                  <a:srgbClr val="FF0000"/>
                </a:solidFill>
                <a:latin typeface="Helvetica" charset="0"/>
                <a:ea typeface="ＭＳ Ｐゴシック" charset="0"/>
              </a:rPr>
              <a:t>Marenco</a:t>
            </a:r>
            <a:r>
              <a:rPr lang="en-US" b="1" i="1" dirty="0" smtClean="0">
                <a:solidFill>
                  <a:srgbClr val="FF0000"/>
                </a:solidFill>
                <a:latin typeface="Helvetica" charset="0"/>
                <a:ea typeface="ＭＳ Ｐゴシック" charset="0"/>
              </a:rPr>
              <a:t> et al</a:t>
            </a:r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ＭＳ Ｐゴシック" charset="0"/>
              </a:rPr>
              <a:t>., 1994]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661" y="6085559"/>
            <a:ext cx="872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Preindustrial to present-day </a:t>
            </a:r>
            <a:r>
              <a:rPr lang="en-US" sz="2000" dirty="0" err="1" smtClean="0">
                <a:latin typeface="Arial"/>
                <a:cs typeface="Arial"/>
              </a:rPr>
              <a:t>radiative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forcing [</a:t>
            </a:r>
            <a:r>
              <a:rPr lang="en-US" sz="2000" i="1" dirty="0">
                <a:latin typeface="Arial"/>
                <a:cs typeface="Arial"/>
              </a:rPr>
              <a:t>Forster et al.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(IPCC) 2007]:</a:t>
            </a:r>
          </a:p>
          <a:p>
            <a:r>
              <a:rPr lang="en-US" sz="2000" dirty="0" smtClean="0">
                <a:solidFill>
                  <a:srgbClr val="3333CC"/>
                </a:solidFill>
                <a:latin typeface="Arial"/>
                <a:cs typeface="Arial"/>
              </a:rPr>
              <a:t>+0.48 Wm</a:t>
            </a:r>
            <a:r>
              <a:rPr lang="en-US" sz="2000" baseline="30000" dirty="0" smtClean="0">
                <a:solidFill>
                  <a:srgbClr val="3333CC"/>
                </a:solidFill>
                <a:latin typeface="Arial"/>
                <a:cs typeface="Arial"/>
              </a:rPr>
              <a:t>-2</a:t>
            </a:r>
            <a:r>
              <a:rPr lang="en-US" sz="2000" dirty="0" smtClean="0">
                <a:solidFill>
                  <a:srgbClr val="3333CC"/>
                </a:solidFill>
                <a:latin typeface="Arial"/>
                <a:cs typeface="Arial"/>
              </a:rPr>
              <a:t> from CH</a:t>
            </a:r>
            <a:r>
              <a:rPr lang="en-US" sz="2000" baseline="-25000" dirty="0" smtClean="0">
                <a:solidFill>
                  <a:srgbClr val="3333CC"/>
                </a:solidFill>
                <a:latin typeface="Arial"/>
                <a:cs typeface="Arial"/>
              </a:rPr>
              <a:t>4</a:t>
            </a:r>
            <a:r>
              <a:rPr lang="en-US" sz="2000" dirty="0" smtClean="0">
                <a:solidFill>
                  <a:srgbClr val="3333CC"/>
                </a:solidFill>
                <a:latin typeface="Arial"/>
                <a:cs typeface="Arial"/>
              </a:rPr>
              <a:t>                                    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+0.35 Wm</a:t>
            </a:r>
            <a:r>
              <a:rPr lang="en-US" sz="2000" baseline="30000" dirty="0" smtClean="0">
                <a:solidFill>
                  <a:srgbClr val="FF0000"/>
                </a:solidFill>
                <a:latin typeface="Arial"/>
                <a:cs typeface="Arial"/>
              </a:rPr>
              <a:t>-2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from</a:t>
            </a:r>
            <a:r>
              <a:rPr lang="en-US" sz="2000" baseline="30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459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</p:spPr>
        <p:txBody>
          <a:bodyPr/>
          <a:lstStyle/>
          <a:p>
            <a:r>
              <a:rPr lang="en-US" dirty="0">
                <a:cs typeface="Arial"/>
              </a:rPr>
              <a:t>How will </a:t>
            </a:r>
            <a:r>
              <a:rPr lang="en-US" dirty="0" smtClean="0">
                <a:cs typeface="Arial"/>
              </a:rPr>
              <a:t>surface O</a:t>
            </a:r>
            <a:r>
              <a:rPr lang="en-US" baseline="-25000" dirty="0" smtClean="0">
                <a:cs typeface="Arial"/>
              </a:rPr>
              <a:t>3</a:t>
            </a:r>
            <a:r>
              <a:rPr lang="en-US" dirty="0" smtClean="0">
                <a:cs typeface="Arial"/>
              </a:rPr>
              <a:t> distributions </a:t>
            </a:r>
            <a:r>
              <a:rPr lang="en-US" dirty="0">
                <a:cs typeface="Arial"/>
              </a:rPr>
              <a:t>evolve with future changes in emissions and climate? </a:t>
            </a:r>
            <a:endParaRPr lang="en-US" sz="2000" dirty="0"/>
          </a:p>
        </p:txBody>
      </p:sp>
      <p:pic>
        <p:nvPicPr>
          <p:cNvPr id="69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322" y="1148729"/>
            <a:ext cx="1713212" cy="14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Rectangle 70"/>
          <p:cNvSpPr/>
          <p:nvPr/>
        </p:nvSpPr>
        <p:spPr>
          <a:xfrm>
            <a:off x="-27989" y="882986"/>
            <a:ext cx="6879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Tool:  GFDL CM3 chemistry-climate model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64346" y="1154458"/>
            <a:ext cx="26479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Donner et al., J. Climate, 2011; </a:t>
            </a:r>
            <a:endParaRPr lang="en-US" sz="1400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Golaz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al., J. Climate, 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2011;</a:t>
            </a:r>
          </a:p>
          <a:p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John et al., ACP, 2012</a:t>
            </a:r>
          </a:p>
          <a:p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Turner et al., ACP, 2012 </a:t>
            </a:r>
          </a:p>
          <a:p>
            <a:r>
              <a:rPr lang="en-US" sz="1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Naik</a:t>
            </a:r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et al., submitted </a:t>
            </a:r>
          </a:p>
          <a:p>
            <a:r>
              <a:rPr lang="en-US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Horowitz et al., in prep</a:t>
            </a:r>
            <a:endParaRPr lang="en-US" sz="14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475" y="1214999"/>
            <a:ext cx="5074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~2°x2°; 48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levels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ver 6000 years of climate simulations that include chemistry (air quality) 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Options for nudging to re-analysis + global high-res ~50km</a:t>
            </a:r>
            <a:r>
              <a:rPr lang="en-US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6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 et al., JGR, 2012ab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5854" y="2716172"/>
            <a:ext cx="9028145" cy="4046568"/>
            <a:chOff x="115854" y="2716172"/>
            <a:chExt cx="9028145" cy="40465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3474991"/>
              <a:ext cx="5245099" cy="31586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15854" y="2716172"/>
              <a:ext cx="891031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Arial"/>
                </a:rPr>
                <a:t>Climate / Emission Scenarios: Representative </a:t>
              </a:r>
              <a:r>
                <a:rPr lang="en-US" b="1" dirty="0">
                  <a:solidFill>
                    <a:srgbClr val="0000FF"/>
                  </a:solidFill>
                  <a:latin typeface="Arial"/>
                </a:rPr>
                <a:t>Concentration </a:t>
              </a:r>
              <a:r>
                <a:rPr lang="en-US" b="1" dirty="0" smtClean="0">
                  <a:solidFill>
                    <a:srgbClr val="0000FF"/>
                  </a:solidFill>
                  <a:latin typeface="Arial"/>
                </a:rPr>
                <a:t>Pathways (RCPs)</a:t>
              </a:r>
              <a:endParaRPr lang="en-US" b="1" dirty="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27682" y="3495354"/>
              <a:ext cx="1890549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FF0000"/>
                  </a:solidFill>
                  <a:latin typeface="Arial"/>
                </a:rPr>
                <a:t>RCP8.5</a:t>
              </a:r>
            </a:p>
            <a:p>
              <a:pPr defTabSz="914400"/>
              <a:r>
                <a:rPr lang="en-US" b="1" dirty="0" smtClean="0">
                  <a:solidFill>
                    <a:srgbClr val="0000FF"/>
                  </a:solidFill>
                  <a:latin typeface="Arial"/>
                </a:rPr>
                <a:t>RCP4.5</a:t>
              </a:r>
            </a:p>
            <a:p>
              <a:pPr defTabSz="914400"/>
              <a:r>
                <a:rPr lang="en-US" b="1" dirty="0" smtClean="0">
                  <a:solidFill>
                    <a:srgbClr val="FF6600"/>
                  </a:solidFill>
                  <a:latin typeface="Arial"/>
                </a:rPr>
                <a:t>RCP4.5_WMGG</a:t>
              </a:r>
              <a:endParaRPr lang="en-US" b="1" dirty="0">
                <a:solidFill>
                  <a:srgbClr val="FF6600"/>
                </a:solidFill>
                <a:latin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40736" y="3032515"/>
              <a:ext cx="48716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Percentage changes from 2005 to 2100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37214" y="5213352"/>
              <a:ext cx="902861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Global</a:t>
              </a:r>
            </a:p>
            <a:p>
              <a:r>
                <a:rPr lang="en-US" b="1" dirty="0" smtClean="0"/>
                <a:t>CO</a:t>
              </a:r>
              <a:r>
                <a:rPr lang="en-US" b="1" baseline="-25000" dirty="0" smtClean="0"/>
                <a:t>2</a:t>
              </a:r>
              <a:endParaRPr lang="en-US" b="1" baseline="-25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78092" y="5355169"/>
              <a:ext cx="902861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G</a:t>
              </a:r>
              <a:r>
                <a:rPr lang="en-US" b="1" dirty="0" smtClean="0"/>
                <a:t>lobal</a:t>
              </a:r>
            </a:p>
            <a:p>
              <a:r>
                <a:rPr lang="en-US" b="1" dirty="0" smtClean="0"/>
                <a:t>CH</a:t>
              </a:r>
              <a:r>
                <a:rPr lang="en-US" b="1" baseline="-25000" dirty="0" smtClean="0"/>
                <a:t>4</a:t>
              </a:r>
              <a:endParaRPr lang="en-US" b="1" baseline="-25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57706" y="4488710"/>
              <a:ext cx="902861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Global</a:t>
              </a:r>
            </a:p>
            <a:p>
              <a:r>
                <a:rPr lang="en-US" b="1" dirty="0" err="1" smtClean="0"/>
                <a:t>NO</a:t>
              </a:r>
              <a:r>
                <a:rPr lang="en-US" b="1" baseline="-25000" dirty="0" err="1" smtClean="0"/>
                <a:t>x</a:t>
              </a:r>
              <a:endParaRPr lang="en-US" b="1" baseline="-25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44433" y="4474643"/>
              <a:ext cx="105670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NE USA</a:t>
              </a:r>
            </a:p>
            <a:p>
              <a:r>
                <a:rPr lang="en-US" b="1" dirty="0" err="1" smtClean="0"/>
                <a:t>NO</a:t>
              </a:r>
              <a:r>
                <a:rPr lang="en-US" b="1" baseline="-25000" dirty="0" err="1" smtClean="0"/>
                <a:t>x</a:t>
              </a:r>
              <a:endParaRPr lang="en-US" b="1" baseline="-25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81430" y="3419053"/>
              <a:ext cx="3062569" cy="923330"/>
            </a:xfrm>
            <a:prstGeom prst="rect">
              <a:avLst/>
            </a:prstGeom>
            <a:noFill/>
            <a:ln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Enables separation of roles of changing climate from changing air pollutants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H="1">
              <a:off x="5608062" y="4224867"/>
              <a:ext cx="48607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r="58650"/>
            <a:stretch/>
          </p:blipFill>
          <p:spPr>
            <a:xfrm>
              <a:off x="6666534" y="4514416"/>
              <a:ext cx="1347166" cy="196199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156488" y="6393408"/>
              <a:ext cx="281015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Global T (°C) (&gt;500 </a:t>
              </a:r>
              <a:r>
                <a:rPr lang="en-US" b="1" dirty="0" err="1" smtClean="0"/>
                <a:t>hPa</a:t>
              </a:r>
              <a:r>
                <a:rPr lang="en-US" b="1" dirty="0" smtClean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84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‘First-look’ future projections with current chemistry-climate models for North American Ozone Air Quality</a:t>
            </a:r>
            <a:endParaRPr lang="en-US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695451" y="1768476"/>
            <a:ext cx="5035550" cy="3862388"/>
            <a:chOff x="536043" y="4849044"/>
            <a:chExt cx="7660220" cy="6949234"/>
          </a:xfrm>
        </p:grpSpPr>
        <p:pic>
          <p:nvPicPr>
            <p:cNvPr id="6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175" y="4849044"/>
              <a:ext cx="7304088" cy="6949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43" y="7014268"/>
              <a:ext cx="740308" cy="2349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52"/>
          <p:cNvSpPr txBox="1">
            <a:spLocks noChangeArrowheads="1"/>
          </p:cNvSpPr>
          <p:nvPr/>
        </p:nvSpPr>
        <p:spPr bwMode="auto">
          <a:xfrm>
            <a:off x="2354120" y="5630864"/>
            <a:ext cx="43149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 dirty="0" smtClean="0">
                <a:latin typeface="Arial" charset="0"/>
                <a:cs typeface="Arial" charset="0"/>
              </a:rPr>
              <a:t>V. </a:t>
            </a:r>
            <a:r>
              <a:rPr lang="en-US" sz="1800" i="1" dirty="0" err="1" smtClean="0">
                <a:latin typeface="Arial" charset="0"/>
                <a:cs typeface="Arial" charset="0"/>
              </a:rPr>
              <a:t>Naik</a:t>
            </a:r>
            <a:r>
              <a:rPr lang="en-US" sz="1800" i="1" dirty="0" smtClean="0">
                <a:latin typeface="Arial" charset="0"/>
                <a:cs typeface="Arial" charset="0"/>
              </a:rPr>
              <a:t>, adapted </a:t>
            </a:r>
            <a:r>
              <a:rPr lang="en-US" sz="1800" i="1" dirty="0">
                <a:latin typeface="Arial" charset="0"/>
                <a:cs typeface="Arial" charset="0"/>
              </a:rPr>
              <a:t>from </a:t>
            </a:r>
            <a:r>
              <a:rPr lang="en-US" sz="1800" i="1" dirty="0" smtClean="0">
                <a:latin typeface="Arial" charset="0"/>
                <a:cs typeface="Arial" charset="0"/>
              </a:rPr>
              <a:t> Fiore </a:t>
            </a:r>
            <a:r>
              <a:rPr lang="en-US" sz="1800" i="1" dirty="0">
                <a:latin typeface="Arial" charset="0"/>
                <a:cs typeface="Arial" charset="0"/>
              </a:rPr>
              <a:t>et al., 2012</a:t>
            </a:r>
          </a:p>
        </p:txBody>
      </p:sp>
      <p:sp>
        <p:nvSpPr>
          <p:cNvPr id="9" name="TextBox 53"/>
          <p:cNvSpPr txBox="1">
            <a:spLocks noChangeArrowheads="1"/>
          </p:cNvSpPr>
          <p:nvPr/>
        </p:nvSpPr>
        <p:spPr bwMode="auto">
          <a:xfrm>
            <a:off x="2635251" y="4163559"/>
            <a:ext cx="1069974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RCP8.5</a:t>
            </a:r>
          </a:p>
          <a:p>
            <a:pPr eaLnBrk="1" hangingPunct="1"/>
            <a:r>
              <a:rPr lang="en-US" sz="1600" b="1" dirty="0">
                <a:solidFill>
                  <a:srgbClr val="FF6600"/>
                </a:solidFill>
                <a:latin typeface="Arial" charset="0"/>
              </a:rPr>
              <a:t>RCP6.0 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en-US" sz="1600" b="1" dirty="0">
                <a:solidFill>
                  <a:srgbClr val="0099CC"/>
                </a:solidFill>
                <a:latin typeface="Arial" charset="0"/>
              </a:rPr>
              <a:t>RCP4.5</a:t>
            </a:r>
          </a:p>
          <a:p>
            <a:pPr eaLnBrk="1" hangingPunct="1"/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RCP2.6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23344" y="1590676"/>
            <a:ext cx="14590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/>
              <a:t>Mean over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/>
              <a:t>1986</a:t>
            </a:r>
            <a:r>
              <a:rPr lang="en-US" sz="1600" dirty="0"/>
              <a:t>-2005 </a:t>
            </a:r>
            <a:r>
              <a:rPr lang="en-US" sz="1600" dirty="0" smtClean="0"/>
              <a:t>of</a:t>
            </a:r>
            <a:endParaRPr lang="en-US" sz="1600" b="1" dirty="0" smtClean="0"/>
          </a:p>
          <a:p>
            <a:r>
              <a:rPr lang="en-US" sz="1600" b="1" dirty="0" smtClean="0"/>
              <a:t>CMIP5 CCMs</a:t>
            </a:r>
          </a:p>
          <a:p>
            <a:r>
              <a:rPr lang="en-US" sz="1600" b="1" dirty="0" smtClean="0"/>
              <a:t>Transient </a:t>
            </a:r>
          </a:p>
          <a:p>
            <a:r>
              <a:rPr lang="en-US" sz="1600" b="1" dirty="0" smtClean="0"/>
              <a:t>simulations</a:t>
            </a:r>
            <a:endParaRPr lang="en-US" sz="1600" b="1" dirty="0"/>
          </a:p>
          <a:p>
            <a:r>
              <a:rPr lang="en-US" sz="1600" dirty="0"/>
              <a:t>(4 models)</a:t>
            </a:r>
          </a:p>
        </p:txBody>
      </p:sp>
      <p:cxnSp>
        <p:nvCxnSpPr>
          <p:cNvPr id="11" name="Straight Arrow Connector 16"/>
          <p:cNvCxnSpPr>
            <a:cxnSpLocks noChangeShapeType="1"/>
          </p:cNvCxnSpPr>
          <p:nvPr/>
        </p:nvCxnSpPr>
        <p:spPr bwMode="auto">
          <a:xfrm>
            <a:off x="1926516" y="2346328"/>
            <a:ext cx="670635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Rectangle 76"/>
          <p:cNvSpPr>
            <a:spLocks noChangeArrowheads="1"/>
          </p:cNvSpPr>
          <p:nvPr/>
        </p:nvSpPr>
        <p:spPr bwMode="auto">
          <a:xfrm>
            <a:off x="6542777" y="2097089"/>
            <a:ext cx="22292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/>
              <a:t>1980</a:t>
            </a:r>
            <a:r>
              <a:rPr lang="en-US" sz="1600" dirty="0"/>
              <a:t>+</a:t>
            </a:r>
            <a:r>
              <a:rPr lang="en-US" sz="1600" dirty="0" smtClean="0"/>
              <a:t>2000 mean of </a:t>
            </a:r>
            <a:r>
              <a:rPr lang="en-US" sz="1600" b="1" dirty="0" smtClean="0"/>
              <a:t>ACCMIP </a:t>
            </a:r>
            <a:r>
              <a:rPr lang="en-US" sz="1600" b="1" dirty="0"/>
              <a:t>CCMs </a:t>
            </a:r>
            <a:r>
              <a:rPr lang="en-US" sz="1600" b="1" dirty="0" smtClean="0"/>
              <a:t>decadal time slice </a:t>
            </a:r>
            <a:r>
              <a:rPr lang="en-US" sz="1600" b="1" dirty="0"/>
              <a:t>simulations</a:t>
            </a:r>
          </a:p>
          <a:p>
            <a:r>
              <a:rPr lang="en-US" sz="1600" dirty="0"/>
              <a:t>(2-12 models)</a:t>
            </a:r>
          </a:p>
        </p:txBody>
      </p:sp>
      <p:cxnSp>
        <p:nvCxnSpPr>
          <p:cNvPr id="15" name="Straight Arrow Connector 84"/>
          <p:cNvCxnSpPr>
            <a:cxnSpLocks noChangeShapeType="1"/>
          </p:cNvCxnSpPr>
          <p:nvPr/>
        </p:nvCxnSpPr>
        <p:spPr bwMode="auto">
          <a:xfrm flipH="1">
            <a:off x="6305551" y="2346328"/>
            <a:ext cx="333367" cy="23811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6" name="TextBox 15"/>
          <p:cNvSpPr txBox="1"/>
          <p:nvPr/>
        </p:nvSpPr>
        <p:spPr>
          <a:xfrm>
            <a:off x="1136650" y="1237734"/>
            <a:ext cx="7494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Annual mean spatially averaged (land only) O</a:t>
            </a:r>
            <a:r>
              <a:rPr lang="en-US" sz="2000" b="1" baseline="-25000" dirty="0" smtClean="0"/>
              <a:t>3</a:t>
            </a:r>
            <a:r>
              <a:rPr lang="en-US" sz="2000" b="1" dirty="0" smtClean="0"/>
              <a:t> in surface air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6086038"/>
            <a:ext cx="891540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Beyond annual, continental-scale means: Shifting </a:t>
            </a:r>
            <a:r>
              <a:rPr lang="en-US" dirty="0">
                <a:solidFill>
                  <a:srgbClr val="0000FF"/>
                </a:solidFill>
              </a:rPr>
              <a:t>balance </a:t>
            </a:r>
            <a:r>
              <a:rPr lang="en-US" dirty="0" smtClean="0">
                <a:solidFill>
                  <a:srgbClr val="0000FF"/>
                </a:solidFill>
              </a:rPr>
              <a:t>of regional and </a:t>
            </a:r>
            <a:r>
              <a:rPr lang="en-US" dirty="0">
                <a:solidFill>
                  <a:srgbClr val="0000FF"/>
                </a:solidFill>
              </a:rPr>
              <a:t>baseline </a:t>
            </a:r>
            <a:r>
              <a:rPr lang="en-US" dirty="0" smtClean="0">
                <a:solidFill>
                  <a:srgbClr val="0000FF"/>
                </a:solidFill>
              </a:rPr>
              <a:t>O</a:t>
            </a:r>
            <a:r>
              <a:rPr lang="en-US" baseline="-25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changes seasonal cycles and daily distributions;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R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ole of regional climate change?</a:t>
            </a:r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6" t="20638" r="9961" b="60020"/>
          <a:stretch/>
        </p:blipFill>
        <p:spPr bwMode="auto">
          <a:xfrm>
            <a:off x="7759700" y="3741005"/>
            <a:ext cx="211667" cy="128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958667" y="4062911"/>
            <a:ext cx="8133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Multi-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model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Mean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Left Brace 22"/>
          <p:cNvSpPr/>
          <p:nvPr/>
        </p:nvSpPr>
        <p:spPr bwMode="auto">
          <a:xfrm>
            <a:off x="831852" y="3797300"/>
            <a:ext cx="279400" cy="1152882"/>
          </a:xfrm>
          <a:prstGeom prst="leftBrac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26200" y="3884159"/>
            <a:ext cx="1155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Range across </a:t>
            </a:r>
          </a:p>
          <a:p>
            <a:pPr algn="ctr"/>
            <a:r>
              <a:rPr lang="en-US" dirty="0" smtClean="0"/>
              <a:t>all models</a:t>
            </a:r>
            <a:endParaRPr lang="en-US" dirty="0"/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2" t="24702" r="23362" b="49849"/>
          <a:stretch/>
        </p:blipFill>
        <p:spPr bwMode="auto">
          <a:xfrm>
            <a:off x="1136653" y="3484095"/>
            <a:ext cx="558798" cy="169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7952" y="5015576"/>
            <a:ext cx="259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Multi-model Mean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8100" y="3733800"/>
            <a:ext cx="1155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Range across </a:t>
            </a:r>
          </a:p>
          <a:p>
            <a:pPr algn="ctr"/>
            <a:r>
              <a:rPr lang="en-US" dirty="0" smtClean="0"/>
              <a:t>all models</a:t>
            </a:r>
            <a:endParaRPr lang="en-US" dirty="0"/>
          </a:p>
        </p:txBody>
      </p:sp>
      <p:sp>
        <p:nvSpPr>
          <p:cNvPr id="28" name="Left Brace 27"/>
          <p:cNvSpPr/>
          <p:nvPr/>
        </p:nvSpPr>
        <p:spPr bwMode="auto">
          <a:xfrm>
            <a:off x="7429500" y="3822700"/>
            <a:ext cx="279400" cy="1152882"/>
          </a:xfrm>
          <a:prstGeom prst="leftBrac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Straight Arrow Connector 16"/>
          <p:cNvCxnSpPr>
            <a:cxnSpLocks noChangeShapeType="1"/>
          </p:cNvCxnSpPr>
          <p:nvPr/>
        </p:nvCxnSpPr>
        <p:spPr bwMode="auto">
          <a:xfrm flipV="1">
            <a:off x="1409700" y="4699000"/>
            <a:ext cx="0" cy="423588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44871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28600" y="2083350"/>
            <a:ext cx="8915400" cy="4512004"/>
            <a:chOff x="228600" y="1576150"/>
            <a:chExt cx="8915400" cy="5215792"/>
          </a:xfrm>
        </p:grpSpPr>
        <p:pic>
          <p:nvPicPr>
            <p:cNvPr id="14" name="Picture 19" descr="bs00925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057400"/>
              <a:ext cx="1371600" cy="738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8" descr="in00135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3288268"/>
              <a:ext cx="1454150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7" descr="j042479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4495800"/>
              <a:ext cx="804863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1" descr=" radar.gif                                                      00000281STAAC #1                       B0D01979:"/>
            <p:cNvPicPr>
              <a:picLocks noChangeAspect="1" noChangeArrowheads="1"/>
            </p:cNvPicPr>
            <p:nvPr/>
          </p:nvPicPr>
          <p:blipFill>
            <a:blip r:embed="rId5" r:link="rId6" cstate="print">
              <a:lum bright="-24000" contrast="52000"/>
            </a:blip>
            <a:srcRect/>
            <a:stretch>
              <a:fillRect/>
            </a:stretch>
          </p:blipFill>
          <p:spPr bwMode="invGray">
            <a:xfrm>
              <a:off x="1905000" y="3135868"/>
              <a:ext cx="768467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>
                  <a:alpha val="50000"/>
                </a:scheme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838200" y="2754869"/>
              <a:ext cx="1184940" cy="4269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C0504D"/>
                  </a:solidFill>
                  <a:latin typeface="Geneva"/>
                  <a:cs typeface="Geneva"/>
                </a:rPr>
                <a:t>satellites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1000" y="4038600"/>
              <a:ext cx="2441694" cy="4269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C0504D"/>
                  </a:solidFill>
                  <a:latin typeface="Geneva"/>
                  <a:cs typeface="Geneva"/>
                </a:rPr>
                <a:t>suborbital platforms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90600" y="5410200"/>
              <a:ext cx="1012423" cy="4269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C0504D"/>
                  </a:solidFill>
                  <a:latin typeface="Geneva"/>
                  <a:cs typeface="Geneva"/>
                </a:rPr>
                <a:t>models</a:t>
              </a:r>
            </a:p>
          </p:txBody>
        </p:sp>
        <p:sp>
          <p:nvSpPr>
            <p:cNvPr id="21" name="Right Brace 20"/>
            <p:cNvSpPr/>
            <p:nvPr/>
          </p:nvSpPr>
          <p:spPr>
            <a:xfrm>
              <a:off x="2743200" y="2057400"/>
              <a:ext cx="609600" cy="4050268"/>
            </a:xfrm>
            <a:prstGeom prst="rightBrac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  <a:latin typeface="Geneva"/>
                <a:cs typeface="Geneva"/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3505200" y="3733801"/>
              <a:ext cx="1905000" cy="762000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Geneva"/>
                <a:cs typeface="Genev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12190" y="3835284"/>
              <a:ext cx="1351652" cy="569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600" b="1" dirty="0" smtClean="0">
                  <a:solidFill>
                    <a:prstClr val="white"/>
                  </a:solidFill>
                  <a:latin typeface="Geneva"/>
                  <a:cs typeface="Geneva"/>
                </a:rPr>
                <a:t>AQAST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60968" y="1576150"/>
              <a:ext cx="3583032" cy="5215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20000"/>
                </a:lnSpc>
              </a:pPr>
              <a:r>
                <a:rPr lang="en-US" sz="2400" b="1" i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Geneva"/>
                  <a:cs typeface="Geneva"/>
                </a:rPr>
                <a:t>Pollution monitoring</a:t>
              </a:r>
            </a:p>
            <a:p>
              <a:pPr defTabSz="914400">
                <a:lnSpc>
                  <a:spcPct val="120000"/>
                </a:lnSpc>
              </a:pPr>
              <a:r>
                <a:rPr lang="en-US" sz="2400" b="1" i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Geneva"/>
                  <a:cs typeface="Geneva"/>
                </a:rPr>
                <a:t>Exposure assessment</a:t>
              </a:r>
            </a:p>
            <a:p>
              <a:pPr defTabSz="914400">
                <a:lnSpc>
                  <a:spcPct val="120000"/>
                </a:lnSpc>
              </a:pPr>
              <a:r>
                <a:rPr lang="en-US" sz="2400" b="1" i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Geneva"/>
                  <a:cs typeface="Geneva"/>
                </a:rPr>
                <a:t>AQ forecasting</a:t>
              </a:r>
            </a:p>
            <a:p>
              <a:pPr defTabSz="914400">
                <a:lnSpc>
                  <a:spcPct val="120000"/>
                </a:lnSpc>
              </a:pPr>
              <a:r>
                <a:rPr lang="en-US" sz="2400" b="1" i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Geneva"/>
                  <a:cs typeface="Geneva"/>
                </a:rPr>
                <a:t>Source attribution Quantifying emissions</a:t>
              </a:r>
            </a:p>
            <a:p>
              <a:pPr defTabSz="914400">
                <a:lnSpc>
                  <a:spcPct val="120000"/>
                </a:lnSpc>
              </a:pPr>
              <a:r>
                <a:rPr lang="en-US" sz="2400" b="1" i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Geneva"/>
                  <a:cs typeface="Geneva"/>
                </a:rPr>
                <a:t>Natural &amp; foreign influences</a:t>
              </a:r>
            </a:p>
            <a:p>
              <a:pPr defTabSz="914400">
                <a:lnSpc>
                  <a:spcPct val="120000"/>
                </a:lnSpc>
              </a:pPr>
              <a:r>
                <a:rPr lang="en-US" sz="2400" b="1" i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Geneva"/>
                  <a:cs typeface="Geneva"/>
                </a:rPr>
                <a:t>AQ processes</a:t>
              </a:r>
            </a:p>
            <a:p>
              <a:pPr defTabSz="914400">
                <a:lnSpc>
                  <a:spcPct val="120000"/>
                </a:lnSpc>
              </a:pPr>
              <a:r>
                <a:rPr lang="en-US" sz="2400" b="1" i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Geneva"/>
                  <a:cs typeface="Geneva"/>
                </a:rPr>
                <a:t>Climate-AQ interactions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86200" y="6285792"/>
              <a:ext cx="1014034" cy="426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prstClr val="white"/>
                  </a:solidFill>
                  <a:latin typeface="Geneva"/>
                  <a:cs typeface="Geneva"/>
                </a:rPr>
                <a:t>AQAST</a:t>
              </a:r>
            </a:p>
          </p:txBody>
        </p:sp>
      </p:grpSp>
      <p:pic>
        <p:nvPicPr>
          <p:cNvPr id="4" name="Picture 3" descr="AQAST Head Banner 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95301"/>
            <a:ext cx="88519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6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2" name="Rectangle 18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ahoma" pitchFamily="34" charset="0"/>
              </a:rPr>
              <a:t>Tropospheric O</a:t>
            </a:r>
            <a:r>
              <a:rPr lang="en-US" sz="2400" b="1" baseline="-25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 f</a:t>
            </a:r>
            <a:r>
              <a:rPr lang="en-US" sz="2400" b="1" dirty="0" smtClean="0">
                <a:solidFill>
                  <a:srgbClr val="000000"/>
                </a:solidFill>
                <a:latin typeface="Tahoma" pitchFamily="34" charset="0"/>
              </a:rPr>
              <a:t>ormation &amp; “Background” contributions</a:t>
            </a:r>
            <a:endParaRPr lang="en-US" sz="2400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1905000" y="5181600"/>
            <a:ext cx="655638" cy="546100"/>
          </a:xfrm>
          <a:custGeom>
            <a:avLst/>
            <a:gdLst>
              <a:gd name="T0" fmla="*/ 2147483647 w 413"/>
              <a:gd name="T1" fmla="*/ 2147483647 h 317"/>
              <a:gd name="T2" fmla="*/ 2147483647 w 413"/>
              <a:gd name="T3" fmla="*/ 2147483647 h 317"/>
              <a:gd name="T4" fmla="*/ 2147483647 w 413"/>
              <a:gd name="T5" fmla="*/ 2147483647 h 317"/>
              <a:gd name="T6" fmla="*/ 2147483647 w 413"/>
              <a:gd name="T7" fmla="*/ 2147483647 h 317"/>
              <a:gd name="T8" fmla="*/ 2147483647 w 413"/>
              <a:gd name="T9" fmla="*/ 2147483647 h 317"/>
              <a:gd name="T10" fmla="*/ 2147483647 w 413"/>
              <a:gd name="T11" fmla="*/ 2147483647 h 317"/>
              <a:gd name="T12" fmla="*/ 2147483647 w 413"/>
              <a:gd name="T13" fmla="*/ 2147483647 h 317"/>
              <a:gd name="T14" fmla="*/ 2147483647 w 413"/>
              <a:gd name="T15" fmla="*/ 2147483647 h 317"/>
              <a:gd name="T16" fmla="*/ 2147483647 w 413"/>
              <a:gd name="T17" fmla="*/ 2147483647 h 317"/>
              <a:gd name="T18" fmla="*/ 2147483647 w 413"/>
              <a:gd name="T19" fmla="*/ 2147483647 h 317"/>
              <a:gd name="T20" fmla="*/ 2147483647 w 413"/>
              <a:gd name="T21" fmla="*/ 2147483647 h 317"/>
              <a:gd name="T22" fmla="*/ 2147483647 w 413"/>
              <a:gd name="T23" fmla="*/ 2147483647 h 317"/>
              <a:gd name="T24" fmla="*/ 2147483647 w 413"/>
              <a:gd name="T25" fmla="*/ 2147483647 h 317"/>
              <a:gd name="T26" fmla="*/ 2147483647 w 413"/>
              <a:gd name="T27" fmla="*/ 2147483647 h 317"/>
              <a:gd name="T28" fmla="*/ 2147483647 w 413"/>
              <a:gd name="T29" fmla="*/ 2147483647 h 31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3"/>
              <a:gd name="T46" fmla="*/ 0 h 317"/>
              <a:gd name="T47" fmla="*/ 413 w 413"/>
              <a:gd name="T48" fmla="*/ 317 h 31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3" h="317">
                <a:moveTo>
                  <a:pt x="21" y="254"/>
                </a:moveTo>
                <a:cubicBezTo>
                  <a:pt x="30" y="228"/>
                  <a:pt x="46" y="209"/>
                  <a:pt x="53" y="182"/>
                </a:cubicBezTo>
                <a:cubicBezTo>
                  <a:pt x="54" y="177"/>
                  <a:pt x="65" y="118"/>
                  <a:pt x="69" y="110"/>
                </a:cubicBezTo>
                <a:cubicBezTo>
                  <a:pt x="94" y="60"/>
                  <a:pt x="116" y="61"/>
                  <a:pt x="149" y="22"/>
                </a:cubicBezTo>
                <a:cubicBezTo>
                  <a:pt x="167" y="0"/>
                  <a:pt x="144" y="62"/>
                  <a:pt x="160" y="38"/>
                </a:cubicBezTo>
                <a:cubicBezTo>
                  <a:pt x="168" y="43"/>
                  <a:pt x="204" y="29"/>
                  <a:pt x="208" y="38"/>
                </a:cubicBezTo>
                <a:cubicBezTo>
                  <a:pt x="217" y="61"/>
                  <a:pt x="231" y="70"/>
                  <a:pt x="237" y="102"/>
                </a:cubicBezTo>
                <a:cubicBezTo>
                  <a:pt x="245" y="144"/>
                  <a:pt x="236" y="168"/>
                  <a:pt x="277" y="182"/>
                </a:cubicBezTo>
                <a:cubicBezTo>
                  <a:pt x="308" y="136"/>
                  <a:pt x="326" y="85"/>
                  <a:pt x="357" y="38"/>
                </a:cubicBezTo>
                <a:cubicBezTo>
                  <a:pt x="364" y="27"/>
                  <a:pt x="380" y="23"/>
                  <a:pt x="389" y="14"/>
                </a:cubicBezTo>
                <a:cubicBezTo>
                  <a:pt x="396" y="7"/>
                  <a:pt x="373" y="25"/>
                  <a:pt x="365" y="30"/>
                </a:cubicBezTo>
                <a:cubicBezTo>
                  <a:pt x="373" y="104"/>
                  <a:pt x="395" y="167"/>
                  <a:pt x="413" y="238"/>
                </a:cubicBezTo>
                <a:cubicBezTo>
                  <a:pt x="410" y="249"/>
                  <a:pt x="405" y="270"/>
                  <a:pt x="405" y="270"/>
                </a:cubicBezTo>
                <a:cubicBezTo>
                  <a:pt x="320" y="273"/>
                  <a:pt x="234" y="274"/>
                  <a:pt x="149" y="278"/>
                </a:cubicBezTo>
                <a:cubicBezTo>
                  <a:pt x="119" y="279"/>
                  <a:pt x="0" y="317"/>
                  <a:pt x="21" y="254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4" descr="fores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7680" r="73769"/>
          <a:stretch>
            <a:fillRect/>
          </a:stretch>
        </p:blipFill>
        <p:spPr bwMode="auto">
          <a:xfrm>
            <a:off x="1935975" y="5024438"/>
            <a:ext cx="1600200" cy="744537"/>
          </a:xfrm>
          <a:prstGeom prst="rect">
            <a:avLst/>
          </a:prstGeom>
          <a:noFill/>
        </p:spPr>
      </p:pic>
      <p:pic>
        <p:nvPicPr>
          <p:cNvPr id="5" name="Picture 81" descr="MCj028080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419600"/>
            <a:ext cx="1652588" cy="1425575"/>
          </a:xfrm>
          <a:prstGeom prst="rect">
            <a:avLst/>
          </a:prstGeom>
          <a:noFill/>
        </p:spPr>
      </p:pic>
      <p:graphicFrame>
        <p:nvGraphicFramePr>
          <p:cNvPr id="223233" name="Object 1"/>
          <p:cNvGraphicFramePr>
            <a:graphicFrameLocks noChangeAspect="1"/>
          </p:cNvGraphicFramePr>
          <p:nvPr/>
        </p:nvGraphicFramePr>
        <p:xfrm>
          <a:off x="990600" y="5105400"/>
          <a:ext cx="9144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27" name="Photo Editor Photo" r:id="rId7" imgW="2286198" imgH="1706667" progId="">
                  <p:embed/>
                </p:oleObj>
              </mc:Choice>
              <mc:Fallback>
                <p:oleObj name="Photo Editor Photo" r:id="rId7" imgW="2286198" imgH="170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34" t="37302" r="45084" b="9944"/>
                      <a:stretch>
                        <a:fillRect/>
                      </a:stretch>
                    </p:blipFill>
                    <p:spPr bwMode="auto">
                      <a:xfrm>
                        <a:off x="990600" y="5105400"/>
                        <a:ext cx="9144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788987" y="6324600"/>
            <a:ext cx="13747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Continent</a:t>
            </a:r>
            <a:endParaRPr lang="en-US" sz="20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524000" y="3429000"/>
            <a:ext cx="15023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Helvetica" pitchFamily="34" charset="0"/>
              </a:rPr>
              <a:t>NMVOCs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Helvetica" pitchFamily="34" charset="0"/>
              </a:rPr>
              <a:t>CO</a:t>
            </a:r>
            <a:endParaRPr lang="en-US" sz="2400" b="1" baseline="-25000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381000" y="3581400"/>
            <a:ext cx="7617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charset="0"/>
              </a:rPr>
              <a:t>NO</a:t>
            </a:r>
            <a:r>
              <a:rPr lang="en-US" sz="2400" b="1" baseline="-25000" dirty="0" err="1">
                <a:solidFill>
                  <a:srgbClr val="000000"/>
                </a:solidFill>
                <a:latin typeface="Arial" charset="0"/>
              </a:rPr>
              <a:t>x</a:t>
            </a:r>
            <a:endParaRPr lang="en-US" sz="24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1143000" y="3581400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+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340534" y="1993612"/>
            <a:ext cx="68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3200" b="1" baseline="-250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en-US" sz="32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447800" y="5683250"/>
            <a:ext cx="85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FF"/>
                </a:solidFill>
                <a:latin typeface="Helvetica" pitchFamily="34" charset="0"/>
              </a:rPr>
              <a:t>  Fires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209800" y="5715000"/>
            <a:ext cx="1313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Helvetica" pitchFamily="34" charset="0"/>
              </a:rPr>
              <a:t>B</a:t>
            </a:r>
            <a:r>
              <a:rPr lang="en-US" b="1" dirty="0" smtClean="0">
                <a:solidFill>
                  <a:srgbClr val="0000FF"/>
                </a:solidFill>
                <a:latin typeface="Helvetica" pitchFamily="34" charset="0"/>
              </a:rPr>
              <a:t>iosphere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28600" y="5715000"/>
            <a:ext cx="968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Helvetica" pitchFamily="34" charset="0"/>
              </a:rPr>
              <a:t>Human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Helvetica" pitchFamily="34" charset="0"/>
              </a:rPr>
              <a:t>activity</a:t>
            </a:r>
          </a:p>
        </p:txBody>
      </p:sp>
      <p:pic>
        <p:nvPicPr>
          <p:cNvPr id="39" name="Picture 8" descr="NA01440_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1003025"/>
            <a:ext cx="1086295" cy="1130575"/>
          </a:xfrm>
          <a:prstGeom prst="rect">
            <a:avLst/>
          </a:prstGeom>
          <a:noFill/>
        </p:spPr>
      </p:pic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3505200" y="5768976"/>
            <a:ext cx="2743200" cy="1089024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4305132" y="6019800"/>
            <a:ext cx="110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Helvetica" pitchFamily="34" charset="0"/>
              </a:rPr>
              <a:t>Ocean</a:t>
            </a:r>
            <a:r>
              <a:rPr lang="en-US" sz="2000" dirty="0">
                <a:solidFill>
                  <a:srgbClr val="FFFFFF"/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53" name="Right Brace 52"/>
          <p:cNvSpPr/>
          <p:nvPr/>
        </p:nvSpPr>
        <p:spPr>
          <a:xfrm rot="16200000">
            <a:off x="2054227" y="688973"/>
            <a:ext cx="1371600" cy="5175254"/>
          </a:xfrm>
          <a:prstGeom prst="rightBrace">
            <a:avLst>
              <a:gd name="adj1" fmla="val 8333"/>
              <a:gd name="adj2" fmla="val 487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63" name="Text Box 33"/>
          <p:cNvSpPr txBox="1">
            <a:spLocks noChangeArrowheads="1"/>
          </p:cNvSpPr>
          <p:nvPr/>
        </p:nvSpPr>
        <p:spPr bwMode="auto">
          <a:xfrm>
            <a:off x="3125840" y="3539650"/>
            <a:ext cx="20680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FF"/>
                </a:solidFill>
                <a:latin typeface="Helvetica" pitchFamily="34" charset="0"/>
              </a:rPr>
              <a:t>METHANE (CH</a:t>
            </a:r>
            <a:r>
              <a:rPr lang="en-US" sz="2000" b="1" baseline="-25000" dirty="0" smtClean="0">
                <a:solidFill>
                  <a:srgbClr val="0000FF"/>
                </a:solidFill>
                <a:latin typeface="Helvetica" pitchFamily="34" charset="0"/>
              </a:rPr>
              <a:t>4</a:t>
            </a:r>
            <a:r>
              <a:rPr lang="en-US" sz="2000" b="1" dirty="0" smtClean="0">
                <a:solidFill>
                  <a:srgbClr val="0000FF"/>
                </a:solidFill>
                <a:latin typeface="Helvetica" pitchFamily="34" charset="0"/>
              </a:rPr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14895" y="1110344"/>
            <a:ext cx="7829105" cy="5618897"/>
            <a:chOff x="1314895" y="1110344"/>
            <a:chExt cx="7829105" cy="5618897"/>
          </a:xfrm>
        </p:grpSpPr>
        <p:grpSp>
          <p:nvGrpSpPr>
            <p:cNvPr id="2" name="Group 1"/>
            <p:cNvGrpSpPr/>
            <p:nvPr/>
          </p:nvGrpSpPr>
          <p:grpSpPr>
            <a:xfrm>
              <a:off x="5715000" y="1110344"/>
              <a:ext cx="3429000" cy="5618897"/>
              <a:chOff x="5715000" y="1110344"/>
              <a:chExt cx="3429000" cy="5618897"/>
            </a:xfrm>
          </p:grpSpPr>
          <p:sp>
            <p:nvSpPr>
              <p:cNvPr id="46" name="AutoShape 27"/>
              <p:cNvSpPr>
                <a:spLocks noChangeArrowheads="1"/>
              </p:cNvSpPr>
              <p:nvPr/>
            </p:nvSpPr>
            <p:spPr bwMode="auto">
              <a:xfrm rot="5400000">
                <a:off x="6165850" y="2063750"/>
                <a:ext cx="1219200" cy="292100"/>
              </a:xfrm>
              <a:prstGeom prst="notchedRightArrow">
                <a:avLst>
                  <a:gd name="adj1" fmla="val 50000"/>
                  <a:gd name="adj2" fmla="val 104348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lIns="45720" rIns="45720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9" name="Text Box 33"/>
              <p:cNvSpPr txBox="1">
                <a:spLocks noChangeArrowheads="1"/>
              </p:cNvSpPr>
              <p:nvPr/>
            </p:nvSpPr>
            <p:spPr bwMode="auto">
              <a:xfrm>
                <a:off x="5715000" y="1110344"/>
                <a:ext cx="28194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45720" rIns="4572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 smtClean="0">
                    <a:solidFill>
                      <a:srgbClr val="0000FF"/>
                    </a:solidFill>
                    <a:latin typeface="Helvetica" pitchFamily="34" charset="0"/>
                  </a:rPr>
                  <a:t> stratosphere</a:t>
                </a:r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7784321" y="1752600"/>
                <a:ext cx="1131079" cy="1322574"/>
                <a:chOff x="7403321" y="1611868"/>
                <a:chExt cx="1131079" cy="1322574"/>
              </a:xfrm>
            </p:grpSpPr>
            <p:sp>
              <p:nvSpPr>
                <p:cNvPr id="44" name="AutoShape 10"/>
                <p:cNvSpPr>
                  <a:spLocks noChangeArrowheads="1"/>
                </p:cNvSpPr>
                <p:nvPr/>
              </p:nvSpPr>
              <p:spPr bwMode="auto">
                <a:xfrm>
                  <a:off x="7429500" y="1966913"/>
                  <a:ext cx="685800" cy="547687"/>
                </a:xfrm>
                <a:prstGeom prst="lightningBol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5" name="AutoShape 12"/>
                <p:cNvSpPr>
                  <a:spLocks noChangeArrowheads="1"/>
                </p:cNvSpPr>
                <p:nvPr/>
              </p:nvSpPr>
              <p:spPr bwMode="auto">
                <a:xfrm rot="12580234">
                  <a:off x="7408863" y="2324842"/>
                  <a:ext cx="228600" cy="609600"/>
                </a:xfrm>
                <a:prstGeom prst="upArrow">
                  <a:avLst>
                    <a:gd name="adj1" fmla="val 50000"/>
                    <a:gd name="adj2" fmla="val 66667"/>
                  </a:avLst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7403321" y="1611868"/>
                  <a:ext cx="1131079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45720" rIns="4572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dirty="0" smtClean="0">
                      <a:solidFill>
                        <a:srgbClr val="0000FF"/>
                      </a:solidFill>
                      <a:latin typeface="Helvetica" pitchFamily="34" charset="0"/>
                    </a:rPr>
                    <a:t> lightning</a:t>
                  </a:r>
                </a:p>
              </p:txBody>
            </p:sp>
          </p:grpSp>
          <p:sp>
            <p:nvSpPr>
              <p:cNvPr id="51" name="Oval 25" descr="Newsprint"/>
              <p:cNvSpPr>
                <a:spLocks noChangeArrowheads="1"/>
              </p:cNvSpPr>
              <p:nvPr/>
            </p:nvSpPr>
            <p:spPr bwMode="auto">
              <a:xfrm>
                <a:off x="6050398" y="3129736"/>
                <a:ext cx="2803052" cy="908864"/>
              </a:xfrm>
              <a:prstGeom prst="ellipse">
                <a:avLst/>
              </a:prstGeom>
              <a:blipFill dpi="0" rotWithShape="0">
                <a:blip r:embed="rId10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lIns="45720" rIns="45720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>
                    <a:solidFill>
                      <a:srgbClr val="0000FF"/>
                    </a:solidFill>
                    <a:latin typeface="Helvetica" pitchFamily="34" charset="0"/>
                  </a:rPr>
                  <a:t>“Background” ozone </a:t>
                </a: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8001000" y="3810000"/>
                <a:ext cx="1066799" cy="1219200"/>
                <a:chOff x="8001000" y="3810000"/>
                <a:chExt cx="1066799" cy="1219200"/>
              </a:xfrm>
            </p:grpSpPr>
            <p:sp>
              <p:nvSpPr>
                <p:cNvPr id="47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8001000" y="4382869"/>
                  <a:ext cx="1066799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45720" rIns="4572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dirty="0" smtClean="0">
                      <a:solidFill>
                        <a:srgbClr val="0000FF"/>
                      </a:solidFill>
                      <a:latin typeface="Helvetica" pitchFamily="34" charset="0"/>
                    </a:rPr>
                    <a:t>Natural 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dirty="0" smtClean="0">
                      <a:solidFill>
                        <a:srgbClr val="0000FF"/>
                      </a:solidFill>
                      <a:latin typeface="Helvetica" pitchFamily="34" charset="0"/>
                    </a:rPr>
                    <a:t>sources</a:t>
                  </a:r>
                </a:p>
              </p:txBody>
            </p:sp>
            <p:sp>
              <p:nvSpPr>
                <p:cNvPr id="52" name="AutoShape 12"/>
                <p:cNvSpPr>
                  <a:spLocks noChangeArrowheads="1"/>
                </p:cNvSpPr>
                <p:nvPr/>
              </p:nvSpPr>
              <p:spPr bwMode="auto">
                <a:xfrm>
                  <a:off x="8251698" y="3810000"/>
                  <a:ext cx="282702" cy="595392"/>
                </a:xfrm>
                <a:prstGeom prst="upArrow">
                  <a:avLst>
                    <a:gd name="adj1" fmla="val 50000"/>
                    <a:gd name="adj2" fmla="val 66667"/>
                  </a:avLst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>
                <a:off x="6248400" y="4419600"/>
                <a:ext cx="2895600" cy="2309641"/>
                <a:chOff x="6248400" y="4419600"/>
                <a:chExt cx="2895600" cy="2309641"/>
              </a:xfrm>
            </p:grpSpPr>
            <p:sp>
              <p:nvSpPr>
                <p:cNvPr id="31" name="Freeform 15"/>
                <p:cNvSpPr>
                  <a:spLocks/>
                </p:cNvSpPr>
                <p:nvPr/>
              </p:nvSpPr>
              <p:spPr bwMode="auto">
                <a:xfrm>
                  <a:off x="8001000" y="5181600"/>
                  <a:ext cx="655638" cy="546100"/>
                </a:xfrm>
                <a:custGeom>
                  <a:avLst/>
                  <a:gdLst>
                    <a:gd name="T0" fmla="*/ 2147483647 w 413"/>
                    <a:gd name="T1" fmla="*/ 2147483647 h 317"/>
                    <a:gd name="T2" fmla="*/ 2147483647 w 413"/>
                    <a:gd name="T3" fmla="*/ 2147483647 h 317"/>
                    <a:gd name="T4" fmla="*/ 2147483647 w 413"/>
                    <a:gd name="T5" fmla="*/ 2147483647 h 317"/>
                    <a:gd name="T6" fmla="*/ 2147483647 w 413"/>
                    <a:gd name="T7" fmla="*/ 2147483647 h 317"/>
                    <a:gd name="T8" fmla="*/ 2147483647 w 413"/>
                    <a:gd name="T9" fmla="*/ 2147483647 h 317"/>
                    <a:gd name="T10" fmla="*/ 2147483647 w 413"/>
                    <a:gd name="T11" fmla="*/ 2147483647 h 317"/>
                    <a:gd name="T12" fmla="*/ 2147483647 w 413"/>
                    <a:gd name="T13" fmla="*/ 2147483647 h 317"/>
                    <a:gd name="T14" fmla="*/ 2147483647 w 413"/>
                    <a:gd name="T15" fmla="*/ 2147483647 h 317"/>
                    <a:gd name="T16" fmla="*/ 2147483647 w 413"/>
                    <a:gd name="T17" fmla="*/ 2147483647 h 317"/>
                    <a:gd name="T18" fmla="*/ 2147483647 w 413"/>
                    <a:gd name="T19" fmla="*/ 2147483647 h 317"/>
                    <a:gd name="T20" fmla="*/ 2147483647 w 413"/>
                    <a:gd name="T21" fmla="*/ 2147483647 h 317"/>
                    <a:gd name="T22" fmla="*/ 2147483647 w 413"/>
                    <a:gd name="T23" fmla="*/ 2147483647 h 317"/>
                    <a:gd name="T24" fmla="*/ 2147483647 w 413"/>
                    <a:gd name="T25" fmla="*/ 2147483647 h 317"/>
                    <a:gd name="T26" fmla="*/ 2147483647 w 413"/>
                    <a:gd name="T27" fmla="*/ 2147483647 h 317"/>
                    <a:gd name="T28" fmla="*/ 2147483647 w 413"/>
                    <a:gd name="T29" fmla="*/ 2147483647 h 31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13"/>
                    <a:gd name="T46" fmla="*/ 0 h 317"/>
                    <a:gd name="T47" fmla="*/ 413 w 413"/>
                    <a:gd name="T48" fmla="*/ 317 h 317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13" h="317">
                      <a:moveTo>
                        <a:pt x="21" y="254"/>
                      </a:moveTo>
                      <a:cubicBezTo>
                        <a:pt x="30" y="228"/>
                        <a:pt x="46" y="209"/>
                        <a:pt x="53" y="182"/>
                      </a:cubicBezTo>
                      <a:cubicBezTo>
                        <a:pt x="54" y="177"/>
                        <a:pt x="65" y="118"/>
                        <a:pt x="69" y="110"/>
                      </a:cubicBezTo>
                      <a:cubicBezTo>
                        <a:pt x="94" y="60"/>
                        <a:pt x="116" y="61"/>
                        <a:pt x="149" y="22"/>
                      </a:cubicBezTo>
                      <a:cubicBezTo>
                        <a:pt x="167" y="0"/>
                        <a:pt x="144" y="62"/>
                        <a:pt x="160" y="38"/>
                      </a:cubicBezTo>
                      <a:cubicBezTo>
                        <a:pt x="168" y="43"/>
                        <a:pt x="204" y="29"/>
                        <a:pt x="208" y="38"/>
                      </a:cubicBezTo>
                      <a:cubicBezTo>
                        <a:pt x="217" y="61"/>
                        <a:pt x="231" y="70"/>
                        <a:pt x="237" y="102"/>
                      </a:cubicBezTo>
                      <a:cubicBezTo>
                        <a:pt x="245" y="144"/>
                        <a:pt x="236" y="168"/>
                        <a:pt x="277" y="182"/>
                      </a:cubicBezTo>
                      <a:cubicBezTo>
                        <a:pt x="308" y="136"/>
                        <a:pt x="326" y="85"/>
                        <a:pt x="357" y="38"/>
                      </a:cubicBezTo>
                      <a:cubicBezTo>
                        <a:pt x="364" y="27"/>
                        <a:pt x="380" y="23"/>
                        <a:pt x="389" y="14"/>
                      </a:cubicBezTo>
                      <a:cubicBezTo>
                        <a:pt x="396" y="7"/>
                        <a:pt x="373" y="25"/>
                        <a:pt x="365" y="30"/>
                      </a:cubicBezTo>
                      <a:cubicBezTo>
                        <a:pt x="373" y="104"/>
                        <a:pt x="395" y="167"/>
                        <a:pt x="413" y="238"/>
                      </a:cubicBezTo>
                      <a:cubicBezTo>
                        <a:pt x="410" y="249"/>
                        <a:pt x="405" y="270"/>
                        <a:pt x="405" y="270"/>
                      </a:cubicBezTo>
                      <a:cubicBezTo>
                        <a:pt x="320" y="273"/>
                        <a:pt x="234" y="274"/>
                        <a:pt x="149" y="278"/>
                      </a:cubicBezTo>
                      <a:cubicBezTo>
                        <a:pt x="119" y="279"/>
                        <a:pt x="0" y="317"/>
                        <a:pt x="21" y="25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pic>
              <p:nvPicPr>
                <p:cNvPr id="32" name="Picture 4" descr="forest">
                  <a:hlinkClick r:id="rId4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7680" r="73769"/>
                <a:stretch>
                  <a:fillRect/>
                </a:stretch>
              </p:blipFill>
              <p:spPr bwMode="auto">
                <a:xfrm>
                  <a:off x="8001000" y="5024438"/>
                  <a:ext cx="1143000" cy="744537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81" descr="MCj02808020000[1]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6248400" y="4419600"/>
                  <a:ext cx="1652588" cy="1425575"/>
                </a:xfrm>
                <a:prstGeom prst="rect">
                  <a:avLst/>
                </a:prstGeom>
                <a:noFill/>
              </p:spPr>
            </p:pic>
            <p:graphicFrame>
              <p:nvGraphicFramePr>
                <p:cNvPr id="34" name="Object 1"/>
                <p:cNvGraphicFramePr>
                  <a:graphicFrameLocks noChangeAspect="1"/>
                </p:cNvGraphicFramePr>
                <p:nvPr/>
              </p:nvGraphicFramePr>
              <p:xfrm>
                <a:off x="7086600" y="5105400"/>
                <a:ext cx="914400" cy="6953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7028" name="Photo Editor Photo" r:id="rId11" imgW="2286198" imgH="1706667" progId="">
                        <p:embed/>
                      </p:oleObj>
                    </mc:Choice>
                    <mc:Fallback>
                      <p:oleObj name="Photo Editor Photo" r:id="rId11" imgW="2286198" imgH="1706667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3334" t="37302" r="45084" b="9944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086600" y="5105400"/>
                              <a:ext cx="914400" cy="69532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5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6870265" y="6267576"/>
                  <a:ext cx="1374735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45720" rIns="4572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2400" b="1" dirty="0">
                      <a:solidFill>
                        <a:srgbClr val="3333C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pitchFamily="34" charset="0"/>
                    </a:rPr>
                    <a:t> </a:t>
                  </a:r>
                  <a:r>
                    <a:rPr lang="en-US" sz="2000" b="1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Continent</a:t>
                  </a:r>
                  <a:endParaRPr lang="en-US" sz="2000" b="1" dirty="0">
                    <a:solidFill>
                      <a:srgbClr val="000000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6324600" y="4648200"/>
                  <a:ext cx="800219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200" b="1" dirty="0" smtClean="0">
                      <a:solidFill>
                        <a:srgbClr val="0000FF"/>
                      </a:solidFill>
                      <a:latin typeface="Arial" charset="0"/>
                    </a:rPr>
                    <a:t>X</a:t>
                  </a:r>
                  <a:endParaRPr lang="en-US" sz="7200" b="1" dirty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7162800" y="4590871"/>
                  <a:ext cx="800219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200" b="1" dirty="0" smtClean="0">
                      <a:solidFill>
                        <a:srgbClr val="0000FF"/>
                      </a:solidFill>
                      <a:latin typeface="Arial" charset="0"/>
                    </a:rPr>
                    <a:t>X</a:t>
                  </a:r>
                  <a:endParaRPr lang="en-US" sz="7200" b="1" dirty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48" name="AutoShape 27"/>
            <p:cNvSpPr>
              <a:spLocks noChangeArrowheads="1"/>
            </p:cNvSpPr>
            <p:nvPr/>
          </p:nvSpPr>
          <p:spPr bwMode="auto">
            <a:xfrm>
              <a:off x="5193915" y="3575279"/>
              <a:ext cx="1124361" cy="292100"/>
            </a:xfrm>
            <a:prstGeom prst="notchedRightArrow">
              <a:avLst>
                <a:gd name="adj1" fmla="val 50000"/>
                <a:gd name="adj2" fmla="val 104348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45720" rIns="4572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Curved Down Arrow 7"/>
            <p:cNvSpPr/>
            <p:nvPr/>
          </p:nvSpPr>
          <p:spPr bwMode="auto">
            <a:xfrm>
              <a:off x="1314895" y="1701225"/>
              <a:ext cx="5314505" cy="954107"/>
            </a:xfrm>
            <a:prstGeom prst="curved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Text Box 34"/>
            <p:cNvSpPr txBox="1">
              <a:spLocks noChangeArrowheads="1"/>
            </p:cNvSpPr>
            <p:nvPr/>
          </p:nvSpPr>
          <p:spPr bwMode="auto">
            <a:xfrm>
              <a:off x="2857237" y="1952785"/>
              <a:ext cx="297773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45720" rIns="4572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  <a:latin typeface="Helvetica" pitchFamily="34" charset="0"/>
                </a:rPr>
                <a:t> </a:t>
              </a:r>
              <a:r>
                <a:rPr lang="en-US" b="1" dirty="0" smtClean="0">
                  <a:solidFill>
                    <a:srgbClr val="0000FF"/>
                  </a:solidFill>
                  <a:latin typeface="Helvetica" pitchFamily="34" charset="0"/>
                </a:rPr>
                <a:t>intercontinental transport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0807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achievable standards requires </a:t>
            </a:r>
            <a:br>
              <a:rPr lang="en-US" dirty="0" smtClean="0"/>
            </a:br>
            <a:r>
              <a:rPr lang="en-US" dirty="0" smtClean="0"/>
              <a:t>accurate knowledge of background levels</a:t>
            </a:r>
            <a:endParaRPr lang="en-US" dirty="0"/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7275790" y="1996790"/>
            <a:ext cx="118241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120 ppb </a:t>
            </a:r>
          </a:p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1979 </a:t>
            </a:r>
          </a:p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1-hr </a:t>
            </a:r>
            <a:r>
              <a:rPr lang="en-US" sz="2000" b="1" dirty="0" err="1">
                <a:solidFill>
                  <a:srgbClr val="FF0000"/>
                </a:solidFill>
                <a:latin typeface="Arial"/>
              </a:rPr>
              <a:t>avg</a:t>
            </a:r>
            <a:endParaRPr lang="en-US" sz="20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5334000" y="1958690"/>
            <a:ext cx="10112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84 ppb</a:t>
            </a:r>
          </a:p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1997 </a:t>
            </a:r>
          </a:p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8-hr </a:t>
            </a:r>
          </a:p>
        </p:txBody>
      </p:sp>
      <p:sp>
        <p:nvSpPr>
          <p:cNvPr id="56" name="Text Box 13"/>
          <p:cNvSpPr txBox="1">
            <a:spLocks noChangeArrowheads="1"/>
          </p:cNvSpPr>
          <p:nvPr/>
        </p:nvSpPr>
        <p:spPr bwMode="auto">
          <a:xfrm>
            <a:off x="4475186" y="1920590"/>
            <a:ext cx="10112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75 ppb </a:t>
            </a:r>
          </a:p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2008 </a:t>
            </a:r>
          </a:p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8-hr</a:t>
            </a:r>
          </a:p>
        </p:txBody>
      </p:sp>
      <p:sp>
        <p:nvSpPr>
          <p:cNvPr id="58" name="Line 2"/>
          <p:cNvSpPr>
            <a:spLocks noChangeShapeType="1"/>
          </p:cNvSpPr>
          <p:nvPr/>
        </p:nvSpPr>
        <p:spPr bwMode="auto">
          <a:xfrm>
            <a:off x="533400" y="3781140"/>
            <a:ext cx="7924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Line 4"/>
          <p:cNvSpPr>
            <a:spLocks noChangeShapeType="1"/>
          </p:cNvSpPr>
          <p:nvPr/>
        </p:nvSpPr>
        <p:spPr bwMode="auto">
          <a:xfrm>
            <a:off x="3657600" y="347634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Line 5"/>
          <p:cNvSpPr>
            <a:spLocks noChangeShapeType="1"/>
          </p:cNvSpPr>
          <p:nvPr/>
        </p:nvSpPr>
        <p:spPr bwMode="auto">
          <a:xfrm>
            <a:off x="2438400" y="347634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Line 6"/>
          <p:cNvSpPr>
            <a:spLocks noChangeShapeType="1"/>
          </p:cNvSpPr>
          <p:nvPr/>
        </p:nvSpPr>
        <p:spPr bwMode="auto">
          <a:xfrm>
            <a:off x="5105400" y="347634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Line 7"/>
          <p:cNvSpPr>
            <a:spLocks noChangeShapeType="1"/>
          </p:cNvSpPr>
          <p:nvPr/>
        </p:nvSpPr>
        <p:spPr bwMode="auto">
          <a:xfrm>
            <a:off x="6477000" y="347634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Line 8"/>
          <p:cNvSpPr>
            <a:spLocks noChangeShapeType="1"/>
          </p:cNvSpPr>
          <p:nvPr/>
        </p:nvSpPr>
        <p:spPr bwMode="auto">
          <a:xfrm>
            <a:off x="7543800" y="347634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2133600" y="4054190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65" name="Text Box 10"/>
          <p:cNvSpPr txBox="1">
            <a:spLocks noChangeArrowheads="1"/>
          </p:cNvSpPr>
          <p:nvPr/>
        </p:nvSpPr>
        <p:spPr bwMode="auto">
          <a:xfrm>
            <a:off x="3435393" y="4049725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60</a:t>
            </a:r>
          </a:p>
        </p:txBody>
      </p:sp>
      <p:sp>
        <p:nvSpPr>
          <p:cNvPr id="66" name="Text Box 11"/>
          <p:cNvSpPr txBox="1">
            <a:spLocks noChangeArrowheads="1"/>
          </p:cNvSpPr>
          <p:nvPr/>
        </p:nvSpPr>
        <p:spPr bwMode="auto">
          <a:xfrm>
            <a:off x="4883193" y="4049725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80</a:t>
            </a:r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6096000" y="4054190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7239000" y="4054190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120</a:t>
            </a:r>
          </a:p>
        </p:txBody>
      </p:sp>
      <p:sp>
        <p:nvSpPr>
          <p:cNvPr id="72" name="Text Box 17"/>
          <p:cNvSpPr txBox="1">
            <a:spLocks noChangeArrowheads="1"/>
          </p:cNvSpPr>
          <p:nvPr/>
        </p:nvSpPr>
        <p:spPr bwMode="auto">
          <a:xfrm>
            <a:off x="7696200" y="3749390"/>
            <a:ext cx="1547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2400" b="1" baseline="-25000" dirty="0">
                <a:solidFill>
                  <a:srgbClr val="000000"/>
                </a:solidFill>
                <a:latin typeface="Arial"/>
              </a:rPr>
              <a:t>3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Arial"/>
              </a:rPr>
              <a:t>ppbv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76" name="Line 22"/>
          <p:cNvSpPr>
            <a:spLocks noChangeShapeType="1"/>
          </p:cNvSpPr>
          <p:nvPr/>
        </p:nvSpPr>
        <p:spPr bwMode="auto">
          <a:xfrm flipV="1">
            <a:off x="7543800" y="2987390"/>
            <a:ext cx="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Line 22"/>
          <p:cNvSpPr>
            <a:spLocks noChangeShapeType="1"/>
          </p:cNvSpPr>
          <p:nvPr/>
        </p:nvSpPr>
        <p:spPr bwMode="auto">
          <a:xfrm flipV="1">
            <a:off x="4724400" y="2987390"/>
            <a:ext cx="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Line 5"/>
          <p:cNvSpPr>
            <a:spLocks noChangeShapeType="1"/>
          </p:cNvSpPr>
          <p:nvPr/>
        </p:nvSpPr>
        <p:spPr bwMode="auto">
          <a:xfrm>
            <a:off x="1219200" y="344459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Text Box 9"/>
          <p:cNvSpPr txBox="1">
            <a:spLocks noChangeArrowheads="1"/>
          </p:cNvSpPr>
          <p:nvPr/>
        </p:nvSpPr>
        <p:spPr bwMode="auto">
          <a:xfrm>
            <a:off x="996993" y="4049725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0" y="123479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FF0000"/>
                </a:solidFill>
                <a:latin typeface="Arial"/>
              </a:rPr>
              <a:t>U.S. National Ambient Air Quality Standard </a:t>
            </a:r>
          </a:p>
          <a:p>
            <a:pPr algn="ctr" defTabSz="914400"/>
            <a:r>
              <a:rPr lang="en-US" b="1" dirty="0">
                <a:solidFill>
                  <a:srgbClr val="FF0000"/>
                </a:solidFill>
                <a:latin typeface="Arial"/>
              </a:rPr>
              <a:t>for O</a:t>
            </a:r>
            <a:r>
              <a:rPr lang="en-US" b="1" baseline="-25000" dirty="0">
                <a:solidFill>
                  <a:srgbClr val="FF0000"/>
                </a:solidFill>
                <a:latin typeface="Arial"/>
              </a:rPr>
              <a:t>3 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has evolved over time</a:t>
            </a:r>
            <a:endParaRPr lang="en-US" b="1" baseline="-25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0" name="Line 22"/>
          <p:cNvSpPr>
            <a:spLocks noChangeShapeType="1"/>
          </p:cNvSpPr>
          <p:nvPr/>
        </p:nvSpPr>
        <p:spPr bwMode="auto">
          <a:xfrm flipV="1">
            <a:off x="5486400" y="2987390"/>
            <a:ext cx="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724400" y="1920590"/>
            <a:ext cx="3200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3048000" y="2301590"/>
            <a:ext cx="1523925" cy="1371600"/>
            <a:chOff x="3048000" y="2209800"/>
            <a:chExt cx="1523925" cy="1371600"/>
          </a:xfrm>
        </p:grpSpPr>
        <p:sp>
          <p:nvSpPr>
            <p:cNvPr id="9" name="Left Brace 8"/>
            <p:cNvSpPr/>
            <p:nvPr/>
          </p:nvSpPr>
          <p:spPr bwMode="auto">
            <a:xfrm rot="5400000">
              <a:off x="3676650" y="2914650"/>
              <a:ext cx="647700" cy="685800"/>
            </a:xfrm>
            <a:prstGeom prst="leftBrac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00" y="2209800"/>
              <a:ext cx="15239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000" b="1" dirty="0">
                  <a:solidFill>
                    <a:srgbClr val="FF0000"/>
                  </a:solidFill>
                  <a:latin typeface="Arial"/>
                </a:rPr>
                <a:t>Future?</a:t>
              </a:r>
            </a:p>
            <a:p>
              <a:pPr defTabSz="914400"/>
              <a:r>
                <a:rPr lang="en-US" sz="2000" b="1" dirty="0">
                  <a:solidFill>
                    <a:srgbClr val="FF0000"/>
                  </a:solidFill>
                  <a:latin typeface="Arial"/>
                </a:rPr>
                <a:t>(proposed)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2871" y="1150211"/>
            <a:ext cx="2235529" cy="2576985"/>
            <a:chOff x="202871" y="1058421"/>
            <a:chExt cx="2235529" cy="2576985"/>
          </a:xfrm>
        </p:grpSpPr>
        <p:sp>
          <p:nvSpPr>
            <p:cNvPr id="11" name="Right Brace 10"/>
            <p:cNvSpPr/>
            <p:nvPr/>
          </p:nvSpPr>
          <p:spPr bwMode="auto">
            <a:xfrm rot="16200000">
              <a:off x="1115997" y="2313002"/>
              <a:ext cx="968406" cy="1676401"/>
            </a:xfrm>
            <a:prstGeom prst="rightBrace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02871" y="1058421"/>
              <a:ext cx="2147305" cy="16004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>
                  <a:solidFill>
                    <a:srgbClr val="0000FF"/>
                  </a:solidFill>
                  <a:latin typeface="Arial"/>
                </a:rPr>
                <a:t>typical U.S</a:t>
              </a:r>
              <a:r>
                <a:rPr lang="en-US" b="1" dirty="0" smtClean="0">
                  <a:solidFill>
                    <a:srgbClr val="0000FF"/>
                  </a:solidFill>
                  <a:latin typeface="Arial"/>
                </a:rPr>
                <a:t>.</a:t>
              </a:r>
            </a:p>
            <a:p>
              <a:pPr defTabSz="914400"/>
              <a:r>
                <a:rPr lang="en-US" b="1" dirty="0" smtClean="0">
                  <a:solidFill>
                    <a:srgbClr val="0000FF"/>
                  </a:solidFill>
                  <a:latin typeface="Arial"/>
                </a:rPr>
                <a:t>“</a:t>
              </a:r>
              <a:r>
                <a:rPr lang="en-US" b="1" dirty="0">
                  <a:solidFill>
                    <a:srgbClr val="0000FF"/>
                  </a:solidFill>
                  <a:latin typeface="Arial"/>
                </a:rPr>
                <a:t>background” </a:t>
              </a:r>
            </a:p>
            <a:p>
              <a:pPr defTabSz="914400"/>
              <a:r>
                <a:rPr lang="en-US" b="1" dirty="0">
                  <a:solidFill>
                    <a:srgbClr val="0000FF"/>
                  </a:solidFill>
                  <a:latin typeface="Arial"/>
                </a:rPr>
                <a:t>(model estimates)</a:t>
              </a:r>
            </a:p>
            <a:p>
              <a:pPr defTabSz="914400"/>
              <a:r>
                <a:rPr lang="en-US" sz="1600" b="1" dirty="0">
                  <a:solidFill>
                    <a:srgbClr val="0000FF"/>
                  </a:solidFill>
                  <a:latin typeface="Arial"/>
                </a:rPr>
                <a:t>[</a:t>
              </a:r>
              <a:r>
                <a:rPr lang="en-US" sz="1400" b="1" dirty="0">
                  <a:solidFill>
                    <a:srgbClr val="0000FF"/>
                  </a:solidFill>
                  <a:latin typeface="Arial"/>
                </a:rPr>
                <a:t>Fiore et al., 2003;</a:t>
              </a:r>
            </a:p>
            <a:p>
              <a:pPr defTabSz="914400"/>
              <a:r>
                <a:rPr lang="en-US" sz="1400" b="1" dirty="0">
                  <a:solidFill>
                    <a:srgbClr val="0000FF"/>
                  </a:solidFill>
                  <a:latin typeface="Arial"/>
                </a:rPr>
                <a:t>Wang et al., 2009;</a:t>
              </a:r>
            </a:p>
            <a:p>
              <a:pPr defTabSz="914400"/>
              <a:r>
                <a:rPr lang="en-US" sz="1400" b="1" dirty="0">
                  <a:solidFill>
                    <a:srgbClr val="0000FF"/>
                  </a:solidFill>
                  <a:latin typeface="Arial"/>
                </a:rPr>
                <a:t>Zhang et al., 2011]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9600" y="3749391"/>
            <a:ext cx="7010400" cy="1066799"/>
            <a:chOff x="609600" y="3657601"/>
            <a:chExt cx="7010400" cy="1066799"/>
          </a:xfrm>
        </p:grpSpPr>
        <p:sp>
          <p:nvSpPr>
            <p:cNvPr id="96" name="Right Brace 95"/>
            <p:cNvSpPr/>
            <p:nvPr/>
          </p:nvSpPr>
          <p:spPr bwMode="auto">
            <a:xfrm rot="5400000">
              <a:off x="3211498" y="2884502"/>
              <a:ext cx="739804" cy="2286001"/>
            </a:xfrm>
            <a:prstGeom prst="rightBrace">
              <a:avLst>
                <a:gd name="adj1" fmla="val 8333"/>
                <a:gd name="adj2" fmla="val 57407"/>
              </a:avLst>
            </a:prstGeom>
            <a:noFill/>
            <a:ln w="571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9600" y="4355068"/>
              <a:ext cx="701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>
                  <a:solidFill>
                    <a:srgbClr val="009900"/>
                  </a:solidFill>
                  <a:latin typeface="Arial"/>
                </a:rPr>
                <a:t>Allowable O</a:t>
              </a:r>
              <a:r>
                <a:rPr lang="en-US" b="1" baseline="-25000" dirty="0">
                  <a:solidFill>
                    <a:srgbClr val="009900"/>
                  </a:solidFill>
                  <a:latin typeface="Arial"/>
                </a:rPr>
                <a:t>3</a:t>
              </a:r>
              <a:r>
                <a:rPr lang="en-US" b="1" dirty="0">
                  <a:solidFill>
                    <a:srgbClr val="009900"/>
                  </a:solidFill>
                  <a:latin typeface="Arial"/>
                </a:rPr>
                <a:t> produced from U.S. anthrop. sources (“cushion”)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498249" y="5016285"/>
            <a:ext cx="8147352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Lowering </a:t>
            </a:r>
            <a:r>
              <a:rPr lang="en-US" sz="2000" b="1" dirty="0"/>
              <a:t>thresholds for U.S. O</a:t>
            </a:r>
            <a:r>
              <a:rPr lang="en-US" sz="2000" b="1" baseline="-25000" dirty="0"/>
              <a:t>3</a:t>
            </a:r>
            <a:r>
              <a:rPr lang="en-US" sz="2000" b="1" dirty="0"/>
              <a:t> NAAQS implies thinning </a:t>
            </a:r>
            <a:r>
              <a:rPr lang="en-US" sz="2000" b="1" dirty="0" smtClean="0"/>
              <a:t>cushion </a:t>
            </a:r>
            <a:r>
              <a:rPr lang="en-US" sz="2000" b="1" dirty="0"/>
              <a:t>between regionally produced O</a:t>
            </a:r>
            <a:r>
              <a:rPr lang="en-US" sz="2000" b="1" baseline="-25000" dirty="0"/>
              <a:t>3</a:t>
            </a:r>
            <a:r>
              <a:rPr lang="en-US" sz="2000" b="1" dirty="0"/>
              <a:t> and background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33983" y="1244429"/>
            <a:ext cx="2070436" cy="892746"/>
            <a:chOff x="2333983" y="1709009"/>
            <a:chExt cx="2070436" cy="892746"/>
          </a:xfrm>
        </p:grpSpPr>
        <p:cxnSp>
          <p:nvCxnSpPr>
            <p:cNvPr id="7" name="Straight Arrow Connector 6"/>
            <p:cNvCxnSpPr/>
            <p:nvPr/>
          </p:nvCxnSpPr>
          <p:spPr bwMode="auto">
            <a:xfrm>
              <a:off x="2477978" y="2601755"/>
              <a:ext cx="191460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2333983" y="1709009"/>
              <a:ext cx="207043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</a:rPr>
                <a:t>background</a:t>
              </a:r>
            </a:p>
            <a:p>
              <a:pPr algn="ctr"/>
              <a:r>
                <a:rPr lang="en-US" b="1" dirty="0" smtClean="0">
                  <a:solidFill>
                    <a:srgbClr val="0000FF"/>
                  </a:solidFill>
                </a:rPr>
                <a:t>events over WUS</a:t>
              </a:r>
            </a:p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[Lin et al., 2012ab]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45334" y="5944801"/>
            <a:ext cx="8493351" cy="707886"/>
          </a:xfrm>
          <a:prstGeom prst="rect">
            <a:avLst/>
          </a:prstGeom>
          <a:noFill/>
          <a:ln w="952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Clean Air Act has provisions for States </a:t>
            </a:r>
            <a:r>
              <a:rPr lang="en-US" sz="2000" b="1" dirty="0">
                <a:solidFill>
                  <a:srgbClr val="0000FF"/>
                </a:solidFill>
              </a:rPr>
              <a:t>to be exempted from </a:t>
            </a:r>
            <a:r>
              <a:rPr lang="en-US" sz="2000" b="1" dirty="0" smtClean="0">
                <a:solidFill>
                  <a:srgbClr val="0000FF"/>
                </a:solidFill>
              </a:rPr>
              <a:t>pollution beyond </a:t>
            </a:r>
            <a:r>
              <a:rPr lang="en-US" sz="2000" b="1" dirty="0">
                <a:solidFill>
                  <a:srgbClr val="0000FF"/>
                </a:solidFill>
              </a:rPr>
              <a:t>their </a:t>
            </a:r>
            <a:r>
              <a:rPr lang="en-US" sz="2000" b="1" dirty="0" smtClean="0">
                <a:solidFill>
                  <a:srgbClr val="0000FF"/>
                </a:solidFill>
              </a:rPr>
              <a:t>control but in practice may need clarification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724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2" name="Rectangle 18"/>
          <p:cNvSpPr>
            <a:spLocks noChangeArrowheads="1"/>
          </p:cNvSpPr>
          <p:nvPr/>
        </p:nvSpPr>
        <p:spPr bwMode="auto">
          <a:xfrm>
            <a:off x="-12095" y="0"/>
            <a:ext cx="9144000" cy="9144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</a:rPr>
              <a:t>Some challenges for WUS O</a:t>
            </a:r>
            <a:r>
              <a:rPr lang="en-US" sz="2400" b="1" baseline="-25000" dirty="0" smtClean="0">
                <a:solidFill>
                  <a:srgbClr val="FF0000"/>
                </a:solidFill>
                <a:latin typeface="Tahoma" pitchFamily="34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</a:rPr>
              <a:t> air quality management</a:t>
            </a:r>
            <a:endParaRPr lang="en-US" sz="2400" b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1889419" y="4388897"/>
            <a:ext cx="655638" cy="546100"/>
          </a:xfrm>
          <a:custGeom>
            <a:avLst/>
            <a:gdLst>
              <a:gd name="T0" fmla="*/ 2147483647 w 413"/>
              <a:gd name="T1" fmla="*/ 2147483647 h 317"/>
              <a:gd name="T2" fmla="*/ 2147483647 w 413"/>
              <a:gd name="T3" fmla="*/ 2147483647 h 317"/>
              <a:gd name="T4" fmla="*/ 2147483647 w 413"/>
              <a:gd name="T5" fmla="*/ 2147483647 h 317"/>
              <a:gd name="T6" fmla="*/ 2147483647 w 413"/>
              <a:gd name="T7" fmla="*/ 2147483647 h 317"/>
              <a:gd name="T8" fmla="*/ 2147483647 w 413"/>
              <a:gd name="T9" fmla="*/ 2147483647 h 317"/>
              <a:gd name="T10" fmla="*/ 2147483647 w 413"/>
              <a:gd name="T11" fmla="*/ 2147483647 h 317"/>
              <a:gd name="T12" fmla="*/ 2147483647 w 413"/>
              <a:gd name="T13" fmla="*/ 2147483647 h 317"/>
              <a:gd name="T14" fmla="*/ 2147483647 w 413"/>
              <a:gd name="T15" fmla="*/ 2147483647 h 317"/>
              <a:gd name="T16" fmla="*/ 2147483647 w 413"/>
              <a:gd name="T17" fmla="*/ 2147483647 h 317"/>
              <a:gd name="T18" fmla="*/ 2147483647 w 413"/>
              <a:gd name="T19" fmla="*/ 2147483647 h 317"/>
              <a:gd name="T20" fmla="*/ 2147483647 w 413"/>
              <a:gd name="T21" fmla="*/ 2147483647 h 317"/>
              <a:gd name="T22" fmla="*/ 2147483647 w 413"/>
              <a:gd name="T23" fmla="*/ 2147483647 h 317"/>
              <a:gd name="T24" fmla="*/ 2147483647 w 413"/>
              <a:gd name="T25" fmla="*/ 2147483647 h 317"/>
              <a:gd name="T26" fmla="*/ 2147483647 w 413"/>
              <a:gd name="T27" fmla="*/ 2147483647 h 317"/>
              <a:gd name="T28" fmla="*/ 2147483647 w 413"/>
              <a:gd name="T29" fmla="*/ 2147483647 h 31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3"/>
              <a:gd name="T46" fmla="*/ 0 h 317"/>
              <a:gd name="T47" fmla="*/ 413 w 413"/>
              <a:gd name="T48" fmla="*/ 317 h 31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3" h="317">
                <a:moveTo>
                  <a:pt x="21" y="254"/>
                </a:moveTo>
                <a:cubicBezTo>
                  <a:pt x="30" y="228"/>
                  <a:pt x="46" y="209"/>
                  <a:pt x="53" y="182"/>
                </a:cubicBezTo>
                <a:cubicBezTo>
                  <a:pt x="54" y="177"/>
                  <a:pt x="65" y="118"/>
                  <a:pt x="69" y="110"/>
                </a:cubicBezTo>
                <a:cubicBezTo>
                  <a:pt x="94" y="60"/>
                  <a:pt x="116" y="61"/>
                  <a:pt x="149" y="22"/>
                </a:cubicBezTo>
                <a:cubicBezTo>
                  <a:pt x="167" y="0"/>
                  <a:pt x="144" y="62"/>
                  <a:pt x="160" y="38"/>
                </a:cubicBezTo>
                <a:cubicBezTo>
                  <a:pt x="168" y="43"/>
                  <a:pt x="204" y="29"/>
                  <a:pt x="208" y="38"/>
                </a:cubicBezTo>
                <a:cubicBezTo>
                  <a:pt x="217" y="61"/>
                  <a:pt x="231" y="70"/>
                  <a:pt x="237" y="102"/>
                </a:cubicBezTo>
                <a:cubicBezTo>
                  <a:pt x="245" y="144"/>
                  <a:pt x="236" y="168"/>
                  <a:pt x="277" y="182"/>
                </a:cubicBezTo>
                <a:cubicBezTo>
                  <a:pt x="308" y="136"/>
                  <a:pt x="326" y="85"/>
                  <a:pt x="357" y="38"/>
                </a:cubicBezTo>
                <a:cubicBezTo>
                  <a:pt x="364" y="27"/>
                  <a:pt x="380" y="23"/>
                  <a:pt x="389" y="14"/>
                </a:cubicBezTo>
                <a:cubicBezTo>
                  <a:pt x="396" y="7"/>
                  <a:pt x="373" y="25"/>
                  <a:pt x="365" y="30"/>
                </a:cubicBezTo>
                <a:cubicBezTo>
                  <a:pt x="373" y="104"/>
                  <a:pt x="395" y="167"/>
                  <a:pt x="413" y="238"/>
                </a:cubicBezTo>
                <a:cubicBezTo>
                  <a:pt x="410" y="249"/>
                  <a:pt x="405" y="270"/>
                  <a:pt x="405" y="270"/>
                </a:cubicBezTo>
                <a:cubicBezTo>
                  <a:pt x="320" y="273"/>
                  <a:pt x="234" y="274"/>
                  <a:pt x="149" y="278"/>
                </a:cubicBezTo>
                <a:cubicBezTo>
                  <a:pt x="119" y="279"/>
                  <a:pt x="0" y="317"/>
                  <a:pt x="21" y="254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4" descr="fores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7680" r="73769"/>
          <a:stretch>
            <a:fillRect/>
          </a:stretch>
        </p:blipFill>
        <p:spPr bwMode="auto">
          <a:xfrm>
            <a:off x="1889419" y="4231735"/>
            <a:ext cx="1600200" cy="744537"/>
          </a:xfrm>
          <a:prstGeom prst="rect">
            <a:avLst/>
          </a:prstGeom>
          <a:noFill/>
        </p:spPr>
      </p:pic>
      <p:pic>
        <p:nvPicPr>
          <p:cNvPr id="5" name="Picture 81" descr="MCj028080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819" y="3626897"/>
            <a:ext cx="1652588" cy="1425575"/>
          </a:xfrm>
          <a:prstGeom prst="rect">
            <a:avLst/>
          </a:prstGeom>
          <a:noFill/>
        </p:spPr>
      </p:pic>
      <p:graphicFrame>
        <p:nvGraphicFramePr>
          <p:cNvPr id="2232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459584"/>
              </p:ext>
            </p:extLst>
          </p:nvPr>
        </p:nvGraphicFramePr>
        <p:xfrm>
          <a:off x="975019" y="4312697"/>
          <a:ext cx="9144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6" name="Photo Editor Photo" r:id="rId7" imgW="2286198" imgH="1706667" progId="">
                  <p:embed/>
                </p:oleObj>
              </mc:Choice>
              <mc:Fallback>
                <p:oleObj name="Photo Editor Photo" r:id="rId7" imgW="2286198" imgH="170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34" t="37302" r="45084" b="9944"/>
                      <a:stretch>
                        <a:fillRect/>
                      </a:stretch>
                    </p:blipFill>
                    <p:spPr bwMode="auto">
                      <a:xfrm>
                        <a:off x="975019" y="4312697"/>
                        <a:ext cx="9144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1334342" y="4950060"/>
            <a:ext cx="720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Asia</a:t>
            </a:r>
            <a:endParaRPr lang="en-US" sz="20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3489619" y="4786774"/>
            <a:ext cx="1400489" cy="6096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3567330" y="4870606"/>
            <a:ext cx="110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Helvetica" pitchFamily="34" charset="0"/>
              </a:rPr>
              <a:t>Pacific</a:t>
            </a:r>
            <a:endParaRPr lang="en-US" sz="2000" dirty="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3516180" y="1484222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  stratosphere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5290978" y="1820264"/>
            <a:ext cx="1238994" cy="1195370"/>
            <a:chOff x="7403321" y="1611868"/>
            <a:chExt cx="1238994" cy="1195370"/>
          </a:xfrm>
        </p:grpSpPr>
        <p:sp>
          <p:nvSpPr>
            <p:cNvPr id="44" name="AutoShape 10"/>
            <p:cNvSpPr>
              <a:spLocks noChangeArrowheads="1"/>
            </p:cNvSpPr>
            <p:nvPr/>
          </p:nvSpPr>
          <p:spPr bwMode="auto">
            <a:xfrm>
              <a:off x="7429500" y="1966913"/>
              <a:ext cx="685800" cy="547687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" name="AutoShape 12"/>
            <p:cNvSpPr>
              <a:spLocks noChangeArrowheads="1"/>
            </p:cNvSpPr>
            <p:nvPr/>
          </p:nvSpPr>
          <p:spPr bwMode="auto">
            <a:xfrm rot="10800000">
              <a:off x="7655894" y="2297832"/>
              <a:ext cx="100647" cy="509406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Text Box 34"/>
            <p:cNvSpPr txBox="1">
              <a:spLocks noChangeArrowheads="1"/>
            </p:cNvSpPr>
            <p:nvPr/>
          </p:nvSpPr>
          <p:spPr bwMode="auto">
            <a:xfrm>
              <a:off x="7403321" y="1611868"/>
              <a:ext cx="123899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45720" rIns="4572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  <a:latin typeface="Helvetica" pitchFamily="34" charset="0"/>
                </a:rPr>
                <a:t> </a:t>
              </a:r>
              <a:r>
                <a:rPr lang="en-US" sz="2000" b="1" dirty="0" smtClean="0">
                  <a:solidFill>
                    <a:srgbClr val="000000"/>
                  </a:solidFill>
                  <a:latin typeface="Helvetica" pitchFamily="34" charset="0"/>
                </a:rPr>
                <a:t>lightning</a:t>
              </a:r>
              <a:endParaRPr lang="en-US" b="1" dirty="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688669" y="3803090"/>
            <a:ext cx="2600473" cy="580373"/>
            <a:chOff x="8189214" y="3779818"/>
            <a:chExt cx="1824765" cy="580373"/>
          </a:xfrm>
        </p:grpSpPr>
        <p:sp>
          <p:nvSpPr>
            <p:cNvPr id="47" name="Text Box 29"/>
            <p:cNvSpPr txBox="1">
              <a:spLocks noChangeArrowheads="1"/>
            </p:cNvSpPr>
            <p:nvPr/>
          </p:nvSpPr>
          <p:spPr bwMode="auto">
            <a:xfrm>
              <a:off x="8327607" y="3960081"/>
              <a:ext cx="168637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45720" rIns="4572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000000"/>
                  </a:solidFill>
                  <a:latin typeface="Helvetica" pitchFamily="34" charset="0"/>
                </a:rPr>
                <a:t>Wildfire, biogenic </a:t>
              </a:r>
            </a:p>
          </p:txBody>
        </p:sp>
        <p:sp>
          <p:nvSpPr>
            <p:cNvPr id="52" name="AutoShape 12"/>
            <p:cNvSpPr>
              <a:spLocks noChangeArrowheads="1"/>
            </p:cNvSpPr>
            <p:nvPr/>
          </p:nvSpPr>
          <p:spPr bwMode="auto">
            <a:xfrm>
              <a:off x="8189214" y="3779818"/>
              <a:ext cx="59409" cy="536410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890108" y="4269365"/>
            <a:ext cx="2830884" cy="1290133"/>
            <a:chOff x="6248400" y="4349465"/>
            <a:chExt cx="2830884" cy="1290133"/>
          </a:xfrm>
        </p:grpSpPr>
        <p:sp>
          <p:nvSpPr>
            <p:cNvPr id="31" name="Freeform 15"/>
            <p:cNvSpPr>
              <a:spLocks/>
            </p:cNvSpPr>
            <p:nvPr/>
          </p:nvSpPr>
          <p:spPr bwMode="auto">
            <a:xfrm>
              <a:off x="7693872" y="4583448"/>
              <a:ext cx="700942" cy="654276"/>
            </a:xfrm>
            <a:custGeom>
              <a:avLst/>
              <a:gdLst>
                <a:gd name="T0" fmla="*/ 2147483647 w 413"/>
                <a:gd name="T1" fmla="*/ 2147483647 h 317"/>
                <a:gd name="T2" fmla="*/ 2147483647 w 413"/>
                <a:gd name="T3" fmla="*/ 2147483647 h 317"/>
                <a:gd name="T4" fmla="*/ 2147483647 w 413"/>
                <a:gd name="T5" fmla="*/ 2147483647 h 317"/>
                <a:gd name="T6" fmla="*/ 2147483647 w 413"/>
                <a:gd name="T7" fmla="*/ 2147483647 h 317"/>
                <a:gd name="T8" fmla="*/ 2147483647 w 413"/>
                <a:gd name="T9" fmla="*/ 2147483647 h 317"/>
                <a:gd name="T10" fmla="*/ 2147483647 w 413"/>
                <a:gd name="T11" fmla="*/ 2147483647 h 317"/>
                <a:gd name="T12" fmla="*/ 2147483647 w 413"/>
                <a:gd name="T13" fmla="*/ 2147483647 h 317"/>
                <a:gd name="T14" fmla="*/ 2147483647 w 413"/>
                <a:gd name="T15" fmla="*/ 2147483647 h 317"/>
                <a:gd name="T16" fmla="*/ 2147483647 w 413"/>
                <a:gd name="T17" fmla="*/ 2147483647 h 317"/>
                <a:gd name="T18" fmla="*/ 2147483647 w 413"/>
                <a:gd name="T19" fmla="*/ 2147483647 h 317"/>
                <a:gd name="T20" fmla="*/ 2147483647 w 413"/>
                <a:gd name="T21" fmla="*/ 2147483647 h 317"/>
                <a:gd name="T22" fmla="*/ 2147483647 w 413"/>
                <a:gd name="T23" fmla="*/ 2147483647 h 317"/>
                <a:gd name="T24" fmla="*/ 2147483647 w 413"/>
                <a:gd name="T25" fmla="*/ 2147483647 h 317"/>
                <a:gd name="T26" fmla="*/ 2147483647 w 413"/>
                <a:gd name="T27" fmla="*/ 2147483647 h 317"/>
                <a:gd name="T28" fmla="*/ 2147483647 w 413"/>
                <a:gd name="T29" fmla="*/ 2147483647 h 3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3"/>
                <a:gd name="T46" fmla="*/ 0 h 317"/>
                <a:gd name="T47" fmla="*/ 413 w 413"/>
                <a:gd name="T48" fmla="*/ 317 h 3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3" h="317">
                  <a:moveTo>
                    <a:pt x="21" y="254"/>
                  </a:moveTo>
                  <a:cubicBezTo>
                    <a:pt x="30" y="228"/>
                    <a:pt x="46" y="209"/>
                    <a:pt x="53" y="182"/>
                  </a:cubicBezTo>
                  <a:cubicBezTo>
                    <a:pt x="54" y="177"/>
                    <a:pt x="65" y="118"/>
                    <a:pt x="69" y="110"/>
                  </a:cubicBezTo>
                  <a:cubicBezTo>
                    <a:pt x="94" y="60"/>
                    <a:pt x="116" y="61"/>
                    <a:pt x="149" y="22"/>
                  </a:cubicBezTo>
                  <a:cubicBezTo>
                    <a:pt x="167" y="0"/>
                    <a:pt x="144" y="62"/>
                    <a:pt x="160" y="38"/>
                  </a:cubicBezTo>
                  <a:cubicBezTo>
                    <a:pt x="168" y="43"/>
                    <a:pt x="204" y="29"/>
                    <a:pt x="208" y="38"/>
                  </a:cubicBezTo>
                  <a:cubicBezTo>
                    <a:pt x="217" y="61"/>
                    <a:pt x="231" y="70"/>
                    <a:pt x="237" y="102"/>
                  </a:cubicBezTo>
                  <a:cubicBezTo>
                    <a:pt x="245" y="144"/>
                    <a:pt x="236" y="168"/>
                    <a:pt x="277" y="182"/>
                  </a:cubicBezTo>
                  <a:cubicBezTo>
                    <a:pt x="308" y="136"/>
                    <a:pt x="326" y="85"/>
                    <a:pt x="357" y="38"/>
                  </a:cubicBezTo>
                  <a:cubicBezTo>
                    <a:pt x="364" y="27"/>
                    <a:pt x="380" y="23"/>
                    <a:pt x="389" y="14"/>
                  </a:cubicBezTo>
                  <a:cubicBezTo>
                    <a:pt x="396" y="7"/>
                    <a:pt x="373" y="25"/>
                    <a:pt x="365" y="30"/>
                  </a:cubicBezTo>
                  <a:cubicBezTo>
                    <a:pt x="373" y="104"/>
                    <a:pt x="395" y="167"/>
                    <a:pt x="413" y="238"/>
                  </a:cubicBezTo>
                  <a:cubicBezTo>
                    <a:pt x="410" y="249"/>
                    <a:pt x="405" y="270"/>
                    <a:pt x="405" y="270"/>
                  </a:cubicBezTo>
                  <a:cubicBezTo>
                    <a:pt x="320" y="273"/>
                    <a:pt x="234" y="274"/>
                    <a:pt x="149" y="278"/>
                  </a:cubicBezTo>
                  <a:cubicBezTo>
                    <a:pt x="119" y="279"/>
                    <a:pt x="0" y="317"/>
                    <a:pt x="21" y="2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0000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32" name="Picture 4" descr="forest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7680" r="73769"/>
            <a:stretch>
              <a:fillRect/>
            </a:stretch>
          </p:blipFill>
          <p:spPr bwMode="auto">
            <a:xfrm>
              <a:off x="7678179" y="4349465"/>
              <a:ext cx="1401105" cy="912664"/>
            </a:xfrm>
            <a:prstGeom prst="rect">
              <a:avLst/>
            </a:prstGeom>
            <a:noFill/>
          </p:spPr>
        </p:pic>
        <p:pic>
          <p:nvPicPr>
            <p:cNvPr id="33" name="Picture 81" descr="MCj02808020000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48400" y="4419600"/>
              <a:ext cx="907134" cy="782523"/>
            </a:xfrm>
            <a:prstGeom prst="rect">
              <a:avLst/>
            </a:prstGeom>
            <a:noFill/>
          </p:spPr>
        </p:pic>
        <p:graphicFrame>
          <p:nvGraphicFramePr>
            <p:cNvPr id="34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2395115"/>
                </p:ext>
              </p:extLst>
            </p:nvPr>
          </p:nvGraphicFramePr>
          <p:xfrm>
            <a:off x="7095059" y="4459851"/>
            <a:ext cx="522645" cy="747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87" name="Photo Editor Photo" r:id="rId9" imgW="2286198" imgH="1706667" progId="">
                    <p:embed/>
                  </p:oleObj>
                </mc:Choice>
                <mc:Fallback>
                  <p:oleObj name="Photo Editor Photo" r:id="rId9" imgW="2286198" imgH="170666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334" t="37302" r="45084" b="9944"/>
                        <a:stretch>
                          <a:fillRect/>
                        </a:stretch>
                      </p:blipFill>
                      <p:spPr bwMode="auto">
                        <a:xfrm>
                          <a:off x="7095059" y="4459851"/>
                          <a:ext cx="522645" cy="7473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23"/>
            <p:cNvSpPr txBox="1">
              <a:spLocks noChangeArrowheads="1"/>
            </p:cNvSpPr>
            <p:nvPr/>
          </p:nvSpPr>
          <p:spPr bwMode="auto">
            <a:xfrm>
              <a:off x="6772803" y="5177933"/>
              <a:ext cx="18107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45720" rIns="4572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2000" b="1" dirty="0" smtClean="0">
                  <a:solidFill>
                    <a:srgbClr val="000000"/>
                  </a:solidFill>
                  <a:latin typeface="Helvetica" pitchFamily="34" charset="0"/>
                </a:rPr>
                <a:t>Western USA</a:t>
              </a:r>
              <a:endParaRPr lang="en-US" sz="2000" b="1" dirty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36818" y="2681797"/>
            <a:ext cx="337936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</a:rPr>
              <a:t>Rising </a:t>
            </a:r>
            <a:r>
              <a:rPr lang="en-US" sz="2000" b="1" dirty="0" smtClean="0">
                <a:solidFill>
                  <a:srgbClr val="FF0000"/>
                </a:solidFill>
              </a:rPr>
              <a:t>Asian emissions </a:t>
            </a:r>
          </a:p>
          <a:p>
            <a:pPr defTabSz="914400"/>
            <a:r>
              <a:rPr lang="en-US" altLang="ja-JP" sz="14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[</a:t>
            </a:r>
            <a:r>
              <a:rPr lang="en-US" altLang="ja-JP" sz="14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e.g., Jacob et al., 1999; </a:t>
            </a:r>
            <a:endParaRPr lang="en-US" altLang="ja-JP" sz="1400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/>
            <a:r>
              <a:rPr lang="en-US" altLang="ja-JP" sz="14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Richter </a:t>
            </a:r>
            <a:r>
              <a:rPr lang="en-US" altLang="ja-JP" sz="14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et al., 2005; </a:t>
            </a:r>
            <a:endParaRPr lang="en-US" altLang="ja-JP" sz="1400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/>
            <a:r>
              <a:rPr lang="en-US" altLang="ja-JP" sz="14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Cooper </a:t>
            </a:r>
            <a:r>
              <a:rPr lang="en-US" altLang="ja-JP" sz="14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et al., 2010]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09093" y="1594907"/>
            <a:ext cx="38620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FF0000"/>
                </a:solidFill>
              </a:rPr>
              <a:t>Natural events </a:t>
            </a:r>
            <a:r>
              <a:rPr lang="en-US" sz="2000" i="1" dirty="0" smtClean="0">
                <a:solidFill>
                  <a:srgbClr val="000000"/>
                </a:solidFill>
              </a:rPr>
              <a:t>e.g., </a:t>
            </a:r>
            <a:r>
              <a:rPr lang="en-US" sz="2000" dirty="0" smtClean="0">
                <a:solidFill>
                  <a:srgbClr val="000000"/>
                </a:solidFill>
              </a:rPr>
              <a:t>stratospheric </a:t>
            </a:r>
            <a:r>
              <a:rPr lang="en-US" sz="1400" dirty="0">
                <a:solidFill>
                  <a:srgbClr val="000000"/>
                </a:solidFill>
              </a:rPr>
              <a:t>[Langford et </a:t>
            </a:r>
            <a:r>
              <a:rPr lang="en-US" sz="1400" dirty="0" smtClean="0">
                <a:solidFill>
                  <a:srgbClr val="000000"/>
                </a:solidFill>
              </a:rPr>
              <a:t>al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[2009</a:t>
            </a:r>
            <a:r>
              <a:rPr lang="en-US" sz="1400" dirty="0">
                <a:solidFill>
                  <a:srgbClr val="000000"/>
                </a:solidFill>
              </a:rPr>
              <a:t>]</a:t>
            </a:r>
            <a:r>
              <a:rPr lang="en-US" sz="1400" b="1" dirty="0">
                <a:solidFill>
                  <a:srgbClr val="000000"/>
                </a:solidFill>
              </a:rPr>
              <a:t>; </a:t>
            </a:r>
            <a:r>
              <a:rPr lang="en-US" sz="2000" dirty="0">
                <a:solidFill>
                  <a:srgbClr val="000000"/>
                </a:solidFill>
              </a:rPr>
              <a:t>fires </a:t>
            </a:r>
            <a:r>
              <a:rPr lang="en-US" sz="1400" dirty="0" smtClean="0">
                <a:solidFill>
                  <a:srgbClr val="000000"/>
                </a:solidFill>
              </a:rPr>
              <a:t>[Jaffe &amp; </a:t>
            </a:r>
            <a:r>
              <a:rPr lang="en-US" sz="1400" dirty="0" err="1" smtClean="0">
                <a:solidFill>
                  <a:srgbClr val="000000"/>
                </a:solidFill>
              </a:rPr>
              <a:t>Wigder</a:t>
            </a:r>
            <a:r>
              <a:rPr lang="en-US" sz="1400" dirty="0" smtClean="0">
                <a:solidFill>
                  <a:srgbClr val="000000"/>
                </a:solidFill>
              </a:rPr>
              <a:t>, 2012]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3531" y="1466543"/>
            <a:ext cx="287948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  <a:sym typeface="Wingdings"/>
              </a:rPr>
              <a:t>Warming 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climate</a:t>
            </a:r>
          </a:p>
          <a:p>
            <a:pPr defTabSz="914400"/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+in polluted 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regions </a:t>
            </a:r>
            <a:endParaRPr lang="en-US" sz="2000" dirty="0" smtClean="0">
              <a:solidFill>
                <a:srgbClr val="000000"/>
              </a:solidFill>
              <a:sym typeface="Wingdings"/>
            </a:endParaRPr>
          </a:p>
          <a:p>
            <a:pPr defTabSz="914400"/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[</a:t>
            </a:r>
            <a:r>
              <a:rPr lang="en-US" sz="1400" dirty="0">
                <a:solidFill>
                  <a:srgbClr val="000000"/>
                </a:solidFill>
                <a:sym typeface="Wingdings"/>
              </a:rPr>
              <a:t>Jacob &amp; Winner, 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2009 review]</a:t>
            </a:r>
          </a:p>
          <a:p>
            <a:pPr defTabSz="914400"/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+ natural sources </a:t>
            </a:r>
          </a:p>
          <a:p>
            <a:pPr defTabSz="914400"/>
            <a:r>
              <a:rPr lang="fr-FR" sz="1600" dirty="0" smtClean="0">
                <a:solidFill>
                  <a:srgbClr val="000000"/>
                </a:solidFill>
                <a:sym typeface="Wingdings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recent reviews: </a:t>
            </a:r>
            <a:r>
              <a:rPr lang="en-US" sz="1400" dirty="0" err="1" smtClean="0">
                <a:solidFill>
                  <a:srgbClr val="000000"/>
                </a:solidFill>
                <a:sym typeface="Wingdings"/>
              </a:rPr>
              <a:t>Isaksen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 et al., 2009; Fiore et al., 2012</a:t>
            </a: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]</a:t>
            </a:r>
          </a:p>
          <a:p>
            <a:pPr defTabSz="914400"/>
            <a:r>
              <a:rPr lang="en-US" altLang="zh-CN" sz="2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? Transport pathways</a:t>
            </a:r>
            <a:endParaRPr lang="en-US" altLang="zh-CN" sz="2000" dirty="0">
              <a:solidFill>
                <a:srgbClr val="FF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6022377"/>
            <a:ext cx="9144000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 smtClean="0">
                <a:solidFill>
                  <a:srgbClr val="0000FF"/>
                </a:solidFill>
                <a:latin typeface="Arial"/>
                <a:sym typeface="Wingdings"/>
              </a:rPr>
              <a:t>Need process</a:t>
            </a:r>
            <a:r>
              <a:rPr lang="en-US" sz="2000" b="1" dirty="0">
                <a:solidFill>
                  <a:srgbClr val="0000FF"/>
                </a:solidFill>
                <a:latin typeface="Arial"/>
                <a:sym typeface="Wingdings"/>
              </a:rPr>
              <a:t>-level understanding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sym typeface="Wingdings"/>
              </a:rPr>
              <a:t>on daily </a:t>
            </a:r>
            <a:r>
              <a:rPr lang="en-US" sz="2000" b="1" dirty="0">
                <a:solidFill>
                  <a:srgbClr val="0000FF"/>
                </a:solidFill>
                <a:latin typeface="Arial"/>
                <a:sym typeface="Wingdings"/>
              </a:rPr>
              <a:t>to multi-decadal time scales </a:t>
            </a:r>
            <a:endParaRPr lang="en-US" sz="2000" b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37" name="AutoShape 12"/>
          <p:cNvSpPr>
            <a:spLocks noChangeArrowheads="1"/>
          </p:cNvSpPr>
          <p:nvPr/>
        </p:nvSpPr>
        <p:spPr bwMode="auto">
          <a:xfrm rot="8817440">
            <a:off x="4962615" y="1846400"/>
            <a:ext cx="108776" cy="1324456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Bent Arrow 8"/>
          <p:cNvSpPr/>
          <p:nvPr/>
        </p:nvSpPr>
        <p:spPr bwMode="auto">
          <a:xfrm>
            <a:off x="1970386" y="3328506"/>
            <a:ext cx="2217359" cy="474584"/>
          </a:xfrm>
          <a:prstGeom prst="bentArrow">
            <a:avLst>
              <a:gd name="adj1" fmla="val 14296"/>
              <a:gd name="adj2" fmla="val 25000"/>
              <a:gd name="adj3" fmla="val 25000"/>
              <a:gd name="adj4" fmla="val 41966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4279" y="4066256"/>
            <a:ext cx="813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0000FF"/>
                </a:solidFill>
              </a:rPr>
              <a:t>X</a:t>
            </a:r>
            <a:endParaRPr lang="en-US" sz="7200" dirty="0">
              <a:solidFill>
                <a:srgbClr val="0000FF"/>
              </a:solidFill>
            </a:endParaRP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3696318" y="2378766"/>
            <a:ext cx="11937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methane</a:t>
            </a:r>
            <a:endParaRPr lang="en-US" sz="2000" b="1" baseline="-25000" dirty="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43" name="AutoShape 12"/>
          <p:cNvSpPr>
            <a:spLocks noChangeArrowheads="1"/>
          </p:cNvSpPr>
          <p:nvPr/>
        </p:nvSpPr>
        <p:spPr bwMode="auto">
          <a:xfrm rot="8817440">
            <a:off x="4379713" y="2681320"/>
            <a:ext cx="100718" cy="734001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24490" y="3434736"/>
            <a:ext cx="2741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“Background Ozone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1889419" y="3467091"/>
            <a:ext cx="2819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  intercontinental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	transport</a:t>
            </a:r>
          </a:p>
        </p:txBody>
      </p:sp>
    </p:spTree>
    <p:extLst>
      <p:ext uri="{BB962C8B-B14F-4D97-AF65-F5344CB8AC3E}">
        <p14:creationId xmlns:p14="http://schemas.microsoft.com/office/powerpoint/2010/main" val="1462126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-677" y="-6822"/>
            <a:ext cx="9144000" cy="90717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Estimates of Asian and stratospheric influence on </a:t>
            </a:r>
          </a:p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WUS surface ozone in spring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09" y="964131"/>
            <a:ext cx="919995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prstClr val="black"/>
                </a:solidFill>
                <a:latin typeface="Arial"/>
                <a:cs typeface="Arial"/>
              </a:rPr>
              <a:t>TOOL: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GFDL AM3 chemistry-climate model  [Donner et al., J.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Clim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. 2011]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~50x50 km</a:t>
            </a:r>
            <a:r>
              <a:rPr lang="en-US" baseline="30000" dirty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Jan-Jun 2010 – overlaps period of intensive field measurements (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CalNex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Nudged to GFS (“real”) winds – allows direct comparison with snapshot observations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Fully coupled chemistry in the stratosphere and troposphere within a climate model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3553" y="6417056"/>
            <a:ext cx="6948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Do they influence high-O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events in populated regions?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7031" y="2293337"/>
            <a:ext cx="6140191" cy="3953585"/>
            <a:chOff x="277031" y="2293337"/>
            <a:chExt cx="6140191" cy="3953585"/>
          </a:xfrm>
        </p:grpSpPr>
        <p:sp>
          <p:nvSpPr>
            <p:cNvPr id="7" name="TextBox 6"/>
            <p:cNvSpPr txBox="1"/>
            <p:nvPr/>
          </p:nvSpPr>
          <p:spPr>
            <a:xfrm>
              <a:off x="2693126" y="2293337"/>
              <a:ext cx="3724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Mean MDA8 O</a:t>
              </a:r>
              <a:r>
                <a:rPr lang="en-US" sz="2000" b="1" baseline="-25000" dirty="0" smtClean="0">
                  <a:solidFill>
                    <a:srgbClr val="FF0000"/>
                  </a:solidFill>
                  <a:latin typeface="Arial"/>
                  <a:cs typeface="Arial"/>
                </a:rPr>
                <a:t>3 </a:t>
              </a:r>
              <a:r>
                <a:rPr lang="en-US" sz="20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in surface air</a:t>
              </a:r>
              <a:endParaRPr lang="en-US" sz="20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77031" y="2720120"/>
              <a:ext cx="4167187" cy="3526802"/>
              <a:chOff x="277031" y="2720120"/>
              <a:chExt cx="4167187" cy="3526802"/>
            </a:xfrm>
          </p:grpSpPr>
          <p:pic>
            <p:nvPicPr>
              <p:cNvPr id="36" name="Picture 18" descr="mean_Asian_ozone_calnex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75" b="31010"/>
              <a:stretch>
                <a:fillRect/>
              </a:stretch>
            </p:blipFill>
            <p:spPr bwMode="auto">
              <a:xfrm>
                <a:off x="277031" y="2972923"/>
                <a:ext cx="4024312" cy="2012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 Box 21"/>
              <p:cNvSpPr txBox="1">
                <a:spLocks noChangeArrowheads="1"/>
              </p:cNvSpPr>
              <p:nvPr/>
            </p:nvSpPr>
            <p:spPr bwMode="auto">
              <a:xfrm>
                <a:off x="1004035" y="2720120"/>
                <a:ext cx="2982583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 tIns="0" bIns="0">
                <a:spAutoFit/>
              </a:bodyPr>
              <a:lstStyle/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kern="0" dirty="0" smtClean="0">
                    <a:solidFill>
                      <a:srgbClr val="FF0000"/>
                    </a:solidFill>
                    <a:latin typeface="Arial" charset="0"/>
                    <a:ea typeface="宋体" charset="0"/>
                    <a:cs typeface="宋体" charset="0"/>
                  </a:rPr>
                  <a:t>Asian: May-June 2010</a:t>
                </a:r>
              </a:p>
            </p:txBody>
          </p:sp>
          <p:sp>
            <p:nvSpPr>
              <p:cNvPr id="38" name="Text Box 7"/>
              <p:cNvSpPr txBox="1">
                <a:spLocks noChangeArrowheads="1"/>
              </p:cNvSpPr>
              <p:nvPr/>
            </p:nvSpPr>
            <p:spPr bwMode="auto">
              <a:xfrm>
                <a:off x="484993" y="4882685"/>
                <a:ext cx="576263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sz="1600" kern="0" smtClean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39" name="Text Box 11"/>
              <p:cNvSpPr txBox="1">
                <a:spLocks noChangeArrowheads="1"/>
              </p:cNvSpPr>
              <p:nvPr/>
            </p:nvSpPr>
            <p:spPr bwMode="auto">
              <a:xfrm rot="10800000" flipV="1">
                <a:off x="1204131" y="4882685"/>
                <a:ext cx="576262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sz="1600" kern="0" smtClean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40" name="Text Box 10"/>
              <p:cNvSpPr txBox="1">
                <a:spLocks noChangeArrowheads="1"/>
              </p:cNvSpPr>
              <p:nvPr/>
            </p:nvSpPr>
            <p:spPr bwMode="auto">
              <a:xfrm>
                <a:off x="2501118" y="4882685"/>
                <a:ext cx="576263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sz="1600" kern="0" smtClean="0">
                    <a:solidFill>
                      <a:srgbClr val="000000"/>
                    </a:solidFill>
                  </a:rPr>
                  <a:t>6</a:t>
                </a:r>
              </a:p>
            </p:txBody>
          </p:sp>
          <p:sp>
            <p:nvSpPr>
              <p:cNvPr id="41" name="Text Box 13"/>
              <p:cNvSpPr txBox="1">
                <a:spLocks noChangeArrowheads="1"/>
              </p:cNvSpPr>
              <p:nvPr/>
            </p:nvSpPr>
            <p:spPr bwMode="auto">
              <a:xfrm>
                <a:off x="1853418" y="4882685"/>
                <a:ext cx="576263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sz="1600" kern="0" smtClean="0">
                    <a:solidFill>
                      <a:srgbClr val="000000"/>
                    </a:solidFill>
                  </a:rPr>
                  <a:t>4</a:t>
                </a:r>
              </a:p>
            </p:txBody>
          </p:sp>
          <p:sp>
            <p:nvSpPr>
              <p:cNvPr id="42" name="Text Box 10"/>
              <p:cNvSpPr txBox="1">
                <a:spLocks noChangeArrowheads="1"/>
              </p:cNvSpPr>
              <p:nvPr/>
            </p:nvSpPr>
            <p:spPr bwMode="auto">
              <a:xfrm>
                <a:off x="3190093" y="4882685"/>
                <a:ext cx="576263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sz="1600" kern="0" smtClean="0">
                    <a:solidFill>
                      <a:srgbClr val="000000"/>
                    </a:solidFill>
                  </a:rPr>
                  <a:t>8</a:t>
                </a:r>
              </a:p>
            </p:txBody>
          </p:sp>
          <p:sp>
            <p:nvSpPr>
              <p:cNvPr id="48" name="Text Box 44"/>
              <p:cNvSpPr txBox="1">
                <a:spLocks noChangeArrowheads="1"/>
              </p:cNvSpPr>
              <p:nvPr/>
            </p:nvSpPr>
            <p:spPr bwMode="auto">
              <a:xfrm>
                <a:off x="3509181" y="4769973"/>
                <a:ext cx="935037" cy="336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8000" rIns="18000">
                <a:spAutoFit/>
              </a:bodyPr>
              <a:lstStyle/>
              <a:p>
                <a:pPr algn="ctr"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1600" b="1" kern="0" smtClean="0">
                    <a:solidFill>
                      <a:srgbClr val="333333"/>
                    </a:solidFill>
                    <a:latin typeface="Arial" charset="0"/>
                    <a:ea typeface="宋体" charset="0"/>
                    <a:cs typeface="宋体" charset="0"/>
                  </a:rPr>
                  <a:t>O</a:t>
                </a:r>
                <a:r>
                  <a:rPr lang="en-US" sz="1600" b="1" kern="0" baseline="-25000" smtClean="0">
                    <a:solidFill>
                      <a:srgbClr val="333333"/>
                    </a:solidFill>
                    <a:latin typeface="Arial" charset="0"/>
                    <a:ea typeface="宋体" charset="0"/>
                    <a:cs typeface="宋体" charset="0"/>
                  </a:rPr>
                  <a:t>3</a:t>
                </a:r>
                <a:r>
                  <a:rPr lang="en-US" altLang="ja-JP" sz="1600" b="1" kern="0" baseline="-25000" smtClean="0">
                    <a:solidFill>
                      <a:srgbClr val="333333"/>
                    </a:solidFill>
                    <a:latin typeface="Arial" charset="0"/>
                    <a:ea typeface="宋体" charset="0"/>
                    <a:cs typeface="宋体" charset="0"/>
                  </a:rPr>
                  <a:t> </a:t>
                </a:r>
                <a:r>
                  <a:rPr lang="en-US" altLang="ja-JP" sz="1600" b="1" kern="0" smtClean="0">
                    <a:solidFill>
                      <a:srgbClr val="333333"/>
                    </a:solidFill>
                    <a:latin typeface="Arial" charset="0"/>
                    <a:ea typeface="宋体" charset="0"/>
                    <a:cs typeface="宋体" charset="0"/>
                  </a:rPr>
                  <a:t>(ppb)</a:t>
                </a:r>
                <a:endParaRPr lang="en-US" sz="1600" b="1" kern="0" smtClean="0">
                  <a:solidFill>
                    <a:srgbClr val="333333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45581" y="5257719"/>
                <a:ext cx="36350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Arial"/>
                    <a:cs typeface="Arial"/>
                  </a:rPr>
                  <a:t>Base Simulation – Zero Asian </a:t>
                </a:r>
              </a:p>
              <a:p>
                <a:r>
                  <a:rPr lang="en-US" dirty="0">
                    <a:solidFill>
                      <a:prstClr val="black"/>
                    </a:solidFill>
                    <a:latin typeface="Arial"/>
                    <a:cs typeface="Arial"/>
                  </a:rPr>
                  <a:t>	</a:t>
                </a:r>
                <a:r>
                  <a:rPr lang="en-US" dirty="0" smtClean="0">
                    <a:solidFill>
                      <a:prstClr val="black"/>
                    </a:solidFill>
                    <a:latin typeface="Arial"/>
                    <a:cs typeface="Arial"/>
                  </a:rPr>
                  <a:t>			</a:t>
                </a:r>
                <a:r>
                  <a:rPr lang="en-US" dirty="0" err="1" smtClean="0">
                    <a:solidFill>
                      <a:prstClr val="black"/>
                    </a:solidFill>
                    <a:latin typeface="Arial"/>
                    <a:cs typeface="Arial"/>
                  </a:rPr>
                  <a:t>anth</a:t>
                </a:r>
                <a:r>
                  <a:rPr lang="en-US" dirty="0" smtClean="0">
                    <a:solidFill>
                      <a:prstClr val="black"/>
                    </a:solidFill>
                    <a:latin typeface="Arial"/>
                    <a:cs typeface="Arial"/>
                  </a:rPr>
                  <a:t>. emissions</a:t>
                </a:r>
                <a:endParaRPr lang="en-US" dirty="0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03711" y="5877590"/>
                <a:ext cx="26477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kern="0" dirty="0">
                    <a:solidFill>
                      <a:srgbClr val="FF0000"/>
                    </a:solidFill>
                    <a:latin typeface="Arial" charset="0"/>
                    <a:ea typeface="宋体" charset="0"/>
                    <a:cs typeface="宋体" charset="0"/>
                  </a:rPr>
                  <a:t>[Lin et al., JGR, </a:t>
                </a:r>
                <a:r>
                  <a:rPr lang="en-US" b="1" kern="0" dirty="0" smtClean="0">
                    <a:solidFill>
                      <a:srgbClr val="FF0000"/>
                    </a:solidFill>
                    <a:latin typeface="Arial" charset="0"/>
                    <a:ea typeface="宋体" charset="0"/>
                    <a:cs typeface="宋体" charset="0"/>
                  </a:rPr>
                  <a:t>2012a]</a:t>
                </a:r>
                <a:endParaRPr lang="en-US" b="1" kern="0" dirty="0">
                  <a:solidFill>
                    <a:srgbClr val="FF0000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269583" y="2739124"/>
            <a:ext cx="4891260" cy="3544688"/>
            <a:chOff x="4269583" y="2739124"/>
            <a:chExt cx="4891260" cy="3544688"/>
          </a:xfrm>
        </p:grpSpPr>
        <p:pic>
          <p:nvPicPr>
            <p:cNvPr id="35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9" t="82741" r="13248" b="984"/>
            <a:stretch>
              <a:fillRect/>
            </a:stretch>
          </p:blipFill>
          <p:spPr bwMode="auto">
            <a:xfrm>
              <a:off x="4744256" y="4728698"/>
              <a:ext cx="3517900" cy="446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3" name="Text Box 34"/>
            <p:cNvSpPr txBox="1">
              <a:spLocks noChangeArrowheads="1"/>
            </p:cNvSpPr>
            <p:nvPr/>
          </p:nvSpPr>
          <p:spPr bwMode="auto">
            <a:xfrm>
              <a:off x="7974818" y="4722348"/>
              <a:ext cx="10795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333333"/>
                  </a:solidFill>
                  <a:latin typeface="Arial" charset="0"/>
                  <a:ea typeface="宋体" charset="0"/>
                  <a:cs typeface="宋体" charset="0"/>
                </a:rPr>
                <a:t>O</a:t>
              </a:r>
              <a:r>
                <a:rPr lang="en-US" sz="1600" b="1" baseline="-25000" smtClean="0">
                  <a:solidFill>
                    <a:srgbClr val="333333"/>
                  </a:solidFill>
                  <a:latin typeface="Arial" charset="0"/>
                  <a:ea typeface="宋体" charset="0"/>
                  <a:cs typeface="宋体" charset="0"/>
                </a:rPr>
                <a:t>3</a:t>
              </a:r>
              <a:r>
                <a:rPr lang="en-US" altLang="ja-JP" sz="1600" b="1" baseline="-25000" smtClean="0">
                  <a:solidFill>
                    <a:srgbClr val="333333"/>
                  </a:solidFill>
                  <a:latin typeface="Arial" charset="0"/>
                  <a:ea typeface="宋体" charset="0"/>
                  <a:cs typeface="宋体" charset="0"/>
                </a:rPr>
                <a:t> </a:t>
              </a:r>
              <a:r>
                <a:rPr lang="en-US" altLang="ja-JP" sz="1600" b="1" smtClean="0">
                  <a:solidFill>
                    <a:srgbClr val="333333"/>
                  </a:solidFill>
                  <a:latin typeface="Arial" charset="0"/>
                  <a:ea typeface="宋体" charset="0"/>
                  <a:cs typeface="宋体" charset="0"/>
                </a:rPr>
                <a:t>(ppb)</a:t>
              </a:r>
              <a:endParaRPr lang="en-US" sz="1600" b="1" smtClean="0">
                <a:solidFill>
                  <a:srgbClr val="333333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pic>
          <p:nvPicPr>
            <p:cNvPr id="46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9" b="17827"/>
            <a:stretch>
              <a:fillRect/>
            </a:stretch>
          </p:blipFill>
          <p:spPr bwMode="auto">
            <a:xfrm>
              <a:off x="4445806" y="2898310"/>
              <a:ext cx="4094162" cy="1836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9" name="Text Box 22"/>
            <p:cNvSpPr txBox="1">
              <a:spLocks noChangeArrowheads="1"/>
            </p:cNvSpPr>
            <p:nvPr/>
          </p:nvSpPr>
          <p:spPr bwMode="auto">
            <a:xfrm>
              <a:off x="4269583" y="2739124"/>
              <a:ext cx="4891260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tIns="0" bIns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b="1" kern="0" dirty="0" smtClean="0">
                  <a:solidFill>
                    <a:srgbClr val="FF0000"/>
                  </a:solidFill>
                  <a:latin typeface="Arial" charset="0"/>
                  <a:ea typeface="宋体" charset="0"/>
                  <a:cs typeface="宋体" charset="0"/>
                </a:rPr>
                <a:t>Stratospheric (O3S): April-June 2010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58751" y="5122383"/>
              <a:ext cx="43711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/>
                  <a:cs typeface="Arial"/>
                </a:rPr>
                <a:t>T</a:t>
              </a:r>
              <a:r>
                <a:rPr lang="en-US" dirty="0" smtClean="0">
                  <a:solidFill>
                    <a:prstClr val="black"/>
                  </a:solidFill>
                  <a:latin typeface="Arial"/>
                  <a:cs typeface="Arial"/>
                </a:rPr>
                <a:t>agged above e90 </a:t>
              </a:r>
              <a:r>
                <a:rPr lang="en-US" dirty="0" err="1" smtClean="0">
                  <a:solidFill>
                    <a:prstClr val="black"/>
                  </a:solidFill>
                  <a:latin typeface="Arial"/>
                  <a:cs typeface="Arial"/>
                </a:rPr>
                <a:t>tropopause</a:t>
              </a:r>
              <a:r>
                <a:rPr lang="en-US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Arial"/>
                  <a:cs typeface="Arial"/>
                </a:rPr>
                <a:t>[Prather et al., 2011] + subjected to same loss processes as tropospheric O</a:t>
              </a:r>
              <a:r>
                <a:rPr lang="en-US" baseline="-25000" dirty="0" smtClean="0">
                  <a:solidFill>
                    <a:prstClr val="black"/>
                  </a:solidFill>
                  <a:latin typeface="Arial"/>
                  <a:cs typeface="Arial"/>
                </a:rPr>
                <a:t>3</a:t>
              </a:r>
              <a:r>
                <a:rPr lang="en-US" dirty="0" smtClean="0">
                  <a:solidFill>
                    <a:prstClr val="black"/>
                  </a:solidFill>
                  <a:latin typeface="Arial"/>
                  <a:cs typeface="Arial"/>
                </a:rPr>
                <a:t>.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351937" y="5914480"/>
              <a:ext cx="26603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srgbClr val="FF0000"/>
                  </a:solidFill>
                  <a:latin typeface="Arial" charset="0"/>
                  <a:ea typeface="宋体" charset="0"/>
                  <a:cs typeface="宋体" charset="0"/>
                </a:rPr>
                <a:t>[Lin et al., JGR, </a:t>
              </a:r>
              <a:r>
                <a:rPr lang="en-US" b="1" kern="0" dirty="0" smtClean="0">
                  <a:solidFill>
                    <a:srgbClr val="FF0000"/>
                  </a:solidFill>
                  <a:latin typeface="Arial" charset="0"/>
                  <a:ea typeface="宋体" charset="0"/>
                  <a:cs typeface="宋体" charset="0"/>
                </a:rPr>
                <a:t>2012b]</a:t>
              </a:r>
              <a:endParaRPr lang="en-US" b="1" kern="0" dirty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609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-7117"/>
            <a:ext cx="9144000" cy="861629"/>
          </a:xfrm>
        </p:spPr>
        <p:txBody>
          <a:bodyPr/>
          <a:lstStyle/>
          <a:p>
            <a:r>
              <a:rPr lang="en-US" dirty="0" smtClean="0"/>
              <a:t>Stratosphere-to-troposphere (STT) O</a:t>
            </a:r>
            <a:r>
              <a:rPr lang="en-US" baseline="-25000" dirty="0" smtClean="0"/>
              <a:t>3</a:t>
            </a:r>
            <a:r>
              <a:rPr lang="en-US" dirty="0" smtClean="0"/>
              <a:t> transport influence on WUS high-O</a:t>
            </a:r>
            <a:r>
              <a:rPr lang="en-US" baseline="-25000" dirty="0" smtClean="0"/>
              <a:t>3</a:t>
            </a:r>
            <a:r>
              <a:rPr lang="en-US" dirty="0" smtClean="0"/>
              <a:t> events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6345" y="6326203"/>
            <a:ext cx="8416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Wingdings" charset="0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sym typeface="Wingdings"/>
              </a:rPr>
              <a:t>Ongoing work exploring development of space-based indicators</a:t>
            </a:r>
          </a:p>
        </p:txBody>
      </p:sp>
      <p:sp>
        <p:nvSpPr>
          <p:cNvPr id="85" name="Rectangle 14"/>
          <p:cNvSpPr>
            <a:spLocks noChangeArrowheads="1"/>
          </p:cNvSpPr>
          <p:nvPr/>
        </p:nvSpPr>
        <p:spPr bwMode="auto">
          <a:xfrm>
            <a:off x="0" y="1190625"/>
            <a:ext cx="9144000" cy="49752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b="1" kern="0" dirty="0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6" name="Text Box 38"/>
          <p:cNvSpPr txBox="1">
            <a:spLocks noChangeArrowheads="1"/>
          </p:cNvSpPr>
          <p:nvPr/>
        </p:nvSpPr>
        <p:spPr bwMode="auto">
          <a:xfrm>
            <a:off x="71438" y="901931"/>
            <a:ext cx="2987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b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AIRS, May 25-29</a:t>
            </a:r>
            <a:endParaRPr lang="en-US" altLang="zh-CN" b="1" kern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7" name="Picture 4" descr="Intrusion0528_Sonde_TH2S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23932" r="65004" b="33374"/>
          <a:stretch>
            <a:fillRect/>
          </a:stretch>
        </p:blipFill>
        <p:spPr bwMode="auto">
          <a:xfrm>
            <a:off x="3062288" y="1989138"/>
            <a:ext cx="29495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Box 5"/>
          <p:cNvSpPr txBox="1">
            <a:spLocks noChangeArrowheads="1"/>
          </p:cNvSpPr>
          <p:nvPr/>
        </p:nvSpPr>
        <p:spPr bwMode="auto">
          <a:xfrm rot="16200000">
            <a:off x="2354262" y="3514726"/>
            <a:ext cx="1939925" cy="33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kern="0" smtClean="0">
                <a:solidFill>
                  <a:srgbClr val="000000"/>
                </a:solidFill>
              </a:rPr>
              <a:t>Altitude (km </a:t>
            </a:r>
            <a:r>
              <a:rPr lang="en-US" altLang="ja-JP" sz="1600" b="1" kern="0" smtClean="0">
                <a:solidFill>
                  <a:srgbClr val="000000"/>
                </a:solidFill>
              </a:rPr>
              <a:t>a.s.l.</a:t>
            </a:r>
            <a:r>
              <a:rPr lang="en-US" altLang="zh-CN" sz="1600" b="1" kern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9" name="Text Box 14"/>
          <p:cNvSpPr txBox="1">
            <a:spLocks noChangeArrowheads="1"/>
          </p:cNvSpPr>
          <p:nvPr/>
        </p:nvSpPr>
        <p:spPr bwMode="auto">
          <a:xfrm>
            <a:off x="3562350" y="5084763"/>
            <a:ext cx="2305050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b="1" kern="0" smtClean="0">
                <a:solidFill>
                  <a:srgbClr val="000000"/>
                </a:solidFill>
              </a:rPr>
              <a:t>North </a:t>
            </a:r>
            <a:r>
              <a:rPr lang="en-US" altLang="ja-JP" b="1" kern="0" smtClean="0">
                <a:solidFill>
                  <a:srgbClr val="000000"/>
                </a:solidFill>
                <a:sym typeface="Wingdings" charset="0"/>
              </a:rPr>
              <a:t> South </a:t>
            </a:r>
            <a:endParaRPr lang="en-US" altLang="zh-CN" b="1" kern="0" smtClean="0">
              <a:solidFill>
                <a:srgbClr val="000000"/>
              </a:solidFill>
            </a:endParaRPr>
          </a:p>
        </p:txBody>
      </p:sp>
      <p:sp>
        <p:nvSpPr>
          <p:cNvPr id="90" name="Text Box 16"/>
          <p:cNvSpPr txBox="1">
            <a:spLocks noChangeArrowheads="1"/>
          </p:cNvSpPr>
          <p:nvPr/>
        </p:nvSpPr>
        <p:spPr bwMode="auto">
          <a:xfrm>
            <a:off x="3276600" y="1557338"/>
            <a:ext cx="2881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000" b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Sonde O</a:t>
            </a:r>
            <a:r>
              <a:rPr lang="en-US" altLang="ja-JP" sz="2000" b="1" kern="0" baseline="-25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altLang="ja-JP" sz="2000" b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US" altLang="ja-JP" sz="2000" b="1" kern="0" baseline="-25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sz="2000" b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May 28 </a:t>
            </a:r>
            <a:endParaRPr lang="en-US" altLang="zh-CN" sz="2000" b="1" kern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" name="Picture 37" descr="anima_airs_tco3_may25-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390881"/>
            <a:ext cx="2986088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39"/>
          <p:cNvSpPr txBox="1">
            <a:spLocks noChangeArrowheads="1"/>
          </p:cNvSpPr>
          <p:nvPr/>
        </p:nvSpPr>
        <p:spPr bwMode="auto">
          <a:xfrm>
            <a:off x="73025" y="3013306"/>
            <a:ext cx="1258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1600" b="1" i="1" kern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300 hPa PV</a:t>
            </a:r>
            <a:endParaRPr lang="en-US" altLang="zh-CN" sz="1600" b="1" i="1" kern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4" name="Rectangle 33"/>
          <p:cNvSpPr>
            <a:spLocks noChangeArrowheads="1"/>
          </p:cNvSpPr>
          <p:nvPr/>
        </p:nvSpPr>
        <p:spPr bwMode="auto">
          <a:xfrm>
            <a:off x="242888" y="3775306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Total column O</a:t>
            </a:r>
            <a:r>
              <a:rPr lang="en-US" altLang="ja-JP" b="1" baseline="-250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3 </a:t>
            </a:r>
            <a:r>
              <a:rPr lang="en-US" altLang="ja-JP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[DU]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02" name="Text Box 19"/>
          <p:cNvSpPr txBox="1">
            <a:spLocks noChangeArrowheads="1"/>
          </p:cNvSpPr>
          <p:nvPr/>
        </p:nvSpPr>
        <p:spPr bwMode="auto">
          <a:xfrm>
            <a:off x="4354513" y="5805488"/>
            <a:ext cx="720725" cy="373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10800" rIns="0" bIns="108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b="1" kern="0" dirty="0" smtClean="0">
                <a:solidFill>
                  <a:srgbClr val="000000"/>
                </a:solidFill>
              </a:rPr>
              <a:t> [ppb]</a:t>
            </a:r>
            <a:endParaRPr lang="en-US" altLang="zh-CN" b="1" kern="0" dirty="0" smtClean="0">
              <a:solidFill>
                <a:srgbClr val="000000"/>
              </a:solidFill>
            </a:endParaRPr>
          </a:p>
        </p:txBody>
      </p:sp>
      <p:pic>
        <p:nvPicPr>
          <p:cNvPr id="104" name="Picture 6" descr="may23_lid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8" t="73190" r="17735" b="23820"/>
          <a:stretch>
            <a:fillRect/>
          </a:stretch>
        </p:blipFill>
        <p:spPr bwMode="auto">
          <a:xfrm>
            <a:off x="3205163" y="5373688"/>
            <a:ext cx="28067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 Box 7"/>
          <p:cNvSpPr txBox="1">
            <a:spLocks noChangeArrowheads="1"/>
          </p:cNvSpPr>
          <p:nvPr/>
        </p:nvSpPr>
        <p:spPr bwMode="auto">
          <a:xfrm>
            <a:off x="3132138" y="5564188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1600" b="1" kern="0" smtClean="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106" name="Text Box 11"/>
          <p:cNvSpPr txBox="1">
            <a:spLocks noChangeArrowheads="1"/>
          </p:cNvSpPr>
          <p:nvPr/>
        </p:nvSpPr>
        <p:spPr bwMode="auto">
          <a:xfrm rot="10800000" flipV="1">
            <a:off x="3779838" y="556577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1600" b="1" kern="0" smtClean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107" name="Text Box 8"/>
          <p:cNvSpPr txBox="1">
            <a:spLocks noChangeArrowheads="1"/>
          </p:cNvSpPr>
          <p:nvPr/>
        </p:nvSpPr>
        <p:spPr bwMode="auto">
          <a:xfrm>
            <a:off x="4427538" y="5564188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1600" b="1" kern="0" smtClean="0">
                <a:solidFill>
                  <a:srgbClr val="000000"/>
                </a:solidFill>
              </a:rPr>
              <a:t>90</a:t>
            </a:r>
          </a:p>
        </p:txBody>
      </p:sp>
      <p:sp>
        <p:nvSpPr>
          <p:cNvPr id="108" name="Text Box 10"/>
          <p:cNvSpPr txBox="1">
            <a:spLocks noChangeArrowheads="1"/>
          </p:cNvSpPr>
          <p:nvPr/>
        </p:nvSpPr>
        <p:spPr bwMode="auto">
          <a:xfrm>
            <a:off x="5544453" y="562228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1600" b="1" kern="0" dirty="0" smtClean="0">
                <a:solidFill>
                  <a:srgbClr val="000000"/>
                </a:solidFill>
              </a:rPr>
              <a:t>150</a:t>
            </a:r>
          </a:p>
        </p:txBody>
      </p:sp>
      <p:sp>
        <p:nvSpPr>
          <p:cNvPr id="109" name="Text Box 13"/>
          <p:cNvSpPr txBox="1">
            <a:spLocks noChangeArrowheads="1"/>
          </p:cNvSpPr>
          <p:nvPr/>
        </p:nvSpPr>
        <p:spPr bwMode="auto">
          <a:xfrm>
            <a:off x="4932363" y="556577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1600" b="1" kern="0" smtClean="0">
                <a:solidFill>
                  <a:srgbClr val="000000"/>
                </a:solidFill>
              </a:rPr>
              <a:t>120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482" y="4378021"/>
            <a:ext cx="2823952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/>
              </a:rPr>
              <a:t>Would STT confound attainment of tighter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tandards in WUS?</a:t>
            </a:r>
          </a:p>
          <a:p>
            <a:endParaRPr lang="en-US" sz="8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Are exceptional events accurately identified?</a:t>
            </a:r>
          </a:p>
        </p:txBody>
      </p:sp>
      <p:pic>
        <p:nvPicPr>
          <p:cNvPr id="38" name="Picture 6" descr="img_launching_sonde_hilo_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4" r="36327" b="46126"/>
          <a:stretch/>
        </p:blipFill>
        <p:spPr bwMode="auto">
          <a:xfrm>
            <a:off x="3708400" y="3751494"/>
            <a:ext cx="646113" cy="101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1353079" y="2691872"/>
            <a:ext cx="361420" cy="4989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5813862" y="751888"/>
            <a:ext cx="3475427" cy="5631702"/>
            <a:chOff x="5813862" y="751888"/>
            <a:chExt cx="3475427" cy="5631702"/>
          </a:xfrm>
        </p:grpSpPr>
        <p:grpSp>
          <p:nvGrpSpPr>
            <p:cNvPr id="19" name="Group 18"/>
            <p:cNvGrpSpPr/>
            <p:nvPr/>
          </p:nvGrpSpPr>
          <p:grpSpPr>
            <a:xfrm>
              <a:off x="5813862" y="751888"/>
              <a:ext cx="3475427" cy="5631702"/>
              <a:chOff x="5813862" y="751888"/>
              <a:chExt cx="3475427" cy="5631702"/>
            </a:xfrm>
          </p:grpSpPr>
          <p:pic>
            <p:nvPicPr>
              <p:cNvPr id="91" name="Picture 5" descr="may29_sfc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41" t="32939" r="50008" b="45364"/>
              <a:stretch>
                <a:fillRect/>
              </a:stretch>
            </p:blipFill>
            <p:spPr bwMode="auto">
              <a:xfrm>
                <a:off x="6068718" y="1478393"/>
                <a:ext cx="3059112" cy="2263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5" name="Text Box 16"/>
              <p:cNvSpPr txBox="1">
                <a:spLocks noChangeArrowheads="1"/>
              </p:cNvSpPr>
              <p:nvPr/>
            </p:nvSpPr>
            <p:spPr bwMode="auto">
              <a:xfrm>
                <a:off x="5813862" y="751888"/>
                <a:ext cx="347542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sz="2000" b="1" kern="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Surface MDA8 O</a:t>
                </a:r>
                <a:r>
                  <a:rPr lang="en-US" altLang="ja-JP" sz="2000" b="1" kern="0" baseline="-25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3</a:t>
                </a:r>
                <a:r>
                  <a:rPr lang="en-US" altLang="ja-JP" sz="2000" b="1" kern="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, May 29 </a:t>
                </a:r>
                <a:endParaRPr lang="en-US" altLang="zh-CN" sz="2000" b="1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96" name="Text Box 30"/>
              <p:cNvSpPr txBox="1">
                <a:spLocks noChangeArrowheads="1"/>
              </p:cNvSpPr>
              <p:nvPr/>
            </p:nvSpPr>
            <p:spPr bwMode="auto">
              <a:xfrm>
                <a:off x="5995693" y="2488043"/>
                <a:ext cx="431800" cy="266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kern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TH</a:t>
                </a:r>
                <a:endParaRPr lang="en-US" altLang="zh-CN" sz="1600" b="1" kern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97" name="Text Box 31"/>
              <p:cNvSpPr txBox="1">
                <a:spLocks noChangeArrowheads="1"/>
              </p:cNvSpPr>
              <p:nvPr/>
            </p:nvSpPr>
            <p:spPr bwMode="auto">
              <a:xfrm>
                <a:off x="6067130" y="2734105"/>
                <a:ext cx="576263" cy="266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kern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RY</a:t>
                </a:r>
                <a:endParaRPr lang="en-US" altLang="zh-CN" sz="1600" b="1" kern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98" name="Text Box 32"/>
              <p:cNvSpPr txBox="1">
                <a:spLocks noChangeArrowheads="1"/>
              </p:cNvSpPr>
              <p:nvPr/>
            </p:nvSpPr>
            <p:spPr bwMode="auto">
              <a:xfrm>
                <a:off x="6284618" y="2992868"/>
                <a:ext cx="503237" cy="266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kern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PS</a:t>
                </a:r>
                <a:endParaRPr lang="en-US" altLang="zh-CN" sz="1600" b="1" kern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99" name="Text Box 33"/>
              <p:cNvSpPr txBox="1">
                <a:spLocks noChangeArrowheads="1"/>
              </p:cNvSpPr>
              <p:nvPr/>
            </p:nvSpPr>
            <p:spPr bwMode="auto">
              <a:xfrm>
                <a:off x="6643393" y="3351643"/>
                <a:ext cx="360362" cy="266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kern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SN</a:t>
                </a:r>
                <a:endParaRPr lang="en-US" altLang="zh-CN" sz="1600" b="1" kern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0" name="Text Box 34"/>
              <p:cNvSpPr txBox="1">
                <a:spLocks noChangeArrowheads="1"/>
              </p:cNvSpPr>
              <p:nvPr/>
            </p:nvSpPr>
            <p:spPr bwMode="auto">
              <a:xfrm>
                <a:off x="6933905" y="3167493"/>
                <a:ext cx="358775" cy="266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kern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JT</a:t>
                </a:r>
                <a:endParaRPr lang="en-US" altLang="zh-CN" sz="1600" b="1" kern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1" name="Text Box 35"/>
              <p:cNvSpPr txBox="1">
                <a:spLocks noChangeArrowheads="1"/>
              </p:cNvSpPr>
              <p:nvPr/>
            </p:nvSpPr>
            <p:spPr bwMode="auto">
              <a:xfrm>
                <a:off x="6284618" y="2446768"/>
                <a:ext cx="503237" cy="266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sz="1600" b="1" kern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SH</a:t>
                </a:r>
                <a:endParaRPr lang="en-US" altLang="zh-CN" sz="1600" b="1" kern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1" name="Oval 55"/>
              <p:cNvSpPr>
                <a:spLocks noChangeArrowheads="1"/>
              </p:cNvSpPr>
              <p:nvPr/>
            </p:nvSpPr>
            <p:spPr bwMode="auto">
              <a:xfrm rot="18889702">
                <a:off x="7168855" y="2656318"/>
                <a:ext cx="1655763" cy="566737"/>
              </a:xfrm>
              <a:prstGeom prst="ellipse">
                <a:avLst/>
              </a:prstGeom>
              <a:noFill/>
              <a:ln w="57150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/>
              <a:srcRect t="55110" r="18868"/>
              <a:stretch/>
            </p:blipFill>
            <p:spPr>
              <a:xfrm>
                <a:off x="6122056" y="4142019"/>
                <a:ext cx="3047602" cy="1851248"/>
              </a:xfrm>
              <a:prstGeom prst="rect">
                <a:avLst/>
              </a:prstGeom>
            </p:spPr>
          </p:pic>
          <p:pic>
            <p:nvPicPr>
              <p:cNvPr id="113" name="Picture 112"/>
              <p:cNvPicPr>
                <a:picLocks noChangeAspect="1"/>
              </p:cNvPicPr>
              <p:nvPr/>
            </p:nvPicPr>
            <p:blipFill rotWithShape="1">
              <a:blip r:embed="rId8"/>
              <a:srcRect l="82737" t="58060" r="5351"/>
              <a:stretch/>
            </p:blipFill>
            <p:spPr>
              <a:xfrm rot="5400000">
                <a:off x="7091229" y="4747142"/>
                <a:ext cx="413554" cy="2382479"/>
              </a:xfrm>
              <a:prstGeom prst="rect">
                <a:avLst/>
              </a:prstGeom>
            </p:spPr>
          </p:pic>
          <p:pic>
            <p:nvPicPr>
              <p:cNvPr id="110" name="Picture 5" descr="may29_sfc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41" t="56020" r="50008" b="39842"/>
              <a:stretch>
                <a:fillRect/>
              </a:stretch>
            </p:blipFill>
            <p:spPr bwMode="auto">
              <a:xfrm>
                <a:off x="6046401" y="3695311"/>
                <a:ext cx="3059112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119595" y="5947665"/>
                <a:ext cx="249456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  <a:latin typeface="Arial"/>
                  </a:rPr>
                  <a:t>15    25    35    45   55</a:t>
                </a:r>
                <a:endParaRPr lang="en-US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" name="Text Box 19"/>
              <p:cNvSpPr txBox="1">
                <a:spLocks noChangeArrowheads="1"/>
              </p:cNvSpPr>
              <p:nvPr/>
            </p:nvSpPr>
            <p:spPr bwMode="auto">
              <a:xfrm>
                <a:off x="8447386" y="6010528"/>
                <a:ext cx="720725" cy="37306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10800" rIns="0" bIns="1080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b="1" kern="0" dirty="0" smtClean="0">
                    <a:solidFill>
                      <a:srgbClr val="000000"/>
                    </a:solidFill>
                  </a:rPr>
                  <a:t> [ppb]</a:t>
                </a:r>
                <a:endParaRPr lang="en-US" altLang="zh-CN" b="1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279978" y="1085727"/>
                <a:ext cx="27923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i="1" dirty="0" smtClean="0">
                    <a:solidFill>
                      <a:srgbClr val="000000"/>
                    </a:solidFill>
                    <a:latin typeface="Arial"/>
                  </a:rPr>
                  <a:t>M. Lin et al., JGR, 2012b</a:t>
                </a:r>
                <a:endParaRPr lang="en-US" i="1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100812" y="4096452"/>
                <a:ext cx="3122202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00"/>
                    </a:solidFill>
                    <a:latin typeface="Arial"/>
                  </a:rPr>
                  <a:t>Model (AM3): stratospheric O</a:t>
                </a:r>
                <a:r>
                  <a:rPr lang="en-US" sz="1600" b="1" baseline="-25000" dirty="0" smtClean="0">
                    <a:solidFill>
                      <a:srgbClr val="000000"/>
                    </a:solidFill>
                    <a:latin typeface="Arial"/>
                  </a:rPr>
                  <a:t>3</a:t>
                </a:r>
                <a:endParaRPr lang="en-US" sz="1600" b="1" baseline="-250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6644731" y="1531359"/>
              <a:ext cx="195581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  <a:latin typeface="Arial"/>
                </a:rPr>
                <a:t>Observed Total O</a:t>
              </a:r>
              <a:r>
                <a:rPr lang="en-US" sz="1600" b="1" baseline="-25000" dirty="0" smtClean="0">
                  <a:solidFill>
                    <a:srgbClr val="000000"/>
                  </a:solidFill>
                  <a:latin typeface="Arial"/>
                </a:rPr>
                <a:t>3</a:t>
              </a:r>
              <a:endParaRPr lang="en-US" sz="1600" b="1" baseline="-25000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45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-7117"/>
            <a:ext cx="9144000" cy="861629"/>
          </a:xfrm>
        </p:spPr>
        <p:txBody>
          <a:bodyPr/>
          <a:lstStyle/>
          <a:p>
            <a:r>
              <a:rPr lang="en-US" dirty="0" smtClean="0"/>
              <a:t>Asian O</a:t>
            </a:r>
            <a:r>
              <a:rPr lang="en-US" baseline="-25000" dirty="0" smtClean="0"/>
              <a:t>3</a:t>
            </a:r>
            <a:r>
              <a:rPr lang="en-US" dirty="0" smtClean="0"/>
              <a:t> pollution over S. CA: Trans-pacific transport + subsidence to lower troposphere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4000" y="6030149"/>
            <a:ext cx="8662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0000FF"/>
                </a:solidFill>
                <a:latin typeface="Arial"/>
                <a:sym typeface="Wingdings"/>
              </a:rPr>
              <a:t> We find these events sometimes contribute to ‘pushing’ O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"/>
                <a:sym typeface="Wingdings"/>
              </a:rPr>
              <a:t>3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sym typeface="Wingdings"/>
              </a:rPr>
              <a:t> in surface air above thresholds of 60 and 70 ppb [Lin et al., JGR, 2012a]</a:t>
            </a:r>
          </a:p>
        </p:txBody>
      </p:sp>
      <p:pic>
        <p:nvPicPr>
          <p:cNvPr id="8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75230"/>
          <a:stretch>
            <a:fillRect/>
          </a:stretch>
        </p:blipFill>
        <p:spPr>
          <a:xfrm>
            <a:off x="0" y="4080234"/>
            <a:ext cx="5148263" cy="1874838"/>
          </a:xfrm>
        </p:spPr>
      </p:pic>
      <p:pic>
        <p:nvPicPr>
          <p:cNvPr id="8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41765" b="41376"/>
          <a:stretch>
            <a:fillRect/>
          </a:stretch>
        </p:blipFill>
        <p:spPr bwMode="auto">
          <a:xfrm>
            <a:off x="0" y="2641959"/>
            <a:ext cx="514826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 t="7951" r="-8287" b="74982"/>
          <a:stretch>
            <a:fillRect/>
          </a:stretch>
        </p:blipFill>
        <p:spPr bwMode="auto">
          <a:xfrm>
            <a:off x="0" y="1232259"/>
            <a:ext cx="56149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 Box 52"/>
          <p:cNvSpPr txBox="1">
            <a:spLocks noChangeArrowheads="1"/>
          </p:cNvSpPr>
          <p:nvPr/>
        </p:nvSpPr>
        <p:spPr bwMode="auto">
          <a:xfrm>
            <a:off x="-106947" y="827139"/>
            <a:ext cx="4607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400" kern="0" dirty="0" smtClean="0">
                <a:solidFill>
                  <a:srgbClr val="000000"/>
                </a:solidFill>
              </a:rPr>
              <a:t>Satellite CO columns (AIRS)</a:t>
            </a:r>
            <a:endParaRPr lang="en-US" altLang="ja-JP" kern="0" dirty="0" smtClean="0">
              <a:solidFill>
                <a:srgbClr val="000000"/>
              </a:solidFill>
            </a:endParaRPr>
          </a:p>
        </p:txBody>
      </p:sp>
      <p:sp>
        <p:nvSpPr>
          <p:cNvPr id="89" name="Text Box 12"/>
          <p:cNvSpPr txBox="1">
            <a:spLocks noChangeArrowheads="1"/>
          </p:cNvSpPr>
          <p:nvPr/>
        </p:nvSpPr>
        <p:spPr bwMode="auto">
          <a:xfrm>
            <a:off x="39688" y="4947009"/>
            <a:ext cx="852487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kern="0" smtClean="0">
                <a:solidFill>
                  <a:srgbClr val="080808"/>
                </a:solidFill>
              </a:rPr>
              <a:t>May 8</a:t>
            </a:r>
            <a:endParaRPr lang="en-US" altLang="zh-CN" kern="0" smtClean="0">
              <a:solidFill>
                <a:srgbClr val="080808"/>
              </a:solidFill>
            </a:endParaRPr>
          </a:p>
        </p:txBody>
      </p:sp>
      <p:sp>
        <p:nvSpPr>
          <p:cNvPr id="90" name="Text Box 12"/>
          <p:cNvSpPr txBox="1">
            <a:spLocks noChangeArrowheads="1"/>
          </p:cNvSpPr>
          <p:nvPr/>
        </p:nvSpPr>
        <p:spPr bwMode="auto">
          <a:xfrm>
            <a:off x="76200" y="3507147"/>
            <a:ext cx="852488" cy="3683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kern="0" smtClean="0">
                <a:solidFill>
                  <a:srgbClr val="080808"/>
                </a:solidFill>
              </a:rPr>
              <a:t>May 6</a:t>
            </a:r>
            <a:endParaRPr lang="en-US" altLang="zh-CN" kern="0" smtClean="0">
              <a:solidFill>
                <a:srgbClr val="080808"/>
              </a:solidFill>
            </a:endParaRPr>
          </a:p>
        </p:txBody>
      </p:sp>
      <p:sp>
        <p:nvSpPr>
          <p:cNvPr id="91" name="Text Box 12"/>
          <p:cNvSpPr txBox="1">
            <a:spLocks noChangeArrowheads="1"/>
          </p:cNvSpPr>
          <p:nvPr/>
        </p:nvSpPr>
        <p:spPr bwMode="auto">
          <a:xfrm>
            <a:off x="77788" y="2095859"/>
            <a:ext cx="850900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kern="0" smtClean="0">
                <a:solidFill>
                  <a:srgbClr val="080808"/>
                </a:solidFill>
              </a:rPr>
              <a:t>May 4</a:t>
            </a:r>
            <a:endParaRPr lang="en-US" altLang="zh-CN" kern="0" smtClean="0">
              <a:solidFill>
                <a:srgbClr val="080808"/>
              </a:solidFill>
            </a:endParaRPr>
          </a:p>
        </p:txBody>
      </p:sp>
      <p:sp>
        <p:nvSpPr>
          <p:cNvPr id="93" name="Oval 18"/>
          <p:cNvSpPr>
            <a:spLocks noChangeArrowheads="1"/>
          </p:cNvSpPr>
          <p:nvPr/>
        </p:nvSpPr>
        <p:spPr bwMode="auto">
          <a:xfrm>
            <a:off x="3887788" y="4659672"/>
            <a:ext cx="431800" cy="620712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b="1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11" name="Rectangle 53"/>
          <p:cNvSpPr>
            <a:spLocks noChangeArrowheads="1"/>
          </p:cNvSpPr>
          <p:nvPr/>
        </p:nvSpPr>
        <p:spPr bwMode="auto">
          <a:xfrm>
            <a:off x="-342900" y="5594069"/>
            <a:ext cx="52752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[10</a:t>
            </a:r>
            <a:r>
              <a:rPr lang="en-US" altLang="ja-JP" sz="1600" baseline="30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18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molecules cm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-2</a:t>
            </a: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]</a:t>
            </a:r>
            <a:endParaRPr lang="en-US" altLang="zh-CN" b="1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11638" y="846723"/>
            <a:ext cx="4932363" cy="5092820"/>
            <a:chOff x="4211638" y="846723"/>
            <a:chExt cx="4932363" cy="5092820"/>
          </a:xfrm>
        </p:grpSpPr>
        <p:grpSp>
          <p:nvGrpSpPr>
            <p:cNvPr id="159" name="Group 32"/>
            <p:cNvGrpSpPr>
              <a:grpSpLocks/>
            </p:cNvGrpSpPr>
            <p:nvPr/>
          </p:nvGrpSpPr>
          <p:grpSpPr bwMode="auto">
            <a:xfrm>
              <a:off x="4211638" y="846723"/>
              <a:ext cx="4932363" cy="4533266"/>
              <a:chOff x="2653" y="522"/>
              <a:chExt cx="3107" cy="2957"/>
            </a:xfrm>
          </p:grpSpPr>
          <p:pic>
            <p:nvPicPr>
              <p:cNvPr id="160" name="Picture 9" descr="May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608" t="27676" r="16220" b="51761"/>
              <a:stretch>
                <a:fillRect/>
              </a:stretch>
            </p:blipFill>
            <p:spPr bwMode="auto">
              <a:xfrm>
                <a:off x="2822" y="757"/>
                <a:ext cx="2792" cy="2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1" name="Text Box 16"/>
              <p:cNvSpPr txBox="1">
                <a:spLocks noChangeArrowheads="1"/>
              </p:cNvSpPr>
              <p:nvPr/>
            </p:nvSpPr>
            <p:spPr bwMode="auto">
              <a:xfrm>
                <a:off x="3016" y="2399"/>
                <a:ext cx="793" cy="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F81B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l-GR" altLang="zh-CN" sz="2800" kern="0" smtClean="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θ</a:t>
                </a:r>
              </a:p>
            </p:txBody>
          </p:sp>
          <p:sp>
            <p:nvSpPr>
              <p:cNvPr id="162" name="Line 17"/>
              <p:cNvSpPr>
                <a:spLocks noChangeShapeType="1"/>
              </p:cNvSpPr>
              <p:nvPr/>
            </p:nvSpPr>
            <p:spPr bwMode="auto">
              <a:xfrm flipV="1">
                <a:off x="3481" y="2273"/>
                <a:ext cx="0" cy="20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 smtClean="0">
                  <a:solidFill>
                    <a:srgbClr val="FFFFFF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63" name="Rectangle 14"/>
              <p:cNvSpPr>
                <a:spLocks noChangeArrowheads="1"/>
              </p:cNvSpPr>
              <p:nvPr/>
            </p:nvSpPr>
            <p:spPr bwMode="auto">
              <a:xfrm>
                <a:off x="3412" y="2445"/>
                <a:ext cx="3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F81B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ja-JP" b="1" kern="0" dirty="0" smtClean="0">
                    <a:solidFill>
                      <a:srgbClr val="000000"/>
                    </a:solidFill>
                    <a:latin typeface="Arial" charset="0"/>
                    <a:ea typeface="宋体" charset="0"/>
                    <a:cs typeface="宋体" charset="0"/>
                  </a:rPr>
                  <a:t>[K]</a:t>
                </a:r>
                <a:endParaRPr lang="el-GR" altLang="zh-CN" b="1" kern="0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64" name="TextBox 5"/>
              <p:cNvSpPr txBox="1">
                <a:spLocks noChangeArrowheads="1"/>
              </p:cNvSpPr>
              <p:nvPr/>
            </p:nvSpPr>
            <p:spPr bwMode="auto">
              <a:xfrm rot="16200000">
                <a:off x="2141" y="1729"/>
                <a:ext cx="1490" cy="2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2000" kern="0" dirty="0" smtClean="0">
                    <a:solidFill>
                      <a:srgbClr val="000000"/>
                    </a:solidFill>
                  </a:rPr>
                  <a:t>Altitude (km </a:t>
                </a:r>
                <a:r>
                  <a:rPr lang="en-US" altLang="ja-JP" sz="2000" kern="0" dirty="0" err="1" smtClean="0">
                    <a:solidFill>
                      <a:srgbClr val="000000"/>
                    </a:solidFill>
                  </a:rPr>
                  <a:t>a.s.l</a:t>
                </a:r>
                <a:r>
                  <a:rPr lang="en-US" altLang="ja-JP" sz="2000" kern="0" dirty="0" smtClean="0">
                    <a:solidFill>
                      <a:srgbClr val="000000"/>
                    </a:solidFill>
                  </a:rPr>
                  <a:t>.</a:t>
                </a:r>
                <a:r>
                  <a:rPr lang="en-US" altLang="zh-CN" sz="2000" kern="0" dirty="0" smtClean="0">
                    <a:solidFill>
                      <a:srgbClr val="000000"/>
                    </a:solidFill>
                  </a:rPr>
                  <a:t>)</a:t>
                </a:r>
              </a:p>
            </p:txBody>
          </p:sp>
          <p:sp>
            <p:nvSpPr>
              <p:cNvPr id="165" name="TextBox 5"/>
              <p:cNvSpPr txBox="1">
                <a:spLocks noChangeArrowheads="1"/>
              </p:cNvSpPr>
              <p:nvPr/>
            </p:nvSpPr>
            <p:spPr bwMode="auto">
              <a:xfrm>
                <a:off x="3329" y="2850"/>
                <a:ext cx="2079" cy="26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2000" kern="0" dirty="0" smtClean="0">
                    <a:solidFill>
                      <a:srgbClr val="000000"/>
                    </a:solidFill>
                  </a:rPr>
                  <a:t>Latitude (N</a:t>
                </a:r>
                <a:r>
                  <a:rPr lang="en-US" altLang="zh-CN" sz="2000" kern="0" dirty="0" smtClean="0">
                    <a:solidFill>
                      <a:srgbClr val="000000"/>
                    </a:solidFill>
                    <a:sym typeface="Wingdings" charset="0"/>
                  </a:rPr>
                  <a:t> S) along CA</a:t>
                </a:r>
                <a:endParaRPr lang="en-US" altLang="zh-CN" sz="2000" kern="0" dirty="0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66" name="Picture 10" descr="May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41" t="85652" r="30896" b="10696"/>
              <a:stretch>
                <a:fillRect/>
              </a:stretch>
            </p:blipFill>
            <p:spPr bwMode="auto">
              <a:xfrm>
                <a:off x="3258" y="3078"/>
                <a:ext cx="2015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5141" y="3071"/>
                <a:ext cx="476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b="1" kern="0" dirty="0" smtClean="0">
                    <a:solidFill>
                      <a:srgbClr val="080808"/>
                    </a:solidFill>
                    <a:latin typeface="Arial" charset="0"/>
                    <a:ea typeface="宋体" charset="0"/>
                    <a:cs typeface="宋体" charset="0"/>
                  </a:rPr>
                  <a:t>[ppb]</a:t>
                </a:r>
                <a:endParaRPr lang="zh-CN" altLang="en-US" b="1" kern="0" dirty="0" smtClean="0">
                  <a:solidFill>
                    <a:srgbClr val="080808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68" name="TextBox 30"/>
              <p:cNvSpPr txBox="1">
                <a:spLocks noChangeArrowheads="1"/>
              </p:cNvSpPr>
              <p:nvPr/>
            </p:nvSpPr>
            <p:spPr bwMode="auto">
              <a:xfrm>
                <a:off x="3914" y="3224"/>
                <a:ext cx="544" cy="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kern="0" smtClean="0">
                    <a:solidFill>
                      <a:srgbClr val="000000"/>
                    </a:solidFill>
                  </a:rPr>
                  <a:t>10</a:t>
                </a:r>
              </a:p>
            </p:txBody>
          </p:sp>
          <p:sp>
            <p:nvSpPr>
              <p:cNvPr id="169" name="TextBox 31"/>
              <p:cNvSpPr txBox="1">
                <a:spLocks noChangeArrowheads="1"/>
              </p:cNvSpPr>
              <p:nvPr/>
            </p:nvSpPr>
            <p:spPr bwMode="auto">
              <a:xfrm>
                <a:off x="4347" y="3224"/>
                <a:ext cx="545" cy="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kern="0" smtClean="0">
                    <a:solidFill>
                      <a:srgbClr val="000000"/>
                    </a:solidFill>
                  </a:rPr>
                  <a:t>20</a:t>
                </a:r>
              </a:p>
            </p:txBody>
          </p:sp>
          <p:sp>
            <p:nvSpPr>
              <p:cNvPr id="170" name="TextBox 33"/>
              <p:cNvSpPr txBox="1">
                <a:spLocks noChangeArrowheads="1"/>
              </p:cNvSpPr>
              <p:nvPr/>
            </p:nvSpPr>
            <p:spPr bwMode="auto">
              <a:xfrm>
                <a:off x="3440" y="3224"/>
                <a:ext cx="545" cy="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kern="0" smtClean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71" name="TextBox 32"/>
              <p:cNvSpPr txBox="1">
                <a:spLocks noChangeArrowheads="1"/>
              </p:cNvSpPr>
              <p:nvPr/>
            </p:nvSpPr>
            <p:spPr bwMode="auto">
              <a:xfrm>
                <a:off x="4756" y="3224"/>
                <a:ext cx="544" cy="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defTabSz="91440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kern="0" smtClean="0">
                    <a:solidFill>
                      <a:srgbClr val="000000"/>
                    </a:solidFill>
                  </a:rPr>
                  <a:t>30</a:t>
                </a:r>
              </a:p>
            </p:txBody>
          </p:sp>
          <p:sp>
            <p:nvSpPr>
              <p:cNvPr id="172" name="Text Box 12"/>
              <p:cNvSpPr txBox="1">
                <a:spLocks noChangeArrowheads="1"/>
              </p:cNvSpPr>
              <p:nvPr/>
            </p:nvSpPr>
            <p:spPr bwMode="auto">
              <a:xfrm>
                <a:off x="2835" y="522"/>
                <a:ext cx="2925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defTabSz="4572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ja-JP" sz="2400" kern="0" dirty="0" smtClean="0">
                    <a:solidFill>
                      <a:srgbClr val="080808"/>
                    </a:solidFill>
                  </a:rPr>
                  <a:t>GFDL AM3 Model Asian O</a:t>
                </a:r>
                <a:r>
                  <a:rPr lang="en-US" altLang="ja-JP" sz="2400" kern="0" baseline="-25000" dirty="0" smtClean="0">
                    <a:solidFill>
                      <a:srgbClr val="080808"/>
                    </a:solidFill>
                  </a:rPr>
                  <a:t>3</a:t>
                </a:r>
                <a:endParaRPr lang="en-US" altLang="zh-CN" sz="2400" kern="0" dirty="0" smtClean="0">
                  <a:solidFill>
                    <a:srgbClr val="080808"/>
                  </a:solidFill>
                </a:endParaRPr>
              </a:p>
            </p:txBody>
          </p:sp>
          <p:sp>
            <p:nvSpPr>
              <p:cNvPr id="173" name="Line 17"/>
              <p:cNvSpPr>
                <a:spLocks noChangeShapeType="1"/>
              </p:cNvSpPr>
              <p:nvPr/>
            </p:nvSpPr>
            <p:spPr bwMode="auto">
              <a:xfrm flipV="1">
                <a:off x="2653" y="3009"/>
                <a:ext cx="759" cy="215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0" smtClean="0">
                  <a:solidFill>
                    <a:srgbClr val="FFFFFF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942388" y="5293212"/>
              <a:ext cx="39682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Consistent with </a:t>
              </a:r>
              <a:r>
                <a:rPr lang="en-US" altLang="ja-JP" b="1" dirty="0" err="1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sonde</a:t>
              </a:r>
              <a:r>
                <a:rPr lang="en-US" altLang="ja-JP" b="1" dirty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 and </a:t>
              </a:r>
              <a:r>
                <a:rPr lang="en-US" altLang="ja-JP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aircraft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[Lin et al., JGR, 2012a] </a:t>
              </a:r>
              <a:endParaRPr lang="en-US" altLang="ja-JP" b="1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614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NAB_AM3_GC_MAM_JJ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 t="21552" r="12122" b="55776"/>
          <a:stretch/>
        </p:blipFill>
        <p:spPr bwMode="auto">
          <a:xfrm>
            <a:off x="2419" y="2284585"/>
            <a:ext cx="9212429" cy="234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1"/>
          <p:cNvSpPr txBox="1">
            <a:spLocks noChangeArrowheads="1"/>
          </p:cNvSpPr>
          <p:nvPr/>
        </p:nvSpPr>
        <p:spPr bwMode="auto">
          <a:xfrm>
            <a:off x="1105879" y="2025763"/>
            <a:ext cx="25062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prstClr val="black"/>
                </a:solidFill>
                <a:cs typeface="Arial" charset="0"/>
              </a:rPr>
              <a:t>GFDL AM3 (~2°x2°)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2000" b="1" dirty="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8613" name="TextBox 18"/>
          <p:cNvSpPr txBox="1">
            <a:spLocks noChangeArrowheads="1"/>
          </p:cNvSpPr>
          <p:nvPr/>
        </p:nvSpPr>
        <p:spPr bwMode="auto">
          <a:xfrm>
            <a:off x="5591529" y="2021434"/>
            <a:ext cx="2741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prstClr val="black"/>
                </a:solidFill>
                <a:cs typeface="Arial" charset="0"/>
              </a:rPr>
              <a:t>GEOS-</a:t>
            </a:r>
            <a:r>
              <a:rPr lang="en-US" altLang="zh-CN" sz="2000" b="1" dirty="0" err="1" smtClean="0">
                <a:solidFill>
                  <a:prstClr val="black"/>
                </a:solidFill>
                <a:cs typeface="Arial" charset="0"/>
              </a:rPr>
              <a:t>Chem</a:t>
            </a:r>
            <a:r>
              <a:rPr lang="en-US" altLang="zh-CN" sz="2000" b="1" dirty="0" smtClean="0">
                <a:solidFill>
                  <a:prstClr val="black"/>
                </a:solidFill>
                <a:cs typeface="Arial" charset="0"/>
              </a:rPr>
              <a:t> (½°x⅔°) </a:t>
            </a:r>
          </a:p>
        </p:txBody>
      </p:sp>
      <p:sp>
        <p:nvSpPr>
          <p:cNvPr id="68614" name="TextBox 21"/>
          <p:cNvSpPr txBox="1">
            <a:spLocks noChangeArrowheads="1"/>
          </p:cNvSpPr>
          <p:nvPr/>
        </p:nvSpPr>
        <p:spPr bwMode="auto">
          <a:xfrm>
            <a:off x="566907" y="1189995"/>
            <a:ext cx="78188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prstClr val="black"/>
                </a:solidFill>
                <a:cs typeface="Arial" charset="0"/>
              </a:rPr>
              <a:t>Average Springtime (March-April-May) North American background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prstClr val="black"/>
                </a:solidFill>
                <a:cs typeface="Arial" charset="0"/>
              </a:rPr>
              <a:t>MDA8 O</a:t>
            </a:r>
            <a:r>
              <a:rPr lang="en-US" altLang="zh-CN" sz="2000" baseline="-25000" dirty="0" smtClean="0">
                <a:solidFill>
                  <a:prstClr val="black"/>
                </a:solidFill>
                <a:cs typeface="Arial" charset="0"/>
              </a:rPr>
              <a:t>3</a:t>
            </a:r>
            <a:r>
              <a:rPr lang="en-US" altLang="zh-CN" sz="2000" dirty="0" smtClean="0">
                <a:solidFill>
                  <a:prstClr val="black"/>
                </a:solidFill>
                <a:cs typeface="Arial" charset="0"/>
              </a:rPr>
              <a:t> in model surface layer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96515" y="5390516"/>
            <a:ext cx="88947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0000FF"/>
                </a:solidFill>
                <a:cs typeface="Arial" charset="0"/>
              </a:rPr>
              <a:t>GFDL AM3:  </a:t>
            </a:r>
            <a:r>
              <a:rPr lang="en-US" altLang="zh-CN" sz="2000" b="1" dirty="0">
                <a:solidFill>
                  <a:srgbClr val="0000FF"/>
                </a:solidFill>
                <a:cs typeface="Arial" charset="0"/>
              </a:rPr>
              <a:t>G</a:t>
            </a:r>
            <a:r>
              <a:rPr lang="en-US" altLang="zh-CN" sz="2000" b="1" dirty="0" smtClean="0">
                <a:solidFill>
                  <a:srgbClr val="0000FF"/>
                </a:solidFill>
                <a:cs typeface="Arial" charset="0"/>
              </a:rPr>
              <a:t>enerally more mixing of background O</a:t>
            </a:r>
            <a:r>
              <a:rPr lang="en-US" altLang="zh-CN" sz="2000" b="1" baseline="-25000" dirty="0" smtClean="0">
                <a:solidFill>
                  <a:srgbClr val="0000FF"/>
                </a:solidFill>
                <a:cs typeface="Arial" charset="0"/>
              </a:rPr>
              <a:t>3</a:t>
            </a:r>
            <a:r>
              <a:rPr lang="en-US" altLang="zh-CN" sz="2000" b="1" dirty="0" smtClean="0">
                <a:solidFill>
                  <a:srgbClr val="0000FF"/>
                </a:solidFill>
                <a:cs typeface="Arial" charset="0"/>
              </a:rPr>
              <a:t> to the surface?</a:t>
            </a:r>
          </a:p>
        </p:txBody>
      </p:sp>
      <p:pic>
        <p:nvPicPr>
          <p:cNvPr id="68617" name="Picture 1" descr="NAB_AM3_GC_MAM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80788" r="17995" b="12453"/>
          <a:stretch>
            <a:fillRect/>
          </a:stretch>
        </p:blipFill>
        <p:spPr bwMode="auto">
          <a:xfrm>
            <a:off x="2022007" y="4630966"/>
            <a:ext cx="58737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761999" y="2706912"/>
            <a:ext cx="1260007" cy="1196667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8622" name="TextBox 1"/>
          <p:cNvSpPr txBox="1">
            <a:spLocks noChangeArrowheads="1"/>
          </p:cNvSpPr>
          <p:nvPr/>
        </p:nvSpPr>
        <p:spPr bwMode="auto">
          <a:xfrm>
            <a:off x="231309" y="4630966"/>
            <a:ext cx="139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J. </a:t>
            </a:r>
            <a:r>
              <a:rPr lang="en-US" sz="1800" dirty="0" err="1" smtClean="0">
                <a:solidFill>
                  <a:prstClr val="black"/>
                </a:solidFill>
              </a:rPr>
              <a:t>Oberman</a:t>
            </a:r>
            <a:endParaRPr lang="en-US" sz="1800" dirty="0" smtClean="0">
              <a:solidFill>
                <a:prstClr val="black"/>
              </a:solidFill>
            </a:endParaRPr>
          </a:p>
        </p:txBody>
      </p:sp>
      <p:sp>
        <p:nvSpPr>
          <p:cNvPr id="68624" name="TextBox 3"/>
          <p:cNvSpPr txBox="1">
            <a:spLocks noChangeArrowheads="1"/>
          </p:cNvSpPr>
          <p:nvPr/>
        </p:nvSpPr>
        <p:spPr bwMode="auto">
          <a:xfrm>
            <a:off x="7946769" y="481591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ppb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419" y="-12095"/>
            <a:ext cx="9144000" cy="104675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B2F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914400"/>
            <a:r>
              <a:rPr lang="en-US" altLang="zh-CN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M</a:t>
            </a:r>
            <a:r>
              <a:rPr lang="en-US" altLang="zh-CN" sz="2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odels differ in estimates of North </a:t>
            </a:r>
            <a:r>
              <a:rPr lang="en-US" altLang="zh-CN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American background </a:t>
            </a:r>
            <a:endParaRPr lang="en-US" altLang="zh-CN" sz="2600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 defTabSz="914400"/>
            <a:r>
              <a:rPr lang="en-US" altLang="zh-CN" b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(</a:t>
            </a:r>
            <a:r>
              <a:rPr lang="en-US" altLang="zh-CN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estimated by simulations with N. American </a:t>
            </a:r>
            <a:r>
              <a:rPr lang="en-US" altLang="zh-CN" b="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anth</a:t>
            </a:r>
            <a:r>
              <a:rPr lang="en-US" altLang="zh-CN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. emissions set to zero) </a:t>
            </a:r>
            <a:endParaRPr lang="zh-CN" altLang="en-US" b="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471" y="5915106"/>
            <a:ext cx="781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Model differences provide an error estimate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Need careful, process-oriented evaluation with observations</a:t>
            </a:r>
          </a:p>
        </p:txBody>
      </p:sp>
    </p:spTree>
    <p:extLst>
      <p:ext uri="{BB962C8B-B14F-4D97-AF65-F5344CB8AC3E}">
        <p14:creationId xmlns:p14="http://schemas.microsoft.com/office/powerpoint/2010/main" val="203362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9|12|22.9|32"/>
</p:tagLst>
</file>

<file path=ppt/theme/theme1.xml><?xml version="1.0" encoding="utf-8"?>
<a:theme xmlns:a="http://schemas.openxmlformats.org/drawingml/2006/main" name="8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1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6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Helvetica"/>
        <a:ea typeface="ＭＳ Ｐゴシック"/>
        <a:cs typeface=""/>
      </a:majorFont>
      <a:minorFont>
        <a:latin typeface="Bookman Old Styl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chemeClr val="tx1"/>
          </a:solidFill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b="1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14899</TotalTime>
  <Words>2692</Words>
  <Application>Microsoft Macintosh PowerPoint</Application>
  <PresentationFormat>On-screen Show (4:3)</PresentationFormat>
  <Paragraphs>445</Paragraphs>
  <Slides>24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8_Default Design</vt:lpstr>
      <vt:lpstr>11_Default Design</vt:lpstr>
      <vt:lpstr>6_Default Design</vt:lpstr>
      <vt:lpstr>1_Default Design</vt:lpstr>
      <vt:lpstr>3_Office Theme</vt:lpstr>
      <vt:lpstr>Office Theme</vt:lpstr>
      <vt:lpstr>Photo Editor Photo</vt:lpstr>
      <vt:lpstr>PowerPoint Presentation</vt:lpstr>
      <vt:lpstr>The U.S. ozone smog problem is spatially widespread,  affecting ~108 million people [U.S. EPA, 2012]</vt:lpstr>
      <vt:lpstr>PowerPoint Presentation</vt:lpstr>
      <vt:lpstr>Setting achievable standards requires  accurate knowledge of background levels</vt:lpstr>
      <vt:lpstr>PowerPoint Presentation</vt:lpstr>
      <vt:lpstr>PowerPoint Presentation</vt:lpstr>
      <vt:lpstr>Stratosphere-to-troposphere (STT) O3 transport influence on WUS high-O3 events</vt:lpstr>
      <vt:lpstr>Asian O3 pollution over S. CA: Trans-pacific transport + subsidence to lower troposphere</vt:lpstr>
      <vt:lpstr>PowerPoint Presentation</vt:lpstr>
      <vt:lpstr>Air pollution-climate connection via methane</vt:lpstr>
      <vt:lpstr>PowerPoint Presentation</vt:lpstr>
      <vt:lpstr>PowerPoint Presentation</vt:lpstr>
      <vt:lpstr>PowerPoint Presentation</vt:lpstr>
      <vt:lpstr>Strong correlations between surface temperature and O3 measurements on daily to inter-annual time scales in polluted regions [e.g., Bloomer et al., 2009; Camalier et al., 2007; Cardelino and Chameides, 1990; Clark and Karl, 1982; Korsog and Wolff, 1991]</vt:lpstr>
      <vt:lpstr>Regional climate change over the NE USA leads to higher summertime surface O3 (“climate penalty” [Wu et al., JGR, 2008])</vt:lpstr>
      <vt:lpstr>Extremes: The highest summertime surface O3 events over NE USA decrease strongly under NOx controls</vt:lpstr>
      <vt:lpstr>PowerPoint Presentation</vt:lpstr>
      <vt:lpstr>PowerPoint Presentation</vt:lpstr>
      <vt:lpstr>Clean Air Act includes provisions to allow states to be exempted from pollution influences beyond their control</vt:lpstr>
      <vt:lpstr>Satellite products indicate potential for  contributions from transported “background”</vt:lpstr>
      <vt:lpstr>PowerPoint Presentation</vt:lpstr>
      <vt:lpstr>How will surface O3 distributions evolve with future changes in emissions and climate? </vt:lpstr>
      <vt:lpstr>‘First-look’ future projections with current chemistry-climate models for North American Ozone Air Quality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Arlene Fiore</dc:creator>
  <cp:lastModifiedBy>Arlene Fiore</cp:lastModifiedBy>
  <cp:revision>783</cp:revision>
  <cp:lastPrinted>2013-05-09T17:30:24Z</cp:lastPrinted>
  <dcterms:created xsi:type="dcterms:W3CDTF">2012-09-26T01:15:17Z</dcterms:created>
  <dcterms:modified xsi:type="dcterms:W3CDTF">2013-07-01T13:06:40Z</dcterms:modified>
</cp:coreProperties>
</file>