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8" r:id="rId3"/>
    <p:sldMasterId id="2147483751" r:id="rId4"/>
    <p:sldMasterId id="2147483776" r:id="rId5"/>
    <p:sldMasterId id="2147483788" r:id="rId6"/>
    <p:sldMasterId id="2147483800" r:id="rId7"/>
  </p:sldMasterIdLst>
  <p:notesMasterIdLst>
    <p:notesMasterId r:id="rId26"/>
  </p:notesMasterIdLst>
  <p:sldIdLst>
    <p:sldId id="304" r:id="rId8"/>
    <p:sldId id="378" r:id="rId9"/>
    <p:sldId id="336" r:id="rId10"/>
    <p:sldId id="332" r:id="rId11"/>
    <p:sldId id="334" r:id="rId12"/>
    <p:sldId id="368" r:id="rId13"/>
    <p:sldId id="337" r:id="rId14"/>
    <p:sldId id="376" r:id="rId15"/>
    <p:sldId id="353" r:id="rId16"/>
    <p:sldId id="365" r:id="rId17"/>
    <p:sldId id="371" r:id="rId18"/>
    <p:sldId id="372" r:id="rId19"/>
    <p:sldId id="367" r:id="rId20"/>
    <p:sldId id="354" r:id="rId21"/>
    <p:sldId id="380" r:id="rId22"/>
    <p:sldId id="379" r:id="rId23"/>
    <p:sldId id="347" r:id="rId24"/>
    <p:sldId id="3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8D3F"/>
    <a:srgbClr val="0000FF"/>
    <a:srgbClr val="009900"/>
    <a:srgbClr val="FF33CC"/>
    <a:srgbClr val="CCECFF"/>
    <a:srgbClr val="FF9F5D"/>
    <a:srgbClr val="FFA669"/>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123" d="100"/>
          <a:sy n="123" d="100"/>
        </p:scale>
        <p:origin x="-20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1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4CD7E-F8E2-4C97-881B-68E6569D76D5}" type="datetimeFigureOut">
              <a:rPr lang="en-US" smtClean="0"/>
              <a:pPr/>
              <a:t>9/17/11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3FD13-45A1-4D5F-91E2-48CDB4530DEB}" type="slidenum">
              <a:rPr lang="en-US" smtClean="0"/>
              <a:pPr/>
              <a:t>‹#›</a:t>
            </a:fld>
            <a:endParaRPr lang="en-US"/>
          </a:p>
        </p:txBody>
      </p:sp>
    </p:spTree>
    <p:extLst>
      <p:ext uri="{BB962C8B-B14F-4D97-AF65-F5344CB8AC3E}">
        <p14:creationId xmlns:p14="http://schemas.microsoft.com/office/powerpoint/2010/main" val="43458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Mention stratosphere … </a:t>
            </a:r>
            <a:r>
              <a:rPr lang="en-US" dirty="0" smtClean="0"/>
              <a:t>On point 3) note mix of</a:t>
            </a:r>
            <a:r>
              <a:rPr lang="en-US" baseline="0" dirty="0" smtClean="0"/>
              <a:t> local vs. background.  </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a:t>
            </a:r>
            <a:r>
              <a:rPr lang="en-US" dirty="0" err="1" smtClean="0"/>
              <a:t>leibensperger</a:t>
            </a:r>
            <a:r>
              <a:rPr lang="en-US" baseline="0" dirty="0" smtClean="0"/>
              <a:t> information to previous slide.</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Nox</a:t>
            </a:r>
            <a:r>
              <a:rPr lang="en-US" dirty="0" smtClean="0"/>
              <a:t> down 50% (relative 2005) or 60% (relative to 2000) by 2050; down 70-80%</a:t>
            </a:r>
            <a:r>
              <a:rPr lang="en-US" baseline="0" dirty="0" smtClean="0"/>
              <a:t> by 2100 in RCP8.5</a:t>
            </a:r>
          </a:p>
          <a:p>
            <a:r>
              <a:rPr lang="en-US" baseline="0" dirty="0" err="1" smtClean="0"/>
              <a:t>NOx</a:t>
            </a:r>
            <a:r>
              <a:rPr lang="en-US" baseline="0" dirty="0" smtClean="0"/>
              <a:t> down 60% (relative 2005) or 75% (relative to 2000) by 2050; down 75-85% by 2100 in RCP4.5</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kumimoji="1" lang="en-US" altLang="ja-JP" smtClean="0"/>
              <a:t>Daily ozone sondes are launched along the California coast. Shown here are ozone vertical cross-section along the California coast for one of the intrusion during the campaign. You can clearly see the descent of strat ozone from Northern Calfironia to Southern California on the isentrope .surface. AM3 half-degree model better captures the intrusion structure than the two-degree model. The difference is intriguing. Does resolution affect simulated trends and variability? We are working to run the high-res model over multiple years. </a:t>
            </a:r>
          </a:p>
          <a:p>
            <a:endParaRPr kumimoji="1" lang="en-US" altLang="ja-JP" smtClean="0"/>
          </a:p>
          <a:p>
            <a:endParaRPr kumimoji="1" lang="ja-JP" altLang="en-US" smtClean="0"/>
          </a:p>
        </p:txBody>
      </p:sp>
      <p:sp>
        <p:nvSpPr>
          <p:cNvPr id="33796" name="Slide Number Placeholder 3"/>
          <p:cNvSpPr>
            <a:spLocks noGrp="1"/>
          </p:cNvSpPr>
          <p:nvPr>
            <p:ph type="sldNum" sz="quarter" idx="5"/>
          </p:nvPr>
        </p:nvSpPr>
        <p:spPr>
          <a:noFill/>
          <a:ln>
            <a:miter lim="800000"/>
            <a:headEnd/>
            <a:tailEnd/>
          </a:ln>
        </p:spPr>
        <p:txBody>
          <a:bodyPr/>
          <a:lstStyle/>
          <a:p>
            <a:fld id="{AAEF992F-00AB-42D3-A57C-02833AB8FD04}" type="slidenum">
              <a:rPr lang="en-US" altLang="ja-JP">
                <a:solidFill>
                  <a:prstClr val="black"/>
                </a:solidFill>
              </a:rPr>
              <a:pPr/>
              <a:t>17</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0.4 </a:t>
            </a:r>
            <a:r>
              <a:rPr lang="en-US" baseline="0" dirty="0" smtClean="0"/>
              <a:t>degrees by 2040;   0.5 degrees total (</a:t>
            </a:r>
            <a:r>
              <a:rPr lang="en-US" baseline="0" smtClean="0"/>
              <a:t>2100)</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only WMGG run first, then transition to aerosol</a:t>
            </a:r>
            <a:r>
              <a:rPr lang="en-US" baseline="0" dirty="0" smtClean="0"/>
              <a:t> impact…  ~1/2 degree by mid-C; &gt;1 (1.3) degree by end of century </a:t>
            </a:r>
          </a:p>
          <a:p>
            <a:r>
              <a:rPr lang="en-US" baseline="0" dirty="0" smtClean="0"/>
              <a:t>RCP45 = 2.3 degrees (2081-2100)-(2006-2025)  .  Additional degree by end of century</a:t>
            </a:r>
          </a:p>
          <a:p>
            <a:r>
              <a:rPr lang="en-US" baseline="0" dirty="0" smtClean="0"/>
              <a:t>Potential for SO2 controls to accelerate NT climate warming has been pointed out [</a:t>
            </a:r>
            <a:r>
              <a:rPr lang="en-US" baseline="0" dirty="0" err="1" smtClean="0"/>
              <a:t>Raes</a:t>
            </a:r>
            <a:r>
              <a:rPr lang="en-US" baseline="0" dirty="0" smtClean="0"/>
              <a:t> &amp; Seinfeld, 2009]</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Temperature changes rcp4.5 </a:t>
            </a:r>
            <a:r>
              <a:rPr lang="en-US" sz="1200" b="0" i="0" u="none" strike="noStrike" kern="1200" dirty="0" smtClean="0">
                <a:solidFill>
                  <a:schemeClr val="tx1"/>
                </a:solidFill>
                <a:latin typeface="+mn-lt"/>
                <a:ea typeface="+mn-ea"/>
                <a:cs typeface="+mn-cs"/>
              </a:rPr>
              <a:t>2.295</a:t>
            </a:r>
            <a:r>
              <a:rPr lang="en-US" dirty="0" smtClean="0"/>
              <a:t>  rcp4.5* </a:t>
            </a:r>
            <a:r>
              <a:rPr lang="en-US" sz="1200" b="0" i="0" u="none" strike="noStrike" kern="1200" dirty="0" smtClean="0">
                <a:solidFill>
                  <a:schemeClr val="tx1"/>
                </a:solidFill>
                <a:latin typeface="+mn-lt"/>
                <a:ea typeface="+mn-ea"/>
                <a:cs typeface="+mn-cs"/>
              </a:rPr>
              <a:t>1.355</a:t>
            </a:r>
            <a:r>
              <a:rPr lang="en-US" dirty="0" smtClean="0"/>
              <a:t>  rcp8.5  </a:t>
            </a:r>
            <a:r>
              <a:rPr lang="en-US" sz="1200" b="0" i="0" u="none" strike="noStrike" kern="1200" dirty="0" smtClean="0">
                <a:solidFill>
                  <a:schemeClr val="tx1"/>
                </a:solidFill>
                <a:latin typeface="+mn-lt"/>
                <a:ea typeface="+mn-ea"/>
                <a:cs typeface="+mn-cs"/>
              </a:rPr>
              <a:t>4.533</a:t>
            </a:r>
            <a:r>
              <a:rPr lang="en-US" dirty="0" smtClean="0"/>
              <a:t> </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FLIP SIGNS</a:t>
            </a:r>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A3FD13-45A1-4D5F-91E2-48CDB4530DEB}"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704BDD-D039-4F5A-904A-0F0EA7A3E1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5EBAE-0ECF-4E18-9C28-A1716C2122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0A4CA9-20E5-472E-B047-240C4FF9BE0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D3EC4-41D2-4DA7-A90A-9F5BB104F7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200"/>
          </a:xfrm>
          <a:prstGeom prst="rect">
            <a:avLst/>
          </a:prstGeom>
        </p:spPr>
        <p:txBody>
          <a:bodyPr>
            <a:normAutofit/>
          </a:bodyPr>
          <a:lstStyle>
            <a:lvl1pPr algn="r">
              <a:defRPr sz="4000" baseline="0">
                <a:solidFill>
                  <a:schemeClr val="bg1"/>
                </a:soli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152400" y="914400"/>
            <a:ext cx="88392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1"/>
          </p:nvPr>
        </p:nvSpPr>
        <p:spPr/>
        <p:txBody>
          <a:bodyPr/>
          <a:lstStyle>
            <a:lvl1pPr>
              <a:buClr>
                <a:srgbClr val="000066"/>
              </a:buClr>
              <a:defRPr>
                <a:ea typeface="ＭＳ Ｐゴシック" charset="-128"/>
              </a:defRPr>
            </a:lvl1pPr>
          </a:lstStyle>
          <a:p>
            <a:pPr>
              <a:defRPr/>
            </a:pPr>
            <a:fld id="{577E4698-A630-4DF0-8DDB-25E67BA37B3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buClr>
                <a:srgbClr val="000066"/>
              </a:buClr>
              <a:defRPr>
                <a:ea typeface="ＭＳ Ｐゴシック" charset="-128"/>
              </a:defRPr>
            </a:lvl1pPr>
          </a:lstStyle>
          <a:p>
            <a:pPr>
              <a:defRPr/>
            </a:pPr>
            <a:fld id="{08170262-667F-4A96-B771-6355CD8A030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704BDD-D039-4F5A-904A-0F0EA7A3E1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858CE-0C0D-4DED-AC2D-AF189C4B54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884DD-C604-4AF2-88FF-FA2BB14E34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37588-55F9-4EB4-895C-256B47095F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DFBB5F-3B8C-4A27-9CE8-9675AE19BE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1858CE-0C0D-4DED-AC2D-AF189C4B54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66E69-7B97-4CF8-ABC4-0FFC9F6968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53E8CB-197A-4592-BF32-09F14C14F9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6F396D-6D5B-4391-A7C8-C42421D29B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1357F4-11E9-450E-AB3F-4A8497216A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B5EBAE-0ECF-4E18-9C28-A1716C2122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0A4CA9-20E5-472E-B047-240C4FF9BE0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D3EC4-41D2-4DA7-A90A-9F5BB104F7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145AC1-386B-418C-B77A-196A46865F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DFF3A5-401D-4121-87D7-96260743D7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D5E5B-B2D8-4ED1-B195-1C05121B54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884DD-C604-4AF2-88FF-FA2BB14E34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1CA42-1BAF-4CC9-83EB-AD246E495D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FD76F07-D89F-4687-8B00-C76401D07A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2FD2B5-FE4D-4DA2-920C-6528364812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A5D2EA-73FC-4A44-9B4C-A5A3B5B122D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42594A-6EF6-452A-B833-89184157C1A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A39B-330C-44AF-A3BE-696A09A21D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943F3-E45D-47CD-BC25-6D0A58A055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E4DEF6-1226-4D67-9ECF-9C8F9E3ABF5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DFC82C-169D-489C-BD54-E9C6BD53ED1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smtClean="0"/>
              <a:t>Click to edit Master subtitle style</a:t>
            </a:r>
            <a:endParaRPr lang="ja-JP" altLang="en-US"/>
          </a:p>
        </p:txBody>
      </p:sp>
      <p:sp>
        <p:nvSpPr>
          <p:cNvPr id="4" name="Date Placeholder 3"/>
          <p:cNvSpPr>
            <a:spLocks noGrp="1"/>
          </p:cNvSpPr>
          <p:nvPr>
            <p:ph type="dt" sz="half" idx="10"/>
          </p:nvPr>
        </p:nvSpPr>
        <p:spPr>
          <a:ln/>
        </p:spPr>
        <p:txBody>
          <a:bodyPr/>
          <a:lstStyle>
            <a:lvl1pPr>
              <a:defRPr/>
            </a:lvl1pPr>
          </a:lstStyle>
          <a:p>
            <a:endParaRPr lang="en-US" altLang="ja-JP"/>
          </a:p>
        </p:txBody>
      </p:sp>
      <p:sp>
        <p:nvSpPr>
          <p:cNvPr id="5" name="Footer Placeholder 4"/>
          <p:cNvSpPr>
            <a:spLocks noGrp="1"/>
          </p:cNvSpPr>
          <p:nvPr>
            <p:ph type="ftr" sz="quarter" idx="11"/>
          </p:nvPr>
        </p:nvSpPr>
        <p:spPr>
          <a:ln/>
        </p:spPr>
        <p:txBody>
          <a:bodyPr/>
          <a:lstStyle>
            <a:lvl1pPr>
              <a:defRPr/>
            </a:lvl1pPr>
          </a:lstStyle>
          <a:p>
            <a:endParaRPr lang="en-US" altLang="ja-JP"/>
          </a:p>
        </p:txBody>
      </p:sp>
      <p:sp>
        <p:nvSpPr>
          <p:cNvPr id="6" name="Slide Number Placeholder 5"/>
          <p:cNvSpPr>
            <a:spLocks noGrp="1"/>
          </p:cNvSpPr>
          <p:nvPr>
            <p:ph type="sldNum" sz="quarter" idx="12"/>
          </p:nvPr>
        </p:nvSpPr>
        <p:spPr>
          <a:ln/>
        </p:spPr>
        <p:txBody>
          <a:bodyPr/>
          <a:lstStyle>
            <a:lvl1pPr>
              <a:defRPr/>
            </a:lvl1pPr>
          </a:lstStyle>
          <a:p>
            <a:fld id="{E15EC48B-5F49-45F8-8F83-D458BED18BB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37588-55F9-4EB4-895C-256B47095F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ln/>
        </p:spPr>
        <p:txBody>
          <a:bodyPr/>
          <a:lstStyle>
            <a:lvl1pPr>
              <a:defRPr/>
            </a:lvl1pPr>
          </a:lstStyle>
          <a:p>
            <a:endParaRPr lang="en-US" altLang="ja-JP"/>
          </a:p>
        </p:txBody>
      </p:sp>
      <p:sp>
        <p:nvSpPr>
          <p:cNvPr id="5" name="Footer Placeholder 4"/>
          <p:cNvSpPr>
            <a:spLocks noGrp="1"/>
          </p:cNvSpPr>
          <p:nvPr>
            <p:ph type="ftr" sz="quarter" idx="11"/>
          </p:nvPr>
        </p:nvSpPr>
        <p:spPr>
          <a:ln/>
        </p:spPr>
        <p:txBody>
          <a:bodyPr/>
          <a:lstStyle>
            <a:lvl1pPr>
              <a:defRPr/>
            </a:lvl1pPr>
          </a:lstStyle>
          <a:p>
            <a:endParaRPr lang="en-US" altLang="ja-JP"/>
          </a:p>
        </p:txBody>
      </p:sp>
      <p:sp>
        <p:nvSpPr>
          <p:cNvPr id="6" name="Slide Number Placeholder 5"/>
          <p:cNvSpPr>
            <a:spLocks noGrp="1"/>
          </p:cNvSpPr>
          <p:nvPr>
            <p:ph type="sldNum" sz="quarter" idx="12"/>
          </p:nvPr>
        </p:nvSpPr>
        <p:spPr>
          <a:ln/>
        </p:spPr>
        <p:txBody>
          <a:bodyPr/>
          <a:lstStyle>
            <a:lvl1pPr>
              <a:defRPr/>
            </a:lvl1pPr>
          </a:lstStyle>
          <a:p>
            <a:fld id="{1268FFB1-9E46-4334-9BCF-B73A21B9BD16}" type="slidenum">
              <a:rPr lang="en-US" altLang="ja-JP"/>
              <a:pPr/>
              <a:t>‹#›</a:t>
            </a:fld>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smtClean="0"/>
              <a:t>Click to edit Master text styles</a:t>
            </a:r>
          </a:p>
        </p:txBody>
      </p:sp>
      <p:sp>
        <p:nvSpPr>
          <p:cNvPr id="4" name="Date Placeholder 3"/>
          <p:cNvSpPr>
            <a:spLocks noGrp="1"/>
          </p:cNvSpPr>
          <p:nvPr>
            <p:ph type="dt" sz="half" idx="10"/>
          </p:nvPr>
        </p:nvSpPr>
        <p:spPr>
          <a:ln/>
        </p:spPr>
        <p:txBody>
          <a:bodyPr/>
          <a:lstStyle>
            <a:lvl1pPr>
              <a:defRPr/>
            </a:lvl1pPr>
          </a:lstStyle>
          <a:p>
            <a:endParaRPr lang="en-US" altLang="ja-JP"/>
          </a:p>
        </p:txBody>
      </p:sp>
      <p:sp>
        <p:nvSpPr>
          <p:cNvPr id="5" name="Footer Placeholder 4"/>
          <p:cNvSpPr>
            <a:spLocks noGrp="1"/>
          </p:cNvSpPr>
          <p:nvPr>
            <p:ph type="ftr" sz="quarter" idx="11"/>
          </p:nvPr>
        </p:nvSpPr>
        <p:spPr>
          <a:ln/>
        </p:spPr>
        <p:txBody>
          <a:bodyPr/>
          <a:lstStyle>
            <a:lvl1pPr>
              <a:defRPr/>
            </a:lvl1pPr>
          </a:lstStyle>
          <a:p>
            <a:endParaRPr lang="en-US" altLang="ja-JP"/>
          </a:p>
        </p:txBody>
      </p:sp>
      <p:sp>
        <p:nvSpPr>
          <p:cNvPr id="6" name="Slide Number Placeholder 5"/>
          <p:cNvSpPr>
            <a:spLocks noGrp="1"/>
          </p:cNvSpPr>
          <p:nvPr>
            <p:ph type="sldNum" sz="quarter" idx="12"/>
          </p:nvPr>
        </p:nvSpPr>
        <p:spPr>
          <a:ln/>
        </p:spPr>
        <p:txBody>
          <a:bodyPr/>
          <a:lstStyle>
            <a:lvl1pPr>
              <a:defRPr/>
            </a:lvl1pPr>
          </a:lstStyle>
          <a:p>
            <a:fld id="{E074BE2F-35F7-4F06-887D-5B6AB50503F1}" type="slidenum">
              <a:rPr lang="en-US" altLang="ja-JP"/>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Date Placeholder 3"/>
          <p:cNvSpPr>
            <a:spLocks noGrp="1"/>
          </p:cNvSpPr>
          <p:nvPr>
            <p:ph type="dt" sz="half" idx="10"/>
          </p:nvPr>
        </p:nvSpPr>
        <p:spPr>
          <a:ln/>
        </p:spPr>
        <p:txBody>
          <a:bodyPr/>
          <a:lstStyle>
            <a:lvl1pPr>
              <a:defRPr/>
            </a:lvl1pPr>
          </a:lstStyle>
          <a:p>
            <a:endParaRPr lang="en-US" altLang="ja-JP"/>
          </a:p>
        </p:txBody>
      </p:sp>
      <p:sp>
        <p:nvSpPr>
          <p:cNvPr id="6" name="Footer Placeholder 4"/>
          <p:cNvSpPr>
            <a:spLocks noGrp="1"/>
          </p:cNvSpPr>
          <p:nvPr>
            <p:ph type="ftr" sz="quarter" idx="11"/>
          </p:nvPr>
        </p:nvSpPr>
        <p:spPr>
          <a:ln/>
        </p:spPr>
        <p:txBody>
          <a:bodyPr/>
          <a:lstStyle>
            <a:lvl1pPr>
              <a:defRPr/>
            </a:lvl1pPr>
          </a:lstStyle>
          <a:p>
            <a:endParaRPr lang="en-US" altLang="ja-JP"/>
          </a:p>
        </p:txBody>
      </p:sp>
      <p:sp>
        <p:nvSpPr>
          <p:cNvPr id="7" name="Slide Number Placeholder 5"/>
          <p:cNvSpPr>
            <a:spLocks noGrp="1"/>
          </p:cNvSpPr>
          <p:nvPr>
            <p:ph type="sldNum" sz="quarter" idx="12"/>
          </p:nvPr>
        </p:nvSpPr>
        <p:spPr>
          <a:ln/>
        </p:spPr>
        <p:txBody>
          <a:bodyPr/>
          <a:lstStyle>
            <a:lvl1pPr>
              <a:defRPr/>
            </a:lvl1pPr>
          </a:lstStyle>
          <a:p>
            <a:fld id="{1C4EEDE7-39F7-4FAF-8AB0-0B3A390350F5}" type="slidenum">
              <a:rPr lang="en-US" altLang="ja-JP"/>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smtClean="0"/>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Date Placeholder 3"/>
          <p:cNvSpPr>
            <a:spLocks noGrp="1"/>
          </p:cNvSpPr>
          <p:nvPr>
            <p:ph type="dt" sz="half" idx="10"/>
          </p:nvPr>
        </p:nvSpPr>
        <p:spPr>
          <a:ln/>
        </p:spPr>
        <p:txBody>
          <a:bodyPr/>
          <a:lstStyle>
            <a:lvl1pPr>
              <a:defRPr/>
            </a:lvl1pPr>
          </a:lstStyle>
          <a:p>
            <a:endParaRPr lang="en-US" altLang="ja-JP"/>
          </a:p>
        </p:txBody>
      </p:sp>
      <p:sp>
        <p:nvSpPr>
          <p:cNvPr id="8" name="Footer Placeholder 4"/>
          <p:cNvSpPr>
            <a:spLocks noGrp="1"/>
          </p:cNvSpPr>
          <p:nvPr>
            <p:ph type="ftr" sz="quarter" idx="11"/>
          </p:nvPr>
        </p:nvSpPr>
        <p:spPr>
          <a:ln/>
        </p:spPr>
        <p:txBody>
          <a:bodyPr/>
          <a:lstStyle>
            <a:lvl1pPr>
              <a:defRPr/>
            </a:lvl1pPr>
          </a:lstStyle>
          <a:p>
            <a:endParaRPr lang="en-US" altLang="ja-JP"/>
          </a:p>
        </p:txBody>
      </p:sp>
      <p:sp>
        <p:nvSpPr>
          <p:cNvPr id="9" name="Slide Number Placeholder 5"/>
          <p:cNvSpPr>
            <a:spLocks noGrp="1"/>
          </p:cNvSpPr>
          <p:nvPr>
            <p:ph type="sldNum" sz="quarter" idx="12"/>
          </p:nvPr>
        </p:nvSpPr>
        <p:spPr>
          <a:ln/>
        </p:spPr>
        <p:txBody>
          <a:bodyPr/>
          <a:lstStyle>
            <a:lvl1pPr>
              <a:defRPr/>
            </a:lvl1pPr>
          </a:lstStyle>
          <a:p>
            <a:fld id="{013F5E1A-B424-41BE-8337-BE0FAE45F08E}" type="slidenum">
              <a:rPr lang="en-US" altLang="ja-JP"/>
              <a:pPr/>
              <a:t>‹#›</a:t>
            </a:fld>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Date Placeholder 3"/>
          <p:cNvSpPr>
            <a:spLocks noGrp="1"/>
          </p:cNvSpPr>
          <p:nvPr>
            <p:ph type="dt" sz="half" idx="10"/>
          </p:nvPr>
        </p:nvSpPr>
        <p:spPr>
          <a:ln/>
        </p:spPr>
        <p:txBody>
          <a:bodyPr/>
          <a:lstStyle>
            <a:lvl1pPr>
              <a:defRPr/>
            </a:lvl1pPr>
          </a:lstStyle>
          <a:p>
            <a:endParaRPr lang="en-US" altLang="ja-JP"/>
          </a:p>
        </p:txBody>
      </p:sp>
      <p:sp>
        <p:nvSpPr>
          <p:cNvPr id="4" name="Footer Placeholder 4"/>
          <p:cNvSpPr>
            <a:spLocks noGrp="1"/>
          </p:cNvSpPr>
          <p:nvPr>
            <p:ph type="ftr" sz="quarter" idx="11"/>
          </p:nvPr>
        </p:nvSpPr>
        <p:spPr>
          <a:ln/>
        </p:spPr>
        <p:txBody>
          <a:bodyPr/>
          <a:lstStyle>
            <a:lvl1pPr>
              <a:defRPr/>
            </a:lvl1pPr>
          </a:lstStyle>
          <a:p>
            <a:endParaRPr lang="en-US" altLang="ja-JP"/>
          </a:p>
        </p:txBody>
      </p:sp>
      <p:sp>
        <p:nvSpPr>
          <p:cNvPr id="5" name="Slide Number Placeholder 5"/>
          <p:cNvSpPr>
            <a:spLocks noGrp="1"/>
          </p:cNvSpPr>
          <p:nvPr>
            <p:ph type="sldNum" sz="quarter" idx="12"/>
          </p:nvPr>
        </p:nvSpPr>
        <p:spPr>
          <a:ln/>
        </p:spPr>
        <p:txBody>
          <a:bodyPr/>
          <a:lstStyle>
            <a:lvl1pPr>
              <a:defRPr/>
            </a:lvl1pPr>
          </a:lstStyle>
          <a:p>
            <a:fld id="{9C025E47-AFA7-4559-A3D0-2C9BC56D21C2}" type="slidenum">
              <a:rPr lang="en-US" altLang="ja-JP"/>
              <a:pPr/>
              <a: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endParaRPr lang="en-US" altLang="ja-JP"/>
          </a:p>
        </p:txBody>
      </p:sp>
      <p:sp>
        <p:nvSpPr>
          <p:cNvPr id="3" name="Footer Placeholder 4"/>
          <p:cNvSpPr>
            <a:spLocks noGrp="1"/>
          </p:cNvSpPr>
          <p:nvPr>
            <p:ph type="ftr" sz="quarter" idx="11"/>
          </p:nvPr>
        </p:nvSpPr>
        <p:spPr>
          <a:ln/>
        </p:spPr>
        <p:txBody>
          <a:bodyPr/>
          <a:lstStyle>
            <a:lvl1pPr>
              <a:defRPr/>
            </a:lvl1pPr>
          </a:lstStyle>
          <a:p>
            <a:endParaRPr lang="en-US" altLang="ja-JP"/>
          </a:p>
        </p:txBody>
      </p:sp>
      <p:sp>
        <p:nvSpPr>
          <p:cNvPr id="4" name="Slide Number Placeholder 5"/>
          <p:cNvSpPr>
            <a:spLocks noGrp="1"/>
          </p:cNvSpPr>
          <p:nvPr>
            <p:ph type="sldNum" sz="quarter" idx="12"/>
          </p:nvPr>
        </p:nvSpPr>
        <p:spPr>
          <a:ln/>
        </p:spPr>
        <p:txBody>
          <a:bodyPr/>
          <a:lstStyle>
            <a:lvl1pPr>
              <a:defRPr/>
            </a:lvl1pPr>
          </a:lstStyle>
          <a:p>
            <a:fld id="{52D27C9A-EDFC-4D34-BCF8-1091BCB74266}" type="slidenum">
              <a:rPr lang="en-US" altLang="ja-JP"/>
              <a:pPr/>
              <a: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ltLang="ja-JP"/>
          </a:p>
        </p:txBody>
      </p:sp>
      <p:sp>
        <p:nvSpPr>
          <p:cNvPr id="6" name="Footer Placeholder 4"/>
          <p:cNvSpPr>
            <a:spLocks noGrp="1"/>
          </p:cNvSpPr>
          <p:nvPr>
            <p:ph type="ftr" sz="quarter" idx="11"/>
          </p:nvPr>
        </p:nvSpPr>
        <p:spPr>
          <a:ln/>
        </p:spPr>
        <p:txBody>
          <a:bodyPr/>
          <a:lstStyle>
            <a:lvl1pPr>
              <a:defRPr/>
            </a:lvl1pPr>
          </a:lstStyle>
          <a:p>
            <a:endParaRPr lang="en-US" altLang="ja-JP"/>
          </a:p>
        </p:txBody>
      </p:sp>
      <p:sp>
        <p:nvSpPr>
          <p:cNvPr id="7" name="Slide Number Placeholder 5"/>
          <p:cNvSpPr>
            <a:spLocks noGrp="1"/>
          </p:cNvSpPr>
          <p:nvPr>
            <p:ph type="sldNum" sz="quarter" idx="12"/>
          </p:nvPr>
        </p:nvSpPr>
        <p:spPr>
          <a:ln/>
        </p:spPr>
        <p:txBody>
          <a:bodyPr/>
          <a:lstStyle>
            <a:lvl1pPr>
              <a:defRPr/>
            </a:lvl1pPr>
          </a:lstStyle>
          <a:p>
            <a:fld id="{63441415-EC73-4D8B-A07D-B26BF6581113}" type="slidenum">
              <a:rPr lang="en-US" altLang="ja-JP"/>
              <a:pPr/>
              <a: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ltLang="ja-JP"/>
          </a:p>
        </p:txBody>
      </p:sp>
      <p:sp>
        <p:nvSpPr>
          <p:cNvPr id="6" name="Footer Placeholder 4"/>
          <p:cNvSpPr>
            <a:spLocks noGrp="1"/>
          </p:cNvSpPr>
          <p:nvPr>
            <p:ph type="ftr" sz="quarter" idx="11"/>
          </p:nvPr>
        </p:nvSpPr>
        <p:spPr>
          <a:ln/>
        </p:spPr>
        <p:txBody>
          <a:bodyPr/>
          <a:lstStyle>
            <a:lvl1pPr>
              <a:defRPr/>
            </a:lvl1pPr>
          </a:lstStyle>
          <a:p>
            <a:endParaRPr lang="en-US" altLang="ja-JP"/>
          </a:p>
        </p:txBody>
      </p:sp>
      <p:sp>
        <p:nvSpPr>
          <p:cNvPr id="7" name="Slide Number Placeholder 5"/>
          <p:cNvSpPr>
            <a:spLocks noGrp="1"/>
          </p:cNvSpPr>
          <p:nvPr>
            <p:ph type="sldNum" sz="quarter" idx="12"/>
          </p:nvPr>
        </p:nvSpPr>
        <p:spPr>
          <a:ln/>
        </p:spPr>
        <p:txBody>
          <a:bodyPr/>
          <a:lstStyle>
            <a:lvl1pPr>
              <a:defRPr/>
            </a:lvl1pPr>
          </a:lstStyle>
          <a:p>
            <a:fld id="{7A19C90E-5EFB-4E34-8138-F79ADBC8DF99}" type="slidenum">
              <a:rPr lang="en-US" altLang="ja-JP"/>
              <a:pPr/>
              <a:t>‹#›</a:t>
            </a:fld>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ln/>
        </p:spPr>
        <p:txBody>
          <a:bodyPr/>
          <a:lstStyle>
            <a:lvl1pPr>
              <a:defRPr/>
            </a:lvl1pPr>
          </a:lstStyle>
          <a:p>
            <a:endParaRPr lang="en-US" altLang="ja-JP"/>
          </a:p>
        </p:txBody>
      </p:sp>
      <p:sp>
        <p:nvSpPr>
          <p:cNvPr id="5" name="Footer Placeholder 4"/>
          <p:cNvSpPr>
            <a:spLocks noGrp="1"/>
          </p:cNvSpPr>
          <p:nvPr>
            <p:ph type="ftr" sz="quarter" idx="11"/>
          </p:nvPr>
        </p:nvSpPr>
        <p:spPr>
          <a:ln/>
        </p:spPr>
        <p:txBody>
          <a:bodyPr/>
          <a:lstStyle>
            <a:lvl1pPr>
              <a:defRPr/>
            </a:lvl1pPr>
          </a:lstStyle>
          <a:p>
            <a:endParaRPr lang="en-US" altLang="ja-JP"/>
          </a:p>
        </p:txBody>
      </p:sp>
      <p:sp>
        <p:nvSpPr>
          <p:cNvPr id="6" name="Slide Number Placeholder 5"/>
          <p:cNvSpPr>
            <a:spLocks noGrp="1"/>
          </p:cNvSpPr>
          <p:nvPr>
            <p:ph type="sldNum" sz="quarter" idx="12"/>
          </p:nvPr>
        </p:nvSpPr>
        <p:spPr>
          <a:ln/>
        </p:spPr>
        <p:txBody>
          <a:bodyPr/>
          <a:lstStyle>
            <a:lvl1pPr>
              <a:defRPr/>
            </a:lvl1pPr>
          </a:lstStyle>
          <a:p>
            <a:fld id="{88B667B3-DB1D-49D7-A5B4-54C64DE3B5BE}" type="slidenum">
              <a:rPr lang="en-US" altLang="ja-JP"/>
              <a:pPr/>
              <a:t>‹#›</a:t>
            </a:fld>
            <a:endParaRPr lang="en-US" altLang="ja-JP"/>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ltLang="ja-JP" smtClean="0"/>
              <a:t>Click to edit Master title style</a:t>
            </a:r>
            <a:endParaRPr lang="ja-JP" alt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Date Placeholder 3"/>
          <p:cNvSpPr>
            <a:spLocks noGrp="1"/>
          </p:cNvSpPr>
          <p:nvPr>
            <p:ph type="dt" sz="half" idx="10"/>
          </p:nvPr>
        </p:nvSpPr>
        <p:spPr>
          <a:ln/>
        </p:spPr>
        <p:txBody>
          <a:bodyPr/>
          <a:lstStyle>
            <a:lvl1pPr>
              <a:defRPr/>
            </a:lvl1pPr>
          </a:lstStyle>
          <a:p>
            <a:endParaRPr lang="en-US" altLang="ja-JP"/>
          </a:p>
        </p:txBody>
      </p:sp>
      <p:sp>
        <p:nvSpPr>
          <p:cNvPr id="5" name="Footer Placeholder 4"/>
          <p:cNvSpPr>
            <a:spLocks noGrp="1"/>
          </p:cNvSpPr>
          <p:nvPr>
            <p:ph type="ftr" sz="quarter" idx="11"/>
          </p:nvPr>
        </p:nvSpPr>
        <p:spPr>
          <a:ln/>
        </p:spPr>
        <p:txBody>
          <a:bodyPr/>
          <a:lstStyle>
            <a:lvl1pPr>
              <a:defRPr/>
            </a:lvl1pPr>
          </a:lstStyle>
          <a:p>
            <a:endParaRPr lang="en-US" altLang="ja-JP"/>
          </a:p>
        </p:txBody>
      </p:sp>
      <p:sp>
        <p:nvSpPr>
          <p:cNvPr id="6" name="Slide Number Placeholder 5"/>
          <p:cNvSpPr>
            <a:spLocks noGrp="1"/>
          </p:cNvSpPr>
          <p:nvPr>
            <p:ph type="sldNum" sz="quarter" idx="12"/>
          </p:nvPr>
        </p:nvSpPr>
        <p:spPr>
          <a:ln/>
        </p:spPr>
        <p:txBody>
          <a:bodyPr/>
          <a:lstStyle>
            <a:lvl1pPr>
              <a:defRPr/>
            </a:lvl1pPr>
          </a:lstStyle>
          <a:p>
            <a:fld id="{55DB5A7C-698F-442A-BEA4-B224B46F8DCA}"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DFBB5F-3B8C-4A27-9CE8-9675AE19BE1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31FA99-EF59-4666-AB52-A03552C2E67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DC3418-1615-48EA-9E86-0B228B2DA3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6856D0-FC2A-4B51-84AD-64CAFA5DAE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7F14D6-11EC-4F63-809E-3D1D844C62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D728FE4-0103-43FF-9647-1D8F142919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BC67CE4-D86B-4861-B43F-52478AC8F61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244FCF0-272B-4D40-A5A8-BB095AA2A0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CD912C-C26E-4D1C-A54D-59750A17C13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F2E4D8-5945-41F5-8E61-1E9B91EFD9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BEE1B7-7468-40C3-A72B-40BB415719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66E69-7B97-4CF8-ABC4-0FFC9F69685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12BF-B6F7-4DE3-A30F-C47F13502BA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53E8CB-197A-4592-BF32-09F14C14F92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74638"/>
            <a:ext cx="47625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773238"/>
            <a:ext cx="6934200" cy="47513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6F396D-6D5B-4391-A7C8-C42421D29B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1357F4-11E9-450E-AB3F-4A8497216AC0}"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4.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5.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6.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7.xml"/><Relationship Id="rId13" Type="http://schemas.openxmlformats.org/officeDocument/2006/relationships/image" Target="../media/image4.png"/><Relationship Id="rId14" Type="http://schemas.openxmlformats.org/officeDocument/2006/relationships/image" Target="../media/image5.jpe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solidFill>
            <a:srgbClr val="CCE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2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E8C9391C-02EF-4736-9206-A7C454F45ED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ahoma" pitchFamily="34" charset="0"/>
        </a:defRPr>
      </a:lvl2pPr>
      <a:lvl3pPr algn="ctr" rtl="0" eaLnBrk="0" fontAlgn="base" hangingPunct="0">
        <a:spcBef>
          <a:spcPct val="0"/>
        </a:spcBef>
        <a:spcAft>
          <a:spcPct val="0"/>
        </a:spcAft>
        <a:defRPr sz="2400" b="1">
          <a:solidFill>
            <a:schemeClr val="tx2"/>
          </a:solidFill>
          <a:latin typeface="Tahoma" pitchFamily="34" charset="0"/>
        </a:defRPr>
      </a:lvl3pPr>
      <a:lvl4pPr algn="ctr" rtl="0" eaLnBrk="0" fontAlgn="base" hangingPunct="0">
        <a:spcBef>
          <a:spcPct val="0"/>
        </a:spcBef>
        <a:spcAft>
          <a:spcPct val="0"/>
        </a:spcAft>
        <a:defRPr sz="2400" b="1">
          <a:solidFill>
            <a:schemeClr val="tx2"/>
          </a:solidFill>
          <a:latin typeface="Tahoma" pitchFamily="34" charset="0"/>
        </a:defRPr>
      </a:lvl4pPr>
      <a:lvl5pPr algn="ctr" rtl="0" eaLnBrk="0" fontAlgn="base" hangingPunct="0">
        <a:spcBef>
          <a:spcPct val="0"/>
        </a:spcBef>
        <a:spcAft>
          <a:spcPct val="0"/>
        </a:spcAft>
        <a:defRPr sz="2400" b="1">
          <a:solidFill>
            <a:schemeClr val="tx2"/>
          </a:solidFill>
          <a:latin typeface="Tahoma" pitchFamily="34" charset="0"/>
        </a:defRPr>
      </a:lvl5pPr>
      <a:lvl6pPr marL="457200" algn="ctr" rtl="0" fontAlgn="base">
        <a:spcBef>
          <a:spcPct val="0"/>
        </a:spcBef>
        <a:spcAft>
          <a:spcPct val="0"/>
        </a:spcAft>
        <a:defRPr sz="2400" b="1">
          <a:solidFill>
            <a:schemeClr val="tx2"/>
          </a:solidFill>
          <a:latin typeface="Tahoma" pitchFamily="34" charset="0"/>
        </a:defRPr>
      </a:lvl6pPr>
      <a:lvl7pPr marL="914400" algn="ctr" rtl="0" fontAlgn="base">
        <a:spcBef>
          <a:spcPct val="0"/>
        </a:spcBef>
        <a:spcAft>
          <a:spcPct val="0"/>
        </a:spcAft>
        <a:defRPr sz="2400" b="1">
          <a:solidFill>
            <a:schemeClr val="tx2"/>
          </a:solidFill>
          <a:latin typeface="Tahoma" pitchFamily="34" charset="0"/>
        </a:defRPr>
      </a:lvl7pPr>
      <a:lvl8pPr marL="1371600" algn="ctr" rtl="0" fontAlgn="base">
        <a:spcBef>
          <a:spcPct val="0"/>
        </a:spcBef>
        <a:spcAft>
          <a:spcPct val="0"/>
        </a:spcAft>
        <a:defRPr sz="2400" b="1">
          <a:solidFill>
            <a:schemeClr val="tx2"/>
          </a:solidFill>
          <a:latin typeface="Tahoma" pitchFamily="34" charset="0"/>
        </a:defRPr>
      </a:lvl8pPr>
      <a:lvl9pPr marL="1828800" algn="ctr" rtl="0" fontAlgn="base">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FFEFD1"/>
            </a:gs>
            <a:gs pos="25000">
              <a:srgbClr val="F0EBD5"/>
            </a:gs>
            <a:gs pos="100000">
              <a:srgbClr val="D1C39F">
                <a:alpha val="85000"/>
              </a:srgbClr>
            </a:gs>
          </a:gsLst>
          <a:lin ang="5400000" scaled="0"/>
        </a:gradFill>
        <a:effectLst/>
      </p:bgPr>
    </p:bg>
    <p:spTree>
      <p:nvGrpSpPr>
        <p:cNvPr id="1" name=""/>
        <p:cNvGrpSpPr/>
        <p:nvPr/>
      </p:nvGrpSpPr>
      <p:grpSpPr>
        <a:xfrm>
          <a:off x="0" y="0"/>
          <a:ext cx="0" cy="0"/>
          <a:chOff x="0" y="0"/>
          <a:chExt cx="0" cy="0"/>
        </a:xfrm>
      </p:grpSpPr>
      <p:pic>
        <p:nvPicPr>
          <p:cNvPr id="5122" name="Picture 6" descr="Picture1.jpg"/>
          <p:cNvPicPr>
            <a:picLocks noChangeAspect="1"/>
          </p:cNvPicPr>
          <p:nvPr/>
        </p:nvPicPr>
        <p:blipFill>
          <a:blip r:embed="rId4" cstate="print"/>
          <a:srcRect t="90555" b="3333"/>
          <a:stretch>
            <a:fillRect/>
          </a:stretch>
        </p:blipFill>
        <p:spPr bwMode="auto">
          <a:xfrm>
            <a:off x="0" y="304800"/>
            <a:ext cx="9144000" cy="419100"/>
          </a:xfrm>
          <a:prstGeom prst="rect">
            <a:avLst/>
          </a:prstGeom>
          <a:noFill/>
          <a:ln w="9525">
            <a:noFill/>
            <a:miter lim="800000"/>
            <a:headEnd/>
            <a:tailEnd/>
          </a:ln>
        </p:spPr>
      </p:pic>
      <p:sp>
        <p:nvSpPr>
          <p:cNvPr id="11" name="Rectangle 10"/>
          <p:cNvSpPr/>
          <p:nvPr/>
        </p:nvSpPr>
        <p:spPr>
          <a:xfrm>
            <a:off x="0" y="838200"/>
            <a:ext cx="9144000" cy="76200"/>
          </a:xfrm>
          <a:prstGeom prst="rect">
            <a:avLst/>
          </a:prstGeom>
          <a:gradFill>
            <a:gsLst>
              <a:gs pos="60000">
                <a:schemeClr val="tx2">
                  <a:lumMod val="75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Slide Number Placeholder 7"/>
          <p:cNvSpPr txBox="1">
            <a:spLocks/>
          </p:cNvSpPr>
          <p:nvPr/>
        </p:nvSpPr>
        <p:spPr>
          <a:xfrm>
            <a:off x="6553200" y="6400800"/>
            <a:ext cx="2133600" cy="365125"/>
          </a:xfrm>
          <a:prstGeom prst="rect">
            <a:avLst/>
          </a:prstGeom>
        </p:spPr>
        <p:txBody>
          <a:bodyPr/>
          <a:lstStyle/>
          <a:p>
            <a:pPr algn="r">
              <a:defRPr/>
            </a:pPr>
            <a:fld id="{7B1880AC-057F-4C2B-BCF3-10054C4B2AAD}" type="slidenum">
              <a:rPr lang="en-US" b="1">
                <a:solidFill>
                  <a:prstClr val="white"/>
                </a:solidFill>
              </a:rPr>
              <a:pPr algn="r">
                <a:defRPr/>
              </a:pPr>
              <a:t>‹#›</a:t>
            </a:fld>
            <a:endParaRPr lang="en-US" b="1" dirty="0">
              <a:solidFill>
                <a:prstClr val="white"/>
              </a:solidFill>
            </a:endParaRPr>
          </a:p>
        </p:txBody>
      </p:sp>
      <p:pic>
        <p:nvPicPr>
          <p:cNvPr id="5125" name="Content Placeholder 4" descr="slide.png"/>
          <p:cNvPicPr>
            <a:picLocks noChangeAspect="1"/>
          </p:cNvPicPr>
          <p:nvPr/>
        </p:nvPicPr>
        <p:blipFill>
          <a:blip r:embed="rId5" cstate="print"/>
          <a:srcRect/>
          <a:stretch>
            <a:fillRect/>
          </a:stretch>
        </p:blipFill>
        <p:spPr bwMode="auto">
          <a:xfrm>
            <a:off x="0" y="6400800"/>
            <a:ext cx="9144000" cy="457200"/>
          </a:xfrm>
          <a:prstGeom prst="rect">
            <a:avLst/>
          </a:prstGeom>
          <a:noFill/>
          <a:ln w="9525">
            <a:noFill/>
            <a:miter lim="800000"/>
            <a:headEnd/>
            <a:tailEnd/>
          </a:ln>
        </p:spPr>
      </p:pic>
      <p:sp>
        <p:nvSpPr>
          <p:cNvPr id="10" name="Rectangle 9"/>
          <p:cNvSpPr/>
          <p:nvPr/>
        </p:nvSpPr>
        <p:spPr>
          <a:xfrm>
            <a:off x="0" y="6324600"/>
            <a:ext cx="9144000" cy="76200"/>
          </a:xfrm>
          <a:prstGeom prst="rect">
            <a:avLst/>
          </a:prstGeom>
          <a:gradFill>
            <a:gsLst>
              <a:gs pos="60000">
                <a:schemeClr val="tx2">
                  <a:lumMod val="75000"/>
                </a:schemeClr>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ClrTx/>
              <a:buFontTx/>
              <a:buNone/>
              <a:defRPr sz="1200" b="0">
                <a:solidFill>
                  <a:prstClr val="black">
                    <a:tint val="75000"/>
                  </a:prstClr>
                </a:solidFill>
                <a:latin typeface="+mn-lt"/>
                <a:ea typeface="+mn-ea"/>
              </a:defRPr>
            </a:lvl1pPr>
          </a:lstStyle>
          <a:p>
            <a:pPr>
              <a:defRPr/>
            </a:pPr>
            <a:fld id="{4FD96F93-ABFA-4667-BA1A-4CE5305DD2D0}" type="slidenum">
              <a:rPr lang="en-US"/>
              <a:pPr>
                <a:defRPr/>
              </a:pPr>
              <a:t>‹#›</a:t>
            </a:fld>
            <a:endParaRPr lang="en-US"/>
          </a:p>
        </p:txBody>
      </p:sp>
      <p:pic>
        <p:nvPicPr>
          <p:cNvPr id="14" name="Picture 13" descr="sine.png"/>
          <p:cNvPicPr>
            <a:picLocks noChangeAspect="1"/>
          </p:cNvPicPr>
          <p:nvPr/>
        </p:nvPicPr>
        <p:blipFill>
          <a:blip r:embed="rId6" cstate="print">
            <a:duotone>
              <a:prstClr val="black"/>
              <a:schemeClr val="tx2">
                <a:lumMod val="50000"/>
                <a:tint val="45000"/>
                <a:satMod val="400000"/>
              </a:schemeClr>
            </a:duotone>
          </a:blip>
          <a:srcRect l="33334" t="46256" r="-1" b="24834"/>
          <a:stretch>
            <a:fillRect/>
          </a:stretch>
        </p:blipFill>
        <p:spPr>
          <a:xfrm rot="10800000">
            <a:off x="2590800" y="6400800"/>
            <a:ext cx="6096000" cy="381000"/>
          </a:xfrm>
          <a:prstGeom prst="rect">
            <a:avLst/>
          </a:prstGeom>
        </p:spPr>
      </p:pic>
      <p:pic>
        <p:nvPicPr>
          <p:cNvPr id="5129" name="Picture 12" descr="Picture1.jpg"/>
          <p:cNvPicPr>
            <a:picLocks noChangeAspect="1"/>
          </p:cNvPicPr>
          <p:nvPr userDrawn="1"/>
        </p:nvPicPr>
        <p:blipFill>
          <a:blip r:embed="rId4" cstate="print"/>
          <a:srcRect t="84444" b="3333"/>
          <a:stretch>
            <a:fillRect/>
          </a:stretch>
        </p:blipFill>
        <p:spPr bwMode="auto">
          <a:xfrm>
            <a:off x="0" y="0"/>
            <a:ext cx="91440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solidFill>
            <a:srgbClr val="CCE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2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E8C9391C-02EF-4736-9206-A7C454F45ED2}"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ahoma" pitchFamily="34" charset="0"/>
        </a:defRPr>
      </a:lvl2pPr>
      <a:lvl3pPr algn="ctr" rtl="0" eaLnBrk="0" fontAlgn="base" hangingPunct="0">
        <a:spcBef>
          <a:spcPct val="0"/>
        </a:spcBef>
        <a:spcAft>
          <a:spcPct val="0"/>
        </a:spcAft>
        <a:defRPr sz="2400" b="1">
          <a:solidFill>
            <a:schemeClr val="tx2"/>
          </a:solidFill>
          <a:latin typeface="Tahoma" pitchFamily="34" charset="0"/>
        </a:defRPr>
      </a:lvl3pPr>
      <a:lvl4pPr algn="ctr" rtl="0" eaLnBrk="0" fontAlgn="base" hangingPunct="0">
        <a:spcBef>
          <a:spcPct val="0"/>
        </a:spcBef>
        <a:spcAft>
          <a:spcPct val="0"/>
        </a:spcAft>
        <a:defRPr sz="2400" b="1">
          <a:solidFill>
            <a:schemeClr val="tx2"/>
          </a:solidFill>
          <a:latin typeface="Tahoma" pitchFamily="34" charset="0"/>
        </a:defRPr>
      </a:lvl4pPr>
      <a:lvl5pPr algn="ctr" rtl="0" eaLnBrk="0" fontAlgn="base" hangingPunct="0">
        <a:spcBef>
          <a:spcPct val="0"/>
        </a:spcBef>
        <a:spcAft>
          <a:spcPct val="0"/>
        </a:spcAft>
        <a:defRPr sz="2400" b="1">
          <a:solidFill>
            <a:schemeClr val="tx2"/>
          </a:solidFill>
          <a:latin typeface="Tahoma" pitchFamily="34" charset="0"/>
        </a:defRPr>
      </a:lvl5pPr>
      <a:lvl6pPr marL="457200" algn="ctr" rtl="0" fontAlgn="base">
        <a:spcBef>
          <a:spcPct val="0"/>
        </a:spcBef>
        <a:spcAft>
          <a:spcPct val="0"/>
        </a:spcAft>
        <a:defRPr sz="2400" b="1">
          <a:solidFill>
            <a:schemeClr val="tx2"/>
          </a:solidFill>
          <a:latin typeface="Tahoma" pitchFamily="34" charset="0"/>
        </a:defRPr>
      </a:lvl6pPr>
      <a:lvl7pPr marL="914400" algn="ctr" rtl="0" fontAlgn="base">
        <a:spcBef>
          <a:spcPct val="0"/>
        </a:spcBef>
        <a:spcAft>
          <a:spcPct val="0"/>
        </a:spcAft>
        <a:defRPr sz="2400" b="1">
          <a:solidFill>
            <a:schemeClr val="tx2"/>
          </a:solidFill>
          <a:latin typeface="Tahoma" pitchFamily="34" charset="0"/>
        </a:defRPr>
      </a:lvl7pPr>
      <a:lvl8pPr marL="1371600" algn="ctr" rtl="0" fontAlgn="base">
        <a:spcBef>
          <a:spcPct val="0"/>
        </a:spcBef>
        <a:spcAft>
          <a:spcPct val="0"/>
        </a:spcAft>
        <a:defRPr sz="2400" b="1">
          <a:solidFill>
            <a:schemeClr val="tx2"/>
          </a:solidFill>
          <a:latin typeface="Tahoma" pitchFamily="34" charset="0"/>
        </a:defRPr>
      </a:lvl8pPr>
      <a:lvl9pPr marL="1828800" algn="ctr" rtl="0" fontAlgn="base">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solidFill>
            <a:srgbClr val="CCE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Times New Roman" pitchFamily="18" charset="0"/>
              </a:defRPr>
            </a:lvl1pPr>
          </a:lstStyle>
          <a:p>
            <a:pPr fontAlgn="base">
              <a:spcBef>
                <a:spcPct val="0"/>
              </a:spcBef>
              <a:spcAft>
                <a:spcPct val="0"/>
              </a:spcAft>
              <a:defRPr/>
            </a:pPr>
            <a:fld id="{62DA652A-B430-4C7D-9304-6EA9D604395A}"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Tahoma" pitchFamily="34" charset="0"/>
        </a:defRPr>
      </a:lvl2pPr>
      <a:lvl3pPr algn="ctr" rtl="0" eaLnBrk="0" fontAlgn="base" hangingPunct="0">
        <a:spcBef>
          <a:spcPct val="0"/>
        </a:spcBef>
        <a:spcAft>
          <a:spcPct val="0"/>
        </a:spcAft>
        <a:defRPr sz="2400" b="1">
          <a:solidFill>
            <a:schemeClr val="tx2"/>
          </a:solidFill>
          <a:latin typeface="Tahoma" pitchFamily="34" charset="0"/>
        </a:defRPr>
      </a:lvl3pPr>
      <a:lvl4pPr algn="ctr" rtl="0" eaLnBrk="0" fontAlgn="base" hangingPunct="0">
        <a:spcBef>
          <a:spcPct val="0"/>
        </a:spcBef>
        <a:spcAft>
          <a:spcPct val="0"/>
        </a:spcAft>
        <a:defRPr sz="2400" b="1">
          <a:solidFill>
            <a:schemeClr val="tx2"/>
          </a:solidFill>
          <a:latin typeface="Tahoma" pitchFamily="34" charset="0"/>
        </a:defRPr>
      </a:lvl4pPr>
      <a:lvl5pPr algn="ctr" rtl="0" eaLnBrk="0" fontAlgn="base" hangingPunct="0">
        <a:spcBef>
          <a:spcPct val="0"/>
        </a:spcBef>
        <a:spcAft>
          <a:spcPct val="0"/>
        </a:spcAft>
        <a:defRPr sz="2400" b="1">
          <a:solidFill>
            <a:schemeClr val="tx2"/>
          </a:solidFill>
          <a:latin typeface="Tahoma" pitchFamily="34" charset="0"/>
        </a:defRPr>
      </a:lvl5pPr>
      <a:lvl6pPr marL="457200" algn="ctr" rtl="0" fontAlgn="base">
        <a:spcBef>
          <a:spcPct val="0"/>
        </a:spcBef>
        <a:spcAft>
          <a:spcPct val="0"/>
        </a:spcAft>
        <a:defRPr sz="2400" b="1">
          <a:solidFill>
            <a:schemeClr val="tx2"/>
          </a:solidFill>
          <a:latin typeface="Tahoma" pitchFamily="34" charset="0"/>
        </a:defRPr>
      </a:lvl6pPr>
      <a:lvl7pPr marL="914400" algn="ctr" rtl="0" fontAlgn="base">
        <a:spcBef>
          <a:spcPct val="0"/>
        </a:spcBef>
        <a:spcAft>
          <a:spcPct val="0"/>
        </a:spcAft>
        <a:defRPr sz="2400" b="1">
          <a:solidFill>
            <a:schemeClr val="tx2"/>
          </a:solidFill>
          <a:latin typeface="Tahoma" pitchFamily="34" charset="0"/>
        </a:defRPr>
      </a:lvl7pPr>
      <a:lvl8pPr marL="1371600" algn="ctr" rtl="0" fontAlgn="base">
        <a:spcBef>
          <a:spcPct val="0"/>
        </a:spcBef>
        <a:spcAft>
          <a:spcPct val="0"/>
        </a:spcAft>
        <a:defRPr sz="2400" b="1">
          <a:solidFill>
            <a:schemeClr val="tx2"/>
          </a:solidFill>
          <a:latin typeface="Tahoma" pitchFamily="34" charset="0"/>
        </a:defRPr>
      </a:lvl8pPr>
      <a:lvl9pPr marL="1828800" algn="ctr" rtl="0" fontAlgn="base">
        <a:spcBef>
          <a:spcPct val="0"/>
        </a:spcBef>
        <a:spcAft>
          <a:spcPct val="0"/>
        </a:spcAft>
        <a:defRPr sz="24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40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7" name="Date Placeholder 3"/>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Gill Sans Light"/>
                <a:ea typeface="Arial Unicode MS" pitchFamily="34" charset="-128"/>
                <a:cs typeface="Arial Unicode MS" pitchFamily="34" charset="-128"/>
              </a:defRPr>
            </a:lvl1pPr>
          </a:lstStyle>
          <a:p>
            <a:pPr fontAlgn="base">
              <a:spcBef>
                <a:spcPct val="0"/>
              </a:spcBef>
              <a:spcAft>
                <a:spcPct val="0"/>
              </a:spcAft>
            </a:pPr>
            <a:endParaRPr lang="en-US" altLang="ja-JP" smtClean="0"/>
          </a:p>
        </p:txBody>
      </p:sp>
      <p:sp>
        <p:nvSpPr>
          <p:cNvPr id="8"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Gill Sans Light"/>
                <a:ea typeface="Arial Unicode MS" pitchFamily="34" charset="-128"/>
                <a:cs typeface="Arial Unicode MS" pitchFamily="34" charset="-128"/>
              </a:defRPr>
            </a:lvl1pPr>
          </a:lstStyle>
          <a:p>
            <a:pPr fontAlgn="base">
              <a:spcBef>
                <a:spcPct val="0"/>
              </a:spcBef>
              <a:spcAft>
                <a:spcPct val="0"/>
              </a:spcAft>
            </a:pPr>
            <a:endParaRPr lang="en-US" altLang="ja-JP" smtClean="0"/>
          </a:p>
        </p:txBody>
      </p:sp>
      <p:sp>
        <p:nvSpPr>
          <p:cNvPr id="9" name="Slide Number Placeholder 5"/>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Gill Sans Light"/>
                <a:ea typeface="Arial Unicode MS" pitchFamily="34" charset="-128"/>
                <a:cs typeface="Arial Unicode MS" pitchFamily="34" charset="-128"/>
              </a:defRPr>
            </a:lvl1pPr>
          </a:lstStyle>
          <a:p>
            <a:pPr fontAlgn="base">
              <a:spcBef>
                <a:spcPct val="0"/>
              </a:spcBef>
              <a:spcAft>
                <a:spcPct val="0"/>
              </a:spcAft>
            </a:pPr>
            <a:fld id="{DB89112A-BA1B-49CC-87A8-2B57D2E3BE41}" type="slidenum">
              <a:rPr lang="en-US" altLang="ja-JP" smtClean="0"/>
              <a:pPr fontAlgn="base">
                <a:spcBef>
                  <a:spcPct val="0"/>
                </a:spcBef>
                <a:spcAft>
                  <a:spcPct val="0"/>
                </a:spcAft>
              </a:pPr>
              <a:t>‹#›</a:t>
            </a:fld>
            <a:endParaRPr lang="en-US" altLang="ja-JP" smtClean="0"/>
          </a:p>
        </p:txBody>
      </p:sp>
    </p:spTree>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Light"/>
        </a:defRPr>
      </a:lvl2pPr>
      <a:lvl3pPr algn="ctr" rtl="0" eaLnBrk="0" fontAlgn="base" hangingPunct="0">
        <a:spcBef>
          <a:spcPct val="0"/>
        </a:spcBef>
        <a:spcAft>
          <a:spcPct val="0"/>
        </a:spcAft>
        <a:defRPr sz="4400">
          <a:solidFill>
            <a:schemeClr val="tx2"/>
          </a:solidFill>
          <a:latin typeface="Gill Sans Light"/>
        </a:defRPr>
      </a:lvl3pPr>
      <a:lvl4pPr algn="ctr" rtl="0" eaLnBrk="0" fontAlgn="base" hangingPunct="0">
        <a:spcBef>
          <a:spcPct val="0"/>
        </a:spcBef>
        <a:spcAft>
          <a:spcPct val="0"/>
        </a:spcAft>
        <a:defRPr sz="4400">
          <a:solidFill>
            <a:schemeClr val="tx2"/>
          </a:solidFill>
          <a:latin typeface="Gill Sans Light"/>
        </a:defRPr>
      </a:lvl4pPr>
      <a:lvl5pPr algn="ctr" rtl="0" eaLnBrk="0" fontAlgn="base" hangingPunct="0">
        <a:spcBef>
          <a:spcPct val="0"/>
        </a:spcBef>
        <a:spcAft>
          <a:spcPct val="0"/>
        </a:spcAft>
        <a:defRPr sz="4400">
          <a:solidFill>
            <a:schemeClr val="tx2"/>
          </a:solidFill>
          <a:latin typeface="Gill Sans Light"/>
        </a:defRPr>
      </a:lvl5pPr>
      <a:lvl6pPr marL="457200" algn="ctr" rtl="0" fontAlgn="base">
        <a:spcBef>
          <a:spcPct val="0"/>
        </a:spcBef>
        <a:spcAft>
          <a:spcPct val="0"/>
        </a:spcAft>
        <a:defRPr sz="4400">
          <a:solidFill>
            <a:schemeClr val="tx2"/>
          </a:solidFill>
          <a:latin typeface="Gill Sans Light"/>
        </a:defRPr>
      </a:lvl6pPr>
      <a:lvl7pPr marL="914400" algn="ctr" rtl="0" fontAlgn="base">
        <a:spcBef>
          <a:spcPct val="0"/>
        </a:spcBef>
        <a:spcAft>
          <a:spcPct val="0"/>
        </a:spcAft>
        <a:defRPr sz="4400">
          <a:solidFill>
            <a:schemeClr val="tx2"/>
          </a:solidFill>
          <a:latin typeface="Gill Sans Light"/>
        </a:defRPr>
      </a:lvl7pPr>
      <a:lvl8pPr marL="1371600" algn="ctr" rtl="0" fontAlgn="base">
        <a:spcBef>
          <a:spcPct val="0"/>
        </a:spcBef>
        <a:spcAft>
          <a:spcPct val="0"/>
        </a:spcAft>
        <a:defRPr sz="4400">
          <a:solidFill>
            <a:schemeClr val="tx2"/>
          </a:solidFill>
          <a:latin typeface="Gill Sans Light"/>
        </a:defRPr>
      </a:lvl8pPr>
      <a:lvl9pPr marL="1828800" algn="ctr" rtl="0" fontAlgn="base">
        <a:spcBef>
          <a:spcPct val="0"/>
        </a:spcBef>
        <a:spcAft>
          <a:spcPct val="0"/>
        </a:spcAft>
        <a:defRPr sz="4400">
          <a:solidFill>
            <a:schemeClr val="tx2"/>
          </a:solidFill>
          <a:latin typeface="Gill Sans Light"/>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solidFill>
            <a:srgbClr val="CCECFF"/>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pPr>
            <a:endParaRPr lang="en-US" smtClean="0">
              <a:solidFill>
                <a:srgbClr val="000000"/>
              </a:solidFill>
            </a:endParaRPr>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pPr>
            <a:endParaRPr lang="en-US" smtClean="0">
              <a:solidFill>
                <a:srgbClr val="000000"/>
              </a:solidFill>
            </a:endParaRPr>
          </a:p>
        </p:txBody>
      </p:sp>
      <p:sp>
        <p:nvSpPr>
          <p:cNvPr id="12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pPr>
            <a:fld id="{4BB78D09-2BB0-40B0-8314-4E7D69586CB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2400" b="1">
          <a:solidFill>
            <a:schemeClr val="tx2"/>
          </a:solidFill>
          <a:latin typeface="+mj-lt"/>
          <a:ea typeface="+mj-ea"/>
          <a:cs typeface="+mj-cs"/>
        </a:defRPr>
      </a:lvl1pPr>
      <a:lvl2pPr algn="ctr" rtl="0" fontAlgn="base">
        <a:spcBef>
          <a:spcPct val="0"/>
        </a:spcBef>
        <a:spcAft>
          <a:spcPct val="0"/>
        </a:spcAft>
        <a:defRPr sz="2400" b="1">
          <a:solidFill>
            <a:schemeClr val="tx2"/>
          </a:solidFill>
          <a:latin typeface="Tahoma" pitchFamily="34" charset="0"/>
        </a:defRPr>
      </a:lvl2pPr>
      <a:lvl3pPr algn="ctr" rtl="0" fontAlgn="base">
        <a:spcBef>
          <a:spcPct val="0"/>
        </a:spcBef>
        <a:spcAft>
          <a:spcPct val="0"/>
        </a:spcAft>
        <a:defRPr sz="2400" b="1">
          <a:solidFill>
            <a:schemeClr val="tx2"/>
          </a:solidFill>
          <a:latin typeface="Tahoma" pitchFamily="34" charset="0"/>
        </a:defRPr>
      </a:lvl3pPr>
      <a:lvl4pPr algn="ctr" rtl="0" fontAlgn="base">
        <a:spcBef>
          <a:spcPct val="0"/>
        </a:spcBef>
        <a:spcAft>
          <a:spcPct val="0"/>
        </a:spcAft>
        <a:defRPr sz="2400" b="1">
          <a:solidFill>
            <a:schemeClr val="tx2"/>
          </a:solidFill>
          <a:latin typeface="Tahoma" pitchFamily="34" charset="0"/>
        </a:defRPr>
      </a:lvl4pPr>
      <a:lvl5pPr algn="ctr" rtl="0" fontAlgn="base">
        <a:spcBef>
          <a:spcPct val="0"/>
        </a:spcBef>
        <a:spcAft>
          <a:spcPct val="0"/>
        </a:spcAft>
        <a:defRPr sz="2400" b="1">
          <a:solidFill>
            <a:schemeClr val="tx2"/>
          </a:solidFill>
          <a:latin typeface="Tahoma" pitchFamily="34" charset="0"/>
        </a:defRPr>
      </a:lvl5pPr>
      <a:lvl6pPr marL="457200" algn="ctr" rtl="0" fontAlgn="base">
        <a:spcBef>
          <a:spcPct val="0"/>
        </a:spcBef>
        <a:spcAft>
          <a:spcPct val="0"/>
        </a:spcAft>
        <a:defRPr sz="2400" b="1">
          <a:solidFill>
            <a:schemeClr val="tx2"/>
          </a:solidFill>
          <a:latin typeface="Tahoma" pitchFamily="34" charset="0"/>
        </a:defRPr>
      </a:lvl6pPr>
      <a:lvl7pPr marL="914400" algn="ctr" rtl="0" fontAlgn="base">
        <a:spcBef>
          <a:spcPct val="0"/>
        </a:spcBef>
        <a:spcAft>
          <a:spcPct val="0"/>
        </a:spcAft>
        <a:defRPr sz="2400" b="1">
          <a:solidFill>
            <a:schemeClr val="tx2"/>
          </a:solidFill>
          <a:latin typeface="Tahoma" pitchFamily="34" charset="0"/>
        </a:defRPr>
      </a:lvl7pPr>
      <a:lvl8pPr marL="1371600" algn="ctr" rtl="0" fontAlgn="base">
        <a:spcBef>
          <a:spcPct val="0"/>
        </a:spcBef>
        <a:spcAft>
          <a:spcPct val="0"/>
        </a:spcAft>
        <a:defRPr sz="2400" b="1">
          <a:solidFill>
            <a:schemeClr val="tx2"/>
          </a:solidFill>
          <a:latin typeface="Tahoma" pitchFamily="34" charset="0"/>
        </a:defRPr>
      </a:lvl8pPr>
      <a:lvl9pPr marL="1828800" algn="ctr" rtl="0" fontAlgn="base">
        <a:spcBef>
          <a:spcPct val="0"/>
        </a:spcBef>
        <a:spcAft>
          <a:spcPct val="0"/>
        </a:spcAft>
        <a:defRPr sz="2400" b="1">
          <a:solidFill>
            <a:schemeClr val="tx2"/>
          </a:solidFill>
          <a:latin typeface="Tahoma"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349250"/>
            <a:ext cx="69723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1714500" y="1774825"/>
            <a:ext cx="6972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0" y="6551613"/>
            <a:ext cx="2894013" cy="230187"/>
          </a:xfrm>
          <a:prstGeom prst="rect">
            <a:avLst/>
          </a:prstGeom>
        </p:spPr>
        <p:txBody>
          <a:bodyPr/>
          <a:lstStyle>
            <a:lvl1pPr algn="l">
              <a:lnSpc>
                <a:spcPct val="100000"/>
              </a:lnSpc>
              <a:defRPr sz="1000">
                <a:solidFill>
                  <a:schemeClr val="tx2"/>
                </a:solidFill>
              </a:defRPr>
            </a:lvl1pPr>
          </a:lstStyle>
          <a:p>
            <a:pPr fontAlgn="base">
              <a:spcBef>
                <a:spcPct val="0"/>
              </a:spcBef>
              <a:spcAft>
                <a:spcPct val="0"/>
              </a:spcAft>
              <a:defRPr/>
            </a:pPr>
            <a:r>
              <a:rPr lang="en-GB" dirty="0" smtClean="0">
                <a:solidFill>
                  <a:srgbClr val="000000"/>
                </a:solidFill>
              </a:rPr>
              <a:t>© Crown copyright   Met Office</a:t>
            </a:r>
            <a:endParaRPr lang="en-GB" dirty="0">
              <a:solidFill>
                <a:srgbClr val="000000"/>
              </a:solidFill>
            </a:endParaRPr>
          </a:p>
        </p:txBody>
      </p:sp>
      <p:pic>
        <p:nvPicPr>
          <p:cNvPr id="2053" name="Picture 9" descr="\\.psf\cw\Met Office\powerpoint\hadleyLogo_W.jpg"/>
          <p:cNvPicPr>
            <a:picLocks noChangeAspect="1" noChangeArrowheads="1"/>
          </p:cNvPicPr>
          <p:nvPr/>
        </p:nvPicPr>
        <p:blipFill>
          <a:blip r:embed="rId14" cstate="print"/>
          <a:srcRect/>
          <a:stretch>
            <a:fillRect/>
          </a:stretch>
        </p:blipFill>
        <p:spPr bwMode="auto">
          <a:xfrm>
            <a:off x="357188" y="392113"/>
            <a:ext cx="1162050" cy="1266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png"/><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33.wmf"/><Relationship Id="rId1" Type="http://schemas.openxmlformats.org/officeDocument/2006/relationships/vmlDrawing" Target="../drawings/vmlDrawing2.vml"/><Relationship Id="rId2"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8.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4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wmf"/><Relationship Id="rId1" Type="http://schemas.openxmlformats.org/officeDocument/2006/relationships/slideLayout" Target="../slideLayouts/slideLayout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gif"/><Relationship Id="rId6" Type="http://schemas.openxmlformats.org/officeDocument/2006/relationships/image" Target="../media/image20.gif"/><Relationship Id="rId7" Type="http://schemas.openxmlformats.org/officeDocument/2006/relationships/image" Target="../media/image21.gif"/><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CCECFF"/>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609600"/>
            <a:ext cx="8382000" cy="51816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b="1" dirty="0">
              <a:solidFill>
                <a:srgbClr val="000000"/>
              </a:solidFill>
              <a:latin typeface="Arial" charset="0"/>
            </a:endParaRPr>
          </a:p>
        </p:txBody>
      </p:sp>
      <p:sp>
        <p:nvSpPr>
          <p:cNvPr id="55299" name="Text Box 3"/>
          <p:cNvSpPr txBox="1">
            <a:spLocks noChangeArrowheads="1"/>
          </p:cNvSpPr>
          <p:nvPr/>
        </p:nvSpPr>
        <p:spPr bwMode="auto">
          <a:xfrm>
            <a:off x="381000" y="1143000"/>
            <a:ext cx="8305800" cy="1077218"/>
          </a:xfrm>
          <a:prstGeom prst="rect">
            <a:avLst/>
          </a:prstGeom>
          <a:noFill/>
          <a:ln w="9525">
            <a:noFill/>
            <a:miter lim="800000"/>
            <a:headEnd/>
            <a:tailEnd/>
          </a:ln>
          <a:effectLst/>
        </p:spPr>
        <p:txBody>
          <a:bodyPr>
            <a:spAutoFit/>
          </a:bodyPr>
          <a:lstStyle/>
          <a:p>
            <a:pPr marL="342900" indent="-342900" algn="ctr" fontAlgn="base">
              <a:spcBef>
                <a:spcPct val="0"/>
              </a:spcBef>
              <a:spcAft>
                <a:spcPct val="0"/>
              </a:spcAft>
              <a:defRPr/>
            </a:pPr>
            <a:r>
              <a:rPr lang="en-US" sz="3200" b="1" dirty="0">
                <a:solidFill>
                  <a:srgbClr val="000099"/>
                </a:solidFill>
              </a:rPr>
              <a:t> </a:t>
            </a:r>
            <a:r>
              <a:rPr lang="en-US" sz="3200" dirty="0" smtClean="0"/>
              <a:t>Air pollutants:  Drivers or riders on the climate change express?</a:t>
            </a:r>
            <a:endParaRPr lang="en-US" sz="3200" b="1" dirty="0" smtClean="0">
              <a:solidFill>
                <a:srgbClr val="000000"/>
              </a:solidFill>
            </a:endParaRPr>
          </a:p>
        </p:txBody>
      </p:sp>
      <p:sp>
        <p:nvSpPr>
          <p:cNvPr id="25604" name="Text Box 4"/>
          <p:cNvSpPr txBox="1">
            <a:spLocks noChangeArrowheads="1"/>
          </p:cNvSpPr>
          <p:nvPr/>
        </p:nvSpPr>
        <p:spPr bwMode="auto">
          <a:xfrm>
            <a:off x="1752600" y="2680593"/>
            <a:ext cx="184150" cy="366712"/>
          </a:xfrm>
          <a:prstGeom prst="rect">
            <a:avLst/>
          </a:prstGeom>
          <a:noFill/>
          <a:ln w="9525">
            <a:noFill/>
            <a:miter lim="800000"/>
            <a:headEnd/>
            <a:tailEnd/>
          </a:ln>
        </p:spPr>
        <p:txBody>
          <a:bodyPr wrap="none">
            <a:spAutoFit/>
          </a:bodyPr>
          <a:lstStyle/>
          <a:p>
            <a:pPr algn="ctr" fontAlgn="base">
              <a:spcBef>
                <a:spcPct val="0"/>
              </a:spcBef>
              <a:spcAft>
                <a:spcPct val="0"/>
              </a:spcAft>
            </a:pPr>
            <a:endParaRPr lang="en-US">
              <a:solidFill>
                <a:srgbClr val="000000"/>
              </a:solidFill>
              <a:latin typeface="Arial" charset="0"/>
            </a:endParaRPr>
          </a:p>
        </p:txBody>
      </p:sp>
      <p:sp>
        <p:nvSpPr>
          <p:cNvPr id="25605" name="Text Box 5"/>
          <p:cNvSpPr txBox="1">
            <a:spLocks noChangeArrowheads="1"/>
          </p:cNvSpPr>
          <p:nvPr/>
        </p:nvSpPr>
        <p:spPr bwMode="auto">
          <a:xfrm>
            <a:off x="4283075" y="3194943"/>
            <a:ext cx="184150" cy="366712"/>
          </a:xfrm>
          <a:prstGeom prst="rect">
            <a:avLst/>
          </a:prstGeom>
          <a:noFill/>
          <a:ln w="9525">
            <a:noFill/>
            <a:miter lim="800000"/>
            <a:headEnd/>
            <a:tailEnd/>
          </a:ln>
        </p:spPr>
        <p:txBody>
          <a:bodyPr wrap="none">
            <a:spAutoFit/>
          </a:bodyPr>
          <a:lstStyle/>
          <a:p>
            <a:pPr algn="ctr" fontAlgn="base">
              <a:spcBef>
                <a:spcPct val="0"/>
              </a:spcBef>
              <a:spcAft>
                <a:spcPct val="0"/>
              </a:spcAft>
            </a:pPr>
            <a:endParaRPr lang="en-US">
              <a:solidFill>
                <a:srgbClr val="000000"/>
              </a:solidFill>
              <a:latin typeface="Arial" charset="0"/>
            </a:endParaRPr>
          </a:p>
        </p:txBody>
      </p:sp>
      <p:pic>
        <p:nvPicPr>
          <p:cNvPr id="25606" name="Picture 6" descr="largelogo"/>
          <p:cNvPicPr>
            <a:picLocks noChangeAspect="1" noChangeArrowheads="1"/>
          </p:cNvPicPr>
          <p:nvPr/>
        </p:nvPicPr>
        <p:blipFill>
          <a:blip r:embed="rId2" cstate="print"/>
          <a:srcRect/>
          <a:stretch>
            <a:fillRect/>
          </a:stretch>
        </p:blipFill>
        <p:spPr bwMode="auto">
          <a:xfrm>
            <a:off x="6035675" y="2438400"/>
            <a:ext cx="1219200" cy="1155700"/>
          </a:xfrm>
          <a:prstGeom prst="rect">
            <a:avLst/>
          </a:prstGeom>
          <a:noFill/>
          <a:ln w="9525">
            <a:noFill/>
            <a:miter lim="800000"/>
            <a:headEnd/>
            <a:tailEnd/>
          </a:ln>
        </p:spPr>
      </p:pic>
      <p:sp>
        <p:nvSpPr>
          <p:cNvPr id="25607" name="Text Box 7"/>
          <p:cNvSpPr txBox="1">
            <a:spLocks noChangeArrowheads="1"/>
          </p:cNvSpPr>
          <p:nvPr/>
        </p:nvSpPr>
        <p:spPr bwMode="auto">
          <a:xfrm>
            <a:off x="914400" y="5867400"/>
            <a:ext cx="7315200" cy="1015663"/>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srgbClr val="000000"/>
                </a:solidFill>
              </a:rPr>
              <a:t>Atmospheric Chemistry Gordon Research Conference</a:t>
            </a:r>
          </a:p>
          <a:p>
            <a:pPr algn="ctr" fontAlgn="base">
              <a:spcBef>
                <a:spcPct val="0"/>
              </a:spcBef>
              <a:spcAft>
                <a:spcPct val="0"/>
              </a:spcAft>
            </a:pPr>
            <a:r>
              <a:rPr lang="en-US" sz="2000" dirty="0" smtClean="0">
                <a:solidFill>
                  <a:srgbClr val="000000"/>
                </a:solidFill>
              </a:rPr>
              <a:t>Mount Snow, West Dover, VT</a:t>
            </a:r>
          </a:p>
          <a:p>
            <a:pPr algn="ctr" fontAlgn="base">
              <a:spcBef>
                <a:spcPct val="0"/>
              </a:spcBef>
              <a:spcAft>
                <a:spcPct val="0"/>
              </a:spcAft>
            </a:pPr>
            <a:r>
              <a:rPr lang="en-US" sz="2000" dirty="0" smtClean="0">
                <a:solidFill>
                  <a:srgbClr val="000000"/>
                </a:solidFill>
              </a:rPr>
              <a:t> July 25, 2011</a:t>
            </a:r>
            <a:endParaRPr lang="en-US" sz="2000" dirty="0">
              <a:solidFill>
                <a:srgbClr val="000000"/>
              </a:solidFill>
            </a:endParaRPr>
          </a:p>
        </p:txBody>
      </p:sp>
      <p:sp>
        <p:nvSpPr>
          <p:cNvPr id="25608" name="Text Box 8"/>
          <p:cNvSpPr txBox="1">
            <a:spLocks noChangeArrowheads="1"/>
          </p:cNvSpPr>
          <p:nvPr/>
        </p:nvSpPr>
        <p:spPr bwMode="auto">
          <a:xfrm>
            <a:off x="3097711" y="2753380"/>
            <a:ext cx="2901756" cy="523220"/>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800" b="1" dirty="0" smtClean="0">
                <a:solidFill>
                  <a:srgbClr val="000000"/>
                </a:solidFill>
              </a:rPr>
              <a:t>Arlene </a:t>
            </a:r>
            <a:r>
              <a:rPr lang="en-US" sz="2800" b="1" dirty="0">
                <a:solidFill>
                  <a:srgbClr val="000000"/>
                </a:solidFill>
              </a:rPr>
              <a:t>M. </a:t>
            </a:r>
            <a:r>
              <a:rPr lang="en-US" sz="2800" b="1" dirty="0" smtClean="0">
                <a:solidFill>
                  <a:srgbClr val="000000"/>
                </a:solidFill>
              </a:rPr>
              <a:t>Fiore</a:t>
            </a:r>
          </a:p>
        </p:txBody>
      </p:sp>
      <p:pic>
        <p:nvPicPr>
          <p:cNvPr id="25609" name="Picture 10" descr="NOAALogoLarge"/>
          <p:cNvPicPr>
            <a:picLocks noChangeAspect="1" noChangeArrowheads="1"/>
          </p:cNvPicPr>
          <p:nvPr/>
        </p:nvPicPr>
        <p:blipFill>
          <a:blip r:embed="rId3" cstate="print"/>
          <a:srcRect l="24004" t="24287" r="21649" b="34201"/>
          <a:stretch>
            <a:fillRect/>
          </a:stretch>
        </p:blipFill>
        <p:spPr bwMode="auto">
          <a:xfrm>
            <a:off x="1920875" y="2514600"/>
            <a:ext cx="1066800" cy="1011238"/>
          </a:xfrm>
          <a:prstGeom prst="rect">
            <a:avLst/>
          </a:prstGeom>
          <a:noFill/>
          <a:ln w="9525">
            <a:noFill/>
            <a:miter lim="800000"/>
            <a:headEnd/>
            <a:tailEnd/>
          </a:ln>
        </p:spPr>
      </p:pic>
      <p:sp>
        <p:nvSpPr>
          <p:cNvPr id="13" name="TextBox 12"/>
          <p:cNvSpPr txBox="1"/>
          <p:nvPr/>
        </p:nvSpPr>
        <p:spPr>
          <a:xfrm>
            <a:off x="275650" y="3810000"/>
            <a:ext cx="8853834" cy="1815882"/>
          </a:xfrm>
          <a:prstGeom prst="rect">
            <a:avLst/>
          </a:prstGeom>
          <a:noFill/>
        </p:spPr>
        <p:txBody>
          <a:bodyPr wrap="none" rtlCol="0">
            <a:spAutoFit/>
          </a:bodyPr>
          <a:lstStyle/>
          <a:p>
            <a:pPr algn="ctr"/>
            <a:r>
              <a:rPr lang="en-US" sz="2800" dirty="0" err="1" smtClean="0"/>
              <a:t>Jasmin</a:t>
            </a:r>
            <a:r>
              <a:rPr lang="en-US" sz="2800" dirty="0" smtClean="0"/>
              <a:t> John, Hiram Levy II, </a:t>
            </a:r>
            <a:r>
              <a:rPr lang="en-US" sz="2800" dirty="0" err="1" smtClean="0"/>
              <a:t>Meiyun</a:t>
            </a:r>
            <a:r>
              <a:rPr lang="en-US" sz="2800" dirty="0" smtClean="0"/>
              <a:t> Lin, </a:t>
            </a:r>
            <a:r>
              <a:rPr lang="en-US" sz="2800" dirty="0" err="1" smtClean="0"/>
              <a:t>Vaishali</a:t>
            </a:r>
            <a:r>
              <a:rPr lang="en-US" sz="2800" dirty="0" smtClean="0"/>
              <a:t> </a:t>
            </a:r>
            <a:r>
              <a:rPr lang="en-US" sz="2800" dirty="0" err="1" smtClean="0"/>
              <a:t>Naik</a:t>
            </a:r>
            <a:r>
              <a:rPr lang="en-US" sz="2800" dirty="0" smtClean="0"/>
              <a:t>, </a:t>
            </a:r>
          </a:p>
          <a:p>
            <a:pPr algn="ctr"/>
            <a:r>
              <a:rPr lang="en-US" sz="2800" dirty="0" smtClean="0"/>
              <a:t>Larry Horowitz, Jacob </a:t>
            </a:r>
            <a:r>
              <a:rPr lang="en-US" sz="2800" dirty="0" err="1" smtClean="0"/>
              <a:t>Oberman</a:t>
            </a:r>
            <a:r>
              <a:rPr lang="en-US" sz="2800" dirty="0" smtClean="0"/>
              <a:t>, D.J. Rasmussen, </a:t>
            </a:r>
          </a:p>
          <a:p>
            <a:pPr algn="ctr"/>
            <a:r>
              <a:rPr lang="en-US" sz="2800" dirty="0" smtClean="0"/>
              <a:t>Alex Turner, Dan Schwarzkopf, GAMDT (GFDL)</a:t>
            </a:r>
          </a:p>
          <a:p>
            <a:pPr algn="ctr"/>
            <a:r>
              <a:rPr lang="en-US" sz="2800" dirty="0" err="1" smtClean="0"/>
              <a:t>Yuanyuan</a:t>
            </a:r>
            <a:r>
              <a:rPr lang="en-US" sz="2800" dirty="0" smtClean="0"/>
              <a:t> Fang (</a:t>
            </a:r>
            <a:r>
              <a:rPr lang="en-US" sz="2800" smtClean="0"/>
              <a:t>Princeton) </a:t>
            </a:r>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#3 (riders): Warmer, wetter world: More PM pollution?</a:t>
            </a:r>
            <a:endParaRPr lang="en-US" dirty="0"/>
          </a:p>
        </p:txBody>
      </p:sp>
      <p:sp>
        <p:nvSpPr>
          <p:cNvPr id="6" name="Rectangle 5"/>
          <p:cNvSpPr/>
          <p:nvPr/>
        </p:nvSpPr>
        <p:spPr>
          <a:xfrm>
            <a:off x="-14498" y="914400"/>
            <a:ext cx="8490722" cy="1200329"/>
          </a:xfrm>
          <a:prstGeom prst="rect">
            <a:avLst/>
          </a:prstGeom>
        </p:spPr>
        <p:txBody>
          <a:bodyPr wrap="none">
            <a:spAutoFit/>
          </a:bodyPr>
          <a:lstStyle/>
          <a:p>
            <a:pPr algn="ctr"/>
            <a:r>
              <a:rPr lang="en-US" dirty="0" smtClean="0">
                <a:latin typeface="Arial" pitchFamily="34" charset="0"/>
                <a:cs typeface="Arial" pitchFamily="34" charset="0"/>
              </a:rPr>
              <a:t>CLIMATE CHANGE ONLY AM3 idealized simulations (20 years)</a:t>
            </a:r>
          </a:p>
          <a:p>
            <a:pPr algn="ctr"/>
            <a:r>
              <a:rPr lang="en-US" b="1" dirty="0" smtClean="0">
                <a:latin typeface="Arial" pitchFamily="34" charset="0"/>
                <a:cs typeface="Arial" pitchFamily="34" charset="0"/>
              </a:rPr>
              <a:t>1990s: observed decadal average SST and sea ice monthly </a:t>
            </a:r>
            <a:r>
              <a:rPr lang="en-US" b="1" dirty="0" err="1" smtClean="0">
                <a:latin typeface="Arial" pitchFamily="34" charset="0"/>
                <a:cs typeface="Arial" pitchFamily="34" charset="0"/>
              </a:rPr>
              <a:t>climatologies</a:t>
            </a:r>
            <a:r>
              <a:rPr lang="en-US" b="1" dirty="0" smtClean="0">
                <a:latin typeface="Arial" pitchFamily="34" charset="0"/>
                <a:cs typeface="Arial" pitchFamily="34" charset="0"/>
              </a:rPr>
              <a:t>  </a:t>
            </a:r>
          </a:p>
          <a:p>
            <a:r>
              <a:rPr lang="en-US" b="1" dirty="0" smtClean="0">
                <a:solidFill>
                  <a:srgbClr val="FF0000"/>
                </a:solidFill>
                <a:latin typeface="Arial" pitchFamily="34" charset="0"/>
                <a:cs typeface="Arial" pitchFamily="34" charset="0"/>
              </a:rPr>
              <a:t>  2090s: 1990s + mean changes from 19 AR-4 models (A1B)</a:t>
            </a:r>
          </a:p>
          <a:p>
            <a:r>
              <a:rPr lang="en-US" dirty="0" smtClean="0">
                <a:solidFill>
                  <a:srgbClr val="000000"/>
                </a:solidFill>
                <a:latin typeface="Arial" pitchFamily="34" charset="0"/>
                <a:cs typeface="Arial" pitchFamily="34" charset="0"/>
              </a:rPr>
              <a:t>  Aerosol tracer: fixed lifetime, deposits like sulfate (ONLY WET DEP CHANGES) </a:t>
            </a:r>
          </a:p>
        </p:txBody>
      </p:sp>
      <p:sp>
        <p:nvSpPr>
          <p:cNvPr id="9" name="TextBox 8"/>
          <p:cNvSpPr txBox="1"/>
          <p:nvPr/>
        </p:nvSpPr>
        <p:spPr>
          <a:xfrm>
            <a:off x="76200" y="5562600"/>
            <a:ext cx="5029200" cy="1200329"/>
          </a:xfrm>
          <a:prstGeom prst="rect">
            <a:avLst/>
          </a:prstGeom>
          <a:noFill/>
        </p:spPr>
        <p:txBody>
          <a:bodyPr wrap="square" rtlCol="0">
            <a:spAutoFit/>
          </a:bodyPr>
          <a:lstStyle/>
          <a:p>
            <a:pPr>
              <a:buFont typeface="Wingdings" charset="2"/>
              <a:buChar char="à"/>
            </a:pPr>
            <a:r>
              <a:rPr lang="en-US" b="1" dirty="0" smtClean="0">
                <a:solidFill>
                  <a:srgbClr val="0000FF"/>
                </a:solidFill>
                <a:latin typeface="Arial" pitchFamily="34" charset="0"/>
                <a:cs typeface="Arial" pitchFamily="34" charset="0"/>
                <a:sym typeface="Wingdings" pitchFamily="2" charset="2"/>
              </a:rPr>
              <a:t> Tracer burden increases by 12% </a:t>
            </a:r>
          </a:p>
          <a:p>
            <a:r>
              <a:rPr lang="en-US" b="1" dirty="0" smtClean="0">
                <a:solidFill>
                  <a:srgbClr val="0000FF"/>
                </a:solidFill>
                <a:latin typeface="Arial" pitchFamily="34" charset="0"/>
                <a:cs typeface="Arial" pitchFamily="34" charset="0"/>
                <a:sym typeface="Wingdings" pitchFamily="2" charset="2"/>
              </a:rPr>
              <a:t>    despite 6% increase in global </a:t>
            </a:r>
            <a:r>
              <a:rPr lang="en-US" b="1" dirty="0" err="1" smtClean="0">
                <a:solidFill>
                  <a:srgbClr val="0000FF"/>
                </a:solidFill>
                <a:latin typeface="Arial" pitchFamily="34" charset="0"/>
                <a:cs typeface="Arial" pitchFamily="34" charset="0"/>
                <a:sym typeface="Wingdings" pitchFamily="2" charset="2"/>
              </a:rPr>
              <a:t>precip</a:t>
            </a:r>
            <a:r>
              <a:rPr lang="en-US" b="1" dirty="0" smtClean="0">
                <a:solidFill>
                  <a:srgbClr val="0000FF"/>
                </a:solidFill>
                <a:latin typeface="Arial" pitchFamily="34" charset="0"/>
                <a:cs typeface="Arial" pitchFamily="34" charset="0"/>
                <a:sym typeface="Wingdings" pitchFamily="2" charset="2"/>
              </a:rPr>
              <a:t>. </a:t>
            </a:r>
          </a:p>
          <a:p>
            <a:pPr>
              <a:buFont typeface="Wingdings" charset="2"/>
              <a:buChar char="à"/>
            </a:pPr>
            <a:r>
              <a:rPr lang="en-US" dirty="0" smtClean="0">
                <a:solidFill>
                  <a:srgbClr val="0000FF"/>
                </a:solidFill>
                <a:latin typeface="Arial" pitchFamily="34" charset="0"/>
                <a:cs typeface="Arial" pitchFamily="34" charset="0"/>
                <a:sym typeface="Wingdings" pitchFamily="2" charset="2"/>
              </a:rPr>
              <a:t>Role for large-scale </a:t>
            </a:r>
            <a:r>
              <a:rPr lang="en-US" dirty="0" err="1" smtClean="0">
                <a:solidFill>
                  <a:srgbClr val="0000FF"/>
                </a:solidFill>
                <a:latin typeface="Arial" pitchFamily="34" charset="0"/>
                <a:cs typeface="Arial" pitchFamily="34" charset="0"/>
                <a:sym typeface="Wingdings" pitchFamily="2" charset="2"/>
              </a:rPr>
              <a:t>precip</a:t>
            </a:r>
            <a:r>
              <a:rPr lang="en-US" dirty="0" smtClean="0">
                <a:solidFill>
                  <a:srgbClr val="0000FF"/>
                </a:solidFill>
                <a:latin typeface="Arial" pitchFamily="34" charset="0"/>
                <a:cs typeface="Arial" pitchFamily="34" charset="0"/>
                <a:sym typeface="Wingdings" pitchFamily="2" charset="2"/>
              </a:rPr>
              <a:t> vs. convective; </a:t>
            </a:r>
          </a:p>
          <a:p>
            <a:pPr>
              <a:buFont typeface="Wingdings" charset="2"/>
              <a:buChar char="à"/>
            </a:pPr>
            <a:r>
              <a:rPr lang="en-US" dirty="0" smtClean="0">
                <a:solidFill>
                  <a:srgbClr val="0000FF"/>
                </a:solidFill>
                <a:latin typeface="Arial" pitchFamily="34" charset="0"/>
                <a:cs typeface="Arial" pitchFamily="34" charset="0"/>
                <a:sym typeface="Wingdings" pitchFamily="2" charset="2"/>
              </a:rPr>
              <a:t>Seasonality of tracer burden</a:t>
            </a:r>
            <a:endParaRPr lang="en-US" dirty="0">
              <a:solidFill>
                <a:srgbClr val="0000FF"/>
              </a:solidFill>
              <a:latin typeface="Arial" pitchFamily="34" charset="0"/>
              <a:cs typeface="Arial" pitchFamily="34" charset="0"/>
            </a:endParaRPr>
          </a:p>
        </p:txBody>
      </p:sp>
      <p:sp>
        <p:nvSpPr>
          <p:cNvPr id="17" name="TextBox 16"/>
          <p:cNvSpPr txBox="1"/>
          <p:nvPr/>
        </p:nvSpPr>
        <p:spPr>
          <a:xfrm>
            <a:off x="5083824" y="652046"/>
            <a:ext cx="3983976" cy="338554"/>
          </a:xfrm>
          <a:prstGeom prst="rect">
            <a:avLst/>
          </a:prstGeom>
          <a:noFill/>
        </p:spPr>
        <p:txBody>
          <a:bodyPr wrap="none" rtlCol="0">
            <a:spAutoFit/>
          </a:bodyPr>
          <a:lstStyle/>
          <a:p>
            <a:r>
              <a:rPr lang="en-US" sz="1600" dirty="0" smtClean="0">
                <a:latin typeface="Arial" pitchFamily="34" charset="0"/>
                <a:cs typeface="Arial" pitchFamily="34" charset="0"/>
              </a:rPr>
              <a:t>Y. Fang et al., 2011; Y. Fang et al., in prep</a:t>
            </a:r>
            <a:endParaRPr lang="en-US" sz="1600" dirty="0">
              <a:latin typeface="Arial" pitchFamily="34" charset="0"/>
              <a:cs typeface="Arial" pitchFamily="34" charset="0"/>
            </a:endParaRPr>
          </a:p>
        </p:txBody>
      </p:sp>
      <p:grpSp>
        <p:nvGrpSpPr>
          <p:cNvPr id="29" name="Group 28"/>
          <p:cNvGrpSpPr/>
          <p:nvPr/>
        </p:nvGrpSpPr>
        <p:grpSpPr>
          <a:xfrm>
            <a:off x="0" y="2297668"/>
            <a:ext cx="4605754" cy="3188732"/>
            <a:chOff x="118646" y="2678668"/>
            <a:chExt cx="4605754" cy="3188732"/>
          </a:xfrm>
        </p:grpSpPr>
        <p:sp>
          <p:nvSpPr>
            <p:cNvPr id="8" name="TextBox 7"/>
            <p:cNvSpPr txBox="1"/>
            <p:nvPr/>
          </p:nvSpPr>
          <p:spPr>
            <a:xfrm>
              <a:off x="838200" y="2678668"/>
              <a:ext cx="3505200" cy="369332"/>
            </a:xfrm>
            <a:prstGeom prst="rect">
              <a:avLst/>
            </a:prstGeom>
            <a:noFill/>
          </p:spPr>
          <p:txBody>
            <a:bodyPr wrap="square" rtlCol="0">
              <a:spAutoFit/>
            </a:bodyPr>
            <a:lstStyle/>
            <a:p>
              <a:pPr algn="ctr"/>
              <a:r>
                <a:rPr lang="en-US" dirty="0" smtClean="0">
                  <a:latin typeface="Arial" pitchFamily="34" charset="0"/>
                  <a:cs typeface="Arial" pitchFamily="34" charset="0"/>
                </a:rPr>
                <a:t>Aerosol Tracer  (ppb)</a:t>
              </a:r>
              <a:endParaRPr lang="en-US" dirty="0">
                <a:latin typeface="Arial" pitchFamily="34" charset="0"/>
                <a:cs typeface="Arial" pitchFamily="34" charset="0"/>
              </a:endParaRPr>
            </a:p>
          </p:txBody>
        </p:sp>
        <p:grpSp>
          <p:nvGrpSpPr>
            <p:cNvPr id="28" name="Group 27"/>
            <p:cNvGrpSpPr/>
            <p:nvPr/>
          </p:nvGrpSpPr>
          <p:grpSpPr>
            <a:xfrm>
              <a:off x="118646" y="2968823"/>
              <a:ext cx="4605754" cy="2898577"/>
              <a:chOff x="118646" y="2968823"/>
              <a:chExt cx="4605754" cy="2898577"/>
            </a:xfrm>
          </p:grpSpPr>
          <p:pic>
            <p:nvPicPr>
              <p:cNvPr id="7" name="Picture 6" descr="yyf_cot_sat_fut_pres.png"/>
              <p:cNvPicPr>
                <a:picLocks noChangeAspect="1"/>
              </p:cNvPicPr>
              <p:nvPr/>
            </p:nvPicPr>
            <p:blipFill>
              <a:blip r:embed="rId2" cstate="print"/>
              <a:srcRect l="34269" t="40249" r="40595" b="35833"/>
              <a:stretch>
                <a:fillRect/>
              </a:stretch>
            </p:blipFill>
            <p:spPr>
              <a:xfrm>
                <a:off x="392723" y="3200400"/>
                <a:ext cx="4331677" cy="2667000"/>
              </a:xfrm>
              <a:prstGeom prst="rect">
                <a:avLst/>
              </a:prstGeom>
            </p:spPr>
          </p:pic>
          <p:sp>
            <p:nvSpPr>
              <p:cNvPr id="21" name="TextBox 20"/>
              <p:cNvSpPr txBox="1"/>
              <p:nvPr/>
            </p:nvSpPr>
            <p:spPr>
              <a:xfrm rot="16200000">
                <a:off x="-494503" y="4153697"/>
                <a:ext cx="1564852" cy="338554"/>
              </a:xfrm>
              <a:prstGeom prst="rect">
                <a:avLst/>
              </a:prstGeom>
              <a:noFill/>
            </p:spPr>
            <p:txBody>
              <a:bodyPr wrap="none" rtlCol="0">
                <a:spAutoFit/>
              </a:bodyPr>
              <a:lstStyle/>
              <a:p>
                <a:r>
                  <a:rPr lang="en-US" sz="1600" dirty="0" smtClean="0">
                    <a:latin typeface="Arial" pitchFamily="34" charset="0"/>
                    <a:cs typeface="Arial" pitchFamily="34" charset="0"/>
                  </a:rPr>
                  <a:t>Pressure (</a:t>
                </a:r>
                <a:r>
                  <a:rPr lang="en-US" sz="1600" dirty="0" err="1" smtClean="0">
                    <a:latin typeface="Arial" pitchFamily="34" charset="0"/>
                    <a:cs typeface="Arial" pitchFamily="34" charset="0"/>
                  </a:rPr>
                  <a:t>hPa</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grpSp>
            <p:nvGrpSpPr>
              <p:cNvPr id="26" name="Group 25"/>
              <p:cNvGrpSpPr/>
              <p:nvPr/>
            </p:nvGrpSpPr>
            <p:grpSpPr>
              <a:xfrm>
                <a:off x="609600" y="2968823"/>
                <a:ext cx="1249060" cy="2212776"/>
                <a:chOff x="609600" y="2968823"/>
                <a:chExt cx="1249060" cy="2212776"/>
              </a:xfrm>
            </p:grpSpPr>
            <p:pic>
              <p:nvPicPr>
                <p:cNvPr id="20" name="Picture 19" descr="yyf_cot_sat_fut_pres.png"/>
                <p:cNvPicPr>
                  <a:picLocks noChangeAspect="1"/>
                </p:cNvPicPr>
                <p:nvPr/>
              </p:nvPicPr>
              <p:blipFill>
                <a:blip r:embed="rId2" cstate="print"/>
                <a:srcRect l="58810" t="12652" r="37618" b="62203"/>
                <a:stretch>
                  <a:fillRect/>
                </a:stretch>
              </p:blipFill>
              <p:spPr>
                <a:xfrm>
                  <a:off x="877230" y="3276600"/>
                  <a:ext cx="418170" cy="1904999"/>
                </a:xfrm>
                <a:prstGeom prst="rect">
                  <a:avLst/>
                </a:prstGeom>
              </p:spPr>
            </p:pic>
            <p:sp>
              <p:nvSpPr>
                <p:cNvPr id="22" name="TextBox 21"/>
                <p:cNvSpPr txBox="1"/>
                <p:nvPr/>
              </p:nvSpPr>
              <p:spPr>
                <a:xfrm>
                  <a:off x="609600" y="2968823"/>
                  <a:ext cx="1249060" cy="307777"/>
                </a:xfrm>
                <a:prstGeom prst="rect">
                  <a:avLst/>
                </a:prstGeom>
                <a:noFill/>
              </p:spPr>
              <p:txBody>
                <a:bodyPr wrap="none" rtlCol="0">
                  <a:spAutoFit/>
                </a:bodyPr>
                <a:lstStyle/>
                <a:p>
                  <a:r>
                    <a:rPr lang="en-US" sz="1400" dirty="0" smtClean="0"/>
                    <a:t>2090s-1990s </a:t>
                  </a:r>
                  <a:endParaRPr lang="en-US" sz="1400" dirty="0"/>
                </a:p>
              </p:txBody>
            </p:sp>
          </p:grpSp>
          <p:grpSp>
            <p:nvGrpSpPr>
              <p:cNvPr id="27" name="Group 26"/>
              <p:cNvGrpSpPr/>
              <p:nvPr/>
            </p:nvGrpSpPr>
            <p:grpSpPr>
              <a:xfrm>
                <a:off x="2514600" y="3276600"/>
                <a:ext cx="1651414" cy="688777"/>
                <a:chOff x="2514600" y="3276600"/>
                <a:chExt cx="1651414" cy="688777"/>
              </a:xfrm>
            </p:grpSpPr>
            <p:sp>
              <p:nvSpPr>
                <p:cNvPr id="15" name="TextBox 14"/>
                <p:cNvSpPr txBox="1"/>
                <p:nvPr/>
              </p:nvSpPr>
              <p:spPr>
                <a:xfrm>
                  <a:off x="2514600" y="3276600"/>
                  <a:ext cx="1651414" cy="307777"/>
                </a:xfrm>
                <a:prstGeom prst="rect">
                  <a:avLst/>
                </a:prstGeom>
                <a:noFill/>
              </p:spPr>
              <p:txBody>
                <a:bodyPr wrap="none" rtlCol="0">
                  <a:spAutoFit/>
                </a:bodyPr>
                <a:lstStyle/>
                <a:p>
                  <a:r>
                    <a:rPr lang="en-US" sz="1400" dirty="0" smtClean="0"/>
                    <a:t>1990s distribution</a:t>
                  </a:r>
                  <a:endParaRPr lang="en-US" sz="1400" dirty="0"/>
                </a:p>
              </p:txBody>
            </p:sp>
            <p:cxnSp>
              <p:nvCxnSpPr>
                <p:cNvPr id="24" name="Straight Arrow Connector 23"/>
                <p:cNvCxnSpPr>
                  <a:stCxn id="15" idx="2"/>
                </p:cNvCxnSpPr>
                <p:nvPr/>
              </p:nvCxnSpPr>
              <p:spPr bwMode="auto">
                <a:xfrm rot="5400000">
                  <a:off x="3117955" y="3743025"/>
                  <a:ext cx="381001" cy="6370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grpSp>
      <p:grpSp>
        <p:nvGrpSpPr>
          <p:cNvPr id="32" name="Group 31"/>
          <p:cNvGrpSpPr/>
          <p:nvPr/>
        </p:nvGrpSpPr>
        <p:grpSpPr>
          <a:xfrm>
            <a:off x="4648200" y="2057400"/>
            <a:ext cx="4876800" cy="4849378"/>
            <a:chOff x="4648200" y="2057400"/>
            <a:chExt cx="4876800" cy="4849378"/>
          </a:xfrm>
        </p:grpSpPr>
        <p:grpSp>
          <p:nvGrpSpPr>
            <p:cNvPr id="31" name="Group 30"/>
            <p:cNvGrpSpPr/>
            <p:nvPr/>
          </p:nvGrpSpPr>
          <p:grpSpPr>
            <a:xfrm>
              <a:off x="4648200" y="2057400"/>
              <a:ext cx="4876800" cy="4849378"/>
              <a:chOff x="4572000" y="1788952"/>
              <a:chExt cx="4876800" cy="4849378"/>
            </a:xfrm>
          </p:grpSpPr>
          <p:grpSp>
            <p:nvGrpSpPr>
              <p:cNvPr id="19" name="Group 18"/>
              <p:cNvGrpSpPr/>
              <p:nvPr/>
            </p:nvGrpSpPr>
            <p:grpSpPr>
              <a:xfrm>
                <a:off x="4572000" y="1957426"/>
                <a:ext cx="4876800" cy="4680904"/>
                <a:chOff x="4572000" y="1957426"/>
                <a:chExt cx="4876800" cy="4680904"/>
              </a:xfrm>
            </p:grpSpPr>
            <p:pic>
              <p:nvPicPr>
                <p:cNvPr id="12" name="Picture 11" descr="nena_cdf_land_SAt_PM25.png"/>
                <p:cNvPicPr>
                  <a:picLocks noChangeAspect="1"/>
                </p:cNvPicPr>
                <p:nvPr/>
              </p:nvPicPr>
              <p:blipFill>
                <a:blip r:embed="rId3" cstate="print"/>
                <a:srcRect l="7379" t="70161" r="24242"/>
                <a:stretch>
                  <a:fillRect/>
                </a:stretch>
              </p:blipFill>
              <p:spPr>
                <a:xfrm>
                  <a:off x="5181600" y="3810000"/>
                  <a:ext cx="3276600" cy="2209800"/>
                </a:xfrm>
                <a:prstGeom prst="rect">
                  <a:avLst/>
                </a:prstGeom>
              </p:spPr>
            </p:pic>
            <p:pic>
              <p:nvPicPr>
                <p:cNvPr id="4" name="Picture 3" descr="nena_cdf_land_SAt_PM25.png"/>
                <p:cNvPicPr>
                  <a:picLocks noChangeAspect="1"/>
                </p:cNvPicPr>
                <p:nvPr/>
              </p:nvPicPr>
              <p:blipFill>
                <a:blip r:embed="rId3" cstate="print"/>
                <a:srcRect l="4771" t="40000" r="24242" b="34984"/>
                <a:stretch>
                  <a:fillRect/>
                </a:stretch>
              </p:blipFill>
              <p:spPr>
                <a:xfrm>
                  <a:off x="5029200" y="1957426"/>
                  <a:ext cx="3401608" cy="1852574"/>
                </a:xfrm>
                <a:prstGeom prst="rect">
                  <a:avLst/>
                </a:prstGeom>
              </p:spPr>
            </p:pic>
            <p:sp>
              <p:nvSpPr>
                <p:cNvPr id="10" name="TextBox 9"/>
                <p:cNvSpPr txBox="1"/>
                <p:nvPr/>
              </p:nvSpPr>
              <p:spPr>
                <a:xfrm>
                  <a:off x="5410201" y="2133600"/>
                  <a:ext cx="1752600" cy="646331"/>
                </a:xfrm>
                <a:prstGeom prst="rect">
                  <a:avLst/>
                </a:prstGeom>
                <a:solidFill>
                  <a:schemeClr val="bg1"/>
                </a:solidFill>
              </p:spPr>
              <p:txBody>
                <a:bodyPr wrap="square" rtlCol="0">
                  <a:spAutoFit/>
                </a:bodyPr>
                <a:lstStyle/>
                <a:p>
                  <a:r>
                    <a:rPr lang="en-US" b="1" dirty="0" smtClean="0">
                      <a:latin typeface="Arial" pitchFamily="34" charset="0"/>
                      <a:cs typeface="Arial" pitchFamily="34" charset="0"/>
                    </a:rPr>
                    <a:t>Aerosol Tracer (ppb) </a:t>
                  </a:r>
                </a:p>
              </p:txBody>
            </p:sp>
            <p:sp>
              <p:nvSpPr>
                <p:cNvPr id="11" name="TextBox 10"/>
                <p:cNvSpPr txBox="1"/>
                <p:nvPr/>
              </p:nvSpPr>
              <p:spPr>
                <a:xfrm>
                  <a:off x="5486400" y="3962400"/>
                  <a:ext cx="1026243" cy="646331"/>
                </a:xfrm>
                <a:prstGeom prst="rect">
                  <a:avLst/>
                </a:prstGeom>
                <a:solidFill>
                  <a:schemeClr val="bg1"/>
                </a:solidFill>
              </p:spPr>
              <p:txBody>
                <a:bodyPr wrap="none" rtlCol="0">
                  <a:spAutoFit/>
                </a:bodyPr>
                <a:lstStyle/>
                <a:p>
                  <a:r>
                    <a:rPr lang="en-US" b="1" dirty="0" smtClean="0">
                      <a:latin typeface="Arial" pitchFamily="34" charset="0"/>
                      <a:cs typeface="Arial" pitchFamily="34" charset="0"/>
                    </a:rPr>
                    <a:t>PM2.5 </a:t>
                  </a:r>
                </a:p>
                <a:p>
                  <a:r>
                    <a:rPr lang="en-US" b="1" dirty="0" smtClean="0">
                      <a:latin typeface="Arial" pitchFamily="34" charset="0"/>
                      <a:cs typeface="Arial" pitchFamily="34" charset="0"/>
                    </a:rPr>
                    <a:t>(</a:t>
                  </a:r>
                  <a:r>
                    <a:rPr lang="en-US" b="1" dirty="0" err="1" smtClean="0">
                      <a:latin typeface="Arial" pitchFamily="34" charset="0"/>
                      <a:cs typeface="Arial" pitchFamily="34" charset="0"/>
                    </a:rPr>
                    <a:t>ug</a:t>
                  </a:r>
                  <a:r>
                    <a:rPr lang="en-US" b="1" dirty="0" smtClean="0">
                      <a:latin typeface="Arial" pitchFamily="34" charset="0"/>
                      <a:cs typeface="Arial" pitchFamily="34" charset="0"/>
                    </a:rPr>
                    <a:t> m</a:t>
                  </a:r>
                  <a:r>
                    <a:rPr lang="en-US" b="1" baseline="30000" dirty="0" smtClean="0">
                      <a:latin typeface="Arial" pitchFamily="34" charset="0"/>
                      <a:cs typeface="Arial" pitchFamily="34" charset="0"/>
                    </a:rPr>
                    <a:t>-3</a:t>
                  </a:r>
                  <a:r>
                    <a:rPr lang="en-US" b="1" dirty="0" smtClean="0">
                      <a:latin typeface="Arial" pitchFamily="34" charset="0"/>
                      <a:cs typeface="Arial" pitchFamily="34" charset="0"/>
                    </a:rPr>
                    <a:t>)</a:t>
                  </a:r>
                </a:p>
              </p:txBody>
            </p:sp>
            <p:sp>
              <p:nvSpPr>
                <p:cNvPr id="13" name="TextBox 12"/>
                <p:cNvSpPr txBox="1"/>
                <p:nvPr/>
              </p:nvSpPr>
              <p:spPr>
                <a:xfrm>
                  <a:off x="4572000" y="5715000"/>
                  <a:ext cx="4876800" cy="923330"/>
                </a:xfrm>
                <a:prstGeom prst="rect">
                  <a:avLst/>
                </a:prstGeom>
                <a:noFill/>
              </p:spPr>
              <p:txBody>
                <a:bodyPr wrap="square" rtlCol="0">
                  <a:spAutoFit/>
                </a:bodyPr>
                <a:lstStyle/>
                <a:p>
                  <a:pPr>
                    <a:buFont typeface="Wingdings" charset="2"/>
                    <a:buChar char="à"/>
                  </a:pPr>
                  <a:r>
                    <a:rPr lang="en-US" dirty="0" smtClean="0">
                      <a:solidFill>
                        <a:srgbClr val="0000FF"/>
                      </a:solidFill>
                      <a:latin typeface="Arial" pitchFamily="34" charset="0"/>
                      <a:cs typeface="Arial" pitchFamily="34" charset="0"/>
                      <a:sym typeface="Wingdings" pitchFamily="2" charset="2"/>
                    </a:rPr>
                    <a:t>Tracer roughly captures PM2.5 changes </a:t>
                  </a:r>
                </a:p>
                <a:p>
                  <a:pPr>
                    <a:buFont typeface="Wingdings" charset="2"/>
                    <a:buChar char="à"/>
                  </a:pPr>
                  <a:r>
                    <a:rPr lang="en-US" dirty="0" smtClean="0">
                      <a:solidFill>
                        <a:srgbClr val="0000FF"/>
                      </a:solidFill>
                      <a:latin typeface="Arial" pitchFamily="34" charset="0"/>
                      <a:cs typeface="Arial" pitchFamily="34" charset="0"/>
                      <a:sym typeface="Wingdings" pitchFamily="2" charset="2"/>
                    </a:rPr>
                    <a:t>Cheaper option for AQ info from physical</a:t>
                  </a:r>
                </a:p>
                <a:p>
                  <a:r>
                    <a:rPr lang="en-US" dirty="0" smtClean="0">
                      <a:solidFill>
                        <a:srgbClr val="0000FF"/>
                      </a:solidFill>
                      <a:latin typeface="Arial" pitchFamily="34" charset="0"/>
                      <a:cs typeface="Arial" pitchFamily="34" charset="0"/>
                      <a:sym typeface="Wingdings" pitchFamily="2" charset="2"/>
                    </a:rPr>
                    <a:t>	climate models (e.g., high res)</a:t>
                  </a:r>
                  <a:endParaRPr lang="en-US" dirty="0">
                    <a:solidFill>
                      <a:srgbClr val="0000FF"/>
                    </a:solidFill>
                    <a:latin typeface="Arial" pitchFamily="34" charset="0"/>
                    <a:cs typeface="Arial" pitchFamily="34" charset="0"/>
                  </a:endParaRPr>
                </a:p>
              </p:txBody>
            </p:sp>
            <p:sp>
              <p:nvSpPr>
                <p:cNvPr id="14" name="TextBox 13"/>
                <p:cNvSpPr txBox="1"/>
                <p:nvPr/>
              </p:nvSpPr>
              <p:spPr>
                <a:xfrm rot="16200000">
                  <a:off x="3477398" y="3553599"/>
                  <a:ext cx="2886671" cy="369332"/>
                </a:xfrm>
                <a:prstGeom prst="rect">
                  <a:avLst/>
                </a:prstGeom>
                <a:solidFill>
                  <a:schemeClr val="bg1"/>
                </a:solidFill>
              </p:spPr>
              <p:txBody>
                <a:bodyPr wrap="square" rtlCol="0">
                  <a:spAutoFit/>
                </a:bodyPr>
                <a:lstStyle/>
                <a:p>
                  <a:r>
                    <a:rPr lang="en-US" b="1" dirty="0" smtClean="0">
                      <a:latin typeface="Arial" pitchFamily="34" charset="0"/>
                      <a:cs typeface="Arial" pitchFamily="34" charset="0"/>
                    </a:rPr>
                    <a:t>JJA daily regional mean</a:t>
                  </a:r>
                  <a:endParaRPr lang="en-US" b="1" dirty="0">
                    <a:latin typeface="Arial" pitchFamily="34" charset="0"/>
                    <a:cs typeface="Arial" pitchFamily="34" charset="0"/>
                  </a:endParaRPr>
                </a:p>
              </p:txBody>
            </p:sp>
          </p:grpSp>
          <p:sp>
            <p:nvSpPr>
              <p:cNvPr id="30" name="Rectangle 29"/>
              <p:cNvSpPr/>
              <p:nvPr/>
            </p:nvSpPr>
            <p:spPr>
              <a:xfrm>
                <a:off x="6400800" y="1788952"/>
                <a:ext cx="1056700" cy="369332"/>
              </a:xfrm>
              <a:prstGeom prst="rect">
                <a:avLst/>
              </a:prstGeom>
            </p:spPr>
            <p:txBody>
              <a:bodyPr wrap="none">
                <a:spAutoFit/>
              </a:bodyPr>
              <a:lstStyle/>
              <a:p>
                <a:r>
                  <a:rPr lang="en-US" b="1" dirty="0" smtClean="0">
                    <a:latin typeface="Arial" pitchFamily="34" charset="0"/>
                    <a:cs typeface="Arial" pitchFamily="34" charset="0"/>
                  </a:rPr>
                  <a:t>NE USA</a:t>
                </a:r>
                <a:endParaRPr lang="en-US" b="1" dirty="0">
                  <a:latin typeface="Arial" pitchFamily="34" charset="0"/>
                  <a:cs typeface="Arial" pitchFamily="34" charset="0"/>
                </a:endParaRPr>
              </a:p>
            </p:txBody>
          </p:sp>
        </p:grpSp>
        <p:sp>
          <p:nvSpPr>
            <p:cNvPr id="25" name="TextBox 24"/>
            <p:cNvSpPr txBox="1"/>
            <p:nvPr/>
          </p:nvSpPr>
          <p:spPr>
            <a:xfrm>
              <a:off x="5638800" y="3048000"/>
              <a:ext cx="793807" cy="646331"/>
            </a:xfrm>
            <a:prstGeom prst="rect">
              <a:avLst/>
            </a:prstGeom>
            <a:noFill/>
          </p:spPr>
          <p:txBody>
            <a:bodyPr wrap="none" rtlCol="0">
              <a:spAutoFit/>
            </a:bodyPr>
            <a:lstStyle/>
            <a:p>
              <a:r>
                <a:rPr lang="en-US" dirty="0" smtClean="0"/>
                <a:t>1990s</a:t>
              </a:r>
            </a:p>
            <a:p>
              <a:r>
                <a:rPr lang="en-US" dirty="0" smtClean="0">
                  <a:solidFill>
                    <a:srgbClr val="FF0000"/>
                  </a:solidFill>
                </a:rPr>
                <a:t>2090s</a:t>
              </a:r>
              <a:endParaRPr lang="en-US" dirty="0">
                <a:solidFill>
                  <a:srgbClr val="FF0000"/>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38755" y="5300246"/>
            <a:ext cx="2937407" cy="338554"/>
          </a:xfrm>
          <a:prstGeom prst="rect">
            <a:avLst/>
          </a:prstGeom>
          <a:solidFill>
            <a:schemeClr val="bg1"/>
          </a:solidFill>
        </p:spPr>
        <p:txBody>
          <a:bodyPr wrap="none" rtlCol="0">
            <a:spAutoFit/>
          </a:bodyPr>
          <a:lstStyle/>
          <a:p>
            <a:r>
              <a:rPr lang="en-US" sz="1600" dirty="0" smtClean="0">
                <a:solidFill>
                  <a:srgbClr val="000000"/>
                </a:solidFill>
              </a:rPr>
              <a:t>July Monthly </a:t>
            </a:r>
            <a:r>
              <a:rPr lang="en-US" sz="1600" dirty="0">
                <a:solidFill>
                  <a:srgbClr val="000000"/>
                </a:solidFill>
              </a:rPr>
              <a:t>avg. daily max T </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64" t="11347" r="67081" b="71583"/>
          <a:stretch/>
        </p:blipFill>
        <p:spPr>
          <a:xfrm>
            <a:off x="1752600" y="2590800"/>
            <a:ext cx="3657600" cy="2743200"/>
          </a:xfrm>
          <a:prstGeom prst="rect">
            <a:avLst/>
          </a:prstGeom>
        </p:spPr>
      </p:pic>
      <p:sp>
        <p:nvSpPr>
          <p:cNvPr id="2" name="Title 1"/>
          <p:cNvSpPr>
            <a:spLocks noGrp="1"/>
          </p:cNvSpPr>
          <p:nvPr>
            <p:ph type="title"/>
          </p:nvPr>
        </p:nvSpPr>
        <p:spPr>
          <a:xfrm>
            <a:off x="0" y="0"/>
            <a:ext cx="9144000" cy="1066800"/>
          </a:xfrm>
        </p:spPr>
        <p:txBody>
          <a:bodyPr/>
          <a:lstStyle/>
          <a:p>
            <a:r>
              <a:rPr lang="en-US" dirty="0" smtClean="0"/>
              <a:t>How well does a global chemistry-climate model simulate regional O</a:t>
            </a:r>
            <a:r>
              <a:rPr lang="en-US" baseline="-25000" dirty="0" smtClean="0"/>
              <a:t>3</a:t>
            </a:r>
            <a:r>
              <a:rPr lang="en-US" dirty="0" smtClean="0"/>
              <a:t>-temperature relationships?</a:t>
            </a:r>
            <a:endParaRPr lang="en-US" dirty="0"/>
          </a:p>
        </p:txBody>
      </p:sp>
      <p:sp>
        <p:nvSpPr>
          <p:cNvPr id="4" name="TextBox 3"/>
          <p:cNvSpPr txBox="1"/>
          <p:nvPr/>
        </p:nvSpPr>
        <p:spPr>
          <a:xfrm>
            <a:off x="5943600" y="6172200"/>
            <a:ext cx="3125599" cy="646331"/>
          </a:xfrm>
          <a:prstGeom prst="rect">
            <a:avLst/>
          </a:prstGeom>
          <a:noFill/>
        </p:spPr>
        <p:txBody>
          <a:bodyPr wrap="none" rtlCol="0">
            <a:spAutoFit/>
          </a:bodyPr>
          <a:lstStyle/>
          <a:p>
            <a:r>
              <a:rPr lang="en-US" i="1" dirty="0" smtClean="0">
                <a:solidFill>
                  <a:srgbClr val="000000"/>
                </a:solidFill>
                <a:latin typeface="Arial" pitchFamily="34" charset="0"/>
                <a:cs typeface="Arial" pitchFamily="34" charset="0"/>
              </a:rPr>
              <a:t>D.J .Rasmussen et </a:t>
            </a:r>
            <a:r>
              <a:rPr lang="en-US" i="1" dirty="0">
                <a:solidFill>
                  <a:srgbClr val="000000"/>
                </a:solidFill>
                <a:latin typeface="Arial" pitchFamily="34" charset="0"/>
                <a:cs typeface="Arial" pitchFamily="34" charset="0"/>
              </a:rPr>
              <a:t>al., </a:t>
            </a:r>
            <a:endParaRPr lang="en-US" i="1" dirty="0" smtClean="0">
              <a:solidFill>
                <a:srgbClr val="000000"/>
              </a:solidFill>
              <a:latin typeface="Arial" pitchFamily="34" charset="0"/>
              <a:cs typeface="Arial" pitchFamily="34" charset="0"/>
            </a:endParaRPr>
          </a:p>
          <a:p>
            <a:r>
              <a:rPr lang="en-US" i="1" dirty="0" smtClean="0">
                <a:solidFill>
                  <a:srgbClr val="000000"/>
                </a:solidFill>
                <a:latin typeface="Arial" pitchFamily="34" charset="0"/>
                <a:cs typeface="Arial" pitchFamily="34" charset="0"/>
              </a:rPr>
              <a:t>submitted to Atmos. Environ.</a:t>
            </a:r>
            <a:endParaRPr lang="en-US" i="1" dirty="0">
              <a:solidFill>
                <a:srgbClr val="000000"/>
              </a:solidFill>
              <a:latin typeface="Arial" pitchFamily="34" charset="0"/>
              <a:cs typeface="Arial" pitchFamily="34" charset="0"/>
            </a:endParaRPr>
          </a:p>
        </p:txBody>
      </p:sp>
      <p:sp>
        <p:nvSpPr>
          <p:cNvPr id="20" name="TextBox 19"/>
          <p:cNvSpPr txBox="1"/>
          <p:nvPr/>
        </p:nvSpPr>
        <p:spPr>
          <a:xfrm>
            <a:off x="431021" y="5715000"/>
            <a:ext cx="8712979" cy="646331"/>
          </a:xfrm>
          <a:prstGeom prst="rect">
            <a:avLst/>
          </a:prstGeom>
          <a:noFill/>
        </p:spPr>
        <p:txBody>
          <a:bodyPr wrap="square" rtlCol="0">
            <a:spAutoFit/>
          </a:bodyPr>
          <a:lstStyle/>
          <a:p>
            <a:pPr>
              <a:buFont typeface="Wingdings" charset="2"/>
              <a:buChar char="à"/>
            </a:pPr>
            <a:r>
              <a:rPr lang="en-US" b="1" dirty="0" smtClean="0">
                <a:solidFill>
                  <a:srgbClr val="0000FF"/>
                </a:solidFill>
                <a:latin typeface="Arial" pitchFamily="34" charset="0"/>
                <a:cs typeface="Arial" pitchFamily="34" charset="0"/>
              </a:rPr>
              <a:t>  Model captures observed O</a:t>
            </a:r>
            <a:r>
              <a:rPr lang="en-US" b="1" baseline="-25000" dirty="0" smtClean="0">
                <a:solidFill>
                  <a:srgbClr val="0000FF"/>
                </a:solidFill>
                <a:latin typeface="Arial" pitchFamily="34" charset="0"/>
                <a:cs typeface="Arial" pitchFamily="34" charset="0"/>
              </a:rPr>
              <a:t>3</a:t>
            </a:r>
            <a:r>
              <a:rPr lang="en-US" b="1" dirty="0" smtClean="0">
                <a:solidFill>
                  <a:srgbClr val="0000FF"/>
                </a:solidFill>
                <a:latin typeface="Arial" pitchFamily="34" charset="0"/>
                <a:cs typeface="Arial" pitchFamily="34" charset="0"/>
              </a:rPr>
              <a:t>-T relationship in NE USA in July, despite 	high O</a:t>
            </a:r>
            <a:r>
              <a:rPr lang="en-US" b="1" baseline="-25000" dirty="0" smtClean="0">
                <a:solidFill>
                  <a:srgbClr val="0000FF"/>
                </a:solidFill>
                <a:latin typeface="Arial" pitchFamily="34" charset="0"/>
                <a:cs typeface="Arial" pitchFamily="34" charset="0"/>
              </a:rPr>
              <a:t>3 </a:t>
            </a:r>
            <a:r>
              <a:rPr lang="en-US" b="1" dirty="0" smtClean="0">
                <a:solidFill>
                  <a:srgbClr val="0000FF"/>
                </a:solidFill>
                <a:latin typeface="Arial" pitchFamily="34" charset="0"/>
                <a:cs typeface="Arial" pitchFamily="34" charset="0"/>
              </a:rPr>
              <a:t>bias</a:t>
            </a:r>
          </a:p>
        </p:txBody>
      </p:sp>
      <p:grpSp>
        <p:nvGrpSpPr>
          <p:cNvPr id="3" name="Group 25"/>
          <p:cNvGrpSpPr/>
          <p:nvPr/>
        </p:nvGrpSpPr>
        <p:grpSpPr>
          <a:xfrm>
            <a:off x="5105400" y="1948990"/>
            <a:ext cx="3950733" cy="3613610"/>
            <a:chOff x="5879067" y="869246"/>
            <a:chExt cx="3493533" cy="3360408"/>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7081" t="12074" r="4859" b="71717"/>
            <a:stretch/>
          </p:blipFill>
          <p:spPr>
            <a:xfrm>
              <a:off x="6121937" y="1524001"/>
              <a:ext cx="3250663" cy="2430036"/>
            </a:xfrm>
            <a:prstGeom prst="rect">
              <a:avLst/>
            </a:prstGeom>
          </p:spPr>
        </p:pic>
        <p:grpSp>
          <p:nvGrpSpPr>
            <p:cNvPr id="5" name="Group 20"/>
            <p:cNvGrpSpPr/>
            <p:nvPr/>
          </p:nvGrpSpPr>
          <p:grpSpPr>
            <a:xfrm>
              <a:off x="5879067" y="869246"/>
              <a:ext cx="2231773" cy="3360408"/>
              <a:chOff x="816574" y="3199034"/>
              <a:chExt cx="2231773" cy="3360408"/>
            </a:xfrm>
          </p:grpSpPr>
          <p:sp>
            <p:nvSpPr>
              <p:cNvPr id="18" name="TextBox 17"/>
              <p:cNvSpPr txBox="1"/>
              <p:nvPr/>
            </p:nvSpPr>
            <p:spPr>
              <a:xfrm>
                <a:off x="2318054" y="6215989"/>
                <a:ext cx="730293" cy="343453"/>
              </a:xfrm>
              <a:prstGeom prst="rect">
                <a:avLst/>
              </a:prstGeom>
              <a:solidFill>
                <a:schemeClr val="bg1"/>
              </a:solidFill>
            </p:spPr>
            <p:txBody>
              <a:bodyPr wrap="none" rtlCol="0">
                <a:spAutoFit/>
              </a:bodyPr>
              <a:lstStyle/>
              <a:p>
                <a:r>
                  <a:rPr lang="en-US" dirty="0">
                    <a:solidFill>
                      <a:srgbClr val="000000"/>
                    </a:solidFill>
                    <a:latin typeface="Arial" pitchFamily="34" charset="0"/>
                    <a:cs typeface="Arial" pitchFamily="34" charset="0"/>
                  </a:rPr>
                  <a:t>Month</a:t>
                </a:r>
              </a:p>
            </p:txBody>
          </p:sp>
          <p:sp>
            <p:nvSpPr>
              <p:cNvPr id="15" name="TextBox 14"/>
              <p:cNvSpPr txBox="1"/>
              <p:nvPr/>
            </p:nvSpPr>
            <p:spPr>
              <a:xfrm rot="16200000">
                <a:off x="-408460" y="4424068"/>
                <a:ext cx="2819400" cy="369332"/>
              </a:xfrm>
              <a:prstGeom prst="rect">
                <a:avLst/>
              </a:prstGeom>
              <a:solidFill>
                <a:schemeClr val="bg1"/>
              </a:solidFill>
            </p:spPr>
            <p:txBody>
              <a:bodyPr wrap="square" rtlCol="0">
                <a:spAutoFit/>
              </a:bodyPr>
              <a:lstStyle/>
              <a:p>
                <a:r>
                  <a:rPr lang="en-US" dirty="0">
                    <a:solidFill>
                      <a:srgbClr val="000000"/>
                    </a:solidFill>
                    <a:latin typeface="Arial" pitchFamily="34" charset="0"/>
                    <a:cs typeface="Arial" pitchFamily="34" charset="0"/>
                  </a:rPr>
                  <a:t>Slopes  (ppb </a:t>
                </a:r>
                <a:r>
                  <a:rPr lang="en-US" dirty="0" smtClean="0">
                    <a:solidFill>
                      <a:srgbClr val="000000"/>
                    </a:solidFill>
                    <a:latin typeface="Arial" pitchFamily="34" charset="0"/>
                    <a:cs typeface="Arial" pitchFamily="34" charset="0"/>
                  </a:rPr>
                  <a:t>O</a:t>
                </a:r>
                <a:r>
                  <a:rPr lang="en-US" baseline="-25000" dirty="0" smtClean="0">
                    <a:solidFill>
                      <a:srgbClr val="000000"/>
                    </a:solidFill>
                    <a:latin typeface="Arial" pitchFamily="34" charset="0"/>
                    <a:cs typeface="Arial" pitchFamily="34" charset="0"/>
                  </a:rPr>
                  <a:t>3 </a:t>
                </a:r>
                <a:r>
                  <a:rPr lang="en-US" dirty="0" smtClean="0">
                    <a:solidFill>
                      <a:srgbClr val="000000"/>
                    </a:solidFill>
                    <a:latin typeface="Arial" pitchFamily="34" charset="0"/>
                    <a:cs typeface="Arial" pitchFamily="34" charset="0"/>
                  </a:rPr>
                  <a:t> K</a:t>
                </a:r>
                <a:r>
                  <a:rPr lang="en-US" baseline="30000" dirty="0" smtClean="0">
                    <a:solidFill>
                      <a:srgbClr val="000000"/>
                    </a:solidFill>
                    <a:latin typeface="Arial" pitchFamily="34" charset="0"/>
                    <a:cs typeface="Arial" pitchFamily="34" charset="0"/>
                  </a:rPr>
                  <a:t>-1</a:t>
                </a:r>
                <a:r>
                  <a:rPr lang="en-US" dirty="0" smtClean="0">
                    <a:solidFill>
                      <a:srgbClr val="000000"/>
                    </a:solidFill>
                    <a:latin typeface="Arial" pitchFamily="34" charset="0"/>
                    <a:cs typeface="Arial" pitchFamily="34" charset="0"/>
                  </a:rPr>
                  <a:t>)</a:t>
                </a:r>
                <a:endParaRPr lang="en-US" baseline="30000" dirty="0">
                  <a:solidFill>
                    <a:srgbClr val="000000"/>
                  </a:solidFill>
                  <a:latin typeface="Arial" pitchFamily="34" charset="0"/>
                  <a:cs typeface="Arial" pitchFamily="34" charset="0"/>
                </a:endParaRPr>
              </a:p>
            </p:txBody>
          </p:sp>
        </p:grpSp>
      </p:grpSp>
      <p:pic>
        <p:nvPicPr>
          <p:cNvPr id="16" name="Picture 4" descr="US_map_CASTNet_sites_regions.png"/>
          <p:cNvPicPr>
            <a:picLocks noChangeAspect="1"/>
          </p:cNvPicPr>
          <p:nvPr/>
        </p:nvPicPr>
        <p:blipFill>
          <a:blip r:embed="rId4" cstate="print">
            <a:extLst>
              <a:ext uri="{28A0092B-C50C-407E-A947-70E740481C1C}">
                <a14:useLocalDpi xmlns:a14="http://schemas.microsoft.com/office/drawing/2010/main" val="0"/>
              </a:ext>
            </a:extLst>
          </a:blip>
          <a:srcRect l="49820" t="42878" r="19246" b="32447"/>
          <a:stretch>
            <a:fillRect/>
          </a:stretch>
        </p:blipFill>
        <p:spPr bwMode="auto">
          <a:xfrm rot="-5400000">
            <a:off x="102010" y="1650590"/>
            <a:ext cx="1600200" cy="16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165" y="1143000"/>
            <a:ext cx="1875835" cy="923330"/>
          </a:xfrm>
          <a:prstGeom prst="rect">
            <a:avLst/>
          </a:prstGeom>
          <a:noFill/>
        </p:spPr>
        <p:txBody>
          <a:bodyPr wrap="none" rtlCol="0">
            <a:spAutoFit/>
          </a:bodyPr>
          <a:lstStyle/>
          <a:p>
            <a:r>
              <a:rPr lang="en-US" b="1" dirty="0" err="1" smtClean="0">
                <a:solidFill>
                  <a:srgbClr val="000000"/>
                </a:solidFill>
                <a:latin typeface="Arial" pitchFamily="34" charset="0"/>
                <a:cs typeface="Arial" pitchFamily="34" charset="0"/>
              </a:rPr>
              <a:t>CASTNet</a:t>
            </a:r>
            <a:r>
              <a:rPr lang="en-US" b="1" dirty="0" smtClean="0">
                <a:solidFill>
                  <a:srgbClr val="000000"/>
                </a:solidFill>
                <a:latin typeface="Arial" pitchFamily="34" charset="0"/>
                <a:cs typeface="Arial" pitchFamily="34" charset="0"/>
              </a:rPr>
              <a:t> sites,</a:t>
            </a:r>
          </a:p>
          <a:p>
            <a:r>
              <a:rPr lang="en-US" b="1" dirty="0" smtClean="0">
                <a:solidFill>
                  <a:srgbClr val="000000"/>
                </a:solidFill>
                <a:latin typeface="Arial" pitchFamily="34" charset="0"/>
                <a:cs typeface="Arial" pitchFamily="34" charset="0"/>
              </a:rPr>
              <a:t>NORTHEAST</a:t>
            </a:r>
          </a:p>
          <a:p>
            <a:pPr algn="ctr"/>
            <a:r>
              <a:rPr lang="en-US" b="1" dirty="0" smtClean="0">
                <a:solidFill>
                  <a:srgbClr val="000000"/>
                </a:solidFill>
                <a:latin typeface="Arial" pitchFamily="34" charset="0"/>
                <a:cs typeface="Arial" pitchFamily="34" charset="0"/>
              </a:rPr>
              <a:t>USA</a:t>
            </a:r>
            <a:endParaRPr lang="en-US" b="1" dirty="0">
              <a:solidFill>
                <a:srgbClr val="000000"/>
              </a:solidFill>
              <a:latin typeface="Arial" pitchFamily="34" charset="0"/>
              <a:cs typeface="Arial" pitchFamily="34" charset="0"/>
            </a:endParaRPr>
          </a:p>
        </p:txBody>
      </p:sp>
      <p:sp>
        <p:nvSpPr>
          <p:cNvPr id="19" name="TextBox 18"/>
          <p:cNvSpPr txBox="1"/>
          <p:nvPr/>
        </p:nvSpPr>
        <p:spPr>
          <a:xfrm>
            <a:off x="1905000" y="1219200"/>
            <a:ext cx="7027885" cy="815608"/>
          </a:xfrm>
          <a:prstGeom prst="rect">
            <a:avLst/>
          </a:prstGeom>
          <a:noFill/>
        </p:spPr>
        <p:txBody>
          <a:bodyPr wrap="none" rtlCol="0">
            <a:spAutoFit/>
          </a:bodyPr>
          <a:lstStyle/>
          <a:p>
            <a:pPr algn="ctr"/>
            <a:r>
              <a:rPr lang="en-US" sz="2000" b="1" dirty="0" smtClean="0">
                <a:solidFill>
                  <a:srgbClr val="000000"/>
                </a:solidFill>
                <a:latin typeface="Arial" pitchFamily="34" charset="0"/>
                <a:cs typeface="Arial" pitchFamily="34" charset="0"/>
              </a:rPr>
              <a:t>“</a:t>
            </a:r>
            <a:r>
              <a:rPr lang="en-US" sz="2000" b="1" dirty="0" err="1" smtClean="0">
                <a:solidFill>
                  <a:srgbClr val="000000"/>
                </a:solidFill>
                <a:latin typeface="Arial" pitchFamily="34" charset="0"/>
                <a:cs typeface="Arial" pitchFamily="34" charset="0"/>
              </a:rPr>
              <a:t>Climatological</a:t>
            </a:r>
            <a:r>
              <a:rPr lang="en-US" sz="2000" b="1" dirty="0" smtClean="0">
                <a:solidFill>
                  <a:srgbClr val="000000"/>
                </a:solidFill>
                <a:latin typeface="Arial" pitchFamily="34" charset="0"/>
                <a:cs typeface="Arial" pitchFamily="34" charset="0"/>
              </a:rPr>
              <a:t>” O</a:t>
            </a:r>
            <a:r>
              <a:rPr lang="en-US" sz="2000" b="1" baseline="-25000" dirty="0" smtClean="0">
                <a:solidFill>
                  <a:srgbClr val="000000"/>
                </a:solidFill>
                <a:latin typeface="Arial" pitchFamily="34" charset="0"/>
                <a:cs typeface="Arial" pitchFamily="34" charset="0"/>
              </a:rPr>
              <a:t>3</a:t>
            </a:r>
            <a:r>
              <a:rPr lang="en-US" sz="2000" b="1" dirty="0" smtClean="0">
                <a:solidFill>
                  <a:srgbClr val="000000"/>
                </a:solidFill>
                <a:latin typeface="Arial" pitchFamily="34" charset="0"/>
                <a:cs typeface="Arial" pitchFamily="34" charset="0"/>
              </a:rPr>
              <a:t>-T relationships:</a:t>
            </a:r>
          </a:p>
          <a:p>
            <a:pPr algn="ctr"/>
            <a:endParaRPr lang="en-US" sz="800" b="1" dirty="0" smtClean="0">
              <a:solidFill>
                <a:srgbClr val="000000"/>
              </a:solidFill>
              <a:latin typeface="Arial" pitchFamily="34" charset="0"/>
              <a:cs typeface="Arial" pitchFamily="34" charset="0"/>
            </a:endParaRPr>
          </a:p>
          <a:p>
            <a:pPr algn="ctr"/>
            <a:r>
              <a:rPr lang="en-US" b="1" dirty="0" smtClean="0">
                <a:solidFill>
                  <a:srgbClr val="000000"/>
                </a:solidFill>
                <a:latin typeface="Arial" pitchFamily="34" charset="0"/>
                <a:cs typeface="Arial" pitchFamily="34" charset="0"/>
              </a:rPr>
              <a:t>Monthly means of daily max T and monthly means of MDA8 O</a:t>
            </a:r>
            <a:r>
              <a:rPr lang="en-US" b="1" baseline="-25000" dirty="0" smtClean="0">
                <a:solidFill>
                  <a:srgbClr val="000000"/>
                </a:solidFill>
                <a:latin typeface="Arial" pitchFamily="34" charset="0"/>
                <a:cs typeface="Arial" pitchFamily="34" charset="0"/>
              </a:rPr>
              <a:t>3</a:t>
            </a:r>
            <a:endParaRPr lang="en-US" b="1" baseline="-25000" dirty="0">
              <a:solidFill>
                <a:srgbClr val="000000"/>
              </a:solidFill>
              <a:latin typeface="Arial" pitchFamily="34" charset="0"/>
              <a:cs typeface="Arial" pitchFamily="34" charset="0"/>
            </a:endParaRPr>
          </a:p>
        </p:txBody>
      </p:sp>
      <p:sp>
        <p:nvSpPr>
          <p:cNvPr id="10" name="TextBox 9"/>
          <p:cNvSpPr txBox="1"/>
          <p:nvPr/>
        </p:nvSpPr>
        <p:spPr>
          <a:xfrm>
            <a:off x="3126115" y="2096869"/>
            <a:ext cx="1903085" cy="646331"/>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AM3: 1981-2000</a:t>
            </a:r>
          </a:p>
          <a:p>
            <a:r>
              <a:rPr lang="en-US" dirty="0" smtClean="0">
                <a:solidFill>
                  <a:srgbClr val="000000"/>
                </a:solidFill>
                <a:latin typeface="Arial" pitchFamily="34" charset="0"/>
                <a:cs typeface="Arial" pitchFamily="34" charset="0"/>
              </a:rPr>
              <a:t>OBS: 1988-2009</a:t>
            </a:r>
            <a:endParaRPr lang="en-US" sz="1600" dirty="0">
              <a:solidFill>
                <a:srgbClr val="000000"/>
              </a:solidFill>
              <a:latin typeface="Arial" pitchFamily="34" charset="0"/>
              <a:cs typeface="Arial" pitchFamily="34" charset="0"/>
            </a:endParaRPr>
          </a:p>
        </p:txBody>
      </p:sp>
      <p:sp>
        <p:nvSpPr>
          <p:cNvPr id="14" name="TextBox 13"/>
          <p:cNvSpPr txBox="1"/>
          <p:nvPr/>
        </p:nvSpPr>
        <p:spPr>
          <a:xfrm rot="16200000">
            <a:off x="304728" y="3700117"/>
            <a:ext cx="2709588" cy="338554"/>
          </a:xfrm>
          <a:prstGeom prst="rect">
            <a:avLst/>
          </a:prstGeom>
          <a:solidFill>
            <a:schemeClr val="bg1"/>
          </a:solidFill>
        </p:spPr>
        <p:txBody>
          <a:bodyPr wrap="none" rtlCol="0">
            <a:spAutoFit/>
          </a:bodyPr>
          <a:lstStyle/>
          <a:p>
            <a:r>
              <a:rPr lang="en-US" sz="1600" dirty="0" smtClean="0">
                <a:solidFill>
                  <a:srgbClr val="000000"/>
                </a:solidFill>
              </a:rPr>
              <a:t>July Monthly </a:t>
            </a:r>
            <a:r>
              <a:rPr lang="en-US" sz="1600" dirty="0">
                <a:solidFill>
                  <a:srgbClr val="000000"/>
                </a:solidFill>
              </a:rPr>
              <a:t>avg. MDA8 O</a:t>
            </a:r>
            <a:r>
              <a:rPr lang="en-US" sz="1600" baseline="-25000" dirty="0">
                <a:solidFill>
                  <a:srgbClr val="000000"/>
                </a:solidFill>
              </a:rPr>
              <a:t>3</a:t>
            </a:r>
            <a:r>
              <a:rPr lang="en-US" sz="1600" dirty="0">
                <a:solidFill>
                  <a:srgbClr val="000000"/>
                </a:solidFill>
              </a:rPr>
              <a:t> </a:t>
            </a:r>
          </a:p>
        </p:txBody>
      </p:sp>
      <p:sp>
        <p:nvSpPr>
          <p:cNvPr id="21" name="Rectangle 20"/>
          <p:cNvSpPr/>
          <p:nvPr/>
        </p:nvSpPr>
        <p:spPr bwMode="auto">
          <a:xfrm>
            <a:off x="1600200" y="2209800"/>
            <a:ext cx="2286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Helvetica" pitchFamily="34" charset="0"/>
            </a:endParaRPr>
          </a:p>
        </p:txBody>
      </p:sp>
      <p:sp>
        <p:nvSpPr>
          <p:cNvPr id="22" name="Rectangle 21"/>
          <p:cNvSpPr/>
          <p:nvPr/>
        </p:nvSpPr>
        <p:spPr>
          <a:xfrm>
            <a:off x="3352800" y="3059668"/>
            <a:ext cx="1705916" cy="369332"/>
          </a:xfrm>
          <a:prstGeom prst="rect">
            <a:avLst/>
          </a:prstGeom>
        </p:spPr>
        <p:txBody>
          <a:bodyPr wrap="none">
            <a:spAutoFit/>
          </a:bodyPr>
          <a:lstStyle/>
          <a:p>
            <a:r>
              <a:rPr lang="en-US" dirty="0" smtClean="0">
                <a:solidFill>
                  <a:srgbClr val="FF0000"/>
                </a:solidFill>
                <a:latin typeface="Arial" pitchFamily="34" charset="0"/>
                <a:cs typeface="Arial" pitchFamily="34" charset="0"/>
              </a:rPr>
              <a:t>r</a:t>
            </a:r>
            <a:r>
              <a:rPr lang="en-US" baseline="30000" dirty="0" smtClean="0">
                <a:solidFill>
                  <a:srgbClr val="FF0000"/>
                </a:solidFill>
                <a:latin typeface="Arial" pitchFamily="34" charset="0"/>
                <a:cs typeface="Arial" pitchFamily="34" charset="0"/>
              </a:rPr>
              <a:t>2</a:t>
            </a:r>
            <a:r>
              <a:rPr lang="en-US" dirty="0" smtClean="0">
                <a:solidFill>
                  <a:srgbClr val="FF0000"/>
                </a:solidFill>
                <a:latin typeface="Arial" pitchFamily="34" charset="0"/>
                <a:cs typeface="Arial" pitchFamily="34" charset="0"/>
              </a:rPr>
              <a:t>=0.41, m=3.9</a:t>
            </a:r>
            <a:endParaRPr lang="en-US" dirty="0"/>
          </a:p>
        </p:txBody>
      </p:sp>
      <p:sp>
        <p:nvSpPr>
          <p:cNvPr id="23" name="Rectangle 22"/>
          <p:cNvSpPr/>
          <p:nvPr/>
        </p:nvSpPr>
        <p:spPr>
          <a:xfrm>
            <a:off x="3352800" y="3821668"/>
            <a:ext cx="1705916" cy="369332"/>
          </a:xfrm>
          <a:prstGeom prst="rect">
            <a:avLst/>
          </a:prstGeom>
        </p:spPr>
        <p:txBody>
          <a:bodyPr wrap="none">
            <a:spAutoFit/>
          </a:bodyPr>
          <a:lstStyle/>
          <a:p>
            <a:r>
              <a:rPr lang="en-US" dirty="0" smtClean="0">
                <a:solidFill>
                  <a:srgbClr val="000000"/>
                </a:solidFill>
                <a:latin typeface="Arial" pitchFamily="34" charset="0"/>
                <a:cs typeface="Arial" pitchFamily="34" charset="0"/>
              </a:rPr>
              <a:t>r</a:t>
            </a:r>
            <a:r>
              <a:rPr lang="en-US" baseline="30000" dirty="0" smtClean="0">
                <a:solidFill>
                  <a:srgbClr val="000000"/>
                </a:solidFill>
                <a:latin typeface="Arial" pitchFamily="34" charset="0"/>
                <a:cs typeface="Arial" pitchFamily="34" charset="0"/>
              </a:rPr>
              <a:t>2</a:t>
            </a:r>
            <a:r>
              <a:rPr lang="en-US" dirty="0" smtClean="0">
                <a:solidFill>
                  <a:srgbClr val="000000"/>
                </a:solidFill>
                <a:latin typeface="Arial" pitchFamily="34" charset="0"/>
                <a:cs typeface="Arial" pitchFamily="34" charset="0"/>
              </a:rPr>
              <a:t>=0.28, m=3.7</a:t>
            </a:r>
            <a:endParaRPr lang="en-US" dirty="0">
              <a:solidFill>
                <a:srgbClr val="000000"/>
              </a:solidFill>
              <a:latin typeface="Arial" pitchFamily="34" charset="0"/>
              <a:cs typeface="Arial" pitchFamily="34" charset="0"/>
            </a:endParaRPr>
          </a:p>
        </p:txBody>
      </p:sp>
      <p:sp>
        <p:nvSpPr>
          <p:cNvPr id="24" name="Rectangle 23"/>
          <p:cNvSpPr/>
          <p:nvPr/>
        </p:nvSpPr>
        <p:spPr>
          <a:xfrm>
            <a:off x="381000" y="6336268"/>
            <a:ext cx="4333238" cy="369332"/>
          </a:xfrm>
          <a:prstGeom prst="rect">
            <a:avLst/>
          </a:prstGeom>
        </p:spPr>
        <p:txBody>
          <a:bodyPr wrap="none">
            <a:spAutoFit/>
          </a:bodyPr>
          <a:lstStyle/>
          <a:p>
            <a:r>
              <a:rPr lang="en-US" b="1" dirty="0" smtClean="0">
                <a:solidFill>
                  <a:srgbClr val="0000FF"/>
                </a:solidFill>
                <a:latin typeface="Arial" pitchFamily="34" charset="0"/>
                <a:cs typeface="Arial" pitchFamily="34" charset="0"/>
              </a:rPr>
              <a:t> </a:t>
            </a:r>
            <a:r>
              <a:rPr lang="en-US" b="1" dirty="0" smtClean="0">
                <a:solidFill>
                  <a:srgbClr val="0000FF"/>
                </a:solidFill>
                <a:latin typeface="Arial" pitchFamily="34" charset="0"/>
                <a:cs typeface="Arial" pitchFamily="34" charset="0"/>
                <a:sym typeface="Wingdings" pitchFamily="2" charset="2"/>
              </a:rPr>
              <a:t> </a:t>
            </a:r>
            <a:r>
              <a:rPr lang="en-US" b="1" dirty="0" smtClean="0">
                <a:solidFill>
                  <a:srgbClr val="0000FF"/>
                </a:solidFill>
                <a:latin typeface="Arial" pitchFamily="34" charset="0"/>
                <a:cs typeface="Arial" pitchFamily="34" charset="0"/>
              </a:rPr>
              <a:t>Broadly represents seasonal cycle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Need for better understanding of underlying processes contributing to </a:t>
            </a:r>
            <a:r>
              <a:rPr lang="en-US" dirty="0" err="1" smtClean="0"/>
              <a:t>climatological</a:t>
            </a:r>
            <a:r>
              <a:rPr lang="en-US" dirty="0" smtClean="0"/>
              <a:t> O</a:t>
            </a:r>
            <a:r>
              <a:rPr lang="en-US" baseline="-25000" dirty="0" smtClean="0"/>
              <a:t>3</a:t>
            </a:r>
            <a:r>
              <a:rPr lang="en-US" dirty="0" smtClean="0"/>
              <a:t>-T relationship</a:t>
            </a:r>
            <a:endParaRPr lang="en-US" dirty="0"/>
          </a:p>
        </p:txBody>
      </p:sp>
      <p:sp>
        <p:nvSpPr>
          <p:cNvPr id="20" name="TextBox 19"/>
          <p:cNvSpPr txBox="1"/>
          <p:nvPr/>
        </p:nvSpPr>
        <p:spPr>
          <a:xfrm>
            <a:off x="354821" y="3810000"/>
            <a:ext cx="8712979" cy="707886"/>
          </a:xfrm>
          <a:prstGeom prst="rect">
            <a:avLst/>
          </a:prstGeom>
          <a:noFill/>
        </p:spPr>
        <p:txBody>
          <a:bodyPr wrap="square" rtlCol="0">
            <a:spAutoFit/>
          </a:bodyPr>
          <a:lstStyle/>
          <a:p>
            <a:pPr>
              <a:buFont typeface="Wingdings" charset="2"/>
              <a:buChar char="à"/>
            </a:pPr>
            <a:r>
              <a:rPr lang="en-US" sz="2000" b="1" dirty="0" smtClean="0">
                <a:solidFill>
                  <a:srgbClr val="0000FF"/>
                </a:solidFill>
                <a:latin typeface="Arial" pitchFamily="34" charset="0"/>
                <a:cs typeface="Arial" pitchFamily="34" charset="0"/>
              </a:rPr>
              <a:t>  Observational constraints?</a:t>
            </a:r>
          </a:p>
          <a:p>
            <a:pPr>
              <a:buFont typeface="Wingdings" charset="2"/>
              <a:buChar char="à"/>
            </a:pPr>
            <a:r>
              <a:rPr lang="en-US" sz="2000" b="1" dirty="0" smtClean="0">
                <a:solidFill>
                  <a:srgbClr val="0000FF"/>
                </a:solidFill>
                <a:latin typeface="Arial" pitchFamily="34" charset="0"/>
                <a:cs typeface="Arial" pitchFamily="34" charset="0"/>
              </a:rPr>
              <a:t>  Relative importance (regional and seasonal variability)? </a:t>
            </a:r>
          </a:p>
        </p:txBody>
      </p:sp>
      <p:grpSp>
        <p:nvGrpSpPr>
          <p:cNvPr id="8" name="Group 26"/>
          <p:cNvGrpSpPr/>
          <p:nvPr/>
        </p:nvGrpSpPr>
        <p:grpSpPr>
          <a:xfrm>
            <a:off x="76200" y="2249966"/>
            <a:ext cx="8991600" cy="1255234"/>
            <a:chOff x="228600" y="5755166"/>
            <a:chExt cx="8991600" cy="1255234"/>
          </a:xfrm>
        </p:grpSpPr>
        <p:graphicFrame>
          <p:nvGraphicFramePr>
            <p:cNvPr id="4097" name="Object 1"/>
            <p:cNvGraphicFramePr>
              <a:graphicFrameLocks noChangeAspect="1"/>
            </p:cNvGraphicFramePr>
            <p:nvPr/>
          </p:nvGraphicFramePr>
          <p:xfrm>
            <a:off x="228600" y="5755166"/>
            <a:ext cx="8466138" cy="874234"/>
          </p:xfrm>
          <a:graphic>
            <a:graphicData uri="http://schemas.openxmlformats.org/presentationml/2006/ole">
              <mc:AlternateContent xmlns:mc="http://schemas.openxmlformats.org/markup-compatibility/2006">
                <mc:Choice xmlns:v="urn:schemas-microsoft-com:vml" Requires="v">
                  <p:oleObj spid="_x0000_s210955" name="Equation" r:id="rId4" imgW="4152600" imgH="419040" progId="Equation.3">
                    <p:embed/>
                  </p:oleObj>
                </mc:Choice>
                <mc:Fallback>
                  <p:oleObj name="Equation" r:id="rId4" imgW="415260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755166"/>
                          <a:ext cx="8466138" cy="874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0"/>
            <p:cNvSpPr>
              <a:spLocks noChangeArrowheads="1"/>
            </p:cNvSpPr>
            <p:nvPr/>
          </p:nvSpPr>
          <p:spPr bwMode="auto">
            <a:xfrm>
              <a:off x="3809999" y="6733401"/>
              <a:ext cx="23585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i="1" dirty="0">
                  <a:solidFill>
                    <a:srgbClr val="000000"/>
                  </a:solidFill>
                </a:rPr>
                <a:t>[</a:t>
              </a:r>
              <a:r>
                <a:rPr lang="en-US" sz="1200" i="1" dirty="0" err="1">
                  <a:solidFill>
                    <a:srgbClr val="000000"/>
                  </a:solidFill>
                </a:rPr>
                <a:t>Sillman</a:t>
              </a:r>
              <a:r>
                <a:rPr lang="en-US" sz="1200" i="1" dirty="0">
                  <a:solidFill>
                    <a:srgbClr val="000000"/>
                  </a:solidFill>
                </a:rPr>
                <a:t> and Samson, 1995]</a:t>
              </a:r>
            </a:p>
          </p:txBody>
        </p:sp>
        <p:sp>
          <p:nvSpPr>
            <p:cNvPr id="22" name="Rectangle 11"/>
            <p:cNvSpPr>
              <a:spLocks noChangeArrowheads="1"/>
            </p:cNvSpPr>
            <p:nvPr/>
          </p:nvSpPr>
          <p:spPr bwMode="auto">
            <a:xfrm>
              <a:off x="5943600" y="6733401"/>
              <a:ext cx="327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i="1" dirty="0">
                  <a:solidFill>
                    <a:srgbClr val="000000"/>
                  </a:solidFill>
                </a:rPr>
                <a:t>[</a:t>
              </a:r>
              <a:r>
                <a:rPr lang="en-US" sz="1200" i="1" dirty="0" err="1">
                  <a:solidFill>
                    <a:srgbClr val="000000"/>
                  </a:solidFill>
                </a:rPr>
                <a:t>Meleux</a:t>
              </a:r>
              <a:r>
                <a:rPr lang="en-US" sz="1200" i="1" dirty="0">
                  <a:solidFill>
                    <a:srgbClr val="000000"/>
                  </a:solidFill>
                </a:rPr>
                <a:t> et al., 2007; </a:t>
              </a:r>
              <a:r>
                <a:rPr lang="en-US" sz="1200" dirty="0">
                  <a:solidFill>
                    <a:srgbClr val="000000"/>
                  </a:solidFill>
                </a:rPr>
                <a:t>Guenther et al., 2006</a:t>
              </a:r>
              <a:r>
                <a:rPr lang="en-US" sz="1200" i="1" dirty="0">
                  <a:solidFill>
                    <a:srgbClr val="000000"/>
                  </a:solidFill>
                </a:rPr>
                <a:t>]</a:t>
              </a:r>
            </a:p>
          </p:txBody>
        </p:sp>
        <p:sp>
          <p:nvSpPr>
            <p:cNvPr id="23" name="Rectangle 12"/>
            <p:cNvSpPr>
              <a:spLocks noChangeArrowheads="1"/>
            </p:cNvSpPr>
            <p:nvPr/>
          </p:nvSpPr>
          <p:spPr bwMode="auto">
            <a:xfrm>
              <a:off x="914400" y="6733401"/>
              <a:ext cx="333148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i="1" dirty="0">
                  <a:solidFill>
                    <a:srgbClr val="000000"/>
                  </a:solidFill>
                </a:rPr>
                <a:t>[Jacob et al., 1993; </a:t>
              </a:r>
              <a:r>
                <a:rPr lang="en-US" sz="1200" i="1" dirty="0" err="1">
                  <a:solidFill>
                    <a:srgbClr val="000000"/>
                  </a:solidFill>
                </a:rPr>
                <a:t>Olszyna</a:t>
              </a:r>
              <a:r>
                <a:rPr lang="en-US" sz="1200" i="1" dirty="0">
                  <a:solidFill>
                    <a:srgbClr val="000000"/>
                  </a:solidFill>
                </a:rPr>
                <a:t> et al., 1997] </a:t>
              </a:r>
            </a:p>
          </p:txBody>
        </p:sp>
      </p:grpSp>
      <p:sp>
        <p:nvSpPr>
          <p:cNvPr id="24" name="TextBox 23"/>
          <p:cNvSpPr txBox="1"/>
          <p:nvPr/>
        </p:nvSpPr>
        <p:spPr>
          <a:xfrm>
            <a:off x="685800" y="1371600"/>
            <a:ext cx="8712979" cy="400110"/>
          </a:xfrm>
          <a:prstGeom prst="rect">
            <a:avLst/>
          </a:prstGeom>
          <a:noFill/>
        </p:spPr>
        <p:txBody>
          <a:bodyPr wrap="square" rtlCol="0">
            <a:spAutoFit/>
          </a:bodyPr>
          <a:lstStyle/>
          <a:p>
            <a:r>
              <a:rPr lang="en-US" sz="2000" b="1" dirty="0" smtClean="0">
                <a:solidFill>
                  <a:srgbClr val="0000FF"/>
                </a:solidFill>
                <a:latin typeface="Arial" pitchFamily="34" charset="0"/>
                <a:cs typeface="Arial" pitchFamily="34" charset="0"/>
              </a:rPr>
              <a:t>      1. meteorology         2. chemistry            3. emission feedbacks …</a:t>
            </a:r>
            <a:endParaRPr lang="en-US" sz="2000" b="1" dirty="0">
              <a:solidFill>
                <a:srgbClr val="0000FF"/>
              </a:solidFill>
              <a:latin typeface="Arial" pitchFamily="34" charset="0"/>
              <a:cs typeface="Arial" pitchFamily="34" charset="0"/>
            </a:endParaRPr>
          </a:p>
        </p:txBody>
      </p:sp>
      <p:grpSp>
        <p:nvGrpSpPr>
          <p:cNvPr id="28" name="Group 27"/>
          <p:cNvGrpSpPr/>
          <p:nvPr/>
        </p:nvGrpSpPr>
        <p:grpSpPr>
          <a:xfrm>
            <a:off x="228600" y="2209800"/>
            <a:ext cx="8839200" cy="3657600"/>
            <a:chOff x="228600" y="2209800"/>
            <a:chExt cx="8839200" cy="3657600"/>
          </a:xfrm>
        </p:grpSpPr>
        <p:sp>
          <p:nvSpPr>
            <p:cNvPr id="25" name="Rounded Rectangle 24"/>
            <p:cNvSpPr/>
            <p:nvPr/>
          </p:nvSpPr>
          <p:spPr bwMode="auto">
            <a:xfrm>
              <a:off x="1066800" y="2209800"/>
              <a:ext cx="2590800" cy="990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mtClean="0">
                <a:solidFill>
                  <a:srgbClr val="3333CC"/>
                </a:solidFill>
                <a:latin typeface="Helvetica" pitchFamily="34" charset="0"/>
              </a:endParaRPr>
            </a:p>
          </p:txBody>
        </p:sp>
        <p:sp>
          <p:nvSpPr>
            <p:cNvPr id="26" name="Rectangle 25"/>
            <p:cNvSpPr/>
            <p:nvPr/>
          </p:nvSpPr>
          <p:spPr>
            <a:xfrm>
              <a:off x="228600" y="4543961"/>
              <a:ext cx="8839200" cy="1323439"/>
            </a:xfrm>
            <a:prstGeom prst="rect">
              <a:avLst/>
            </a:prstGeom>
          </p:spPr>
          <p:txBody>
            <a:bodyPr wrap="square">
              <a:spAutoFit/>
            </a:bodyPr>
            <a:lstStyle/>
            <a:p>
              <a:r>
                <a:rPr lang="en-US" sz="2000" i="1" dirty="0" err="1" smtClean="0">
                  <a:solidFill>
                    <a:srgbClr val="FF0000"/>
                  </a:solidFill>
                  <a:latin typeface="Arial" pitchFamily="34" charset="0"/>
                  <a:cs typeface="Arial" pitchFamily="34" charset="0"/>
                </a:rPr>
                <a:t>Leibensperger</a:t>
              </a:r>
              <a:r>
                <a:rPr lang="en-US" sz="2000" i="1" dirty="0" smtClean="0">
                  <a:solidFill>
                    <a:srgbClr val="FF0000"/>
                  </a:solidFill>
                  <a:latin typeface="Arial" pitchFamily="34" charset="0"/>
                  <a:cs typeface="Arial" pitchFamily="34" charset="0"/>
                </a:rPr>
                <a:t> et al. [2008]</a:t>
              </a:r>
              <a:r>
                <a:rPr lang="en-US" sz="2000" dirty="0" smtClean="0">
                  <a:solidFill>
                    <a:srgbClr val="FF0000"/>
                  </a:solidFill>
                  <a:latin typeface="Arial" pitchFamily="34" charset="0"/>
                  <a:cs typeface="Arial" pitchFamily="34" charset="0"/>
                </a:rPr>
                <a:t>  found an </a:t>
              </a:r>
              <a:r>
                <a:rPr lang="en-US" sz="2000" dirty="0" err="1" smtClean="0">
                  <a:solidFill>
                    <a:srgbClr val="FF0000"/>
                  </a:solidFill>
                  <a:latin typeface="Arial" pitchFamily="34" charset="0"/>
                  <a:cs typeface="Arial" pitchFamily="34" charset="0"/>
                </a:rPr>
                <a:t>anticorrelation</a:t>
              </a:r>
              <a:r>
                <a:rPr lang="en-US" sz="2000" dirty="0" smtClean="0">
                  <a:solidFill>
                    <a:srgbClr val="FF0000"/>
                  </a:solidFill>
                  <a:latin typeface="Arial" pitchFamily="34" charset="0"/>
                  <a:cs typeface="Arial" pitchFamily="34" charset="0"/>
                </a:rPr>
                <a:t> between (a) the number of migratory cyclones over Southern Canada/Northeastern U.S. and (b) the number of stagnation events and associated NE US high-O</a:t>
              </a:r>
              <a:r>
                <a:rPr lang="en-US" sz="2000" baseline="-25000" dirty="0" smtClean="0">
                  <a:solidFill>
                    <a:srgbClr val="FF0000"/>
                  </a:solidFill>
                  <a:latin typeface="Arial" pitchFamily="34" charset="0"/>
                  <a:cs typeface="Arial" pitchFamily="34" charset="0"/>
                </a:rPr>
                <a:t>3</a:t>
              </a:r>
              <a:r>
                <a:rPr lang="en-US" sz="2000" dirty="0" smtClean="0">
                  <a:solidFill>
                    <a:srgbClr val="FF0000"/>
                  </a:solidFill>
                  <a:latin typeface="Arial" pitchFamily="34" charset="0"/>
                  <a:cs typeface="Arial" pitchFamily="34" charset="0"/>
                </a:rPr>
                <a:t> events</a:t>
              </a:r>
            </a:p>
            <a:p>
              <a:r>
                <a:rPr lang="en-US" sz="2000" dirty="0" smtClean="0">
                  <a:solidFill>
                    <a:srgbClr val="FF0000"/>
                  </a:solidFill>
                  <a:latin typeface="Arial" pitchFamily="34" charset="0"/>
                  <a:cs typeface="Arial" pitchFamily="34" charset="0"/>
                  <a:sym typeface="Wingdings" pitchFamily="2" charset="2"/>
                </a:rPr>
                <a:t>	  </a:t>
              </a:r>
              <a:r>
                <a:rPr lang="en-US" sz="2000" dirty="0" smtClean="0">
                  <a:solidFill>
                    <a:srgbClr val="FF0000"/>
                  </a:solidFill>
                  <a:latin typeface="Arial" pitchFamily="34" charset="0"/>
                  <a:cs typeface="Arial" pitchFamily="34" charset="0"/>
                </a:rPr>
                <a:t>4 fewer O</a:t>
              </a:r>
              <a:r>
                <a:rPr lang="en-US" sz="2000" baseline="-25000" dirty="0" smtClean="0">
                  <a:solidFill>
                    <a:srgbClr val="FF0000"/>
                  </a:solidFill>
                  <a:latin typeface="Arial" pitchFamily="34" charset="0"/>
                  <a:cs typeface="Arial" pitchFamily="34" charset="0"/>
                </a:rPr>
                <a:t>3</a:t>
              </a:r>
              <a:r>
                <a:rPr lang="en-US" sz="2000" dirty="0" smtClean="0">
                  <a:solidFill>
                    <a:srgbClr val="FF0000"/>
                  </a:solidFill>
                  <a:latin typeface="Arial" pitchFamily="34" charset="0"/>
                  <a:cs typeface="Arial" pitchFamily="34" charset="0"/>
                </a:rPr>
                <a:t> pollution days per cyclone passage</a:t>
              </a:r>
              <a:endParaRPr lang="en-US" sz="2000" dirty="0">
                <a:solidFill>
                  <a:srgbClr val="FF0000"/>
                </a:solidFill>
                <a:latin typeface="Arial" pitchFamily="34" charset="0"/>
                <a:cs typeface="Arial" pitchFamily="34" charset="0"/>
              </a:endParaRPr>
            </a:p>
          </p:txBody>
        </p:sp>
      </p:grpSp>
      <p:sp>
        <p:nvSpPr>
          <p:cNvPr id="27" name="TextBox 26"/>
          <p:cNvSpPr txBox="1"/>
          <p:nvPr/>
        </p:nvSpPr>
        <p:spPr>
          <a:xfrm>
            <a:off x="381000" y="5943600"/>
            <a:ext cx="8712979" cy="707886"/>
          </a:xfrm>
          <a:prstGeom prst="rect">
            <a:avLst/>
          </a:prstGeom>
          <a:noFill/>
        </p:spPr>
        <p:txBody>
          <a:bodyPr wrap="square" rtlCol="0">
            <a:spAutoFit/>
          </a:bodyPr>
          <a:lstStyle/>
          <a:p>
            <a:pPr>
              <a:buFont typeface="Wingdings" charset="2"/>
              <a:buChar char="à"/>
            </a:pPr>
            <a:r>
              <a:rPr lang="en-US" sz="2000" b="1" dirty="0" smtClean="0">
                <a:solidFill>
                  <a:srgbClr val="0000FF"/>
                </a:solidFill>
                <a:latin typeface="Arial" pitchFamily="34" charset="0"/>
                <a:cs typeface="Arial" pitchFamily="34" charset="0"/>
              </a:rPr>
              <a:t>  Does this region experience declining frequency of storms in a warming climate (northward shift of storm tracks)?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000" dirty="0" smtClean="0"/>
              <a:t>Frequency of summer migratory cyclones over NE US </a:t>
            </a:r>
            <a:br>
              <a:rPr lang="en-US" sz="2000" dirty="0" smtClean="0"/>
            </a:br>
            <a:r>
              <a:rPr lang="en-US" sz="2000" dirty="0" smtClean="0"/>
              <a:t>decreases as the planet warms (CM3 model, RCP8.5)</a:t>
            </a:r>
            <a:endParaRPr lang="en-US" sz="2000" dirty="0"/>
          </a:p>
        </p:txBody>
      </p:sp>
      <p:sp>
        <p:nvSpPr>
          <p:cNvPr id="4" name="TextBox 3"/>
          <p:cNvSpPr txBox="1"/>
          <p:nvPr/>
        </p:nvSpPr>
        <p:spPr>
          <a:xfrm>
            <a:off x="7432249" y="6564868"/>
            <a:ext cx="1711751" cy="369332"/>
          </a:xfrm>
          <a:prstGeom prst="rect">
            <a:avLst/>
          </a:prstGeom>
          <a:noFill/>
        </p:spPr>
        <p:txBody>
          <a:bodyPr wrap="none" rtlCol="0">
            <a:spAutoFit/>
          </a:bodyPr>
          <a:lstStyle/>
          <a:p>
            <a:r>
              <a:rPr lang="en-US" dirty="0" smtClean="0">
                <a:solidFill>
                  <a:srgbClr val="000000"/>
                </a:solidFill>
              </a:rPr>
              <a:t>A. Turner et al.</a:t>
            </a:r>
            <a:endParaRPr lang="en-US" dirty="0">
              <a:solidFill>
                <a:srgbClr val="000000"/>
              </a:solidFill>
            </a:endParaRPr>
          </a:p>
        </p:txBody>
      </p:sp>
      <p:pic>
        <p:nvPicPr>
          <p:cNvPr id="5" name="Picture 4" descr="Box.Tracks.Region_2021-2024_AJT.png"/>
          <p:cNvPicPr>
            <a:picLocks noChangeAspect="1"/>
          </p:cNvPicPr>
          <p:nvPr/>
        </p:nvPicPr>
        <p:blipFill>
          <a:blip r:embed="rId3" cstate="print"/>
          <a:srcRect l="25101" t="10000" r="25101" b="21111"/>
          <a:stretch>
            <a:fillRect/>
          </a:stretch>
        </p:blipFill>
        <p:spPr>
          <a:xfrm>
            <a:off x="0" y="1676400"/>
            <a:ext cx="2895600" cy="3095296"/>
          </a:xfrm>
          <a:prstGeom prst="rect">
            <a:avLst/>
          </a:prstGeom>
        </p:spPr>
      </p:pic>
      <p:sp>
        <p:nvSpPr>
          <p:cNvPr id="7" name="TextBox 6"/>
          <p:cNvSpPr txBox="1"/>
          <p:nvPr/>
        </p:nvSpPr>
        <p:spPr>
          <a:xfrm>
            <a:off x="228600" y="1688068"/>
            <a:ext cx="2954655" cy="369332"/>
          </a:xfrm>
          <a:prstGeom prst="rect">
            <a:avLst/>
          </a:prstGeom>
          <a:solidFill>
            <a:schemeClr val="bg1"/>
          </a:solidFill>
        </p:spPr>
        <p:txBody>
          <a:bodyPr wrap="none" rtlCol="0">
            <a:spAutoFit/>
          </a:bodyPr>
          <a:lstStyle/>
          <a:p>
            <a:r>
              <a:rPr lang="en-US" dirty="0" smtClean="0">
                <a:solidFill>
                  <a:srgbClr val="0000FF"/>
                </a:solidFill>
                <a:latin typeface="Arial" pitchFamily="34" charset="0"/>
                <a:cs typeface="Arial" pitchFamily="34" charset="0"/>
              </a:rPr>
              <a:t>Region for counting storms</a:t>
            </a:r>
            <a:endParaRPr lang="en-US" dirty="0">
              <a:solidFill>
                <a:srgbClr val="0000FF"/>
              </a:solidFill>
              <a:latin typeface="Arial" pitchFamily="34" charset="0"/>
              <a:cs typeface="Arial" pitchFamily="34" charset="0"/>
            </a:endParaRPr>
          </a:p>
        </p:txBody>
      </p:sp>
      <p:sp>
        <p:nvSpPr>
          <p:cNvPr id="8" name="TextBox 7"/>
          <p:cNvSpPr txBox="1"/>
          <p:nvPr/>
        </p:nvSpPr>
        <p:spPr>
          <a:xfrm>
            <a:off x="0" y="1066800"/>
            <a:ext cx="3048000" cy="646331"/>
          </a:xfrm>
          <a:prstGeom prst="rect">
            <a:avLst/>
          </a:prstGeom>
          <a:noFill/>
        </p:spPr>
        <p:txBody>
          <a:bodyPr wrap="square" rtlCol="0">
            <a:spAutoFit/>
          </a:bodyPr>
          <a:lstStyle/>
          <a:p>
            <a:r>
              <a:rPr lang="en-US" dirty="0" smtClean="0">
                <a:solidFill>
                  <a:srgbClr val="FF0000"/>
                </a:solidFill>
                <a:latin typeface="Arial" pitchFamily="34" charset="0"/>
                <a:cs typeface="Arial" pitchFamily="34" charset="0"/>
              </a:rPr>
              <a:t>Individual JJA storm tracks </a:t>
            </a:r>
          </a:p>
          <a:p>
            <a:r>
              <a:rPr lang="en-US" dirty="0" smtClean="0">
                <a:solidFill>
                  <a:srgbClr val="FF0000"/>
                </a:solidFill>
                <a:latin typeface="Arial" pitchFamily="34" charset="0"/>
                <a:cs typeface="Arial" pitchFamily="34" charset="0"/>
              </a:rPr>
              <a:t>(2021-2024, RCP8.5) </a:t>
            </a:r>
          </a:p>
        </p:txBody>
      </p:sp>
      <p:cxnSp>
        <p:nvCxnSpPr>
          <p:cNvPr id="13" name="Straight Arrow Connector 12"/>
          <p:cNvCxnSpPr/>
          <p:nvPr/>
        </p:nvCxnSpPr>
        <p:spPr bwMode="auto">
          <a:xfrm rot="16200000" flipH="1">
            <a:off x="381000" y="2590800"/>
            <a:ext cx="1295400" cy="228600"/>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cxnSp>
        <p:nvCxnSpPr>
          <p:cNvPr id="16" name="Straight Arrow Connector 15"/>
          <p:cNvCxnSpPr/>
          <p:nvPr/>
        </p:nvCxnSpPr>
        <p:spPr bwMode="auto">
          <a:xfrm rot="5400000" flipH="1" flipV="1">
            <a:off x="685800" y="3733800"/>
            <a:ext cx="914400" cy="609600"/>
          </a:xfrm>
          <a:prstGeom prst="straightConnector1">
            <a:avLst/>
          </a:prstGeom>
          <a:solidFill>
            <a:schemeClr val="accent1"/>
          </a:solidFill>
          <a:ln w="57150" cap="flat" cmpd="sng" algn="ctr">
            <a:solidFill>
              <a:srgbClr val="000000"/>
            </a:solidFill>
            <a:prstDash val="solid"/>
            <a:round/>
            <a:headEnd type="none" w="med" len="med"/>
            <a:tailEnd type="arrow"/>
          </a:ln>
          <a:effectLst/>
        </p:spPr>
      </p:cxnSp>
      <p:sp>
        <p:nvSpPr>
          <p:cNvPr id="9" name="TextBox 8"/>
          <p:cNvSpPr txBox="1"/>
          <p:nvPr/>
        </p:nvSpPr>
        <p:spPr>
          <a:xfrm>
            <a:off x="152400" y="4419600"/>
            <a:ext cx="3352800" cy="369332"/>
          </a:xfrm>
          <a:prstGeom prst="rect">
            <a:avLst/>
          </a:prstGeom>
          <a:solidFill>
            <a:schemeClr val="bg1"/>
          </a:solidFill>
        </p:spPr>
        <p:txBody>
          <a:bodyPr wrap="square" rtlCol="0">
            <a:spAutoFit/>
          </a:bodyPr>
          <a:lstStyle/>
          <a:p>
            <a:r>
              <a:rPr lang="en-US" dirty="0" smtClean="0"/>
              <a:t>Region for counting O</a:t>
            </a:r>
            <a:r>
              <a:rPr lang="en-US" baseline="-25000" dirty="0" smtClean="0"/>
              <a:t>3</a:t>
            </a:r>
            <a:r>
              <a:rPr lang="en-US" dirty="0" smtClean="0"/>
              <a:t> events</a:t>
            </a:r>
          </a:p>
        </p:txBody>
      </p:sp>
      <p:grpSp>
        <p:nvGrpSpPr>
          <p:cNvPr id="17" name="Group 16"/>
          <p:cNvGrpSpPr/>
          <p:nvPr/>
        </p:nvGrpSpPr>
        <p:grpSpPr>
          <a:xfrm>
            <a:off x="3200407" y="1122112"/>
            <a:ext cx="5908957" cy="4135688"/>
            <a:chOff x="3200407" y="1122112"/>
            <a:chExt cx="5908957" cy="4135688"/>
          </a:xfrm>
        </p:grpSpPr>
        <p:grpSp>
          <p:nvGrpSpPr>
            <p:cNvPr id="22" name="Group 21"/>
            <p:cNvGrpSpPr/>
            <p:nvPr/>
          </p:nvGrpSpPr>
          <p:grpSpPr>
            <a:xfrm>
              <a:off x="3505200" y="1143000"/>
              <a:ext cx="5604164" cy="4114800"/>
              <a:chOff x="3505200" y="1143000"/>
              <a:chExt cx="5604164" cy="4114800"/>
            </a:xfrm>
          </p:grpSpPr>
          <p:pic>
            <p:nvPicPr>
              <p:cNvPr id="3" name="Picture 2" descr="Z1_2006-2100_AJT.png"/>
              <p:cNvPicPr>
                <a:picLocks noChangeAspect="1"/>
              </p:cNvPicPr>
              <p:nvPr/>
            </p:nvPicPr>
            <p:blipFill>
              <a:blip r:embed="rId4" cstate="print"/>
              <a:srcRect l="16611" t="28889" r="6212" b="10000"/>
              <a:stretch>
                <a:fillRect/>
              </a:stretch>
            </p:blipFill>
            <p:spPr>
              <a:xfrm>
                <a:off x="3505200" y="1828800"/>
                <a:ext cx="5604164" cy="3429000"/>
              </a:xfrm>
              <a:prstGeom prst="rect">
                <a:avLst/>
              </a:prstGeom>
            </p:spPr>
          </p:pic>
          <p:pic>
            <p:nvPicPr>
              <p:cNvPr id="11" name="Picture 10" descr="Z1_2006-2100_AJT.png"/>
              <p:cNvPicPr>
                <a:picLocks noChangeAspect="1"/>
              </p:cNvPicPr>
              <p:nvPr/>
            </p:nvPicPr>
            <p:blipFill>
              <a:blip r:embed="rId4" cstate="print"/>
              <a:srcRect l="23384" t="20000" r="42273" b="74286"/>
              <a:stretch>
                <a:fillRect/>
              </a:stretch>
            </p:blipFill>
            <p:spPr>
              <a:xfrm>
                <a:off x="4537364" y="1970313"/>
                <a:ext cx="3048000" cy="391887"/>
              </a:xfrm>
              <a:prstGeom prst="rect">
                <a:avLst/>
              </a:prstGeom>
            </p:spPr>
          </p:pic>
          <p:sp>
            <p:nvSpPr>
              <p:cNvPr id="21" name="TextBox 20"/>
              <p:cNvSpPr txBox="1"/>
              <p:nvPr/>
            </p:nvSpPr>
            <p:spPr>
              <a:xfrm>
                <a:off x="3505200" y="1143000"/>
                <a:ext cx="5535490" cy="646331"/>
              </a:xfrm>
              <a:prstGeom prst="rect">
                <a:avLst/>
              </a:prstGeom>
              <a:noFill/>
            </p:spPr>
            <p:txBody>
              <a:bodyPr wrap="none" rtlCol="0">
                <a:spAutoFit/>
              </a:bodyPr>
              <a:lstStyle/>
              <a:p>
                <a:pPr algn="ctr"/>
                <a:r>
                  <a:rPr lang="en-US" dirty="0" err="1" smtClean="0"/>
                  <a:t>Cylones</a:t>
                </a:r>
                <a:r>
                  <a:rPr lang="en-US" dirty="0" smtClean="0"/>
                  <a:t> diagnosed  from 6-hourly SLP with </a:t>
                </a:r>
              </a:p>
              <a:p>
                <a:r>
                  <a:rPr lang="en-US" dirty="0" smtClean="0"/>
                  <a:t>MCMS software from Mike Bauer, (Columbia U/GISS)</a:t>
                </a:r>
                <a:endParaRPr lang="en-US" dirty="0"/>
              </a:p>
            </p:txBody>
          </p:sp>
        </p:grpSp>
        <p:sp>
          <p:nvSpPr>
            <p:cNvPr id="15" name="TextBox 14"/>
            <p:cNvSpPr txBox="1"/>
            <p:nvPr/>
          </p:nvSpPr>
          <p:spPr>
            <a:xfrm rot="16200000">
              <a:off x="1398567" y="2923952"/>
              <a:ext cx="3973011" cy="369332"/>
            </a:xfrm>
            <a:prstGeom prst="rect">
              <a:avLst/>
            </a:prstGeom>
            <a:noFill/>
          </p:spPr>
          <p:txBody>
            <a:bodyPr wrap="none" rtlCol="0">
              <a:spAutoFit/>
            </a:bodyPr>
            <a:lstStyle/>
            <a:p>
              <a:r>
                <a:rPr lang="en-US" dirty="0" smtClean="0"/>
                <a:t>Number of storms  per summer (JJA)</a:t>
              </a:r>
              <a:endParaRPr lang="en-US" dirty="0"/>
            </a:p>
          </p:txBody>
        </p:sp>
      </p:grpSp>
      <p:sp>
        <p:nvSpPr>
          <p:cNvPr id="10" name="TextBox 9"/>
          <p:cNvSpPr txBox="1"/>
          <p:nvPr/>
        </p:nvSpPr>
        <p:spPr>
          <a:xfrm>
            <a:off x="152400" y="5122039"/>
            <a:ext cx="8153400" cy="1738938"/>
          </a:xfrm>
          <a:prstGeom prst="rect">
            <a:avLst/>
          </a:prstGeom>
          <a:noFill/>
        </p:spPr>
        <p:txBody>
          <a:bodyPr wrap="square" rtlCol="0">
            <a:spAutoFit/>
          </a:bodyPr>
          <a:lstStyle/>
          <a:p>
            <a:pPr marL="342900" indent="-342900"/>
            <a:r>
              <a:rPr lang="en-US" sz="2000" b="1" dirty="0" smtClean="0">
                <a:latin typeface="Arial" pitchFamily="34" charset="0"/>
                <a:cs typeface="Arial" pitchFamily="34" charset="0"/>
                <a:sym typeface="Wingdings" pitchFamily="2" charset="2"/>
              </a:rPr>
              <a:t>Assume (1) no emission changes (climate only)</a:t>
            </a:r>
          </a:p>
          <a:p>
            <a:pPr marL="342900" indent="-342900"/>
            <a:r>
              <a:rPr lang="en-US" sz="2000" b="1" dirty="0" smtClean="0">
                <a:latin typeface="Arial" pitchFamily="34" charset="0"/>
                <a:cs typeface="Arial" pitchFamily="34" charset="0"/>
                <a:sym typeface="Wingdings" pitchFamily="2" charset="2"/>
              </a:rPr>
              <a:t>		  (2) -4 pollution days per cyclone </a:t>
            </a:r>
            <a:r>
              <a:rPr lang="en-US" sz="1600" dirty="0" smtClean="0">
                <a:solidFill>
                  <a:srgbClr val="000000"/>
                </a:solidFill>
              </a:rPr>
              <a:t>[</a:t>
            </a:r>
            <a:r>
              <a:rPr lang="en-US" sz="1600" dirty="0" err="1" smtClean="0">
                <a:solidFill>
                  <a:srgbClr val="000000"/>
                </a:solidFill>
              </a:rPr>
              <a:t>Leibensperger</a:t>
            </a:r>
            <a:r>
              <a:rPr lang="en-US" sz="1600" dirty="0" smtClean="0">
                <a:solidFill>
                  <a:srgbClr val="000000"/>
                </a:solidFill>
              </a:rPr>
              <a:t> et al., 2008]</a:t>
            </a:r>
            <a:endParaRPr lang="en-US" sz="2000" b="1" dirty="0" smtClean="0">
              <a:latin typeface="Arial" pitchFamily="34" charset="0"/>
              <a:cs typeface="Arial" pitchFamily="34" charset="0"/>
              <a:sym typeface="Wingdings" pitchFamily="2" charset="2"/>
            </a:endParaRPr>
          </a:p>
          <a:p>
            <a:pPr marL="342900" indent="-342900"/>
            <a:endParaRPr lang="en-US" sz="700" b="1" dirty="0" smtClean="0">
              <a:latin typeface="Arial" pitchFamily="34" charset="0"/>
              <a:cs typeface="Arial" pitchFamily="34" charset="0"/>
              <a:sym typeface="Wingdings" pitchFamily="2" charset="2"/>
            </a:endParaRPr>
          </a:p>
          <a:p>
            <a:pPr marL="342900" indent="-342900">
              <a:buFont typeface="Wingdings"/>
              <a:buChar char="à"/>
            </a:pPr>
            <a:r>
              <a:rPr lang="en-US" sz="2000" b="1" dirty="0" smtClean="0">
                <a:solidFill>
                  <a:srgbClr val="0000FF"/>
                </a:solidFill>
                <a:latin typeface="Arial" pitchFamily="34" charset="0"/>
                <a:cs typeface="Arial" pitchFamily="34" charset="0"/>
                <a:sym typeface="Wingdings" pitchFamily="2" charset="2"/>
              </a:rPr>
              <a:t>Decrease of ~5 cyclones per summer implies ~20 additional O</a:t>
            </a:r>
            <a:r>
              <a:rPr lang="en-US" sz="2000" b="1" baseline="-25000" dirty="0" smtClean="0">
                <a:solidFill>
                  <a:srgbClr val="0000FF"/>
                </a:solidFill>
                <a:latin typeface="Arial" pitchFamily="34" charset="0"/>
                <a:cs typeface="Arial" pitchFamily="34" charset="0"/>
                <a:sym typeface="Wingdings" pitchFamily="2" charset="2"/>
              </a:rPr>
              <a:t>3 </a:t>
            </a:r>
            <a:r>
              <a:rPr lang="en-US" sz="2000" b="1" dirty="0" smtClean="0">
                <a:solidFill>
                  <a:srgbClr val="0000FF"/>
                </a:solidFill>
                <a:latin typeface="Arial" pitchFamily="34" charset="0"/>
                <a:cs typeface="Arial" pitchFamily="34" charset="0"/>
                <a:sym typeface="Wingdings" pitchFamily="2" charset="2"/>
              </a:rPr>
              <a:t>pollution days by 2100 under RCP8.5 climate scenario</a:t>
            </a:r>
          </a:p>
          <a:p>
            <a:pPr marL="342900" indent="-342900">
              <a:buFont typeface="Wingdings"/>
              <a:buChar char="à"/>
            </a:pPr>
            <a:r>
              <a:rPr lang="en-US" sz="2000" b="1" dirty="0" smtClean="0">
                <a:solidFill>
                  <a:srgbClr val="0000FF"/>
                </a:solidFill>
                <a:latin typeface="Arial" pitchFamily="34" charset="0"/>
                <a:cs typeface="Arial" pitchFamily="34" charset="0"/>
                <a:sym typeface="Wingdings" pitchFamily="2" charset="2"/>
              </a:rPr>
              <a:t>Robust across models? </a:t>
            </a:r>
            <a:r>
              <a:rPr lang="en-US" sz="1600" dirty="0" smtClean="0">
                <a:solidFill>
                  <a:srgbClr val="0000FF"/>
                </a:solidFill>
                <a:latin typeface="Arial" pitchFamily="34" charset="0"/>
                <a:cs typeface="Arial" pitchFamily="34" charset="0"/>
                <a:sym typeface="Wingdings" pitchFamily="2" charset="2"/>
              </a:rPr>
              <a:t>[e.g., Lang and Waugh, 2011]</a:t>
            </a:r>
            <a:endParaRPr lang="en-US" dirty="0" smtClean="0">
              <a:solidFill>
                <a:srgbClr val="0000FF"/>
              </a:solidFill>
              <a:latin typeface="Arial" pitchFamily="34" charset="0"/>
              <a:cs typeface="Arial" pitchFamily="34" charset="0"/>
              <a:sym typeface="Wingdings" pitchFamily="2" charset="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nnmean_no_emis_rcps_NA_rcp8_45_star.png"/>
          <p:cNvPicPr>
            <a:picLocks noChangeAspect="1"/>
          </p:cNvPicPr>
          <p:nvPr/>
        </p:nvPicPr>
        <p:blipFill>
          <a:blip r:embed="rId3" cstate="print"/>
          <a:srcRect l="6536" t="45555" r="11503" b="26666"/>
          <a:stretch>
            <a:fillRect/>
          </a:stretch>
        </p:blipFill>
        <p:spPr>
          <a:xfrm>
            <a:off x="76200" y="1524000"/>
            <a:ext cx="4343400" cy="1905000"/>
          </a:xfrm>
          <a:prstGeom prst="rect">
            <a:avLst/>
          </a:prstGeom>
        </p:spPr>
      </p:pic>
      <p:sp>
        <p:nvSpPr>
          <p:cNvPr id="2" name="Title 1"/>
          <p:cNvSpPr>
            <a:spLocks noGrp="1"/>
          </p:cNvSpPr>
          <p:nvPr>
            <p:ph type="title"/>
          </p:nvPr>
        </p:nvSpPr>
        <p:spPr>
          <a:xfrm>
            <a:off x="0" y="0"/>
            <a:ext cx="9144000" cy="1143000"/>
          </a:xfrm>
        </p:spPr>
        <p:txBody>
          <a:bodyPr/>
          <a:lstStyle/>
          <a:p>
            <a:r>
              <a:rPr lang="en-US" dirty="0" smtClean="0"/>
              <a:t>Large </a:t>
            </a:r>
            <a:r>
              <a:rPr lang="en-US" dirty="0" err="1" smtClean="0"/>
              <a:t>NO</a:t>
            </a:r>
            <a:r>
              <a:rPr lang="en-US" baseline="-25000" dirty="0" err="1" smtClean="0"/>
              <a:t>x</a:t>
            </a:r>
            <a:r>
              <a:rPr lang="en-US" dirty="0" smtClean="0"/>
              <a:t> decreases under RCPs over North America: </a:t>
            </a:r>
            <a:br>
              <a:rPr lang="en-US" dirty="0" smtClean="0"/>
            </a:br>
            <a:r>
              <a:rPr lang="en-US" dirty="0" smtClean="0"/>
              <a:t>Improved O</a:t>
            </a:r>
            <a:r>
              <a:rPr lang="en-US" baseline="-25000" dirty="0" smtClean="0"/>
              <a:t>3 </a:t>
            </a:r>
            <a:r>
              <a:rPr lang="en-US" dirty="0" smtClean="0"/>
              <a:t>air quality?</a:t>
            </a:r>
            <a:endParaRPr lang="en-US" dirty="0"/>
          </a:p>
        </p:txBody>
      </p:sp>
      <p:sp>
        <p:nvSpPr>
          <p:cNvPr id="6" name="TextBox 5"/>
          <p:cNvSpPr txBox="1"/>
          <p:nvPr/>
        </p:nvSpPr>
        <p:spPr>
          <a:xfrm>
            <a:off x="4876800" y="2304871"/>
            <a:ext cx="4191000" cy="1938992"/>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Why the O</a:t>
            </a:r>
            <a:r>
              <a:rPr lang="en-US" sz="2400" b="1" baseline="-25000" dirty="0" smtClean="0">
                <a:solidFill>
                  <a:srgbClr val="FF0000"/>
                </a:solidFill>
                <a:latin typeface="Arial" pitchFamily="34" charset="0"/>
                <a:cs typeface="Arial" pitchFamily="34" charset="0"/>
              </a:rPr>
              <a:t>3</a:t>
            </a:r>
            <a:r>
              <a:rPr lang="en-US" sz="2400" b="1" dirty="0" smtClean="0">
                <a:solidFill>
                  <a:srgbClr val="FF0000"/>
                </a:solidFill>
                <a:latin typeface="Arial" pitchFamily="34" charset="0"/>
                <a:cs typeface="Arial" pitchFamily="34" charset="0"/>
              </a:rPr>
              <a:t> increase in CM3 under RCP8.5 with such large </a:t>
            </a:r>
            <a:r>
              <a:rPr lang="en-US" sz="2400" b="1" dirty="0" err="1" smtClean="0">
                <a:solidFill>
                  <a:srgbClr val="FF0000"/>
                </a:solidFill>
                <a:latin typeface="Arial" pitchFamily="34" charset="0"/>
                <a:cs typeface="Arial" pitchFamily="34" charset="0"/>
              </a:rPr>
              <a:t>NO</a:t>
            </a:r>
            <a:r>
              <a:rPr lang="en-US" sz="2400" b="1" baseline="-25000" dirty="0" err="1" smtClean="0">
                <a:solidFill>
                  <a:srgbClr val="FF0000"/>
                </a:solidFill>
                <a:latin typeface="Arial" pitchFamily="34" charset="0"/>
                <a:cs typeface="Arial" pitchFamily="34" charset="0"/>
              </a:rPr>
              <a:t>x</a:t>
            </a:r>
            <a:r>
              <a:rPr lang="en-US" sz="2400" b="1" baseline="-25000"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reductions?</a:t>
            </a:r>
          </a:p>
          <a:p>
            <a:pPr>
              <a:buFont typeface="Wingdings"/>
              <a:buChar char="à"/>
            </a:pPr>
            <a:r>
              <a:rPr lang="en-US" sz="2400" b="1" dirty="0" smtClean="0">
                <a:solidFill>
                  <a:srgbClr val="FF0000"/>
                </a:solidFill>
                <a:latin typeface="Arial" pitchFamily="34" charset="0"/>
                <a:cs typeface="Arial" pitchFamily="34" charset="0"/>
                <a:sym typeface="Wingdings" pitchFamily="2" charset="2"/>
              </a:rPr>
              <a:t> CH</a:t>
            </a:r>
            <a:r>
              <a:rPr lang="en-US" sz="2400" b="1" baseline="-25000" dirty="0" smtClean="0">
                <a:solidFill>
                  <a:srgbClr val="FF0000"/>
                </a:solidFill>
                <a:latin typeface="Arial" pitchFamily="34" charset="0"/>
                <a:cs typeface="Arial" pitchFamily="34" charset="0"/>
                <a:sym typeface="Wingdings" pitchFamily="2" charset="2"/>
              </a:rPr>
              <a:t>4</a:t>
            </a:r>
            <a:r>
              <a:rPr lang="en-US" sz="2400" b="1" dirty="0" smtClean="0">
                <a:solidFill>
                  <a:srgbClr val="FF0000"/>
                </a:solidFill>
                <a:latin typeface="Arial" pitchFamily="34" charset="0"/>
                <a:cs typeface="Arial" pitchFamily="34" charset="0"/>
                <a:sym typeface="Wingdings" pitchFamily="2" charset="2"/>
              </a:rPr>
              <a:t> rise</a:t>
            </a:r>
          </a:p>
          <a:p>
            <a:pPr>
              <a:buFont typeface="Wingdings"/>
              <a:buChar char="à"/>
            </a:pPr>
            <a:r>
              <a:rPr lang="en-US" sz="2400" b="1" dirty="0" smtClean="0">
                <a:solidFill>
                  <a:srgbClr val="FF0000"/>
                </a:solidFill>
                <a:latin typeface="Arial" pitchFamily="34" charset="0"/>
                <a:cs typeface="Arial" pitchFamily="34" charset="0"/>
                <a:sym typeface="Wingdings" pitchFamily="2" charset="2"/>
              </a:rPr>
              <a:t> seasonality?</a:t>
            </a:r>
            <a:endParaRPr lang="en-US" sz="2400" b="1" dirty="0" smtClean="0">
              <a:solidFill>
                <a:srgbClr val="FF0000"/>
              </a:solidFill>
              <a:latin typeface="Arial" pitchFamily="34" charset="0"/>
              <a:cs typeface="Arial" pitchFamily="34" charset="0"/>
            </a:endParaRPr>
          </a:p>
        </p:txBody>
      </p:sp>
      <p:sp>
        <p:nvSpPr>
          <p:cNvPr id="13" name="TextBox 12"/>
          <p:cNvSpPr txBox="1"/>
          <p:nvPr/>
        </p:nvSpPr>
        <p:spPr>
          <a:xfrm>
            <a:off x="838200" y="1143000"/>
            <a:ext cx="3276600" cy="369332"/>
          </a:xfrm>
          <a:prstGeom prst="rect">
            <a:avLst/>
          </a:prstGeom>
          <a:noFill/>
        </p:spPr>
        <p:txBody>
          <a:bodyPr wrap="square" rtlCol="0">
            <a:spAutoFit/>
          </a:bodyPr>
          <a:lstStyle/>
          <a:p>
            <a:r>
              <a:rPr lang="en-US" dirty="0" smtClean="0"/>
              <a:t>NA </a:t>
            </a:r>
            <a:r>
              <a:rPr lang="en-US" dirty="0" err="1" smtClean="0"/>
              <a:t>Anthro</a:t>
            </a:r>
            <a:r>
              <a:rPr lang="en-US" dirty="0" smtClean="0"/>
              <a:t> </a:t>
            </a:r>
            <a:r>
              <a:rPr lang="en-US" dirty="0" err="1" smtClean="0"/>
              <a:t>NOx</a:t>
            </a:r>
            <a:r>
              <a:rPr lang="en-US" dirty="0" smtClean="0"/>
              <a:t>  (</a:t>
            </a:r>
            <a:r>
              <a:rPr lang="en-US" dirty="0" err="1" smtClean="0"/>
              <a:t>Tg</a:t>
            </a:r>
            <a:r>
              <a:rPr lang="en-US" dirty="0" smtClean="0"/>
              <a:t> N yr</a:t>
            </a:r>
            <a:r>
              <a:rPr lang="en-US" baseline="30000" dirty="0" smtClean="0"/>
              <a:t>-1</a:t>
            </a:r>
            <a:r>
              <a:rPr lang="en-US" dirty="0" smtClean="0"/>
              <a:t>)</a:t>
            </a:r>
            <a:endParaRPr lang="en-US" baseline="30000" dirty="0"/>
          </a:p>
        </p:txBody>
      </p:sp>
      <p:cxnSp>
        <p:nvCxnSpPr>
          <p:cNvPr id="29" name="Straight Connector 28"/>
          <p:cNvCxnSpPr/>
          <p:nvPr/>
        </p:nvCxnSpPr>
        <p:spPr bwMode="auto">
          <a:xfrm rot="5400000" flipH="1" flipV="1">
            <a:off x="1613079" y="2286000"/>
            <a:ext cx="152400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33" name="TextBox 32"/>
          <p:cNvSpPr txBox="1"/>
          <p:nvPr/>
        </p:nvSpPr>
        <p:spPr>
          <a:xfrm>
            <a:off x="2819400" y="1524000"/>
            <a:ext cx="1132041" cy="646331"/>
          </a:xfrm>
          <a:prstGeom prst="rect">
            <a:avLst/>
          </a:prstGeom>
          <a:noFill/>
        </p:spPr>
        <p:txBody>
          <a:bodyPr wrap="none" rtlCol="0">
            <a:spAutoFit/>
          </a:bodyPr>
          <a:lstStyle/>
          <a:p>
            <a:r>
              <a:rPr lang="en-US" dirty="0" smtClean="0">
                <a:solidFill>
                  <a:srgbClr val="FF0000"/>
                </a:solidFill>
              </a:rPr>
              <a:t>RCP8.5   </a:t>
            </a:r>
          </a:p>
          <a:p>
            <a:r>
              <a:rPr lang="en-US" dirty="0" smtClean="0">
                <a:solidFill>
                  <a:srgbClr val="0000FF"/>
                </a:solidFill>
              </a:rPr>
              <a:t>RCP4.5</a:t>
            </a:r>
          </a:p>
        </p:txBody>
      </p:sp>
      <p:grpSp>
        <p:nvGrpSpPr>
          <p:cNvPr id="42" name="Group 41"/>
          <p:cNvGrpSpPr/>
          <p:nvPr/>
        </p:nvGrpSpPr>
        <p:grpSpPr>
          <a:xfrm>
            <a:off x="76200" y="3544669"/>
            <a:ext cx="5109541" cy="3160931"/>
            <a:chOff x="76200" y="3544669"/>
            <a:chExt cx="5109541" cy="3160931"/>
          </a:xfrm>
        </p:grpSpPr>
        <p:grpSp>
          <p:nvGrpSpPr>
            <p:cNvPr id="27" name="Group 26"/>
            <p:cNvGrpSpPr/>
            <p:nvPr/>
          </p:nvGrpSpPr>
          <p:grpSpPr>
            <a:xfrm>
              <a:off x="76200" y="3544669"/>
              <a:ext cx="4953000" cy="3160931"/>
              <a:chOff x="4193485" y="3595111"/>
              <a:chExt cx="4953000" cy="3160931"/>
            </a:xfrm>
          </p:grpSpPr>
          <p:pic>
            <p:nvPicPr>
              <p:cNvPr id="251906" name="Picture 2"/>
              <p:cNvPicPr>
                <a:picLocks noChangeAspect="1" noChangeArrowheads="1"/>
              </p:cNvPicPr>
              <p:nvPr/>
            </p:nvPicPr>
            <p:blipFill>
              <a:blip r:embed="rId4" cstate="print"/>
              <a:srcRect l="4972" t="2752" r="498" b="3670"/>
              <a:stretch>
                <a:fillRect/>
              </a:stretch>
            </p:blipFill>
            <p:spPr bwMode="auto">
              <a:xfrm>
                <a:off x="4572000" y="4165242"/>
                <a:ext cx="4345885" cy="2590800"/>
              </a:xfrm>
              <a:prstGeom prst="rect">
                <a:avLst/>
              </a:prstGeom>
              <a:noFill/>
              <a:ln w="9525">
                <a:noFill/>
                <a:miter lim="800000"/>
                <a:headEnd/>
                <a:tailEnd/>
              </a:ln>
              <a:effectLst/>
            </p:spPr>
          </p:pic>
          <p:sp>
            <p:nvSpPr>
              <p:cNvPr id="24" name="TextBox 23"/>
              <p:cNvSpPr txBox="1"/>
              <p:nvPr/>
            </p:nvSpPr>
            <p:spPr>
              <a:xfrm>
                <a:off x="4193485" y="4038600"/>
                <a:ext cx="530915" cy="2500685"/>
              </a:xfrm>
              <a:prstGeom prst="rect">
                <a:avLst/>
              </a:prstGeom>
              <a:solidFill>
                <a:schemeClr val="bg1"/>
              </a:solidFill>
            </p:spPr>
            <p:txBody>
              <a:bodyPr wrap="square" rtlCol="0">
                <a:spAutoFit/>
              </a:bodyPr>
              <a:lstStyle/>
              <a:p>
                <a:r>
                  <a:rPr lang="en-US" b="1" dirty="0" smtClean="0">
                    <a:latin typeface="Calibri" pitchFamily="34" charset="0"/>
                  </a:rPr>
                  <a:t>    5</a:t>
                </a:r>
              </a:p>
              <a:p>
                <a:endParaRPr lang="en-US" b="1" dirty="0" smtClean="0">
                  <a:latin typeface="Calibri" pitchFamily="34" charset="0"/>
                </a:endParaRPr>
              </a:p>
              <a:p>
                <a:endParaRPr lang="en-US" sz="800" b="1" dirty="0" smtClean="0">
                  <a:latin typeface="Calibri" pitchFamily="34" charset="0"/>
                </a:endParaRPr>
              </a:p>
              <a:p>
                <a:r>
                  <a:rPr lang="en-US" b="1" dirty="0" smtClean="0">
                    <a:latin typeface="Calibri" pitchFamily="34" charset="0"/>
                  </a:rPr>
                  <a:t>    0</a:t>
                </a:r>
              </a:p>
              <a:p>
                <a:endParaRPr lang="en-US" b="1" dirty="0" smtClean="0">
                  <a:latin typeface="Calibri" pitchFamily="34" charset="0"/>
                </a:endParaRPr>
              </a:p>
              <a:p>
                <a:endParaRPr lang="en-US" sz="1200" b="1" dirty="0" smtClean="0">
                  <a:latin typeface="Calibri" pitchFamily="34" charset="0"/>
                </a:endParaRPr>
              </a:p>
              <a:p>
                <a:r>
                  <a:rPr lang="en-US" b="1" dirty="0" smtClean="0">
                    <a:latin typeface="Calibri" pitchFamily="34" charset="0"/>
                  </a:rPr>
                  <a:t>   -5</a:t>
                </a:r>
              </a:p>
              <a:p>
                <a:endParaRPr lang="en-US" b="1" dirty="0" smtClean="0">
                  <a:latin typeface="Calibri" pitchFamily="34" charset="0"/>
                </a:endParaRPr>
              </a:p>
              <a:p>
                <a:endParaRPr lang="en-US" sz="1050" b="1" dirty="0" smtClean="0">
                  <a:latin typeface="Calibri" pitchFamily="34" charset="0"/>
                </a:endParaRPr>
              </a:p>
              <a:p>
                <a:r>
                  <a:rPr lang="en-US" b="1" dirty="0" smtClean="0">
                    <a:latin typeface="Calibri" pitchFamily="34" charset="0"/>
                  </a:rPr>
                  <a:t>-10</a:t>
                </a:r>
              </a:p>
            </p:txBody>
          </p:sp>
          <p:sp>
            <p:nvSpPr>
              <p:cNvPr id="26" name="TextBox 25"/>
              <p:cNvSpPr txBox="1"/>
              <p:nvPr/>
            </p:nvSpPr>
            <p:spPr>
              <a:xfrm>
                <a:off x="4443531" y="3595111"/>
                <a:ext cx="4702954" cy="646331"/>
              </a:xfrm>
              <a:prstGeom prst="rect">
                <a:avLst/>
              </a:prstGeom>
              <a:noFill/>
            </p:spPr>
            <p:txBody>
              <a:bodyPr wrap="none" rtlCol="0">
                <a:spAutoFit/>
              </a:bodyPr>
              <a:lstStyle/>
              <a:p>
                <a:pPr algn="ctr"/>
                <a:r>
                  <a:rPr lang="en-US" b="1" dirty="0" smtClean="0">
                    <a:latin typeface="Arial" pitchFamily="34" charset="0"/>
                    <a:cs typeface="Arial" pitchFamily="34" charset="0"/>
                  </a:rPr>
                  <a:t>Annual mean changes in NA </a:t>
                </a:r>
                <a:r>
                  <a:rPr lang="en-US" b="1" dirty="0" err="1" smtClean="0">
                    <a:latin typeface="Arial" pitchFamily="34" charset="0"/>
                    <a:cs typeface="Arial" pitchFamily="34" charset="0"/>
                  </a:rPr>
                  <a:t>sfc</a:t>
                </a:r>
                <a:r>
                  <a:rPr lang="en-US" b="1" dirty="0" smtClean="0">
                    <a:latin typeface="Arial" pitchFamily="34" charset="0"/>
                    <a:cs typeface="Arial" pitchFamily="34" charset="0"/>
                  </a:rPr>
                  <a:t> O</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 (ppb)</a:t>
                </a:r>
                <a:r>
                  <a:rPr lang="en-US" b="1" baseline="-25000" dirty="0" smtClean="0">
                    <a:latin typeface="Arial" pitchFamily="34" charset="0"/>
                    <a:cs typeface="Arial" pitchFamily="34" charset="0"/>
                  </a:rPr>
                  <a:t> </a:t>
                </a:r>
              </a:p>
              <a:p>
                <a:pPr algn="ctr"/>
                <a:r>
                  <a:rPr lang="en-US" dirty="0" smtClean="0">
                    <a:latin typeface="Arial" pitchFamily="34" charset="0"/>
                    <a:cs typeface="Arial" pitchFamily="34" charset="0"/>
                  </a:rPr>
                  <a:t>GFDL CM3 (EMISSIONS + CLIMATE)</a:t>
                </a:r>
                <a:endParaRPr lang="en-US" dirty="0">
                  <a:latin typeface="Arial" pitchFamily="34" charset="0"/>
                  <a:cs typeface="Arial" pitchFamily="34" charset="0"/>
                </a:endParaRPr>
              </a:p>
            </p:txBody>
          </p:sp>
        </p:grpSp>
        <p:cxnSp>
          <p:nvCxnSpPr>
            <p:cNvPr id="30" name="Straight Connector 29"/>
            <p:cNvCxnSpPr/>
            <p:nvPr/>
          </p:nvCxnSpPr>
          <p:spPr bwMode="auto">
            <a:xfrm rot="5400000" flipH="1" flipV="1">
              <a:off x="1447800" y="5257800"/>
              <a:ext cx="213360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39" name="TextBox 38"/>
            <p:cNvSpPr txBox="1"/>
            <p:nvPr/>
          </p:nvSpPr>
          <p:spPr>
            <a:xfrm>
              <a:off x="2590800" y="4572000"/>
              <a:ext cx="2594941" cy="923330"/>
            </a:xfrm>
            <a:prstGeom prst="rect">
              <a:avLst/>
            </a:prstGeom>
            <a:noFill/>
          </p:spPr>
          <p:txBody>
            <a:bodyPr wrap="none" rtlCol="0">
              <a:spAutoFit/>
            </a:bodyPr>
            <a:lstStyle/>
            <a:p>
              <a:r>
                <a:rPr lang="en-US" dirty="0" smtClean="0">
                  <a:solidFill>
                    <a:srgbClr val="FF0000"/>
                  </a:solidFill>
                </a:rPr>
                <a:t>RCP8.5   </a:t>
              </a:r>
            </a:p>
            <a:p>
              <a:r>
                <a:rPr lang="en-US" dirty="0" smtClean="0">
                  <a:solidFill>
                    <a:srgbClr val="0000FF"/>
                  </a:solidFill>
                </a:rPr>
                <a:t>RCP4.5 ensemble mean</a:t>
              </a:r>
            </a:p>
            <a:p>
              <a:r>
                <a:rPr lang="en-US" dirty="0" smtClean="0">
                  <a:solidFill>
                    <a:schemeClr val="bg1">
                      <a:lumMod val="50000"/>
                    </a:schemeClr>
                  </a:solidFill>
                </a:rPr>
                <a:t>Individual members</a:t>
              </a:r>
            </a:p>
          </p:txBody>
        </p:sp>
      </p:grpSp>
      <p:cxnSp>
        <p:nvCxnSpPr>
          <p:cNvPr id="25" name="Straight Connector 24"/>
          <p:cNvCxnSpPr/>
          <p:nvPr/>
        </p:nvCxnSpPr>
        <p:spPr bwMode="auto">
          <a:xfrm rot="5400000" flipH="1" flipV="1">
            <a:off x="0" y="2286000"/>
            <a:ext cx="1524000" cy="0"/>
          </a:xfrm>
          <a:prstGeom prst="line">
            <a:avLst/>
          </a:prstGeom>
          <a:solidFill>
            <a:schemeClr val="accent1"/>
          </a:solidFill>
          <a:ln w="57150" cap="flat" cmpd="sng" algn="ctr">
            <a:solidFill>
              <a:schemeClr val="tx1"/>
            </a:solidFill>
            <a:prstDash val="sysDash"/>
            <a:round/>
            <a:headEnd type="none" w="med" len="med"/>
            <a:tailEnd type="none" w="med" len="med"/>
          </a:ln>
          <a:effectLst/>
        </p:spPr>
      </p:cxnSp>
      <p:sp>
        <p:nvSpPr>
          <p:cNvPr id="16" name="TextBox 15"/>
          <p:cNvSpPr txBox="1"/>
          <p:nvPr/>
        </p:nvSpPr>
        <p:spPr>
          <a:xfrm>
            <a:off x="8236806" y="6581001"/>
            <a:ext cx="907194" cy="276999"/>
          </a:xfrm>
          <a:prstGeom prst="rect">
            <a:avLst/>
          </a:prstGeom>
          <a:noFill/>
        </p:spPr>
        <p:txBody>
          <a:bodyPr wrap="none" rtlCol="0">
            <a:spAutoFit/>
          </a:bodyPr>
          <a:lstStyle/>
          <a:p>
            <a:r>
              <a:rPr lang="en-US" sz="1200" dirty="0" smtClean="0">
                <a:latin typeface="Arial"/>
                <a:cs typeface="Arial"/>
              </a:rPr>
              <a:t>A.M. Fiore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Surface ozone seasonal cycle reverses in CM3 RCP85 simulation over (e.g., USA; Europe) </a:t>
            </a:r>
            <a:endParaRPr lang="en-US" dirty="0"/>
          </a:p>
        </p:txBody>
      </p:sp>
      <p:pic>
        <p:nvPicPr>
          <p:cNvPr id="8" name="Picture 7" descr="rcp8seascycle.png"/>
          <p:cNvPicPr>
            <a:picLocks noChangeAspect="1"/>
          </p:cNvPicPr>
          <p:nvPr/>
        </p:nvPicPr>
        <p:blipFill>
          <a:blip r:embed="rId2" cstate="print"/>
          <a:srcRect l="8815" t="7813" r="50832" b="53298"/>
          <a:stretch>
            <a:fillRect/>
          </a:stretch>
        </p:blipFill>
        <p:spPr>
          <a:xfrm>
            <a:off x="0" y="1600200"/>
            <a:ext cx="4604657" cy="3429000"/>
          </a:xfrm>
          <a:prstGeom prst="rect">
            <a:avLst/>
          </a:prstGeom>
        </p:spPr>
      </p:pic>
      <p:sp>
        <p:nvSpPr>
          <p:cNvPr id="6" name="TextBox 5"/>
          <p:cNvSpPr txBox="1"/>
          <p:nvPr/>
        </p:nvSpPr>
        <p:spPr>
          <a:xfrm>
            <a:off x="1066800" y="1981200"/>
            <a:ext cx="1287532" cy="923330"/>
          </a:xfrm>
          <a:prstGeom prst="rect">
            <a:avLst/>
          </a:prstGeom>
          <a:solidFill>
            <a:schemeClr val="bg1"/>
          </a:solidFill>
        </p:spPr>
        <p:txBody>
          <a:bodyPr wrap="none" rtlCol="0">
            <a:spAutoFit/>
          </a:bodyPr>
          <a:lstStyle/>
          <a:p>
            <a:r>
              <a:rPr lang="en-US" b="1" dirty="0" smtClean="0">
                <a:latin typeface="Arial" pitchFamily="34" charset="0"/>
                <a:cs typeface="Arial" pitchFamily="34" charset="0"/>
              </a:rPr>
              <a:t>1986-2005</a:t>
            </a:r>
          </a:p>
          <a:p>
            <a:r>
              <a:rPr lang="en-US" b="1" dirty="0" smtClean="0">
                <a:solidFill>
                  <a:srgbClr val="FF6600"/>
                </a:solidFill>
                <a:latin typeface="Arial" pitchFamily="34" charset="0"/>
                <a:cs typeface="Arial" pitchFamily="34" charset="0"/>
              </a:rPr>
              <a:t>2031-2050</a:t>
            </a:r>
          </a:p>
          <a:p>
            <a:r>
              <a:rPr lang="en-US" b="1" dirty="0" smtClean="0">
                <a:solidFill>
                  <a:srgbClr val="FF0000"/>
                </a:solidFill>
                <a:latin typeface="Arial" pitchFamily="34" charset="0"/>
                <a:cs typeface="Arial" pitchFamily="34" charset="0"/>
              </a:rPr>
              <a:t>2081-2100</a:t>
            </a:r>
            <a:endParaRPr lang="en-US" b="1" dirty="0">
              <a:solidFill>
                <a:srgbClr val="FF0000"/>
              </a:solidFill>
              <a:latin typeface="Arial" pitchFamily="34" charset="0"/>
              <a:cs typeface="Arial" pitchFamily="34" charset="0"/>
            </a:endParaRPr>
          </a:p>
        </p:txBody>
      </p:sp>
      <p:grpSp>
        <p:nvGrpSpPr>
          <p:cNvPr id="3" name="Group 15"/>
          <p:cNvGrpSpPr/>
          <p:nvPr/>
        </p:nvGrpSpPr>
        <p:grpSpPr>
          <a:xfrm>
            <a:off x="762000" y="2667000"/>
            <a:ext cx="1600200" cy="1676400"/>
            <a:chOff x="762000" y="2209800"/>
            <a:chExt cx="1600200" cy="1676400"/>
          </a:xfrm>
        </p:grpSpPr>
        <p:sp>
          <p:nvSpPr>
            <p:cNvPr id="13" name="Oval 12"/>
            <p:cNvSpPr/>
            <p:nvPr/>
          </p:nvSpPr>
          <p:spPr bwMode="auto">
            <a:xfrm>
              <a:off x="762000" y="2209800"/>
              <a:ext cx="1600200" cy="1600200"/>
            </a:xfrm>
            <a:prstGeom prst="ellipse">
              <a:avLst/>
            </a:pr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Helvetica" pitchFamily="34" charset="0"/>
              </a:endParaRPr>
            </a:p>
          </p:txBody>
        </p:sp>
        <p:sp>
          <p:nvSpPr>
            <p:cNvPr id="14" name="TextBox 13"/>
            <p:cNvSpPr txBox="1"/>
            <p:nvPr/>
          </p:nvSpPr>
          <p:spPr>
            <a:xfrm>
              <a:off x="1479998" y="2962870"/>
              <a:ext cx="577402" cy="923330"/>
            </a:xfrm>
            <a:prstGeom prst="rect">
              <a:avLst/>
            </a:prstGeom>
            <a:noFill/>
          </p:spPr>
          <p:txBody>
            <a:bodyPr wrap="none" rtlCol="0">
              <a:spAutoFit/>
            </a:bodyPr>
            <a:lstStyle/>
            <a:p>
              <a:r>
                <a:rPr lang="en-US" sz="5400" b="1" dirty="0" smtClean="0">
                  <a:solidFill>
                    <a:srgbClr val="0000FF"/>
                  </a:solidFill>
                </a:rPr>
                <a:t>?</a:t>
              </a:r>
              <a:endParaRPr lang="en-US" sz="5400" b="1" dirty="0">
                <a:solidFill>
                  <a:srgbClr val="0000FF"/>
                </a:solidFill>
              </a:endParaRPr>
            </a:p>
          </p:txBody>
        </p:sp>
      </p:grpSp>
      <p:sp>
        <p:nvSpPr>
          <p:cNvPr id="20" name="Rectangle 19"/>
          <p:cNvSpPr/>
          <p:nvPr/>
        </p:nvSpPr>
        <p:spPr bwMode="auto">
          <a:xfrm>
            <a:off x="2286000" y="2057400"/>
            <a:ext cx="1752600" cy="4789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Helvetica" pitchFamily="34" charset="0"/>
            </a:endParaRPr>
          </a:p>
        </p:txBody>
      </p:sp>
      <p:grpSp>
        <p:nvGrpSpPr>
          <p:cNvPr id="5" name="Group 14"/>
          <p:cNvGrpSpPr/>
          <p:nvPr/>
        </p:nvGrpSpPr>
        <p:grpSpPr>
          <a:xfrm>
            <a:off x="2133600" y="2514600"/>
            <a:ext cx="1907895" cy="1924110"/>
            <a:chOff x="2133600" y="2057400"/>
            <a:chExt cx="1907895" cy="1924110"/>
          </a:xfrm>
        </p:grpSpPr>
        <p:sp>
          <p:nvSpPr>
            <p:cNvPr id="9" name="TextBox 8"/>
            <p:cNvSpPr txBox="1"/>
            <p:nvPr/>
          </p:nvSpPr>
          <p:spPr>
            <a:xfrm>
              <a:off x="2133600" y="3581400"/>
              <a:ext cx="1907895" cy="400110"/>
            </a:xfrm>
            <a:prstGeom prst="rect">
              <a:avLst/>
            </a:prstGeom>
            <a:noFill/>
          </p:spPr>
          <p:txBody>
            <a:bodyPr wrap="none" rtlCol="0">
              <a:spAutoFit/>
            </a:bodyPr>
            <a:lstStyle/>
            <a:p>
              <a:r>
                <a:rPr lang="en-US" sz="2000" dirty="0" err="1" smtClean="0">
                  <a:solidFill>
                    <a:srgbClr val="0000FF"/>
                  </a:solidFill>
                  <a:latin typeface="Arial" pitchFamily="34" charset="0"/>
                  <a:cs typeface="Arial" pitchFamily="34" charset="0"/>
                </a:rPr>
                <a:t>NO</a:t>
              </a:r>
              <a:r>
                <a:rPr lang="en-US" sz="2000" baseline="-25000" dirty="0" err="1" smtClean="0">
                  <a:solidFill>
                    <a:srgbClr val="0000FF"/>
                  </a:solidFill>
                  <a:latin typeface="Arial" pitchFamily="34" charset="0"/>
                  <a:cs typeface="Arial" pitchFamily="34" charset="0"/>
                </a:rPr>
                <a:t>x</a:t>
              </a:r>
              <a:r>
                <a:rPr lang="en-US" sz="2000" dirty="0" smtClean="0">
                  <a:solidFill>
                    <a:srgbClr val="0000FF"/>
                  </a:solidFill>
                  <a:latin typeface="Arial" pitchFamily="34" charset="0"/>
                  <a:cs typeface="Arial" pitchFamily="34" charset="0"/>
                </a:rPr>
                <a:t> decreases</a:t>
              </a:r>
              <a:endParaRPr lang="en-US" sz="2000" dirty="0">
                <a:solidFill>
                  <a:srgbClr val="0000FF"/>
                </a:solidFill>
                <a:latin typeface="Arial" pitchFamily="34" charset="0"/>
                <a:cs typeface="Arial" pitchFamily="34" charset="0"/>
              </a:endParaRPr>
            </a:p>
          </p:txBody>
        </p:sp>
        <p:sp>
          <p:nvSpPr>
            <p:cNvPr id="12" name="Oval 11"/>
            <p:cNvSpPr/>
            <p:nvPr/>
          </p:nvSpPr>
          <p:spPr bwMode="auto">
            <a:xfrm>
              <a:off x="2209800" y="2057400"/>
              <a:ext cx="1600200" cy="1600200"/>
            </a:xfrm>
            <a:prstGeom prst="ellipse">
              <a:avLst/>
            </a:pr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Helvetica" pitchFamily="34" charset="0"/>
              </a:endParaRPr>
            </a:p>
          </p:txBody>
        </p:sp>
      </p:grpSp>
      <p:sp>
        <p:nvSpPr>
          <p:cNvPr id="27" name="Rectangle 26"/>
          <p:cNvSpPr/>
          <p:nvPr/>
        </p:nvSpPr>
        <p:spPr>
          <a:xfrm>
            <a:off x="304800" y="5153561"/>
            <a:ext cx="8839200" cy="1523494"/>
          </a:xfrm>
          <a:prstGeom prst="rect">
            <a:avLst/>
          </a:prstGeom>
        </p:spPr>
        <p:txBody>
          <a:bodyPr wrap="square">
            <a:spAutoFit/>
          </a:bodyPr>
          <a:lstStyle/>
          <a:p>
            <a:r>
              <a:rPr lang="en-US" sz="2400" dirty="0" smtClean="0">
                <a:solidFill>
                  <a:srgbClr val="0000FF"/>
                </a:solidFill>
                <a:latin typeface="Arial" pitchFamily="34" charset="0"/>
                <a:cs typeface="Arial" pitchFamily="34" charset="0"/>
                <a:sym typeface="Wingdings" pitchFamily="2" charset="2"/>
              </a:rPr>
              <a:t>What is driving wintertime increase?</a:t>
            </a:r>
            <a:endParaRPr lang="en-US" sz="2400" dirty="0" smtClean="0">
              <a:solidFill>
                <a:srgbClr val="0000FF"/>
              </a:solidFill>
              <a:latin typeface="Arial" pitchFamily="34" charset="0"/>
              <a:cs typeface="Arial" pitchFamily="34" charset="0"/>
            </a:endParaRPr>
          </a:p>
          <a:p>
            <a:endParaRPr lang="en-US" sz="900" dirty="0" smtClean="0">
              <a:solidFill>
                <a:srgbClr val="0000FF"/>
              </a:solidFill>
              <a:latin typeface="Arial" pitchFamily="34" charset="0"/>
              <a:cs typeface="Arial" pitchFamily="34" charset="0"/>
              <a:sym typeface="Wingdings" pitchFamily="2" charset="2"/>
            </a:endParaRPr>
          </a:p>
          <a:p>
            <a:pPr>
              <a:buFont typeface="Wingdings"/>
              <a:buChar char="à"/>
            </a:pPr>
            <a:r>
              <a:rPr lang="en-US" sz="2400" dirty="0" smtClean="0">
                <a:solidFill>
                  <a:srgbClr val="0000FF"/>
                </a:solidFill>
                <a:latin typeface="Arial" pitchFamily="34" charset="0"/>
                <a:cs typeface="Arial" pitchFamily="34" charset="0"/>
                <a:sym typeface="Wingdings" pitchFamily="2" charset="2"/>
              </a:rPr>
              <a:t>2100 NE USA seasonal cycle similar to current </a:t>
            </a:r>
            <a:r>
              <a:rPr lang="en-US" sz="2400" dirty="0" smtClean="0">
                <a:solidFill>
                  <a:srgbClr val="0000FF"/>
                </a:solidFill>
                <a:latin typeface="Arial" pitchFamily="34" charset="0"/>
                <a:cs typeface="Arial" pitchFamily="34" charset="0"/>
              </a:rPr>
              <a:t>estimates of  </a:t>
            </a:r>
          </a:p>
          <a:p>
            <a:r>
              <a:rPr lang="en-US" sz="2400" dirty="0" smtClean="0">
                <a:solidFill>
                  <a:srgbClr val="0000FF"/>
                </a:solidFill>
                <a:latin typeface="Arial" pitchFamily="34" charset="0"/>
                <a:cs typeface="Arial" pitchFamily="34" charset="0"/>
              </a:rPr>
              <a:t>	“background” O</a:t>
            </a:r>
            <a:r>
              <a:rPr lang="en-US" sz="2400" baseline="-25000" dirty="0" smtClean="0">
                <a:solidFill>
                  <a:srgbClr val="0000FF"/>
                </a:solidFill>
                <a:latin typeface="Arial" pitchFamily="34" charset="0"/>
                <a:cs typeface="Arial" pitchFamily="34" charset="0"/>
              </a:rPr>
              <a:t>3</a:t>
            </a:r>
            <a:r>
              <a:rPr lang="en-US" sz="2400" dirty="0" smtClean="0">
                <a:solidFill>
                  <a:srgbClr val="0000FF"/>
                </a:solidFill>
                <a:latin typeface="Arial" pitchFamily="34" charset="0"/>
                <a:cs typeface="Arial" pitchFamily="34" charset="0"/>
              </a:rPr>
              <a:t> at high-altitude sites (W US)</a:t>
            </a:r>
          </a:p>
          <a:p>
            <a:endParaRPr lang="en-US" sz="900" dirty="0" smtClean="0">
              <a:solidFill>
                <a:srgbClr val="0000FF"/>
              </a:solidFill>
              <a:latin typeface="Arial" pitchFamily="34" charset="0"/>
              <a:cs typeface="Arial" pitchFamily="34" charset="0"/>
            </a:endParaRPr>
          </a:p>
        </p:txBody>
      </p:sp>
      <p:grpSp>
        <p:nvGrpSpPr>
          <p:cNvPr id="22" name="Group 21"/>
          <p:cNvGrpSpPr/>
          <p:nvPr/>
        </p:nvGrpSpPr>
        <p:grpSpPr>
          <a:xfrm>
            <a:off x="4495801" y="1688068"/>
            <a:ext cx="4648199" cy="3264932"/>
            <a:chOff x="4419601" y="1307068"/>
            <a:chExt cx="4648199" cy="3264932"/>
          </a:xfrm>
        </p:grpSpPr>
        <p:grpSp>
          <p:nvGrpSpPr>
            <p:cNvPr id="28" name="Group 27"/>
            <p:cNvGrpSpPr/>
            <p:nvPr/>
          </p:nvGrpSpPr>
          <p:grpSpPr>
            <a:xfrm>
              <a:off x="4419601" y="1307068"/>
              <a:ext cx="4648199" cy="3264932"/>
              <a:chOff x="4419601" y="1307068"/>
              <a:chExt cx="4648199" cy="3264932"/>
            </a:xfrm>
          </p:grpSpPr>
          <p:pic>
            <p:nvPicPr>
              <p:cNvPr id="21" name="Picture 20" descr="am3_wus_prb.png"/>
              <p:cNvPicPr>
                <a:picLocks noChangeAspect="1"/>
              </p:cNvPicPr>
              <p:nvPr/>
            </p:nvPicPr>
            <p:blipFill>
              <a:blip r:embed="rId3" cstate="print"/>
              <a:srcRect l="43259" t="44376" r="10780" b="16515"/>
              <a:stretch>
                <a:fillRect/>
              </a:stretch>
            </p:blipFill>
            <p:spPr>
              <a:xfrm>
                <a:off x="4724400" y="1967357"/>
                <a:ext cx="4343400" cy="2391436"/>
              </a:xfrm>
              <a:prstGeom prst="rect">
                <a:avLst/>
              </a:prstGeom>
            </p:spPr>
          </p:pic>
          <p:sp>
            <p:nvSpPr>
              <p:cNvPr id="23" name="TextBox 22"/>
              <p:cNvSpPr txBox="1"/>
              <p:nvPr/>
            </p:nvSpPr>
            <p:spPr>
              <a:xfrm>
                <a:off x="5105400" y="1307068"/>
                <a:ext cx="3810000" cy="369332"/>
              </a:xfrm>
              <a:prstGeom prst="rect">
                <a:avLst/>
              </a:prstGeom>
              <a:noFill/>
            </p:spPr>
            <p:txBody>
              <a:bodyPr wrap="square" rtlCol="0">
                <a:spAutoFit/>
              </a:bodyPr>
              <a:lstStyle/>
              <a:p>
                <a:r>
                  <a:rPr lang="en-US" dirty="0" smtClean="0">
                    <a:latin typeface="Arial" pitchFamily="34" charset="0"/>
                    <a:cs typeface="Arial" pitchFamily="34" charset="0"/>
                  </a:rPr>
                  <a:t>U.S. </a:t>
                </a:r>
                <a:r>
                  <a:rPr lang="en-US" dirty="0" err="1" smtClean="0">
                    <a:latin typeface="Arial" pitchFamily="34" charset="0"/>
                    <a:cs typeface="Arial" pitchFamily="34" charset="0"/>
                  </a:rPr>
                  <a:t>CASTNet</a:t>
                </a:r>
                <a:r>
                  <a:rPr lang="en-US" dirty="0" smtClean="0">
                    <a:latin typeface="Arial" pitchFamily="34" charset="0"/>
                    <a:cs typeface="Arial" pitchFamily="34" charset="0"/>
                  </a:rPr>
                  <a:t> sites &gt; 1.5 km </a:t>
                </a:r>
                <a:endParaRPr lang="en-US" dirty="0">
                  <a:latin typeface="Arial" pitchFamily="34" charset="0"/>
                  <a:cs typeface="Arial" pitchFamily="34" charset="0"/>
                </a:endParaRPr>
              </a:p>
            </p:txBody>
          </p:sp>
          <p:sp>
            <p:nvSpPr>
              <p:cNvPr id="24" name="TextBox 23"/>
              <p:cNvSpPr txBox="1"/>
              <p:nvPr/>
            </p:nvSpPr>
            <p:spPr>
              <a:xfrm>
                <a:off x="6019801" y="4202668"/>
                <a:ext cx="2197234" cy="369332"/>
              </a:xfrm>
              <a:prstGeom prst="rect">
                <a:avLst/>
              </a:prstGeom>
              <a:solidFill>
                <a:schemeClr val="bg1"/>
              </a:solidFill>
            </p:spPr>
            <p:txBody>
              <a:bodyPr wrap="square" rtlCol="0">
                <a:spAutoFit/>
              </a:bodyPr>
              <a:lstStyle/>
              <a:p>
                <a:r>
                  <a:rPr lang="en-US" dirty="0" smtClean="0">
                    <a:latin typeface="Arial" pitchFamily="34" charset="0"/>
                    <a:cs typeface="Arial" pitchFamily="34" charset="0"/>
                  </a:rPr>
                  <a:t>Month of 2006</a:t>
                </a:r>
                <a:endParaRPr lang="en-US" dirty="0">
                  <a:latin typeface="Arial" pitchFamily="34" charset="0"/>
                  <a:cs typeface="Arial" pitchFamily="34" charset="0"/>
                </a:endParaRPr>
              </a:p>
            </p:txBody>
          </p:sp>
          <p:sp>
            <p:nvSpPr>
              <p:cNvPr id="25" name="TextBox 24"/>
              <p:cNvSpPr txBox="1"/>
              <p:nvPr/>
            </p:nvSpPr>
            <p:spPr>
              <a:xfrm rot="16200000">
                <a:off x="3156466" y="2634735"/>
                <a:ext cx="2895601" cy="369332"/>
              </a:xfrm>
              <a:prstGeom prst="rect">
                <a:avLst/>
              </a:prstGeom>
              <a:solidFill>
                <a:schemeClr val="bg1"/>
              </a:solidFill>
            </p:spPr>
            <p:txBody>
              <a:bodyPr wrap="square" rtlCol="0">
                <a:spAutoFit/>
              </a:bodyPr>
              <a:lstStyle/>
              <a:p>
                <a:r>
                  <a:rPr lang="en-US" dirty="0" smtClean="0">
                    <a:latin typeface="Arial" pitchFamily="34" charset="0"/>
                    <a:cs typeface="Arial" pitchFamily="34" charset="0"/>
                  </a:rPr>
                  <a:t>Monthly mean MDA8 O</a:t>
                </a:r>
                <a:r>
                  <a:rPr lang="en-US" baseline="-25000" dirty="0" smtClean="0">
                    <a:latin typeface="Arial" pitchFamily="34" charset="0"/>
                    <a:cs typeface="Arial" pitchFamily="34" charset="0"/>
                  </a:rPr>
                  <a:t>3</a:t>
                </a:r>
                <a:endParaRPr lang="en-US" baseline="-25000" dirty="0">
                  <a:latin typeface="Arial" pitchFamily="34" charset="0"/>
                  <a:cs typeface="Arial" pitchFamily="34" charset="0"/>
                </a:endParaRPr>
              </a:p>
            </p:txBody>
          </p:sp>
          <p:sp>
            <p:nvSpPr>
              <p:cNvPr id="26" name="TextBox 25"/>
              <p:cNvSpPr txBox="1"/>
              <p:nvPr/>
            </p:nvSpPr>
            <p:spPr>
              <a:xfrm>
                <a:off x="5029200" y="1801831"/>
                <a:ext cx="3734548" cy="738664"/>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2006 </a:t>
                </a:r>
                <a:r>
                  <a:rPr lang="en-US" sz="1400" b="1" dirty="0" err="1" smtClean="0">
                    <a:latin typeface="Arial" pitchFamily="34" charset="0"/>
                    <a:cs typeface="Arial" pitchFamily="34" charset="0"/>
                  </a:rPr>
                  <a:t>CASTNet</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obs</a:t>
                </a:r>
                <a:r>
                  <a:rPr lang="en-US" sz="1400" b="1" dirty="0" smtClean="0">
                    <a:latin typeface="Arial" pitchFamily="34" charset="0"/>
                    <a:cs typeface="Arial" pitchFamily="34" charset="0"/>
                  </a:rPr>
                  <a:t> </a:t>
                </a:r>
                <a:r>
                  <a:rPr lang="en-US" sz="1400" b="1" dirty="0" smtClean="0">
                    <a:solidFill>
                      <a:schemeClr val="bg2">
                        <a:lumMod val="75000"/>
                      </a:schemeClr>
                    </a:solidFill>
                    <a:latin typeface="Arial" pitchFamily="34" charset="0"/>
                    <a:cs typeface="Arial" pitchFamily="34" charset="0"/>
                  </a:rPr>
                  <a:t>(range)</a:t>
                </a:r>
                <a:endParaRPr lang="en-US" sz="1400" b="1" dirty="0" smtClean="0">
                  <a:latin typeface="Arial" pitchFamily="34" charset="0"/>
                  <a:cs typeface="Arial" pitchFamily="34" charset="0"/>
                </a:endParaRPr>
              </a:p>
              <a:p>
                <a:r>
                  <a:rPr lang="en-US" sz="1400" b="1" dirty="0" smtClean="0">
                    <a:solidFill>
                      <a:srgbClr val="009900"/>
                    </a:solidFill>
                    <a:latin typeface="Arial" pitchFamily="34" charset="0"/>
                    <a:cs typeface="Arial" pitchFamily="34" charset="0"/>
                  </a:rPr>
                  <a:t>2006 AM3 (nudged to NCEP winds)</a:t>
                </a:r>
              </a:p>
              <a:p>
                <a:r>
                  <a:rPr lang="en-US" sz="1400" b="1" dirty="0" smtClean="0">
                    <a:solidFill>
                      <a:srgbClr val="7030A0"/>
                    </a:solidFill>
                    <a:latin typeface="Arial" pitchFamily="34" charset="0"/>
                    <a:cs typeface="Arial" pitchFamily="34" charset="0"/>
                  </a:rPr>
                  <a:t>2006 AM3 with zero N. Amer. </a:t>
                </a:r>
                <a:r>
                  <a:rPr lang="en-US" sz="1400" b="1" dirty="0" err="1" smtClean="0">
                    <a:solidFill>
                      <a:srgbClr val="7030A0"/>
                    </a:solidFill>
                    <a:latin typeface="Arial" pitchFamily="34" charset="0"/>
                    <a:cs typeface="Arial" pitchFamily="34" charset="0"/>
                  </a:rPr>
                  <a:t>anth</a:t>
                </a:r>
                <a:r>
                  <a:rPr lang="en-US" sz="1400" b="1" dirty="0" smtClean="0">
                    <a:solidFill>
                      <a:srgbClr val="7030A0"/>
                    </a:solidFill>
                    <a:latin typeface="Arial" pitchFamily="34" charset="0"/>
                    <a:cs typeface="Arial" pitchFamily="34" charset="0"/>
                  </a:rPr>
                  <a:t>. </a:t>
                </a:r>
                <a:r>
                  <a:rPr lang="en-US" sz="1400" b="1" dirty="0" err="1" smtClean="0">
                    <a:solidFill>
                      <a:srgbClr val="7030A0"/>
                    </a:solidFill>
                    <a:latin typeface="Arial" pitchFamily="34" charset="0"/>
                    <a:cs typeface="Arial" pitchFamily="34" charset="0"/>
                  </a:rPr>
                  <a:t>emis</a:t>
                </a:r>
                <a:r>
                  <a:rPr lang="en-US" sz="1400" b="1" dirty="0" smtClean="0">
                    <a:solidFill>
                      <a:srgbClr val="7030A0"/>
                    </a:solidFill>
                    <a:latin typeface="Arial" pitchFamily="34" charset="0"/>
                    <a:cs typeface="Arial" pitchFamily="34" charset="0"/>
                  </a:rPr>
                  <a:t>.   </a:t>
                </a:r>
                <a:endParaRPr lang="en-US" sz="1400" b="1" dirty="0">
                  <a:solidFill>
                    <a:srgbClr val="7030A0"/>
                  </a:solidFill>
                  <a:latin typeface="Arial" pitchFamily="34" charset="0"/>
                  <a:cs typeface="Arial" pitchFamily="34" charset="0"/>
                </a:endParaRPr>
              </a:p>
            </p:txBody>
          </p:sp>
        </p:grpSp>
        <p:sp>
          <p:nvSpPr>
            <p:cNvPr id="19" name="TextBox 18"/>
            <p:cNvSpPr txBox="1"/>
            <p:nvPr/>
          </p:nvSpPr>
          <p:spPr>
            <a:xfrm>
              <a:off x="7696200" y="1611868"/>
              <a:ext cx="1362424" cy="369332"/>
            </a:xfrm>
            <a:prstGeom prst="rect">
              <a:avLst/>
            </a:prstGeom>
            <a:noFill/>
          </p:spPr>
          <p:txBody>
            <a:bodyPr wrap="none" rtlCol="0">
              <a:spAutoFit/>
            </a:bodyPr>
            <a:lstStyle/>
            <a:p>
              <a:r>
                <a:rPr lang="en-US" dirty="0" smtClean="0"/>
                <a:t>J. </a:t>
              </a:r>
              <a:r>
                <a:rPr lang="en-US" dirty="0" err="1" smtClean="0"/>
                <a:t>Oberman</a:t>
              </a:r>
              <a:endParaRPr lang="en-US" dirty="0"/>
            </a:p>
          </p:txBody>
        </p:sp>
      </p:grpSp>
      <p:sp>
        <p:nvSpPr>
          <p:cNvPr id="29" name="TextBox 28"/>
          <p:cNvSpPr txBox="1"/>
          <p:nvPr/>
        </p:nvSpPr>
        <p:spPr>
          <a:xfrm>
            <a:off x="8313006" y="6629400"/>
            <a:ext cx="907194" cy="276999"/>
          </a:xfrm>
          <a:prstGeom prst="rect">
            <a:avLst/>
          </a:prstGeom>
          <a:noFill/>
        </p:spPr>
        <p:txBody>
          <a:bodyPr wrap="none" rtlCol="0">
            <a:spAutoFit/>
          </a:bodyPr>
          <a:lstStyle/>
          <a:p>
            <a:r>
              <a:rPr lang="en-US" sz="1200" dirty="0" smtClean="0">
                <a:latin typeface="Arial"/>
                <a:cs typeface="Arial"/>
              </a:rPr>
              <a:t>A.M. Fiore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More stratospheric O</a:t>
            </a:r>
            <a:r>
              <a:rPr lang="en-US" baseline="-25000" dirty="0" smtClean="0"/>
              <a:t>3</a:t>
            </a:r>
            <a:r>
              <a:rPr lang="en-US" dirty="0" smtClean="0"/>
              <a:t> in surface air accounts for &gt;50% of wintertime O</a:t>
            </a:r>
            <a:r>
              <a:rPr lang="en-US" baseline="-25000" dirty="0" smtClean="0"/>
              <a:t>3</a:t>
            </a:r>
            <a:r>
              <a:rPr lang="en-US" dirty="0" smtClean="0"/>
              <a:t> increase over NE USA in RCP8.5 simulation</a:t>
            </a:r>
            <a:endParaRPr lang="en-US" dirty="0"/>
          </a:p>
        </p:txBody>
      </p:sp>
      <p:sp>
        <p:nvSpPr>
          <p:cNvPr id="22" name="TextBox 21"/>
          <p:cNvSpPr txBox="1"/>
          <p:nvPr/>
        </p:nvSpPr>
        <p:spPr>
          <a:xfrm>
            <a:off x="228600" y="6355572"/>
            <a:ext cx="8610600" cy="400110"/>
          </a:xfrm>
          <a:prstGeom prst="rect">
            <a:avLst/>
          </a:prstGeom>
          <a:noFill/>
        </p:spPr>
        <p:txBody>
          <a:bodyPr wrap="square" rtlCol="0">
            <a:spAutoFit/>
          </a:bodyPr>
          <a:lstStyle/>
          <a:p>
            <a:pPr algn="ctr"/>
            <a:r>
              <a:rPr lang="en-US" sz="2000" b="1" dirty="0" smtClean="0">
                <a:solidFill>
                  <a:srgbClr val="FF0000"/>
                </a:solidFill>
                <a:latin typeface="Arial" pitchFamily="34" charset="0"/>
                <a:cs typeface="Arial" pitchFamily="34" charset="0"/>
              </a:rPr>
              <a:t>Extreme scenario highlights </a:t>
            </a:r>
            <a:r>
              <a:rPr lang="en-US" sz="2000" b="1" dirty="0" err="1" smtClean="0">
                <a:solidFill>
                  <a:srgbClr val="FF0000"/>
                </a:solidFill>
                <a:latin typeface="Arial" pitchFamily="34" charset="0"/>
                <a:cs typeface="Arial" pitchFamily="34" charset="0"/>
              </a:rPr>
              <a:t>strat-trop</a:t>
            </a:r>
            <a:r>
              <a:rPr lang="en-US" sz="2000" b="1" dirty="0" smtClean="0">
                <a:solidFill>
                  <a:srgbClr val="FF0000"/>
                </a:solidFill>
                <a:latin typeface="Arial" pitchFamily="34" charset="0"/>
                <a:cs typeface="Arial" pitchFamily="34" charset="0"/>
              </a:rPr>
              <a:t>, climate-</a:t>
            </a:r>
            <a:r>
              <a:rPr lang="en-US" sz="2000" b="1" dirty="0" err="1" smtClean="0">
                <a:solidFill>
                  <a:srgbClr val="FF0000"/>
                </a:solidFill>
                <a:latin typeface="Arial" pitchFamily="34" charset="0"/>
                <a:cs typeface="Arial" pitchFamily="34" charset="0"/>
              </a:rPr>
              <a:t>chem</a:t>
            </a:r>
            <a:r>
              <a:rPr lang="en-US" sz="2000" b="1" dirty="0" smtClean="0">
                <a:solidFill>
                  <a:srgbClr val="FF0000"/>
                </a:solidFill>
                <a:latin typeface="Arial" pitchFamily="34" charset="0"/>
                <a:cs typeface="Arial" pitchFamily="34" charset="0"/>
              </a:rPr>
              <a:t>-AQ coupling</a:t>
            </a:r>
          </a:p>
        </p:txBody>
      </p:sp>
      <p:sp>
        <p:nvSpPr>
          <p:cNvPr id="21" name="TextBox 20"/>
          <p:cNvSpPr txBox="1"/>
          <p:nvPr/>
        </p:nvSpPr>
        <p:spPr>
          <a:xfrm>
            <a:off x="0" y="1143000"/>
            <a:ext cx="8153400" cy="923330"/>
          </a:xfrm>
          <a:prstGeom prst="rect">
            <a:avLst/>
          </a:prstGeom>
          <a:noFill/>
        </p:spPr>
        <p:txBody>
          <a:bodyPr wrap="square" rtlCol="0">
            <a:spAutoFit/>
          </a:bodyPr>
          <a:lstStyle/>
          <a:p>
            <a:r>
              <a:rPr lang="en-US" dirty="0" smtClean="0">
                <a:latin typeface="Arial" pitchFamily="34" charset="0"/>
                <a:cs typeface="Arial" pitchFamily="34" charset="0"/>
              </a:rPr>
              <a:t>“ACCMIP simulations” : AM3 (10 years each) with decadal average SSTs for:</a:t>
            </a:r>
          </a:p>
          <a:p>
            <a:r>
              <a:rPr lang="en-US" dirty="0" smtClean="0">
                <a:latin typeface="Arial" pitchFamily="34" charset="0"/>
                <a:cs typeface="Arial" pitchFamily="34" charset="0"/>
              </a:rPr>
              <a:t>	2000 (+ 2000 emissions + WMGG + ODS)</a:t>
            </a:r>
          </a:p>
          <a:p>
            <a:r>
              <a:rPr lang="en-US" dirty="0" smtClean="0">
                <a:latin typeface="Arial" pitchFamily="34" charset="0"/>
                <a:cs typeface="Arial" pitchFamily="34" charset="0"/>
              </a:rPr>
              <a:t>	2100 (+ 2100 RCP8.5emissions + WMGGs + ODS)            V. </a:t>
            </a:r>
            <a:r>
              <a:rPr lang="en-US" dirty="0" err="1" smtClean="0">
                <a:latin typeface="Arial" pitchFamily="34" charset="0"/>
                <a:cs typeface="Arial" pitchFamily="34" charset="0"/>
              </a:rPr>
              <a:t>Naik</a:t>
            </a:r>
            <a:endParaRPr lang="en-US" dirty="0" smtClean="0">
              <a:latin typeface="Arial" pitchFamily="34" charset="0"/>
              <a:cs typeface="Arial" pitchFamily="34" charset="0"/>
            </a:endParaRPr>
          </a:p>
        </p:txBody>
      </p:sp>
      <p:grpSp>
        <p:nvGrpSpPr>
          <p:cNvPr id="26" name="Group 25"/>
          <p:cNvGrpSpPr/>
          <p:nvPr/>
        </p:nvGrpSpPr>
        <p:grpSpPr>
          <a:xfrm>
            <a:off x="268794" y="2133600"/>
            <a:ext cx="6436806" cy="2971800"/>
            <a:chOff x="268794" y="2133600"/>
            <a:chExt cx="6436806" cy="2971800"/>
          </a:xfrm>
        </p:grpSpPr>
        <p:pic>
          <p:nvPicPr>
            <p:cNvPr id="17" name="Picture 16" descr="seascycle_diff_accmip_rcp85_mda8_o3s.png"/>
            <p:cNvPicPr>
              <a:picLocks noChangeAspect="1"/>
            </p:cNvPicPr>
            <p:nvPr/>
          </p:nvPicPr>
          <p:blipFill>
            <a:blip r:embed="rId2" cstate="print"/>
            <a:srcRect l="13303" t="11749" r="50859" b="50000"/>
            <a:stretch>
              <a:fillRect/>
            </a:stretch>
          </p:blipFill>
          <p:spPr>
            <a:xfrm>
              <a:off x="2209800" y="2133600"/>
              <a:ext cx="4495800" cy="2971800"/>
            </a:xfrm>
            <a:prstGeom prst="rect">
              <a:avLst/>
            </a:prstGeom>
          </p:spPr>
        </p:pic>
        <p:sp>
          <p:nvSpPr>
            <p:cNvPr id="23" name="TextBox 22"/>
            <p:cNvSpPr txBox="1"/>
            <p:nvPr/>
          </p:nvSpPr>
          <p:spPr>
            <a:xfrm>
              <a:off x="268794" y="2362200"/>
              <a:ext cx="1622559" cy="1692771"/>
            </a:xfrm>
            <a:prstGeom prst="rect">
              <a:avLst/>
            </a:prstGeom>
            <a:noFill/>
          </p:spPr>
          <p:txBody>
            <a:bodyPr wrap="none" rtlCol="0">
              <a:spAutoFit/>
            </a:bodyPr>
            <a:lstStyle/>
            <a:p>
              <a:pPr algn="ctr"/>
              <a:r>
                <a:rPr lang="en-US" b="1" dirty="0" smtClean="0">
                  <a:latin typeface="Arial" pitchFamily="34" charset="0"/>
                  <a:cs typeface="Arial" pitchFamily="34" charset="0"/>
                </a:rPr>
                <a:t>Change in </a:t>
              </a:r>
            </a:p>
            <a:p>
              <a:pPr algn="ctr"/>
              <a:r>
                <a:rPr lang="en-US" b="1" dirty="0" smtClean="0">
                  <a:latin typeface="Arial" pitchFamily="34" charset="0"/>
                  <a:cs typeface="Arial" pitchFamily="34" charset="0"/>
                </a:rPr>
                <a:t>surface O</a:t>
              </a:r>
              <a:r>
                <a:rPr lang="en-US" b="1" baseline="-25000" dirty="0" smtClean="0">
                  <a:latin typeface="Arial" pitchFamily="34" charset="0"/>
                  <a:cs typeface="Arial" pitchFamily="34" charset="0"/>
                </a:rPr>
                <a:t>3</a:t>
              </a:r>
              <a:r>
                <a:rPr lang="en-US" b="1" dirty="0" smtClean="0">
                  <a:latin typeface="Arial" pitchFamily="34" charset="0"/>
                  <a:cs typeface="Arial" pitchFamily="34" charset="0"/>
                </a:rPr>
                <a:t> </a:t>
              </a:r>
            </a:p>
            <a:p>
              <a:pPr algn="ctr"/>
              <a:r>
                <a:rPr lang="en-US" b="1" dirty="0" smtClean="0">
                  <a:latin typeface="Arial" pitchFamily="34" charset="0"/>
                  <a:cs typeface="Arial" pitchFamily="34" charset="0"/>
                </a:rPr>
                <a:t>(ppb) </a:t>
              </a:r>
            </a:p>
            <a:p>
              <a:pPr algn="ctr"/>
              <a:r>
                <a:rPr lang="en-US" b="1" dirty="0" smtClean="0">
                  <a:latin typeface="Arial" pitchFamily="34" charset="0"/>
                  <a:cs typeface="Arial" pitchFamily="34" charset="0"/>
                </a:rPr>
                <a:t>2100-2000</a:t>
              </a:r>
            </a:p>
            <a:p>
              <a:pPr algn="ctr"/>
              <a:r>
                <a:rPr lang="en-US" sz="1600" dirty="0" smtClean="0">
                  <a:latin typeface="Arial" pitchFamily="34" charset="0"/>
                  <a:cs typeface="Arial" pitchFamily="34" charset="0"/>
                </a:rPr>
                <a:t>(difference of </a:t>
              </a:r>
            </a:p>
            <a:p>
              <a:pPr algn="ctr"/>
              <a:r>
                <a:rPr lang="en-US" sz="1600" dirty="0" smtClean="0">
                  <a:latin typeface="Arial" pitchFamily="34" charset="0"/>
                  <a:cs typeface="Arial" pitchFamily="34" charset="0"/>
                </a:rPr>
                <a:t>10-year means)</a:t>
              </a:r>
              <a:endParaRPr lang="en-US" sz="1600" dirty="0">
                <a:latin typeface="Arial" pitchFamily="34" charset="0"/>
                <a:cs typeface="Arial" pitchFamily="34" charset="0"/>
              </a:endParaRPr>
            </a:p>
          </p:txBody>
        </p:sp>
        <p:cxnSp>
          <p:nvCxnSpPr>
            <p:cNvPr id="25" name="Straight Connector 24"/>
            <p:cNvCxnSpPr/>
            <p:nvPr/>
          </p:nvCxnSpPr>
          <p:spPr bwMode="auto">
            <a:xfrm>
              <a:off x="2603679" y="3356154"/>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9" name="Oval 18"/>
          <p:cNvSpPr/>
          <p:nvPr/>
        </p:nvSpPr>
        <p:spPr bwMode="auto">
          <a:xfrm>
            <a:off x="2057400" y="1981200"/>
            <a:ext cx="1600200" cy="1600200"/>
          </a:xfrm>
          <a:prstGeom prst="ellipse">
            <a:avLst/>
          </a:pr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accent2"/>
              </a:solidFill>
              <a:effectLst/>
              <a:latin typeface="Helvetica" pitchFamily="34" charset="0"/>
            </a:endParaRPr>
          </a:p>
        </p:txBody>
      </p:sp>
      <p:sp>
        <p:nvSpPr>
          <p:cNvPr id="18" name="Rectangle 17"/>
          <p:cNvSpPr/>
          <p:nvPr/>
        </p:nvSpPr>
        <p:spPr>
          <a:xfrm>
            <a:off x="304800" y="4738807"/>
            <a:ext cx="9296400" cy="1661993"/>
          </a:xfrm>
          <a:prstGeom prst="rect">
            <a:avLst/>
          </a:prstGeom>
        </p:spPr>
        <p:txBody>
          <a:bodyPr wrap="square">
            <a:spAutoFit/>
          </a:bodyPr>
          <a:lstStyle/>
          <a:p>
            <a:endParaRPr lang="en-US" sz="800" b="1" dirty="0" smtClean="0">
              <a:solidFill>
                <a:srgbClr val="0000FF"/>
              </a:solidFill>
              <a:latin typeface="Arial" pitchFamily="34" charset="0"/>
              <a:cs typeface="Arial" pitchFamily="34" charset="0"/>
            </a:endParaRPr>
          </a:p>
          <a:p>
            <a:pPr>
              <a:buFont typeface="Wingdings"/>
              <a:buChar char="à"/>
            </a:pPr>
            <a:r>
              <a:rPr lang="en-US" sz="2000" b="1" dirty="0" smtClean="0">
                <a:solidFill>
                  <a:srgbClr val="0000FF"/>
                </a:solidFill>
                <a:latin typeface="Arial" pitchFamily="34" charset="0"/>
                <a:cs typeface="Arial" pitchFamily="34" charset="0"/>
              </a:rPr>
              <a:t> </a:t>
            </a:r>
            <a:r>
              <a:rPr lang="en-US" sz="2000" b="1" dirty="0" err="1" smtClean="0">
                <a:solidFill>
                  <a:srgbClr val="0000FF"/>
                </a:solidFill>
                <a:latin typeface="Arial" pitchFamily="34" charset="0"/>
                <a:cs typeface="Arial" pitchFamily="34" charset="0"/>
              </a:rPr>
              <a:t>Strat</a:t>
            </a:r>
            <a:r>
              <a:rPr lang="en-US" sz="2000" b="1" dirty="0" smtClean="0">
                <a:solidFill>
                  <a:srgbClr val="0000FF"/>
                </a:solidFill>
                <a:latin typeface="Arial" pitchFamily="34" charset="0"/>
                <a:cs typeface="Arial" pitchFamily="34" charset="0"/>
              </a:rPr>
              <a:t>.  O</a:t>
            </a:r>
            <a:r>
              <a:rPr lang="en-US" sz="2000" b="1" baseline="-25000" dirty="0" smtClean="0">
                <a:solidFill>
                  <a:srgbClr val="0000FF"/>
                </a:solidFill>
                <a:latin typeface="Arial" pitchFamily="34" charset="0"/>
                <a:cs typeface="Arial" pitchFamily="34" charset="0"/>
              </a:rPr>
              <a:t>3</a:t>
            </a:r>
            <a:r>
              <a:rPr lang="en-US" sz="2000" b="1" dirty="0" smtClean="0">
                <a:solidFill>
                  <a:srgbClr val="0000FF"/>
                </a:solidFill>
                <a:latin typeface="Arial" pitchFamily="34" charset="0"/>
                <a:cs typeface="Arial" pitchFamily="34" charset="0"/>
              </a:rPr>
              <a:t> recovery+ climate-driven increase in STE </a:t>
            </a:r>
            <a:r>
              <a:rPr lang="en-US" sz="2000" dirty="0" smtClean="0">
                <a:solidFill>
                  <a:srgbClr val="0000FF"/>
                </a:solidFill>
                <a:latin typeface="Arial" pitchFamily="34" charset="0"/>
                <a:cs typeface="Arial" pitchFamily="34" charset="0"/>
              </a:rPr>
              <a:t>(intensifying </a:t>
            </a:r>
          </a:p>
          <a:p>
            <a:r>
              <a:rPr lang="en-US" sz="2000" dirty="0" smtClean="0">
                <a:solidFill>
                  <a:srgbClr val="0000FF"/>
                </a:solidFill>
                <a:latin typeface="Arial" pitchFamily="34" charset="0"/>
                <a:cs typeface="Arial" pitchFamily="34" charset="0"/>
              </a:rPr>
              <a:t>    Brewer-Dobson circulation)?</a:t>
            </a:r>
            <a:r>
              <a:rPr lang="en-US" sz="2000" b="1" dirty="0" smtClean="0">
                <a:solidFill>
                  <a:srgbClr val="0000FF"/>
                </a:solidFill>
                <a:latin typeface="Arial" pitchFamily="34" charset="0"/>
                <a:cs typeface="Arial" pitchFamily="34" charset="0"/>
              </a:rPr>
              <a:t> </a:t>
            </a:r>
            <a:r>
              <a:rPr lang="en-US" sz="1400" dirty="0" smtClean="0">
                <a:solidFill>
                  <a:srgbClr val="0000FF"/>
                </a:solidFill>
                <a:latin typeface="Arial" pitchFamily="34" charset="0"/>
                <a:cs typeface="Arial" pitchFamily="34" charset="0"/>
              </a:rPr>
              <a:t>[e.g., </a:t>
            </a:r>
            <a:r>
              <a:rPr lang="en-US" sz="1400" dirty="0" err="1" smtClean="0">
                <a:solidFill>
                  <a:srgbClr val="0000FF"/>
                </a:solidFill>
                <a:latin typeface="Arial" pitchFamily="34" charset="0"/>
                <a:cs typeface="Arial" pitchFamily="34" charset="0"/>
              </a:rPr>
              <a:t>Butchart</a:t>
            </a:r>
            <a:r>
              <a:rPr lang="en-US" sz="1400" dirty="0" smtClean="0">
                <a:solidFill>
                  <a:srgbClr val="0000FF"/>
                </a:solidFill>
                <a:latin typeface="Arial" pitchFamily="34" charset="0"/>
                <a:cs typeface="Arial" pitchFamily="34" charset="0"/>
              </a:rPr>
              <a:t> et al., 2006; </a:t>
            </a:r>
            <a:r>
              <a:rPr lang="en-US" sz="1400" dirty="0" err="1" smtClean="0">
                <a:solidFill>
                  <a:srgbClr val="0000FF"/>
                </a:solidFill>
                <a:latin typeface="Arial" pitchFamily="34" charset="0"/>
                <a:cs typeface="Arial" pitchFamily="34" charset="0"/>
              </a:rPr>
              <a:t>Hegglin</a:t>
            </a:r>
            <a:r>
              <a:rPr lang="en-US" sz="1400" dirty="0" smtClean="0">
                <a:solidFill>
                  <a:srgbClr val="0000FF"/>
                </a:solidFill>
                <a:latin typeface="Arial" pitchFamily="34" charset="0"/>
                <a:cs typeface="Arial" pitchFamily="34" charset="0"/>
              </a:rPr>
              <a:t> &amp; Shepherd, 2009; </a:t>
            </a:r>
          </a:p>
          <a:p>
            <a:r>
              <a:rPr lang="en-US" sz="1400" dirty="0" smtClean="0">
                <a:solidFill>
                  <a:srgbClr val="0000FF"/>
                </a:solidFill>
                <a:latin typeface="Arial" pitchFamily="34" charset="0"/>
                <a:cs typeface="Arial" pitchFamily="34" charset="0"/>
              </a:rPr>
              <a:t>      </a:t>
            </a:r>
            <a:r>
              <a:rPr lang="en-US" sz="1400" dirty="0" err="1" smtClean="0">
                <a:solidFill>
                  <a:srgbClr val="0000FF"/>
                </a:solidFill>
                <a:latin typeface="Arial" pitchFamily="34" charset="0"/>
                <a:cs typeface="Arial" pitchFamily="34" charset="0"/>
              </a:rPr>
              <a:t>Kawase</a:t>
            </a:r>
            <a:r>
              <a:rPr lang="en-US" sz="1400" dirty="0" smtClean="0">
                <a:solidFill>
                  <a:srgbClr val="0000FF"/>
                </a:solidFill>
                <a:latin typeface="Arial" pitchFamily="34" charset="0"/>
                <a:cs typeface="Arial" pitchFamily="34" charset="0"/>
              </a:rPr>
              <a:t> et al., 2011; Li et al., 2008; </a:t>
            </a:r>
            <a:r>
              <a:rPr lang="en-US" sz="1400" dirty="0" err="1" smtClean="0">
                <a:solidFill>
                  <a:srgbClr val="0000FF"/>
                </a:solidFill>
                <a:latin typeface="Arial" pitchFamily="34" charset="0"/>
                <a:cs typeface="Arial" pitchFamily="34" charset="0"/>
              </a:rPr>
              <a:t>Shindell</a:t>
            </a:r>
            <a:r>
              <a:rPr lang="en-US" sz="1400" dirty="0" smtClean="0">
                <a:solidFill>
                  <a:srgbClr val="0000FF"/>
                </a:solidFill>
                <a:latin typeface="Arial" pitchFamily="34" charset="0"/>
                <a:cs typeface="Arial" pitchFamily="34" charset="0"/>
              </a:rPr>
              <a:t> et al. 2006; </a:t>
            </a:r>
            <a:r>
              <a:rPr lang="en-US" sz="1400" dirty="0" err="1" smtClean="0">
                <a:solidFill>
                  <a:srgbClr val="0000FF"/>
                </a:solidFill>
                <a:latin typeface="Arial" pitchFamily="34" charset="0"/>
                <a:cs typeface="Arial" pitchFamily="34" charset="0"/>
              </a:rPr>
              <a:t>Zeng</a:t>
            </a:r>
            <a:r>
              <a:rPr lang="en-US" sz="1400" dirty="0" smtClean="0">
                <a:solidFill>
                  <a:srgbClr val="0000FF"/>
                </a:solidFill>
                <a:latin typeface="Arial" pitchFamily="34" charset="0"/>
                <a:cs typeface="Arial" pitchFamily="34" charset="0"/>
              </a:rPr>
              <a:t> et al., 2010]</a:t>
            </a:r>
            <a:endParaRPr lang="en-US" sz="300" b="1" dirty="0" smtClean="0">
              <a:solidFill>
                <a:srgbClr val="0000FF"/>
              </a:solidFill>
              <a:latin typeface="Arial" pitchFamily="34" charset="0"/>
              <a:cs typeface="Arial" pitchFamily="34" charset="0"/>
            </a:endParaRPr>
          </a:p>
          <a:p>
            <a:pPr>
              <a:buFont typeface="Wingdings"/>
              <a:buChar char="à"/>
            </a:pPr>
            <a:r>
              <a:rPr lang="en-US" sz="2000" b="1" dirty="0" smtClean="0">
                <a:solidFill>
                  <a:srgbClr val="0000FF"/>
                </a:solidFill>
                <a:latin typeface="Arial" pitchFamily="34" charset="0"/>
                <a:cs typeface="Arial" pitchFamily="34" charset="0"/>
                <a:sym typeface="Wingdings" pitchFamily="2" charset="2"/>
              </a:rPr>
              <a:t>R</a:t>
            </a:r>
            <a:r>
              <a:rPr lang="en-US" sz="2000" b="1" dirty="0" smtClean="0">
                <a:solidFill>
                  <a:srgbClr val="0000FF"/>
                </a:solidFill>
                <a:latin typeface="Arial" pitchFamily="34" charset="0"/>
                <a:cs typeface="Arial" pitchFamily="34" charset="0"/>
              </a:rPr>
              <a:t>egional emissions reductions + climate change influence relative </a:t>
            </a:r>
          </a:p>
          <a:p>
            <a:r>
              <a:rPr lang="en-US" sz="2000" b="1" dirty="0" smtClean="0">
                <a:solidFill>
                  <a:srgbClr val="0000FF"/>
                </a:solidFill>
                <a:latin typeface="Arial" pitchFamily="34" charset="0"/>
                <a:cs typeface="Arial" pitchFamily="34" charset="0"/>
              </a:rPr>
              <a:t>    role of regional vs. background O</a:t>
            </a:r>
            <a:r>
              <a:rPr lang="en-US" sz="2000" b="1" baseline="-25000" dirty="0" smtClean="0">
                <a:solidFill>
                  <a:srgbClr val="0000FF"/>
                </a:solidFill>
                <a:latin typeface="Arial" pitchFamily="34" charset="0"/>
                <a:cs typeface="Arial" pitchFamily="34" charset="0"/>
              </a:rPr>
              <a:t>3</a:t>
            </a:r>
          </a:p>
        </p:txBody>
      </p:sp>
      <p:sp>
        <p:nvSpPr>
          <p:cNvPr id="11" name="TextBox 10"/>
          <p:cNvSpPr txBox="1"/>
          <p:nvPr/>
        </p:nvSpPr>
        <p:spPr>
          <a:xfrm>
            <a:off x="8305800" y="6657201"/>
            <a:ext cx="907194" cy="276999"/>
          </a:xfrm>
          <a:prstGeom prst="rect">
            <a:avLst/>
          </a:prstGeom>
          <a:noFill/>
        </p:spPr>
        <p:txBody>
          <a:bodyPr wrap="none" rtlCol="0">
            <a:spAutoFit/>
          </a:bodyPr>
          <a:lstStyle/>
          <a:p>
            <a:r>
              <a:rPr lang="en-US" sz="1200" dirty="0" smtClean="0">
                <a:latin typeface="Arial"/>
                <a:cs typeface="Arial"/>
              </a:rPr>
              <a:t>A.M. Fiore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0" y="1371600"/>
            <a:ext cx="9144000" cy="54864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ja-JP" altLang="en-US" smtClean="0">
              <a:solidFill>
                <a:srgbClr val="FFFFFF"/>
              </a:solidFill>
              <a:latin typeface="Arial" pitchFamily="34" charset="0"/>
              <a:ea typeface="MS PGothic" pitchFamily="34" charset="-128"/>
            </a:endParaRPr>
          </a:p>
        </p:txBody>
      </p:sp>
      <p:sp>
        <p:nvSpPr>
          <p:cNvPr id="14339" name="Title 1"/>
          <p:cNvSpPr>
            <a:spLocks noGrp="1"/>
          </p:cNvSpPr>
          <p:nvPr>
            <p:ph type="title" idx="4294967295"/>
          </p:nvPr>
        </p:nvSpPr>
        <p:spPr>
          <a:xfrm>
            <a:off x="0" y="0"/>
            <a:ext cx="9144000" cy="1447800"/>
          </a:xfrm>
          <a:solidFill>
            <a:srgbClr val="CCECFF"/>
          </a:solidFill>
        </p:spPr>
        <p:txBody>
          <a:bodyPr/>
          <a:lstStyle/>
          <a:p>
            <a:pPr eaLnBrk="1" hangingPunct="1"/>
            <a:r>
              <a:rPr lang="en-US" altLang="ja-JP" sz="2800" dirty="0" smtClean="0">
                <a:solidFill>
                  <a:srgbClr val="000000"/>
                </a:solidFill>
                <a:latin typeface="Arial Unicode MS" pitchFamily="34" charset="-128"/>
                <a:ea typeface="Arial Unicode MS" pitchFamily="34" charset="-128"/>
                <a:cs typeface="Arial Unicode MS" pitchFamily="34" charset="-128"/>
              </a:rPr>
              <a:t>High-resolution AM3 better captures structure of stratospheric intrusions: Does resolution affect simulated trends and variability?</a:t>
            </a:r>
          </a:p>
        </p:txBody>
      </p:sp>
      <p:sp>
        <p:nvSpPr>
          <p:cNvPr id="14340" name="TextBox 8"/>
          <p:cNvSpPr txBox="1">
            <a:spLocks noChangeArrowheads="1"/>
          </p:cNvSpPr>
          <p:nvPr/>
        </p:nvSpPr>
        <p:spPr bwMode="auto">
          <a:xfrm>
            <a:off x="2057400" y="5927725"/>
            <a:ext cx="7086600" cy="701675"/>
          </a:xfrm>
          <a:prstGeom prst="rect">
            <a:avLst/>
          </a:prstGeom>
          <a:noFill/>
          <a:ln w="9525">
            <a:noFill/>
            <a:miter lim="800000"/>
            <a:headEnd/>
            <a:tailEnd/>
          </a:ln>
        </p:spPr>
        <p:txBody>
          <a:bodyPr>
            <a:spAutoFit/>
          </a:bodyPr>
          <a:lstStyle/>
          <a:p>
            <a:pPr algn="ctr" fontAlgn="base">
              <a:spcBef>
                <a:spcPct val="0"/>
              </a:spcBef>
              <a:spcAft>
                <a:spcPct val="0"/>
              </a:spcAft>
            </a:pPr>
            <a:r>
              <a:rPr lang="en-US" altLang="ja-JP" sz="2000" b="1" smtClean="0">
                <a:solidFill>
                  <a:srgbClr val="000000"/>
                </a:solidFill>
                <a:latin typeface="Arial" pitchFamily="34" charset="0"/>
                <a:ea typeface="MS PGothic" pitchFamily="34" charset="-128"/>
                <a:cs typeface="Arial" pitchFamily="34" charset="0"/>
              </a:rPr>
              <a:t>Vertical cross section along California coast</a:t>
            </a:r>
            <a:r>
              <a:rPr lang="en-US" altLang="ja-JP" sz="2000" smtClean="0">
                <a:solidFill>
                  <a:srgbClr val="000000"/>
                </a:solidFill>
                <a:latin typeface="Arial" pitchFamily="34" charset="0"/>
                <a:ea typeface="MS PGothic" pitchFamily="34" charset="-128"/>
                <a:cs typeface="Arial" pitchFamily="34" charset="0"/>
              </a:rPr>
              <a:t>  </a:t>
            </a:r>
          </a:p>
          <a:p>
            <a:pPr algn="ctr" fontAlgn="base">
              <a:spcBef>
                <a:spcPct val="0"/>
              </a:spcBef>
              <a:spcAft>
                <a:spcPct val="0"/>
              </a:spcAft>
            </a:pPr>
            <a:r>
              <a:rPr lang="en-US" altLang="ja-JP" sz="2000" b="1" smtClean="0">
                <a:solidFill>
                  <a:srgbClr val="0000CC"/>
                </a:solidFill>
                <a:latin typeface="Arial" pitchFamily="34" charset="0"/>
                <a:ea typeface="MS PGothic" pitchFamily="34" charset="-128"/>
                <a:cs typeface="Arial" pitchFamily="34" charset="0"/>
              </a:rPr>
              <a:t>(May 11 2010)</a:t>
            </a:r>
            <a:endParaRPr lang="en-US" altLang="ja-JP" sz="2000" smtClean="0">
              <a:solidFill>
                <a:srgbClr val="000000"/>
              </a:solidFill>
              <a:latin typeface="Arial" pitchFamily="34" charset="0"/>
              <a:ea typeface="MS PGothic" pitchFamily="34" charset="-128"/>
              <a:cs typeface="Arial" pitchFamily="34" charset="0"/>
            </a:endParaRPr>
          </a:p>
        </p:txBody>
      </p:sp>
      <p:grpSp>
        <p:nvGrpSpPr>
          <p:cNvPr id="2" name="Group 15"/>
          <p:cNvGrpSpPr>
            <a:grpSpLocks/>
          </p:cNvGrpSpPr>
          <p:nvPr/>
        </p:nvGrpSpPr>
        <p:grpSpPr bwMode="auto">
          <a:xfrm>
            <a:off x="76200" y="2133600"/>
            <a:ext cx="1905000" cy="2590800"/>
            <a:chOff x="-144" y="1200"/>
            <a:chExt cx="1968" cy="2448"/>
          </a:xfrm>
        </p:grpSpPr>
        <p:cxnSp>
          <p:nvCxnSpPr>
            <p:cNvPr id="29" name="Straight Arrow Connector 28"/>
            <p:cNvCxnSpPr/>
            <p:nvPr/>
          </p:nvCxnSpPr>
          <p:spPr>
            <a:xfrm flipV="1">
              <a:off x="-69" y="2540"/>
              <a:ext cx="164" cy="303"/>
            </a:xfrm>
            <a:prstGeom prst="straightConnector1">
              <a:avLst/>
            </a:prstGeom>
            <a:ln w="5715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14357" name="Picture 17" descr="california"/>
            <p:cNvPicPr>
              <a:picLocks noChangeAspect="1" noChangeArrowheads="1"/>
            </p:cNvPicPr>
            <p:nvPr/>
          </p:nvPicPr>
          <p:blipFill>
            <a:blip r:embed="rId3" cstate="print"/>
            <a:srcRect l="9091" t="13725" r="49242" b="19608"/>
            <a:stretch>
              <a:fillRect/>
            </a:stretch>
          </p:blipFill>
          <p:spPr bwMode="auto">
            <a:xfrm>
              <a:off x="-144" y="1301"/>
              <a:ext cx="1899" cy="2347"/>
            </a:xfrm>
            <a:prstGeom prst="rect">
              <a:avLst/>
            </a:prstGeom>
            <a:noFill/>
            <a:ln w="9525">
              <a:noFill/>
              <a:miter lim="800000"/>
              <a:headEnd/>
              <a:tailEnd/>
            </a:ln>
          </p:spPr>
        </p:pic>
        <p:sp>
          <p:nvSpPr>
            <p:cNvPr id="14358" name="AutoShape 18"/>
            <p:cNvSpPr>
              <a:spLocks noChangeArrowheads="1"/>
            </p:cNvSpPr>
            <p:nvPr/>
          </p:nvSpPr>
          <p:spPr bwMode="auto">
            <a:xfrm rot="10800000">
              <a:off x="555" y="1200"/>
              <a:ext cx="1269" cy="2064"/>
            </a:xfrm>
            <a:prstGeom prst="rtTriangle">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ja-JP" altLang="en-US" smtClean="0">
                <a:solidFill>
                  <a:srgbClr val="FFFFFF"/>
                </a:solidFill>
                <a:latin typeface="Arial" pitchFamily="34" charset="0"/>
                <a:ea typeface="MS PGothic" pitchFamily="34" charset="-128"/>
              </a:endParaRPr>
            </a:p>
          </p:txBody>
        </p:sp>
      </p:grpSp>
      <p:grpSp>
        <p:nvGrpSpPr>
          <p:cNvPr id="3" name="Group 25"/>
          <p:cNvGrpSpPr>
            <a:grpSpLocks/>
          </p:cNvGrpSpPr>
          <p:nvPr/>
        </p:nvGrpSpPr>
        <p:grpSpPr bwMode="auto">
          <a:xfrm>
            <a:off x="1524000" y="1406525"/>
            <a:ext cx="7620000" cy="4546600"/>
            <a:chOff x="960" y="886"/>
            <a:chExt cx="4800" cy="2864"/>
          </a:xfrm>
        </p:grpSpPr>
        <p:pic>
          <p:nvPicPr>
            <p:cNvPr id="14344" name="Picture 9"/>
            <p:cNvPicPr>
              <a:picLocks noChangeAspect="1"/>
            </p:cNvPicPr>
            <p:nvPr/>
          </p:nvPicPr>
          <p:blipFill>
            <a:blip r:embed="rId4" cstate="print"/>
            <a:srcRect l="8429" t="35796" r="63757" b="36018"/>
            <a:stretch>
              <a:fillRect/>
            </a:stretch>
          </p:blipFill>
          <p:spPr bwMode="auto">
            <a:xfrm>
              <a:off x="1200" y="1088"/>
              <a:ext cx="1584" cy="2272"/>
            </a:xfrm>
            <a:prstGeom prst="rect">
              <a:avLst/>
            </a:prstGeom>
            <a:noFill/>
            <a:ln w="9525">
              <a:noFill/>
              <a:miter lim="800000"/>
              <a:headEnd/>
              <a:tailEnd/>
            </a:ln>
          </p:spPr>
        </p:pic>
        <p:sp>
          <p:nvSpPr>
            <p:cNvPr id="14345" name="TextBox 5"/>
            <p:cNvSpPr txBox="1">
              <a:spLocks noChangeArrowheads="1"/>
            </p:cNvSpPr>
            <p:nvPr/>
          </p:nvSpPr>
          <p:spPr bwMode="auto">
            <a:xfrm>
              <a:off x="1680" y="1094"/>
              <a:ext cx="682" cy="250"/>
            </a:xfrm>
            <a:prstGeom prst="rect">
              <a:avLst/>
            </a:prstGeom>
            <a:solidFill>
              <a:schemeClr val="tx1"/>
            </a:solidFill>
            <a:ln w="9525">
              <a:noFill/>
              <a:miter lim="800000"/>
              <a:headEnd/>
              <a:tailEnd/>
            </a:ln>
          </p:spPr>
          <p:txBody>
            <a:bodyPr wrap="none">
              <a:spAutoFit/>
            </a:bodyPr>
            <a:lstStyle/>
            <a:p>
              <a:pPr fontAlgn="base">
                <a:spcBef>
                  <a:spcPct val="0"/>
                </a:spcBef>
                <a:spcAft>
                  <a:spcPct val="0"/>
                </a:spcAft>
              </a:pPr>
              <a:r>
                <a:rPr lang="en-US" altLang="ja-JP" sz="2000" b="1" smtClean="0">
                  <a:solidFill>
                    <a:srgbClr val="000000"/>
                  </a:solidFill>
                  <a:latin typeface="Tahoma" pitchFamily="34" charset="0"/>
                  <a:ea typeface="MS PGothic" pitchFamily="34" charset="-128"/>
                </a:rPr>
                <a:t>SONDE</a:t>
              </a:r>
            </a:p>
          </p:txBody>
        </p:sp>
        <p:sp>
          <p:nvSpPr>
            <p:cNvPr id="14346" name="TextBox 5"/>
            <p:cNvSpPr txBox="1">
              <a:spLocks noChangeArrowheads="1"/>
            </p:cNvSpPr>
            <p:nvPr/>
          </p:nvSpPr>
          <p:spPr bwMode="auto">
            <a:xfrm>
              <a:off x="2976" y="912"/>
              <a:ext cx="1056" cy="442"/>
            </a:xfrm>
            <a:prstGeom prst="rect">
              <a:avLst/>
            </a:prstGeom>
            <a:solidFill>
              <a:schemeClr val="tx1"/>
            </a:solidFill>
            <a:ln w="9525">
              <a:noFill/>
              <a:miter lim="800000"/>
              <a:headEnd/>
              <a:tailEnd/>
            </a:ln>
          </p:spPr>
          <p:txBody>
            <a:bodyPr>
              <a:spAutoFit/>
            </a:bodyPr>
            <a:lstStyle/>
            <a:p>
              <a:pPr fontAlgn="base">
                <a:spcBef>
                  <a:spcPct val="0"/>
                </a:spcBef>
                <a:spcAft>
                  <a:spcPct val="0"/>
                </a:spcAft>
              </a:pPr>
              <a:r>
                <a:rPr lang="en-US" altLang="ja-JP" sz="2000" b="1" dirty="0" smtClean="0">
                  <a:solidFill>
                    <a:srgbClr val="000000"/>
                  </a:solidFill>
                  <a:latin typeface="Tahoma" pitchFamily="34" charset="0"/>
                  <a:ea typeface="MS PGothic" pitchFamily="34" charset="-128"/>
                </a:rPr>
                <a:t>AM3/C180 </a:t>
              </a:r>
            </a:p>
            <a:p>
              <a:pPr fontAlgn="base">
                <a:spcBef>
                  <a:spcPct val="0"/>
                </a:spcBef>
                <a:spcAft>
                  <a:spcPct val="0"/>
                </a:spcAft>
              </a:pPr>
              <a:r>
                <a:rPr lang="en-US" altLang="ja-JP" sz="2000" b="1" dirty="0" smtClean="0">
                  <a:solidFill>
                    <a:srgbClr val="000000"/>
                  </a:solidFill>
                  <a:latin typeface="Tahoma" pitchFamily="34" charset="0"/>
                  <a:ea typeface="MS PGothic" pitchFamily="34" charset="-128"/>
                </a:rPr>
                <a:t>(~50 km)</a:t>
              </a:r>
            </a:p>
          </p:txBody>
        </p:sp>
        <p:sp>
          <p:nvSpPr>
            <p:cNvPr id="14347" name="TextBox 5"/>
            <p:cNvSpPr txBox="1">
              <a:spLocks noChangeArrowheads="1"/>
            </p:cNvSpPr>
            <p:nvPr/>
          </p:nvSpPr>
          <p:spPr bwMode="auto">
            <a:xfrm>
              <a:off x="4464" y="886"/>
              <a:ext cx="1104" cy="442"/>
            </a:xfrm>
            <a:prstGeom prst="rect">
              <a:avLst/>
            </a:prstGeom>
            <a:solidFill>
              <a:schemeClr val="tx1"/>
            </a:solidFill>
            <a:ln w="9525">
              <a:noFill/>
              <a:miter lim="800000"/>
              <a:headEnd/>
              <a:tailEnd/>
            </a:ln>
          </p:spPr>
          <p:txBody>
            <a:bodyPr>
              <a:spAutoFit/>
            </a:bodyPr>
            <a:lstStyle/>
            <a:p>
              <a:pPr fontAlgn="base">
                <a:spcBef>
                  <a:spcPct val="0"/>
                </a:spcBef>
                <a:spcAft>
                  <a:spcPct val="0"/>
                </a:spcAft>
              </a:pPr>
              <a:r>
                <a:rPr lang="en-US" altLang="ja-JP" sz="2000" b="1" dirty="0" smtClean="0">
                  <a:solidFill>
                    <a:srgbClr val="000000"/>
                  </a:solidFill>
                  <a:latin typeface="Tahoma" pitchFamily="34" charset="0"/>
                  <a:ea typeface="MS PGothic" pitchFamily="34" charset="-128"/>
                </a:rPr>
                <a:t>AM3/C48 (~200 km)</a:t>
              </a:r>
            </a:p>
          </p:txBody>
        </p:sp>
        <p:pic>
          <p:nvPicPr>
            <p:cNvPr id="14348" name="Picture 9"/>
            <p:cNvPicPr>
              <a:picLocks noChangeAspect="1"/>
            </p:cNvPicPr>
            <p:nvPr/>
          </p:nvPicPr>
          <p:blipFill>
            <a:blip r:embed="rId4" cstate="print"/>
            <a:srcRect l="40878" t="38773" r="33713" b="38127"/>
            <a:stretch>
              <a:fillRect/>
            </a:stretch>
          </p:blipFill>
          <p:spPr bwMode="auto">
            <a:xfrm>
              <a:off x="2777" y="1322"/>
              <a:ext cx="1447" cy="1862"/>
            </a:xfrm>
            <a:prstGeom prst="rect">
              <a:avLst/>
            </a:prstGeom>
            <a:noFill/>
            <a:ln w="9525">
              <a:noFill/>
              <a:miter lim="800000"/>
              <a:headEnd/>
              <a:tailEnd/>
            </a:ln>
          </p:spPr>
        </p:pic>
        <p:pic>
          <p:nvPicPr>
            <p:cNvPr id="14349" name="Picture 9"/>
            <p:cNvPicPr>
              <a:picLocks noChangeAspect="1"/>
            </p:cNvPicPr>
            <p:nvPr/>
          </p:nvPicPr>
          <p:blipFill>
            <a:blip r:embed="rId4" cstate="print"/>
            <a:srcRect l="71361" t="38475" r="2248" b="37332"/>
            <a:stretch>
              <a:fillRect/>
            </a:stretch>
          </p:blipFill>
          <p:spPr bwMode="auto">
            <a:xfrm>
              <a:off x="4257" y="1298"/>
              <a:ext cx="1503" cy="1950"/>
            </a:xfrm>
            <a:prstGeom prst="rect">
              <a:avLst/>
            </a:prstGeom>
            <a:noFill/>
            <a:ln w="9525">
              <a:noFill/>
              <a:miter lim="800000"/>
              <a:headEnd/>
              <a:tailEnd/>
            </a:ln>
          </p:spPr>
        </p:pic>
        <p:pic>
          <p:nvPicPr>
            <p:cNvPr id="14350" name="Picture 9"/>
            <p:cNvPicPr>
              <a:picLocks noChangeAspect="1"/>
            </p:cNvPicPr>
            <p:nvPr/>
          </p:nvPicPr>
          <p:blipFill>
            <a:blip r:embed="rId4" cstate="print"/>
            <a:srcRect l="20229" t="64578" r="16559" b="31180"/>
            <a:stretch>
              <a:fillRect/>
            </a:stretch>
          </p:blipFill>
          <p:spPr bwMode="auto">
            <a:xfrm>
              <a:off x="1440" y="3408"/>
              <a:ext cx="3600" cy="342"/>
            </a:xfrm>
            <a:prstGeom prst="rect">
              <a:avLst/>
            </a:prstGeom>
            <a:noFill/>
            <a:ln w="9525">
              <a:noFill/>
              <a:miter lim="800000"/>
              <a:headEnd/>
              <a:tailEnd/>
            </a:ln>
          </p:spPr>
        </p:pic>
        <p:sp>
          <p:nvSpPr>
            <p:cNvPr id="14351" name="TextBox 5"/>
            <p:cNvSpPr txBox="1">
              <a:spLocks noChangeArrowheads="1"/>
            </p:cNvSpPr>
            <p:nvPr/>
          </p:nvSpPr>
          <p:spPr bwMode="auto">
            <a:xfrm rot="-5400000">
              <a:off x="438" y="1743"/>
              <a:ext cx="1275"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mtClean="0">
                  <a:solidFill>
                    <a:srgbClr val="000000"/>
                  </a:solidFill>
                  <a:latin typeface="Tahoma" pitchFamily="34" charset="0"/>
                  <a:ea typeface="MS PGothic" pitchFamily="34" charset="-128"/>
                </a:rPr>
                <a:t>Altitude (km, ASL)</a:t>
              </a:r>
            </a:p>
          </p:txBody>
        </p:sp>
        <p:sp>
          <p:nvSpPr>
            <p:cNvPr id="14352" name="TextBox 5"/>
            <p:cNvSpPr txBox="1">
              <a:spLocks noChangeArrowheads="1"/>
            </p:cNvSpPr>
            <p:nvPr/>
          </p:nvSpPr>
          <p:spPr bwMode="auto">
            <a:xfrm>
              <a:off x="1536" y="3168"/>
              <a:ext cx="1035"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mtClean="0">
                  <a:solidFill>
                    <a:srgbClr val="000000"/>
                  </a:solidFill>
                  <a:latin typeface="Tahoma" pitchFamily="34" charset="0"/>
                  <a:ea typeface="MS PGothic" pitchFamily="34" charset="-128"/>
                </a:rPr>
                <a:t>north </a:t>
              </a:r>
              <a:r>
                <a:rPr lang="en-US" altLang="ja-JP" smtClean="0">
                  <a:solidFill>
                    <a:srgbClr val="000000"/>
                  </a:solidFill>
                  <a:latin typeface="Tahoma" pitchFamily="34" charset="0"/>
                  <a:ea typeface="MS PGothic" pitchFamily="34" charset="-128"/>
                  <a:sym typeface="Wingdings" pitchFamily="2" charset="2"/>
                </a:rPr>
                <a:t> south</a:t>
              </a:r>
              <a:endParaRPr lang="en-US" altLang="ja-JP" smtClean="0">
                <a:solidFill>
                  <a:srgbClr val="000000"/>
                </a:solidFill>
                <a:latin typeface="Tahoma" pitchFamily="34" charset="0"/>
                <a:ea typeface="MS PGothic" pitchFamily="34" charset="-128"/>
              </a:endParaRPr>
            </a:p>
          </p:txBody>
        </p:sp>
        <p:sp>
          <p:nvSpPr>
            <p:cNvPr id="14353" name="TextBox 7"/>
            <p:cNvSpPr txBox="1">
              <a:spLocks noChangeArrowheads="1"/>
            </p:cNvSpPr>
            <p:nvPr/>
          </p:nvSpPr>
          <p:spPr bwMode="auto">
            <a:xfrm>
              <a:off x="4464" y="3168"/>
              <a:ext cx="1035"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mtClean="0">
                  <a:solidFill>
                    <a:srgbClr val="000000"/>
                  </a:solidFill>
                  <a:latin typeface="Tahoma" pitchFamily="34" charset="0"/>
                  <a:ea typeface="MS PGothic" pitchFamily="34" charset="-128"/>
                </a:rPr>
                <a:t>north </a:t>
              </a:r>
              <a:r>
                <a:rPr lang="en-US" altLang="ja-JP" smtClean="0">
                  <a:solidFill>
                    <a:srgbClr val="000000"/>
                  </a:solidFill>
                  <a:latin typeface="Tahoma" pitchFamily="34" charset="0"/>
                  <a:ea typeface="MS PGothic" pitchFamily="34" charset="-128"/>
                  <a:sym typeface="Wingdings" pitchFamily="2" charset="2"/>
                </a:rPr>
                <a:t> south</a:t>
              </a:r>
              <a:endParaRPr lang="en-US" altLang="ja-JP" smtClean="0">
                <a:solidFill>
                  <a:srgbClr val="000000"/>
                </a:solidFill>
                <a:latin typeface="Tahoma" pitchFamily="34" charset="0"/>
                <a:ea typeface="MS PGothic" pitchFamily="34" charset="-128"/>
              </a:endParaRPr>
            </a:p>
          </p:txBody>
        </p:sp>
        <p:sp>
          <p:nvSpPr>
            <p:cNvPr id="14354" name="TextBox 7"/>
            <p:cNvSpPr txBox="1">
              <a:spLocks noChangeArrowheads="1"/>
            </p:cNvSpPr>
            <p:nvPr/>
          </p:nvSpPr>
          <p:spPr bwMode="auto">
            <a:xfrm>
              <a:off x="2928" y="3168"/>
              <a:ext cx="1035"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mtClean="0">
                  <a:solidFill>
                    <a:srgbClr val="000000"/>
                  </a:solidFill>
                  <a:latin typeface="Tahoma" pitchFamily="34" charset="0"/>
                  <a:ea typeface="MS PGothic" pitchFamily="34" charset="-128"/>
                </a:rPr>
                <a:t>north </a:t>
              </a:r>
              <a:r>
                <a:rPr lang="en-US" altLang="ja-JP" smtClean="0">
                  <a:solidFill>
                    <a:srgbClr val="000000"/>
                  </a:solidFill>
                  <a:latin typeface="Tahoma" pitchFamily="34" charset="0"/>
                  <a:ea typeface="MS PGothic" pitchFamily="34" charset="-128"/>
                  <a:sym typeface="Wingdings" pitchFamily="2" charset="2"/>
                </a:rPr>
                <a:t> south</a:t>
              </a:r>
              <a:endParaRPr lang="en-US" altLang="ja-JP" smtClean="0">
                <a:solidFill>
                  <a:srgbClr val="000000"/>
                </a:solidFill>
                <a:latin typeface="Tahoma" pitchFamily="34" charset="0"/>
                <a:ea typeface="MS PGothic" pitchFamily="34" charset="-128"/>
              </a:endParaRPr>
            </a:p>
          </p:txBody>
        </p:sp>
        <p:sp>
          <p:nvSpPr>
            <p:cNvPr id="14355" name="TextBox 4"/>
            <p:cNvSpPr txBox="1">
              <a:spLocks noChangeArrowheads="1"/>
            </p:cNvSpPr>
            <p:nvPr/>
          </p:nvSpPr>
          <p:spPr bwMode="auto">
            <a:xfrm>
              <a:off x="4896" y="3392"/>
              <a:ext cx="737" cy="231"/>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mtClean="0">
                  <a:solidFill>
                    <a:srgbClr val="000000"/>
                  </a:solidFill>
                  <a:latin typeface="Tahoma" pitchFamily="34" charset="0"/>
                  <a:ea typeface="MS PGothic" pitchFamily="34" charset="-128"/>
                </a:rPr>
                <a:t>O</a:t>
              </a:r>
              <a:r>
                <a:rPr lang="en-US" altLang="ja-JP" baseline="-25000" smtClean="0">
                  <a:solidFill>
                    <a:srgbClr val="000000"/>
                  </a:solidFill>
                  <a:latin typeface="Tahoma" pitchFamily="34" charset="0"/>
                  <a:ea typeface="MS PGothic" pitchFamily="34" charset="-128"/>
                </a:rPr>
                <a:t>3</a:t>
              </a:r>
              <a:r>
                <a:rPr lang="en-US" altLang="ja-JP" smtClean="0">
                  <a:solidFill>
                    <a:srgbClr val="000000"/>
                  </a:solidFill>
                  <a:latin typeface="Tahoma" pitchFamily="34" charset="0"/>
                  <a:ea typeface="MS PGothic" pitchFamily="34" charset="-128"/>
                </a:rPr>
                <a:t> [ppbv]</a:t>
              </a:r>
            </a:p>
          </p:txBody>
        </p:sp>
      </p:grpSp>
      <p:sp>
        <p:nvSpPr>
          <p:cNvPr id="14343" name="Rectangle 24"/>
          <p:cNvSpPr>
            <a:spLocks noChangeArrowheads="1"/>
          </p:cNvSpPr>
          <p:nvPr/>
        </p:nvSpPr>
        <p:spPr bwMode="auto">
          <a:xfrm>
            <a:off x="76200" y="5029200"/>
            <a:ext cx="2438400" cy="1477328"/>
          </a:xfrm>
          <a:prstGeom prst="rect">
            <a:avLst/>
          </a:prstGeom>
          <a:noFill/>
          <a:ln w="9525">
            <a:noFill/>
            <a:miter lim="800000"/>
            <a:headEnd/>
            <a:tailEnd/>
          </a:ln>
          <a:effectLst/>
        </p:spPr>
        <p:txBody>
          <a:bodyPr>
            <a:spAutoFit/>
          </a:bodyPr>
          <a:lstStyle/>
          <a:p>
            <a:pPr fontAlgn="base">
              <a:spcBef>
                <a:spcPct val="0"/>
              </a:spcBef>
              <a:spcAft>
                <a:spcPct val="0"/>
              </a:spcAft>
            </a:pPr>
            <a:r>
              <a:rPr lang="en-US" altLang="ja-JP" dirty="0" smtClean="0">
                <a:solidFill>
                  <a:srgbClr val="000000"/>
                </a:solidFill>
                <a:latin typeface="Arial" pitchFamily="34" charset="0"/>
                <a:ea typeface="MS PGothic" pitchFamily="34" charset="-128"/>
              </a:rPr>
              <a:t>model sampled at location and times of </a:t>
            </a:r>
            <a:r>
              <a:rPr lang="en-US" altLang="ja-JP" dirty="0" err="1" smtClean="0">
                <a:solidFill>
                  <a:srgbClr val="000000"/>
                </a:solidFill>
                <a:latin typeface="Arial" pitchFamily="34" charset="0"/>
                <a:ea typeface="MS PGothic" pitchFamily="34" charset="-128"/>
              </a:rPr>
              <a:t>sonde</a:t>
            </a:r>
            <a:r>
              <a:rPr lang="en-US" altLang="ja-JP" dirty="0" smtClean="0">
                <a:solidFill>
                  <a:srgbClr val="000000"/>
                </a:solidFill>
                <a:latin typeface="Arial" pitchFamily="34" charset="0"/>
                <a:ea typeface="MS PGothic" pitchFamily="34" charset="-128"/>
              </a:rPr>
              <a:t> launches</a:t>
            </a:r>
          </a:p>
          <a:p>
            <a:pPr fontAlgn="base">
              <a:spcBef>
                <a:spcPct val="0"/>
              </a:spcBef>
              <a:spcAft>
                <a:spcPct val="0"/>
              </a:spcAft>
            </a:pPr>
            <a:r>
              <a:rPr lang="en-US" altLang="ja-JP" dirty="0" smtClean="0">
                <a:solidFill>
                  <a:srgbClr val="000000"/>
                </a:solidFill>
                <a:latin typeface="Arial" pitchFamily="34" charset="0"/>
                <a:ea typeface="MS PGothic" pitchFamily="34" charset="-128"/>
              </a:rPr>
              <a:t>(NOAA </a:t>
            </a:r>
            <a:r>
              <a:rPr lang="en-US" altLang="ja-JP" dirty="0" err="1" smtClean="0">
                <a:solidFill>
                  <a:srgbClr val="000000"/>
                </a:solidFill>
                <a:latin typeface="Arial" pitchFamily="34" charset="0"/>
                <a:ea typeface="MS PGothic" pitchFamily="34" charset="-128"/>
              </a:rPr>
              <a:t>CalNex</a:t>
            </a:r>
            <a:r>
              <a:rPr lang="en-US" altLang="ja-JP" dirty="0" smtClean="0">
                <a:solidFill>
                  <a:srgbClr val="000000"/>
                </a:solidFill>
                <a:latin typeface="Arial" pitchFamily="34" charset="0"/>
                <a:ea typeface="MS PGothic" pitchFamily="34" charset="-128"/>
              </a:rPr>
              <a:t> campaign)</a:t>
            </a:r>
          </a:p>
        </p:txBody>
      </p:sp>
      <p:sp>
        <p:nvSpPr>
          <p:cNvPr id="23" name="TextBox 22"/>
          <p:cNvSpPr txBox="1"/>
          <p:nvPr/>
        </p:nvSpPr>
        <p:spPr>
          <a:xfrm>
            <a:off x="6933138" y="6477000"/>
            <a:ext cx="2210862" cy="369332"/>
          </a:xfrm>
          <a:prstGeom prst="rect">
            <a:avLst/>
          </a:prstGeom>
          <a:noFill/>
        </p:spPr>
        <p:txBody>
          <a:bodyPr wrap="none" rtlCol="0">
            <a:spAutoFit/>
          </a:bodyPr>
          <a:lstStyle/>
          <a:p>
            <a:r>
              <a:rPr lang="en-US" i="1" dirty="0" smtClean="0">
                <a:solidFill>
                  <a:srgbClr val="000000"/>
                </a:solidFill>
              </a:rPr>
              <a:t>M. Lin et al., in prep</a:t>
            </a:r>
            <a:endParaRPr lang="en-US" i="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Some final thoughts… Air pollutants:  </a:t>
            </a:r>
            <a:br>
              <a:rPr lang="en-US" dirty="0" smtClean="0"/>
            </a:br>
            <a:r>
              <a:rPr lang="en-US" dirty="0" smtClean="0"/>
              <a:t>Drivers AND riders on the climate change express</a:t>
            </a:r>
            <a:endParaRPr lang="en-US" dirty="0"/>
          </a:p>
        </p:txBody>
      </p:sp>
      <p:sp>
        <p:nvSpPr>
          <p:cNvPr id="3" name="Content Placeholder 2"/>
          <p:cNvSpPr>
            <a:spLocks noGrp="1"/>
          </p:cNvSpPr>
          <p:nvPr>
            <p:ph idx="1"/>
          </p:nvPr>
        </p:nvSpPr>
        <p:spPr>
          <a:xfrm>
            <a:off x="0" y="1295400"/>
            <a:ext cx="9144000" cy="4114800"/>
          </a:xfrm>
        </p:spPr>
        <p:txBody>
          <a:bodyPr/>
          <a:lstStyle/>
          <a:p>
            <a:r>
              <a:rPr lang="en-US" dirty="0" smtClean="0"/>
              <a:t>(Drivers) Offsetting </a:t>
            </a:r>
            <a:r>
              <a:rPr lang="en-US" dirty="0" err="1" smtClean="0"/>
              <a:t>radiative</a:t>
            </a:r>
            <a:r>
              <a:rPr lang="en-US" dirty="0" smtClean="0"/>
              <a:t> impacts from reducing air pollution</a:t>
            </a:r>
          </a:p>
          <a:p>
            <a:pPr>
              <a:buNone/>
            </a:pPr>
            <a:r>
              <a:rPr lang="en-US" dirty="0" smtClean="0">
                <a:solidFill>
                  <a:srgbClr val="0000FF"/>
                </a:solidFill>
                <a:sym typeface="Wingdings" pitchFamily="2" charset="2"/>
              </a:rPr>
              <a:t>	 C</a:t>
            </a:r>
            <a:r>
              <a:rPr lang="en-US" dirty="0" smtClean="0">
                <a:solidFill>
                  <a:srgbClr val="0000FF"/>
                </a:solidFill>
              </a:rPr>
              <a:t>onsider “win-lose” (sulfate) alongside “win-win” (BC?, CH</a:t>
            </a:r>
            <a:r>
              <a:rPr lang="en-US" baseline="-25000" dirty="0" smtClean="0">
                <a:solidFill>
                  <a:srgbClr val="0000FF"/>
                </a:solidFill>
              </a:rPr>
              <a:t>4</a:t>
            </a:r>
            <a:r>
              <a:rPr lang="en-US" dirty="0" smtClean="0">
                <a:solidFill>
                  <a:srgbClr val="0000FF"/>
                </a:solidFill>
              </a:rPr>
              <a:t>)</a:t>
            </a:r>
          </a:p>
          <a:p>
            <a:pPr>
              <a:buNone/>
            </a:pPr>
            <a:r>
              <a:rPr lang="en-US" sz="800" dirty="0" smtClean="0"/>
              <a:t>	</a:t>
            </a:r>
          </a:p>
          <a:p>
            <a:r>
              <a:rPr lang="en-US" dirty="0" smtClean="0"/>
              <a:t>(Riders) Climate-change induced reversal of O</a:t>
            </a:r>
            <a:r>
              <a:rPr lang="en-US" baseline="-25000" dirty="0" smtClean="0"/>
              <a:t>3</a:t>
            </a:r>
            <a:r>
              <a:rPr lang="en-US" dirty="0" smtClean="0"/>
              <a:t> seasonal cycle and reduction of PM wet removal? </a:t>
            </a:r>
          </a:p>
          <a:p>
            <a:pPr>
              <a:buNone/>
            </a:pPr>
            <a:r>
              <a:rPr lang="en-US" dirty="0" smtClean="0">
                <a:solidFill>
                  <a:srgbClr val="0000FF"/>
                </a:solidFill>
                <a:sym typeface="Wingdings" pitchFamily="2" charset="2"/>
              </a:rPr>
              <a:t>	 Process understanding (sources + sinks) at regional scale</a:t>
            </a:r>
          </a:p>
          <a:p>
            <a:pPr>
              <a:buNone/>
            </a:pPr>
            <a:r>
              <a:rPr lang="en-US" dirty="0" smtClean="0">
                <a:solidFill>
                  <a:srgbClr val="0000FF"/>
                </a:solidFill>
                <a:sym typeface="Wingdings" pitchFamily="2" charset="2"/>
              </a:rPr>
              <a:t>	 AQ-relevant info w/ simple tracers in physical climate models</a:t>
            </a:r>
          </a:p>
          <a:p>
            <a:pPr>
              <a:buNone/>
            </a:pPr>
            <a:endParaRPr lang="en-US" sz="800" dirty="0" smtClean="0">
              <a:solidFill>
                <a:srgbClr val="0000FF"/>
              </a:solidFill>
            </a:endParaRPr>
          </a:p>
          <a:p>
            <a:r>
              <a:rPr lang="en-US" dirty="0" smtClean="0"/>
              <a:t>(Both) Complex interactions: OH-CH</a:t>
            </a:r>
            <a:r>
              <a:rPr lang="en-US" baseline="-25000" dirty="0" smtClean="0"/>
              <a:t>4</a:t>
            </a:r>
            <a:r>
              <a:rPr lang="en-US" dirty="0" smtClean="0"/>
              <a:t>; also oxidant-aerosol; how well do we understand key feedbacks?  </a:t>
            </a:r>
            <a:endParaRPr lang="en-US" sz="2400" dirty="0" smtClean="0">
              <a:solidFill>
                <a:srgbClr val="0000FF"/>
              </a:solidFill>
              <a:sym typeface="Wingdings" pitchFamily="2" charset="2"/>
            </a:endParaRPr>
          </a:p>
          <a:p>
            <a:pPr lvl="1">
              <a:buFont typeface="Wingdings"/>
              <a:buChar char="à"/>
            </a:pPr>
            <a:r>
              <a:rPr lang="en-US" sz="2400" dirty="0" smtClean="0">
                <a:solidFill>
                  <a:srgbClr val="0000FF"/>
                </a:solidFill>
                <a:sym typeface="Wingdings" pitchFamily="2" charset="2"/>
              </a:rPr>
              <a:t> Biosphere feedbacks (CH</a:t>
            </a:r>
            <a:r>
              <a:rPr lang="en-US" sz="2400" baseline="-25000" dirty="0" smtClean="0">
                <a:solidFill>
                  <a:srgbClr val="0000FF"/>
                </a:solidFill>
                <a:sym typeface="Wingdings" pitchFamily="2" charset="2"/>
              </a:rPr>
              <a:t>4</a:t>
            </a:r>
            <a:r>
              <a:rPr lang="en-US" sz="2400" dirty="0" smtClean="0">
                <a:solidFill>
                  <a:srgbClr val="0000FF"/>
                </a:solidFill>
                <a:sym typeface="Wingdings" pitchFamily="2" charset="2"/>
              </a:rPr>
              <a:t>, N</a:t>
            </a:r>
            <a:r>
              <a:rPr lang="en-US" sz="2400" baseline="-25000" dirty="0" smtClean="0">
                <a:solidFill>
                  <a:srgbClr val="0000FF"/>
                </a:solidFill>
                <a:sym typeface="Wingdings" pitchFamily="2" charset="2"/>
              </a:rPr>
              <a:t>2</a:t>
            </a:r>
            <a:r>
              <a:rPr lang="en-US" sz="2400" dirty="0" smtClean="0">
                <a:solidFill>
                  <a:srgbClr val="0000FF"/>
                </a:solidFill>
                <a:sym typeface="Wingdings" pitchFamily="2" charset="2"/>
              </a:rPr>
              <a:t>O, </a:t>
            </a:r>
            <a:r>
              <a:rPr lang="en-US" sz="2400" dirty="0" err="1" smtClean="0">
                <a:solidFill>
                  <a:srgbClr val="0000FF"/>
                </a:solidFill>
                <a:sym typeface="Wingdings" pitchFamily="2" charset="2"/>
              </a:rPr>
              <a:t>NO</a:t>
            </a:r>
            <a:r>
              <a:rPr lang="en-US" sz="2400" baseline="-25000" dirty="0" err="1" smtClean="0">
                <a:solidFill>
                  <a:srgbClr val="0000FF"/>
                </a:solidFill>
                <a:sym typeface="Wingdings" pitchFamily="2" charset="2"/>
              </a:rPr>
              <a:t>x</a:t>
            </a:r>
            <a:r>
              <a:rPr lang="en-US" sz="2400" dirty="0" smtClean="0">
                <a:solidFill>
                  <a:srgbClr val="0000FF"/>
                </a:solidFill>
                <a:sym typeface="Wingdings" pitchFamily="2" charset="2"/>
              </a:rPr>
              <a:t>, CO, NMVOC… )</a:t>
            </a:r>
            <a:endParaRPr lang="en-US" sz="2400" dirty="0" smtClean="0">
              <a:solidFill>
                <a:srgbClr val="0000FF"/>
              </a:solidFill>
            </a:endParaRPr>
          </a:p>
          <a:p>
            <a:endParaRPr lang="en-US" sz="800" dirty="0" smtClean="0"/>
          </a:p>
          <a:p>
            <a:pPr marL="342900" lvl="1" indent="-342900">
              <a:buNone/>
            </a:pPr>
            <a:endParaRPr lang="en-US" sz="800" dirty="0" smtClean="0"/>
          </a:p>
          <a:p>
            <a:pPr>
              <a:buNone/>
            </a:pPr>
            <a:endParaRPr lang="en-US" dirty="0" smtClean="0"/>
          </a:p>
        </p:txBody>
      </p:sp>
      <p:sp>
        <p:nvSpPr>
          <p:cNvPr id="4" name="TextBox 3"/>
          <p:cNvSpPr txBox="1"/>
          <p:nvPr/>
        </p:nvSpPr>
        <p:spPr>
          <a:xfrm>
            <a:off x="228600" y="5433739"/>
            <a:ext cx="8794395" cy="1348061"/>
          </a:xfrm>
          <a:prstGeom prst="rect">
            <a:avLst/>
          </a:prstGeom>
          <a:noFill/>
        </p:spPr>
        <p:txBody>
          <a:bodyPr wrap="none" rtlCol="0">
            <a:spAutoFit/>
          </a:bodyPr>
          <a:lstStyle/>
          <a:p>
            <a:pPr marL="457200" lvl="0" indent="-457200" eaLnBrk="0" fontAlgn="base" hangingPunct="0">
              <a:spcBef>
                <a:spcPct val="20000"/>
              </a:spcBef>
              <a:spcAft>
                <a:spcPct val="0"/>
              </a:spcAft>
              <a:buAutoNum type="arabicParenR"/>
            </a:pPr>
            <a:r>
              <a:rPr lang="en-US" sz="2400" dirty="0" smtClean="0">
                <a:solidFill>
                  <a:srgbClr val="FF0000"/>
                </a:solidFill>
                <a:sym typeface="Wingdings" pitchFamily="2" charset="2"/>
              </a:rPr>
              <a:t>Implications for policy</a:t>
            </a:r>
          </a:p>
          <a:p>
            <a:pPr marL="457200" lvl="0" indent="-457200" eaLnBrk="0" fontAlgn="base" hangingPunct="0">
              <a:spcBef>
                <a:spcPct val="20000"/>
              </a:spcBef>
              <a:spcAft>
                <a:spcPct val="0"/>
              </a:spcAft>
            </a:pPr>
            <a:r>
              <a:rPr lang="en-US" sz="2400" dirty="0" smtClean="0">
                <a:solidFill>
                  <a:srgbClr val="FF0000"/>
                </a:solidFill>
                <a:sym typeface="Wingdings" pitchFamily="2" charset="2"/>
              </a:rPr>
              <a:t>2)  Observational constraints crucial (long-term measurements)</a:t>
            </a:r>
          </a:p>
          <a:p>
            <a:pPr marL="342900" lvl="0" indent="-342900" eaLnBrk="0" fontAlgn="base" hangingPunct="0">
              <a:spcBef>
                <a:spcPct val="20000"/>
              </a:spcBef>
              <a:spcAft>
                <a:spcPct val="0"/>
              </a:spcAft>
            </a:pPr>
            <a:r>
              <a:rPr lang="en-US" sz="2400" dirty="0" smtClean="0">
                <a:solidFill>
                  <a:srgbClr val="FF0000"/>
                </a:solidFill>
                <a:sym typeface="Wingdings" pitchFamily="2" charset="2"/>
              </a:rPr>
              <a:t>3)  Carefully designed model attribution studies (ACC-MIP)</a:t>
            </a:r>
            <a:endParaRPr lang="en-US" sz="2400" kern="0" dirty="0" smtClean="0">
              <a:solidFill>
                <a:srgbClr val="FF0000"/>
              </a:solidFill>
              <a:sym typeface="Wingdings" pitchFamily="2" charset="2"/>
            </a:endParaRPr>
          </a:p>
        </p:txBody>
      </p:sp>
      <p:sp>
        <p:nvSpPr>
          <p:cNvPr id="5" name="TextBox 4"/>
          <p:cNvSpPr txBox="1"/>
          <p:nvPr/>
        </p:nvSpPr>
        <p:spPr>
          <a:xfrm>
            <a:off x="8305800" y="6629400"/>
            <a:ext cx="907194" cy="276999"/>
          </a:xfrm>
          <a:prstGeom prst="rect">
            <a:avLst/>
          </a:prstGeom>
          <a:noFill/>
        </p:spPr>
        <p:txBody>
          <a:bodyPr wrap="none" rtlCol="0">
            <a:spAutoFit/>
          </a:bodyPr>
          <a:lstStyle/>
          <a:p>
            <a:r>
              <a:rPr lang="en-US" sz="1200" dirty="0" smtClean="0">
                <a:latin typeface="Arial"/>
                <a:cs typeface="Arial"/>
              </a:rPr>
              <a:t>A.M. Fiore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143000"/>
          </a:xfrm>
        </p:spPr>
        <p:txBody>
          <a:bodyPr/>
          <a:lstStyle/>
          <a:p>
            <a:r>
              <a:rPr lang="en-US" dirty="0" smtClean="0"/>
              <a:t>Air </a:t>
            </a:r>
            <a:r>
              <a:rPr lang="en-US" dirty="0"/>
              <a:t>pollutants </a:t>
            </a:r>
            <a:r>
              <a:rPr lang="en-US" dirty="0" smtClean="0"/>
              <a:t>affect climate; changes in climate affect global atmospheric chemistry and regional air pollution</a:t>
            </a:r>
            <a:endParaRPr lang="en-US" dirty="0"/>
          </a:p>
        </p:txBody>
      </p:sp>
      <p:sp>
        <p:nvSpPr>
          <p:cNvPr id="78853" name="Text Box 5"/>
          <p:cNvSpPr txBox="1">
            <a:spLocks noChangeArrowheads="1"/>
          </p:cNvSpPr>
          <p:nvPr/>
        </p:nvSpPr>
        <p:spPr bwMode="auto">
          <a:xfrm>
            <a:off x="100013" y="3911600"/>
            <a:ext cx="1489075" cy="82232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00"/>
                </a:solidFill>
                <a:latin typeface="Helvetica" pitchFamily="34" charset="0"/>
              </a:rPr>
              <a:t>NMVOCs</a:t>
            </a:r>
          </a:p>
          <a:p>
            <a:pPr fontAlgn="base">
              <a:spcBef>
                <a:spcPct val="0"/>
              </a:spcBef>
              <a:spcAft>
                <a:spcPct val="0"/>
              </a:spcAft>
            </a:pPr>
            <a:r>
              <a:rPr lang="en-US" sz="2400" b="1" smtClean="0">
                <a:solidFill>
                  <a:srgbClr val="000000"/>
                </a:solidFill>
                <a:latin typeface="Helvetica" pitchFamily="34" charset="0"/>
              </a:rPr>
              <a:t>CO, CH</a:t>
            </a:r>
            <a:r>
              <a:rPr lang="en-US" sz="2400" b="1" baseline="-25000" smtClean="0">
                <a:solidFill>
                  <a:srgbClr val="000000"/>
                </a:solidFill>
                <a:latin typeface="Helvetica" pitchFamily="34" charset="0"/>
              </a:rPr>
              <a:t>4</a:t>
            </a:r>
          </a:p>
        </p:txBody>
      </p:sp>
      <p:pic>
        <p:nvPicPr>
          <p:cNvPr id="78856" name="Picture 8" descr="NA01440_"/>
          <p:cNvPicPr>
            <a:picLocks noChangeAspect="1" noChangeArrowheads="1"/>
          </p:cNvPicPr>
          <p:nvPr/>
        </p:nvPicPr>
        <p:blipFill>
          <a:blip r:embed="rId3" cstate="print"/>
          <a:srcRect/>
          <a:stretch>
            <a:fillRect/>
          </a:stretch>
        </p:blipFill>
        <p:spPr bwMode="auto">
          <a:xfrm>
            <a:off x="3276600" y="1143000"/>
            <a:ext cx="1830388" cy="1905000"/>
          </a:xfrm>
          <a:prstGeom prst="rect">
            <a:avLst/>
          </a:prstGeom>
          <a:noFill/>
        </p:spPr>
      </p:pic>
      <p:sp>
        <p:nvSpPr>
          <p:cNvPr id="78857" name="Rectangle 9"/>
          <p:cNvSpPr>
            <a:spLocks noChangeArrowheads="1"/>
          </p:cNvSpPr>
          <p:nvPr/>
        </p:nvSpPr>
        <p:spPr bwMode="auto">
          <a:xfrm>
            <a:off x="2743200" y="4114800"/>
            <a:ext cx="75406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00"/>
                </a:solidFill>
                <a:latin typeface="Arial" charset="0"/>
              </a:rPr>
              <a:t>NO</a:t>
            </a:r>
            <a:r>
              <a:rPr lang="en-US" sz="2400" b="1" baseline="-25000" smtClean="0">
                <a:solidFill>
                  <a:srgbClr val="000000"/>
                </a:solidFill>
                <a:latin typeface="Arial" charset="0"/>
              </a:rPr>
              <a:t>x</a:t>
            </a:r>
          </a:p>
        </p:txBody>
      </p:sp>
      <p:sp>
        <p:nvSpPr>
          <p:cNvPr id="78859" name="Text Box 11"/>
          <p:cNvSpPr txBox="1">
            <a:spLocks noChangeArrowheads="1"/>
          </p:cNvSpPr>
          <p:nvPr/>
        </p:nvSpPr>
        <p:spPr bwMode="auto">
          <a:xfrm>
            <a:off x="3473450" y="5241925"/>
            <a:ext cx="2300288" cy="3968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b="1" smtClean="0">
                <a:solidFill>
                  <a:srgbClr val="000000"/>
                </a:solidFill>
                <a:latin typeface="Arial" charset="0"/>
              </a:rPr>
              <a:t>pollutant sources</a:t>
            </a:r>
          </a:p>
        </p:txBody>
      </p:sp>
      <p:sp>
        <p:nvSpPr>
          <p:cNvPr id="78860" name="Rectangle 12"/>
          <p:cNvSpPr>
            <a:spLocks noChangeArrowheads="1"/>
          </p:cNvSpPr>
          <p:nvPr/>
        </p:nvSpPr>
        <p:spPr bwMode="auto">
          <a:xfrm>
            <a:off x="1371600" y="4114800"/>
            <a:ext cx="3619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00"/>
                </a:solidFill>
                <a:latin typeface="Arial" charset="0"/>
              </a:rPr>
              <a:t>+</a:t>
            </a:r>
          </a:p>
        </p:txBody>
      </p:sp>
      <p:sp>
        <p:nvSpPr>
          <p:cNvPr id="78862" name="Text Box 14"/>
          <p:cNvSpPr txBox="1">
            <a:spLocks noChangeArrowheads="1"/>
          </p:cNvSpPr>
          <p:nvPr/>
        </p:nvSpPr>
        <p:spPr bwMode="auto">
          <a:xfrm>
            <a:off x="1219200" y="2743200"/>
            <a:ext cx="685800" cy="457200"/>
          </a:xfrm>
          <a:prstGeom prst="rect">
            <a:avLst/>
          </a:prstGeom>
          <a:noFill/>
          <a:ln w="9525">
            <a:noFill/>
            <a:miter lim="800000"/>
            <a:headEnd/>
            <a:tailEnd/>
          </a:ln>
          <a:effectLst/>
        </p:spPr>
        <p:txBody>
          <a:bodyPr>
            <a:spAutoFit/>
          </a:bodyPr>
          <a:lstStyle/>
          <a:p>
            <a:pPr fontAlgn="base">
              <a:spcBef>
                <a:spcPct val="0"/>
              </a:spcBef>
              <a:spcAft>
                <a:spcPct val="0"/>
              </a:spcAft>
            </a:pPr>
            <a:r>
              <a:rPr lang="en-US" sz="2400" smtClean="0">
                <a:solidFill>
                  <a:srgbClr val="000000"/>
                </a:solidFill>
                <a:latin typeface="Arial" charset="0"/>
              </a:rPr>
              <a:t> </a:t>
            </a:r>
            <a:r>
              <a:rPr lang="en-US" sz="2400" b="1" smtClean="0">
                <a:solidFill>
                  <a:srgbClr val="000000"/>
                </a:solidFill>
                <a:latin typeface="Arial" charset="0"/>
              </a:rPr>
              <a:t>O</a:t>
            </a:r>
            <a:r>
              <a:rPr lang="en-US" sz="2400" b="1" baseline="-25000" smtClean="0">
                <a:solidFill>
                  <a:srgbClr val="000000"/>
                </a:solidFill>
                <a:latin typeface="Arial" charset="0"/>
              </a:rPr>
              <a:t>3</a:t>
            </a:r>
          </a:p>
        </p:txBody>
      </p:sp>
      <p:sp>
        <p:nvSpPr>
          <p:cNvPr id="78889" name="Rectangle 41"/>
          <p:cNvSpPr>
            <a:spLocks noChangeArrowheads="1"/>
          </p:cNvSpPr>
          <p:nvPr/>
        </p:nvSpPr>
        <p:spPr bwMode="auto">
          <a:xfrm>
            <a:off x="2381250" y="4105275"/>
            <a:ext cx="361950"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00"/>
                </a:solidFill>
                <a:latin typeface="Arial" charset="0"/>
              </a:rPr>
              <a:t>+</a:t>
            </a:r>
          </a:p>
        </p:txBody>
      </p:sp>
      <p:sp>
        <p:nvSpPr>
          <p:cNvPr id="78890" name="Rectangle 42"/>
          <p:cNvSpPr>
            <a:spLocks noChangeArrowheads="1"/>
          </p:cNvSpPr>
          <p:nvPr/>
        </p:nvSpPr>
        <p:spPr bwMode="auto">
          <a:xfrm>
            <a:off x="1752600" y="4114800"/>
            <a:ext cx="641350" cy="457200"/>
          </a:xfrm>
          <a:prstGeom prst="rect">
            <a:avLst/>
          </a:prstGeom>
          <a:solidFill>
            <a:srgbClr val="FFFF66"/>
          </a:solid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00"/>
                </a:solidFill>
                <a:latin typeface="Arial" charset="0"/>
              </a:rPr>
              <a:t>OH</a:t>
            </a:r>
            <a:endParaRPr lang="en-US" sz="2400" b="1" baseline="-25000" smtClean="0">
              <a:solidFill>
                <a:srgbClr val="000000"/>
              </a:solidFill>
              <a:latin typeface="Arial" charset="0"/>
            </a:endParaRPr>
          </a:p>
        </p:txBody>
      </p:sp>
      <p:sp>
        <p:nvSpPr>
          <p:cNvPr id="78892" name="Text Box 44"/>
          <p:cNvSpPr txBox="1">
            <a:spLocks noChangeArrowheads="1"/>
          </p:cNvSpPr>
          <p:nvPr/>
        </p:nvSpPr>
        <p:spPr bwMode="auto">
          <a:xfrm>
            <a:off x="2270125" y="3240088"/>
            <a:ext cx="754063" cy="4572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smtClean="0">
                <a:solidFill>
                  <a:srgbClr val="0000FF"/>
                </a:solidFill>
                <a:latin typeface="Arial" charset="0"/>
              </a:rPr>
              <a:t>H</a:t>
            </a:r>
            <a:r>
              <a:rPr lang="en-US" sz="2400" b="1" baseline="-25000" smtClean="0">
                <a:solidFill>
                  <a:srgbClr val="0000FF"/>
                </a:solidFill>
                <a:latin typeface="Arial" charset="0"/>
              </a:rPr>
              <a:t>2</a:t>
            </a:r>
            <a:r>
              <a:rPr lang="en-US" sz="2400" b="1" smtClean="0">
                <a:solidFill>
                  <a:srgbClr val="0000FF"/>
                </a:solidFill>
                <a:latin typeface="Arial" charset="0"/>
              </a:rPr>
              <a:t>O</a:t>
            </a:r>
          </a:p>
        </p:txBody>
      </p:sp>
      <p:grpSp>
        <p:nvGrpSpPr>
          <p:cNvPr id="149" name="Group 148"/>
          <p:cNvGrpSpPr/>
          <p:nvPr/>
        </p:nvGrpSpPr>
        <p:grpSpPr>
          <a:xfrm>
            <a:off x="4562475" y="1190625"/>
            <a:ext cx="4470603" cy="4073526"/>
            <a:chOff x="4562475" y="1190625"/>
            <a:chExt cx="4470603" cy="4073526"/>
          </a:xfrm>
        </p:grpSpPr>
        <p:grpSp>
          <p:nvGrpSpPr>
            <p:cNvPr id="148" name="Group 147"/>
            <p:cNvGrpSpPr/>
            <p:nvPr/>
          </p:nvGrpSpPr>
          <p:grpSpPr>
            <a:xfrm>
              <a:off x="4562475" y="2438400"/>
              <a:ext cx="3505215" cy="2825751"/>
              <a:chOff x="4562475" y="2438400"/>
              <a:chExt cx="3505215" cy="2825751"/>
            </a:xfrm>
          </p:grpSpPr>
          <p:grpSp>
            <p:nvGrpSpPr>
              <p:cNvPr id="3" name="Group 125"/>
              <p:cNvGrpSpPr>
                <a:grpSpLocks/>
              </p:cNvGrpSpPr>
              <p:nvPr/>
            </p:nvGrpSpPr>
            <p:grpSpPr bwMode="auto">
              <a:xfrm>
                <a:off x="4775201" y="3733800"/>
                <a:ext cx="1795462" cy="1020763"/>
                <a:chOff x="3443" y="2256"/>
                <a:chExt cx="1131" cy="643"/>
              </a:xfrm>
            </p:grpSpPr>
            <p:sp>
              <p:nvSpPr>
                <p:cNvPr id="78863" name="Oval 15"/>
                <p:cNvSpPr>
                  <a:spLocks noChangeArrowheads="1"/>
                </p:cNvSpPr>
                <p:nvPr/>
              </p:nvSpPr>
              <p:spPr bwMode="auto">
                <a:xfrm>
                  <a:off x="3840" y="2400"/>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4" name="Oval 16"/>
                <p:cNvSpPr>
                  <a:spLocks noChangeArrowheads="1"/>
                </p:cNvSpPr>
                <p:nvPr/>
              </p:nvSpPr>
              <p:spPr bwMode="auto">
                <a:xfrm>
                  <a:off x="3888" y="2544"/>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5" name="Oval 17"/>
                <p:cNvSpPr>
                  <a:spLocks noChangeArrowheads="1"/>
                </p:cNvSpPr>
                <p:nvPr/>
              </p:nvSpPr>
              <p:spPr bwMode="auto">
                <a:xfrm>
                  <a:off x="3984" y="2400"/>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6" name="Oval 18"/>
                <p:cNvSpPr>
                  <a:spLocks noChangeArrowheads="1"/>
                </p:cNvSpPr>
                <p:nvPr/>
              </p:nvSpPr>
              <p:spPr bwMode="auto">
                <a:xfrm>
                  <a:off x="4128" y="2352"/>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7" name="Oval 19"/>
                <p:cNvSpPr>
                  <a:spLocks noChangeArrowheads="1"/>
                </p:cNvSpPr>
                <p:nvPr/>
              </p:nvSpPr>
              <p:spPr bwMode="auto">
                <a:xfrm>
                  <a:off x="4032" y="2496"/>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8" name="Oval 20"/>
                <p:cNvSpPr>
                  <a:spLocks noChangeArrowheads="1"/>
                </p:cNvSpPr>
                <p:nvPr/>
              </p:nvSpPr>
              <p:spPr bwMode="auto">
                <a:xfrm>
                  <a:off x="3984" y="2256"/>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69" name="Oval 21"/>
                <p:cNvSpPr>
                  <a:spLocks noChangeArrowheads="1"/>
                </p:cNvSpPr>
                <p:nvPr/>
              </p:nvSpPr>
              <p:spPr bwMode="auto">
                <a:xfrm>
                  <a:off x="3792" y="2496"/>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0" name="Oval 22"/>
                <p:cNvSpPr>
                  <a:spLocks noChangeArrowheads="1"/>
                </p:cNvSpPr>
                <p:nvPr/>
              </p:nvSpPr>
              <p:spPr bwMode="auto">
                <a:xfrm>
                  <a:off x="4032" y="2640"/>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1" name="Oval 23"/>
                <p:cNvSpPr>
                  <a:spLocks noChangeArrowheads="1"/>
                </p:cNvSpPr>
                <p:nvPr/>
              </p:nvSpPr>
              <p:spPr bwMode="auto">
                <a:xfrm>
                  <a:off x="3840" y="2256"/>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2" name="Oval 24"/>
                <p:cNvSpPr>
                  <a:spLocks noChangeArrowheads="1"/>
                </p:cNvSpPr>
                <p:nvPr/>
              </p:nvSpPr>
              <p:spPr bwMode="auto">
                <a:xfrm>
                  <a:off x="4176" y="2544"/>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3" name="Oval 25"/>
                <p:cNvSpPr>
                  <a:spLocks noChangeArrowheads="1"/>
                </p:cNvSpPr>
                <p:nvPr/>
              </p:nvSpPr>
              <p:spPr bwMode="auto">
                <a:xfrm>
                  <a:off x="3696" y="2304"/>
                  <a:ext cx="48" cy="48"/>
                </a:xfrm>
                <a:prstGeom prst="ellipse">
                  <a:avLst/>
                </a:prstGeom>
                <a:solidFill>
                  <a:schemeClr val="tx2"/>
                </a:solidFill>
                <a:ln w="9525">
                  <a:solidFill>
                    <a:schemeClr val="tx1"/>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98" name="Text Box 50"/>
                <p:cNvSpPr txBox="1">
                  <a:spLocks noChangeArrowheads="1"/>
                </p:cNvSpPr>
                <p:nvPr/>
              </p:nvSpPr>
              <p:spPr bwMode="auto">
                <a:xfrm>
                  <a:off x="3443" y="2647"/>
                  <a:ext cx="1131" cy="252"/>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000" b="1" dirty="0" smtClean="0">
                      <a:solidFill>
                        <a:srgbClr val="000000"/>
                      </a:solidFill>
                      <a:latin typeface="Arial" charset="0"/>
                    </a:rPr>
                    <a:t>Black carbon</a:t>
                  </a:r>
                </a:p>
              </p:txBody>
            </p:sp>
          </p:grpSp>
          <p:grpSp>
            <p:nvGrpSpPr>
              <p:cNvPr id="4" name="Group 134"/>
              <p:cNvGrpSpPr>
                <a:grpSpLocks/>
              </p:cNvGrpSpPr>
              <p:nvPr/>
            </p:nvGrpSpPr>
            <p:grpSpPr bwMode="auto">
              <a:xfrm>
                <a:off x="6029336" y="3881438"/>
                <a:ext cx="2038354" cy="1382713"/>
                <a:chOff x="3798" y="2445"/>
                <a:chExt cx="1284" cy="871"/>
              </a:xfrm>
            </p:grpSpPr>
            <p:sp>
              <p:nvSpPr>
                <p:cNvPr id="78877" name="Oval 29"/>
                <p:cNvSpPr>
                  <a:spLocks noChangeArrowheads="1"/>
                </p:cNvSpPr>
                <p:nvPr/>
              </p:nvSpPr>
              <p:spPr bwMode="auto">
                <a:xfrm>
                  <a:off x="4320" y="2589"/>
                  <a:ext cx="48" cy="48"/>
                </a:xfrm>
                <a:prstGeom prst="ellipse">
                  <a:avLst/>
                </a:prstGeom>
                <a:solidFill>
                  <a:srgbClr val="CC6600"/>
                </a:solidFill>
                <a:ln w="9525">
                  <a:solidFill>
                    <a:srgbClr val="CC66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8" name="Oval 30"/>
                <p:cNvSpPr>
                  <a:spLocks noChangeArrowheads="1"/>
                </p:cNvSpPr>
                <p:nvPr/>
              </p:nvSpPr>
              <p:spPr bwMode="auto">
                <a:xfrm>
                  <a:off x="4368" y="2733"/>
                  <a:ext cx="48" cy="48"/>
                </a:xfrm>
                <a:prstGeom prst="ellipse">
                  <a:avLst/>
                </a:prstGeom>
                <a:solidFill>
                  <a:srgbClr val="CC6600"/>
                </a:solidFill>
                <a:ln w="9525">
                  <a:solidFill>
                    <a:srgbClr val="CC66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79" name="Oval 31"/>
                <p:cNvSpPr>
                  <a:spLocks noChangeArrowheads="1"/>
                </p:cNvSpPr>
                <p:nvPr/>
              </p:nvSpPr>
              <p:spPr bwMode="auto">
                <a:xfrm>
                  <a:off x="4464" y="2589"/>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0" name="Oval 32"/>
                <p:cNvSpPr>
                  <a:spLocks noChangeArrowheads="1"/>
                </p:cNvSpPr>
                <p:nvPr/>
              </p:nvSpPr>
              <p:spPr bwMode="auto">
                <a:xfrm>
                  <a:off x="4608" y="2541"/>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1" name="Oval 33"/>
                <p:cNvSpPr>
                  <a:spLocks noChangeArrowheads="1"/>
                </p:cNvSpPr>
                <p:nvPr/>
              </p:nvSpPr>
              <p:spPr bwMode="auto">
                <a:xfrm>
                  <a:off x="4512" y="2685"/>
                  <a:ext cx="48" cy="48"/>
                </a:xfrm>
                <a:prstGeom prst="ellipse">
                  <a:avLst/>
                </a:prstGeom>
                <a:solidFill>
                  <a:srgbClr val="CC6600"/>
                </a:solidFill>
                <a:ln w="9525">
                  <a:solidFill>
                    <a:srgbClr val="CC66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2" name="Oval 34"/>
                <p:cNvSpPr>
                  <a:spLocks noChangeArrowheads="1"/>
                </p:cNvSpPr>
                <p:nvPr/>
              </p:nvSpPr>
              <p:spPr bwMode="auto">
                <a:xfrm>
                  <a:off x="4464" y="2445"/>
                  <a:ext cx="48" cy="48"/>
                </a:xfrm>
                <a:prstGeom prst="ellipse">
                  <a:avLst/>
                </a:prstGeom>
                <a:solidFill>
                  <a:srgbClr val="CC6600"/>
                </a:solidFill>
                <a:ln w="9525">
                  <a:solidFill>
                    <a:srgbClr val="CC66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3" name="Oval 35"/>
                <p:cNvSpPr>
                  <a:spLocks noChangeArrowheads="1"/>
                </p:cNvSpPr>
                <p:nvPr/>
              </p:nvSpPr>
              <p:spPr bwMode="auto">
                <a:xfrm>
                  <a:off x="4272" y="2685"/>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4" name="Oval 36"/>
                <p:cNvSpPr>
                  <a:spLocks noChangeArrowheads="1"/>
                </p:cNvSpPr>
                <p:nvPr/>
              </p:nvSpPr>
              <p:spPr bwMode="auto">
                <a:xfrm>
                  <a:off x="4560" y="2784"/>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5" name="Oval 37"/>
                <p:cNvSpPr>
                  <a:spLocks noChangeArrowheads="1"/>
                </p:cNvSpPr>
                <p:nvPr/>
              </p:nvSpPr>
              <p:spPr bwMode="auto">
                <a:xfrm>
                  <a:off x="4320" y="2445"/>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6" name="Oval 38"/>
                <p:cNvSpPr>
                  <a:spLocks noChangeArrowheads="1"/>
                </p:cNvSpPr>
                <p:nvPr/>
              </p:nvSpPr>
              <p:spPr bwMode="auto">
                <a:xfrm>
                  <a:off x="4704" y="2688"/>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87" name="Oval 39"/>
                <p:cNvSpPr>
                  <a:spLocks noChangeArrowheads="1"/>
                </p:cNvSpPr>
                <p:nvPr/>
              </p:nvSpPr>
              <p:spPr bwMode="auto">
                <a:xfrm>
                  <a:off x="4176" y="2493"/>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899" name="Text Box 51"/>
                <p:cNvSpPr txBox="1">
                  <a:spLocks noChangeArrowheads="1"/>
                </p:cNvSpPr>
                <p:nvPr/>
              </p:nvSpPr>
              <p:spPr bwMode="auto">
                <a:xfrm>
                  <a:off x="3798" y="2870"/>
                  <a:ext cx="1284" cy="446"/>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000" b="1" dirty="0" smtClean="0">
                      <a:solidFill>
                        <a:srgbClr val="FF3300"/>
                      </a:solidFill>
                      <a:latin typeface="Arial" charset="0"/>
                    </a:rPr>
                    <a:t>Sulfate</a:t>
                  </a:r>
                </a:p>
                <a:p>
                  <a:pPr algn="ctr" fontAlgn="base">
                    <a:spcBef>
                      <a:spcPct val="0"/>
                    </a:spcBef>
                    <a:spcAft>
                      <a:spcPct val="0"/>
                    </a:spcAft>
                  </a:pPr>
                  <a:r>
                    <a:rPr lang="en-US" sz="2000" b="1" dirty="0" smtClean="0">
                      <a:solidFill>
                        <a:srgbClr val="CC6600"/>
                      </a:solidFill>
                      <a:latin typeface="Arial" charset="0"/>
                    </a:rPr>
                    <a:t>organic carbon</a:t>
                  </a:r>
                </a:p>
              </p:txBody>
            </p:sp>
          </p:grpSp>
          <p:sp>
            <p:nvSpPr>
              <p:cNvPr id="78895" name="Line 47"/>
              <p:cNvSpPr>
                <a:spLocks noChangeShapeType="1"/>
              </p:cNvSpPr>
              <p:nvPr/>
            </p:nvSpPr>
            <p:spPr bwMode="auto">
              <a:xfrm>
                <a:off x="4648200" y="2743200"/>
                <a:ext cx="533400" cy="9906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896" name="Line 48"/>
              <p:cNvSpPr>
                <a:spLocks noChangeShapeType="1"/>
              </p:cNvSpPr>
              <p:nvPr/>
            </p:nvSpPr>
            <p:spPr bwMode="auto">
              <a:xfrm>
                <a:off x="4876800" y="2438400"/>
                <a:ext cx="1828800" cy="17526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nvGrpSpPr>
              <p:cNvPr id="5" name="Group 115"/>
              <p:cNvGrpSpPr>
                <a:grpSpLocks/>
              </p:cNvGrpSpPr>
              <p:nvPr/>
            </p:nvGrpSpPr>
            <p:grpSpPr bwMode="auto">
              <a:xfrm>
                <a:off x="4562475" y="3200401"/>
                <a:ext cx="1838325" cy="1204913"/>
                <a:chOff x="3306" y="1968"/>
                <a:chExt cx="1158" cy="759"/>
              </a:xfrm>
            </p:grpSpPr>
            <p:pic>
              <p:nvPicPr>
                <p:cNvPr id="78902" name="Picture 54" descr="MCj00787830000[1]"/>
                <p:cNvPicPr>
                  <a:picLocks noChangeAspect="1" noChangeArrowheads="1"/>
                </p:cNvPicPr>
                <p:nvPr/>
              </p:nvPicPr>
              <p:blipFill>
                <a:blip r:embed="rId4" cstate="print"/>
                <a:srcRect l="32962" r="34077" b="76979"/>
                <a:stretch>
                  <a:fillRect/>
                </a:stretch>
              </p:blipFill>
              <p:spPr bwMode="auto">
                <a:xfrm rot="-2245431">
                  <a:off x="3600" y="2256"/>
                  <a:ext cx="384" cy="288"/>
                </a:xfrm>
                <a:prstGeom prst="rect">
                  <a:avLst/>
                </a:prstGeom>
                <a:noFill/>
              </p:spPr>
            </p:pic>
            <p:pic>
              <p:nvPicPr>
                <p:cNvPr id="78903" name="Picture 55" descr="MCj00787830000[1]"/>
                <p:cNvPicPr>
                  <a:picLocks noChangeAspect="1" noChangeArrowheads="1"/>
                </p:cNvPicPr>
                <p:nvPr/>
              </p:nvPicPr>
              <p:blipFill>
                <a:blip r:embed="rId4" cstate="print"/>
                <a:srcRect l="61803" r="9357" b="65468"/>
                <a:stretch>
                  <a:fillRect/>
                </a:stretch>
              </p:blipFill>
              <p:spPr bwMode="auto">
                <a:xfrm>
                  <a:off x="3888" y="1968"/>
                  <a:ext cx="336" cy="432"/>
                </a:xfrm>
                <a:prstGeom prst="rect">
                  <a:avLst/>
                </a:prstGeom>
                <a:noFill/>
              </p:spPr>
            </p:pic>
            <p:pic>
              <p:nvPicPr>
                <p:cNvPr id="78904" name="Picture 56" descr="MCj00787830000[1]"/>
                <p:cNvPicPr>
                  <a:picLocks noChangeAspect="1" noChangeArrowheads="1"/>
                </p:cNvPicPr>
                <p:nvPr/>
              </p:nvPicPr>
              <p:blipFill>
                <a:blip r:embed="rId4" cstate="print"/>
                <a:srcRect l="32962" r="34077" b="76979"/>
                <a:stretch>
                  <a:fillRect/>
                </a:stretch>
              </p:blipFill>
              <p:spPr bwMode="auto">
                <a:xfrm rot="2629307">
                  <a:off x="4080" y="2352"/>
                  <a:ext cx="384" cy="288"/>
                </a:xfrm>
                <a:prstGeom prst="rect">
                  <a:avLst/>
                </a:prstGeom>
                <a:noFill/>
              </p:spPr>
            </p:pic>
            <p:grpSp>
              <p:nvGrpSpPr>
                <p:cNvPr id="6" name="Group 59"/>
                <p:cNvGrpSpPr>
                  <a:grpSpLocks/>
                </p:cNvGrpSpPr>
                <p:nvPr/>
              </p:nvGrpSpPr>
              <p:grpSpPr bwMode="auto">
                <a:xfrm>
                  <a:off x="3306" y="2359"/>
                  <a:ext cx="417" cy="368"/>
                  <a:chOff x="3306" y="2359"/>
                  <a:chExt cx="417" cy="368"/>
                </a:xfrm>
              </p:grpSpPr>
              <p:sp>
                <p:nvSpPr>
                  <p:cNvPr id="78905" name="Text Box 57"/>
                  <p:cNvSpPr txBox="1">
                    <a:spLocks noChangeArrowheads="1"/>
                  </p:cNvSpPr>
                  <p:nvPr/>
                </p:nvSpPr>
                <p:spPr bwMode="auto">
                  <a:xfrm>
                    <a:off x="3306" y="2359"/>
                    <a:ext cx="417" cy="368"/>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b="1" dirty="0" smtClean="0">
                        <a:solidFill>
                          <a:srgbClr val="FF0000"/>
                        </a:solidFill>
                        <a:latin typeface="Arial" charset="0"/>
                      </a:rPr>
                      <a:t>T  </a:t>
                    </a:r>
                  </a:p>
                </p:txBody>
              </p:sp>
              <p:sp>
                <p:nvSpPr>
                  <p:cNvPr id="78906" name="Line 58"/>
                  <p:cNvSpPr>
                    <a:spLocks noChangeShapeType="1"/>
                  </p:cNvSpPr>
                  <p:nvPr/>
                </p:nvSpPr>
                <p:spPr bwMode="auto">
                  <a:xfrm flipV="1">
                    <a:off x="3600" y="2400"/>
                    <a:ext cx="0" cy="240"/>
                  </a:xfrm>
                  <a:prstGeom prst="line">
                    <a:avLst/>
                  </a:prstGeom>
                  <a:noFill/>
                  <a:ln w="57150">
                    <a:solidFill>
                      <a:srgbClr val="FF00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sp>
            <p:nvSpPr>
              <p:cNvPr id="78958" name="Line 110"/>
              <p:cNvSpPr>
                <a:spLocks noChangeShapeType="1"/>
              </p:cNvSpPr>
              <p:nvPr/>
            </p:nvSpPr>
            <p:spPr bwMode="auto">
              <a:xfrm flipV="1">
                <a:off x="7467600" y="3657600"/>
                <a:ext cx="533400" cy="4572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nvGrpSpPr>
            <p:cNvPr id="7" name="Group 116"/>
            <p:cNvGrpSpPr>
              <a:grpSpLocks/>
            </p:cNvGrpSpPr>
            <p:nvPr/>
          </p:nvGrpSpPr>
          <p:grpSpPr bwMode="auto">
            <a:xfrm>
              <a:off x="7696200" y="4454525"/>
              <a:ext cx="457200" cy="579438"/>
              <a:chOff x="5130" y="2304"/>
              <a:chExt cx="288" cy="365"/>
            </a:xfrm>
          </p:grpSpPr>
          <p:sp>
            <p:nvSpPr>
              <p:cNvPr id="78909" name="Text Box 61"/>
              <p:cNvSpPr txBox="1">
                <a:spLocks noChangeArrowheads="1"/>
              </p:cNvSpPr>
              <p:nvPr/>
            </p:nvSpPr>
            <p:spPr bwMode="auto">
              <a:xfrm>
                <a:off x="5130" y="2304"/>
                <a:ext cx="272" cy="3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b="1" smtClean="0">
                    <a:solidFill>
                      <a:srgbClr val="0000FF"/>
                    </a:solidFill>
                    <a:latin typeface="Arial" charset="0"/>
                  </a:rPr>
                  <a:t>T</a:t>
                </a:r>
              </a:p>
            </p:txBody>
          </p:sp>
          <p:sp>
            <p:nvSpPr>
              <p:cNvPr id="78910" name="Line 62"/>
              <p:cNvSpPr>
                <a:spLocks noChangeShapeType="1"/>
              </p:cNvSpPr>
              <p:nvPr/>
            </p:nvSpPr>
            <p:spPr bwMode="auto">
              <a:xfrm>
                <a:off x="5418" y="2401"/>
                <a:ext cx="0" cy="233"/>
              </a:xfrm>
              <a:prstGeom prst="line">
                <a:avLst/>
              </a:prstGeom>
              <a:noFill/>
              <a:ln w="57150">
                <a:solidFill>
                  <a:srgbClr val="0000FF"/>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sp>
          <p:nvSpPr>
            <p:cNvPr id="78911" name="Text Box 63"/>
            <p:cNvSpPr txBox="1">
              <a:spLocks noChangeArrowheads="1"/>
            </p:cNvSpPr>
            <p:nvPr/>
          </p:nvSpPr>
          <p:spPr bwMode="auto">
            <a:xfrm>
              <a:off x="5105400" y="1190625"/>
              <a:ext cx="3927678" cy="707886"/>
            </a:xfrm>
            <a:prstGeom prst="rect">
              <a:avLst/>
            </a:prstGeom>
            <a:noFill/>
            <a:ln w="57150">
              <a:solidFill>
                <a:srgbClr val="FFCC00"/>
              </a:solidFill>
              <a:miter lim="800000"/>
              <a:headEnd/>
              <a:tailEnd/>
            </a:ln>
            <a:effectLst/>
          </p:spPr>
          <p:txBody>
            <a:bodyPr wrap="square">
              <a:spAutoFit/>
            </a:bodyPr>
            <a:lstStyle/>
            <a:p>
              <a:pPr algn="ctr" fontAlgn="base">
                <a:spcBef>
                  <a:spcPct val="0"/>
                </a:spcBef>
                <a:spcAft>
                  <a:spcPct val="0"/>
                </a:spcAft>
              </a:pPr>
              <a:r>
                <a:rPr lang="en-US" sz="2000" b="1" dirty="0" smtClean="0">
                  <a:solidFill>
                    <a:srgbClr val="000000"/>
                  </a:solidFill>
                  <a:latin typeface="Arial" charset="0"/>
                </a:rPr>
                <a:t>Aerosols interact with sunlight</a:t>
              </a:r>
            </a:p>
            <a:p>
              <a:pPr algn="ctr" fontAlgn="base">
                <a:spcBef>
                  <a:spcPct val="0"/>
                </a:spcBef>
                <a:spcAft>
                  <a:spcPct val="0"/>
                </a:spcAft>
              </a:pPr>
              <a:r>
                <a:rPr lang="en-US" sz="2000" b="1" dirty="0" smtClean="0">
                  <a:solidFill>
                    <a:srgbClr val="000000"/>
                  </a:solidFill>
                  <a:latin typeface="Arial" charset="0"/>
                </a:rPr>
                <a:t>“direct” + “indirect” effects</a:t>
              </a:r>
            </a:p>
          </p:txBody>
        </p:sp>
      </p:grpSp>
      <p:sp>
        <p:nvSpPr>
          <p:cNvPr id="78912" name="Line 64"/>
          <p:cNvSpPr>
            <a:spLocks noChangeShapeType="1"/>
          </p:cNvSpPr>
          <p:nvPr/>
        </p:nvSpPr>
        <p:spPr bwMode="auto">
          <a:xfrm flipH="1">
            <a:off x="1828800" y="2286000"/>
            <a:ext cx="1143000" cy="5334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13" name="Line 65"/>
          <p:cNvSpPr>
            <a:spLocks noChangeShapeType="1"/>
          </p:cNvSpPr>
          <p:nvPr/>
        </p:nvSpPr>
        <p:spPr bwMode="auto">
          <a:xfrm flipH="1">
            <a:off x="2743200" y="2819400"/>
            <a:ext cx="762000" cy="5334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14" name="Line 66"/>
          <p:cNvSpPr>
            <a:spLocks noChangeShapeType="1"/>
          </p:cNvSpPr>
          <p:nvPr/>
        </p:nvSpPr>
        <p:spPr bwMode="auto">
          <a:xfrm flipH="1">
            <a:off x="2286000" y="2971800"/>
            <a:ext cx="1524000" cy="1143000"/>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37" name="Rectangle 89"/>
          <p:cNvSpPr>
            <a:spLocks noChangeArrowheads="1"/>
          </p:cNvSpPr>
          <p:nvPr/>
        </p:nvSpPr>
        <p:spPr bwMode="auto">
          <a:xfrm>
            <a:off x="0" y="6324600"/>
            <a:ext cx="9144000" cy="533400"/>
          </a:xfrm>
          <a:prstGeom prst="rect">
            <a:avLst/>
          </a:prstGeom>
          <a:solidFill>
            <a:srgbClr val="CC9900"/>
          </a:solidFill>
          <a:ln w="9525">
            <a:solidFill>
              <a:schemeClr val="tx1"/>
            </a:solidFill>
            <a:miter lim="800000"/>
            <a:headEnd/>
            <a:tailEnd/>
          </a:ln>
          <a:effectLst/>
        </p:spPr>
        <p:txBody>
          <a:bodyPr wrap="none" anchor="ctr"/>
          <a:lstStyle/>
          <a:p>
            <a:pPr algn="ctr" fontAlgn="base">
              <a:spcBef>
                <a:spcPct val="0"/>
              </a:spcBef>
              <a:spcAft>
                <a:spcPct val="0"/>
              </a:spcAft>
            </a:pPr>
            <a:r>
              <a:rPr lang="en-US" sz="2000" b="1" dirty="0" smtClean="0">
                <a:solidFill>
                  <a:srgbClr val="000000"/>
                </a:solidFill>
                <a:latin typeface="Arial" charset="0"/>
              </a:rPr>
              <a:t>Surface of the </a:t>
            </a:r>
            <a:r>
              <a:rPr lang="en-US" sz="2000" b="1" dirty="0" smtClean="0">
                <a:solidFill>
                  <a:srgbClr val="000000"/>
                </a:solidFill>
                <a:latin typeface="Arial" charset="0"/>
              </a:rPr>
              <a:t>Earth</a:t>
            </a:r>
            <a:endParaRPr lang="en-US" sz="2000" b="1" dirty="0" smtClean="0">
              <a:solidFill>
                <a:srgbClr val="000000"/>
              </a:solidFill>
              <a:latin typeface="Arial" charset="0"/>
            </a:endParaRPr>
          </a:p>
        </p:txBody>
      </p:sp>
      <p:grpSp>
        <p:nvGrpSpPr>
          <p:cNvPr id="8" name="Group 122"/>
          <p:cNvGrpSpPr>
            <a:grpSpLocks/>
          </p:cNvGrpSpPr>
          <p:nvPr/>
        </p:nvGrpSpPr>
        <p:grpSpPr bwMode="auto">
          <a:xfrm>
            <a:off x="31750" y="1190625"/>
            <a:ext cx="3244850" cy="5094288"/>
            <a:chOff x="20" y="750"/>
            <a:chExt cx="2044" cy="3209"/>
          </a:xfrm>
        </p:grpSpPr>
        <p:grpSp>
          <p:nvGrpSpPr>
            <p:cNvPr id="9" name="Group 120"/>
            <p:cNvGrpSpPr>
              <a:grpSpLocks/>
            </p:cNvGrpSpPr>
            <p:nvPr/>
          </p:nvGrpSpPr>
          <p:grpSpPr bwMode="auto">
            <a:xfrm>
              <a:off x="20" y="750"/>
              <a:ext cx="2044" cy="3209"/>
              <a:chOff x="20" y="750"/>
              <a:chExt cx="2044" cy="3209"/>
            </a:xfrm>
          </p:grpSpPr>
          <p:sp>
            <p:nvSpPr>
              <p:cNvPr id="78935" name="Text Box 87"/>
              <p:cNvSpPr txBox="1">
                <a:spLocks noChangeArrowheads="1"/>
              </p:cNvSpPr>
              <p:nvPr/>
            </p:nvSpPr>
            <p:spPr bwMode="auto">
              <a:xfrm>
                <a:off x="20" y="750"/>
                <a:ext cx="2044" cy="478"/>
              </a:xfrm>
              <a:prstGeom prst="rect">
                <a:avLst/>
              </a:prstGeom>
              <a:noFill/>
              <a:ln w="57150">
                <a:solidFill>
                  <a:srgbClr val="CC0000"/>
                </a:solidFill>
                <a:miter lim="800000"/>
                <a:headEnd/>
                <a:tailEnd/>
              </a:ln>
              <a:effectLst/>
            </p:spPr>
            <p:txBody>
              <a:bodyPr wrap="none">
                <a:spAutoFit/>
              </a:bodyPr>
              <a:lstStyle/>
              <a:p>
                <a:pPr fontAlgn="base">
                  <a:spcBef>
                    <a:spcPct val="0"/>
                  </a:spcBef>
                  <a:spcAft>
                    <a:spcPct val="0"/>
                  </a:spcAft>
                </a:pPr>
                <a:r>
                  <a:rPr lang="en-US" sz="2000" b="1" smtClean="0">
                    <a:solidFill>
                      <a:srgbClr val="000000"/>
                    </a:solidFill>
                    <a:latin typeface="Arial" charset="0"/>
                  </a:rPr>
                  <a:t>Greenhouse gases</a:t>
                </a:r>
              </a:p>
              <a:p>
                <a:pPr fontAlgn="base">
                  <a:spcBef>
                    <a:spcPct val="0"/>
                  </a:spcBef>
                  <a:spcAft>
                    <a:spcPct val="0"/>
                  </a:spcAft>
                </a:pPr>
                <a:r>
                  <a:rPr lang="en-US" sz="2000" b="1" smtClean="0">
                    <a:solidFill>
                      <a:srgbClr val="000000"/>
                    </a:solidFill>
                    <a:latin typeface="Arial" charset="0"/>
                  </a:rPr>
                  <a:t>absorb infrared radiation</a:t>
                </a:r>
              </a:p>
            </p:txBody>
          </p:sp>
          <p:grpSp>
            <p:nvGrpSpPr>
              <p:cNvPr id="10" name="Group 119"/>
              <p:cNvGrpSpPr>
                <a:grpSpLocks/>
              </p:cNvGrpSpPr>
              <p:nvPr/>
            </p:nvGrpSpPr>
            <p:grpSpPr bwMode="auto">
              <a:xfrm>
                <a:off x="192" y="1740"/>
                <a:ext cx="1686" cy="2219"/>
                <a:chOff x="192" y="1740"/>
                <a:chExt cx="1686" cy="2219"/>
              </a:xfrm>
            </p:grpSpPr>
            <p:grpSp>
              <p:nvGrpSpPr>
                <p:cNvPr id="11" name="Group 118"/>
                <p:cNvGrpSpPr>
                  <a:grpSpLocks/>
                </p:cNvGrpSpPr>
                <p:nvPr/>
              </p:nvGrpSpPr>
              <p:grpSpPr bwMode="auto">
                <a:xfrm>
                  <a:off x="192" y="3066"/>
                  <a:ext cx="787" cy="893"/>
                  <a:chOff x="192" y="3066"/>
                  <a:chExt cx="787" cy="893"/>
                </a:xfrm>
              </p:grpSpPr>
              <p:sp>
                <p:nvSpPr>
                  <p:cNvPr id="78940" name="Line 92"/>
                  <p:cNvSpPr>
                    <a:spLocks noChangeShapeType="1"/>
                  </p:cNvSpPr>
                  <p:nvPr/>
                </p:nvSpPr>
                <p:spPr bwMode="auto">
                  <a:xfrm flipH="1">
                    <a:off x="192" y="3504"/>
                    <a:ext cx="0" cy="432"/>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41" name="Line 93"/>
                  <p:cNvSpPr>
                    <a:spLocks noChangeShapeType="1"/>
                  </p:cNvSpPr>
                  <p:nvPr/>
                </p:nvSpPr>
                <p:spPr bwMode="auto">
                  <a:xfrm flipH="1">
                    <a:off x="288" y="3504"/>
                    <a:ext cx="0" cy="432"/>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42" name="Line 94"/>
                  <p:cNvSpPr>
                    <a:spLocks noChangeShapeType="1"/>
                  </p:cNvSpPr>
                  <p:nvPr/>
                </p:nvSpPr>
                <p:spPr bwMode="auto">
                  <a:xfrm flipH="1">
                    <a:off x="384" y="3504"/>
                    <a:ext cx="0" cy="432"/>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nvGrpSpPr>
                  <p:cNvPr id="12" name="Group 98"/>
                  <p:cNvGrpSpPr>
                    <a:grpSpLocks/>
                  </p:cNvGrpSpPr>
                  <p:nvPr/>
                </p:nvGrpSpPr>
                <p:grpSpPr bwMode="auto">
                  <a:xfrm>
                    <a:off x="499" y="3066"/>
                    <a:ext cx="211" cy="887"/>
                    <a:chOff x="499" y="3066"/>
                    <a:chExt cx="211" cy="887"/>
                  </a:xfrm>
                </p:grpSpPr>
                <p:sp>
                  <p:nvSpPr>
                    <p:cNvPr id="78944" name="Freeform 96"/>
                    <p:cNvSpPr>
                      <a:spLocks/>
                    </p:cNvSpPr>
                    <p:nvPr/>
                  </p:nvSpPr>
                  <p:spPr bwMode="auto">
                    <a:xfrm>
                      <a:off x="499" y="3232"/>
                      <a:ext cx="211" cy="721"/>
                    </a:xfrm>
                    <a:custGeom>
                      <a:avLst/>
                      <a:gdLst/>
                      <a:ahLst/>
                      <a:cxnLst>
                        <a:cxn ang="0">
                          <a:pos x="51" y="704"/>
                        </a:cxn>
                        <a:cxn ang="0">
                          <a:pos x="179" y="678"/>
                        </a:cxn>
                        <a:cxn ang="0">
                          <a:pos x="122" y="570"/>
                        </a:cxn>
                        <a:cxn ang="0">
                          <a:pos x="64" y="544"/>
                        </a:cxn>
                        <a:cxn ang="0">
                          <a:pos x="45" y="531"/>
                        </a:cxn>
                        <a:cxn ang="0">
                          <a:pos x="19" y="493"/>
                        </a:cxn>
                        <a:cxn ang="0">
                          <a:pos x="26" y="454"/>
                        </a:cxn>
                        <a:cxn ang="0">
                          <a:pos x="160" y="384"/>
                        </a:cxn>
                        <a:cxn ang="0">
                          <a:pos x="179" y="365"/>
                        </a:cxn>
                        <a:cxn ang="0">
                          <a:pos x="199" y="352"/>
                        </a:cxn>
                        <a:cxn ang="0">
                          <a:pos x="122" y="256"/>
                        </a:cxn>
                        <a:cxn ang="0">
                          <a:pos x="83" y="224"/>
                        </a:cxn>
                        <a:cxn ang="0">
                          <a:pos x="39" y="173"/>
                        </a:cxn>
                        <a:cxn ang="0">
                          <a:pos x="0" y="115"/>
                        </a:cxn>
                        <a:cxn ang="0">
                          <a:pos x="58" y="58"/>
                        </a:cxn>
                        <a:cxn ang="0">
                          <a:pos x="90" y="0"/>
                        </a:cxn>
                      </a:cxnLst>
                      <a:rect l="0" t="0" r="r" b="b"/>
                      <a:pathLst>
                        <a:path w="211" h="721">
                          <a:moveTo>
                            <a:pt x="51" y="704"/>
                          </a:moveTo>
                          <a:cubicBezTo>
                            <a:pt x="94" y="702"/>
                            <a:pt x="176" y="721"/>
                            <a:pt x="179" y="678"/>
                          </a:cubicBezTo>
                          <a:cubicBezTo>
                            <a:pt x="184" y="619"/>
                            <a:pt x="161" y="603"/>
                            <a:pt x="122" y="570"/>
                          </a:cubicBezTo>
                          <a:cubicBezTo>
                            <a:pt x="106" y="556"/>
                            <a:pt x="64" y="544"/>
                            <a:pt x="64" y="544"/>
                          </a:cubicBezTo>
                          <a:cubicBezTo>
                            <a:pt x="58" y="540"/>
                            <a:pt x="50" y="537"/>
                            <a:pt x="45" y="531"/>
                          </a:cubicBezTo>
                          <a:cubicBezTo>
                            <a:pt x="35" y="519"/>
                            <a:pt x="19" y="493"/>
                            <a:pt x="19" y="493"/>
                          </a:cubicBezTo>
                          <a:cubicBezTo>
                            <a:pt x="21" y="480"/>
                            <a:pt x="21" y="466"/>
                            <a:pt x="26" y="454"/>
                          </a:cubicBezTo>
                          <a:cubicBezTo>
                            <a:pt x="45" y="411"/>
                            <a:pt x="120" y="397"/>
                            <a:pt x="160" y="384"/>
                          </a:cubicBezTo>
                          <a:cubicBezTo>
                            <a:pt x="166" y="378"/>
                            <a:pt x="172" y="371"/>
                            <a:pt x="179" y="365"/>
                          </a:cubicBezTo>
                          <a:cubicBezTo>
                            <a:pt x="185" y="360"/>
                            <a:pt x="197" y="360"/>
                            <a:pt x="199" y="352"/>
                          </a:cubicBezTo>
                          <a:cubicBezTo>
                            <a:pt x="211" y="300"/>
                            <a:pt x="163" y="269"/>
                            <a:pt x="122" y="256"/>
                          </a:cubicBezTo>
                          <a:cubicBezTo>
                            <a:pt x="110" y="244"/>
                            <a:pt x="94" y="237"/>
                            <a:pt x="83" y="224"/>
                          </a:cubicBezTo>
                          <a:cubicBezTo>
                            <a:pt x="29" y="162"/>
                            <a:pt x="83" y="203"/>
                            <a:pt x="39" y="173"/>
                          </a:cubicBezTo>
                          <a:cubicBezTo>
                            <a:pt x="25" y="152"/>
                            <a:pt x="9" y="139"/>
                            <a:pt x="0" y="115"/>
                          </a:cubicBezTo>
                          <a:cubicBezTo>
                            <a:pt x="9" y="90"/>
                            <a:pt x="33" y="66"/>
                            <a:pt x="58" y="58"/>
                          </a:cubicBezTo>
                          <a:cubicBezTo>
                            <a:pt x="80" y="43"/>
                            <a:pt x="90" y="29"/>
                            <a:pt x="90" y="0"/>
                          </a:cubicBezTo>
                        </a:path>
                      </a:pathLst>
                    </a:custGeom>
                    <a:noFill/>
                    <a:ln w="76200" cmpd="sng">
                      <a:solidFill>
                        <a:srgbClr val="CC0000"/>
                      </a:solidFill>
                      <a:round/>
                      <a:headEnd/>
                      <a:tailEn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45" name="Line 97"/>
                    <p:cNvSpPr>
                      <a:spLocks noChangeShapeType="1"/>
                    </p:cNvSpPr>
                    <p:nvPr/>
                  </p:nvSpPr>
                  <p:spPr bwMode="auto">
                    <a:xfrm flipH="1" flipV="1">
                      <a:off x="588" y="3066"/>
                      <a:ext cx="0" cy="192"/>
                    </a:xfrm>
                    <a:prstGeom prst="line">
                      <a:avLst/>
                    </a:prstGeom>
                    <a:noFill/>
                    <a:ln w="76200">
                      <a:solidFill>
                        <a:srgbClr val="CC00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nvGrpSpPr>
                  <p:cNvPr id="13" name="Group 99"/>
                  <p:cNvGrpSpPr>
                    <a:grpSpLocks/>
                  </p:cNvGrpSpPr>
                  <p:nvPr/>
                </p:nvGrpSpPr>
                <p:grpSpPr bwMode="auto">
                  <a:xfrm>
                    <a:off x="624" y="3072"/>
                    <a:ext cx="211" cy="887"/>
                    <a:chOff x="499" y="3066"/>
                    <a:chExt cx="211" cy="887"/>
                  </a:xfrm>
                </p:grpSpPr>
                <p:sp>
                  <p:nvSpPr>
                    <p:cNvPr id="78948" name="Freeform 100"/>
                    <p:cNvSpPr>
                      <a:spLocks/>
                    </p:cNvSpPr>
                    <p:nvPr/>
                  </p:nvSpPr>
                  <p:spPr bwMode="auto">
                    <a:xfrm>
                      <a:off x="499" y="3232"/>
                      <a:ext cx="211" cy="721"/>
                    </a:xfrm>
                    <a:custGeom>
                      <a:avLst/>
                      <a:gdLst/>
                      <a:ahLst/>
                      <a:cxnLst>
                        <a:cxn ang="0">
                          <a:pos x="51" y="704"/>
                        </a:cxn>
                        <a:cxn ang="0">
                          <a:pos x="179" y="678"/>
                        </a:cxn>
                        <a:cxn ang="0">
                          <a:pos x="122" y="570"/>
                        </a:cxn>
                        <a:cxn ang="0">
                          <a:pos x="64" y="544"/>
                        </a:cxn>
                        <a:cxn ang="0">
                          <a:pos x="45" y="531"/>
                        </a:cxn>
                        <a:cxn ang="0">
                          <a:pos x="19" y="493"/>
                        </a:cxn>
                        <a:cxn ang="0">
                          <a:pos x="26" y="454"/>
                        </a:cxn>
                        <a:cxn ang="0">
                          <a:pos x="160" y="384"/>
                        </a:cxn>
                        <a:cxn ang="0">
                          <a:pos x="179" y="365"/>
                        </a:cxn>
                        <a:cxn ang="0">
                          <a:pos x="199" y="352"/>
                        </a:cxn>
                        <a:cxn ang="0">
                          <a:pos x="122" y="256"/>
                        </a:cxn>
                        <a:cxn ang="0">
                          <a:pos x="83" y="224"/>
                        </a:cxn>
                        <a:cxn ang="0">
                          <a:pos x="39" y="173"/>
                        </a:cxn>
                        <a:cxn ang="0">
                          <a:pos x="0" y="115"/>
                        </a:cxn>
                        <a:cxn ang="0">
                          <a:pos x="58" y="58"/>
                        </a:cxn>
                        <a:cxn ang="0">
                          <a:pos x="90" y="0"/>
                        </a:cxn>
                      </a:cxnLst>
                      <a:rect l="0" t="0" r="r" b="b"/>
                      <a:pathLst>
                        <a:path w="211" h="721">
                          <a:moveTo>
                            <a:pt x="51" y="704"/>
                          </a:moveTo>
                          <a:cubicBezTo>
                            <a:pt x="94" y="702"/>
                            <a:pt x="176" y="721"/>
                            <a:pt x="179" y="678"/>
                          </a:cubicBezTo>
                          <a:cubicBezTo>
                            <a:pt x="184" y="619"/>
                            <a:pt x="161" y="603"/>
                            <a:pt x="122" y="570"/>
                          </a:cubicBezTo>
                          <a:cubicBezTo>
                            <a:pt x="106" y="556"/>
                            <a:pt x="64" y="544"/>
                            <a:pt x="64" y="544"/>
                          </a:cubicBezTo>
                          <a:cubicBezTo>
                            <a:pt x="58" y="540"/>
                            <a:pt x="50" y="537"/>
                            <a:pt x="45" y="531"/>
                          </a:cubicBezTo>
                          <a:cubicBezTo>
                            <a:pt x="35" y="519"/>
                            <a:pt x="19" y="493"/>
                            <a:pt x="19" y="493"/>
                          </a:cubicBezTo>
                          <a:cubicBezTo>
                            <a:pt x="21" y="480"/>
                            <a:pt x="21" y="466"/>
                            <a:pt x="26" y="454"/>
                          </a:cubicBezTo>
                          <a:cubicBezTo>
                            <a:pt x="45" y="411"/>
                            <a:pt x="120" y="397"/>
                            <a:pt x="160" y="384"/>
                          </a:cubicBezTo>
                          <a:cubicBezTo>
                            <a:pt x="166" y="378"/>
                            <a:pt x="172" y="371"/>
                            <a:pt x="179" y="365"/>
                          </a:cubicBezTo>
                          <a:cubicBezTo>
                            <a:pt x="185" y="360"/>
                            <a:pt x="197" y="360"/>
                            <a:pt x="199" y="352"/>
                          </a:cubicBezTo>
                          <a:cubicBezTo>
                            <a:pt x="211" y="300"/>
                            <a:pt x="163" y="269"/>
                            <a:pt x="122" y="256"/>
                          </a:cubicBezTo>
                          <a:cubicBezTo>
                            <a:pt x="110" y="244"/>
                            <a:pt x="94" y="237"/>
                            <a:pt x="83" y="224"/>
                          </a:cubicBezTo>
                          <a:cubicBezTo>
                            <a:pt x="29" y="162"/>
                            <a:pt x="83" y="203"/>
                            <a:pt x="39" y="173"/>
                          </a:cubicBezTo>
                          <a:cubicBezTo>
                            <a:pt x="25" y="152"/>
                            <a:pt x="9" y="139"/>
                            <a:pt x="0" y="115"/>
                          </a:cubicBezTo>
                          <a:cubicBezTo>
                            <a:pt x="9" y="90"/>
                            <a:pt x="33" y="66"/>
                            <a:pt x="58" y="58"/>
                          </a:cubicBezTo>
                          <a:cubicBezTo>
                            <a:pt x="80" y="43"/>
                            <a:pt x="90" y="29"/>
                            <a:pt x="90" y="0"/>
                          </a:cubicBezTo>
                        </a:path>
                      </a:pathLst>
                    </a:custGeom>
                    <a:noFill/>
                    <a:ln w="76200" cmpd="sng">
                      <a:solidFill>
                        <a:srgbClr val="CC0000"/>
                      </a:solidFill>
                      <a:round/>
                      <a:headEnd/>
                      <a:tailEn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49" name="Line 101"/>
                    <p:cNvSpPr>
                      <a:spLocks noChangeShapeType="1"/>
                    </p:cNvSpPr>
                    <p:nvPr/>
                  </p:nvSpPr>
                  <p:spPr bwMode="auto">
                    <a:xfrm flipH="1" flipV="1">
                      <a:off x="588" y="3066"/>
                      <a:ext cx="0" cy="192"/>
                    </a:xfrm>
                    <a:prstGeom prst="line">
                      <a:avLst/>
                    </a:prstGeom>
                    <a:noFill/>
                    <a:ln w="76200">
                      <a:solidFill>
                        <a:srgbClr val="CC00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nvGrpSpPr>
                  <p:cNvPr id="14" name="Group 102"/>
                  <p:cNvGrpSpPr>
                    <a:grpSpLocks/>
                  </p:cNvGrpSpPr>
                  <p:nvPr/>
                </p:nvGrpSpPr>
                <p:grpSpPr bwMode="auto">
                  <a:xfrm>
                    <a:off x="768" y="3072"/>
                    <a:ext cx="211" cy="887"/>
                    <a:chOff x="499" y="3066"/>
                    <a:chExt cx="211" cy="887"/>
                  </a:xfrm>
                </p:grpSpPr>
                <p:sp>
                  <p:nvSpPr>
                    <p:cNvPr id="78951" name="Freeform 103"/>
                    <p:cNvSpPr>
                      <a:spLocks/>
                    </p:cNvSpPr>
                    <p:nvPr/>
                  </p:nvSpPr>
                  <p:spPr bwMode="auto">
                    <a:xfrm>
                      <a:off x="499" y="3232"/>
                      <a:ext cx="211" cy="721"/>
                    </a:xfrm>
                    <a:custGeom>
                      <a:avLst/>
                      <a:gdLst/>
                      <a:ahLst/>
                      <a:cxnLst>
                        <a:cxn ang="0">
                          <a:pos x="51" y="704"/>
                        </a:cxn>
                        <a:cxn ang="0">
                          <a:pos x="179" y="678"/>
                        </a:cxn>
                        <a:cxn ang="0">
                          <a:pos x="122" y="570"/>
                        </a:cxn>
                        <a:cxn ang="0">
                          <a:pos x="64" y="544"/>
                        </a:cxn>
                        <a:cxn ang="0">
                          <a:pos x="45" y="531"/>
                        </a:cxn>
                        <a:cxn ang="0">
                          <a:pos x="19" y="493"/>
                        </a:cxn>
                        <a:cxn ang="0">
                          <a:pos x="26" y="454"/>
                        </a:cxn>
                        <a:cxn ang="0">
                          <a:pos x="160" y="384"/>
                        </a:cxn>
                        <a:cxn ang="0">
                          <a:pos x="179" y="365"/>
                        </a:cxn>
                        <a:cxn ang="0">
                          <a:pos x="199" y="352"/>
                        </a:cxn>
                        <a:cxn ang="0">
                          <a:pos x="122" y="256"/>
                        </a:cxn>
                        <a:cxn ang="0">
                          <a:pos x="83" y="224"/>
                        </a:cxn>
                        <a:cxn ang="0">
                          <a:pos x="39" y="173"/>
                        </a:cxn>
                        <a:cxn ang="0">
                          <a:pos x="0" y="115"/>
                        </a:cxn>
                        <a:cxn ang="0">
                          <a:pos x="58" y="58"/>
                        </a:cxn>
                        <a:cxn ang="0">
                          <a:pos x="90" y="0"/>
                        </a:cxn>
                      </a:cxnLst>
                      <a:rect l="0" t="0" r="r" b="b"/>
                      <a:pathLst>
                        <a:path w="211" h="721">
                          <a:moveTo>
                            <a:pt x="51" y="704"/>
                          </a:moveTo>
                          <a:cubicBezTo>
                            <a:pt x="94" y="702"/>
                            <a:pt x="176" y="721"/>
                            <a:pt x="179" y="678"/>
                          </a:cubicBezTo>
                          <a:cubicBezTo>
                            <a:pt x="184" y="619"/>
                            <a:pt x="161" y="603"/>
                            <a:pt x="122" y="570"/>
                          </a:cubicBezTo>
                          <a:cubicBezTo>
                            <a:pt x="106" y="556"/>
                            <a:pt x="64" y="544"/>
                            <a:pt x="64" y="544"/>
                          </a:cubicBezTo>
                          <a:cubicBezTo>
                            <a:pt x="58" y="540"/>
                            <a:pt x="50" y="537"/>
                            <a:pt x="45" y="531"/>
                          </a:cubicBezTo>
                          <a:cubicBezTo>
                            <a:pt x="35" y="519"/>
                            <a:pt x="19" y="493"/>
                            <a:pt x="19" y="493"/>
                          </a:cubicBezTo>
                          <a:cubicBezTo>
                            <a:pt x="21" y="480"/>
                            <a:pt x="21" y="466"/>
                            <a:pt x="26" y="454"/>
                          </a:cubicBezTo>
                          <a:cubicBezTo>
                            <a:pt x="45" y="411"/>
                            <a:pt x="120" y="397"/>
                            <a:pt x="160" y="384"/>
                          </a:cubicBezTo>
                          <a:cubicBezTo>
                            <a:pt x="166" y="378"/>
                            <a:pt x="172" y="371"/>
                            <a:pt x="179" y="365"/>
                          </a:cubicBezTo>
                          <a:cubicBezTo>
                            <a:pt x="185" y="360"/>
                            <a:pt x="197" y="360"/>
                            <a:pt x="199" y="352"/>
                          </a:cubicBezTo>
                          <a:cubicBezTo>
                            <a:pt x="211" y="300"/>
                            <a:pt x="163" y="269"/>
                            <a:pt x="122" y="256"/>
                          </a:cubicBezTo>
                          <a:cubicBezTo>
                            <a:pt x="110" y="244"/>
                            <a:pt x="94" y="237"/>
                            <a:pt x="83" y="224"/>
                          </a:cubicBezTo>
                          <a:cubicBezTo>
                            <a:pt x="29" y="162"/>
                            <a:pt x="83" y="203"/>
                            <a:pt x="39" y="173"/>
                          </a:cubicBezTo>
                          <a:cubicBezTo>
                            <a:pt x="25" y="152"/>
                            <a:pt x="9" y="139"/>
                            <a:pt x="0" y="115"/>
                          </a:cubicBezTo>
                          <a:cubicBezTo>
                            <a:pt x="9" y="90"/>
                            <a:pt x="33" y="66"/>
                            <a:pt x="58" y="58"/>
                          </a:cubicBezTo>
                          <a:cubicBezTo>
                            <a:pt x="80" y="43"/>
                            <a:pt x="90" y="29"/>
                            <a:pt x="90" y="0"/>
                          </a:cubicBezTo>
                        </a:path>
                      </a:pathLst>
                    </a:custGeom>
                    <a:noFill/>
                    <a:ln w="76200" cmpd="sng">
                      <a:solidFill>
                        <a:srgbClr val="CC0000"/>
                      </a:solidFill>
                      <a:round/>
                      <a:headEnd/>
                      <a:tailEn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52" name="Line 104"/>
                    <p:cNvSpPr>
                      <a:spLocks noChangeShapeType="1"/>
                    </p:cNvSpPr>
                    <p:nvPr/>
                  </p:nvSpPr>
                  <p:spPr bwMode="auto">
                    <a:xfrm flipH="1" flipV="1">
                      <a:off x="588" y="3066"/>
                      <a:ext cx="0" cy="192"/>
                    </a:xfrm>
                    <a:prstGeom prst="line">
                      <a:avLst/>
                    </a:prstGeom>
                    <a:noFill/>
                    <a:ln w="76200">
                      <a:solidFill>
                        <a:srgbClr val="CC00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sp>
              <p:nvSpPr>
                <p:cNvPr id="78953" name="Rectangle 105"/>
                <p:cNvSpPr>
                  <a:spLocks noChangeArrowheads="1"/>
                </p:cNvSpPr>
                <p:nvPr/>
              </p:nvSpPr>
              <p:spPr bwMode="auto">
                <a:xfrm>
                  <a:off x="480" y="2724"/>
                  <a:ext cx="432" cy="288"/>
                </a:xfrm>
                <a:prstGeom prst="rect">
                  <a:avLst/>
                </a:prstGeom>
                <a:noFill/>
                <a:ln w="57150">
                  <a:solidFill>
                    <a:srgbClr val="CC0000"/>
                  </a:solidFill>
                  <a:miter lim="800000"/>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54" name="Rectangle 106"/>
                <p:cNvSpPr>
                  <a:spLocks noChangeArrowheads="1"/>
                </p:cNvSpPr>
                <p:nvPr/>
              </p:nvSpPr>
              <p:spPr bwMode="auto">
                <a:xfrm>
                  <a:off x="726" y="1740"/>
                  <a:ext cx="432" cy="288"/>
                </a:xfrm>
                <a:prstGeom prst="rect">
                  <a:avLst/>
                </a:prstGeom>
                <a:noFill/>
                <a:ln w="57150">
                  <a:solidFill>
                    <a:srgbClr val="CC0000"/>
                  </a:solidFill>
                  <a:miter lim="800000"/>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55" name="Rectangle 107"/>
                <p:cNvSpPr>
                  <a:spLocks noChangeArrowheads="1"/>
                </p:cNvSpPr>
                <p:nvPr/>
              </p:nvSpPr>
              <p:spPr bwMode="auto">
                <a:xfrm>
                  <a:off x="1446" y="2052"/>
                  <a:ext cx="432" cy="288"/>
                </a:xfrm>
                <a:prstGeom prst="rect">
                  <a:avLst/>
                </a:prstGeom>
                <a:noFill/>
                <a:ln w="57150">
                  <a:solidFill>
                    <a:srgbClr val="CC0000"/>
                  </a:solidFill>
                  <a:miter lim="800000"/>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grpSp>
        </p:grpSp>
        <p:grpSp>
          <p:nvGrpSpPr>
            <p:cNvPr id="15" name="Group 111"/>
            <p:cNvGrpSpPr>
              <a:grpSpLocks/>
            </p:cNvGrpSpPr>
            <p:nvPr/>
          </p:nvGrpSpPr>
          <p:grpSpPr bwMode="auto">
            <a:xfrm>
              <a:off x="240" y="1680"/>
              <a:ext cx="294" cy="365"/>
              <a:chOff x="3306" y="2359"/>
              <a:chExt cx="294" cy="365"/>
            </a:xfrm>
          </p:grpSpPr>
          <p:sp>
            <p:nvSpPr>
              <p:cNvPr id="78960" name="Text Box 112"/>
              <p:cNvSpPr txBox="1">
                <a:spLocks noChangeArrowheads="1"/>
              </p:cNvSpPr>
              <p:nvPr/>
            </p:nvSpPr>
            <p:spPr bwMode="auto">
              <a:xfrm>
                <a:off x="3306" y="2359"/>
                <a:ext cx="272" cy="3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b="1" smtClean="0">
                    <a:solidFill>
                      <a:srgbClr val="FF0000"/>
                    </a:solidFill>
                    <a:latin typeface="Arial" charset="0"/>
                  </a:rPr>
                  <a:t>T</a:t>
                </a:r>
              </a:p>
            </p:txBody>
          </p:sp>
          <p:sp>
            <p:nvSpPr>
              <p:cNvPr id="78961" name="Line 113"/>
              <p:cNvSpPr>
                <a:spLocks noChangeShapeType="1"/>
              </p:cNvSpPr>
              <p:nvPr/>
            </p:nvSpPr>
            <p:spPr bwMode="auto">
              <a:xfrm flipV="1">
                <a:off x="3600" y="2400"/>
                <a:ext cx="0" cy="240"/>
              </a:xfrm>
              <a:prstGeom prst="line">
                <a:avLst/>
              </a:prstGeom>
              <a:noFill/>
              <a:ln w="57150">
                <a:solidFill>
                  <a:srgbClr val="FF00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sp>
        <p:nvSpPr>
          <p:cNvPr id="78987" name="Text Box 139"/>
          <p:cNvSpPr txBox="1">
            <a:spLocks noChangeArrowheads="1"/>
          </p:cNvSpPr>
          <p:nvPr/>
        </p:nvSpPr>
        <p:spPr bwMode="auto">
          <a:xfrm>
            <a:off x="1733550" y="4572000"/>
            <a:ext cx="2533650" cy="366713"/>
          </a:xfrm>
          <a:prstGeom prst="rect">
            <a:avLst/>
          </a:prstGeom>
          <a:solidFill>
            <a:srgbClr val="FFFF66"/>
          </a:solidFill>
          <a:ln w="9525">
            <a:noFill/>
            <a:miter lim="800000"/>
            <a:headEnd/>
            <a:tailEnd/>
          </a:ln>
          <a:effectLst/>
        </p:spPr>
        <p:txBody>
          <a:bodyPr wrap="none">
            <a:spAutoFit/>
          </a:bodyPr>
          <a:lstStyle/>
          <a:p>
            <a:pPr fontAlgn="base">
              <a:spcBef>
                <a:spcPct val="0"/>
              </a:spcBef>
              <a:spcAft>
                <a:spcPct val="0"/>
              </a:spcAft>
            </a:pPr>
            <a:r>
              <a:rPr lang="en-US" b="1" smtClean="0">
                <a:solidFill>
                  <a:srgbClr val="000000"/>
                </a:solidFill>
                <a:latin typeface="Arial" charset="0"/>
              </a:rPr>
              <a:t>atmospheric cleanser</a:t>
            </a:r>
          </a:p>
        </p:txBody>
      </p:sp>
      <p:sp>
        <p:nvSpPr>
          <p:cNvPr id="78992" name="AutoShape 144"/>
          <p:cNvSpPr>
            <a:spLocks noChangeArrowheads="1"/>
          </p:cNvSpPr>
          <p:nvPr/>
        </p:nvSpPr>
        <p:spPr bwMode="auto">
          <a:xfrm>
            <a:off x="1371600" y="3352800"/>
            <a:ext cx="485775" cy="671513"/>
          </a:xfrm>
          <a:prstGeom prst="upArrow">
            <a:avLst>
              <a:gd name="adj1" fmla="val 50000"/>
              <a:gd name="adj2" fmla="val 34559"/>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93" name="AutoShape 145"/>
          <p:cNvSpPr>
            <a:spLocks noChangeArrowheads="1"/>
          </p:cNvSpPr>
          <p:nvPr/>
        </p:nvSpPr>
        <p:spPr bwMode="auto">
          <a:xfrm>
            <a:off x="4314825" y="4586288"/>
            <a:ext cx="485775" cy="671512"/>
          </a:xfrm>
          <a:prstGeom prst="upArrow">
            <a:avLst>
              <a:gd name="adj1" fmla="val 50000"/>
              <a:gd name="adj2" fmla="val 34559"/>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95" name="Freeform 147"/>
          <p:cNvSpPr>
            <a:spLocks/>
          </p:cNvSpPr>
          <p:nvPr/>
        </p:nvSpPr>
        <p:spPr bwMode="auto">
          <a:xfrm>
            <a:off x="1885950" y="3048000"/>
            <a:ext cx="400050" cy="1066800"/>
          </a:xfrm>
          <a:custGeom>
            <a:avLst/>
            <a:gdLst/>
            <a:ahLst/>
            <a:cxnLst>
              <a:cxn ang="0">
                <a:pos x="0" y="0"/>
              </a:cxn>
              <a:cxn ang="0">
                <a:pos x="240" y="288"/>
              </a:cxn>
              <a:cxn ang="0">
                <a:pos x="96" y="672"/>
              </a:cxn>
            </a:cxnLst>
            <a:rect l="0" t="0" r="r" b="b"/>
            <a:pathLst>
              <a:path w="256" h="672">
                <a:moveTo>
                  <a:pt x="0" y="0"/>
                </a:moveTo>
                <a:cubicBezTo>
                  <a:pt x="112" y="88"/>
                  <a:pt x="224" y="176"/>
                  <a:pt x="240" y="288"/>
                </a:cubicBezTo>
                <a:cubicBezTo>
                  <a:pt x="256" y="400"/>
                  <a:pt x="128" y="576"/>
                  <a:pt x="96" y="672"/>
                </a:cubicBezTo>
              </a:path>
            </a:pathLst>
          </a:custGeom>
          <a:noFill/>
          <a:ln w="57150" cmpd="sng">
            <a:solidFill>
              <a:schemeClr val="tx2"/>
            </a:solidFill>
            <a:round/>
            <a:headEnd type="none" w="med" len="me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101" name="TextBox 100"/>
          <p:cNvSpPr txBox="1"/>
          <p:nvPr/>
        </p:nvSpPr>
        <p:spPr>
          <a:xfrm>
            <a:off x="6395003" y="5105400"/>
            <a:ext cx="2825197" cy="1200329"/>
          </a:xfrm>
          <a:prstGeom prst="rect">
            <a:avLst/>
          </a:prstGeom>
          <a:noFill/>
        </p:spPr>
        <p:txBody>
          <a:bodyPr wrap="none" rtlCol="0">
            <a:spAutoFit/>
          </a:bodyPr>
          <a:lstStyle/>
          <a:p>
            <a:r>
              <a:rPr lang="en-US" dirty="0" smtClean="0"/>
              <a:t>Changes to atmospheric</a:t>
            </a:r>
          </a:p>
          <a:p>
            <a:r>
              <a:rPr lang="en-US" dirty="0" smtClean="0"/>
              <a:t>circulation, T, </a:t>
            </a:r>
            <a:r>
              <a:rPr lang="en-US" dirty="0" err="1" smtClean="0"/>
              <a:t>precip</a:t>
            </a:r>
            <a:r>
              <a:rPr lang="en-US" dirty="0" smtClean="0"/>
              <a:t>, etc.</a:t>
            </a:r>
          </a:p>
          <a:p>
            <a:r>
              <a:rPr lang="en-US" dirty="0" smtClean="0"/>
              <a:t>influence air pollutants</a:t>
            </a:r>
          </a:p>
          <a:p>
            <a:r>
              <a:rPr lang="en-US" dirty="0" smtClean="0"/>
              <a:t>(O</a:t>
            </a:r>
            <a:r>
              <a:rPr lang="en-US" baseline="-25000" dirty="0" smtClean="0"/>
              <a:t>3</a:t>
            </a:r>
            <a:r>
              <a:rPr lang="en-US" dirty="0" smtClean="0"/>
              <a:t> and PM in surface air)</a:t>
            </a:r>
          </a:p>
        </p:txBody>
      </p:sp>
      <p:pic>
        <p:nvPicPr>
          <p:cNvPr id="113" name="Picture 3" descr="C:\Documents and Settings\van\Local Settings\Temporary Internet Files\Content.IE5\C0PHYFCA\MC900014537[1].wmf"/>
          <p:cNvPicPr>
            <a:picLocks noChangeAspect="1" noChangeArrowheads="1"/>
          </p:cNvPicPr>
          <p:nvPr/>
        </p:nvPicPr>
        <p:blipFill>
          <a:blip r:embed="rId5" cstate="print"/>
          <a:srcRect/>
          <a:stretch>
            <a:fillRect/>
          </a:stretch>
        </p:blipFill>
        <p:spPr bwMode="auto">
          <a:xfrm>
            <a:off x="1661053" y="5181600"/>
            <a:ext cx="1464751" cy="1219200"/>
          </a:xfrm>
          <a:prstGeom prst="rect">
            <a:avLst/>
          </a:prstGeom>
          <a:noFill/>
        </p:spPr>
      </p:pic>
      <p:pic>
        <p:nvPicPr>
          <p:cNvPr id="114" name="Picture 4" descr="C:\Documents and Settings\van\Local Settings\Temporary Internet Files\Content.IE5\7LUBJ8TO\MC900036437[1].wmf"/>
          <p:cNvPicPr>
            <a:picLocks noChangeAspect="1" noChangeArrowheads="1"/>
          </p:cNvPicPr>
          <p:nvPr/>
        </p:nvPicPr>
        <p:blipFill>
          <a:blip r:embed="rId6" cstate="print"/>
          <a:srcRect/>
          <a:stretch>
            <a:fillRect/>
          </a:stretch>
        </p:blipFill>
        <p:spPr bwMode="auto">
          <a:xfrm>
            <a:off x="3962400" y="5562600"/>
            <a:ext cx="874059" cy="820644"/>
          </a:xfrm>
          <a:prstGeom prst="rect">
            <a:avLst/>
          </a:prstGeom>
          <a:noFill/>
        </p:spPr>
      </p:pic>
      <p:pic>
        <p:nvPicPr>
          <p:cNvPr id="115" name="Picture 8" descr="C:\Documents and Settings\van\Local Settings\Temporary Internet Files\Content.IE5\QTHIMGPI\MP900422613[1].jpg"/>
          <p:cNvPicPr>
            <a:picLocks noChangeAspect="1" noChangeArrowheads="1"/>
          </p:cNvPicPr>
          <p:nvPr/>
        </p:nvPicPr>
        <p:blipFill>
          <a:blip r:embed="rId7" cstate="print"/>
          <a:srcRect/>
          <a:stretch>
            <a:fillRect/>
          </a:stretch>
        </p:blipFill>
        <p:spPr bwMode="auto">
          <a:xfrm>
            <a:off x="4800600" y="5562600"/>
            <a:ext cx="762000" cy="815788"/>
          </a:xfrm>
          <a:prstGeom prst="rect">
            <a:avLst/>
          </a:prstGeom>
          <a:noFill/>
        </p:spPr>
      </p:pic>
      <p:pic>
        <p:nvPicPr>
          <p:cNvPr id="116" name="Picture 12" descr="C:\Documents and Settings\van\Local Settings\Temporary Internet Files\Content.IE5\7LUBJ8TO\MP900442354[1].jpg"/>
          <p:cNvPicPr>
            <a:picLocks noChangeAspect="1" noChangeArrowheads="1"/>
          </p:cNvPicPr>
          <p:nvPr/>
        </p:nvPicPr>
        <p:blipFill>
          <a:blip r:embed="rId8" cstate="print"/>
          <a:srcRect/>
          <a:stretch>
            <a:fillRect/>
          </a:stretch>
        </p:blipFill>
        <p:spPr bwMode="auto">
          <a:xfrm>
            <a:off x="2971800" y="5562600"/>
            <a:ext cx="990600" cy="815788"/>
          </a:xfrm>
          <a:prstGeom prst="rect">
            <a:avLst/>
          </a:prstGeom>
          <a:noFill/>
        </p:spPr>
      </p:pic>
      <p:pic>
        <p:nvPicPr>
          <p:cNvPr id="117" name="Picture 3" descr="C:\Documents and Settings\van\Local Settings\Temporary Internet Files\Content.IE5\K01ACT0P\MC900282924[1].wmf"/>
          <p:cNvPicPr>
            <a:picLocks noChangeAspect="1" noChangeArrowheads="1"/>
          </p:cNvPicPr>
          <p:nvPr/>
        </p:nvPicPr>
        <p:blipFill>
          <a:blip r:embed="rId9" cstate="print"/>
          <a:srcRect/>
          <a:stretch>
            <a:fillRect/>
          </a:stretch>
        </p:blipFill>
        <p:spPr bwMode="auto">
          <a:xfrm>
            <a:off x="5562600" y="5562600"/>
            <a:ext cx="761999" cy="838200"/>
          </a:xfrm>
          <a:prstGeom prst="rect">
            <a:avLst/>
          </a:prstGeom>
          <a:noFill/>
        </p:spPr>
      </p:pic>
      <p:grpSp>
        <p:nvGrpSpPr>
          <p:cNvPr id="150" name="Group 149"/>
          <p:cNvGrpSpPr/>
          <p:nvPr/>
        </p:nvGrpSpPr>
        <p:grpSpPr>
          <a:xfrm>
            <a:off x="4800601" y="2057401"/>
            <a:ext cx="4327526" cy="1904999"/>
            <a:chOff x="4800601" y="2057401"/>
            <a:chExt cx="4327526" cy="1904999"/>
          </a:xfrm>
        </p:grpSpPr>
        <p:grpSp>
          <p:nvGrpSpPr>
            <p:cNvPr id="16" name="Group 112"/>
            <p:cNvGrpSpPr/>
            <p:nvPr/>
          </p:nvGrpSpPr>
          <p:grpSpPr>
            <a:xfrm>
              <a:off x="4800601" y="2057401"/>
              <a:ext cx="4327526" cy="1904999"/>
              <a:chOff x="4800601" y="2057401"/>
              <a:chExt cx="4327526" cy="1904999"/>
            </a:xfrm>
          </p:grpSpPr>
          <p:grpSp>
            <p:nvGrpSpPr>
              <p:cNvPr id="17" name="Group 136"/>
              <p:cNvGrpSpPr>
                <a:grpSpLocks/>
              </p:cNvGrpSpPr>
              <p:nvPr/>
            </p:nvGrpSpPr>
            <p:grpSpPr bwMode="auto">
              <a:xfrm>
                <a:off x="5943600" y="2438400"/>
                <a:ext cx="914400" cy="1524000"/>
                <a:chOff x="3744" y="1536"/>
                <a:chExt cx="576" cy="960"/>
              </a:xfrm>
            </p:grpSpPr>
            <p:sp>
              <p:nvSpPr>
                <p:cNvPr id="78975" name="Line 127"/>
                <p:cNvSpPr>
                  <a:spLocks noChangeShapeType="1"/>
                </p:cNvSpPr>
                <p:nvPr/>
              </p:nvSpPr>
              <p:spPr bwMode="auto">
                <a:xfrm flipH="1" flipV="1">
                  <a:off x="4176" y="2016"/>
                  <a:ext cx="0" cy="480"/>
                </a:xfrm>
                <a:prstGeom prst="line">
                  <a:avLst/>
                </a:prstGeom>
                <a:noFill/>
                <a:ln w="57150">
                  <a:solidFill>
                    <a:schemeClr val="tx1"/>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nvGrpSpPr>
                <p:cNvPr id="18" name="Group 135"/>
                <p:cNvGrpSpPr>
                  <a:grpSpLocks/>
                </p:cNvGrpSpPr>
                <p:nvPr/>
              </p:nvGrpSpPr>
              <p:grpSpPr bwMode="auto">
                <a:xfrm>
                  <a:off x="3744" y="1536"/>
                  <a:ext cx="576" cy="546"/>
                  <a:chOff x="3744" y="1536"/>
                  <a:chExt cx="576" cy="546"/>
                </a:xfrm>
              </p:grpSpPr>
              <p:sp>
                <p:nvSpPr>
                  <p:cNvPr id="78974" name="Cloud"/>
                  <p:cNvSpPr>
                    <a:spLocks noChangeAspect="1" noEditPoints="1" noChangeArrowheads="1"/>
                  </p:cNvSpPr>
                  <p:nvPr/>
                </p:nvSpPr>
                <p:spPr bwMode="auto">
                  <a:xfrm>
                    <a:off x="3744" y="1536"/>
                    <a:ext cx="576" cy="54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76" name="Oval 128"/>
                  <p:cNvSpPr>
                    <a:spLocks noChangeArrowheads="1"/>
                  </p:cNvSpPr>
                  <p:nvPr/>
                </p:nvSpPr>
                <p:spPr bwMode="auto">
                  <a:xfrm>
                    <a:off x="4080" y="1776"/>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77" name="Oval 129"/>
                  <p:cNvSpPr>
                    <a:spLocks noChangeArrowheads="1"/>
                  </p:cNvSpPr>
                  <p:nvPr/>
                </p:nvSpPr>
                <p:spPr bwMode="auto">
                  <a:xfrm>
                    <a:off x="4224" y="1728"/>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78" name="Oval 130"/>
                  <p:cNvSpPr>
                    <a:spLocks noChangeArrowheads="1"/>
                  </p:cNvSpPr>
                  <p:nvPr/>
                </p:nvSpPr>
                <p:spPr bwMode="auto">
                  <a:xfrm>
                    <a:off x="4128" y="1872"/>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sp>
                <p:nvSpPr>
                  <p:cNvPr id="78979" name="Oval 131"/>
                  <p:cNvSpPr>
                    <a:spLocks noChangeArrowheads="1"/>
                  </p:cNvSpPr>
                  <p:nvPr/>
                </p:nvSpPr>
                <p:spPr bwMode="auto">
                  <a:xfrm>
                    <a:off x="4032" y="1680"/>
                    <a:ext cx="48" cy="48"/>
                  </a:xfrm>
                  <a:prstGeom prst="ellipse">
                    <a:avLst/>
                  </a:prstGeom>
                  <a:solidFill>
                    <a:srgbClr val="FF3300"/>
                  </a:solidFill>
                  <a:ln w="9525">
                    <a:solidFill>
                      <a:srgbClr val="FF3300"/>
                    </a:solidFill>
                    <a:round/>
                    <a:headEnd/>
                    <a:tailEnd/>
                  </a:ln>
                  <a:effectLst/>
                </p:spPr>
                <p:txBody>
                  <a:bodyPr wrap="none" anchor="ctr"/>
                  <a:lstStyle/>
                  <a:p>
                    <a:pPr fontAlgn="base">
                      <a:spcBef>
                        <a:spcPct val="0"/>
                      </a:spcBef>
                      <a:spcAft>
                        <a:spcPct val="0"/>
                      </a:spcAft>
                    </a:pPr>
                    <a:endParaRPr lang="en-US" b="1" smtClean="0">
                      <a:solidFill>
                        <a:srgbClr val="000000"/>
                      </a:solidFill>
                      <a:latin typeface="Arial" charset="0"/>
                    </a:endParaRPr>
                  </a:p>
                </p:txBody>
              </p:sp>
            </p:grpSp>
          </p:grpSp>
          <p:grpSp>
            <p:nvGrpSpPr>
              <p:cNvPr id="19" name="Group 137"/>
              <p:cNvGrpSpPr>
                <a:grpSpLocks/>
              </p:cNvGrpSpPr>
              <p:nvPr/>
            </p:nvGrpSpPr>
            <p:grpSpPr bwMode="auto">
              <a:xfrm>
                <a:off x="4800601" y="2057401"/>
                <a:ext cx="4327526" cy="1579563"/>
                <a:chOff x="3024" y="1296"/>
                <a:chExt cx="2726" cy="995"/>
              </a:xfrm>
            </p:grpSpPr>
            <p:sp>
              <p:nvSpPr>
                <p:cNvPr id="78957" name="Line 109"/>
                <p:cNvSpPr>
                  <a:spLocks noChangeShapeType="1"/>
                </p:cNvSpPr>
                <p:nvPr/>
              </p:nvSpPr>
              <p:spPr bwMode="auto">
                <a:xfrm>
                  <a:off x="3024" y="1392"/>
                  <a:ext cx="768" cy="432"/>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sp>
              <p:nvSpPr>
                <p:cNvPr id="78981" name="Text Box 133"/>
                <p:cNvSpPr txBox="1">
                  <a:spLocks noChangeArrowheads="1"/>
                </p:cNvSpPr>
                <p:nvPr/>
              </p:nvSpPr>
              <p:spPr bwMode="auto">
                <a:xfrm>
                  <a:off x="4320" y="1535"/>
                  <a:ext cx="1430" cy="756"/>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dirty="0" smtClean="0">
                      <a:solidFill>
                        <a:srgbClr val="000000"/>
                      </a:solidFill>
                      <a:latin typeface="Arial" charset="0"/>
                    </a:rPr>
                    <a:t>Smaller droplet size</a:t>
                  </a:r>
                </a:p>
                <a:p>
                  <a:pPr fontAlgn="base">
                    <a:spcBef>
                      <a:spcPct val="0"/>
                    </a:spcBef>
                    <a:spcAft>
                      <a:spcPct val="0"/>
                    </a:spcAft>
                    <a:buFont typeface="Wingdings"/>
                    <a:buChar char="à"/>
                  </a:pPr>
                  <a:r>
                    <a:rPr lang="en-US" dirty="0" smtClean="0">
                      <a:solidFill>
                        <a:srgbClr val="000000"/>
                      </a:solidFill>
                      <a:latin typeface="Arial" charset="0"/>
                    </a:rPr>
                    <a:t>clouds last longer</a:t>
                  </a:r>
                </a:p>
                <a:p>
                  <a:pPr fontAlgn="base">
                    <a:spcBef>
                      <a:spcPct val="0"/>
                    </a:spcBef>
                    <a:spcAft>
                      <a:spcPct val="0"/>
                    </a:spcAft>
                    <a:buFont typeface="Wingdings"/>
                    <a:buChar char="à"/>
                  </a:pPr>
                  <a:r>
                    <a:rPr lang="en-US" dirty="0" smtClean="0">
                      <a:solidFill>
                        <a:srgbClr val="000000"/>
                      </a:solidFill>
                      <a:latin typeface="Arial" charset="0"/>
                    </a:rPr>
                    <a:t> increase </a:t>
                  </a:r>
                  <a:r>
                    <a:rPr lang="en-US" dirty="0" err="1" smtClean="0">
                      <a:solidFill>
                        <a:srgbClr val="000000"/>
                      </a:solidFill>
                      <a:latin typeface="Arial" charset="0"/>
                    </a:rPr>
                    <a:t>albedo</a:t>
                  </a:r>
                  <a:endParaRPr lang="en-US" dirty="0" smtClean="0">
                    <a:solidFill>
                      <a:srgbClr val="000000"/>
                    </a:solidFill>
                    <a:latin typeface="Arial" charset="0"/>
                  </a:endParaRPr>
                </a:p>
                <a:p>
                  <a:pPr fontAlgn="base">
                    <a:spcBef>
                      <a:spcPct val="0"/>
                    </a:spcBef>
                    <a:spcAft>
                      <a:spcPct val="0"/>
                    </a:spcAft>
                  </a:pPr>
                  <a:r>
                    <a:rPr lang="en-US" dirty="0" smtClean="0">
                      <a:solidFill>
                        <a:srgbClr val="000000"/>
                      </a:solidFill>
                      <a:latin typeface="Arial" charset="0"/>
                      <a:sym typeface="Wingdings" pitchFamily="2" charset="2"/>
                    </a:rPr>
                    <a:t> less precipitation</a:t>
                  </a:r>
                  <a:r>
                    <a:rPr lang="en-US" dirty="0" smtClean="0">
                      <a:solidFill>
                        <a:srgbClr val="000000"/>
                      </a:solidFill>
                      <a:latin typeface="Arial" charset="0"/>
                    </a:rPr>
                    <a:t> </a:t>
                  </a:r>
                </a:p>
              </p:txBody>
            </p:sp>
            <p:sp>
              <p:nvSpPr>
                <p:cNvPr id="78897" name="Line 49"/>
                <p:cNvSpPr>
                  <a:spLocks noChangeShapeType="1"/>
                </p:cNvSpPr>
                <p:nvPr/>
              </p:nvSpPr>
              <p:spPr bwMode="auto">
                <a:xfrm flipV="1">
                  <a:off x="4032" y="1296"/>
                  <a:ext cx="144" cy="288"/>
                </a:xfrm>
                <a:prstGeom prst="line">
                  <a:avLst/>
                </a:prstGeom>
                <a:noFill/>
                <a:ln w="76200">
                  <a:solidFill>
                    <a:srgbClr val="FFCC00"/>
                  </a:solidFill>
                  <a:round/>
                  <a:headEnd/>
                  <a:tailEnd type="triangle" w="med" len="med"/>
                </a:ln>
                <a:effectLst/>
              </p:spPr>
              <p:txBody>
                <a:bodyPr/>
                <a:lstStyle/>
                <a:p>
                  <a:pPr fontAlgn="base">
                    <a:spcBef>
                      <a:spcPct val="0"/>
                    </a:spcBef>
                    <a:spcAft>
                      <a:spcPct val="0"/>
                    </a:spcAft>
                  </a:pPr>
                  <a:endParaRPr lang="en-US" b="1" smtClean="0">
                    <a:solidFill>
                      <a:srgbClr val="000000"/>
                    </a:solidFill>
                    <a:latin typeface="Arial" charset="0"/>
                  </a:endParaRPr>
                </a:p>
              </p:txBody>
            </p:sp>
          </p:grpSp>
        </p:grpSp>
        <p:grpSp>
          <p:nvGrpSpPr>
            <p:cNvPr id="132" name="Group 131"/>
            <p:cNvGrpSpPr/>
            <p:nvPr/>
          </p:nvGrpSpPr>
          <p:grpSpPr>
            <a:xfrm>
              <a:off x="6096000" y="2590800"/>
              <a:ext cx="609600" cy="533400"/>
              <a:chOff x="6096000" y="2590800"/>
              <a:chExt cx="609600" cy="533400"/>
            </a:xfrm>
          </p:grpSpPr>
          <p:sp>
            <p:nvSpPr>
              <p:cNvPr id="134" name="Oval 19"/>
              <p:cNvSpPr>
                <a:spLocks noChangeArrowheads="1"/>
              </p:cNvSpPr>
              <p:nvPr/>
            </p:nvSpPr>
            <p:spPr bwMode="auto">
              <a:xfrm>
                <a:off x="6248400" y="2895600"/>
                <a:ext cx="76200" cy="76200"/>
              </a:xfrm>
              <a:prstGeom prst="ellipse">
                <a:avLst/>
              </a:prstGeom>
              <a:solidFill>
                <a:srgbClr val="CC6600"/>
              </a:solidFill>
              <a:ln w="9525">
                <a:solidFill>
                  <a:srgbClr val="CC6600"/>
                </a:solidFill>
                <a:round/>
                <a:headEnd/>
                <a:tailEnd/>
              </a:ln>
              <a:effectLst/>
            </p:spPr>
            <p:txBody>
              <a:bodyPr wrap="none" anchor="ctr"/>
              <a:lstStyle/>
              <a:p>
                <a:endParaRPr lang="en-US">
                  <a:solidFill>
                    <a:prstClr val="black"/>
                  </a:solidFill>
                </a:endParaRPr>
              </a:p>
            </p:txBody>
          </p:sp>
          <p:sp>
            <p:nvSpPr>
              <p:cNvPr id="135" name="Oval 31"/>
              <p:cNvSpPr>
                <a:spLocks noChangeArrowheads="1"/>
              </p:cNvSpPr>
              <p:nvPr/>
            </p:nvSpPr>
            <p:spPr bwMode="auto">
              <a:xfrm>
                <a:off x="6400800" y="3048000"/>
                <a:ext cx="76200" cy="76200"/>
              </a:xfrm>
              <a:prstGeom prst="ellipse">
                <a:avLst/>
              </a:prstGeom>
              <a:solidFill>
                <a:srgbClr val="CC6600"/>
              </a:solidFill>
              <a:ln w="9525">
                <a:solidFill>
                  <a:srgbClr val="CC6600"/>
                </a:solidFill>
                <a:round/>
                <a:headEnd/>
                <a:tailEnd/>
              </a:ln>
              <a:effectLst/>
            </p:spPr>
            <p:txBody>
              <a:bodyPr wrap="none" anchor="ctr"/>
              <a:lstStyle/>
              <a:p>
                <a:endParaRPr lang="en-US">
                  <a:solidFill>
                    <a:prstClr val="black"/>
                  </a:solidFill>
                </a:endParaRPr>
              </a:p>
            </p:txBody>
          </p:sp>
          <p:sp>
            <p:nvSpPr>
              <p:cNvPr id="136" name="Oval 31"/>
              <p:cNvSpPr>
                <a:spLocks noChangeArrowheads="1"/>
              </p:cNvSpPr>
              <p:nvPr/>
            </p:nvSpPr>
            <p:spPr bwMode="auto">
              <a:xfrm>
                <a:off x="6172200" y="3048000"/>
                <a:ext cx="76200" cy="76200"/>
              </a:xfrm>
              <a:prstGeom prst="ellipse">
                <a:avLst/>
              </a:prstGeom>
              <a:solidFill>
                <a:srgbClr val="CC6600"/>
              </a:solidFill>
              <a:ln w="9525">
                <a:solidFill>
                  <a:srgbClr val="CC6600"/>
                </a:solidFill>
                <a:round/>
                <a:headEnd/>
                <a:tailEnd/>
              </a:ln>
              <a:effectLst/>
            </p:spPr>
            <p:txBody>
              <a:bodyPr wrap="none" anchor="ctr"/>
              <a:lstStyle/>
              <a:p>
                <a:endParaRPr lang="en-US">
                  <a:solidFill>
                    <a:prstClr val="black"/>
                  </a:solidFill>
                </a:endParaRPr>
              </a:p>
            </p:txBody>
          </p:sp>
          <p:sp>
            <p:nvSpPr>
              <p:cNvPr id="137" name="Oval 31"/>
              <p:cNvSpPr>
                <a:spLocks noChangeArrowheads="1"/>
              </p:cNvSpPr>
              <p:nvPr/>
            </p:nvSpPr>
            <p:spPr bwMode="auto">
              <a:xfrm>
                <a:off x="6096000" y="2667000"/>
                <a:ext cx="76200" cy="76200"/>
              </a:xfrm>
              <a:prstGeom prst="ellipse">
                <a:avLst/>
              </a:prstGeom>
              <a:solidFill>
                <a:srgbClr val="CC6600"/>
              </a:solidFill>
              <a:ln w="9525">
                <a:solidFill>
                  <a:srgbClr val="CC6600"/>
                </a:solidFill>
                <a:round/>
                <a:headEnd/>
                <a:tailEnd/>
              </a:ln>
              <a:effectLst/>
            </p:spPr>
            <p:txBody>
              <a:bodyPr wrap="none" anchor="ctr"/>
              <a:lstStyle/>
              <a:p>
                <a:endParaRPr lang="en-US">
                  <a:solidFill>
                    <a:prstClr val="black"/>
                  </a:solidFill>
                </a:endParaRPr>
              </a:p>
            </p:txBody>
          </p:sp>
          <p:sp>
            <p:nvSpPr>
              <p:cNvPr id="138" name="Oval 31"/>
              <p:cNvSpPr>
                <a:spLocks noChangeArrowheads="1"/>
              </p:cNvSpPr>
              <p:nvPr/>
            </p:nvSpPr>
            <p:spPr bwMode="auto">
              <a:xfrm>
                <a:off x="6629400" y="2590800"/>
                <a:ext cx="76200" cy="76200"/>
              </a:xfrm>
              <a:prstGeom prst="ellipse">
                <a:avLst/>
              </a:prstGeom>
              <a:solidFill>
                <a:srgbClr val="CC6600"/>
              </a:solidFill>
              <a:ln w="9525">
                <a:solidFill>
                  <a:srgbClr val="CC6600"/>
                </a:solidFill>
                <a:round/>
                <a:headEnd/>
                <a:tailEnd/>
              </a:ln>
              <a:effectLst/>
            </p:spPr>
            <p:txBody>
              <a:bodyPr wrap="none" anchor="ctr"/>
              <a:lstStyle/>
              <a:p>
                <a:endParaRPr lang="en-US">
                  <a:solidFill>
                    <a:prstClr val="black"/>
                  </a:solidFill>
                </a:endParaRPr>
              </a:p>
            </p:txBody>
          </p:sp>
          <p:sp>
            <p:nvSpPr>
              <p:cNvPr id="139" name="Oval 19"/>
              <p:cNvSpPr>
                <a:spLocks noChangeArrowheads="1"/>
              </p:cNvSpPr>
              <p:nvPr/>
            </p:nvSpPr>
            <p:spPr bwMode="auto">
              <a:xfrm>
                <a:off x="6324600" y="2743200"/>
                <a:ext cx="76200" cy="76200"/>
              </a:xfrm>
              <a:prstGeom prst="ellipse">
                <a:avLst/>
              </a:prstGeom>
              <a:solidFill>
                <a:srgbClr val="FF0000"/>
              </a:solidFill>
              <a:ln w="9525">
                <a:solidFill>
                  <a:srgbClr val="FF0000"/>
                </a:solidFill>
                <a:round/>
                <a:headEnd/>
                <a:tailEnd/>
              </a:ln>
              <a:effectLst/>
            </p:spPr>
            <p:txBody>
              <a:bodyPr wrap="none" anchor="ctr"/>
              <a:lstStyle/>
              <a:p>
                <a:endParaRPr lang="en-US">
                  <a:solidFill>
                    <a:prstClr val="black"/>
                  </a:solidFill>
                </a:endParaRPr>
              </a:p>
            </p:txBody>
          </p:sp>
          <p:sp>
            <p:nvSpPr>
              <p:cNvPr id="140" name="Oval 19"/>
              <p:cNvSpPr>
                <a:spLocks noChangeArrowheads="1"/>
              </p:cNvSpPr>
              <p:nvPr/>
            </p:nvSpPr>
            <p:spPr bwMode="auto">
              <a:xfrm>
                <a:off x="6096000" y="2895600"/>
                <a:ext cx="76200" cy="76200"/>
              </a:xfrm>
              <a:prstGeom prst="ellipse">
                <a:avLst/>
              </a:prstGeom>
              <a:solidFill>
                <a:srgbClr val="FF0000"/>
              </a:solidFill>
              <a:ln w="9525">
                <a:solidFill>
                  <a:srgbClr val="FF0000"/>
                </a:solidFill>
                <a:round/>
                <a:headEnd/>
                <a:tailEnd/>
              </a:ln>
              <a:effectLst/>
            </p:spPr>
            <p:txBody>
              <a:bodyPr wrap="none" anchor="ctr"/>
              <a:lstStyle/>
              <a:p>
                <a:endParaRPr lang="en-US">
                  <a:solidFill>
                    <a:prstClr val="black"/>
                  </a:solidFill>
                </a:endParaRPr>
              </a:p>
            </p:txBody>
          </p:sp>
        </p:grpSp>
      </p:grpSp>
      <p:grpSp>
        <p:nvGrpSpPr>
          <p:cNvPr id="151" name="Group 150"/>
          <p:cNvGrpSpPr/>
          <p:nvPr/>
        </p:nvGrpSpPr>
        <p:grpSpPr>
          <a:xfrm>
            <a:off x="0" y="1143000"/>
            <a:ext cx="8991600" cy="1143000"/>
            <a:chOff x="0" y="1143000"/>
            <a:chExt cx="8991600" cy="1143000"/>
          </a:xfrm>
        </p:grpSpPr>
        <p:sp>
          <p:nvSpPr>
            <p:cNvPr id="152" name="TextBox 151"/>
            <p:cNvSpPr txBox="1"/>
            <p:nvPr/>
          </p:nvSpPr>
          <p:spPr>
            <a:xfrm>
              <a:off x="1371600" y="1273314"/>
              <a:ext cx="6614696" cy="707886"/>
            </a:xfrm>
            <a:prstGeom prst="rect">
              <a:avLst/>
            </a:prstGeom>
            <a:solidFill>
              <a:srgbClr val="FFFF99"/>
            </a:solidFill>
          </p:spPr>
          <p:txBody>
            <a:bodyPr wrap="none" rtlCol="0">
              <a:spAutoFit/>
            </a:bodyPr>
            <a:lstStyle/>
            <a:p>
              <a:r>
                <a:rPr lang="en-US" sz="4000" dirty="0" smtClean="0">
                  <a:solidFill>
                    <a:srgbClr val="0000FF"/>
                  </a:solidFill>
                </a:rPr>
                <a:t>#1: air pollutants -&gt; climate</a:t>
              </a:r>
              <a:endParaRPr lang="en-US" sz="4000" dirty="0">
                <a:solidFill>
                  <a:srgbClr val="0000FF"/>
                </a:solidFill>
              </a:endParaRPr>
            </a:p>
          </p:txBody>
        </p:sp>
        <p:sp>
          <p:nvSpPr>
            <p:cNvPr id="153" name="Rounded Rectangle 152"/>
            <p:cNvSpPr/>
            <p:nvPr/>
          </p:nvSpPr>
          <p:spPr bwMode="auto">
            <a:xfrm>
              <a:off x="0" y="1143000"/>
              <a:ext cx="8991600" cy="1143000"/>
            </a:xfrm>
            <a:prstGeom prst="roundRect">
              <a:avLst/>
            </a:prstGeom>
            <a:noFill/>
            <a:ln w="762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54" name="Group 153"/>
          <p:cNvGrpSpPr/>
          <p:nvPr/>
        </p:nvGrpSpPr>
        <p:grpSpPr>
          <a:xfrm>
            <a:off x="228600" y="4038600"/>
            <a:ext cx="4362605" cy="2237839"/>
            <a:chOff x="228600" y="4038600"/>
            <a:chExt cx="4362605" cy="2237839"/>
          </a:xfrm>
        </p:grpSpPr>
        <p:sp>
          <p:nvSpPr>
            <p:cNvPr id="155" name="TextBox 154"/>
            <p:cNvSpPr txBox="1"/>
            <p:nvPr/>
          </p:nvSpPr>
          <p:spPr>
            <a:xfrm>
              <a:off x="228600" y="4953000"/>
              <a:ext cx="4362605" cy="1323439"/>
            </a:xfrm>
            <a:prstGeom prst="rect">
              <a:avLst/>
            </a:prstGeom>
            <a:solidFill>
              <a:srgbClr val="FFFF99"/>
            </a:solidFill>
          </p:spPr>
          <p:txBody>
            <a:bodyPr wrap="none" rtlCol="0">
              <a:spAutoFit/>
            </a:bodyPr>
            <a:lstStyle/>
            <a:p>
              <a:r>
                <a:rPr lang="en-US" sz="4000" dirty="0" smtClean="0">
                  <a:solidFill>
                    <a:srgbClr val="0000FF"/>
                  </a:solidFill>
                </a:rPr>
                <a:t>#2: </a:t>
              </a:r>
              <a:r>
                <a:rPr lang="en-US" sz="4000" dirty="0" err="1" smtClean="0">
                  <a:solidFill>
                    <a:srgbClr val="0000FF"/>
                  </a:solidFill>
                </a:rPr>
                <a:t>chem</a:t>
              </a:r>
              <a:r>
                <a:rPr lang="en-US" sz="4000" dirty="0" smtClean="0">
                  <a:solidFill>
                    <a:srgbClr val="0000FF"/>
                  </a:solidFill>
                </a:rPr>
                <a:t>-climate </a:t>
              </a:r>
            </a:p>
            <a:p>
              <a:r>
                <a:rPr lang="en-US" sz="4000" dirty="0" smtClean="0">
                  <a:solidFill>
                    <a:srgbClr val="0000FF"/>
                  </a:solidFill>
                </a:rPr>
                <a:t>       interactions </a:t>
              </a:r>
              <a:endParaRPr lang="en-US" sz="4000" dirty="0">
                <a:solidFill>
                  <a:srgbClr val="0000FF"/>
                </a:solidFill>
              </a:endParaRPr>
            </a:p>
          </p:txBody>
        </p:sp>
        <p:sp>
          <p:nvSpPr>
            <p:cNvPr id="156" name="Rounded Rectangle 155"/>
            <p:cNvSpPr/>
            <p:nvPr/>
          </p:nvSpPr>
          <p:spPr bwMode="auto">
            <a:xfrm>
              <a:off x="609600" y="4038600"/>
              <a:ext cx="1905000" cy="914400"/>
            </a:xfrm>
            <a:prstGeom prst="roundRect">
              <a:avLst/>
            </a:prstGeom>
            <a:noFill/>
            <a:ln w="762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57" name="Group 156"/>
          <p:cNvGrpSpPr/>
          <p:nvPr/>
        </p:nvGrpSpPr>
        <p:grpSpPr>
          <a:xfrm>
            <a:off x="5257800" y="3733800"/>
            <a:ext cx="3886200" cy="2743192"/>
            <a:chOff x="-609600" y="3173630"/>
            <a:chExt cx="3886200" cy="1779370"/>
          </a:xfrm>
        </p:grpSpPr>
        <p:sp>
          <p:nvSpPr>
            <p:cNvPr id="158" name="TextBox 157"/>
            <p:cNvSpPr txBox="1"/>
            <p:nvPr/>
          </p:nvSpPr>
          <p:spPr>
            <a:xfrm>
              <a:off x="-609600" y="3173630"/>
              <a:ext cx="3886200" cy="858448"/>
            </a:xfrm>
            <a:prstGeom prst="rect">
              <a:avLst/>
            </a:prstGeom>
            <a:solidFill>
              <a:srgbClr val="FFFF99"/>
            </a:solidFill>
          </p:spPr>
          <p:txBody>
            <a:bodyPr wrap="square" rtlCol="0">
              <a:spAutoFit/>
            </a:bodyPr>
            <a:lstStyle/>
            <a:p>
              <a:r>
                <a:rPr lang="en-US" sz="4000" dirty="0" smtClean="0">
                  <a:solidFill>
                    <a:srgbClr val="0000FF"/>
                  </a:solidFill>
                </a:rPr>
                <a:t>#3: climate on </a:t>
              </a:r>
            </a:p>
            <a:p>
              <a:r>
                <a:rPr lang="en-US" sz="4000" dirty="0" smtClean="0">
                  <a:solidFill>
                    <a:srgbClr val="0000FF"/>
                  </a:solidFill>
                </a:rPr>
                <a:t>   air pollution</a:t>
              </a:r>
              <a:endParaRPr lang="en-US" sz="4000" dirty="0">
                <a:solidFill>
                  <a:srgbClr val="0000FF"/>
                </a:solidFill>
              </a:endParaRPr>
            </a:p>
          </p:txBody>
        </p:sp>
        <p:sp>
          <p:nvSpPr>
            <p:cNvPr id="159" name="Rounded Rectangle 158"/>
            <p:cNvSpPr/>
            <p:nvPr/>
          </p:nvSpPr>
          <p:spPr bwMode="auto">
            <a:xfrm>
              <a:off x="609600" y="4038600"/>
              <a:ext cx="2667000" cy="914400"/>
            </a:xfrm>
            <a:prstGeom prst="roundRect">
              <a:avLst/>
            </a:prstGeom>
            <a:noFill/>
            <a:ln w="762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
        <p:nvSpPr>
          <p:cNvPr id="2" name="TextBox 1"/>
          <p:cNvSpPr txBox="1"/>
          <p:nvPr/>
        </p:nvSpPr>
        <p:spPr>
          <a:xfrm>
            <a:off x="8229600" y="6581001"/>
            <a:ext cx="907194" cy="276999"/>
          </a:xfrm>
          <a:prstGeom prst="rect">
            <a:avLst/>
          </a:prstGeom>
          <a:noFill/>
        </p:spPr>
        <p:txBody>
          <a:bodyPr wrap="none" rtlCol="0">
            <a:spAutoFit/>
          </a:bodyPr>
          <a:lstStyle/>
          <a:p>
            <a:r>
              <a:rPr lang="en-US" sz="1200" dirty="0" smtClean="0">
                <a:latin typeface="Arial"/>
                <a:cs typeface="Arial"/>
              </a:rPr>
              <a:t>A.M. Fiore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The GFDL CM3/AM3 chemistry-climate model</a:t>
            </a:r>
            <a:br>
              <a:rPr lang="en-US" dirty="0" smtClean="0"/>
            </a:br>
            <a:endParaRPr lang="en-US" dirty="0"/>
          </a:p>
        </p:txBody>
      </p:sp>
      <p:sp>
        <p:nvSpPr>
          <p:cNvPr id="25" name="TextBox 24"/>
          <p:cNvSpPr txBox="1"/>
          <p:nvPr/>
        </p:nvSpPr>
        <p:spPr>
          <a:xfrm>
            <a:off x="6248400" y="4702314"/>
            <a:ext cx="3352800" cy="1323439"/>
          </a:xfrm>
          <a:prstGeom prst="rect">
            <a:avLst/>
          </a:prstGeom>
          <a:noFill/>
        </p:spPr>
        <p:txBody>
          <a:bodyPr wrap="square" rtlCol="0">
            <a:spAutoFit/>
          </a:bodyPr>
          <a:lstStyle/>
          <a:p>
            <a:r>
              <a:rPr lang="en-US" dirty="0" smtClean="0">
                <a:latin typeface="Arial" pitchFamily="34" charset="0"/>
                <a:cs typeface="Arial" pitchFamily="34" charset="0"/>
              </a:rPr>
              <a:t> &gt; 6000 years CM3 CMIP5 	simulations</a:t>
            </a:r>
          </a:p>
          <a:p>
            <a:r>
              <a:rPr lang="en-US" sz="800" dirty="0" smtClean="0">
                <a:latin typeface="Arial" pitchFamily="34" charset="0"/>
                <a:cs typeface="Arial" pitchFamily="34" charset="0"/>
              </a:rPr>
              <a:t> </a:t>
            </a:r>
          </a:p>
          <a:p>
            <a:r>
              <a:rPr lang="en-US" dirty="0" smtClean="0">
                <a:latin typeface="Arial" pitchFamily="34" charset="0"/>
                <a:cs typeface="Arial" pitchFamily="34" charset="0"/>
              </a:rPr>
              <a:t>   AM3 option to nudge to 	reanalysis</a:t>
            </a:r>
          </a:p>
        </p:txBody>
      </p:sp>
      <p:sp>
        <p:nvSpPr>
          <p:cNvPr id="26" name="TextBox 25"/>
          <p:cNvSpPr txBox="1"/>
          <p:nvPr/>
        </p:nvSpPr>
        <p:spPr>
          <a:xfrm>
            <a:off x="1447800" y="545068"/>
            <a:ext cx="6477000" cy="369332"/>
          </a:xfrm>
          <a:prstGeom prst="rect">
            <a:avLst/>
          </a:prstGeom>
          <a:noFill/>
        </p:spPr>
        <p:txBody>
          <a:bodyPr wrap="square" rtlCol="0">
            <a:spAutoFit/>
          </a:bodyPr>
          <a:lstStyle/>
          <a:p>
            <a:r>
              <a:rPr lang="en-US" i="1" dirty="0" smtClean="0">
                <a:latin typeface="Arial" pitchFamily="34" charset="0"/>
                <a:cs typeface="Arial" pitchFamily="34" charset="0"/>
              </a:rPr>
              <a:t>Donner et al., J. Climate, 2011; </a:t>
            </a:r>
            <a:r>
              <a:rPr lang="en-US" i="1" dirty="0" err="1" smtClean="0">
                <a:latin typeface="Arial" pitchFamily="34" charset="0"/>
                <a:cs typeface="Arial" pitchFamily="34" charset="0"/>
              </a:rPr>
              <a:t>Golaz</a:t>
            </a:r>
            <a:r>
              <a:rPr lang="en-US" i="1" dirty="0" smtClean="0">
                <a:latin typeface="Arial" pitchFamily="34" charset="0"/>
                <a:cs typeface="Arial" pitchFamily="34" charset="0"/>
              </a:rPr>
              <a:t> et al., J. Climate, 2011</a:t>
            </a:r>
            <a:endParaRPr lang="en-US" i="1" dirty="0">
              <a:latin typeface="Arial" pitchFamily="34" charset="0"/>
              <a:cs typeface="Arial" pitchFamily="34" charset="0"/>
            </a:endParaRPr>
          </a:p>
        </p:txBody>
      </p:sp>
      <p:sp>
        <p:nvSpPr>
          <p:cNvPr id="27" name="TextBox 26"/>
          <p:cNvSpPr txBox="1"/>
          <p:nvPr/>
        </p:nvSpPr>
        <p:spPr>
          <a:xfrm>
            <a:off x="241851" y="6336268"/>
            <a:ext cx="2056973" cy="400110"/>
          </a:xfrm>
          <a:prstGeom prst="rect">
            <a:avLst/>
          </a:prstGeom>
          <a:noFill/>
        </p:spPr>
        <p:txBody>
          <a:bodyPr wrap="none" rtlCol="0">
            <a:spAutoFit/>
          </a:bodyPr>
          <a:lstStyle/>
          <a:p>
            <a:r>
              <a:rPr lang="en-US" i="1" dirty="0" err="1" smtClean="0">
                <a:latin typeface="Arial" pitchFamily="34" charset="0"/>
                <a:cs typeface="Arial" pitchFamily="34" charset="0"/>
              </a:rPr>
              <a:t>Naik</a:t>
            </a:r>
            <a:r>
              <a:rPr lang="en-US" i="1" dirty="0" smtClean="0">
                <a:latin typeface="Arial" pitchFamily="34" charset="0"/>
                <a:cs typeface="Arial" pitchFamily="34" charset="0"/>
              </a:rPr>
              <a:t> et al</a:t>
            </a:r>
            <a:r>
              <a:rPr lang="en-US" sz="2000" i="1" dirty="0" smtClean="0">
                <a:latin typeface="Arial" pitchFamily="34" charset="0"/>
                <a:cs typeface="Arial" pitchFamily="34" charset="0"/>
              </a:rPr>
              <a:t>.,</a:t>
            </a:r>
            <a:r>
              <a:rPr lang="en-US" i="1" dirty="0" smtClean="0">
                <a:latin typeface="Arial" pitchFamily="34" charset="0"/>
                <a:cs typeface="Arial" pitchFamily="34" charset="0"/>
              </a:rPr>
              <a:t> in prep</a:t>
            </a:r>
            <a:endParaRPr lang="en-US" i="1" dirty="0">
              <a:latin typeface="Arial" pitchFamily="34" charset="0"/>
              <a:cs typeface="Arial" pitchFamily="34" charset="0"/>
            </a:endParaRPr>
          </a:p>
        </p:txBody>
      </p:sp>
      <p:grpSp>
        <p:nvGrpSpPr>
          <p:cNvPr id="31" name="Group 30"/>
          <p:cNvGrpSpPr/>
          <p:nvPr/>
        </p:nvGrpSpPr>
        <p:grpSpPr>
          <a:xfrm>
            <a:off x="6400800" y="1447800"/>
            <a:ext cx="2743200" cy="2983522"/>
            <a:chOff x="6400800" y="1852246"/>
            <a:chExt cx="2743200" cy="2983522"/>
          </a:xfrm>
        </p:grpSpPr>
        <p:pic>
          <p:nvPicPr>
            <p:cNvPr id="29" name="Picture 8"/>
            <p:cNvPicPr>
              <a:picLocks noChangeAspect="1"/>
            </p:cNvPicPr>
            <p:nvPr/>
          </p:nvPicPr>
          <p:blipFill>
            <a:blip r:embed="rId2" cstate="print"/>
            <a:srcRect/>
            <a:stretch>
              <a:fillRect/>
            </a:stretch>
          </p:blipFill>
          <p:spPr bwMode="auto">
            <a:xfrm>
              <a:off x="6400800" y="2461845"/>
              <a:ext cx="2743200" cy="2373923"/>
            </a:xfrm>
            <a:prstGeom prst="rect">
              <a:avLst/>
            </a:prstGeom>
            <a:noFill/>
            <a:ln w="9525">
              <a:noFill/>
              <a:miter lim="800000"/>
              <a:headEnd/>
              <a:tailEnd/>
            </a:ln>
          </p:spPr>
        </p:pic>
        <p:sp>
          <p:nvSpPr>
            <p:cNvPr id="30" name="Rectangle 29"/>
            <p:cNvSpPr/>
            <p:nvPr/>
          </p:nvSpPr>
          <p:spPr>
            <a:xfrm>
              <a:off x="6400800" y="1852246"/>
              <a:ext cx="2441694" cy="923330"/>
            </a:xfrm>
            <a:prstGeom prst="rect">
              <a:avLst/>
            </a:prstGeom>
          </p:spPr>
          <p:txBody>
            <a:bodyPr wrap="none">
              <a:spAutoFit/>
            </a:bodyPr>
            <a:lstStyle/>
            <a:p>
              <a:r>
                <a:rPr lang="en-US" b="1" dirty="0" smtClean="0">
                  <a:latin typeface="Arial" pitchFamily="34" charset="0"/>
                  <a:cs typeface="Arial" pitchFamily="34" charset="0"/>
                </a:rPr>
                <a:t>   cubed sphere grid </a:t>
              </a:r>
            </a:p>
            <a:p>
              <a:r>
                <a:rPr lang="en-US" b="1" dirty="0" smtClean="0">
                  <a:latin typeface="Arial" pitchFamily="34" charset="0"/>
                  <a:cs typeface="Arial" pitchFamily="34" charset="0"/>
                </a:rPr>
                <a:t>    ~2°x2°; 48 levels</a:t>
              </a:r>
            </a:p>
            <a:p>
              <a:endParaRPr lang="en-US" dirty="0"/>
            </a:p>
          </p:txBody>
        </p:sp>
      </p:grpSp>
      <p:sp>
        <p:nvSpPr>
          <p:cNvPr id="81" name="AutoShape 28"/>
          <p:cNvSpPr>
            <a:spLocks noChangeArrowheads="1"/>
          </p:cNvSpPr>
          <p:nvPr/>
        </p:nvSpPr>
        <p:spPr bwMode="auto">
          <a:xfrm>
            <a:off x="3986213" y="5762625"/>
            <a:ext cx="390525" cy="367030"/>
          </a:xfrm>
          <a:prstGeom prst="downArrow">
            <a:avLst>
              <a:gd name="adj1" fmla="val 53991"/>
              <a:gd name="adj2" fmla="val 267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2" name="AutoShape 36"/>
          <p:cNvSpPr>
            <a:spLocks noChangeArrowheads="1"/>
          </p:cNvSpPr>
          <p:nvPr/>
        </p:nvSpPr>
        <p:spPr bwMode="auto">
          <a:xfrm>
            <a:off x="4148138" y="2786380"/>
            <a:ext cx="195262" cy="41402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3" name="AutoShape 27"/>
          <p:cNvSpPr>
            <a:spLocks noChangeArrowheads="1"/>
          </p:cNvSpPr>
          <p:nvPr/>
        </p:nvSpPr>
        <p:spPr bwMode="auto">
          <a:xfrm>
            <a:off x="3443288" y="5762625"/>
            <a:ext cx="209550" cy="36703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4" name="AutoShape 34"/>
          <p:cNvSpPr>
            <a:spLocks noChangeArrowheads="1"/>
          </p:cNvSpPr>
          <p:nvPr/>
        </p:nvSpPr>
        <p:spPr bwMode="auto">
          <a:xfrm>
            <a:off x="3357563" y="2786380"/>
            <a:ext cx="381000" cy="414020"/>
          </a:xfrm>
          <a:prstGeom prst="upArrow">
            <a:avLst>
              <a:gd name="adj1" fmla="val 50000"/>
              <a:gd name="adj2" fmla="val 3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5" name="Rectangle 29"/>
          <p:cNvSpPr>
            <a:spLocks noChangeArrowheads="1"/>
          </p:cNvSpPr>
          <p:nvPr/>
        </p:nvSpPr>
        <p:spPr bwMode="auto">
          <a:xfrm>
            <a:off x="2719388" y="3200400"/>
            <a:ext cx="3505200" cy="2562225"/>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107763" dir="2700000"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400" b="1" dirty="0" smtClean="0">
                <a:solidFill>
                  <a:prstClr val="black"/>
                </a:solidFill>
                <a:latin typeface="Times New Roman" pitchFamily="18" charset="0"/>
                <a:cs typeface="Times New Roman" pitchFamily="18" charset="0"/>
              </a:rPr>
              <a:t>	Atmospheric Chemistry                			  86 km</a:t>
            </a:r>
          </a:p>
          <a:p>
            <a:pPr algn="ctr" fontAlgn="base">
              <a:spcBef>
                <a:spcPct val="0"/>
              </a:spcBef>
              <a:spcAft>
                <a:spcPts val="1000"/>
              </a:spcAft>
            </a:pPr>
            <a:endParaRPr lang="en-US" sz="1400" b="1" dirty="0" smtClean="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smtClean="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smtClean="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smtClean="0">
              <a:solidFill>
                <a:prstClr val="black"/>
              </a:solidFill>
              <a:latin typeface="Times New Roman" pitchFamily="18" charset="0"/>
              <a:cs typeface="Times New Roman" pitchFamily="18" charset="0"/>
            </a:endParaRPr>
          </a:p>
          <a:p>
            <a:pPr algn="ctr" fontAlgn="base">
              <a:spcBef>
                <a:spcPct val="0"/>
              </a:spcBef>
              <a:spcAft>
                <a:spcPts val="1000"/>
              </a:spcAft>
            </a:pPr>
            <a:endParaRPr lang="en-US" sz="1400" b="1" dirty="0" smtClean="0">
              <a:solidFill>
                <a:prstClr val="black"/>
              </a:solidFill>
              <a:latin typeface="Times New Roman" pitchFamily="18" charset="0"/>
              <a:cs typeface="Times New Roman" pitchFamily="18" charset="0"/>
            </a:endParaRPr>
          </a:p>
          <a:p>
            <a:pPr fontAlgn="base">
              <a:spcBef>
                <a:spcPct val="0"/>
              </a:spcBef>
              <a:spcAft>
                <a:spcPts val="1000"/>
              </a:spcAft>
            </a:pPr>
            <a:r>
              <a:rPr lang="en-US" sz="1400" b="1" dirty="0" smtClean="0">
                <a:solidFill>
                  <a:prstClr val="black"/>
                </a:solidFill>
                <a:latin typeface="Times New Roman" pitchFamily="18" charset="0"/>
                <a:cs typeface="Times New Roman" pitchFamily="18" charset="0"/>
              </a:rPr>
              <a:t>			    0 km</a:t>
            </a:r>
            <a:endParaRPr lang="en-US" sz="1400" dirty="0" smtClean="0">
              <a:solidFill>
                <a:prstClr val="black"/>
              </a:solidFill>
              <a:latin typeface="Times New Roman" pitchFamily="18" charset="0"/>
              <a:cs typeface="Times New Roman" pitchFamily="18" charset="0"/>
            </a:endParaRPr>
          </a:p>
        </p:txBody>
      </p:sp>
      <p:sp>
        <p:nvSpPr>
          <p:cNvPr id="86" name="Text Box 24"/>
          <p:cNvSpPr txBox="1">
            <a:spLocks noChangeArrowheads="1"/>
          </p:cNvSpPr>
          <p:nvPr/>
        </p:nvSpPr>
        <p:spPr bwMode="auto">
          <a:xfrm>
            <a:off x="2719388" y="1910080"/>
            <a:ext cx="3505200" cy="876300"/>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107763" dir="2700000"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Times New Roman" pitchFamily="18" charset="0"/>
                <a:cs typeface="Times New Roman" pitchFamily="18" charset="0"/>
              </a:rPr>
              <a:t>Atmospheric Dynamics &amp; Physics</a:t>
            </a:r>
          </a:p>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Radiation, Convection (includes wet deposition of tropospheric species), Clouds, Vertical diffusion, and Gravity wave</a:t>
            </a:r>
          </a:p>
        </p:txBody>
      </p:sp>
      <p:sp>
        <p:nvSpPr>
          <p:cNvPr id="87" name="AutoShape 25"/>
          <p:cNvSpPr>
            <a:spLocks noChangeArrowheads="1"/>
          </p:cNvSpPr>
          <p:nvPr/>
        </p:nvSpPr>
        <p:spPr bwMode="auto">
          <a:xfrm>
            <a:off x="4033838" y="1600200"/>
            <a:ext cx="390525" cy="309880"/>
          </a:xfrm>
          <a:prstGeom prst="downArrow">
            <a:avLst>
              <a:gd name="adj1" fmla="val 53991"/>
              <a:gd name="adj2" fmla="val 3040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solidFill>
                <a:prstClr val="white"/>
              </a:solidFill>
              <a:latin typeface="Times New Roman" pitchFamily="18" charset="0"/>
              <a:cs typeface="Times New Roman" pitchFamily="18" charset="0"/>
            </a:endParaRPr>
          </a:p>
        </p:txBody>
      </p:sp>
      <p:sp>
        <p:nvSpPr>
          <p:cNvPr id="88" name="Text Box 30"/>
          <p:cNvSpPr txBox="1">
            <a:spLocks noChangeArrowheads="1"/>
          </p:cNvSpPr>
          <p:nvPr/>
        </p:nvSpPr>
        <p:spPr bwMode="auto">
          <a:xfrm>
            <a:off x="2909888" y="4134485"/>
            <a:ext cx="3028950" cy="904240"/>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Chemistry of gaseous species (O</a:t>
            </a:r>
            <a:r>
              <a:rPr lang="en-US" sz="1400" baseline="-25000" dirty="0" smtClean="0">
                <a:solidFill>
                  <a:prstClr val="black"/>
                </a:solidFill>
                <a:latin typeface="Times New Roman" pitchFamily="18" charset="0"/>
                <a:cs typeface="Times New Roman" pitchFamily="18" charset="0"/>
              </a:rPr>
              <a:t>3</a:t>
            </a:r>
            <a:r>
              <a:rPr lang="en-US" sz="1400" dirty="0" smtClean="0">
                <a:solidFill>
                  <a:prstClr val="black"/>
                </a:solidFill>
                <a:latin typeface="Times New Roman" pitchFamily="18" charset="0"/>
                <a:cs typeface="Times New Roman" pitchFamily="18" charset="0"/>
              </a:rPr>
              <a:t>, CO, </a:t>
            </a:r>
            <a:r>
              <a:rPr lang="en-US" sz="1400" dirty="0" err="1" smtClean="0">
                <a:solidFill>
                  <a:prstClr val="black"/>
                </a:solidFill>
                <a:latin typeface="Times New Roman" pitchFamily="18" charset="0"/>
                <a:cs typeface="Times New Roman" pitchFamily="18" charset="0"/>
              </a:rPr>
              <a:t>NO</a:t>
            </a:r>
            <a:r>
              <a:rPr lang="en-US" sz="1400" i="1" baseline="-25000" dirty="0" err="1" smtClean="0">
                <a:solidFill>
                  <a:prstClr val="black"/>
                </a:solidFill>
                <a:latin typeface="Times New Roman" pitchFamily="18" charset="0"/>
                <a:cs typeface="Times New Roman" pitchFamily="18" charset="0"/>
              </a:rPr>
              <a:t>x</a:t>
            </a:r>
            <a:r>
              <a:rPr lang="en-US" sz="1400" dirty="0" smtClean="0">
                <a:solidFill>
                  <a:prstClr val="black"/>
                </a:solidFill>
                <a:latin typeface="Times New Roman" pitchFamily="18" charset="0"/>
                <a:cs typeface="Times New Roman" pitchFamily="18" charset="0"/>
              </a:rPr>
              <a:t>, hydrocarbons) and aerosols (sulfate, carbonaceous, mineral dust, sea salt, secondary organic)</a:t>
            </a:r>
          </a:p>
        </p:txBody>
      </p:sp>
      <p:sp>
        <p:nvSpPr>
          <p:cNvPr id="89" name="Text Box 31"/>
          <p:cNvSpPr txBox="1">
            <a:spLocks noChangeArrowheads="1"/>
          </p:cNvSpPr>
          <p:nvPr/>
        </p:nvSpPr>
        <p:spPr bwMode="auto">
          <a:xfrm>
            <a:off x="4376738" y="5082540"/>
            <a:ext cx="1276350" cy="527685"/>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smtClean="0">
                <a:solidFill>
                  <a:prstClr val="black"/>
                </a:solidFill>
                <a:latin typeface="Times New Roman" pitchFamily="18" charset="0"/>
                <a:cs typeface="Times New Roman" pitchFamily="18" charset="0"/>
              </a:rPr>
              <a:t>Dry Deposition </a:t>
            </a:r>
          </a:p>
        </p:txBody>
      </p:sp>
      <p:sp>
        <p:nvSpPr>
          <p:cNvPr id="90" name="Text Box 32"/>
          <p:cNvSpPr txBox="1">
            <a:spLocks noChangeArrowheads="1"/>
          </p:cNvSpPr>
          <p:nvPr/>
        </p:nvSpPr>
        <p:spPr bwMode="auto">
          <a:xfrm>
            <a:off x="2967038" y="5081905"/>
            <a:ext cx="1376362" cy="528320"/>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smtClean="0">
                <a:solidFill>
                  <a:prstClr val="black"/>
                </a:solidFill>
                <a:latin typeface="Times New Roman" pitchFamily="18" charset="0"/>
                <a:cs typeface="Times New Roman" pitchFamily="18" charset="0"/>
              </a:rPr>
              <a:t>Aerosol-Cloud Interactions </a:t>
            </a:r>
          </a:p>
        </p:txBody>
      </p:sp>
      <p:sp>
        <p:nvSpPr>
          <p:cNvPr id="91" name="Text Box 33"/>
          <p:cNvSpPr txBox="1">
            <a:spLocks noChangeArrowheads="1"/>
          </p:cNvSpPr>
          <p:nvPr/>
        </p:nvSpPr>
        <p:spPr bwMode="auto">
          <a:xfrm>
            <a:off x="2909888" y="3657600"/>
            <a:ext cx="3028950" cy="466725"/>
          </a:xfrm>
          <a:prstGeom prst="rect">
            <a:avLst/>
          </a:prstGeom>
          <a:solidFill>
            <a:srgbClr val="FFFFFF"/>
          </a:solidFill>
          <a:ln w="12700">
            <a:solidFill>
              <a:srgbClr val="4BACC6"/>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Chemistry of O</a:t>
            </a:r>
            <a:r>
              <a:rPr lang="en-US" sz="1400" i="1" baseline="-25000" dirty="0" smtClean="0">
                <a:solidFill>
                  <a:prstClr val="black"/>
                </a:solidFill>
                <a:latin typeface="Times New Roman" pitchFamily="18" charset="0"/>
                <a:cs typeface="Times New Roman" pitchFamily="18" charset="0"/>
              </a:rPr>
              <a:t>x</a:t>
            </a:r>
            <a:r>
              <a:rPr lang="en-US" sz="1400" dirty="0" smtClean="0">
                <a:solidFill>
                  <a:prstClr val="black"/>
                </a:solidFill>
                <a:latin typeface="Times New Roman" pitchFamily="18" charset="0"/>
                <a:cs typeface="Times New Roman" pitchFamily="18" charset="0"/>
              </a:rPr>
              <a:t>, </a:t>
            </a:r>
            <a:r>
              <a:rPr lang="en-US" sz="1400" dirty="0" err="1" smtClean="0">
                <a:solidFill>
                  <a:prstClr val="black"/>
                </a:solidFill>
                <a:latin typeface="Times New Roman" pitchFamily="18" charset="0"/>
                <a:cs typeface="Times New Roman" pitchFamily="18" charset="0"/>
              </a:rPr>
              <a:t>HO</a:t>
            </a:r>
            <a:r>
              <a:rPr lang="en-US" sz="1400" i="1" baseline="-25000" dirty="0" err="1" smtClean="0">
                <a:solidFill>
                  <a:prstClr val="black"/>
                </a:solidFill>
                <a:latin typeface="Times New Roman" pitchFamily="18" charset="0"/>
                <a:cs typeface="Times New Roman" pitchFamily="18" charset="0"/>
              </a:rPr>
              <a:t>y</a:t>
            </a:r>
            <a:r>
              <a:rPr lang="en-US" sz="1400" dirty="0" smtClean="0">
                <a:solidFill>
                  <a:prstClr val="black"/>
                </a:solidFill>
                <a:latin typeface="Times New Roman" pitchFamily="18" charset="0"/>
                <a:cs typeface="Times New Roman" pitchFamily="18" charset="0"/>
              </a:rPr>
              <a:t>, </a:t>
            </a:r>
            <a:r>
              <a:rPr lang="en-US" sz="1400" dirty="0" err="1" smtClean="0">
                <a:solidFill>
                  <a:prstClr val="black"/>
                </a:solidFill>
                <a:latin typeface="Times New Roman" pitchFamily="18" charset="0"/>
                <a:cs typeface="Times New Roman" pitchFamily="18" charset="0"/>
              </a:rPr>
              <a:t>NO</a:t>
            </a:r>
            <a:r>
              <a:rPr lang="en-US" sz="1400" i="1" baseline="-25000" dirty="0" err="1" smtClean="0">
                <a:solidFill>
                  <a:prstClr val="black"/>
                </a:solidFill>
                <a:latin typeface="Times New Roman" pitchFamily="18" charset="0"/>
                <a:cs typeface="Times New Roman" pitchFamily="18" charset="0"/>
              </a:rPr>
              <a:t>y</a:t>
            </a:r>
            <a:r>
              <a:rPr lang="en-US" sz="1400" dirty="0" smtClean="0">
                <a:solidFill>
                  <a:prstClr val="black"/>
                </a:solidFill>
                <a:latin typeface="Times New Roman" pitchFamily="18" charset="0"/>
                <a:cs typeface="Times New Roman" pitchFamily="18" charset="0"/>
              </a:rPr>
              <a:t>, </a:t>
            </a:r>
            <a:r>
              <a:rPr lang="en-US" sz="1400" dirty="0" err="1" smtClean="0">
                <a:solidFill>
                  <a:prstClr val="black"/>
                </a:solidFill>
                <a:latin typeface="Times New Roman" pitchFamily="18" charset="0"/>
                <a:cs typeface="Times New Roman" pitchFamily="18" charset="0"/>
              </a:rPr>
              <a:t>Cly</a:t>
            </a:r>
            <a:r>
              <a:rPr lang="en-US" sz="1400" dirty="0" smtClean="0">
                <a:solidFill>
                  <a:prstClr val="black"/>
                </a:solidFill>
                <a:latin typeface="Times New Roman" pitchFamily="18" charset="0"/>
                <a:cs typeface="Times New Roman" pitchFamily="18" charset="0"/>
              </a:rPr>
              <a:t>, </a:t>
            </a:r>
            <a:r>
              <a:rPr lang="en-US" sz="1400" dirty="0" err="1" smtClean="0">
                <a:solidFill>
                  <a:prstClr val="black"/>
                </a:solidFill>
                <a:latin typeface="Times New Roman" pitchFamily="18" charset="0"/>
                <a:cs typeface="Times New Roman" pitchFamily="18" charset="0"/>
              </a:rPr>
              <a:t>Br</a:t>
            </a:r>
            <a:r>
              <a:rPr lang="en-US" sz="1400" baseline="-25000" dirty="0" err="1" smtClean="0">
                <a:solidFill>
                  <a:prstClr val="black"/>
                </a:solidFill>
                <a:latin typeface="Times New Roman" pitchFamily="18" charset="0"/>
                <a:cs typeface="Times New Roman" pitchFamily="18" charset="0"/>
              </a:rPr>
              <a:t>y</a:t>
            </a:r>
            <a:r>
              <a:rPr lang="en-US" sz="1400" dirty="0" smtClean="0">
                <a:solidFill>
                  <a:prstClr val="black"/>
                </a:solidFill>
                <a:latin typeface="Times New Roman" pitchFamily="18" charset="0"/>
                <a:cs typeface="Times New Roman" pitchFamily="18" charset="0"/>
              </a:rPr>
              <a:t>, and Polar Clouds in the Stratosphere</a:t>
            </a:r>
          </a:p>
        </p:txBody>
      </p:sp>
      <p:cxnSp>
        <p:nvCxnSpPr>
          <p:cNvPr id="92" name="AutoShape 35"/>
          <p:cNvCxnSpPr>
            <a:cxnSpLocks noChangeShapeType="1"/>
          </p:cNvCxnSpPr>
          <p:nvPr/>
        </p:nvCxnSpPr>
        <p:spPr bwMode="auto">
          <a:xfrm>
            <a:off x="2205038" y="5186680"/>
            <a:ext cx="533400" cy="635"/>
          </a:xfrm>
          <a:prstGeom prst="straightConnector1">
            <a:avLst/>
          </a:prstGeom>
          <a:noFill/>
          <a:ln w="38100">
            <a:solidFill>
              <a:sysClr val="windowText" lastClr="000000"/>
            </a:solidFill>
            <a:round/>
            <a:headEnd/>
            <a:tailEnd type="triangle" w="med" len="med"/>
          </a:ln>
        </p:spPr>
      </p:cxnSp>
      <p:sp>
        <p:nvSpPr>
          <p:cNvPr id="93" name="AutoShape 37"/>
          <p:cNvSpPr>
            <a:spLocks noChangeArrowheads="1"/>
          </p:cNvSpPr>
          <p:nvPr/>
        </p:nvSpPr>
        <p:spPr bwMode="auto">
          <a:xfrm>
            <a:off x="152400" y="1791335"/>
            <a:ext cx="2138363" cy="1228725"/>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107763" dir="2700000"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Times New Roman" pitchFamily="18" charset="0"/>
                <a:cs typeface="Times New Roman" pitchFamily="18" charset="0"/>
              </a:rPr>
              <a:t>Forcing</a:t>
            </a:r>
          </a:p>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Solar Radiation</a:t>
            </a:r>
          </a:p>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Well-mixed Greenhouse Gas Concentrations</a:t>
            </a:r>
          </a:p>
          <a:p>
            <a:pPr algn="ctr" fontAlgn="base">
              <a:spcBef>
                <a:spcPct val="0"/>
              </a:spcBef>
              <a:spcAft>
                <a:spcPct val="0"/>
              </a:spcAft>
            </a:pPr>
            <a:r>
              <a:rPr lang="en-US" sz="1400" dirty="0" smtClean="0">
                <a:solidFill>
                  <a:prstClr val="black"/>
                </a:solidFill>
                <a:latin typeface="Times New Roman" pitchFamily="18" charset="0"/>
                <a:cs typeface="Times New Roman" pitchFamily="18" charset="0"/>
              </a:rPr>
              <a:t>Volcanic Emissions</a:t>
            </a:r>
          </a:p>
        </p:txBody>
      </p:sp>
      <p:sp>
        <p:nvSpPr>
          <p:cNvPr id="94" name="AutoShape 38"/>
          <p:cNvSpPr>
            <a:spLocks noChangeArrowheads="1"/>
          </p:cNvSpPr>
          <p:nvPr/>
        </p:nvSpPr>
        <p:spPr bwMode="auto">
          <a:xfrm>
            <a:off x="152400" y="3357880"/>
            <a:ext cx="2138363" cy="575945"/>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107763" dir="2700000"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Times New Roman" pitchFamily="18" charset="0"/>
                <a:cs typeface="Times New Roman" pitchFamily="18" charset="0"/>
              </a:rPr>
              <a:t>Ozone–Depleting </a:t>
            </a:r>
            <a:r>
              <a:rPr lang="en-US" sz="1400" dirty="0" smtClean="0">
                <a:solidFill>
                  <a:prstClr val="black"/>
                </a:solidFill>
                <a:latin typeface="Times New Roman" pitchFamily="18" charset="0"/>
                <a:cs typeface="Times New Roman" pitchFamily="18" charset="0"/>
              </a:rPr>
              <a:t>Substances (ODS)</a:t>
            </a:r>
          </a:p>
        </p:txBody>
      </p:sp>
      <p:cxnSp>
        <p:nvCxnSpPr>
          <p:cNvPr id="95" name="AutoShape 39"/>
          <p:cNvCxnSpPr>
            <a:cxnSpLocks noChangeShapeType="1"/>
          </p:cNvCxnSpPr>
          <p:nvPr/>
        </p:nvCxnSpPr>
        <p:spPr bwMode="auto">
          <a:xfrm>
            <a:off x="2290763" y="3643630"/>
            <a:ext cx="428625" cy="0"/>
          </a:xfrm>
          <a:prstGeom prst="straightConnector1">
            <a:avLst/>
          </a:prstGeom>
          <a:noFill/>
          <a:ln w="38100">
            <a:solidFill>
              <a:sysClr val="windowText" lastClr="000000"/>
            </a:solidFill>
            <a:round/>
            <a:headEnd/>
            <a:tailEnd type="triangle" w="med" len="med"/>
          </a:ln>
        </p:spPr>
      </p:cxnSp>
      <p:sp>
        <p:nvSpPr>
          <p:cNvPr id="96" name="Rectangle 40"/>
          <p:cNvSpPr>
            <a:spLocks noChangeArrowheads="1"/>
          </p:cNvSpPr>
          <p:nvPr/>
        </p:nvSpPr>
        <p:spPr bwMode="auto">
          <a:xfrm>
            <a:off x="2743200" y="838200"/>
            <a:ext cx="3505200" cy="74295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107763" dir="27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latin typeface="Times New Roman" pitchFamily="18" charset="0"/>
                <a:cs typeface="Times New Roman" pitchFamily="18" charset="0"/>
              </a:rPr>
              <a:t>Modular Ocean Model version 4 (MOM4)</a:t>
            </a:r>
          </a:p>
          <a:p>
            <a:pPr algn="ctr" fontAlgn="base">
              <a:spcBef>
                <a:spcPct val="0"/>
              </a:spcBef>
              <a:spcAft>
                <a:spcPct val="0"/>
              </a:spcAft>
            </a:pPr>
            <a:r>
              <a:rPr lang="en-US" sz="1400" b="1" dirty="0" smtClean="0">
                <a:latin typeface="Times New Roman" pitchFamily="18" charset="0"/>
                <a:cs typeface="Times New Roman" pitchFamily="18" charset="0"/>
              </a:rPr>
              <a:t>&amp;</a:t>
            </a:r>
          </a:p>
          <a:p>
            <a:pPr algn="ctr" fontAlgn="base">
              <a:spcBef>
                <a:spcPct val="0"/>
              </a:spcBef>
              <a:spcAft>
                <a:spcPct val="0"/>
              </a:spcAft>
            </a:pPr>
            <a:r>
              <a:rPr lang="en-US" sz="1400" b="1" dirty="0" smtClean="0">
                <a:latin typeface="Times New Roman" pitchFamily="18" charset="0"/>
                <a:cs typeface="Times New Roman" pitchFamily="18" charset="0"/>
              </a:rPr>
              <a:t>Sea Ice Model</a:t>
            </a:r>
            <a:endParaRPr lang="en-US" sz="1400" dirty="0" smtClean="0">
              <a:latin typeface="Times New Roman" pitchFamily="18" charset="0"/>
              <a:cs typeface="Times New Roman" pitchFamily="18" charset="0"/>
            </a:endParaRPr>
          </a:p>
        </p:txBody>
      </p:sp>
      <p:cxnSp>
        <p:nvCxnSpPr>
          <p:cNvPr id="97" name="AutoShape 41"/>
          <p:cNvCxnSpPr>
            <a:cxnSpLocks noChangeShapeType="1"/>
          </p:cNvCxnSpPr>
          <p:nvPr/>
        </p:nvCxnSpPr>
        <p:spPr bwMode="auto">
          <a:xfrm>
            <a:off x="2290763" y="2300605"/>
            <a:ext cx="428625" cy="635"/>
          </a:xfrm>
          <a:prstGeom prst="straightConnector1">
            <a:avLst/>
          </a:prstGeom>
          <a:noFill/>
          <a:ln w="38100">
            <a:solidFill>
              <a:sysClr val="windowText" lastClr="000000"/>
            </a:solidFill>
            <a:round/>
            <a:headEnd/>
            <a:tailEnd type="triangle" w="med" len="med"/>
          </a:ln>
        </p:spPr>
      </p:cxnSp>
      <p:sp>
        <p:nvSpPr>
          <p:cNvPr id="98" name="AutoShape 42"/>
          <p:cNvSpPr>
            <a:spLocks noChangeArrowheads="1"/>
          </p:cNvSpPr>
          <p:nvPr/>
        </p:nvSpPr>
        <p:spPr bwMode="auto">
          <a:xfrm>
            <a:off x="152400" y="4619625"/>
            <a:ext cx="2300288" cy="1062355"/>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107763" dir="2700000"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Times New Roman" pitchFamily="18" charset="0"/>
                <a:cs typeface="Times New Roman" pitchFamily="18" charset="0"/>
              </a:rPr>
              <a:t>Pollutant Emissions </a:t>
            </a:r>
            <a:r>
              <a:rPr lang="en-US" sz="1400" dirty="0" smtClean="0">
                <a:solidFill>
                  <a:prstClr val="black"/>
                </a:solidFill>
                <a:latin typeface="Times New Roman" pitchFamily="18" charset="0"/>
                <a:cs typeface="Times New Roman" pitchFamily="18" charset="0"/>
              </a:rPr>
              <a:t>(anthropogenic, ships, biomass burning, natural, &amp; aircraft)</a:t>
            </a:r>
          </a:p>
        </p:txBody>
      </p:sp>
      <p:sp>
        <p:nvSpPr>
          <p:cNvPr id="99" name="Text Box 43"/>
          <p:cNvSpPr txBox="1">
            <a:spLocks noChangeArrowheads="1"/>
          </p:cNvSpPr>
          <p:nvPr/>
        </p:nvSpPr>
        <p:spPr bwMode="auto">
          <a:xfrm>
            <a:off x="2738438" y="6129655"/>
            <a:ext cx="3486150" cy="72834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107763" dir="2700000"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smtClean="0">
                <a:solidFill>
                  <a:prstClr val="black"/>
                </a:solidFill>
                <a:latin typeface="Times New Roman" pitchFamily="18" charset="0"/>
                <a:cs typeface="Times New Roman" pitchFamily="18" charset="0"/>
              </a:rPr>
              <a:t>Land Model version 3</a:t>
            </a:r>
          </a:p>
          <a:p>
            <a:pPr algn="ctr" fontAlgn="base">
              <a:spcBef>
                <a:spcPct val="0"/>
              </a:spcBef>
              <a:spcAft>
                <a:spcPct val="0"/>
              </a:spcAft>
            </a:pPr>
            <a:r>
              <a:rPr lang="en-US" sz="1400" smtClean="0">
                <a:solidFill>
                  <a:prstClr val="black"/>
                </a:solidFill>
                <a:latin typeface="Times New Roman" pitchFamily="18" charset="0"/>
                <a:cs typeface="Times New Roman" pitchFamily="18" charset="0"/>
              </a:rPr>
              <a:t>(soil physics, canopy physics, vegetation dynamics, disturbance and land use)</a:t>
            </a:r>
          </a:p>
        </p:txBody>
      </p:sp>
      <p:sp>
        <p:nvSpPr>
          <p:cNvPr id="100" name="Rectangle 40"/>
          <p:cNvSpPr>
            <a:spLocks noChangeArrowheads="1"/>
          </p:cNvSpPr>
          <p:nvPr/>
        </p:nvSpPr>
        <p:spPr bwMode="auto">
          <a:xfrm>
            <a:off x="2743200" y="933450"/>
            <a:ext cx="3505200" cy="74295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107763" dir="27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Times New Roman" pitchFamily="18" charset="0"/>
                <a:cs typeface="Times New Roman" pitchFamily="18" charset="0"/>
              </a:rPr>
              <a:t>Observed or CM3 SSTs/SIC for CMIP5 Simulations</a:t>
            </a:r>
            <a:endParaRPr lang="en-US" sz="1400" dirty="0" smtClean="0">
              <a:solidFill>
                <a:prstClr val="black"/>
              </a:solidFill>
              <a:latin typeface="Times New Roman" pitchFamily="18" charset="0"/>
              <a:cs typeface="Times New Roman" pitchFamily="18" charset="0"/>
            </a:endParaRPr>
          </a:p>
        </p:txBody>
      </p:sp>
      <p:cxnSp>
        <p:nvCxnSpPr>
          <p:cNvPr id="104" name="Straight Arrow Connector 103"/>
          <p:cNvCxnSpPr/>
          <p:nvPr/>
        </p:nvCxnSpPr>
        <p:spPr>
          <a:xfrm rot="5400000" flipH="1" flipV="1">
            <a:off x="5067300" y="3009900"/>
            <a:ext cx="380206" cy="794"/>
          </a:xfrm>
          <a:prstGeom prst="straightConnector1">
            <a:avLst/>
          </a:prstGeom>
          <a:noFill/>
          <a:ln w="38100" cap="flat" cmpd="sng" algn="ctr">
            <a:solidFill>
              <a:srgbClr val="000000"/>
            </a:solidFill>
            <a:prstDash val="solid"/>
            <a:headEnd type="triangle" w="med" len="med"/>
            <a:tailEnd type="triangle" w="med" len="med"/>
          </a:ln>
          <a:effectLst/>
        </p:spPr>
      </p:cxnSp>
      <p:sp>
        <p:nvSpPr>
          <p:cNvPr id="105" name="TextBox 104"/>
          <p:cNvSpPr txBox="1"/>
          <p:nvPr/>
        </p:nvSpPr>
        <p:spPr>
          <a:xfrm>
            <a:off x="335060" y="1132820"/>
            <a:ext cx="1739579"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GFDL-CM3</a:t>
            </a:r>
            <a:endParaRPr lang="en-US" sz="2800" b="1" dirty="0">
              <a:effectLst>
                <a:outerShdw blurRad="38100" dist="38100" dir="2700000" algn="tl">
                  <a:srgbClr val="000000">
                    <a:alpha val="43137"/>
                  </a:srgbClr>
                </a:outerShdw>
              </a:effectLst>
            </a:endParaRPr>
          </a:p>
        </p:txBody>
      </p:sp>
      <p:sp>
        <p:nvSpPr>
          <p:cNvPr id="106" name="TextBox 105"/>
          <p:cNvSpPr txBox="1"/>
          <p:nvPr/>
        </p:nvSpPr>
        <p:spPr>
          <a:xfrm>
            <a:off x="304800" y="1076980"/>
            <a:ext cx="1782860"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GFDL-AM3</a:t>
            </a:r>
            <a:endParaRPr lang="en-US" sz="2800" b="1" dirty="0">
              <a:effectLst>
                <a:outerShdw blurRad="38100" dist="38100" dir="2700000" algn="tl">
                  <a:srgbClr val="000000">
                    <a:alpha val="43137"/>
                  </a:srgbClr>
                </a:outerShdw>
              </a:effectLst>
            </a:endParaRPr>
          </a:p>
        </p:txBody>
      </p:sp>
      <p:sp>
        <p:nvSpPr>
          <p:cNvPr id="32" name="Rounded Rectangle 31"/>
          <p:cNvSpPr/>
          <p:nvPr/>
        </p:nvSpPr>
        <p:spPr bwMode="auto">
          <a:xfrm>
            <a:off x="2743200" y="3200400"/>
            <a:ext cx="3581400" cy="26670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checkerboard(across)">
                                      <p:cBhvr>
                                        <p:cTn id="11" dur="500"/>
                                        <p:tgtEl>
                                          <p:spTgt spid="10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childTnLst>
                                </p:cTn>
                              </p:par>
                              <p:par>
                                <p:cTn id="14" presetID="9" presetClass="exit" presetSubtype="0" fill="hold" grpId="0" nodeType="withEffect">
                                  <p:stCondLst>
                                    <p:cond delay="0"/>
                                  </p:stCondLst>
                                  <p:childTnLst>
                                    <p:animEffect transition="out" filter="dissolve">
                                      <p:cBhvr>
                                        <p:cTn id="15" dur="500"/>
                                        <p:tgtEl>
                                          <p:spTgt spid="105"/>
                                        </p:tgtEl>
                                      </p:cBhvr>
                                    </p:animEffect>
                                    <p:set>
                                      <p:cBhvr>
                                        <p:cTn id="16" dur="1" fill="hold">
                                          <p:stCondLst>
                                            <p:cond delay="499"/>
                                          </p:stCondLst>
                                        </p:cTn>
                                        <p:tgtEl>
                                          <p:spTgt spid="1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0" grpId="0" animBg="1"/>
      <p:bldP spid="105" grpId="0"/>
      <p:bldP spid="106"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 drivers) Air Pollutants as Drivers of Climate Change: </a:t>
            </a:r>
            <a:r>
              <a:rPr lang="en-US" sz="2000" dirty="0" smtClean="0"/>
              <a:t>Recent report emphasizes “win-win” (for air pollution and climate) by reducing black carbon and methane emissions</a:t>
            </a:r>
            <a:endParaRPr lang="en-US" sz="2000" dirty="0"/>
          </a:p>
        </p:txBody>
      </p:sp>
      <p:pic>
        <p:nvPicPr>
          <p:cNvPr id="178177" name="Picture 1"/>
          <p:cNvPicPr>
            <a:picLocks noChangeAspect="1" noChangeArrowheads="1"/>
          </p:cNvPicPr>
          <p:nvPr/>
        </p:nvPicPr>
        <p:blipFill>
          <a:blip r:embed="rId3" cstate="print"/>
          <a:srcRect/>
          <a:stretch>
            <a:fillRect/>
          </a:stretch>
        </p:blipFill>
        <p:spPr bwMode="auto">
          <a:xfrm>
            <a:off x="685800" y="1193420"/>
            <a:ext cx="7848600" cy="4902580"/>
          </a:xfrm>
          <a:prstGeom prst="rect">
            <a:avLst/>
          </a:prstGeom>
          <a:noFill/>
          <a:ln w="9525">
            <a:noFill/>
            <a:miter lim="800000"/>
            <a:headEnd/>
            <a:tailEnd/>
          </a:ln>
        </p:spPr>
      </p:pic>
      <p:sp>
        <p:nvSpPr>
          <p:cNvPr id="6" name="TextBox 5"/>
          <p:cNvSpPr txBox="1"/>
          <p:nvPr/>
        </p:nvSpPr>
        <p:spPr>
          <a:xfrm>
            <a:off x="1600200" y="1413090"/>
            <a:ext cx="5181600" cy="923330"/>
          </a:xfrm>
          <a:prstGeom prst="rect">
            <a:avLst/>
          </a:prstGeom>
          <a:noFill/>
        </p:spPr>
        <p:txBody>
          <a:bodyPr wrap="square" rtlCol="0">
            <a:spAutoFit/>
          </a:bodyPr>
          <a:lstStyle/>
          <a:p>
            <a:r>
              <a:rPr lang="en-US" dirty="0" smtClean="0"/>
              <a:t>Fig 3 ,UNEP /WMO “Integrated Assessment of Black Carbon and </a:t>
            </a:r>
            <a:r>
              <a:rPr lang="en-US" dirty="0" err="1" smtClean="0"/>
              <a:t>Tropospheric</a:t>
            </a:r>
            <a:r>
              <a:rPr lang="en-US" dirty="0" smtClean="0"/>
              <a:t> Ozone”, </a:t>
            </a:r>
          </a:p>
          <a:p>
            <a:r>
              <a:rPr lang="en-US" dirty="0" smtClean="0"/>
              <a:t>Summary for Decision Makers, June 2011</a:t>
            </a:r>
            <a:endParaRPr lang="en-US" dirty="0"/>
          </a:p>
        </p:txBody>
      </p:sp>
      <p:sp>
        <p:nvSpPr>
          <p:cNvPr id="7" name="TextBox 6"/>
          <p:cNvSpPr txBox="1"/>
          <p:nvPr/>
        </p:nvSpPr>
        <p:spPr>
          <a:xfrm>
            <a:off x="228600" y="6103203"/>
            <a:ext cx="8864927" cy="830997"/>
          </a:xfrm>
          <a:prstGeom prst="rect">
            <a:avLst/>
          </a:prstGeom>
          <a:noFill/>
        </p:spPr>
        <p:txBody>
          <a:bodyPr wrap="none" rtlCol="0">
            <a:spAutoFit/>
          </a:bodyPr>
          <a:lstStyle/>
          <a:p>
            <a:r>
              <a:rPr lang="en-US" sz="2400" b="1" dirty="0" smtClean="0">
                <a:solidFill>
                  <a:srgbClr val="0000FF"/>
                </a:solidFill>
                <a:latin typeface="Arial" pitchFamily="34" charset="0"/>
                <a:cs typeface="Arial" pitchFamily="34" charset="0"/>
                <a:sym typeface="Wingdings" pitchFamily="2" charset="2"/>
              </a:rPr>
              <a:t>  Reducing SLCFs (BC + CH</a:t>
            </a:r>
            <a:r>
              <a:rPr lang="en-US" sz="2400" b="1" baseline="-25000" dirty="0" smtClean="0">
                <a:solidFill>
                  <a:srgbClr val="0000FF"/>
                </a:solidFill>
                <a:latin typeface="Arial" pitchFamily="34" charset="0"/>
                <a:cs typeface="Arial" pitchFamily="34" charset="0"/>
                <a:sym typeface="Wingdings" pitchFamily="2" charset="2"/>
              </a:rPr>
              <a:t>4</a:t>
            </a:r>
            <a:r>
              <a:rPr lang="en-US" sz="2400" b="1" dirty="0" smtClean="0">
                <a:solidFill>
                  <a:srgbClr val="0000FF"/>
                </a:solidFill>
                <a:latin typeface="Arial" pitchFamily="34" charset="0"/>
                <a:cs typeface="Arial" pitchFamily="34" charset="0"/>
                <a:sym typeface="Wingdings" pitchFamily="2" charset="2"/>
              </a:rPr>
              <a:t>) influences temp. in 10 years</a:t>
            </a:r>
          </a:p>
          <a:p>
            <a:r>
              <a:rPr lang="en-US" sz="2400" b="1" dirty="0" smtClean="0">
                <a:solidFill>
                  <a:srgbClr val="0000FF"/>
                </a:solidFill>
                <a:latin typeface="Arial" pitchFamily="34" charset="0"/>
                <a:cs typeface="Arial" pitchFamily="34" charset="0"/>
                <a:sym typeface="Wingdings" pitchFamily="2" charset="2"/>
              </a:rPr>
              <a:t>  Report mentions </a:t>
            </a:r>
            <a:r>
              <a:rPr lang="en-US" sz="2400" b="1" dirty="0" smtClean="0">
                <a:solidFill>
                  <a:srgbClr val="0000FF"/>
                </a:solidFill>
                <a:latin typeface="Arial" pitchFamily="34" charset="0"/>
                <a:cs typeface="Arial" pitchFamily="34" charset="0"/>
              </a:rPr>
              <a:t>sulfate as a “win-lose”:  How bad?</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6327774" y="2150266"/>
            <a:ext cx="1444626" cy="338554"/>
          </a:xfrm>
          <a:prstGeom prst="rect">
            <a:avLst/>
          </a:prstGeom>
          <a:solidFill>
            <a:schemeClr val="bg1"/>
          </a:solidFill>
        </p:spPr>
        <p:txBody>
          <a:bodyPr wrap="none" rtlCol="0">
            <a:spAutoFit/>
          </a:bodyPr>
          <a:lstStyle/>
          <a:p>
            <a:r>
              <a:rPr lang="en-US" sz="1600" b="1" dirty="0" smtClean="0">
                <a:solidFill>
                  <a:srgbClr val="7030A0"/>
                </a:solidFill>
                <a:latin typeface="Arial" pitchFamily="34" charset="0"/>
                <a:cs typeface="Arial" pitchFamily="34" charset="0"/>
              </a:rPr>
              <a:t>REFERENCE</a:t>
            </a:r>
            <a:endParaRPr lang="en-US" sz="1600" b="1" dirty="0">
              <a:solidFill>
                <a:srgbClr val="7030A0"/>
              </a:solidFill>
              <a:latin typeface="Arial" pitchFamily="34" charset="0"/>
              <a:cs typeface="Arial" pitchFamily="34" charset="0"/>
            </a:endParaRPr>
          </a:p>
        </p:txBody>
      </p:sp>
      <p:sp>
        <p:nvSpPr>
          <p:cNvPr id="9" name="TextBox 8"/>
          <p:cNvSpPr txBox="1"/>
          <p:nvPr/>
        </p:nvSpPr>
        <p:spPr>
          <a:xfrm>
            <a:off x="5442228" y="2488820"/>
            <a:ext cx="1415772" cy="338554"/>
          </a:xfrm>
          <a:prstGeom prst="rect">
            <a:avLst/>
          </a:prstGeom>
          <a:solidFill>
            <a:schemeClr val="bg1"/>
          </a:solidFill>
        </p:spPr>
        <p:txBody>
          <a:bodyPr wrap="none" rtlCol="0">
            <a:spAutoFit/>
          </a:bodyPr>
          <a:lstStyle/>
          <a:p>
            <a:r>
              <a:rPr lang="en-US" sz="1600" b="1" dirty="0" smtClean="0">
                <a:solidFill>
                  <a:srgbClr val="C00000"/>
                </a:solidFill>
                <a:latin typeface="Arial" pitchFamily="34" charset="0"/>
                <a:cs typeface="Arial" pitchFamily="34" charset="0"/>
              </a:rPr>
              <a:t>CO</a:t>
            </a:r>
            <a:r>
              <a:rPr lang="en-US" sz="1600" b="1" baseline="-25000" dirty="0" smtClean="0">
                <a:solidFill>
                  <a:srgbClr val="C00000"/>
                </a:solidFill>
                <a:latin typeface="Arial" pitchFamily="34" charset="0"/>
                <a:cs typeface="Arial" pitchFamily="34" charset="0"/>
              </a:rPr>
              <a:t>2 </a:t>
            </a:r>
            <a:r>
              <a:rPr lang="en-US" sz="1600" b="1" dirty="0" smtClean="0">
                <a:solidFill>
                  <a:srgbClr val="C00000"/>
                </a:solidFill>
                <a:latin typeface="Arial" pitchFamily="34" charset="0"/>
                <a:cs typeface="Arial" pitchFamily="34" charset="0"/>
              </a:rPr>
              <a:t>controls</a:t>
            </a:r>
            <a:endParaRPr lang="en-US" sz="1600" b="1" dirty="0">
              <a:solidFill>
                <a:srgbClr val="C00000"/>
              </a:solidFill>
              <a:latin typeface="Arial" pitchFamily="34" charset="0"/>
              <a:cs typeface="Arial" pitchFamily="34" charset="0"/>
            </a:endParaRPr>
          </a:p>
        </p:txBody>
      </p:sp>
      <p:sp>
        <p:nvSpPr>
          <p:cNvPr id="10" name="Rectangle 9"/>
          <p:cNvSpPr/>
          <p:nvPr/>
        </p:nvSpPr>
        <p:spPr bwMode="auto">
          <a:xfrm>
            <a:off x="5334000" y="2260220"/>
            <a:ext cx="990600" cy="228600"/>
          </a:xfrm>
          <a:prstGeom prst="rect">
            <a:avLst/>
          </a:prstGeom>
          <a:solidFill>
            <a:srgbClr val="FF9F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4343400" y="3293266"/>
            <a:ext cx="2057400" cy="338554"/>
          </a:xfrm>
          <a:prstGeom prst="rect">
            <a:avLst/>
          </a:prstGeom>
          <a:solidFill>
            <a:schemeClr val="bg1"/>
          </a:solidFill>
        </p:spPr>
        <p:txBody>
          <a:bodyPr wrap="square" rtlCol="0">
            <a:spAutoFit/>
          </a:bodyPr>
          <a:lstStyle/>
          <a:p>
            <a:r>
              <a:rPr lang="en-US" sz="1600" b="1" dirty="0" smtClean="0">
                <a:solidFill>
                  <a:srgbClr val="0000FF"/>
                </a:solidFill>
                <a:latin typeface="Arial" pitchFamily="34" charset="0"/>
                <a:cs typeface="Arial" pitchFamily="34" charset="0"/>
              </a:rPr>
              <a:t>CH</a:t>
            </a:r>
            <a:r>
              <a:rPr lang="en-US" sz="1600" b="1" baseline="-25000" dirty="0" smtClean="0">
                <a:solidFill>
                  <a:srgbClr val="0000FF"/>
                </a:solidFill>
                <a:latin typeface="Arial" pitchFamily="34" charset="0"/>
                <a:cs typeface="Arial" pitchFamily="34" charset="0"/>
              </a:rPr>
              <a:t>4</a:t>
            </a:r>
            <a:r>
              <a:rPr lang="en-US" sz="1600" b="1" dirty="0" smtClean="0">
                <a:solidFill>
                  <a:srgbClr val="0000FF"/>
                </a:solidFill>
                <a:latin typeface="Arial" pitchFamily="34" charset="0"/>
                <a:cs typeface="Arial" pitchFamily="34" charset="0"/>
              </a:rPr>
              <a:t> + BC</a:t>
            </a:r>
            <a:r>
              <a:rPr lang="en-US" sz="1600" b="1" baseline="-25000" dirty="0" smtClean="0">
                <a:solidFill>
                  <a:srgbClr val="0000FF"/>
                </a:solidFill>
                <a:latin typeface="Arial" pitchFamily="34" charset="0"/>
                <a:cs typeface="Arial" pitchFamily="34" charset="0"/>
              </a:rPr>
              <a:t> </a:t>
            </a:r>
            <a:r>
              <a:rPr lang="en-US" sz="1600" b="1" dirty="0" smtClean="0">
                <a:solidFill>
                  <a:srgbClr val="0000FF"/>
                </a:solidFill>
                <a:latin typeface="Arial" pitchFamily="34" charset="0"/>
                <a:cs typeface="Arial" pitchFamily="34" charset="0"/>
              </a:rPr>
              <a:t>controls</a:t>
            </a:r>
            <a:endParaRPr lang="en-US" sz="1600" b="1" dirty="0">
              <a:solidFill>
                <a:srgbClr val="0000FF"/>
              </a:solidFill>
              <a:latin typeface="Arial" pitchFamily="34" charset="0"/>
              <a:cs typeface="Arial" pitchFamily="34" charset="0"/>
            </a:endParaRPr>
          </a:p>
        </p:txBody>
      </p:sp>
      <p:cxnSp>
        <p:nvCxnSpPr>
          <p:cNvPr id="13" name="Straight Arrow Connector 12"/>
          <p:cNvCxnSpPr/>
          <p:nvPr/>
        </p:nvCxnSpPr>
        <p:spPr bwMode="auto">
          <a:xfrm>
            <a:off x="6248400" y="3555620"/>
            <a:ext cx="457200" cy="228600"/>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cxnSp>
        <p:nvCxnSpPr>
          <p:cNvPr id="15" name="Straight Arrow Connector 14"/>
          <p:cNvCxnSpPr>
            <a:stCxn id="9" idx="3"/>
          </p:cNvCxnSpPr>
          <p:nvPr/>
        </p:nvCxnSpPr>
        <p:spPr bwMode="auto">
          <a:xfrm>
            <a:off x="6858000" y="2658097"/>
            <a:ext cx="457200" cy="516523"/>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21" name="Straight Arrow Connector 20"/>
          <p:cNvCxnSpPr/>
          <p:nvPr/>
        </p:nvCxnSpPr>
        <p:spPr bwMode="auto">
          <a:xfrm>
            <a:off x="7086600" y="2488820"/>
            <a:ext cx="381000" cy="304800"/>
          </a:xfrm>
          <a:prstGeom prst="straightConnector1">
            <a:avLst/>
          </a:prstGeom>
          <a:solidFill>
            <a:schemeClr val="accent1"/>
          </a:solidFill>
          <a:ln w="38100" cap="flat" cmpd="sng" algn="ctr">
            <a:solidFill>
              <a:srgbClr val="7030A0"/>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Well-mixed greenhouse gases (WMGGs) and Emissions of Short-Lived Climate Forcers (SLCFs) under “RCPs”</a:t>
            </a:r>
            <a:endParaRPr lang="en-US" dirty="0"/>
          </a:p>
        </p:txBody>
      </p:sp>
      <p:pic>
        <p:nvPicPr>
          <p:cNvPr id="6" name="Picture 5" descr="rcp_co2.png"/>
          <p:cNvPicPr>
            <a:picLocks noChangeAspect="1"/>
          </p:cNvPicPr>
          <p:nvPr/>
        </p:nvPicPr>
        <p:blipFill>
          <a:blip r:embed="rId3" cstate="print"/>
          <a:srcRect l="7456" t="10393" r="4495"/>
          <a:stretch>
            <a:fillRect/>
          </a:stretch>
        </p:blipFill>
        <p:spPr>
          <a:xfrm>
            <a:off x="152400" y="990600"/>
            <a:ext cx="4378493" cy="3443243"/>
          </a:xfrm>
          <a:prstGeom prst="rect">
            <a:avLst/>
          </a:prstGeom>
        </p:spPr>
      </p:pic>
      <p:grpSp>
        <p:nvGrpSpPr>
          <p:cNvPr id="11" name="Group 10"/>
          <p:cNvGrpSpPr/>
          <p:nvPr/>
        </p:nvGrpSpPr>
        <p:grpSpPr>
          <a:xfrm>
            <a:off x="152400" y="3581400"/>
            <a:ext cx="4419600" cy="2514600"/>
            <a:chOff x="3810000" y="3505200"/>
            <a:chExt cx="5257800" cy="3352800"/>
          </a:xfrm>
        </p:grpSpPr>
        <p:grpSp>
          <p:nvGrpSpPr>
            <p:cNvPr id="12" name="Group 18"/>
            <p:cNvGrpSpPr/>
            <p:nvPr/>
          </p:nvGrpSpPr>
          <p:grpSpPr>
            <a:xfrm>
              <a:off x="3810000" y="3505200"/>
              <a:ext cx="5257800" cy="3352800"/>
              <a:chOff x="76200" y="3048000"/>
              <a:chExt cx="5257800" cy="3352800"/>
            </a:xfrm>
          </p:grpSpPr>
          <p:pic>
            <p:nvPicPr>
              <p:cNvPr id="14" name="Picture 13" descr="ch4_rcps.png"/>
              <p:cNvPicPr>
                <a:picLocks noChangeAspect="1"/>
              </p:cNvPicPr>
              <p:nvPr/>
            </p:nvPicPr>
            <p:blipFill>
              <a:blip r:embed="rId4" cstate="print"/>
              <a:srcRect l="7929" t="15411" r="3636" b="19903"/>
              <a:stretch>
                <a:fillRect/>
              </a:stretch>
            </p:blipFill>
            <p:spPr>
              <a:xfrm>
                <a:off x="76200" y="3048000"/>
                <a:ext cx="5257800" cy="2971800"/>
              </a:xfrm>
              <a:prstGeom prst="rect">
                <a:avLst/>
              </a:prstGeom>
            </p:spPr>
          </p:pic>
          <p:pic>
            <p:nvPicPr>
              <p:cNvPr id="15" name="Picture 14" descr="ch4_rcps.png"/>
              <p:cNvPicPr>
                <a:picLocks noChangeAspect="1"/>
              </p:cNvPicPr>
              <p:nvPr/>
            </p:nvPicPr>
            <p:blipFill>
              <a:blip r:embed="rId4" cstate="print"/>
              <a:srcRect l="7929" t="86731" r="3636"/>
              <a:stretch>
                <a:fillRect/>
              </a:stretch>
            </p:blipFill>
            <p:spPr>
              <a:xfrm>
                <a:off x="76200" y="5791200"/>
                <a:ext cx="5257800" cy="609600"/>
              </a:xfrm>
              <a:prstGeom prst="rect">
                <a:avLst/>
              </a:prstGeom>
            </p:spPr>
          </p:pic>
        </p:grpSp>
        <p:sp>
          <p:nvSpPr>
            <p:cNvPr id="13" name="TextBox 12"/>
            <p:cNvSpPr txBox="1"/>
            <p:nvPr/>
          </p:nvSpPr>
          <p:spPr>
            <a:xfrm>
              <a:off x="4495800" y="4038600"/>
              <a:ext cx="1369286" cy="923330"/>
            </a:xfrm>
            <a:prstGeom prst="rect">
              <a:avLst/>
            </a:prstGeom>
            <a:solidFill>
              <a:schemeClr val="bg1"/>
            </a:solidFill>
          </p:spPr>
          <p:txBody>
            <a:bodyPr wrap="none" rtlCol="0">
              <a:spAutoFit/>
            </a:bodyPr>
            <a:lstStyle/>
            <a:p>
              <a:pPr algn="ctr"/>
              <a:r>
                <a:rPr lang="en-US" dirty="0" smtClean="0"/>
                <a:t>Methane </a:t>
              </a:r>
            </a:p>
            <a:p>
              <a:pPr algn="ctr"/>
              <a:r>
                <a:rPr lang="en-US" dirty="0" smtClean="0"/>
                <a:t>abundance </a:t>
              </a:r>
            </a:p>
            <a:p>
              <a:pPr algn="ctr"/>
              <a:r>
                <a:rPr lang="en-US" dirty="0" smtClean="0"/>
                <a:t>(ppb)</a:t>
              </a:r>
              <a:endParaRPr lang="en-US" dirty="0"/>
            </a:p>
          </p:txBody>
        </p:sp>
      </p:grpSp>
      <p:sp>
        <p:nvSpPr>
          <p:cNvPr id="25" name="TextBox 24"/>
          <p:cNvSpPr txBox="1"/>
          <p:nvPr/>
        </p:nvSpPr>
        <p:spPr>
          <a:xfrm>
            <a:off x="685800" y="2048470"/>
            <a:ext cx="1369286" cy="923330"/>
          </a:xfrm>
          <a:prstGeom prst="rect">
            <a:avLst/>
          </a:prstGeom>
          <a:solidFill>
            <a:schemeClr val="bg1"/>
          </a:solidFill>
        </p:spPr>
        <p:txBody>
          <a:bodyPr wrap="none" rtlCol="0">
            <a:spAutoFit/>
          </a:bodyPr>
          <a:lstStyle/>
          <a:p>
            <a:pPr algn="ctr"/>
            <a:r>
              <a:rPr lang="en-US" dirty="0" smtClean="0"/>
              <a:t>CO</a:t>
            </a:r>
            <a:r>
              <a:rPr lang="en-US" baseline="-25000" dirty="0" smtClean="0"/>
              <a:t>2</a:t>
            </a:r>
            <a:r>
              <a:rPr lang="en-US" dirty="0" smtClean="0"/>
              <a:t> </a:t>
            </a:r>
          </a:p>
          <a:p>
            <a:pPr algn="ctr"/>
            <a:r>
              <a:rPr lang="en-US" dirty="0" smtClean="0"/>
              <a:t>abundance </a:t>
            </a:r>
          </a:p>
          <a:p>
            <a:pPr algn="ctr"/>
            <a:r>
              <a:rPr lang="en-US" dirty="0" smtClean="0"/>
              <a:t>(</a:t>
            </a:r>
            <a:r>
              <a:rPr lang="en-US" dirty="0" err="1" smtClean="0"/>
              <a:t>ppm</a:t>
            </a:r>
            <a:r>
              <a:rPr lang="en-US" dirty="0" smtClean="0"/>
              <a:t>)</a:t>
            </a:r>
            <a:endParaRPr lang="en-US" dirty="0"/>
          </a:p>
        </p:txBody>
      </p:sp>
      <p:cxnSp>
        <p:nvCxnSpPr>
          <p:cNvPr id="27" name="Straight Connector 26"/>
          <p:cNvCxnSpPr/>
          <p:nvPr/>
        </p:nvCxnSpPr>
        <p:spPr bwMode="auto">
          <a:xfrm>
            <a:off x="648237" y="3581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97934" y="6200556"/>
            <a:ext cx="8241359" cy="707886"/>
          </a:xfrm>
          <a:prstGeom prst="rect">
            <a:avLst/>
          </a:prstGeom>
          <a:noFill/>
        </p:spPr>
        <p:txBody>
          <a:bodyPr wrap="none" rtlCol="0">
            <a:spAutoFit/>
          </a:bodyPr>
          <a:lstStyle/>
          <a:p>
            <a:r>
              <a:rPr lang="en-US" sz="2000" b="1" dirty="0" smtClean="0">
                <a:solidFill>
                  <a:srgbClr val="0000FF"/>
                </a:solidFill>
                <a:latin typeface="Arial" pitchFamily="34" charset="0"/>
                <a:cs typeface="Arial" pitchFamily="34" charset="0"/>
              </a:rPr>
              <a:t>“Moderate” RCP4.5 as baseline; sensitivity simulation where only </a:t>
            </a:r>
          </a:p>
          <a:p>
            <a:r>
              <a:rPr lang="en-US" sz="2000" b="1" dirty="0" smtClean="0">
                <a:solidFill>
                  <a:srgbClr val="0000FF"/>
                </a:solidFill>
                <a:latin typeface="Arial" pitchFamily="34" charset="0"/>
                <a:cs typeface="Arial" pitchFamily="34" charset="0"/>
              </a:rPr>
              <a:t>		WMGGs change </a:t>
            </a:r>
            <a:r>
              <a:rPr lang="en-US" sz="2000" dirty="0" smtClean="0">
                <a:solidFill>
                  <a:srgbClr val="0000FF"/>
                </a:solidFill>
                <a:latin typeface="Arial" pitchFamily="34" charset="0"/>
                <a:cs typeface="Arial" pitchFamily="34" charset="0"/>
              </a:rPr>
              <a:t>(as in Levy et al., JGR, 2008)</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grpSp>
        <p:nvGrpSpPr>
          <p:cNvPr id="35" name="Group 34"/>
          <p:cNvGrpSpPr/>
          <p:nvPr/>
        </p:nvGrpSpPr>
        <p:grpSpPr>
          <a:xfrm>
            <a:off x="4648200" y="1066800"/>
            <a:ext cx="4393842" cy="4881376"/>
            <a:chOff x="4648200" y="1066800"/>
            <a:chExt cx="4393842" cy="4881376"/>
          </a:xfrm>
        </p:grpSpPr>
        <p:pic>
          <p:nvPicPr>
            <p:cNvPr id="9" name="Picture 8" descr="global_rcp_comp.SO2.gif"/>
            <p:cNvPicPr>
              <a:picLocks noChangeAspect="1"/>
            </p:cNvPicPr>
            <p:nvPr/>
          </p:nvPicPr>
          <p:blipFill>
            <a:blip r:embed="rId5" cstate="print"/>
            <a:srcRect l="11199" t="7777" r="6888" b="70000"/>
            <a:stretch>
              <a:fillRect/>
            </a:stretch>
          </p:blipFill>
          <p:spPr>
            <a:xfrm>
              <a:off x="4648200" y="1066800"/>
              <a:ext cx="4343400" cy="1524000"/>
            </a:xfrm>
            <a:prstGeom prst="rect">
              <a:avLst/>
            </a:prstGeom>
          </p:spPr>
        </p:pic>
        <p:pic>
          <p:nvPicPr>
            <p:cNvPr id="10" name="Picture 9" descr="global_rcp_comp.BC.gif"/>
            <p:cNvPicPr>
              <a:picLocks noChangeAspect="1"/>
            </p:cNvPicPr>
            <p:nvPr/>
          </p:nvPicPr>
          <p:blipFill>
            <a:blip r:embed="rId6" cstate="print"/>
            <a:srcRect l="11496" t="7777" r="6591" b="70000"/>
            <a:stretch>
              <a:fillRect/>
            </a:stretch>
          </p:blipFill>
          <p:spPr>
            <a:xfrm>
              <a:off x="4648200" y="2667000"/>
              <a:ext cx="4343400" cy="1524000"/>
            </a:xfrm>
            <a:prstGeom prst="rect">
              <a:avLst/>
            </a:prstGeom>
          </p:spPr>
        </p:pic>
        <p:pic>
          <p:nvPicPr>
            <p:cNvPr id="31" name="Picture 30" descr="global_rcp_comp.NO.gif"/>
            <p:cNvPicPr>
              <a:picLocks noChangeAspect="1"/>
            </p:cNvPicPr>
            <p:nvPr/>
          </p:nvPicPr>
          <p:blipFill>
            <a:blip r:embed="rId7" cstate="print"/>
            <a:srcRect l="12214" t="74019" r="6888" b="3333"/>
            <a:stretch>
              <a:fillRect/>
            </a:stretch>
          </p:blipFill>
          <p:spPr>
            <a:xfrm>
              <a:off x="4698642" y="4267200"/>
              <a:ext cx="4343400" cy="1680976"/>
            </a:xfrm>
            <a:prstGeom prst="rect">
              <a:avLst/>
            </a:prstGeom>
          </p:spPr>
        </p:pic>
        <p:sp>
          <p:nvSpPr>
            <p:cNvPr id="32" name="TextBox 31"/>
            <p:cNvSpPr txBox="1"/>
            <p:nvPr/>
          </p:nvSpPr>
          <p:spPr>
            <a:xfrm>
              <a:off x="4967156" y="4387445"/>
              <a:ext cx="1636486" cy="646331"/>
            </a:xfrm>
            <a:prstGeom prst="rect">
              <a:avLst/>
            </a:prstGeom>
            <a:noFill/>
          </p:spPr>
          <p:txBody>
            <a:bodyPr wrap="square" rtlCol="0">
              <a:spAutoFit/>
            </a:bodyPr>
            <a:lstStyle/>
            <a:p>
              <a:pPr algn="ctr"/>
              <a:r>
                <a:rPr lang="en-US" dirty="0" smtClean="0"/>
                <a:t>Anthrop. NO (</a:t>
              </a:r>
              <a:r>
                <a:rPr lang="en-US" dirty="0" err="1" smtClean="0"/>
                <a:t>Tg</a:t>
              </a:r>
              <a:r>
                <a:rPr lang="en-US" dirty="0" smtClean="0"/>
                <a:t> yr</a:t>
              </a:r>
              <a:r>
                <a:rPr lang="en-US" baseline="30000" dirty="0" smtClean="0"/>
                <a:t>-1</a:t>
              </a:r>
              <a:r>
                <a:rPr lang="en-US" dirty="0" smtClean="0"/>
                <a:t>)</a:t>
              </a:r>
              <a:endParaRPr lang="en-US" dirty="0"/>
            </a:p>
          </p:txBody>
        </p:sp>
        <p:sp>
          <p:nvSpPr>
            <p:cNvPr id="33" name="TextBox 32"/>
            <p:cNvSpPr txBox="1"/>
            <p:nvPr/>
          </p:nvSpPr>
          <p:spPr>
            <a:xfrm>
              <a:off x="4953000" y="2819400"/>
              <a:ext cx="1636486" cy="646331"/>
            </a:xfrm>
            <a:prstGeom prst="rect">
              <a:avLst/>
            </a:prstGeom>
            <a:solidFill>
              <a:schemeClr val="bg1"/>
            </a:solidFill>
          </p:spPr>
          <p:txBody>
            <a:bodyPr wrap="square" rtlCol="0">
              <a:spAutoFit/>
            </a:bodyPr>
            <a:lstStyle/>
            <a:p>
              <a:pPr algn="ctr"/>
              <a:r>
                <a:rPr lang="en-US" dirty="0" smtClean="0"/>
                <a:t>Anthrop. BC (</a:t>
              </a:r>
              <a:r>
                <a:rPr lang="en-US" dirty="0" err="1" smtClean="0"/>
                <a:t>Tg</a:t>
              </a:r>
              <a:r>
                <a:rPr lang="en-US" dirty="0" smtClean="0"/>
                <a:t> yr</a:t>
              </a:r>
              <a:r>
                <a:rPr lang="en-US" baseline="30000" dirty="0" smtClean="0"/>
                <a:t>-1</a:t>
              </a:r>
              <a:r>
                <a:rPr lang="en-US" dirty="0" smtClean="0"/>
                <a:t>)</a:t>
              </a:r>
              <a:endParaRPr lang="en-US" dirty="0"/>
            </a:p>
          </p:txBody>
        </p:sp>
        <p:sp>
          <p:nvSpPr>
            <p:cNvPr id="34" name="TextBox 33"/>
            <p:cNvSpPr txBox="1"/>
            <p:nvPr/>
          </p:nvSpPr>
          <p:spPr>
            <a:xfrm>
              <a:off x="4953000" y="1219200"/>
              <a:ext cx="1447800" cy="646331"/>
            </a:xfrm>
            <a:prstGeom prst="rect">
              <a:avLst/>
            </a:prstGeom>
            <a:solidFill>
              <a:schemeClr val="bg1"/>
            </a:solidFill>
          </p:spPr>
          <p:txBody>
            <a:bodyPr wrap="square" rtlCol="0">
              <a:spAutoFit/>
            </a:bodyPr>
            <a:lstStyle/>
            <a:p>
              <a:pPr algn="ctr"/>
              <a:r>
                <a:rPr lang="en-US" dirty="0" smtClean="0"/>
                <a:t>Anthrop. SO</a:t>
              </a:r>
              <a:r>
                <a:rPr lang="en-US" baseline="-25000" dirty="0" smtClean="0"/>
                <a:t>2</a:t>
              </a:r>
              <a:r>
                <a:rPr lang="en-US" dirty="0" smtClean="0"/>
                <a:t> (</a:t>
              </a:r>
              <a:r>
                <a:rPr lang="en-US" dirty="0" err="1" smtClean="0"/>
                <a:t>Tg</a:t>
              </a:r>
              <a:r>
                <a:rPr lang="en-US" dirty="0" smtClean="0"/>
                <a:t> yr</a:t>
              </a:r>
              <a:r>
                <a:rPr lang="en-US" baseline="30000" dirty="0" smtClean="0"/>
                <a:t>-1</a:t>
              </a:r>
              <a:r>
                <a:rPr lang="en-US" dirty="0" smtClean="0"/>
                <a:t>)</a:t>
              </a:r>
              <a:endParaRPr lang="en-US" dirty="0"/>
            </a:p>
          </p:txBody>
        </p:sp>
      </p:grpSp>
      <p:sp>
        <p:nvSpPr>
          <p:cNvPr id="36" name="TextBox 35"/>
          <p:cNvSpPr txBox="1"/>
          <p:nvPr/>
        </p:nvSpPr>
        <p:spPr>
          <a:xfrm>
            <a:off x="6858000" y="5879068"/>
            <a:ext cx="2077620" cy="369332"/>
          </a:xfrm>
          <a:prstGeom prst="rect">
            <a:avLst/>
          </a:prstGeom>
          <a:noFill/>
        </p:spPr>
        <p:txBody>
          <a:bodyPr wrap="none" rtlCol="0">
            <a:spAutoFit/>
          </a:bodyPr>
          <a:lstStyle/>
          <a:p>
            <a:r>
              <a:rPr lang="en-US" dirty="0" smtClean="0"/>
              <a:t>Figures c/o V. </a:t>
            </a:r>
            <a:r>
              <a:rPr lang="en-US" dirty="0" err="1" smtClean="0"/>
              <a:t>Naik</a:t>
            </a:r>
            <a:endParaRPr lang="en-US" dirty="0"/>
          </a:p>
        </p:txBody>
      </p:sp>
      <p:grpSp>
        <p:nvGrpSpPr>
          <p:cNvPr id="38" name="Group 37"/>
          <p:cNvGrpSpPr/>
          <p:nvPr/>
        </p:nvGrpSpPr>
        <p:grpSpPr>
          <a:xfrm>
            <a:off x="7684088" y="838200"/>
            <a:ext cx="1386206" cy="3733800"/>
            <a:chOff x="7684088" y="838200"/>
            <a:chExt cx="1386206" cy="3733800"/>
          </a:xfrm>
        </p:grpSpPr>
        <p:sp>
          <p:nvSpPr>
            <p:cNvPr id="21" name="TextBox 20"/>
            <p:cNvSpPr txBox="1"/>
            <p:nvPr/>
          </p:nvSpPr>
          <p:spPr>
            <a:xfrm>
              <a:off x="7696200" y="1143000"/>
              <a:ext cx="1374094" cy="584775"/>
            </a:xfrm>
            <a:prstGeom prst="rect">
              <a:avLst/>
            </a:prstGeom>
            <a:solidFill>
              <a:schemeClr val="bg1"/>
            </a:solidFill>
          </p:spPr>
          <p:txBody>
            <a:bodyPr wrap="none" rtlCol="0">
              <a:spAutoFit/>
            </a:bodyPr>
            <a:lstStyle/>
            <a:p>
              <a:r>
                <a:rPr lang="en-US" sz="1600" dirty="0" smtClean="0">
                  <a:solidFill>
                    <a:srgbClr val="FF0000"/>
                  </a:solidFill>
                  <a:latin typeface="Arial" pitchFamily="34" charset="0"/>
                  <a:cs typeface="Arial" pitchFamily="34" charset="0"/>
                </a:rPr>
                <a:t>-50%    -80%</a:t>
              </a:r>
            </a:p>
            <a:p>
              <a:r>
                <a:rPr lang="en-US" sz="1600" dirty="0" smtClean="0">
                  <a:solidFill>
                    <a:srgbClr val="0000FF"/>
                  </a:solidFill>
                  <a:latin typeface="Arial" pitchFamily="34" charset="0"/>
                  <a:cs typeface="Arial" pitchFamily="34" charset="0"/>
                </a:rPr>
                <a:t>-50%    -80%</a:t>
              </a:r>
              <a:endParaRPr lang="en-US" sz="1600" dirty="0">
                <a:solidFill>
                  <a:srgbClr val="0000FF"/>
                </a:solidFill>
                <a:latin typeface="Arial" pitchFamily="34" charset="0"/>
                <a:cs typeface="Arial" pitchFamily="34" charset="0"/>
              </a:endParaRPr>
            </a:p>
          </p:txBody>
        </p:sp>
        <p:sp>
          <p:nvSpPr>
            <p:cNvPr id="22" name="TextBox 21"/>
            <p:cNvSpPr txBox="1"/>
            <p:nvPr/>
          </p:nvSpPr>
          <p:spPr>
            <a:xfrm>
              <a:off x="7684088" y="838200"/>
              <a:ext cx="1383712" cy="338554"/>
            </a:xfrm>
            <a:prstGeom prst="rect">
              <a:avLst/>
            </a:prstGeom>
            <a:solidFill>
              <a:schemeClr val="bg1"/>
            </a:solidFill>
          </p:spPr>
          <p:txBody>
            <a:bodyPr wrap="none" rtlCol="0">
              <a:spAutoFit/>
            </a:bodyPr>
            <a:lstStyle/>
            <a:p>
              <a:r>
                <a:rPr lang="en-US" sz="1600" b="1" dirty="0" smtClean="0">
                  <a:latin typeface="Arial" pitchFamily="34" charset="0"/>
                  <a:cs typeface="Arial" pitchFamily="34" charset="0"/>
                </a:rPr>
                <a:t>2050     2100</a:t>
              </a:r>
            </a:p>
          </p:txBody>
        </p:sp>
        <p:sp>
          <p:nvSpPr>
            <p:cNvPr id="23" name="TextBox 22"/>
            <p:cNvSpPr txBox="1"/>
            <p:nvPr/>
          </p:nvSpPr>
          <p:spPr>
            <a:xfrm>
              <a:off x="7696200" y="2463225"/>
              <a:ext cx="1374094" cy="584775"/>
            </a:xfrm>
            <a:prstGeom prst="rect">
              <a:avLst/>
            </a:prstGeom>
            <a:solidFill>
              <a:schemeClr val="bg1"/>
            </a:solidFill>
          </p:spPr>
          <p:txBody>
            <a:bodyPr wrap="none" rtlCol="0">
              <a:spAutoFit/>
            </a:bodyPr>
            <a:lstStyle/>
            <a:p>
              <a:r>
                <a:rPr lang="en-US" sz="1600" dirty="0" smtClean="0">
                  <a:solidFill>
                    <a:srgbClr val="FF0000"/>
                  </a:solidFill>
                  <a:latin typeface="Arial" pitchFamily="34" charset="0"/>
                  <a:cs typeface="Arial" pitchFamily="34" charset="0"/>
                </a:rPr>
                <a:t>-40%    -60%</a:t>
              </a:r>
            </a:p>
            <a:p>
              <a:r>
                <a:rPr lang="en-US" sz="1600" dirty="0" smtClean="0">
                  <a:solidFill>
                    <a:srgbClr val="0000FF"/>
                  </a:solidFill>
                  <a:latin typeface="Arial" pitchFamily="34" charset="0"/>
                  <a:cs typeface="Arial" pitchFamily="34" charset="0"/>
                </a:rPr>
                <a:t>-20%    -60%</a:t>
              </a:r>
              <a:endParaRPr lang="en-US" sz="1600" dirty="0">
                <a:solidFill>
                  <a:srgbClr val="0000FF"/>
                </a:solidFill>
                <a:latin typeface="Arial" pitchFamily="34" charset="0"/>
                <a:cs typeface="Arial" pitchFamily="34" charset="0"/>
              </a:endParaRPr>
            </a:p>
          </p:txBody>
        </p:sp>
        <p:sp>
          <p:nvSpPr>
            <p:cNvPr id="24" name="TextBox 23"/>
            <p:cNvSpPr txBox="1"/>
            <p:nvPr/>
          </p:nvSpPr>
          <p:spPr>
            <a:xfrm>
              <a:off x="7696200" y="3987225"/>
              <a:ext cx="1374094" cy="584775"/>
            </a:xfrm>
            <a:prstGeom prst="rect">
              <a:avLst/>
            </a:prstGeom>
            <a:solidFill>
              <a:schemeClr val="bg1"/>
            </a:solidFill>
          </p:spPr>
          <p:txBody>
            <a:bodyPr wrap="none" rtlCol="0">
              <a:spAutoFit/>
            </a:bodyPr>
            <a:lstStyle/>
            <a:p>
              <a:r>
                <a:rPr lang="en-US" sz="1600" dirty="0" smtClean="0">
                  <a:solidFill>
                    <a:srgbClr val="FF0000"/>
                  </a:solidFill>
                  <a:latin typeface="Arial" pitchFamily="34" charset="0"/>
                  <a:cs typeface="Arial" pitchFamily="34" charset="0"/>
                </a:rPr>
                <a:t>-25%    -50%</a:t>
              </a:r>
            </a:p>
            <a:p>
              <a:r>
                <a:rPr lang="en-US" sz="1600" dirty="0" smtClean="0">
                  <a:solidFill>
                    <a:srgbClr val="0000FF"/>
                  </a:solidFill>
                  <a:latin typeface="Arial" pitchFamily="34" charset="0"/>
                  <a:cs typeface="Arial" pitchFamily="34" charset="0"/>
                </a:rPr>
                <a:t>-35%    -70%</a:t>
              </a:r>
              <a:endParaRPr lang="en-US" sz="1600" dirty="0">
                <a:solidFill>
                  <a:srgbClr val="0000FF"/>
                </a:solidFill>
                <a:latin typeface="Arial" pitchFamily="34" charset="0"/>
                <a:cs typeface="Arial" pitchFamily="34" charset="0"/>
              </a:endParaRPr>
            </a:p>
          </p:txBody>
        </p:sp>
      </p:grpSp>
      <p:sp>
        <p:nvSpPr>
          <p:cNvPr id="29" name="TextBox 28"/>
          <p:cNvSpPr txBox="1"/>
          <p:nvPr/>
        </p:nvSpPr>
        <p:spPr>
          <a:xfrm>
            <a:off x="762000" y="933271"/>
            <a:ext cx="1117614" cy="1200329"/>
          </a:xfrm>
          <a:prstGeom prst="rect">
            <a:avLst/>
          </a:prstGeom>
          <a:solidFill>
            <a:schemeClr val="bg1"/>
          </a:solidFill>
        </p:spPr>
        <p:txBody>
          <a:bodyPr wrap="none" rtlCol="0">
            <a:spAutoFit/>
          </a:bodyPr>
          <a:lstStyle/>
          <a:p>
            <a:r>
              <a:rPr lang="en-US" b="1" dirty="0" smtClean="0">
                <a:solidFill>
                  <a:srgbClr val="FF0000"/>
                </a:solidFill>
              </a:rPr>
              <a:t>RCP8.5</a:t>
            </a:r>
          </a:p>
          <a:p>
            <a:r>
              <a:rPr lang="en-US" dirty="0" smtClean="0">
                <a:solidFill>
                  <a:srgbClr val="FF33CC"/>
                </a:solidFill>
              </a:rPr>
              <a:t>RCP6.0</a:t>
            </a:r>
            <a:r>
              <a:rPr lang="en-US" b="1" dirty="0" smtClean="0">
                <a:solidFill>
                  <a:srgbClr val="FF0000"/>
                </a:solidFill>
              </a:rPr>
              <a:t>   </a:t>
            </a:r>
          </a:p>
          <a:p>
            <a:r>
              <a:rPr lang="en-US" b="1" dirty="0" smtClean="0">
                <a:solidFill>
                  <a:srgbClr val="0000FF"/>
                </a:solidFill>
              </a:rPr>
              <a:t>RCP4.5</a:t>
            </a:r>
          </a:p>
          <a:p>
            <a:r>
              <a:rPr lang="en-US" dirty="0" smtClean="0">
                <a:solidFill>
                  <a:srgbClr val="009900"/>
                </a:solidFill>
              </a:rPr>
              <a:t>RCP2.6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s_temp_rcp45_star_fil1.png"/>
          <p:cNvPicPr>
            <a:picLocks noChangeAspect="1"/>
          </p:cNvPicPr>
          <p:nvPr/>
        </p:nvPicPr>
        <p:blipFill>
          <a:blip r:embed="rId3" cstate="print"/>
          <a:srcRect t="34356"/>
          <a:stretch>
            <a:fillRect/>
          </a:stretch>
        </p:blipFill>
        <p:spPr>
          <a:xfrm>
            <a:off x="481413" y="1447801"/>
            <a:ext cx="7872811" cy="4190999"/>
          </a:xfrm>
          <a:prstGeom prst="rect">
            <a:avLst/>
          </a:prstGeom>
        </p:spPr>
      </p:pic>
      <p:sp>
        <p:nvSpPr>
          <p:cNvPr id="2" name="Title 1"/>
          <p:cNvSpPr>
            <a:spLocks noGrp="1"/>
          </p:cNvSpPr>
          <p:nvPr>
            <p:ph type="title"/>
          </p:nvPr>
        </p:nvSpPr>
        <p:spPr>
          <a:xfrm>
            <a:off x="0" y="0"/>
            <a:ext cx="9144000" cy="1143000"/>
          </a:xfrm>
        </p:spPr>
        <p:txBody>
          <a:bodyPr/>
          <a:lstStyle/>
          <a:p>
            <a:r>
              <a:rPr lang="en-US" dirty="0" smtClean="0"/>
              <a:t>Accelerated warming in simulations with decreasing aerosol emissions (less sulfate </a:t>
            </a:r>
            <a:r>
              <a:rPr lang="en-US" dirty="0" smtClean="0">
                <a:sym typeface="Wingdings" pitchFamily="2" charset="2"/>
              </a:rPr>
              <a:t></a:t>
            </a:r>
            <a:r>
              <a:rPr lang="en-US" dirty="0" smtClean="0"/>
              <a:t> more warming)</a:t>
            </a:r>
            <a:endParaRPr lang="en-US" dirty="0"/>
          </a:p>
        </p:txBody>
      </p:sp>
      <p:sp>
        <p:nvSpPr>
          <p:cNvPr id="4" name="TextBox 3"/>
          <p:cNvSpPr txBox="1"/>
          <p:nvPr/>
        </p:nvSpPr>
        <p:spPr>
          <a:xfrm>
            <a:off x="1038716" y="4964668"/>
            <a:ext cx="2542684" cy="369332"/>
          </a:xfrm>
          <a:prstGeom prst="rect">
            <a:avLst/>
          </a:prstGeom>
          <a:noFill/>
        </p:spPr>
        <p:txBody>
          <a:bodyPr wrap="none" rtlCol="0">
            <a:spAutoFit/>
          </a:bodyPr>
          <a:lstStyle/>
          <a:p>
            <a:r>
              <a:rPr lang="en-US" b="1" i="1" dirty="0" smtClean="0"/>
              <a:t>c/o D. Schwarzkopf</a:t>
            </a:r>
            <a:endParaRPr lang="en-US" b="1" i="1" dirty="0"/>
          </a:p>
        </p:txBody>
      </p:sp>
      <p:sp>
        <p:nvSpPr>
          <p:cNvPr id="5" name="TextBox 4"/>
          <p:cNvSpPr txBox="1"/>
          <p:nvPr/>
        </p:nvSpPr>
        <p:spPr>
          <a:xfrm>
            <a:off x="0" y="5782270"/>
            <a:ext cx="9272090" cy="923330"/>
          </a:xfrm>
          <a:prstGeom prst="rect">
            <a:avLst/>
          </a:prstGeom>
          <a:noFill/>
        </p:spPr>
        <p:txBody>
          <a:bodyPr wrap="none" rtlCol="0">
            <a:spAutoFit/>
          </a:bodyPr>
          <a:lstStyle/>
          <a:p>
            <a:pPr>
              <a:buFont typeface="Wingdings"/>
              <a:buChar char="à"/>
            </a:pPr>
            <a:r>
              <a:rPr lang="en-US" sz="2000" dirty="0" smtClean="0">
                <a:solidFill>
                  <a:srgbClr val="0000FF"/>
                </a:solidFill>
                <a:latin typeface="Arial" pitchFamily="34" charset="0"/>
                <a:cs typeface="Arial" pitchFamily="34" charset="0"/>
                <a:sym typeface="Wingdings" pitchFamily="2" charset="2"/>
              </a:rPr>
              <a:t>Aerosol removal could accelerate near-term (and amplify long-term) warming</a:t>
            </a:r>
            <a:endParaRPr lang="en-US" sz="1400" dirty="0" smtClean="0">
              <a:solidFill>
                <a:srgbClr val="0000FF"/>
              </a:solidFill>
              <a:latin typeface="Arial" pitchFamily="34" charset="0"/>
              <a:cs typeface="Arial" pitchFamily="34" charset="0"/>
              <a:sym typeface="Wingdings" pitchFamily="2" charset="2"/>
            </a:endParaRPr>
          </a:p>
          <a:p>
            <a:r>
              <a:rPr lang="en-US" sz="1400" dirty="0" smtClean="0">
                <a:solidFill>
                  <a:srgbClr val="0000FF"/>
                </a:solidFill>
                <a:latin typeface="Arial" pitchFamily="34" charset="0"/>
                <a:cs typeface="Arial" pitchFamily="34" charset="0"/>
                <a:sym typeface="Wingdings" pitchFamily="2" charset="2"/>
              </a:rPr>
              <a:t>[e.g., Jacobson and Streets, 2009; </a:t>
            </a:r>
            <a:r>
              <a:rPr lang="en-US" sz="1400" dirty="0" err="1" smtClean="0">
                <a:solidFill>
                  <a:srgbClr val="0000FF"/>
                </a:solidFill>
                <a:latin typeface="Arial" pitchFamily="34" charset="0"/>
                <a:cs typeface="Arial" pitchFamily="34" charset="0"/>
                <a:sym typeface="Wingdings" pitchFamily="2" charset="2"/>
              </a:rPr>
              <a:t>Kloster</a:t>
            </a:r>
            <a:r>
              <a:rPr lang="en-US" sz="1400" dirty="0" smtClean="0">
                <a:solidFill>
                  <a:srgbClr val="0000FF"/>
                </a:solidFill>
                <a:latin typeface="Arial" pitchFamily="34" charset="0"/>
                <a:cs typeface="Arial" pitchFamily="34" charset="0"/>
                <a:sym typeface="Wingdings" pitchFamily="2" charset="2"/>
              </a:rPr>
              <a:t> et al., 2010; </a:t>
            </a:r>
            <a:r>
              <a:rPr lang="en-US" sz="1400" dirty="0" err="1" smtClean="0">
                <a:solidFill>
                  <a:srgbClr val="0000FF"/>
                </a:solidFill>
                <a:latin typeface="Arial" pitchFamily="34" charset="0"/>
                <a:cs typeface="Arial" pitchFamily="34" charset="0"/>
                <a:sym typeface="Wingdings" pitchFamily="2" charset="2"/>
              </a:rPr>
              <a:t>Raes</a:t>
            </a:r>
            <a:r>
              <a:rPr lang="en-US" sz="1400" dirty="0" smtClean="0">
                <a:solidFill>
                  <a:srgbClr val="0000FF"/>
                </a:solidFill>
                <a:latin typeface="Arial" pitchFamily="34" charset="0"/>
                <a:cs typeface="Arial" pitchFamily="34" charset="0"/>
                <a:sym typeface="Wingdings" pitchFamily="2" charset="2"/>
              </a:rPr>
              <a:t> &amp; Seinfeld, 2009; </a:t>
            </a:r>
            <a:r>
              <a:rPr lang="en-US" sz="1400" dirty="0" err="1" smtClean="0">
                <a:solidFill>
                  <a:srgbClr val="0000FF"/>
                </a:solidFill>
                <a:latin typeface="Arial" pitchFamily="34" charset="0"/>
                <a:cs typeface="Arial" pitchFamily="34" charset="0"/>
                <a:sym typeface="Wingdings" pitchFamily="2" charset="2"/>
              </a:rPr>
              <a:t>Wigley</a:t>
            </a:r>
            <a:r>
              <a:rPr lang="en-US" sz="1400" dirty="0" smtClean="0">
                <a:solidFill>
                  <a:srgbClr val="0000FF"/>
                </a:solidFill>
                <a:latin typeface="Arial" pitchFamily="34" charset="0"/>
                <a:cs typeface="Arial" pitchFamily="34" charset="0"/>
                <a:sym typeface="Wingdings" pitchFamily="2" charset="2"/>
              </a:rPr>
              <a:t> et al., 2009]</a:t>
            </a:r>
          </a:p>
          <a:p>
            <a:r>
              <a:rPr lang="en-US" sz="2000" dirty="0" smtClean="0">
                <a:solidFill>
                  <a:srgbClr val="0000FF"/>
                </a:solidFill>
                <a:latin typeface="Arial" pitchFamily="34" charset="0"/>
                <a:cs typeface="Arial" pitchFamily="34" charset="0"/>
                <a:sym typeface="Wingdings" pitchFamily="2" charset="2"/>
              </a:rPr>
              <a:t> Need to better understand + quantify “win-lose” of sulfate (regional climate)</a:t>
            </a:r>
          </a:p>
        </p:txBody>
      </p:sp>
      <p:sp>
        <p:nvSpPr>
          <p:cNvPr id="8" name="TextBox 7"/>
          <p:cNvSpPr txBox="1"/>
          <p:nvPr/>
        </p:nvSpPr>
        <p:spPr>
          <a:xfrm rot="16200000">
            <a:off x="-1538219" y="3226288"/>
            <a:ext cx="3621504" cy="369332"/>
          </a:xfrm>
          <a:prstGeom prst="rect">
            <a:avLst/>
          </a:prstGeom>
          <a:noFill/>
        </p:spPr>
        <p:txBody>
          <a:bodyPr wrap="none" rtlCol="0">
            <a:spAutoFit/>
          </a:bodyPr>
          <a:lstStyle/>
          <a:p>
            <a:r>
              <a:rPr lang="en-US" dirty="0" smtClean="0">
                <a:latin typeface="Arial" pitchFamily="34" charset="0"/>
                <a:cs typeface="Arial" pitchFamily="34" charset="0"/>
              </a:rPr>
              <a:t>Global annual mean </a:t>
            </a:r>
            <a:r>
              <a:rPr lang="en-US" dirty="0" err="1" smtClean="0">
                <a:latin typeface="Arial" pitchFamily="34" charset="0"/>
                <a:cs typeface="Arial" pitchFamily="34" charset="0"/>
              </a:rPr>
              <a:t>sfc</a:t>
            </a:r>
            <a:r>
              <a:rPr lang="en-US" dirty="0" smtClean="0">
                <a:latin typeface="Arial" pitchFamily="34" charset="0"/>
                <a:cs typeface="Arial" pitchFamily="34" charset="0"/>
              </a:rPr>
              <a:t> temp. (K)</a:t>
            </a:r>
            <a:endParaRPr lang="en-US" dirty="0">
              <a:latin typeface="Arial" pitchFamily="34" charset="0"/>
              <a:cs typeface="Arial" pitchFamily="34" charset="0"/>
            </a:endParaRPr>
          </a:p>
        </p:txBody>
      </p:sp>
      <p:grpSp>
        <p:nvGrpSpPr>
          <p:cNvPr id="24" name="Group 23"/>
          <p:cNvGrpSpPr/>
          <p:nvPr/>
        </p:nvGrpSpPr>
        <p:grpSpPr>
          <a:xfrm>
            <a:off x="5029200" y="3657601"/>
            <a:ext cx="1737173" cy="1142206"/>
            <a:chOff x="4358828" y="4191794"/>
            <a:chExt cx="1737173" cy="1142206"/>
          </a:xfrm>
        </p:grpSpPr>
        <p:sp>
          <p:nvSpPr>
            <p:cNvPr id="9" name="TextBox 8"/>
            <p:cNvSpPr txBox="1"/>
            <p:nvPr/>
          </p:nvSpPr>
          <p:spPr>
            <a:xfrm>
              <a:off x="4358828" y="4687669"/>
              <a:ext cx="1737173" cy="646331"/>
            </a:xfrm>
            <a:prstGeom prst="rect">
              <a:avLst/>
            </a:prstGeom>
            <a:noFill/>
          </p:spPr>
          <p:txBody>
            <a:bodyPr wrap="square" rtlCol="0">
              <a:spAutoFit/>
            </a:bodyPr>
            <a:lstStyle/>
            <a:p>
              <a:r>
                <a:rPr lang="en-US" dirty="0" smtClean="0">
                  <a:solidFill>
                    <a:srgbClr val="0000FF"/>
                  </a:solidFill>
                </a:rPr>
                <a:t>Signal emerges by ~2035</a:t>
              </a:r>
            </a:p>
          </p:txBody>
        </p:sp>
        <p:cxnSp>
          <p:nvCxnSpPr>
            <p:cNvPr id="11" name="Straight Arrow Connector 10"/>
            <p:cNvCxnSpPr/>
            <p:nvPr/>
          </p:nvCxnSpPr>
          <p:spPr bwMode="auto">
            <a:xfrm rot="5400000" flipH="1" flipV="1">
              <a:off x="5220495" y="4457700"/>
              <a:ext cx="533400" cy="1588"/>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grpSp>
      <p:grpSp>
        <p:nvGrpSpPr>
          <p:cNvPr id="23" name="Group 22"/>
          <p:cNvGrpSpPr/>
          <p:nvPr/>
        </p:nvGrpSpPr>
        <p:grpSpPr>
          <a:xfrm>
            <a:off x="1025896" y="1295401"/>
            <a:ext cx="5222504" cy="1323439"/>
            <a:chOff x="152400" y="1143000"/>
            <a:chExt cx="5222504" cy="1323439"/>
          </a:xfrm>
        </p:grpSpPr>
        <p:sp>
          <p:nvSpPr>
            <p:cNvPr id="7" name="TextBox 6"/>
            <p:cNvSpPr txBox="1"/>
            <p:nvPr/>
          </p:nvSpPr>
          <p:spPr>
            <a:xfrm>
              <a:off x="685800" y="1143000"/>
              <a:ext cx="4689104" cy="1323439"/>
            </a:xfrm>
            <a:prstGeom prst="rect">
              <a:avLst/>
            </a:prstGeom>
            <a:noFill/>
            <a:ln>
              <a:noFill/>
            </a:ln>
          </p:spPr>
          <p:txBody>
            <a:bodyPr wrap="none" rtlCol="0">
              <a:spAutoFit/>
            </a:bodyPr>
            <a:lstStyle/>
            <a:p>
              <a:r>
                <a:rPr lang="en-US" sz="2000" dirty="0" smtClean="0">
                  <a:solidFill>
                    <a:srgbClr val="00B050"/>
                  </a:solidFill>
                  <a:latin typeface="Arial" pitchFamily="34" charset="0"/>
                  <a:cs typeface="Arial" pitchFamily="34" charset="0"/>
                </a:rPr>
                <a:t>GFDL CM3 Historical</a:t>
              </a:r>
            </a:p>
            <a:p>
              <a:r>
                <a:rPr lang="en-US" sz="2000" dirty="0" smtClean="0">
                  <a:solidFill>
                    <a:srgbClr val="FF6600"/>
                  </a:solidFill>
                  <a:latin typeface="Arial" pitchFamily="34" charset="0"/>
                  <a:cs typeface="Arial" pitchFamily="34" charset="0"/>
                </a:rPr>
                <a:t>GFDL CM3 RCP4.5 WMGG only</a:t>
              </a:r>
            </a:p>
            <a:p>
              <a:r>
                <a:rPr lang="en-US" sz="2000" dirty="0" smtClean="0">
                  <a:solidFill>
                    <a:srgbClr val="0000FF"/>
                  </a:solidFill>
                  <a:latin typeface="Arial" pitchFamily="34" charset="0"/>
                  <a:cs typeface="Arial" pitchFamily="34" charset="0"/>
                </a:rPr>
                <a:t>GFDL CM3 RCP4.5 </a:t>
              </a:r>
            </a:p>
            <a:p>
              <a:r>
                <a:rPr lang="en-US" sz="2000" dirty="0" smtClean="0">
                  <a:solidFill>
                    <a:schemeClr val="bg2">
                      <a:lumMod val="75000"/>
                    </a:schemeClr>
                  </a:solidFill>
                  <a:latin typeface="Arial" pitchFamily="34" charset="0"/>
                  <a:cs typeface="Arial" pitchFamily="34" charset="0"/>
                </a:rPr>
                <a:t>Range of individual ensemble members</a:t>
              </a:r>
              <a:endParaRPr lang="en-US" sz="2000" dirty="0">
                <a:solidFill>
                  <a:schemeClr val="bg2">
                    <a:lumMod val="75000"/>
                  </a:schemeClr>
                </a:solidFill>
                <a:latin typeface="Arial" pitchFamily="34" charset="0"/>
                <a:cs typeface="Arial" pitchFamily="34" charset="0"/>
              </a:endParaRPr>
            </a:p>
          </p:txBody>
        </p:sp>
        <p:cxnSp>
          <p:nvCxnSpPr>
            <p:cNvPr id="19" name="Straight Connector 18"/>
            <p:cNvCxnSpPr/>
            <p:nvPr/>
          </p:nvCxnSpPr>
          <p:spPr bwMode="auto">
            <a:xfrm>
              <a:off x="152400" y="1295400"/>
              <a:ext cx="609600" cy="0"/>
            </a:xfrm>
            <a:prstGeom prst="line">
              <a:avLst/>
            </a:prstGeom>
            <a:solidFill>
              <a:schemeClr val="accent1"/>
            </a:solidFill>
            <a:ln w="57150" cap="flat" cmpd="sng" algn="ctr">
              <a:solidFill>
                <a:srgbClr val="00B050"/>
              </a:solidFill>
              <a:prstDash val="solid"/>
              <a:round/>
              <a:headEnd type="none" w="med" len="med"/>
              <a:tailEnd type="none" w="med" len="med"/>
            </a:ln>
            <a:effectLst/>
          </p:spPr>
        </p:cxnSp>
        <p:cxnSp>
          <p:nvCxnSpPr>
            <p:cNvPr id="20" name="Straight Connector 19"/>
            <p:cNvCxnSpPr/>
            <p:nvPr/>
          </p:nvCxnSpPr>
          <p:spPr bwMode="auto">
            <a:xfrm>
              <a:off x="152400" y="1637763"/>
              <a:ext cx="609600" cy="0"/>
            </a:xfrm>
            <a:prstGeom prst="line">
              <a:avLst/>
            </a:prstGeom>
            <a:solidFill>
              <a:schemeClr val="accent1"/>
            </a:solidFill>
            <a:ln w="57150" cap="flat" cmpd="sng" algn="ctr">
              <a:solidFill>
                <a:srgbClr val="FF6600"/>
              </a:solidFill>
              <a:prstDash val="solid"/>
              <a:round/>
              <a:headEnd type="none" w="med" len="med"/>
              <a:tailEnd type="none" w="med" len="med"/>
            </a:ln>
            <a:effectLst/>
          </p:spPr>
        </p:cxnSp>
        <p:cxnSp>
          <p:nvCxnSpPr>
            <p:cNvPr id="21" name="Straight Connector 20"/>
            <p:cNvCxnSpPr/>
            <p:nvPr/>
          </p:nvCxnSpPr>
          <p:spPr bwMode="auto">
            <a:xfrm>
              <a:off x="152400" y="1943637"/>
              <a:ext cx="609600" cy="0"/>
            </a:xfrm>
            <a:prstGeom prst="line">
              <a:avLst/>
            </a:prstGeom>
            <a:solidFill>
              <a:schemeClr val="accent1"/>
            </a:solidFill>
            <a:ln w="57150" cap="flat" cmpd="sng" algn="ctr">
              <a:solidFill>
                <a:srgbClr val="0000FF"/>
              </a:solidFill>
              <a:prstDash val="solid"/>
              <a:round/>
              <a:headEnd type="none" w="med" len="med"/>
              <a:tailEnd type="none" w="med" len="med"/>
            </a:ln>
            <a:effectLst/>
          </p:spPr>
        </p:cxnSp>
        <p:cxnSp>
          <p:nvCxnSpPr>
            <p:cNvPr id="22" name="Straight Connector 21"/>
            <p:cNvCxnSpPr/>
            <p:nvPr/>
          </p:nvCxnSpPr>
          <p:spPr bwMode="auto">
            <a:xfrm>
              <a:off x="152400" y="2260242"/>
              <a:ext cx="609600" cy="0"/>
            </a:xfrm>
            <a:prstGeom prst="line">
              <a:avLst/>
            </a:prstGeom>
            <a:solidFill>
              <a:schemeClr val="accent1"/>
            </a:solidFill>
            <a:ln w="57150" cap="flat" cmpd="sng" algn="ctr">
              <a:solidFill>
                <a:schemeClr val="bg2">
                  <a:lumMod val="75000"/>
                </a:schemeClr>
              </a:solidFill>
              <a:prstDash val="solid"/>
              <a:round/>
              <a:headEnd type="none" w="med" len="med"/>
              <a:tailEnd type="none" w="med" len="med"/>
            </a:ln>
            <a:effectLst/>
          </p:spPr>
        </p:cxnSp>
      </p:grpSp>
      <p:grpSp>
        <p:nvGrpSpPr>
          <p:cNvPr id="25" name="Group 24"/>
          <p:cNvGrpSpPr/>
          <p:nvPr/>
        </p:nvGrpSpPr>
        <p:grpSpPr>
          <a:xfrm>
            <a:off x="6781800" y="1981201"/>
            <a:ext cx="2590800" cy="2790349"/>
            <a:chOff x="6781800" y="2057400"/>
            <a:chExt cx="2590800" cy="2790349"/>
          </a:xfrm>
        </p:grpSpPr>
        <p:sp>
          <p:nvSpPr>
            <p:cNvPr id="16" name="TextBox 15"/>
            <p:cNvSpPr txBox="1"/>
            <p:nvPr/>
          </p:nvSpPr>
          <p:spPr>
            <a:xfrm>
              <a:off x="6781800" y="3124200"/>
              <a:ext cx="2590800" cy="1723549"/>
            </a:xfrm>
            <a:prstGeom prst="rect">
              <a:avLst/>
            </a:prstGeom>
            <a:solidFill>
              <a:schemeClr val="bg1"/>
            </a:solidFill>
          </p:spPr>
          <p:txBody>
            <a:bodyPr wrap="square" rtlCol="0">
              <a:spAutoFit/>
            </a:bodyPr>
            <a:lstStyle/>
            <a:p>
              <a:r>
                <a:rPr lang="en-US" sz="2000" dirty="0" smtClean="0">
                  <a:solidFill>
                    <a:srgbClr val="0000FF"/>
                  </a:solidFill>
                  <a:latin typeface="Arial" pitchFamily="34" charset="0"/>
                  <a:cs typeface="Arial" pitchFamily="34" charset="0"/>
                </a:rPr>
                <a:t> additional warming when aerosols are </a:t>
              </a:r>
            </a:p>
            <a:p>
              <a:r>
                <a:rPr lang="en-US" sz="2000" dirty="0" smtClean="0">
                  <a:solidFill>
                    <a:srgbClr val="0000FF"/>
                  </a:solidFill>
                  <a:latin typeface="Arial" pitchFamily="34" charset="0"/>
                  <a:cs typeface="Arial" pitchFamily="34" charset="0"/>
                </a:rPr>
                <a:t>reduced (mainly</a:t>
              </a:r>
            </a:p>
            <a:p>
              <a:r>
                <a:rPr lang="en-US" sz="2000" dirty="0" smtClean="0">
                  <a:solidFill>
                    <a:srgbClr val="0000FF"/>
                  </a:solidFill>
                  <a:latin typeface="Arial" pitchFamily="34" charset="0"/>
                  <a:cs typeface="Arial" pitchFamily="34" charset="0"/>
                </a:rPr>
                <a:t>sulfate, indirect</a:t>
              </a:r>
            </a:p>
            <a:p>
              <a:r>
                <a:rPr lang="en-US" sz="2000" dirty="0" smtClean="0">
                  <a:solidFill>
                    <a:srgbClr val="0000FF"/>
                  </a:solidFill>
                  <a:latin typeface="Arial" pitchFamily="34" charset="0"/>
                  <a:cs typeface="Arial" pitchFamily="34" charset="0"/>
                </a:rPr>
                <a:t>effect)</a:t>
              </a:r>
            </a:p>
            <a:p>
              <a:endParaRPr lang="en-US" sz="600" dirty="0" smtClean="0">
                <a:solidFill>
                  <a:srgbClr val="0000FF"/>
                </a:solidFill>
                <a:latin typeface="Arial" pitchFamily="34" charset="0"/>
                <a:cs typeface="Arial" pitchFamily="34" charset="0"/>
              </a:endParaRPr>
            </a:p>
          </p:txBody>
        </p:sp>
        <p:cxnSp>
          <p:nvCxnSpPr>
            <p:cNvPr id="27" name="Straight Arrow Connector 26"/>
            <p:cNvCxnSpPr/>
            <p:nvPr/>
          </p:nvCxnSpPr>
          <p:spPr bwMode="auto">
            <a:xfrm rot="5400000" flipH="1" flipV="1">
              <a:off x="7506494" y="2323306"/>
              <a:ext cx="533400" cy="1588"/>
            </a:xfrm>
            <a:prstGeom prst="straightConnector1">
              <a:avLst/>
            </a:prstGeom>
            <a:solidFill>
              <a:schemeClr val="accent1"/>
            </a:solidFill>
            <a:ln w="57150" cap="flat" cmpd="sng" algn="ctr">
              <a:solidFill>
                <a:srgbClr val="0000FF"/>
              </a:solidFill>
              <a:prstDash val="solid"/>
              <a:round/>
              <a:headEnd type="none" w="med" len="med"/>
              <a:tailEnd type="arrow"/>
            </a:ln>
            <a:effec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#2 (drivers + riders): Negative feedback of warming climate on methane lifetime….</a:t>
            </a:r>
            <a:endParaRPr lang="en-US" dirty="0"/>
          </a:p>
        </p:txBody>
      </p:sp>
      <p:graphicFrame>
        <p:nvGraphicFramePr>
          <p:cNvPr id="3" name="Object 4"/>
          <p:cNvGraphicFramePr>
            <a:graphicFrameLocks noChangeAspect="1"/>
          </p:cNvGraphicFramePr>
          <p:nvPr/>
        </p:nvGraphicFramePr>
        <p:xfrm>
          <a:off x="1339850" y="1087438"/>
          <a:ext cx="3224213" cy="1655762"/>
        </p:xfrm>
        <a:graphic>
          <a:graphicData uri="http://schemas.openxmlformats.org/presentationml/2006/ole">
            <mc:AlternateContent xmlns:mc="http://schemas.openxmlformats.org/markup-compatibility/2006">
              <mc:Choice xmlns:v="urn:schemas-microsoft-com:vml" Requires="v">
                <p:oleObj spid="_x0000_s162826" name="Equation" r:id="rId4" imgW="1333440" imgH="685800" progId="Equation.3">
                  <p:embed/>
                </p:oleObj>
              </mc:Choice>
              <mc:Fallback>
                <p:oleObj name="Equation" r:id="rId4" imgW="1333440" imgH="685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850" y="1087438"/>
                        <a:ext cx="3224213" cy="165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28600" y="1143000"/>
            <a:ext cx="922047" cy="830997"/>
          </a:xfrm>
          <a:prstGeom prst="rect">
            <a:avLst/>
          </a:prstGeom>
          <a:noFill/>
        </p:spPr>
        <p:txBody>
          <a:bodyPr wrap="none" rtlCol="0">
            <a:spAutoFit/>
          </a:bodyPr>
          <a:lstStyle/>
          <a:p>
            <a:r>
              <a:rPr lang="en-US" sz="4800" b="1" dirty="0" smtClean="0">
                <a:solidFill>
                  <a:srgbClr val="000000"/>
                </a:solidFill>
                <a:latin typeface="Symbol" pitchFamily="18" charset="2"/>
              </a:rPr>
              <a:t>t</a:t>
            </a:r>
            <a:r>
              <a:rPr lang="en-US" sz="2000" dirty="0" smtClean="0">
                <a:latin typeface="Arial" pitchFamily="34" charset="0"/>
                <a:cs typeface="Arial" pitchFamily="34" charset="0"/>
              </a:rPr>
              <a:t>CH</a:t>
            </a:r>
            <a:r>
              <a:rPr lang="en-US" sz="2000" baseline="-25000" dirty="0" smtClean="0">
                <a:latin typeface="Arial" pitchFamily="34" charset="0"/>
                <a:cs typeface="Arial" pitchFamily="34" charset="0"/>
              </a:rPr>
              <a:t>4</a:t>
            </a:r>
            <a:endParaRPr lang="en-US" sz="2000" baseline="-25000" dirty="0">
              <a:latin typeface="Arial" pitchFamily="34" charset="0"/>
              <a:cs typeface="Arial" pitchFamily="34" charset="0"/>
            </a:endParaRPr>
          </a:p>
        </p:txBody>
      </p:sp>
      <p:sp>
        <p:nvSpPr>
          <p:cNvPr id="5" name="TextBox 4"/>
          <p:cNvSpPr txBox="1"/>
          <p:nvPr/>
        </p:nvSpPr>
        <p:spPr>
          <a:xfrm>
            <a:off x="990600" y="1447800"/>
            <a:ext cx="352982" cy="369332"/>
          </a:xfrm>
          <a:prstGeom prst="rect">
            <a:avLst/>
          </a:prstGeom>
          <a:noFill/>
        </p:spPr>
        <p:txBody>
          <a:bodyPr wrap="none" rtlCol="0">
            <a:spAutoFit/>
          </a:bodyPr>
          <a:lstStyle/>
          <a:p>
            <a:r>
              <a:rPr lang="en-US" dirty="0" smtClean="0"/>
              <a:t>=</a:t>
            </a:r>
            <a:endParaRPr lang="en-US" dirty="0"/>
          </a:p>
        </p:txBody>
      </p:sp>
      <p:sp>
        <p:nvSpPr>
          <p:cNvPr id="12" name="Text Box 11"/>
          <p:cNvSpPr txBox="1">
            <a:spLocks noChangeArrowheads="1"/>
          </p:cNvSpPr>
          <p:nvPr/>
        </p:nvSpPr>
        <p:spPr bwMode="auto">
          <a:xfrm>
            <a:off x="5486400" y="1161633"/>
            <a:ext cx="3581400" cy="2800767"/>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smtClean="0">
                <a:solidFill>
                  <a:srgbClr val="0000FF"/>
                </a:solidFill>
                <a:latin typeface="Arial" charset="0"/>
                <a:sym typeface="Wingdings" pitchFamily="2" charset="2"/>
              </a:rPr>
              <a:t>Shortens with increasing:</a:t>
            </a:r>
          </a:p>
          <a:p>
            <a:pPr fontAlgn="base">
              <a:spcBef>
                <a:spcPct val="0"/>
              </a:spcBef>
              <a:spcAft>
                <a:spcPct val="0"/>
              </a:spcAft>
            </a:pPr>
            <a:endParaRPr lang="en-US" sz="800" b="1" dirty="0" smtClean="0">
              <a:solidFill>
                <a:srgbClr val="0000FF"/>
              </a:solidFill>
              <a:latin typeface="Arial" charset="0"/>
              <a:sym typeface="Wingdings" pitchFamily="2" charset="2"/>
            </a:endParaRPr>
          </a:p>
          <a:p>
            <a:pPr fontAlgn="base">
              <a:spcBef>
                <a:spcPct val="0"/>
              </a:spcBef>
              <a:spcAft>
                <a:spcPct val="0"/>
              </a:spcAft>
              <a:buFont typeface="Wingdings" pitchFamily="2" charset="2"/>
              <a:buChar char="q"/>
            </a:pPr>
            <a:r>
              <a:rPr lang="en-US" sz="2000" b="1" dirty="0" smtClean="0">
                <a:solidFill>
                  <a:srgbClr val="0000FF"/>
                </a:solidFill>
                <a:latin typeface="Arial" charset="0"/>
                <a:sym typeface="Wingdings" pitchFamily="2" charset="2"/>
              </a:rPr>
              <a:t>  temperature (by 2% K</a:t>
            </a:r>
            <a:r>
              <a:rPr lang="en-US" sz="2000" b="1" baseline="30000" dirty="0" smtClean="0">
                <a:solidFill>
                  <a:srgbClr val="0000FF"/>
                </a:solidFill>
                <a:latin typeface="Arial" charset="0"/>
                <a:sym typeface="Wingdings" pitchFamily="2" charset="2"/>
              </a:rPr>
              <a:t>-1</a:t>
            </a:r>
            <a:r>
              <a:rPr lang="en-US" sz="2000" b="1" dirty="0" smtClean="0">
                <a:solidFill>
                  <a:srgbClr val="0000FF"/>
                </a:solidFill>
                <a:latin typeface="Arial" charset="0"/>
                <a:sym typeface="Wingdings" pitchFamily="2" charset="2"/>
              </a:rPr>
              <a:t>)</a:t>
            </a:r>
          </a:p>
          <a:p>
            <a:pPr fontAlgn="base">
              <a:spcBef>
                <a:spcPct val="0"/>
              </a:spcBef>
              <a:spcAft>
                <a:spcPct val="0"/>
              </a:spcAft>
              <a:buFont typeface="Wingdings" pitchFamily="2" charset="2"/>
              <a:buChar char="q"/>
            </a:pPr>
            <a:endParaRPr lang="en-US" sz="800" b="1" dirty="0" smtClean="0">
              <a:solidFill>
                <a:srgbClr val="0000FF"/>
              </a:solidFill>
              <a:latin typeface="Arial" charset="0"/>
              <a:sym typeface="Wingdings" pitchFamily="2" charset="2"/>
            </a:endParaRPr>
          </a:p>
          <a:p>
            <a:pPr fontAlgn="base">
              <a:spcBef>
                <a:spcPct val="0"/>
              </a:spcBef>
              <a:spcAft>
                <a:spcPct val="0"/>
              </a:spcAft>
              <a:buFont typeface="Wingdings" pitchFamily="2" charset="2"/>
              <a:buChar char="q"/>
            </a:pPr>
            <a:r>
              <a:rPr lang="en-US" sz="2000" b="1" dirty="0" smtClean="0">
                <a:solidFill>
                  <a:srgbClr val="0000FF"/>
                </a:solidFill>
                <a:latin typeface="Arial" charset="0"/>
                <a:sym typeface="Wingdings" pitchFamily="2" charset="2"/>
              </a:rPr>
              <a:t>  [OH]</a:t>
            </a:r>
          </a:p>
          <a:p>
            <a:pPr fontAlgn="base">
              <a:spcBef>
                <a:spcPct val="0"/>
              </a:spcBef>
              <a:spcAft>
                <a:spcPct val="0"/>
              </a:spcAft>
            </a:pPr>
            <a:r>
              <a:rPr lang="en-US" sz="2000" b="1" dirty="0" smtClean="0">
                <a:solidFill>
                  <a:srgbClr val="0000FF"/>
                </a:solidFill>
                <a:latin typeface="Arial" charset="0"/>
                <a:sym typeface="Wingdings" pitchFamily="2" charset="2"/>
              </a:rPr>
              <a:t>	+ </a:t>
            </a:r>
            <a:r>
              <a:rPr lang="en-US" sz="2000" b="1" dirty="0" err="1" smtClean="0">
                <a:solidFill>
                  <a:srgbClr val="0000FF"/>
                </a:solidFill>
                <a:latin typeface="Arial" charset="0"/>
                <a:sym typeface="Wingdings" pitchFamily="2" charset="2"/>
              </a:rPr>
              <a:t>NO</a:t>
            </a:r>
            <a:r>
              <a:rPr lang="en-US" sz="2000" b="1" baseline="-25000" dirty="0" err="1" smtClean="0">
                <a:solidFill>
                  <a:srgbClr val="0000FF"/>
                </a:solidFill>
                <a:latin typeface="Arial" charset="0"/>
                <a:sym typeface="Wingdings" pitchFamily="2" charset="2"/>
              </a:rPr>
              <a:t>x</a:t>
            </a:r>
            <a:r>
              <a:rPr lang="en-US" sz="2000" b="1" dirty="0" smtClean="0">
                <a:solidFill>
                  <a:srgbClr val="0000FF"/>
                </a:solidFill>
                <a:latin typeface="Arial" charset="0"/>
                <a:sym typeface="Wingdings" pitchFamily="2" charset="2"/>
              </a:rPr>
              <a:t> sources</a:t>
            </a:r>
          </a:p>
          <a:p>
            <a:pPr fontAlgn="base">
              <a:spcBef>
                <a:spcPct val="0"/>
              </a:spcBef>
              <a:spcAft>
                <a:spcPct val="0"/>
              </a:spcAft>
            </a:pPr>
            <a:r>
              <a:rPr lang="en-US" sz="2000" b="1" dirty="0" smtClean="0">
                <a:solidFill>
                  <a:srgbClr val="0000FF"/>
                </a:solidFill>
                <a:latin typeface="Arial" charset="0"/>
                <a:sym typeface="Wingdings" pitchFamily="2" charset="2"/>
              </a:rPr>
              <a:t>	+ water vapor</a:t>
            </a:r>
          </a:p>
          <a:p>
            <a:pPr fontAlgn="base">
              <a:spcBef>
                <a:spcPct val="0"/>
              </a:spcBef>
              <a:spcAft>
                <a:spcPct val="0"/>
              </a:spcAft>
            </a:pPr>
            <a:r>
              <a:rPr lang="en-US" sz="2000" b="1" dirty="0" smtClean="0">
                <a:solidFill>
                  <a:srgbClr val="0000FF"/>
                </a:solidFill>
                <a:latin typeface="Arial" charset="0"/>
                <a:sym typeface="Wingdings" pitchFamily="2" charset="2"/>
              </a:rPr>
              <a:t>	+ photolysis rates</a:t>
            </a:r>
          </a:p>
          <a:p>
            <a:pPr fontAlgn="base">
              <a:spcBef>
                <a:spcPct val="0"/>
              </a:spcBef>
              <a:spcAft>
                <a:spcPct val="0"/>
              </a:spcAft>
            </a:pPr>
            <a:r>
              <a:rPr lang="en-US" sz="2000" b="1" dirty="0" smtClean="0">
                <a:solidFill>
                  <a:srgbClr val="0000FF"/>
                </a:solidFill>
                <a:latin typeface="Arial" charset="0"/>
                <a:sym typeface="Wingdings" pitchFamily="2" charset="2"/>
              </a:rPr>
              <a:t>	-  CO, NMVOC, CH</a:t>
            </a:r>
            <a:r>
              <a:rPr lang="en-US" sz="2000" b="1" baseline="-25000" dirty="0" smtClean="0">
                <a:solidFill>
                  <a:srgbClr val="0000FF"/>
                </a:solidFill>
                <a:latin typeface="Arial" charset="0"/>
                <a:sym typeface="Wingdings" pitchFamily="2" charset="2"/>
              </a:rPr>
              <a:t>4</a:t>
            </a:r>
            <a:endParaRPr lang="en-US" sz="2000" b="1" dirty="0" smtClean="0">
              <a:solidFill>
                <a:srgbClr val="0000FF"/>
              </a:solidFill>
              <a:latin typeface="Arial" charset="0"/>
              <a:sym typeface="Wingdings" pitchFamily="2" charset="2"/>
            </a:endParaRPr>
          </a:p>
          <a:p>
            <a:pPr fontAlgn="base">
              <a:spcBef>
                <a:spcPct val="0"/>
              </a:spcBef>
              <a:spcAft>
                <a:spcPct val="0"/>
              </a:spcAft>
            </a:pPr>
            <a:endParaRPr lang="en-US" sz="2000" b="1" dirty="0" smtClean="0">
              <a:solidFill>
                <a:srgbClr val="0000FF"/>
              </a:solidFill>
              <a:latin typeface="Arial" charset="0"/>
              <a:sym typeface="Wingdings" pitchFamily="2" charset="2"/>
            </a:endParaRPr>
          </a:p>
        </p:txBody>
      </p:sp>
      <p:sp>
        <p:nvSpPr>
          <p:cNvPr id="23" name="TextBox 22"/>
          <p:cNvSpPr txBox="1"/>
          <p:nvPr/>
        </p:nvSpPr>
        <p:spPr>
          <a:xfrm>
            <a:off x="6662693" y="6477000"/>
            <a:ext cx="2328907" cy="369332"/>
          </a:xfrm>
          <a:prstGeom prst="rect">
            <a:avLst/>
          </a:prstGeom>
          <a:noFill/>
        </p:spPr>
        <p:txBody>
          <a:bodyPr wrap="none" rtlCol="0">
            <a:spAutoFit/>
          </a:bodyPr>
          <a:lstStyle/>
          <a:p>
            <a:r>
              <a:rPr lang="en-US" dirty="0" smtClean="0">
                <a:latin typeface="Arial" pitchFamily="34" charset="0"/>
                <a:cs typeface="Arial" pitchFamily="34" charset="0"/>
              </a:rPr>
              <a:t>J. John et al., in prep</a:t>
            </a:r>
            <a:endParaRPr lang="en-US" dirty="0">
              <a:latin typeface="Arial" pitchFamily="34" charset="0"/>
              <a:cs typeface="Arial" pitchFamily="34" charset="0"/>
            </a:endParaRPr>
          </a:p>
        </p:txBody>
      </p:sp>
      <p:grpSp>
        <p:nvGrpSpPr>
          <p:cNvPr id="27" name="Group 26"/>
          <p:cNvGrpSpPr/>
          <p:nvPr/>
        </p:nvGrpSpPr>
        <p:grpSpPr>
          <a:xfrm>
            <a:off x="0" y="2353233"/>
            <a:ext cx="6324600" cy="4504767"/>
            <a:chOff x="76200" y="2353232"/>
            <a:chExt cx="6324600" cy="4504767"/>
          </a:xfrm>
        </p:grpSpPr>
        <p:pic>
          <p:nvPicPr>
            <p:cNvPr id="24" name="Picture 23" descr="tauch4_rcp45_star_rcp85.png"/>
            <p:cNvPicPr>
              <a:picLocks noChangeAspect="1"/>
            </p:cNvPicPr>
            <p:nvPr/>
          </p:nvPicPr>
          <p:blipFill>
            <a:blip r:embed="rId6" cstate="print"/>
            <a:srcRect l="11162" t="13333" r="6869" b="11111"/>
            <a:stretch>
              <a:fillRect/>
            </a:stretch>
          </p:blipFill>
          <p:spPr>
            <a:xfrm>
              <a:off x="76200" y="2353232"/>
              <a:ext cx="6324600" cy="4504767"/>
            </a:xfrm>
            <a:prstGeom prst="rect">
              <a:avLst/>
            </a:prstGeom>
          </p:spPr>
        </p:pic>
        <p:grpSp>
          <p:nvGrpSpPr>
            <p:cNvPr id="26" name="Group 25"/>
            <p:cNvGrpSpPr/>
            <p:nvPr/>
          </p:nvGrpSpPr>
          <p:grpSpPr>
            <a:xfrm>
              <a:off x="914400" y="5029199"/>
              <a:ext cx="4440367" cy="1323439"/>
              <a:chOff x="914400" y="4984015"/>
              <a:chExt cx="4440367" cy="1323439"/>
            </a:xfrm>
          </p:grpSpPr>
          <p:grpSp>
            <p:nvGrpSpPr>
              <p:cNvPr id="8" name="Group 7"/>
              <p:cNvGrpSpPr/>
              <p:nvPr/>
            </p:nvGrpSpPr>
            <p:grpSpPr>
              <a:xfrm>
                <a:off x="914400" y="4984015"/>
                <a:ext cx="4440367" cy="1323439"/>
                <a:chOff x="152400" y="1253192"/>
                <a:chExt cx="4440367" cy="1323439"/>
              </a:xfrm>
            </p:grpSpPr>
            <p:sp>
              <p:nvSpPr>
                <p:cNvPr id="9" name="TextBox 8"/>
                <p:cNvSpPr txBox="1"/>
                <p:nvPr/>
              </p:nvSpPr>
              <p:spPr>
                <a:xfrm>
                  <a:off x="685800" y="1253192"/>
                  <a:ext cx="3906967" cy="1323439"/>
                </a:xfrm>
                <a:prstGeom prst="rect">
                  <a:avLst/>
                </a:prstGeom>
                <a:noFill/>
              </p:spPr>
              <p:txBody>
                <a:bodyPr wrap="none" rtlCol="0">
                  <a:spAutoFit/>
                </a:bodyPr>
                <a:lstStyle/>
                <a:p>
                  <a:r>
                    <a:rPr lang="en-US" sz="2000" dirty="0" smtClean="0">
                      <a:solidFill>
                        <a:srgbClr val="FF0000"/>
                      </a:solidFill>
                      <a:latin typeface="Arial" pitchFamily="34" charset="0"/>
                      <a:cs typeface="Arial" pitchFamily="34" charset="0"/>
                    </a:rPr>
                    <a:t>GFDL CM3 RCP8.5</a:t>
                  </a:r>
                </a:p>
                <a:p>
                  <a:r>
                    <a:rPr lang="en-US" sz="2000" dirty="0" smtClean="0">
                      <a:solidFill>
                        <a:srgbClr val="0000FF"/>
                      </a:solidFill>
                      <a:latin typeface="Arial" pitchFamily="34" charset="0"/>
                      <a:cs typeface="Arial" pitchFamily="34" charset="0"/>
                    </a:rPr>
                    <a:t>GFDL CM3 RCP4.5</a:t>
                  </a:r>
                </a:p>
                <a:p>
                  <a:r>
                    <a:rPr lang="en-US" sz="2000" dirty="0" smtClean="0">
                      <a:solidFill>
                        <a:srgbClr val="FF6600"/>
                      </a:solidFill>
                      <a:latin typeface="Arial" pitchFamily="34" charset="0"/>
                      <a:cs typeface="Arial" pitchFamily="34" charset="0"/>
                    </a:rPr>
                    <a:t>GFDL CM3 RCP4.5 WMGG only</a:t>
                  </a:r>
                </a:p>
                <a:p>
                  <a:r>
                    <a:rPr lang="en-US" sz="2000" dirty="0" smtClean="0">
                      <a:solidFill>
                        <a:schemeClr val="bg2">
                          <a:lumMod val="50000"/>
                        </a:schemeClr>
                      </a:solidFill>
                      <a:latin typeface="Arial" pitchFamily="34" charset="0"/>
                      <a:cs typeface="Arial" pitchFamily="34" charset="0"/>
                    </a:rPr>
                    <a:t>individual ensemble members</a:t>
                  </a:r>
                  <a:endParaRPr lang="en-US" sz="2000" dirty="0">
                    <a:solidFill>
                      <a:schemeClr val="bg2">
                        <a:lumMod val="50000"/>
                      </a:schemeClr>
                    </a:solidFill>
                    <a:latin typeface="Arial" pitchFamily="34" charset="0"/>
                    <a:cs typeface="Arial" pitchFamily="34" charset="0"/>
                  </a:endParaRPr>
                </a:p>
              </p:txBody>
            </p:sp>
            <p:cxnSp>
              <p:nvCxnSpPr>
                <p:cNvPr id="11" name="Straight Connector 10"/>
                <p:cNvCxnSpPr/>
                <p:nvPr/>
              </p:nvCxnSpPr>
              <p:spPr bwMode="auto">
                <a:xfrm>
                  <a:off x="152400" y="2049778"/>
                  <a:ext cx="609600" cy="0"/>
                </a:xfrm>
                <a:prstGeom prst="line">
                  <a:avLst/>
                </a:prstGeom>
                <a:solidFill>
                  <a:schemeClr val="accent1"/>
                </a:solidFill>
                <a:ln w="57150" cap="flat" cmpd="sng" algn="ctr">
                  <a:solidFill>
                    <a:srgbClr val="FF6600"/>
                  </a:solidFill>
                  <a:prstDash val="solid"/>
                  <a:round/>
                  <a:headEnd type="none" w="med" len="med"/>
                  <a:tailEnd type="none" w="med" len="med"/>
                </a:ln>
                <a:effectLst/>
              </p:spPr>
            </p:cxnSp>
            <p:cxnSp>
              <p:nvCxnSpPr>
                <p:cNvPr id="13" name="Straight Connector 12"/>
                <p:cNvCxnSpPr/>
                <p:nvPr/>
              </p:nvCxnSpPr>
              <p:spPr bwMode="auto">
                <a:xfrm>
                  <a:off x="152400" y="1735454"/>
                  <a:ext cx="609600" cy="0"/>
                </a:xfrm>
                <a:prstGeom prst="line">
                  <a:avLst/>
                </a:prstGeom>
                <a:solidFill>
                  <a:schemeClr val="accent1"/>
                </a:solidFill>
                <a:ln w="57150" cap="flat" cmpd="sng" algn="ctr">
                  <a:solidFill>
                    <a:srgbClr val="0000FF"/>
                  </a:solidFill>
                  <a:prstDash val="solid"/>
                  <a:round/>
                  <a:headEnd type="none" w="med" len="med"/>
                  <a:tailEnd type="none" w="med" len="med"/>
                </a:ln>
                <a:effectLst/>
              </p:spPr>
            </p:cxnSp>
            <p:cxnSp>
              <p:nvCxnSpPr>
                <p:cNvPr id="14" name="Straight Connector 13"/>
                <p:cNvCxnSpPr/>
                <p:nvPr/>
              </p:nvCxnSpPr>
              <p:spPr bwMode="auto">
                <a:xfrm>
                  <a:off x="152400" y="2351007"/>
                  <a:ext cx="609600" cy="0"/>
                </a:xfrm>
                <a:prstGeom prst="line">
                  <a:avLst/>
                </a:prstGeom>
                <a:solidFill>
                  <a:schemeClr val="accent1"/>
                </a:solidFill>
                <a:ln w="57150" cap="flat" cmpd="sng" algn="ctr">
                  <a:solidFill>
                    <a:schemeClr val="bg2">
                      <a:lumMod val="50000"/>
                    </a:schemeClr>
                  </a:solidFill>
                  <a:prstDash val="solid"/>
                  <a:round/>
                  <a:headEnd type="none" w="med" len="med"/>
                  <a:tailEnd type="none" w="med" len="med"/>
                </a:ln>
                <a:effectLst/>
              </p:spPr>
            </p:cxnSp>
          </p:grpSp>
          <p:cxnSp>
            <p:nvCxnSpPr>
              <p:cNvPr id="25" name="Straight Connector 24"/>
              <p:cNvCxnSpPr/>
              <p:nvPr/>
            </p:nvCxnSpPr>
            <p:spPr bwMode="auto">
              <a:xfrm>
                <a:off x="914400" y="5136415"/>
                <a:ext cx="609600"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grpSp>
      <p:sp>
        <p:nvSpPr>
          <p:cNvPr id="16" name="TextBox 15"/>
          <p:cNvSpPr txBox="1"/>
          <p:nvPr/>
        </p:nvSpPr>
        <p:spPr>
          <a:xfrm>
            <a:off x="2895600" y="2395478"/>
            <a:ext cx="3733800" cy="2862322"/>
          </a:xfrm>
          <a:prstGeom prst="rect">
            <a:avLst/>
          </a:prstGeom>
          <a:noFill/>
        </p:spPr>
        <p:txBody>
          <a:bodyPr wrap="square" rtlCol="0">
            <a:spAutoFit/>
          </a:bodyPr>
          <a:lstStyle/>
          <a:p>
            <a:r>
              <a:rPr lang="en-US" sz="2000" b="1" dirty="0" smtClean="0">
                <a:latin typeface="Arial" pitchFamily="34" charset="0"/>
                <a:cs typeface="Arial" pitchFamily="34" charset="0"/>
              </a:rPr>
              <a:t>2081-2100 – 2006-2025:</a:t>
            </a:r>
            <a:r>
              <a:rPr lang="en-US" sz="2000" b="1" dirty="0" smtClean="0">
                <a:solidFill>
                  <a:srgbClr val="FF0000"/>
                </a:solidFill>
                <a:latin typeface="Arial" pitchFamily="34" charset="0"/>
                <a:cs typeface="Arial" pitchFamily="34" charset="0"/>
              </a:rPr>
              <a:t> </a:t>
            </a:r>
          </a:p>
          <a:p>
            <a:endParaRPr lang="en-US" sz="2000" b="1" dirty="0" smtClean="0">
              <a:solidFill>
                <a:srgbClr val="FF0000"/>
              </a:solidFill>
              <a:latin typeface="Arial" pitchFamily="34" charset="0"/>
              <a:cs typeface="Arial" pitchFamily="34" charset="0"/>
            </a:endParaRPr>
          </a:p>
          <a:p>
            <a:r>
              <a:rPr lang="en-US" sz="2000" b="1"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+4%</a:t>
            </a:r>
            <a:endParaRPr lang="en-US" sz="2000" b="1" dirty="0" smtClean="0">
              <a:solidFill>
                <a:srgbClr val="FF0000"/>
              </a:solidFill>
              <a:latin typeface="Arial" pitchFamily="34" charset="0"/>
              <a:cs typeface="Arial" pitchFamily="34" charset="0"/>
            </a:endParaRPr>
          </a:p>
          <a:p>
            <a:r>
              <a:rPr lang="en-US" sz="2000" b="1" dirty="0" smtClean="0">
                <a:latin typeface="Arial" pitchFamily="34" charset="0"/>
                <a:cs typeface="Arial" pitchFamily="34" charset="0"/>
              </a:rPr>
              <a:t>		</a:t>
            </a:r>
          </a:p>
          <a:p>
            <a:r>
              <a:rPr lang="en-US" sz="2000" b="1" dirty="0" smtClean="0">
                <a:solidFill>
                  <a:srgbClr val="FF6600"/>
                </a:solidFill>
                <a:latin typeface="Arial" pitchFamily="34" charset="0"/>
                <a:cs typeface="Arial" pitchFamily="34" charset="0"/>
              </a:rPr>
              <a:t>		    </a:t>
            </a:r>
            <a:r>
              <a:rPr lang="en-US" sz="2400" b="1" dirty="0" smtClean="0">
                <a:solidFill>
                  <a:srgbClr val="FF6600"/>
                </a:solidFill>
                <a:latin typeface="Arial" pitchFamily="34" charset="0"/>
                <a:cs typeface="Arial" pitchFamily="34" charset="0"/>
              </a:rPr>
              <a:t>-5%</a:t>
            </a:r>
          </a:p>
          <a:p>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-13%</a:t>
            </a:r>
          </a:p>
        </p:txBody>
      </p:sp>
      <p:sp>
        <p:nvSpPr>
          <p:cNvPr id="18" name="TextBox 17"/>
          <p:cNvSpPr txBox="1"/>
          <p:nvPr/>
        </p:nvSpPr>
        <p:spPr>
          <a:xfrm>
            <a:off x="6172200" y="4114800"/>
            <a:ext cx="3177473" cy="1938992"/>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 But the </a:t>
            </a:r>
          </a:p>
          <a:p>
            <a:r>
              <a:rPr lang="en-US" sz="2400" b="1" dirty="0" smtClean="0">
                <a:solidFill>
                  <a:srgbClr val="FF0000"/>
                </a:solidFill>
                <a:latin typeface="Arial" pitchFamily="34" charset="0"/>
                <a:cs typeface="Arial" pitchFamily="34" charset="0"/>
              </a:rPr>
              <a:t>lifetime increases</a:t>
            </a:r>
          </a:p>
          <a:p>
            <a:r>
              <a:rPr lang="en-US" sz="2400" b="1" dirty="0" smtClean="0">
                <a:solidFill>
                  <a:srgbClr val="FF0000"/>
                </a:solidFill>
                <a:latin typeface="Arial" pitchFamily="34" charset="0"/>
                <a:cs typeface="Arial" pitchFamily="34" charset="0"/>
              </a:rPr>
              <a:t>In the most extreme </a:t>
            </a:r>
          </a:p>
          <a:p>
            <a:r>
              <a:rPr lang="en-US" sz="2400" b="1" dirty="0" smtClean="0">
                <a:solidFill>
                  <a:srgbClr val="FF0000"/>
                </a:solidFill>
                <a:latin typeface="Arial" pitchFamily="34" charset="0"/>
                <a:cs typeface="Arial" pitchFamily="34" charset="0"/>
              </a:rPr>
              <a:t>warming scenario </a:t>
            </a:r>
          </a:p>
          <a:p>
            <a:r>
              <a:rPr lang="en-US" sz="2400" b="1" dirty="0" smtClean="0">
                <a:solidFill>
                  <a:srgbClr val="FF0000"/>
                </a:solidFill>
                <a:latin typeface="Arial" pitchFamily="34" charset="0"/>
                <a:cs typeface="Arial" pitchFamily="34" charset="0"/>
              </a:rPr>
              <a:t>(RCP8.5):  WHY?</a:t>
            </a:r>
            <a:endParaRPr lang="en-US" sz="2400" b="1" dirty="0">
              <a:solidFill>
                <a:srgbClr val="FF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689279" y="3998655"/>
            <a:ext cx="6387921" cy="2514600"/>
            <a:chOff x="1689279" y="3998655"/>
            <a:chExt cx="6387921" cy="2514600"/>
          </a:xfrm>
        </p:grpSpPr>
        <p:pic>
          <p:nvPicPr>
            <p:cNvPr id="217091" name="Picture 3"/>
            <p:cNvPicPr>
              <a:picLocks noChangeAspect="1" noChangeArrowheads="1"/>
            </p:cNvPicPr>
            <p:nvPr/>
          </p:nvPicPr>
          <p:blipFill>
            <a:blip r:embed="rId3" cstate="print"/>
            <a:srcRect l="2648" t="18650" r="23204" b="8795"/>
            <a:stretch>
              <a:fillRect/>
            </a:stretch>
          </p:blipFill>
          <p:spPr bwMode="auto">
            <a:xfrm>
              <a:off x="1689279" y="3998655"/>
              <a:ext cx="4267200" cy="2514600"/>
            </a:xfrm>
            <a:prstGeom prst="rect">
              <a:avLst/>
            </a:prstGeom>
            <a:noFill/>
            <a:ln w="9525">
              <a:noFill/>
              <a:miter lim="800000"/>
              <a:headEnd/>
              <a:tailEnd/>
            </a:ln>
            <a:effectLst/>
          </p:spPr>
        </p:pic>
        <p:cxnSp>
          <p:nvCxnSpPr>
            <p:cNvPr id="49" name="Straight Arrow Connector 48"/>
            <p:cNvCxnSpPr/>
            <p:nvPr/>
          </p:nvCxnSpPr>
          <p:spPr bwMode="auto">
            <a:xfrm rot="5400000" flipH="1" flipV="1">
              <a:off x="2858294" y="5026561"/>
              <a:ext cx="53340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56" name="Straight Arrow Connector 55"/>
            <p:cNvCxnSpPr/>
            <p:nvPr/>
          </p:nvCxnSpPr>
          <p:spPr bwMode="auto">
            <a:xfrm rot="5400000" flipH="1" flipV="1">
              <a:off x="3315494" y="5026561"/>
              <a:ext cx="53340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67" name="Rectangle 66"/>
            <p:cNvSpPr/>
            <p:nvPr/>
          </p:nvSpPr>
          <p:spPr>
            <a:xfrm>
              <a:off x="6728754" y="4034135"/>
              <a:ext cx="1348446" cy="461665"/>
            </a:xfrm>
            <a:prstGeom prst="rect">
              <a:avLst/>
            </a:prstGeom>
          </p:spPr>
          <p:txBody>
            <a:bodyPr wrap="none">
              <a:spAutoFit/>
            </a:bodyPr>
            <a:lstStyle/>
            <a:p>
              <a:r>
                <a:rPr lang="en-US" sz="2400" b="1" dirty="0" smtClean="0">
                  <a:solidFill>
                    <a:srgbClr val="0000FF"/>
                  </a:solidFill>
                  <a:latin typeface="Arial" pitchFamily="34" charset="0"/>
                  <a:cs typeface="Arial" pitchFamily="34" charset="0"/>
                </a:rPr>
                <a:t>RCP4.5 </a:t>
              </a:r>
              <a:endParaRPr lang="en-US" sz="2400" dirty="0">
                <a:solidFill>
                  <a:srgbClr val="0000FF"/>
                </a:solidFill>
              </a:endParaRPr>
            </a:p>
          </p:txBody>
        </p:sp>
      </p:grpSp>
      <p:sp>
        <p:nvSpPr>
          <p:cNvPr id="2" name="Title 1"/>
          <p:cNvSpPr>
            <a:spLocks noGrp="1"/>
          </p:cNvSpPr>
          <p:nvPr>
            <p:ph type="title"/>
          </p:nvPr>
        </p:nvSpPr>
        <p:spPr>
          <a:xfrm>
            <a:off x="0" y="0"/>
            <a:ext cx="9144000" cy="1143000"/>
          </a:xfrm>
        </p:spPr>
        <p:txBody>
          <a:bodyPr/>
          <a:lstStyle/>
          <a:p>
            <a:r>
              <a:rPr lang="en-US" dirty="0" smtClean="0"/>
              <a:t>Negative feedback of warming climate </a:t>
            </a:r>
            <a:br>
              <a:rPr lang="en-US" dirty="0" smtClean="0"/>
            </a:br>
            <a:r>
              <a:rPr lang="en-US" dirty="0" smtClean="0"/>
              <a:t>on methane lifetime</a:t>
            </a:r>
            <a:endParaRPr lang="en-US" dirty="0"/>
          </a:p>
        </p:txBody>
      </p:sp>
      <p:sp>
        <p:nvSpPr>
          <p:cNvPr id="23" name="TextBox 22"/>
          <p:cNvSpPr txBox="1"/>
          <p:nvPr/>
        </p:nvSpPr>
        <p:spPr>
          <a:xfrm>
            <a:off x="0" y="6488668"/>
            <a:ext cx="2328907" cy="369332"/>
          </a:xfrm>
          <a:prstGeom prst="rect">
            <a:avLst/>
          </a:prstGeom>
          <a:noFill/>
        </p:spPr>
        <p:txBody>
          <a:bodyPr wrap="none" rtlCol="0">
            <a:spAutoFit/>
          </a:bodyPr>
          <a:lstStyle/>
          <a:p>
            <a:r>
              <a:rPr lang="en-US" dirty="0" smtClean="0"/>
              <a:t>J. John et al., in prep</a:t>
            </a:r>
            <a:endParaRPr lang="en-US" dirty="0"/>
          </a:p>
        </p:txBody>
      </p:sp>
      <p:sp>
        <p:nvSpPr>
          <p:cNvPr id="29" name="TextBox 28"/>
          <p:cNvSpPr txBox="1"/>
          <p:nvPr/>
        </p:nvSpPr>
        <p:spPr>
          <a:xfrm>
            <a:off x="609600" y="1117937"/>
            <a:ext cx="8077200" cy="400110"/>
          </a:xfrm>
          <a:prstGeom prst="rect">
            <a:avLst/>
          </a:prstGeom>
          <a:noFill/>
        </p:spPr>
        <p:txBody>
          <a:bodyPr wrap="square" rtlCol="0">
            <a:spAutoFit/>
          </a:bodyPr>
          <a:lstStyle/>
          <a:p>
            <a:r>
              <a:rPr lang="en-US" sz="2000" dirty="0" smtClean="0">
                <a:latin typeface="Arial" pitchFamily="34" charset="0"/>
                <a:cs typeface="Arial" pitchFamily="34" charset="0"/>
              </a:rPr>
              <a:t>Percentage changes from (2081-2100) – (2006-2025) in GFDL CM3</a:t>
            </a:r>
            <a:endParaRPr lang="en-US" sz="2000" dirty="0">
              <a:latin typeface="Arial" pitchFamily="34" charset="0"/>
              <a:cs typeface="Arial" pitchFamily="34" charset="0"/>
            </a:endParaRPr>
          </a:p>
        </p:txBody>
      </p:sp>
      <p:sp>
        <p:nvSpPr>
          <p:cNvPr id="27" name="Rectangle 26"/>
          <p:cNvSpPr/>
          <p:nvPr/>
        </p:nvSpPr>
        <p:spPr>
          <a:xfrm>
            <a:off x="6477000" y="2032337"/>
            <a:ext cx="2819400" cy="1015663"/>
          </a:xfrm>
          <a:prstGeom prst="rect">
            <a:avLst/>
          </a:prstGeom>
        </p:spPr>
        <p:txBody>
          <a:bodyPr wrap="square">
            <a:spAutoFit/>
          </a:bodyPr>
          <a:lstStyle/>
          <a:p>
            <a:r>
              <a:rPr lang="en-US" sz="2000" b="1" dirty="0" smtClean="0">
                <a:latin typeface="Arial" pitchFamily="34" charset="0"/>
                <a:cs typeface="Arial" pitchFamily="34" charset="0"/>
              </a:rPr>
              <a:t>Increasing T, OH (</a:t>
            </a:r>
            <a:r>
              <a:rPr lang="en-US" sz="2000" b="1" dirty="0" err="1" smtClean="0">
                <a:latin typeface="Arial" pitchFamily="34" charset="0"/>
                <a:cs typeface="Arial" pitchFamily="34" charset="0"/>
              </a:rPr>
              <a:t>LNO</a:t>
            </a:r>
            <a:r>
              <a:rPr lang="en-US" sz="2000" b="1" baseline="-25000" dirty="0" err="1" smtClean="0">
                <a:latin typeface="Arial" pitchFamily="34" charset="0"/>
                <a:cs typeface="Arial" pitchFamily="34" charset="0"/>
              </a:rPr>
              <a:t>x</a:t>
            </a:r>
            <a:r>
              <a:rPr lang="en-US" sz="2000" b="1" dirty="0" smtClean="0">
                <a:latin typeface="Arial" pitchFamily="34" charset="0"/>
                <a:cs typeface="Arial" pitchFamily="34" charset="0"/>
              </a:rPr>
              <a:t>, H</a:t>
            </a:r>
            <a:r>
              <a:rPr lang="en-US" sz="2000" b="1" baseline="-25000" dirty="0" smtClean="0">
                <a:latin typeface="Arial" pitchFamily="34" charset="0"/>
                <a:cs typeface="Arial" pitchFamily="34" charset="0"/>
              </a:rPr>
              <a:t>2</a:t>
            </a:r>
            <a:r>
              <a:rPr lang="en-US" sz="2000" b="1" dirty="0" smtClean="0">
                <a:latin typeface="Arial" pitchFamily="34" charset="0"/>
                <a:cs typeface="Arial" pitchFamily="34" charset="0"/>
              </a:rPr>
              <a:t>O) shorten </a:t>
            </a:r>
          </a:p>
          <a:p>
            <a:r>
              <a:rPr lang="en-US" sz="2000" b="1" dirty="0" smtClean="0">
                <a:latin typeface="Arial" pitchFamily="34" charset="0"/>
                <a:cs typeface="Arial" pitchFamily="34" charset="0"/>
              </a:rPr>
              <a:t>methane lifetime</a:t>
            </a:r>
            <a:endParaRPr lang="en-US" sz="2000" b="1" dirty="0"/>
          </a:p>
        </p:txBody>
      </p:sp>
      <p:sp>
        <p:nvSpPr>
          <p:cNvPr id="44" name="TextBox 43"/>
          <p:cNvSpPr txBox="1"/>
          <p:nvPr/>
        </p:nvSpPr>
        <p:spPr>
          <a:xfrm>
            <a:off x="6400800" y="4419600"/>
            <a:ext cx="2590800" cy="2246769"/>
          </a:xfrm>
          <a:prstGeom prst="rect">
            <a:avLst/>
          </a:prstGeom>
          <a:noFill/>
        </p:spPr>
        <p:txBody>
          <a:bodyPr wrap="square" rtlCol="0">
            <a:spAutoFit/>
          </a:bodyPr>
          <a:lstStyle/>
          <a:p>
            <a:r>
              <a:rPr lang="en-US" sz="2000" b="1" dirty="0" smtClean="0">
                <a:latin typeface="Arial" pitchFamily="34" charset="0"/>
                <a:cs typeface="Arial" pitchFamily="34" charset="0"/>
              </a:rPr>
              <a:t>more warming, lower CO, CH</a:t>
            </a:r>
            <a:r>
              <a:rPr lang="en-US" sz="2000" b="1" baseline="-25000" dirty="0" smtClean="0">
                <a:latin typeface="Arial" pitchFamily="34" charset="0"/>
                <a:cs typeface="Arial" pitchFamily="34" charset="0"/>
              </a:rPr>
              <a:t>4 </a:t>
            </a:r>
            <a:r>
              <a:rPr lang="en-US" sz="2000" b="1" dirty="0" smtClean="0">
                <a:latin typeface="Arial" pitchFamily="34" charset="0"/>
                <a:cs typeface="Arial" pitchFamily="34" charset="0"/>
              </a:rPr>
              <a:t>shorten lifetime </a:t>
            </a:r>
            <a:r>
              <a:rPr lang="en-US" sz="2000" b="1" dirty="0" err="1" smtClean="0">
                <a:latin typeface="Arial" pitchFamily="34" charset="0"/>
                <a:cs typeface="Arial" pitchFamily="34" charset="0"/>
              </a:rPr>
              <a:t>vs</a:t>
            </a:r>
            <a:r>
              <a:rPr lang="en-US" sz="2000" b="1" dirty="0" smtClean="0">
                <a:latin typeface="Arial" pitchFamily="34" charset="0"/>
                <a:cs typeface="Arial" pitchFamily="34" charset="0"/>
              </a:rPr>
              <a:t> WMGG only</a:t>
            </a:r>
          </a:p>
          <a:p>
            <a:r>
              <a:rPr lang="en-US" sz="2000" b="1" dirty="0" smtClean="0">
                <a:latin typeface="Arial" pitchFamily="34" charset="0"/>
                <a:cs typeface="Arial" pitchFamily="34" charset="0"/>
              </a:rPr>
              <a:t>(larger than opposing influence of </a:t>
            </a:r>
            <a:r>
              <a:rPr lang="en-US" sz="2000" b="1" dirty="0" err="1" smtClean="0">
                <a:latin typeface="Arial" pitchFamily="34" charset="0"/>
                <a:cs typeface="Arial" pitchFamily="34" charset="0"/>
              </a:rPr>
              <a:t>NO</a:t>
            </a:r>
            <a:r>
              <a:rPr lang="en-US" sz="2000" b="1" baseline="-25000" dirty="0" err="1" smtClean="0">
                <a:latin typeface="Arial" pitchFamily="34" charset="0"/>
                <a:cs typeface="Arial" pitchFamily="34" charset="0"/>
              </a:rPr>
              <a:t>x</a:t>
            </a:r>
            <a:r>
              <a:rPr lang="en-US" sz="2000" b="1" dirty="0" err="1" smtClean="0">
                <a:latin typeface="Arial" pitchFamily="34" charset="0"/>
                <a:cs typeface="Arial" pitchFamily="34" charset="0"/>
              </a:rPr>
              <a:t>reductions</a:t>
            </a:r>
            <a:r>
              <a:rPr lang="en-US" sz="2000" b="1" dirty="0" smtClean="0">
                <a:latin typeface="Arial" pitchFamily="34" charset="0"/>
                <a:cs typeface="Arial" pitchFamily="34" charset="0"/>
              </a:rPr>
              <a:t>)</a:t>
            </a:r>
          </a:p>
        </p:txBody>
      </p:sp>
      <p:pic>
        <p:nvPicPr>
          <p:cNvPr id="217092" name="Picture 4"/>
          <p:cNvPicPr>
            <a:picLocks noChangeAspect="1" noChangeArrowheads="1"/>
          </p:cNvPicPr>
          <p:nvPr/>
        </p:nvPicPr>
        <p:blipFill>
          <a:blip r:embed="rId4" cstate="print"/>
          <a:srcRect l="2608" t="30501" r="20442" b="21853"/>
          <a:stretch>
            <a:fillRect/>
          </a:stretch>
        </p:blipFill>
        <p:spPr bwMode="auto">
          <a:xfrm>
            <a:off x="1676400" y="1828800"/>
            <a:ext cx="4495800" cy="1676400"/>
          </a:xfrm>
          <a:prstGeom prst="rect">
            <a:avLst/>
          </a:prstGeom>
          <a:noFill/>
          <a:ln w="9525">
            <a:noFill/>
            <a:miter lim="800000"/>
            <a:headEnd/>
            <a:tailEnd/>
          </a:ln>
          <a:effectLst/>
        </p:spPr>
      </p:pic>
      <p:grpSp>
        <p:nvGrpSpPr>
          <p:cNvPr id="31" name="Group 30"/>
          <p:cNvGrpSpPr/>
          <p:nvPr/>
        </p:nvGrpSpPr>
        <p:grpSpPr>
          <a:xfrm>
            <a:off x="4038600" y="3541456"/>
            <a:ext cx="1676400" cy="1066800"/>
            <a:chOff x="4038600" y="3541456"/>
            <a:chExt cx="1676400" cy="1066800"/>
          </a:xfrm>
        </p:grpSpPr>
        <p:cxnSp>
          <p:nvCxnSpPr>
            <p:cNvPr id="51" name="Straight Arrow Connector 50"/>
            <p:cNvCxnSpPr/>
            <p:nvPr/>
          </p:nvCxnSpPr>
          <p:spPr bwMode="auto">
            <a:xfrm rot="16200000" flipH="1">
              <a:off x="3772694" y="4340761"/>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cxnSp>
          <p:nvCxnSpPr>
            <p:cNvPr id="57" name="Straight Arrow Connector 56"/>
            <p:cNvCxnSpPr/>
            <p:nvPr/>
          </p:nvCxnSpPr>
          <p:spPr bwMode="auto">
            <a:xfrm rot="16200000" flipH="1">
              <a:off x="4228306" y="4340762"/>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cxnSp>
          <p:nvCxnSpPr>
            <p:cNvPr id="55" name="Straight Arrow Connector 54"/>
            <p:cNvCxnSpPr/>
            <p:nvPr/>
          </p:nvCxnSpPr>
          <p:spPr bwMode="auto">
            <a:xfrm rot="16200000" flipH="1">
              <a:off x="5447506" y="3807362"/>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cxnSp>
          <p:nvCxnSpPr>
            <p:cNvPr id="46" name="Straight Arrow Connector 45"/>
            <p:cNvCxnSpPr/>
            <p:nvPr/>
          </p:nvCxnSpPr>
          <p:spPr bwMode="auto">
            <a:xfrm rot="16200000" flipH="1">
              <a:off x="5068094" y="3807362"/>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grpSp>
      <p:grpSp>
        <p:nvGrpSpPr>
          <p:cNvPr id="28" name="Group 27"/>
          <p:cNvGrpSpPr/>
          <p:nvPr/>
        </p:nvGrpSpPr>
        <p:grpSpPr>
          <a:xfrm>
            <a:off x="3886200" y="1524000"/>
            <a:ext cx="2646878" cy="1905000"/>
            <a:chOff x="3886200" y="1524000"/>
            <a:chExt cx="2646878" cy="1905000"/>
          </a:xfrm>
        </p:grpSpPr>
        <p:cxnSp>
          <p:nvCxnSpPr>
            <p:cNvPr id="59" name="Straight Arrow Connector 58"/>
            <p:cNvCxnSpPr/>
            <p:nvPr/>
          </p:nvCxnSpPr>
          <p:spPr bwMode="auto">
            <a:xfrm rot="16200000" flipH="1">
              <a:off x="5066506" y="1789906"/>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cxnSp>
          <p:nvCxnSpPr>
            <p:cNvPr id="60" name="Straight Arrow Connector 59"/>
            <p:cNvCxnSpPr/>
            <p:nvPr/>
          </p:nvCxnSpPr>
          <p:spPr bwMode="auto">
            <a:xfrm rot="16200000" flipH="1">
              <a:off x="5525294" y="1789906"/>
              <a:ext cx="5334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sp>
          <p:nvSpPr>
            <p:cNvPr id="64" name="TextBox 63"/>
            <p:cNvSpPr txBox="1"/>
            <p:nvPr/>
          </p:nvSpPr>
          <p:spPr>
            <a:xfrm>
              <a:off x="3886200" y="3059668"/>
              <a:ext cx="2646878" cy="369332"/>
            </a:xfrm>
            <a:prstGeom prst="rect">
              <a:avLst/>
            </a:prstGeom>
            <a:noFill/>
          </p:spPr>
          <p:txBody>
            <a:bodyPr wrap="none" rtlCol="0">
              <a:spAutoFit/>
            </a:bodyPr>
            <a:lstStyle/>
            <a:p>
              <a:r>
                <a:rPr lang="en-US" b="1" dirty="0" smtClean="0">
                  <a:solidFill>
                    <a:srgbClr val="CC6600"/>
                  </a:solidFill>
                  <a:latin typeface="Arial" pitchFamily="34" charset="0"/>
                  <a:cs typeface="Arial" pitchFamily="34" charset="0"/>
                </a:rPr>
                <a:t>Factors increasing OH</a:t>
              </a:r>
              <a:endParaRPr lang="en-US" b="1" dirty="0">
                <a:solidFill>
                  <a:srgbClr val="CC6600"/>
                </a:solidFill>
                <a:latin typeface="Arial" pitchFamily="34" charset="0"/>
                <a:cs typeface="Arial" pitchFamily="34" charset="0"/>
              </a:endParaRPr>
            </a:p>
          </p:txBody>
        </p:sp>
      </p:grpSp>
      <p:grpSp>
        <p:nvGrpSpPr>
          <p:cNvPr id="26" name="Group 25"/>
          <p:cNvGrpSpPr/>
          <p:nvPr/>
        </p:nvGrpSpPr>
        <p:grpSpPr>
          <a:xfrm>
            <a:off x="2271714" y="2743200"/>
            <a:ext cx="2757486" cy="1066800"/>
            <a:chOff x="2271714" y="2514600"/>
            <a:chExt cx="2757486" cy="1066800"/>
          </a:xfrm>
        </p:grpSpPr>
        <p:cxnSp>
          <p:nvCxnSpPr>
            <p:cNvPr id="61" name="Straight Arrow Connector 60"/>
            <p:cNvCxnSpPr/>
            <p:nvPr/>
          </p:nvCxnSpPr>
          <p:spPr bwMode="auto">
            <a:xfrm rot="5400000" flipH="1" flipV="1">
              <a:off x="2934494" y="2780506"/>
              <a:ext cx="53340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rot="5400000" flipH="1" flipV="1">
              <a:off x="3390106" y="2780506"/>
              <a:ext cx="533400" cy="158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nvGrpSpPr>
            <p:cNvPr id="68" name="Group 67"/>
            <p:cNvGrpSpPr/>
            <p:nvPr/>
          </p:nvGrpSpPr>
          <p:grpSpPr>
            <a:xfrm>
              <a:off x="2271714" y="2935069"/>
              <a:ext cx="2757486" cy="646331"/>
              <a:chOff x="3733800" y="2503627"/>
              <a:chExt cx="2757486" cy="646331"/>
            </a:xfrm>
          </p:grpSpPr>
          <p:sp>
            <p:nvSpPr>
              <p:cNvPr id="63" name="TextBox 62"/>
              <p:cNvSpPr txBox="1"/>
              <p:nvPr/>
            </p:nvSpPr>
            <p:spPr>
              <a:xfrm>
                <a:off x="3733800" y="2743200"/>
                <a:ext cx="2757486" cy="369332"/>
              </a:xfrm>
              <a:prstGeom prst="rect">
                <a:avLst/>
              </a:prstGeom>
              <a:noFill/>
            </p:spPr>
            <p:txBody>
              <a:bodyPr wrap="none" rtlCol="0">
                <a:spAutoFit/>
              </a:bodyPr>
              <a:lstStyle/>
              <a:p>
                <a:r>
                  <a:rPr lang="en-US" dirty="0" smtClean="0">
                    <a:latin typeface="Arial" pitchFamily="34" charset="0"/>
                    <a:cs typeface="Arial" pitchFamily="34" charset="0"/>
                  </a:rPr>
                  <a:t>Factors decreasing   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sp>
            <p:nvSpPr>
              <p:cNvPr id="65" name="TextBox 64"/>
              <p:cNvSpPr txBox="1"/>
              <p:nvPr/>
            </p:nvSpPr>
            <p:spPr>
              <a:xfrm>
                <a:off x="5677437" y="2503627"/>
                <a:ext cx="388248" cy="646331"/>
              </a:xfrm>
              <a:prstGeom prst="rect">
                <a:avLst/>
              </a:prstGeom>
              <a:noFill/>
            </p:spPr>
            <p:txBody>
              <a:bodyPr wrap="none" rtlCol="0">
                <a:spAutoFit/>
              </a:bodyPr>
              <a:lstStyle/>
              <a:p>
                <a:r>
                  <a:rPr lang="en-US" sz="3600" b="1" dirty="0" smtClean="0">
                    <a:latin typeface="Symbol" pitchFamily="18" charset="2"/>
                  </a:rPr>
                  <a:t>t</a:t>
                </a:r>
                <a:endParaRPr lang="en-US" sz="3600" b="1" dirty="0">
                  <a:latin typeface="Symbol" pitchFamily="18" charset="2"/>
                </a:endParaRPr>
              </a:p>
            </p:txBody>
          </p:sp>
        </p:grpSp>
      </p:grpSp>
      <p:sp>
        <p:nvSpPr>
          <p:cNvPr id="66" name="Rectangle 65"/>
          <p:cNvSpPr/>
          <p:nvPr/>
        </p:nvSpPr>
        <p:spPr>
          <a:xfrm>
            <a:off x="6096000" y="1671935"/>
            <a:ext cx="3174267" cy="461665"/>
          </a:xfrm>
          <a:prstGeom prst="rect">
            <a:avLst/>
          </a:prstGeom>
        </p:spPr>
        <p:txBody>
          <a:bodyPr wrap="none">
            <a:spAutoFit/>
          </a:bodyPr>
          <a:lstStyle/>
          <a:p>
            <a:r>
              <a:rPr lang="en-US" sz="2400" b="1" dirty="0" smtClean="0">
                <a:solidFill>
                  <a:srgbClr val="FF6600"/>
                </a:solidFill>
                <a:latin typeface="Arial" pitchFamily="34" charset="0"/>
                <a:cs typeface="Arial" pitchFamily="34" charset="0"/>
              </a:rPr>
              <a:t>RCP4.5, WMGG only</a:t>
            </a:r>
            <a:endParaRPr lang="en-US" sz="2400" dirty="0"/>
          </a:p>
        </p:txBody>
      </p:sp>
      <p:grpSp>
        <p:nvGrpSpPr>
          <p:cNvPr id="75" name="Group 74"/>
          <p:cNvGrpSpPr/>
          <p:nvPr/>
        </p:nvGrpSpPr>
        <p:grpSpPr>
          <a:xfrm>
            <a:off x="0" y="1524000"/>
            <a:ext cx="1905000" cy="3618131"/>
            <a:chOff x="76200" y="1487269"/>
            <a:chExt cx="1905000" cy="3618131"/>
          </a:xfrm>
        </p:grpSpPr>
        <p:grpSp>
          <p:nvGrpSpPr>
            <p:cNvPr id="71" name="Group 70"/>
            <p:cNvGrpSpPr/>
            <p:nvPr/>
          </p:nvGrpSpPr>
          <p:grpSpPr>
            <a:xfrm>
              <a:off x="76200" y="2971800"/>
              <a:ext cx="1447800" cy="381000"/>
              <a:chOff x="0" y="3429000"/>
              <a:chExt cx="1447800" cy="381000"/>
            </a:xfrm>
          </p:grpSpPr>
          <p:pic>
            <p:nvPicPr>
              <p:cNvPr id="217090" name="Picture 2"/>
              <p:cNvPicPr>
                <a:picLocks noChangeAspect="1" noChangeArrowheads="1"/>
              </p:cNvPicPr>
              <p:nvPr/>
            </p:nvPicPr>
            <p:blipFill>
              <a:blip r:embed="rId5" cstate="print"/>
              <a:srcRect l="74717" t="30515" r="21391" b="64100"/>
              <a:stretch>
                <a:fillRect/>
              </a:stretch>
            </p:blipFill>
            <p:spPr bwMode="auto">
              <a:xfrm>
                <a:off x="0" y="3429000"/>
                <a:ext cx="457200" cy="381000"/>
              </a:xfrm>
              <a:prstGeom prst="rect">
                <a:avLst/>
              </a:prstGeom>
              <a:noFill/>
              <a:ln w="9525">
                <a:noFill/>
                <a:miter lim="800000"/>
                <a:headEnd/>
                <a:tailEnd/>
              </a:ln>
              <a:effectLst/>
            </p:spPr>
          </p:pic>
          <p:sp>
            <p:nvSpPr>
              <p:cNvPr id="37" name="TextBox 36"/>
              <p:cNvSpPr txBox="1"/>
              <p:nvPr/>
            </p:nvSpPr>
            <p:spPr>
              <a:xfrm>
                <a:off x="395909" y="3440668"/>
                <a:ext cx="1051891"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grpSp>
        <p:grpSp>
          <p:nvGrpSpPr>
            <p:cNvPr id="70" name="Group 69"/>
            <p:cNvGrpSpPr/>
            <p:nvPr/>
          </p:nvGrpSpPr>
          <p:grpSpPr>
            <a:xfrm>
              <a:off x="152400" y="3352800"/>
              <a:ext cx="1815921" cy="405684"/>
              <a:chOff x="228600" y="4191000"/>
              <a:chExt cx="1815921" cy="405684"/>
            </a:xfrm>
          </p:grpSpPr>
          <p:sp>
            <p:nvSpPr>
              <p:cNvPr id="38" name="TextBox 37"/>
              <p:cNvSpPr txBox="1"/>
              <p:nvPr/>
            </p:nvSpPr>
            <p:spPr>
              <a:xfrm>
                <a:off x="513333" y="4227352"/>
                <a:ext cx="1531188"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CO </a:t>
                </a:r>
                <a:r>
                  <a:rPr lang="en-US" dirty="0" err="1" smtClean="0">
                    <a:latin typeface="Arial" pitchFamily="34" charset="0"/>
                    <a:cs typeface="Arial" pitchFamily="34" charset="0"/>
                  </a:rPr>
                  <a:t>emis</a:t>
                </a:r>
                <a:endParaRPr lang="en-US" baseline="-25000" dirty="0">
                  <a:latin typeface="Arial" pitchFamily="34" charset="0"/>
                  <a:cs typeface="Arial" pitchFamily="34" charset="0"/>
                </a:endParaRPr>
              </a:p>
            </p:txBody>
          </p:sp>
          <p:pic>
            <p:nvPicPr>
              <p:cNvPr id="43" name="Picture 2"/>
              <p:cNvPicPr>
                <a:picLocks noChangeAspect="1" noChangeArrowheads="1"/>
              </p:cNvPicPr>
              <p:nvPr/>
            </p:nvPicPr>
            <p:blipFill>
              <a:blip r:embed="rId5" cstate="print"/>
              <a:srcRect l="75366" t="39131" r="22040" b="55484"/>
              <a:stretch>
                <a:fillRect/>
              </a:stretch>
            </p:blipFill>
            <p:spPr bwMode="auto">
              <a:xfrm>
                <a:off x="228600" y="4191000"/>
                <a:ext cx="304800" cy="381000"/>
              </a:xfrm>
              <a:prstGeom prst="rect">
                <a:avLst/>
              </a:prstGeom>
              <a:noFill/>
              <a:ln w="9525">
                <a:noFill/>
                <a:miter lim="800000"/>
                <a:headEnd/>
                <a:tailEnd/>
              </a:ln>
              <a:effectLst/>
            </p:spPr>
          </p:pic>
        </p:grpSp>
        <p:grpSp>
          <p:nvGrpSpPr>
            <p:cNvPr id="74" name="Group 73"/>
            <p:cNvGrpSpPr/>
            <p:nvPr/>
          </p:nvGrpSpPr>
          <p:grpSpPr>
            <a:xfrm>
              <a:off x="152400" y="2514600"/>
              <a:ext cx="1284555" cy="407969"/>
              <a:chOff x="152400" y="2667000"/>
              <a:chExt cx="1284555" cy="407969"/>
            </a:xfrm>
          </p:grpSpPr>
          <p:sp>
            <p:nvSpPr>
              <p:cNvPr id="35" name="TextBox 34"/>
              <p:cNvSpPr txBox="1"/>
              <p:nvPr/>
            </p:nvSpPr>
            <p:spPr>
              <a:xfrm>
                <a:off x="457200" y="2705637"/>
                <a:ext cx="979755"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OH</a:t>
                </a:r>
                <a:endParaRPr lang="en-US" baseline="-25000" dirty="0">
                  <a:latin typeface="Arial" pitchFamily="34" charset="0"/>
                  <a:cs typeface="Arial" pitchFamily="34" charset="0"/>
                </a:endParaRPr>
              </a:p>
            </p:txBody>
          </p:sp>
          <p:pic>
            <p:nvPicPr>
              <p:cNvPr id="45" name="Picture 2"/>
              <p:cNvPicPr>
                <a:picLocks noChangeAspect="1" noChangeArrowheads="1"/>
              </p:cNvPicPr>
              <p:nvPr/>
            </p:nvPicPr>
            <p:blipFill>
              <a:blip r:embed="rId5" cstate="print"/>
              <a:srcRect l="75366" t="20822" r="22040" b="73793"/>
              <a:stretch>
                <a:fillRect/>
              </a:stretch>
            </p:blipFill>
            <p:spPr bwMode="auto">
              <a:xfrm>
                <a:off x="152400" y="2667000"/>
                <a:ext cx="304800" cy="381000"/>
              </a:xfrm>
              <a:prstGeom prst="rect">
                <a:avLst/>
              </a:prstGeom>
              <a:noFill/>
              <a:ln w="9525">
                <a:noFill/>
                <a:miter lim="800000"/>
                <a:headEnd/>
                <a:tailEnd/>
              </a:ln>
              <a:effectLst/>
            </p:spPr>
          </p:pic>
        </p:grpSp>
        <p:grpSp>
          <p:nvGrpSpPr>
            <p:cNvPr id="73" name="Group 72"/>
            <p:cNvGrpSpPr/>
            <p:nvPr/>
          </p:nvGrpSpPr>
          <p:grpSpPr>
            <a:xfrm>
              <a:off x="152400" y="2133600"/>
              <a:ext cx="1371600" cy="381000"/>
              <a:chOff x="152400" y="2133600"/>
              <a:chExt cx="1371600" cy="381000"/>
            </a:xfrm>
          </p:grpSpPr>
          <p:sp>
            <p:nvSpPr>
              <p:cNvPr id="34" name="TextBox 33"/>
              <p:cNvSpPr txBox="1"/>
              <p:nvPr/>
            </p:nvSpPr>
            <p:spPr>
              <a:xfrm>
                <a:off x="480124" y="2133600"/>
                <a:ext cx="1043876" cy="369332"/>
              </a:xfrm>
              <a:prstGeom prst="rect">
                <a:avLst/>
              </a:prstGeom>
              <a:noFill/>
            </p:spPr>
            <p:txBody>
              <a:bodyPr wrap="none" rtlCol="0">
                <a:spAutoFit/>
              </a:bodyPr>
              <a:lstStyle/>
              <a:p>
                <a:r>
                  <a:rPr lang="en-US" dirty="0" smtClean="0">
                    <a:latin typeface="Arial" pitchFamily="34" charset="0"/>
                    <a:cs typeface="Arial" pitchFamily="34" charset="0"/>
                  </a:rPr>
                  <a:t>2% * </a:t>
                </a:r>
                <a:r>
                  <a:rPr lang="en-US" dirty="0" smtClean="0">
                    <a:latin typeface="Symbol" pitchFamily="18" charset="2"/>
                    <a:cs typeface="Arial" pitchFamily="34" charset="0"/>
                  </a:rPr>
                  <a:t>D</a:t>
                </a:r>
                <a:r>
                  <a:rPr lang="en-US" dirty="0" smtClean="0">
                    <a:latin typeface="Arial" pitchFamily="34" charset="0"/>
                    <a:cs typeface="Arial" pitchFamily="34" charset="0"/>
                  </a:rPr>
                  <a:t>T</a:t>
                </a:r>
                <a:endParaRPr lang="en-US" baseline="-25000" dirty="0">
                  <a:latin typeface="Arial" pitchFamily="34" charset="0"/>
                  <a:cs typeface="Arial" pitchFamily="34" charset="0"/>
                </a:endParaRPr>
              </a:p>
            </p:txBody>
          </p:sp>
          <p:pic>
            <p:nvPicPr>
              <p:cNvPr id="47" name="Picture 2"/>
              <p:cNvPicPr>
                <a:picLocks noChangeAspect="1" noChangeArrowheads="1"/>
              </p:cNvPicPr>
              <p:nvPr/>
            </p:nvPicPr>
            <p:blipFill>
              <a:blip r:embed="rId5" cstate="print"/>
              <a:srcRect l="75366" t="12206" r="21391" b="82409"/>
              <a:stretch>
                <a:fillRect/>
              </a:stretch>
            </p:blipFill>
            <p:spPr bwMode="auto">
              <a:xfrm>
                <a:off x="152400" y="2133600"/>
                <a:ext cx="381000" cy="381000"/>
              </a:xfrm>
              <a:prstGeom prst="rect">
                <a:avLst/>
              </a:prstGeom>
              <a:noFill/>
              <a:ln w="9525">
                <a:noFill/>
                <a:miter lim="800000"/>
                <a:headEnd/>
                <a:tailEnd/>
              </a:ln>
              <a:effectLst/>
            </p:spPr>
          </p:pic>
        </p:grpSp>
        <p:grpSp>
          <p:nvGrpSpPr>
            <p:cNvPr id="72" name="Group 71"/>
            <p:cNvGrpSpPr/>
            <p:nvPr/>
          </p:nvGrpSpPr>
          <p:grpSpPr>
            <a:xfrm>
              <a:off x="152400" y="1487269"/>
              <a:ext cx="1524000" cy="646331"/>
              <a:chOff x="152400" y="1258669"/>
              <a:chExt cx="1524000" cy="646331"/>
            </a:xfrm>
          </p:grpSpPr>
          <p:grpSp>
            <p:nvGrpSpPr>
              <p:cNvPr id="42" name="Group 41"/>
              <p:cNvGrpSpPr/>
              <p:nvPr/>
            </p:nvGrpSpPr>
            <p:grpSpPr>
              <a:xfrm>
                <a:off x="393677" y="1258669"/>
                <a:ext cx="1282723" cy="646331"/>
                <a:chOff x="186545" y="1143000"/>
                <a:chExt cx="1282723" cy="646331"/>
              </a:xfrm>
            </p:grpSpPr>
            <p:sp>
              <p:nvSpPr>
                <p:cNvPr id="32" name="TextBox 31"/>
                <p:cNvSpPr txBox="1"/>
                <p:nvPr/>
              </p:nvSpPr>
              <p:spPr>
                <a:xfrm>
                  <a:off x="186545" y="1371600"/>
                  <a:ext cx="1282723"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sp>
              <p:nvSpPr>
                <p:cNvPr id="33" name="TextBox 32"/>
                <p:cNvSpPr txBox="1"/>
                <p:nvPr/>
              </p:nvSpPr>
              <p:spPr>
                <a:xfrm>
                  <a:off x="609600" y="1143000"/>
                  <a:ext cx="457200" cy="646331"/>
                </a:xfrm>
                <a:prstGeom prst="rect">
                  <a:avLst/>
                </a:prstGeom>
                <a:noFill/>
              </p:spPr>
              <p:txBody>
                <a:bodyPr wrap="square" rtlCol="0">
                  <a:spAutoFit/>
                </a:bodyPr>
                <a:lstStyle/>
                <a:p>
                  <a:r>
                    <a:rPr lang="en-US" sz="3600" b="1" dirty="0" smtClean="0">
                      <a:latin typeface="Symbol" pitchFamily="18" charset="2"/>
                    </a:rPr>
                    <a:t>t</a:t>
                  </a:r>
                  <a:endParaRPr lang="en-US" sz="3600" b="1" dirty="0">
                    <a:latin typeface="Symbol" pitchFamily="18" charset="2"/>
                  </a:endParaRPr>
                </a:p>
              </p:txBody>
            </p:sp>
          </p:grpSp>
          <p:pic>
            <p:nvPicPr>
              <p:cNvPr id="48" name="Picture 2"/>
              <p:cNvPicPr>
                <a:picLocks noChangeAspect="1" noChangeArrowheads="1"/>
              </p:cNvPicPr>
              <p:nvPr/>
            </p:nvPicPr>
            <p:blipFill>
              <a:blip r:embed="rId5" cstate="print"/>
              <a:srcRect l="75366" t="1795" r="22040" b="92102"/>
              <a:stretch>
                <a:fillRect/>
              </a:stretch>
            </p:blipFill>
            <p:spPr bwMode="auto">
              <a:xfrm>
                <a:off x="152400" y="1396284"/>
                <a:ext cx="304800" cy="431800"/>
              </a:xfrm>
              <a:prstGeom prst="rect">
                <a:avLst/>
              </a:prstGeom>
              <a:noFill/>
              <a:ln w="9525">
                <a:noFill/>
                <a:miter lim="800000"/>
                <a:headEnd/>
                <a:tailEnd/>
              </a:ln>
              <a:effectLst/>
            </p:spPr>
          </p:pic>
        </p:grpSp>
        <p:grpSp>
          <p:nvGrpSpPr>
            <p:cNvPr id="69" name="Group 68"/>
            <p:cNvGrpSpPr/>
            <p:nvPr/>
          </p:nvGrpSpPr>
          <p:grpSpPr>
            <a:xfrm>
              <a:off x="152400" y="3733800"/>
              <a:ext cx="1828800" cy="533400"/>
              <a:chOff x="457200" y="5105400"/>
              <a:chExt cx="1828800" cy="533400"/>
            </a:xfrm>
          </p:grpSpPr>
          <p:sp>
            <p:nvSpPr>
              <p:cNvPr id="39" name="TextBox 38"/>
              <p:cNvSpPr txBox="1"/>
              <p:nvPr/>
            </p:nvSpPr>
            <p:spPr>
              <a:xfrm>
                <a:off x="754812" y="5181600"/>
                <a:ext cx="1531188"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NO </a:t>
                </a:r>
                <a:r>
                  <a:rPr lang="en-US" dirty="0" err="1" smtClean="0">
                    <a:latin typeface="Arial" pitchFamily="34" charset="0"/>
                    <a:cs typeface="Arial" pitchFamily="34" charset="0"/>
                  </a:rPr>
                  <a:t>emis</a:t>
                </a:r>
                <a:endParaRPr lang="en-US" baseline="-25000" dirty="0">
                  <a:latin typeface="Arial" pitchFamily="34" charset="0"/>
                  <a:cs typeface="Arial" pitchFamily="34" charset="0"/>
                </a:endParaRPr>
              </a:p>
            </p:txBody>
          </p:sp>
          <p:pic>
            <p:nvPicPr>
              <p:cNvPr id="50" name="Picture 2"/>
              <p:cNvPicPr>
                <a:picLocks noChangeAspect="1" noChangeArrowheads="1"/>
              </p:cNvPicPr>
              <p:nvPr/>
            </p:nvPicPr>
            <p:blipFill>
              <a:blip r:embed="rId5" cstate="print"/>
              <a:srcRect l="75366" t="47747" r="22040" b="44714"/>
              <a:stretch>
                <a:fillRect/>
              </a:stretch>
            </p:blipFill>
            <p:spPr bwMode="auto">
              <a:xfrm>
                <a:off x="457200" y="5105400"/>
                <a:ext cx="304800" cy="533400"/>
              </a:xfrm>
              <a:prstGeom prst="rect">
                <a:avLst/>
              </a:prstGeom>
              <a:noFill/>
              <a:ln w="9525">
                <a:noFill/>
                <a:miter lim="800000"/>
                <a:headEnd/>
                <a:tailEnd/>
              </a:ln>
              <a:effectLst/>
            </p:spPr>
          </p:pic>
        </p:grpSp>
        <p:grpSp>
          <p:nvGrpSpPr>
            <p:cNvPr id="58" name="Group 57"/>
            <p:cNvGrpSpPr/>
            <p:nvPr/>
          </p:nvGrpSpPr>
          <p:grpSpPr>
            <a:xfrm>
              <a:off x="76200" y="4114800"/>
              <a:ext cx="1600200" cy="457200"/>
              <a:chOff x="457200" y="5715000"/>
              <a:chExt cx="1600200" cy="457200"/>
            </a:xfrm>
          </p:grpSpPr>
          <p:sp>
            <p:nvSpPr>
              <p:cNvPr id="40" name="TextBox 39"/>
              <p:cNvSpPr txBox="1"/>
              <p:nvPr/>
            </p:nvSpPr>
            <p:spPr>
              <a:xfrm>
                <a:off x="833988" y="5802868"/>
                <a:ext cx="1223412"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err="1" smtClean="0">
                    <a:latin typeface="Arial" pitchFamily="34" charset="0"/>
                    <a:cs typeface="Arial" pitchFamily="34" charset="0"/>
                  </a:rPr>
                  <a:t>LNO</a:t>
                </a:r>
                <a:r>
                  <a:rPr lang="en-US" baseline="-25000" dirty="0" err="1" smtClean="0">
                    <a:latin typeface="Arial" pitchFamily="34" charset="0"/>
                    <a:cs typeface="Arial" pitchFamily="34" charset="0"/>
                  </a:rPr>
                  <a:t>x</a:t>
                </a:r>
                <a:endParaRPr lang="en-US" baseline="-25000" dirty="0">
                  <a:latin typeface="Arial" pitchFamily="34" charset="0"/>
                  <a:cs typeface="Arial" pitchFamily="34" charset="0"/>
                </a:endParaRPr>
              </a:p>
            </p:txBody>
          </p:sp>
          <p:pic>
            <p:nvPicPr>
              <p:cNvPr id="52" name="Picture 2"/>
              <p:cNvPicPr>
                <a:picLocks noChangeAspect="1" noChangeArrowheads="1"/>
              </p:cNvPicPr>
              <p:nvPr/>
            </p:nvPicPr>
            <p:blipFill>
              <a:blip r:embed="rId5" cstate="print"/>
              <a:srcRect l="74717" t="56362" r="21391" b="37176"/>
              <a:stretch>
                <a:fillRect/>
              </a:stretch>
            </p:blipFill>
            <p:spPr bwMode="auto">
              <a:xfrm>
                <a:off x="457200" y="5715000"/>
                <a:ext cx="457200" cy="457200"/>
              </a:xfrm>
              <a:prstGeom prst="rect">
                <a:avLst/>
              </a:prstGeom>
              <a:noFill/>
              <a:ln w="9525">
                <a:noFill/>
                <a:miter lim="800000"/>
                <a:headEnd/>
                <a:tailEnd/>
              </a:ln>
              <a:effectLst/>
            </p:spPr>
          </p:pic>
        </p:grpSp>
        <p:grpSp>
          <p:nvGrpSpPr>
            <p:cNvPr id="54" name="Group 53"/>
            <p:cNvGrpSpPr/>
            <p:nvPr/>
          </p:nvGrpSpPr>
          <p:grpSpPr>
            <a:xfrm>
              <a:off x="76200" y="4495800"/>
              <a:ext cx="1447800" cy="609600"/>
              <a:chOff x="2057400" y="5867400"/>
              <a:chExt cx="1447800" cy="609600"/>
            </a:xfrm>
          </p:grpSpPr>
          <p:sp>
            <p:nvSpPr>
              <p:cNvPr id="41" name="TextBox 40"/>
              <p:cNvSpPr txBox="1"/>
              <p:nvPr/>
            </p:nvSpPr>
            <p:spPr>
              <a:xfrm>
                <a:off x="2440485" y="6019800"/>
                <a:ext cx="1064715"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endParaRPr lang="en-US" baseline="-25000" dirty="0">
                  <a:latin typeface="Arial" pitchFamily="34" charset="0"/>
                  <a:cs typeface="Arial" pitchFamily="34" charset="0"/>
                </a:endParaRPr>
              </a:p>
            </p:txBody>
          </p:sp>
          <p:pic>
            <p:nvPicPr>
              <p:cNvPr id="53" name="Picture 2"/>
              <p:cNvPicPr>
                <a:picLocks noChangeAspect="1" noChangeArrowheads="1"/>
              </p:cNvPicPr>
              <p:nvPr/>
            </p:nvPicPr>
            <p:blipFill>
              <a:blip r:embed="rId5" cstate="print"/>
              <a:srcRect l="74717" t="64978" r="21391" b="26406"/>
              <a:stretch>
                <a:fillRect/>
              </a:stretch>
            </p:blipFill>
            <p:spPr bwMode="auto">
              <a:xfrm>
                <a:off x="2057400" y="5867400"/>
                <a:ext cx="457200" cy="609600"/>
              </a:xfrm>
              <a:prstGeom prst="rect">
                <a:avLst/>
              </a:prstGeom>
              <a:noFill/>
              <a:ln w="9525">
                <a:noFill/>
                <a:miter lim="800000"/>
                <a:headEnd/>
                <a:tailEnd/>
              </a:ln>
              <a:effectLst/>
            </p:spPr>
          </p:pic>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More extreme warming scenario (RCP8.5): emission changes outweigh climate influence on methane lifetime</a:t>
            </a:r>
            <a:endParaRPr lang="en-US" dirty="0"/>
          </a:p>
        </p:txBody>
      </p:sp>
      <p:sp>
        <p:nvSpPr>
          <p:cNvPr id="36" name="TextBox 35"/>
          <p:cNvSpPr txBox="1"/>
          <p:nvPr/>
        </p:nvSpPr>
        <p:spPr>
          <a:xfrm>
            <a:off x="6662693" y="6477000"/>
            <a:ext cx="2328907" cy="369332"/>
          </a:xfrm>
          <a:prstGeom prst="rect">
            <a:avLst/>
          </a:prstGeom>
          <a:noFill/>
        </p:spPr>
        <p:txBody>
          <a:bodyPr wrap="none" rtlCol="0">
            <a:spAutoFit/>
          </a:bodyPr>
          <a:lstStyle/>
          <a:p>
            <a:r>
              <a:rPr lang="en-US" dirty="0" smtClean="0">
                <a:latin typeface="Arial" pitchFamily="34" charset="0"/>
                <a:cs typeface="Arial" pitchFamily="34" charset="0"/>
              </a:rPr>
              <a:t>J. John et al., in prep</a:t>
            </a:r>
            <a:endParaRPr lang="en-US" dirty="0">
              <a:latin typeface="Arial" pitchFamily="34" charset="0"/>
              <a:cs typeface="Arial" pitchFamily="34" charset="0"/>
            </a:endParaRPr>
          </a:p>
        </p:txBody>
      </p:sp>
      <p:pic>
        <p:nvPicPr>
          <p:cNvPr id="216065" name="Picture 1"/>
          <p:cNvPicPr>
            <a:picLocks noChangeAspect="1" noChangeArrowheads="1"/>
          </p:cNvPicPr>
          <p:nvPr/>
        </p:nvPicPr>
        <p:blipFill>
          <a:blip r:embed="rId3" cstate="print"/>
          <a:srcRect l="1813" t="18849" r="16092" b="12438"/>
          <a:stretch>
            <a:fillRect/>
          </a:stretch>
        </p:blipFill>
        <p:spPr bwMode="auto">
          <a:xfrm>
            <a:off x="2438400" y="2274332"/>
            <a:ext cx="5442401" cy="2743200"/>
          </a:xfrm>
          <a:prstGeom prst="rect">
            <a:avLst/>
          </a:prstGeom>
          <a:noFill/>
          <a:ln w="9525">
            <a:noFill/>
            <a:miter lim="800000"/>
            <a:headEnd/>
            <a:tailEnd/>
          </a:ln>
          <a:effectLst/>
        </p:spPr>
      </p:pic>
      <p:sp>
        <p:nvSpPr>
          <p:cNvPr id="28" name="TextBox 27"/>
          <p:cNvSpPr txBox="1"/>
          <p:nvPr/>
        </p:nvSpPr>
        <p:spPr>
          <a:xfrm>
            <a:off x="4756601" y="1676400"/>
            <a:ext cx="946093" cy="369332"/>
          </a:xfrm>
          <a:prstGeom prst="rect">
            <a:avLst/>
          </a:prstGeom>
          <a:noFill/>
        </p:spPr>
        <p:txBody>
          <a:bodyPr wrap="none" rtlCol="0">
            <a:spAutoFit/>
          </a:bodyPr>
          <a:lstStyle/>
          <a:p>
            <a:r>
              <a:rPr lang="en-US" b="1" dirty="0" smtClean="0">
                <a:solidFill>
                  <a:srgbClr val="7030A0"/>
                </a:solidFill>
              </a:rPr>
              <a:t>+97%</a:t>
            </a:r>
            <a:endParaRPr lang="en-US" b="1" dirty="0">
              <a:solidFill>
                <a:srgbClr val="7030A0"/>
              </a:solidFill>
            </a:endParaRPr>
          </a:p>
        </p:txBody>
      </p:sp>
      <p:grpSp>
        <p:nvGrpSpPr>
          <p:cNvPr id="56" name="Group 55"/>
          <p:cNvGrpSpPr/>
          <p:nvPr/>
        </p:nvGrpSpPr>
        <p:grpSpPr>
          <a:xfrm>
            <a:off x="2971800" y="2590105"/>
            <a:ext cx="2069797" cy="1055827"/>
            <a:chOff x="2971800" y="2361505"/>
            <a:chExt cx="2069797" cy="1055827"/>
          </a:xfrm>
        </p:grpSpPr>
        <p:cxnSp>
          <p:nvCxnSpPr>
            <p:cNvPr id="21" name="Straight Arrow Connector 20"/>
            <p:cNvCxnSpPr/>
            <p:nvPr/>
          </p:nvCxnSpPr>
          <p:spPr bwMode="auto">
            <a:xfrm rot="16200000" flipH="1">
              <a:off x="4345438" y="3066495"/>
              <a:ext cx="685800" cy="15874"/>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grpSp>
          <p:nvGrpSpPr>
            <p:cNvPr id="22" name="Group 21"/>
            <p:cNvGrpSpPr/>
            <p:nvPr/>
          </p:nvGrpSpPr>
          <p:grpSpPr>
            <a:xfrm>
              <a:off x="2971800" y="2361505"/>
              <a:ext cx="2069797" cy="686495"/>
              <a:chOff x="3733800" y="2743200"/>
              <a:chExt cx="2069797" cy="686495"/>
            </a:xfrm>
          </p:grpSpPr>
          <p:sp>
            <p:nvSpPr>
              <p:cNvPr id="23" name="TextBox 22"/>
              <p:cNvSpPr txBox="1"/>
              <p:nvPr/>
            </p:nvSpPr>
            <p:spPr>
              <a:xfrm>
                <a:off x="3733800" y="2743200"/>
                <a:ext cx="2069797" cy="646331"/>
              </a:xfrm>
              <a:prstGeom prst="rect">
                <a:avLst/>
              </a:prstGeom>
              <a:noFill/>
            </p:spPr>
            <p:txBody>
              <a:bodyPr wrap="none" rtlCol="0">
                <a:spAutoFit/>
              </a:bodyPr>
              <a:lstStyle/>
              <a:p>
                <a:r>
                  <a:rPr lang="en-US" dirty="0" smtClean="0">
                    <a:latin typeface="Arial" pitchFamily="34" charset="0"/>
                    <a:cs typeface="Arial" pitchFamily="34" charset="0"/>
                  </a:rPr>
                  <a:t>Factors increasing</a:t>
                </a:r>
              </a:p>
              <a:p>
                <a:pPr algn="ctr"/>
                <a:r>
                  <a:rPr lang="en-US" dirty="0" smtClean="0">
                    <a:latin typeface="Arial" pitchFamily="34" charset="0"/>
                    <a:cs typeface="Arial" pitchFamily="34" charset="0"/>
                  </a:rPr>
                  <a:t>   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sp>
            <p:nvSpPr>
              <p:cNvPr id="27" name="TextBox 26"/>
              <p:cNvSpPr txBox="1"/>
              <p:nvPr/>
            </p:nvSpPr>
            <p:spPr>
              <a:xfrm>
                <a:off x="4380151" y="2783364"/>
                <a:ext cx="388248" cy="646331"/>
              </a:xfrm>
              <a:prstGeom prst="rect">
                <a:avLst/>
              </a:prstGeom>
              <a:noFill/>
            </p:spPr>
            <p:txBody>
              <a:bodyPr wrap="none" rtlCol="0">
                <a:spAutoFit/>
              </a:bodyPr>
              <a:lstStyle/>
              <a:p>
                <a:r>
                  <a:rPr lang="en-US" sz="3600" b="1" dirty="0" smtClean="0">
                    <a:latin typeface="Symbol" pitchFamily="18" charset="2"/>
                  </a:rPr>
                  <a:t>t</a:t>
                </a:r>
                <a:endParaRPr lang="en-US" sz="3600" b="1" dirty="0">
                  <a:latin typeface="Symbol" pitchFamily="18" charset="2"/>
                </a:endParaRPr>
              </a:p>
            </p:txBody>
          </p:sp>
        </p:grpSp>
      </p:grpSp>
      <p:cxnSp>
        <p:nvCxnSpPr>
          <p:cNvPr id="29" name="Straight Arrow Connector 28"/>
          <p:cNvCxnSpPr/>
          <p:nvPr/>
        </p:nvCxnSpPr>
        <p:spPr bwMode="auto">
          <a:xfrm rot="5400000" flipH="1" flipV="1">
            <a:off x="5062195" y="2121138"/>
            <a:ext cx="304800" cy="1588"/>
          </a:xfrm>
          <a:prstGeom prst="straightConnector1">
            <a:avLst/>
          </a:prstGeom>
          <a:solidFill>
            <a:schemeClr val="accent1"/>
          </a:solidFill>
          <a:ln w="57150" cap="flat" cmpd="sng" algn="ctr">
            <a:solidFill>
              <a:srgbClr val="7030A0"/>
            </a:solidFill>
            <a:prstDash val="solid"/>
            <a:round/>
            <a:headEnd type="none" w="med" len="med"/>
            <a:tailEnd type="arrow"/>
          </a:ln>
          <a:effectLst/>
        </p:spPr>
      </p:cxnSp>
      <p:grpSp>
        <p:nvGrpSpPr>
          <p:cNvPr id="57" name="Group 56"/>
          <p:cNvGrpSpPr/>
          <p:nvPr/>
        </p:nvGrpSpPr>
        <p:grpSpPr>
          <a:xfrm>
            <a:off x="5442401" y="1905000"/>
            <a:ext cx="3015799" cy="1817926"/>
            <a:chOff x="5442401" y="1676400"/>
            <a:chExt cx="3015799" cy="1817926"/>
          </a:xfrm>
        </p:grpSpPr>
        <p:cxnSp>
          <p:nvCxnSpPr>
            <p:cNvPr id="32" name="Straight Arrow Connector 31"/>
            <p:cNvCxnSpPr/>
            <p:nvPr/>
          </p:nvCxnSpPr>
          <p:spPr bwMode="auto">
            <a:xfrm rot="10800000" flipV="1">
              <a:off x="5442401" y="2045732"/>
              <a:ext cx="762000" cy="228600"/>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sp>
          <p:nvSpPr>
            <p:cNvPr id="33" name="TextBox 32"/>
            <p:cNvSpPr txBox="1"/>
            <p:nvPr/>
          </p:nvSpPr>
          <p:spPr>
            <a:xfrm>
              <a:off x="5747201" y="1676400"/>
              <a:ext cx="2710999" cy="369332"/>
            </a:xfrm>
            <a:prstGeom prst="rect">
              <a:avLst/>
            </a:prstGeom>
            <a:noFill/>
          </p:spPr>
          <p:txBody>
            <a:bodyPr wrap="none" rtlCol="0">
              <a:spAutoFit/>
            </a:bodyPr>
            <a:lstStyle/>
            <a:p>
              <a:r>
                <a:rPr lang="en-US" b="1" dirty="0" smtClean="0">
                  <a:solidFill>
                    <a:srgbClr val="CC6600"/>
                  </a:solidFill>
                  <a:latin typeface="Arial" pitchFamily="34" charset="0"/>
                  <a:cs typeface="Arial" pitchFamily="34" charset="0"/>
                </a:rPr>
                <a:t>Factors decreasing OH</a:t>
              </a:r>
              <a:endParaRPr lang="en-US" b="1" dirty="0">
                <a:solidFill>
                  <a:srgbClr val="CC6600"/>
                </a:solidFill>
                <a:latin typeface="Arial" pitchFamily="34" charset="0"/>
                <a:cs typeface="Arial" pitchFamily="34" charset="0"/>
              </a:endParaRPr>
            </a:p>
          </p:txBody>
        </p:sp>
        <p:cxnSp>
          <p:nvCxnSpPr>
            <p:cNvPr id="39" name="Straight Arrow Connector 38"/>
            <p:cNvCxnSpPr/>
            <p:nvPr/>
          </p:nvCxnSpPr>
          <p:spPr bwMode="auto">
            <a:xfrm rot="5400000">
              <a:off x="6890201" y="2731532"/>
              <a:ext cx="15240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cxnSp>
          <p:nvCxnSpPr>
            <p:cNvPr id="43" name="Straight Arrow Connector 42"/>
            <p:cNvCxnSpPr/>
            <p:nvPr/>
          </p:nvCxnSpPr>
          <p:spPr bwMode="auto">
            <a:xfrm rot="5400000">
              <a:off x="5443195" y="2731532"/>
              <a:ext cx="1524000" cy="1588"/>
            </a:xfrm>
            <a:prstGeom prst="straightConnector1">
              <a:avLst/>
            </a:prstGeom>
            <a:solidFill>
              <a:schemeClr val="accent1"/>
            </a:solidFill>
            <a:ln w="57150" cap="flat" cmpd="sng" algn="ctr">
              <a:solidFill>
                <a:srgbClr val="CC6600"/>
              </a:solidFill>
              <a:prstDash val="solid"/>
              <a:round/>
              <a:headEnd type="none" w="med" len="med"/>
              <a:tailEnd type="arrow"/>
            </a:ln>
            <a:effectLst/>
          </p:spPr>
        </p:cxnSp>
      </p:grpSp>
      <p:sp>
        <p:nvSpPr>
          <p:cNvPr id="53" name="TextBox 52"/>
          <p:cNvSpPr txBox="1"/>
          <p:nvPr/>
        </p:nvSpPr>
        <p:spPr>
          <a:xfrm>
            <a:off x="3308513" y="4267200"/>
            <a:ext cx="1263487" cy="461665"/>
          </a:xfrm>
          <a:prstGeom prst="rect">
            <a:avLst/>
          </a:prstGeom>
          <a:noFill/>
        </p:spPr>
        <p:txBody>
          <a:bodyPr wrap="none" rtlCol="0">
            <a:spAutoFit/>
          </a:bodyPr>
          <a:lstStyle/>
          <a:p>
            <a:r>
              <a:rPr lang="en-US" sz="2400" b="1" dirty="0" smtClean="0">
                <a:solidFill>
                  <a:srgbClr val="FF0000"/>
                </a:solidFill>
                <a:latin typeface="Arial" pitchFamily="34" charset="0"/>
                <a:cs typeface="Arial" pitchFamily="34" charset="0"/>
              </a:rPr>
              <a:t>RCP8.5</a:t>
            </a:r>
            <a:endParaRPr lang="en-US" sz="2400" b="1" dirty="0">
              <a:solidFill>
                <a:srgbClr val="FF0000"/>
              </a:solidFill>
              <a:latin typeface="Arial" pitchFamily="34" charset="0"/>
              <a:cs typeface="Arial" pitchFamily="34" charset="0"/>
            </a:endParaRPr>
          </a:p>
        </p:txBody>
      </p:sp>
      <p:sp>
        <p:nvSpPr>
          <p:cNvPr id="54" name="TextBox 53"/>
          <p:cNvSpPr txBox="1"/>
          <p:nvPr/>
        </p:nvSpPr>
        <p:spPr>
          <a:xfrm>
            <a:off x="152400" y="5715000"/>
            <a:ext cx="9144000" cy="769441"/>
          </a:xfrm>
          <a:prstGeom prst="rect">
            <a:avLst/>
          </a:prstGeom>
          <a:noFill/>
        </p:spPr>
        <p:txBody>
          <a:bodyPr wrap="square" rtlCol="0">
            <a:spAutoFit/>
          </a:bodyPr>
          <a:lstStyle/>
          <a:p>
            <a:r>
              <a:rPr lang="en-US" sz="2200" b="1" dirty="0" smtClean="0">
                <a:solidFill>
                  <a:srgbClr val="FF0000"/>
                </a:solidFill>
                <a:latin typeface="Arial" pitchFamily="34" charset="0"/>
                <a:cs typeface="Arial" pitchFamily="34" charset="0"/>
                <a:sym typeface="Wingdings" pitchFamily="2" charset="2"/>
              </a:rPr>
              <a:t> </a:t>
            </a:r>
            <a:r>
              <a:rPr lang="en-US" sz="2200" b="1" dirty="0" smtClean="0">
                <a:solidFill>
                  <a:srgbClr val="FF0000"/>
                </a:solidFill>
                <a:latin typeface="Arial" pitchFamily="34" charset="0"/>
                <a:cs typeface="Arial" pitchFamily="34" charset="0"/>
              </a:rPr>
              <a:t>Doubling CH</a:t>
            </a:r>
            <a:r>
              <a:rPr lang="en-US" sz="2200" b="1" baseline="-25000" dirty="0" smtClean="0">
                <a:solidFill>
                  <a:srgbClr val="FF0000"/>
                </a:solidFill>
                <a:latin typeface="Arial" pitchFamily="34" charset="0"/>
                <a:cs typeface="Arial" pitchFamily="34" charset="0"/>
              </a:rPr>
              <a:t>4</a:t>
            </a:r>
            <a:r>
              <a:rPr lang="en-US" sz="2200" b="1" dirty="0" smtClean="0">
                <a:solidFill>
                  <a:srgbClr val="FF0000"/>
                </a:solidFill>
                <a:latin typeface="Arial" pitchFamily="34" charset="0"/>
                <a:cs typeface="Arial" pitchFamily="34" charset="0"/>
              </a:rPr>
              <a:t> (+ lower </a:t>
            </a:r>
            <a:r>
              <a:rPr lang="en-US" sz="2200" b="1" dirty="0" err="1" smtClean="0">
                <a:solidFill>
                  <a:srgbClr val="FF0000"/>
                </a:solidFill>
                <a:latin typeface="Arial" pitchFamily="34" charset="0"/>
                <a:cs typeface="Arial" pitchFamily="34" charset="0"/>
              </a:rPr>
              <a:t>NO</a:t>
            </a:r>
            <a:r>
              <a:rPr lang="en-US" sz="2200" b="1" baseline="-25000" dirty="0" err="1" smtClean="0">
                <a:solidFill>
                  <a:srgbClr val="FF0000"/>
                </a:solidFill>
                <a:latin typeface="Arial" pitchFamily="34" charset="0"/>
                <a:cs typeface="Arial" pitchFamily="34" charset="0"/>
              </a:rPr>
              <a:t>x</a:t>
            </a:r>
            <a:r>
              <a:rPr lang="en-US" sz="2200" b="1" dirty="0" smtClean="0">
                <a:solidFill>
                  <a:srgbClr val="FF0000"/>
                </a:solidFill>
                <a:latin typeface="Arial" pitchFamily="34" charset="0"/>
                <a:cs typeface="Arial" pitchFamily="34" charset="0"/>
              </a:rPr>
              <a:t>, JO</a:t>
            </a:r>
            <a:r>
              <a:rPr lang="en-US" sz="2200" b="1" baseline="30000" dirty="0" smtClean="0">
                <a:solidFill>
                  <a:srgbClr val="FF0000"/>
                </a:solidFill>
                <a:latin typeface="Arial" pitchFamily="34" charset="0"/>
                <a:cs typeface="Arial" pitchFamily="34" charset="0"/>
              </a:rPr>
              <a:t>1</a:t>
            </a:r>
            <a:r>
              <a:rPr lang="en-US" sz="2200" b="1" dirty="0" smtClean="0">
                <a:solidFill>
                  <a:srgbClr val="FF0000"/>
                </a:solidFill>
                <a:latin typeface="Arial" pitchFamily="34" charset="0"/>
                <a:cs typeface="Arial" pitchFamily="34" charset="0"/>
              </a:rPr>
              <a:t>D) offsets opposing influences 	from rising T, H</a:t>
            </a:r>
            <a:r>
              <a:rPr lang="en-US" sz="2200" b="1" baseline="-25000" dirty="0" smtClean="0">
                <a:solidFill>
                  <a:srgbClr val="FF0000"/>
                </a:solidFill>
                <a:latin typeface="Arial" pitchFamily="34" charset="0"/>
                <a:cs typeface="Arial" pitchFamily="34" charset="0"/>
              </a:rPr>
              <a:t>2</a:t>
            </a:r>
            <a:r>
              <a:rPr lang="en-US" sz="2200" b="1" dirty="0" smtClean="0">
                <a:solidFill>
                  <a:srgbClr val="FF0000"/>
                </a:solidFill>
                <a:latin typeface="Arial" pitchFamily="34" charset="0"/>
                <a:cs typeface="Arial" pitchFamily="34" charset="0"/>
              </a:rPr>
              <a:t>O, </a:t>
            </a:r>
            <a:r>
              <a:rPr lang="en-US" sz="2200" b="1" dirty="0" err="1" smtClean="0">
                <a:solidFill>
                  <a:srgbClr val="FF0000"/>
                </a:solidFill>
                <a:latin typeface="Arial" pitchFamily="34" charset="0"/>
                <a:cs typeface="Arial" pitchFamily="34" charset="0"/>
              </a:rPr>
              <a:t>LNO</a:t>
            </a:r>
            <a:r>
              <a:rPr lang="en-US" sz="2200" b="1" baseline="-25000" dirty="0" err="1" smtClean="0">
                <a:solidFill>
                  <a:srgbClr val="FF0000"/>
                </a:solidFill>
                <a:latin typeface="Arial" pitchFamily="34" charset="0"/>
                <a:cs typeface="Arial" pitchFamily="34" charset="0"/>
              </a:rPr>
              <a:t>x</a:t>
            </a:r>
            <a:r>
              <a:rPr lang="en-US" sz="2200" b="1" dirty="0" smtClean="0">
                <a:solidFill>
                  <a:srgbClr val="FF0000"/>
                </a:solidFill>
                <a:latin typeface="Arial" pitchFamily="34" charset="0"/>
                <a:cs typeface="Arial" pitchFamily="34" charset="0"/>
              </a:rPr>
              <a:t> and decreasing CO emissions</a:t>
            </a:r>
          </a:p>
        </p:txBody>
      </p:sp>
      <p:sp>
        <p:nvSpPr>
          <p:cNvPr id="55" name="TextBox 54"/>
          <p:cNvSpPr txBox="1"/>
          <p:nvPr/>
        </p:nvSpPr>
        <p:spPr>
          <a:xfrm>
            <a:off x="609600" y="1219200"/>
            <a:ext cx="8077200" cy="400110"/>
          </a:xfrm>
          <a:prstGeom prst="rect">
            <a:avLst/>
          </a:prstGeom>
          <a:noFill/>
        </p:spPr>
        <p:txBody>
          <a:bodyPr wrap="square" rtlCol="0">
            <a:spAutoFit/>
          </a:bodyPr>
          <a:lstStyle/>
          <a:p>
            <a:r>
              <a:rPr lang="en-US" sz="2000" dirty="0" smtClean="0">
                <a:latin typeface="Arial" pitchFamily="34" charset="0"/>
                <a:cs typeface="Arial" pitchFamily="34" charset="0"/>
              </a:rPr>
              <a:t>Percentage changes from (2081-2100) – (2006-2025) in GFDL CM3</a:t>
            </a:r>
            <a:endParaRPr lang="en-US" sz="2000" dirty="0">
              <a:latin typeface="Arial" pitchFamily="34" charset="0"/>
              <a:cs typeface="Arial" pitchFamily="34" charset="0"/>
            </a:endParaRPr>
          </a:p>
        </p:txBody>
      </p:sp>
      <p:grpSp>
        <p:nvGrpSpPr>
          <p:cNvPr id="67" name="Group 66"/>
          <p:cNvGrpSpPr/>
          <p:nvPr/>
        </p:nvGrpSpPr>
        <p:grpSpPr>
          <a:xfrm>
            <a:off x="228600" y="1600200"/>
            <a:ext cx="1905000" cy="3962400"/>
            <a:chOff x="152400" y="1447800"/>
            <a:chExt cx="1905000" cy="3962400"/>
          </a:xfrm>
        </p:grpSpPr>
        <p:grpSp>
          <p:nvGrpSpPr>
            <p:cNvPr id="24" name="Group 23"/>
            <p:cNvGrpSpPr/>
            <p:nvPr/>
          </p:nvGrpSpPr>
          <p:grpSpPr>
            <a:xfrm>
              <a:off x="152400" y="1447800"/>
              <a:ext cx="1905000" cy="3618131"/>
              <a:chOff x="76200" y="1487269"/>
              <a:chExt cx="1905000" cy="3618131"/>
            </a:xfrm>
          </p:grpSpPr>
          <p:grpSp>
            <p:nvGrpSpPr>
              <p:cNvPr id="25" name="Group 70"/>
              <p:cNvGrpSpPr/>
              <p:nvPr/>
            </p:nvGrpSpPr>
            <p:grpSpPr>
              <a:xfrm>
                <a:off x="76200" y="2971800"/>
                <a:ext cx="1447800" cy="381000"/>
                <a:chOff x="0" y="3429000"/>
                <a:chExt cx="1447800" cy="381000"/>
              </a:xfrm>
            </p:grpSpPr>
            <p:pic>
              <p:nvPicPr>
                <p:cNvPr id="63" name="Picture 2"/>
                <p:cNvPicPr>
                  <a:picLocks noChangeAspect="1" noChangeArrowheads="1"/>
                </p:cNvPicPr>
                <p:nvPr/>
              </p:nvPicPr>
              <p:blipFill>
                <a:blip r:embed="rId4" cstate="print"/>
                <a:srcRect l="74717" t="30515" r="21391" b="64100"/>
                <a:stretch>
                  <a:fillRect/>
                </a:stretch>
              </p:blipFill>
              <p:spPr bwMode="auto">
                <a:xfrm>
                  <a:off x="0" y="3429000"/>
                  <a:ext cx="457200" cy="381000"/>
                </a:xfrm>
                <a:prstGeom prst="rect">
                  <a:avLst/>
                </a:prstGeom>
                <a:noFill/>
                <a:ln w="9525">
                  <a:noFill/>
                  <a:miter lim="800000"/>
                  <a:headEnd/>
                  <a:tailEnd/>
                </a:ln>
                <a:effectLst/>
              </p:spPr>
            </p:pic>
            <p:sp>
              <p:nvSpPr>
                <p:cNvPr id="64" name="TextBox 63"/>
                <p:cNvSpPr txBox="1"/>
                <p:nvPr/>
              </p:nvSpPr>
              <p:spPr>
                <a:xfrm>
                  <a:off x="395909" y="3440668"/>
                  <a:ext cx="1051891"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grpSp>
          <p:grpSp>
            <p:nvGrpSpPr>
              <p:cNvPr id="30" name="Group 69"/>
              <p:cNvGrpSpPr/>
              <p:nvPr/>
            </p:nvGrpSpPr>
            <p:grpSpPr>
              <a:xfrm>
                <a:off x="152400" y="3352800"/>
                <a:ext cx="1815921" cy="405684"/>
                <a:chOff x="228600" y="4191000"/>
                <a:chExt cx="1815921" cy="405684"/>
              </a:xfrm>
            </p:grpSpPr>
            <p:sp>
              <p:nvSpPr>
                <p:cNvPr id="61" name="TextBox 60"/>
                <p:cNvSpPr txBox="1"/>
                <p:nvPr/>
              </p:nvSpPr>
              <p:spPr>
                <a:xfrm>
                  <a:off x="513333" y="4227352"/>
                  <a:ext cx="1531188"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CO </a:t>
                  </a:r>
                  <a:r>
                    <a:rPr lang="en-US" dirty="0" err="1" smtClean="0">
                      <a:latin typeface="Arial" pitchFamily="34" charset="0"/>
                      <a:cs typeface="Arial" pitchFamily="34" charset="0"/>
                    </a:rPr>
                    <a:t>emis</a:t>
                  </a:r>
                  <a:endParaRPr lang="en-US" baseline="-25000" dirty="0">
                    <a:latin typeface="Arial" pitchFamily="34" charset="0"/>
                    <a:cs typeface="Arial" pitchFamily="34" charset="0"/>
                  </a:endParaRPr>
                </a:p>
              </p:txBody>
            </p:sp>
            <p:pic>
              <p:nvPicPr>
                <p:cNvPr id="62" name="Picture 2"/>
                <p:cNvPicPr>
                  <a:picLocks noChangeAspect="1" noChangeArrowheads="1"/>
                </p:cNvPicPr>
                <p:nvPr/>
              </p:nvPicPr>
              <p:blipFill>
                <a:blip r:embed="rId4" cstate="print"/>
                <a:srcRect l="75366" t="39131" r="22040" b="55484"/>
                <a:stretch>
                  <a:fillRect/>
                </a:stretch>
              </p:blipFill>
              <p:spPr bwMode="auto">
                <a:xfrm>
                  <a:off x="228600" y="4191000"/>
                  <a:ext cx="304800" cy="381000"/>
                </a:xfrm>
                <a:prstGeom prst="rect">
                  <a:avLst/>
                </a:prstGeom>
                <a:noFill/>
                <a:ln w="9525">
                  <a:noFill/>
                  <a:miter lim="800000"/>
                  <a:headEnd/>
                  <a:tailEnd/>
                </a:ln>
                <a:effectLst/>
              </p:spPr>
            </p:pic>
          </p:grpSp>
          <p:grpSp>
            <p:nvGrpSpPr>
              <p:cNvPr id="31" name="Group 73"/>
              <p:cNvGrpSpPr/>
              <p:nvPr/>
            </p:nvGrpSpPr>
            <p:grpSpPr>
              <a:xfrm>
                <a:off x="152400" y="2514600"/>
                <a:ext cx="1284555" cy="407969"/>
                <a:chOff x="152400" y="2667000"/>
                <a:chExt cx="1284555" cy="407969"/>
              </a:xfrm>
            </p:grpSpPr>
            <p:sp>
              <p:nvSpPr>
                <p:cNvPr id="59" name="TextBox 58"/>
                <p:cNvSpPr txBox="1"/>
                <p:nvPr/>
              </p:nvSpPr>
              <p:spPr>
                <a:xfrm>
                  <a:off x="457200" y="2705637"/>
                  <a:ext cx="979755"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OH</a:t>
                  </a:r>
                  <a:endParaRPr lang="en-US" baseline="-25000" dirty="0">
                    <a:latin typeface="Arial" pitchFamily="34" charset="0"/>
                    <a:cs typeface="Arial" pitchFamily="34" charset="0"/>
                  </a:endParaRPr>
                </a:p>
              </p:txBody>
            </p:sp>
            <p:pic>
              <p:nvPicPr>
                <p:cNvPr id="60" name="Picture 2"/>
                <p:cNvPicPr>
                  <a:picLocks noChangeAspect="1" noChangeArrowheads="1"/>
                </p:cNvPicPr>
                <p:nvPr/>
              </p:nvPicPr>
              <p:blipFill>
                <a:blip r:embed="rId4" cstate="print"/>
                <a:srcRect l="75366" t="20822" r="22040" b="73793"/>
                <a:stretch>
                  <a:fillRect/>
                </a:stretch>
              </p:blipFill>
              <p:spPr bwMode="auto">
                <a:xfrm>
                  <a:off x="152400" y="2667000"/>
                  <a:ext cx="304800" cy="381000"/>
                </a:xfrm>
                <a:prstGeom prst="rect">
                  <a:avLst/>
                </a:prstGeom>
                <a:noFill/>
                <a:ln w="9525">
                  <a:noFill/>
                  <a:miter lim="800000"/>
                  <a:headEnd/>
                  <a:tailEnd/>
                </a:ln>
                <a:effectLst/>
              </p:spPr>
            </p:pic>
          </p:grpSp>
          <p:grpSp>
            <p:nvGrpSpPr>
              <p:cNvPr id="34" name="Group 72"/>
              <p:cNvGrpSpPr/>
              <p:nvPr/>
            </p:nvGrpSpPr>
            <p:grpSpPr>
              <a:xfrm>
                <a:off x="152400" y="2133600"/>
                <a:ext cx="1371600" cy="381000"/>
                <a:chOff x="152400" y="2133600"/>
                <a:chExt cx="1371600" cy="381000"/>
              </a:xfrm>
            </p:grpSpPr>
            <p:sp>
              <p:nvSpPr>
                <p:cNvPr id="52" name="TextBox 51"/>
                <p:cNvSpPr txBox="1"/>
                <p:nvPr/>
              </p:nvSpPr>
              <p:spPr>
                <a:xfrm>
                  <a:off x="480124" y="2133600"/>
                  <a:ext cx="1043876" cy="369332"/>
                </a:xfrm>
                <a:prstGeom prst="rect">
                  <a:avLst/>
                </a:prstGeom>
                <a:noFill/>
              </p:spPr>
              <p:txBody>
                <a:bodyPr wrap="none" rtlCol="0">
                  <a:spAutoFit/>
                </a:bodyPr>
                <a:lstStyle/>
                <a:p>
                  <a:r>
                    <a:rPr lang="en-US" dirty="0" smtClean="0">
                      <a:latin typeface="Arial" pitchFamily="34" charset="0"/>
                      <a:cs typeface="Arial" pitchFamily="34" charset="0"/>
                    </a:rPr>
                    <a:t>2% * </a:t>
                  </a:r>
                  <a:r>
                    <a:rPr lang="en-US" dirty="0" smtClean="0">
                      <a:latin typeface="Symbol" pitchFamily="18" charset="2"/>
                      <a:cs typeface="Arial" pitchFamily="34" charset="0"/>
                    </a:rPr>
                    <a:t>D</a:t>
                  </a:r>
                  <a:r>
                    <a:rPr lang="en-US" dirty="0" smtClean="0">
                      <a:latin typeface="Arial" pitchFamily="34" charset="0"/>
                      <a:cs typeface="Arial" pitchFamily="34" charset="0"/>
                    </a:rPr>
                    <a:t>T</a:t>
                  </a:r>
                  <a:endParaRPr lang="en-US" baseline="-25000" dirty="0">
                    <a:latin typeface="Arial" pitchFamily="34" charset="0"/>
                    <a:cs typeface="Arial" pitchFamily="34" charset="0"/>
                  </a:endParaRPr>
                </a:p>
              </p:txBody>
            </p:sp>
            <p:pic>
              <p:nvPicPr>
                <p:cNvPr id="58" name="Picture 2"/>
                <p:cNvPicPr>
                  <a:picLocks noChangeAspect="1" noChangeArrowheads="1"/>
                </p:cNvPicPr>
                <p:nvPr/>
              </p:nvPicPr>
              <p:blipFill>
                <a:blip r:embed="rId4" cstate="print"/>
                <a:srcRect l="75366" t="12206" r="21391" b="82409"/>
                <a:stretch>
                  <a:fillRect/>
                </a:stretch>
              </p:blipFill>
              <p:spPr bwMode="auto">
                <a:xfrm>
                  <a:off x="152400" y="2133600"/>
                  <a:ext cx="381000" cy="381000"/>
                </a:xfrm>
                <a:prstGeom prst="rect">
                  <a:avLst/>
                </a:prstGeom>
                <a:noFill/>
                <a:ln w="9525">
                  <a:noFill/>
                  <a:miter lim="800000"/>
                  <a:headEnd/>
                  <a:tailEnd/>
                </a:ln>
                <a:effectLst/>
              </p:spPr>
            </p:pic>
          </p:grpSp>
          <p:grpSp>
            <p:nvGrpSpPr>
              <p:cNvPr id="35" name="Group 71"/>
              <p:cNvGrpSpPr/>
              <p:nvPr/>
            </p:nvGrpSpPr>
            <p:grpSpPr>
              <a:xfrm>
                <a:off x="152400" y="1487269"/>
                <a:ext cx="1524000" cy="646331"/>
                <a:chOff x="152400" y="1258669"/>
                <a:chExt cx="1524000" cy="646331"/>
              </a:xfrm>
            </p:grpSpPr>
            <p:grpSp>
              <p:nvGrpSpPr>
                <p:cNvPr id="48" name="Group 41"/>
                <p:cNvGrpSpPr/>
                <p:nvPr/>
              </p:nvGrpSpPr>
              <p:grpSpPr>
                <a:xfrm>
                  <a:off x="393677" y="1258669"/>
                  <a:ext cx="1282723" cy="646331"/>
                  <a:chOff x="186545" y="1143000"/>
                  <a:chExt cx="1282723" cy="646331"/>
                </a:xfrm>
              </p:grpSpPr>
              <p:sp>
                <p:nvSpPr>
                  <p:cNvPr id="50" name="TextBox 49"/>
                  <p:cNvSpPr txBox="1"/>
                  <p:nvPr/>
                </p:nvSpPr>
                <p:spPr>
                  <a:xfrm>
                    <a:off x="186545" y="1371600"/>
                    <a:ext cx="1282723"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CH</a:t>
                    </a:r>
                    <a:r>
                      <a:rPr lang="en-US" baseline="-25000" dirty="0" smtClean="0">
                        <a:latin typeface="Arial" pitchFamily="34" charset="0"/>
                        <a:cs typeface="Arial" pitchFamily="34" charset="0"/>
                      </a:rPr>
                      <a:t>4</a:t>
                    </a:r>
                    <a:endParaRPr lang="en-US" baseline="-25000" dirty="0">
                      <a:latin typeface="Arial" pitchFamily="34" charset="0"/>
                      <a:cs typeface="Arial" pitchFamily="34" charset="0"/>
                    </a:endParaRPr>
                  </a:p>
                </p:txBody>
              </p:sp>
              <p:sp>
                <p:nvSpPr>
                  <p:cNvPr id="51" name="TextBox 50"/>
                  <p:cNvSpPr txBox="1"/>
                  <p:nvPr/>
                </p:nvSpPr>
                <p:spPr>
                  <a:xfrm>
                    <a:off x="609600" y="1143000"/>
                    <a:ext cx="457200" cy="646331"/>
                  </a:xfrm>
                  <a:prstGeom prst="rect">
                    <a:avLst/>
                  </a:prstGeom>
                  <a:noFill/>
                </p:spPr>
                <p:txBody>
                  <a:bodyPr wrap="square" rtlCol="0">
                    <a:spAutoFit/>
                  </a:bodyPr>
                  <a:lstStyle/>
                  <a:p>
                    <a:r>
                      <a:rPr lang="en-US" sz="3600" b="1" dirty="0" smtClean="0">
                        <a:latin typeface="Symbol" pitchFamily="18" charset="2"/>
                      </a:rPr>
                      <a:t>t</a:t>
                    </a:r>
                    <a:endParaRPr lang="en-US" sz="3600" b="1" dirty="0">
                      <a:latin typeface="Symbol" pitchFamily="18" charset="2"/>
                    </a:endParaRPr>
                  </a:p>
                </p:txBody>
              </p:sp>
            </p:grpSp>
            <p:pic>
              <p:nvPicPr>
                <p:cNvPr id="49" name="Picture 2"/>
                <p:cNvPicPr>
                  <a:picLocks noChangeAspect="1" noChangeArrowheads="1"/>
                </p:cNvPicPr>
                <p:nvPr/>
              </p:nvPicPr>
              <p:blipFill>
                <a:blip r:embed="rId4" cstate="print"/>
                <a:srcRect l="75366" t="1795" r="22040" b="92102"/>
                <a:stretch>
                  <a:fillRect/>
                </a:stretch>
              </p:blipFill>
              <p:spPr bwMode="auto">
                <a:xfrm>
                  <a:off x="152400" y="1396284"/>
                  <a:ext cx="304800" cy="431800"/>
                </a:xfrm>
                <a:prstGeom prst="rect">
                  <a:avLst/>
                </a:prstGeom>
                <a:noFill/>
                <a:ln w="9525">
                  <a:noFill/>
                  <a:miter lim="800000"/>
                  <a:headEnd/>
                  <a:tailEnd/>
                </a:ln>
                <a:effectLst/>
              </p:spPr>
            </p:pic>
          </p:grpSp>
          <p:grpSp>
            <p:nvGrpSpPr>
              <p:cNvPr id="37" name="Group 68"/>
              <p:cNvGrpSpPr/>
              <p:nvPr/>
            </p:nvGrpSpPr>
            <p:grpSpPr>
              <a:xfrm>
                <a:off x="152400" y="3733800"/>
                <a:ext cx="1828800" cy="533400"/>
                <a:chOff x="457200" y="5105400"/>
                <a:chExt cx="1828800" cy="533400"/>
              </a:xfrm>
            </p:grpSpPr>
            <p:sp>
              <p:nvSpPr>
                <p:cNvPr id="46" name="TextBox 45"/>
                <p:cNvSpPr txBox="1"/>
                <p:nvPr/>
              </p:nvSpPr>
              <p:spPr>
                <a:xfrm>
                  <a:off x="754812" y="5181600"/>
                  <a:ext cx="1531188"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NO </a:t>
                  </a:r>
                  <a:r>
                    <a:rPr lang="en-US" dirty="0" err="1" smtClean="0">
                      <a:latin typeface="Arial" pitchFamily="34" charset="0"/>
                      <a:cs typeface="Arial" pitchFamily="34" charset="0"/>
                    </a:rPr>
                    <a:t>emis</a:t>
                  </a:r>
                  <a:endParaRPr lang="en-US" baseline="-25000" dirty="0">
                    <a:latin typeface="Arial" pitchFamily="34" charset="0"/>
                    <a:cs typeface="Arial" pitchFamily="34" charset="0"/>
                  </a:endParaRPr>
                </a:p>
              </p:txBody>
            </p:sp>
            <p:pic>
              <p:nvPicPr>
                <p:cNvPr id="47" name="Picture 2"/>
                <p:cNvPicPr>
                  <a:picLocks noChangeAspect="1" noChangeArrowheads="1"/>
                </p:cNvPicPr>
                <p:nvPr/>
              </p:nvPicPr>
              <p:blipFill>
                <a:blip r:embed="rId4" cstate="print"/>
                <a:srcRect l="75366" t="47747" r="22040" b="44714"/>
                <a:stretch>
                  <a:fillRect/>
                </a:stretch>
              </p:blipFill>
              <p:spPr bwMode="auto">
                <a:xfrm>
                  <a:off x="457200" y="5105400"/>
                  <a:ext cx="304800" cy="533400"/>
                </a:xfrm>
                <a:prstGeom prst="rect">
                  <a:avLst/>
                </a:prstGeom>
                <a:noFill/>
                <a:ln w="9525">
                  <a:noFill/>
                  <a:miter lim="800000"/>
                  <a:headEnd/>
                  <a:tailEnd/>
                </a:ln>
                <a:effectLst/>
              </p:spPr>
            </p:pic>
          </p:grpSp>
          <p:grpSp>
            <p:nvGrpSpPr>
              <p:cNvPr id="38" name="Group 57"/>
              <p:cNvGrpSpPr/>
              <p:nvPr/>
            </p:nvGrpSpPr>
            <p:grpSpPr>
              <a:xfrm>
                <a:off x="76200" y="4114800"/>
                <a:ext cx="1600200" cy="457200"/>
                <a:chOff x="457200" y="5715000"/>
                <a:chExt cx="1600200" cy="457200"/>
              </a:xfrm>
            </p:grpSpPr>
            <p:sp>
              <p:nvSpPr>
                <p:cNvPr id="44" name="TextBox 43"/>
                <p:cNvSpPr txBox="1"/>
                <p:nvPr/>
              </p:nvSpPr>
              <p:spPr>
                <a:xfrm>
                  <a:off x="833988" y="5802868"/>
                  <a:ext cx="1223412"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err="1" smtClean="0">
                      <a:latin typeface="Arial" pitchFamily="34" charset="0"/>
                      <a:cs typeface="Arial" pitchFamily="34" charset="0"/>
                    </a:rPr>
                    <a:t>LNO</a:t>
                  </a:r>
                  <a:r>
                    <a:rPr lang="en-US" baseline="-25000" dirty="0" err="1" smtClean="0">
                      <a:latin typeface="Arial" pitchFamily="34" charset="0"/>
                      <a:cs typeface="Arial" pitchFamily="34" charset="0"/>
                    </a:rPr>
                    <a:t>x</a:t>
                  </a:r>
                  <a:endParaRPr lang="en-US" baseline="-25000" dirty="0">
                    <a:latin typeface="Arial" pitchFamily="34" charset="0"/>
                    <a:cs typeface="Arial" pitchFamily="34" charset="0"/>
                  </a:endParaRPr>
                </a:p>
              </p:txBody>
            </p:sp>
            <p:pic>
              <p:nvPicPr>
                <p:cNvPr id="45" name="Picture 2"/>
                <p:cNvPicPr>
                  <a:picLocks noChangeAspect="1" noChangeArrowheads="1"/>
                </p:cNvPicPr>
                <p:nvPr/>
              </p:nvPicPr>
              <p:blipFill>
                <a:blip r:embed="rId4" cstate="print"/>
                <a:srcRect l="74717" t="56362" r="21391" b="37176"/>
                <a:stretch>
                  <a:fillRect/>
                </a:stretch>
              </p:blipFill>
              <p:spPr bwMode="auto">
                <a:xfrm>
                  <a:off x="457200" y="5715000"/>
                  <a:ext cx="457200" cy="457200"/>
                </a:xfrm>
                <a:prstGeom prst="rect">
                  <a:avLst/>
                </a:prstGeom>
                <a:noFill/>
                <a:ln w="9525">
                  <a:noFill/>
                  <a:miter lim="800000"/>
                  <a:headEnd/>
                  <a:tailEnd/>
                </a:ln>
                <a:effectLst/>
              </p:spPr>
            </p:pic>
          </p:grpSp>
          <p:grpSp>
            <p:nvGrpSpPr>
              <p:cNvPr id="40" name="Group 53"/>
              <p:cNvGrpSpPr/>
              <p:nvPr/>
            </p:nvGrpSpPr>
            <p:grpSpPr>
              <a:xfrm>
                <a:off x="76200" y="4495800"/>
                <a:ext cx="1447800" cy="609600"/>
                <a:chOff x="2057400" y="5867400"/>
                <a:chExt cx="1447800" cy="609600"/>
              </a:xfrm>
            </p:grpSpPr>
            <p:sp>
              <p:nvSpPr>
                <p:cNvPr id="41" name="TextBox 40"/>
                <p:cNvSpPr txBox="1"/>
                <p:nvPr/>
              </p:nvSpPr>
              <p:spPr>
                <a:xfrm>
                  <a:off x="2440485" y="6019800"/>
                  <a:ext cx="1064715"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O</a:t>
                  </a:r>
                  <a:endParaRPr lang="en-US" baseline="-25000" dirty="0">
                    <a:latin typeface="Arial" pitchFamily="34" charset="0"/>
                    <a:cs typeface="Arial" pitchFamily="34" charset="0"/>
                  </a:endParaRPr>
                </a:p>
              </p:txBody>
            </p:sp>
            <p:pic>
              <p:nvPicPr>
                <p:cNvPr id="42" name="Picture 2"/>
                <p:cNvPicPr>
                  <a:picLocks noChangeAspect="1" noChangeArrowheads="1"/>
                </p:cNvPicPr>
                <p:nvPr/>
              </p:nvPicPr>
              <p:blipFill>
                <a:blip r:embed="rId4" cstate="print"/>
                <a:srcRect l="74717" t="64978" r="21391" b="26406"/>
                <a:stretch>
                  <a:fillRect/>
                </a:stretch>
              </p:blipFill>
              <p:spPr bwMode="auto">
                <a:xfrm>
                  <a:off x="2057400" y="5867400"/>
                  <a:ext cx="457200" cy="609600"/>
                </a:xfrm>
                <a:prstGeom prst="rect">
                  <a:avLst/>
                </a:prstGeom>
                <a:noFill/>
                <a:ln w="9525">
                  <a:noFill/>
                  <a:miter lim="800000"/>
                  <a:headEnd/>
                  <a:tailEnd/>
                </a:ln>
                <a:effectLst/>
              </p:spPr>
            </p:pic>
          </p:grpSp>
        </p:grpSp>
        <p:pic>
          <p:nvPicPr>
            <p:cNvPr id="65" name="Picture 2"/>
            <p:cNvPicPr>
              <a:picLocks noChangeAspect="1" noChangeArrowheads="1"/>
            </p:cNvPicPr>
            <p:nvPr/>
          </p:nvPicPr>
          <p:blipFill>
            <a:blip r:embed="rId4" cstate="print"/>
            <a:srcRect l="75366" t="76825" r="22040" b="18867"/>
            <a:stretch>
              <a:fillRect/>
            </a:stretch>
          </p:blipFill>
          <p:spPr bwMode="auto">
            <a:xfrm>
              <a:off x="228600" y="5105400"/>
              <a:ext cx="304800" cy="304800"/>
            </a:xfrm>
            <a:prstGeom prst="rect">
              <a:avLst/>
            </a:prstGeom>
            <a:noFill/>
            <a:ln w="9525">
              <a:noFill/>
              <a:miter lim="800000"/>
              <a:headEnd/>
              <a:tailEnd/>
            </a:ln>
            <a:effectLst/>
          </p:spPr>
        </p:pic>
        <p:sp>
          <p:nvSpPr>
            <p:cNvPr id="66" name="TextBox 65"/>
            <p:cNvSpPr txBox="1"/>
            <p:nvPr/>
          </p:nvSpPr>
          <p:spPr>
            <a:xfrm>
              <a:off x="609600" y="5040868"/>
              <a:ext cx="1223412" cy="369332"/>
            </a:xfrm>
            <a:prstGeom prst="rect">
              <a:avLst/>
            </a:prstGeom>
            <a:noFill/>
          </p:spPr>
          <p:txBody>
            <a:bodyPr wrap="none" rtlCol="0">
              <a:spAutoFit/>
            </a:bodyPr>
            <a:lstStyle/>
            <a:p>
              <a:r>
                <a:rPr lang="en-US" dirty="0" smtClean="0">
                  <a:latin typeface="Symbol" pitchFamily="18" charset="2"/>
                  <a:cs typeface="Arial" pitchFamily="34" charset="0"/>
                </a:rPr>
                <a:t>% D </a:t>
              </a:r>
              <a:r>
                <a:rPr lang="en-US" dirty="0" smtClean="0">
                  <a:latin typeface="Arial" pitchFamily="34" charset="0"/>
                  <a:cs typeface="Arial" pitchFamily="34" charset="0"/>
                </a:rPr>
                <a:t>JO</a:t>
              </a:r>
              <a:r>
                <a:rPr lang="en-US" baseline="30000" dirty="0" smtClean="0">
                  <a:latin typeface="Arial" pitchFamily="34" charset="0"/>
                  <a:cs typeface="Arial" pitchFamily="34" charset="0"/>
                </a:rPr>
                <a:t>1</a:t>
              </a:r>
              <a:r>
                <a:rPr lang="en-US" dirty="0" smtClean="0">
                  <a:latin typeface="Arial" pitchFamily="34" charset="0"/>
                  <a:cs typeface="Arial" pitchFamily="34" charset="0"/>
                </a:rPr>
                <a:t>D</a:t>
              </a:r>
              <a:endParaRPr lang="en-US" baseline="-25000" dirty="0">
                <a:latin typeface="Arial" pitchFamily="34" charset="0"/>
                <a:cs typeface="Arial" pitchFamily="34"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8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accent2"/>
            </a:solidFill>
            <a:effectLst/>
            <a:latin typeface="Helvetica" pitchFamily="34"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METOffice White">
      <a:dk1>
        <a:srgbClr val="FFFFFF"/>
      </a:dk1>
      <a:lt1>
        <a:srgbClr val="000000"/>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9700</TotalTime>
  <Words>2266</Words>
  <Application>Microsoft Macintosh PowerPoint</Application>
  <PresentationFormat>On-screen Show (4:3)</PresentationFormat>
  <Paragraphs>377</Paragraphs>
  <Slides>18</Slides>
  <Notes>12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18</vt:i4>
      </vt:variant>
    </vt:vector>
  </HeadingPairs>
  <TitlesOfParts>
    <vt:vector size="26" baseType="lpstr">
      <vt:lpstr>8_Default Design</vt:lpstr>
      <vt:lpstr>2_Content slide</vt:lpstr>
      <vt:lpstr>10_Default Design</vt:lpstr>
      <vt:lpstr>9_Default Design</vt:lpstr>
      <vt:lpstr>Blank Presentation</vt:lpstr>
      <vt:lpstr>11_Default Design</vt:lpstr>
      <vt:lpstr>Custom Design</vt:lpstr>
      <vt:lpstr>Equation</vt:lpstr>
      <vt:lpstr>PowerPoint Presentation</vt:lpstr>
      <vt:lpstr>Air pollutants affect climate; changes in climate affect global atmospheric chemistry and regional air pollution</vt:lpstr>
      <vt:lpstr>The GFDL CM3/AM3 chemistry-climate model </vt:lpstr>
      <vt:lpstr>(#1: drivers) Air Pollutants as Drivers of Climate Change: Recent report emphasizes “win-win” (for air pollution and climate) by reducing black carbon and methane emissions</vt:lpstr>
      <vt:lpstr>Well-mixed greenhouse gases (WMGGs) and Emissions of Short-Lived Climate Forcers (SLCFs) under “RCPs”</vt:lpstr>
      <vt:lpstr>Accelerated warming in simulations with decreasing aerosol emissions (less sulfate  more warming)</vt:lpstr>
      <vt:lpstr>#2 (drivers + riders): Negative feedback of warming climate on methane lifetime….</vt:lpstr>
      <vt:lpstr>Negative feedback of warming climate  on methane lifetime</vt:lpstr>
      <vt:lpstr>More extreme warming scenario (RCP8.5): emission changes outweigh climate influence on methane lifetime</vt:lpstr>
      <vt:lpstr>#3 (riders): Warmer, wetter world: More PM pollution?</vt:lpstr>
      <vt:lpstr>How well does a global chemistry-climate model simulate regional O3-temperature relationships?</vt:lpstr>
      <vt:lpstr>Need for better understanding of underlying processes contributing to climatological O3-T relationship</vt:lpstr>
      <vt:lpstr>Frequency of summer migratory cyclones over NE US  decreases as the planet warms (CM3 model, RCP8.5)</vt:lpstr>
      <vt:lpstr>Large NOx decreases under RCPs over North America:  Improved O3 air quality?</vt:lpstr>
      <vt:lpstr>Surface ozone seasonal cycle reverses in CM3 RCP85 simulation over (e.g., USA; Europe) </vt:lpstr>
      <vt:lpstr>More stratospheric O3 in surface air accounts for &gt;50% of wintertime O3 increase over NE USA in RCP8.5 simulation</vt:lpstr>
      <vt:lpstr>High-resolution AM3 better captures structure of stratospheric intrusions: Does resolution affect simulated trends and variability?</vt:lpstr>
      <vt:lpstr>Some final thoughts… Air pollutants:   Drivers AND riders on the climate change express</vt:lpstr>
    </vt:vector>
  </TitlesOfParts>
  <Company>Geophysical Fluid Dynamics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aff</dc:creator>
  <cp:lastModifiedBy>Arlene Fiore</cp:lastModifiedBy>
  <cp:revision>478</cp:revision>
  <dcterms:created xsi:type="dcterms:W3CDTF">2010-05-13T20:42:43Z</dcterms:created>
  <dcterms:modified xsi:type="dcterms:W3CDTF">2011-09-17T19:02:03Z</dcterms:modified>
</cp:coreProperties>
</file>