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25" r:id="rId4"/>
    <p:sldMasterId id="2147483738" r:id="rId5"/>
  </p:sldMasterIdLst>
  <p:notesMasterIdLst>
    <p:notesMasterId r:id="rId17"/>
  </p:notesMasterIdLst>
  <p:sldIdLst>
    <p:sldId id="304" r:id="rId6"/>
    <p:sldId id="257" r:id="rId7"/>
    <p:sldId id="258" r:id="rId8"/>
    <p:sldId id="308" r:id="rId9"/>
    <p:sldId id="311" r:id="rId10"/>
    <p:sldId id="298" r:id="rId11"/>
    <p:sldId id="300" r:id="rId12"/>
    <p:sldId id="303" r:id="rId13"/>
    <p:sldId id="301" r:id="rId14"/>
    <p:sldId id="306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4CD7E-F8E2-4C97-881B-68E6569D76D5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FD13-45A1-4D5F-91E2-48CDB453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59B8-8267-45EB-911D-4CA880A08FE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75 ppb = current</a:t>
            </a:r>
            <a:r>
              <a:rPr lang="en-US" baseline="0" dirty="0" smtClean="0"/>
              <a:t> U.S.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with </a:t>
            </a:r>
            <a:r>
              <a:rPr lang="en-US" dirty="0" err="1" smtClean="0"/>
              <a:t>murazaki</a:t>
            </a:r>
            <a:r>
              <a:rPr lang="en-US" dirty="0" smtClean="0"/>
              <a:t> &amp; </a:t>
            </a:r>
            <a:r>
              <a:rPr lang="en-US" dirty="0" err="1" smtClean="0"/>
              <a:t>hess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Wu et 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Mickley</a:t>
            </a:r>
            <a:r>
              <a:rPr lang="en-US" baseline="0" dirty="0" smtClean="0"/>
              <a:t> et al. 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rgbClr val="000066"/>
              </a:buCl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77E4698-A630-4DF0-8DDB-25E67BA3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66"/>
              </a:buCl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8170262-667F-4A96-B771-6355CD8A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02EC-F629-4B83-8CCD-91DC9E88B8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88E37-3CDF-454E-9472-95DA1B2B91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7C353-F54C-4708-BBF2-5BF05DDB7C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D70A9-D802-4992-95F9-9784A760F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B7A3E-A356-4E4D-B4E0-386D00464A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95495-19E0-4DE4-8DA8-8BA263F5D6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1BF2-5FFD-4767-BDD1-BB435F31F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AC49-40C9-42C1-95E6-F2F9DC044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BE5C-8963-4A1F-9095-B735652150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F591-5A8A-41A1-A99C-5944E1D2C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C2218-8819-4FE5-86E2-D97227FCD5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EFD1"/>
            </a:gs>
            <a:gs pos="25000">
              <a:srgbClr val="F0EBD5"/>
            </a:gs>
            <a:gs pos="100000">
              <a:srgbClr val="D1C39F">
                <a:alpha val="8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icture1.jpg"/>
          <p:cNvPicPr>
            <a:picLocks noChangeAspect="1"/>
          </p:cNvPicPr>
          <p:nvPr/>
        </p:nvPicPr>
        <p:blipFill>
          <a:blip r:embed="rId4" cstate="print"/>
          <a:srcRect t="90555" b="3333"/>
          <a:stretch>
            <a:fillRect/>
          </a:stretch>
        </p:blipFill>
        <p:spPr bwMode="auto">
          <a:xfrm>
            <a:off x="0" y="3048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B1880AC-057F-4C2B-BCF3-10054C4B2AAD}" type="slidenum">
              <a:rPr lang="en-US" b="1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125" name="Content Placeholder 4" descr="slid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D96F93-ABFA-4667-BA1A-4CE5305DD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sin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33334" t="46256" r="-1" b="24834"/>
          <a:stretch>
            <a:fillRect/>
          </a:stretch>
        </p:blipFill>
        <p:spPr>
          <a:xfrm rot="10800000">
            <a:off x="2590800" y="6400800"/>
            <a:ext cx="6096000" cy="381000"/>
          </a:xfrm>
          <a:prstGeom prst="rect">
            <a:avLst/>
          </a:prstGeom>
        </p:spPr>
      </p:pic>
      <p:pic>
        <p:nvPicPr>
          <p:cNvPr id="5129" name="Picture 12" descr="Picture1.jpg"/>
          <p:cNvPicPr>
            <a:picLocks noChangeAspect="1"/>
          </p:cNvPicPr>
          <p:nvPr userDrawn="1"/>
        </p:nvPicPr>
        <p:blipFill>
          <a:blip r:embed="rId4" cstate="print"/>
          <a:srcRect t="84444" b="3333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40D374-F68A-4ECE-A5AA-5FD5CC2545B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Light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609600"/>
            <a:ext cx="838200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Ozone pollution (events) in the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GFDL AM3 chemistry-climate model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36725" y="306159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67200" y="357594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6" name="Picture 6" descr="larg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19400"/>
            <a:ext cx="121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5410200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NCAR CESM Chemistry-Climate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Working Group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March 17, 2010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81836" y="3134380"/>
            <a:ext cx="2901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Arlene </a:t>
            </a:r>
            <a:r>
              <a:rPr lang="en-US" sz="2800" b="1" dirty="0">
                <a:solidFill>
                  <a:srgbClr val="000000"/>
                </a:solidFill>
              </a:rPr>
              <a:t>M. </a:t>
            </a:r>
            <a:r>
              <a:rPr lang="en-US" sz="2800" b="1" dirty="0" smtClean="0">
                <a:solidFill>
                  <a:srgbClr val="000000"/>
                </a:solidFill>
              </a:rPr>
              <a:t>Fiore</a:t>
            </a:r>
          </a:p>
        </p:txBody>
      </p:sp>
      <p:pic>
        <p:nvPicPr>
          <p:cNvPr id="25609" name="Picture 10" descr="NOAALogoLarge"/>
          <p:cNvPicPr>
            <a:picLocks noChangeAspect="1" noChangeArrowheads="1"/>
          </p:cNvPicPr>
          <p:nvPr/>
        </p:nvPicPr>
        <p:blipFill>
          <a:blip r:embed="rId3" cstate="print"/>
          <a:srcRect l="24004" t="24287" r="21649" b="34201"/>
          <a:stretch>
            <a:fillRect/>
          </a:stretch>
        </p:blipFill>
        <p:spPr bwMode="auto">
          <a:xfrm>
            <a:off x="1905000" y="2895600"/>
            <a:ext cx="1066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4114800"/>
            <a:ext cx="6862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Yuanyuan</a:t>
            </a:r>
            <a:r>
              <a:rPr lang="en-US" sz="2400" dirty="0" smtClean="0"/>
              <a:t> Fang, </a:t>
            </a:r>
            <a:r>
              <a:rPr lang="en-US" sz="2400" dirty="0" err="1" smtClean="0"/>
              <a:t>Meiyun</a:t>
            </a:r>
            <a:r>
              <a:rPr lang="en-US" sz="2400" dirty="0" smtClean="0"/>
              <a:t> Lin, David Rasmussen Jr.</a:t>
            </a:r>
          </a:p>
          <a:p>
            <a:r>
              <a:rPr lang="en-US" sz="2400" dirty="0" smtClean="0"/>
              <a:t>Larry W. Horowitz, Hiram Levy II, </a:t>
            </a:r>
            <a:r>
              <a:rPr lang="en-US" sz="2400" dirty="0" err="1" smtClean="0"/>
              <a:t>Vaishali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05400"/>
            <a:ext cx="1608499" cy="16291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How well does a global chemistry-climate model simulate regional O</a:t>
            </a:r>
            <a:r>
              <a:rPr lang="en-US" baseline="-25000" dirty="0" smtClean="0"/>
              <a:t>3</a:t>
            </a:r>
            <a:r>
              <a:rPr lang="en-US" dirty="0" smtClean="0"/>
              <a:t>-temperature relationships?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5859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NORTHEAST</a:t>
            </a:r>
            <a:r>
              <a:rPr lang="en-US" sz="2000" b="1" dirty="0" smtClean="0">
                <a:solidFill>
                  <a:srgbClr val="000000"/>
                </a:solidFill>
              </a:rPr>
              <a:t> USA: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monthly average daily max 8-hr </a:t>
            </a:r>
            <a:r>
              <a:rPr lang="en-US" sz="2000" b="1" dirty="0" err="1" smtClean="0">
                <a:solidFill>
                  <a:srgbClr val="000000"/>
                </a:solidFill>
              </a:rPr>
              <a:t>avg</a:t>
            </a:r>
            <a:r>
              <a:rPr lang="en-US" sz="2000" b="1" dirty="0" smtClean="0">
                <a:solidFill>
                  <a:srgbClr val="000000"/>
                </a:solidFill>
              </a:rPr>
              <a:t> (MDA8 O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vs. monthly avg. daily max. T</a:t>
            </a:r>
          </a:p>
        </p:txBody>
      </p:sp>
      <p:pic>
        <p:nvPicPr>
          <p:cNvPr id="9" name="Picture 8" descr="am3_seascycle_slopes_rvals_bloomer_regions_orgcorr_NO_POST_2000.png"/>
          <p:cNvPicPr>
            <a:picLocks noChangeAspect="1"/>
          </p:cNvPicPr>
          <p:nvPr/>
        </p:nvPicPr>
        <p:blipFill>
          <a:blip r:embed="rId3" cstate="print"/>
          <a:srcRect l="64169" t="9833" r="8222" b="70167"/>
          <a:stretch>
            <a:fillRect/>
          </a:stretch>
        </p:blipFill>
        <p:spPr>
          <a:xfrm>
            <a:off x="6172200" y="1219200"/>
            <a:ext cx="24384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297668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AM3 model: 1981-2000       </a:t>
            </a:r>
            <a:r>
              <a:rPr lang="en-US" b="1" dirty="0" smtClean="0">
                <a:solidFill>
                  <a:srgbClr val="000000"/>
                </a:solidFill>
              </a:rPr>
              <a:t>Observed: 1988-1999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364468"/>
            <a:ext cx="27924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Monthly avg. daily max 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1371600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JJA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99107" y="2109710"/>
            <a:ext cx="2634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Monthly avg. MDA8 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" y="3124200"/>
            <a:ext cx="6477000" cy="3569732"/>
            <a:chOff x="76200" y="3124200"/>
            <a:chExt cx="6477000" cy="3569732"/>
          </a:xfrm>
        </p:grpSpPr>
        <p:pic>
          <p:nvPicPr>
            <p:cNvPr id="8" name="Picture 7" descr="am3_seascycle_slopes_rvals_bloomer_regions_orgcorr_NO_POST_2000.png"/>
            <p:cNvPicPr>
              <a:picLocks noChangeAspect="1"/>
            </p:cNvPicPr>
            <p:nvPr/>
          </p:nvPicPr>
          <p:blipFill>
            <a:blip r:embed="rId3" cstate="print"/>
            <a:srcRect l="2876" t="8338" r="36497" b="70167"/>
            <a:stretch>
              <a:fillRect/>
            </a:stretch>
          </p:blipFill>
          <p:spPr>
            <a:xfrm>
              <a:off x="76200" y="3505200"/>
              <a:ext cx="6477000" cy="2971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81000" y="3124200"/>
              <a:ext cx="2667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Slopes  (ppb O</a:t>
              </a:r>
              <a:r>
                <a:rPr lang="en-US" b="1" baseline="-25000" dirty="0" smtClean="0">
                  <a:solidFill>
                    <a:srgbClr val="000000"/>
                  </a:solidFill>
                </a:rPr>
                <a:t>3 </a:t>
              </a:r>
              <a:r>
                <a:rPr lang="en-US" b="1" dirty="0" smtClean="0">
                  <a:solidFill>
                    <a:srgbClr val="000000"/>
                  </a:solidFill>
                </a:rPr>
                <a:t>per C)</a:t>
              </a:r>
              <a:endParaRPr lang="en-US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3124200"/>
              <a:ext cx="1905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Correlations (r)</a:t>
              </a:r>
              <a:endParaRPr lang="en-US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6324600"/>
              <a:ext cx="825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Month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400" y="6324600"/>
              <a:ext cx="8258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Month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13374" y="647700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D. Rasmussen Jr. et al., in prep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0" y="3429000"/>
            <a:ext cx="7727375" cy="2945725"/>
            <a:chOff x="1524000" y="3429000"/>
            <a:chExt cx="7727375" cy="2945725"/>
          </a:xfrm>
        </p:grpSpPr>
        <p:sp>
          <p:nvSpPr>
            <p:cNvPr id="20" name="TextBox 19"/>
            <p:cNvSpPr txBox="1"/>
            <p:nvPr/>
          </p:nvSpPr>
          <p:spPr>
            <a:xfrm>
              <a:off x="6553200" y="4343400"/>
              <a:ext cx="2698175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Model generally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captures observed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O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b="1" dirty="0" smtClean="0">
                  <a:solidFill>
                    <a:srgbClr val="0000FF"/>
                  </a:solidFill>
                </a:rPr>
                <a:t>-T relationships 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&amp; their seasonal 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transitions (despite 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mean T and O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3 </a:t>
              </a:r>
              <a:r>
                <a:rPr lang="en-US" b="1" dirty="0" smtClean="0">
                  <a:solidFill>
                    <a:srgbClr val="0000FF"/>
                  </a:solidFill>
                </a:rPr>
                <a:t>biases)</a:t>
              </a:r>
            </a:p>
            <a:p>
              <a:endParaRPr lang="en-US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524000" y="3429000"/>
              <a:ext cx="1371600" cy="12192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large a contribution are temperature biases in chemistry-climate models to surface O</a:t>
            </a:r>
            <a:r>
              <a:rPr lang="en-US" baseline="-25000" dirty="0" smtClean="0"/>
              <a:t>3</a:t>
            </a:r>
            <a:r>
              <a:rPr lang="en-US" dirty="0" smtClean="0"/>
              <a:t> biases?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494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Use 2 independent datasets to assess bias in daily max temperature</a:t>
            </a:r>
          </a:p>
          <a:p>
            <a:pPr marL="342900" indent="-342900">
              <a:buAutoNum type="alphaUcParenR"/>
            </a:pPr>
            <a:r>
              <a:rPr lang="en-US" dirty="0" smtClean="0"/>
              <a:t> Assume 4 ppb per C in Jun-Aug &amp; 3 ppb per C in Sep applies throughout EUS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3374" y="6477000"/>
            <a:ext cx="30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D. Rasmussen Jr. et al., in prep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1828800"/>
            <a:ext cx="8763000" cy="3810000"/>
            <a:chOff x="228600" y="1828800"/>
            <a:chExt cx="8763000" cy="381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818" t="13725" r="9091" b="67647"/>
            <a:stretch>
              <a:fillRect/>
            </a:stretch>
          </p:blipFill>
          <p:spPr bwMode="auto">
            <a:xfrm>
              <a:off x="533400" y="2133600"/>
              <a:ext cx="84582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454" t="78431" r="12879" b="13726"/>
            <a:stretch>
              <a:fillRect/>
            </a:stretch>
          </p:blipFill>
          <p:spPr bwMode="auto">
            <a:xfrm>
              <a:off x="1600200" y="5029200"/>
              <a:ext cx="6705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03553" y="2672621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Maurer et al. 2002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6080" y="465424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NARR</a:t>
              </a:r>
              <a:endParaRPr lang="en-U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818" t="42156" r="9090" b="39216"/>
            <a:stretch>
              <a:fillRect/>
            </a:stretch>
          </p:blipFill>
          <p:spPr bwMode="auto">
            <a:xfrm>
              <a:off x="533400" y="3733800"/>
              <a:ext cx="84582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295400" y="19050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7493" y="1905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81965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9597" y="19050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SEP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3751" y="5638800"/>
            <a:ext cx="8414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May be a significant contribution in Aug/Sep, possibly Jul, not Jun</a:t>
            </a:r>
          </a:p>
          <a:p>
            <a:pPr>
              <a:buFont typeface="Wingdings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Additional factors still at play in model bias, but illustrates critical need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    for accurate representation of daily T max  (diurnal cycle)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Summertime surface O</a:t>
            </a:r>
            <a:r>
              <a:rPr lang="en-US" baseline="-25000" dirty="0" smtClean="0"/>
              <a:t>3</a:t>
            </a:r>
            <a:r>
              <a:rPr lang="en-US" dirty="0" smtClean="0"/>
              <a:t> changes in a warmer climate in the new GFDL chemistry-climate model (AM3) </a:t>
            </a:r>
            <a:r>
              <a:rPr lang="en-US" sz="2000" b="0" dirty="0" smtClean="0"/>
              <a:t>[</a:t>
            </a:r>
            <a:r>
              <a:rPr lang="en-US" sz="2000" b="0" i="1" dirty="0" smtClean="0"/>
              <a:t>Donner et al</a:t>
            </a:r>
            <a:r>
              <a:rPr lang="en-US" sz="2000" b="0" dirty="0" smtClean="0"/>
              <a:t>., 2011]</a:t>
            </a:r>
            <a:endParaRPr lang="en-US" sz="1600" b="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991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Prototype version of AM3: full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strat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trop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gas+aerosol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chem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plus idealized tracers.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20-year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simulations with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annually-invariant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present-day emissions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of ozone and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aerosol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precursors 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600" i="1" smtClean="0">
                <a:solidFill>
                  <a:srgbClr val="000000"/>
                </a:solidFill>
                <a:latin typeface="Arial" charset="0"/>
              </a:rPr>
              <a:t>Fang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., submitted to JGR]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Present Day Simulation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(“1990s”): observed SSTs + sea ice (1981-2000 mean)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Future Simulation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(“A1B 2090s”): observed SSTs + sea ice + average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     2081-2100 changes from 19 IPCC AR-4 models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8669" y="3124200"/>
            <a:ext cx="9055331" cy="2743200"/>
            <a:chOff x="88669" y="3124200"/>
            <a:chExt cx="9055331" cy="2743200"/>
          </a:xfrm>
        </p:grpSpPr>
        <p:pic>
          <p:nvPicPr>
            <p:cNvPr id="14" name="Picture 13" descr="mda8_nmidlats_JJA.png"/>
            <p:cNvPicPr>
              <a:picLocks noChangeAspect="1"/>
            </p:cNvPicPr>
            <p:nvPr/>
          </p:nvPicPr>
          <p:blipFill>
            <a:blip r:embed="rId3" cstate="print"/>
            <a:srcRect t="74445" r="3987" b="3333"/>
            <a:stretch>
              <a:fillRect/>
            </a:stretch>
          </p:blipFill>
          <p:spPr>
            <a:xfrm>
              <a:off x="88669" y="3429000"/>
              <a:ext cx="6693131" cy="2438400"/>
            </a:xfrm>
            <a:prstGeom prst="rect">
              <a:avLst/>
            </a:prstGeom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56125" y="4324311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4808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CHANGES IN SUMMER (JJA) MEAN DAILY MAX 8-HOUR OZONE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3297198"/>
              <a:ext cx="2362200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/>
                </a:rPr>
                <a:t>Previously noted degradation of summertime EUS O</a:t>
              </a:r>
              <a:r>
                <a:rPr lang="en-US" b="1" baseline="-25000" dirty="0">
                  <a:solidFill>
                    <a:srgbClr val="FF0000"/>
                  </a:solidFill>
                  <a:latin typeface="Calibri"/>
                </a:rPr>
                <a:t>3 </a:t>
              </a:r>
              <a:r>
                <a:rPr lang="en-US" b="1" dirty="0">
                  <a:solidFill>
                    <a:srgbClr val="FF0000"/>
                  </a:solidFill>
                  <a:latin typeface="Calibri"/>
                </a:rPr>
                <a:t>air quality </a:t>
              </a:r>
              <a:r>
                <a:rPr lang="en-US" sz="1600" b="1" i="1" dirty="0">
                  <a:solidFill>
                    <a:srgbClr val="000000"/>
                  </a:solidFill>
                  <a:latin typeface="Calibri"/>
                </a:rPr>
                <a:t>e.g., reviews of Jacob and Winner, Atmos. Environ. 2009 and Weaver et al., BAMS, 2009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10800000" flipV="1">
              <a:off x="5410200" y="3906798"/>
              <a:ext cx="1447800" cy="131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4"/>
          <p:cNvGrpSpPr/>
          <p:nvPr/>
        </p:nvGrpSpPr>
        <p:grpSpPr>
          <a:xfrm>
            <a:off x="1447800" y="4267200"/>
            <a:ext cx="6477000" cy="2438400"/>
            <a:chOff x="1447800" y="3941802"/>
            <a:chExt cx="6477000" cy="2438400"/>
          </a:xfrm>
        </p:grpSpPr>
        <p:sp>
          <p:nvSpPr>
            <p:cNvPr id="17" name="Rectangle 16"/>
            <p:cNvSpPr/>
            <p:nvPr/>
          </p:nvSpPr>
          <p:spPr>
            <a:xfrm>
              <a:off x="1447800" y="5733871"/>
              <a:ext cx="647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/>
                </a:rPr>
                <a:t>Previously noted decrease of lower troposphere background O</a:t>
              </a:r>
              <a:r>
                <a:rPr lang="en-US" b="1" baseline="-25000" dirty="0">
                  <a:solidFill>
                    <a:srgbClr val="FF0000"/>
                  </a:solidFill>
                  <a:latin typeface="Calibri"/>
                </a:rPr>
                <a:t>3 </a:t>
              </a:r>
              <a:r>
                <a:rPr lang="en-US" b="1" dirty="0">
                  <a:solidFill>
                    <a:srgbClr val="0000FF"/>
                  </a:solidFill>
                  <a:latin typeface="Calibri"/>
                </a:rPr>
                <a:t> </a:t>
              </a:r>
            </a:p>
            <a:p>
              <a:r>
                <a:rPr lang="en-US" b="1" i="1" dirty="0">
                  <a:solidFill>
                    <a:srgbClr val="000000"/>
                  </a:solidFill>
                  <a:latin typeface="Calibri"/>
                </a:rPr>
                <a:t>e.g., Johnson et al., GRL, 2001; Stevenson et al., JGR, 2006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2580501" y="4714101"/>
              <a:ext cx="1849398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352800" y="4170402"/>
              <a:ext cx="2514600" cy="1620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da8_75thresh_2090s_1990s.png"/>
          <p:cNvPicPr>
            <a:picLocks noChangeAspect="1"/>
          </p:cNvPicPr>
          <p:nvPr/>
        </p:nvPicPr>
        <p:blipFill>
          <a:blip r:embed="rId3" cstate="print"/>
          <a:srcRect l="7929" t="7778" r="7929" b="12222"/>
          <a:stretch>
            <a:fillRect/>
          </a:stretch>
        </p:blipFill>
        <p:spPr>
          <a:xfrm>
            <a:off x="1219200" y="2135155"/>
            <a:ext cx="6324600" cy="4646645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Changes in pollution events: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Incidences of daily max 8-hr O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&gt; </a:t>
            </a:r>
            <a:r>
              <a:rPr lang="en-US" sz="2400" b="1" dirty="0" smtClean="0">
                <a:solidFill>
                  <a:prstClr val="black"/>
                </a:solidFill>
              </a:rPr>
              <a:t>75 ppb (land only)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228600" y="1279525"/>
            <a:ext cx="7924800" cy="854075"/>
            <a:chOff x="228600" y="1279525"/>
            <a:chExt cx="7924800" cy="854075"/>
          </a:xfrm>
        </p:grpSpPr>
        <p:grpSp>
          <p:nvGrpSpPr>
            <p:cNvPr id="5" name="Group 30"/>
            <p:cNvGrpSpPr/>
            <p:nvPr/>
          </p:nvGrpSpPr>
          <p:grpSpPr>
            <a:xfrm>
              <a:off x="228600" y="1279525"/>
              <a:ext cx="5822950" cy="854075"/>
              <a:chOff x="2819400" y="2590800"/>
              <a:chExt cx="5822950" cy="854075"/>
            </a:xfrm>
          </p:grpSpPr>
          <p:sp>
            <p:nvSpPr>
              <p:cNvPr id="32" name="TextBox 4"/>
              <p:cNvSpPr txBox="1">
                <a:spLocks noChangeArrowheads="1"/>
              </p:cNvSpPr>
              <p:nvPr/>
            </p:nvSpPr>
            <p:spPr bwMode="auto">
              <a:xfrm>
                <a:off x="2819400" y="2590800"/>
                <a:ext cx="5822950" cy="854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FUTURE:        individual years      20-yr mean</a:t>
                </a: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r>
                  <a:rPr lang="en-US" sz="2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PRESENT:      individual years      20-yr mean</a:t>
                </a:r>
              </a:p>
            </p:txBody>
          </p:sp>
          <p:sp>
            <p:nvSpPr>
              <p:cNvPr id="33" name="Isosceles Triangle 142"/>
              <p:cNvSpPr>
                <a:spLocks noChangeArrowheads="1"/>
              </p:cNvSpPr>
              <p:nvPr/>
            </p:nvSpPr>
            <p:spPr bwMode="auto">
              <a:xfrm>
                <a:off x="4187636" y="2663084"/>
                <a:ext cx="250430" cy="20166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492625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4" name="Straight Connector 143"/>
              <p:cNvCxnSpPr>
                <a:cxnSpLocks noChangeShapeType="1"/>
              </p:cNvCxnSpPr>
              <p:nvPr/>
            </p:nvCxnSpPr>
            <p:spPr bwMode="auto">
              <a:xfrm rot="10800000">
                <a:off x="6579605" y="2803225"/>
                <a:ext cx="289219" cy="158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144"/>
              <p:cNvCxnSpPr>
                <a:cxnSpLocks noChangeShapeType="1"/>
              </p:cNvCxnSpPr>
              <p:nvPr/>
            </p:nvCxnSpPr>
            <p:spPr bwMode="auto">
              <a:xfrm rot="10800000">
                <a:off x="6589132" y="3242229"/>
                <a:ext cx="289219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6" name="Oval 145"/>
              <p:cNvSpPr>
                <a:spLocks noChangeArrowheads="1"/>
              </p:cNvSpPr>
              <p:nvPr/>
            </p:nvSpPr>
            <p:spPr bwMode="auto">
              <a:xfrm>
                <a:off x="4213498" y="3142664"/>
                <a:ext cx="224568" cy="2089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492625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694329" y="1279525"/>
              <a:ext cx="2459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(climate change only)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2362200"/>
            <a:ext cx="3886200" cy="1629728"/>
            <a:chOff x="0" y="2362200"/>
            <a:chExt cx="3886200" cy="1629728"/>
          </a:xfrm>
        </p:grpSpPr>
        <p:sp>
          <p:nvSpPr>
            <p:cNvPr id="23" name="Oval 22"/>
            <p:cNvSpPr/>
            <p:nvPr/>
          </p:nvSpPr>
          <p:spPr bwMode="auto">
            <a:xfrm>
              <a:off x="2819400" y="2362200"/>
              <a:ext cx="1066800" cy="1143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2514600"/>
              <a:ext cx="1676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Air quality degradation 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(prior studies suggest cyclones)</a:t>
              </a:r>
              <a:endParaRPr lang="en-US" b="1" dirty="0">
                <a:solidFill>
                  <a:srgbClr val="0000FF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7400" y="4521875"/>
            <a:ext cx="3276600" cy="2031325"/>
            <a:chOff x="5867400" y="4521875"/>
            <a:chExt cx="3276600" cy="2031325"/>
          </a:xfrm>
        </p:grpSpPr>
        <p:sp>
          <p:nvSpPr>
            <p:cNvPr id="16" name="Rectangle 15"/>
            <p:cNvSpPr/>
            <p:nvPr/>
          </p:nvSpPr>
          <p:spPr>
            <a:xfrm>
              <a:off x="7467600" y="4521875"/>
              <a:ext cx="16764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Two O</a:t>
              </a:r>
              <a:r>
                <a:rPr lang="en-US" b="1" baseline="-25000" dirty="0" smtClean="0">
                  <a:solidFill>
                    <a:srgbClr val="0000FF"/>
                  </a:solidFill>
                  <a:latin typeface="Calibri"/>
                </a:rPr>
                <a:t>3 </a:t>
              </a:r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pollution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seasons in 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S. Asia; climate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change impact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largest in fall: robust?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5867400" y="4876800"/>
              <a:ext cx="160020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5400000">
              <a:off x="6629400" y="5181600"/>
              <a:ext cx="11430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Pollution events, Present and </a:t>
            </a:r>
            <a:r>
              <a:rPr lang="en-US" sz="2400" b="1" dirty="0" smtClean="0">
                <a:solidFill>
                  <a:srgbClr val="FF0000"/>
                </a:solidFill>
              </a:rPr>
              <a:t>Future (Climate change only)</a:t>
            </a:r>
            <a:r>
              <a:rPr lang="en-US" sz="2400" b="1" dirty="0" smtClean="0">
                <a:solidFill>
                  <a:prstClr val="black"/>
                </a:solidFill>
              </a:rPr>
              <a:t>: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Ozone vs. idealized tracers</a:t>
            </a:r>
          </a:p>
        </p:txBody>
      </p:sp>
      <p:pic>
        <p:nvPicPr>
          <p:cNvPr id="20" name="Picture 19" descr="GLKNA_cdf_cot_o3_land.png"/>
          <p:cNvPicPr>
            <a:picLocks noChangeAspect="1"/>
          </p:cNvPicPr>
          <p:nvPr/>
        </p:nvPicPr>
        <p:blipFill>
          <a:blip r:embed="rId3" cstate="print"/>
          <a:srcRect l="7974" t="55555" b="3334"/>
          <a:stretch>
            <a:fillRect/>
          </a:stretch>
        </p:blipFill>
        <p:spPr>
          <a:xfrm>
            <a:off x="4724400" y="1492280"/>
            <a:ext cx="3950368" cy="22838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-500961" y="2189029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MDA8 O</a:t>
            </a:r>
            <a:r>
              <a:rPr lang="en-US" b="1" baseline="-25000" dirty="0" smtClean="0"/>
              <a:t>3 </a:t>
            </a:r>
            <a:r>
              <a:rPr lang="en-US" b="1" dirty="0" smtClean="0"/>
              <a:t>(ppb) 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0" y="10784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Great Lakes USA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39483" y="10784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Northeast USA</a:t>
            </a:r>
            <a:endParaRPr lang="en-US" b="1" dirty="0"/>
          </a:p>
        </p:txBody>
      </p:sp>
      <p:pic>
        <p:nvPicPr>
          <p:cNvPr id="12" name="Picture 11" descr="NENA_cdf.png"/>
          <p:cNvPicPr>
            <a:picLocks noChangeAspect="1"/>
          </p:cNvPicPr>
          <p:nvPr/>
        </p:nvPicPr>
        <p:blipFill>
          <a:blip r:embed="rId4" cstate="print"/>
          <a:srcRect l="7190" t="54445" r="3987" b="3333"/>
          <a:stretch>
            <a:fillRect/>
          </a:stretch>
        </p:blipFill>
        <p:spPr>
          <a:xfrm>
            <a:off x="609600" y="1477207"/>
            <a:ext cx="3810000" cy="23437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0510" y="3316072"/>
            <a:ext cx="8546290" cy="2779928"/>
            <a:chOff x="140510" y="3316072"/>
            <a:chExt cx="8546290" cy="2779928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-1064788" y="4521370"/>
              <a:ext cx="27799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25-d ay CO tracer</a:t>
              </a:r>
              <a:r>
                <a:rPr lang="en-US" b="1" baseline="-25000" dirty="0" smtClean="0"/>
                <a:t> </a:t>
              </a:r>
              <a:r>
                <a:rPr lang="en-US" b="1" dirty="0" smtClean="0"/>
                <a:t>(ppb) </a:t>
              </a:r>
              <a:endParaRPr lang="en-US" b="1" baseline="-25000" dirty="0"/>
            </a:p>
          </p:txBody>
        </p:sp>
        <p:pic>
          <p:nvPicPr>
            <p:cNvPr id="17" name="Picture 16" descr="GLKNA_cdf_cot_o3_land.png"/>
            <p:cNvPicPr>
              <a:picLocks noChangeAspect="1"/>
            </p:cNvPicPr>
            <p:nvPr/>
          </p:nvPicPr>
          <p:blipFill>
            <a:blip r:embed="rId3" cstate="print"/>
            <a:srcRect l="7190" t="8889" b="48889"/>
            <a:stretch>
              <a:fillRect/>
            </a:stretch>
          </p:blipFill>
          <p:spPr>
            <a:xfrm>
              <a:off x="4724400" y="3610807"/>
              <a:ext cx="3962400" cy="2332793"/>
            </a:xfrm>
            <a:prstGeom prst="rect">
              <a:avLst/>
            </a:prstGeom>
          </p:spPr>
        </p:pic>
        <p:pic>
          <p:nvPicPr>
            <p:cNvPr id="13" name="Picture 12" descr="NENA_cdf.png"/>
            <p:cNvPicPr>
              <a:picLocks noChangeAspect="1"/>
            </p:cNvPicPr>
            <p:nvPr/>
          </p:nvPicPr>
          <p:blipFill>
            <a:blip r:embed="rId4" cstate="print"/>
            <a:srcRect l="7189" t="10000" r="3987" b="48889"/>
            <a:stretch>
              <a:fillRect/>
            </a:stretch>
          </p:blipFill>
          <p:spPr>
            <a:xfrm>
              <a:off x="560232" y="3610807"/>
              <a:ext cx="3810000" cy="228207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95400" y="1447800"/>
            <a:ext cx="7162800" cy="5294531"/>
            <a:chOff x="1295400" y="1447800"/>
            <a:chExt cx="7162800" cy="5294531"/>
          </a:xfrm>
        </p:grpSpPr>
        <p:sp>
          <p:nvSpPr>
            <p:cNvPr id="14" name="TextBox 13"/>
            <p:cNvSpPr txBox="1"/>
            <p:nvPr/>
          </p:nvSpPr>
          <p:spPr>
            <a:xfrm>
              <a:off x="1295400" y="6096000"/>
              <a:ext cx="67072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 pitchFamily="2" charset="2"/>
                </a:rPr>
                <a:t> Shapes of present-day distributions vary by tracer and region</a:t>
              </a:r>
            </a:p>
            <a:p>
              <a:r>
                <a:rPr lang="en-US" dirty="0" smtClean="0">
                  <a:solidFill>
                    <a:srgbClr val="0000FF"/>
                  </a:solidFill>
                  <a:sym typeface="Wingdings" pitchFamily="2" charset="2"/>
                </a:rPr>
                <a:t> Changes in distributions (especially high extremes) differ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505200" y="3429000"/>
              <a:ext cx="762000" cy="10668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657600" y="1447800"/>
              <a:ext cx="762000" cy="10668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696200" y="1600200"/>
              <a:ext cx="762000" cy="10668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696200" y="3429000"/>
              <a:ext cx="762000" cy="10668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94940" y="6553200"/>
            <a:ext cx="9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Y. Fang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372600" cy="1143000"/>
          </a:xfrm>
        </p:spPr>
        <p:txBody>
          <a:bodyPr/>
          <a:lstStyle/>
          <a:p>
            <a:r>
              <a:rPr lang="en-US" dirty="0" smtClean="0"/>
              <a:t>Idealized tracers (cheaper than full chemistry!) may offer  insights into how pollution responds to shifts in climate </a:t>
            </a:r>
            <a:endParaRPr lang="en-US" dirty="0"/>
          </a:p>
        </p:txBody>
      </p:sp>
      <p:pic>
        <p:nvPicPr>
          <p:cNvPr id="4" name="Picture 3" descr="NENA_MDA8_vH500.png"/>
          <p:cNvPicPr>
            <a:picLocks noChangeAspect="1"/>
          </p:cNvPicPr>
          <p:nvPr/>
        </p:nvPicPr>
        <p:blipFill>
          <a:blip r:embed="rId2" cstate="print"/>
          <a:srcRect l="7071" t="55556" r="7929" b="10000"/>
          <a:stretch>
            <a:fillRect/>
          </a:stretch>
        </p:blipFill>
        <p:spPr>
          <a:xfrm>
            <a:off x="304800" y="1295400"/>
            <a:ext cx="5181600" cy="2667000"/>
          </a:xfrm>
          <a:prstGeom prst="rect">
            <a:avLst/>
          </a:prstGeom>
        </p:spPr>
      </p:pic>
      <p:pic>
        <p:nvPicPr>
          <p:cNvPr id="5" name="Picture 4" descr="NENA_CODIRECT_vH500.png"/>
          <p:cNvPicPr>
            <a:picLocks noChangeAspect="1"/>
          </p:cNvPicPr>
          <p:nvPr/>
        </p:nvPicPr>
        <p:blipFill>
          <a:blip r:embed="rId3" cstate="print"/>
          <a:srcRect l="6212" t="54444" r="7929" b="8889"/>
          <a:stretch>
            <a:fillRect/>
          </a:stretch>
        </p:blipFill>
        <p:spPr>
          <a:xfrm>
            <a:off x="304800" y="4038600"/>
            <a:ext cx="5257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3716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MDA8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675" y="4191000"/>
            <a:ext cx="1710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25-d CO tracer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676400"/>
            <a:ext cx="3736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(r) of regional</a:t>
            </a:r>
          </a:p>
          <a:p>
            <a:r>
              <a:rPr lang="en-US" dirty="0" smtClean="0"/>
              <a:t>Average daily values</a:t>
            </a:r>
          </a:p>
          <a:p>
            <a:r>
              <a:rPr lang="en-US" dirty="0" smtClean="0"/>
              <a:t>with 500 </a:t>
            </a:r>
            <a:r>
              <a:rPr lang="en-US" dirty="0" err="1" smtClean="0"/>
              <a:t>hPa</a:t>
            </a:r>
            <a:r>
              <a:rPr lang="en-US" dirty="0" smtClean="0"/>
              <a:t> </a:t>
            </a:r>
            <a:r>
              <a:rPr lang="en-US" dirty="0" err="1" smtClean="0"/>
              <a:t>geopotential</a:t>
            </a:r>
            <a:endParaRPr lang="en-US" dirty="0" smtClean="0"/>
          </a:p>
          <a:p>
            <a:r>
              <a:rPr lang="en-US" dirty="0" smtClean="0"/>
              <a:t>heights in present-day simulations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200400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Similar patterns emerge.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FF"/>
                </a:solidFill>
              </a:rPr>
              <a:t>Correlation analysis between idealized tracers and meteorological fields useful for identifying meteorological factors controlling build-up of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pollution (and how those change in the future)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477000"/>
            <a:ext cx="9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Y. Fang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71438" y="981075"/>
            <a:ext cx="4787900" cy="5805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964613" cy="863600"/>
          </a:xfrm>
        </p:spPr>
        <p:txBody>
          <a:bodyPr/>
          <a:lstStyle/>
          <a:p>
            <a:r>
              <a:rPr lang="en-US" sz="2800" b="1" dirty="0" smtClean="0">
                <a:latin typeface="Arial" charset="0"/>
              </a:rPr>
              <a:t>High-resolution version of GFDL AM3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global climate-chemistry </a:t>
            </a:r>
            <a:r>
              <a:rPr lang="en-US" sz="2800" b="1" dirty="0" smtClean="0">
                <a:latin typeface="Arial" charset="0"/>
              </a:rPr>
              <a:t>model 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914400"/>
            <a:ext cx="4284663" cy="56165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Nudged to Global Forecasting System U and V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Up-to-date emissions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     -US NEI 2005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     -Asia INTEX-B scaled to 2010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     -Daily resolved fire emissions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1-year coarse-res spin up with and without Asian (15-50N, 95-160E) anthropogenic emissions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 High-res run for Jan-Jul </a:t>
            </a:r>
            <a:r>
              <a:rPr lang="en-US" sz="2000" dirty="0" smtClean="0">
                <a:latin typeface="Arial" charset="0"/>
              </a:rPr>
              <a:t>2010 (NOAA </a:t>
            </a:r>
            <a:r>
              <a:rPr lang="en-US" sz="2000" dirty="0" err="1" smtClean="0">
                <a:latin typeface="Arial" charset="0"/>
              </a:rPr>
              <a:t>CalNex</a:t>
            </a:r>
            <a:r>
              <a:rPr lang="en-US" sz="2000" dirty="0" smtClean="0">
                <a:latin typeface="Arial" charset="0"/>
              </a:rPr>
              <a:t> field campaign)</a:t>
            </a:r>
            <a:endParaRPr lang="en-US" sz="2000" dirty="0">
              <a:latin typeface="Arial" charset="0"/>
            </a:endParaRPr>
          </a:p>
        </p:txBody>
      </p:sp>
      <p:pic>
        <p:nvPicPr>
          <p:cNvPr id="34821" name="Picture 5" descr="sfcozone_c180_201005"/>
          <p:cNvPicPr>
            <a:picLocks noChangeAspect="1" noChangeArrowheads="1"/>
          </p:cNvPicPr>
          <p:nvPr/>
        </p:nvPicPr>
        <p:blipFill>
          <a:blip r:embed="rId2" cstate="print"/>
          <a:srcRect t="8092" b="85851"/>
          <a:stretch>
            <a:fillRect/>
          </a:stretch>
        </p:blipFill>
        <p:spPr bwMode="auto">
          <a:xfrm>
            <a:off x="-900113" y="-2474913"/>
            <a:ext cx="7556501" cy="647700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5438" y="6308725"/>
            <a:ext cx="439102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Surface 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at 2010-05-20_13:00:00</a:t>
            </a:r>
          </a:p>
        </p:txBody>
      </p:sp>
      <p:pic>
        <p:nvPicPr>
          <p:cNvPr id="34827" name="Picture 11" descr="c180_052021_map"/>
          <p:cNvPicPr>
            <a:picLocks noChangeAspect="1" noChangeArrowheads="1"/>
          </p:cNvPicPr>
          <p:nvPr/>
        </p:nvPicPr>
        <p:blipFill>
          <a:blip r:embed="rId3" cstate="print"/>
          <a:srcRect l="12560" t="28151" r="2353" b="24026"/>
          <a:stretch>
            <a:fillRect/>
          </a:stretch>
        </p:blipFill>
        <p:spPr bwMode="auto">
          <a:xfrm>
            <a:off x="900113" y="3733800"/>
            <a:ext cx="3054350" cy="2428875"/>
          </a:xfrm>
          <a:prstGeom prst="rect">
            <a:avLst/>
          </a:prstGeom>
          <a:noFill/>
        </p:spPr>
      </p:pic>
      <p:pic>
        <p:nvPicPr>
          <p:cNvPr id="34828" name="Picture 12" descr="c48_052021_map"/>
          <p:cNvPicPr>
            <a:picLocks noChangeAspect="1" noChangeArrowheads="1"/>
          </p:cNvPicPr>
          <p:nvPr/>
        </p:nvPicPr>
        <p:blipFill>
          <a:blip r:embed="rId4" cstate="print"/>
          <a:srcRect l="12621" t="28285" r="3760" b="24040"/>
          <a:stretch>
            <a:fillRect/>
          </a:stretch>
        </p:blipFill>
        <p:spPr bwMode="auto">
          <a:xfrm>
            <a:off x="928688" y="1196975"/>
            <a:ext cx="2995612" cy="2417763"/>
          </a:xfrm>
          <a:prstGeom prst="rect">
            <a:avLst/>
          </a:prstGeom>
          <a:noFill/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-107950" y="2139950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C48 ~200km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-107950" y="480377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C180 ~50km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75088" y="1268413"/>
            <a:ext cx="985837" cy="5113337"/>
            <a:chOff x="2441" y="799"/>
            <a:chExt cx="621" cy="322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2472" y="799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ppb</a:t>
              </a:r>
            </a:p>
          </p:txBody>
        </p:sp>
        <p:pic>
          <p:nvPicPr>
            <p:cNvPr id="34829" name="Picture 13" descr="c48_052021_map"/>
            <p:cNvPicPr>
              <a:picLocks noChangeAspect="1" noChangeArrowheads="1"/>
            </p:cNvPicPr>
            <p:nvPr/>
          </p:nvPicPr>
          <p:blipFill>
            <a:blip r:embed="rId5" cstate="print"/>
            <a:srcRect l="78798" t="4243" r="14891" b="11911"/>
            <a:stretch>
              <a:fillRect/>
            </a:stretch>
          </p:blipFill>
          <p:spPr bwMode="auto">
            <a:xfrm>
              <a:off x="2441" y="981"/>
              <a:ext cx="324" cy="3039"/>
            </a:xfrm>
            <a:prstGeom prst="rect">
              <a:avLst/>
            </a:prstGeom>
            <a:noFill/>
          </p:spPr>
        </p:pic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2562" y="3294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2562" y="2758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2562" y="2251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562" y="1736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562" y="1207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99" y="3698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30</a:t>
              </a:r>
            </a:p>
          </p:txBody>
        </p:sp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2562" y="3793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699" y="3158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699" y="2659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50</a:t>
              </a:r>
            </a:p>
          </p:txBody>
        </p:sp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2699" y="2115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2699" y="1616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70</a:t>
              </a:r>
            </a:p>
          </p:txBody>
        </p:sp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699" y="1117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80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92818" y="64124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M. Lin et al., in prep.</a:t>
            </a:r>
            <a:endParaRPr lang="en-US" i="1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819274" y="5343526"/>
            <a:ext cx="685800" cy="7620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AM3 captures daily variability at </a:t>
            </a:r>
            <a:r>
              <a:rPr lang="en-US" dirty="0" err="1" smtClean="0"/>
              <a:t>sonde</a:t>
            </a:r>
            <a:r>
              <a:rPr lang="en-US" dirty="0" smtClean="0"/>
              <a:t> locations &amp; structure of stratospheric intrusions along U.S. west coast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3861" y="6488668"/>
            <a:ext cx="22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M. Lin et al., in prep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89" t="6262" b="2935"/>
          <a:stretch>
            <a:fillRect/>
          </a:stretch>
        </p:blipFill>
        <p:spPr bwMode="auto">
          <a:xfrm>
            <a:off x="19050" y="1143000"/>
            <a:ext cx="4781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52400" y="5455357"/>
            <a:ext cx="1676400" cy="1250243"/>
            <a:chOff x="381000" y="1274620"/>
            <a:chExt cx="1984248" cy="2001980"/>
          </a:xfrm>
        </p:grpSpPr>
        <p:pic>
          <p:nvPicPr>
            <p:cNvPr id="12" name="Picture 8" descr="flt0524"/>
            <p:cNvPicPr>
              <a:picLocks noChangeAspect="1" noChangeArrowheads="1"/>
            </p:cNvPicPr>
            <p:nvPr/>
          </p:nvPicPr>
          <p:blipFill>
            <a:blip r:embed="rId4" cstate="print"/>
            <a:srcRect l="14796" t="33249" r="13743" b="11033"/>
            <a:stretch>
              <a:fillRect/>
            </a:stretch>
          </p:blipFill>
          <p:spPr bwMode="auto">
            <a:xfrm>
              <a:off x="381000" y="1295400"/>
              <a:ext cx="1981200" cy="19812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 bwMode="auto">
            <a:xfrm>
              <a:off x="1831848" y="1274620"/>
              <a:ext cx="533400" cy="106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2062" y="1219200"/>
            <a:ext cx="4781938" cy="4933950"/>
            <a:chOff x="4362062" y="1219200"/>
            <a:chExt cx="4781938" cy="4933950"/>
          </a:xfrm>
        </p:grpSpPr>
        <p:sp>
          <p:nvSpPr>
            <p:cNvPr id="16" name="TextBox 15"/>
            <p:cNvSpPr txBox="1"/>
            <p:nvPr/>
          </p:nvSpPr>
          <p:spPr>
            <a:xfrm>
              <a:off x="5079952" y="1219200"/>
              <a:ext cx="3911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May 28 2010, 1:30-2:00 pm PST</a:t>
              </a:r>
              <a:endParaRPr lang="en-US" b="1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362062" y="1524000"/>
              <a:ext cx="4781938" cy="4629150"/>
              <a:chOff x="4285862" y="1524000"/>
              <a:chExt cx="4781938" cy="46291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3109" t="7168" r="25432" b="48387"/>
              <a:stretch>
                <a:fillRect/>
              </a:stretch>
            </p:blipFill>
            <p:spPr bwMode="auto">
              <a:xfrm>
                <a:off x="4953000" y="1524000"/>
                <a:ext cx="4114800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324600" y="3048000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RY</a:t>
                </a:r>
                <a:endParaRPr lang="en-US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54527" y="3048000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PS</a:t>
                </a:r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48400" y="4964668"/>
                <a:ext cx="50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SH</a:t>
                </a:r>
                <a:endParaRPr lang="en-U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332330" y="5029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JT</a:t>
                </a:r>
                <a:endParaRPr lang="en-US" b="1" dirty="0"/>
              </a:p>
            </p:txBody>
          </p:sp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3109" t="57347" r="25432"/>
              <a:stretch>
                <a:fillRect/>
              </a:stretch>
            </p:blipFill>
            <p:spPr bwMode="auto">
              <a:xfrm>
                <a:off x="4953000" y="3886200"/>
                <a:ext cx="4114800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470" t="7168" r="87620" b="48387"/>
              <a:stretch>
                <a:fillRect/>
              </a:stretch>
            </p:blipFill>
            <p:spPr bwMode="auto">
              <a:xfrm>
                <a:off x="4285862" y="1524000"/>
                <a:ext cx="685800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470" t="15770" r="87620" b="48387"/>
              <a:stretch>
                <a:fillRect/>
              </a:stretch>
            </p:blipFill>
            <p:spPr bwMode="auto">
              <a:xfrm>
                <a:off x="4295193" y="3810000"/>
                <a:ext cx="6858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477000" y="481226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SH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84730" y="4876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JT</a:t>
              </a:r>
              <a:endParaRPr lang="en-US" b="1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8920" y="1420368"/>
            <a:ext cx="1609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81000" y="38216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0-3 km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797" y="26024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3-6 km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1752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6-9 km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52835" y="6107668"/>
            <a:ext cx="536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Influence of this intrusion on surface ozone?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44084" y="1498242"/>
            <a:ext cx="1600200" cy="6858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STE event associated with simulated and observed surface O</a:t>
            </a:r>
            <a:r>
              <a:rPr lang="en-US" baseline="-25000" dirty="0" smtClean="0"/>
              <a:t>3 </a:t>
            </a:r>
            <a:r>
              <a:rPr lang="en-US" dirty="0" smtClean="0"/>
              <a:t>enhancements, May 28-29 2010</a:t>
            </a:r>
            <a:endParaRPr lang="en-US" baseline="-25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5415" t="4748" r="51269" b="64243"/>
          <a:stretch>
            <a:fillRect/>
          </a:stretch>
        </p:blipFill>
        <p:spPr bwMode="auto">
          <a:xfrm>
            <a:off x="1371600" y="1828800"/>
            <a:ext cx="2438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5415" t="35757" r="51269" b="32196"/>
          <a:stretch>
            <a:fillRect/>
          </a:stretch>
        </p:blipFill>
        <p:spPr bwMode="auto">
          <a:xfrm>
            <a:off x="4267200" y="17526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8122" t="67656" r="52622" b="2522"/>
          <a:stretch>
            <a:fillRect/>
          </a:stretch>
        </p:blipFill>
        <p:spPr bwMode="auto">
          <a:xfrm>
            <a:off x="6705600" y="1905000"/>
            <a:ext cx="2209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89340" t="2374" b="64392"/>
          <a:stretch>
            <a:fillRect/>
          </a:stretch>
        </p:blipFill>
        <p:spPr bwMode="auto">
          <a:xfrm>
            <a:off x="847725" y="2743200"/>
            <a:ext cx="600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213360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 28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0761" y="3733800"/>
            <a:ext cx="8644639" cy="2143125"/>
            <a:chOff x="270761" y="3733800"/>
            <a:chExt cx="8644639" cy="214312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378" t="35757" r="10829" b="32196"/>
            <a:stretch>
              <a:fillRect/>
            </a:stretch>
          </p:blipFill>
          <p:spPr bwMode="auto">
            <a:xfrm>
              <a:off x="4267200" y="3733800"/>
              <a:ext cx="23526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378" t="4748" r="10829" b="63056"/>
            <a:stretch>
              <a:fillRect/>
            </a:stretch>
          </p:blipFill>
          <p:spPr bwMode="auto">
            <a:xfrm>
              <a:off x="1371600" y="3810000"/>
              <a:ext cx="2352675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7378" t="67804" r="10660" b="2522"/>
            <a:stretch>
              <a:fillRect/>
            </a:stretch>
          </p:blipFill>
          <p:spPr bwMode="auto">
            <a:xfrm>
              <a:off x="6553200" y="3810000"/>
              <a:ext cx="23622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70761" y="5040868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May 29</a:t>
              </a:r>
              <a:endParaRPr lang="en-U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90600" y="1182469"/>
            <a:ext cx="32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Trop. column O</a:t>
            </a:r>
            <a:r>
              <a:rPr lang="en-US" baseline="-25000" dirty="0" smtClean="0"/>
              <a:t>3</a:t>
            </a:r>
            <a:r>
              <a:rPr lang="en-US" dirty="0" smtClean="0"/>
              <a:t> (DU)</a:t>
            </a:r>
          </a:p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wind speed (contour)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1219200"/>
            <a:ext cx="242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AM3 surface O</a:t>
            </a:r>
            <a:r>
              <a:rPr lang="en-US" baseline="-25000" dirty="0" smtClean="0"/>
              <a:t>3</a:t>
            </a:r>
            <a:r>
              <a:rPr lang="en-US" dirty="0" smtClean="0"/>
              <a:t> (ppb)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0945" y="1143000"/>
            <a:ext cx="2100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O</a:t>
            </a:r>
            <a:r>
              <a:rPr lang="en-US" baseline="-25000" dirty="0" smtClean="0"/>
              <a:t>3</a:t>
            </a:r>
            <a:r>
              <a:rPr lang="en-US" dirty="0" smtClean="0"/>
              <a:t> (ppb)</a:t>
            </a:r>
          </a:p>
          <a:p>
            <a:r>
              <a:rPr lang="en-US" dirty="0" smtClean="0"/>
              <a:t>AQS + </a:t>
            </a:r>
            <a:r>
              <a:rPr lang="en-US" dirty="0" err="1" smtClean="0"/>
              <a:t>CASTNet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5983069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Suggestive of STE influence at surface;  needs further examination 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 err="1" smtClean="0">
                <a:solidFill>
                  <a:srgbClr val="0000FF"/>
                </a:solidFill>
              </a:rPr>
              <a:t>strat</a:t>
            </a:r>
            <a:r>
              <a:rPr lang="en-US" b="1" dirty="0" smtClean="0">
                <a:solidFill>
                  <a:srgbClr val="0000FF"/>
                </a:solidFill>
              </a:rPr>
              <a:t> O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tracer and “background” simulations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3861" y="6488668"/>
            <a:ext cx="22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M. Lin et al., in prep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89340" t="53413" r="2538" b="16914"/>
          <a:stretch>
            <a:fillRect/>
          </a:stretch>
        </p:blipFill>
        <p:spPr bwMode="auto">
          <a:xfrm>
            <a:off x="6477000" y="2971800"/>
            <a:ext cx="45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ChangeArrowheads="1"/>
          </p:cNvSpPr>
          <p:nvPr/>
        </p:nvSpPr>
        <p:spPr bwMode="auto">
          <a:xfrm>
            <a:off x="0" y="1184275"/>
            <a:ext cx="5622925" cy="5327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0" name="Picture 19" descr="m1l_asia_SCA_landonly.png"/>
          <p:cNvPicPr>
            <a:picLocks noChangeAspect="1"/>
          </p:cNvPicPr>
          <p:nvPr/>
        </p:nvPicPr>
        <p:blipFill>
          <a:blip r:embed="rId2" cstate="print"/>
          <a:srcRect t="20000" r="8301" b="13333"/>
          <a:stretch>
            <a:fillRect/>
          </a:stretch>
        </p:blipFill>
        <p:spPr>
          <a:xfrm>
            <a:off x="140970" y="1447800"/>
            <a:ext cx="5345430" cy="502920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38175"/>
          </a:xfrm>
        </p:spPr>
        <p:txBody>
          <a:bodyPr/>
          <a:lstStyle/>
          <a:p>
            <a:pPr eaLnBrk="1" hangingPunct="1"/>
            <a:r>
              <a:rPr lang="en-US" altLang="ja-JP" sz="2800" b="1" dirty="0" smtClean="0">
                <a:latin typeface="Arial" charset="0"/>
                <a:ea typeface="ＭＳ Ｐゴシック" pitchFamily="34" charset="-128"/>
              </a:rPr>
              <a:t>The role of Asian Emissions on </a:t>
            </a:r>
            <a:r>
              <a:rPr lang="en-US" altLang="ja-JP" sz="2800" b="1" smtClean="0">
                <a:latin typeface="Arial" charset="0"/>
                <a:ea typeface="ＭＳ Ｐゴシック" pitchFamily="34" charset="-128"/>
              </a:rPr>
              <a:t/>
            </a:r>
            <a:br>
              <a:rPr lang="en-US" altLang="ja-JP" sz="2800" b="1" smtClean="0">
                <a:latin typeface="Arial" charset="0"/>
                <a:ea typeface="ＭＳ Ｐゴシック" pitchFamily="34" charset="-128"/>
              </a:rPr>
            </a:br>
            <a:r>
              <a:rPr lang="en-US" altLang="ja-JP" sz="2800" b="1" smtClean="0">
                <a:latin typeface="Arial" charset="0"/>
                <a:ea typeface="ＭＳ Ｐゴシック" pitchFamily="34" charset="-128"/>
              </a:rPr>
              <a:t>Ozone </a:t>
            </a:r>
            <a:r>
              <a:rPr lang="en-US" altLang="ja-JP" sz="2800" b="1" dirty="0" err="1" smtClean="0">
                <a:latin typeface="Arial" charset="0"/>
                <a:ea typeface="ＭＳ Ｐゴシック" pitchFamily="34" charset="-128"/>
              </a:rPr>
              <a:t>Exceedances</a:t>
            </a:r>
            <a:r>
              <a:rPr lang="en-US" altLang="ja-JP" sz="2800" b="1" dirty="0" smtClean="0">
                <a:latin typeface="Arial" charset="0"/>
                <a:ea typeface="ＭＳ Ｐゴシック" pitchFamily="34" charset="-128"/>
              </a:rPr>
              <a:t> in Southern California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536371" y="1606550"/>
            <a:ext cx="0" cy="403225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667000" y="527208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rgbClr val="000000"/>
                </a:solidFill>
              </a:rPr>
              <a:t>&gt;60ppbv 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8575" y="1143000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0000"/>
                </a:solidFill>
              </a:rPr>
              <a:t>Apr-Jun 2010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>
            <a:off x="504825" y="420846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7" name="Picture 12" descr="diffc180_201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20193" r="1849" b="46132"/>
          <a:stretch>
            <a:fillRect/>
          </a:stretch>
        </p:blipFill>
        <p:spPr bwMode="auto">
          <a:xfrm>
            <a:off x="5689600" y="1579562"/>
            <a:ext cx="349091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948488" y="3340100"/>
            <a:ext cx="647700" cy="361950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689600" y="1182687"/>
            <a:ext cx="3490913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000000"/>
                </a:solidFill>
              </a:rPr>
              <a:t>    Mean Asian Ozone </a:t>
            </a:r>
          </a:p>
          <a:p>
            <a:pPr algn="ctr" eaLnBrk="1" hangingPunct="1"/>
            <a:r>
              <a:rPr lang="en-US" altLang="ja-JP">
                <a:solidFill>
                  <a:srgbClr val="000000"/>
                </a:solidFill>
              </a:rPr>
              <a:t>at ~800hPa in May 2010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7019925" y="4416425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</a:rPr>
              <a:t>ppb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36372" y="1109662"/>
            <a:ext cx="1044576" cy="3538538"/>
            <a:chOff x="4195" y="792"/>
            <a:chExt cx="658" cy="2229"/>
          </a:xfrm>
        </p:grpSpPr>
        <p:sp>
          <p:nvSpPr>
            <p:cNvPr id="12304" name="AutoShape 18"/>
            <p:cNvSpPr>
              <a:spLocks noChangeArrowheads="1"/>
            </p:cNvSpPr>
            <p:nvPr/>
          </p:nvSpPr>
          <p:spPr bwMode="auto">
            <a:xfrm rot="5400000">
              <a:off x="3556" y="1724"/>
              <a:ext cx="1936" cy="658"/>
            </a:xfrm>
            <a:prstGeom prst="rtTriangle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2305" name="AutoShape 21"/>
            <p:cNvSpPr>
              <a:spLocks/>
            </p:cNvSpPr>
            <p:nvPr/>
          </p:nvSpPr>
          <p:spPr bwMode="auto">
            <a:xfrm rot="16200000" flipV="1">
              <a:off x="4479" y="679"/>
              <a:ext cx="90" cy="658"/>
            </a:xfrm>
            <a:prstGeom prst="rightBrace">
              <a:avLst>
                <a:gd name="adj1" fmla="val 3787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2306" name="Text Box 22"/>
            <p:cNvSpPr txBox="1">
              <a:spLocks noChangeArrowheads="1"/>
            </p:cNvSpPr>
            <p:nvPr/>
          </p:nvSpPr>
          <p:spPr bwMode="auto">
            <a:xfrm>
              <a:off x="4382" y="792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>
                  <a:solidFill>
                    <a:srgbClr val="000000"/>
                  </a:solidFill>
                </a:rPr>
                <a:t>15</a:t>
              </a:r>
            </a:p>
          </p:txBody>
        </p:sp>
      </p:grp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5738812" y="5319712"/>
            <a:ext cx="3024188" cy="1250950"/>
          </a:xfrm>
          <a:prstGeom prst="wedgeRoundRectCallout">
            <a:avLst>
              <a:gd name="adj1" fmla="val -136951"/>
              <a:gd name="adj2" fmla="val -260117"/>
              <a:gd name="adj3" fmla="val 16667"/>
            </a:avLst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22% </a:t>
            </a: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model MDA8 &gt; 60 </a:t>
            </a:r>
            <a:r>
              <a:rPr lang="en-US" altLang="ja-JP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ppbv</a:t>
            </a: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would not occur in the absence of Asian emissions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8407" y="6564868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M. Lin, AGU Fall Meeting, Dec 2010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 animBg="1"/>
    </p:bld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1007</Words>
  <Application>Microsoft Macintosh PowerPoint</Application>
  <PresentationFormat>On-screen Show (4:3)</PresentationFormat>
  <Paragraphs>150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8_Default Design</vt:lpstr>
      <vt:lpstr>2_Content slide</vt:lpstr>
      <vt:lpstr>Blank Presentation</vt:lpstr>
      <vt:lpstr>9_Default Design</vt:lpstr>
      <vt:lpstr>10_Default Design</vt:lpstr>
      <vt:lpstr>PowerPoint Presentation</vt:lpstr>
      <vt:lpstr>Summertime surface O3 changes in a warmer climate in the new GFDL chemistry-climate model (AM3) [Donner et al., 2011]</vt:lpstr>
      <vt:lpstr>PowerPoint Presentation</vt:lpstr>
      <vt:lpstr>PowerPoint Presentation</vt:lpstr>
      <vt:lpstr>Idealized tracers (cheaper than full chemistry!) may offer  insights into how pollution responds to shifts in climate </vt:lpstr>
      <vt:lpstr>High-resolution version of GFDL AM3 global climate-chemistry model </vt:lpstr>
      <vt:lpstr>AM3 captures daily variability at sonde locations &amp; structure of stratospheric intrusions along U.S. west coast </vt:lpstr>
      <vt:lpstr>STE event associated with simulated and observed surface O3 enhancements, May 28-29 2010</vt:lpstr>
      <vt:lpstr>The role of Asian Emissions on  Ozone Exceedances in Southern California</vt:lpstr>
      <vt:lpstr>How well does a global chemistry-climate model simulate regional O3-temperature relationships?</vt:lpstr>
      <vt:lpstr>How large a contribution are temperature biases in chemistry-climate models to surface O3 biases?</vt:lpstr>
    </vt:vector>
  </TitlesOfParts>
  <Company>Geophysical Fluid Dynamics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aff</dc:creator>
  <cp:lastModifiedBy>Arlene Fiore</cp:lastModifiedBy>
  <cp:revision>108</cp:revision>
  <dcterms:created xsi:type="dcterms:W3CDTF">2010-05-13T20:42:43Z</dcterms:created>
  <dcterms:modified xsi:type="dcterms:W3CDTF">2012-10-20T00:47:15Z</dcterms:modified>
</cp:coreProperties>
</file>