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4.bin" ContentType="application/vnd.openxmlformats-officedocument.oleObject"/>
  <Override PartName="/ppt/notesSlides/notesSlide14.xml" ContentType="application/vnd.openxmlformats-officedocument.presentationml.notesSlide+xml"/>
  <Override PartName="/ppt/embeddings/oleObject5.bin" ContentType="application/vnd.openxmlformats-officedocument.oleObject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1" r:id="rId3"/>
  </p:sldMasterIdLst>
  <p:notesMasterIdLst>
    <p:notesMasterId r:id="rId30"/>
  </p:notesMasterIdLst>
  <p:sldIdLst>
    <p:sldId id="304" r:id="rId4"/>
    <p:sldId id="456" r:id="rId5"/>
    <p:sldId id="396" r:id="rId6"/>
    <p:sldId id="388" r:id="rId7"/>
    <p:sldId id="459" r:id="rId8"/>
    <p:sldId id="336" r:id="rId9"/>
    <p:sldId id="446" r:id="rId10"/>
    <p:sldId id="468" r:id="rId11"/>
    <p:sldId id="463" r:id="rId12"/>
    <p:sldId id="477" r:id="rId13"/>
    <p:sldId id="475" r:id="rId14"/>
    <p:sldId id="449" r:id="rId15"/>
    <p:sldId id="450" r:id="rId16"/>
    <p:sldId id="451" r:id="rId17"/>
    <p:sldId id="418" r:id="rId18"/>
    <p:sldId id="461" r:id="rId19"/>
    <p:sldId id="460" r:id="rId20"/>
    <p:sldId id="478" r:id="rId21"/>
    <p:sldId id="372" r:id="rId22"/>
    <p:sldId id="367" r:id="rId23"/>
    <p:sldId id="473" r:id="rId24"/>
    <p:sldId id="354" r:id="rId25"/>
    <p:sldId id="380" r:id="rId26"/>
    <p:sldId id="379" r:id="rId27"/>
    <p:sldId id="469" r:id="rId28"/>
    <p:sldId id="31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6BFCB"/>
    <a:srgbClr val="CC6600"/>
    <a:srgbClr val="FF8D3F"/>
    <a:srgbClr val="009900"/>
    <a:srgbClr val="FF33CC"/>
    <a:srgbClr val="CCECFF"/>
    <a:srgbClr val="FF9F5D"/>
    <a:srgbClr val="FFA66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5" autoAdjust="0"/>
    <p:restoredTop sz="94660"/>
  </p:normalViewPr>
  <p:slideViewPr>
    <p:cSldViewPr>
      <p:cViewPr>
        <p:scale>
          <a:sx n="135" d="100"/>
          <a:sy n="135" d="100"/>
        </p:scale>
        <p:origin x="-1544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4CD7E-F8E2-4C97-881B-68E6569D76D5}" type="datetimeFigureOut">
              <a:rPr lang="en-US" smtClean="0"/>
              <a:pPr/>
              <a:t>10/19/12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3FD13-45A1-4D5F-91E2-48CDB4530D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8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28E873-491D-4ADE-A10D-BE7E15202C89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648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883" indent="-285724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2898" indent="-22858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057" indent="-22858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217" indent="-22858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EDAE269-3348-4F4D-9E11-7D99BF88662E}" type="slidenum">
              <a:rPr lang="en-US" sz="1200">
                <a:solidFill>
                  <a:prstClr val="black"/>
                </a:solidFill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A6C1-9658-4D48-96AC-DB6183A25ACB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30B01-40CD-451B-9E76-935000D6791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D5DFF-A8C3-7345-9471-ACAC27C47930}" type="slidenum">
              <a:rPr lang="en-US" altLang="zh-CN">
                <a:solidFill>
                  <a:prstClr val="black"/>
                </a:solidFill>
              </a:rPr>
              <a:pPr/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64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73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78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3FD13-45A1-4D5F-91E2-48CDB4530DE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73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D58E6-40C9-754D-B8E6-BC76F0F86510}" type="slidenum">
              <a:rPr lang="en-US" altLang="zh-CN">
                <a:solidFill>
                  <a:prstClr val="black"/>
                </a:solidFill>
              </a:rPr>
              <a:pPr/>
              <a:t>14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31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6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69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53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44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6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7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02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86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72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39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28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45AC1-386B-418C-B77A-196A46865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08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FF3A5-401D-4121-87D7-96260743D7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27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D5E5B-B2D8-4ED1-B195-1C05121B5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71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1CA42-1BAF-4CC9-83EB-AD246E495D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0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6F07-D89F-4687-8B00-C76401D07A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4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FD2B5-FE4D-4DA2-920C-652836481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05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5D2EA-73FC-4A44-9B4C-A5A3B5B12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67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2594A-6EF6-452A-B833-89184157C1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874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9A39B-330C-44AF-A3BE-696A09A21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39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943F3-E45D-47CD-BC25-6D0A58A055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81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4DEF6-1226-4D67-9ECF-9C8F9E3ABF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27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FC82C-169D-489C-BD54-E9C6BD53ED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0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4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4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4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4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DA652A-B430-4C7D-9304-6EA9D604395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7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conbazaar.com/bars/contributed/pg04.html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1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9.png"/><Relationship Id="rId8" Type="http://schemas.openxmlformats.org/officeDocument/2006/relationships/image" Target="../media/image12.wmf"/><Relationship Id="rId9" Type="http://schemas.openxmlformats.org/officeDocument/2006/relationships/image" Target="../media/image39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4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hyperlink" Target="http://iconbazaar.com/bars/contributed/pg04.html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11.w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9.png"/><Relationship Id="rId9" Type="http://schemas.openxmlformats.org/officeDocument/2006/relationships/image" Target="../media/image12.wmf"/><Relationship Id="rId10" Type="http://schemas.openxmlformats.org/officeDocument/2006/relationships/image" Target="../media/image13.jpeg"/><Relationship Id="rId11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Relationship Id="rId3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81000" y="457200"/>
            <a:ext cx="83820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57200" y="457200"/>
            <a:ext cx="830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Non-local influences on U.S. air quality:  Asian pollution, stratospheric exchange, and climate change</a:t>
            </a:r>
            <a:endParaRPr lang="en-US" sz="3200" b="1" dirty="0" smtClean="0">
              <a:solidFill>
                <a:srgbClr val="0000FF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52600" y="268059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283075" y="319494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886200" y="5791200"/>
            <a:ext cx="5181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Atmospheric Sciences Seminar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Harvard Engineering and Applied Sciences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September 30, 2011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270444" y="2743200"/>
            <a:ext cx="2901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</a:rPr>
              <a:t>Arlene </a:t>
            </a:r>
            <a:r>
              <a:rPr lang="en-US" sz="2800" b="1" dirty="0">
                <a:solidFill>
                  <a:srgbClr val="000000"/>
                </a:solidFill>
              </a:rPr>
              <a:t>M. </a:t>
            </a:r>
            <a:r>
              <a:rPr lang="en-US" sz="2800" b="1" dirty="0" smtClean="0">
                <a:solidFill>
                  <a:srgbClr val="000000"/>
                </a:solidFill>
              </a:rPr>
              <a:t>Fiore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4775537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Acknowledgments</a:t>
            </a:r>
            <a:r>
              <a:rPr lang="en-US" sz="2000" dirty="0" smtClean="0"/>
              <a:t>. </a:t>
            </a:r>
            <a:r>
              <a:rPr lang="en-US" sz="2000" dirty="0" err="1" smtClean="0"/>
              <a:t>Meiyun</a:t>
            </a:r>
            <a:r>
              <a:rPr lang="en-US" sz="2000" dirty="0" smtClean="0"/>
              <a:t> Lin, </a:t>
            </a:r>
            <a:r>
              <a:rPr lang="en-US" sz="2000" dirty="0" err="1" smtClean="0"/>
              <a:t>Vaishali</a:t>
            </a:r>
            <a:r>
              <a:rPr lang="en-US" sz="2000" dirty="0" smtClean="0"/>
              <a:t> </a:t>
            </a:r>
            <a:r>
              <a:rPr lang="en-US" sz="2000" dirty="0" err="1" smtClean="0"/>
              <a:t>Naik</a:t>
            </a:r>
            <a:r>
              <a:rPr lang="en-US" sz="2000" dirty="0" smtClean="0"/>
              <a:t>, Larry Horowitz, Jacob </a:t>
            </a:r>
            <a:r>
              <a:rPr lang="en-US" sz="2000" dirty="0" err="1" smtClean="0"/>
              <a:t>Oberman</a:t>
            </a:r>
            <a:r>
              <a:rPr lang="en-US" sz="2000" dirty="0" smtClean="0"/>
              <a:t>, D.J. Rasmussen, Alex Turner, GAMDT (GFDL); </a:t>
            </a:r>
            <a:r>
              <a:rPr lang="en-US" sz="2000" dirty="0" err="1" smtClean="0"/>
              <a:t>Yuanyuan</a:t>
            </a:r>
            <a:r>
              <a:rPr lang="en-US" sz="2000" dirty="0" smtClean="0"/>
              <a:t> Fang (Princeton); Oliver Wild (U Lancaster): Mike Bauer (CU/GISS) </a:t>
            </a:r>
            <a:endParaRPr lang="en-US" sz="2000" dirty="0"/>
          </a:p>
        </p:txBody>
      </p:sp>
      <p:pic>
        <p:nvPicPr>
          <p:cNvPr id="2" name="Picture 1" descr="LDEO_Newlogotra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3505200" cy="609600"/>
          </a:xfrm>
          <a:prstGeom prst="rect">
            <a:avLst/>
          </a:prstGeom>
        </p:spPr>
      </p:pic>
      <p:pic>
        <p:nvPicPr>
          <p:cNvPr id="10" name="Picture 20" descr="asia_dust_storm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438400"/>
            <a:ext cx="2819400" cy="2362200"/>
          </a:xfrm>
          <a:prstGeom prst="rect">
            <a:avLst/>
          </a:prstGeom>
          <a:noFill/>
        </p:spPr>
      </p:pic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6572246" y="2438400"/>
            <a:ext cx="2495553" cy="2362255"/>
            <a:chOff x="3264" y="672"/>
            <a:chExt cx="2064" cy="1425"/>
          </a:xfrm>
        </p:grpSpPr>
        <p:pic>
          <p:nvPicPr>
            <p:cNvPr id="14" name="Picture 14" descr="Dcp_34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672"/>
              <a:ext cx="2064" cy="1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644" y="1686"/>
              <a:ext cx="1517" cy="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Arial" charset="0"/>
                </a:rPr>
                <a:t>Glen Canyon, AZ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Arial" charset="0"/>
                </a:rPr>
                <a:t>April </a:t>
              </a:r>
              <a:r>
                <a:rPr lang="en-US" sz="1600" dirty="0">
                  <a:solidFill>
                    <a:srgbClr val="FFFFFF"/>
                  </a:solidFill>
                  <a:latin typeface="Arial" charset="0"/>
                </a:rPr>
                <a:t>16, 2001</a:t>
              </a:r>
            </a:p>
          </p:txBody>
        </p:sp>
      </p:grp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0" y="4338935"/>
            <a:ext cx="3733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April 2001, dust leaving Asian coast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Image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c/o NASA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</a:rPr>
              <a:t>SeaWiFS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Project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and ORBIMAGE</a:t>
            </a:r>
          </a:p>
        </p:txBody>
      </p:sp>
      <p:sp>
        <p:nvSpPr>
          <p:cNvPr id="3" name="Curved Down Arrow 2"/>
          <p:cNvSpPr/>
          <p:nvPr/>
        </p:nvSpPr>
        <p:spPr bwMode="auto">
          <a:xfrm>
            <a:off x="2286000" y="2286000"/>
            <a:ext cx="4876800" cy="838200"/>
          </a:xfrm>
          <a:prstGeom prst="curvedDownArrow">
            <a:avLst/>
          </a:prstGeom>
          <a:solidFill>
            <a:srgbClr val="0000FF"/>
          </a:solidFill>
          <a:ln w="952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6" descr="large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558" y="5791200"/>
            <a:ext cx="96464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 descr="NOAALogoLarge"/>
          <p:cNvPicPr>
            <a:picLocks noChangeAspect="1" noChangeArrowheads="1"/>
          </p:cNvPicPr>
          <p:nvPr/>
        </p:nvPicPr>
        <p:blipFill>
          <a:blip r:embed="rId6" cstate="print"/>
          <a:srcRect l="24004" t="24287" r="21649" b="34201"/>
          <a:stretch>
            <a:fillRect/>
          </a:stretch>
        </p:blipFill>
        <p:spPr bwMode="auto">
          <a:xfrm>
            <a:off x="144026" y="5791200"/>
            <a:ext cx="922774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6000" y="3799200"/>
            <a:ext cx="2880000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ASA_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867400"/>
            <a:ext cx="893594" cy="76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686" t="73269" r="23137" b="20077"/>
          <a:stretch/>
        </p:blipFill>
        <p:spPr>
          <a:xfrm>
            <a:off x="152400" y="4698058"/>
            <a:ext cx="3591029" cy="407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079" t="41180" r="46649" b="29659"/>
          <a:stretch/>
        </p:blipFill>
        <p:spPr>
          <a:xfrm>
            <a:off x="76200" y="2520244"/>
            <a:ext cx="3879373" cy="220415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lvl="0"/>
            <a:r>
              <a:rPr lang="en-US" altLang="ja-JP" kern="0" dirty="0">
                <a:solidFill>
                  <a:srgbClr val="000000"/>
                </a:solidFill>
                <a:latin typeface="Arial"/>
                <a:ea typeface="ＭＳ Ｐゴシック"/>
              </a:rPr>
              <a:t>Potential for developing space-based “indicators” for day-to-day variability in </a:t>
            </a:r>
            <a:r>
              <a:rPr lang="en-US" altLang="ja-JP" kern="0" dirty="0" smtClean="0">
                <a:solidFill>
                  <a:srgbClr val="000000"/>
                </a:solidFill>
                <a:latin typeface="Arial"/>
                <a:ea typeface="ＭＳ Ｐゴシック"/>
              </a:rPr>
              <a:t>Asian influence </a:t>
            </a:r>
            <a:r>
              <a:rPr lang="en-US" altLang="ja-JP" kern="0" dirty="0">
                <a:solidFill>
                  <a:srgbClr val="000000"/>
                </a:solidFill>
                <a:latin typeface="Arial"/>
                <a:ea typeface="ＭＳ Ｐゴシック"/>
              </a:rPr>
              <a:t>at WUS sites?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5040868"/>
            <a:ext cx="241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Correlation coefficient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143000"/>
            <a:ext cx="774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Correlations of AM3 Asian enhancement to MDA8 O</a:t>
            </a:r>
            <a:r>
              <a:rPr lang="en-US" b="1" baseline="-25000" dirty="0" smtClean="0">
                <a:latin typeface="Arial"/>
                <a:cs typeface="Arial"/>
              </a:rPr>
              <a:t>3</a:t>
            </a:r>
            <a:r>
              <a:rPr lang="en-US" b="1" dirty="0" smtClean="0">
                <a:latin typeface="Arial"/>
                <a:cs typeface="Arial"/>
              </a:rPr>
              <a:t> at WUS sites with AIRS daily CO columns ~1-2 days prior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6564868"/>
            <a:ext cx="392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Lin et al., to be submitted to JGR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-76200" y="1944469"/>
            <a:ext cx="3959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Arial"/>
              </a:rPr>
              <a:t>Grand Canyon NP with </a:t>
            </a:r>
            <a:r>
              <a:rPr lang="en-US" dirty="0" smtClean="0">
                <a:cs typeface="Arial"/>
              </a:rPr>
              <a:t>AIRS CO column on the previous day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791" y="5782270"/>
            <a:ext cx="7494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0000FF"/>
                </a:solidFill>
                <a:sym typeface="Wingdings"/>
              </a:rPr>
              <a:t>Qualitatively promising… but short data set; need a quantitative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	relationship required for e.g., “early warning”</a:t>
            </a: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 Extending to other years, also developing a strat-O</a:t>
            </a:r>
            <a:r>
              <a:rPr lang="en-US" b="1" baseline="-25000" dirty="0" smtClean="0">
                <a:solidFill>
                  <a:srgbClr val="0000FF"/>
                </a:solidFill>
                <a:sym typeface="Wingdings"/>
              </a:rPr>
              <a:t>3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indicator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09800" y="1676400"/>
            <a:ext cx="6858000" cy="4201677"/>
            <a:chOff x="2209800" y="1676400"/>
            <a:chExt cx="6858000" cy="4201677"/>
          </a:xfrm>
        </p:grpSpPr>
        <p:grpSp>
          <p:nvGrpSpPr>
            <p:cNvPr id="14" name="Group 13"/>
            <p:cNvGrpSpPr/>
            <p:nvPr/>
          </p:nvGrpSpPr>
          <p:grpSpPr>
            <a:xfrm>
              <a:off x="2209800" y="1676400"/>
              <a:ext cx="6858000" cy="4201677"/>
              <a:chOff x="2209800" y="1676400"/>
              <a:chExt cx="6858000" cy="420167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l="9562" t="8795" r="6878" b="4711"/>
              <a:stretch/>
            </p:blipFill>
            <p:spPr>
              <a:xfrm>
                <a:off x="3988741" y="2514600"/>
                <a:ext cx="5079059" cy="336347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267200" y="1676400"/>
                <a:ext cx="41187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NE Pacific AIRS CO (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10</a:t>
                </a:r>
                <a:r>
                  <a:rPr lang="en-US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18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molec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cm</a:t>
                </a:r>
                <a:r>
                  <a:rPr lang="en-US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-2</a:t>
                </a:r>
                <a:r>
                  <a:rPr lang="en-US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</a:t>
                </a:r>
              </a:p>
              <a:p>
                <a:r>
                  <a:rPr lang="en-US" dirty="0"/>
                  <a:t>NE Pacific AIRS CO (</a:t>
                </a:r>
                <a:r>
                  <a:rPr lang="en-US" dirty="0" err="1"/>
                  <a:t>detrended</a:t>
                </a:r>
                <a:r>
                  <a:rPr lang="en-US" dirty="0"/>
                  <a:t>)</a:t>
                </a:r>
              </a:p>
              <a:p>
                <a:r>
                  <a:rPr lang="en-US" dirty="0">
                    <a:solidFill>
                      <a:srgbClr val="660066"/>
                    </a:solidFill>
                  </a:rPr>
                  <a:t>AM3 </a:t>
                </a:r>
                <a:r>
                  <a:rPr lang="en-US" dirty="0" smtClean="0">
                    <a:solidFill>
                      <a:srgbClr val="660066"/>
                    </a:solidFill>
                  </a:rPr>
                  <a:t>Asian O</a:t>
                </a:r>
                <a:r>
                  <a:rPr lang="en-US" baseline="-25000" dirty="0" smtClean="0">
                    <a:solidFill>
                      <a:srgbClr val="660066"/>
                    </a:solidFill>
                  </a:rPr>
                  <a:t>3</a:t>
                </a:r>
                <a:r>
                  <a:rPr lang="en-US" dirty="0" smtClean="0">
                    <a:solidFill>
                      <a:srgbClr val="660066"/>
                    </a:solidFill>
                  </a:rPr>
                  <a:t> at 3 WUS sites (ppb)</a:t>
                </a:r>
                <a:endParaRPr lang="en-US" dirty="0">
                  <a:solidFill>
                    <a:srgbClr val="660066"/>
                  </a:solidFill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2209800" y="3352800"/>
                <a:ext cx="2209800" cy="60960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7934207" y="2266242"/>
              <a:ext cx="914333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660066"/>
                  </a:solidFill>
                </a:rPr>
                <a:t>RANGE</a:t>
              </a:r>
              <a:endParaRPr lang="en-US" sz="1600" dirty="0">
                <a:solidFill>
                  <a:srgbClr val="66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2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Western North America: </a:t>
            </a:r>
            <a:br>
              <a:rPr lang="en-US" dirty="0" smtClean="0"/>
            </a:br>
            <a:r>
              <a:rPr lang="en-US" dirty="0" smtClean="0"/>
              <a:t>A hotspot for deep stratosphere-to-troposphere transport</a:t>
            </a:r>
            <a:endParaRPr lang="en-US" dirty="0"/>
          </a:p>
        </p:txBody>
      </p:sp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 r="2682"/>
          <a:stretch>
            <a:fillRect/>
          </a:stretch>
        </p:blipFill>
        <p:spPr bwMode="auto">
          <a:xfrm>
            <a:off x="1219200" y="2362200"/>
            <a:ext cx="4191000" cy="394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9" r="569" b="2705"/>
          <a:stretch>
            <a:fillRect/>
          </a:stretch>
        </p:blipFill>
        <p:spPr bwMode="auto">
          <a:xfrm>
            <a:off x="5962650" y="2843213"/>
            <a:ext cx="525462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16"/>
          <p:cNvSpPr>
            <a:spLocks noChangeArrowheads="1"/>
          </p:cNvSpPr>
          <p:nvPr/>
        </p:nvSpPr>
        <p:spPr bwMode="auto">
          <a:xfrm>
            <a:off x="4754563" y="5659437"/>
            <a:ext cx="503237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6" name="Text Box 37"/>
          <p:cNvSpPr txBox="1">
            <a:spLocks noChangeArrowheads="1"/>
          </p:cNvSpPr>
          <p:nvPr/>
        </p:nvSpPr>
        <p:spPr bwMode="auto">
          <a:xfrm>
            <a:off x="6180137" y="5075238"/>
            <a:ext cx="358775" cy="204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18</a:t>
            </a:r>
            <a:endParaRPr lang="en-US" sz="12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6180137" y="4725988"/>
            <a:ext cx="382588" cy="204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27</a:t>
            </a:r>
            <a:endParaRPr lang="en-US" sz="12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2" name="Text Box 39"/>
          <p:cNvSpPr txBox="1">
            <a:spLocks noChangeArrowheads="1"/>
          </p:cNvSpPr>
          <p:nvPr/>
        </p:nvSpPr>
        <p:spPr bwMode="auto">
          <a:xfrm>
            <a:off x="6180137" y="4427538"/>
            <a:ext cx="382588" cy="204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36</a:t>
            </a:r>
            <a:endParaRPr lang="en-US" sz="12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7" name="Text Box 40"/>
          <p:cNvSpPr txBox="1">
            <a:spLocks noChangeArrowheads="1"/>
          </p:cNvSpPr>
          <p:nvPr/>
        </p:nvSpPr>
        <p:spPr bwMode="auto">
          <a:xfrm>
            <a:off x="6180137" y="4138613"/>
            <a:ext cx="382588" cy="204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45</a:t>
            </a:r>
            <a:endParaRPr lang="en-US" sz="12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0" name="Text Box 41"/>
          <p:cNvSpPr txBox="1">
            <a:spLocks noChangeArrowheads="1"/>
          </p:cNvSpPr>
          <p:nvPr/>
        </p:nvSpPr>
        <p:spPr bwMode="auto">
          <a:xfrm>
            <a:off x="6180137" y="3778250"/>
            <a:ext cx="382588" cy="204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54</a:t>
            </a:r>
            <a:endParaRPr lang="en-US" sz="12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1" name="Text Box 42"/>
          <p:cNvSpPr txBox="1">
            <a:spLocks noChangeArrowheads="1"/>
          </p:cNvSpPr>
          <p:nvPr/>
        </p:nvSpPr>
        <p:spPr bwMode="auto">
          <a:xfrm>
            <a:off x="6178550" y="3502025"/>
            <a:ext cx="360362" cy="204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63</a:t>
            </a:r>
            <a:endParaRPr lang="en-US" sz="12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3" name="Text Box 43"/>
          <p:cNvSpPr txBox="1">
            <a:spLocks noChangeArrowheads="1"/>
          </p:cNvSpPr>
          <p:nvPr/>
        </p:nvSpPr>
        <p:spPr bwMode="auto">
          <a:xfrm>
            <a:off x="6178550" y="3130550"/>
            <a:ext cx="360362" cy="204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72</a:t>
            </a:r>
            <a:endParaRPr lang="en-US" sz="12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4" name="Text Box 51"/>
          <p:cNvSpPr txBox="1">
            <a:spLocks noChangeArrowheads="1"/>
          </p:cNvSpPr>
          <p:nvPr/>
        </p:nvSpPr>
        <p:spPr bwMode="auto">
          <a:xfrm>
            <a:off x="6180137" y="5373688"/>
            <a:ext cx="358775" cy="204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2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9</a:t>
            </a:r>
            <a:endParaRPr lang="en-US" sz="12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5" name="Rectangle 52"/>
          <p:cNvSpPr>
            <a:spLocks noChangeArrowheads="1"/>
          </p:cNvSpPr>
          <p:nvPr/>
        </p:nvSpPr>
        <p:spPr bwMode="auto">
          <a:xfrm>
            <a:off x="304800" y="1334869"/>
            <a:ext cx="7239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Wintertime 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mass flu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x exchange 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associated with deep STT events (trajectory model, ERA-15, winters 1979-1993)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</a:t>
            </a:r>
            <a:r>
              <a:rPr lang="en-US" altLang="zh-CN" dirty="0" err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Sprenger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and </a:t>
            </a:r>
            <a:r>
              <a:rPr lang="en-US" altLang="zh-CN" dirty="0" err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Wernli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, JGR, 2003]</a:t>
            </a:r>
          </a:p>
        </p:txBody>
      </p:sp>
      <p:sp>
        <p:nvSpPr>
          <p:cNvPr id="66" name="Rectangle 56"/>
          <p:cNvSpPr>
            <a:spLocks noChangeArrowheads="1"/>
          </p:cNvSpPr>
          <p:nvPr/>
        </p:nvSpPr>
        <p:spPr bwMode="auto">
          <a:xfrm>
            <a:off x="5870575" y="2552700"/>
            <a:ext cx="113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Times" charset="0"/>
                <a:ea typeface="宋体" charset="0"/>
                <a:cs typeface="Times New Roman" charset="0"/>
              </a:rPr>
              <a:t>kg km</a:t>
            </a:r>
            <a:r>
              <a:rPr lang="en-US" altLang="zh-CN" sz="1200" baseline="30000" dirty="0" smtClean="0">
                <a:solidFill>
                  <a:srgbClr val="000000"/>
                </a:solidFill>
                <a:latin typeface="Times" charset="0"/>
                <a:ea typeface="宋体" charset="0"/>
                <a:cs typeface="Times New Roman" charset="0"/>
              </a:rPr>
              <a:t>-2</a:t>
            </a:r>
            <a:r>
              <a:rPr lang="en-US" altLang="zh-CN" dirty="0" smtClean="0">
                <a:solidFill>
                  <a:srgbClr val="000000"/>
                </a:solidFill>
                <a:latin typeface="Arial"/>
                <a:ea typeface="宋体" charset="0"/>
                <a:cs typeface="Times New Roman" charset="0"/>
              </a:rPr>
              <a:t> </a:t>
            </a:r>
            <a:r>
              <a:rPr lang="en-US" altLang="zh-CN" dirty="0" smtClean="0">
                <a:solidFill>
                  <a:srgbClr val="000000"/>
                </a:solidFill>
                <a:latin typeface="Times" charset="0"/>
                <a:ea typeface="宋体" charset="0"/>
                <a:cs typeface="Times New Roman" charset="0"/>
              </a:rPr>
              <a:t>s</a:t>
            </a:r>
            <a:r>
              <a:rPr lang="en-US" altLang="zh-CN" sz="1200" baseline="30000" dirty="0" smtClean="0">
                <a:solidFill>
                  <a:srgbClr val="000000"/>
                </a:solidFill>
                <a:latin typeface="Times" charset="0"/>
                <a:ea typeface="宋体" charset="0"/>
                <a:cs typeface="Times New Roman" charset="0"/>
              </a:rPr>
              <a:t>-1</a:t>
            </a:r>
            <a:r>
              <a:rPr lang="en-US" altLang="zh-CN" dirty="0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4963" y="4541837"/>
            <a:ext cx="9037637" cy="2163763"/>
            <a:chOff x="334963" y="4541837"/>
            <a:chExt cx="9037637" cy="2163763"/>
          </a:xfrm>
        </p:grpSpPr>
        <p:sp>
          <p:nvSpPr>
            <p:cNvPr id="45" name="Oval 19"/>
            <p:cNvSpPr>
              <a:spLocks noChangeArrowheads="1"/>
            </p:cNvSpPr>
            <p:nvPr/>
          </p:nvSpPr>
          <p:spPr bwMode="auto">
            <a:xfrm>
              <a:off x="2493963" y="4541837"/>
              <a:ext cx="554037" cy="792163"/>
            </a:xfrm>
            <a:prstGeom prst="ellips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71" name="TextBox 70"/>
            <p:cNvSpPr txBox="1">
              <a:spLocks noChangeArrowheads="1"/>
            </p:cNvSpPr>
            <p:nvPr/>
          </p:nvSpPr>
          <p:spPr bwMode="auto">
            <a:xfrm>
              <a:off x="334963" y="6336268"/>
              <a:ext cx="90376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73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defTabSz="45720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37931725" indent="-37474525" algn="l" defTabSz="45720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srgbClr val="0000FF"/>
                  </a:solidFill>
                  <a:ea typeface="MS PGothic" charset="0"/>
                  <a:cs typeface="MS PGothic" charset="0"/>
                  <a:sym typeface="Wingdings"/>
                </a:rPr>
                <a:t> </a:t>
              </a:r>
              <a:r>
                <a:rPr lang="en-US" altLang="zh-CN" b="1" dirty="0" smtClean="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Only </a:t>
              </a:r>
              <a:r>
                <a:rPr lang="zh-CN" altLang="en-US" b="1" dirty="0" smtClean="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“</a:t>
              </a:r>
              <a:r>
                <a:rPr lang="en-US" altLang="zh-CN" b="1" dirty="0" smtClean="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deep</a:t>
              </a:r>
              <a:r>
                <a:rPr lang="zh-CN" altLang="en-US" b="1" dirty="0" smtClean="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”</a:t>
              </a:r>
              <a:r>
                <a:rPr lang="en-US" altLang="zh-CN" b="1" dirty="0" smtClean="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 (&lt;3 km </a:t>
              </a:r>
              <a:r>
                <a:rPr lang="en-US" altLang="ja-JP" b="1" dirty="0" err="1" smtClean="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a.s.l</a:t>
              </a:r>
              <a:r>
                <a:rPr lang="en-US" altLang="ja-JP" b="1" dirty="0" smtClean="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.</a:t>
              </a:r>
              <a:r>
                <a:rPr lang="en-US" altLang="zh-CN" b="1" dirty="0" smtClean="0">
                  <a:solidFill>
                    <a:srgbClr val="0000FF"/>
                  </a:solidFill>
                  <a:ea typeface="MS PGothic" charset="0"/>
                  <a:cs typeface="MS PGothic" charset="0"/>
                </a:rPr>
                <a:t>) intrusions are likely to influence surface ozone</a:t>
              </a:r>
              <a:endParaRPr lang="en-US" altLang="ja-JP" b="1" dirty="0" smtClean="0">
                <a:solidFill>
                  <a:srgbClr val="0000FF"/>
                </a:solidFill>
                <a:ea typeface="MS PGothic" charset="0"/>
                <a:cs typeface="MS P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72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125538"/>
          </a:xfrm>
        </p:spPr>
        <p:txBody>
          <a:bodyPr/>
          <a:lstStyle/>
          <a:p>
            <a:r>
              <a:rPr lang="en-US" altLang="ja-JP" dirty="0" smtClean="0">
                <a:latin typeface="Arial" charset="0"/>
              </a:rPr>
              <a:t>Upper </a:t>
            </a:r>
            <a:r>
              <a:rPr lang="en-US" altLang="ja-JP" dirty="0">
                <a:latin typeface="Arial" charset="0"/>
              </a:rPr>
              <a:t>level dynamics associated with a deep stratospheric ozone intrusion (21:00UTC May 27, 2010)</a:t>
            </a:r>
            <a:endParaRPr lang="en-US" altLang="zh-CN" dirty="0">
              <a:latin typeface="Arial" charset="0"/>
            </a:endParaRP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250825" y="1050925"/>
            <a:ext cx="3313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宋体" charset="0"/>
                <a:cs typeface="宋体" charset="0"/>
              </a:rPr>
              <a:t>Satellite observations</a:t>
            </a:r>
            <a:endParaRPr lang="en-US" altLang="zh-CN" sz="2000" b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60774" name="Picture 6" descr="GW_WV_WC_1005272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96736" r="23808" b="1964"/>
          <a:stretch>
            <a:fillRect/>
          </a:stretch>
        </p:blipFill>
        <p:spPr bwMode="auto">
          <a:xfrm>
            <a:off x="250825" y="5805487"/>
            <a:ext cx="3327400" cy="1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6" name="Picture 8" descr="GW_WV_WC_1005272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9"/>
          <a:stretch>
            <a:fillRect/>
          </a:stretch>
        </p:blipFill>
        <p:spPr bwMode="auto">
          <a:xfrm>
            <a:off x="684213" y="3886200"/>
            <a:ext cx="2879725" cy="18938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-252413" y="5967412"/>
            <a:ext cx="4392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Decreasing specific humidity </a:t>
            </a:r>
            <a:r>
              <a:rPr lang="en-US" altLang="ja-JP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  <a:sym typeface="Wingdings" charset="0"/>
              </a:rPr>
              <a:t></a:t>
            </a:r>
            <a:endParaRPr lang="en-US" altLang="zh-CN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609600" y="3810000"/>
            <a:ext cx="29718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GOES-West water vapor</a:t>
            </a:r>
            <a:endParaRPr lang="en-US" altLang="zh-CN" b="1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60787" name="Picture 19" descr="airs_totO3_D_20100527_0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6" t="7024" r="19873" b="64505"/>
          <a:stretch>
            <a:fillRect/>
          </a:stretch>
        </p:blipFill>
        <p:spPr bwMode="auto">
          <a:xfrm>
            <a:off x="252413" y="1371600"/>
            <a:ext cx="3457575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89" name="Text Box 21"/>
          <p:cNvSpPr txBox="1">
            <a:spLocks noChangeArrowheads="1"/>
          </p:cNvSpPr>
          <p:nvPr/>
        </p:nvSpPr>
        <p:spPr bwMode="auto">
          <a:xfrm>
            <a:off x="457200" y="1530351"/>
            <a:ext cx="29718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AIRS total column ozone</a:t>
            </a:r>
            <a:endParaRPr lang="en-US" altLang="zh-CN" b="1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67275" y="1125538"/>
            <a:ext cx="4429125" cy="5010149"/>
            <a:chOff x="4867275" y="1125538"/>
            <a:chExt cx="4429125" cy="5010149"/>
          </a:xfrm>
        </p:grpSpPr>
        <p:pic>
          <p:nvPicPr>
            <p:cNvPr id="160791" name="Picture 23" descr="jet_pv_sphum_250hP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6" t="36745" r="9142" b="33255"/>
            <a:stretch>
              <a:fillRect/>
            </a:stretch>
          </p:blipFill>
          <p:spPr bwMode="auto">
            <a:xfrm>
              <a:off x="4932363" y="4038600"/>
              <a:ext cx="4032250" cy="2097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773" name="Text Box 5"/>
            <p:cNvSpPr txBox="1">
              <a:spLocks noChangeArrowheads="1"/>
            </p:cNvSpPr>
            <p:nvPr/>
          </p:nvSpPr>
          <p:spPr bwMode="auto">
            <a:xfrm>
              <a:off x="5075238" y="1125538"/>
              <a:ext cx="3168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2000" b="1" u="sng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AM3/C180 simulations</a:t>
              </a:r>
              <a:endParaRPr lang="en-US" altLang="zh-CN" sz="2000" b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60785" name="Text Box 17"/>
            <p:cNvSpPr txBox="1">
              <a:spLocks noChangeArrowheads="1"/>
            </p:cNvSpPr>
            <p:nvPr/>
          </p:nvSpPr>
          <p:spPr bwMode="auto">
            <a:xfrm>
              <a:off x="4867275" y="3660775"/>
              <a:ext cx="4429125" cy="530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250 </a:t>
              </a:r>
              <a:r>
                <a:rPr lang="en-US" altLang="ja-JP" b="1" dirty="0" err="1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hPa</a:t>
              </a: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 jet (color) </a:t>
              </a:r>
            </a:p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350 </a:t>
              </a:r>
              <a:r>
                <a:rPr lang="en-US" altLang="ja-JP" b="1" dirty="0" err="1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hPa</a:t>
              </a: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 </a:t>
              </a:r>
              <a:r>
                <a:rPr lang="en-US" altLang="ja-JP" b="1" dirty="0" err="1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geopotential</a:t>
              </a: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 height (contour)</a:t>
              </a:r>
              <a:endParaRPr lang="en-US" altLang="zh-CN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pic>
          <p:nvPicPr>
            <p:cNvPr id="160790" name="Picture 22" descr="jet_pv_sphum_250hP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6" t="7222" r="9142" b="62732"/>
            <a:stretch>
              <a:fillRect/>
            </a:stretch>
          </p:blipFill>
          <p:spPr bwMode="auto">
            <a:xfrm>
              <a:off x="4932363" y="1524000"/>
              <a:ext cx="4032250" cy="210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792" name="Rectangle 24"/>
            <p:cNvSpPr>
              <a:spLocks noChangeArrowheads="1"/>
            </p:cNvSpPr>
            <p:nvPr/>
          </p:nvSpPr>
          <p:spPr bwMode="auto">
            <a:xfrm>
              <a:off x="5041900" y="1524000"/>
              <a:ext cx="3111500" cy="3667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250 </a:t>
              </a:r>
              <a:r>
                <a:rPr lang="en-US" altLang="ja-JP" b="1" dirty="0" err="1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hPa</a:t>
              </a:r>
              <a:r>
                <a:rPr lang="en-US" altLang="ja-JP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 potential </a:t>
              </a:r>
              <a:r>
                <a:rPr lang="en-US" altLang="ja-JP" b="1" dirty="0" err="1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vorticity</a:t>
              </a:r>
              <a:endParaRPr lang="en-US" altLang="zh-CN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pic>
        <p:nvPicPr>
          <p:cNvPr id="160793" name="Picture 25" descr="airs_totO3_D_20100527_0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90215" r="19403" b="4782"/>
          <a:stretch>
            <a:fillRect/>
          </a:stretch>
        </p:blipFill>
        <p:spPr bwMode="auto">
          <a:xfrm>
            <a:off x="323850" y="3443288"/>
            <a:ext cx="3384550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94" name="Text Box 26"/>
          <p:cNvSpPr txBox="1">
            <a:spLocks noChangeArrowheads="1"/>
          </p:cNvSpPr>
          <p:nvPr/>
        </p:nvSpPr>
        <p:spPr bwMode="auto">
          <a:xfrm>
            <a:off x="3492500" y="3370263"/>
            <a:ext cx="576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DU</a:t>
            </a:r>
            <a:endParaRPr lang="en-US" altLang="zh-CN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6305490"/>
            <a:ext cx="796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 AM3</a:t>
            </a:r>
            <a:r>
              <a:rPr lang="en-US" sz="2000" b="1" dirty="0" smtClean="0">
                <a:solidFill>
                  <a:srgbClr val="0000FF"/>
                </a:solidFill>
              </a:rPr>
              <a:t> resolves features consistently with satellite perspective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6564868"/>
            <a:ext cx="233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Lin et al., in prep.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269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9" name="Picture 5" descr="Intrusion0528_Sonde_TH2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6" t="23932" r="34720" b="33374"/>
          <a:stretch>
            <a:fillRect/>
          </a:stretch>
        </p:blipFill>
        <p:spPr bwMode="auto">
          <a:xfrm>
            <a:off x="4586288" y="1566863"/>
            <a:ext cx="2224087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Intrusion0528_Sonde_TH2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6" t="23932" r="4041" b="33374"/>
          <a:stretch>
            <a:fillRect/>
          </a:stretch>
        </p:blipFill>
        <p:spPr bwMode="auto">
          <a:xfrm>
            <a:off x="6873875" y="1566863"/>
            <a:ext cx="2241550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 descr="Intrusion0528_Sonde_TH2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23932" r="65004" b="33374"/>
          <a:stretch>
            <a:fillRect/>
          </a:stretch>
        </p:blipFill>
        <p:spPr bwMode="auto">
          <a:xfrm>
            <a:off x="1770063" y="1566863"/>
            <a:ext cx="2738437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t="64578" r="16559" b="31180"/>
          <a:stretch>
            <a:fillRect/>
          </a:stretch>
        </p:blipFill>
        <p:spPr bwMode="auto">
          <a:xfrm>
            <a:off x="2339975" y="4770438"/>
            <a:ext cx="5715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3" name="TextBox 5"/>
          <p:cNvSpPr txBox="1">
            <a:spLocks noChangeArrowheads="1"/>
          </p:cNvSpPr>
          <p:nvPr/>
        </p:nvSpPr>
        <p:spPr bwMode="auto">
          <a:xfrm>
            <a:off x="2290763" y="4354513"/>
            <a:ext cx="1482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Tahoma" charset="0"/>
              </a:rPr>
              <a:t>north </a:t>
            </a:r>
            <a:r>
              <a:rPr lang="en-US" altLang="zh-CN" sz="16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 south</a:t>
            </a:r>
            <a:endParaRPr lang="en-US" altLang="zh-CN" sz="16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8314" name="TextBox 7"/>
          <p:cNvSpPr txBox="1">
            <a:spLocks noChangeArrowheads="1"/>
          </p:cNvSpPr>
          <p:nvPr/>
        </p:nvSpPr>
        <p:spPr bwMode="auto">
          <a:xfrm>
            <a:off x="6938963" y="4354513"/>
            <a:ext cx="1482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Tahoma" charset="0"/>
              </a:rPr>
              <a:t>north </a:t>
            </a:r>
            <a:r>
              <a:rPr lang="en-US" altLang="zh-CN" sz="16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 south</a:t>
            </a:r>
            <a:endParaRPr lang="en-US" altLang="zh-CN" sz="16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8315" name="TextBox 7"/>
          <p:cNvSpPr txBox="1">
            <a:spLocks noChangeArrowheads="1"/>
          </p:cNvSpPr>
          <p:nvPr/>
        </p:nvSpPr>
        <p:spPr bwMode="auto">
          <a:xfrm>
            <a:off x="4632325" y="4354513"/>
            <a:ext cx="1482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smtClean="0">
                <a:solidFill>
                  <a:srgbClr val="000000"/>
                </a:solidFill>
                <a:latin typeface="Tahoma" charset="0"/>
              </a:rPr>
              <a:t>north </a:t>
            </a:r>
            <a:r>
              <a:rPr lang="en-US" altLang="zh-CN" sz="1600" smtClean="0">
                <a:solidFill>
                  <a:srgbClr val="000000"/>
                </a:solidFill>
                <a:latin typeface="Tahoma" charset="0"/>
                <a:sym typeface="Wingdings" charset="0"/>
              </a:rPr>
              <a:t> south</a:t>
            </a:r>
            <a:endParaRPr lang="en-US" altLang="zh-CN" sz="1600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8316" name="TextBox 4"/>
          <p:cNvSpPr txBox="1">
            <a:spLocks noChangeArrowheads="1"/>
          </p:cNvSpPr>
          <p:nvPr/>
        </p:nvSpPr>
        <p:spPr bwMode="auto">
          <a:xfrm>
            <a:off x="7885113" y="4762500"/>
            <a:ext cx="1169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mtClean="0">
                <a:solidFill>
                  <a:srgbClr val="000000"/>
                </a:solidFill>
                <a:latin typeface="Tahoma" charset="0"/>
              </a:rPr>
              <a:t>O</a:t>
            </a:r>
            <a:r>
              <a:rPr lang="en-US" altLang="zh-CN" baseline="-25000" smtClean="0">
                <a:solidFill>
                  <a:srgbClr val="000000"/>
                </a:solidFill>
                <a:latin typeface="Tahoma" charset="0"/>
              </a:rPr>
              <a:t>3</a:t>
            </a:r>
            <a:r>
              <a:rPr lang="en-US" altLang="zh-CN" smtClean="0">
                <a:solidFill>
                  <a:srgbClr val="000000"/>
                </a:solidFill>
                <a:latin typeface="Tahoma" charset="0"/>
              </a:rPr>
              <a:t> [ppbv]</a:t>
            </a:r>
          </a:p>
        </p:txBody>
      </p:sp>
      <p:sp>
        <p:nvSpPr>
          <p:cNvPr id="98319" name="TextBox 5"/>
          <p:cNvSpPr txBox="1">
            <a:spLocks noChangeArrowheads="1"/>
          </p:cNvSpPr>
          <p:nvPr/>
        </p:nvSpPr>
        <p:spPr bwMode="auto">
          <a:xfrm>
            <a:off x="2746375" y="1208088"/>
            <a:ext cx="996950" cy="3667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</a:rPr>
              <a:t>SONDE</a:t>
            </a:r>
          </a:p>
        </p:txBody>
      </p:sp>
      <p:sp>
        <p:nvSpPr>
          <p:cNvPr id="98320" name="TextBox 5"/>
          <p:cNvSpPr txBox="1">
            <a:spLocks noChangeArrowheads="1"/>
          </p:cNvSpPr>
          <p:nvPr/>
        </p:nvSpPr>
        <p:spPr bwMode="auto">
          <a:xfrm>
            <a:off x="4570413" y="1196975"/>
            <a:ext cx="2665412" cy="36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</a:rPr>
              <a:t>AM3/C180</a:t>
            </a:r>
            <a:r>
              <a:rPr lang="en-US" altLang="ja-JP" b="1" dirty="0" smtClean="0">
                <a:solidFill>
                  <a:srgbClr val="000000"/>
                </a:solidFill>
              </a:rPr>
              <a:t> (~50 km)</a:t>
            </a:r>
            <a:r>
              <a:rPr lang="en-US" altLang="zh-CN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8321" name="TextBox 5"/>
          <p:cNvSpPr txBox="1">
            <a:spLocks noChangeArrowheads="1"/>
          </p:cNvSpPr>
          <p:nvPr/>
        </p:nvSpPr>
        <p:spPr bwMode="auto">
          <a:xfrm>
            <a:off x="6877050" y="1196975"/>
            <a:ext cx="2325688" cy="36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</a:rPr>
              <a:t>AM3/C48</a:t>
            </a:r>
            <a:r>
              <a:rPr lang="en-US" altLang="ja-JP" b="1" dirty="0" smtClean="0">
                <a:solidFill>
                  <a:srgbClr val="000000"/>
                </a:solidFill>
              </a:rPr>
              <a:t> (~200 km)</a:t>
            </a:r>
            <a:endParaRPr lang="en-US" altLang="zh-CN" b="1" dirty="0" smtClean="0">
              <a:solidFill>
                <a:srgbClr val="000000"/>
              </a:solidFill>
            </a:endParaRPr>
          </a:p>
        </p:txBody>
      </p:sp>
      <p:grpSp>
        <p:nvGrpSpPr>
          <p:cNvPr id="98325" name="Group 15"/>
          <p:cNvGrpSpPr>
            <a:grpSpLocks/>
          </p:cNvGrpSpPr>
          <p:nvPr/>
        </p:nvGrpSpPr>
        <p:grpSpPr bwMode="auto">
          <a:xfrm>
            <a:off x="3175" y="1458913"/>
            <a:ext cx="1905000" cy="2590800"/>
            <a:chOff x="-144" y="1200"/>
            <a:chExt cx="1968" cy="2448"/>
          </a:xfrm>
          <a:solidFill>
            <a:srgbClr val="FFFFFF"/>
          </a:solidFill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-69" y="2539"/>
              <a:ext cx="164" cy="303"/>
            </a:xfrm>
            <a:prstGeom prst="straightConnector1">
              <a:avLst/>
            </a:prstGeom>
            <a:grpFill/>
            <a:ln w="571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8327" name="Picture 17" descr="californ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13725" r="49242" b="19608"/>
            <a:stretch>
              <a:fillRect/>
            </a:stretch>
          </p:blipFill>
          <p:spPr bwMode="auto">
            <a:xfrm>
              <a:off x="-144" y="1301"/>
              <a:ext cx="1899" cy="23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28" name="AutoShape 18"/>
            <p:cNvSpPr>
              <a:spLocks noChangeArrowheads="1"/>
            </p:cNvSpPr>
            <p:nvPr/>
          </p:nvSpPr>
          <p:spPr bwMode="auto">
            <a:xfrm rot="10800000">
              <a:off x="555" y="1200"/>
              <a:ext cx="1269" cy="2064"/>
            </a:xfrm>
            <a:prstGeom prst="rtTriangle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mtClean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98317" name="TextBox 5"/>
          <p:cNvSpPr txBox="1">
            <a:spLocks noChangeArrowheads="1"/>
          </p:cNvSpPr>
          <p:nvPr/>
        </p:nvSpPr>
        <p:spPr bwMode="auto">
          <a:xfrm rot="16200000">
            <a:off x="845344" y="2736056"/>
            <a:ext cx="2060575" cy="366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000000"/>
                </a:solidFill>
                <a:latin typeface="Tahoma" charset="0"/>
              </a:rPr>
              <a:t>Altitude (km </a:t>
            </a:r>
            <a:r>
              <a:rPr lang="en-US" altLang="ja-JP" dirty="0" err="1" smtClean="0">
                <a:solidFill>
                  <a:srgbClr val="000000"/>
                </a:solidFill>
                <a:latin typeface="Tahoma" charset="0"/>
              </a:rPr>
              <a:t>a.s.l</a:t>
            </a:r>
            <a:r>
              <a:rPr lang="en-US" altLang="ja-JP" dirty="0" smtClean="0">
                <a:solidFill>
                  <a:srgbClr val="000000"/>
                </a:solidFill>
                <a:latin typeface="Tahoma" charset="0"/>
              </a:rPr>
              <a:t>.</a:t>
            </a:r>
            <a:r>
              <a:rPr lang="en-US" altLang="zh-CN" dirty="0" smtClean="0">
                <a:solidFill>
                  <a:srgbClr val="000000"/>
                </a:solidFill>
                <a:latin typeface="Tahoma" charset="0"/>
              </a:rPr>
              <a:t>)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179388" y="5734050"/>
            <a:ext cx="888206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High ozone mixing ratios in excess of 90 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ppbv</a:t>
            </a:r>
            <a:r>
              <a:rPr lang="en-US" altLang="ja-JP" sz="2000" b="1" dirty="0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 between 2-4 km </a:t>
            </a:r>
            <a:r>
              <a:rPr lang="en-US" altLang="ja-JP" sz="2000" b="1" dirty="0" err="1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a.s.l</a:t>
            </a:r>
            <a:endParaRPr lang="en-US" altLang="ja-JP" sz="2000" b="1" dirty="0" smtClean="0">
              <a:solidFill>
                <a:srgbClr val="FF0000"/>
              </a:solidFill>
              <a:latin typeface="Arial" charset="0"/>
              <a:ea typeface="宋体" charset="0"/>
              <a:cs typeface="宋体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AM3/C180 better captures vertical 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AM3/C48 reproduces the large-scale view</a:t>
            </a:r>
          </a:p>
        </p:txBody>
      </p:sp>
      <p:sp>
        <p:nvSpPr>
          <p:cNvPr id="98331" name="Oval 27"/>
          <p:cNvSpPr>
            <a:spLocks noChangeArrowheads="1"/>
          </p:cNvSpPr>
          <p:nvPr/>
        </p:nvSpPr>
        <p:spPr bwMode="auto">
          <a:xfrm>
            <a:off x="3348038" y="3113088"/>
            <a:ext cx="5795962" cy="72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8332" name="Line 28"/>
          <p:cNvSpPr>
            <a:spLocks noChangeShapeType="1"/>
          </p:cNvSpPr>
          <p:nvPr/>
        </p:nvSpPr>
        <p:spPr bwMode="auto">
          <a:xfrm flipH="1">
            <a:off x="3059113" y="3833813"/>
            <a:ext cx="936625" cy="1800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8333" name="Oval 29"/>
          <p:cNvSpPr>
            <a:spLocks noChangeArrowheads="1"/>
          </p:cNvSpPr>
          <p:nvPr/>
        </p:nvSpPr>
        <p:spPr bwMode="auto">
          <a:xfrm>
            <a:off x="539750" y="3473450"/>
            <a:ext cx="1223963" cy="7207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98334" name="Rectangle 24"/>
          <p:cNvSpPr>
            <a:spLocks noChangeArrowheads="1"/>
          </p:cNvSpPr>
          <p:nvPr/>
        </p:nvSpPr>
        <p:spPr bwMode="auto">
          <a:xfrm>
            <a:off x="76200" y="4292600"/>
            <a:ext cx="2438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model sampled at location and times of </a:t>
            </a:r>
            <a:r>
              <a:rPr lang="en-US" altLang="ja-JP" dirty="0" err="1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sonde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 launches</a:t>
            </a:r>
          </a:p>
        </p:txBody>
      </p:sp>
      <p:sp>
        <p:nvSpPr>
          <p:cNvPr id="98335" name="Rectangle 31"/>
          <p:cNvSpPr>
            <a:spLocks noChangeArrowheads="1"/>
          </p:cNvSpPr>
          <p:nvPr/>
        </p:nvSpPr>
        <p:spPr bwMode="auto">
          <a:xfrm>
            <a:off x="2195513" y="5229225"/>
            <a:ext cx="5600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Vertical cross section along the California coast</a:t>
            </a:r>
            <a:endParaRPr lang="en-US" altLang="zh-CN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125538"/>
          </a:xfrm>
        </p:spPr>
        <p:txBody>
          <a:bodyPr/>
          <a:lstStyle/>
          <a:p>
            <a:r>
              <a:rPr lang="en-US" altLang="ja-JP" dirty="0">
                <a:latin typeface="Arial" charset="0"/>
              </a:rPr>
              <a:t>Subsidence of stratospheric ozone to the lower troposphere of southern California (May 28, 2010)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13574" y="6477000"/>
            <a:ext cx="233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Lin et al., in prep.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12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8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30" grpId="0"/>
      <p:bldP spid="98331" grpId="0" animBg="1"/>
      <p:bldP spid="98332" grpId="0" animBg="1"/>
      <p:bldP spid="983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4" name="Picture 14" descr="Surface_O3S_05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3" t="75449" r="38440" b="12115"/>
          <a:stretch>
            <a:fillRect/>
          </a:stretch>
        </p:blipFill>
        <p:spPr bwMode="auto">
          <a:xfrm>
            <a:off x="1516063" y="4686300"/>
            <a:ext cx="38163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766888" y="3916362"/>
            <a:ext cx="719137" cy="296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tIns="10800" rIns="18000" bIns="10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[ppbv]</a:t>
            </a:r>
            <a:endParaRPr lang="en-US" altLang="zh-CN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088" name="Text Box 48"/>
          <p:cNvSpPr txBox="1"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algn="l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cs typeface="Arial Unicode MS" charset="0"/>
              </a:rPr>
              <a:t>Stratospheric impacts on surface ozone air quality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cs typeface="Arial Unicode MS" charset="0"/>
              </a:rPr>
              <a:t> (May 29, 2010)</a:t>
            </a:r>
          </a:p>
        </p:txBody>
      </p:sp>
      <p:sp>
        <p:nvSpPr>
          <p:cNvPr id="87090" name="Rectangle 50"/>
          <p:cNvSpPr>
            <a:spLocks noChangeArrowheads="1"/>
          </p:cNvSpPr>
          <p:nvPr/>
        </p:nvSpPr>
        <p:spPr bwMode="auto">
          <a:xfrm>
            <a:off x="292100" y="1087437"/>
            <a:ext cx="647700" cy="3311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87055" name="Picture 15" descr="Surface_O3S_05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51546" r="24959" b="15799"/>
          <a:stretch>
            <a:fillRect/>
          </a:stretch>
        </p:blipFill>
        <p:spPr bwMode="auto">
          <a:xfrm>
            <a:off x="514350" y="1214437"/>
            <a:ext cx="4852988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82" name="Line 42"/>
          <p:cNvSpPr>
            <a:spLocks noChangeShapeType="1"/>
          </p:cNvSpPr>
          <p:nvPr/>
        </p:nvSpPr>
        <p:spPr bwMode="auto">
          <a:xfrm flipH="1">
            <a:off x="4572000" y="1524000"/>
            <a:ext cx="1371600" cy="1219201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095" name="Text Box 55"/>
          <p:cNvSpPr txBox="1">
            <a:spLocks noChangeArrowheads="1"/>
          </p:cNvSpPr>
          <p:nvPr/>
        </p:nvSpPr>
        <p:spPr bwMode="auto">
          <a:xfrm>
            <a:off x="4181475" y="5003800"/>
            <a:ext cx="935038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10800" bIns="10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60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096" name="Text Box 56"/>
          <p:cNvSpPr txBox="1">
            <a:spLocks noChangeArrowheads="1"/>
          </p:cNvSpPr>
          <p:nvPr/>
        </p:nvSpPr>
        <p:spPr bwMode="auto">
          <a:xfrm>
            <a:off x="3460750" y="5003800"/>
            <a:ext cx="935038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10800" bIns="10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50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097" name="Text Box 57"/>
          <p:cNvSpPr txBox="1">
            <a:spLocks noChangeArrowheads="1"/>
          </p:cNvSpPr>
          <p:nvPr/>
        </p:nvSpPr>
        <p:spPr bwMode="auto">
          <a:xfrm>
            <a:off x="2740025" y="5003800"/>
            <a:ext cx="935038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10800" bIns="10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40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098" name="Text Box 58"/>
          <p:cNvSpPr txBox="1">
            <a:spLocks noChangeArrowheads="1"/>
          </p:cNvSpPr>
          <p:nvPr/>
        </p:nvSpPr>
        <p:spPr bwMode="auto">
          <a:xfrm>
            <a:off x="2093913" y="5003800"/>
            <a:ext cx="935037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10800" bIns="10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30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099" name="Text Box 59"/>
          <p:cNvSpPr txBox="1">
            <a:spLocks noChangeArrowheads="1"/>
          </p:cNvSpPr>
          <p:nvPr/>
        </p:nvSpPr>
        <p:spPr bwMode="auto">
          <a:xfrm>
            <a:off x="1444625" y="5003800"/>
            <a:ext cx="935038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tIns="10800" bIns="108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20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00" name="Text Box 60"/>
          <p:cNvSpPr txBox="1">
            <a:spLocks noChangeArrowheads="1"/>
          </p:cNvSpPr>
          <p:nvPr/>
        </p:nvSpPr>
        <p:spPr bwMode="auto">
          <a:xfrm>
            <a:off x="4179888" y="4327525"/>
            <a:ext cx="935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105W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01" name="Text Box 61"/>
          <p:cNvSpPr txBox="1">
            <a:spLocks noChangeArrowheads="1"/>
          </p:cNvSpPr>
          <p:nvPr/>
        </p:nvSpPr>
        <p:spPr bwMode="auto">
          <a:xfrm>
            <a:off x="2668588" y="4327525"/>
            <a:ext cx="935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115W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02" name="Text Box 62"/>
          <p:cNvSpPr txBox="1">
            <a:spLocks noChangeArrowheads="1"/>
          </p:cNvSpPr>
          <p:nvPr/>
        </p:nvSpPr>
        <p:spPr bwMode="auto">
          <a:xfrm>
            <a:off x="1012825" y="4327525"/>
            <a:ext cx="935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125W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03" name="Text Box 63"/>
          <p:cNvSpPr txBox="1">
            <a:spLocks noChangeArrowheads="1"/>
          </p:cNvSpPr>
          <p:nvPr/>
        </p:nvSpPr>
        <p:spPr bwMode="auto">
          <a:xfrm>
            <a:off x="1804988" y="4327525"/>
            <a:ext cx="935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120W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04" name="Text Box 64"/>
          <p:cNvSpPr txBox="1">
            <a:spLocks noChangeArrowheads="1"/>
          </p:cNvSpPr>
          <p:nvPr/>
        </p:nvSpPr>
        <p:spPr bwMode="auto">
          <a:xfrm>
            <a:off x="3389313" y="4327525"/>
            <a:ext cx="935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110W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087" name="Text Box 47"/>
          <p:cNvSpPr txBox="1">
            <a:spLocks noChangeArrowheads="1"/>
          </p:cNvSpPr>
          <p:nvPr/>
        </p:nvSpPr>
        <p:spPr bwMode="auto">
          <a:xfrm>
            <a:off x="292100" y="4759325"/>
            <a:ext cx="1368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MDA8 O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[</a:t>
            </a:r>
            <a:r>
              <a:rPr lang="en-US" altLang="ja-JP" dirty="0" err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ppbv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]</a:t>
            </a:r>
            <a:endParaRPr lang="en-US" altLang="zh-CN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12" name="Text Box 72"/>
          <p:cNvSpPr txBox="1">
            <a:spLocks noChangeArrowheads="1"/>
          </p:cNvSpPr>
          <p:nvPr/>
        </p:nvSpPr>
        <p:spPr bwMode="auto">
          <a:xfrm>
            <a:off x="76200" y="1878012"/>
            <a:ext cx="935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45N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13" name="Text Box 73"/>
          <p:cNvSpPr txBox="1">
            <a:spLocks noChangeArrowheads="1"/>
          </p:cNvSpPr>
          <p:nvPr/>
        </p:nvSpPr>
        <p:spPr bwMode="auto">
          <a:xfrm>
            <a:off x="76200" y="2654300"/>
            <a:ext cx="935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40N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14" name="Text Box 74"/>
          <p:cNvSpPr txBox="1">
            <a:spLocks noChangeArrowheads="1"/>
          </p:cNvSpPr>
          <p:nvPr/>
        </p:nvSpPr>
        <p:spPr bwMode="auto">
          <a:xfrm>
            <a:off x="76200" y="3390900"/>
            <a:ext cx="935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35N</a:t>
            </a:r>
            <a:endParaRPr lang="en-US" altLang="zh-CN" sz="14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87116" name="Rectangle 76"/>
          <p:cNvSpPr>
            <a:spLocks noChangeArrowheads="1"/>
          </p:cNvSpPr>
          <p:nvPr/>
        </p:nvSpPr>
        <p:spPr bwMode="auto">
          <a:xfrm>
            <a:off x="5476875" y="2971800"/>
            <a:ext cx="35909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Injected O</a:t>
            </a:r>
            <a:r>
              <a:rPr lang="en-US" altLang="ja-JP" sz="2000" b="1" baseline="-25000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-strat contributes up to 50-60% total O</a:t>
            </a:r>
            <a:r>
              <a:rPr lang="en-US" altLang="ja-JP" sz="2000" b="1" baseline="-25000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 in the model(upper limit)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altLang="ja-JP" sz="1000" b="1" dirty="0" smtClean="0">
              <a:solidFill>
                <a:srgbClr val="0000CC"/>
              </a:solidFill>
              <a:latin typeface="Arial" charset="0"/>
              <a:ea typeface="宋体" charset="0"/>
              <a:cs typeface="宋体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6 events identified in May-June 2010 on basis of satellite imagery, O</a:t>
            </a:r>
            <a:r>
              <a:rPr lang="en-US" altLang="ja-JP" sz="2000" b="1" baseline="-25000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ja-JP" sz="2000" b="1" dirty="0" err="1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sondes</a:t>
            </a: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, model PV &amp; jet location</a:t>
            </a:r>
          </a:p>
        </p:txBody>
      </p:sp>
      <p:sp>
        <p:nvSpPr>
          <p:cNvPr id="87081" name="Text Box 41"/>
          <p:cNvSpPr txBox="1">
            <a:spLocks noChangeArrowheads="1"/>
          </p:cNvSpPr>
          <p:nvPr/>
        </p:nvSpPr>
        <p:spPr bwMode="auto">
          <a:xfrm>
            <a:off x="5867400" y="1182469"/>
            <a:ext cx="297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CIRCLES: observed (total) O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at </a:t>
            </a:r>
            <a:r>
              <a:rPr lang="en-US" altLang="ja-JP" dirty="0" err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CASTNet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sites</a:t>
            </a:r>
            <a:endParaRPr lang="en-US" altLang="zh-CN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13574" y="6477000"/>
            <a:ext cx="233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Lin et al., in prep.</a:t>
            </a:r>
            <a:endParaRPr lang="en-US" i="1" dirty="0"/>
          </a:p>
        </p:txBody>
      </p:sp>
      <p:sp>
        <p:nvSpPr>
          <p:cNvPr id="26" name="Line 42"/>
          <p:cNvSpPr>
            <a:spLocks noChangeShapeType="1"/>
          </p:cNvSpPr>
          <p:nvPr/>
        </p:nvSpPr>
        <p:spPr bwMode="auto">
          <a:xfrm flipH="1">
            <a:off x="4419600" y="1524000"/>
            <a:ext cx="1524000" cy="990601"/>
          </a:xfrm>
          <a:prstGeom prst="line">
            <a:avLst/>
          </a:prstGeom>
          <a:noFill/>
          <a:ln w="3810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6019800"/>
            <a:ext cx="7829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How typical were conditions during May-June 2010?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 Box 41"/>
          <p:cNvSpPr txBox="1">
            <a:spLocks noChangeArrowheads="1"/>
          </p:cNvSpPr>
          <p:nvPr/>
        </p:nvSpPr>
        <p:spPr bwMode="auto">
          <a:xfrm>
            <a:off x="5867400" y="1905000"/>
            <a:ext cx="2819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SQUARES: O</a:t>
            </a:r>
            <a:r>
              <a:rPr lang="en-US" altLang="ja-JP" baseline="-25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-strat tracer in AM3 (c180)</a:t>
            </a:r>
            <a:endParaRPr lang="en-US" altLang="zh-CN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49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1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ja-JP" dirty="0" smtClean="0"/>
              <a:t>Following an El Nino winter, enhanced upper trop / lower </a:t>
            </a:r>
            <a:r>
              <a:rPr lang="en-US" altLang="ja-JP" dirty="0" err="1" smtClean="0"/>
              <a:t>strat</a:t>
            </a:r>
            <a:r>
              <a:rPr lang="en-US" altLang="ja-JP" dirty="0" smtClean="0"/>
              <a:t> </a:t>
            </a:r>
            <a:r>
              <a:rPr lang="en-US" altLang="ja-JP" dirty="0"/>
              <a:t>ozone in late </a:t>
            </a:r>
            <a:r>
              <a:rPr lang="en-US" altLang="ja-JP" dirty="0" smtClean="0"/>
              <a:t>spring</a:t>
            </a:r>
            <a:r>
              <a:rPr lang="en-US" altLang="ja-JP" dirty="0"/>
              <a:t> </a:t>
            </a:r>
            <a:r>
              <a:rPr lang="en-US" altLang="ja-JP" dirty="0" smtClean="0"/>
              <a:t>over Western US </a:t>
            </a:r>
            <a:endParaRPr lang="en-US" altLang="zh-CN" dirty="0"/>
          </a:p>
        </p:txBody>
      </p:sp>
      <p:grpSp>
        <p:nvGrpSpPr>
          <p:cNvPr id="33823" name="Group 31"/>
          <p:cNvGrpSpPr>
            <a:grpSpLocks/>
          </p:cNvGrpSpPr>
          <p:nvPr/>
        </p:nvGrpSpPr>
        <p:grpSpPr bwMode="auto">
          <a:xfrm>
            <a:off x="152400" y="1219200"/>
            <a:ext cx="3168650" cy="4727575"/>
            <a:chOff x="6010" y="658"/>
            <a:chExt cx="1996" cy="2978"/>
          </a:xfrm>
        </p:grpSpPr>
        <p:pic>
          <p:nvPicPr>
            <p:cNvPr id="33809" name="Picture 17" descr="totO3_ai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7" t="46701" r="10233" b="35558"/>
            <a:stretch>
              <a:fillRect/>
            </a:stretch>
          </p:blipFill>
          <p:spPr bwMode="auto">
            <a:xfrm>
              <a:off x="6010" y="1762"/>
              <a:ext cx="1996" cy="1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10" name="Picture 18" descr="totO3_ai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6" t="64427" r="35152" b="32007"/>
            <a:stretch>
              <a:fillRect/>
            </a:stretch>
          </p:blipFill>
          <p:spPr bwMode="auto">
            <a:xfrm>
              <a:off x="6056" y="3018"/>
              <a:ext cx="1724" cy="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11" name="Picture 19" descr="totO3_ai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8" t="46828" r="49040" b="36946"/>
            <a:stretch>
              <a:fillRect/>
            </a:stretch>
          </p:blipFill>
          <p:spPr bwMode="auto">
            <a:xfrm>
              <a:off x="6032" y="658"/>
              <a:ext cx="1945" cy="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15" name="Text Box 23"/>
            <p:cNvSpPr txBox="1">
              <a:spLocks noChangeArrowheads="1"/>
            </p:cNvSpPr>
            <p:nvPr/>
          </p:nvSpPr>
          <p:spPr bwMode="auto">
            <a:xfrm>
              <a:off x="6146" y="3244"/>
              <a:ext cx="15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b="1" dirty="0" smtClean="0">
                  <a:latin typeface="Arial" charset="0"/>
                  <a:ea typeface="宋体" charset="0"/>
                  <a:cs typeface="宋体" charset="0"/>
                </a:rPr>
                <a:t>Total Column O</a:t>
              </a:r>
              <a:r>
                <a:rPr lang="en-US" altLang="ja-JP" b="1" baseline="-25000" dirty="0" smtClean="0">
                  <a:latin typeface="Arial" charset="0"/>
                  <a:ea typeface="宋体" charset="0"/>
                  <a:cs typeface="宋体" charset="0"/>
                </a:rPr>
                <a:t>3 </a:t>
              </a:r>
              <a:r>
                <a:rPr lang="en-US" altLang="ja-JP" b="1" dirty="0" smtClean="0">
                  <a:latin typeface="Arial" charset="0"/>
                  <a:ea typeface="宋体" charset="0"/>
                  <a:cs typeface="宋体" charset="0"/>
                </a:rPr>
                <a:t>[DU]</a:t>
              </a:r>
              <a:endParaRPr lang="en-US" altLang="zh-CN" b="1" dirty="0" smtClean="0"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3822" name="Text Box 30"/>
            <p:cNvSpPr txBox="1">
              <a:spLocks noChangeArrowheads="1"/>
            </p:cNvSpPr>
            <p:nvPr/>
          </p:nvSpPr>
          <p:spPr bwMode="auto">
            <a:xfrm>
              <a:off x="6200" y="3405"/>
              <a:ext cx="17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Data c/o NASA Goddard</a:t>
              </a:r>
              <a:endParaRPr lang="en-US" altLang="zh-CN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03575" y="1089026"/>
            <a:ext cx="5903913" cy="2191808"/>
            <a:chOff x="3203575" y="1089026"/>
            <a:chExt cx="5903913" cy="2191808"/>
          </a:xfrm>
        </p:grpSpPr>
        <p:pic>
          <p:nvPicPr>
            <p:cNvPr id="33801" name="Picture 9" descr="nino1995-201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68" b="6447"/>
            <a:stretch/>
          </p:blipFill>
          <p:spPr bwMode="auto">
            <a:xfrm>
              <a:off x="3203575" y="1089026"/>
              <a:ext cx="5903913" cy="2191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24" name="Text Box 32"/>
            <p:cNvSpPr txBox="1">
              <a:spLocks noChangeArrowheads="1"/>
            </p:cNvSpPr>
            <p:nvPr/>
          </p:nvSpPr>
          <p:spPr bwMode="auto">
            <a:xfrm>
              <a:off x="4333875" y="1333500"/>
              <a:ext cx="10795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FF6600"/>
                  </a:solidFill>
                  <a:latin typeface="Arial" charset="0"/>
                  <a:ea typeface="宋体" charset="0"/>
                  <a:cs typeface="宋体" charset="0"/>
                </a:rPr>
                <a:t>97/98</a:t>
              </a:r>
              <a:endParaRPr lang="en-US" altLang="zh-CN" smtClean="0">
                <a:solidFill>
                  <a:srgbClr val="FF66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3825" name="Text Box 33"/>
            <p:cNvSpPr txBox="1">
              <a:spLocks noChangeArrowheads="1"/>
            </p:cNvSpPr>
            <p:nvPr/>
          </p:nvSpPr>
          <p:spPr bwMode="auto">
            <a:xfrm>
              <a:off x="5773738" y="1557338"/>
              <a:ext cx="10795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FF6600"/>
                  </a:solidFill>
                  <a:latin typeface="Arial" charset="0"/>
                  <a:ea typeface="宋体" charset="0"/>
                  <a:cs typeface="宋体" charset="0"/>
                </a:rPr>
                <a:t>02/03</a:t>
              </a:r>
              <a:endParaRPr lang="en-US" altLang="zh-CN" smtClean="0">
                <a:solidFill>
                  <a:srgbClr val="FF66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3826" name="Text Box 34"/>
            <p:cNvSpPr txBox="1">
              <a:spLocks noChangeArrowheads="1"/>
            </p:cNvSpPr>
            <p:nvPr/>
          </p:nvSpPr>
          <p:spPr bwMode="auto">
            <a:xfrm>
              <a:off x="7934325" y="1477963"/>
              <a:ext cx="10795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FF6600"/>
                  </a:solidFill>
                  <a:latin typeface="Arial" charset="0"/>
                  <a:ea typeface="宋体" charset="0"/>
                  <a:cs typeface="宋体" charset="0"/>
                </a:rPr>
                <a:t>09/10</a:t>
              </a:r>
              <a:endParaRPr lang="en-US" altLang="zh-CN" smtClean="0">
                <a:solidFill>
                  <a:srgbClr val="FF66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965974" y="6488668"/>
            <a:ext cx="233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Lin et al., in prep.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172200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b="1" dirty="0" smtClean="0">
                <a:solidFill>
                  <a:srgbClr val="0000FF"/>
                </a:solidFill>
              </a:rPr>
              <a:t>Ongoing examination of connections with modes of climate variability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46438" y="3200400"/>
            <a:ext cx="5897562" cy="3033712"/>
            <a:chOff x="100013" y="3200400"/>
            <a:chExt cx="5897562" cy="3033712"/>
          </a:xfrm>
        </p:grpSpPr>
        <p:grpSp>
          <p:nvGrpSpPr>
            <p:cNvPr id="25" name="Group 60"/>
            <p:cNvGrpSpPr>
              <a:grpSpLocks/>
            </p:cNvGrpSpPr>
            <p:nvPr/>
          </p:nvGrpSpPr>
          <p:grpSpPr bwMode="auto">
            <a:xfrm>
              <a:off x="304800" y="3200400"/>
              <a:ext cx="5692775" cy="2786062"/>
              <a:chOff x="204" y="2201"/>
              <a:chExt cx="3586" cy="1755"/>
            </a:xfrm>
          </p:grpSpPr>
          <p:pic>
            <p:nvPicPr>
              <p:cNvPr id="26" name="Picture 51" descr="th_utls_dev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77" t="30780" b="36794"/>
              <a:stretch>
                <a:fillRect/>
              </a:stretch>
            </p:blipFill>
            <p:spPr bwMode="auto">
              <a:xfrm>
                <a:off x="204" y="2345"/>
                <a:ext cx="3586" cy="1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 Box 22"/>
              <p:cNvSpPr txBox="1">
                <a:spLocks noChangeArrowheads="1"/>
              </p:cNvSpPr>
              <p:nvPr/>
            </p:nvSpPr>
            <p:spPr bwMode="auto">
              <a:xfrm>
                <a:off x="385" y="2201"/>
                <a:ext cx="32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b="1" smtClean="0">
                    <a:solidFill>
                      <a:srgbClr val="000000"/>
                    </a:solidFill>
                    <a:latin typeface="Arial" charset="0"/>
                    <a:ea typeface="宋体" charset="0"/>
                    <a:cs typeface="宋体" charset="0"/>
                  </a:rPr>
                  <a:t>UT/LS O</a:t>
                </a:r>
                <a:r>
                  <a:rPr lang="en-US" altLang="ja-JP" b="1" baseline="-25000" smtClean="0">
                    <a:solidFill>
                      <a:srgbClr val="000000"/>
                    </a:solidFill>
                    <a:latin typeface="Arial" charset="0"/>
                    <a:ea typeface="宋体" charset="0"/>
                    <a:cs typeface="宋体" charset="0"/>
                  </a:rPr>
                  <a:t>3</a:t>
                </a:r>
                <a:r>
                  <a:rPr lang="en-US" altLang="ja-JP" b="1" smtClean="0">
                    <a:solidFill>
                      <a:srgbClr val="000000"/>
                    </a:solidFill>
                    <a:latin typeface="Arial" charset="0"/>
                    <a:ea typeface="宋体" charset="0"/>
                    <a:cs typeface="宋体" charset="0"/>
                  </a:rPr>
                  <a:t> deviation at Trinidad Head, CA</a:t>
                </a:r>
                <a:endParaRPr lang="en-US" altLang="zh-CN" b="1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39" name="AutoShape 54"/>
            <p:cNvSpPr>
              <a:spLocks noChangeArrowheads="1"/>
            </p:cNvSpPr>
            <p:nvPr/>
          </p:nvSpPr>
          <p:spPr bwMode="auto">
            <a:xfrm>
              <a:off x="1660525" y="5481637"/>
              <a:ext cx="152400" cy="3048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0" name="AutoShape 55"/>
            <p:cNvSpPr>
              <a:spLocks noChangeArrowheads="1"/>
            </p:cNvSpPr>
            <p:nvPr/>
          </p:nvSpPr>
          <p:spPr bwMode="auto">
            <a:xfrm>
              <a:off x="3109913" y="5481637"/>
              <a:ext cx="152400" cy="3048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1" name="AutoShape 56"/>
            <p:cNvSpPr>
              <a:spLocks noChangeArrowheads="1"/>
            </p:cNvSpPr>
            <p:nvPr/>
          </p:nvSpPr>
          <p:spPr bwMode="auto">
            <a:xfrm>
              <a:off x="5413375" y="5481637"/>
              <a:ext cx="152400" cy="3048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3813" name="Text Box 21"/>
            <p:cNvSpPr txBox="1">
              <a:spLocks noChangeArrowheads="1"/>
            </p:cNvSpPr>
            <p:nvPr/>
          </p:nvSpPr>
          <p:spPr bwMode="auto">
            <a:xfrm rot="16200000">
              <a:off x="-688975" y="4576763"/>
              <a:ext cx="1944688" cy="3667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O</a:t>
              </a:r>
              <a:r>
                <a:rPr lang="en-US" altLang="ja-JP" baseline="-25000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3</a:t>
              </a:r>
              <a:r>
                <a:rPr lang="en-US" altLang="ja-JP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 dev. (%)</a:t>
              </a:r>
              <a:endParaRPr lang="en-US" altLang="zh-CN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grpSp>
          <p:nvGrpSpPr>
            <p:cNvPr id="30" name="Group 61"/>
            <p:cNvGrpSpPr>
              <a:grpSpLocks/>
            </p:cNvGrpSpPr>
            <p:nvPr/>
          </p:nvGrpSpPr>
          <p:grpSpPr bwMode="auto">
            <a:xfrm>
              <a:off x="2058073" y="3657600"/>
              <a:ext cx="3885172" cy="815975"/>
              <a:chOff x="2822" y="2954"/>
              <a:chExt cx="2344" cy="514"/>
            </a:xfrm>
          </p:grpSpPr>
          <p:sp>
            <p:nvSpPr>
              <p:cNvPr id="31" name="Rectangle 24"/>
              <p:cNvSpPr>
                <a:spLocks noChangeArrowheads="1"/>
              </p:cNvSpPr>
              <p:nvPr/>
            </p:nvSpPr>
            <p:spPr bwMode="auto">
              <a:xfrm>
                <a:off x="2913" y="3137"/>
                <a:ext cx="2253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b="1" dirty="0" smtClean="0">
                    <a:solidFill>
                      <a:srgbClr val="FF6600"/>
                    </a:solidFill>
                    <a:latin typeface="Arial" charset="0"/>
                    <a:ea typeface="宋体" charset="0"/>
                    <a:cs typeface="宋体" charset="0"/>
                  </a:rPr>
                  <a:t>AM3 sampled on </a:t>
                </a:r>
                <a:r>
                  <a:rPr lang="en-US" altLang="ja-JP" sz="1600" b="1" dirty="0" err="1" smtClean="0">
                    <a:solidFill>
                      <a:srgbClr val="FF6600"/>
                    </a:solidFill>
                    <a:latin typeface="Arial" charset="0"/>
                    <a:ea typeface="宋体" charset="0"/>
                    <a:cs typeface="宋体" charset="0"/>
                  </a:rPr>
                  <a:t>sonde</a:t>
                </a:r>
                <a:r>
                  <a:rPr lang="en-US" altLang="ja-JP" sz="1600" b="1" dirty="0" smtClean="0">
                    <a:solidFill>
                      <a:srgbClr val="FF6600"/>
                    </a:solidFill>
                    <a:latin typeface="Arial" charset="0"/>
                    <a:ea typeface="宋体" charset="0"/>
                    <a:cs typeface="宋体" charset="0"/>
                  </a:rPr>
                  <a:t> launch day</a:t>
                </a:r>
                <a:endParaRPr lang="en-US" altLang="zh-CN" sz="1600" b="1" dirty="0" smtClean="0">
                  <a:solidFill>
                    <a:srgbClr val="FF66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2" name="Rectangle 25"/>
              <p:cNvSpPr>
                <a:spLocks noChangeArrowheads="1"/>
              </p:cNvSpPr>
              <p:nvPr/>
            </p:nvSpPr>
            <p:spPr bwMode="auto">
              <a:xfrm>
                <a:off x="3047" y="3281"/>
                <a:ext cx="2073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b="1" dirty="0" smtClean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AM3 monthly mean</a:t>
                </a:r>
                <a:endParaRPr lang="en-US" altLang="zh-CN" sz="1600" b="1" dirty="0" smtClean="0">
                  <a:solidFill>
                    <a:srgbClr val="FF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3" name="Rectangle 26"/>
              <p:cNvSpPr>
                <a:spLocks noChangeArrowheads="1"/>
              </p:cNvSpPr>
              <p:nvPr/>
            </p:nvSpPr>
            <p:spPr bwMode="auto">
              <a:xfrm>
                <a:off x="2913" y="2954"/>
                <a:ext cx="1383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b="1" dirty="0" err="1" smtClean="0">
                    <a:solidFill>
                      <a:srgbClr val="000000"/>
                    </a:solidFill>
                    <a:latin typeface="Arial" charset="0"/>
                    <a:ea typeface="宋体" charset="0"/>
                    <a:cs typeface="宋体" charset="0"/>
                  </a:rPr>
                  <a:t>Sonde</a:t>
                </a:r>
                <a:r>
                  <a:rPr lang="en-US" altLang="ja-JP" sz="1600" b="1" dirty="0" smtClean="0">
                    <a:solidFill>
                      <a:srgbClr val="000000"/>
                    </a:solidFill>
                    <a:latin typeface="Arial" charset="0"/>
                    <a:ea typeface="宋体" charset="0"/>
                    <a:cs typeface="宋体" charset="0"/>
                  </a:rPr>
                  <a:t> (~weekly)</a:t>
                </a:r>
                <a:endParaRPr lang="en-US" altLang="zh-CN" sz="1600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auto">
              <a:xfrm>
                <a:off x="2822" y="3014"/>
                <a:ext cx="91" cy="91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5" name="Oval 48"/>
              <p:cNvSpPr>
                <a:spLocks noChangeArrowheads="1"/>
              </p:cNvSpPr>
              <p:nvPr/>
            </p:nvSpPr>
            <p:spPr bwMode="auto">
              <a:xfrm>
                <a:off x="2822" y="3185"/>
                <a:ext cx="91" cy="91"/>
              </a:xfrm>
              <a:prstGeom prst="ellips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6" name="Line 49"/>
              <p:cNvSpPr>
                <a:spLocks noChangeShapeType="1"/>
              </p:cNvSpPr>
              <p:nvPr/>
            </p:nvSpPr>
            <p:spPr bwMode="auto">
              <a:xfrm>
                <a:off x="2822" y="3377"/>
                <a:ext cx="27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42" name="Text Box 57"/>
            <p:cNvSpPr txBox="1">
              <a:spLocks noChangeArrowheads="1"/>
            </p:cNvSpPr>
            <p:nvPr/>
          </p:nvSpPr>
          <p:spPr bwMode="auto">
            <a:xfrm>
              <a:off x="2173288" y="5867400"/>
              <a:ext cx="20161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b="1" dirty="0" smtClean="0">
                  <a:solidFill>
                    <a:srgbClr val="333333"/>
                  </a:solidFill>
                  <a:latin typeface="Arial" charset="0"/>
                  <a:ea typeface="宋体" charset="0"/>
                  <a:cs typeface="宋体" charset="0"/>
                </a:rPr>
                <a:t>Year</a:t>
              </a:r>
              <a:endParaRPr lang="en-US" altLang="zh-CN" b="1" dirty="0" smtClean="0">
                <a:solidFill>
                  <a:srgbClr val="333333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078788" y="1052513"/>
            <a:ext cx="1004887" cy="4968875"/>
            <a:chOff x="8078788" y="1052513"/>
            <a:chExt cx="1004887" cy="4968875"/>
          </a:xfrm>
        </p:grpSpPr>
        <p:sp>
          <p:nvSpPr>
            <p:cNvPr id="33799" name="Text Box 7"/>
            <p:cNvSpPr txBox="1">
              <a:spLocks noChangeArrowheads="1"/>
            </p:cNvSpPr>
            <p:nvPr/>
          </p:nvSpPr>
          <p:spPr bwMode="auto">
            <a:xfrm>
              <a:off x="8078788" y="1052513"/>
              <a:ext cx="100488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0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b="1" dirty="0" err="1" smtClean="0">
                  <a:solidFill>
                    <a:srgbClr val="990099"/>
                  </a:solidFill>
                  <a:latin typeface="Arial" charset="0"/>
                  <a:ea typeface="宋体" charset="0"/>
                  <a:cs typeface="宋体" charset="0"/>
                </a:rPr>
                <a:t>CalNex</a:t>
              </a:r>
              <a:endParaRPr lang="en-US" altLang="zh-CN" b="1" dirty="0" smtClean="0">
                <a:solidFill>
                  <a:srgbClr val="990099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3812" name="Rectangle 20"/>
            <p:cNvSpPr>
              <a:spLocks noChangeArrowheads="1"/>
            </p:cNvSpPr>
            <p:nvPr/>
          </p:nvSpPr>
          <p:spPr bwMode="auto">
            <a:xfrm>
              <a:off x="8556625" y="1412875"/>
              <a:ext cx="106363" cy="4608513"/>
            </a:xfrm>
            <a:prstGeom prst="rect">
              <a:avLst/>
            </a:prstGeom>
            <a:solidFill>
              <a:srgbClr val="990099">
                <a:alpha val="4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78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</a:rPr>
              <a:t>How does </a:t>
            </a:r>
            <a:r>
              <a:rPr lang="en-US" dirty="0" smtClean="0">
                <a:latin typeface="Tahoma" charset="0"/>
              </a:rPr>
              <a:t>meteorology/climate </a:t>
            </a:r>
            <a:r>
              <a:rPr lang="en-US" dirty="0">
                <a:latin typeface="Tahoma" charset="0"/>
              </a:rPr>
              <a:t>affect air quality? </a:t>
            </a:r>
          </a:p>
        </p:txBody>
      </p:sp>
      <p:grpSp>
        <p:nvGrpSpPr>
          <p:cNvPr id="2052" name="Group 143"/>
          <p:cNvGrpSpPr>
            <a:grpSpLocks/>
          </p:cNvGrpSpPr>
          <p:nvPr/>
        </p:nvGrpSpPr>
        <p:grpSpPr bwMode="auto">
          <a:xfrm>
            <a:off x="654050" y="990600"/>
            <a:ext cx="7956550" cy="2057400"/>
            <a:chOff x="412" y="528"/>
            <a:chExt cx="5012" cy="1296"/>
          </a:xfrm>
        </p:grpSpPr>
        <p:grpSp>
          <p:nvGrpSpPr>
            <p:cNvPr id="2084" name="Group 119"/>
            <p:cNvGrpSpPr>
              <a:grpSpLocks/>
            </p:cNvGrpSpPr>
            <p:nvPr/>
          </p:nvGrpSpPr>
          <p:grpSpPr bwMode="auto">
            <a:xfrm>
              <a:off x="735" y="1104"/>
              <a:ext cx="1440" cy="720"/>
              <a:chOff x="1008" y="1303"/>
              <a:chExt cx="1440" cy="720"/>
            </a:xfrm>
          </p:grpSpPr>
          <p:sp>
            <p:nvSpPr>
              <p:cNvPr id="2094" name="Text Box 8"/>
              <p:cNvSpPr txBox="1">
                <a:spLocks noChangeArrowheads="1"/>
              </p:cNvSpPr>
              <p:nvPr/>
            </p:nvSpPr>
            <p:spPr bwMode="auto">
              <a:xfrm>
                <a:off x="1008" y="1792"/>
                <a:ext cx="13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</a:rPr>
                  <a:t>pollutant sources</a:t>
                </a:r>
              </a:p>
            </p:txBody>
          </p:sp>
          <p:pic>
            <p:nvPicPr>
              <p:cNvPr id="2095" name="Picture 104" descr="forest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68" r="73769"/>
              <a:stretch>
                <a:fillRect/>
              </a:stretch>
            </p:blipFill>
            <p:spPr bwMode="auto">
              <a:xfrm>
                <a:off x="1920" y="1488"/>
                <a:ext cx="528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96" name="Picture 105" descr="MCj02808020000[1]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1303"/>
                <a:ext cx="624" cy="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aphicFrame>
            <p:nvGraphicFramePr>
              <p:cNvPr id="2050" name="Object 106"/>
              <p:cNvGraphicFramePr>
                <a:graphicFrameLocks noChangeAspect="1"/>
              </p:cNvGraphicFramePr>
              <p:nvPr/>
            </p:nvGraphicFramePr>
            <p:xfrm>
              <a:off x="1584" y="1568"/>
              <a:ext cx="336" cy="2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1318" name="Photo Editor Photo" r:id="rId6" imgW="2286198" imgH="1706667" progId="MSPhotoEd.3">
                      <p:embed/>
                    </p:oleObj>
                  </mc:Choice>
                  <mc:Fallback>
                    <p:oleObj name="Photo Editor Photo" r:id="rId6" imgW="2286198" imgH="1706667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334" t="37302" r="45084" b="994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4" y="1568"/>
                            <a:ext cx="336" cy="25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85" name="Line 107"/>
            <p:cNvSpPr>
              <a:spLocks noChangeShapeType="1"/>
            </p:cNvSpPr>
            <p:nvPr/>
          </p:nvSpPr>
          <p:spPr bwMode="auto">
            <a:xfrm flipV="1">
              <a:off x="735" y="1056"/>
              <a:ext cx="27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86" name="Line 109"/>
            <p:cNvSpPr>
              <a:spLocks noChangeShapeType="1"/>
            </p:cNvSpPr>
            <p:nvPr/>
          </p:nvSpPr>
          <p:spPr bwMode="auto">
            <a:xfrm flipV="1">
              <a:off x="2415" y="1056"/>
              <a:ext cx="0" cy="76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87" name="Text Box 110"/>
            <p:cNvSpPr txBox="1">
              <a:spLocks noChangeArrowheads="1"/>
            </p:cNvSpPr>
            <p:nvPr/>
          </p:nvSpPr>
          <p:spPr bwMode="auto">
            <a:xfrm>
              <a:off x="2435" y="1200"/>
              <a:ext cx="60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strong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mixing</a:t>
              </a:r>
            </a:p>
          </p:txBody>
        </p:sp>
        <p:sp>
          <p:nvSpPr>
            <p:cNvPr id="2088" name="Text Box 111"/>
            <p:cNvSpPr txBox="1">
              <a:spLocks noChangeArrowheads="1"/>
            </p:cNvSpPr>
            <p:nvPr/>
          </p:nvSpPr>
          <p:spPr bwMode="auto">
            <a:xfrm>
              <a:off x="412" y="528"/>
              <a:ext cx="486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FF"/>
                  </a:solidFill>
                </a:rPr>
                <a:t>(1) Meteorology (stagnation vs. well-ventilated boundary layer)</a:t>
              </a:r>
            </a:p>
          </p:txBody>
        </p:sp>
        <p:sp>
          <p:nvSpPr>
            <p:cNvPr id="2089" name="Line 113"/>
            <p:cNvSpPr>
              <a:spLocks noChangeShapeType="1"/>
            </p:cNvSpPr>
            <p:nvPr/>
          </p:nvSpPr>
          <p:spPr bwMode="auto">
            <a:xfrm flipV="1">
              <a:off x="3135" y="768"/>
              <a:ext cx="0" cy="57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90" name="Text Box 114"/>
            <p:cNvSpPr txBox="1">
              <a:spLocks noChangeArrowheads="1"/>
            </p:cNvSpPr>
            <p:nvPr/>
          </p:nvSpPr>
          <p:spPr bwMode="auto">
            <a:xfrm>
              <a:off x="3135" y="806"/>
              <a:ext cx="14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FF0000"/>
                  </a:solidFill>
                </a:rPr>
                <a:t>Degree of mixing</a:t>
              </a:r>
            </a:p>
          </p:txBody>
        </p:sp>
        <p:sp>
          <p:nvSpPr>
            <p:cNvPr id="2091" name="AutoShape 115"/>
            <p:cNvSpPr>
              <a:spLocks/>
            </p:cNvSpPr>
            <p:nvPr/>
          </p:nvSpPr>
          <p:spPr bwMode="auto">
            <a:xfrm>
              <a:off x="3519" y="1056"/>
              <a:ext cx="144" cy="768"/>
            </a:xfrm>
            <a:prstGeom prst="rightBrace">
              <a:avLst>
                <a:gd name="adj1" fmla="val 44444"/>
                <a:gd name="adj2" fmla="val 50000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92" name="Line 116"/>
            <p:cNvSpPr>
              <a:spLocks noChangeShapeType="1"/>
            </p:cNvSpPr>
            <p:nvPr/>
          </p:nvSpPr>
          <p:spPr bwMode="auto">
            <a:xfrm flipV="1">
              <a:off x="735" y="1824"/>
              <a:ext cx="27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93" name="Text Box 117"/>
            <p:cNvSpPr txBox="1">
              <a:spLocks noChangeArrowheads="1"/>
            </p:cNvSpPr>
            <p:nvPr/>
          </p:nvSpPr>
          <p:spPr bwMode="auto">
            <a:xfrm>
              <a:off x="3663" y="1296"/>
              <a:ext cx="17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FF0000"/>
                  </a:solidFill>
                </a:rPr>
                <a:t>Boundary layer depth</a:t>
              </a:r>
            </a:p>
          </p:txBody>
        </p:sp>
      </p:grpSp>
      <p:grpSp>
        <p:nvGrpSpPr>
          <p:cNvPr id="4" name="Group 144"/>
          <p:cNvGrpSpPr>
            <a:grpSpLocks/>
          </p:cNvGrpSpPr>
          <p:nvPr/>
        </p:nvGrpSpPr>
        <p:grpSpPr bwMode="auto">
          <a:xfrm>
            <a:off x="654050" y="3338513"/>
            <a:ext cx="7769225" cy="1614487"/>
            <a:chOff x="412" y="2006"/>
            <a:chExt cx="4894" cy="1017"/>
          </a:xfrm>
        </p:grpSpPr>
        <p:pic>
          <p:nvPicPr>
            <p:cNvPr id="2076" name="Picture 3" descr="forest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" r="73769"/>
            <a:stretch>
              <a:fillRect/>
            </a:stretch>
          </p:blipFill>
          <p:spPr bwMode="auto">
            <a:xfrm>
              <a:off x="2208" y="2554"/>
              <a:ext cx="1632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7" name="Picture 5" descr="NA01440_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208"/>
              <a:ext cx="461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" name="Text Box 120"/>
            <p:cNvSpPr txBox="1">
              <a:spLocks noChangeArrowheads="1"/>
            </p:cNvSpPr>
            <p:nvPr/>
          </p:nvSpPr>
          <p:spPr bwMode="auto">
            <a:xfrm>
              <a:off x="412" y="2006"/>
              <a:ext cx="48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FF"/>
                  </a:solidFill>
                </a:rPr>
                <a:t>(2) Emissions (biogenic depend strongly on temperature; fires)</a:t>
              </a:r>
            </a:p>
          </p:txBody>
        </p:sp>
        <p:grpSp>
          <p:nvGrpSpPr>
            <p:cNvPr id="2079" name="Group 121"/>
            <p:cNvGrpSpPr>
              <a:grpSpLocks/>
            </p:cNvGrpSpPr>
            <p:nvPr/>
          </p:nvGrpSpPr>
          <p:grpSpPr bwMode="auto">
            <a:xfrm>
              <a:off x="1776" y="2602"/>
              <a:ext cx="294" cy="365"/>
              <a:chOff x="3306" y="2359"/>
              <a:chExt cx="294" cy="365"/>
            </a:xfrm>
          </p:grpSpPr>
          <p:sp>
            <p:nvSpPr>
              <p:cNvPr id="2082" name="Text Box 122"/>
              <p:cNvSpPr txBox="1">
                <a:spLocks noChangeArrowheads="1"/>
              </p:cNvSpPr>
              <p:nvPr/>
            </p:nvSpPr>
            <p:spPr bwMode="auto">
              <a:xfrm>
                <a:off x="3306" y="2359"/>
                <a:ext cx="272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smtClean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2083" name="Line 123"/>
              <p:cNvSpPr>
                <a:spLocks noChangeShapeType="1"/>
              </p:cNvSpPr>
              <p:nvPr/>
            </p:nvSpPr>
            <p:spPr bwMode="auto">
              <a:xfrm flipV="1">
                <a:off x="3600" y="2400"/>
                <a:ext cx="0" cy="24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2080" name="Line 124"/>
            <p:cNvSpPr>
              <a:spLocks noChangeShapeType="1"/>
            </p:cNvSpPr>
            <p:nvPr/>
          </p:nvSpPr>
          <p:spPr bwMode="auto">
            <a:xfrm flipV="1">
              <a:off x="3072" y="2266"/>
              <a:ext cx="0" cy="3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81" name="Text Box 125"/>
            <p:cNvSpPr txBox="1">
              <a:spLocks noChangeArrowheads="1"/>
            </p:cNvSpPr>
            <p:nvPr/>
          </p:nvSpPr>
          <p:spPr bwMode="auto">
            <a:xfrm>
              <a:off x="2520" y="2304"/>
              <a:ext cx="5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FF0000"/>
                  </a:solidFill>
                </a:rPr>
                <a:t>VOCs</a:t>
              </a:r>
            </a:p>
          </p:txBody>
        </p:sp>
      </p:grpSp>
      <p:grpSp>
        <p:nvGrpSpPr>
          <p:cNvPr id="8" name="Group 149"/>
          <p:cNvGrpSpPr>
            <a:grpSpLocks/>
          </p:cNvGrpSpPr>
          <p:nvPr/>
        </p:nvGrpSpPr>
        <p:grpSpPr bwMode="auto">
          <a:xfrm>
            <a:off x="5334000" y="3870325"/>
            <a:ext cx="3500438" cy="1006475"/>
            <a:chOff x="3360" y="2438"/>
            <a:chExt cx="2205" cy="634"/>
          </a:xfrm>
        </p:grpSpPr>
        <p:pic>
          <p:nvPicPr>
            <p:cNvPr id="2061" name="Picture 147" descr="MMj02363570000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592"/>
              <a:ext cx="6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2" name="Text Box 148"/>
            <p:cNvSpPr txBox="1">
              <a:spLocks noChangeArrowheads="1"/>
            </p:cNvSpPr>
            <p:nvPr/>
          </p:nvSpPr>
          <p:spPr bwMode="auto">
            <a:xfrm>
              <a:off x="3504" y="2438"/>
              <a:ext cx="20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FF0000"/>
                  </a:solidFill>
                </a:rPr>
                <a:t>Increase with T, drought?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54050" y="5075238"/>
            <a:ext cx="8164513" cy="1787525"/>
            <a:chOff x="654050" y="5075238"/>
            <a:chExt cx="8164513" cy="1787525"/>
          </a:xfrm>
        </p:grpSpPr>
        <p:grpSp>
          <p:nvGrpSpPr>
            <p:cNvPr id="6" name="Group 145"/>
            <p:cNvGrpSpPr>
              <a:grpSpLocks/>
            </p:cNvGrpSpPr>
            <p:nvPr/>
          </p:nvGrpSpPr>
          <p:grpSpPr bwMode="auto">
            <a:xfrm>
              <a:off x="654050" y="5075238"/>
              <a:ext cx="8164513" cy="1371600"/>
              <a:chOff x="412" y="3206"/>
              <a:chExt cx="5143" cy="864"/>
            </a:xfrm>
          </p:grpSpPr>
          <p:grpSp>
            <p:nvGrpSpPr>
              <p:cNvPr id="2063" name="Group 85"/>
              <p:cNvGrpSpPr>
                <a:grpSpLocks/>
              </p:cNvGrpSpPr>
              <p:nvPr/>
            </p:nvGrpSpPr>
            <p:grpSpPr bwMode="auto">
              <a:xfrm>
                <a:off x="624" y="3609"/>
                <a:ext cx="294" cy="365"/>
                <a:chOff x="3306" y="2359"/>
                <a:chExt cx="294" cy="365"/>
              </a:xfrm>
            </p:grpSpPr>
            <p:sp>
              <p:nvSpPr>
                <p:cNvPr id="2074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3306" y="2359"/>
                  <a:ext cx="272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smtClean="0">
                      <a:solidFill>
                        <a:srgbClr val="FF0000"/>
                      </a:solidFill>
                    </a:rPr>
                    <a:t>T</a:t>
                  </a:r>
                </a:p>
              </p:txBody>
            </p:sp>
            <p:sp>
              <p:nvSpPr>
                <p:cNvPr id="2075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3600" y="2400"/>
                  <a:ext cx="0" cy="24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2064" name="Text Box 126"/>
              <p:cNvSpPr txBox="1">
                <a:spLocks noChangeArrowheads="1"/>
              </p:cNvSpPr>
              <p:nvPr/>
            </p:nvSpPr>
            <p:spPr bwMode="auto">
              <a:xfrm>
                <a:off x="412" y="3206"/>
                <a:ext cx="469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smtClean="0">
                    <a:solidFill>
                      <a:srgbClr val="0000FF"/>
                    </a:solidFill>
                  </a:rPr>
                  <a:t>(3) Chemistry responds to changes in temperature, humidity</a:t>
                </a:r>
              </a:p>
            </p:txBody>
          </p:sp>
          <p:sp>
            <p:nvSpPr>
              <p:cNvPr id="2065" name="Text Box 128"/>
              <p:cNvSpPr txBox="1">
                <a:spLocks noChangeArrowheads="1"/>
              </p:cNvSpPr>
              <p:nvPr/>
            </p:nvSpPr>
            <p:spPr bwMode="auto">
              <a:xfrm>
                <a:off x="2431" y="3552"/>
                <a:ext cx="93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Helvetica" charset="0"/>
                  </a:rPr>
                  <a:t>NMVOCs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Helvetica" charset="0"/>
                  </a:rPr>
                  <a:t>CO, CH</a:t>
                </a:r>
                <a:r>
                  <a:rPr lang="en-US" sz="2400" baseline="-25000" smtClean="0">
                    <a:solidFill>
                      <a:srgbClr val="000000"/>
                    </a:solidFill>
                    <a:latin typeface="Helvetica" charset="0"/>
                  </a:rPr>
                  <a:t>4</a:t>
                </a:r>
              </a:p>
            </p:txBody>
          </p:sp>
          <p:sp>
            <p:nvSpPr>
              <p:cNvPr id="2066" name="Rectangle 129"/>
              <p:cNvSpPr>
                <a:spLocks noChangeArrowheads="1"/>
              </p:cNvSpPr>
              <p:nvPr/>
            </p:nvSpPr>
            <p:spPr bwMode="auto">
              <a:xfrm>
                <a:off x="4080" y="3657"/>
                <a:ext cx="475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</a:rPr>
                  <a:t>NO</a:t>
                </a:r>
                <a:r>
                  <a:rPr lang="en-US" sz="2400" b="1" baseline="-25000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</a:rPr>
                  <a:t>x</a:t>
                </a:r>
              </a:p>
            </p:txBody>
          </p:sp>
          <p:sp>
            <p:nvSpPr>
              <p:cNvPr id="2067" name="Rectangle 130"/>
              <p:cNvSpPr>
                <a:spLocks noChangeArrowheads="1"/>
              </p:cNvSpPr>
              <p:nvPr/>
            </p:nvSpPr>
            <p:spPr bwMode="auto">
              <a:xfrm>
                <a:off x="3232" y="3680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</a:rPr>
                  <a:t>+</a:t>
                </a:r>
              </a:p>
            </p:txBody>
          </p:sp>
          <p:sp>
            <p:nvSpPr>
              <p:cNvPr id="2068" name="Text Box 131"/>
              <p:cNvSpPr txBox="1">
                <a:spLocks noChangeArrowheads="1"/>
              </p:cNvSpPr>
              <p:nvPr/>
            </p:nvSpPr>
            <p:spPr bwMode="auto">
              <a:xfrm>
                <a:off x="4960" y="3632"/>
                <a:ext cx="4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smtClean="0">
                    <a:solidFill>
                      <a:srgbClr val="000000"/>
                    </a:solidFill>
                  </a:rPr>
                  <a:t>O</a:t>
                </a:r>
                <a:r>
                  <a:rPr lang="en-US" sz="2400" baseline="-25000" smtClean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2069" name="Line 132"/>
              <p:cNvSpPr>
                <a:spLocks noChangeShapeType="1"/>
              </p:cNvSpPr>
              <p:nvPr/>
            </p:nvSpPr>
            <p:spPr bwMode="auto">
              <a:xfrm flipV="1">
                <a:off x="4528" y="3776"/>
                <a:ext cx="3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070" name="Rectangle 133"/>
              <p:cNvSpPr>
                <a:spLocks noChangeArrowheads="1"/>
              </p:cNvSpPr>
              <p:nvPr/>
            </p:nvSpPr>
            <p:spPr bwMode="auto">
              <a:xfrm>
                <a:off x="3868" y="3674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</a:rPr>
                  <a:t>+</a:t>
                </a:r>
              </a:p>
            </p:txBody>
          </p:sp>
          <p:sp>
            <p:nvSpPr>
              <p:cNvPr id="2071" name="Rectangle 134"/>
              <p:cNvSpPr>
                <a:spLocks noChangeArrowheads="1"/>
              </p:cNvSpPr>
              <p:nvPr/>
            </p:nvSpPr>
            <p:spPr bwMode="auto">
              <a:xfrm>
                <a:off x="3456" y="3657"/>
                <a:ext cx="40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</a:rPr>
                  <a:t>OH</a:t>
                </a:r>
                <a:endParaRPr lang="en-US" sz="2400" b="1" baseline="-25000" smtClean="0">
                  <a:solidFill>
                    <a:srgbClr val="000000"/>
                  </a:solidFill>
                  <a:latin typeface="Arial" charset="0"/>
                  <a:ea typeface="ＭＳ Ｐゴシック" charset="0"/>
                </a:endParaRPr>
              </a:p>
            </p:txBody>
          </p:sp>
          <p:pic>
            <p:nvPicPr>
              <p:cNvPr id="2072" name="Picture 139" descr="NA01440_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3360"/>
                <a:ext cx="32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73" name="Text Box 141"/>
              <p:cNvSpPr txBox="1">
                <a:spLocks noChangeArrowheads="1"/>
              </p:cNvSpPr>
              <p:nvPr/>
            </p:nvSpPr>
            <p:spPr bwMode="auto">
              <a:xfrm>
                <a:off x="1004" y="3613"/>
                <a:ext cx="1220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FF0000"/>
                    </a:solidFill>
                  </a:rPr>
                  <a:t>generally faster 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FF0000"/>
                    </a:solidFill>
                  </a:rPr>
                  <a:t>reaction rates</a:t>
                </a:r>
              </a:p>
            </p:txBody>
          </p:sp>
        </p:grpSp>
        <p:sp>
          <p:nvSpPr>
            <p:cNvPr id="2055" name="Text Box 146"/>
            <p:cNvSpPr txBox="1">
              <a:spLocks noChangeArrowheads="1"/>
            </p:cNvSpPr>
            <p:nvPr/>
          </p:nvSpPr>
          <p:spPr bwMode="auto">
            <a:xfrm>
              <a:off x="7010400" y="649128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b="0" smtClean="0">
                <a:solidFill>
                  <a:srgbClr val="000000"/>
                </a:solidFill>
              </a:endParaRPr>
            </a:p>
          </p:txBody>
        </p:sp>
        <p:sp>
          <p:nvSpPr>
            <p:cNvPr id="2057" name="Text Box 135"/>
            <p:cNvSpPr txBox="1">
              <a:spLocks noChangeArrowheads="1"/>
            </p:cNvSpPr>
            <p:nvPr/>
          </p:nvSpPr>
          <p:spPr bwMode="auto">
            <a:xfrm>
              <a:off x="6350000" y="6396038"/>
              <a:ext cx="812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FF0000"/>
                  </a:solidFill>
                </a:rPr>
                <a:t>PAN</a:t>
              </a:r>
            </a:p>
          </p:txBody>
        </p:sp>
        <p:sp>
          <p:nvSpPr>
            <p:cNvPr id="2058" name="Line 142"/>
            <p:cNvSpPr>
              <a:spLocks noChangeShapeType="1"/>
            </p:cNvSpPr>
            <p:nvPr/>
          </p:nvSpPr>
          <p:spPr bwMode="auto">
            <a:xfrm flipV="1">
              <a:off x="6731000" y="6172200"/>
              <a:ext cx="50800" cy="304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59" name="Text Box 135"/>
            <p:cNvSpPr txBox="1">
              <a:spLocks noChangeArrowheads="1"/>
            </p:cNvSpPr>
            <p:nvPr/>
          </p:nvSpPr>
          <p:spPr bwMode="auto">
            <a:xfrm>
              <a:off x="5334000" y="6400800"/>
              <a:ext cx="7604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FF0000"/>
                  </a:solidFill>
                </a:rPr>
                <a:t>H</a:t>
              </a:r>
              <a:r>
                <a:rPr lang="en-US" sz="2400" baseline="-25000" smtClean="0">
                  <a:solidFill>
                    <a:srgbClr val="FF0000"/>
                  </a:solidFill>
                </a:rPr>
                <a:t>2</a:t>
              </a:r>
              <a:r>
                <a:rPr lang="en-US" sz="2400" smtClean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2060" name="Line 142"/>
            <p:cNvSpPr>
              <a:spLocks noChangeShapeType="1"/>
            </p:cNvSpPr>
            <p:nvPr/>
          </p:nvSpPr>
          <p:spPr bwMode="auto">
            <a:xfrm flipV="1">
              <a:off x="5715000" y="6248400"/>
              <a:ext cx="50800" cy="304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351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imeseries_mda8_vs_temp_PSU_JUL_natoitm3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3431" r="21242" b="64444"/>
          <a:stretch/>
        </p:blipFill>
        <p:spPr bwMode="auto">
          <a:xfrm>
            <a:off x="76200" y="3454460"/>
            <a:ext cx="89154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4114800" y="5657910"/>
            <a:ext cx="603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prstClr val="black"/>
                </a:solidFill>
              </a:rPr>
              <a:t>Year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730776" y="6046113"/>
            <a:ext cx="7956024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342900" indent="-342900" algn="ctr" eaLnBrk="1" hangingPunct="1">
              <a:buFont typeface="Wingdings" charset="0"/>
              <a:buChar char="à"/>
            </a:pPr>
            <a:r>
              <a:rPr lang="en-US" sz="2200" b="1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lang="en-US" sz="2200" b="1" dirty="0" smtClean="0">
                <a:solidFill>
                  <a:srgbClr val="0000FF"/>
                </a:solidFill>
                <a:latin typeface="Arial"/>
                <a:cs typeface="Arial"/>
              </a:rPr>
              <a:t>mplies that changes </a:t>
            </a:r>
            <a:r>
              <a:rPr lang="en-US" sz="2200" b="1" dirty="0">
                <a:solidFill>
                  <a:srgbClr val="0000FF"/>
                </a:solidFill>
                <a:latin typeface="Arial"/>
                <a:cs typeface="Arial"/>
              </a:rPr>
              <a:t>in climate will influence air quality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1295400"/>
            <a:ext cx="8839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  <a:latin typeface="Arial"/>
                <a:cs typeface="Arial"/>
              </a:rPr>
              <a:t>Many studies show strong correlation between surface temperature and O</a:t>
            </a:r>
            <a:r>
              <a:rPr lang="en-US" sz="20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lang="en-US" sz="20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Arial"/>
                <a:cs typeface="Arial"/>
              </a:rPr>
              <a:t>measurements on daily to inter-annual time scales 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[e.g., Bloomer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et al., 2009; Camalier et al., 2007; </a:t>
            </a:r>
            <a:r>
              <a:rPr lang="en-US" sz="1600" dirty="0" err="1">
                <a:solidFill>
                  <a:prstClr val="black"/>
                </a:solidFill>
                <a:latin typeface="Arial"/>
                <a:cs typeface="Arial"/>
              </a:rPr>
              <a:t>Cardelino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and </a:t>
            </a:r>
            <a:r>
              <a:rPr lang="en-US" sz="1600" dirty="0" err="1">
                <a:solidFill>
                  <a:prstClr val="black"/>
                </a:solidFill>
                <a:latin typeface="Arial"/>
                <a:cs typeface="Arial"/>
              </a:rPr>
              <a:t>Chameides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, 1990; Clark and Karl, 1982; </a:t>
            </a:r>
            <a:r>
              <a:rPr lang="en-US" sz="1600" dirty="0" err="1">
                <a:solidFill>
                  <a:prstClr val="black"/>
                </a:solidFill>
                <a:latin typeface="Arial"/>
                <a:cs typeface="Arial"/>
              </a:rPr>
              <a:t>Korsog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and Wolff,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1991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]</a:t>
            </a:r>
            <a:endParaRPr lang="en-US" sz="1600" dirty="0" smtClean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2667000"/>
            <a:ext cx="9164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Observations from U.S. EPA </a:t>
            </a:r>
            <a:r>
              <a:rPr lang="en-US" sz="2000" b="1" dirty="0" err="1" smtClean="0"/>
              <a:t>CASTNet</a:t>
            </a:r>
            <a:r>
              <a:rPr lang="en-US" sz="2000" b="1" dirty="0" smtClean="0"/>
              <a:t> site Penn State, PA 41N, 78W, 378m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43612" y="3067110"/>
            <a:ext cx="414420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July mean TEMP (C; 10am-5pm </a:t>
            </a:r>
            <a:r>
              <a:rPr lang="en-US" b="1" dirty="0" err="1" smtClean="0">
                <a:solidFill>
                  <a:srgbClr val="FF0000"/>
                </a:solidFill>
              </a:rPr>
              <a:t>avg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589" y="3078778"/>
            <a:ext cx="300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 mean MDA8 O</a:t>
            </a:r>
            <a:r>
              <a:rPr lang="en-US" b="1" baseline="-25000" dirty="0" smtClean="0"/>
              <a:t>3</a:t>
            </a:r>
            <a:r>
              <a:rPr lang="en-US" b="1" dirty="0" smtClean="0"/>
              <a:t> (ppb)</a:t>
            </a:r>
            <a:endParaRPr lang="en-US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O</a:t>
            </a:r>
            <a:r>
              <a:rPr lang="en-US" baseline="-25000" dirty="0" smtClean="0"/>
              <a:t>3</a:t>
            </a:r>
            <a:r>
              <a:rPr lang="en-US" dirty="0" smtClean="0"/>
              <a:t> strongly tied to temperature </a:t>
            </a:r>
            <a:br>
              <a:rPr lang="en-US" dirty="0" smtClean="0"/>
            </a:br>
            <a:r>
              <a:rPr lang="en-US" dirty="0" smtClean="0"/>
              <a:t>(at least in polluted regions)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938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38755" y="5300246"/>
            <a:ext cx="29374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July Monthly </a:t>
            </a:r>
            <a:r>
              <a:rPr lang="en-US" sz="1600" dirty="0">
                <a:solidFill>
                  <a:srgbClr val="000000"/>
                </a:solidFill>
              </a:rPr>
              <a:t>avg. daily max 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11347" r="67081" b="71583"/>
          <a:stretch/>
        </p:blipFill>
        <p:spPr>
          <a:xfrm>
            <a:off x="1752600" y="2590800"/>
            <a:ext cx="36576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How well does a global chemistry-climate model simulate regional O</a:t>
            </a:r>
            <a:r>
              <a:rPr lang="en-US" baseline="-25000" dirty="0" smtClean="0"/>
              <a:t>3</a:t>
            </a:r>
            <a:r>
              <a:rPr lang="en-US" dirty="0" smtClean="0"/>
              <a:t>-temperature relationships?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6172200"/>
            <a:ext cx="3125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D.J .Rasmussen et 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al., </a:t>
            </a:r>
            <a:endParaRPr lang="en-US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submitted to Atmos. Environ.</a:t>
            </a:r>
            <a:endParaRPr lang="en-US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021" y="5715000"/>
            <a:ext cx="8712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Model captures observed O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-T relationship in NE USA in July, 	despite high O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bias</a:t>
            </a:r>
          </a:p>
        </p:txBody>
      </p:sp>
      <p:grpSp>
        <p:nvGrpSpPr>
          <p:cNvPr id="3" name="Group 25"/>
          <p:cNvGrpSpPr/>
          <p:nvPr/>
        </p:nvGrpSpPr>
        <p:grpSpPr>
          <a:xfrm>
            <a:off x="5105400" y="1948990"/>
            <a:ext cx="3950733" cy="3613610"/>
            <a:chOff x="5879067" y="869246"/>
            <a:chExt cx="3493533" cy="33604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81" t="12074" r="4859" b="71717"/>
            <a:stretch/>
          </p:blipFill>
          <p:spPr>
            <a:xfrm>
              <a:off x="6121937" y="1524001"/>
              <a:ext cx="3250663" cy="2430036"/>
            </a:xfrm>
            <a:prstGeom prst="rect">
              <a:avLst/>
            </a:prstGeom>
          </p:spPr>
        </p:pic>
        <p:grpSp>
          <p:nvGrpSpPr>
            <p:cNvPr id="5" name="Group 20"/>
            <p:cNvGrpSpPr/>
            <p:nvPr/>
          </p:nvGrpSpPr>
          <p:grpSpPr>
            <a:xfrm>
              <a:off x="5879067" y="869246"/>
              <a:ext cx="2231773" cy="3360408"/>
              <a:chOff x="816574" y="3199034"/>
              <a:chExt cx="2231773" cy="33604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318054" y="6215989"/>
                <a:ext cx="730293" cy="3434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Month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16200000">
                <a:off x="-408460" y="4424068"/>
                <a:ext cx="28194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Slopes  (ppb </a:t>
                </a:r>
                <a:r>
                  <a:rPr lang="en-US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baseline="-250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3 </a:t>
                </a:r>
                <a:r>
                  <a:rPr lang="en-US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 K</a:t>
                </a:r>
                <a:r>
                  <a:rPr lang="en-US" baseline="300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-1</a:t>
                </a:r>
                <a:r>
                  <a:rPr lang="en-US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en-US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6" name="Picture 4" descr="US_map_CASTNet_sites_region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0" t="42878" r="19246" b="32447"/>
          <a:stretch>
            <a:fillRect/>
          </a:stretch>
        </p:blipFill>
        <p:spPr bwMode="auto">
          <a:xfrm rot="-5400000">
            <a:off x="102010" y="1650590"/>
            <a:ext cx="1600200" cy="165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65" y="1143000"/>
            <a:ext cx="1875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CASTNet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sites,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NORTHEAST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USA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219200"/>
            <a:ext cx="702788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Climatological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 O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-T relationships:</a:t>
            </a:r>
          </a:p>
          <a:p>
            <a:pPr algn="ctr"/>
            <a:endParaRPr lang="en-US" sz="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Monthly means of daily max T and monthly means of MDA8 O</a:t>
            </a:r>
            <a:r>
              <a:rPr lang="en-US" b="1" baseline="-25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b="1" baseline="-25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6115" y="20968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AM3: 1981-2000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OBS: 1988-2009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04728" y="3700117"/>
            <a:ext cx="270958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July Monthly </a:t>
            </a:r>
            <a:r>
              <a:rPr lang="en-US" sz="1600" dirty="0">
                <a:solidFill>
                  <a:srgbClr val="000000"/>
                </a:solidFill>
              </a:rPr>
              <a:t>avg. MDA8 O</a:t>
            </a:r>
            <a:r>
              <a:rPr lang="en-US" sz="1600" baseline="-25000" dirty="0">
                <a:solidFill>
                  <a:srgbClr val="000000"/>
                </a:solidFill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1600200" y="2209800"/>
            <a:ext cx="228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Helvetic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2800" y="3059668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=0.41, m=3.9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352800" y="3821668"/>
            <a:ext cx="1705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=0.28, m=3.7</a:t>
            </a:r>
            <a:endParaRPr 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1000" y="6336268"/>
            <a:ext cx="4798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Broadly represents seasonal cycle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3828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dirty="0" smtClean="0"/>
              <a:t>Need for better understanding of underlying processes contributing to </a:t>
            </a:r>
            <a:r>
              <a:rPr lang="en-US" dirty="0" err="1" smtClean="0"/>
              <a:t>climatological</a:t>
            </a:r>
            <a:r>
              <a:rPr lang="en-US" dirty="0" smtClean="0"/>
              <a:t> O</a:t>
            </a:r>
            <a:r>
              <a:rPr lang="en-US" baseline="-25000" dirty="0" smtClean="0"/>
              <a:t>3</a:t>
            </a:r>
            <a:r>
              <a:rPr lang="en-US" dirty="0" smtClean="0"/>
              <a:t>-T relationship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78621" y="3160234"/>
            <a:ext cx="8712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Observational constraints?</a:t>
            </a:r>
          </a:p>
          <a:p>
            <a:pPr>
              <a:buFont typeface="Wingdings" charset="2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Relative importance (regional and seasonal variability)? </a:t>
            </a:r>
          </a:p>
        </p:txBody>
      </p:sp>
      <p:grpSp>
        <p:nvGrpSpPr>
          <p:cNvPr id="8" name="Group 26"/>
          <p:cNvGrpSpPr/>
          <p:nvPr/>
        </p:nvGrpSpPr>
        <p:grpSpPr>
          <a:xfrm>
            <a:off x="152400" y="1752600"/>
            <a:ext cx="8991600" cy="1255234"/>
            <a:chOff x="228600" y="5755166"/>
            <a:chExt cx="8991600" cy="1255234"/>
          </a:xfrm>
        </p:grpSpPr>
        <p:graphicFrame>
          <p:nvGraphicFramePr>
            <p:cNvPr id="4097" name="Object 1"/>
            <p:cNvGraphicFramePr>
              <a:graphicFrameLocks noChangeAspect="1"/>
            </p:cNvGraphicFramePr>
            <p:nvPr/>
          </p:nvGraphicFramePr>
          <p:xfrm>
            <a:off x="228600" y="5755166"/>
            <a:ext cx="8466138" cy="874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198" name="Equation" r:id="rId4" imgW="4152600" imgH="419040" progId="Equation.3">
                    <p:embed/>
                  </p:oleObj>
                </mc:Choice>
                <mc:Fallback>
                  <p:oleObj name="Equation" r:id="rId4" imgW="4152600" imgH="41904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5755166"/>
                          <a:ext cx="8466138" cy="8742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3809999" y="6733401"/>
              <a:ext cx="2358571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rgbClr val="000000"/>
                  </a:solidFill>
                </a:rPr>
                <a:t>[</a:t>
              </a:r>
              <a:r>
                <a:rPr lang="en-US" sz="1200" i="1" dirty="0" err="1">
                  <a:solidFill>
                    <a:srgbClr val="000000"/>
                  </a:solidFill>
                </a:rPr>
                <a:t>Sillman</a:t>
              </a:r>
              <a:r>
                <a:rPr lang="en-US" sz="1200" i="1" dirty="0">
                  <a:solidFill>
                    <a:srgbClr val="000000"/>
                  </a:solidFill>
                </a:rPr>
                <a:t> and Samson, 1995]</a:t>
              </a: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5943600" y="6733401"/>
              <a:ext cx="32766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rgbClr val="000000"/>
                  </a:solidFill>
                </a:rPr>
                <a:t>[</a:t>
              </a:r>
              <a:r>
                <a:rPr lang="en-US" sz="1200" i="1" dirty="0" err="1">
                  <a:solidFill>
                    <a:srgbClr val="000000"/>
                  </a:solidFill>
                </a:rPr>
                <a:t>Meleux</a:t>
              </a:r>
              <a:r>
                <a:rPr lang="en-US" sz="1200" i="1" dirty="0">
                  <a:solidFill>
                    <a:srgbClr val="000000"/>
                  </a:solidFill>
                </a:rPr>
                <a:t> et al., 2007; </a:t>
              </a:r>
              <a:r>
                <a:rPr lang="en-US" sz="1200" dirty="0">
                  <a:solidFill>
                    <a:srgbClr val="000000"/>
                  </a:solidFill>
                </a:rPr>
                <a:t>Guenther et al., 2006</a:t>
              </a:r>
              <a:r>
                <a:rPr lang="en-US" sz="1200" i="1" dirty="0">
                  <a:solidFill>
                    <a:srgbClr val="000000"/>
                  </a:solidFill>
                </a:rPr>
                <a:t>]</a:t>
              </a: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914400" y="6733401"/>
              <a:ext cx="333148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rgbClr val="000000"/>
                  </a:solidFill>
                </a:rPr>
                <a:t>[Jacob et al., 1993; </a:t>
              </a:r>
              <a:r>
                <a:rPr lang="en-US" sz="1200" i="1" dirty="0" err="1">
                  <a:solidFill>
                    <a:srgbClr val="000000"/>
                  </a:solidFill>
                </a:rPr>
                <a:t>Olszyna</a:t>
              </a:r>
              <a:r>
                <a:rPr lang="en-US" sz="1200" i="1" dirty="0">
                  <a:solidFill>
                    <a:srgbClr val="000000"/>
                  </a:solidFill>
                </a:rPr>
                <a:t> et al., 1997] 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85800" y="1219200"/>
            <a:ext cx="8712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1. meteorology         2. chemistry            3. emission feedbacks …</a:t>
            </a:r>
            <a:endParaRPr lang="en-US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28600" y="1676400"/>
            <a:ext cx="8839200" cy="4038600"/>
            <a:chOff x="228600" y="1676400"/>
            <a:chExt cx="8839200" cy="4038600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1143000" y="1676400"/>
              <a:ext cx="2590800" cy="9906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3333CC"/>
                </a:solidFill>
                <a:latin typeface="Helvetica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8600" y="4391561"/>
              <a:ext cx="883920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Leibensperger</a:t>
              </a:r>
              <a:r>
                <a:rPr lang="en-US" sz="2000" i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et al. [2008]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 found a strong </a:t>
              </a:r>
              <a:r>
                <a:rPr lang="en-US" sz="2000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anticorrelation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between </a:t>
              </a:r>
            </a:p>
            <a:p>
              <a:pPr marL="457200" indent="-457200">
                <a:buAutoNum type="alphaLcParenBoth"/>
              </a:pP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number of migratory cyclones over Southern Canada/NE U.S. and </a:t>
              </a:r>
            </a:p>
            <a:p>
              <a:pPr marL="457200" indent="-457200">
                <a:buAutoNum type="alphaLcParenBoth"/>
              </a:pP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number of stagnation events and associated NE US high-O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events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	  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 fewer O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pollution days per cyclone passage</a:t>
              </a:r>
              <a:endPara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52400" y="6153090"/>
            <a:ext cx="8712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Does NE US summer storm frequency change in a warmer climate?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3" cstate="print"/>
          <a:srcRect r="1651"/>
          <a:stretch>
            <a:fillRect/>
          </a:stretch>
        </p:blipFill>
        <p:spPr bwMode="auto">
          <a:xfrm>
            <a:off x="0" y="1590040"/>
            <a:ext cx="5105400" cy="374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 bwMode="auto">
          <a:xfrm>
            <a:off x="114772" y="4114800"/>
            <a:ext cx="1676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 l="2603" t="66259" r="64602" b="11654"/>
          <a:stretch>
            <a:fillRect/>
          </a:stretch>
        </p:blipFill>
        <p:spPr bwMode="auto">
          <a:xfrm>
            <a:off x="5105400" y="2133600"/>
            <a:ext cx="2514600" cy="122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AutoShape 17"/>
          <p:cNvSpPr>
            <a:spLocks/>
          </p:cNvSpPr>
          <p:nvPr/>
        </p:nvSpPr>
        <p:spPr bwMode="auto">
          <a:xfrm>
            <a:off x="7328252" y="2867379"/>
            <a:ext cx="238125" cy="457200"/>
          </a:xfrm>
          <a:prstGeom prst="rightBrace">
            <a:avLst>
              <a:gd name="adj1" fmla="val 16000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631" name="Text Box 18"/>
          <p:cNvSpPr txBox="1">
            <a:spLocks noChangeArrowheads="1"/>
          </p:cNvSpPr>
          <p:nvPr/>
        </p:nvSpPr>
        <p:spPr bwMode="auto">
          <a:xfrm>
            <a:off x="7467600" y="2750403"/>
            <a:ext cx="1564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Exceeds </a:t>
            </a:r>
            <a:endParaRPr lang="en-US" sz="1600" b="1" dirty="0" smtClean="0">
              <a:solidFill>
                <a:srgbClr val="FF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(325 counties)</a:t>
            </a:r>
            <a:endParaRPr lang="en-US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63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 smtClean="0"/>
              <a:t>The U.S. ozone smog problem is spatially widespread, </a:t>
            </a:r>
            <a:br>
              <a:rPr lang="en-US" sz="2400" b="1" dirty="0" smtClean="0"/>
            </a:br>
            <a:r>
              <a:rPr lang="en-US" sz="2400" b="1" dirty="0" smtClean="0"/>
              <a:t>affecting ~120 million people [U.S. EPA, 2010]</a:t>
            </a:r>
            <a:endParaRPr lang="en-US" sz="2400" dirty="0" smtClean="0"/>
          </a:p>
        </p:txBody>
      </p:sp>
      <p:sp>
        <p:nvSpPr>
          <p:cNvPr id="26637" name="Rectangle 5"/>
          <p:cNvSpPr>
            <a:spLocks noChangeArrowheads="1"/>
          </p:cNvSpPr>
          <p:nvPr/>
        </p:nvSpPr>
        <p:spPr bwMode="auto">
          <a:xfrm>
            <a:off x="4876800" y="3502223"/>
            <a:ext cx="3581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Tahoma" pitchFamily="34" charset="0"/>
              </a:rPr>
              <a:t>http://</a:t>
            </a:r>
            <a:r>
              <a:rPr lang="en-US" sz="1400" dirty="0" smtClean="0">
                <a:solidFill>
                  <a:srgbClr val="000000"/>
                </a:solidFill>
                <a:latin typeface="Tahoma" pitchFamily="34" charset="0"/>
              </a:rPr>
              <a:t>www.epa.gov/air/airtrends/2010/</a:t>
            </a:r>
            <a:endParaRPr lang="en-US" sz="14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638" name="Rectangle 11"/>
          <p:cNvSpPr>
            <a:spLocks noChangeArrowheads="1"/>
          </p:cNvSpPr>
          <p:nvPr/>
        </p:nvSpPr>
        <p:spPr bwMode="auto">
          <a:xfrm>
            <a:off x="762000" y="1371600"/>
            <a:ext cx="68580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</a:rPr>
              <a:t>4</a:t>
            </a:r>
            <a:r>
              <a:rPr lang="en-US" b="1" baseline="30000" dirty="0">
                <a:latin typeface="Arial" charset="0"/>
              </a:rPr>
              <a:t>th</a:t>
            </a:r>
            <a:r>
              <a:rPr lang="en-US" b="1" dirty="0">
                <a:latin typeface="Arial" charset="0"/>
              </a:rPr>
              <a:t> highest </a:t>
            </a:r>
            <a:r>
              <a:rPr lang="en-US" b="1" dirty="0" smtClean="0">
                <a:latin typeface="Arial" charset="0"/>
              </a:rPr>
              <a:t>maximum daily 8-hr average (MDA8) O</a:t>
            </a:r>
            <a:r>
              <a:rPr lang="en-US" b="1" baseline="-25000" dirty="0" smtClean="0">
                <a:latin typeface="Arial" charset="0"/>
              </a:rPr>
              <a:t>3</a:t>
            </a:r>
            <a:r>
              <a:rPr lang="en-US" b="1" dirty="0" smtClean="0">
                <a:latin typeface="Arial" charset="0"/>
              </a:rPr>
              <a:t> in 2008</a:t>
            </a:r>
            <a:endParaRPr lang="en-US" b="1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5720715"/>
            <a:ext cx="922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dirty="0" smtClean="0"/>
          </a:p>
          <a:p>
            <a:r>
              <a:rPr lang="en-US" dirty="0" smtClean="0">
                <a:sym typeface="Wingdings"/>
              </a:rPr>
              <a:t>Estimated benefits from a ~1 ppb decrease in surface 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: </a:t>
            </a:r>
          </a:p>
          <a:p>
            <a:r>
              <a:rPr lang="en-US" dirty="0" smtClean="0">
                <a:sym typeface="Wingdings"/>
              </a:rPr>
              <a:t>~ $1.4 billion (agriculture, forestry, non-mortality health) within U.S. 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[</a:t>
            </a:r>
            <a:r>
              <a:rPr lang="en-US" sz="1400" dirty="0">
                <a:solidFill>
                  <a:srgbClr val="000000"/>
                </a:solidFill>
                <a:sym typeface="Wingdings"/>
              </a:rPr>
              <a:t>West and Fiore, 2005</a:t>
            </a:r>
            <a:r>
              <a:rPr lang="en-US" sz="1400" dirty="0" smtClean="0">
                <a:solidFill>
                  <a:srgbClr val="000000"/>
                </a:solidFill>
                <a:sym typeface="Wingdings"/>
              </a:rPr>
              <a:t>]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~ 500-1000 avoided annual premature mortalities within N. America </a:t>
            </a:r>
            <a:r>
              <a:rPr lang="en-US" sz="1400" dirty="0" smtClean="0">
                <a:sym typeface="Wingdings"/>
              </a:rPr>
              <a:t>[</a:t>
            </a:r>
            <a:r>
              <a:rPr lang="en-US" sz="1400" dirty="0" err="1" smtClean="0">
                <a:sym typeface="Wingdings"/>
              </a:rPr>
              <a:t>Anenberg</a:t>
            </a:r>
            <a:r>
              <a:rPr lang="en-US" sz="1400" dirty="0" smtClean="0">
                <a:sym typeface="Wingdings"/>
              </a:rPr>
              <a:t> et al., 2009]</a:t>
            </a:r>
            <a:endParaRPr lang="en-US" sz="11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4419600" y="39624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cs typeface="Arial"/>
              </a:rPr>
              <a:t>High-O</a:t>
            </a:r>
            <a:r>
              <a:rPr lang="en-US" b="1" baseline="-25000" dirty="0">
                <a:solidFill>
                  <a:srgbClr val="FF0000"/>
                </a:solidFill>
                <a:cs typeface="Arial"/>
              </a:rPr>
              <a:t>3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Arial"/>
              </a:rPr>
              <a:t>events 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typically </a:t>
            </a:r>
            <a:r>
              <a:rPr lang="en-US" b="1" dirty="0" smtClean="0">
                <a:solidFill>
                  <a:srgbClr val="FF0000"/>
                </a:solidFill>
                <a:cs typeface="Arial"/>
              </a:rPr>
              <a:t>occur in</a:t>
            </a:r>
          </a:p>
          <a:p>
            <a:r>
              <a:rPr lang="en-US" b="1" dirty="0" smtClean="0">
                <a:solidFill>
                  <a:srgbClr val="FF0000"/>
                </a:solidFill>
                <a:cs typeface="Arial"/>
              </a:rPr>
              <a:t>-- densely populated areas (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local sources</a:t>
            </a:r>
            <a:r>
              <a:rPr lang="en-US" b="1" dirty="0" smtClean="0">
                <a:solidFill>
                  <a:srgbClr val="FF0000"/>
                </a:solidFill>
                <a:cs typeface="Arial"/>
              </a:rPr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  <a:cs typeface="Arial"/>
              </a:rPr>
              <a:t>-- summer 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(favorable meteorological </a:t>
            </a:r>
            <a:r>
              <a:rPr lang="en-US" b="1" dirty="0" smtClean="0">
                <a:solidFill>
                  <a:srgbClr val="FF0000"/>
                </a:solidFill>
                <a:cs typeface="Arial"/>
              </a:rPr>
              <a:t>		     conditions)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" y="2514600"/>
            <a:ext cx="8305800" cy="3465731"/>
            <a:chOff x="76200" y="2514600"/>
            <a:chExt cx="8305800" cy="3465731"/>
          </a:xfrm>
        </p:grpSpPr>
        <p:sp>
          <p:nvSpPr>
            <p:cNvPr id="4" name="TextBox 3"/>
            <p:cNvSpPr txBox="1"/>
            <p:nvPr/>
          </p:nvSpPr>
          <p:spPr>
            <a:xfrm>
              <a:off x="7315200" y="2514600"/>
              <a:ext cx="9482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</a:rPr>
                <a:t>Future?</a:t>
              </a:r>
              <a:endParaRPr lang="en-US" sz="1600" b="1" dirty="0">
                <a:solidFill>
                  <a:srgbClr val="0000FF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200" y="5334000"/>
              <a:ext cx="830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  <a:cs typeface="Arial"/>
                </a:rPr>
                <a:t>Lower threshold would greatly expand </a:t>
              </a:r>
              <a:r>
                <a:rPr lang="en-US" b="1" dirty="0" smtClean="0">
                  <a:solidFill>
                    <a:srgbClr val="0000FF"/>
                  </a:solidFill>
                  <a:cs typeface="Arial"/>
                </a:rPr>
                <a:t>non</a:t>
              </a:r>
              <a:r>
                <a:rPr lang="en-US" b="1" dirty="0">
                  <a:solidFill>
                    <a:srgbClr val="0000FF"/>
                  </a:solidFill>
                  <a:cs typeface="Arial"/>
                </a:rPr>
                <a:t>-attainment regions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804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000" dirty="0" smtClean="0"/>
              <a:t>Frequency of summer migratory cyclones over NE US </a:t>
            </a:r>
            <a:br>
              <a:rPr lang="en-US" sz="2000" dirty="0" smtClean="0"/>
            </a:br>
            <a:r>
              <a:rPr lang="en-US" sz="2000" dirty="0" smtClean="0"/>
              <a:t>decreases as the planet warms (GFDL CM3 model, RCP8.5)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5943600"/>
            <a:ext cx="171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A. Turner et al.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Box.Tracks.Region_2021-2024_AJT.png"/>
          <p:cNvPicPr>
            <a:picLocks noChangeAspect="1"/>
          </p:cNvPicPr>
          <p:nvPr/>
        </p:nvPicPr>
        <p:blipFill>
          <a:blip r:embed="rId4" cstate="print"/>
          <a:srcRect l="25101" t="10000" r="25101" b="21111"/>
          <a:stretch>
            <a:fillRect/>
          </a:stretch>
        </p:blipFill>
        <p:spPr>
          <a:xfrm>
            <a:off x="0" y="1676400"/>
            <a:ext cx="2895600" cy="309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688068"/>
            <a:ext cx="29546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Region for counting storms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66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Individual JJA storm tracks </a:t>
            </a:r>
          </a:p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(2021-2024, RCP8.5) 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6200000" flipH="1">
            <a:off x="381000" y="2590800"/>
            <a:ext cx="1295400" cy="228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685800" y="3733800"/>
            <a:ext cx="914400" cy="609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52400" y="4419600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Region for counting O</a:t>
            </a:r>
            <a:r>
              <a:rPr lang="en-US" baseline="-25000" dirty="0" smtClean="0"/>
              <a:t>3</a:t>
            </a:r>
            <a:r>
              <a:rPr lang="en-US" dirty="0" smtClean="0"/>
              <a:t> events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200407" y="1122112"/>
            <a:ext cx="5908957" cy="4135688"/>
            <a:chOff x="3200407" y="1122112"/>
            <a:chExt cx="5908957" cy="4135688"/>
          </a:xfrm>
        </p:grpSpPr>
        <p:grpSp>
          <p:nvGrpSpPr>
            <p:cNvPr id="22" name="Group 21"/>
            <p:cNvGrpSpPr/>
            <p:nvPr/>
          </p:nvGrpSpPr>
          <p:grpSpPr>
            <a:xfrm>
              <a:off x="3505200" y="1143000"/>
              <a:ext cx="5604164" cy="4114800"/>
              <a:chOff x="3505200" y="1143000"/>
              <a:chExt cx="5604164" cy="4114800"/>
            </a:xfrm>
          </p:grpSpPr>
          <p:pic>
            <p:nvPicPr>
              <p:cNvPr id="3" name="Picture 2" descr="Z1_2006-2100_AJT.png"/>
              <p:cNvPicPr>
                <a:picLocks noChangeAspect="1"/>
              </p:cNvPicPr>
              <p:nvPr/>
            </p:nvPicPr>
            <p:blipFill>
              <a:blip r:embed="rId5" cstate="print"/>
              <a:srcRect l="16611" t="28889" r="6212" b="10000"/>
              <a:stretch>
                <a:fillRect/>
              </a:stretch>
            </p:blipFill>
            <p:spPr>
              <a:xfrm>
                <a:off x="3505200" y="1828800"/>
                <a:ext cx="5604164" cy="3429000"/>
              </a:xfrm>
              <a:prstGeom prst="rect">
                <a:avLst/>
              </a:prstGeom>
            </p:spPr>
          </p:pic>
          <p:pic>
            <p:nvPicPr>
              <p:cNvPr id="11" name="Picture 10" descr="Z1_2006-2100_AJT.png"/>
              <p:cNvPicPr>
                <a:picLocks noChangeAspect="1"/>
              </p:cNvPicPr>
              <p:nvPr/>
            </p:nvPicPr>
            <p:blipFill>
              <a:blip r:embed="rId5" cstate="print"/>
              <a:srcRect l="23384" t="20000" r="42273" b="74286"/>
              <a:stretch>
                <a:fillRect/>
              </a:stretch>
            </p:blipFill>
            <p:spPr>
              <a:xfrm>
                <a:off x="4537364" y="1970313"/>
                <a:ext cx="3048000" cy="391887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505200" y="1143000"/>
                <a:ext cx="55354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 smtClean="0"/>
                  <a:t>Cylones</a:t>
                </a:r>
                <a:r>
                  <a:rPr lang="en-US" dirty="0" smtClean="0"/>
                  <a:t> diagnosed  from 6-hourly SLP with </a:t>
                </a:r>
              </a:p>
              <a:p>
                <a:r>
                  <a:rPr lang="en-US" dirty="0" smtClean="0"/>
                  <a:t>MCMS software from Mike Bauer, (Columbia U/GISS)</a:t>
                </a:r>
                <a:endParaRPr lang="en-US" dirty="0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 rot="16200000">
              <a:off x="1398567" y="2923952"/>
              <a:ext cx="3973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Number of storms  per summer (JJA)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0" y="5842337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endParaRPr lang="en-US" sz="700" b="1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342900" indent="-342900">
              <a:buFont typeface="Wingdings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Robust across models?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[e.g., Lang and Waugh, 2011]</a:t>
            </a:r>
          </a:p>
          <a:p>
            <a:pPr marL="342900" indent="-342900">
              <a:buFont typeface="Wingdings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How do projected emissions interact with climate change?</a:t>
            </a:r>
            <a:endParaRPr lang="en-US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aphicFrame>
        <p:nvGraphicFramePr>
          <p:cNvPr id="1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538313"/>
              </p:ext>
            </p:extLst>
          </p:nvPr>
        </p:nvGraphicFramePr>
        <p:xfrm>
          <a:off x="827088" y="5029200"/>
          <a:ext cx="75072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Equation" r:id="rId6" imgW="3657600" imgH="482600" progId="Equation.3">
                  <p:embed/>
                </p:oleObj>
              </mc:Choice>
              <mc:Fallback>
                <p:oleObj name="Equation" r:id="rId6" imgW="3657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5029200"/>
                        <a:ext cx="75072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New RCP emissions suggest lower future surface 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than SRES scenarios, e.g., decrease in N. America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962" y="1143000"/>
            <a:ext cx="776863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Annual mean surface O</a:t>
            </a:r>
            <a:r>
              <a:rPr lang="en-US" sz="2000" baseline="-25000" dirty="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change estimated from sensitivities to emissions derived from TF HTAP model ensemble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075887" y="3613823"/>
            <a:ext cx="28492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ahoma"/>
              </a:rPr>
              <a:t>Surface O</a:t>
            </a:r>
            <a:r>
              <a:rPr lang="en-US" baseline="-25000" dirty="0" smtClean="0">
                <a:solidFill>
                  <a:srgbClr val="000000"/>
                </a:solidFill>
                <a:latin typeface="Tahoma"/>
              </a:rPr>
              <a:t>3 </a:t>
            </a:r>
            <a:r>
              <a:rPr lang="en-US" dirty="0" smtClean="0">
                <a:solidFill>
                  <a:srgbClr val="000000"/>
                </a:solidFill>
                <a:latin typeface="Tahoma"/>
              </a:rPr>
              <a:t>changes (ppb)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896" t="6447" r="68599" b="50812"/>
          <a:stretch/>
        </p:blipFill>
        <p:spPr>
          <a:xfrm>
            <a:off x="685800" y="2145268"/>
            <a:ext cx="3657600" cy="3724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896" t="53228" r="68599" b="3637"/>
          <a:stretch/>
        </p:blipFill>
        <p:spPr>
          <a:xfrm>
            <a:off x="4673029" y="2069069"/>
            <a:ext cx="3632771" cy="3733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59753" y="1764268"/>
            <a:ext cx="35772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[Wild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et al., submitted to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ACP]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367" y="5791200"/>
            <a:ext cx="8494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Dramatic rise in CH</a:t>
            </a:r>
            <a:r>
              <a:rPr lang="en-US" sz="2000" baseline="-25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4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in RCP8.5 opposes </a:t>
            </a:r>
            <a:r>
              <a:rPr lang="en-US" sz="2000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NO</a:t>
            </a:r>
            <a:r>
              <a:rPr lang="en-US" sz="2000" baseline="-25000" dirty="0" err="1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x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-driven decreases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-- factor of 2 uncertainty in model surface O</a:t>
            </a:r>
            <a:r>
              <a:rPr lang="en-US" baseline="-25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3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response to CH</a:t>
            </a:r>
            <a:r>
              <a:rPr lang="en-US" baseline="-25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4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R</a:t>
            </a: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esponse to combined changes in emissions and climate in RCP 8.5?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26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(RCP) scenarios: range in greenhouse gas projections </a:t>
            </a:r>
            <a:br>
              <a:rPr lang="en-US" dirty="0" smtClean="0"/>
            </a:br>
            <a:r>
              <a:rPr lang="en-US" dirty="0" smtClean="0"/>
              <a:t>but N. American </a:t>
            </a:r>
            <a:r>
              <a:rPr lang="en-US" dirty="0" err="1" smtClean="0"/>
              <a:t>NO</a:t>
            </a:r>
            <a:r>
              <a:rPr lang="en-US" baseline="-25000" dirty="0" err="1" smtClean="0"/>
              <a:t>x</a:t>
            </a:r>
            <a:r>
              <a:rPr lang="en-US" dirty="0" smtClean="0"/>
              <a:t> emissions decrease in all RCPs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372761"/>
            <a:ext cx="93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Why does N. Amer.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sfc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increase with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reductions in RCP8.5? CH</a:t>
            </a:r>
            <a:r>
              <a:rPr lang="en-US" sz="20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43400" y="1143000"/>
            <a:ext cx="4495800" cy="2209800"/>
            <a:chOff x="4343400" y="1143000"/>
            <a:chExt cx="4495800" cy="2209800"/>
          </a:xfrm>
        </p:grpSpPr>
        <p:pic>
          <p:nvPicPr>
            <p:cNvPr id="14" name="Picture 13" descr="annmean_no_emis_rcps_NA_rcp8_45_star.png"/>
            <p:cNvPicPr>
              <a:picLocks noChangeAspect="1"/>
            </p:cNvPicPr>
            <p:nvPr/>
          </p:nvPicPr>
          <p:blipFill>
            <a:blip r:embed="rId3" cstate="print"/>
            <a:srcRect l="6536" t="45555" r="11503" b="26666"/>
            <a:stretch>
              <a:fillRect/>
            </a:stretch>
          </p:blipFill>
          <p:spPr>
            <a:xfrm>
              <a:off x="4343400" y="1447800"/>
              <a:ext cx="4343400" cy="1905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48200" y="1143000"/>
              <a:ext cx="419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N. American </a:t>
              </a:r>
              <a:r>
                <a:rPr lang="en-US" dirty="0" err="1" smtClean="0"/>
                <a:t>Anthro</a:t>
              </a:r>
              <a:r>
                <a:rPr lang="en-US" dirty="0" smtClean="0"/>
                <a:t> </a:t>
              </a:r>
              <a:r>
                <a:rPr lang="en-US" dirty="0" err="1" smtClean="0"/>
                <a:t>NO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  (</a:t>
              </a:r>
              <a:r>
                <a:rPr lang="en-US" dirty="0" err="1" smtClean="0"/>
                <a:t>Tg</a:t>
              </a:r>
              <a:r>
                <a:rPr lang="en-US" dirty="0" smtClean="0"/>
                <a:t> N yr</a:t>
              </a:r>
              <a:r>
                <a:rPr lang="en-US" baseline="30000" dirty="0" smtClean="0"/>
                <a:t>-1</a:t>
              </a:r>
              <a:r>
                <a:rPr lang="en-US" dirty="0" smtClean="0"/>
                <a:t>)</a:t>
              </a:r>
              <a:endParaRPr lang="en-US" baseline="300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67600" y="1524000"/>
              <a:ext cx="1132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RCP8.5  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RCP4.5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267200" y="3239869"/>
            <a:ext cx="4953000" cy="3160931"/>
            <a:chOff x="76200" y="3544669"/>
            <a:chExt cx="4953000" cy="3160931"/>
          </a:xfrm>
        </p:grpSpPr>
        <p:grpSp>
          <p:nvGrpSpPr>
            <p:cNvPr id="27" name="Group 26"/>
            <p:cNvGrpSpPr/>
            <p:nvPr/>
          </p:nvGrpSpPr>
          <p:grpSpPr>
            <a:xfrm>
              <a:off x="76200" y="3544669"/>
              <a:ext cx="4953000" cy="3160931"/>
              <a:chOff x="4193485" y="3595111"/>
              <a:chExt cx="4953000" cy="3160931"/>
            </a:xfrm>
          </p:grpSpPr>
          <p:pic>
            <p:nvPicPr>
              <p:cNvPr id="251906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972" t="2752" r="498" b="3670"/>
              <a:stretch>
                <a:fillRect/>
              </a:stretch>
            </p:blipFill>
            <p:spPr bwMode="auto">
              <a:xfrm>
                <a:off x="4572000" y="4165242"/>
                <a:ext cx="4345885" cy="2590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193485" y="4038600"/>
                <a:ext cx="530915" cy="25006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Calibri" pitchFamily="34" charset="0"/>
                  </a:rPr>
                  <a:t>    5</a:t>
                </a:r>
              </a:p>
              <a:p>
                <a:endParaRPr lang="en-US" b="1" dirty="0" smtClean="0">
                  <a:latin typeface="Calibri" pitchFamily="34" charset="0"/>
                </a:endParaRPr>
              </a:p>
              <a:p>
                <a:endParaRPr lang="en-US" sz="800" b="1" dirty="0" smtClean="0">
                  <a:latin typeface="Calibri" pitchFamily="34" charset="0"/>
                </a:endParaRPr>
              </a:p>
              <a:p>
                <a:r>
                  <a:rPr lang="en-US" b="1" dirty="0" smtClean="0">
                    <a:latin typeface="Calibri" pitchFamily="34" charset="0"/>
                  </a:rPr>
                  <a:t>    0</a:t>
                </a:r>
              </a:p>
              <a:p>
                <a:endParaRPr lang="en-US" b="1" dirty="0" smtClean="0">
                  <a:latin typeface="Calibri" pitchFamily="34" charset="0"/>
                </a:endParaRPr>
              </a:p>
              <a:p>
                <a:endParaRPr lang="en-US" sz="1200" b="1" dirty="0" smtClean="0">
                  <a:latin typeface="Calibri" pitchFamily="34" charset="0"/>
                </a:endParaRPr>
              </a:p>
              <a:p>
                <a:r>
                  <a:rPr lang="en-US" b="1" dirty="0" smtClean="0">
                    <a:latin typeface="Calibri" pitchFamily="34" charset="0"/>
                  </a:rPr>
                  <a:t>   -5</a:t>
                </a:r>
              </a:p>
              <a:p>
                <a:endParaRPr lang="en-US" b="1" dirty="0" smtClean="0">
                  <a:latin typeface="Calibri" pitchFamily="34" charset="0"/>
                </a:endParaRPr>
              </a:p>
              <a:p>
                <a:endParaRPr lang="en-US" sz="1050" b="1" dirty="0" smtClean="0">
                  <a:latin typeface="Calibri" pitchFamily="34" charset="0"/>
                </a:endParaRPr>
              </a:p>
              <a:p>
                <a:r>
                  <a:rPr lang="en-US" b="1" dirty="0" smtClean="0">
                    <a:latin typeface="Calibri" pitchFamily="34" charset="0"/>
                  </a:rPr>
                  <a:t>-10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43531" y="3595111"/>
                <a:ext cx="47029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Annual mean changes in NA </a:t>
                </a:r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sfc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O</a:t>
                </a:r>
                <a:r>
                  <a:rPr lang="en-US" b="1" baseline="-25000" dirty="0" smtClean="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(ppb)</a:t>
                </a:r>
                <a:r>
                  <a:rPr lang="en-US" b="1" baseline="-25000" dirty="0" smtClean="0"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ctr"/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GFDL CM3 (EMISSIONS + CLIMATE)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590800" y="4572000"/>
              <a:ext cx="219915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RCP8.5  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RCP4.5 ens. mean</a:t>
              </a:r>
            </a:p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Individual members</a:t>
              </a:r>
            </a:p>
          </p:txBody>
        </p:sp>
      </p:grpSp>
      <p:pic>
        <p:nvPicPr>
          <p:cNvPr id="15" name="Picture 14" descr="rcp_co2.png"/>
          <p:cNvPicPr>
            <a:picLocks noChangeAspect="1"/>
          </p:cNvPicPr>
          <p:nvPr/>
        </p:nvPicPr>
        <p:blipFill>
          <a:blip r:embed="rId5" cstate="print"/>
          <a:srcRect l="7456" t="10393" r="4495"/>
          <a:stretch>
            <a:fillRect/>
          </a:stretch>
        </p:blipFill>
        <p:spPr>
          <a:xfrm>
            <a:off x="-35093" y="1219200"/>
            <a:ext cx="4378493" cy="344324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7628" y="3657600"/>
            <a:ext cx="4419600" cy="2667000"/>
            <a:chOff x="3810000" y="3302000"/>
            <a:chExt cx="5257800" cy="3556000"/>
          </a:xfrm>
        </p:grpSpPr>
        <p:grpSp>
          <p:nvGrpSpPr>
            <p:cNvPr id="17" name="Group 18"/>
            <p:cNvGrpSpPr/>
            <p:nvPr/>
          </p:nvGrpSpPr>
          <p:grpSpPr>
            <a:xfrm>
              <a:off x="3810000" y="3505200"/>
              <a:ext cx="5257800" cy="3352800"/>
              <a:chOff x="76200" y="3048000"/>
              <a:chExt cx="5257800" cy="3352800"/>
            </a:xfrm>
          </p:grpSpPr>
          <p:pic>
            <p:nvPicPr>
              <p:cNvPr id="19" name="Picture 18" descr="ch4_rcps.png"/>
              <p:cNvPicPr>
                <a:picLocks noChangeAspect="1"/>
              </p:cNvPicPr>
              <p:nvPr/>
            </p:nvPicPr>
            <p:blipFill>
              <a:blip r:embed="rId6" cstate="print"/>
              <a:srcRect l="7929" t="15411" r="3636" b="19903"/>
              <a:stretch>
                <a:fillRect/>
              </a:stretch>
            </p:blipFill>
            <p:spPr>
              <a:xfrm>
                <a:off x="76200" y="3048000"/>
                <a:ext cx="5257800" cy="2971800"/>
              </a:xfrm>
              <a:prstGeom prst="rect">
                <a:avLst/>
              </a:prstGeom>
            </p:spPr>
          </p:pic>
          <p:pic>
            <p:nvPicPr>
              <p:cNvPr id="20" name="Picture 19" descr="ch4_rcps.png"/>
              <p:cNvPicPr>
                <a:picLocks noChangeAspect="1"/>
              </p:cNvPicPr>
              <p:nvPr/>
            </p:nvPicPr>
            <p:blipFill>
              <a:blip r:embed="rId6" cstate="print"/>
              <a:srcRect l="7929" t="86731" r="3636"/>
              <a:stretch>
                <a:fillRect/>
              </a:stretch>
            </p:blipFill>
            <p:spPr>
              <a:xfrm>
                <a:off x="76200" y="5791200"/>
                <a:ext cx="5257800" cy="609600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4406843" y="3302000"/>
              <a:ext cx="1578799" cy="1600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GLOBAL</a:t>
              </a:r>
            </a:p>
            <a:p>
              <a:pPr algn="ctr"/>
              <a:r>
                <a:rPr lang="en-US" dirty="0" smtClean="0"/>
                <a:t>CH</a:t>
              </a:r>
              <a:r>
                <a:rPr lang="en-US" baseline="-25000" dirty="0" smtClean="0"/>
                <a:t>4</a:t>
              </a:r>
              <a:r>
                <a:rPr lang="en-US" dirty="0" smtClean="0"/>
                <a:t> </a:t>
              </a:r>
            </a:p>
            <a:p>
              <a:pPr algn="ctr"/>
              <a:r>
                <a:rPr lang="en-US" dirty="0" smtClean="0"/>
                <a:t>abundance </a:t>
              </a:r>
            </a:p>
            <a:p>
              <a:pPr algn="ctr"/>
              <a:r>
                <a:rPr lang="en-US" dirty="0" smtClean="0"/>
                <a:t>(ppb)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30690" y="1390471"/>
            <a:ext cx="132710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GLOBAL</a:t>
            </a:r>
          </a:p>
          <a:p>
            <a:pPr algn="ctr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abundance 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ppm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57200" y="3581400"/>
            <a:ext cx="365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981200" y="1390471"/>
            <a:ext cx="111761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RCP8.5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RCP6.0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RCP4.5</a:t>
            </a:r>
          </a:p>
          <a:p>
            <a:r>
              <a:rPr lang="en-US" dirty="0" smtClean="0">
                <a:solidFill>
                  <a:srgbClr val="009900"/>
                </a:solidFill>
              </a:rPr>
              <a:t>RCP2.6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5102423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c/o V. </a:t>
            </a:r>
            <a:r>
              <a:rPr lang="en-US" sz="1400" dirty="0" err="1" smtClean="0"/>
              <a:t>Naik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ozone seasonal cycle reverses in CM3 RCP8.5 simulation over (e.g., USA; Europe) </a:t>
            </a:r>
            <a:endParaRPr lang="en-US" dirty="0"/>
          </a:p>
        </p:txBody>
      </p:sp>
      <p:pic>
        <p:nvPicPr>
          <p:cNvPr id="8" name="Picture 7" descr="rcp8seascycle.png"/>
          <p:cNvPicPr>
            <a:picLocks noChangeAspect="1"/>
          </p:cNvPicPr>
          <p:nvPr/>
        </p:nvPicPr>
        <p:blipFill>
          <a:blip r:embed="rId2" cstate="print"/>
          <a:srcRect l="8815" t="7813" r="50832" b="53298"/>
          <a:stretch>
            <a:fillRect/>
          </a:stretch>
        </p:blipFill>
        <p:spPr>
          <a:xfrm>
            <a:off x="0" y="1600200"/>
            <a:ext cx="4604657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981200"/>
            <a:ext cx="128753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1986-2005</a:t>
            </a:r>
          </a:p>
          <a:p>
            <a:r>
              <a:rPr lang="en-US" b="1" dirty="0" smtClean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2031-2050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2081-2100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15"/>
          <p:cNvGrpSpPr/>
          <p:nvPr/>
        </p:nvGrpSpPr>
        <p:grpSpPr>
          <a:xfrm>
            <a:off x="762000" y="2667000"/>
            <a:ext cx="1600200" cy="1676400"/>
            <a:chOff x="762000" y="2209800"/>
            <a:chExt cx="1600200" cy="1676400"/>
          </a:xfrm>
        </p:grpSpPr>
        <p:sp>
          <p:nvSpPr>
            <p:cNvPr id="13" name="Oval 12"/>
            <p:cNvSpPr/>
            <p:nvPr/>
          </p:nvSpPr>
          <p:spPr bwMode="auto">
            <a:xfrm>
              <a:off x="762000" y="2209800"/>
              <a:ext cx="1600200" cy="1600200"/>
            </a:xfrm>
            <a:prstGeom prst="ellips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79998" y="2962870"/>
              <a:ext cx="57740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0000FF"/>
                  </a:solidFill>
                </a:rPr>
                <a:t>?</a:t>
              </a:r>
              <a:endParaRPr lang="en-US" sz="5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2286000" y="2057400"/>
            <a:ext cx="1752600" cy="4789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Helvetica" pitchFamily="34" charset="0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2133600" y="2514600"/>
            <a:ext cx="1907895" cy="1924110"/>
            <a:chOff x="2133600" y="2057400"/>
            <a:chExt cx="1907895" cy="1924110"/>
          </a:xfrm>
        </p:grpSpPr>
        <p:sp>
          <p:nvSpPr>
            <p:cNvPr id="9" name="TextBox 8"/>
            <p:cNvSpPr txBox="1"/>
            <p:nvPr/>
          </p:nvSpPr>
          <p:spPr>
            <a:xfrm>
              <a:off x="2133600" y="3581400"/>
              <a:ext cx="19078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NO</a:t>
              </a:r>
              <a:r>
                <a:rPr lang="en-US" sz="2000" baseline="-25000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x</a:t>
              </a:r>
              <a:r>
                <a:rPr lang="en-US" sz="20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 decreases</a:t>
              </a:r>
              <a:endPara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2209800" y="2057400"/>
              <a:ext cx="1600200" cy="1600200"/>
            </a:xfrm>
            <a:prstGeom prst="ellips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Helvetica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04800" y="5153561"/>
            <a:ext cx="8839200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What is driving wintertime increase?</a:t>
            </a: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900" dirty="0" smtClean="0">
              <a:solidFill>
                <a:srgbClr val="0000FF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2100 NE USA seasonal cycle similar to current 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estimates of 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“background” O</a:t>
            </a:r>
            <a:r>
              <a:rPr lang="en-US" sz="2400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at high-altitude sites (W US)</a:t>
            </a:r>
          </a:p>
          <a:p>
            <a:endParaRPr lang="en-US" sz="9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495801" y="1688068"/>
            <a:ext cx="4648199" cy="3264932"/>
            <a:chOff x="4419601" y="1307068"/>
            <a:chExt cx="4648199" cy="3264932"/>
          </a:xfrm>
        </p:grpSpPr>
        <p:grpSp>
          <p:nvGrpSpPr>
            <p:cNvPr id="28" name="Group 27"/>
            <p:cNvGrpSpPr/>
            <p:nvPr/>
          </p:nvGrpSpPr>
          <p:grpSpPr>
            <a:xfrm>
              <a:off x="4419601" y="1307068"/>
              <a:ext cx="4648199" cy="3264932"/>
              <a:chOff x="4419601" y="1307068"/>
              <a:chExt cx="4648199" cy="3264932"/>
            </a:xfrm>
          </p:grpSpPr>
          <p:pic>
            <p:nvPicPr>
              <p:cNvPr id="21" name="Picture 20" descr="am3_wus_prb.png"/>
              <p:cNvPicPr>
                <a:picLocks noChangeAspect="1"/>
              </p:cNvPicPr>
              <p:nvPr/>
            </p:nvPicPr>
            <p:blipFill>
              <a:blip r:embed="rId3" cstate="print"/>
              <a:srcRect l="43259" t="44376" r="10780" b="16515"/>
              <a:stretch>
                <a:fillRect/>
              </a:stretch>
            </p:blipFill>
            <p:spPr>
              <a:xfrm>
                <a:off x="4724400" y="1967357"/>
                <a:ext cx="4343400" cy="2391436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105400" y="1307068"/>
                <a:ext cx="381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U.S. </a:t>
                </a:r>
                <a:r>
                  <a:rPr lang="en-US" dirty="0" err="1" smtClean="0">
                    <a:latin typeface="Arial" pitchFamily="34" charset="0"/>
                    <a:cs typeface="Arial" pitchFamily="34" charset="0"/>
                  </a:rPr>
                  <a:t>CASTNet</a:t>
                </a:r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 sites &gt; 1.5 km 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019801" y="4202668"/>
                <a:ext cx="219723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Month of 2006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16200000">
                <a:off x="3156466" y="2634735"/>
                <a:ext cx="289560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Monthly mean MDA8 O</a:t>
                </a:r>
                <a:r>
                  <a:rPr lang="en-US" baseline="-25000" dirty="0" smtClean="0">
                    <a:latin typeface="Arial" pitchFamily="34" charset="0"/>
                    <a:cs typeface="Arial" pitchFamily="34" charset="0"/>
                  </a:rPr>
                  <a:t>3</a:t>
                </a:r>
                <a:endParaRPr lang="en-US" baseline="-25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029200" y="1801831"/>
                <a:ext cx="3734548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" pitchFamily="34" charset="0"/>
                    <a:cs typeface="Arial" pitchFamily="34" charset="0"/>
                  </a:rPr>
                  <a:t>2006 </a:t>
                </a:r>
                <a:r>
                  <a:rPr lang="en-US" sz="1400" b="1" dirty="0" err="1" smtClean="0">
                    <a:latin typeface="Arial" pitchFamily="34" charset="0"/>
                    <a:cs typeface="Arial" pitchFamily="34" charset="0"/>
                  </a:rPr>
                  <a:t>CASTNet</a:t>
                </a:r>
                <a:r>
                  <a:rPr lang="en-US" sz="14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1" dirty="0" err="1" smtClean="0">
                    <a:latin typeface="Arial" pitchFamily="34" charset="0"/>
                    <a:cs typeface="Arial" pitchFamily="34" charset="0"/>
                  </a:rPr>
                  <a:t>obs</a:t>
                </a:r>
                <a:r>
                  <a:rPr lang="en-US" sz="14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1" dirty="0" smtClean="0">
                    <a:solidFill>
                      <a:schemeClr val="bg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(range)</a:t>
                </a:r>
                <a:endParaRPr lang="en-US" sz="1400" b="1" dirty="0" smtClean="0"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1400" b="1" dirty="0" smtClean="0">
                    <a:solidFill>
                      <a:srgbClr val="009900"/>
                    </a:solidFill>
                    <a:latin typeface="Arial" pitchFamily="34" charset="0"/>
                    <a:cs typeface="Arial" pitchFamily="34" charset="0"/>
                  </a:rPr>
                  <a:t>2006 AM3 (nudged to NCEP winds)</a:t>
                </a:r>
              </a:p>
              <a:p>
                <a:r>
                  <a:rPr lang="en-US" sz="1400" b="1" dirty="0" smtClean="0">
                    <a:solidFill>
                      <a:srgbClr val="7030A0"/>
                    </a:solidFill>
                    <a:latin typeface="Arial" pitchFamily="34" charset="0"/>
                    <a:cs typeface="Arial" pitchFamily="34" charset="0"/>
                  </a:rPr>
                  <a:t>2006 AM3 with zero N. Amer. </a:t>
                </a:r>
                <a:r>
                  <a:rPr lang="en-US" sz="1400" b="1" dirty="0" err="1" smtClean="0">
                    <a:solidFill>
                      <a:srgbClr val="7030A0"/>
                    </a:solidFill>
                    <a:latin typeface="Arial" pitchFamily="34" charset="0"/>
                    <a:cs typeface="Arial" pitchFamily="34" charset="0"/>
                  </a:rPr>
                  <a:t>anth</a:t>
                </a:r>
                <a:r>
                  <a:rPr lang="en-US" sz="1400" b="1" dirty="0" smtClean="0">
                    <a:solidFill>
                      <a:srgbClr val="7030A0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1400" b="1" dirty="0" err="1" smtClean="0">
                    <a:solidFill>
                      <a:srgbClr val="7030A0"/>
                    </a:solidFill>
                    <a:latin typeface="Arial" pitchFamily="34" charset="0"/>
                    <a:cs typeface="Arial" pitchFamily="34" charset="0"/>
                  </a:rPr>
                  <a:t>emis</a:t>
                </a:r>
                <a:r>
                  <a:rPr lang="en-US" sz="1400" b="1" dirty="0" smtClean="0">
                    <a:solidFill>
                      <a:srgbClr val="7030A0"/>
                    </a:solidFill>
                    <a:latin typeface="Arial" pitchFamily="34" charset="0"/>
                    <a:cs typeface="Arial" pitchFamily="34" charset="0"/>
                  </a:rPr>
                  <a:t>.   </a:t>
                </a:r>
                <a:endParaRPr lang="en-US" sz="1400" b="1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696200" y="1611868"/>
              <a:ext cx="136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J. </a:t>
              </a:r>
              <a:r>
                <a:rPr lang="en-US" dirty="0" err="1" smtClean="0"/>
                <a:t>Oberman</a:t>
              </a:r>
              <a:endParaRPr lang="en-US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38200" y="4343400"/>
            <a:ext cx="8480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A.M. Fiore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stratospheric O</a:t>
            </a:r>
            <a:r>
              <a:rPr lang="en-US" baseline="-25000" dirty="0" smtClean="0"/>
              <a:t>3</a:t>
            </a:r>
            <a:r>
              <a:rPr lang="en-US" dirty="0" smtClean="0"/>
              <a:t> in surface air accounts for &gt;50% of wintertime O</a:t>
            </a:r>
            <a:r>
              <a:rPr lang="en-US" baseline="-25000" dirty="0" smtClean="0"/>
              <a:t>3</a:t>
            </a:r>
            <a:r>
              <a:rPr lang="en-US" dirty="0" smtClean="0"/>
              <a:t> increase over NE USA in RCP8.5 simulation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4800" y="64008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Extreme scenario highlights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strat-trop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climate-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chem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-AQ coupling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114300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“ACCMIP simulations”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(V.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Naik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AM3 (10 years each) with decadal average SSTs for: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2000 (+ 2000 emissions + WMGG + ODS)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2100 (+ 2100 RCP8.5emissions + WMGGs + ODS)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68794" y="2133600"/>
            <a:ext cx="6436806" cy="2971800"/>
            <a:chOff x="268794" y="2133600"/>
            <a:chExt cx="6436806" cy="2971800"/>
          </a:xfrm>
        </p:grpSpPr>
        <p:pic>
          <p:nvPicPr>
            <p:cNvPr id="17" name="Picture 16" descr="seascycle_diff_accmip_rcp85_mda8_o3s.png"/>
            <p:cNvPicPr>
              <a:picLocks noChangeAspect="1"/>
            </p:cNvPicPr>
            <p:nvPr/>
          </p:nvPicPr>
          <p:blipFill>
            <a:blip r:embed="rId2" cstate="print"/>
            <a:srcRect l="13303" t="11749" r="50859" b="50000"/>
            <a:stretch>
              <a:fillRect/>
            </a:stretch>
          </p:blipFill>
          <p:spPr>
            <a:xfrm>
              <a:off x="2209800" y="2133600"/>
              <a:ext cx="4495800" cy="29718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68794" y="2362200"/>
              <a:ext cx="1622559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Change in </a:t>
              </a:r>
            </a:p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surface O</a:t>
              </a:r>
              <a:r>
                <a:rPr lang="en-US" b="1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(ppb) </a:t>
              </a:r>
            </a:p>
            <a:p>
              <a:pPr algn="ctr"/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2100-2000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(difference of </a:t>
              </a:r>
            </a:p>
            <a:p>
              <a:pPr algn="ctr"/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10-year means)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>
              <a:off x="2603679" y="3356154"/>
              <a:ext cx="3810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Oval 18"/>
          <p:cNvSpPr/>
          <p:nvPr/>
        </p:nvSpPr>
        <p:spPr bwMode="auto">
          <a:xfrm>
            <a:off x="2057400" y="1981200"/>
            <a:ext cx="1600200" cy="1600200"/>
          </a:xfrm>
          <a:prstGeom prst="ellips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Helvetica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4738807"/>
            <a:ext cx="92964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Strat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 O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recovery+ climate-driven increase in STE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(intensifying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Brewer-Dobson circulation)?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[e.g., </a:t>
            </a:r>
            <a:r>
              <a:rPr lang="en-US" sz="1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Butchart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et al., 2006; </a:t>
            </a:r>
            <a:r>
              <a:rPr lang="en-US" sz="1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Hegglin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&amp; Shepherd, 2009; 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Kawase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et al., 2011; Li et al., 2008; </a:t>
            </a:r>
            <a:r>
              <a:rPr lang="en-US" sz="1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Shindell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et al. 2006; </a:t>
            </a:r>
            <a:r>
              <a:rPr lang="en-US" sz="1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Zeng</a:t>
            </a:r>
            <a:r>
              <a:rPr lang="en-US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et al., 2010]</a:t>
            </a:r>
            <a:endParaRPr lang="en-US" sz="3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/>
              <a:buChar char="à"/>
            </a:pP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</a:t>
            </a:r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egional emissions reductions + climate change influence relative 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role of regional vs. background O</a:t>
            </a:r>
            <a:r>
              <a:rPr lang="en-US" sz="20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0" y="6629400"/>
            <a:ext cx="8480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A.M. Fiore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Warmer, wetter world: More PM pollution?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4498" y="914400"/>
            <a:ext cx="8490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CLIMATE CHANGE ONLY AM3 idealized simulations (20 years)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1990s: observed decadal average SST and sea ice monthly 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climatologies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2090s: 1990s + mean changes from 19 AR-4 models (A1B)</a:t>
            </a:r>
          </a:p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Aerosol tracer: fixed lifetime, deposits like sulfate (ONLY WET DEP CHANGES)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5562600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à"/>
            </a:pP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Tracer burden increases by 12% </a:t>
            </a:r>
          </a:p>
          <a:p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   despite 6% increase in global </a:t>
            </a:r>
            <a:r>
              <a:rPr lang="en-US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precip</a:t>
            </a:r>
            <a:r>
              <a:rPr lang="en-US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. </a:t>
            </a:r>
          </a:p>
          <a:p>
            <a:pPr>
              <a:buFont typeface="Wingdings" charset="2"/>
              <a:buChar char="à"/>
            </a:pP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Role for large-scale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precip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vs. convective; </a:t>
            </a:r>
          </a:p>
          <a:p>
            <a:pPr>
              <a:buFont typeface="Wingdings" charset="2"/>
              <a:buChar char="à"/>
            </a:pP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Seasonality of tracer burden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3824" y="652046"/>
            <a:ext cx="3983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Y. Fang et al., 2011; Y. Fang et al., in prep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2297668"/>
            <a:ext cx="4605754" cy="3188732"/>
            <a:chOff x="118646" y="2678668"/>
            <a:chExt cx="4605754" cy="3188732"/>
          </a:xfrm>
        </p:grpSpPr>
        <p:sp>
          <p:nvSpPr>
            <p:cNvPr id="8" name="TextBox 7"/>
            <p:cNvSpPr txBox="1"/>
            <p:nvPr/>
          </p:nvSpPr>
          <p:spPr>
            <a:xfrm>
              <a:off x="838200" y="26786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Aerosol Tracer  (ppb)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18646" y="2968823"/>
              <a:ext cx="4605754" cy="2898577"/>
              <a:chOff x="118646" y="2968823"/>
              <a:chExt cx="4605754" cy="2898577"/>
            </a:xfrm>
          </p:grpSpPr>
          <p:pic>
            <p:nvPicPr>
              <p:cNvPr id="7" name="Picture 6" descr="yyf_cot_sat_fut_pres.png"/>
              <p:cNvPicPr>
                <a:picLocks noChangeAspect="1"/>
              </p:cNvPicPr>
              <p:nvPr/>
            </p:nvPicPr>
            <p:blipFill>
              <a:blip r:embed="rId2" cstate="print"/>
              <a:srcRect l="34269" t="40249" r="40595" b="35833"/>
              <a:stretch>
                <a:fillRect/>
              </a:stretch>
            </p:blipFill>
            <p:spPr>
              <a:xfrm>
                <a:off x="392723" y="3200400"/>
                <a:ext cx="4331677" cy="266700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 rot="16200000">
                <a:off x="-494503" y="4153697"/>
                <a:ext cx="15648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Pressure (</a:t>
                </a:r>
                <a:r>
                  <a:rPr lang="en-US" sz="1600" dirty="0" err="1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hPa</a:t>
                </a:r>
                <a:r>
                  <a:rPr lang="en-US" sz="16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609600" y="2968823"/>
                <a:ext cx="1249060" cy="2212776"/>
                <a:chOff x="609600" y="2968823"/>
                <a:chExt cx="1249060" cy="2212776"/>
              </a:xfrm>
            </p:grpSpPr>
            <p:pic>
              <p:nvPicPr>
                <p:cNvPr id="20" name="Picture 19" descr="yyf_cot_sat_fut_pres.png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58810" t="12652" r="37618" b="62203"/>
                <a:stretch>
                  <a:fillRect/>
                </a:stretch>
              </p:blipFill>
              <p:spPr>
                <a:xfrm>
                  <a:off x="877230" y="3276600"/>
                  <a:ext cx="418170" cy="1904999"/>
                </a:xfrm>
                <a:prstGeom prst="rect">
                  <a:avLst/>
                </a:prstGeom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609600" y="2968823"/>
                  <a:ext cx="124906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00"/>
                      </a:solidFill>
                      <a:latin typeface="Tahoma"/>
                    </a:rPr>
                    <a:t>2090s-1990s </a:t>
                  </a: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2514600" y="3276600"/>
                <a:ext cx="1651414" cy="688777"/>
                <a:chOff x="2514600" y="3276600"/>
                <a:chExt cx="1651414" cy="688777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2514600" y="3276600"/>
                  <a:ext cx="16514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00"/>
                      </a:solidFill>
                      <a:latin typeface="Tahoma"/>
                    </a:rPr>
                    <a:t>1990s distribution</a:t>
                  </a:r>
                </a:p>
              </p:txBody>
            </p:sp>
            <p:cxnSp>
              <p:nvCxnSpPr>
                <p:cNvPr id="24" name="Straight Arrow Connector 23"/>
                <p:cNvCxnSpPr>
                  <a:stCxn id="15" idx="2"/>
                </p:cNvCxnSpPr>
                <p:nvPr/>
              </p:nvCxnSpPr>
              <p:spPr bwMode="auto">
                <a:xfrm rot="5400000">
                  <a:off x="3117955" y="3743025"/>
                  <a:ext cx="381001" cy="63704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</p:grpSp>
      </p:grpSp>
      <p:grpSp>
        <p:nvGrpSpPr>
          <p:cNvPr id="32" name="Group 31"/>
          <p:cNvGrpSpPr/>
          <p:nvPr/>
        </p:nvGrpSpPr>
        <p:grpSpPr>
          <a:xfrm>
            <a:off x="4648200" y="2057400"/>
            <a:ext cx="4876800" cy="4849378"/>
            <a:chOff x="4648200" y="2057400"/>
            <a:chExt cx="4876800" cy="4849378"/>
          </a:xfrm>
        </p:grpSpPr>
        <p:grpSp>
          <p:nvGrpSpPr>
            <p:cNvPr id="31" name="Group 30"/>
            <p:cNvGrpSpPr/>
            <p:nvPr/>
          </p:nvGrpSpPr>
          <p:grpSpPr>
            <a:xfrm>
              <a:off x="4648200" y="2057400"/>
              <a:ext cx="4876800" cy="4849378"/>
              <a:chOff x="4572000" y="1788952"/>
              <a:chExt cx="4876800" cy="4849378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72000" y="1957426"/>
                <a:ext cx="4876800" cy="4680904"/>
                <a:chOff x="4572000" y="1957426"/>
                <a:chExt cx="4876800" cy="4680904"/>
              </a:xfrm>
            </p:grpSpPr>
            <p:pic>
              <p:nvPicPr>
                <p:cNvPr id="12" name="Picture 11" descr="nena_cdf_land_SAt_PM25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7379" t="70161" r="24242"/>
                <a:stretch>
                  <a:fillRect/>
                </a:stretch>
              </p:blipFill>
              <p:spPr>
                <a:xfrm>
                  <a:off x="5181600" y="3810000"/>
                  <a:ext cx="3276600" cy="2209800"/>
                </a:xfrm>
                <a:prstGeom prst="rect">
                  <a:avLst/>
                </a:prstGeom>
              </p:spPr>
            </p:pic>
            <p:pic>
              <p:nvPicPr>
                <p:cNvPr id="4" name="Picture 3" descr="nena_cdf_land_SAt_PM25.pn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4771" t="40000" r="24242" b="34984"/>
                <a:stretch>
                  <a:fillRect/>
                </a:stretch>
              </p:blipFill>
              <p:spPr>
                <a:xfrm>
                  <a:off x="5029200" y="1957426"/>
                  <a:ext cx="3401608" cy="1852574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5410201" y="2133600"/>
                  <a:ext cx="1752600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Aerosol Tracer (ppb) 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486400" y="3962400"/>
                  <a:ext cx="1026243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PM2.5 </a:t>
                  </a:r>
                </a:p>
                <a:p>
                  <a:r>
                    <a:rPr lang="en-US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(</a:t>
                  </a:r>
                  <a:r>
                    <a:rPr lang="en-US" b="1" dirty="0" err="1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ug</a:t>
                  </a:r>
                  <a:r>
                    <a:rPr lang="en-US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m</a:t>
                  </a:r>
                  <a:r>
                    <a:rPr lang="en-US" b="1" baseline="3000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-3</a:t>
                  </a:r>
                  <a:r>
                    <a:rPr lang="en-US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)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4572000" y="5715000"/>
                  <a:ext cx="48768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buFont typeface="Wingdings" charset="2"/>
                    <a:buChar char="à"/>
                  </a:pPr>
                  <a:r>
                    <a:rPr lang="en-US" dirty="0">
                      <a:solidFill>
                        <a:srgbClr val="0000FF"/>
                      </a:solidFill>
                      <a:latin typeface="Arial" pitchFamily="34" charset="0"/>
                      <a:cs typeface="Arial" pitchFamily="34" charset="0"/>
                      <a:sym typeface="Wingdings" pitchFamily="2" charset="2"/>
                    </a:rPr>
                    <a:t>Tracer roughly captures PM2.5 changes </a:t>
                  </a:r>
                </a:p>
                <a:p>
                  <a:pPr>
                    <a:buFont typeface="Wingdings" charset="2"/>
                    <a:buChar char="à"/>
                  </a:pPr>
                  <a:r>
                    <a:rPr lang="en-US" dirty="0">
                      <a:solidFill>
                        <a:srgbClr val="0000FF"/>
                      </a:solidFill>
                      <a:latin typeface="Arial" pitchFamily="34" charset="0"/>
                      <a:cs typeface="Arial" pitchFamily="34" charset="0"/>
                      <a:sym typeface="Wingdings" pitchFamily="2" charset="2"/>
                    </a:rPr>
                    <a:t>Cheaper option for AQ info from physical</a:t>
                  </a:r>
                </a:p>
                <a:p>
                  <a:r>
                    <a:rPr lang="en-US" dirty="0">
                      <a:solidFill>
                        <a:srgbClr val="0000FF"/>
                      </a:solidFill>
                      <a:latin typeface="Arial" pitchFamily="34" charset="0"/>
                      <a:cs typeface="Arial" pitchFamily="34" charset="0"/>
                      <a:sym typeface="Wingdings" pitchFamily="2" charset="2"/>
                    </a:rPr>
                    <a:t>	climate models (e.g., high res)</a:t>
                  </a:r>
                  <a:endParaRPr lang="en-US" dirty="0">
                    <a:solidFill>
                      <a:srgbClr val="0000FF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3477398" y="3553599"/>
                  <a:ext cx="288667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JJA daily regional mean</a:t>
                  </a:r>
                </a:p>
              </p:txBody>
            </p:sp>
          </p:grpSp>
          <p:sp>
            <p:nvSpPr>
              <p:cNvPr id="30" name="Rectangle 29"/>
              <p:cNvSpPr/>
              <p:nvPr/>
            </p:nvSpPr>
            <p:spPr>
              <a:xfrm>
                <a:off x="6400800" y="1788952"/>
                <a:ext cx="10567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NE USA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638800" y="3048000"/>
              <a:ext cx="793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ahoma"/>
                </a:rPr>
                <a:t>1990s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Tahoma"/>
                </a:rPr>
                <a:t>2090s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71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Some final thoughts…</a:t>
            </a:r>
            <a:br>
              <a:rPr lang="en-US" dirty="0" smtClean="0"/>
            </a:br>
            <a:r>
              <a:rPr lang="en-US" dirty="0" smtClean="0"/>
              <a:t>Non-local influences on U.S. O</a:t>
            </a:r>
            <a:r>
              <a:rPr lang="en-US" baseline="-25000" dirty="0" smtClean="0"/>
              <a:t>3</a:t>
            </a:r>
            <a:r>
              <a:rPr lang="en-US" dirty="0" smtClean="0"/>
              <a:t> air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144000" cy="1219200"/>
          </a:xfrm>
        </p:spPr>
        <p:txBody>
          <a:bodyPr/>
          <a:lstStyle/>
          <a:p>
            <a:r>
              <a:rPr lang="en-US" sz="2200" b="1" dirty="0" smtClean="0"/>
              <a:t>Asian and stratospheric components enhance U.S. “background” levels, contributing to high-O</a:t>
            </a:r>
            <a:r>
              <a:rPr lang="en-US" sz="2200" b="1" baseline="-25000" dirty="0" smtClean="0"/>
              <a:t>3</a:t>
            </a:r>
            <a:r>
              <a:rPr lang="en-US" sz="2200" b="1" dirty="0" smtClean="0"/>
              <a:t> events in the Western U.S. (high-altitude) in spring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2286000"/>
            <a:ext cx="8892178" cy="83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200" kern="0" dirty="0" smtClean="0">
                <a:solidFill>
                  <a:srgbClr val="0000FF"/>
                </a:solidFill>
                <a:sym typeface="Wingdings" pitchFamily="2" charset="2"/>
              </a:rPr>
              <a:t>Implications </a:t>
            </a:r>
            <a:r>
              <a:rPr lang="en-US" sz="2200" kern="0" dirty="0">
                <a:solidFill>
                  <a:srgbClr val="0000FF"/>
                </a:solidFill>
                <a:sym typeface="Wingdings" pitchFamily="2" charset="2"/>
              </a:rPr>
              <a:t>for attaining more stringent </a:t>
            </a:r>
            <a:r>
              <a:rPr lang="en-US" sz="2200" kern="0" dirty="0" smtClean="0">
                <a:solidFill>
                  <a:srgbClr val="0000FF"/>
                </a:solidFill>
                <a:sym typeface="Wingdings" pitchFamily="2" charset="2"/>
              </a:rPr>
              <a:t>standards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200" kern="0" dirty="0" smtClean="0">
                <a:solidFill>
                  <a:srgbClr val="0000FF"/>
                </a:solidFill>
                <a:sym typeface="Wingdings"/>
              </a:rPr>
              <a:t>Consistent view from </a:t>
            </a:r>
            <a:r>
              <a:rPr lang="en-US" sz="2200" kern="0" dirty="0">
                <a:solidFill>
                  <a:srgbClr val="0000FF"/>
                </a:solidFill>
                <a:sym typeface="Wingdings"/>
              </a:rPr>
              <a:t>~200x200 km </a:t>
            </a:r>
            <a:r>
              <a:rPr lang="en-US" sz="2200" kern="0" dirty="0" err="1">
                <a:solidFill>
                  <a:srgbClr val="0000FF"/>
                </a:solidFill>
                <a:sym typeface="Wingdings"/>
              </a:rPr>
              <a:t>vs</a:t>
            </a:r>
            <a:r>
              <a:rPr lang="en-US" sz="2200" kern="0" dirty="0">
                <a:solidFill>
                  <a:srgbClr val="0000FF"/>
                </a:solidFill>
                <a:sym typeface="Wingdings"/>
              </a:rPr>
              <a:t> ~</a:t>
            </a:r>
            <a:r>
              <a:rPr lang="en-US" sz="2200" kern="0" dirty="0" smtClean="0">
                <a:solidFill>
                  <a:srgbClr val="0000FF"/>
                </a:solidFill>
                <a:sym typeface="Wingdings"/>
              </a:rPr>
              <a:t>50x50km</a:t>
            </a:r>
            <a:r>
              <a:rPr lang="en-US" sz="2200" kern="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200" kern="0" dirty="0" smtClean="0">
                <a:solidFill>
                  <a:srgbClr val="0000FF"/>
                </a:solidFill>
                <a:sym typeface="Wingdings"/>
              </a:rPr>
              <a:t>(spatially refined) </a:t>
            </a:r>
            <a:endParaRPr lang="en-US" sz="2200" kern="0" dirty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2004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b="1" kern="0" dirty="0">
                <a:solidFill>
                  <a:srgbClr val="000000"/>
                </a:solidFill>
              </a:rPr>
              <a:t>Analysis of long-term chemical and meteorological </a:t>
            </a:r>
            <a:r>
              <a:rPr lang="en-US" sz="2200" b="1" kern="0" dirty="0" err="1">
                <a:solidFill>
                  <a:srgbClr val="000000"/>
                </a:solidFill>
              </a:rPr>
              <a:t>obs</a:t>
            </a:r>
            <a:r>
              <a:rPr lang="en-US" sz="2200" b="1" kern="0" dirty="0">
                <a:solidFill>
                  <a:srgbClr val="000000"/>
                </a:solidFill>
              </a:rPr>
              <a:t> </a:t>
            </a:r>
            <a:r>
              <a:rPr lang="en-US" sz="2200" b="1" kern="0" dirty="0" smtClean="0">
                <a:solidFill>
                  <a:srgbClr val="000000"/>
                </a:solidFill>
              </a:rPr>
              <a:t>may </a:t>
            </a:r>
            <a:r>
              <a:rPr lang="en-US" sz="2200" b="1" kern="0" dirty="0">
                <a:solidFill>
                  <a:srgbClr val="000000"/>
                </a:solidFill>
              </a:rPr>
              <a:t>reveal key connections between climate and air pollution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3962400"/>
            <a:ext cx="7507183" cy="111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sz="2200" kern="0" dirty="0" smtClean="0">
                <a:solidFill>
                  <a:srgbClr val="0000FF"/>
                </a:solidFill>
                <a:sym typeface="Wingdings"/>
              </a:rPr>
              <a:t>Crucial </a:t>
            </a:r>
            <a:r>
              <a:rPr lang="en-US" sz="2200" kern="0" dirty="0">
                <a:solidFill>
                  <a:srgbClr val="0000FF"/>
                </a:solidFill>
                <a:sym typeface="Wingdings"/>
              </a:rPr>
              <a:t>for testing models used to project future changes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kern="0" dirty="0" smtClean="0">
                <a:solidFill>
                  <a:srgbClr val="0000FF"/>
                </a:solidFill>
                <a:sym typeface="Wingdings"/>
              </a:rPr>
              <a:t> Need </a:t>
            </a:r>
            <a:r>
              <a:rPr lang="en-US" sz="2200" kern="0" dirty="0">
                <a:solidFill>
                  <a:srgbClr val="0000FF"/>
                </a:solidFill>
                <a:sym typeface="Wingdings"/>
              </a:rPr>
              <a:t>to maintain long-term observational networks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790" y="4953000"/>
            <a:ext cx="91456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b="1" kern="0" dirty="0">
                <a:solidFill>
                  <a:srgbClr val="000000"/>
                </a:solidFill>
              </a:rPr>
              <a:t>Climate-change induced reversal of O</a:t>
            </a:r>
            <a:r>
              <a:rPr lang="en-US" sz="2200" b="1" kern="0" baseline="-25000" dirty="0">
                <a:solidFill>
                  <a:srgbClr val="000000"/>
                </a:solidFill>
              </a:rPr>
              <a:t>3</a:t>
            </a:r>
            <a:r>
              <a:rPr lang="en-US" sz="2200" b="1" kern="0" dirty="0">
                <a:solidFill>
                  <a:srgbClr val="000000"/>
                </a:solidFill>
              </a:rPr>
              <a:t> seasonal </a:t>
            </a:r>
            <a:r>
              <a:rPr lang="en-US" sz="2200" b="1" kern="0" dirty="0" smtClean="0">
                <a:solidFill>
                  <a:srgbClr val="000000"/>
                </a:solidFill>
              </a:rPr>
              <a:t>cycle + more PM pollution? 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0" dirty="0" smtClean="0">
                <a:solidFill>
                  <a:srgbClr val="0000FF"/>
                </a:solidFill>
                <a:sym typeface="Wingdings" pitchFamily="2" charset="2"/>
              </a:rPr>
              <a:t>    </a:t>
            </a:r>
            <a:r>
              <a:rPr lang="en-US" sz="2200" kern="0" dirty="0">
                <a:solidFill>
                  <a:srgbClr val="0000FF"/>
                </a:solidFill>
                <a:sym typeface="Wingdings" pitchFamily="2" charset="2"/>
              </a:rPr>
              <a:t>Process understanding (sources + sinks) at regional </a:t>
            </a:r>
            <a:r>
              <a:rPr lang="en-US" sz="2200" kern="0" dirty="0" smtClean="0">
                <a:solidFill>
                  <a:srgbClr val="0000FF"/>
                </a:solidFill>
                <a:sym typeface="Wingdings" pitchFamily="2" charset="2"/>
              </a:rPr>
              <a:t>scale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 kern="0" dirty="0" smtClean="0">
                <a:solidFill>
                  <a:srgbClr val="0000FF"/>
                </a:solidFill>
                <a:sym typeface="Wingdings"/>
              </a:rPr>
              <a:t>    </a:t>
            </a:r>
            <a:r>
              <a:rPr lang="en-US" sz="2200" dirty="0">
                <a:solidFill>
                  <a:srgbClr val="0000FF"/>
                </a:solidFill>
                <a:sym typeface="Wingdings" pitchFamily="2" charset="2"/>
              </a:rPr>
              <a:t>AQ-relevant info w/ simple tracers in physical climate models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2200" kern="0" dirty="0">
              <a:solidFill>
                <a:srgbClr val="0000FF"/>
              </a:solidFill>
              <a:sym typeface="Wingdings" pitchFamily="2" charset="2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5"/>
          <p:cNvSpPr/>
          <p:nvPr/>
        </p:nvSpPr>
        <p:spPr>
          <a:xfrm>
            <a:off x="5638800" y="990600"/>
            <a:ext cx="2514600" cy="609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159762" name="Rectangle 18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ahoma" pitchFamily="34" charset="0"/>
              </a:rPr>
              <a:t>Tropospheric O</a:t>
            </a:r>
            <a:r>
              <a:rPr lang="en-US" sz="2400" b="1" baseline="-25000" dirty="0" smtClean="0">
                <a:solidFill>
                  <a:srgbClr val="000000"/>
                </a:solidFill>
                <a:latin typeface="Tahoma" pitchFamily="34" charset="0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Tahoma" pitchFamily="34" charset="0"/>
              </a:rPr>
              <a:t> f</a:t>
            </a:r>
            <a:r>
              <a:rPr lang="en-US" sz="2400" b="1" dirty="0" smtClean="0">
                <a:solidFill>
                  <a:srgbClr val="000000"/>
                </a:solidFill>
                <a:latin typeface="Tahoma" pitchFamily="34" charset="0"/>
              </a:rPr>
              <a:t>ormation &amp; “Background” contributions</a:t>
            </a:r>
            <a:endParaRPr lang="en-US" sz="24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1905000" y="5181600"/>
            <a:ext cx="655638" cy="546100"/>
          </a:xfrm>
          <a:custGeom>
            <a:avLst/>
            <a:gdLst>
              <a:gd name="T0" fmla="*/ 2147483647 w 413"/>
              <a:gd name="T1" fmla="*/ 2147483647 h 317"/>
              <a:gd name="T2" fmla="*/ 2147483647 w 413"/>
              <a:gd name="T3" fmla="*/ 2147483647 h 317"/>
              <a:gd name="T4" fmla="*/ 2147483647 w 413"/>
              <a:gd name="T5" fmla="*/ 2147483647 h 317"/>
              <a:gd name="T6" fmla="*/ 2147483647 w 413"/>
              <a:gd name="T7" fmla="*/ 2147483647 h 317"/>
              <a:gd name="T8" fmla="*/ 2147483647 w 413"/>
              <a:gd name="T9" fmla="*/ 2147483647 h 317"/>
              <a:gd name="T10" fmla="*/ 2147483647 w 413"/>
              <a:gd name="T11" fmla="*/ 2147483647 h 317"/>
              <a:gd name="T12" fmla="*/ 2147483647 w 413"/>
              <a:gd name="T13" fmla="*/ 2147483647 h 317"/>
              <a:gd name="T14" fmla="*/ 2147483647 w 413"/>
              <a:gd name="T15" fmla="*/ 2147483647 h 317"/>
              <a:gd name="T16" fmla="*/ 2147483647 w 413"/>
              <a:gd name="T17" fmla="*/ 2147483647 h 317"/>
              <a:gd name="T18" fmla="*/ 2147483647 w 413"/>
              <a:gd name="T19" fmla="*/ 2147483647 h 317"/>
              <a:gd name="T20" fmla="*/ 2147483647 w 413"/>
              <a:gd name="T21" fmla="*/ 2147483647 h 317"/>
              <a:gd name="T22" fmla="*/ 2147483647 w 413"/>
              <a:gd name="T23" fmla="*/ 2147483647 h 317"/>
              <a:gd name="T24" fmla="*/ 2147483647 w 413"/>
              <a:gd name="T25" fmla="*/ 2147483647 h 317"/>
              <a:gd name="T26" fmla="*/ 2147483647 w 413"/>
              <a:gd name="T27" fmla="*/ 2147483647 h 317"/>
              <a:gd name="T28" fmla="*/ 2147483647 w 413"/>
              <a:gd name="T29" fmla="*/ 2147483647 h 31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13"/>
              <a:gd name="T46" fmla="*/ 0 h 317"/>
              <a:gd name="T47" fmla="*/ 413 w 413"/>
              <a:gd name="T48" fmla="*/ 317 h 31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13" h="317">
                <a:moveTo>
                  <a:pt x="21" y="254"/>
                </a:moveTo>
                <a:cubicBezTo>
                  <a:pt x="30" y="228"/>
                  <a:pt x="46" y="209"/>
                  <a:pt x="53" y="182"/>
                </a:cubicBezTo>
                <a:cubicBezTo>
                  <a:pt x="54" y="177"/>
                  <a:pt x="65" y="118"/>
                  <a:pt x="69" y="110"/>
                </a:cubicBezTo>
                <a:cubicBezTo>
                  <a:pt x="94" y="60"/>
                  <a:pt x="116" y="61"/>
                  <a:pt x="149" y="22"/>
                </a:cubicBezTo>
                <a:cubicBezTo>
                  <a:pt x="167" y="0"/>
                  <a:pt x="144" y="62"/>
                  <a:pt x="160" y="38"/>
                </a:cubicBezTo>
                <a:cubicBezTo>
                  <a:pt x="168" y="43"/>
                  <a:pt x="204" y="29"/>
                  <a:pt x="208" y="38"/>
                </a:cubicBezTo>
                <a:cubicBezTo>
                  <a:pt x="217" y="61"/>
                  <a:pt x="231" y="70"/>
                  <a:pt x="237" y="102"/>
                </a:cubicBezTo>
                <a:cubicBezTo>
                  <a:pt x="245" y="144"/>
                  <a:pt x="236" y="168"/>
                  <a:pt x="277" y="182"/>
                </a:cubicBezTo>
                <a:cubicBezTo>
                  <a:pt x="308" y="136"/>
                  <a:pt x="326" y="85"/>
                  <a:pt x="357" y="38"/>
                </a:cubicBezTo>
                <a:cubicBezTo>
                  <a:pt x="364" y="27"/>
                  <a:pt x="380" y="23"/>
                  <a:pt x="389" y="14"/>
                </a:cubicBezTo>
                <a:cubicBezTo>
                  <a:pt x="396" y="7"/>
                  <a:pt x="373" y="25"/>
                  <a:pt x="365" y="30"/>
                </a:cubicBezTo>
                <a:cubicBezTo>
                  <a:pt x="373" y="104"/>
                  <a:pt x="395" y="167"/>
                  <a:pt x="413" y="238"/>
                </a:cubicBezTo>
                <a:cubicBezTo>
                  <a:pt x="410" y="249"/>
                  <a:pt x="405" y="270"/>
                  <a:pt x="405" y="270"/>
                </a:cubicBezTo>
                <a:cubicBezTo>
                  <a:pt x="320" y="273"/>
                  <a:pt x="234" y="274"/>
                  <a:pt x="149" y="278"/>
                </a:cubicBezTo>
                <a:cubicBezTo>
                  <a:pt x="119" y="279"/>
                  <a:pt x="0" y="317"/>
                  <a:pt x="21" y="254"/>
                </a:cubicBez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4" descr="fore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7680" r="73769"/>
          <a:stretch>
            <a:fillRect/>
          </a:stretch>
        </p:blipFill>
        <p:spPr bwMode="auto">
          <a:xfrm>
            <a:off x="1905000" y="5024438"/>
            <a:ext cx="1600200" cy="744537"/>
          </a:xfrm>
          <a:prstGeom prst="rect">
            <a:avLst/>
          </a:prstGeom>
          <a:noFill/>
        </p:spPr>
      </p:pic>
      <p:pic>
        <p:nvPicPr>
          <p:cNvPr id="5" name="Picture 81" descr="MCj0280802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419600"/>
            <a:ext cx="1652588" cy="1425575"/>
          </a:xfrm>
          <a:prstGeom prst="rect">
            <a:avLst/>
          </a:prstGeom>
          <a:noFill/>
        </p:spPr>
      </p:pic>
      <p:graphicFrame>
        <p:nvGraphicFramePr>
          <p:cNvPr id="223233" name="Object 1"/>
          <p:cNvGraphicFramePr>
            <a:graphicFrameLocks noChangeAspect="1"/>
          </p:cNvGraphicFramePr>
          <p:nvPr/>
        </p:nvGraphicFramePr>
        <p:xfrm>
          <a:off x="990600" y="5105400"/>
          <a:ext cx="914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441" name="Photo Editor Photo" r:id="rId7" imgW="2286198" imgH="1706667" progId="">
                  <p:embed/>
                </p:oleObj>
              </mc:Choice>
              <mc:Fallback>
                <p:oleObj name="Photo Editor Photo" r:id="rId7" imgW="2286198" imgH="170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34" t="37302" r="45084" b="9944"/>
                      <a:stretch>
                        <a:fillRect/>
                      </a:stretch>
                    </p:blipFill>
                    <p:spPr bwMode="auto">
                      <a:xfrm>
                        <a:off x="990600" y="5105400"/>
                        <a:ext cx="9144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788987" y="6324600"/>
            <a:ext cx="13747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Continent</a:t>
            </a:r>
            <a:endParaRPr lang="en-US" sz="2000" b="1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524000" y="3429000"/>
            <a:ext cx="15023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Helvetica" pitchFamily="34" charset="0"/>
              </a:rPr>
              <a:t>NMVOCs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Helvetica" pitchFamily="34" charset="0"/>
              </a:rPr>
              <a:t>CO,  </a:t>
            </a:r>
            <a:r>
              <a:rPr lang="en-US" sz="2400" b="1" dirty="0">
                <a:solidFill>
                  <a:srgbClr val="000000"/>
                </a:solidFill>
                <a:latin typeface="Helvetica" pitchFamily="34" charset="0"/>
              </a:rPr>
              <a:t>CH</a:t>
            </a:r>
            <a:r>
              <a:rPr lang="en-US" sz="2400" b="1" baseline="-25000" dirty="0">
                <a:solidFill>
                  <a:srgbClr val="000000"/>
                </a:solidFill>
                <a:latin typeface="Helvetica" pitchFamily="34" charset="0"/>
              </a:rPr>
              <a:t>4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81000" y="3581400"/>
            <a:ext cx="7617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charset="0"/>
              </a:rPr>
              <a:t>NO</a:t>
            </a:r>
            <a:r>
              <a:rPr lang="en-US" sz="2400" b="1" baseline="-25000" dirty="0" err="1">
                <a:solidFill>
                  <a:srgbClr val="000000"/>
                </a:solidFill>
                <a:latin typeface="Arial" charset="0"/>
              </a:rPr>
              <a:t>x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1143000" y="3581400"/>
            <a:ext cx="361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+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1371600" y="1701225"/>
            <a:ext cx="68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3200" b="1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32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1447800" y="5683250"/>
            <a:ext cx="85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  Fires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209800" y="5715000"/>
            <a:ext cx="127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Land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biosphere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28600" y="5715000"/>
            <a:ext cx="968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Human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Helvetica" pitchFamily="34" charset="0"/>
              </a:rPr>
              <a:t>activity</a:t>
            </a:r>
          </a:p>
        </p:txBody>
      </p:sp>
      <p:pic>
        <p:nvPicPr>
          <p:cNvPr id="39" name="Picture 8" descr="NA01440_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1003025"/>
            <a:ext cx="1086295" cy="1130575"/>
          </a:xfrm>
          <a:prstGeom prst="rect">
            <a:avLst/>
          </a:prstGeom>
          <a:noFill/>
        </p:spPr>
      </p:pic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3505200" y="5638800"/>
            <a:ext cx="2743200" cy="12192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4305132" y="6019800"/>
            <a:ext cx="1105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Helvetica" pitchFamily="34" charset="0"/>
              </a:rPr>
              <a:t>Ocean</a:t>
            </a:r>
            <a:r>
              <a:rPr lang="en-US" sz="2000" dirty="0">
                <a:solidFill>
                  <a:srgbClr val="FFFFFF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952500" y="1790700"/>
            <a:ext cx="1371600" cy="2971800"/>
          </a:xfrm>
          <a:prstGeom prst="rightBrace">
            <a:avLst>
              <a:gd name="adj1" fmla="val 8333"/>
              <a:gd name="adj2" fmla="val 487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Helvetic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15000" y="1110344"/>
            <a:ext cx="3429000" cy="5371121"/>
            <a:chOff x="5715000" y="1110344"/>
            <a:chExt cx="3429000" cy="5371121"/>
          </a:xfrm>
        </p:grpSpPr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00000">
              <a:off x="6165850" y="2063750"/>
              <a:ext cx="1219200" cy="292100"/>
            </a:xfrm>
            <a:prstGeom prst="notchedRightArrow">
              <a:avLst>
                <a:gd name="adj1" fmla="val 50000"/>
                <a:gd name="adj2" fmla="val 10434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45720" rIns="4572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Text Box 33"/>
            <p:cNvSpPr txBox="1">
              <a:spLocks noChangeArrowheads="1"/>
            </p:cNvSpPr>
            <p:nvPr/>
          </p:nvSpPr>
          <p:spPr bwMode="auto">
            <a:xfrm>
              <a:off x="5715000" y="1110344"/>
              <a:ext cx="28194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45720" rIns="4572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000000"/>
                  </a:solidFill>
                  <a:latin typeface="Helvetica" pitchFamily="34" charset="0"/>
                </a:rPr>
                <a:t>  STRATOSPHERE 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7784321" y="1752600"/>
              <a:ext cx="1131079" cy="1322574"/>
              <a:chOff x="7403321" y="1611868"/>
              <a:chExt cx="1131079" cy="1322574"/>
            </a:xfrm>
          </p:grpSpPr>
          <p:sp>
            <p:nvSpPr>
              <p:cNvPr id="44" name="AutoShape 10"/>
              <p:cNvSpPr>
                <a:spLocks noChangeArrowheads="1"/>
              </p:cNvSpPr>
              <p:nvPr/>
            </p:nvSpPr>
            <p:spPr bwMode="auto">
              <a:xfrm>
                <a:off x="7429500" y="1966913"/>
                <a:ext cx="685800" cy="547687"/>
              </a:xfrm>
              <a:prstGeom prst="lightningBol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" name="AutoShape 12"/>
              <p:cNvSpPr>
                <a:spLocks noChangeArrowheads="1"/>
              </p:cNvSpPr>
              <p:nvPr/>
            </p:nvSpPr>
            <p:spPr bwMode="auto">
              <a:xfrm rot="12580234">
                <a:off x="7408863" y="2324842"/>
                <a:ext cx="228600" cy="609600"/>
              </a:xfrm>
              <a:prstGeom prst="upArrow">
                <a:avLst>
                  <a:gd name="adj1" fmla="val 50000"/>
                  <a:gd name="adj2" fmla="val 6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0" name="Text Box 34"/>
              <p:cNvSpPr txBox="1">
                <a:spLocks noChangeArrowheads="1"/>
              </p:cNvSpPr>
              <p:nvPr/>
            </p:nvSpPr>
            <p:spPr bwMode="auto">
              <a:xfrm>
                <a:off x="7403321" y="1611868"/>
                <a:ext cx="113107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45720" rIns="4572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000000"/>
                    </a:solidFill>
                    <a:latin typeface="Helvetica" pitchFamily="34" charset="0"/>
                  </a:rPr>
                  <a:t> lightning</a:t>
                </a:r>
              </a:p>
            </p:txBody>
          </p:sp>
        </p:grpSp>
        <p:sp>
          <p:nvSpPr>
            <p:cNvPr id="51" name="Oval 25" descr="Newsprint"/>
            <p:cNvSpPr>
              <a:spLocks noChangeArrowheads="1"/>
            </p:cNvSpPr>
            <p:nvPr/>
          </p:nvSpPr>
          <p:spPr bwMode="auto">
            <a:xfrm>
              <a:off x="5791200" y="3129736"/>
              <a:ext cx="3124200" cy="908864"/>
            </a:xfrm>
            <a:prstGeom prst="ellipse">
              <a:avLst/>
            </a:prstGeom>
            <a:blipFill dpi="0" rotWithShape="0">
              <a:blip r:embed="rId10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square" lIns="45720" rIns="4572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  <a:latin typeface="Helvetica" pitchFamily="34" charset="0"/>
                </a:rPr>
                <a:t>“Background” ozone </a:t>
              </a: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8001000" y="3810000"/>
              <a:ext cx="1066799" cy="1219200"/>
              <a:chOff x="8001000" y="3810000"/>
              <a:chExt cx="1066799" cy="1219200"/>
            </a:xfrm>
          </p:grpSpPr>
          <p:sp>
            <p:nvSpPr>
              <p:cNvPr id="47" name="Text Box 29"/>
              <p:cNvSpPr txBox="1">
                <a:spLocks noChangeArrowheads="1"/>
              </p:cNvSpPr>
              <p:nvPr/>
            </p:nvSpPr>
            <p:spPr bwMode="auto">
              <a:xfrm>
                <a:off x="8001000" y="4382869"/>
                <a:ext cx="106679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45720" rIns="4572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000000"/>
                    </a:solidFill>
                    <a:latin typeface="Helvetica" pitchFamily="34" charset="0"/>
                  </a:rPr>
                  <a:t>Natural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000000"/>
                    </a:solidFill>
                    <a:latin typeface="Helvetica" pitchFamily="34" charset="0"/>
                  </a:rPr>
                  <a:t>sources</a:t>
                </a:r>
              </a:p>
            </p:txBody>
          </p:sp>
          <p:sp>
            <p:nvSpPr>
              <p:cNvPr id="52" name="AutoShape 12"/>
              <p:cNvSpPr>
                <a:spLocks noChangeArrowheads="1"/>
              </p:cNvSpPr>
              <p:nvPr/>
            </p:nvSpPr>
            <p:spPr bwMode="auto">
              <a:xfrm>
                <a:off x="8251698" y="3810000"/>
                <a:ext cx="282702" cy="595392"/>
              </a:xfrm>
              <a:prstGeom prst="upArrow">
                <a:avLst>
                  <a:gd name="adj1" fmla="val 50000"/>
                  <a:gd name="adj2" fmla="val 6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6248400" y="4419600"/>
              <a:ext cx="2895600" cy="2061865"/>
              <a:chOff x="6248400" y="4419600"/>
              <a:chExt cx="2895600" cy="2061865"/>
            </a:xfrm>
          </p:grpSpPr>
          <p:sp>
            <p:nvSpPr>
              <p:cNvPr id="31" name="Freeform 15"/>
              <p:cNvSpPr>
                <a:spLocks/>
              </p:cNvSpPr>
              <p:nvPr/>
            </p:nvSpPr>
            <p:spPr bwMode="auto">
              <a:xfrm>
                <a:off x="8001000" y="5181600"/>
                <a:ext cx="655638" cy="546100"/>
              </a:xfrm>
              <a:custGeom>
                <a:avLst/>
                <a:gdLst>
                  <a:gd name="T0" fmla="*/ 2147483647 w 413"/>
                  <a:gd name="T1" fmla="*/ 2147483647 h 317"/>
                  <a:gd name="T2" fmla="*/ 2147483647 w 413"/>
                  <a:gd name="T3" fmla="*/ 2147483647 h 317"/>
                  <a:gd name="T4" fmla="*/ 2147483647 w 413"/>
                  <a:gd name="T5" fmla="*/ 2147483647 h 317"/>
                  <a:gd name="T6" fmla="*/ 2147483647 w 413"/>
                  <a:gd name="T7" fmla="*/ 2147483647 h 317"/>
                  <a:gd name="T8" fmla="*/ 2147483647 w 413"/>
                  <a:gd name="T9" fmla="*/ 2147483647 h 317"/>
                  <a:gd name="T10" fmla="*/ 2147483647 w 413"/>
                  <a:gd name="T11" fmla="*/ 2147483647 h 317"/>
                  <a:gd name="T12" fmla="*/ 2147483647 w 413"/>
                  <a:gd name="T13" fmla="*/ 2147483647 h 317"/>
                  <a:gd name="T14" fmla="*/ 2147483647 w 413"/>
                  <a:gd name="T15" fmla="*/ 2147483647 h 317"/>
                  <a:gd name="T16" fmla="*/ 2147483647 w 413"/>
                  <a:gd name="T17" fmla="*/ 2147483647 h 317"/>
                  <a:gd name="T18" fmla="*/ 2147483647 w 413"/>
                  <a:gd name="T19" fmla="*/ 2147483647 h 317"/>
                  <a:gd name="T20" fmla="*/ 2147483647 w 413"/>
                  <a:gd name="T21" fmla="*/ 2147483647 h 317"/>
                  <a:gd name="T22" fmla="*/ 2147483647 w 413"/>
                  <a:gd name="T23" fmla="*/ 2147483647 h 317"/>
                  <a:gd name="T24" fmla="*/ 2147483647 w 413"/>
                  <a:gd name="T25" fmla="*/ 2147483647 h 317"/>
                  <a:gd name="T26" fmla="*/ 2147483647 w 413"/>
                  <a:gd name="T27" fmla="*/ 2147483647 h 317"/>
                  <a:gd name="T28" fmla="*/ 2147483647 w 413"/>
                  <a:gd name="T29" fmla="*/ 2147483647 h 3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13"/>
                  <a:gd name="T46" fmla="*/ 0 h 317"/>
                  <a:gd name="T47" fmla="*/ 413 w 413"/>
                  <a:gd name="T48" fmla="*/ 317 h 31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13" h="317">
                    <a:moveTo>
                      <a:pt x="21" y="254"/>
                    </a:moveTo>
                    <a:cubicBezTo>
                      <a:pt x="30" y="228"/>
                      <a:pt x="46" y="209"/>
                      <a:pt x="53" y="182"/>
                    </a:cubicBezTo>
                    <a:cubicBezTo>
                      <a:pt x="54" y="177"/>
                      <a:pt x="65" y="118"/>
                      <a:pt x="69" y="110"/>
                    </a:cubicBezTo>
                    <a:cubicBezTo>
                      <a:pt x="94" y="60"/>
                      <a:pt x="116" y="61"/>
                      <a:pt x="149" y="22"/>
                    </a:cubicBezTo>
                    <a:cubicBezTo>
                      <a:pt x="167" y="0"/>
                      <a:pt x="144" y="62"/>
                      <a:pt x="160" y="38"/>
                    </a:cubicBezTo>
                    <a:cubicBezTo>
                      <a:pt x="168" y="43"/>
                      <a:pt x="204" y="29"/>
                      <a:pt x="208" y="38"/>
                    </a:cubicBezTo>
                    <a:cubicBezTo>
                      <a:pt x="217" y="61"/>
                      <a:pt x="231" y="70"/>
                      <a:pt x="237" y="102"/>
                    </a:cubicBezTo>
                    <a:cubicBezTo>
                      <a:pt x="245" y="144"/>
                      <a:pt x="236" y="168"/>
                      <a:pt x="277" y="182"/>
                    </a:cubicBezTo>
                    <a:cubicBezTo>
                      <a:pt x="308" y="136"/>
                      <a:pt x="326" y="85"/>
                      <a:pt x="357" y="38"/>
                    </a:cubicBezTo>
                    <a:cubicBezTo>
                      <a:pt x="364" y="27"/>
                      <a:pt x="380" y="23"/>
                      <a:pt x="389" y="14"/>
                    </a:cubicBezTo>
                    <a:cubicBezTo>
                      <a:pt x="396" y="7"/>
                      <a:pt x="373" y="25"/>
                      <a:pt x="365" y="30"/>
                    </a:cubicBezTo>
                    <a:cubicBezTo>
                      <a:pt x="373" y="104"/>
                      <a:pt x="395" y="167"/>
                      <a:pt x="413" y="238"/>
                    </a:cubicBezTo>
                    <a:cubicBezTo>
                      <a:pt x="410" y="249"/>
                      <a:pt x="405" y="270"/>
                      <a:pt x="405" y="270"/>
                    </a:cubicBezTo>
                    <a:cubicBezTo>
                      <a:pt x="320" y="273"/>
                      <a:pt x="234" y="274"/>
                      <a:pt x="149" y="278"/>
                    </a:cubicBezTo>
                    <a:cubicBezTo>
                      <a:pt x="119" y="279"/>
                      <a:pt x="0" y="317"/>
                      <a:pt x="21" y="25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32" name="Picture 4" descr="forest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680" r="73769"/>
              <a:stretch>
                <a:fillRect/>
              </a:stretch>
            </p:blipFill>
            <p:spPr bwMode="auto">
              <a:xfrm>
                <a:off x="8001000" y="5024438"/>
                <a:ext cx="1143000" cy="744537"/>
              </a:xfrm>
              <a:prstGeom prst="rect">
                <a:avLst/>
              </a:prstGeom>
              <a:noFill/>
            </p:spPr>
          </p:pic>
          <p:pic>
            <p:nvPicPr>
              <p:cNvPr id="33" name="Picture 81" descr="MCj02808020000[1]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48400" y="4419600"/>
                <a:ext cx="1652588" cy="1425575"/>
              </a:xfrm>
              <a:prstGeom prst="rect">
                <a:avLst/>
              </a:prstGeom>
              <a:noFill/>
            </p:spPr>
          </p:pic>
          <p:graphicFrame>
            <p:nvGraphicFramePr>
              <p:cNvPr id="34" name="Object 1"/>
              <p:cNvGraphicFramePr>
                <a:graphicFrameLocks noChangeAspect="1"/>
              </p:cNvGraphicFramePr>
              <p:nvPr/>
            </p:nvGraphicFramePr>
            <p:xfrm>
              <a:off x="7086600" y="5105400"/>
              <a:ext cx="914400" cy="6953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2442" name="Photo Editor Photo" r:id="rId11" imgW="2286198" imgH="1706667" progId="">
                      <p:embed/>
                    </p:oleObj>
                  </mc:Choice>
                  <mc:Fallback>
                    <p:oleObj name="Photo Editor Photo" r:id="rId11" imgW="2286198" imgH="1706667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334" t="37302" r="45084" b="994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86600" y="5105400"/>
                            <a:ext cx="914400" cy="6953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Text Box 23"/>
              <p:cNvSpPr txBox="1">
                <a:spLocks noChangeArrowheads="1"/>
              </p:cNvSpPr>
              <p:nvPr/>
            </p:nvSpPr>
            <p:spPr bwMode="auto">
              <a:xfrm>
                <a:off x="6870265" y="6019800"/>
                <a:ext cx="137473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45720" rIns="4572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400" b="1" dirty="0">
                    <a:solidFill>
                      <a:srgbClr val="3333C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34" charset="0"/>
                  </a:rPr>
                  <a:t> </a:t>
                </a:r>
                <a:r>
                  <a:rPr lang="en-US" sz="2000" b="1" dirty="0" smtClean="0">
                    <a:solidFill>
                      <a:srgbClr val="000000"/>
                    </a:solidFill>
                    <a:latin typeface="Helvetica" pitchFamily="34" charset="0"/>
                  </a:rPr>
                  <a:t>Continent</a:t>
                </a:r>
                <a:endParaRPr lang="en-US" sz="2000" b="1" dirty="0">
                  <a:solidFill>
                    <a:srgbClr val="000000"/>
                  </a:solidFill>
                  <a:latin typeface="Helvetica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6324600" y="4648200"/>
                <a:ext cx="8002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200" b="1" dirty="0" smtClean="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lang="en-US" sz="72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162800" y="4590871"/>
                <a:ext cx="8002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200" b="1" dirty="0" smtClean="0">
                    <a:solidFill>
                      <a:srgbClr val="000000"/>
                    </a:solidFill>
                    <a:latin typeface="Arial" charset="0"/>
                  </a:rPr>
                  <a:t>X</a:t>
                </a:r>
                <a:endParaRPr lang="en-US" sz="7200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119737" y="2133600"/>
            <a:ext cx="4509297" cy="838200"/>
            <a:chOff x="2119737" y="2133600"/>
            <a:chExt cx="4509297" cy="838200"/>
          </a:xfrm>
        </p:grpSpPr>
        <p:sp>
          <p:nvSpPr>
            <p:cNvPr id="62" name="AutoShape 27"/>
            <p:cNvSpPr>
              <a:spLocks noChangeArrowheads="1"/>
            </p:cNvSpPr>
            <p:nvPr/>
          </p:nvSpPr>
          <p:spPr bwMode="auto">
            <a:xfrm rot="663649">
              <a:off x="2119737" y="2439300"/>
              <a:ext cx="4509297" cy="292100"/>
            </a:xfrm>
            <a:prstGeom prst="notchedRightArrow">
              <a:avLst>
                <a:gd name="adj1" fmla="val 50000"/>
                <a:gd name="adj2" fmla="val 10434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45720" rIns="4572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3048000" y="2133600"/>
              <a:ext cx="3048000" cy="838200"/>
              <a:chOff x="3048000" y="2133600"/>
              <a:chExt cx="3048000" cy="838200"/>
            </a:xfrm>
          </p:grpSpPr>
          <p:sp>
            <p:nvSpPr>
              <p:cNvPr id="70" name="Rounded Rectangle 69"/>
              <p:cNvSpPr/>
              <p:nvPr/>
            </p:nvSpPr>
            <p:spPr>
              <a:xfrm>
                <a:off x="3048000" y="2133600"/>
                <a:ext cx="3048000" cy="838200"/>
              </a:xfrm>
              <a:prstGeom prst="roundRect">
                <a:avLst/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>
                  <a:solidFill>
                    <a:srgbClr val="FFFFFF"/>
                  </a:solidFill>
                  <a:latin typeface="Helvetica"/>
                </a:endParaRPr>
              </a:p>
            </p:txBody>
          </p:sp>
          <p:sp>
            <p:nvSpPr>
              <p:cNvPr id="63" name="Text Box 33"/>
              <p:cNvSpPr txBox="1">
                <a:spLocks noChangeArrowheads="1"/>
              </p:cNvSpPr>
              <p:nvPr/>
            </p:nvSpPr>
            <p:spPr bwMode="auto">
              <a:xfrm>
                <a:off x="3263971" y="2209800"/>
                <a:ext cx="2752065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45720" rIns="4572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smtClean="0">
                    <a:solidFill>
                      <a:srgbClr val="000000"/>
                    </a:solidFill>
                    <a:latin typeface="Helvetica" pitchFamily="34" charset="0"/>
                  </a:rPr>
                  <a:t> INTERCONTINENTAL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dirty="0" smtClean="0">
                    <a:solidFill>
                      <a:srgbClr val="000000"/>
                    </a:solidFill>
                    <a:latin typeface="Helvetica" pitchFamily="34" charset="0"/>
                  </a:rPr>
                  <a:t>TRANSPORT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76562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 smtClean="0"/>
              <a:t>Difficult (impossible?) to observe intercontinental O</a:t>
            </a:r>
            <a:r>
              <a:rPr lang="en-US" baseline="-25000" dirty="0" smtClean="0"/>
              <a:t>3</a:t>
            </a:r>
            <a:r>
              <a:rPr lang="en-US" dirty="0" smtClean="0"/>
              <a:t> transport directly so estimates rely on models</a:t>
            </a:r>
            <a:endParaRPr lang="en-US" dirty="0"/>
          </a:p>
        </p:txBody>
      </p:sp>
      <p:sp>
        <p:nvSpPr>
          <p:cNvPr id="370702" name="Text Box 14"/>
          <p:cNvSpPr txBox="1">
            <a:spLocks noChangeArrowheads="1"/>
          </p:cNvSpPr>
          <p:nvPr/>
        </p:nvSpPr>
        <p:spPr bwMode="auto">
          <a:xfrm>
            <a:off x="381000" y="838200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15- MODEL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MEAN SURFACE O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DECREASE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(PPBV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hen regional anthrop. O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precursor emissions are reduced by 20%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343400" y="2038290"/>
            <a:ext cx="4612085" cy="3295710"/>
            <a:chOff x="4343400" y="2038290"/>
            <a:chExt cx="4612085" cy="3295710"/>
          </a:xfrm>
        </p:grpSpPr>
        <p:pic>
          <p:nvPicPr>
            <p:cNvPr id="370691" name="Picture 3" descr="sr6_mm_foreign_impact_agu"/>
            <p:cNvPicPr>
              <a:picLocks noChangeAspect="1" noChangeArrowheads="1"/>
            </p:cNvPicPr>
            <p:nvPr/>
          </p:nvPicPr>
          <p:blipFill>
            <a:blip r:embed="rId3" cstate="print"/>
            <a:srcRect l="17548" t="13725" r="9105" b="11765"/>
            <a:stretch>
              <a:fillRect/>
            </a:stretch>
          </p:blipFill>
          <p:spPr bwMode="auto">
            <a:xfrm>
              <a:off x="4648200" y="2469418"/>
              <a:ext cx="3649662" cy="2864582"/>
            </a:xfrm>
            <a:prstGeom prst="rect">
              <a:avLst/>
            </a:prstGeom>
            <a:noFill/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4343400" y="2038290"/>
              <a:ext cx="4612085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Source region:   SUM3   </a:t>
              </a:r>
              <a:r>
                <a:rPr lang="en-US" sz="2000" b="1" dirty="0" smtClean="0">
                  <a:solidFill>
                    <a:srgbClr val="0000FF"/>
                  </a:solidFill>
                  <a:latin typeface="Arial" charset="0"/>
                </a:rPr>
                <a:t>EA</a:t>
              </a:r>
              <a:r>
                <a:rPr lang="en-US" sz="2000" b="1" dirty="0" smtClean="0">
                  <a:solidFill>
                    <a:srgbClr val="000000"/>
                  </a:solidFill>
                  <a:latin typeface="Arial" charset="0"/>
                </a:rPr>
                <a:t>   </a:t>
              </a:r>
              <a:r>
                <a:rPr lang="en-US" sz="2000" b="1" dirty="0">
                  <a:solidFill>
                    <a:srgbClr val="00CC00"/>
                  </a:solidFill>
                  <a:latin typeface="Arial" charset="0"/>
                </a:rPr>
                <a:t>EU</a:t>
              </a:r>
              <a:r>
                <a:rPr lang="en-US" sz="2000" b="1" dirty="0">
                  <a:solidFill>
                    <a:srgbClr val="000000"/>
                  </a:solidFill>
                  <a:latin typeface="Arial" charset="0"/>
                </a:rPr>
                <a:t>   </a:t>
              </a:r>
              <a:r>
                <a:rPr lang="en-US" sz="2000" b="1" dirty="0">
                  <a:solidFill>
                    <a:srgbClr val="33CCFF"/>
                  </a:solidFill>
                  <a:latin typeface="Arial" charset="0"/>
                </a:rPr>
                <a:t>SA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5257800" y="2450068"/>
              <a:ext cx="3079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Arial" charset="0"/>
                </a:rPr>
                <a:t>Receptor region = NA</a:t>
              </a:r>
              <a:endParaRPr lang="en-US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487736" y="1524000"/>
            <a:ext cx="4199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Arial" charset="0"/>
              </a:rPr>
              <a:t>Fiore et al., JGR, 2009; TF HTAP 2010</a:t>
            </a:r>
            <a:endParaRPr lang="en-US" i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0520" y="1600200"/>
            <a:ext cx="3992880" cy="4152900"/>
            <a:chOff x="-30480" y="990600"/>
            <a:chExt cx="3992880" cy="4152900"/>
          </a:xfrm>
        </p:grpSpPr>
        <p:pic>
          <p:nvPicPr>
            <p:cNvPr id="12" name="Picture 2" descr="ens_annmean_sd_northhemi_by_src"/>
            <p:cNvPicPr>
              <a:picLocks noChangeAspect="1" noChangeArrowheads="1"/>
            </p:cNvPicPr>
            <p:nvPr/>
          </p:nvPicPr>
          <p:blipFill>
            <a:blip r:embed="rId4" cstate="print"/>
            <a:srcRect l="2568" t="20951" r="51204" b="70755"/>
            <a:stretch>
              <a:fillRect/>
            </a:stretch>
          </p:blipFill>
          <p:spPr bwMode="auto">
            <a:xfrm>
              <a:off x="76200" y="990600"/>
              <a:ext cx="3606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-30480" y="1748135"/>
              <a:ext cx="3992880" cy="3395365"/>
              <a:chOff x="-30480" y="1748135"/>
              <a:chExt cx="3992880" cy="3395365"/>
            </a:xfrm>
          </p:grpSpPr>
          <p:pic>
            <p:nvPicPr>
              <p:cNvPr id="11" name="Picture 2" descr="ens_annmean_sd_northhemi_by_src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14288" t="70378" r="58366" b="27318"/>
              <a:stretch/>
            </p:blipFill>
            <p:spPr bwMode="auto">
              <a:xfrm>
                <a:off x="-30480" y="4648200"/>
                <a:ext cx="3840480" cy="419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" descr="ens_annmean_sd_northhemi_by_sr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68" t="46586" r="51204" b="44366"/>
              <a:stretch>
                <a:fillRect/>
              </a:stretch>
            </p:blipFill>
            <p:spPr bwMode="auto">
              <a:xfrm>
                <a:off x="76200" y="3352800"/>
                <a:ext cx="3606800" cy="1251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" descr="ens_annmean_sd_northhemi_by_sr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68" t="33768" r="51204" b="57184"/>
              <a:stretch>
                <a:fillRect/>
              </a:stretch>
            </p:blipFill>
            <p:spPr bwMode="auto">
              <a:xfrm>
                <a:off x="76200" y="2209800"/>
                <a:ext cx="360680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600200" y="1748135"/>
                <a:ext cx="6303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FFFF"/>
                    </a:solidFill>
                    <a:latin typeface="Arial" charset="0"/>
                  </a:rPr>
                  <a:t>NA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73332" y="2895600"/>
                <a:ext cx="6126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FFFF"/>
                    </a:solidFill>
                    <a:latin typeface="Arial" charset="0"/>
                  </a:rPr>
                  <a:t>EU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76400" y="4186535"/>
                <a:ext cx="6126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FFFFFF"/>
                    </a:solidFill>
                    <a:latin typeface="Arial" charset="0"/>
                  </a:rPr>
                  <a:t>EA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3392600" y="4774168"/>
                <a:ext cx="569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ppb</a:t>
                </a:r>
                <a:endParaRPr lang="en-US" dirty="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 rot="16200000">
            <a:off x="-795858" y="3207826"/>
            <a:ext cx="228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Annual mean (2001)</a:t>
            </a:r>
            <a:endParaRPr lang="en-US" dirty="0"/>
          </a:p>
        </p:txBody>
      </p:sp>
      <p:grpSp>
        <p:nvGrpSpPr>
          <p:cNvPr id="370688" name="Group 370687"/>
          <p:cNvGrpSpPr/>
          <p:nvPr/>
        </p:nvGrpSpPr>
        <p:grpSpPr>
          <a:xfrm>
            <a:off x="4724400" y="3276600"/>
            <a:ext cx="4572000" cy="2895600"/>
            <a:chOff x="4724400" y="3276600"/>
            <a:chExt cx="4572000" cy="2895600"/>
          </a:xfrm>
        </p:grpSpPr>
        <p:sp>
          <p:nvSpPr>
            <p:cNvPr id="8" name="Rectangle 7"/>
            <p:cNvSpPr/>
            <p:nvPr/>
          </p:nvSpPr>
          <p:spPr>
            <a:xfrm>
              <a:off x="4724400" y="5310426"/>
              <a:ext cx="4572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Arial" charset="0"/>
                  <a:sym typeface="Wingdings"/>
                </a:rPr>
                <a:t>Spring max (longer lifetime, efficient transport </a:t>
              </a:r>
              <a:r>
                <a:rPr lang="en-US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) </a:t>
              </a:r>
              <a:r>
                <a:rPr lang="en-US" sz="1400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[e.g., Wang et al., 1998; Wild and Akimoto, 2001; </a:t>
              </a:r>
              <a:r>
                <a:rPr lang="en-US" sz="1400" b="1" dirty="0" err="1">
                  <a:solidFill>
                    <a:srgbClr val="FF0000"/>
                  </a:solidFill>
                  <a:latin typeface="Arial" charset="0"/>
                  <a:sym typeface="Wingdings"/>
                </a:rPr>
                <a:t>Stohl</a:t>
              </a:r>
              <a:r>
                <a:rPr lang="en-US" sz="1400" b="1" dirty="0">
                  <a:solidFill>
                    <a:srgbClr val="FF0000"/>
                  </a:solidFill>
                  <a:latin typeface="Arial" charset="0"/>
                  <a:sym typeface="Wingdings"/>
                </a:rPr>
                <a:t> et al., </a:t>
              </a: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sym typeface="Wingdings"/>
                </a:rPr>
                <a:t>2002]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5486400" y="3276600"/>
              <a:ext cx="457200" cy="2057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152400" y="4610100"/>
            <a:ext cx="4953000" cy="1676400"/>
            <a:chOff x="152400" y="4495800"/>
            <a:chExt cx="4953000" cy="1676400"/>
          </a:xfrm>
        </p:grpSpPr>
        <p:sp>
          <p:nvSpPr>
            <p:cNvPr id="370697" name="Text Box 9"/>
            <p:cNvSpPr txBox="1">
              <a:spLocks noChangeArrowheads="1"/>
            </p:cNvSpPr>
            <p:nvPr/>
          </p:nvSpPr>
          <p:spPr bwMode="auto">
            <a:xfrm>
              <a:off x="152400" y="5587424"/>
              <a:ext cx="4953000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latin typeface="Arial" charset="0"/>
                  <a:sym typeface="Wingdings"/>
                </a:rPr>
                <a:t>Spatial variability over receptor region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FF"/>
                  </a:solidFill>
                  <a:latin typeface="Arial" charset="0"/>
                  <a:sym typeface="Wingdings"/>
                </a:rPr>
                <a:t>       </a:t>
              </a: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sym typeface="Wingdings"/>
                </a:rPr>
                <a:t>[also </a:t>
              </a:r>
              <a:r>
                <a:rPr lang="en-US" sz="1400" b="1" dirty="0" err="1" smtClean="0">
                  <a:solidFill>
                    <a:srgbClr val="FF0000"/>
                  </a:solidFill>
                  <a:latin typeface="Arial" charset="0"/>
                  <a:sym typeface="Wingdings"/>
                </a:rPr>
                <a:t>Reidmiller</a:t>
              </a:r>
              <a:r>
                <a:rPr lang="en-US" sz="1400" b="1" dirty="0" smtClean="0">
                  <a:solidFill>
                    <a:srgbClr val="FF0000"/>
                  </a:solidFill>
                  <a:latin typeface="Arial" charset="0"/>
                  <a:sym typeface="Wingdings"/>
                </a:rPr>
                <a:t> et al., 2009; Lin et al., 2010]  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V="1">
              <a:off x="2971800" y="4495800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6" name="TextBox 25"/>
          <p:cNvSpPr txBox="1"/>
          <p:nvPr/>
        </p:nvSpPr>
        <p:spPr>
          <a:xfrm>
            <a:off x="1124081" y="6172200"/>
            <a:ext cx="6572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How well do models capture the key processes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(export, transport, chemical evolution, mixing to surface)?</a:t>
            </a:r>
          </a:p>
        </p:txBody>
      </p:sp>
    </p:spTree>
    <p:extLst>
      <p:ext uri="{BB962C8B-B14F-4D97-AF65-F5344CB8AC3E}">
        <p14:creationId xmlns:p14="http://schemas.microsoft.com/office/powerpoint/2010/main" val="210762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Lowering thresholds for U.S. O</a:t>
            </a:r>
            <a:r>
              <a:rPr lang="en-US" baseline="-25000" dirty="0" smtClean="0"/>
              <a:t>3</a:t>
            </a:r>
            <a:r>
              <a:rPr lang="en-US" dirty="0" smtClean="0"/>
              <a:t> standard implies thinning “cushion” between regionally produced O</a:t>
            </a:r>
            <a:r>
              <a:rPr lang="en-US" baseline="-25000" dirty="0" smtClean="0"/>
              <a:t>3</a:t>
            </a:r>
            <a:r>
              <a:rPr lang="en-US" dirty="0" smtClean="0"/>
              <a:t> and background</a:t>
            </a:r>
            <a:endParaRPr lang="en-US" dirty="0"/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7275790" y="1905000"/>
            <a:ext cx="118241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120 ppb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1979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1-hr </a:t>
            </a:r>
            <a:r>
              <a:rPr lang="en-US" sz="2000" b="1" dirty="0" err="1" smtClean="0">
                <a:solidFill>
                  <a:srgbClr val="FF0000"/>
                </a:solidFill>
              </a:rPr>
              <a:t>avg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5334000" y="1866900"/>
            <a:ext cx="10112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84 ppb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1997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8-hr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4475186" y="1828800"/>
            <a:ext cx="10112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75 ppb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2008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8-hr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8" name="Line 2"/>
          <p:cNvSpPr>
            <a:spLocks noChangeShapeType="1"/>
          </p:cNvSpPr>
          <p:nvPr/>
        </p:nvSpPr>
        <p:spPr bwMode="auto">
          <a:xfrm>
            <a:off x="533400" y="3689350"/>
            <a:ext cx="792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4"/>
          <p:cNvSpPr>
            <a:spLocks noChangeShapeType="1"/>
          </p:cNvSpPr>
          <p:nvPr/>
        </p:nvSpPr>
        <p:spPr bwMode="auto">
          <a:xfrm>
            <a:off x="3657600" y="338455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5"/>
          <p:cNvSpPr>
            <a:spLocks noChangeShapeType="1"/>
          </p:cNvSpPr>
          <p:nvPr/>
        </p:nvSpPr>
        <p:spPr bwMode="auto">
          <a:xfrm>
            <a:off x="2438400" y="338455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"/>
          <p:cNvSpPr>
            <a:spLocks noChangeShapeType="1"/>
          </p:cNvSpPr>
          <p:nvPr/>
        </p:nvSpPr>
        <p:spPr bwMode="auto">
          <a:xfrm>
            <a:off x="5105400" y="338455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>
            <a:off x="6477000" y="338455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8"/>
          <p:cNvSpPr>
            <a:spLocks noChangeShapeType="1"/>
          </p:cNvSpPr>
          <p:nvPr/>
        </p:nvSpPr>
        <p:spPr bwMode="auto">
          <a:xfrm>
            <a:off x="7543800" y="338455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2133600" y="3962400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/>
              <a:t>40</a:t>
            </a:r>
            <a:endParaRPr lang="en-US" sz="2400" b="1" dirty="0"/>
          </a:p>
        </p:txBody>
      </p: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3435393" y="395793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/>
              <a:t>60</a:t>
            </a:r>
            <a:endParaRPr lang="en-US" sz="2400" b="1" dirty="0"/>
          </a:p>
        </p:txBody>
      </p:sp>
      <p:sp>
        <p:nvSpPr>
          <p:cNvPr id="66" name="Text Box 11"/>
          <p:cNvSpPr txBox="1">
            <a:spLocks noChangeArrowheads="1"/>
          </p:cNvSpPr>
          <p:nvPr/>
        </p:nvSpPr>
        <p:spPr bwMode="auto">
          <a:xfrm>
            <a:off x="4883193" y="395793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/>
              <a:t>80</a:t>
            </a:r>
            <a:endParaRPr lang="en-US" sz="2400" b="1" dirty="0"/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6096000" y="3962400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/>
              <a:t>100</a:t>
            </a:r>
            <a:endParaRPr lang="en-US" sz="2400" b="1" dirty="0"/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239000" y="3962400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/>
              <a:t>120</a:t>
            </a:r>
            <a:endParaRPr lang="en-US" sz="2400" b="1" dirty="0"/>
          </a:p>
        </p:txBody>
      </p:sp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7696200" y="3657600"/>
            <a:ext cx="1547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/>
              <a:t>O</a:t>
            </a:r>
            <a:r>
              <a:rPr lang="en-US" sz="2400" b="1" baseline="-25000" dirty="0"/>
              <a:t>3</a:t>
            </a:r>
            <a:r>
              <a:rPr lang="en-US" sz="2400" b="1" dirty="0"/>
              <a:t> (</a:t>
            </a:r>
            <a:r>
              <a:rPr lang="en-US" sz="2400" b="1" dirty="0" err="1"/>
              <a:t>ppbv</a:t>
            </a:r>
            <a:r>
              <a:rPr lang="en-US" sz="2400" b="1" dirty="0"/>
              <a:t>)</a:t>
            </a:r>
          </a:p>
        </p:txBody>
      </p:sp>
      <p:sp>
        <p:nvSpPr>
          <p:cNvPr id="76" name="Line 22"/>
          <p:cNvSpPr>
            <a:spLocks noChangeShapeType="1"/>
          </p:cNvSpPr>
          <p:nvPr/>
        </p:nvSpPr>
        <p:spPr bwMode="auto">
          <a:xfrm flipV="1">
            <a:off x="7543800" y="289560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22"/>
          <p:cNvSpPr>
            <a:spLocks noChangeShapeType="1"/>
          </p:cNvSpPr>
          <p:nvPr/>
        </p:nvSpPr>
        <p:spPr bwMode="auto">
          <a:xfrm flipV="1">
            <a:off x="4724400" y="289560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5"/>
          <p:cNvSpPr>
            <a:spLocks noChangeShapeType="1"/>
          </p:cNvSpPr>
          <p:nvPr/>
        </p:nvSpPr>
        <p:spPr bwMode="auto">
          <a:xfrm>
            <a:off x="1219200" y="33528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996993" y="3957935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/>
              <a:t>2</a:t>
            </a:r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14800" y="11430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U.S. National Ambient Air Quality Standard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for O</a:t>
            </a:r>
            <a:r>
              <a:rPr lang="en-US" b="1" baseline="-25000" dirty="0" smtClean="0">
                <a:solidFill>
                  <a:srgbClr val="FF0000"/>
                </a:solidFill>
              </a:rPr>
              <a:t>3 </a:t>
            </a:r>
            <a:r>
              <a:rPr lang="en-US" b="1" dirty="0" smtClean="0">
                <a:solidFill>
                  <a:srgbClr val="FF0000"/>
                </a:solidFill>
              </a:rPr>
              <a:t>has evolved over time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80" name="Line 22"/>
          <p:cNvSpPr>
            <a:spLocks noChangeShapeType="1"/>
          </p:cNvSpPr>
          <p:nvPr/>
        </p:nvSpPr>
        <p:spPr bwMode="auto">
          <a:xfrm flipV="1">
            <a:off x="5486400" y="289560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724400" y="1828800"/>
            <a:ext cx="3200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3048000" y="2209800"/>
            <a:ext cx="1523925" cy="1371600"/>
            <a:chOff x="3048000" y="2209800"/>
            <a:chExt cx="1523925" cy="1371600"/>
          </a:xfrm>
        </p:grpSpPr>
        <p:sp>
          <p:nvSpPr>
            <p:cNvPr id="9" name="Left Brace 8"/>
            <p:cNvSpPr/>
            <p:nvPr/>
          </p:nvSpPr>
          <p:spPr bwMode="auto">
            <a:xfrm rot="5400000">
              <a:off x="3676650" y="2914650"/>
              <a:ext cx="647700" cy="685800"/>
            </a:xfrm>
            <a:prstGeom prst="leftBrac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0" y="2209800"/>
              <a:ext cx="15239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Future?</a:t>
              </a:r>
            </a:p>
            <a:p>
              <a:r>
                <a:rPr lang="en-US" sz="2000" b="1" dirty="0" smtClean="0">
                  <a:solidFill>
                    <a:srgbClr val="FF0000"/>
                  </a:solidFill>
                </a:rPr>
                <a:t>(proposed)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5796" y="1419761"/>
            <a:ext cx="2980804" cy="2215644"/>
            <a:chOff x="295796" y="1419761"/>
            <a:chExt cx="2980804" cy="2215644"/>
          </a:xfrm>
        </p:grpSpPr>
        <p:sp>
          <p:nvSpPr>
            <p:cNvPr id="11" name="Right Brace 10"/>
            <p:cNvSpPr/>
            <p:nvPr/>
          </p:nvSpPr>
          <p:spPr bwMode="auto">
            <a:xfrm rot="16200000">
              <a:off x="925498" y="2503502"/>
              <a:ext cx="968405" cy="1295402"/>
            </a:xfrm>
            <a:prstGeom prst="rightBrace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95796" y="1419761"/>
              <a:ext cx="298080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typical </a:t>
              </a:r>
              <a:r>
                <a:rPr lang="en-US" b="1" dirty="0" err="1" smtClean="0">
                  <a:solidFill>
                    <a:srgbClr val="0000FF"/>
                  </a:solidFill>
                </a:rPr>
                <a:t>U.S.“background</a:t>
              </a:r>
              <a:r>
                <a:rPr lang="en-US" b="1" dirty="0" smtClean="0">
                  <a:solidFill>
                    <a:srgbClr val="0000FF"/>
                  </a:solidFill>
                </a:rPr>
                <a:t>” </a:t>
              </a:r>
            </a:p>
            <a:p>
              <a:r>
                <a:rPr lang="en-US" b="1" dirty="0" smtClean="0">
                  <a:solidFill>
                    <a:srgbClr val="0000FF"/>
                  </a:solidFill>
                </a:rPr>
                <a:t>(model estimates)</a:t>
              </a:r>
            </a:p>
            <a:p>
              <a:r>
                <a:rPr lang="en-US" sz="1600" b="1" dirty="0" smtClean="0">
                  <a:solidFill>
                    <a:srgbClr val="0000FF"/>
                  </a:solidFill>
                </a:rPr>
                <a:t>[</a:t>
              </a:r>
              <a:r>
                <a:rPr lang="en-US" sz="1400" b="1" dirty="0" smtClean="0">
                  <a:solidFill>
                    <a:srgbClr val="0000FF"/>
                  </a:solidFill>
                </a:rPr>
                <a:t>Fiore et al., 2003;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</a:rPr>
                <a:t>Wang et al., 2009;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</a:rPr>
                <a:t>Zhang et al., 2011]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8600" y="4876800"/>
            <a:ext cx="88537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MAJOR CHALLENGES:</a:t>
            </a:r>
          </a:p>
          <a:p>
            <a:pPr marL="342900" lvl="0" indent="-342900">
              <a:buFontTx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Rising Asian emissions </a:t>
            </a:r>
            <a:r>
              <a:rPr lang="en-US" altLang="ja-JP" sz="1200" b="1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[e.g., Jacob et al., 1999; Richter et al., 2005; Cooper et al., 2010] </a:t>
            </a:r>
            <a:endParaRPr lang="en-US" b="1" dirty="0" smtClean="0"/>
          </a:p>
          <a:p>
            <a:pPr marL="342900" indent="-342900">
              <a:buAutoNum type="arabicPeriod"/>
            </a:pPr>
            <a:r>
              <a:rPr lang="en-US" b="1" dirty="0" smtClean="0"/>
              <a:t>Frequency of natural events </a:t>
            </a:r>
            <a:r>
              <a:rPr lang="en-US" dirty="0" smtClean="0"/>
              <a:t>(</a:t>
            </a:r>
            <a:r>
              <a:rPr lang="en-US" i="1" dirty="0" smtClean="0"/>
              <a:t>e.g. </a:t>
            </a:r>
            <a:r>
              <a:rPr lang="en-US" dirty="0" smtClean="0"/>
              <a:t>stratospheric </a:t>
            </a:r>
            <a:r>
              <a:rPr lang="en-US" sz="1200" b="1" dirty="0" smtClean="0"/>
              <a:t>[Langford </a:t>
            </a:r>
            <a:r>
              <a:rPr lang="en-US" sz="1200" b="1" dirty="0"/>
              <a:t>et al., </a:t>
            </a:r>
            <a:r>
              <a:rPr lang="en-US" sz="1200" b="1" dirty="0" smtClean="0"/>
              <a:t>2009]</a:t>
            </a:r>
            <a:r>
              <a:rPr lang="en-US" b="1" dirty="0" smtClean="0"/>
              <a:t>)</a:t>
            </a:r>
          </a:p>
          <a:p>
            <a:pPr marL="342900" indent="-342900">
              <a:buAutoNum type="arabicPeriod" startAt="3"/>
            </a:pPr>
            <a:r>
              <a:rPr lang="en-US" b="1" dirty="0" smtClean="0">
                <a:sym typeface="Wingdings"/>
              </a:rPr>
              <a:t>Warming climate: more O</a:t>
            </a:r>
            <a:r>
              <a:rPr lang="en-US" b="1" baseline="-25000" dirty="0" smtClean="0">
                <a:sym typeface="Wingdings"/>
              </a:rPr>
              <a:t>3</a:t>
            </a:r>
            <a:r>
              <a:rPr lang="en-US" b="1" dirty="0" smtClean="0">
                <a:sym typeface="Wingdings"/>
              </a:rPr>
              <a:t> in polluted regions </a:t>
            </a:r>
            <a:r>
              <a:rPr lang="en-US" sz="1200" b="1" dirty="0" smtClean="0">
                <a:sym typeface="Wingdings"/>
              </a:rPr>
              <a:t>[Jacob &amp; Winner, 2009; Weaver et al., 2009]</a:t>
            </a:r>
            <a:endParaRPr lang="en-US" b="1" dirty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                        ( </a:t>
            </a:r>
            <a:r>
              <a:rPr lang="en-US" dirty="0" smtClean="0">
                <a:sym typeface="Wingdings"/>
              </a:rPr>
              <a:t>+ enhanced </a:t>
            </a:r>
            <a:r>
              <a:rPr lang="en-US" dirty="0" err="1" smtClean="0">
                <a:sym typeface="Wingdings"/>
              </a:rPr>
              <a:t>strat</a:t>
            </a:r>
            <a:r>
              <a:rPr lang="en-US" dirty="0" smtClean="0">
                <a:sym typeface="Wingdings"/>
              </a:rPr>
              <a:t>-to-trop exchange </a:t>
            </a:r>
            <a:r>
              <a:rPr lang="en-US" altLang="ja-JP" sz="1200" b="1" dirty="0" smtClean="0">
                <a:latin typeface="Arial" charset="0"/>
                <a:ea typeface="宋体" charset="0"/>
                <a:cs typeface="宋体" charset="0"/>
              </a:rPr>
              <a:t>[</a:t>
            </a:r>
            <a:r>
              <a:rPr lang="en-US" altLang="ja-JP" sz="1200" b="1" dirty="0">
                <a:latin typeface="Arial" charset="0"/>
                <a:ea typeface="宋体" charset="0"/>
                <a:cs typeface="宋体" charset="0"/>
              </a:rPr>
              <a:t>Collins et al., 2003; </a:t>
            </a:r>
            <a:r>
              <a:rPr lang="en-US" altLang="ja-JP" sz="1200" b="1" dirty="0" err="1">
                <a:latin typeface="Arial" charset="0"/>
                <a:ea typeface="宋体" charset="0"/>
                <a:cs typeface="宋体" charset="0"/>
              </a:rPr>
              <a:t>Hegglin</a:t>
            </a:r>
            <a:r>
              <a:rPr lang="en-US" altLang="ja-JP" sz="1200" b="1" dirty="0">
                <a:latin typeface="Arial" charset="0"/>
                <a:ea typeface="宋体" charset="0"/>
                <a:cs typeface="宋体" charset="0"/>
              </a:rPr>
              <a:t> et al., 2009</a:t>
            </a:r>
            <a:r>
              <a:rPr lang="en-US" altLang="ja-JP" sz="1200" b="1" dirty="0" smtClean="0">
                <a:latin typeface="Arial" charset="0"/>
                <a:ea typeface="宋体" charset="0"/>
                <a:cs typeface="宋体" charset="0"/>
              </a:rPr>
              <a:t>]</a:t>
            </a:r>
            <a:r>
              <a:rPr lang="en-US" altLang="ja-JP" dirty="0" smtClean="0">
                <a:latin typeface="Arial" charset="0"/>
                <a:ea typeface="宋体" charset="0"/>
                <a:cs typeface="宋体" charset="0"/>
              </a:rPr>
              <a:t>? )</a:t>
            </a:r>
            <a:endParaRPr lang="en-US" altLang="zh-CN" dirty="0"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9600" y="3657601"/>
            <a:ext cx="7010400" cy="1066799"/>
            <a:chOff x="609600" y="3657601"/>
            <a:chExt cx="7010400" cy="1066799"/>
          </a:xfrm>
        </p:grpSpPr>
        <p:sp>
          <p:nvSpPr>
            <p:cNvPr id="96" name="Right Brace 95"/>
            <p:cNvSpPr/>
            <p:nvPr/>
          </p:nvSpPr>
          <p:spPr bwMode="auto">
            <a:xfrm rot="5400000">
              <a:off x="3020999" y="2694003"/>
              <a:ext cx="739804" cy="2667000"/>
            </a:xfrm>
            <a:prstGeom prst="rightBrace">
              <a:avLst/>
            </a:prstGeom>
            <a:noFill/>
            <a:ln w="571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9600" y="4355068"/>
              <a:ext cx="701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9900"/>
                  </a:solidFill>
                </a:rPr>
                <a:t>Allowable O</a:t>
              </a:r>
              <a:r>
                <a:rPr lang="en-US" b="1" baseline="-25000" dirty="0" smtClean="0">
                  <a:solidFill>
                    <a:srgbClr val="009900"/>
                  </a:solidFill>
                </a:rPr>
                <a:t>3</a:t>
              </a:r>
              <a:r>
                <a:rPr lang="en-US" b="1" dirty="0" smtClean="0">
                  <a:solidFill>
                    <a:srgbClr val="009900"/>
                  </a:solidFill>
                </a:rPr>
                <a:t> produced from U.S. anthrop. sources (“cushion”)</a:t>
              </a:r>
              <a:endParaRPr lang="en-US" b="1" dirty="0">
                <a:solidFill>
                  <a:srgbClr val="0099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7150" y="6400800"/>
            <a:ext cx="893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 Need for process-level understanding from daily to multi-decadal time scales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44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The GFDL CM3/AM3 chemistry-climate model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248400" y="3981033"/>
            <a:ext cx="3352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&gt; 6000 years CM3 CMIP5 	simulations</a:t>
            </a:r>
          </a:p>
          <a:p>
            <a:r>
              <a:rPr lang="en-US" sz="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AM3 option to nudge to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reanalysis (“real winds”)</a:t>
            </a:r>
          </a:p>
          <a:p>
            <a:endParaRPr lang="en-US" sz="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High-res.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~0.5°x0.5° </a:t>
            </a:r>
          </a:p>
          <a:p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for May-June 2010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(NOAA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CalNex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field 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campaign: ground,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balloon, aircraft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obs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47800" y="545068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Donner et al., J. Climate, 2011;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Golaz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et al., J. Climate, 2011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851" y="6336268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Arial" pitchFamily="34" charset="0"/>
                <a:cs typeface="Arial" pitchFamily="34" charset="0"/>
              </a:rPr>
              <a:t>Naik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et al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.,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in prep</a:t>
            </a:r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400800" y="990600"/>
            <a:ext cx="2743200" cy="2971800"/>
            <a:chOff x="6400800" y="1852246"/>
            <a:chExt cx="2743200" cy="2971800"/>
          </a:xfrm>
        </p:grpSpPr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00800" y="2450123"/>
              <a:ext cx="2743200" cy="2373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6400800" y="1852246"/>
              <a:ext cx="244169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  cubed sphere grid </a:t>
              </a:r>
            </a:p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    ~2°x2°; 48 levels</a:t>
              </a:r>
            </a:p>
            <a:p>
              <a:endParaRPr lang="en-US" dirty="0"/>
            </a:p>
          </p:txBody>
        </p:sp>
      </p:grpSp>
      <p:sp>
        <p:nvSpPr>
          <p:cNvPr id="81" name="AutoShape 28"/>
          <p:cNvSpPr>
            <a:spLocks noChangeArrowheads="1"/>
          </p:cNvSpPr>
          <p:nvPr/>
        </p:nvSpPr>
        <p:spPr bwMode="auto">
          <a:xfrm>
            <a:off x="3986213" y="5762625"/>
            <a:ext cx="390525" cy="367030"/>
          </a:xfrm>
          <a:prstGeom prst="downArrow">
            <a:avLst>
              <a:gd name="adj1" fmla="val 53991"/>
              <a:gd name="adj2" fmla="val 2678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AutoShape 36"/>
          <p:cNvSpPr>
            <a:spLocks noChangeArrowheads="1"/>
          </p:cNvSpPr>
          <p:nvPr/>
        </p:nvSpPr>
        <p:spPr bwMode="auto">
          <a:xfrm>
            <a:off x="4148138" y="2786380"/>
            <a:ext cx="195262" cy="414020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AutoShape 27"/>
          <p:cNvSpPr>
            <a:spLocks noChangeArrowheads="1"/>
          </p:cNvSpPr>
          <p:nvPr/>
        </p:nvSpPr>
        <p:spPr bwMode="auto">
          <a:xfrm>
            <a:off x="3443288" y="5762625"/>
            <a:ext cx="209550" cy="367030"/>
          </a:xfrm>
          <a:prstGeom prst="flowChartProcess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AutoShape 34"/>
          <p:cNvSpPr>
            <a:spLocks noChangeArrowheads="1"/>
          </p:cNvSpPr>
          <p:nvPr/>
        </p:nvSpPr>
        <p:spPr bwMode="auto">
          <a:xfrm>
            <a:off x="3357563" y="2786380"/>
            <a:ext cx="381000" cy="414020"/>
          </a:xfrm>
          <a:prstGeom prst="upArrow">
            <a:avLst>
              <a:gd name="adj1" fmla="val 50000"/>
              <a:gd name="adj2" fmla="val 3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ectangle 29"/>
          <p:cNvSpPr>
            <a:spLocks noChangeArrowheads="1"/>
          </p:cNvSpPr>
          <p:nvPr/>
        </p:nvSpPr>
        <p:spPr bwMode="auto">
          <a:xfrm>
            <a:off x="2719388" y="3200400"/>
            <a:ext cx="3505200" cy="2562225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107763" dir="2700000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Atmospheric Chemistry                			  86 km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    0 km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 Box 24"/>
          <p:cNvSpPr txBox="1">
            <a:spLocks noChangeArrowheads="1"/>
          </p:cNvSpPr>
          <p:nvPr/>
        </p:nvSpPr>
        <p:spPr bwMode="auto">
          <a:xfrm>
            <a:off x="2719388" y="1910080"/>
            <a:ext cx="3505200" cy="876300"/>
          </a:xfrm>
          <a:prstGeom prst="rect">
            <a:avLst/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107763" dir="2700000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Atmospheric Dynamics &amp; Physics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Radiation, Convection (includes wet deposition of tropospheric species), Clouds, Vertical diffusion, and Gravity wave</a:t>
            </a:r>
          </a:p>
        </p:txBody>
      </p:sp>
      <p:sp>
        <p:nvSpPr>
          <p:cNvPr id="87" name="AutoShape 25"/>
          <p:cNvSpPr>
            <a:spLocks noChangeArrowheads="1"/>
          </p:cNvSpPr>
          <p:nvPr/>
        </p:nvSpPr>
        <p:spPr bwMode="auto">
          <a:xfrm>
            <a:off x="4033838" y="1600200"/>
            <a:ext cx="390525" cy="309880"/>
          </a:xfrm>
          <a:prstGeom prst="downArrow">
            <a:avLst>
              <a:gd name="adj1" fmla="val 53991"/>
              <a:gd name="adj2" fmla="val 3040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 Box 30"/>
          <p:cNvSpPr txBox="1">
            <a:spLocks noChangeArrowheads="1"/>
          </p:cNvSpPr>
          <p:nvPr/>
        </p:nvSpPr>
        <p:spPr bwMode="auto">
          <a:xfrm>
            <a:off x="2909888" y="4134485"/>
            <a:ext cx="3028950" cy="904240"/>
          </a:xfrm>
          <a:prstGeom prst="rect">
            <a:avLst/>
          </a:prstGeom>
          <a:solidFill>
            <a:srgbClr val="FFFFFF"/>
          </a:solidFill>
          <a:ln w="12700">
            <a:solidFill>
              <a:srgbClr val="4BACC6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Chemistry of gaseous species (O</a:t>
            </a:r>
            <a:r>
              <a:rPr lang="en-US" sz="1400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CO, </a:t>
            </a: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400" i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hydrocarbons) and aerosols (sulfate, carbonaceous, mineral dust, sea salt, secondary organic)</a:t>
            </a:r>
          </a:p>
        </p:txBody>
      </p:sp>
      <p:sp>
        <p:nvSpPr>
          <p:cNvPr id="89" name="Text Box 31"/>
          <p:cNvSpPr txBox="1">
            <a:spLocks noChangeArrowheads="1"/>
          </p:cNvSpPr>
          <p:nvPr/>
        </p:nvSpPr>
        <p:spPr bwMode="auto">
          <a:xfrm>
            <a:off x="4376738" y="5082540"/>
            <a:ext cx="1276350" cy="527685"/>
          </a:xfrm>
          <a:prstGeom prst="rect">
            <a:avLst/>
          </a:prstGeom>
          <a:solidFill>
            <a:srgbClr val="FFFFFF"/>
          </a:solidFill>
          <a:ln w="12700">
            <a:solidFill>
              <a:srgbClr val="4BACC6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Dry Deposition </a:t>
            </a:r>
          </a:p>
        </p:txBody>
      </p:sp>
      <p:sp>
        <p:nvSpPr>
          <p:cNvPr id="90" name="Text Box 32"/>
          <p:cNvSpPr txBox="1">
            <a:spLocks noChangeArrowheads="1"/>
          </p:cNvSpPr>
          <p:nvPr/>
        </p:nvSpPr>
        <p:spPr bwMode="auto">
          <a:xfrm>
            <a:off x="2967038" y="5081905"/>
            <a:ext cx="1376362" cy="528320"/>
          </a:xfrm>
          <a:prstGeom prst="rect">
            <a:avLst/>
          </a:prstGeom>
          <a:solidFill>
            <a:srgbClr val="FFFFFF"/>
          </a:solidFill>
          <a:ln w="12700">
            <a:solidFill>
              <a:srgbClr val="4BACC6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Aerosol-Cloud Interactions </a:t>
            </a:r>
          </a:p>
        </p:txBody>
      </p:sp>
      <p:sp>
        <p:nvSpPr>
          <p:cNvPr id="91" name="Text Box 33"/>
          <p:cNvSpPr txBox="1">
            <a:spLocks noChangeArrowheads="1"/>
          </p:cNvSpPr>
          <p:nvPr/>
        </p:nvSpPr>
        <p:spPr bwMode="auto">
          <a:xfrm>
            <a:off x="2909888" y="3657600"/>
            <a:ext cx="3028950" cy="466725"/>
          </a:xfrm>
          <a:prstGeom prst="rect">
            <a:avLst/>
          </a:prstGeom>
          <a:solidFill>
            <a:srgbClr val="FFFFFF"/>
          </a:solidFill>
          <a:ln w="12700">
            <a:solidFill>
              <a:srgbClr val="4BACC6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Chemistry of O</a:t>
            </a:r>
            <a:r>
              <a:rPr lang="en-US" sz="1400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</a:t>
            </a:r>
            <a:r>
              <a:rPr lang="en-US" sz="1400" i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400" i="1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Cly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1400" baseline="-250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and Polar Clouds in the Stratosphere</a:t>
            </a:r>
          </a:p>
        </p:txBody>
      </p:sp>
      <p:cxnSp>
        <p:nvCxnSpPr>
          <p:cNvPr id="92" name="AutoShape 35"/>
          <p:cNvCxnSpPr>
            <a:cxnSpLocks noChangeShapeType="1"/>
          </p:cNvCxnSpPr>
          <p:nvPr/>
        </p:nvCxnSpPr>
        <p:spPr bwMode="auto">
          <a:xfrm>
            <a:off x="2205038" y="5186680"/>
            <a:ext cx="533400" cy="635"/>
          </a:xfrm>
          <a:prstGeom prst="straightConnector1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93" name="AutoShape 37"/>
          <p:cNvSpPr>
            <a:spLocks noChangeArrowheads="1"/>
          </p:cNvSpPr>
          <p:nvPr/>
        </p:nvSpPr>
        <p:spPr bwMode="auto">
          <a:xfrm>
            <a:off x="152400" y="1791335"/>
            <a:ext cx="2138363" cy="12287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107763" dir="2700000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Forcing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Solar Radiation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Well-mixed Greenhouse Gas Concentrations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Volcanic Emissions</a:t>
            </a:r>
          </a:p>
        </p:txBody>
      </p:sp>
      <p:sp>
        <p:nvSpPr>
          <p:cNvPr id="94" name="AutoShape 38"/>
          <p:cNvSpPr>
            <a:spLocks noChangeArrowheads="1"/>
          </p:cNvSpPr>
          <p:nvPr/>
        </p:nvSpPr>
        <p:spPr bwMode="auto">
          <a:xfrm>
            <a:off x="152400" y="3357880"/>
            <a:ext cx="2138363" cy="57594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round/>
            <a:headEnd/>
            <a:tailEnd/>
          </a:ln>
          <a:effectLst>
            <a:outerShdw dist="107763" dir="2700000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Ozone–Depleting 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Substances (ODS)</a:t>
            </a:r>
          </a:p>
        </p:txBody>
      </p:sp>
      <p:cxnSp>
        <p:nvCxnSpPr>
          <p:cNvPr id="95" name="AutoShape 39"/>
          <p:cNvCxnSpPr>
            <a:cxnSpLocks noChangeShapeType="1"/>
          </p:cNvCxnSpPr>
          <p:nvPr/>
        </p:nvCxnSpPr>
        <p:spPr bwMode="auto">
          <a:xfrm>
            <a:off x="2290763" y="3643630"/>
            <a:ext cx="428625" cy="0"/>
          </a:xfrm>
          <a:prstGeom prst="straightConnector1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96" name="Rectangle 40"/>
          <p:cNvSpPr>
            <a:spLocks noChangeArrowheads="1"/>
          </p:cNvSpPr>
          <p:nvPr/>
        </p:nvSpPr>
        <p:spPr bwMode="auto">
          <a:xfrm>
            <a:off x="2743200" y="838200"/>
            <a:ext cx="3505200" cy="7429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107763" dir="2700000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Modular Ocean Model version 4 (MOM4)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Sea Ice Model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7" name="AutoShape 41"/>
          <p:cNvCxnSpPr>
            <a:cxnSpLocks noChangeShapeType="1"/>
          </p:cNvCxnSpPr>
          <p:nvPr/>
        </p:nvCxnSpPr>
        <p:spPr bwMode="auto">
          <a:xfrm>
            <a:off x="2290763" y="2300605"/>
            <a:ext cx="428625" cy="635"/>
          </a:xfrm>
          <a:prstGeom prst="straightConnector1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</p:spPr>
      </p:cxnSp>
      <p:sp>
        <p:nvSpPr>
          <p:cNvPr id="98" name="AutoShape 42"/>
          <p:cNvSpPr>
            <a:spLocks noChangeArrowheads="1"/>
          </p:cNvSpPr>
          <p:nvPr/>
        </p:nvSpPr>
        <p:spPr bwMode="auto">
          <a:xfrm>
            <a:off x="152400" y="4619625"/>
            <a:ext cx="2300288" cy="106235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round/>
            <a:headEnd/>
            <a:tailEnd/>
          </a:ln>
          <a:effectLst>
            <a:outerShdw dist="107763" dir="2700000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Pollutant Emissions 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(anthropogenic, ships, biomass burning, natural, &amp; aircraft)</a:t>
            </a:r>
          </a:p>
        </p:txBody>
      </p:sp>
      <p:sp>
        <p:nvSpPr>
          <p:cNvPr id="99" name="Text Box 43"/>
          <p:cNvSpPr txBox="1">
            <a:spLocks noChangeArrowheads="1"/>
          </p:cNvSpPr>
          <p:nvPr/>
        </p:nvSpPr>
        <p:spPr bwMode="auto">
          <a:xfrm>
            <a:off x="2738438" y="6129655"/>
            <a:ext cx="3486150" cy="728345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107763" dir="2700000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Land Model version 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(soil physics, canopy physics, vegetation dynamics, disturbance and land use)</a:t>
            </a:r>
          </a:p>
        </p:txBody>
      </p:sp>
      <p:sp>
        <p:nvSpPr>
          <p:cNvPr id="100" name="Rectangle 40"/>
          <p:cNvSpPr>
            <a:spLocks noChangeArrowheads="1"/>
          </p:cNvSpPr>
          <p:nvPr/>
        </p:nvSpPr>
        <p:spPr bwMode="auto">
          <a:xfrm>
            <a:off x="2743200" y="933450"/>
            <a:ext cx="3505200" cy="74295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107763" dir="2700000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SSTs/SIC from observations or CM3 CMIP5 Simulations</a:t>
            </a:r>
            <a:endParaRPr lang="en-US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rot="5400000" flipH="1" flipV="1">
            <a:off x="5067300" y="3009900"/>
            <a:ext cx="380206" cy="794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05" name="TextBox 104"/>
          <p:cNvSpPr txBox="1"/>
          <p:nvPr/>
        </p:nvSpPr>
        <p:spPr>
          <a:xfrm>
            <a:off x="335060" y="1132820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GFDL-CM3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04800" y="1076980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GFDL-AM3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2743200" y="3200400"/>
            <a:ext cx="3581400" cy="26670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0" grpId="0" animBg="1"/>
      <p:bldP spid="105" grpId="0"/>
      <p:bldP spid="106" grpId="0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47112" r="3261" b="7962"/>
          <a:stretch/>
        </p:blipFill>
        <p:spPr bwMode="auto">
          <a:xfrm>
            <a:off x="5135562" y="2080221"/>
            <a:ext cx="3934355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7472" name="Rectangle 16"/>
          <p:cNvSpPr>
            <a:spLocks noChangeArrowheads="1"/>
          </p:cNvSpPr>
          <p:nvPr/>
        </p:nvSpPr>
        <p:spPr bwMode="auto">
          <a:xfrm>
            <a:off x="228600" y="5257800"/>
            <a:ext cx="8915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20000"/>
              <a:buFont typeface="Wingdings" charset="0"/>
              <a:buChar char="à"/>
            </a:pPr>
            <a:r>
              <a:rPr lang="en-US" altLang="ja-JP" sz="2000" b="1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Maximum in the western U.S. (4-7 ppb)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20000"/>
              <a:buFont typeface="Wingdings" charset="0"/>
              <a:buChar char="à"/>
            </a:pPr>
            <a:r>
              <a:rPr lang="en-US" altLang="ja-JP" sz="2000" b="1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Large-scale conclusions independent of resolution, though high-res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20000"/>
            </a:pPr>
            <a:r>
              <a:rPr lang="en-US" altLang="ja-JP" sz="2000" b="1" dirty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	</a:t>
            </a:r>
            <a:r>
              <a:rPr lang="en-US" altLang="ja-JP" sz="2000" b="1" dirty="0" smtClean="0">
                <a:solidFill>
                  <a:srgbClr val="0000FF"/>
                </a:solidFill>
                <a:latin typeface="Arial" charset="0"/>
                <a:ea typeface="宋体" charset="0"/>
                <a:cs typeface="宋体" charset="0"/>
              </a:rPr>
              <a:t>spatially refines estimates </a:t>
            </a:r>
          </a:p>
        </p:txBody>
      </p:sp>
      <p:sp>
        <p:nvSpPr>
          <p:cNvPr id="147478" name="Rectangle 22"/>
          <p:cNvSpPr>
            <a:spLocks noChangeArrowheads="1"/>
          </p:cNvSpPr>
          <p:nvPr/>
        </p:nvSpPr>
        <p:spPr bwMode="auto">
          <a:xfrm>
            <a:off x="1219210" y="4105870"/>
            <a:ext cx="63960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latin typeface="Arial" charset="0"/>
                <a:ea typeface="宋体" charset="0"/>
                <a:cs typeface="宋体" charset="0"/>
              </a:rPr>
              <a:t> Diagnosed as difference between pairs of simulations: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latin typeface="Arial" charset="0"/>
                <a:ea typeface="宋体" charset="0"/>
                <a:cs typeface="宋体" charset="0"/>
              </a:rPr>
              <a:t> Base  – Zero Asian anthrop. emissions </a:t>
            </a:r>
          </a:p>
        </p:txBody>
      </p:sp>
      <p:grpSp>
        <p:nvGrpSpPr>
          <p:cNvPr id="147504" name="Group 48"/>
          <p:cNvGrpSpPr>
            <a:grpSpLocks/>
          </p:cNvGrpSpPr>
          <p:nvPr/>
        </p:nvGrpSpPr>
        <p:grpSpPr bwMode="auto">
          <a:xfrm>
            <a:off x="4077606" y="1710333"/>
            <a:ext cx="1366838" cy="2376487"/>
            <a:chOff x="5013" y="799"/>
            <a:chExt cx="861" cy="1497"/>
          </a:xfrm>
          <a:solidFill>
            <a:schemeClr val="bg1"/>
          </a:solidFill>
        </p:grpSpPr>
        <p:pic>
          <p:nvPicPr>
            <p:cNvPr id="147490" name="Picture 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531" b="4037"/>
            <a:stretch>
              <a:fillRect/>
            </a:stretch>
          </p:blipFill>
          <p:spPr bwMode="auto">
            <a:xfrm rot="16200000">
              <a:off x="4705" y="1560"/>
              <a:ext cx="1315" cy="15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7491" name="Line 35"/>
            <p:cNvSpPr>
              <a:spLocks noChangeShapeType="1"/>
            </p:cNvSpPr>
            <p:nvPr/>
          </p:nvSpPr>
          <p:spPr bwMode="auto">
            <a:xfrm>
              <a:off x="5317" y="1074"/>
              <a:ext cx="122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492" name="Line 36"/>
            <p:cNvSpPr>
              <a:spLocks noChangeShapeType="1"/>
            </p:cNvSpPr>
            <p:nvPr/>
          </p:nvSpPr>
          <p:spPr bwMode="auto">
            <a:xfrm>
              <a:off x="5310" y="1902"/>
              <a:ext cx="116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493" name="Line 37"/>
            <p:cNvSpPr>
              <a:spLocks noChangeShapeType="1"/>
            </p:cNvSpPr>
            <p:nvPr/>
          </p:nvSpPr>
          <p:spPr bwMode="auto">
            <a:xfrm>
              <a:off x="5313" y="1362"/>
              <a:ext cx="107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494" name="Text Box 38"/>
            <p:cNvSpPr txBox="1">
              <a:spLocks noChangeArrowheads="1"/>
            </p:cNvSpPr>
            <p:nvPr/>
          </p:nvSpPr>
          <p:spPr bwMode="auto">
            <a:xfrm>
              <a:off x="5420" y="1797"/>
              <a:ext cx="249" cy="17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 b="1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2</a:t>
              </a:r>
              <a:endParaRPr lang="en-US" sz="1200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495" name="Line 39"/>
            <p:cNvSpPr>
              <a:spLocks noChangeShapeType="1"/>
            </p:cNvSpPr>
            <p:nvPr/>
          </p:nvSpPr>
          <p:spPr bwMode="auto">
            <a:xfrm>
              <a:off x="5314" y="1628"/>
              <a:ext cx="101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496" name="Text Box 40"/>
            <p:cNvSpPr txBox="1">
              <a:spLocks noChangeArrowheads="1"/>
            </p:cNvSpPr>
            <p:nvPr/>
          </p:nvSpPr>
          <p:spPr bwMode="auto">
            <a:xfrm>
              <a:off x="5420" y="1480"/>
              <a:ext cx="249" cy="17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200" b="1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4</a:t>
              </a:r>
            </a:p>
          </p:txBody>
        </p:sp>
        <p:sp>
          <p:nvSpPr>
            <p:cNvPr id="147497" name="Text Box 41"/>
            <p:cNvSpPr txBox="1">
              <a:spLocks noChangeArrowheads="1"/>
            </p:cNvSpPr>
            <p:nvPr/>
          </p:nvSpPr>
          <p:spPr bwMode="auto">
            <a:xfrm>
              <a:off x="5420" y="1253"/>
              <a:ext cx="249" cy="17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6</a:t>
              </a:r>
              <a:endParaRPr lang="en-US" sz="1200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498" name="Text Box 42"/>
            <p:cNvSpPr txBox="1">
              <a:spLocks noChangeArrowheads="1"/>
            </p:cNvSpPr>
            <p:nvPr/>
          </p:nvSpPr>
          <p:spPr bwMode="auto">
            <a:xfrm>
              <a:off x="5420" y="976"/>
              <a:ext cx="249" cy="17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8</a:t>
              </a:r>
              <a:endParaRPr lang="en-US" sz="1200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499" name="Line 43"/>
            <p:cNvSpPr>
              <a:spLocks noChangeShapeType="1"/>
            </p:cNvSpPr>
            <p:nvPr/>
          </p:nvSpPr>
          <p:spPr bwMode="auto">
            <a:xfrm>
              <a:off x="5304" y="2183"/>
              <a:ext cx="116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500" name="Text Box 44"/>
            <p:cNvSpPr txBox="1">
              <a:spLocks noChangeArrowheads="1"/>
            </p:cNvSpPr>
            <p:nvPr/>
          </p:nvSpPr>
          <p:spPr bwMode="auto">
            <a:xfrm>
              <a:off x="5420" y="2078"/>
              <a:ext cx="249" cy="17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200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0</a:t>
              </a:r>
              <a:endParaRPr lang="en-US" sz="1200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47501" name="Text Box 45"/>
            <p:cNvSpPr txBox="1">
              <a:spLocks noChangeArrowheads="1"/>
            </p:cNvSpPr>
            <p:nvPr/>
          </p:nvSpPr>
          <p:spPr bwMode="auto">
            <a:xfrm>
              <a:off x="5013" y="799"/>
              <a:ext cx="861" cy="23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O</a:t>
              </a:r>
              <a:r>
                <a:rPr lang="en-US" altLang="ja-JP" baseline="-2500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3</a:t>
              </a:r>
              <a:r>
                <a:rPr lang="en-US" altLang="ja-JP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 (ppb)</a:t>
              </a:r>
              <a:endParaRPr lang="en-US" altLang="zh-CN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444"/>
          <a:stretch/>
        </p:blipFill>
        <p:spPr>
          <a:xfrm>
            <a:off x="-376919" y="2043390"/>
            <a:ext cx="4972733" cy="21386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Mean Asian impacts on U.S. surface O</a:t>
            </a:r>
            <a:r>
              <a:rPr lang="en-US" baseline="-25000" dirty="0" smtClean="0"/>
              <a:t>3</a:t>
            </a:r>
            <a:r>
              <a:rPr lang="en-US" dirty="0" smtClean="0"/>
              <a:t> in spring:</a:t>
            </a:r>
            <a:br>
              <a:rPr lang="en-US" dirty="0" smtClean="0"/>
            </a:br>
            <a:r>
              <a:rPr lang="en-US" dirty="0" smtClean="0"/>
              <a:t> similar estimates with 2 model resolutions (GFDL AM3)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6488668"/>
            <a:ext cx="392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Lin et al., to be submitted to JGR</a:t>
            </a:r>
            <a:endParaRPr lang="en-US" i="1" dirty="0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381000" y="1310223"/>
            <a:ext cx="815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8000" rIns="1800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000" b="1" dirty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D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aily max 8-hr average O</a:t>
            </a:r>
            <a:r>
              <a:rPr lang="en-US" altLang="ja-JP" sz="2000" b="1" baseline="-25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in surface air, May-June 2010 average</a:t>
            </a:r>
            <a:endParaRPr lang="en-US" altLang="zh-CN" sz="2000" b="1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1667470"/>
            <a:ext cx="225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C48 (~200x200 km)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100780" y="1755338"/>
            <a:ext cx="212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C180 (~50x50 km)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6172200"/>
            <a:ext cx="8649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How much does Asian pollution contribute to surface high-O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</a:rPr>
              <a:t> events?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724400"/>
            <a:ext cx="89916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Arial" charset="0"/>
                <a:ea typeface="宋体" charset="0"/>
                <a:cs typeface="宋体" charset="0"/>
              </a:rPr>
              <a:t>(Anthrop. emissions: </a:t>
            </a:r>
            <a:r>
              <a:rPr lang="en-US" altLang="ja-JP" sz="1400" i="1" dirty="0" err="1">
                <a:latin typeface="Arial" charset="0"/>
                <a:ea typeface="宋体" charset="0"/>
                <a:cs typeface="宋体" charset="0"/>
              </a:rPr>
              <a:t>Lamarque</a:t>
            </a:r>
            <a:r>
              <a:rPr lang="en-US" altLang="ja-JP" sz="1400" i="1" dirty="0">
                <a:latin typeface="Arial" charset="0"/>
                <a:ea typeface="宋体" charset="0"/>
                <a:cs typeface="宋体" charset="0"/>
              </a:rPr>
              <a:t> et al</a:t>
            </a:r>
            <a:r>
              <a:rPr lang="en-US" altLang="ja-JP" sz="1400" dirty="0">
                <a:latin typeface="Arial" charset="0"/>
                <a:ea typeface="宋体" charset="0"/>
                <a:cs typeface="宋体" charset="0"/>
              </a:rPr>
              <a:t>., 2010; U.S. NEI 2005;  </a:t>
            </a:r>
            <a:r>
              <a:rPr lang="en-US" altLang="ja-JP" sz="1400" dirty="0" smtClean="0">
                <a:latin typeface="Arial" charset="0"/>
                <a:ea typeface="宋体" charset="0"/>
                <a:cs typeface="宋体" charset="0"/>
              </a:rPr>
              <a:t>Asian </a:t>
            </a:r>
            <a:r>
              <a:rPr lang="en-US" altLang="ja-JP" sz="1400" dirty="0">
                <a:latin typeface="Arial" charset="0"/>
                <a:ea typeface="宋体" charset="0"/>
                <a:cs typeface="宋体" charset="0"/>
              </a:rPr>
              <a:t>2006 [</a:t>
            </a:r>
            <a:r>
              <a:rPr lang="en-US" altLang="ja-JP" sz="1400" i="1" dirty="0">
                <a:latin typeface="Arial" charset="0"/>
                <a:ea typeface="宋体" charset="0"/>
                <a:cs typeface="宋体" charset="0"/>
              </a:rPr>
              <a:t>Zhang et al</a:t>
            </a:r>
            <a:r>
              <a:rPr lang="en-US" altLang="ja-JP" sz="1400" dirty="0">
                <a:latin typeface="Arial" charset="0"/>
                <a:ea typeface="宋体" charset="0"/>
                <a:cs typeface="宋体" charset="0"/>
              </a:rPr>
              <a:t>., 2009] </a:t>
            </a:r>
            <a:r>
              <a:rPr lang="en-US" altLang="ja-JP" sz="1400" dirty="0" smtClean="0">
                <a:latin typeface="Arial" charset="0"/>
                <a:ea typeface="宋体" charset="0"/>
                <a:cs typeface="宋体" charset="0"/>
              </a:rPr>
              <a:t>but scaled to 2010 		for Chinese </a:t>
            </a:r>
            <a:r>
              <a:rPr lang="en-US" altLang="ja-JP" sz="1400" dirty="0" err="1" smtClean="0">
                <a:latin typeface="Arial" charset="0"/>
                <a:ea typeface="宋体" charset="0"/>
                <a:cs typeface="宋体" charset="0"/>
              </a:rPr>
              <a:t>NO</a:t>
            </a:r>
            <a:r>
              <a:rPr lang="en-US" altLang="ja-JP" sz="1400" baseline="-25000" dirty="0" err="1" smtClean="0">
                <a:latin typeface="Arial" charset="0"/>
                <a:ea typeface="宋体" charset="0"/>
                <a:cs typeface="宋体" charset="0"/>
              </a:rPr>
              <a:t>x</a:t>
            </a:r>
            <a:r>
              <a:rPr lang="en-US" altLang="ja-JP" sz="1400" dirty="0">
                <a:latin typeface="Arial" charset="0"/>
                <a:ea typeface="宋体" charset="0"/>
                <a:cs typeface="宋体" charset="0"/>
              </a:rPr>
              <a:t> </a:t>
            </a:r>
            <a:r>
              <a:rPr lang="en-US" altLang="ja-JP" sz="1400" dirty="0" smtClean="0">
                <a:latin typeface="Arial" charset="0"/>
                <a:ea typeface="宋体" charset="0"/>
                <a:cs typeface="宋体" charset="0"/>
              </a:rPr>
              <a:t>&amp; NMVOC )</a:t>
            </a:r>
            <a:endParaRPr lang="en-US" altLang="ja-JP" sz="1400" dirty="0">
              <a:latin typeface="Arial" charset="0"/>
              <a:ea typeface="宋体" charset="0"/>
              <a:cs typeface="宋体" charset="0"/>
            </a:endParaRP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3578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2" grpId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-7117"/>
            <a:ext cx="9144000" cy="769117"/>
          </a:xfrm>
        </p:spPr>
        <p:txBody>
          <a:bodyPr/>
          <a:lstStyle/>
          <a:p>
            <a:r>
              <a:rPr lang="en-US" dirty="0" smtClean="0"/>
              <a:t>Simulated Asian pollution contribution to high-O</a:t>
            </a:r>
            <a:r>
              <a:rPr lang="en-US" baseline="-25000" dirty="0" smtClean="0"/>
              <a:t>3</a:t>
            </a:r>
            <a:r>
              <a:rPr lang="en-US" dirty="0" smtClean="0"/>
              <a:t> events</a:t>
            </a:r>
            <a:endParaRPr lang="en-US" dirty="0"/>
          </a:p>
        </p:txBody>
      </p:sp>
      <p:pic>
        <p:nvPicPr>
          <p:cNvPr id="3" name="Content Placeholder 2" descr="updated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3" t="39064" r="12636" b="29558"/>
          <a:stretch/>
        </p:blipFill>
        <p:spPr>
          <a:xfrm>
            <a:off x="710042" y="685800"/>
            <a:ext cx="8276452" cy="4495800"/>
          </a:xfrm>
        </p:spPr>
      </p:pic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938212" y="776287"/>
            <a:ext cx="252095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err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Obs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(</a:t>
            </a:r>
            <a:r>
              <a:rPr lang="en-US" altLang="ja-JP" b="1" dirty="0" err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CASTNet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/AQS)</a:t>
            </a:r>
            <a:endParaRPr lang="en-US" altLang="zh-CN" b="1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3810000" y="762000"/>
            <a:ext cx="2160587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AM3/C180 total O</a:t>
            </a:r>
            <a:r>
              <a:rPr lang="en-US" altLang="ja-JP" b="1" baseline="-25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endParaRPr lang="en-US" altLang="zh-CN" b="1" baseline="-25000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6256337" y="776287"/>
            <a:ext cx="2735263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AM3/C180 Asian ozone</a:t>
            </a:r>
            <a:endParaRPr lang="en-US" altLang="zh-CN" b="1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53" name="Oval 9"/>
          <p:cNvSpPr>
            <a:spLocks noChangeArrowheads="1"/>
          </p:cNvSpPr>
          <p:nvPr/>
        </p:nvSpPr>
        <p:spPr bwMode="auto">
          <a:xfrm rot="-2410388">
            <a:off x="7385050" y="1373743"/>
            <a:ext cx="1368425" cy="503238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54" name="Oval 10"/>
          <p:cNvSpPr>
            <a:spLocks noChangeArrowheads="1"/>
          </p:cNvSpPr>
          <p:nvPr/>
        </p:nvSpPr>
        <p:spPr bwMode="auto">
          <a:xfrm rot="-2410388">
            <a:off x="4467109" y="1431789"/>
            <a:ext cx="1368425" cy="6477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55" name="Oval 11"/>
          <p:cNvSpPr>
            <a:spLocks noChangeArrowheads="1"/>
          </p:cNvSpPr>
          <p:nvPr/>
        </p:nvSpPr>
        <p:spPr bwMode="auto">
          <a:xfrm rot="-2410388">
            <a:off x="4647448" y="3764536"/>
            <a:ext cx="931863" cy="5746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56" name="Oval 12"/>
          <p:cNvSpPr>
            <a:spLocks noChangeArrowheads="1"/>
          </p:cNvSpPr>
          <p:nvPr/>
        </p:nvSpPr>
        <p:spPr bwMode="auto">
          <a:xfrm rot="-2410388">
            <a:off x="7659687" y="3718481"/>
            <a:ext cx="946150" cy="57467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66" name="Text Box 22"/>
          <p:cNvSpPr txBox="1">
            <a:spLocks noChangeArrowheads="1"/>
          </p:cNvSpPr>
          <p:nvPr/>
        </p:nvSpPr>
        <p:spPr bwMode="auto">
          <a:xfrm>
            <a:off x="-33338" y="1683306"/>
            <a:ext cx="1116013" cy="784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June 21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2010</a:t>
            </a:r>
          </a:p>
        </p:txBody>
      </p:sp>
      <p:sp>
        <p:nvSpPr>
          <p:cNvPr id="159767" name="Text Box 23"/>
          <p:cNvSpPr txBox="1">
            <a:spLocks noChangeArrowheads="1"/>
          </p:cNvSpPr>
          <p:nvPr/>
        </p:nvSpPr>
        <p:spPr bwMode="auto">
          <a:xfrm>
            <a:off x="-68263" y="3770868"/>
            <a:ext cx="1116013" cy="7848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June 22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2010</a:t>
            </a:r>
          </a:p>
        </p:txBody>
      </p:sp>
      <p:pic>
        <p:nvPicPr>
          <p:cNvPr id="15977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1" b="14423"/>
          <a:stretch>
            <a:fillRect/>
          </a:stretch>
        </p:blipFill>
        <p:spPr bwMode="auto">
          <a:xfrm>
            <a:off x="296862" y="5298043"/>
            <a:ext cx="4386263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9758" name="Line 14"/>
          <p:cNvSpPr>
            <a:spLocks noChangeShapeType="1"/>
          </p:cNvSpPr>
          <p:nvPr/>
        </p:nvSpPr>
        <p:spPr bwMode="auto">
          <a:xfrm>
            <a:off x="3200400" y="5363131"/>
            <a:ext cx="0" cy="57467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59" name="Line 15"/>
          <p:cNvSpPr>
            <a:spLocks noChangeShapeType="1"/>
          </p:cNvSpPr>
          <p:nvPr/>
        </p:nvSpPr>
        <p:spPr bwMode="auto">
          <a:xfrm>
            <a:off x="3621087" y="5363131"/>
            <a:ext cx="0" cy="574675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60" name="Text Box 16"/>
          <p:cNvSpPr txBox="1">
            <a:spLocks noChangeArrowheads="1"/>
          </p:cNvSpPr>
          <p:nvPr/>
        </p:nvSpPr>
        <p:spPr bwMode="auto">
          <a:xfrm>
            <a:off x="3676650" y="5650468"/>
            <a:ext cx="54721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EPA proposed for reconsideration (not adopted)</a:t>
            </a:r>
            <a:endParaRPr lang="en-US" altLang="zh-CN" dirty="0" smtClean="0">
              <a:solidFill>
                <a:srgbClr val="FF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61" name="Line 17"/>
          <p:cNvSpPr>
            <a:spLocks noChangeShapeType="1"/>
          </p:cNvSpPr>
          <p:nvPr/>
        </p:nvSpPr>
        <p:spPr bwMode="auto">
          <a:xfrm flipH="1" flipV="1">
            <a:off x="3387725" y="5793343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62" name="Line 18"/>
          <p:cNvSpPr>
            <a:spLocks noChangeShapeType="1"/>
          </p:cNvSpPr>
          <p:nvPr/>
        </p:nvSpPr>
        <p:spPr bwMode="auto">
          <a:xfrm>
            <a:off x="3822700" y="4929743"/>
            <a:ext cx="0" cy="43180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68" name="Text Box 24"/>
          <p:cNvSpPr txBox="1">
            <a:spLocks noChangeArrowheads="1"/>
          </p:cNvSpPr>
          <p:nvPr/>
        </p:nvSpPr>
        <p:spPr bwMode="auto">
          <a:xfrm>
            <a:off x="4251325" y="5074206"/>
            <a:ext cx="1944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8000" rIns="180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Current standard</a:t>
            </a:r>
            <a:endParaRPr lang="en-US" altLang="zh-CN" smtClean="0">
              <a:solidFill>
                <a:srgbClr val="FF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59769" name="Line 25"/>
          <p:cNvSpPr>
            <a:spLocks noChangeShapeType="1"/>
          </p:cNvSpPr>
          <p:nvPr/>
        </p:nvSpPr>
        <p:spPr bwMode="auto">
          <a:xfrm flipH="1" flipV="1">
            <a:off x="3890962" y="5218668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15977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9" t="-1602" r="847"/>
          <a:stretch>
            <a:fillRect/>
          </a:stretch>
        </p:blipFill>
        <p:spPr bwMode="auto">
          <a:xfrm>
            <a:off x="6057900" y="5218668"/>
            <a:ext cx="31623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9772" name="Text Box 28"/>
          <p:cNvSpPr txBox="1">
            <a:spLocks noChangeArrowheads="1"/>
          </p:cNvSpPr>
          <p:nvPr/>
        </p:nvSpPr>
        <p:spPr bwMode="auto">
          <a:xfrm>
            <a:off x="831850" y="5074206"/>
            <a:ext cx="26273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Daily max 8-hr average</a:t>
            </a:r>
            <a:endParaRPr lang="en-US" altLang="zh-CN" sz="16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0960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b="1" dirty="0" smtClean="0">
                <a:solidFill>
                  <a:srgbClr val="0000FF"/>
                </a:solidFill>
                <a:sym typeface="Wingdings"/>
              </a:rPr>
              <a:t>Asian influence may confound attaining tighter standards in WUS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57800" y="6488668"/>
            <a:ext cx="392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Lin et al., to be submitted to JGR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8982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9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3" grpId="0" animBg="1"/>
      <p:bldP spid="159754" grpId="0" animBg="1"/>
      <p:bldP spid="159755" grpId="0" animBg="1"/>
      <p:bldP spid="15975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77"/>
          <p:cNvGrpSpPr>
            <a:grpSpLocks/>
          </p:cNvGrpSpPr>
          <p:nvPr/>
        </p:nvGrpSpPr>
        <p:grpSpPr bwMode="auto">
          <a:xfrm>
            <a:off x="4648200" y="2057400"/>
            <a:ext cx="4081462" cy="2879725"/>
            <a:chOff x="2971" y="2478"/>
            <a:chExt cx="2571" cy="1814"/>
          </a:xfrm>
        </p:grpSpPr>
        <p:pic>
          <p:nvPicPr>
            <p:cNvPr id="49" name="Picture 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" r="90315" b="15288"/>
            <a:stretch>
              <a:fillRect/>
            </a:stretch>
          </p:blipFill>
          <p:spPr bwMode="auto">
            <a:xfrm>
              <a:off x="2971" y="2478"/>
              <a:ext cx="465" cy="1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0" name="Picture 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36"/>
            <a:stretch>
              <a:fillRect/>
            </a:stretch>
          </p:blipFill>
          <p:spPr bwMode="auto">
            <a:xfrm>
              <a:off x="3410" y="2659"/>
              <a:ext cx="2132" cy="1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1" name="Text Box 56"/>
            <p:cNvSpPr txBox="1">
              <a:spLocks noChangeArrowheads="1"/>
            </p:cNvSpPr>
            <p:nvPr/>
          </p:nvSpPr>
          <p:spPr bwMode="auto">
            <a:xfrm>
              <a:off x="3833" y="4080"/>
              <a:ext cx="13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O</a:t>
              </a:r>
              <a:r>
                <a:rPr lang="en-US" altLang="ja-JP" sz="1600" baseline="-2500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3</a:t>
              </a:r>
              <a:r>
                <a:rPr lang="en-US" altLang="ja-JP" sz="160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 (ppbv)</a:t>
              </a:r>
              <a:endParaRPr lang="en-US" altLang="zh-CN" sz="16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Trans-pacific transport of Asian plumes to WUS </a:t>
            </a:r>
            <a:br>
              <a:rPr lang="en-US" dirty="0" smtClean="0"/>
            </a:br>
            <a:r>
              <a:rPr lang="en-US" dirty="0" smtClean="0"/>
              <a:t>often coincides with O</a:t>
            </a:r>
            <a:r>
              <a:rPr lang="en-US" baseline="-25000" dirty="0" smtClean="0"/>
              <a:t>3</a:t>
            </a:r>
            <a:r>
              <a:rPr lang="en-US" dirty="0" smtClean="0"/>
              <a:t> injected from stratosphere</a:t>
            </a:r>
            <a:endParaRPr lang="en-US" dirty="0"/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1219200" y="4538663"/>
            <a:ext cx="2316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[10</a:t>
            </a:r>
            <a:r>
              <a:rPr lang="en-US" altLang="ja-JP" sz="1600" baseline="30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18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molecules cm</a:t>
            </a:r>
            <a:r>
              <a:rPr lang="en-US" altLang="ja-JP" baseline="30000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-2</a:t>
            </a: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]</a:t>
            </a:r>
            <a:endParaRPr lang="en-US" altLang="zh-CN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6" name="Rectangle 41"/>
          <p:cNvSpPr>
            <a:spLocks noChangeArrowheads="1"/>
          </p:cNvSpPr>
          <p:nvPr/>
        </p:nvSpPr>
        <p:spPr bwMode="auto">
          <a:xfrm>
            <a:off x="4381500" y="1249362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u="sng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Point Reyes </a:t>
            </a:r>
            <a:r>
              <a:rPr lang="en-US" altLang="ja-JP" sz="2400" b="1" u="sng" dirty="0" err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Sonde</a:t>
            </a:r>
            <a:r>
              <a:rPr lang="en-US" altLang="ja-JP" sz="2400" b="1" u="sng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, CA</a:t>
            </a:r>
            <a:endParaRPr lang="en-US" altLang="zh-CN" sz="2400" b="1" u="sng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492125" y="1325562"/>
            <a:ext cx="38512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2400" b="1" u="sng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The view from satellites</a:t>
            </a: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AIRS CO columns</a:t>
            </a:r>
            <a:endParaRPr lang="en-US" altLang="zh-CN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29" name="Group 78"/>
          <p:cNvGrpSpPr>
            <a:grpSpLocks/>
          </p:cNvGrpSpPr>
          <p:nvPr/>
        </p:nvGrpSpPr>
        <p:grpSpPr bwMode="auto">
          <a:xfrm>
            <a:off x="5789614" y="1752600"/>
            <a:ext cx="3470275" cy="4038624"/>
            <a:chOff x="3835" y="1347"/>
            <a:chExt cx="2186" cy="2544"/>
          </a:xfrm>
        </p:grpSpPr>
        <p:sp>
          <p:nvSpPr>
            <p:cNvPr id="30" name="Text Box 31"/>
            <p:cNvSpPr txBox="1">
              <a:spLocks noChangeArrowheads="1"/>
            </p:cNvSpPr>
            <p:nvPr/>
          </p:nvSpPr>
          <p:spPr bwMode="auto">
            <a:xfrm>
              <a:off x="3835" y="1498"/>
              <a:ext cx="4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5F5F5F"/>
                  </a:solidFill>
                  <a:latin typeface="Arial" charset="0"/>
                  <a:ea typeface="宋体" charset="0"/>
                  <a:cs typeface="宋体" charset="0"/>
                </a:rPr>
                <a:t>25</a:t>
              </a:r>
              <a:endParaRPr lang="en-US" altLang="zh-CN" sz="1600" smtClean="0">
                <a:solidFill>
                  <a:srgbClr val="5F5F5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4425" y="1498"/>
              <a:ext cx="4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5F5F5F"/>
                  </a:solidFill>
                  <a:latin typeface="Arial" charset="0"/>
                  <a:ea typeface="宋体" charset="0"/>
                  <a:cs typeface="宋体" charset="0"/>
                </a:rPr>
                <a:t>50</a:t>
              </a:r>
              <a:endParaRPr lang="en-US" altLang="zh-CN" sz="1600" smtClean="0">
                <a:solidFill>
                  <a:srgbClr val="5F5F5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4969" y="1498"/>
              <a:ext cx="4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5F5F5F"/>
                  </a:solidFill>
                  <a:latin typeface="Arial" charset="0"/>
                  <a:ea typeface="宋体" charset="0"/>
                  <a:cs typeface="宋体" charset="0"/>
                </a:rPr>
                <a:t>75</a:t>
              </a:r>
              <a:endParaRPr lang="en-US" altLang="zh-CN" sz="1600" smtClean="0">
                <a:solidFill>
                  <a:srgbClr val="5F5F5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3" name="Text Box 34"/>
            <p:cNvSpPr txBox="1">
              <a:spLocks noChangeArrowheads="1"/>
            </p:cNvSpPr>
            <p:nvPr/>
          </p:nvSpPr>
          <p:spPr bwMode="auto">
            <a:xfrm>
              <a:off x="3926" y="1347"/>
              <a:ext cx="140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5F5F5F"/>
                  </a:solidFill>
                  <a:latin typeface="Arial" charset="0"/>
                  <a:ea typeface="宋体" charset="0"/>
                  <a:cs typeface="宋体" charset="0"/>
                </a:rPr>
                <a:t>Observed RH (%)</a:t>
              </a:r>
              <a:endParaRPr lang="en-US" altLang="zh-CN" sz="1600" b="1" dirty="0" smtClean="0">
                <a:solidFill>
                  <a:srgbClr val="5F5F5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 flipH="1">
              <a:off x="4062" y="1529"/>
              <a:ext cx="272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  <p:grpSp>
          <p:nvGrpSpPr>
            <p:cNvPr id="35" name="Group 67"/>
            <p:cNvGrpSpPr>
              <a:grpSpLocks/>
            </p:cNvGrpSpPr>
            <p:nvPr/>
          </p:nvGrpSpPr>
          <p:grpSpPr bwMode="auto">
            <a:xfrm>
              <a:off x="4796" y="3187"/>
              <a:ext cx="1225" cy="704"/>
              <a:chOff x="4842" y="4933"/>
              <a:chExt cx="1225" cy="704"/>
            </a:xfrm>
          </p:grpSpPr>
          <p:sp>
            <p:nvSpPr>
              <p:cNvPr id="37" name="Rectangle 63"/>
              <p:cNvSpPr>
                <a:spLocks noChangeArrowheads="1"/>
              </p:cNvSpPr>
              <p:nvPr/>
            </p:nvSpPr>
            <p:spPr bwMode="auto">
              <a:xfrm>
                <a:off x="5024" y="4956"/>
                <a:ext cx="902" cy="68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8" name="Text Box 58"/>
              <p:cNvSpPr txBox="1">
                <a:spLocks noChangeArrowheads="1"/>
              </p:cNvSpPr>
              <p:nvPr/>
            </p:nvSpPr>
            <p:spPr bwMode="auto">
              <a:xfrm>
                <a:off x="4956" y="4933"/>
                <a:ext cx="52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sz="1600" b="1" dirty="0" err="1" smtClean="0">
                    <a:solidFill>
                      <a:srgbClr val="000000"/>
                    </a:solidFill>
                    <a:latin typeface="Arial" charset="0"/>
                    <a:ea typeface="宋体" charset="0"/>
                    <a:cs typeface="宋体" charset="0"/>
                  </a:rPr>
                  <a:t>Obs</a:t>
                </a:r>
                <a:endParaRPr lang="en-US" altLang="zh-CN" sz="1600" b="1" dirty="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9" name="Text Box 60"/>
              <p:cNvSpPr txBox="1">
                <a:spLocks noChangeArrowheads="1"/>
              </p:cNvSpPr>
              <p:nvPr/>
            </p:nvSpPr>
            <p:spPr bwMode="auto">
              <a:xfrm>
                <a:off x="4978" y="5114"/>
                <a:ext cx="839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sz="1600" b="1" dirty="0" smtClean="0">
                    <a:solidFill>
                      <a:srgbClr val="FF0000"/>
                    </a:solidFill>
                    <a:latin typeface="Arial" charset="0"/>
                    <a:ea typeface="宋体" charset="0"/>
                    <a:cs typeface="宋体" charset="0"/>
                  </a:rPr>
                  <a:t>AM3/C180</a:t>
                </a:r>
                <a:endParaRPr lang="en-US" altLang="zh-CN" sz="1600" b="1" dirty="0" smtClean="0">
                  <a:solidFill>
                    <a:srgbClr val="FF00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0" name="Text Box 61"/>
              <p:cNvSpPr txBox="1">
                <a:spLocks noChangeArrowheads="1"/>
              </p:cNvSpPr>
              <p:nvPr/>
            </p:nvSpPr>
            <p:spPr bwMode="auto">
              <a:xfrm>
                <a:off x="4842" y="5274"/>
                <a:ext cx="113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sz="1600" b="1" smtClean="0">
                    <a:solidFill>
                      <a:srgbClr val="00FF00"/>
                    </a:solidFill>
                    <a:latin typeface="Arial" charset="0"/>
                    <a:ea typeface="宋体" charset="0"/>
                    <a:cs typeface="宋体" charset="0"/>
                  </a:rPr>
                  <a:t>AM3 noEA</a:t>
                </a:r>
                <a:endParaRPr lang="en-US" altLang="zh-CN" sz="1600" b="1" smtClean="0">
                  <a:solidFill>
                    <a:srgbClr val="00FF00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1" name="Text Box 62"/>
              <p:cNvSpPr txBox="1">
                <a:spLocks noChangeArrowheads="1"/>
              </p:cNvSpPr>
              <p:nvPr/>
            </p:nvSpPr>
            <p:spPr bwMode="auto">
              <a:xfrm>
                <a:off x="4933" y="5410"/>
                <a:ext cx="1134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ja-JP" sz="1600" b="1" smtClean="0">
                    <a:solidFill>
                      <a:srgbClr val="0000CC"/>
                    </a:solidFill>
                    <a:latin typeface="Arial" charset="0"/>
                    <a:ea typeface="宋体" charset="0"/>
                    <a:cs typeface="宋体" charset="0"/>
                  </a:rPr>
                  <a:t>AM3 O</a:t>
                </a:r>
                <a:r>
                  <a:rPr lang="en-US" altLang="ja-JP" sz="1600" b="1" baseline="-25000" smtClean="0">
                    <a:solidFill>
                      <a:srgbClr val="0000CC"/>
                    </a:solidFill>
                    <a:latin typeface="Arial" charset="0"/>
                    <a:ea typeface="宋体" charset="0"/>
                    <a:cs typeface="宋体" charset="0"/>
                  </a:rPr>
                  <a:t>3</a:t>
                </a:r>
                <a:r>
                  <a:rPr lang="en-US" altLang="ja-JP" sz="1600" b="1" smtClean="0">
                    <a:solidFill>
                      <a:srgbClr val="0000CC"/>
                    </a:solidFill>
                    <a:latin typeface="Arial" charset="0"/>
                    <a:ea typeface="宋体" charset="0"/>
                    <a:cs typeface="宋体" charset="0"/>
                  </a:rPr>
                  <a:t>-strat</a:t>
                </a:r>
                <a:endParaRPr lang="en-US" altLang="zh-CN" sz="1600" b="1" smtClean="0">
                  <a:solidFill>
                    <a:srgbClr val="0000CC"/>
                  </a:solidFill>
                  <a:latin typeface="Arial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5148" y="2266"/>
              <a:ext cx="6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600" smtClean="0">
                  <a:solidFill>
                    <a:srgbClr val="000000"/>
                  </a:solidFill>
                  <a:latin typeface="Arial" charset="0"/>
                  <a:ea typeface="宋体" charset="0"/>
                  <a:cs typeface="宋体" charset="0"/>
                </a:rPr>
                <a:t>0</a:t>
              </a:r>
              <a:endParaRPr lang="en-US" altLang="zh-CN" sz="16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7696200" y="3627438"/>
            <a:ext cx="1404937" cy="79216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~50%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from O</a:t>
            </a:r>
            <a:r>
              <a:rPr lang="en-US" altLang="ja-JP" b="1" baseline="-25000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3</a:t>
            </a:r>
            <a:r>
              <a:rPr lang="en-US" altLang="ja-JP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-strat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(upper limit)</a:t>
            </a: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>
            <a:off x="6235700" y="2662238"/>
            <a:ext cx="792162" cy="0"/>
          </a:xfrm>
          <a:prstGeom prst="line">
            <a:avLst/>
          </a:prstGeom>
          <a:noFill/>
          <a:ln w="38100">
            <a:solidFill>
              <a:srgbClr val="CC0099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5" name="Oval 37"/>
          <p:cNvSpPr>
            <a:spLocks noChangeArrowheads="1"/>
          </p:cNvSpPr>
          <p:nvPr/>
        </p:nvSpPr>
        <p:spPr bwMode="auto">
          <a:xfrm>
            <a:off x="7747000" y="2416175"/>
            <a:ext cx="1404937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00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CC0099"/>
                </a:solidFill>
                <a:latin typeface="Arial" charset="0"/>
                <a:ea typeface="宋体" charset="0"/>
                <a:cs typeface="宋体" charset="0"/>
              </a:rPr>
              <a:t>20-30%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CC0099"/>
                </a:solidFill>
                <a:latin typeface="Arial" charset="0"/>
                <a:ea typeface="宋体" charset="0"/>
                <a:cs typeface="宋体" charset="0"/>
              </a:rPr>
              <a:t>from Asia</a:t>
            </a:r>
            <a:endParaRPr lang="en-US" altLang="zh-CN" b="1" dirty="0" smtClean="0">
              <a:solidFill>
                <a:srgbClr val="CC0099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4876800" y="1752600"/>
            <a:ext cx="1295400" cy="2988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 tIns="10800" bIns="108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20100518</a:t>
            </a:r>
            <a:endParaRPr lang="en-US" altLang="zh-CN" b="1" dirty="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00" y="2133600"/>
            <a:ext cx="4465638" cy="2314575"/>
            <a:chOff x="152400" y="1952625"/>
            <a:chExt cx="4465638" cy="2314575"/>
          </a:xfrm>
        </p:grpSpPr>
        <p:pic>
          <p:nvPicPr>
            <p:cNvPr id="58" name="Picture 48" descr="anima_airsco_0514_2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952625"/>
              <a:ext cx="4465638" cy="231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72"/>
            <p:cNvSpPr>
              <a:spLocks noChangeArrowheads="1"/>
            </p:cNvSpPr>
            <p:nvPr/>
          </p:nvSpPr>
          <p:spPr bwMode="auto">
            <a:xfrm>
              <a:off x="4243388" y="3128963"/>
              <a:ext cx="144462" cy="1428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62" name="Text Box 69"/>
          <p:cNvSpPr txBox="1">
            <a:spLocks noChangeArrowheads="1"/>
          </p:cNvSpPr>
          <p:nvPr/>
        </p:nvSpPr>
        <p:spPr bwMode="auto">
          <a:xfrm>
            <a:off x="533400" y="5464314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charset="0"/>
              <a:buChar char="à"/>
            </a:pP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AM3 model captures the interleaving structure of </a:t>
            </a:r>
            <a:r>
              <a:rPr lang="en-US" altLang="ja-JP" sz="2000" b="1" dirty="0" smtClean="0">
                <a:solidFill>
                  <a:srgbClr val="0000CC"/>
                </a:solidFill>
                <a:latin typeface="Arial" charset="0"/>
                <a:ea typeface="宋体" charset="0"/>
                <a:cs typeface="宋体" charset="0"/>
              </a:rPr>
              <a:t>stratospheric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(2-4 km) and </a:t>
            </a:r>
            <a:r>
              <a:rPr lang="en-US" altLang="ja-JP" sz="2000" b="1" dirty="0" smtClean="0">
                <a:solidFill>
                  <a:srgbClr val="CC0099"/>
                </a:solidFill>
                <a:latin typeface="Arial" charset="0"/>
                <a:ea typeface="宋体" charset="0"/>
                <a:cs typeface="宋体" charset="0"/>
              </a:rPr>
              <a:t>Asian</a:t>
            </a:r>
            <a:r>
              <a:rPr lang="en-US" altLang="ja-JP" sz="2000" b="1" dirty="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ozone (4-10 km)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57800" y="6488668"/>
            <a:ext cx="392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M. Lin et al., to be submitted to JGR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36223" y="4876800"/>
            <a:ext cx="4007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(v5.2, Level 3 daily 1°x1° [</a:t>
            </a:r>
            <a:r>
              <a:rPr lang="en-US" sz="1400" i="1" dirty="0" smtClean="0"/>
              <a:t>McMillan et al</a:t>
            </a:r>
            <a:r>
              <a:rPr lang="en-US" sz="1400" dirty="0" smtClean="0"/>
              <a:t>., 2011])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4350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3" grpId="0" animBg="1"/>
      <p:bldP spid="54" grpId="0" animBg="1"/>
      <p:bldP spid="55" grpId="0" animBg="1"/>
      <p:bldP spid="56" grpId="0" animBg="1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|12|22.9|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|107.7"/>
</p:tagLst>
</file>

<file path=ppt/theme/theme1.xml><?xml version="1.0" encoding="utf-8"?>
<a:theme xmlns:a="http://schemas.openxmlformats.org/drawingml/2006/main" name="8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12858</TotalTime>
  <Words>2986</Words>
  <Application>Microsoft Macintosh PowerPoint</Application>
  <PresentationFormat>On-screen Show (4:3)</PresentationFormat>
  <Paragraphs>485</Paragraphs>
  <Slides>26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8_Default Design</vt:lpstr>
      <vt:lpstr>10_Default Design</vt:lpstr>
      <vt:lpstr>11_Default Design</vt:lpstr>
      <vt:lpstr>Photo Editor Photo</vt:lpstr>
      <vt:lpstr>Equation</vt:lpstr>
      <vt:lpstr>PowerPoint Presentation</vt:lpstr>
      <vt:lpstr>The U.S. ozone smog problem is spatially widespread,  affecting ~120 million people [U.S. EPA, 2010]</vt:lpstr>
      <vt:lpstr>PowerPoint Presentation</vt:lpstr>
      <vt:lpstr>Difficult (impossible?) to observe intercontinental O3 transport directly so estimates rely on models</vt:lpstr>
      <vt:lpstr>Lowering thresholds for U.S. O3 standard implies thinning “cushion” between regionally produced O3 and background</vt:lpstr>
      <vt:lpstr>The GFDL CM3/AM3 chemistry-climate model </vt:lpstr>
      <vt:lpstr>Mean Asian impacts on U.S. surface O3 in spring:  similar estimates with 2 model resolutions (GFDL AM3)</vt:lpstr>
      <vt:lpstr>Simulated Asian pollution contribution to high-O3 events</vt:lpstr>
      <vt:lpstr>Trans-pacific transport of Asian plumes to WUS  often coincides with O3 injected from stratosphere</vt:lpstr>
      <vt:lpstr>PowerPoint Presentation</vt:lpstr>
      <vt:lpstr>Western North America:  A hotspot for deep stratosphere-to-troposphere transport</vt:lpstr>
      <vt:lpstr>Upper level dynamics associated with a deep stratospheric ozone intrusion (21:00UTC May 27, 2010)</vt:lpstr>
      <vt:lpstr>Subsidence of stratospheric ozone to the lower troposphere of southern California (May 28, 2010)</vt:lpstr>
      <vt:lpstr>PowerPoint Presentation</vt:lpstr>
      <vt:lpstr>Following an El Nino winter, enhanced upper trop / lower strat ozone in late spring over Western US </vt:lpstr>
      <vt:lpstr>How does meteorology/climate affect air quality? </vt:lpstr>
      <vt:lpstr>Surface O3 strongly tied to temperature  (at least in polluted regions)</vt:lpstr>
      <vt:lpstr>How well does a global chemistry-climate model simulate regional O3-temperature relationships?</vt:lpstr>
      <vt:lpstr>Need for better understanding of underlying processes contributing to climatological O3-T relationship</vt:lpstr>
      <vt:lpstr>Frequency of summer migratory cyclones over NE US  decreases as the planet warms (GFDL CM3 model, RCP8.5)</vt:lpstr>
      <vt:lpstr>New RCP emissions suggest lower future surface O3 than SRES scenarios, e.g., decrease in N. America</vt:lpstr>
      <vt:lpstr>Future (RCP) scenarios: range in greenhouse gas projections  but N. American NOx emissions decrease in all RCPs</vt:lpstr>
      <vt:lpstr>Surface ozone seasonal cycle reverses in CM3 RCP8.5 simulation over (e.g., USA; Europe) </vt:lpstr>
      <vt:lpstr>More stratospheric O3 in surface air accounts for &gt;50% of wintertime O3 increase over NE USA in RCP8.5 simulation</vt:lpstr>
      <vt:lpstr>Warmer, wetter world: More PM pollution?</vt:lpstr>
      <vt:lpstr>Some final thoughts… Non-local influences on U.S. O3 air quality</vt:lpstr>
    </vt:vector>
  </TitlesOfParts>
  <Company>Geophysical Fluid Dynamics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aff</dc:creator>
  <cp:lastModifiedBy>Arlene Fiore</cp:lastModifiedBy>
  <cp:revision>698</cp:revision>
  <dcterms:created xsi:type="dcterms:W3CDTF">2010-05-13T20:42:43Z</dcterms:created>
  <dcterms:modified xsi:type="dcterms:W3CDTF">2012-10-20T00:36:38Z</dcterms:modified>
</cp:coreProperties>
</file>