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5" r:id="rId2"/>
    <p:sldMasterId id="2147483758" r:id="rId3"/>
    <p:sldMasterId id="2147483770" r:id="rId4"/>
    <p:sldMasterId id="2147483782" r:id="rId5"/>
    <p:sldMasterId id="2147483854" r:id="rId6"/>
    <p:sldMasterId id="2147483867" r:id="rId7"/>
    <p:sldMasterId id="2147483894" r:id="rId8"/>
  </p:sldMasterIdLst>
  <p:notesMasterIdLst>
    <p:notesMasterId r:id="rId35"/>
  </p:notesMasterIdLst>
  <p:sldIdLst>
    <p:sldId id="315" r:id="rId9"/>
    <p:sldId id="260" r:id="rId10"/>
    <p:sldId id="336" r:id="rId11"/>
    <p:sldId id="343" r:id="rId12"/>
    <p:sldId id="317" r:id="rId13"/>
    <p:sldId id="322" r:id="rId14"/>
    <p:sldId id="331" r:id="rId15"/>
    <p:sldId id="332" r:id="rId16"/>
    <p:sldId id="346" r:id="rId17"/>
    <p:sldId id="306" r:id="rId18"/>
    <p:sldId id="283" r:id="rId19"/>
    <p:sldId id="327" r:id="rId20"/>
    <p:sldId id="309" r:id="rId21"/>
    <p:sldId id="328" r:id="rId22"/>
    <p:sldId id="294" r:id="rId23"/>
    <p:sldId id="338" r:id="rId24"/>
    <p:sldId id="277" r:id="rId25"/>
    <p:sldId id="348" r:id="rId26"/>
    <p:sldId id="278" r:id="rId27"/>
    <p:sldId id="339" r:id="rId28"/>
    <p:sldId id="319" r:id="rId29"/>
    <p:sldId id="344" r:id="rId30"/>
    <p:sldId id="326" r:id="rId31"/>
    <p:sldId id="320" r:id="rId32"/>
    <p:sldId id="333" r:id="rId33"/>
    <p:sldId id="334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20" d="100"/>
          <a:sy n="120" d="100"/>
        </p:scale>
        <p:origin x="-208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9" Type="http://schemas.openxmlformats.org/officeDocument/2006/relationships/slide" Target="slides/slide1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A59E6-77BA-4240-8AA4-0283335AE0CD}" type="datetimeFigureOut">
              <a:rPr lang="en-US" smtClean="0"/>
              <a:t>10/19/12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0573A6-15EA-F145-A436-415265A02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45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0D5DFF-A8C3-7345-9471-ACAC27C47930}" type="slidenum">
              <a:rPr lang="en-US" altLang="zh-CN">
                <a:solidFill>
                  <a:prstClr val="black"/>
                </a:solidFill>
                <a:latin typeface="Calibri"/>
                <a:ea typeface="宋体"/>
              </a:rPr>
              <a:pPr/>
              <a:t>2</a:t>
            </a:fld>
            <a:endParaRPr lang="en-US" altLang="zh-CN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730766" lvl="1" indent="-281064">
              <a:spcBef>
                <a:spcPct val="0"/>
              </a:spcBef>
            </a:pPr>
            <a:endParaRPr lang="en-US" altLang="zh-CN">
              <a:solidFill>
                <a:srgbClr val="0000FF"/>
              </a:solidFill>
              <a:latin typeface="Calibri" charset="0"/>
              <a:cs typeface="宋体" charset="0"/>
              <a:sym typeface="Wingdings" charset="0"/>
            </a:endParaRPr>
          </a:p>
        </p:txBody>
      </p:sp>
      <p:sp>
        <p:nvSpPr>
          <p:cNvPr id="69635" name="Slide Number Placeholder 3"/>
          <p:cNvSpPr txBox="1">
            <a:spLocks noGrp="1"/>
          </p:cNvSpPr>
          <p:nvPr/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899404" eaLnBrk="1" fontAlgn="base" hangingPunct="1">
              <a:spcBef>
                <a:spcPct val="0"/>
              </a:spcBef>
              <a:spcAft>
                <a:spcPct val="0"/>
              </a:spcAft>
            </a:pPr>
            <a:fld id="{C9C71940-6C20-FE4D-904C-161F0C54084A}" type="slidenum">
              <a:rPr lang="en-US" altLang="zh-CN" sz="1200">
                <a:solidFill>
                  <a:srgbClr val="000000"/>
                </a:solidFill>
                <a:latin typeface="Calibri" charset="0"/>
              </a:rPr>
              <a:pPr algn="r" defTabSz="899404"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zh-CN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730766" lvl="1" indent="-281064">
              <a:spcBef>
                <a:spcPct val="0"/>
              </a:spcBef>
            </a:pPr>
            <a:endParaRPr lang="en-US" altLang="zh-CN">
              <a:solidFill>
                <a:srgbClr val="0000FF"/>
              </a:solidFill>
              <a:latin typeface="Calibri" charset="0"/>
              <a:cs typeface="宋体" charset="0"/>
              <a:sym typeface="Wingdings" charset="0"/>
            </a:endParaRPr>
          </a:p>
        </p:txBody>
      </p:sp>
      <p:sp>
        <p:nvSpPr>
          <p:cNvPr id="77827" name="Slide Number Placeholder 3"/>
          <p:cNvSpPr txBox="1">
            <a:spLocks noGrp="1"/>
          </p:cNvSpPr>
          <p:nvPr/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899404" eaLnBrk="1" fontAlgn="base" hangingPunct="1">
              <a:spcBef>
                <a:spcPct val="0"/>
              </a:spcBef>
              <a:spcAft>
                <a:spcPct val="0"/>
              </a:spcAft>
            </a:pPr>
            <a:fld id="{1179136B-AF95-1440-A960-51BDDD2382DF}" type="slidenum">
              <a:rPr lang="en-US" altLang="zh-CN" sz="1200">
                <a:solidFill>
                  <a:srgbClr val="000000"/>
                </a:solidFill>
                <a:latin typeface="Calibri" charset="0"/>
              </a:rPr>
              <a:pPr algn="r" defTabSz="899404"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zh-CN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730766" lvl="1" indent="-281064">
              <a:spcBef>
                <a:spcPct val="0"/>
              </a:spcBef>
            </a:pPr>
            <a:endParaRPr lang="en-US" altLang="zh-CN">
              <a:solidFill>
                <a:srgbClr val="0000FF"/>
              </a:solidFill>
              <a:latin typeface="Calibri" charset="0"/>
              <a:cs typeface="宋体" charset="0"/>
              <a:sym typeface="Wingdings" charset="0"/>
            </a:endParaRPr>
          </a:p>
        </p:txBody>
      </p:sp>
      <p:sp>
        <p:nvSpPr>
          <p:cNvPr id="71683" name="Slide Number Placeholder 3"/>
          <p:cNvSpPr txBox="1">
            <a:spLocks noGrp="1"/>
          </p:cNvSpPr>
          <p:nvPr/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899404" eaLnBrk="1" fontAlgn="base" hangingPunct="1">
              <a:spcBef>
                <a:spcPct val="0"/>
              </a:spcBef>
              <a:spcAft>
                <a:spcPct val="0"/>
              </a:spcAft>
            </a:pPr>
            <a:fld id="{03EE188A-AA51-D64B-8E55-D50AA9F12C8F}" type="slidenum">
              <a:rPr lang="en-US" altLang="zh-CN" sz="1200">
                <a:solidFill>
                  <a:srgbClr val="000000"/>
                </a:solidFill>
                <a:latin typeface="Calibri" charset="0"/>
              </a:rPr>
              <a:pPr algn="r" defTabSz="899404"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zh-CN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730766" lvl="1" indent="-281064">
              <a:spcBef>
                <a:spcPct val="0"/>
              </a:spcBef>
            </a:pPr>
            <a:endParaRPr lang="en-US" altLang="zh-CN">
              <a:solidFill>
                <a:srgbClr val="0000FF"/>
              </a:solidFill>
              <a:latin typeface="Calibri" charset="0"/>
              <a:cs typeface="宋体" charset="0"/>
              <a:sym typeface="Wingdings" charset="0"/>
            </a:endParaRPr>
          </a:p>
        </p:txBody>
      </p:sp>
      <p:sp>
        <p:nvSpPr>
          <p:cNvPr id="79875" name="Slide Number Placeholder 3"/>
          <p:cNvSpPr txBox="1">
            <a:spLocks noGrp="1"/>
          </p:cNvSpPr>
          <p:nvPr/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899404" eaLnBrk="1" fontAlgn="base" hangingPunct="1">
              <a:spcBef>
                <a:spcPct val="0"/>
              </a:spcBef>
              <a:spcAft>
                <a:spcPct val="0"/>
              </a:spcAft>
            </a:pPr>
            <a:fld id="{9BD16DA9-4C47-1B45-9FAE-FD9618777DE9}" type="slidenum">
              <a:rPr lang="en-US" altLang="zh-CN" sz="1200">
                <a:solidFill>
                  <a:srgbClr val="000000"/>
                </a:solidFill>
                <a:latin typeface="Calibri" charset="0"/>
              </a:rPr>
              <a:pPr algn="r" defTabSz="899404"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zh-CN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8am to 8pm hourly O3 over three consecutive months with a threshold in the range of 7-15 ppm-hours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573A6-15EA-F145-A436-415265A0215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582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Check in weaver – did any of these models allow fires</a:t>
            </a:r>
            <a:r>
              <a:rPr lang="en-US" baseline="0" dirty="0" smtClean="0"/>
              <a:t> to respond?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3FD13-45A1-4D5F-91E2-48CDB4530DE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8736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5BA6C1-9658-4D48-96AC-DB6183A25ACB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Emphasie</a:t>
            </a:r>
            <a:r>
              <a:rPr lang="en-US" baseline="0" dirty="0" smtClean="0"/>
              <a:t> WUS // EUS… 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230B01-40CD-451B-9E76-935000D6791C}" type="slidenum">
              <a:rPr lang="en-US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1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History back to late 1970s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230B01-40CD-451B-9E76-935000D6791C}" type="slidenum">
              <a:rPr lang="en-US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1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230B01-40CD-451B-9E76-935000D6791C}" type="slidenum">
              <a:rPr lang="en-US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1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GRC</a:t>
            </a:r>
            <a:r>
              <a:rPr lang="en-US" smtClean="0"/>
              <a:t>; time lag 2 days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230B01-40CD-451B-9E76-935000D6791C}" type="slidenum">
              <a:rPr lang="en-US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1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reidmillwe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pnd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grc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mev</a:t>
            </a:r>
            <a:r>
              <a:rPr lang="en-US" baseline="0" dirty="0" smtClean="0"/>
              <a:t>; spread max in summer (different scales)  smallest in spring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573A6-15EA-F145-A436-415265A0215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9220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reidmillwe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pnd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grc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mev</a:t>
            </a:r>
            <a:r>
              <a:rPr lang="en-US" baseline="0" dirty="0" smtClean="0"/>
              <a:t>; spread max in summer (different scales)  smallest in spring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573A6-15EA-F145-A436-415265A0215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9220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spcBef>
                <a:spcPct val="0"/>
              </a:spcBef>
            </a:pPr>
            <a:endParaRPr lang="en-US" altLang="zh-CN">
              <a:solidFill>
                <a:srgbClr val="0000FF"/>
              </a:solidFill>
              <a:latin typeface="Calibri" charset="0"/>
              <a:cs typeface="宋体" charset="0"/>
              <a:sym typeface="Wingdings" charset="0"/>
            </a:endParaRPr>
          </a:p>
        </p:txBody>
      </p:sp>
      <p:sp>
        <p:nvSpPr>
          <p:cNvPr id="67587" name="Slide Number Placeholder 3"/>
          <p:cNvSpPr txBox="1">
            <a:spLocks noGrp="1"/>
          </p:cNvSpPr>
          <p:nvPr/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899404" eaLnBrk="1" fontAlgn="base" hangingPunct="1">
              <a:spcBef>
                <a:spcPct val="0"/>
              </a:spcBef>
              <a:spcAft>
                <a:spcPct val="0"/>
              </a:spcAft>
            </a:pPr>
            <a:fld id="{8826356C-A827-0E4F-8455-31D1F64B8C2B}" type="slidenum">
              <a:rPr lang="en-US" altLang="zh-CN" sz="1200">
                <a:solidFill>
                  <a:srgbClr val="000000"/>
                </a:solidFill>
                <a:latin typeface="Calibri" charset="0"/>
              </a:rPr>
              <a:pPr algn="r" defTabSz="899404"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zh-CN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04BDD-D039-4F5A-904A-0F0EA7A3E1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253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5EBAE-0ECF-4E18-9C28-A1716C2122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067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A4CA9-20E5-472E-B047-240C4FF9BE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496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D3EC4-41D2-4DA7-A90A-9F5BB104F7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701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C1DFB8-1706-D84A-8A25-D091D0C1B4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210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686FEA-87A1-F446-9BBE-2EBEC59981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408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B52FDF-6990-EF47-9FFF-7DB09937E8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230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81BB1F-B44E-AA42-85D2-8158A1DF37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545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B4B6E0-D4FE-274C-B9F2-D0F12779F5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128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A4D892-3B2F-5245-BB51-9E469815DD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076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089D32-695A-564A-9BFC-9490BA63D3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371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858CE-0C0D-4DED-AC2D-AF189C4B54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2539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DB216-2FC0-CA41-B3DF-662DA86B0D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12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438BC1-0037-4541-9C95-C42B685E8B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700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55631A-A70E-D342-A9AB-F4BA6C8EBB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8739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450724-F901-F049-B5AA-B61EA32BE6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9330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093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930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86853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F0007-2CC9-7A4B-9865-8807F4B6986B}" type="datetimeFigureOut">
              <a:rPr lang="en-US" altLang="zh-CN">
                <a:ea typeface="宋体"/>
              </a:rPr>
              <a:pPr>
                <a:defRPr/>
              </a:pPr>
              <a:t>10/19/12</a:t>
            </a:fld>
            <a:endParaRPr lang="en-US" altLang="zh-CN">
              <a:ea typeface="宋体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A1BA6-DE52-1246-AAAD-3D69023828C7}" type="slidenum">
              <a:rPr lang="en-US" altLang="zh-CN">
                <a:ea typeface="宋体"/>
              </a:rPr>
              <a:pPr>
                <a:defRPr/>
              </a:pPr>
              <a:t>‹#›</a:t>
            </a:fld>
            <a:endParaRPr lang="en-US" altLang="zh-CN"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741740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F0007-2CC9-7A4B-9865-8807F4B6986B}" type="datetimeFigureOut">
              <a:rPr lang="en-US" altLang="zh-CN">
                <a:ea typeface="宋体"/>
              </a:rPr>
              <a:pPr>
                <a:defRPr/>
              </a:pPr>
              <a:t>10/19/12</a:t>
            </a:fld>
            <a:endParaRPr lang="en-US" altLang="zh-CN">
              <a:ea typeface="宋体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1EC8C-474B-D64B-9E80-636C95C90774}" type="slidenum">
              <a:rPr lang="en-US" altLang="zh-CN">
                <a:ea typeface="宋体"/>
              </a:rPr>
              <a:pPr>
                <a:defRPr/>
              </a:pPr>
              <a:t>‹#›</a:t>
            </a:fld>
            <a:endParaRPr lang="en-US" altLang="zh-CN"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7445236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F0007-2CC9-7A4B-9865-8807F4B6986B}" type="datetimeFigureOut">
              <a:rPr lang="en-US" altLang="zh-CN">
                <a:ea typeface="宋体"/>
              </a:rPr>
              <a:pPr>
                <a:defRPr/>
              </a:pPr>
              <a:t>10/19/12</a:t>
            </a:fld>
            <a:endParaRPr lang="en-US" altLang="zh-CN">
              <a:ea typeface="宋体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34ADA-B989-0645-B6D5-6984D98764F5}" type="slidenum">
              <a:rPr lang="en-US" altLang="zh-CN">
                <a:ea typeface="宋体"/>
              </a:rPr>
              <a:pPr>
                <a:defRPr/>
              </a:pPr>
              <a:t>‹#›</a:t>
            </a:fld>
            <a:endParaRPr lang="en-US" altLang="zh-CN"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66606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884DD-C604-4AF2-88FF-FA2BB14E34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7953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F0007-2CC9-7A4B-9865-8807F4B6986B}" type="datetimeFigureOut">
              <a:rPr lang="en-US" altLang="zh-CN">
                <a:ea typeface="宋体"/>
              </a:rPr>
              <a:pPr>
                <a:defRPr/>
              </a:pPr>
              <a:t>10/19/12</a:t>
            </a:fld>
            <a:endParaRPr lang="en-US" altLang="zh-CN">
              <a:ea typeface="宋体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5514C-AE29-2948-AEA7-1D1D29FA9DCD}" type="slidenum">
              <a:rPr lang="en-US" altLang="zh-CN">
                <a:ea typeface="宋体"/>
              </a:rPr>
              <a:pPr>
                <a:defRPr/>
              </a:pPr>
              <a:t>‹#›</a:t>
            </a:fld>
            <a:endParaRPr lang="en-US" altLang="zh-CN"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4945666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F0007-2CC9-7A4B-9865-8807F4B6986B}" type="datetimeFigureOut">
              <a:rPr lang="en-US" altLang="zh-CN">
                <a:ea typeface="宋体"/>
              </a:rPr>
              <a:pPr>
                <a:defRPr/>
              </a:pPr>
              <a:t>10/19/12</a:t>
            </a:fld>
            <a:endParaRPr lang="en-US" altLang="zh-CN">
              <a:ea typeface="宋体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AAB1C-29B8-E947-BBD0-AF1B2B5E351C}" type="slidenum">
              <a:rPr lang="en-US" altLang="zh-CN">
                <a:ea typeface="宋体"/>
              </a:rPr>
              <a:pPr>
                <a:defRPr/>
              </a:pPr>
              <a:t>‹#›</a:t>
            </a:fld>
            <a:endParaRPr lang="en-US" altLang="zh-CN"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7790955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F0007-2CC9-7A4B-9865-8807F4B6986B}" type="datetimeFigureOut">
              <a:rPr lang="en-US" altLang="zh-CN">
                <a:ea typeface="宋体"/>
              </a:rPr>
              <a:pPr>
                <a:defRPr/>
              </a:pPr>
              <a:t>10/19/12</a:t>
            </a:fld>
            <a:endParaRPr lang="en-US" altLang="zh-CN">
              <a:ea typeface="宋体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6F2C0-7F0E-B144-9ED5-9A4E183DB7BD}" type="slidenum">
              <a:rPr lang="en-US" altLang="zh-CN">
                <a:ea typeface="宋体"/>
              </a:rPr>
              <a:pPr>
                <a:defRPr/>
              </a:pPr>
              <a:t>‹#›</a:t>
            </a:fld>
            <a:endParaRPr lang="en-US" altLang="zh-CN"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8560144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F0007-2CC9-7A4B-9865-8807F4B6986B}" type="datetimeFigureOut">
              <a:rPr lang="en-US" altLang="zh-CN">
                <a:ea typeface="宋体"/>
              </a:rPr>
              <a:pPr>
                <a:defRPr/>
              </a:pPr>
              <a:t>10/19/12</a:t>
            </a:fld>
            <a:endParaRPr lang="en-US" altLang="zh-CN">
              <a:ea typeface="宋体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91A8B-E9FD-0E40-A9BF-982503BB3F82}" type="slidenum">
              <a:rPr lang="en-US" altLang="zh-CN">
                <a:ea typeface="宋体"/>
              </a:rPr>
              <a:pPr>
                <a:defRPr/>
              </a:pPr>
              <a:t>‹#›</a:t>
            </a:fld>
            <a:endParaRPr lang="en-US" altLang="zh-CN"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064631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F0007-2CC9-7A4B-9865-8807F4B6986B}" type="datetimeFigureOut">
              <a:rPr lang="en-US" altLang="zh-CN">
                <a:ea typeface="宋体"/>
              </a:rPr>
              <a:pPr>
                <a:defRPr/>
              </a:pPr>
              <a:t>10/19/12</a:t>
            </a:fld>
            <a:endParaRPr lang="en-US" altLang="zh-CN">
              <a:ea typeface="宋体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9FDFB-F30D-3245-8CE4-78BA05AA53F3}" type="slidenum">
              <a:rPr lang="en-US" altLang="zh-CN">
                <a:ea typeface="宋体"/>
              </a:rPr>
              <a:pPr>
                <a:defRPr/>
              </a:pPr>
              <a:t>‹#›</a:t>
            </a:fld>
            <a:endParaRPr lang="en-US" altLang="zh-CN"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8781881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F0007-2CC9-7A4B-9865-8807F4B6986B}" type="datetimeFigureOut">
              <a:rPr lang="en-US" altLang="zh-CN">
                <a:ea typeface="宋体"/>
              </a:rPr>
              <a:pPr>
                <a:defRPr/>
              </a:pPr>
              <a:t>10/19/12</a:t>
            </a:fld>
            <a:endParaRPr lang="en-US" altLang="zh-CN">
              <a:ea typeface="宋体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A1AF3-1353-0240-A58F-0FA81ADF24E0}" type="slidenum">
              <a:rPr lang="en-US" altLang="zh-CN">
                <a:ea typeface="宋体"/>
              </a:rPr>
              <a:pPr>
                <a:defRPr/>
              </a:pPr>
              <a:t>‹#›</a:t>
            </a:fld>
            <a:endParaRPr lang="en-US" altLang="zh-CN"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222744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F0007-2CC9-7A4B-9865-8807F4B6986B}" type="datetimeFigureOut">
              <a:rPr lang="en-US" altLang="zh-CN">
                <a:ea typeface="宋体"/>
              </a:rPr>
              <a:pPr>
                <a:defRPr/>
              </a:pPr>
              <a:t>10/19/12</a:t>
            </a:fld>
            <a:endParaRPr lang="en-US" altLang="zh-CN">
              <a:ea typeface="宋体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C7146-3879-5F47-BDA0-82A01F4C3E25}" type="slidenum">
              <a:rPr lang="en-US" altLang="zh-CN">
                <a:ea typeface="宋体"/>
              </a:rPr>
              <a:pPr>
                <a:defRPr/>
              </a:pPr>
              <a:t>‹#›</a:t>
            </a:fld>
            <a:endParaRPr lang="en-US" altLang="zh-CN"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09888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F0007-2CC9-7A4B-9865-8807F4B6986B}" type="datetimeFigureOut">
              <a:rPr lang="en-US" altLang="zh-CN">
                <a:ea typeface="宋体"/>
              </a:rPr>
              <a:pPr>
                <a:defRPr/>
              </a:pPr>
              <a:t>10/19/12</a:t>
            </a:fld>
            <a:endParaRPr lang="en-US" altLang="zh-CN">
              <a:ea typeface="宋体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0931C-76DB-0C4C-B0D6-47538F13A627}" type="slidenum">
              <a:rPr lang="en-US" altLang="zh-CN">
                <a:ea typeface="宋体"/>
              </a:rPr>
              <a:pPr>
                <a:defRPr/>
              </a:pPr>
              <a:t>‹#›</a:t>
            </a:fld>
            <a:endParaRPr lang="en-US" altLang="zh-CN"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142287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629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solidFill>
                  <a:srgbClr val="3B2F9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6795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37588-55F9-4EB4-895C-256B47095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89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74669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04399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87805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21151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61473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45950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07800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34771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16971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5120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FBB5F-3B8C-4A27-9CE8-9675AE19BE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3794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solidFill>
                  <a:srgbClr val="3B2F9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20941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05153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08957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96697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29242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67757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81523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34884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25885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7429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66E69-7B97-4CF8-ABC4-0FFC9F6968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9046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04BDD-D039-4F5A-904A-0F0EA7A3E1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1631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04BDD-D039-4F5A-904A-0F0EA7A3E1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6104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858CE-0C0D-4DED-AC2D-AF189C4B54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3950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884DD-C604-4AF2-88FF-FA2BB14E34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7419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37588-55F9-4EB4-895C-256B47095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2382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FBB5F-3B8C-4A27-9CE8-9675AE19BE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2636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66E69-7B97-4CF8-ABC4-0FFC9F6968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3753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3E8CB-197A-4592-BF32-09F14C14F9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9804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F396D-6D5B-4391-A7C8-C42421D29B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062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357F4-11E9-450E-AB3F-4A8497216A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438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3E8CB-197A-4592-BF32-09F14C14F9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6034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5EBAE-0ECF-4E18-9C28-A1716C2122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6890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A4CA9-20E5-472E-B047-240C4FF9BE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3439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D3EC4-41D2-4DA7-A90A-9F5BB104F7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0297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74474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solidFill>
                  <a:srgbClr val="3B2F9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21786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16083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71218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76534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69950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4297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F396D-6D5B-4391-A7C8-C42421D29B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7608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83700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93602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47831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68372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A1-1267-DB4B-BE37-A8374BEFD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19579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95853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5F8F9F-E9DF-47F6-92A8-44639650415E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31527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F67EF6-BF08-479D-8DE3-2EC025F520DB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65804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4F6F02-F87E-473B-AE4F-6607F440E56E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64394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ECBADC-1803-44F4-A233-D959ACF41631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7797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357F4-11E9-450E-AB3F-4A8497216A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4271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EECF3D-BA57-411A-BEBA-F3A141F40DC5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50484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28D244-A19B-4112-A98D-78E8D36A0D15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42368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D1519A-14D0-487A-8A23-46CF46926F21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96749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CDFDFC-622B-4046-B93F-6D5A6D3CC7BE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472997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EC570-F0EE-495A-8AB3-BB887B6BCA1F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960749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36299B-0756-40AC-AF61-5E84BD8DF2F2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22017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ABCEE-3334-4BEC-B553-C6F2CEA4467B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890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6.xml"/><Relationship Id="rId15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2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Relationship Id="rId9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5.xml"/><Relationship Id="rId14" Type="http://schemas.openxmlformats.org/officeDocument/2006/relationships/theme" Target="../theme/theme7.xml"/><Relationship Id="rId1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2.xml"/><Relationship Id="rId8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8C9391C-02EF-4736-9206-A7C454F45ED2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342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1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D835BDA-AEEB-994B-AAB8-53FAAB0FFD4F}" type="slidenum">
              <a:rPr lang="en-US">
                <a:solidFill>
                  <a:srgbClr val="000000"/>
                </a:solidFill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72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822" r:id="rId12"/>
    <p:sldLayoutId id="2147483825" r:id="rId13"/>
    <p:sldLayoutId id="2147483881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charset="0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389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charset="0"/>
                <a:cs typeface="宋体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7FF0007-2CC9-7A4B-9865-8807F4B6986B}" type="datetimeFigureOut">
              <a:rPr lang="en-US" altLang="zh-CN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10/19/12</a:t>
            </a:fld>
            <a:endParaRPr lang="en-US" altLang="zh-CN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宋体" charset="0"/>
                <a:cs typeface="宋体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charset="0"/>
                <a:cs typeface="宋体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7B90B6A-5BD0-8C4E-B125-CB075DA16D3F}" type="slidenum">
              <a:rPr lang="en-US" altLang="zh-CN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762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10/19/12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159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10/19/12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3849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90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8C9391C-02EF-4736-9206-A7C454F45ED2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703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10/19/12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243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11D9088-6A15-4121-A8F3-8B8F3C0C1CB1}" type="slidenum">
              <a:rPr lang="en-US">
                <a:solidFill>
                  <a:srgbClr val="000000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917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gif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4" Type="http://schemas.openxmlformats.org/officeDocument/2006/relationships/image" Target="../media/image29.wmf"/><Relationship Id="rId5" Type="http://schemas.openxmlformats.org/officeDocument/2006/relationships/image" Target="../media/image30.png"/><Relationship Id="rId6" Type="http://schemas.openxmlformats.org/officeDocument/2006/relationships/image" Target="%09radar.gif%20%20%20%20%20%20%20%20%20%20%20%20%20%20%20%20%20%20%20%20%20%20%20%20%20%20%20%20%20%20%20%20%20%20%20%20%20%20%20%20%20%20%20%20%20%20%20%20%20%20%20%20%20%2000000281%08STAAC%20#1                       B0D01979:" TargetMode="External"/><Relationship Id="rId7" Type="http://schemas.openxmlformats.org/officeDocument/2006/relationships/image" Target="../media/image4.gif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7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emf"/><Relationship Id="rId10" Type="http://schemas.openxmlformats.org/officeDocument/2006/relationships/image" Target="../media/image14.png"/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6" Type="http://schemas.openxmlformats.org/officeDocument/2006/relationships/image" Target="../media/image52.jpeg"/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hyperlink" Target="http://iconbazaar.com/bars/contributed/pg04.html" TargetMode="External"/><Relationship Id="rId5" Type="http://schemas.openxmlformats.org/officeDocument/2006/relationships/image" Target="../media/image9.png"/><Relationship Id="rId6" Type="http://schemas.openxmlformats.org/officeDocument/2006/relationships/image" Target="../media/image10.wmf"/><Relationship Id="rId7" Type="http://schemas.openxmlformats.org/officeDocument/2006/relationships/oleObject" Target="../embeddings/oleObject1.bin"/><Relationship Id="rId8" Type="http://schemas.openxmlformats.org/officeDocument/2006/relationships/image" Target="../media/image8.png"/><Relationship Id="rId9" Type="http://schemas.openxmlformats.org/officeDocument/2006/relationships/image" Target="../media/image11.jpeg"/><Relationship Id="rId10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4.gif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png"/><Relationship Id="rId5" Type="http://schemas.openxmlformats.org/officeDocument/2006/relationships/image" Target="../media/image14.pn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381000" y="368722"/>
            <a:ext cx="8382000" cy="548554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457200" y="836619"/>
            <a:ext cx="8305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/>
            <a:r>
              <a:rPr lang="en-US" sz="3200" dirty="0" smtClean="0">
                <a:solidFill>
                  <a:srgbClr val="0000FF"/>
                </a:solidFill>
                <a:latin typeface="Arial"/>
              </a:rPr>
              <a:t>Analyzing western U.S. air quality with</a:t>
            </a:r>
          </a:p>
          <a:p>
            <a:pPr algn="ctr" defTabSz="914400"/>
            <a:endParaRPr lang="en-US" sz="1600" dirty="0">
              <a:solidFill>
                <a:srgbClr val="0000FF"/>
              </a:solidFill>
              <a:latin typeface="Arial"/>
            </a:endParaRPr>
          </a:p>
          <a:p>
            <a:pPr algn="ctr" defTabSz="914400"/>
            <a:r>
              <a:rPr lang="en-US" sz="3200" dirty="0" smtClean="0">
                <a:solidFill>
                  <a:srgbClr val="0000FF"/>
                </a:solidFill>
                <a:latin typeface="Arial"/>
              </a:rPr>
              <a:t> models and satellite data</a:t>
            </a:r>
            <a:endParaRPr lang="en-US" sz="3200" b="1" dirty="0" smtClean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752600" y="193325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4283075" y="258065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710143" y="5842336"/>
            <a:ext cx="813384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FF"/>
                </a:solidFill>
                <a:latin typeface="Arial"/>
              </a:rPr>
              <a:t>WESTAR Council &amp; University of Nevada 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FF"/>
                </a:solidFill>
                <a:latin typeface="Arial"/>
              </a:rPr>
              <a:t>Conference on Western Ozone Transport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FF"/>
                </a:solidFill>
                <a:latin typeface="Arial"/>
              </a:rPr>
              <a:t>Reno, NV, October 11, 2012</a:t>
            </a:r>
            <a:endParaRPr lang="en-US" sz="2000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3270444" y="2692346"/>
            <a:ext cx="2901756" cy="47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Arial"/>
              </a:rPr>
              <a:t>Arlene </a:t>
            </a:r>
            <a:r>
              <a:rPr lang="en-US" sz="2800" b="1" dirty="0">
                <a:solidFill>
                  <a:srgbClr val="000000"/>
                </a:solidFill>
                <a:latin typeface="Arial"/>
              </a:rPr>
              <a:t>M. </a:t>
            </a:r>
            <a:r>
              <a:rPr lang="en-US" sz="2800" b="1" dirty="0" smtClean="0">
                <a:solidFill>
                  <a:srgbClr val="000000"/>
                </a:solidFill>
                <a:latin typeface="Arial"/>
              </a:rPr>
              <a:t>Fiore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1940" y="465067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 i="1" dirty="0" smtClean="0">
                <a:solidFill>
                  <a:srgbClr val="000000"/>
                </a:solidFill>
                <a:latin typeface="Arial"/>
              </a:rPr>
              <a:t>Acknowledgments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</a:rPr>
              <a:t>Meiyun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 Lin (Princeton),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</a:rPr>
              <a:t>Vaishali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</a:rPr>
              <a:t>Naik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 (GFDL), Larry Horowitz (GFDL), Jacob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</a:rPr>
              <a:t>Oberman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 (U WI),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</a:rPr>
              <a:t>Harald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</a:rPr>
              <a:t>Rieder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 (CU/LDEO)</a:t>
            </a:r>
            <a:endParaRPr lang="en-US" sz="20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Picture 1" descr="LDEO_Newlogotra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128" y="3153472"/>
            <a:ext cx="3186545" cy="554182"/>
          </a:xfrm>
          <a:prstGeom prst="rect">
            <a:avLst/>
          </a:prstGeom>
        </p:spPr>
      </p:pic>
      <p:pic>
        <p:nvPicPr>
          <p:cNvPr id="18" name="Picture 10" descr="NOAALogoLarge"/>
          <p:cNvPicPr>
            <a:picLocks noChangeAspect="1" noChangeArrowheads="1"/>
          </p:cNvPicPr>
          <p:nvPr/>
        </p:nvPicPr>
        <p:blipFill>
          <a:blip r:embed="rId3" cstate="print"/>
          <a:srcRect l="24004" t="24287" r="21649" b="34201"/>
          <a:stretch>
            <a:fillRect/>
          </a:stretch>
        </p:blipFill>
        <p:spPr bwMode="auto">
          <a:xfrm>
            <a:off x="2484301" y="5681637"/>
            <a:ext cx="1240997" cy="11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6909" y="3745836"/>
            <a:ext cx="2618182" cy="42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http://global-warming.accuweather.com/nasa-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408" y="5681638"/>
            <a:ext cx="1371600" cy="1176362"/>
          </a:xfrm>
          <a:prstGeom prst="rect">
            <a:avLst/>
          </a:prstGeom>
          <a:noFill/>
        </p:spPr>
      </p:pic>
      <p:pic>
        <p:nvPicPr>
          <p:cNvPr id="21" name="Picture 20" descr="epa-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09" y="5681638"/>
            <a:ext cx="1080292" cy="1176361"/>
          </a:xfrm>
          <a:prstGeom prst="rect">
            <a:avLst/>
          </a:prstGeom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7" t="-24088" r="3671" b="24088"/>
          <a:stretch/>
        </p:blipFill>
        <p:spPr bwMode="auto">
          <a:xfrm>
            <a:off x="7092959" y="1245809"/>
            <a:ext cx="1257608" cy="942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4" name="Picture 26" descr="cubedGridAnim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66445" y="1397865"/>
            <a:ext cx="820689" cy="820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81106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-152400" y="251148"/>
            <a:ext cx="94488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Air Quality Applied Sciences Team (AQAST)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71600" y="1195268"/>
            <a:ext cx="70726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NASA initiative, begun in 2011, builds a bridge between Earth science resources and air quality management needs.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9" descr="bs00925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499663"/>
            <a:ext cx="1371600" cy="6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8" descr="in00135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564446"/>
            <a:ext cx="1454150" cy="45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7" descr="j042479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4609041"/>
            <a:ext cx="804863" cy="725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1" descr=" radar.gif                                                      00000281STAAC #1                       B0D01979:"/>
          <p:cNvPicPr>
            <a:picLocks noChangeAspect="1" noChangeArrowheads="1"/>
          </p:cNvPicPr>
          <p:nvPr/>
        </p:nvPicPr>
        <p:blipFill>
          <a:blip r:embed="rId5" r:link="rId6" cstate="print">
            <a:lum bright="-24000" contrast="52000"/>
          </a:blip>
          <a:srcRect/>
          <a:stretch>
            <a:fillRect/>
          </a:stretch>
        </p:blipFill>
        <p:spPr bwMode="invGray">
          <a:xfrm>
            <a:off x="1905000" y="3432610"/>
            <a:ext cx="768467" cy="73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>
                <a:alpha val="50000"/>
              </a:scheme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838200" y="3103020"/>
            <a:ext cx="1172116" cy="319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satellites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1000" y="4213533"/>
            <a:ext cx="2441694" cy="319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suborbital platforms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90600" y="5400058"/>
            <a:ext cx="992579" cy="319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models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34333" y="2752744"/>
            <a:ext cx="3583032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latin typeface="Arial" pitchFamily="34" charset="0"/>
                <a:cs typeface="Arial" pitchFamily="34" charset="0"/>
              </a:rPr>
              <a:t>Air Quality Management Needs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Pollution monitoring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Exposure assessment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AQ forecasting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Source attribution of events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Quantifying emissions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Nat &amp; foreign influences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 AQ processes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Climate-AQ interactions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8600" y="2104155"/>
            <a:ext cx="2852063" cy="319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latin typeface="Arial" pitchFamily="34" charset="0"/>
                <a:cs typeface="Arial" pitchFamily="34" charset="0"/>
              </a:rPr>
              <a:t>Earth science resources</a:t>
            </a:r>
          </a:p>
        </p:txBody>
      </p:sp>
      <p:pic>
        <p:nvPicPr>
          <p:cNvPr id="30" name="Picture 2" descr="http://global-warming.accuweather.com/nasa-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371600" cy="1176362"/>
          </a:xfrm>
          <a:prstGeom prst="rect">
            <a:avLst/>
          </a:prstGeom>
          <a:noFill/>
        </p:spPr>
      </p:pic>
      <p:pic>
        <p:nvPicPr>
          <p:cNvPr id="25" name="Picture 24" descr="aqast_logo_222x22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987" y="3309976"/>
            <a:ext cx="2074344" cy="1655241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>
            <a:off x="5112312" y="4290085"/>
            <a:ext cx="576339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Right Brace 20"/>
          <p:cNvSpPr/>
          <p:nvPr/>
        </p:nvSpPr>
        <p:spPr>
          <a:xfrm>
            <a:off x="2618134" y="2499663"/>
            <a:ext cx="609600" cy="3503751"/>
          </a:xfrm>
          <a:prstGeom prst="rightBrac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426478" y="6343525"/>
            <a:ext cx="1610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c/o D.J. Jacob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743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-381000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0000CC"/>
                </a:solidFill>
              </a:rPr>
              <a:t>AQAST members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" y="609600"/>
            <a:ext cx="90678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Font typeface="Arial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Daniel Jacob (leader)</a:t>
            </a: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Loretta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Mickley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(Harvard)</a:t>
            </a:r>
          </a:p>
          <a:p>
            <a:pPr defTabSz="914400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Greg Carmichael 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(U. Iowa)</a:t>
            </a:r>
          </a:p>
          <a:p>
            <a:pPr defTabSz="914400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Dan Cohan 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(Rice U.)</a:t>
            </a:r>
          </a:p>
          <a:p>
            <a:pPr defTabSz="914400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Russ Dickerson 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(U. Maryland)</a:t>
            </a:r>
          </a:p>
          <a:p>
            <a:pPr defTabSz="914400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Bryan Duncan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Yasuko Yoshida, Melanie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Follette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-Cook (NASA/GSFC); Jennifer Olson (NASA/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LaRC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defTabSz="914400">
              <a:buFont typeface="Arial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David Edwards 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(NCAR) </a:t>
            </a:r>
          </a:p>
          <a:p>
            <a:pPr defTabSz="914400">
              <a:buFont typeface="Arial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Arlene Fiore 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(Columbia/LDEO);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Meiyun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Lin (Princeton)</a:t>
            </a:r>
          </a:p>
          <a:p>
            <a:pPr defTabSz="914400">
              <a:buFont typeface="Arial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Jack Fishman, 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Ben de Foy (Saint Louis U.)</a:t>
            </a:r>
          </a:p>
          <a:p>
            <a:pPr defTabSz="914400">
              <a:buFont typeface="Arial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Daven</a:t>
            </a: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Henze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Jana Milford (U. Colorado)</a:t>
            </a:r>
          </a:p>
          <a:p>
            <a:pPr defTabSz="914400">
              <a:buFont typeface="Arial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Tracey Holloway, 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Steve Ackerman (U. Wisconsin); Bart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Sponseller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(Wisconsin DRC)</a:t>
            </a:r>
          </a:p>
          <a:p>
            <a:pPr defTabSz="914400">
              <a:buFont typeface="Arial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Edward </a:t>
            </a:r>
            <a:r>
              <a:rPr lang="en-US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Hyer</a:t>
            </a: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Jeff Reid, Doug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Westphal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Kim Richardson (NRL)</a:t>
            </a:r>
          </a:p>
          <a:p>
            <a:pPr defTabSz="914400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Pius Lee,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Tianfeng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Chai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(NOAA/NESDIS)</a:t>
            </a:r>
          </a:p>
          <a:p>
            <a:pPr defTabSz="914400">
              <a:buFont typeface="Arial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Yang Liu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Matthew Strickland (Emory U.), Bin Yu (UC Berkeley)</a:t>
            </a:r>
          </a:p>
          <a:p>
            <a:pPr defTabSz="914400">
              <a:buFont typeface="Arial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Richard </a:t>
            </a:r>
            <a:r>
              <a:rPr lang="en-US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McNider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Arastoo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Biazar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(U. Alabama – Huntsville)</a:t>
            </a:r>
          </a:p>
          <a:p>
            <a:pPr defTabSz="914400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Brad Pierce 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(NOAA/NESDIS)</a:t>
            </a:r>
          </a:p>
          <a:p>
            <a:pPr defTabSz="914400">
              <a:buFont typeface="Arial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Ted Russell,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Yongtao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Hu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Talat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Odman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(Georgia Tech); Lorraine Remer (NASA/GSFC)</a:t>
            </a:r>
          </a:p>
          <a:p>
            <a:pPr defTabSz="914400">
              <a:buFont typeface="Arial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David Streets 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(Argonne)</a:t>
            </a:r>
          </a:p>
          <a:p>
            <a:pPr defTabSz="914400">
              <a:buFont typeface="Arial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Jim </a:t>
            </a:r>
            <a:r>
              <a:rPr lang="en-US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Szykman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(EPA/ORD/NERL)</a:t>
            </a:r>
          </a:p>
          <a:p>
            <a:pPr defTabSz="914400">
              <a:buFont typeface="Arial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Anne Thompson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William Ryan,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Suellen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Haupt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(Penn State U.)</a:t>
            </a:r>
          </a:p>
        </p:txBody>
      </p:sp>
    </p:spTree>
    <p:extLst>
      <p:ext uri="{BB962C8B-B14F-4D97-AF65-F5344CB8AC3E}">
        <p14:creationId xmlns:p14="http://schemas.microsoft.com/office/powerpoint/2010/main" val="1360218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0690" y="1385557"/>
            <a:ext cx="8915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Font typeface="Arial" pitchFamily="34" charset="0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AQAST members are appointed for five years (starting May 2011)</a:t>
            </a:r>
          </a:p>
          <a:p>
            <a:pPr defTabSz="914400">
              <a:buFont typeface="Arial" pitchFamily="34" charset="0"/>
              <a:buChar char="•"/>
            </a:pPr>
            <a:endParaRPr 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914400">
              <a:buFont typeface="Arial" pitchFamily="34" charset="0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Investigator Projects (IPs) with core funding,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adjusted annually to reflect AQ needs</a:t>
            </a:r>
          </a:p>
          <a:p>
            <a:pPr defTabSz="914400">
              <a:buFont typeface="Arial" pitchFamily="34" charset="0"/>
              <a:buChar char="•"/>
            </a:pPr>
            <a:endParaRPr lang="en-US" sz="2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defTabSz="9144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Tiger Team Projects (TTPs) </a:t>
            </a: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competed on annual basis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to</a:t>
            </a: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address urgent air quality management needs. </a:t>
            </a:r>
          </a:p>
          <a:p>
            <a:pPr lvl="1" defTabSz="914400"/>
            <a:endParaRPr lang="en-US" sz="20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914400">
              <a:buFont typeface="Arial" pitchFamily="34" charset="0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All AQAST projects involve partnerships with air quality managers and have deliverable air quality management outcomes</a:t>
            </a:r>
          </a:p>
          <a:p>
            <a:pPr lvl="1" defTabSz="914400"/>
            <a:endParaRPr lang="en-US" sz="20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914400">
              <a:buFont typeface="Arial" pitchFamily="34" charset="0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Biannual AQAST meetings provide forums for dialogue with air quality managers: NCAR (May 2011), EPA (Nov 2011), U. Wisconsin (Jun 2012), </a:t>
            </a:r>
          </a:p>
          <a:p>
            <a:pPr defTabSz="914400"/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Cal/EPA (Nov 2012)</a:t>
            </a:r>
          </a:p>
          <a:p>
            <a:pPr defTabSz="914400"/>
            <a:endParaRPr lang="en-US" sz="20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defTabSz="914400">
              <a:buFont typeface="Arial" pitchFamily="34" charset="0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AQAST workshops, AQAST representation at air quality meetings, four special sessions and Town Hall at the Fall 2012 AGU…</a:t>
            </a:r>
          </a:p>
          <a:p>
            <a:pPr defTabSz="914400">
              <a:buFont typeface="Arial" pitchFamily="34" charset="0"/>
              <a:buChar char="•"/>
            </a:pPr>
            <a:endParaRPr lang="en-US" sz="20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-1"/>
            <a:ext cx="9144000" cy="1046757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B2F9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AQAST organization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pic>
        <p:nvPicPr>
          <p:cNvPr id="5" name="Picture 4" descr="aqast_logo_222x2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962" y="98985"/>
            <a:ext cx="1200128" cy="92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18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992"/>
            <a:ext cx="9144000" cy="748336"/>
          </a:xfrm>
        </p:spPr>
        <p:txBody>
          <a:bodyPr/>
          <a:lstStyle/>
          <a:p>
            <a:r>
              <a:rPr lang="en-US" dirty="0" smtClean="0">
                <a:solidFill>
                  <a:srgbClr val="0000CC"/>
                </a:solidFill>
              </a:rPr>
              <a:t>Scope of current AQAST projects</a:t>
            </a:r>
            <a:endParaRPr lang="en-US" dirty="0">
              <a:solidFill>
                <a:srgbClr val="0000CC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971800" y="685800"/>
            <a:ext cx="0" cy="365760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971800" y="4343400"/>
            <a:ext cx="5334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47004" y="4329332"/>
            <a:ext cx="2590800" cy="220980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1000" y="762000"/>
            <a:ext cx="2409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Partner agency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295400"/>
            <a:ext cx="3124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Local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: RAQC, BAAQD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State: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TCEQ, MDE,</a:t>
            </a: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  Wisconsin DNR, CARB,</a:t>
            </a: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  Iowa DNR, GAEPD, GFC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Regional: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LADCO, EPA Region 8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National: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EPA, NOAA, </a:t>
            </a: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NPS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09581" y="2247099"/>
            <a:ext cx="1176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Theme</a:t>
            </a:r>
          </a:p>
        </p:txBody>
      </p:sp>
      <p:sp>
        <p:nvSpPr>
          <p:cNvPr id="12" name="TextBox 11"/>
          <p:cNvSpPr txBox="1"/>
          <p:nvPr/>
        </p:nvSpPr>
        <p:spPr>
          <a:xfrm rot="17466149">
            <a:off x="4107848" y="812993"/>
            <a:ext cx="39223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SIP Modeling</a:t>
            </a: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   AQ processes</a:t>
            </a: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      Monitoring</a:t>
            </a: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          AQ-Climate</a:t>
            </a: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             Background</a:t>
            </a: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                IC/BC for AQ models</a:t>
            </a: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                    Forecasting</a:t>
            </a: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                       Emissions</a:t>
            </a: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                           Future satellites</a:t>
            </a: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8200" y="6165502"/>
            <a:ext cx="3607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Earth Science resource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58031" y="4618672"/>
            <a:ext cx="814883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                    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Satellites: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MODIS, MISR, MOPITT,  AIRS, OMI, TES, GOES</a:t>
            </a: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          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Suborbital: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ARCTAS, DISCOVER-AQ,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ozonesondes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, PANDORA</a:t>
            </a: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Models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: MOZART, GFDL AM3, GEOS-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Chem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, RAQMS, STEM, GISS, IPCC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26478" y="6428190"/>
            <a:ext cx="1610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c/o D.J. Jacob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281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4"/>
          <p:cNvSpPr txBox="1">
            <a:spLocks noChangeArrowheads="1"/>
          </p:cNvSpPr>
          <p:nvPr/>
        </p:nvSpPr>
        <p:spPr bwMode="auto">
          <a:xfrm>
            <a:off x="183850" y="1103313"/>
            <a:ext cx="5331581" cy="567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1600" dirty="0"/>
              <a:t>1. Easily obtain useful data in familiar formats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b="0" dirty="0"/>
              <a:t>Custom OMI NO</a:t>
            </a:r>
            <a:r>
              <a:rPr lang="en-US" sz="1600" b="0" baseline="-25000" dirty="0"/>
              <a:t>2</a:t>
            </a:r>
            <a:r>
              <a:rPr lang="en-US" sz="1600" b="0" dirty="0"/>
              <a:t> “Level 3” products on any grid in </a:t>
            </a:r>
            <a:r>
              <a:rPr lang="en-US" sz="1600" b="0" dirty="0" err="1"/>
              <a:t>netCDF</a:t>
            </a:r>
            <a:r>
              <a:rPr lang="en-US" sz="1600" b="0" dirty="0"/>
              <a:t> with WHIPS (</a:t>
            </a:r>
            <a:r>
              <a:rPr lang="en-US" sz="1600" b="0" i="1" dirty="0"/>
              <a:t>Holloway</a:t>
            </a:r>
            <a:r>
              <a:rPr lang="en-US" sz="1600" b="0" dirty="0"/>
              <a:t>)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b="0" dirty="0"/>
              <a:t>Annual NO</a:t>
            </a:r>
            <a:r>
              <a:rPr lang="en-US" sz="1600" b="0" baseline="-25000" dirty="0"/>
              <a:t>2</a:t>
            </a:r>
            <a:r>
              <a:rPr lang="en-US" sz="1600" b="0" dirty="0"/>
              <a:t> </a:t>
            </a:r>
            <a:r>
              <a:rPr lang="en-US" sz="1600" b="0" dirty="0" err="1"/>
              <a:t>shapefiles</a:t>
            </a:r>
            <a:r>
              <a:rPr lang="en-US" sz="1600" b="0" dirty="0"/>
              <a:t> - OMI &amp; CMAQ on CMAQ grids (</a:t>
            </a:r>
            <a:r>
              <a:rPr lang="en-US" sz="1600" b="0" i="1" dirty="0"/>
              <a:t>AQAST Tiger Team</a:t>
            </a:r>
            <a:r>
              <a:rPr lang="en-US" sz="1600" b="0" dirty="0"/>
              <a:t>)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b="0" dirty="0"/>
              <a:t>Google Earth</a:t>
            </a:r>
          </a:p>
          <a:p>
            <a:pPr algn="just" eaLnBrk="1" hangingPunct="1">
              <a:spcBef>
                <a:spcPts val="1200"/>
              </a:spcBef>
              <a:spcAft>
                <a:spcPts val="600"/>
              </a:spcAft>
            </a:pPr>
            <a:r>
              <a:rPr lang="en-US" sz="1600" dirty="0"/>
              <a:t>2. Find easy-to-use guidance &amp; example scripts for understanding OMI products and comparing to simulated troposphere &amp; PBL concentrations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b="0" dirty="0"/>
              <a:t>One-stop user portal (</a:t>
            </a:r>
            <a:r>
              <a:rPr lang="en-US" sz="1600" b="0" i="1" dirty="0"/>
              <a:t>Holloway &amp; AQAST Tiger Team</a:t>
            </a:r>
            <a:r>
              <a:rPr lang="en-US" sz="1600" b="0" dirty="0"/>
              <a:t>)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b="0" dirty="0"/>
              <a:t>OMI NO</a:t>
            </a:r>
            <a:r>
              <a:rPr lang="en-US" sz="1600" b="0" baseline="-25000" dirty="0"/>
              <a:t>2</a:t>
            </a:r>
            <a:r>
              <a:rPr lang="en-US" sz="1600" b="0" dirty="0"/>
              <a:t> &amp; SO</a:t>
            </a:r>
            <a:r>
              <a:rPr lang="en-US" sz="1600" b="0" baseline="-25000" dirty="0"/>
              <a:t>2</a:t>
            </a:r>
            <a:r>
              <a:rPr lang="en-US" sz="1600" b="0" dirty="0"/>
              <a:t> guidance, field campaign example case studies (</a:t>
            </a:r>
            <a:r>
              <a:rPr lang="en-US" sz="1600" b="0" i="1" dirty="0" err="1"/>
              <a:t>Spak</a:t>
            </a:r>
            <a:r>
              <a:rPr lang="en-US" sz="1600" b="0" i="1" dirty="0"/>
              <a:t> </a:t>
            </a:r>
            <a:r>
              <a:rPr lang="en-US" sz="1600" b="0" dirty="0"/>
              <a:t>&amp; </a:t>
            </a:r>
            <a:r>
              <a:rPr lang="en-US" sz="1600" b="0" i="1" dirty="0"/>
              <a:t>AQAST Tiger Team</a:t>
            </a:r>
            <a:r>
              <a:rPr lang="en-US" sz="1600" b="0" dirty="0"/>
              <a:t>)</a:t>
            </a:r>
            <a:endParaRPr lang="en-US" sz="1600" dirty="0"/>
          </a:p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en-US" sz="1600" dirty="0"/>
              <a:t>3. Obtain OMI observational operators for assimilation &amp; emissions inversion in CMAQ 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1600" b="0" dirty="0"/>
              <a:t>NO</a:t>
            </a:r>
            <a:r>
              <a:rPr lang="en-US" sz="1600" b="0" baseline="-25000" dirty="0"/>
              <a:t>2</a:t>
            </a:r>
            <a:r>
              <a:rPr lang="en-US" sz="1600" b="0" dirty="0"/>
              <a:t> in GEOS-</a:t>
            </a:r>
            <a:r>
              <a:rPr lang="en-US" sz="1600" b="0" dirty="0" err="1"/>
              <a:t>Chem</a:t>
            </a:r>
            <a:r>
              <a:rPr lang="en-US" sz="1600" b="0" dirty="0"/>
              <a:t> </a:t>
            </a:r>
            <a:r>
              <a:rPr lang="en-US" sz="1400" b="0" dirty="0">
                <a:latin typeface="Wingdings" charset="2"/>
                <a:sym typeface="Wingdings" charset="2"/>
              </a:rPr>
              <a:t></a:t>
            </a:r>
            <a:r>
              <a:rPr lang="en-US" sz="1600" b="0" dirty="0"/>
              <a:t> CMAQ (</a:t>
            </a:r>
            <a:r>
              <a:rPr lang="en-US" sz="1600" b="0" i="1" dirty="0" err="1"/>
              <a:t>Henze</a:t>
            </a:r>
            <a:r>
              <a:rPr lang="en-US" sz="1600" b="0" dirty="0"/>
              <a:t>, </a:t>
            </a:r>
            <a:r>
              <a:rPr lang="en-US" sz="1600" b="0" dirty="0" err="1"/>
              <a:t>Pye</a:t>
            </a:r>
            <a:r>
              <a:rPr lang="en-US" sz="1600" b="0" dirty="0"/>
              <a:t>)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1600" b="0" dirty="0"/>
              <a:t>SO</a:t>
            </a:r>
            <a:r>
              <a:rPr lang="en-US" sz="1600" b="0" baseline="-25000" dirty="0"/>
              <a:t>2</a:t>
            </a:r>
            <a:r>
              <a:rPr lang="en-US" sz="1600" b="0" dirty="0"/>
              <a:t> in STEM </a:t>
            </a:r>
            <a:r>
              <a:rPr lang="en-US" sz="1400" b="0" dirty="0">
                <a:latin typeface="Wingdings" charset="2"/>
                <a:sym typeface="Wingdings" charset="2"/>
              </a:rPr>
              <a:t></a:t>
            </a:r>
            <a:r>
              <a:rPr lang="en-US" sz="1600" b="0" dirty="0"/>
              <a:t> CMAQ (</a:t>
            </a:r>
            <a:r>
              <a:rPr lang="en-US" sz="1600" b="0" i="1" dirty="0" err="1"/>
              <a:t>Spak</a:t>
            </a:r>
            <a:r>
              <a:rPr lang="en-US" sz="1600" b="0" dirty="0"/>
              <a:t>, Kim)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1600" b="0" dirty="0"/>
              <a:t>O</a:t>
            </a:r>
            <a:r>
              <a:rPr lang="en-US" sz="1600" b="0" baseline="-25000" dirty="0"/>
              <a:t>3</a:t>
            </a:r>
            <a:r>
              <a:rPr lang="en-US" sz="1600" b="0" dirty="0"/>
              <a:t> in STEM </a:t>
            </a:r>
            <a:r>
              <a:rPr lang="en-US" sz="1400" b="0" dirty="0">
                <a:latin typeface="Wingdings" charset="2"/>
                <a:sym typeface="Wingdings" charset="2"/>
              </a:rPr>
              <a:t></a:t>
            </a:r>
            <a:r>
              <a:rPr lang="en-US" sz="1600" b="0" dirty="0"/>
              <a:t> CMAQ (Huang, </a:t>
            </a:r>
            <a:r>
              <a:rPr lang="en-US" sz="1600" b="0" i="1" dirty="0"/>
              <a:t>Carmichael</a:t>
            </a:r>
            <a:r>
              <a:rPr lang="en-US" sz="1600" b="0" dirty="0"/>
              <a:t>, Kim)</a:t>
            </a:r>
            <a:endParaRPr lang="en-US" sz="1600" dirty="0"/>
          </a:p>
          <a:p>
            <a:pPr eaLnBrk="1" hangingPunct="1">
              <a:spcAft>
                <a:spcPts val="600"/>
              </a:spcAft>
            </a:pPr>
            <a:endParaRPr lang="en-US" sz="1600" dirty="0"/>
          </a:p>
        </p:txBody>
      </p:sp>
      <p:sp>
        <p:nvSpPr>
          <p:cNvPr id="18435" name="Title 1"/>
          <p:cNvSpPr>
            <a:spLocks noGrp="1"/>
          </p:cNvSpPr>
          <p:nvPr>
            <p:ph type="ctrTitle"/>
          </p:nvPr>
        </p:nvSpPr>
        <p:spPr>
          <a:xfrm>
            <a:off x="-24192" y="34925"/>
            <a:ext cx="5442864" cy="879475"/>
          </a:xfrm>
        </p:spPr>
        <p:txBody>
          <a:bodyPr/>
          <a:lstStyle/>
          <a:p>
            <a:pPr algn="l" eaLnBrk="1" hangingPunct="1"/>
            <a:r>
              <a:rPr lang="en-US" sz="2200" dirty="0" smtClean="0">
                <a:solidFill>
                  <a:srgbClr val="0000CC"/>
                </a:solidFill>
                <a:latin typeface="Arial" charset="0"/>
              </a:rPr>
              <a:t>AQAST products for AQ managers &amp; </a:t>
            </a:r>
            <a:r>
              <a:rPr lang="en-US" sz="2200" dirty="0">
                <a:solidFill>
                  <a:srgbClr val="0000CC"/>
                </a:solidFill>
                <a:latin typeface="Arial" charset="0"/>
              </a:rPr>
              <a:t>p</a:t>
            </a:r>
            <a:r>
              <a:rPr lang="en-US" sz="2200" dirty="0" smtClean="0">
                <a:solidFill>
                  <a:srgbClr val="0000CC"/>
                </a:solidFill>
                <a:latin typeface="Arial" charset="0"/>
              </a:rPr>
              <a:t>ublic </a:t>
            </a:r>
            <a:r>
              <a:rPr lang="en-US" sz="2200" dirty="0">
                <a:solidFill>
                  <a:srgbClr val="0000CC"/>
                </a:solidFill>
                <a:latin typeface="Arial" charset="0"/>
              </a:rPr>
              <a:t>o</a:t>
            </a:r>
            <a:r>
              <a:rPr lang="en-US" sz="2200" dirty="0" smtClean="0">
                <a:solidFill>
                  <a:srgbClr val="0000CC"/>
                </a:solidFill>
                <a:latin typeface="Arial" charset="0"/>
              </a:rPr>
              <a:t>utreach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938" y="6460848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AQAST PIs: Carmichael, Spak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82057" y="6460848"/>
            <a:ext cx="1610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c/o D.J. Jacob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515431" y="75598"/>
            <a:ext cx="3962691" cy="4085163"/>
            <a:chOff x="440489" y="374908"/>
            <a:chExt cx="4461841" cy="602561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0490" y="374908"/>
              <a:ext cx="3976684" cy="207223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0491" y="2447140"/>
              <a:ext cx="3976684" cy="192182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0489" y="4368967"/>
              <a:ext cx="3976685" cy="203155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325323" y="1968837"/>
              <a:ext cx="2541260" cy="544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prstClr val="white"/>
                  </a:solidFill>
                  <a:latin typeface="Calibri"/>
                </a:rPr>
                <a:t>NO</a:t>
              </a:r>
              <a:r>
                <a:rPr lang="en-US" b="1" baseline="-25000" dirty="0" smtClean="0">
                  <a:solidFill>
                    <a:prstClr val="white"/>
                  </a:solidFill>
                  <a:latin typeface="Calibri"/>
                </a:rPr>
                <a:t>2 </a:t>
              </a:r>
              <a:r>
                <a:rPr lang="en-US" b="1" dirty="0" smtClean="0">
                  <a:solidFill>
                    <a:prstClr val="white"/>
                  </a:solidFill>
                  <a:latin typeface="Calibri"/>
                </a:rPr>
                <a:t>columns 2005</a:t>
              </a:r>
              <a:endParaRPr lang="en-US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14762" y="3891902"/>
              <a:ext cx="2587568" cy="544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prstClr val="white"/>
                  </a:solidFill>
                  <a:latin typeface="Calibri"/>
                </a:rPr>
                <a:t>NO</a:t>
              </a:r>
              <a:r>
                <a:rPr lang="en-US" b="1" baseline="-25000" dirty="0" smtClean="0">
                  <a:solidFill>
                    <a:prstClr val="white"/>
                  </a:solidFill>
                  <a:latin typeface="Calibri"/>
                </a:rPr>
                <a:t>2</a:t>
              </a:r>
              <a:r>
                <a:rPr lang="en-US" b="1" dirty="0" smtClean="0">
                  <a:solidFill>
                    <a:prstClr val="white"/>
                  </a:solidFill>
                  <a:latin typeface="Calibri"/>
                </a:rPr>
                <a:t> columns 2010</a:t>
              </a:r>
              <a:endParaRPr lang="en-US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69494" y="5906308"/>
              <a:ext cx="28405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  <a:latin typeface="Calibri"/>
                </a:rPr>
                <a:t>Intensity of city lights</a:t>
              </a:r>
              <a:endParaRPr lang="en-US" b="1" dirty="0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515434" y="37572"/>
            <a:ext cx="38196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PI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Duncan, AQAST Lenticular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8653" y="4236722"/>
            <a:ext cx="3457944" cy="2593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382389" y="4245911"/>
            <a:ext cx="3820575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PI: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Jack Fishman,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Ozone garden at the Missouri Botanical Gardens</a:t>
            </a:r>
          </a:p>
        </p:txBody>
      </p:sp>
    </p:spTree>
    <p:extLst>
      <p:ext uri="{BB962C8B-B14F-4D97-AF65-F5344CB8AC3E}">
        <p14:creationId xmlns:p14="http://schemas.microsoft.com/office/powerpoint/2010/main" val="2076710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COMMUNICATION TOOLS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l="5000" t="23958" r="15625" b="41038"/>
          <a:stretch>
            <a:fillRect/>
          </a:stretch>
        </p:blipFill>
        <p:spPr bwMode="auto">
          <a:xfrm>
            <a:off x="381000" y="950904"/>
            <a:ext cx="8351729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8600" y="556240"/>
            <a:ext cx="6988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Website: http://acmg.seas.harvard.edu/aqast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4375" t="21874" r="20625" b="62501"/>
          <a:stretch>
            <a:fillRect/>
          </a:stretch>
        </p:blipFill>
        <p:spPr bwMode="auto">
          <a:xfrm>
            <a:off x="21346" y="4078296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19078" y="3540431"/>
            <a:ext cx="5950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Newsletter: subscribe through website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87849" y="5811095"/>
            <a:ext cx="76527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If you have a specific problem for which you need information or assistance please contact team leader Daniel </a:t>
            </a: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Jacob (Harvard U). </a:t>
            </a:r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8505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TextBox 4"/>
          <p:cNvSpPr txBox="1">
            <a:spLocks noChangeArrowheads="1"/>
          </p:cNvSpPr>
          <p:nvPr/>
        </p:nvSpPr>
        <p:spPr bwMode="auto">
          <a:xfrm>
            <a:off x="152400" y="914400"/>
            <a:ext cx="87630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u="sng" dirty="0" smtClean="0">
                <a:solidFill>
                  <a:prstClr val="black"/>
                </a:solidFill>
                <a:cs typeface="Arial" charset="0"/>
              </a:rPr>
              <a:t>Problem</a:t>
            </a:r>
            <a:r>
              <a:rPr lang="en-US" altLang="zh-CN" sz="2000" b="1" dirty="0" smtClean="0">
                <a:solidFill>
                  <a:prstClr val="black"/>
                </a:solidFill>
                <a:cs typeface="Arial" charset="0"/>
              </a:rPr>
              <a:t>:</a:t>
            </a:r>
            <a:r>
              <a:rPr lang="en-US" altLang="zh-CN" sz="2000" dirty="0" smtClean="0">
                <a:solidFill>
                  <a:prstClr val="black"/>
                </a:solidFill>
                <a:cs typeface="Arial" charset="0"/>
              </a:rPr>
              <a:t> Poorly quantified errors in background distributions complicate NAAQS-setting and interpreting SIP attainment simulations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000" i="1" dirty="0" smtClean="0">
                <a:solidFill>
                  <a:srgbClr val="0000FF"/>
                </a:solidFill>
                <a:cs typeface="Arial" charset="0"/>
              </a:rPr>
              <a:t>To date, EPA NAB estimates have been provided by one model.</a:t>
            </a:r>
            <a:r>
              <a:rPr lang="en-US" altLang="zh-CN" sz="2000" dirty="0" smtClean="0">
                <a:solidFill>
                  <a:prstClr val="black"/>
                </a:solidFill>
                <a:cs typeface="Arial" charset="0"/>
              </a:rPr>
              <a:t> 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zh-CN" sz="500" dirty="0" smtClean="0">
              <a:solidFill>
                <a:prstClr val="black"/>
              </a:solidFill>
              <a:cs typeface="Arial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u="sng" dirty="0" smtClean="0">
                <a:solidFill>
                  <a:prstClr val="black"/>
                </a:solidFill>
                <a:cs typeface="Arial" charset="0"/>
              </a:rPr>
              <a:t>Approach</a:t>
            </a:r>
            <a:r>
              <a:rPr lang="en-US" altLang="zh-CN" sz="2000" b="1" dirty="0" smtClean="0">
                <a:solidFill>
                  <a:prstClr val="black"/>
                </a:solidFill>
                <a:cs typeface="Arial" charset="0"/>
              </a:rPr>
              <a:t>:</a:t>
            </a:r>
            <a:r>
              <a:rPr lang="en-US" altLang="zh-CN" sz="2000" b="1" dirty="0" smtClean="0">
                <a:solidFill>
                  <a:srgbClr val="FF0000"/>
                </a:solidFill>
                <a:cs typeface="Arial" charset="0"/>
              </a:rPr>
              <a:t>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zh-CN" sz="2000" dirty="0" smtClean="0">
                <a:solidFill>
                  <a:prstClr val="black"/>
                </a:solidFill>
                <a:cs typeface="Arial" charset="0"/>
              </a:rPr>
              <a:t>Compare </a:t>
            </a:r>
            <a:r>
              <a:rPr lang="en-US" altLang="ja-JP" sz="2000" dirty="0" smtClean="0">
                <a:solidFill>
                  <a:prstClr val="black"/>
                </a:solidFill>
                <a:cs typeface="Arial" charset="0"/>
              </a:rPr>
              <a:t>GFDL </a:t>
            </a:r>
            <a:r>
              <a:rPr lang="en-US" altLang="zh-CN" sz="2000" dirty="0" smtClean="0">
                <a:solidFill>
                  <a:prstClr val="black"/>
                </a:solidFill>
                <a:cs typeface="Arial" charset="0"/>
              </a:rPr>
              <a:t>AM3 and GEOS-</a:t>
            </a:r>
            <a:r>
              <a:rPr lang="en-US" altLang="zh-CN" sz="2000" dirty="0" err="1" smtClean="0">
                <a:solidFill>
                  <a:prstClr val="black"/>
                </a:solidFill>
                <a:cs typeface="Arial" charset="0"/>
              </a:rPr>
              <a:t>Chem</a:t>
            </a:r>
            <a:r>
              <a:rPr lang="en-US" altLang="zh-CN" sz="2000" dirty="0" smtClean="0">
                <a:solidFill>
                  <a:prstClr val="black"/>
                </a:solidFill>
                <a:cs typeface="Arial" charset="0"/>
              </a:rPr>
              <a:t> NAB (regional, seasonal, daily)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zh-CN" sz="2000" dirty="0" smtClean="0">
                <a:solidFill>
                  <a:prstClr val="black"/>
                </a:solidFill>
                <a:cs typeface="Arial" charset="0"/>
              </a:rPr>
              <a:t>Process-oriented analysis of factors contributing to model differences</a:t>
            </a:r>
          </a:p>
        </p:txBody>
      </p:sp>
      <p:graphicFrame>
        <p:nvGraphicFramePr>
          <p:cNvPr id="6" name="Group 149"/>
          <p:cNvGraphicFramePr>
            <a:graphicFrameLocks noGrp="1"/>
          </p:cNvGraphicFramePr>
          <p:nvPr/>
        </p:nvGraphicFramePr>
        <p:xfrm>
          <a:off x="152400" y="2971800"/>
          <a:ext cx="8763000" cy="3751265"/>
        </p:xfrm>
        <a:graphic>
          <a:graphicData uri="http://schemas.openxmlformats.org/drawingml/2006/table">
            <a:tbl>
              <a:tblPr/>
              <a:tblGrid>
                <a:gridCol w="2286000"/>
                <a:gridCol w="3048000"/>
                <a:gridCol w="3429000"/>
              </a:tblGrid>
              <a:tr h="39679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YEAR 2006</a:t>
                      </a:r>
                      <a:endParaRPr kumimoji="0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692" marB="456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GEOS-Chem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GFDL AM3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9679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Resolution</a:t>
                      </a:r>
                    </a:p>
                  </a:txBody>
                  <a:tcPr marT="45692" marB="456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½°x⅔°  (and 2°x2.5°)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 ~2°x2°</a:t>
                      </a: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9679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Meteorology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692" marB="456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Offline (</a:t>
                      </a: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GEOS-5</a:t>
                      </a:r>
                      <a:r>
                        <a:rPr kumimoji="0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)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Coupled, nudged to NCEP U and V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9679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Strat. O</a:t>
                      </a:r>
                      <a:r>
                        <a:rPr kumimoji="0" lang="en-US" altLang="ja-JP" sz="20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 </a:t>
                      </a:r>
                      <a:r>
                        <a:rPr kumimoji="0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&amp; STE</a:t>
                      </a:r>
                      <a:endParaRPr kumimoji="0" lang="en-US" altLang="zh-CN" sz="2000" b="1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692" marB="456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Parameterized</a:t>
                      </a:r>
                      <a:r>
                        <a:rPr kumimoji="0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(</a:t>
                      </a:r>
                      <a:r>
                        <a:rPr kumimoji="0" lang="en-US" altLang="ja-JP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Linoz</a:t>
                      </a:r>
                      <a:r>
                        <a:rPr kumimoji="0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)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宋体" charset="0"/>
                          <a:cs typeface="Arial"/>
                        </a:rPr>
                        <a:t>Ful</a:t>
                      </a: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宋体" charset="0"/>
                          <a:cs typeface="Arial"/>
                        </a:rPr>
                        <a:t>l 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宋体" charset="0"/>
                          <a:cs typeface="Arial"/>
                        </a:rPr>
                        <a:t>strat</a:t>
                      </a: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宋体" charset="0"/>
                          <a:cs typeface="Arial"/>
                        </a:rPr>
                        <a:t>.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宋体" charset="0"/>
                          <a:cs typeface="Arial"/>
                        </a:rPr>
                        <a:t> </a:t>
                      </a: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宋体" charset="0"/>
                          <a:cs typeface="Arial"/>
                        </a:rPr>
                        <a:t>c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宋体" charset="0"/>
                          <a:cs typeface="Arial"/>
                        </a:rPr>
                        <a:t>hem</a:t>
                      </a: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宋体" charset="0"/>
                          <a:cs typeface="Arial"/>
                        </a:rPr>
                        <a:t> &amp; dynamics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/>
                        <a:ea typeface="宋体" charset="0"/>
                        <a:cs typeface="Arial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70153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Arial" charset="0"/>
                        </a:rPr>
                        <a:t>Isoprene nitrate chemistry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Arial" charset="0"/>
                      </a:endParaRPr>
                    </a:p>
                  </a:txBody>
                  <a:tcPr marT="45692" marB="456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18% </a:t>
                      </a:r>
                      <a:r>
                        <a:rPr kumimoji="0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yield </a:t>
                      </a: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w</a:t>
                      </a:r>
                      <a:r>
                        <a:rPr kumimoji="0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/</a:t>
                      </a: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zero </a:t>
                      </a:r>
                      <a:r>
                        <a:rPr kumimoji="0" lang="en-US" altLang="zh-CN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NO</a:t>
                      </a:r>
                      <a:r>
                        <a:rPr kumimoji="0" lang="en-US" altLang="zh-CN" sz="16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x</a:t>
                      </a:r>
                      <a:r>
                        <a:rPr kumimoji="0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</a:t>
                      </a: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recycling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8% yield </a:t>
                      </a: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w/ 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40% NO</a:t>
                      </a:r>
                      <a:r>
                        <a:rPr kumimoji="0" lang="en-US" altLang="zh-CN" sz="1600" b="0" i="0" u="none" strike="noStrike" cap="none" normalizeH="0" baseline="-25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x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recycling </a:t>
                      </a:r>
                      <a:r>
                        <a:rPr kumimoji="0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(obs based; Horowitz et al, 2007)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82290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Arial" charset="0"/>
                        </a:rPr>
                        <a:t>Lightning NO</a:t>
                      </a:r>
                      <a:r>
                        <a:rPr kumimoji="0" lang="en-US" altLang="zh-CN" sz="20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Arial" charset="0"/>
                        </a:rPr>
                        <a:t>x</a:t>
                      </a:r>
                    </a:p>
                  </a:txBody>
                  <a:tcPr marT="45692" marB="456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tied to </a:t>
                      </a: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model convective clouds, scaled to obs</a:t>
                      </a: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. </a:t>
                      </a:r>
                      <a:r>
                        <a:rPr kumimoji="0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flash </a:t>
                      </a:r>
                      <a:r>
                        <a:rPr kumimoji="0" lang="en-US" altLang="ja-JP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c</a:t>
                      </a:r>
                      <a:r>
                        <a:rPr kumimoji="0" lang="en-US" altLang="zh-CN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limat</a:t>
                      </a: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; higher </a:t>
                      </a:r>
                      <a:r>
                        <a:rPr kumimoji="0" lang="en-US" altLang="zh-CN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NO</a:t>
                      </a:r>
                      <a:r>
                        <a:rPr kumimoji="0" lang="en-US" altLang="zh-CN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x</a:t>
                      </a: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</a:t>
                      </a:r>
                      <a:r>
                        <a:rPr kumimoji="0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at N. mid-</a:t>
                      </a:r>
                      <a:r>
                        <a:rPr kumimoji="0" lang="en-US" altLang="ja-JP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lat</a:t>
                      </a:r>
                      <a:r>
                        <a:rPr kumimoji="0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tied to model </a:t>
                      </a:r>
                      <a:r>
                        <a:rPr kumimoji="0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convective </a:t>
                      </a: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clouds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63963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Arial" charset="0"/>
                        </a:rPr>
                        <a:t>Emissions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Arial" charset="0"/>
                      </a:endParaRPr>
                    </a:p>
                  </a:txBody>
                  <a:tcPr marT="45692" marB="456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NEI 2005 + 2006 fire</a:t>
                      </a:r>
                      <a:r>
                        <a:rPr kumimoji="0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s</a:t>
                      </a: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</a:t>
                      </a:r>
                      <a:r>
                        <a:rPr kumimoji="0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(emitted at surface)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宋体" charset="0"/>
                          <a:cs typeface="Arial"/>
                        </a:rPr>
                        <a:t>ACCMIP historical + RCP4.5 (2005, 2010); vert. dist. </a:t>
                      </a: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宋体" charset="0"/>
                          <a:cs typeface="Arial"/>
                        </a:rPr>
                        <a:t>climatological </a:t>
                      </a: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宋体" charset="0"/>
                          <a:cs typeface="Arial"/>
                        </a:rPr>
                        <a:t>f</a:t>
                      </a: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宋体" charset="0"/>
                          <a:cs typeface="Arial"/>
                        </a:rPr>
                        <a:t>ires</a:t>
                      </a:r>
                      <a:r>
                        <a:rPr kumimoji="0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宋体" charset="0"/>
                          <a:cs typeface="Arial"/>
                        </a:rPr>
                        <a:t> 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/>
                        <a:ea typeface="宋体" charset="0"/>
                        <a:cs typeface="Arial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429000" y="4038600"/>
            <a:ext cx="3810000" cy="138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b="1" smtClean="0">
              <a:solidFill>
                <a:prstClr val="black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prstClr val="black"/>
                </a:solidFill>
              </a:rPr>
              <a:t>   ALL DIFFERENT!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b="1" smtClean="0">
              <a:solidFill>
                <a:prstClr val="black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-36285"/>
            <a:ext cx="9144000" cy="1046757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B2F9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Tiger Team activity: Key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 factors contributing to differences in model estimates for O</a:t>
            </a:r>
            <a:r>
              <a:rPr kumimoji="0" lang="en-US" sz="24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3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 “background”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299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 descr="NAB_AM3_GC_MAM_JJ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4" t="21552" r="12122" b="28220"/>
          <a:stretch>
            <a:fillRect/>
          </a:stretch>
        </p:blipFill>
        <p:spPr bwMode="auto">
          <a:xfrm>
            <a:off x="1600200" y="1591130"/>
            <a:ext cx="7467600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Box 1"/>
          <p:cNvSpPr txBox="1">
            <a:spLocks noChangeArrowheads="1"/>
          </p:cNvSpPr>
          <p:nvPr/>
        </p:nvSpPr>
        <p:spPr bwMode="auto">
          <a:xfrm>
            <a:off x="2867025" y="1299030"/>
            <a:ext cx="17510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smtClean="0">
                <a:solidFill>
                  <a:prstClr val="black"/>
                </a:solidFill>
                <a:cs typeface="Arial" charset="0"/>
              </a:rPr>
              <a:t>AM3 (~2°x2°)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zh-CN" sz="2000" b="1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8613" name="TextBox 18"/>
          <p:cNvSpPr txBox="1">
            <a:spLocks noChangeArrowheads="1"/>
          </p:cNvSpPr>
          <p:nvPr/>
        </p:nvSpPr>
        <p:spPr bwMode="auto">
          <a:xfrm>
            <a:off x="6219825" y="1299030"/>
            <a:ext cx="2741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smtClean="0">
                <a:solidFill>
                  <a:prstClr val="black"/>
                </a:solidFill>
                <a:cs typeface="Arial" charset="0"/>
              </a:rPr>
              <a:t>GEOS-Chem (½°x⅔°) </a:t>
            </a:r>
          </a:p>
        </p:txBody>
      </p:sp>
      <p:sp>
        <p:nvSpPr>
          <p:cNvPr id="68614" name="TextBox 21"/>
          <p:cNvSpPr txBox="1">
            <a:spLocks noChangeArrowheads="1"/>
          </p:cNvSpPr>
          <p:nvPr/>
        </p:nvSpPr>
        <p:spPr bwMode="auto">
          <a:xfrm>
            <a:off x="889000" y="990600"/>
            <a:ext cx="79064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smtClean="0">
                <a:solidFill>
                  <a:prstClr val="black"/>
                </a:solidFill>
                <a:cs typeface="Arial" charset="0"/>
              </a:rPr>
              <a:t>North American background (MDA8) O</a:t>
            </a:r>
            <a:r>
              <a:rPr lang="en-US" altLang="zh-CN" sz="2000" baseline="-25000" dirty="0" smtClean="0">
                <a:solidFill>
                  <a:prstClr val="black"/>
                </a:solidFill>
                <a:cs typeface="Arial" charset="0"/>
              </a:rPr>
              <a:t>3</a:t>
            </a:r>
            <a:r>
              <a:rPr lang="en-US" altLang="zh-CN" sz="2000" dirty="0" smtClean="0">
                <a:solidFill>
                  <a:prstClr val="black"/>
                </a:solidFill>
                <a:cs typeface="Arial" charset="0"/>
              </a:rPr>
              <a:t> in model surface layer 2006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2400" y="1832430"/>
            <a:ext cx="16002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1800" b="1" smtClean="0">
                <a:solidFill>
                  <a:srgbClr val="0000FF"/>
                </a:solidFill>
                <a:cs typeface="Arial" charset="0"/>
              </a:rPr>
              <a:t>AM3: More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1800" b="1" smtClean="0">
                <a:solidFill>
                  <a:srgbClr val="0000FF"/>
                </a:solidFill>
                <a:cs typeface="Arial" charset="0"/>
              </a:rPr>
              <a:t>O</a:t>
            </a:r>
            <a:r>
              <a:rPr lang="en-US" altLang="zh-CN" sz="1800" b="1" baseline="-25000" smtClean="0">
                <a:solidFill>
                  <a:srgbClr val="0000FF"/>
                </a:solidFill>
                <a:cs typeface="Arial" charset="0"/>
              </a:rPr>
              <a:t>3</a:t>
            </a:r>
            <a:r>
              <a:rPr lang="en-US" altLang="zh-CN" sz="1800" b="1" smtClean="0">
                <a:solidFill>
                  <a:srgbClr val="0000FF"/>
                </a:solidFill>
                <a:cs typeface="Arial" charset="0"/>
              </a:rPr>
              <a:t>-strat +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1800" b="1" smtClean="0">
                <a:solidFill>
                  <a:srgbClr val="0000FF"/>
                </a:solidFill>
                <a:cs typeface="Arial" charset="0"/>
              </a:rPr>
              <a:t>PBL-FT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1800" b="1" smtClean="0">
                <a:solidFill>
                  <a:srgbClr val="0000FF"/>
                </a:solidFill>
                <a:cs typeface="Arial" charset="0"/>
              </a:rPr>
              <a:t>exchange?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zh-CN" sz="1800" b="1" smtClean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0" y="3985073"/>
            <a:ext cx="1981200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1800" b="1" dirty="0" smtClean="0">
                <a:solidFill>
                  <a:srgbClr val="FF0000"/>
                </a:solidFill>
                <a:cs typeface="Arial" charset="0"/>
              </a:rPr>
              <a:t>GC: More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 dirty="0" smtClean="0">
                <a:solidFill>
                  <a:srgbClr val="FF0000"/>
                </a:solidFill>
                <a:cs typeface="Arial" charset="0"/>
              </a:rPr>
              <a:t>l</a:t>
            </a:r>
            <a:r>
              <a:rPr lang="en-US" altLang="zh-CN" sz="1800" b="1" dirty="0" smtClean="0">
                <a:solidFill>
                  <a:srgbClr val="FF0000"/>
                </a:solidFill>
                <a:cs typeface="Arial" charset="0"/>
              </a:rPr>
              <a:t>ightning </a:t>
            </a:r>
            <a:r>
              <a:rPr lang="en-US" altLang="zh-CN" sz="1800" b="1" dirty="0" err="1" smtClean="0">
                <a:solidFill>
                  <a:srgbClr val="FF0000"/>
                </a:solidFill>
                <a:cs typeface="Arial" charset="0"/>
              </a:rPr>
              <a:t>NO</a:t>
            </a:r>
            <a:r>
              <a:rPr lang="en-US" altLang="zh-CN" sz="1800" b="1" baseline="-25000" dirty="0" err="1" smtClean="0">
                <a:solidFill>
                  <a:srgbClr val="FF0000"/>
                </a:solidFill>
                <a:cs typeface="Arial" charset="0"/>
              </a:rPr>
              <a:t>x</a:t>
            </a:r>
            <a:r>
              <a:rPr lang="en-US" altLang="zh-CN" sz="1800" b="1" dirty="0" smtClean="0">
                <a:solidFill>
                  <a:srgbClr val="FF0000"/>
                </a:solidFill>
                <a:cs typeface="Arial" charset="0"/>
              </a:rPr>
              <a:t> </a:t>
            </a:r>
            <a:endParaRPr lang="en-US" altLang="ja-JP" sz="1800" b="1" dirty="0" smtClean="0">
              <a:solidFill>
                <a:srgbClr val="FF0000"/>
              </a:solidFill>
              <a:cs typeface="Arial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1800" b="1" dirty="0" smtClean="0">
                <a:solidFill>
                  <a:srgbClr val="FF0000"/>
                </a:solidFill>
                <a:cs typeface="Arial" charset="0"/>
              </a:rPr>
              <a:t>(~10x</a:t>
            </a:r>
            <a:r>
              <a:rPr lang="en-US" altLang="ja-JP" sz="1800" b="1" dirty="0" smtClean="0">
                <a:solidFill>
                  <a:srgbClr val="FF0000"/>
                </a:solidFill>
                <a:cs typeface="Arial" charset="0"/>
              </a:rPr>
              <a:t> o</a:t>
            </a:r>
            <a:r>
              <a:rPr lang="en-US" altLang="zh-CN" sz="1800" b="1" dirty="0" smtClean="0">
                <a:solidFill>
                  <a:srgbClr val="FF0000"/>
                </a:solidFill>
                <a:cs typeface="Arial" charset="0"/>
              </a:rPr>
              <a:t>ver SWUS;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1800" b="1" dirty="0">
                <a:solidFill>
                  <a:srgbClr val="FF0000"/>
                </a:solidFill>
                <a:cs typeface="Arial" charset="0"/>
              </a:rPr>
              <a:t>t</a:t>
            </a:r>
            <a:r>
              <a:rPr lang="en-US" altLang="zh-CN" sz="1800" b="1" dirty="0" smtClean="0">
                <a:solidFill>
                  <a:srgbClr val="FF0000"/>
                </a:solidFill>
                <a:cs typeface="Arial" charset="0"/>
              </a:rPr>
              <a:t>oo high)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zh-CN" sz="1800" b="1" dirty="0" smtClean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68617" name="Picture 1" descr="NAB_AM3_GC_MAM_JJ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1" t="80788" r="17995" b="12453"/>
          <a:stretch>
            <a:fillRect/>
          </a:stretch>
        </p:blipFill>
        <p:spPr bwMode="auto">
          <a:xfrm>
            <a:off x="2209800" y="5566230"/>
            <a:ext cx="5873750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8" name="TextBox 20"/>
          <p:cNvSpPr txBox="1">
            <a:spLocks noChangeArrowheads="1"/>
          </p:cNvSpPr>
          <p:nvPr/>
        </p:nvSpPr>
        <p:spPr bwMode="auto">
          <a:xfrm>
            <a:off x="4267200" y="5169355"/>
            <a:ext cx="1905000" cy="396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smtClean="0">
                <a:solidFill>
                  <a:prstClr val="black"/>
                </a:solidFill>
                <a:cs typeface="Arial" charset="0"/>
              </a:rPr>
              <a:t>Summer (JJA)</a:t>
            </a:r>
          </a:p>
        </p:txBody>
      </p:sp>
      <p:sp>
        <p:nvSpPr>
          <p:cNvPr id="68619" name="TextBox 19"/>
          <p:cNvSpPr txBox="1">
            <a:spLocks noChangeArrowheads="1"/>
          </p:cNvSpPr>
          <p:nvPr/>
        </p:nvSpPr>
        <p:spPr bwMode="auto">
          <a:xfrm>
            <a:off x="4191000" y="2899230"/>
            <a:ext cx="1833563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smtClean="0">
                <a:solidFill>
                  <a:prstClr val="black"/>
                </a:solidFill>
                <a:cs typeface="Arial" charset="0"/>
              </a:rPr>
              <a:t>Spring (MAM)</a:t>
            </a:r>
          </a:p>
        </p:txBody>
      </p:sp>
      <p:sp>
        <p:nvSpPr>
          <p:cNvPr id="14" name="Oval 18"/>
          <p:cNvSpPr>
            <a:spLocks noChangeArrowheads="1"/>
          </p:cNvSpPr>
          <p:nvPr/>
        </p:nvSpPr>
        <p:spPr bwMode="auto">
          <a:xfrm>
            <a:off x="1752600" y="1603830"/>
            <a:ext cx="1752600" cy="17526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5943600" y="4499430"/>
            <a:ext cx="1219200" cy="762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68622" name="TextBox 1"/>
          <p:cNvSpPr txBox="1">
            <a:spLocks noChangeArrowheads="1"/>
          </p:cNvSpPr>
          <p:nvPr/>
        </p:nvSpPr>
        <p:spPr bwMode="auto">
          <a:xfrm>
            <a:off x="438150" y="5794830"/>
            <a:ext cx="1390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prstClr val="black"/>
                </a:solidFill>
              </a:rPr>
              <a:t>J. Oberman</a:t>
            </a:r>
          </a:p>
        </p:txBody>
      </p:sp>
      <p:sp>
        <p:nvSpPr>
          <p:cNvPr id="68624" name="TextBox 3"/>
          <p:cNvSpPr txBox="1">
            <a:spLocks noChangeArrowheads="1"/>
          </p:cNvSpPr>
          <p:nvPr/>
        </p:nvSpPr>
        <p:spPr bwMode="auto">
          <a:xfrm>
            <a:off x="8077200" y="5718630"/>
            <a:ext cx="569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prstClr val="black"/>
                </a:solidFill>
              </a:rPr>
              <a:t>ppb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66821" y="6444083"/>
            <a:ext cx="15056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TTP PI: Fiore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8" name="Picture 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2" y="5982535"/>
            <a:ext cx="871538" cy="87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1"/>
          <p:cNvSpPr txBox="1">
            <a:spLocks/>
          </p:cNvSpPr>
          <p:nvPr/>
        </p:nvSpPr>
        <p:spPr bwMode="auto">
          <a:xfrm>
            <a:off x="2419" y="-12095"/>
            <a:ext cx="9144000" cy="1046757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B2F9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defTabSz="914400"/>
            <a:r>
              <a:rPr lang="en-US" altLang="zh-CN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M</a:t>
            </a:r>
            <a:r>
              <a:rPr lang="en-US" altLang="zh-CN" sz="26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odels differ in estimates of North </a:t>
            </a:r>
            <a:r>
              <a:rPr lang="en-US" altLang="zh-CN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American background </a:t>
            </a:r>
            <a:endParaRPr lang="en-US" altLang="zh-CN" sz="2600" dirty="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  <a:sym typeface="Wingdings" charset="0"/>
            </a:endParaRPr>
          </a:p>
          <a:p>
            <a:pPr defTabSz="914400"/>
            <a:r>
              <a:rPr lang="en-US" altLang="zh-CN" b="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(</a:t>
            </a:r>
            <a:r>
              <a:rPr lang="en-US" altLang="zh-CN" b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estimated by simulations with N. American </a:t>
            </a:r>
            <a:r>
              <a:rPr lang="en-US" altLang="zh-CN" b="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anth</a:t>
            </a:r>
            <a:r>
              <a:rPr lang="en-US" altLang="zh-CN" b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. emissions set to zero) </a:t>
            </a:r>
            <a:endParaRPr lang="zh-CN" altLang="en-US" b="0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  <a:sym typeface="Wingding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559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TextBox 1"/>
          <p:cNvSpPr txBox="1">
            <a:spLocks noChangeArrowheads="1"/>
          </p:cNvSpPr>
          <p:nvPr/>
        </p:nvSpPr>
        <p:spPr bwMode="auto">
          <a:xfrm>
            <a:off x="1600200" y="1134528"/>
            <a:ext cx="335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Gothic, CO: 107W, 39N, 2.9km</a:t>
            </a:r>
          </a:p>
        </p:txBody>
      </p:sp>
      <p:pic>
        <p:nvPicPr>
          <p:cNvPr id="76805" name="Picture 2" descr="GTH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4" t="10264" r="23061" b="68425"/>
          <a:stretch/>
        </p:blipFill>
        <p:spPr bwMode="auto">
          <a:xfrm>
            <a:off x="-1" y="1455202"/>
            <a:ext cx="8138583" cy="369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7" name="TextBox 10"/>
          <p:cNvSpPr txBox="1">
            <a:spLocks noChangeArrowheads="1"/>
          </p:cNvSpPr>
          <p:nvPr/>
        </p:nvSpPr>
        <p:spPr bwMode="auto">
          <a:xfrm>
            <a:off x="4804838" y="1504416"/>
            <a:ext cx="1058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prstClr val="black"/>
                </a:solidFill>
              </a:rPr>
              <a:t>Mean(σ)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4261913" y="1702854"/>
            <a:ext cx="6096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5863701" y="1148295"/>
            <a:ext cx="3290205" cy="1337732"/>
            <a:chOff x="5867399" y="840319"/>
            <a:chExt cx="3290205" cy="1337732"/>
          </a:xfrm>
          <a:solidFill>
            <a:srgbClr val="FFFFFF"/>
          </a:solidFill>
        </p:grpSpPr>
        <p:sp>
          <p:nvSpPr>
            <p:cNvPr id="33" name="Text Box 26"/>
            <p:cNvSpPr txBox="1">
              <a:spLocks noChangeArrowheads="1"/>
            </p:cNvSpPr>
            <p:nvPr/>
          </p:nvSpPr>
          <p:spPr bwMode="auto">
            <a:xfrm>
              <a:off x="5867399" y="840319"/>
              <a:ext cx="3290205" cy="70788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宋体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ja-JP" sz="20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GEOS-</a:t>
              </a:r>
              <a:r>
                <a:rPr lang="en-US" altLang="ja-JP" sz="2000" b="1" dirty="0" err="1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Chem</a:t>
              </a:r>
              <a:r>
                <a:rPr lang="en-US" altLang="ja-JP" sz="20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 ( ½°x⅔° )  </a:t>
              </a:r>
              <a:r>
                <a:rPr lang="en-US" altLang="ja-JP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GFDL</a:t>
              </a:r>
              <a:r>
                <a:rPr lang="en-US" altLang="ja-JP" sz="20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 </a:t>
              </a:r>
              <a:r>
                <a:rPr lang="en-US" altLang="ja-JP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AM3 (~2°x2°) </a:t>
              </a:r>
              <a:r>
                <a:rPr lang="en-US" altLang="ja-JP" sz="20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OBS.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6019800" y="1752600"/>
              <a:ext cx="609600" cy="0"/>
            </a:xfrm>
            <a:prstGeom prst="line">
              <a:avLst/>
            </a:prstGeom>
            <a:grpFill/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6019800" y="1981200"/>
              <a:ext cx="609600" cy="0"/>
            </a:xfrm>
            <a:prstGeom prst="line">
              <a:avLst/>
            </a:prstGeom>
            <a:grpFill/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812" name="TextBox 40"/>
            <p:cNvSpPr txBox="1">
              <a:spLocks noChangeArrowheads="1"/>
            </p:cNvSpPr>
            <p:nvPr/>
          </p:nvSpPr>
          <p:spPr bwMode="auto">
            <a:xfrm>
              <a:off x="6618288" y="1531939"/>
              <a:ext cx="1693862" cy="6461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800" dirty="0" smtClean="0">
                  <a:solidFill>
                    <a:prstClr val="black"/>
                  </a:solidFill>
                </a:rPr>
                <a:t>Total model O</a:t>
              </a:r>
              <a:r>
                <a:rPr lang="en-US" sz="1800" baseline="-25000" dirty="0" smtClean="0">
                  <a:solidFill>
                    <a:prstClr val="black"/>
                  </a:solidFill>
                </a:rPr>
                <a:t>3 </a:t>
              </a:r>
              <a:r>
                <a:rPr lang="en-US" sz="1800" dirty="0" smtClean="0">
                  <a:solidFill>
                    <a:prstClr val="black"/>
                  </a:solidFill>
                </a:rPr>
                <a:t> </a:t>
              </a:r>
            </a:p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800" dirty="0" smtClean="0">
                  <a:solidFill>
                    <a:prstClr val="black"/>
                  </a:solidFill>
                </a:rPr>
                <a:t>Model NAB O</a:t>
              </a:r>
              <a:r>
                <a:rPr lang="en-US" sz="1800" baseline="-25000" dirty="0" smtClean="0">
                  <a:solidFill>
                    <a:prstClr val="black"/>
                  </a:solidFill>
                </a:rPr>
                <a:t>3</a:t>
              </a:r>
              <a:endParaRPr lang="en-US" sz="1800" dirty="0" smtClean="0">
                <a:solidFill>
                  <a:prstClr val="black"/>
                </a:solidFill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8284634" y="2015068"/>
              <a:ext cx="609600" cy="0"/>
            </a:xfrm>
            <a:prstGeom prst="line">
              <a:avLst/>
            </a:prstGeom>
            <a:grpFill/>
            <a:ln w="76200" cmpd="sng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8284634" y="1710268"/>
              <a:ext cx="609600" cy="0"/>
            </a:xfrm>
            <a:prstGeom prst="line">
              <a:avLst/>
            </a:prstGeom>
            <a:grpFill/>
            <a:ln w="28575" cmpd="sng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23332" y="5591703"/>
            <a:ext cx="865716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marL="0" indent="0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2000" b="1" dirty="0" smtClean="0">
                <a:solidFill>
                  <a:srgbClr val="0000FF"/>
                </a:solidFill>
              </a:rPr>
              <a:t>GC N. American background ~2x smaller </a:t>
            </a:r>
            <a:r>
              <a:rPr lang="en-US" sz="2000" b="1" dirty="0" err="1" smtClean="0">
                <a:solidFill>
                  <a:srgbClr val="0000FF"/>
                </a:solidFill>
              </a:rPr>
              <a:t>σ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</a:rPr>
              <a:t>than AM3</a:t>
            </a:r>
          </a:p>
          <a:p>
            <a:pPr marL="0" indent="0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endParaRPr lang="en-US" sz="2000" b="1" dirty="0">
              <a:solidFill>
                <a:srgbClr val="0000FF"/>
              </a:solidFill>
            </a:endParaRPr>
          </a:p>
          <a:p>
            <a:pPr marL="0" indent="0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2000" b="1" dirty="0" smtClean="0">
                <a:solidFill>
                  <a:srgbClr val="FF0000"/>
                </a:solidFill>
              </a:rPr>
              <a:t>AM3 NAB &gt; GC NAB in MAM (</a:t>
            </a:r>
            <a:r>
              <a:rPr lang="en-US" sz="2000" b="1" dirty="0" err="1" smtClean="0">
                <a:solidFill>
                  <a:srgbClr val="FF0000"/>
                </a:solidFill>
              </a:rPr>
              <a:t>strat</a:t>
            </a:r>
            <a:r>
              <a:rPr lang="en-US" sz="2000" b="1" dirty="0" smtClean="0">
                <a:solidFill>
                  <a:srgbClr val="FF0000"/>
                </a:solidFill>
              </a:rPr>
              <a:t>. O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</a:rPr>
              <a:t>?); reverses in JJA (lightning)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89617" y="4120091"/>
            <a:ext cx="535972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Fig 3-58 of EPA O</a:t>
            </a:r>
            <a:r>
              <a:rPr lang="en-US" sz="1800" baseline="-25000" dirty="0" smtClean="0">
                <a:solidFill>
                  <a:prstClr val="black"/>
                </a:solidFill>
              </a:rPr>
              <a:t>3</a:t>
            </a:r>
            <a:r>
              <a:rPr lang="en-US" sz="1800" dirty="0" smtClean="0">
                <a:solidFill>
                  <a:prstClr val="black"/>
                </a:solidFill>
              </a:rPr>
              <a:t> Integrated Science Assessment</a:t>
            </a: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9906" y="18872"/>
            <a:ext cx="9144000" cy="907171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/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Models differ in day-to-day and seasonal variability of</a:t>
            </a:r>
          </a:p>
          <a:p>
            <a:pPr algn="ctr" defTabSz="914400"/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N American background</a:t>
            </a:r>
            <a:endParaRPr lang="en-US" sz="2400" dirty="0" smtClean="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55748" y="1455202"/>
            <a:ext cx="2783419" cy="1030825"/>
            <a:chOff x="1555748" y="1285874"/>
            <a:chExt cx="2783419" cy="1030825"/>
          </a:xfrm>
        </p:grpSpPr>
        <p:sp>
          <p:nvSpPr>
            <p:cNvPr id="4" name="Rectangle 3"/>
            <p:cNvSpPr/>
            <p:nvPr/>
          </p:nvSpPr>
          <p:spPr>
            <a:xfrm>
              <a:off x="1555748" y="1335088"/>
              <a:ext cx="476251" cy="981611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785661" y="1285874"/>
              <a:ext cx="553506" cy="981611"/>
            </a:xfrm>
            <a:prstGeom prst="rect">
              <a:avLst/>
            </a:prstGeom>
            <a:noFill/>
            <a:ln w="381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444498" y="5032002"/>
            <a:ext cx="83079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n-US" sz="2000" b="1" dirty="0">
                <a:solidFill>
                  <a:prstClr val="black"/>
                </a:solidFill>
                <a:latin typeface="Arial"/>
                <a:cs typeface="Arial"/>
              </a:rPr>
              <a:t>Models bracket OBS; similar mean N. American </a:t>
            </a:r>
            <a:r>
              <a:rPr lang="en-US" sz="2000" b="1" dirty="0" smtClean="0">
                <a:solidFill>
                  <a:prstClr val="black"/>
                </a:solidFill>
                <a:latin typeface="Arial"/>
                <a:cs typeface="Arial"/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4119168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6" t="4980" r="218" b="2940"/>
          <a:stretch>
            <a:fillRect/>
          </a:stretch>
        </p:blipFill>
        <p:spPr bwMode="auto">
          <a:xfrm>
            <a:off x="144463" y="1397223"/>
            <a:ext cx="7627937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TextBox 8"/>
          <p:cNvSpPr txBox="1">
            <a:spLocks noChangeArrowheads="1"/>
          </p:cNvSpPr>
          <p:nvPr/>
        </p:nvSpPr>
        <p:spPr bwMode="auto">
          <a:xfrm>
            <a:off x="566888" y="5967563"/>
            <a:ext cx="58528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Char char="à"/>
            </a:pPr>
            <a:r>
              <a:rPr lang="en-US" sz="2000" dirty="0" smtClean="0">
                <a:solidFill>
                  <a:srgbClr val="0000FF"/>
                </a:solidFill>
                <a:cs typeface="ＭＳ Ｐゴシック" charset="0"/>
                <a:sym typeface="Wingdings" charset="0"/>
              </a:rPr>
              <a:t>AM3 generally high; GEOS-</a:t>
            </a:r>
            <a:r>
              <a:rPr lang="en-US" sz="2000" dirty="0" err="1" smtClean="0">
                <a:solidFill>
                  <a:srgbClr val="0000FF"/>
                </a:solidFill>
                <a:cs typeface="ＭＳ Ｐゴシック" charset="0"/>
                <a:sym typeface="Wingdings" charset="0"/>
              </a:rPr>
              <a:t>Chem</a:t>
            </a:r>
            <a:r>
              <a:rPr lang="en-US" sz="2000" dirty="0" smtClean="0">
                <a:solidFill>
                  <a:srgbClr val="0000FF"/>
                </a:solidFill>
                <a:cs typeface="ＭＳ Ｐゴシック" charset="0"/>
                <a:sym typeface="Wingdings" charset="0"/>
              </a:rPr>
              <a:t> low</a:t>
            </a:r>
          </a:p>
          <a:p>
            <a:pPr lvl="1"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Char char="à"/>
            </a:pPr>
            <a:endParaRPr lang="en-US" sz="800" dirty="0" smtClean="0">
              <a:solidFill>
                <a:srgbClr val="0000FF"/>
              </a:solidFill>
              <a:cs typeface="ＭＳ Ｐゴシック" charset="0"/>
              <a:sym typeface="Wingdings" charset="0"/>
            </a:endParaRPr>
          </a:p>
          <a:p>
            <a:pPr lvl="1" defTabSz="914400"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Char char="à"/>
            </a:pPr>
            <a:r>
              <a:rPr lang="en-US" sz="2000" dirty="0" smtClean="0">
                <a:solidFill>
                  <a:srgbClr val="0000FF"/>
                </a:solidFill>
                <a:cs typeface="ＭＳ Ｐゴシック" charset="0"/>
                <a:sym typeface="Wingdings" charset="0"/>
              </a:rPr>
              <a:t>Implies that the models bracket the background</a:t>
            </a:r>
          </a:p>
        </p:txBody>
      </p:sp>
      <p:sp>
        <p:nvSpPr>
          <p:cNvPr id="70661" name="TextBox 7"/>
          <p:cNvSpPr txBox="1">
            <a:spLocks noChangeArrowheads="1"/>
          </p:cNvSpPr>
          <p:nvPr/>
        </p:nvSpPr>
        <p:spPr bwMode="auto">
          <a:xfrm>
            <a:off x="225425" y="5639023"/>
            <a:ext cx="11599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L. Zhang,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Harvard</a:t>
            </a:r>
          </a:p>
        </p:txBody>
      </p:sp>
      <p:sp>
        <p:nvSpPr>
          <p:cNvPr id="70662" name="TextBox 3"/>
          <p:cNvSpPr txBox="1">
            <a:spLocks noChangeArrowheads="1"/>
          </p:cNvSpPr>
          <p:nvPr/>
        </p:nvSpPr>
        <p:spPr bwMode="auto">
          <a:xfrm>
            <a:off x="7467600" y="1436910"/>
            <a:ext cx="1981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Bias vs. N mid-latitude </a:t>
            </a:r>
            <a:r>
              <a:rPr lang="en-US" sz="1800" dirty="0" err="1" smtClean="0">
                <a:solidFill>
                  <a:prstClr val="black"/>
                </a:solidFill>
              </a:rPr>
              <a:t>sondes</a:t>
            </a:r>
            <a:endParaRPr lang="en-US" sz="1800" dirty="0" smtClean="0">
              <a:solidFill>
                <a:prstClr val="black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subtracted from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retrievals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67600" y="3818160"/>
            <a:ext cx="19812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宋体" charset="0"/>
                <a:cs typeface="宋体" charset="0"/>
              </a:rPr>
              <a:t>Masked out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宋体" charset="0"/>
                <a:cs typeface="宋体" charset="0"/>
              </a:rPr>
              <a:t>where products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宋体" charset="0"/>
                <a:cs typeface="宋体" charset="0"/>
              </a:rPr>
              <a:t>disagree by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宋体" charset="0"/>
                <a:cs typeface="宋体" charset="0"/>
              </a:rPr>
              <a:t>&gt; 10 ppb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7162800" y="3799110"/>
            <a:ext cx="381000" cy="228600"/>
          </a:xfrm>
          <a:prstGeom prst="straightConnector1">
            <a:avLst/>
          </a:prstGeom>
          <a:ln w="57150" cmpd="sng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7086600" y="1589310"/>
            <a:ext cx="457200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133017" y="1118059"/>
            <a:ext cx="128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OMI (X. Liu)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64752" y="2573179"/>
            <a:ext cx="1330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Zhang et al., </a:t>
            </a:r>
          </a:p>
          <a:p>
            <a:r>
              <a:rPr lang="en-US" dirty="0" smtClean="0"/>
              <a:t>ACP, 2010</a:t>
            </a:r>
            <a:endParaRPr lang="en-US" dirty="0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-677" y="-6822"/>
            <a:ext cx="9144000" cy="907171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/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Constraints on background O</a:t>
            </a:r>
            <a:r>
              <a:rPr lang="en-US" sz="2400" b="1" baseline="-25000" dirty="0" smtClean="0">
                <a:solidFill>
                  <a:prstClr val="black"/>
                </a:solidFill>
                <a:latin typeface="Arial"/>
                <a:cs typeface="Arial"/>
              </a:rPr>
              <a:t>3</a:t>
            </a:r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 from </a:t>
            </a:r>
          </a:p>
          <a:p>
            <a:pPr algn="ctr" defTabSz="914400"/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OMI and TES mid-tropospheric products  </a:t>
            </a:r>
          </a:p>
        </p:txBody>
      </p:sp>
      <p:pic>
        <p:nvPicPr>
          <p:cNvPr id="15" name="Picture 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867400"/>
            <a:ext cx="990599" cy="99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28600" y="838200"/>
            <a:ext cx="9088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TES and OMI  500 </a:t>
            </a: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hPa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ozone for spring 2006 compared to AM-3 and GEOS-</a:t>
            </a: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Chem</a:t>
            </a:r>
            <a:endParaRPr lang="en-US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75417" y="1123326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TES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97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8" grpId="0"/>
      <p:bldP spid="7475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</a:t>
            </a:r>
            <a:endParaRPr lang="en-US" dirty="0"/>
          </a:p>
        </p:txBody>
      </p:sp>
      <p:sp>
        <p:nvSpPr>
          <p:cNvPr id="45" name="Text Box 13"/>
          <p:cNvSpPr txBox="1">
            <a:spLocks noChangeArrowheads="1"/>
          </p:cNvSpPr>
          <p:nvPr/>
        </p:nvSpPr>
        <p:spPr bwMode="auto">
          <a:xfrm>
            <a:off x="7275790" y="2461370"/>
            <a:ext cx="118241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en-US" sz="2000" b="1" dirty="0">
                <a:solidFill>
                  <a:srgbClr val="FF0000"/>
                </a:solidFill>
                <a:latin typeface="Arial"/>
              </a:rPr>
              <a:t>120 ppb </a:t>
            </a:r>
          </a:p>
          <a:p>
            <a:pPr defTabSz="914400"/>
            <a:r>
              <a:rPr lang="en-US" sz="2000" b="1" dirty="0">
                <a:solidFill>
                  <a:srgbClr val="FF0000"/>
                </a:solidFill>
                <a:latin typeface="Arial"/>
              </a:rPr>
              <a:t>1979 </a:t>
            </a:r>
          </a:p>
          <a:p>
            <a:pPr defTabSz="914400"/>
            <a:r>
              <a:rPr lang="en-US" sz="2000" b="1" dirty="0">
                <a:solidFill>
                  <a:srgbClr val="FF0000"/>
                </a:solidFill>
                <a:latin typeface="Arial"/>
              </a:rPr>
              <a:t>1-hr </a:t>
            </a:r>
            <a:r>
              <a:rPr lang="en-US" sz="2000" b="1" dirty="0" err="1">
                <a:solidFill>
                  <a:srgbClr val="FF0000"/>
                </a:solidFill>
                <a:latin typeface="Arial"/>
              </a:rPr>
              <a:t>avg</a:t>
            </a:r>
            <a:endParaRPr lang="en-US" sz="20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54" name="Text Box 13"/>
          <p:cNvSpPr txBox="1">
            <a:spLocks noChangeArrowheads="1"/>
          </p:cNvSpPr>
          <p:nvPr/>
        </p:nvSpPr>
        <p:spPr bwMode="auto">
          <a:xfrm>
            <a:off x="5334000" y="2423270"/>
            <a:ext cx="101121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en-US" sz="2000" b="1" dirty="0">
                <a:solidFill>
                  <a:srgbClr val="FF0000"/>
                </a:solidFill>
                <a:latin typeface="Arial"/>
              </a:rPr>
              <a:t>84 ppb</a:t>
            </a:r>
          </a:p>
          <a:p>
            <a:pPr defTabSz="914400"/>
            <a:r>
              <a:rPr lang="en-US" sz="2000" b="1" dirty="0">
                <a:solidFill>
                  <a:srgbClr val="FF0000"/>
                </a:solidFill>
                <a:latin typeface="Arial"/>
              </a:rPr>
              <a:t>1997 </a:t>
            </a:r>
          </a:p>
          <a:p>
            <a:pPr defTabSz="914400"/>
            <a:r>
              <a:rPr lang="en-US" sz="2000" b="1" dirty="0">
                <a:solidFill>
                  <a:srgbClr val="FF0000"/>
                </a:solidFill>
                <a:latin typeface="Arial"/>
              </a:rPr>
              <a:t>8-hr </a:t>
            </a:r>
          </a:p>
        </p:txBody>
      </p:sp>
      <p:sp>
        <p:nvSpPr>
          <p:cNvPr id="56" name="Text Box 13"/>
          <p:cNvSpPr txBox="1">
            <a:spLocks noChangeArrowheads="1"/>
          </p:cNvSpPr>
          <p:nvPr/>
        </p:nvSpPr>
        <p:spPr bwMode="auto">
          <a:xfrm>
            <a:off x="4475186" y="2385170"/>
            <a:ext cx="101121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en-US" sz="2000" b="1" dirty="0">
                <a:solidFill>
                  <a:srgbClr val="FF0000"/>
                </a:solidFill>
                <a:latin typeface="Arial"/>
              </a:rPr>
              <a:t>75 ppb </a:t>
            </a:r>
          </a:p>
          <a:p>
            <a:pPr defTabSz="914400"/>
            <a:r>
              <a:rPr lang="en-US" sz="2000" b="1" dirty="0">
                <a:solidFill>
                  <a:srgbClr val="FF0000"/>
                </a:solidFill>
                <a:latin typeface="Arial"/>
              </a:rPr>
              <a:t>2008 </a:t>
            </a:r>
          </a:p>
          <a:p>
            <a:pPr defTabSz="914400"/>
            <a:r>
              <a:rPr lang="en-US" sz="2000" b="1" dirty="0">
                <a:solidFill>
                  <a:srgbClr val="FF0000"/>
                </a:solidFill>
                <a:latin typeface="Arial"/>
              </a:rPr>
              <a:t>8-hr</a:t>
            </a:r>
          </a:p>
        </p:txBody>
      </p:sp>
      <p:sp>
        <p:nvSpPr>
          <p:cNvPr id="58" name="Line 2"/>
          <p:cNvSpPr>
            <a:spLocks noChangeShapeType="1"/>
          </p:cNvSpPr>
          <p:nvPr/>
        </p:nvSpPr>
        <p:spPr bwMode="auto">
          <a:xfrm>
            <a:off x="533400" y="4245720"/>
            <a:ext cx="7924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Line 4"/>
          <p:cNvSpPr>
            <a:spLocks noChangeShapeType="1"/>
          </p:cNvSpPr>
          <p:nvPr/>
        </p:nvSpPr>
        <p:spPr bwMode="auto">
          <a:xfrm>
            <a:off x="3657600" y="3940920"/>
            <a:ext cx="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Line 5"/>
          <p:cNvSpPr>
            <a:spLocks noChangeShapeType="1"/>
          </p:cNvSpPr>
          <p:nvPr/>
        </p:nvSpPr>
        <p:spPr bwMode="auto">
          <a:xfrm>
            <a:off x="2438400" y="3940920"/>
            <a:ext cx="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Line 6"/>
          <p:cNvSpPr>
            <a:spLocks noChangeShapeType="1"/>
          </p:cNvSpPr>
          <p:nvPr/>
        </p:nvSpPr>
        <p:spPr bwMode="auto">
          <a:xfrm>
            <a:off x="5105400" y="3940920"/>
            <a:ext cx="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Line 7"/>
          <p:cNvSpPr>
            <a:spLocks noChangeShapeType="1"/>
          </p:cNvSpPr>
          <p:nvPr/>
        </p:nvSpPr>
        <p:spPr bwMode="auto">
          <a:xfrm>
            <a:off x="6477000" y="3940920"/>
            <a:ext cx="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Line 8"/>
          <p:cNvSpPr>
            <a:spLocks noChangeShapeType="1"/>
          </p:cNvSpPr>
          <p:nvPr/>
        </p:nvSpPr>
        <p:spPr bwMode="auto">
          <a:xfrm>
            <a:off x="7543800" y="3940920"/>
            <a:ext cx="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Text Box 9"/>
          <p:cNvSpPr txBox="1">
            <a:spLocks noChangeArrowheads="1"/>
          </p:cNvSpPr>
          <p:nvPr/>
        </p:nvSpPr>
        <p:spPr bwMode="auto">
          <a:xfrm>
            <a:off x="2133600" y="4518770"/>
            <a:ext cx="5270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en-US" sz="2400" b="1" dirty="0">
                <a:solidFill>
                  <a:srgbClr val="000000"/>
                </a:solidFill>
                <a:latin typeface="Arial"/>
              </a:rPr>
              <a:t>40</a:t>
            </a:r>
          </a:p>
        </p:txBody>
      </p:sp>
      <p:sp>
        <p:nvSpPr>
          <p:cNvPr id="65" name="Text Box 10"/>
          <p:cNvSpPr txBox="1">
            <a:spLocks noChangeArrowheads="1"/>
          </p:cNvSpPr>
          <p:nvPr/>
        </p:nvSpPr>
        <p:spPr bwMode="auto">
          <a:xfrm>
            <a:off x="3435393" y="4514305"/>
            <a:ext cx="5270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en-US" sz="2400" b="1" dirty="0">
                <a:solidFill>
                  <a:srgbClr val="000000"/>
                </a:solidFill>
                <a:latin typeface="Arial"/>
              </a:rPr>
              <a:t>60</a:t>
            </a:r>
          </a:p>
        </p:txBody>
      </p:sp>
      <p:sp>
        <p:nvSpPr>
          <p:cNvPr id="66" name="Text Box 11"/>
          <p:cNvSpPr txBox="1">
            <a:spLocks noChangeArrowheads="1"/>
          </p:cNvSpPr>
          <p:nvPr/>
        </p:nvSpPr>
        <p:spPr bwMode="auto">
          <a:xfrm>
            <a:off x="4883193" y="4514305"/>
            <a:ext cx="5270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en-US" sz="2400" b="1" dirty="0">
                <a:solidFill>
                  <a:srgbClr val="000000"/>
                </a:solidFill>
                <a:latin typeface="Arial"/>
              </a:rPr>
              <a:t>80</a:t>
            </a:r>
          </a:p>
        </p:txBody>
      </p:sp>
      <p:sp>
        <p:nvSpPr>
          <p:cNvPr id="67" name="Text Box 12"/>
          <p:cNvSpPr txBox="1">
            <a:spLocks noChangeArrowheads="1"/>
          </p:cNvSpPr>
          <p:nvPr/>
        </p:nvSpPr>
        <p:spPr bwMode="auto">
          <a:xfrm>
            <a:off x="6096000" y="4518770"/>
            <a:ext cx="6981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en-US" sz="2400" b="1" dirty="0">
                <a:solidFill>
                  <a:srgbClr val="000000"/>
                </a:solidFill>
                <a:latin typeface="Arial"/>
              </a:rPr>
              <a:t>100</a:t>
            </a:r>
          </a:p>
        </p:txBody>
      </p:sp>
      <p:sp>
        <p:nvSpPr>
          <p:cNvPr id="68" name="Text Box 13"/>
          <p:cNvSpPr txBox="1">
            <a:spLocks noChangeArrowheads="1"/>
          </p:cNvSpPr>
          <p:nvPr/>
        </p:nvSpPr>
        <p:spPr bwMode="auto">
          <a:xfrm>
            <a:off x="7239000" y="4518770"/>
            <a:ext cx="6981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en-US" sz="2400" b="1" dirty="0">
                <a:solidFill>
                  <a:srgbClr val="000000"/>
                </a:solidFill>
                <a:latin typeface="Arial"/>
              </a:rPr>
              <a:t>120</a:t>
            </a:r>
          </a:p>
        </p:txBody>
      </p:sp>
      <p:sp>
        <p:nvSpPr>
          <p:cNvPr id="72" name="Text Box 17"/>
          <p:cNvSpPr txBox="1">
            <a:spLocks noChangeArrowheads="1"/>
          </p:cNvSpPr>
          <p:nvPr/>
        </p:nvSpPr>
        <p:spPr bwMode="auto">
          <a:xfrm>
            <a:off x="7696200" y="4213970"/>
            <a:ext cx="1547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en-US" sz="2400" b="1" dirty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2400" b="1" baseline="-25000" dirty="0">
                <a:solidFill>
                  <a:srgbClr val="000000"/>
                </a:solidFill>
                <a:latin typeface="Arial"/>
              </a:rPr>
              <a:t>3</a:t>
            </a:r>
            <a:r>
              <a:rPr lang="en-US" sz="2400" b="1" dirty="0">
                <a:solidFill>
                  <a:srgbClr val="000000"/>
                </a:solidFill>
                <a:latin typeface="Arial"/>
              </a:rPr>
              <a:t> (</a:t>
            </a:r>
            <a:r>
              <a:rPr lang="en-US" sz="2400" b="1" dirty="0" err="1">
                <a:solidFill>
                  <a:srgbClr val="000000"/>
                </a:solidFill>
                <a:latin typeface="Arial"/>
              </a:rPr>
              <a:t>ppbv</a:t>
            </a:r>
            <a:r>
              <a:rPr lang="en-US" sz="2400" b="1" dirty="0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sp>
        <p:nvSpPr>
          <p:cNvPr id="76" name="Line 22"/>
          <p:cNvSpPr>
            <a:spLocks noChangeShapeType="1"/>
          </p:cNvSpPr>
          <p:nvPr/>
        </p:nvSpPr>
        <p:spPr bwMode="auto">
          <a:xfrm flipV="1">
            <a:off x="7543800" y="3451970"/>
            <a:ext cx="0" cy="1143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Line 22"/>
          <p:cNvSpPr>
            <a:spLocks noChangeShapeType="1"/>
          </p:cNvSpPr>
          <p:nvPr/>
        </p:nvSpPr>
        <p:spPr bwMode="auto">
          <a:xfrm flipV="1">
            <a:off x="4724400" y="3451970"/>
            <a:ext cx="0" cy="1143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Line 5"/>
          <p:cNvSpPr>
            <a:spLocks noChangeShapeType="1"/>
          </p:cNvSpPr>
          <p:nvPr/>
        </p:nvSpPr>
        <p:spPr bwMode="auto">
          <a:xfrm>
            <a:off x="1219200" y="3909170"/>
            <a:ext cx="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Text Box 9"/>
          <p:cNvSpPr txBox="1">
            <a:spLocks noChangeArrowheads="1"/>
          </p:cNvSpPr>
          <p:nvPr/>
        </p:nvSpPr>
        <p:spPr bwMode="auto">
          <a:xfrm>
            <a:off x="996993" y="4514305"/>
            <a:ext cx="5270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en-US" sz="2400" b="1" dirty="0">
                <a:solidFill>
                  <a:srgbClr val="000000"/>
                </a:solidFill>
                <a:latin typeface="Arial"/>
              </a:rPr>
              <a:t>20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14800" y="169937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>
                <a:solidFill>
                  <a:srgbClr val="FF0000"/>
                </a:solidFill>
                <a:latin typeface="Arial"/>
              </a:rPr>
              <a:t>U.S. National Ambient Air Quality Standard </a:t>
            </a:r>
          </a:p>
          <a:p>
            <a:pPr algn="ctr" defTabSz="914400"/>
            <a:r>
              <a:rPr lang="en-US" b="1" dirty="0">
                <a:solidFill>
                  <a:srgbClr val="FF0000"/>
                </a:solidFill>
                <a:latin typeface="Arial"/>
              </a:rPr>
              <a:t>for O</a:t>
            </a:r>
            <a:r>
              <a:rPr lang="en-US" b="1" baseline="-25000" dirty="0">
                <a:solidFill>
                  <a:srgbClr val="FF0000"/>
                </a:solidFill>
                <a:latin typeface="Arial"/>
              </a:rPr>
              <a:t>3 </a:t>
            </a:r>
            <a:r>
              <a:rPr lang="en-US" b="1" dirty="0">
                <a:solidFill>
                  <a:srgbClr val="FF0000"/>
                </a:solidFill>
                <a:latin typeface="Arial"/>
              </a:rPr>
              <a:t>has evolved over time</a:t>
            </a:r>
            <a:endParaRPr lang="en-US" b="1" baseline="-250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0" name="Line 22"/>
          <p:cNvSpPr>
            <a:spLocks noChangeShapeType="1"/>
          </p:cNvSpPr>
          <p:nvPr/>
        </p:nvSpPr>
        <p:spPr bwMode="auto">
          <a:xfrm flipV="1">
            <a:off x="5486400" y="3451970"/>
            <a:ext cx="0" cy="1143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n-US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4724400" y="2385170"/>
            <a:ext cx="3200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9" name="Group 18"/>
          <p:cNvGrpSpPr/>
          <p:nvPr/>
        </p:nvGrpSpPr>
        <p:grpSpPr>
          <a:xfrm>
            <a:off x="3048000" y="2766170"/>
            <a:ext cx="1523925" cy="1371600"/>
            <a:chOff x="3048000" y="2209800"/>
            <a:chExt cx="1523925" cy="1371600"/>
          </a:xfrm>
        </p:grpSpPr>
        <p:sp>
          <p:nvSpPr>
            <p:cNvPr id="9" name="Left Brace 8"/>
            <p:cNvSpPr/>
            <p:nvPr/>
          </p:nvSpPr>
          <p:spPr bwMode="auto">
            <a:xfrm rot="5400000">
              <a:off x="3676650" y="2914650"/>
              <a:ext cx="647700" cy="685800"/>
            </a:xfrm>
            <a:prstGeom prst="leftBrac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48000" y="2209800"/>
              <a:ext cx="152392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2000" b="1" dirty="0">
                  <a:solidFill>
                    <a:srgbClr val="FF0000"/>
                  </a:solidFill>
                  <a:latin typeface="Arial"/>
                </a:rPr>
                <a:t>Future?</a:t>
              </a:r>
            </a:p>
            <a:p>
              <a:pPr defTabSz="914400"/>
              <a:r>
                <a:rPr lang="en-US" sz="2000" b="1" dirty="0">
                  <a:solidFill>
                    <a:srgbClr val="FF0000"/>
                  </a:solidFill>
                  <a:latin typeface="Arial"/>
                </a:rPr>
                <a:t>(proposed)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95796" y="1976131"/>
            <a:ext cx="2980804" cy="2215645"/>
            <a:chOff x="295796" y="1419761"/>
            <a:chExt cx="2980804" cy="2215645"/>
          </a:xfrm>
        </p:grpSpPr>
        <p:sp>
          <p:nvSpPr>
            <p:cNvPr id="11" name="Right Brace 10"/>
            <p:cNvSpPr/>
            <p:nvPr/>
          </p:nvSpPr>
          <p:spPr bwMode="auto">
            <a:xfrm rot="16200000">
              <a:off x="1115997" y="2313002"/>
              <a:ext cx="968406" cy="1676401"/>
            </a:xfrm>
            <a:prstGeom prst="rightBrace">
              <a:avLst/>
            </a:prstGeom>
            <a:noFill/>
            <a:ln w="571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95796" y="1419761"/>
              <a:ext cx="2980804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b="1" dirty="0">
                  <a:solidFill>
                    <a:srgbClr val="0000FF"/>
                  </a:solidFill>
                  <a:latin typeface="Arial"/>
                </a:rPr>
                <a:t>typical </a:t>
              </a:r>
              <a:r>
                <a:rPr lang="en-US" b="1" dirty="0" err="1">
                  <a:solidFill>
                    <a:srgbClr val="0000FF"/>
                  </a:solidFill>
                  <a:latin typeface="Arial"/>
                </a:rPr>
                <a:t>U.S.“background</a:t>
              </a:r>
              <a:r>
                <a:rPr lang="en-US" b="1" dirty="0">
                  <a:solidFill>
                    <a:srgbClr val="0000FF"/>
                  </a:solidFill>
                  <a:latin typeface="Arial"/>
                </a:rPr>
                <a:t>” </a:t>
              </a:r>
            </a:p>
            <a:p>
              <a:pPr defTabSz="914400"/>
              <a:r>
                <a:rPr lang="en-US" b="1" dirty="0">
                  <a:solidFill>
                    <a:srgbClr val="0000FF"/>
                  </a:solidFill>
                  <a:latin typeface="Arial"/>
                </a:rPr>
                <a:t>(model estimates)</a:t>
              </a:r>
            </a:p>
            <a:p>
              <a:pPr defTabSz="914400"/>
              <a:r>
                <a:rPr lang="en-US" sz="1600" b="1" dirty="0">
                  <a:solidFill>
                    <a:srgbClr val="0000FF"/>
                  </a:solidFill>
                  <a:latin typeface="Arial"/>
                </a:rPr>
                <a:t>[</a:t>
              </a:r>
              <a:r>
                <a:rPr lang="en-US" sz="1400" b="1" dirty="0">
                  <a:solidFill>
                    <a:srgbClr val="0000FF"/>
                  </a:solidFill>
                  <a:latin typeface="Arial"/>
                </a:rPr>
                <a:t>Fiore et al., 2003;</a:t>
              </a:r>
            </a:p>
            <a:p>
              <a:pPr defTabSz="914400"/>
              <a:r>
                <a:rPr lang="en-US" sz="1400" b="1" dirty="0">
                  <a:solidFill>
                    <a:srgbClr val="0000FF"/>
                  </a:solidFill>
                  <a:latin typeface="Arial"/>
                </a:rPr>
                <a:t>Wang et al., 2009;</a:t>
              </a:r>
            </a:p>
            <a:p>
              <a:pPr defTabSz="914400"/>
              <a:r>
                <a:rPr lang="en-US" sz="1400" b="1" dirty="0">
                  <a:solidFill>
                    <a:srgbClr val="0000FF"/>
                  </a:solidFill>
                  <a:latin typeface="Arial"/>
                </a:rPr>
                <a:t>Zhang et al., 2011]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09600" y="4213971"/>
            <a:ext cx="7010400" cy="1066799"/>
            <a:chOff x="609600" y="3657601"/>
            <a:chExt cx="7010400" cy="1066799"/>
          </a:xfrm>
        </p:grpSpPr>
        <p:sp>
          <p:nvSpPr>
            <p:cNvPr id="96" name="Right Brace 95"/>
            <p:cNvSpPr/>
            <p:nvPr/>
          </p:nvSpPr>
          <p:spPr bwMode="auto">
            <a:xfrm rot="5400000">
              <a:off x="3211498" y="2884502"/>
              <a:ext cx="739804" cy="2286001"/>
            </a:xfrm>
            <a:prstGeom prst="rightBrace">
              <a:avLst>
                <a:gd name="adj1" fmla="val 8333"/>
                <a:gd name="adj2" fmla="val 57407"/>
              </a:avLst>
            </a:prstGeom>
            <a:noFill/>
            <a:ln w="5715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09600" y="4355068"/>
              <a:ext cx="701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b="1" dirty="0">
                  <a:solidFill>
                    <a:srgbClr val="009900"/>
                  </a:solidFill>
                  <a:latin typeface="Arial"/>
                </a:rPr>
                <a:t>Allowable O</a:t>
              </a:r>
              <a:r>
                <a:rPr lang="en-US" b="1" baseline="-25000" dirty="0">
                  <a:solidFill>
                    <a:srgbClr val="009900"/>
                  </a:solidFill>
                  <a:latin typeface="Arial"/>
                </a:rPr>
                <a:t>3</a:t>
              </a:r>
              <a:r>
                <a:rPr lang="en-US" b="1" dirty="0">
                  <a:solidFill>
                    <a:srgbClr val="009900"/>
                  </a:solidFill>
                  <a:latin typeface="Arial"/>
                </a:rPr>
                <a:t> produced from U.S. anthrop. sources (“cushion”)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498249" y="5809715"/>
            <a:ext cx="8147352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Lowering </a:t>
            </a:r>
            <a:r>
              <a:rPr lang="en-US" sz="2000" b="1" dirty="0"/>
              <a:t>thresholds for U.S. O</a:t>
            </a:r>
            <a:r>
              <a:rPr lang="en-US" sz="2000" b="1" baseline="-25000" dirty="0"/>
              <a:t>3</a:t>
            </a:r>
            <a:r>
              <a:rPr lang="en-US" sz="2000" b="1" dirty="0"/>
              <a:t> NAAQS implies thinning </a:t>
            </a:r>
            <a:r>
              <a:rPr lang="en-US" sz="2000" b="1" dirty="0" smtClean="0"/>
              <a:t>cushion </a:t>
            </a:r>
            <a:r>
              <a:rPr lang="en-US" sz="2000" b="1" dirty="0"/>
              <a:t>between regionally produced O</a:t>
            </a:r>
            <a:r>
              <a:rPr lang="en-US" sz="2000" b="1" baseline="-25000" dirty="0"/>
              <a:t>3</a:t>
            </a:r>
            <a:r>
              <a:rPr lang="en-US" sz="2000" b="1" dirty="0"/>
              <a:t> and background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8710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3" descr="NAB_maps_with_states_mean_stddev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4" t="27037" r="35902" b="31868"/>
          <a:stretch/>
        </p:blipFill>
        <p:spPr bwMode="auto">
          <a:xfrm>
            <a:off x="408820" y="1279674"/>
            <a:ext cx="8248650" cy="479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 bwMode="auto">
          <a:xfrm>
            <a:off x="5971421" y="2194076"/>
            <a:ext cx="533400" cy="685800"/>
          </a:xfrm>
          <a:prstGeom prst="ellipse">
            <a:avLst/>
          </a:prstGeom>
          <a:noFill/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8853" name="TextBox 1"/>
          <p:cNvSpPr txBox="1">
            <a:spLocks noChangeArrowheads="1"/>
          </p:cNvSpPr>
          <p:nvPr/>
        </p:nvSpPr>
        <p:spPr bwMode="auto">
          <a:xfrm>
            <a:off x="7260" y="874485"/>
            <a:ext cx="92036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GFDL AM3 simulation with N. American anthrop. emissions shut off (1981-2007)</a:t>
            </a:r>
          </a:p>
        </p:txBody>
      </p:sp>
      <p:sp>
        <p:nvSpPr>
          <p:cNvPr id="78854" name="TextBox 2"/>
          <p:cNvSpPr txBox="1">
            <a:spLocks noChangeArrowheads="1"/>
          </p:cNvSpPr>
          <p:nvPr/>
        </p:nvSpPr>
        <p:spPr bwMode="auto">
          <a:xfrm>
            <a:off x="942220" y="1355875"/>
            <a:ext cx="2797175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FF"/>
                </a:solidFill>
              </a:rPr>
              <a:t> MEAN OVER 27 YEARS</a:t>
            </a:r>
          </a:p>
        </p:txBody>
      </p:sp>
      <p:sp>
        <p:nvSpPr>
          <p:cNvPr id="78855" name="TextBox 9"/>
          <p:cNvSpPr txBox="1">
            <a:spLocks noChangeArrowheads="1"/>
          </p:cNvSpPr>
          <p:nvPr/>
        </p:nvSpPr>
        <p:spPr bwMode="auto">
          <a:xfrm>
            <a:off x="5460245" y="1366988"/>
            <a:ext cx="2792413" cy="3698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FF"/>
                </a:solidFill>
              </a:rPr>
              <a:t> STANDARD DEVIATION</a:t>
            </a:r>
          </a:p>
        </p:txBody>
      </p:sp>
      <p:pic>
        <p:nvPicPr>
          <p:cNvPr id="13" name="Picture 3" descr="NAB_maps_with_states_mean_stddev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4" t="68131" r="35902" b="27222"/>
          <a:stretch/>
        </p:blipFill>
        <p:spPr bwMode="auto">
          <a:xfrm>
            <a:off x="566058" y="5829585"/>
            <a:ext cx="8248650" cy="5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6" name="TextBox 1"/>
          <p:cNvSpPr txBox="1">
            <a:spLocks noChangeArrowheads="1"/>
          </p:cNvSpPr>
          <p:nvPr/>
        </p:nvSpPr>
        <p:spPr bwMode="auto">
          <a:xfrm>
            <a:off x="4073866" y="5971236"/>
            <a:ext cx="569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ppb</a:t>
            </a:r>
          </a:p>
        </p:txBody>
      </p:sp>
      <p:sp>
        <p:nvSpPr>
          <p:cNvPr id="78857" name="TextBox 11"/>
          <p:cNvSpPr txBox="1">
            <a:spLocks noChangeArrowheads="1"/>
          </p:cNvSpPr>
          <p:nvPr/>
        </p:nvSpPr>
        <p:spPr bwMode="auto">
          <a:xfrm>
            <a:off x="8529751" y="5941888"/>
            <a:ext cx="569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ppb</a:t>
            </a:r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7260" y="-1"/>
            <a:ext cx="9144000" cy="922866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Variability in springtime O</a:t>
            </a:r>
            <a:r>
              <a:rPr lang="en-US" altLang="zh-CN" sz="2400" b="1" baseline="-25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3</a:t>
            </a:r>
            <a:r>
              <a:rPr lang="en-US" altLang="zh-CN" sz="24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background </a:t>
            </a:r>
          </a:p>
        </p:txBody>
      </p:sp>
    </p:spTree>
    <p:extLst>
      <p:ext uri="{BB962C8B-B14F-4D97-AF65-F5344CB8AC3E}">
        <p14:creationId xmlns:p14="http://schemas.microsoft.com/office/powerpoint/2010/main" val="339396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5036" y="2491718"/>
            <a:ext cx="9156089" cy="4302241"/>
            <a:chOff x="25036" y="2534050"/>
            <a:chExt cx="9156089" cy="4302241"/>
          </a:xfrm>
        </p:grpSpPr>
        <p:sp>
          <p:nvSpPr>
            <p:cNvPr id="3" name="TextBox 33"/>
            <p:cNvSpPr txBox="1">
              <a:spLocks noChangeArrowheads="1"/>
            </p:cNvSpPr>
            <p:nvPr/>
          </p:nvSpPr>
          <p:spPr bwMode="auto">
            <a:xfrm>
              <a:off x="1708807" y="6436181"/>
              <a:ext cx="475490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W126 in mid-June – mid-July 2008 </a:t>
              </a:r>
              <a:endParaRPr lang="en-US" sz="2000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54302" t="24881" r="6778" b="39907"/>
            <a:stretch/>
          </p:blipFill>
          <p:spPr>
            <a:xfrm>
              <a:off x="25036" y="2534050"/>
              <a:ext cx="3518017" cy="198918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10417" t="31556" r="55783" b="32889"/>
            <a:stretch/>
          </p:blipFill>
          <p:spPr>
            <a:xfrm>
              <a:off x="50072" y="4479923"/>
              <a:ext cx="3242566" cy="203544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l="10859" t="22427" r="62324" b="48260"/>
            <a:stretch/>
          </p:blipFill>
          <p:spPr>
            <a:xfrm>
              <a:off x="3292637" y="2584758"/>
              <a:ext cx="2868703" cy="195964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/>
            <a:srcRect l="31111" t="30889" r="26064" b="35334"/>
            <a:stretch/>
          </p:blipFill>
          <p:spPr>
            <a:xfrm>
              <a:off x="6137150" y="2544633"/>
              <a:ext cx="2947217" cy="195964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/>
            <a:srcRect l="52047" t="17421" r="11070" b="49098"/>
            <a:stretch/>
          </p:blipFill>
          <p:spPr>
            <a:xfrm>
              <a:off x="6037719" y="4436901"/>
              <a:ext cx="3143406" cy="202201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/>
            <a:srcRect l="8839" t="17421" r="54140" b="49098"/>
            <a:stretch/>
          </p:blipFill>
          <p:spPr>
            <a:xfrm>
              <a:off x="3226147" y="4492018"/>
              <a:ext cx="3076317" cy="197899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00703" y="4490149"/>
              <a:ext cx="21268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MOZART</a:t>
              </a:r>
              <a:r>
                <a:rPr lang="en-US" sz="2400" b="1" dirty="0">
                  <a:solidFill>
                    <a:srgbClr val="FFFFFF"/>
                  </a:solidFill>
                  <a:latin typeface="Arial"/>
                  <a:cs typeface="Arial"/>
                </a:rPr>
                <a:t>	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447996" y="2651445"/>
              <a:ext cx="47799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  <a:latin typeface="Arial"/>
                  <a:cs typeface="Arial"/>
                </a:rPr>
                <a:t>WRF-</a:t>
              </a:r>
              <a:r>
                <a:rPr lang="en-US" sz="2400" b="1" dirty="0" err="1" smtClean="0">
                  <a:solidFill>
                    <a:srgbClr val="FFFFFF"/>
                  </a:solidFill>
                  <a:latin typeface="Arial"/>
                  <a:cs typeface="Arial"/>
                </a:rPr>
                <a:t>Chem</a:t>
              </a:r>
              <a:r>
                <a:rPr lang="en-US" sz="24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   </a:t>
              </a:r>
              <a:r>
                <a:rPr lang="en-US" sz="2400" b="1" dirty="0">
                  <a:solidFill>
                    <a:srgbClr val="FFFFFF"/>
                  </a:solidFill>
                  <a:latin typeface="Arial"/>
                  <a:cs typeface="Arial"/>
                </a:rPr>
                <a:t>				STEM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61251" t="67737" r="4938" b="28699"/>
            <a:stretch/>
          </p:blipFill>
          <p:spPr>
            <a:xfrm>
              <a:off x="1278996" y="6050232"/>
              <a:ext cx="6386888" cy="42077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298717" y="4521647"/>
              <a:ext cx="21268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AM3</a:t>
              </a:r>
              <a:r>
                <a:rPr lang="en-US" sz="2400" b="1" dirty="0">
                  <a:solidFill>
                    <a:srgbClr val="FFFFFF"/>
                  </a:solidFill>
                  <a:latin typeface="Arial"/>
                  <a:cs typeface="Arial"/>
                </a:rPr>
                <a:t>	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90368" y="4510278"/>
              <a:ext cx="22739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GEOS-</a:t>
              </a:r>
              <a:r>
                <a:rPr lang="en-US" sz="2400" b="1" dirty="0" err="1" smtClean="0">
                  <a:solidFill>
                    <a:srgbClr val="FFFFFF"/>
                  </a:solidFill>
                  <a:latin typeface="Arial"/>
                  <a:cs typeface="Arial"/>
                </a:rPr>
                <a:t>Chem</a:t>
              </a:r>
              <a:r>
                <a:rPr lang="en-US" sz="2400" b="1" dirty="0">
                  <a:solidFill>
                    <a:srgbClr val="FFFFFF"/>
                  </a:solidFill>
                  <a:latin typeface="Arial"/>
                  <a:cs typeface="Arial"/>
                </a:rPr>
                <a:t>	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8452" y="4074694"/>
              <a:ext cx="222485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AQS observations</a:t>
              </a:r>
              <a:endParaRPr lang="en-US" b="1" dirty="0"/>
            </a:p>
          </p:txBody>
        </p:sp>
      </p:grpSp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/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TTP: Model </a:t>
            </a:r>
            <a:r>
              <a:rPr lang="en-US" sz="2400" b="1" dirty="0" err="1" smtClean="0">
                <a:solidFill>
                  <a:prstClr val="black"/>
                </a:solidFill>
                <a:latin typeface="Arial"/>
                <a:cs typeface="Arial"/>
              </a:rPr>
              <a:t>intercomparison</a:t>
            </a:r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 of proposed secondary standard (vegetation) W126 metric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1859" y="849868"/>
            <a:ext cx="3530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PI: </a:t>
            </a:r>
            <a:r>
              <a:rPr lang="en-US" b="1" dirty="0" err="1" smtClean="0">
                <a:solidFill>
                  <a:srgbClr val="FF0000"/>
                </a:solidFill>
              </a:rPr>
              <a:t>Daven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Henze</a:t>
            </a:r>
            <a:r>
              <a:rPr lang="en-US" b="1" dirty="0" smtClean="0">
                <a:solidFill>
                  <a:srgbClr val="FF0000"/>
                </a:solidFill>
              </a:rPr>
              <a:t>, U Colorado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46372" y="6439259"/>
            <a:ext cx="2213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c/o </a:t>
            </a:r>
            <a:r>
              <a:rPr lang="en-US" dirty="0" err="1" smtClean="0"/>
              <a:t>Kateryna</a:t>
            </a:r>
            <a:r>
              <a:rPr lang="en-US" dirty="0" smtClean="0"/>
              <a:t> </a:t>
            </a:r>
            <a:r>
              <a:rPr lang="en-US" dirty="0" err="1" smtClean="0"/>
              <a:t>Lapina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/>
          <a:srcRect l="21574" t="39585" r="37223" b="19824"/>
          <a:stretch/>
        </p:blipFill>
        <p:spPr>
          <a:xfrm>
            <a:off x="6463715" y="1219200"/>
            <a:ext cx="1727928" cy="1254203"/>
          </a:xfrm>
          <a:prstGeom prst="rect">
            <a:avLst/>
          </a:prstGeom>
        </p:spPr>
      </p:pic>
      <p:pic>
        <p:nvPicPr>
          <p:cNvPr id="28" name="Picture 27" descr="PastedGraphic-8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088" y="1315960"/>
            <a:ext cx="5983802" cy="93375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9" name="Rectangle 18"/>
          <p:cNvSpPr/>
          <p:nvPr/>
        </p:nvSpPr>
        <p:spPr bwMode="auto">
          <a:xfrm>
            <a:off x="3226147" y="4472525"/>
            <a:ext cx="3076317" cy="1545958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1" name="Picture 2" descr="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578" y="576042"/>
            <a:ext cx="736599" cy="73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125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/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Simulated W126 Source Contributions</a:t>
            </a:r>
          </a:p>
          <a:p>
            <a:pPr algn="ctr" defTabSz="914400"/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GFDL AM3 ~50 km</a:t>
            </a:r>
            <a:r>
              <a:rPr lang="en-US" sz="2400" baseline="30000" dirty="0" smtClean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 global model, April-June 2010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8016" y="1207185"/>
            <a:ext cx="8993119" cy="50425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" t="31611" b="38092"/>
          <a:stretch/>
        </p:blipFill>
        <p:spPr>
          <a:xfrm>
            <a:off x="163456" y="3810176"/>
            <a:ext cx="4574279" cy="18610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1" t="35119" b="35379"/>
          <a:stretch/>
        </p:blipFill>
        <p:spPr>
          <a:xfrm>
            <a:off x="150883" y="1649535"/>
            <a:ext cx="4556110" cy="182112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40" b="32722"/>
          <a:stretch/>
        </p:blipFill>
        <p:spPr>
          <a:xfrm>
            <a:off x="1516821" y="5768085"/>
            <a:ext cx="6726114" cy="455915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925325" y="1268535"/>
            <a:ext cx="3124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AQS OBSERVATIONS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6735" y="3506485"/>
            <a:ext cx="4267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/>
              </a:rPr>
              <a:t>AM3 (total – 10 ppm-hours)</a:t>
            </a:r>
            <a:endParaRPr lang="en-US" sz="2400" b="1" dirty="0">
              <a:solidFill>
                <a:srgbClr val="FF0000"/>
              </a:solidFill>
              <a:latin typeface="Calibri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432935" y="1073305"/>
            <a:ext cx="4648200" cy="4642980"/>
            <a:chOff x="4432935" y="1073305"/>
            <a:chExt cx="4648200" cy="464298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352" r="4687" b="37654"/>
            <a:stretch/>
          </p:blipFill>
          <p:spPr>
            <a:xfrm>
              <a:off x="4432935" y="3697160"/>
              <a:ext cx="4648200" cy="2019125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8" t="32194" r="6314" b="37826"/>
            <a:stretch/>
          </p:blipFill>
          <p:spPr>
            <a:xfrm>
              <a:off x="4514732" y="1497135"/>
              <a:ext cx="4399806" cy="1860349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5347335" y="1073305"/>
              <a:ext cx="312420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  <a:latin typeface="Calibri"/>
                </a:rPr>
                <a:t>AM3 NA background </a:t>
              </a:r>
            </a:p>
            <a:p>
              <a:r>
                <a:rPr lang="en-US" sz="2400" dirty="0" smtClean="0">
                  <a:solidFill>
                    <a:prstClr val="black"/>
                  </a:solidFill>
                  <a:latin typeface="Calibri"/>
                </a:rPr>
                <a:t>(NA anthrop. </a:t>
              </a:r>
              <a:r>
                <a:rPr lang="en-US" sz="2400" dirty="0" err="1" smtClean="0">
                  <a:solidFill>
                    <a:prstClr val="black"/>
                  </a:solidFill>
                  <a:latin typeface="Calibri"/>
                </a:rPr>
                <a:t>emis</a:t>
              </a:r>
              <a:r>
                <a:rPr lang="en-US" sz="2400" dirty="0" smtClean="0">
                  <a:solidFill>
                    <a:prstClr val="black"/>
                  </a:solidFill>
                  <a:latin typeface="Calibri"/>
                </a:rPr>
                <a:t>. = 0)</a:t>
              </a:r>
              <a:endParaRPr lang="en-US" sz="2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47335" y="3506485"/>
              <a:ext cx="31242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70C0"/>
                  </a:solidFill>
                  <a:latin typeface="Calibri"/>
                </a:rPr>
                <a:t>AM3 stratospheric * e</a:t>
              </a:r>
              <a:r>
                <a:rPr lang="en-US" sz="2400" b="1" baseline="30000" dirty="0" smtClean="0">
                  <a:solidFill>
                    <a:srgbClr val="0070C0"/>
                  </a:solidFill>
                  <a:latin typeface="Calibri"/>
                </a:rPr>
                <a:t>3</a:t>
              </a:r>
              <a:endParaRPr lang="en-US" sz="2400" b="1" baseline="30000" dirty="0">
                <a:solidFill>
                  <a:srgbClr val="0070C0"/>
                </a:solidFill>
                <a:latin typeface="Calibri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177281" y="6416098"/>
            <a:ext cx="189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M. Lin, Princeton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147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0" y="21166"/>
            <a:ext cx="9144000" cy="941917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/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Quantifying extreme O</a:t>
            </a:r>
            <a:r>
              <a:rPr lang="en-US" sz="2000" b="1" baseline="-25000" dirty="0" smtClean="0">
                <a:solidFill>
                  <a:prstClr val="black"/>
                </a:solidFill>
                <a:latin typeface="Arial"/>
                <a:cs typeface="Arial"/>
              </a:rPr>
              <a:t>3</a:t>
            </a:r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 events in probabilistic terms:</a:t>
            </a:r>
          </a:p>
          <a:p>
            <a:pPr algn="ctr" defTabSz="914400"/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Initial application to Eastern USA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408" t="10627" r="10714" b="25712"/>
          <a:stretch/>
        </p:blipFill>
        <p:spPr>
          <a:xfrm>
            <a:off x="677333" y="1897439"/>
            <a:ext cx="7486954" cy="25641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2651" b="12249"/>
          <a:stretch/>
        </p:blipFill>
        <p:spPr>
          <a:xfrm>
            <a:off x="246747" y="4247422"/>
            <a:ext cx="8420100" cy="6531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90563" y="5333495"/>
            <a:ext cx="3290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Tahoma"/>
              </a:rPr>
              <a:t>Rieder</a:t>
            </a:r>
            <a:r>
              <a:rPr lang="en-US" dirty="0">
                <a:solidFill>
                  <a:srgbClr val="000000"/>
                </a:solidFill>
                <a:latin typeface="Tahoma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ahoma"/>
              </a:rPr>
              <a:t>et al., submitted to ERL</a:t>
            </a: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24408" y="6035033"/>
            <a:ext cx="4780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How might climate warming influence extreme pollution events?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5784" y="4955199"/>
            <a:ext cx="8430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0"/>
              <a:buChar char="à"/>
            </a:pP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Dramatic decreases in 1-year return levels following </a:t>
            </a:r>
            <a:r>
              <a:rPr lang="en-US" sz="2000" b="1" dirty="0" err="1" smtClean="0">
                <a:solidFill>
                  <a:srgbClr val="0000FF"/>
                </a:solidFill>
                <a:latin typeface="Arial"/>
                <a:cs typeface="Arial"/>
              </a:rPr>
              <a:t>NO</a:t>
            </a:r>
            <a:r>
              <a:rPr lang="en-US" sz="2000" b="1" baseline="-25000" dirty="0" err="1" smtClean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 SIP call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-5671" y="5785263"/>
            <a:ext cx="3030409" cy="1072737"/>
            <a:chOff x="-5671" y="5785263"/>
            <a:chExt cx="3030409" cy="1072737"/>
          </a:xfrm>
        </p:grpSpPr>
        <p:pic>
          <p:nvPicPr>
            <p:cNvPr id="26" name="Picture 4" descr="C:\WINDOWS\Desktop\April Powerpoint\August\Starblock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711" y="5938274"/>
              <a:ext cx="1872912" cy="881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epa-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71" y="5785263"/>
              <a:ext cx="985130" cy="1072737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224018" y="6428815"/>
              <a:ext cx="80072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/>
                <a:t>83520601 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558928" y="1219257"/>
            <a:ext cx="6197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1-year return O</a:t>
            </a:r>
            <a:r>
              <a:rPr lang="en-US" b="1" baseline="-25000" dirty="0" smtClean="0">
                <a:latin typeface="Arial"/>
                <a:cs typeface="Arial"/>
              </a:rPr>
              <a:t>3</a:t>
            </a:r>
            <a:r>
              <a:rPr lang="en-US" b="1" dirty="0" smtClean="0">
                <a:latin typeface="Arial"/>
                <a:cs typeface="Arial"/>
              </a:rPr>
              <a:t> values at </a:t>
            </a:r>
            <a:r>
              <a:rPr lang="en-US" b="1" dirty="0" err="1" smtClean="0">
                <a:latin typeface="Arial"/>
                <a:cs typeface="Arial"/>
              </a:rPr>
              <a:t>CASTNet</a:t>
            </a:r>
            <a:r>
              <a:rPr lang="en-US" b="1" dirty="0" smtClean="0">
                <a:latin typeface="Arial"/>
                <a:cs typeface="Arial"/>
              </a:rPr>
              <a:t> measurement sites</a:t>
            </a:r>
          </a:p>
          <a:p>
            <a:pPr algn="ctr"/>
            <a:r>
              <a:rPr lang="en-US" b="1" dirty="0" smtClean="0">
                <a:latin typeface="Arial"/>
                <a:cs typeface="Arial"/>
              </a:rPr>
              <a:t>(Statistical methods from extreme value theory) 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90484" y="3759151"/>
            <a:ext cx="128855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1988-1998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68218" y="3768005"/>
            <a:ext cx="128855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1999-2009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0795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9" name="Rectangle 22"/>
          <p:cNvSpPr>
            <a:spLocks noChangeArrowheads="1"/>
          </p:cNvSpPr>
          <p:nvPr/>
        </p:nvSpPr>
        <p:spPr bwMode="auto">
          <a:xfrm>
            <a:off x="0" y="-76200"/>
            <a:ext cx="9144000" cy="11430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/>
            <a:r>
              <a:rPr lang="en-US" sz="2400" b="1" dirty="0" smtClean="0">
                <a:solidFill>
                  <a:srgbClr val="000000"/>
                </a:solidFill>
              </a:rPr>
              <a:t>Model estimates of climate change influence on U.S. surface ozone over Western U.S. disagree in sign</a:t>
            </a: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796674" name="Picture 2"/>
          <p:cNvPicPr>
            <a:picLocks noChangeAspect="1" noChangeArrowheads="1"/>
          </p:cNvPicPr>
          <p:nvPr/>
        </p:nvPicPr>
        <p:blipFill>
          <a:blip r:embed="rId3" cstate="print"/>
          <a:srcRect l="3539" t="6463" r="9347"/>
          <a:stretch>
            <a:fillRect/>
          </a:stretch>
        </p:blipFill>
        <p:spPr bwMode="auto">
          <a:xfrm>
            <a:off x="3233055" y="1425484"/>
            <a:ext cx="5257800" cy="3012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6675" name="Picture 3"/>
          <p:cNvPicPr>
            <a:picLocks noChangeAspect="1" noChangeArrowheads="1"/>
          </p:cNvPicPr>
          <p:nvPr/>
        </p:nvPicPr>
        <p:blipFill>
          <a:blip r:embed="rId4" cstate="print"/>
          <a:srcRect l="16562" t="25000" r="14431" b="18750"/>
          <a:stretch>
            <a:fillRect/>
          </a:stretch>
        </p:blipFill>
        <p:spPr bwMode="auto">
          <a:xfrm>
            <a:off x="511022" y="1770765"/>
            <a:ext cx="264583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97705" y="5866527"/>
            <a:ext cx="7756475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à"/>
            </a:pPr>
            <a:r>
              <a:rPr lang="en-US" sz="2000" b="1" dirty="0">
                <a:solidFill>
                  <a:srgbClr val="0000FF"/>
                </a:solidFill>
                <a:latin typeface="Arial" charset="0"/>
                <a:sym typeface="Wingdings"/>
              </a:rPr>
              <a:t>G</a:t>
            </a:r>
            <a:r>
              <a:rPr lang="en-US" sz="2000" b="1" dirty="0" smtClean="0">
                <a:solidFill>
                  <a:srgbClr val="0000FF"/>
                </a:solidFill>
                <a:latin typeface="Arial" charset="0"/>
                <a:sym typeface="Wingdings"/>
              </a:rPr>
              <a:t>ap in analysis over much of Region 8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à"/>
            </a:pPr>
            <a:endParaRPr lang="en-US" sz="900" b="1" dirty="0">
              <a:solidFill>
                <a:srgbClr val="0000FF"/>
              </a:solidFill>
              <a:latin typeface="Arial" charset="0"/>
              <a:sym typeface="Wingdings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FF"/>
                </a:solidFill>
                <a:latin typeface="Arial" charset="0"/>
                <a:sym typeface="Wingdings"/>
              </a:rPr>
              <a:t> </a:t>
            </a:r>
            <a:r>
              <a:rPr lang="en-US" sz="2000" b="1" dirty="0" smtClean="0">
                <a:solidFill>
                  <a:srgbClr val="0000FF"/>
                </a:solidFill>
                <a:latin typeface="Arial" charset="0"/>
                <a:sym typeface="Wingdings"/>
              </a:rPr>
              <a:t>Should consider changes in 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  <a:sym typeface="Wingdings"/>
              </a:rPr>
              <a:t>f</a:t>
            </a:r>
            <a:r>
              <a:rPr lang="en-US" sz="2000" b="1" dirty="0" smtClean="0">
                <a:solidFill>
                  <a:srgbClr val="0000FF"/>
                </a:solidFill>
                <a:latin typeface="Arial" charset="0"/>
                <a:sym typeface="Wingdings"/>
              </a:rPr>
              <a:t>ire frequency, </a:t>
            </a:r>
            <a:r>
              <a:rPr lang="en-US" sz="2000" b="1" dirty="0" err="1" smtClean="0">
                <a:solidFill>
                  <a:srgbClr val="0000FF"/>
                </a:solidFill>
                <a:latin typeface="Arial" charset="0"/>
                <a:sym typeface="Wingdings"/>
              </a:rPr>
              <a:t>strat</a:t>
            </a:r>
            <a:r>
              <a:rPr lang="en-US" sz="2000" b="1" dirty="0" smtClean="0">
                <a:solidFill>
                  <a:srgbClr val="0000FF"/>
                </a:solidFill>
                <a:latin typeface="Arial" charset="0"/>
                <a:sym typeface="Wingdings"/>
              </a:rPr>
              <a:t>. intrusions</a:t>
            </a:r>
            <a:endParaRPr lang="en-US" sz="20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7855" y="1237365"/>
            <a:ext cx="487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Modeled changes in summer mean of daily max 8-hour O</a:t>
            </a:r>
            <a:r>
              <a:rPr lang="en-US" b="1" baseline="-250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 (ppb; future – present)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18268" t="85803" r="21972" b="3155"/>
          <a:stretch>
            <a:fillRect/>
          </a:stretch>
        </p:blipFill>
        <p:spPr bwMode="auto">
          <a:xfrm>
            <a:off x="3385455" y="3904365"/>
            <a:ext cx="5410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743069" y="3687433"/>
            <a:ext cx="45191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NE           MW        WC          GC           SE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69473" y="1770765"/>
            <a:ext cx="6113572" cy="2286000"/>
            <a:chOff x="369473" y="1770765"/>
            <a:chExt cx="6113572" cy="2286000"/>
          </a:xfrm>
        </p:grpSpPr>
        <p:sp>
          <p:nvSpPr>
            <p:cNvPr id="2" name="Rectangle 1"/>
            <p:cNvSpPr/>
            <p:nvPr/>
          </p:nvSpPr>
          <p:spPr bwMode="auto">
            <a:xfrm>
              <a:off x="5382379" y="1883696"/>
              <a:ext cx="1100666" cy="2173069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369473" y="1770765"/>
              <a:ext cx="755381" cy="1337733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33188" y="4148672"/>
            <a:ext cx="2964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Weaver et al., BAMS, 2009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53787" y="4615438"/>
            <a:ext cx="8723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ROBUST FINDINGS: 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Increased summer O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 (2-8 ppb) over large U.S. regions  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Increases are largest during peak pollution events</a:t>
            </a:r>
          </a:p>
        </p:txBody>
      </p:sp>
    </p:spTree>
    <p:extLst>
      <p:ext uri="{BB962C8B-B14F-4D97-AF65-F5344CB8AC3E}">
        <p14:creationId xmlns:p14="http://schemas.microsoft.com/office/powerpoint/2010/main" val="1131202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/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First look: 21</a:t>
            </a:r>
            <a:r>
              <a:rPr lang="en-US" sz="2400" b="1" baseline="30000" dirty="0" smtClean="0">
                <a:solidFill>
                  <a:prstClr val="black"/>
                </a:solidFill>
                <a:latin typeface="Arial"/>
                <a:cs typeface="Arial"/>
              </a:rPr>
              <a:t>st</a:t>
            </a:r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 century AQ projections from new generation chemistry-climate models – North America</a:t>
            </a:r>
          </a:p>
        </p:txBody>
      </p:sp>
      <p:pic>
        <p:nvPicPr>
          <p:cNvPr id="16" name="Picture 15" descr="pm2.5_NA_newscal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" t="86564" r="89792" b="2840"/>
          <a:stretch/>
        </p:blipFill>
        <p:spPr>
          <a:xfrm>
            <a:off x="5336594" y="2883863"/>
            <a:ext cx="926504" cy="1324794"/>
          </a:xfrm>
          <a:prstGeom prst="rect">
            <a:avLst/>
          </a:prstGeom>
        </p:spPr>
      </p:pic>
      <p:pic>
        <p:nvPicPr>
          <p:cNvPr id="11" name="Picture 10" descr="Untitle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" t="29698" r="71474" b="50828"/>
          <a:stretch/>
        </p:blipFill>
        <p:spPr>
          <a:xfrm>
            <a:off x="231141" y="2092478"/>
            <a:ext cx="4690510" cy="30117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4423" y="5140478"/>
            <a:ext cx="95359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Harness statistical power (decades of simulation years) to identify robust changes in key drivers [e.g., Turner et al., ACPD, 2012]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Regional scale analyses, connect with regional chemistry-climate models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Process-oriented evaluation (long-term chemical + meteorological </a:t>
            </a:r>
            <a:r>
              <a:rPr lang="en-US" sz="2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obs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New CCMI initiative (watch for AGU EOS meeting summary)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82599" y="4433026"/>
            <a:ext cx="3900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" pitchFamily="34" charset="0"/>
                <a:cs typeface="Arial" pitchFamily="34" charset="0"/>
              </a:rPr>
              <a:t>Fiore et al., Chem. Soc. Rev., 2012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38908" y="2927961"/>
            <a:ext cx="1082723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>
                <a:solidFill>
                  <a:srgbClr val="FF0000"/>
                </a:solidFill>
                <a:latin typeface="Arial"/>
              </a:rPr>
              <a:t>RCP8.5</a:t>
            </a:r>
          </a:p>
          <a:p>
            <a:pPr defTabSz="914400"/>
            <a:r>
              <a:rPr lang="en-US" sz="2000" b="1" dirty="0">
                <a:solidFill>
                  <a:srgbClr val="8000FF"/>
                </a:solidFill>
                <a:latin typeface="Arial"/>
              </a:rPr>
              <a:t>RCP6.0</a:t>
            </a:r>
            <a:r>
              <a:rPr lang="en-US" sz="2000" b="1" dirty="0">
                <a:solidFill>
                  <a:srgbClr val="FF0000"/>
                </a:solidFill>
                <a:latin typeface="Arial"/>
              </a:rPr>
              <a:t>   </a:t>
            </a:r>
          </a:p>
          <a:p>
            <a:pPr defTabSz="914400"/>
            <a:r>
              <a:rPr lang="en-US" sz="2000" b="1" dirty="0">
                <a:solidFill>
                  <a:srgbClr val="0000FF"/>
                </a:solidFill>
                <a:latin typeface="Arial"/>
              </a:rPr>
              <a:t>RCP4.5</a:t>
            </a:r>
          </a:p>
          <a:p>
            <a:pPr defTabSz="914400"/>
            <a:r>
              <a:rPr lang="en-US" sz="2000" b="1" dirty="0">
                <a:solidFill>
                  <a:srgbClr val="009900"/>
                </a:solidFill>
                <a:latin typeface="Arial"/>
              </a:rPr>
              <a:t>RCP2.6</a:t>
            </a:r>
          </a:p>
        </p:txBody>
      </p:sp>
      <p:sp>
        <p:nvSpPr>
          <p:cNvPr id="21" name="Oval 20"/>
          <p:cNvSpPr/>
          <p:nvPr/>
        </p:nvSpPr>
        <p:spPr bwMode="auto">
          <a:xfrm>
            <a:off x="7339834" y="3044039"/>
            <a:ext cx="165100" cy="1778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7359964" y="3662538"/>
            <a:ext cx="165100" cy="177800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7354219" y="3333725"/>
            <a:ext cx="165100" cy="177800"/>
          </a:xfrm>
          <a:prstGeom prst="ellipse">
            <a:avLst/>
          </a:prstGeom>
          <a:solidFill>
            <a:srgbClr val="8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rgbClr val="8000FF"/>
              </a:solidFill>
              <a:effectLst/>
              <a:latin typeface="Arial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7360569" y="3982477"/>
            <a:ext cx="165100" cy="1778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05275" y="1737550"/>
            <a:ext cx="40491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 4 CMIP5             1-10 ACCMIP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models		</a:t>
            </a:r>
            <a:r>
              <a:rPr lang="en-US" sz="2000" b="1" dirty="0"/>
              <a:t> </a:t>
            </a:r>
            <a:r>
              <a:rPr lang="en-US" sz="2000" b="1" dirty="0" smtClean="0"/>
              <a:t>    models</a:t>
            </a:r>
          </a:p>
          <a:p>
            <a:r>
              <a:rPr lang="en-US" sz="2000" dirty="0" smtClean="0"/>
              <a:t>(transient;          (Time slice;</a:t>
            </a:r>
          </a:p>
          <a:p>
            <a:r>
              <a:rPr lang="en-US" sz="2000" dirty="0" smtClean="0"/>
              <a:t>Ref 1986-2005)   Ref (1980+2000)/2 )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38493" y="393338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V. </a:t>
            </a:r>
            <a:r>
              <a:rPr lang="en-US" dirty="0" err="1" smtClean="0"/>
              <a:t>Naik</a:t>
            </a:r>
            <a:r>
              <a:rPr lang="en-US" dirty="0" smtClean="0"/>
              <a:t>, GFDL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54687" y="1302193"/>
            <a:ext cx="8404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Change in O</a:t>
            </a:r>
            <a:r>
              <a:rPr lang="en-US" sz="20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(ppb) from combined changes in emissions + climate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08683" y="1840622"/>
            <a:ext cx="3802840" cy="369332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	North America (land only)     </a:t>
            </a:r>
          </a:p>
        </p:txBody>
      </p:sp>
    </p:spTree>
    <p:extLst>
      <p:ext uri="{BB962C8B-B14F-4D97-AF65-F5344CB8AC3E}">
        <p14:creationId xmlns:p14="http://schemas.microsoft.com/office/powerpoint/2010/main" val="860011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/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Integrated analyses of models, satellite, in situ data yielding insights to processes controlling Western U.S. Air Quality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09707" y="1436910"/>
            <a:ext cx="8763000" cy="5047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200" b="1" kern="0" dirty="0" smtClean="0">
                <a:solidFill>
                  <a:srgbClr val="000000"/>
                </a:solidFill>
              </a:rPr>
              <a:t>NASA Air Quality Applied Science Team (AQAST)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200" b="1" kern="0" dirty="0">
                <a:solidFill>
                  <a:srgbClr val="000000"/>
                </a:solidFill>
              </a:rPr>
              <a:t>	</a:t>
            </a:r>
            <a:r>
              <a:rPr lang="en-US" sz="2200" b="1" kern="0" dirty="0">
                <a:solidFill>
                  <a:srgbClr val="0000FF"/>
                </a:solidFill>
              </a:rPr>
              <a:t>E</a:t>
            </a:r>
            <a:r>
              <a:rPr lang="en-US" sz="2200" b="1" kern="0" dirty="0" smtClean="0">
                <a:solidFill>
                  <a:srgbClr val="0000FF"/>
                </a:solidFill>
              </a:rPr>
              <a:t>arth science resources </a:t>
            </a:r>
            <a:r>
              <a:rPr lang="en-US" sz="2200" b="1" kern="0" dirty="0" smtClean="0">
                <a:solidFill>
                  <a:srgbClr val="0000FF"/>
                </a:solidFill>
                <a:sym typeface="Wingdings"/>
              </a:rPr>
              <a:t> AQ management needs</a:t>
            </a:r>
            <a:endParaRPr lang="en-US" sz="2200" b="1" kern="0" dirty="0" smtClean="0">
              <a:solidFill>
                <a:srgbClr val="0000FF"/>
              </a:solidFill>
            </a:endParaRP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800" b="1" kern="0" dirty="0" smtClean="0">
              <a:solidFill>
                <a:srgbClr val="000000"/>
              </a:solidFill>
            </a:endParaRP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200" b="1" kern="0" dirty="0" smtClean="0">
                <a:solidFill>
                  <a:srgbClr val="000000"/>
                </a:solidFill>
              </a:rPr>
              <a:t>Advancing understanding of WUS background O</a:t>
            </a:r>
            <a:r>
              <a:rPr lang="en-US" sz="2200" b="1" kern="0" baseline="-25000" dirty="0" smtClean="0">
                <a:solidFill>
                  <a:srgbClr val="000000"/>
                </a:solidFill>
              </a:rPr>
              <a:t>3</a:t>
            </a:r>
            <a:r>
              <a:rPr lang="en-US" sz="2200" b="1" kern="0" dirty="0" smtClean="0">
                <a:solidFill>
                  <a:srgbClr val="000000"/>
                </a:solidFill>
              </a:rPr>
              <a:t>: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200" b="1" kern="0" dirty="0" smtClean="0">
                <a:solidFill>
                  <a:srgbClr val="000000"/>
                </a:solidFill>
              </a:rPr>
              <a:t>-- process-oriented approaches 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200" b="1" kern="0" dirty="0">
                <a:solidFill>
                  <a:srgbClr val="000000"/>
                </a:solidFill>
              </a:rPr>
              <a:t>	</a:t>
            </a:r>
            <a:r>
              <a:rPr lang="en-US" sz="2200" b="1" kern="0" dirty="0" smtClean="0">
                <a:solidFill>
                  <a:srgbClr val="0000FF"/>
                </a:solidFill>
              </a:rPr>
              <a:t>background components: Asian, </a:t>
            </a:r>
            <a:r>
              <a:rPr lang="en-US" sz="2200" b="1" kern="0" dirty="0" err="1" smtClean="0">
                <a:solidFill>
                  <a:srgbClr val="0000FF"/>
                </a:solidFill>
              </a:rPr>
              <a:t>strat</a:t>
            </a:r>
            <a:r>
              <a:rPr lang="en-US" sz="2200" b="1" kern="0" dirty="0" smtClean="0">
                <a:solidFill>
                  <a:srgbClr val="0000FF"/>
                </a:solidFill>
              </a:rPr>
              <a:t>., fires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200" b="1" kern="0" dirty="0" smtClean="0">
                <a:solidFill>
                  <a:srgbClr val="000000"/>
                </a:solidFill>
              </a:rPr>
              <a:t>-- harness strengths of multiple models + obs. </a:t>
            </a:r>
            <a:endParaRPr lang="en-US" sz="2200" b="1" kern="0" dirty="0">
              <a:solidFill>
                <a:srgbClr val="000000"/>
              </a:solidFill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200" b="1" kern="0" dirty="0" smtClean="0">
                <a:solidFill>
                  <a:srgbClr val="000000"/>
                </a:solidFill>
              </a:rPr>
              <a:t>	</a:t>
            </a:r>
            <a:r>
              <a:rPr lang="en-US" sz="2200" b="1" kern="0" dirty="0" smtClean="0">
                <a:solidFill>
                  <a:srgbClr val="0000FF"/>
                </a:solidFill>
              </a:rPr>
              <a:t>focus on AQ metrics </a:t>
            </a:r>
            <a:r>
              <a:rPr lang="en-US" sz="2200" b="1" kern="0" dirty="0">
                <a:solidFill>
                  <a:srgbClr val="0000FF"/>
                </a:solidFill>
              </a:rPr>
              <a:t>(MDA8, W126</a:t>
            </a:r>
            <a:r>
              <a:rPr lang="en-US" sz="2200" b="1" kern="0" dirty="0" smtClean="0">
                <a:solidFill>
                  <a:srgbClr val="0000FF"/>
                </a:solidFill>
              </a:rPr>
              <a:t>)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200" b="1" kern="0" dirty="0">
                <a:solidFill>
                  <a:srgbClr val="0000FF"/>
                </a:solidFill>
              </a:rPr>
              <a:t>	</a:t>
            </a:r>
            <a:r>
              <a:rPr lang="en-US" sz="2200" b="1" kern="0" dirty="0" smtClean="0">
                <a:solidFill>
                  <a:srgbClr val="0000FF"/>
                </a:solidFill>
              </a:rPr>
              <a:t>identify exceptional events, improve SIP modeling</a:t>
            </a:r>
            <a:r>
              <a:rPr lang="en-US" sz="2200" b="1" kern="0" dirty="0" smtClean="0">
                <a:solidFill>
                  <a:srgbClr val="000000"/>
                </a:solidFill>
              </a:rPr>
              <a:t> 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200" b="1" kern="0" dirty="0" smtClean="0">
                <a:solidFill>
                  <a:srgbClr val="000000"/>
                </a:solidFill>
              </a:rPr>
              <a:t>-- developing forecast tools 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200" b="1" kern="0" dirty="0">
                <a:solidFill>
                  <a:srgbClr val="000000"/>
                </a:solidFill>
              </a:rPr>
              <a:t> </a:t>
            </a:r>
            <a:r>
              <a:rPr lang="en-US" sz="2200" b="1" kern="0" dirty="0" smtClean="0">
                <a:solidFill>
                  <a:srgbClr val="000000"/>
                </a:solidFill>
              </a:rPr>
              <a:t>  </a:t>
            </a:r>
            <a:r>
              <a:rPr lang="en-US" sz="2200" b="1" kern="0" dirty="0" smtClean="0">
                <a:solidFill>
                  <a:srgbClr val="0000FF"/>
                </a:solidFill>
              </a:rPr>
              <a:t> simple correlations to chemical data assimilation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200" b="1" kern="0" dirty="0" smtClean="0">
                <a:solidFill>
                  <a:srgbClr val="000000"/>
                </a:solidFill>
              </a:rPr>
              <a:t>-- impacts from climate warming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200" b="1" kern="0" dirty="0">
                <a:solidFill>
                  <a:srgbClr val="000000"/>
                </a:solidFill>
              </a:rPr>
              <a:t>	</a:t>
            </a:r>
            <a:r>
              <a:rPr lang="en-US" sz="2200" b="1" kern="0" dirty="0" smtClean="0">
                <a:solidFill>
                  <a:srgbClr val="0000FF"/>
                </a:solidFill>
              </a:rPr>
              <a:t>shifting balance of local vs. transported O</a:t>
            </a:r>
            <a:r>
              <a:rPr lang="en-US" sz="2200" b="1" kern="0" baseline="-25000" dirty="0" smtClean="0">
                <a:solidFill>
                  <a:srgbClr val="0000FF"/>
                </a:solidFill>
              </a:rPr>
              <a:t>3</a:t>
            </a:r>
            <a:r>
              <a:rPr lang="en-US" sz="2200" b="1" kern="0" dirty="0" smtClean="0">
                <a:solidFill>
                  <a:srgbClr val="0000FF"/>
                </a:solidFill>
              </a:rPr>
              <a:t>?  </a:t>
            </a:r>
          </a:p>
        </p:txBody>
      </p:sp>
      <p:sp>
        <p:nvSpPr>
          <p:cNvPr id="14" name="Line 19"/>
          <p:cNvSpPr>
            <a:spLocks noChangeShapeType="1"/>
          </p:cNvSpPr>
          <p:nvPr/>
        </p:nvSpPr>
        <p:spPr bwMode="auto">
          <a:xfrm>
            <a:off x="2619374" y="5241552"/>
            <a:ext cx="2233613" cy="11112"/>
          </a:xfrm>
          <a:prstGeom prst="line">
            <a:avLst/>
          </a:prstGeom>
          <a:noFill/>
          <a:ln w="9525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Arial" charset="0"/>
              <a:ea typeface="宋体" charset="0"/>
              <a:cs typeface="宋体" charset="0"/>
            </a:endParaRPr>
          </a:p>
        </p:txBody>
      </p:sp>
      <p:pic>
        <p:nvPicPr>
          <p:cNvPr id="19" name="Picture 18" descr="aqast_logo_222x2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3" y="1325666"/>
            <a:ext cx="1387493" cy="1107163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7" t="-24088" r="3671" b="24088"/>
          <a:stretch/>
        </p:blipFill>
        <p:spPr bwMode="auto">
          <a:xfrm>
            <a:off x="0" y="5843672"/>
            <a:ext cx="1257608" cy="942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1" name="Picture 26" descr="cubedGridAnim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23311" y="6058469"/>
            <a:ext cx="820689" cy="820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1564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62" name="Rectangle 18"/>
          <p:cNvSpPr>
            <a:spLocks noChangeArrowheads="1"/>
          </p:cNvSpPr>
          <p:nvPr/>
        </p:nvSpPr>
        <p:spPr bwMode="auto">
          <a:xfrm>
            <a:off x="-12095" y="0"/>
            <a:ext cx="9144000" cy="9144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Tahoma" pitchFamily="34" charset="0"/>
              </a:rPr>
              <a:t>Some challenges for WUS O</a:t>
            </a:r>
            <a:r>
              <a:rPr lang="en-US" sz="2400" b="1" baseline="-25000" dirty="0" smtClean="0">
                <a:solidFill>
                  <a:srgbClr val="000000"/>
                </a:solidFill>
                <a:latin typeface="Tahoma" pitchFamily="34" charset="0"/>
              </a:rPr>
              <a:t>3</a:t>
            </a:r>
            <a:r>
              <a:rPr lang="en-US" sz="2400" b="1" dirty="0" smtClean="0">
                <a:solidFill>
                  <a:srgbClr val="000000"/>
                </a:solidFill>
                <a:latin typeface="Tahoma" pitchFamily="34" charset="0"/>
              </a:rPr>
              <a:t> air quality management</a:t>
            </a:r>
            <a:endParaRPr lang="en-US" sz="2400" b="1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3" name="Freeform 15"/>
          <p:cNvSpPr>
            <a:spLocks/>
          </p:cNvSpPr>
          <p:nvPr/>
        </p:nvSpPr>
        <p:spPr bwMode="auto">
          <a:xfrm>
            <a:off x="1889419" y="3756025"/>
            <a:ext cx="655638" cy="546100"/>
          </a:xfrm>
          <a:custGeom>
            <a:avLst/>
            <a:gdLst>
              <a:gd name="T0" fmla="*/ 2147483647 w 413"/>
              <a:gd name="T1" fmla="*/ 2147483647 h 317"/>
              <a:gd name="T2" fmla="*/ 2147483647 w 413"/>
              <a:gd name="T3" fmla="*/ 2147483647 h 317"/>
              <a:gd name="T4" fmla="*/ 2147483647 w 413"/>
              <a:gd name="T5" fmla="*/ 2147483647 h 317"/>
              <a:gd name="T6" fmla="*/ 2147483647 w 413"/>
              <a:gd name="T7" fmla="*/ 2147483647 h 317"/>
              <a:gd name="T8" fmla="*/ 2147483647 w 413"/>
              <a:gd name="T9" fmla="*/ 2147483647 h 317"/>
              <a:gd name="T10" fmla="*/ 2147483647 w 413"/>
              <a:gd name="T11" fmla="*/ 2147483647 h 317"/>
              <a:gd name="T12" fmla="*/ 2147483647 w 413"/>
              <a:gd name="T13" fmla="*/ 2147483647 h 317"/>
              <a:gd name="T14" fmla="*/ 2147483647 w 413"/>
              <a:gd name="T15" fmla="*/ 2147483647 h 317"/>
              <a:gd name="T16" fmla="*/ 2147483647 w 413"/>
              <a:gd name="T17" fmla="*/ 2147483647 h 317"/>
              <a:gd name="T18" fmla="*/ 2147483647 w 413"/>
              <a:gd name="T19" fmla="*/ 2147483647 h 317"/>
              <a:gd name="T20" fmla="*/ 2147483647 w 413"/>
              <a:gd name="T21" fmla="*/ 2147483647 h 317"/>
              <a:gd name="T22" fmla="*/ 2147483647 w 413"/>
              <a:gd name="T23" fmla="*/ 2147483647 h 317"/>
              <a:gd name="T24" fmla="*/ 2147483647 w 413"/>
              <a:gd name="T25" fmla="*/ 2147483647 h 317"/>
              <a:gd name="T26" fmla="*/ 2147483647 w 413"/>
              <a:gd name="T27" fmla="*/ 2147483647 h 317"/>
              <a:gd name="T28" fmla="*/ 2147483647 w 413"/>
              <a:gd name="T29" fmla="*/ 2147483647 h 31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13"/>
              <a:gd name="T46" fmla="*/ 0 h 317"/>
              <a:gd name="T47" fmla="*/ 413 w 413"/>
              <a:gd name="T48" fmla="*/ 317 h 31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13" h="317">
                <a:moveTo>
                  <a:pt x="21" y="254"/>
                </a:moveTo>
                <a:cubicBezTo>
                  <a:pt x="30" y="228"/>
                  <a:pt x="46" y="209"/>
                  <a:pt x="53" y="182"/>
                </a:cubicBezTo>
                <a:cubicBezTo>
                  <a:pt x="54" y="177"/>
                  <a:pt x="65" y="118"/>
                  <a:pt x="69" y="110"/>
                </a:cubicBezTo>
                <a:cubicBezTo>
                  <a:pt x="94" y="60"/>
                  <a:pt x="116" y="61"/>
                  <a:pt x="149" y="22"/>
                </a:cubicBezTo>
                <a:cubicBezTo>
                  <a:pt x="167" y="0"/>
                  <a:pt x="144" y="62"/>
                  <a:pt x="160" y="38"/>
                </a:cubicBezTo>
                <a:cubicBezTo>
                  <a:pt x="168" y="43"/>
                  <a:pt x="204" y="29"/>
                  <a:pt x="208" y="38"/>
                </a:cubicBezTo>
                <a:cubicBezTo>
                  <a:pt x="217" y="61"/>
                  <a:pt x="231" y="70"/>
                  <a:pt x="237" y="102"/>
                </a:cubicBezTo>
                <a:cubicBezTo>
                  <a:pt x="245" y="144"/>
                  <a:pt x="236" y="168"/>
                  <a:pt x="277" y="182"/>
                </a:cubicBezTo>
                <a:cubicBezTo>
                  <a:pt x="308" y="136"/>
                  <a:pt x="326" y="85"/>
                  <a:pt x="357" y="38"/>
                </a:cubicBezTo>
                <a:cubicBezTo>
                  <a:pt x="364" y="27"/>
                  <a:pt x="380" y="23"/>
                  <a:pt x="389" y="14"/>
                </a:cubicBezTo>
                <a:cubicBezTo>
                  <a:pt x="396" y="7"/>
                  <a:pt x="373" y="25"/>
                  <a:pt x="365" y="30"/>
                </a:cubicBezTo>
                <a:cubicBezTo>
                  <a:pt x="373" y="104"/>
                  <a:pt x="395" y="167"/>
                  <a:pt x="413" y="238"/>
                </a:cubicBezTo>
                <a:cubicBezTo>
                  <a:pt x="410" y="249"/>
                  <a:pt x="405" y="270"/>
                  <a:pt x="405" y="270"/>
                </a:cubicBezTo>
                <a:cubicBezTo>
                  <a:pt x="320" y="273"/>
                  <a:pt x="234" y="274"/>
                  <a:pt x="149" y="278"/>
                </a:cubicBezTo>
                <a:cubicBezTo>
                  <a:pt x="119" y="279"/>
                  <a:pt x="0" y="317"/>
                  <a:pt x="21" y="254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100000">
                <a:srgbClr val="00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" name="Picture 4" descr="fores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7680" r="73769"/>
          <a:stretch>
            <a:fillRect/>
          </a:stretch>
        </p:blipFill>
        <p:spPr bwMode="auto">
          <a:xfrm>
            <a:off x="1889419" y="3598863"/>
            <a:ext cx="1600200" cy="744537"/>
          </a:xfrm>
          <a:prstGeom prst="rect">
            <a:avLst/>
          </a:prstGeom>
          <a:noFill/>
        </p:spPr>
      </p:pic>
      <p:pic>
        <p:nvPicPr>
          <p:cNvPr id="5" name="Picture 81" descr="MCj0280802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6819" y="2994025"/>
            <a:ext cx="1652588" cy="1425575"/>
          </a:xfrm>
          <a:prstGeom prst="rect">
            <a:avLst/>
          </a:prstGeom>
          <a:noFill/>
        </p:spPr>
      </p:pic>
      <p:graphicFrame>
        <p:nvGraphicFramePr>
          <p:cNvPr id="22323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9272694"/>
              </p:ext>
            </p:extLst>
          </p:nvPr>
        </p:nvGraphicFramePr>
        <p:xfrm>
          <a:off x="975019" y="3679825"/>
          <a:ext cx="914400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9" name="Photo Editor Photo" r:id="rId7" imgW="2286198" imgH="1706667" progId="">
                  <p:embed/>
                </p:oleObj>
              </mc:Choice>
              <mc:Fallback>
                <p:oleObj name="Photo Editor Photo" r:id="rId7" imgW="2286198" imgH="170666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334" t="37302" r="45084" b="9944"/>
                      <a:stretch>
                        <a:fillRect/>
                      </a:stretch>
                    </p:blipFill>
                    <p:spPr bwMode="auto">
                      <a:xfrm>
                        <a:off x="975019" y="3679825"/>
                        <a:ext cx="914400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1334342" y="4317188"/>
            <a:ext cx="7207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45720" rIns="4572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Helvetica" pitchFamily="34" charset="0"/>
              </a:rPr>
              <a:t>Asia</a:t>
            </a:r>
            <a:endParaRPr lang="en-US" sz="2000" b="1" dirty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40" name="Rectangle 40"/>
          <p:cNvSpPr>
            <a:spLocks noChangeArrowheads="1"/>
          </p:cNvSpPr>
          <p:nvPr/>
        </p:nvSpPr>
        <p:spPr bwMode="auto">
          <a:xfrm>
            <a:off x="3489619" y="4153902"/>
            <a:ext cx="1400489" cy="609600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" name="Text Box 41"/>
          <p:cNvSpPr txBox="1">
            <a:spLocks noChangeArrowheads="1"/>
          </p:cNvSpPr>
          <p:nvPr/>
        </p:nvSpPr>
        <p:spPr bwMode="auto">
          <a:xfrm>
            <a:off x="3567330" y="4237734"/>
            <a:ext cx="11050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  <a:latin typeface="Helvetica" pitchFamily="34" charset="0"/>
              </a:rPr>
              <a:t>Pacific</a:t>
            </a:r>
            <a:endParaRPr lang="en-US" sz="2000" dirty="0">
              <a:solidFill>
                <a:srgbClr val="FFFFFF"/>
              </a:solidFill>
              <a:latin typeface="Helvetica" pitchFamily="34" charset="0"/>
            </a:endParaRPr>
          </a:p>
        </p:txBody>
      </p:sp>
      <p:sp>
        <p:nvSpPr>
          <p:cNvPr id="49" name="Text Box 33"/>
          <p:cNvSpPr txBox="1">
            <a:spLocks noChangeArrowheads="1"/>
          </p:cNvSpPr>
          <p:nvPr/>
        </p:nvSpPr>
        <p:spPr bwMode="auto">
          <a:xfrm>
            <a:off x="3516180" y="851350"/>
            <a:ext cx="2819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45720" rIns="4572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Helvetica" pitchFamily="34" charset="0"/>
              </a:rPr>
              <a:t>  stratosphere</a:t>
            </a:r>
          </a:p>
        </p:txBody>
      </p:sp>
      <p:grpSp>
        <p:nvGrpSpPr>
          <p:cNvPr id="81" name="Group 80"/>
          <p:cNvGrpSpPr/>
          <p:nvPr/>
        </p:nvGrpSpPr>
        <p:grpSpPr>
          <a:xfrm>
            <a:off x="5290978" y="1187392"/>
            <a:ext cx="1238994" cy="1195370"/>
            <a:chOff x="7403321" y="1611868"/>
            <a:chExt cx="1238994" cy="1195370"/>
          </a:xfrm>
        </p:grpSpPr>
        <p:sp>
          <p:nvSpPr>
            <p:cNvPr id="44" name="AutoShape 10"/>
            <p:cNvSpPr>
              <a:spLocks noChangeArrowheads="1"/>
            </p:cNvSpPr>
            <p:nvPr/>
          </p:nvSpPr>
          <p:spPr bwMode="auto">
            <a:xfrm>
              <a:off x="7429500" y="1966913"/>
              <a:ext cx="685800" cy="547687"/>
            </a:xfrm>
            <a:prstGeom prst="lightningBol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" name="AutoShape 12"/>
            <p:cNvSpPr>
              <a:spLocks noChangeArrowheads="1"/>
            </p:cNvSpPr>
            <p:nvPr/>
          </p:nvSpPr>
          <p:spPr bwMode="auto">
            <a:xfrm rot="10800000">
              <a:off x="7557365" y="2297832"/>
              <a:ext cx="142979" cy="509406"/>
            </a:xfrm>
            <a:prstGeom prst="upArrow">
              <a:avLst>
                <a:gd name="adj1" fmla="val 50000"/>
                <a:gd name="adj2" fmla="val 66667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" name="Text Box 34"/>
            <p:cNvSpPr txBox="1">
              <a:spLocks noChangeArrowheads="1"/>
            </p:cNvSpPr>
            <p:nvPr/>
          </p:nvSpPr>
          <p:spPr bwMode="auto">
            <a:xfrm>
              <a:off x="7403321" y="1611868"/>
              <a:ext cx="123899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45720" rIns="4572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  <a:latin typeface="Helvetica" pitchFamily="34" charset="0"/>
                </a:rPr>
                <a:t> </a:t>
              </a:r>
              <a:r>
                <a:rPr lang="en-US" sz="2000" b="1" dirty="0" smtClean="0">
                  <a:solidFill>
                    <a:srgbClr val="000000"/>
                  </a:solidFill>
                  <a:latin typeface="Helvetica" pitchFamily="34" charset="0"/>
                </a:rPr>
                <a:t>lightning</a:t>
              </a:r>
              <a:endParaRPr lang="en-US" b="1" dirty="0" smtClean="0">
                <a:solidFill>
                  <a:srgbClr val="000000"/>
                </a:solidFill>
                <a:latin typeface="Helvetica" pitchFamily="34" charset="0"/>
              </a:endParaRPr>
            </a:p>
          </p:txBody>
        </p:sp>
      </p:grpSp>
      <p:sp>
        <p:nvSpPr>
          <p:cNvPr id="51" name="Oval 25" descr="Newsprint"/>
          <p:cNvSpPr>
            <a:spLocks noChangeArrowheads="1"/>
          </p:cNvSpPr>
          <p:nvPr/>
        </p:nvSpPr>
        <p:spPr bwMode="auto">
          <a:xfrm>
            <a:off x="4041622" y="2631907"/>
            <a:ext cx="3124200" cy="908864"/>
          </a:xfrm>
          <a:prstGeom prst="ellipse">
            <a:avLst/>
          </a:prstGeom>
          <a:blipFill dpi="0" rotWithShape="0">
            <a:blip r:embed="rId9" cstate="print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  <a:effectLst/>
        </p:spPr>
        <p:txBody>
          <a:bodyPr wrap="square" lIns="45720" rIns="4572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FF"/>
                </a:solidFill>
                <a:latin typeface="Helvetica" pitchFamily="34" charset="0"/>
              </a:rPr>
              <a:t>“Background” ozone 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6657058" y="3170218"/>
            <a:ext cx="2632083" cy="580373"/>
            <a:chOff x="8167033" y="3779818"/>
            <a:chExt cx="1846946" cy="580373"/>
          </a:xfrm>
        </p:grpSpPr>
        <p:sp>
          <p:nvSpPr>
            <p:cNvPr id="47" name="Text Box 29"/>
            <p:cNvSpPr txBox="1">
              <a:spLocks noChangeArrowheads="1"/>
            </p:cNvSpPr>
            <p:nvPr/>
          </p:nvSpPr>
          <p:spPr bwMode="auto">
            <a:xfrm>
              <a:off x="8327607" y="3960081"/>
              <a:ext cx="168637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45720" rIns="4572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srgbClr val="000000"/>
                  </a:solidFill>
                  <a:latin typeface="Helvetica" pitchFamily="34" charset="0"/>
                </a:rPr>
                <a:t>Wildfire, biogenic </a:t>
              </a:r>
            </a:p>
          </p:txBody>
        </p:sp>
        <p:sp>
          <p:nvSpPr>
            <p:cNvPr id="52" name="AutoShape 12"/>
            <p:cNvSpPr>
              <a:spLocks noChangeArrowheads="1"/>
            </p:cNvSpPr>
            <p:nvPr/>
          </p:nvSpPr>
          <p:spPr bwMode="auto">
            <a:xfrm>
              <a:off x="8167033" y="3779818"/>
              <a:ext cx="140466" cy="480434"/>
            </a:xfrm>
            <a:prstGeom prst="upArrow">
              <a:avLst>
                <a:gd name="adj1" fmla="val 50000"/>
                <a:gd name="adj2" fmla="val 66667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4890108" y="3636493"/>
            <a:ext cx="2830884" cy="1290133"/>
            <a:chOff x="6248400" y="4349465"/>
            <a:chExt cx="2830884" cy="1290133"/>
          </a:xfrm>
        </p:grpSpPr>
        <p:sp>
          <p:nvSpPr>
            <p:cNvPr id="31" name="Freeform 15"/>
            <p:cNvSpPr>
              <a:spLocks/>
            </p:cNvSpPr>
            <p:nvPr/>
          </p:nvSpPr>
          <p:spPr bwMode="auto">
            <a:xfrm>
              <a:off x="7693872" y="4583448"/>
              <a:ext cx="700942" cy="654276"/>
            </a:xfrm>
            <a:custGeom>
              <a:avLst/>
              <a:gdLst>
                <a:gd name="T0" fmla="*/ 2147483647 w 413"/>
                <a:gd name="T1" fmla="*/ 2147483647 h 317"/>
                <a:gd name="T2" fmla="*/ 2147483647 w 413"/>
                <a:gd name="T3" fmla="*/ 2147483647 h 317"/>
                <a:gd name="T4" fmla="*/ 2147483647 w 413"/>
                <a:gd name="T5" fmla="*/ 2147483647 h 317"/>
                <a:gd name="T6" fmla="*/ 2147483647 w 413"/>
                <a:gd name="T7" fmla="*/ 2147483647 h 317"/>
                <a:gd name="T8" fmla="*/ 2147483647 w 413"/>
                <a:gd name="T9" fmla="*/ 2147483647 h 317"/>
                <a:gd name="T10" fmla="*/ 2147483647 w 413"/>
                <a:gd name="T11" fmla="*/ 2147483647 h 317"/>
                <a:gd name="T12" fmla="*/ 2147483647 w 413"/>
                <a:gd name="T13" fmla="*/ 2147483647 h 317"/>
                <a:gd name="T14" fmla="*/ 2147483647 w 413"/>
                <a:gd name="T15" fmla="*/ 2147483647 h 317"/>
                <a:gd name="T16" fmla="*/ 2147483647 w 413"/>
                <a:gd name="T17" fmla="*/ 2147483647 h 317"/>
                <a:gd name="T18" fmla="*/ 2147483647 w 413"/>
                <a:gd name="T19" fmla="*/ 2147483647 h 317"/>
                <a:gd name="T20" fmla="*/ 2147483647 w 413"/>
                <a:gd name="T21" fmla="*/ 2147483647 h 317"/>
                <a:gd name="T22" fmla="*/ 2147483647 w 413"/>
                <a:gd name="T23" fmla="*/ 2147483647 h 317"/>
                <a:gd name="T24" fmla="*/ 2147483647 w 413"/>
                <a:gd name="T25" fmla="*/ 2147483647 h 317"/>
                <a:gd name="T26" fmla="*/ 2147483647 w 413"/>
                <a:gd name="T27" fmla="*/ 2147483647 h 317"/>
                <a:gd name="T28" fmla="*/ 2147483647 w 413"/>
                <a:gd name="T29" fmla="*/ 2147483647 h 31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13"/>
                <a:gd name="T46" fmla="*/ 0 h 317"/>
                <a:gd name="T47" fmla="*/ 413 w 413"/>
                <a:gd name="T48" fmla="*/ 317 h 31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13" h="317">
                  <a:moveTo>
                    <a:pt x="21" y="254"/>
                  </a:moveTo>
                  <a:cubicBezTo>
                    <a:pt x="30" y="228"/>
                    <a:pt x="46" y="209"/>
                    <a:pt x="53" y="182"/>
                  </a:cubicBezTo>
                  <a:cubicBezTo>
                    <a:pt x="54" y="177"/>
                    <a:pt x="65" y="118"/>
                    <a:pt x="69" y="110"/>
                  </a:cubicBezTo>
                  <a:cubicBezTo>
                    <a:pt x="94" y="60"/>
                    <a:pt x="116" y="61"/>
                    <a:pt x="149" y="22"/>
                  </a:cubicBezTo>
                  <a:cubicBezTo>
                    <a:pt x="167" y="0"/>
                    <a:pt x="144" y="62"/>
                    <a:pt x="160" y="38"/>
                  </a:cubicBezTo>
                  <a:cubicBezTo>
                    <a:pt x="168" y="43"/>
                    <a:pt x="204" y="29"/>
                    <a:pt x="208" y="38"/>
                  </a:cubicBezTo>
                  <a:cubicBezTo>
                    <a:pt x="217" y="61"/>
                    <a:pt x="231" y="70"/>
                    <a:pt x="237" y="102"/>
                  </a:cubicBezTo>
                  <a:cubicBezTo>
                    <a:pt x="245" y="144"/>
                    <a:pt x="236" y="168"/>
                    <a:pt x="277" y="182"/>
                  </a:cubicBezTo>
                  <a:cubicBezTo>
                    <a:pt x="308" y="136"/>
                    <a:pt x="326" y="85"/>
                    <a:pt x="357" y="38"/>
                  </a:cubicBezTo>
                  <a:cubicBezTo>
                    <a:pt x="364" y="27"/>
                    <a:pt x="380" y="23"/>
                    <a:pt x="389" y="14"/>
                  </a:cubicBezTo>
                  <a:cubicBezTo>
                    <a:pt x="396" y="7"/>
                    <a:pt x="373" y="25"/>
                    <a:pt x="365" y="30"/>
                  </a:cubicBezTo>
                  <a:cubicBezTo>
                    <a:pt x="373" y="104"/>
                    <a:pt x="395" y="167"/>
                    <a:pt x="413" y="238"/>
                  </a:cubicBezTo>
                  <a:cubicBezTo>
                    <a:pt x="410" y="249"/>
                    <a:pt x="405" y="270"/>
                    <a:pt x="405" y="270"/>
                  </a:cubicBezTo>
                  <a:cubicBezTo>
                    <a:pt x="320" y="273"/>
                    <a:pt x="234" y="274"/>
                    <a:pt x="149" y="278"/>
                  </a:cubicBezTo>
                  <a:cubicBezTo>
                    <a:pt x="119" y="279"/>
                    <a:pt x="0" y="317"/>
                    <a:pt x="21" y="2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F0000"/>
                </a:gs>
                <a:gs pos="100000">
                  <a:srgbClr val="0000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32" name="Picture 4" descr="forest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7680" r="73769"/>
            <a:stretch>
              <a:fillRect/>
            </a:stretch>
          </p:blipFill>
          <p:spPr bwMode="auto">
            <a:xfrm>
              <a:off x="7678179" y="4349465"/>
              <a:ext cx="1401105" cy="912664"/>
            </a:xfrm>
            <a:prstGeom prst="rect">
              <a:avLst/>
            </a:prstGeom>
            <a:noFill/>
          </p:spPr>
        </p:pic>
        <p:pic>
          <p:nvPicPr>
            <p:cNvPr id="33" name="Picture 81" descr="MCj02808020000[1]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48400" y="4419600"/>
              <a:ext cx="907134" cy="782523"/>
            </a:xfrm>
            <a:prstGeom prst="rect">
              <a:avLst/>
            </a:prstGeom>
            <a:noFill/>
          </p:spPr>
        </p:pic>
        <p:graphicFrame>
          <p:nvGraphicFramePr>
            <p:cNvPr id="34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77390448"/>
                </p:ext>
              </p:extLst>
            </p:nvPr>
          </p:nvGraphicFramePr>
          <p:xfrm>
            <a:off x="7095059" y="4459851"/>
            <a:ext cx="522645" cy="7473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0" name="Photo Editor Photo" r:id="rId10" imgW="2286198" imgH="1706667" progId="">
                    <p:embed/>
                  </p:oleObj>
                </mc:Choice>
                <mc:Fallback>
                  <p:oleObj name="Photo Editor Photo" r:id="rId10" imgW="2286198" imgH="1706667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3334" t="37302" r="45084" b="9944"/>
                        <a:stretch>
                          <a:fillRect/>
                        </a:stretch>
                      </p:blipFill>
                      <p:spPr bwMode="auto">
                        <a:xfrm>
                          <a:off x="7095059" y="4459851"/>
                          <a:ext cx="522645" cy="7473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Text Box 23"/>
            <p:cNvSpPr txBox="1">
              <a:spLocks noChangeArrowheads="1"/>
            </p:cNvSpPr>
            <p:nvPr/>
          </p:nvSpPr>
          <p:spPr bwMode="auto">
            <a:xfrm>
              <a:off x="6772803" y="5177933"/>
              <a:ext cx="181075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45720" rIns="4572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 </a:t>
              </a:r>
              <a:r>
                <a:rPr lang="en-US" sz="2000" b="1" dirty="0" smtClean="0">
                  <a:solidFill>
                    <a:srgbClr val="000000"/>
                  </a:solidFill>
                  <a:latin typeface="Helvetica" pitchFamily="34" charset="0"/>
                </a:rPr>
                <a:t>Western USA</a:t>
              </a:r>
              <a:endParaRPr lang="en-US" sz="2000" b="1" dirty="0">
                <a:solidFill>
                  <a:srgbClr val="000000"/>
                </a:solidFill>
                <a:latin typeface="Helvetica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36818" y="2048925"/>
            <a:ext cx="337936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000" b="1" dirty="0">
                <a:solidFill>
                  <a:srgbClr val="FF0000"/>
                </a:solidFill>
              </a:rPr>
              <a:t>Rising </a:t>
            </a:r>
            <a:r>
              <a:rPr lang="en-US" sz="2000" b="1" dirty="0" smtClean="0">
                <a:solidFill>
                  <a:srgbClr val="FF0000"/>
                </a:solidFill>
              </a:rPr>
              <a:t>Asian emissions </a:t>
            </a:r>
          </a:p>
          <a:p>
            <a:pPr defTabSz="914400"/>
            <a:r>
              <a:rPr lang="en-US" altLang="ja-JP" sz="1400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[</a:t>
            </a:r>
            <a:r>
              <a:rPr lang="en-US" altLang="ja-JP" sz="1400" dirty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e.g., Jacob et al., 1999; </a:t>
            </a:r>
            <a:endParaRPr lang="en-US" altLang="ja-JP" sz="1400" dirty="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  <a:p>
            <a:pPr defTabSz="914400"/>
            <a:r>
              <a:rPr lang="en-US" altLang="ja-JP" sz="1400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Richter </a:t>
            </a:r>
            <a:r>
              <a:rPr lang="en-US" altLang="ja-JP" sz="1400" dirty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et al., 2005; </a:t>
            </a:r>
            <a:endParaRPr lang="en-US" altLang="ja-JP" sz="1400" dirty="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  <a:p>
            <a:pPr defTabSz="914400"/>
            <a:r>
              <a:rPr lang="en-US" altLang="ja-JP" sz="1400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Cooper </a:t>
            </a:r>
            <a:r>
              <a:rPr lang="en-US" altLang="ja-JP" sz="1400" dirty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et al., 2010] 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09093" y="962035"/>
            <a:ext cx="38620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000" b="1" dirty="0" smtClean="0">
                <a:solidFill>
                  <a:srgbClr val="FF0000"/>
                </a:solidFill>
              </a:rPr>
              <a:t>Natural events </a:t>
            </a:r>
            <a:r>
              <a:rPr lang="en-US" sz="2000" i="1" dirty="0" smtClean="0">
                <a:solidFill>
                  <a:srgbClr val="000000"/>
                </a:solidFill>
              </a:rPr>
              <a:t>e.g., </a:t>
            </a:r>
            <a:r>
              <a:rPr lang="en-US" sz="2000" dirty="0" smtClean="0">
                <a:solidFill>
                  <a:srgbClr val="000000"/>
                </a:solidFill>
              </a:rPr>
              <a:t>stratospheric </a:t>
            </a:r>
            <a:r>
              <a:rPr lang="en-US" sz="1400" dirty="0">
                <a:solidFill>
                  <a:srgbClr val="000000"/>
                </a:solidFill>
              </a:rPr>
              <a:t>[Langford et </a:t>
            </a:r>
            <a:r>
              <a:rPr lang="en-US" sz="1400" dirty="0" smtClean="0">
                <a:solidFill>
                  <a:srgbClr val="000000"/>
                </a:solidFill>
              </a:rPr>
              <a:t>al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[2009</a:t>
            </a:r>
            <a:r>
              <a:rPr lang="en-US" sz="1400" dirty="0">
                <a:solidFill>
                  <a:srgbClr val="000000"/>
                </a:solidFill>
              </a:rPr>
              <a:t>]</a:t>
            </a:r>
            <a:r>
              <a:rPr lang="en-US" sz="1400" b="1" dirty="0">
                <a:solidFill>
                  <a:srgbClr val="000000"/>
                </a:solidFill>
              </a:rPr>
              <a:t>; </a:t>
            </a:r>
            <a:r>
              <a:rPr lang="en-US" sz="2000" dirty="0">
                <a:solidFill>
                  <a:srgbClr val="000000"/>
                </a:solidFill>
              </a:rPr>
              <a:t>fires </a:t>
            </a:r>
            <a:r>
              <a:rPr lang="en-US" sz="1400" dirty="0" smtClean="0">
                <a:solidFill>
                  <a:srgbClr val="000000"/>
                </a:solidFill>
              </a:rPr>
              <a:t>[Jaffe &amp; </a:t>
            </a:r>
            <a:r>
              <a:rPr lang="en-US" sz="1400" dirty="0" err="1" smtClean="0">
                <a:solidFill>
                  <a:srgbClr val="000000"/>
                </a:solidFill>
              </a:rPr>
              <a:t>Wigder</a:t>
            </a:r>
            <a:r>
              <a:rPr lang="en-US" sz="1400" dirty="0" smtClean="0">
                <a:solidFill>
                  <a:srgbClr val="000000"/>
                </a:solidFill>
              </a:rPr>
              <a:t>, 2012]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43531" y="833671"/>
            <a:ext cx="287948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000" b="1" dirty="0">
                <a:solidFill>
                  <a:srgbClr val="FF0000"/>
                </a:solidFill>
                <a:sym typeface="Wingdings"/>
              </a:rPr>
              <a:t>Warming </a:t>
            </a:r>
            <a:r>
              <a:rPr lang="en-US" sz="2000" b="1" dirty="0" smtClean="0">
                <a:solidFill>
                  <a:srgbClr val="FF0000"/>
                </a:solidFill>
                <a:sym typeface="Wingdings"/>
              </a:rPr>
              <a:t>climate</a:t>
            </a:r>
          </a:p>
          <a:p>
            <a:pPr defTabSz="914400"/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+in polluted 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regions </a:t>
            </a:r>
            <a:endParaRPr lang="en-US" sz="2000" dirty="0" smtClean="0">
              <a:solidFill>
                <a:srgbClr val="000000"/>
              </a:solidFill>
              <a:sym typeface="Wingdings"/>
            </a:endParaRPr>
          </a:p>
          <a:p>
            <a:pPr defTabSz="914400"/>
            <a:r>
              <a:rPr lang="en-US" sz="1400" dirty="0" smtClean="0">
                <a:solidFill>
                  <a:srgbClr val="000000"/>
                </a:solidFill>
                <a:sym typeface="Wingdings"/>
              </a:rPr>
              <a:t>[</a:t>
            </a:r>
            <a:r>
              <a:rPr lang="en-US" sz="1400" dirty="0">
                <a:solidFill>
                  <a:srgbClr val="000000"/>
                </a:solidFill>
                <a:sym typeface="Wingdings"/>
              </a:rPr>
              <a:t>Jacob &amp; Winner, </a:t>
            </a:r>
            <a:r>
              <a:rPr lang="en-US" sz="1400" dirty="0" smtClean="0">
                <a:solidFill>
                  <a:srgbClr val="000000"/>
                </a:solidFill>
                <a:sym typeface="Wingdings"/>
              </a:rPr>
              <a:t>2009 review]</a:t>
            </a:r>
          </a:p>
          <a:p>
            <a:pPr defTabSz="914400"/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+ natural sources </a:t>
            </a:r>
          </a:p>
          <a:p>
            <a:pPr defTabSz="914400"/>
            <a:r>
              <a:rPr lang="fr-FR" sz="1600" dirty="0" smtClean="0">
                <a:solidFill>
                  <a:srgbClr val="000000"/>
                </a:solidFill>
                <a:sym typeface="Wingdings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sym typeface="Wingdings"/>
              </a:rPr>
              <a:t>recent reviews: </a:t>
            </a:r>
            <a:r>
              <a:rPr lang="en-US" sz="1400" dirty="0" err="1" smtClean="0">
                <a:solidFill>
                  <a:srgbClr val="000000"/>
                </a:solidFill>
                <a:sym typeface="Wingdings"/>
              </a:rPr>
              <a:t>Isaksen</a:t>
            </a:r>
            <a:r>
              <a:rPr lang="en-US" sz="1400" dirty="0" smtClean="0">
                <a:solidFill>
                  <a:srgbClr val="000000"/>
                </a:solidFill>
                <a:sym typeface="Wingdings"/>
              </a:rPr>
              <a:t> et al., 2009; Fiore et al., 2012</a:t>
            </a:r>
            <a:r>
              <a:rPr lang="en-US" altLang="ja-JP" sz="1400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]</a:t>
            </a:r>
          </a:p>
          <a:p>
            <a:pPr defTabSz="914400"/>
            <a:r>
              <a:rPr lang="en-US" altLang="zh-CN" sz="2000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? Transport pathways</a:t>
            </a:r>
            <a:endParaRPr lang="en-US" altLang="zh-CN" sz="2000" dirty="0">
              <a:solidFill>
                <a:srgbClr val="FF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0" y="5060368"/>
            <a:ext cx="9144000" cy="40011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b="1" dirty="0" smtClean="0">
                <a:solidFill>
                  <a:srgbClr val="0000FF"/>
                </a:solidFill>
                <a:latin typeface="Arial"/>
                <a:sym typeface="Wingdings"/>
              </a:rPr>
              <a:t>Need process</a:t>
            </a:r>
            <a:r>
              <a:rPr lang="en-US" sz="2000" b="1" dirty="0">
                <a:solidFill>
                  <a:srgbClr val="0000FF"/>
                </a:solidFill>
                <a:latin typeface="Arial"/>
                <a:sym typeface="Wingdings"/>
              </a:rPr>
              <a:t>-level understanding 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sym typeface="Wingdings"/>
              </a:rPr>
              <a:t>on daily </a:t>
            </a:r>
            <a:r>
              <a:rPr lang="en-US" sz="2000" b="1" dirty="0">
                <a:solidFill>
                  <a:srgbClr val="0000FF"/>
                </a:solidFill>
                <a:latin typeface="Arial"/>
                <a:sym typeface="Wingdings"/>
              </a:rPr>
              <a:t>to multi-decadal time scales </a:t>
            </a:r>
            <a:endParaRPr lang="en-US" sz="2000" b="1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08459" y="5522463"/>
            <a:ext cx="83638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Today’s talk:</a:t>
            </a:r>
            <a:r>
              <a:rPr lang="en-US" sz="2000" dirty="0" smtClean="0"/>
              <a:t> 1</a:t>
            </a:r>
            <a:r>
              <a:rPr lang="en-US" sz="2000" smtClean="0"/>
              <a:t>) Intro: </a:t>
            </a:r>
            <a:r>
              <a:rPr lang="en-US" sz="2000" dirty="0" smtClean="0"/>
              <a:t>satellites + models</a:t>
            </a:r>
          </a:p>
          <a:p>
            <a:r>
              <a:rPr lang="en-US" sz="2000" dirty="0" smtClean="0"/>
              <a:t>	       	  2) NASA AQAST Overview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       	  3) Results for WUS from two collaborative AQAST projects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       	  4) Air quality projections in a warming climate </a:t>
            </a:r>
            <a:endParaRPr lang="en-US" sz="2000" dirty="0"/>
          </a:p>
        </p:txBody>
      </p:sp>
      <p:sp>
        <p:nvSpPr>
          <p:cNvPr id="37" name="AutoShape 12"/>
          <p:cNvSpPr>
            <a:spLocks noChangeArrowheads="1"/>
          </p:cNvSpPr>
          <p:nvPr/>
        </p:nvSpPr>
        <p:spPr bwMode="auto">
          <a:xfrm rot="8817440">
            <a:off x="4950997" y="1216974"/>
            <a:ext cx="121417" cy="1324456"/>
          </a:xfrm>
          <a:prstGeom prst="upArrow">
            <a:avLst>
              <a:gd name="adj1" fmla="val 50000"/>
              <a:gd name="adj2" fmla="val 66667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Bent Arrow 8"/>
          <p:cNvSpPr/>
          <p:nvPr/>
        </p:nvSpPr>
        <p:spPr bwMode="auto">
          <a:xfrm>
            <a:off x="1970386" y="2695633"/>
            <a:ext cx="2280484" cy="619725"/>
          </a:xfrm>
          <a:prstGeom prst="ben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74279" y="3433384"/>
            <a:ext cx="8133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0000FF"/>
                </a:solidFill>
              </a:rPr>
              <a:t>X</a:t>
            </a:r>
            <a:endParaRPr lang="en-US" sz="7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805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48" grpId="0" animBg="1"/>
      <p:bldP spid="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955" y="10950"/>
            <a:ext cx="9144000" cy="1018229"/>
          </a:xfrm>
        </p:spPr>
        <p:txBody>
          <a:bodyPr/>
          <a:lstStyle/>
          <a:p>
            <a:r>
              <a:rPr lang="en-US" dirty="0" smtClean="0"/>
              <a:t>Satellite instruments for tropospheric O</a:t>
            </a:r>
            <a:r>
              <a:rPr lang="en-US" baseline="-25000" dirty="0" smtClean="0"/>
              <a:t>3</a:t>
            </a:r>
            <a:r>
              <a:rPr lang="en-US" dirty="0" smtClean="0"/>
              <a:t> and its precursors</a:t>
            </a:r>
            <a:endParaRPr lang="en-US" dirty="0"/>
          </a:p>
        </p:txBody>
      </p:sp>
      <p:sp>
        <p:nvSpPr>
          <p:cNvPr id="5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91405" y="7415407"/>
            <a:ext cx="2133600" cy="365125"/>
          </a:xfrm>
        </p:spPr>
        <p:txBody>
          <a:bodyPr/>
          <a:lstStyle/>
          <a:p>
            <a:fld id="{5C7F6BA1-1267-DB4B-BE37-A8374BEFD506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7521"/>
          <a:stretch/>
        </p:blipFill>
        <p:spPr>
          <a:xfrm>
            <a:off x="48379" y="1532465"/>
            <a:ext cx="9144001" cy="4273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16952" y="5591578"/>
            <a:ext cx="2177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HTAP 2010, Part A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737813" y="3193143"/>
            <a:ext cx="5129909" cy="3074235"/>
            <a:chOff x="737813" y="3543898"/>
            <a:chExt cx="5129909" cy="3074235"/>
          </a:xfrm>
        </p:grpSpPr>
        <p:cxnSp>
          <p:nvCxnSpPr>
            <p:cNvPr id="40" name="Straight Arrow Connector 39"/>
            <p:cNvCxnSpPr/>
            <p:nvPr/>
          </p:nvCxnSpPr>
          <p:spPr bwMode="auto">
            <a:xfrm>
              <a:off x="5365450" y="4010768"/>
              <a:ext cx="477316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14" name="Group 13"/>
            <p:cNvGrpSpPr/>
            <p:nvPr/>
          </p:nvGrpSpPr>
          <p:grpSpPr>
            <a:xfrm>
              <a:off x="737813" y="3543898"/>
              <a:ext cx="5129909" cy="3074235"/>
              <a:chOff x="737813" y="3543898"/>
              <a:chExt cx="5129909" cy="3074235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737813" y="6156468"/>
                <a:ext cx="275087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0000"/>
                    </a:solidFill>
                  </a:rPr>
                  <a:t>Solar backscatter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9" name="Straight Arrow Connector 8"/>
              <p:cNvCxnSpPr/>
              <p:nvPr/>
            </p:nvCxnSpPr>
            <p:spPr bwMode="auto">
              <a:xfrm>
                <a:off x="5346095" y="3543898"/>
                <a:ext cx="477316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3" name="Straight Arrow Connector 42"/>
              <p:cNvCxnSpPr/>
              <p:nvPr/>
            </p:nvCxnSpPr>
            <p:spPr bwMode="auto">
              <a:xfrm>
                <a:off x="5390406" y="4417168"/>
                <a:ext cx="477316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13" name="TextBox 12"/>
          <p:cNvSpPr txBox="1"/>
          <p:nvPr/>
        </p:nvSpPr>
        <p:spPr>
          <a:xfrm>
            <a:off x="411247" y="1076481"/>
            <a:ext cx="7098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Nadir viewing; near-polar, sun-synchronous, low Earth orbits</a:t>
            </a:r>
            <a:endParaRPr lang="en-US" sz="20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4423784" y="2740781"/>
            <a:ext cx="2835782" cy="3555997"/>
            <a:chOff x="4447974" y="3079441"/>
            <a:chExt cx="2835782" cy="3555997"/>
          </a:xfrm>
        </p:grpSpPr>
        <p:cxnSp>
          <p:nvCxnSpPr>
            <p:cNvPr id="46" name="Straight Arrow Connector 45"/>
            <p:cNvCxnSpPr/>
            <p:nvPr/>
          </p:nvCxnSpPr>
          <p:spPr bwMode="auto">
            <a:xfrm>
              <a:off x="5390406" y="3079441"/>
              <a:ext cx="477316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7" name="Straight Arrow Connector 46"/>
            <p:cNvCxnSpPr/>
            <p:nvPr/>
          </p:nvCxnSpPr>
          <p:spPr bwMode="auto">
            <a:xfrm>
              <a:off x="5385571" y="3316506"/>
              <a:ext cx="477316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8" name="Straight Arrow Connector 47"/>
            <p:cNvCxnSpPr/>
            <p:nvPr/>
          </p:nvCxnSpPr>
          <p:spPr bwMode="auto">
            <a:xfrm>
              <a:off x="5377545" y="4211551"/>
              <a:ext cx="477316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2" name="Straight Arrow Connector 51"/>
            <p:cNvCxnSpPr/>
            <p:nvPr/>
          </p:nvCxnSpPr>
          <p:spPr bwMode="auto">
            <a:xfrm>
              <a:off x="5384805" y="4654231"/>
              <a:ext cx="477316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6" name="TextBox 55"/>
            <p:cNvSpPr txBox="1"/>
            <p:nvPr/>
          </p:nvSpPr>
          <p:spPr>
            <a:xfrm>
              <a:off x="4447974" y="6173773"/>
              <a:ext cx="28357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3366FF"/>
                  </a:solidFill>
                </a:rPr>
                <a:t>Thermal Emission</a:t>
              </a:r>
              <a:endParaRPr lang="en-US" sz="2400" b="1" dirty="0">
                <a:solidFill>
                  <a:srgbClr val="3366FF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-48363" y="6416099"/>
            <a:ext cx="9307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See also reviews:  Martin et al., Atm. </a:t>
            </a:r>
            <a:r>
              <a:rPr lang="en-US" sz="2000" b="1" dirty="0" err="1" smtClean="0">
                <a:solidFill>
                  <a:srgbClr val="0000FF"/>
                </a:solidFill>
              </a:rPr>
              <a:t>Env</a:t>
            </a:r>
            <a:r>
              <a:rPr lang="en-US" sz="2000" b="1" dirty="0" smtClean="0">
                <a:solidFill>
                  <a:srgbClr val="0000FF"/>
                </a:solidFill>
              </a:rPr>
              <a:t>, 2008; Fishman et al., BAMS, 2008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356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955" y="10950"/>
            <a:ext cx="9144000" cy="1018229"/>
          </a:xfrm>
        </p:spPr>
        <p:txBody>
          <a:bodyPr/>
          <a:lstStyle/>
          <a:p>
            <a:r>
              <a:rPr lang="en-US" dirty="0" smtClean="0"/>
              <a:t>How can satellite data help address AQ challenges?</a:t>
            </a:r>
            <a:br>
              <a:rPr lang="en-US" dirty="0" smtClean="0"/>
            </a:br>
            <a:r>
              <a:rPr lang="en-US" dirty="0" smtClean="0"/>
              <a:t>Examples: Improve regional source characterization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227348" y="4919027"/>
            <a:ext cx="59545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 Improved spatial &amp; temporal source information</a:t>
            </a:r>
          </a:p>
          <a:p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 Improved emissions for SIP modeling and </a:t>
            </a:r>
            <a:r>
              <a:rPr lang="en-US" sz="2000" dirty="0">
                <a:solidFill>
                  <a:srgbClr val="0000FF"/>
                </a:solidFill>
                <a:sym typeface="Wingdings"/>
              </a:rPr>
              <a:t>	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AQ forecasting </a:t>
            </a:r>
          </a:p>
          <a:p>
            <a:pPr marL="342900" indent="-342900">
              <a:buFont typeface="Wingdings" charset="0"/>
              <a:buChar char="à"/>
            </a:pP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National NO</a:t>
            </a:r>
            <a:r>
              <a:rPr lang="en-US" sz="2000" baseline="-25000" dirty="0" smtClean="0">
                <a:solidFill>
                  <a:srgbClr val="0000FF"/>
                </a:solidFill>
                <a:sym typeface="Wingdings"/>
              </a:rPr>
              <a:t>2 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monitoring to fill in AQS gaps</a:t>
            </a:r>
          </a:p>
        </p:txBody>
      </p:sp>
      <p:pic>
        <p:nvPicPr>
          <p:cNvPr id="51" name="Picture 50" descr="OMI_truck_rail_pop.jpg"/>
          <p:cNvPicPr>
            <a:picLocks noChangeAspect="1"/>
          </p:cNvPicPr>
          <p:nvPr/>
        </p:nvPicPr>
        <p:blipFill rotWithShape="1">
          <a:blip r:embed="rId3"/>
          <a:srcRect t="6759" r="48360" b="49195"/>
          <a:stretch/>
        </p:blipFill>
        <p:spPr>
          <a:xfrm>
            <a:off x="4141647" y="1413834"/>
            <a:ext cx="4678170" cy="2654228"/>
          </a:xfrm>
          <a:prstGeom prst="rect">
            <a:avLst/>
          </a:prstGeom>
        </p:spPr>
      </p:pic>
      <p:sp>
        <p:nvSpPr>
          <p:cNvPr id="5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91405" y="7415407"/>
            <a:ext cx="2133600" cy="365125"/>
          </a:xfrm>
        </p:spPr>
        <p:txBody>
          <a:bodyPr/>
          <a:lstStyle/>
          <a:p>
            <a:fld id="{5C7F6BA1-1267-DB4B-BE37-A8374BEFD506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270033"/>
              </p:ext>
            </p:extLst>
          </p:nvPr>
        </p:nvGraphicFramePr>
        <p:xfrm>
          <a:off x="5036470" y="3833731"/>
          <a:ext cx="3230061" cy="2523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044"/>
                <a:gridCol w="310044"/>
                <a:gridCol w="310044"/>
                <a:gridCol w="293820"/>
                <a:gridCol w="326268"/>
                <a:gridCol w="310044"/>
                <a:gridCol w="310044"/>
                <a:gridCol w="310044"/>
                <a:gridCol w="308113"/>
                <a:gridCol w="441596"/>
              </a:tblGrid>
              <a:tr h="252307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smtClean="0">
                          <a:solidFill>
                            <a:schemeClr val="tx1"/>
                          </a:solidFill>
                          <a:latin typeface="Arial"/>
                        </a:rPr>
                        <a:t>0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smtClean="0">
                          <a:solidFill>
                            <a:schemeClr val="tx1"/>
                          </a:solidFill>
                          <a:latin typeface="Arial"/>
                        </a:rPr>
                        <a:t>100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smtClean="0">
                          <a:solidFill>
                            <a:schemeClr val="tx1"/>
                          </a:solidFill>
                          <a:latin typeface="Arial"/>
                        </a:rPr>
                        <a:t>200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smtClean="0">
                          <a:solidFill>
                            <a:schemeClr val="tx1"/>
                          </a:solidFill>
                          <a:latin typeface="Arial"/>
                        </a:rPr>
                        <a:t>300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smtClean="0">
                          <a:solidFill>
                            <a:schemeClr val="tx1"/>
                          </a:solidFill>
                          <a:latin typeface="Arial"/>
                        </a:rPr>
                        <a:t>400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smtClean="0">
                          <a:solidFill>
                            <a:schemeClr val="tx1"/>
                          </a:solidFill>
                          <a:latin typeface="Arial"/>
                        </a:rPr>
                        <a:t>600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smtClean="0">
                          <a:solidFill>
                            <a:schemeClr val="tx1"/>
                          </a:solidFill>
                          <a:latin typeface="Arial"/>
                        </a:rPr>
                        <a:t>800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smtClean="0">
                          <a:solidFill>
                            <a:schemeClr val="tx1"/>
                          </a:solidFill>
                          <a:latin typeface="Arial"/>
                        </a:rPr>
                        <a:t>1100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smtClean="0">
                          <a:solidFill>
                            <a:schemeClr val="tx1"/>
                          </a:solidFill>
                          <a:latin typeface="Arial"/>
                        </a:rPr>
                        <a:t>1500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smtClean="0">
                          <a:solidFill>
                            <a:schemeClr val="tx1"/>
                          </a:solidFill>
                          <a:latin typeface="Arial"/>
                        </a:rPr>
                        <a:t>2000+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2" name="Oval 61"/>
          <p:cNvSpPr/>
          <p:nvPr/>
        </p:nvSpPr>
        <p:spPr>
          <a:xfrm>
            <a:off x="4874538" y="1942280"/>
            <a:ext cx="457127" cy="30647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5573738" y="1891398"/>
            <a:ext cx="457128" cy="45887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473140" y="1056900"/>
            <a:ext cx="3946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OMI NO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columns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 </a:t>
            </a:r>
            <a:r>
              <a:rPr lang="en-US" dirty="0" err="1" smtClean="0">
                <a:solidFill>
                  <a:srgbClr val="FF0000"/>
                </a:solidFill>
                <a:sym typeface="Wingdings"/>
              </a:rPr>
              <a:t>NOx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emissions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828717" y="4070702"/>
            <a:ext cx="51667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Erica Bickford &amp; Tracey Holloway, UW-Madison</a:t>
            </a:r>
            <a:endParaRPr lang="en-US" i="1" dirty="0"/>
          </a:p>
        </p:txBody>
      </p:sp>
      <p:pic>
        <p:nvPicPr>
          <p:cNvPr id="67" name="Picture 66" descr="aqast_logo_222x22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641" y="6135930"/>
            <a:ext cx="863811" cy="689286"/>
          </a:xfrm>
          <a:prstGeom prst="rect">
            <a:avLst/>
          </a:prstGeom>
        </p:spPr>
      </p:pic>
      <p:pic>
        <p:nvPicPr>
          <p:cNvPr id="68" name="Picture 2" descr="http://global-warming.accuweather.com/nasa-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12153" y="6283425"/>
            <a:ext cx="626394" cy="537231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304573" y="1044581"/>
            <a:ext cx="3758736" cy="5091349"/>
            <a:chOff x="14293" y="1044581"/>
            <a:chExt cx="3758736" cy="5091349"/>
          </a:xfrm>
        </p:grpSpPr>
        <p:sp>
          <p:nvSpPr>
            <p:cNvPr id="31" name="TextBox 30"/>
            <p:cNvSpPr txBox="1"/>
            <p:nvPr/>
          </p:nvSpPr>
          <p:spPr>
            <a:xfrm>
              <a:off x="14293" y="1044581"/>
              <a:ext cx="3758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OMI HCHO </a:t>
              </a:r>
              <a:r>
                <a:rPr lang="en-US" dirty="0" smtClean="0">
                  <a:solidFill>
                    <a:srgbClr val="FF0000"/>
                  </a:solidFill>
                  <a:sym typeface="Wingdings"/>
                </a:rPr>
                <a:t> isoprene emissions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192315" y="1449991"/>
              <a:ext cx="2438400" cy="3872564"/>
              <a:chOff x="2438400" y="1559293"/>
              <a:chExt cx="2438400" cy="4612907"/>
            </a:xfrm>
          </p:grpSpPr>
          <p:pic>
            <p:nvPicPr>
              <p:cNvPr id="34" name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70179" t="1632" r="1749" b="60838"/>
              <a:stretch>
                <a:fillRect/>
              </a:stretch>
            </p:blipFill>
            <p:spPr bwMode="auto">
              <a:xfrm>
                <a:off x="2438400" y="1559293"/>
                <a:ext cx="2438400" cy="14943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" name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20176" t="44058" r="51752" b="18412"/>
              <a:stretch>
                <a:fillRect/>
              </a:stretch>
            </p:blipFill>
            <p:spPr bwMode="auto">
              <a:xfrm>
                <a:off x="2438400" y="3118585"/>
                <a:ext cx="2438400" cy="14943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" name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69302" t="44057" r="2627" b="18413"/>
              <a:stretch>
                <a:fillRect/>
              </a:stretch>
            </p:blipFill>
            <p:spPr bwMode="auto">
              <a:xfrm>
                <a:off x="2438400" y="4677878"/>
                <a:ext cx="2438400" cy="14943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2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t="87752" b="8622"/>
            <a:stretch>
              <a:fillRect/>
            </a:stretch>
          </p:blipFill>
          <p:spPr bwMode="auto">
            <a:xfrm>
              <a:off x="192315" y="5322555"/>
              <a:ext cx="25146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TextBox 43"/>
            <p:cNvSpPr txBox="1"/>
            <p:nvPr/>
          </p:nvSpPr>
          <p:spPr>
            <a:xfrm>
              <a:off x="192315" y="5551155"/>
              <a:ext cx="24272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AutoNum type="arabicPlain"/>
              </a:pPr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   5          10          15</a:t>
              </a:r>
            </a:p>
            <a:p>
              <a:pPr marL="342900" indent="-342900"/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600" b="1" baseline="30000" dirty="0" smtClean="0">
                  <a:latin typeface="Arial" pitchFamily="34" charset="0"/>
                  <a:cs typeface="Arial" pitchFamily="34" charset="0"/>
                </a:rPr>
                <a:t>15 </a:t>
              </a:r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 molecules cm</a:t>
              </a:r>
              <a:r>
                <a:rPr lang="en-US" sz="1600" b="1" baseline="30000" dirty="0" smtClean="0">
                  <a:latin typeface="Arial" pitchFamily="34" charset="0"/>
                  <a:cs typeface="Arial" pitchFamily="34" charset="0"/>
                </a:rPr>
                <a:t>-2</a:t>
              </a:r>
              <a:endParaRPr lang="en-US" sz="1600" b="1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92315" y="1462413"/>
              <a:ext cx="18133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HCHO column,</a:t>
              </a:r>
            </a:p>
            <a:p>
              <a:r>
                <a:rPr lang="en-US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Jun-Aug 2006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92315" y="2731755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2007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92315" y="4027155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2008</a:t>
              </a: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201933" y="6176788"/>
            <a:ext cx="18036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48BE6F"/>
                </a:solidFill>
                <a:latin typeface="Arial" pitchFamily="34" charset="0"/>
                <a:cs typeface="Arial" pitchFamily="34" charset="0"/>
              </a:rPr>
              <a:t>Lei Zhu, Harvard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65648" y="6478003"/>
            <a:ext cx="3206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AQAST PIs: </a:t>
            </a: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Mickley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Cohan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13786" y="2944996"/>
            <a:ext cx="127503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Freight rail 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5036470" y="2319358"/>
            <a:ext cx="0" cy="6256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0" name="Straight Arrow Connector 69"/>
          <p:cNvCxnSpPr>
            <a:endCxn id="64" idx="3"/>
          </p:cNvCxnSpPr>
          <p:nvPr/>
        </p:nvCxnSpPr>
        <p:spPr bwMode="auto">
          <a:xfrm flipV="1">
            <a:off x="5145325" y="2283073"/>
            <a:ext cx="495358" cy="6256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1" name="TextBox 70"/>
          <p:cNvSpPr txBox="1"/>
          <p:nvPr/>
        </p:nvSpPr>
        <p:spPr>
          <a:xfrm>
            <a:off x="4169148" y="1403618"/>
            <a:ext cx="160028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Freight trucks </a:t>
            </a:r>
          </a:p>
        </p:txBody>
      </p:sp>
      <p:cxnSp>
        <p:nvCxnSpPr>
          <p:cNvPr id="72" name="Straight Arrow Connector 71"/>
          <p:cNvCxnSpPr>
            <a:endCxn id="62" idx="0"/>
          </p:cNvCxnSpPr>
          <p:nvPr/>
        </p:nvCxnSpPr>
        <p:spPr bwMode="auto">
          <a:xfrm>
            <a:off x="4874538" y="1657048"/>
            <a:ext cx="228564" cy="2852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3" name="TextBox 72"/>
          <p:cNvSpPr txBox="1"/>
          <p:nvPr/>
        </p:nvSpPr>
        <p:spPr>
          <a:xfrm>
            <a:off x="5588820" y="4440034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AQAST PI: Holloway</a:t>
            </a:r>
          </a:p>
        </p:txBody>
      </p:sp>
    </p:spTree>
    <p:extLst>
      <p:ext uri="{BB962C8B-B14F-4D97-AF65-F5344CB8AC3E}">
        <p14:creationId xmlns:p14="http://schemas.microsoft.com/office/powerpoint/2010/main" val="1896798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955" y="-1145"/>
            <a:ext cx="9144000" cy="1127717"/>
          </a:xfrm>
        </p:spPr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atellite products indicate potential for </a:t>
            </a:r>
            <a:br>
              <a:rPr lang="en-US" dirty="0" smtClean="0"/>
            </a:br>
            <a:r>
              <a:rPr lang="en-US" dirty="0" smtClean="0"/>
              <a:t>contributions from transported “background”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2127300" y="1120833"/>
            <a:ext cx="1211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9/15/12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86655" y="5463518"/>
            <a:ext cx="56271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0"/>
              <a:buChar char="à"/>
            </a:pP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Indicate potential downwind influence</a:t>
            </a:r>
          </a:p>
          <a:p>
            <a:pPr marL="342900" indent="-342900">
              <a:buFont typeface="Wingdings" charset="0"/>
              <a:buChar char="à"/>
            </a:pP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Public health alerts</a:t>
            </a:r>
          </a:p>
          <a:p>
            <a:pPr marL="342900" indent="-342900">
              <a:buFont typeface="Wingdings" charset="0"/>
              <a:buChar char="à"/>
            </a:pP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Identify exceptional events</a:t>
            </a:r>
          </a:p>
          <a:p>
            <a:pPr marL="342900" indent="-342900">
              <a:buFont typeface="Wingdings" charset="0"/>
              <a:buChar char="à"/>
            </a:pP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Quantitative estimates require models</a:t>
            </a:r>
          </a:p>
        </p:txBody>
      </p:sp>
      <p:pic>
        <p:nvPicPr>
          <p:cNvPr id="7" name="Picture 6" descr="UnitedStates_amo_201225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3" t="24141" r="2306" b="605"/>
          <a:stretch/>
        </p:blipFill>
        <p:spPr>
          <a:xfrm>
            <a:off x="43792" y="1385076"/>
            <a:ext cx="3580778" cy="23828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4486" y="1812893"/>
            <a:ext cx="1450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S.Dakota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3797" y="2274578"/>
            <a:ext cx="1382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Montana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7987" y="2028349"/>
            <a:ext cx="1404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Dugan Fire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60137" y="1387496"/>
            <a:ext cx="1211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9/15/12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0236" y="2967579"/>
            <a:ext cx="37146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NASA image courtesy Jeff Schmaltz, LANCE MODIS Rapid Response Team at NASA GSFC.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3420" y="1051011"/>
            <a:ext cx="1634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Fires: MODIS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0236" y="3303267"/>
            <a:ext cx="34880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earthobservatory.nasa.gov</a:t>
            </a:r>
            <a:r>
              <a:rPr lang="en-US" sz="1400" dirty="0" smtClean="0"/>
              <a:t>/</a:t>
            </a:r>
          </a:p>
          <a:p>
            <a:r>
              <a:rPr lang="en-US" sz="1400" dirty="0" err="1" smtClean="0"/>
              <a:t>NaturalHazards</a:t>
            </a:r>
            <a:r>
              <a:rPr lang="en-US" sz="1400" dirty="0"/>
              <a:t>/</a:t>
            </a:r>
            <a:r>
              <a:rPr lang="en-US" sz="1400" dirty="0" err="1"/>
              <a:t>view.php?id</a:t>
            </a:r>
            <a:r>
              <a:rPr lang="en-US" sz="1400" dirty="0"/>
              <a:t>=79221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35145" y="3796469"/>
            <a:ext cx="4000494" cy="3021383"/>
            <a:chOff x="35145" y="3796469"/>
            <a:chExt cx="4000494" cy="3021383"/>
          </a:xfrm>
        </p:grpSpPr>
        <p:pic>
          <p:nvPicPr>
            <p:cNvPr id="16" name="Picture 4" descr="http://acmg.seas.harvard.edu/aqast/img/aqast_highlights_meiyunlin_cropped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145" y="3998138"/>
              <a:ext cx="3733800" cy="2247900"/>
            </a:xfrm>
            <a:prstGeom prst="rect">
              <a:avLst/>
            </a:prstGeom>
            <a:noFill/>
          </p:spPr>
        </p:pic>
        <p:cxnSp>
          <p:nvCxnSpPr>
            <p:cNvPr id="19" name="Straight Arrow Connector 18"/>
            <p:cNvCxnSpPr/>
            <p:nvPr/>
          </p:nvCxnSpPr>
          <p:spPr>
            <a:xfrm>
              <a:off x="1939971" y="5132132"/>
              <a:ext cx="935704" cy="237606"/>
            </a:xfrm>
            <a:prstGeom prst="straightConnector1">
              <a:avLst/>
            </a:prstGeom>
            <a:ln w="76200" cmpd="sng"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1548" y="3796469"/>
              <a:ext cx="36772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Intercontinental transport: AIRS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23796" y="6263854"/>
              <a:ext cx="3911843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Asian pollution forecasting with</a:t>
              </a:r>
            </a:p>
            <a:p>
              <a:r>
                <a:rPr lang="en-US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AIRS CO columns 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(Lin et al., 2012a)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665140" y="1081024"/>
            <a:ext cx="5594599" cy="4279332"/>
            <a:chOff x="3665140" y="1081024"/>
            <a:chExt cx="5594599" cy="4279332"/>
          </a:xfrm>
        </p:grpSpPr>
        <p:grpSp>
          <p:nvGrpSpPr>
            <p:cNvPr id="44" name="Group 43"/>
            <p:cNvGrpSpPr/>
            <p:nvPr/>
          </p:nvGrpSpPr>
          <p:grpSpPr>
            <a:xfrm>
              <a:off x="3665140" y="3780489"/>
              <a:ext cx="2008783" cy="1579867"/>
              <a:chOff x="3665140" y="3780489"/>
              <a:chExt cx="2008783" cy="1579867"/>
            </a:xfrm>
          </p:grpSpPr>
          <p:pic>
            <p:nvPicPr>
              <p:cNvPr id="23" name="Picture 2" descr="Logo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02854" y="3780489"/>
                <a:ext cx="1040860" cy="10455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3665140" y="4775580"/>
                <a:ext cx="2008783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00FF"/>
                    </a:solidFill>
                  </a:rPr>
                  <a:t>A. Fiore (CU/LDEO)</a:t>
                </a:r>
              </a:p>
              <a:p>
                <a:r>
                  <a:rPr lang="en-US" sz="1600" dirty="0" smtClean="0">
                    <a:solidFill>
                      <a:srgbClr val="0000FF"/>
                    </a:solidFill>
                  </a:rPr>
                  <a:t>M. Lin (Princeton)</a:t>
                </a:r>
                <a:endParaRPr lang="en-US" sz="1600" dirty="0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3769548" y="1081024"/>
              <a:ext cx="5490191" cy="4069955"/>
              <a:chOff x="3769548" y="1081024"/>
              <a:chExt cx="5490191" cy="4069955"/>
            </a:xfrm>
          </p:grpSpPr>
          <p:pic>
            <p:nvPicPr>
              <p:cNvPr id="25" name="Picture 14" descr="omi_toz_20080524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453" t="58628" r="30066" b="25098"/>
              <a:stretch/>
            </p:blipFill>
            <p:spPr bwMode="auto">
              <a:xfrm>
                <a:off x="3893999" y="1451015"/>
                <a:ext cx="2930525" cy="152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15" descr="omi_o3prof_20080524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397" t="92011" r="30200" b="3995"/>
              <a:stretch/>
            </p:blipFill>
            <p:spPr bwMode="auto">
              <a:xfrm>
                <a:off x="5579852" y="4768313"/>
                <a:ext cx="2857500" cy="3749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Text Box 10"/>
              <p:cNvSpPr txBox="1">
                <a:spLocks noChangeArrowheads="1"/>
              </p:cNvSpPr>
              <p:nvPr/>
            </p:nvSpPr>
            <p:spPr bwMode="auto">
              <a:xfrm>
                <a:off x="6994080" y="2965355"/>
                <a:ext cx="935037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b="1" dirty="0">
                    <a:solidFill>
                      <a:srgbClr val="000000"/>
                    </a:solidFill>
                  </a:rPr>
                  <a:t>[DU]</a:t>
                </a:r>
                <a:endParaRPr lang="en-US" altLang="zh-CN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Text Box 16"/>
              <p:cNvSpPr txBox="1">
                <a:spLocks noChangeArrowheads="1"/>
              </p:cNvSpPr>
              <p:nvPr/>
            </p:nvSpPr>
            <p:spPr bwMode="auto">
              <a:xfrm>
                <a:off x="8324702" y="4784267"/>
                <a:ext cx="935037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b="1" dirty="0">
                    <a:solidFill>
                      <a:srgbClr val="000000"/>
                    </a:solidFill>
                  </a:rPr>
                  <a:t>[</a:t>
                </a:r>
                <a:r>
                  <a:rPr lang="en-US" altLang="ja-JP" b="1" dirty="0" err="1">
                    <a:solidFill>
                      <a:srgbClr val="000000"/>
                    </a:solidFill>
                  </a:rPr>
                  <a:t>ppbv</a:t>
                </a:r>
                <a:r>
                  <a:rPr lang="en-US" altLang="ja-JP" b="1" dirty="0">
                    <a:solidFill>
                      <a:srgbClr val="000000"/>
                    </a:solidFill>
                  </a:rPr>
                  <a:t>]</a:t>
                </a:r>
                <a:endParaRPr lang="en-US" altLang="zh-CN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Text Box 39"/>
              <p:cNvSpPr txBox="1">
                <a:spLocks noChangeArrowheads="1"/>
              </p:cNvSpPr>
              <p:nvPr/>
            </p:nvSpPr>
            <p:spPr bwMode="auto">
              <a:xfrm>
                <a:off x="5667527" y="2639659"/>
                <a:ext cx="1008062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lIns="18000" rIns="180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n-US" altLang="ja-JP" sz="1400" b="1" dirty="0"/>
                  <a:t>300 </a:t>
                </a:r>
                <a:r>
                  <a:rPr lang="en-US" altLang="ja-JP" sz="1400" b="1" dirty="0" err="1"/>
                  <a:t>hPa</a:t>
                </a:r>
                <a:r>
                  <a:rPr lang="en-US" altLang="ja-JP" sz="1400" b="1" dirty="0"/>
                  <a:t> PV</a:t>
                </a:r>
                <a:endParaRPr lang="en-US" altLang="zh-CN" sz="1400" b="1" dirty="0"/>
              </a:p>
            </p:txBody>
          </p:sp>
          <p:pic>
            <p:nvPicPr>
              <p:cNvPr id="37" name="Picture 14" descr="omi_toz_20080524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275" t="91956" r="29722" b="4686"/>
              <a:stretch/>
            </p:blipFill>
            <p:spPr bwMode="auto">
              <a:xfrm>
                <a:off x="3769548" y="2975015"/>
                <a:ext cx="3040674" cy="3144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15" descr="omi_o3prof_20080524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397" t="59139" r="30200" b="25080"/>
              <a:stretch/>
            </p:blipFill>
            <p:spPr bwMode="auto">
              <a:xfrm>
                <a:off x="5554579" y="3257390"/>
                <a:ext cx="2857500" cy="14814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" name="Text Box 8"/>
              <p:cNvSpPr txBox="1">
                <a:spLocks noChangeArrowheads="1"/>
              </p:cNvSpPr>
              <p:nvPr/>
            </p:nvSpPr>
            <p:spPr bwMode="auto">
              <a:xfrm>
                <a:off x="5601162" y="3295079"/>
                <a:ext cx="2123292" cy="36933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b="1" dirty="0" smtClean="0">
                    <a:solidFill>
                      <a:srgbClr val="000000"/>
                    </a:solidFill>
                  </a:rPr>
                  <a:t>~</a:t>
                </a:r>
                <a:r>
                  <a:rPr lang="en-US" altLang="ja-JP" b="1" dirty="0">
                    <a:solidFill>
                      <a:srgbClr val="000000"/>
                    </a:solidFill>
                  </a:rPr>
                  <a:t>550-350 </a:t>
                </a:r>
                <a:r>
                  <a:rPr lang="en-US" altLang="ja-JP" b="1" dirty="0" err="1" smtClean="0">
                    <a:solidFill>
                      <a:srgbClr val="000000"/>
                    </a:solidFill>
                  </a:rPr>
                  <a:t>hPa</a:t>
                </a:r>
                <a:r>
                  <a:rPr lang="en-US" altLang="ja-JP" b="1" dirty="0" smtClean="0">
                    <a:solidFill>
                      <a:srgbClr val="000000"/>
                    </a:solidFill>
                  </a:rPr>
                  <a:t> O</a:t>
                </a:r>
                <a:r>
                  <a:rPr lang="en-US" altLang="ja-JP" b="1" baseline="-25000" dirty="0" smtClean="0">
                    <a:solidFill>
                      <a:srgbClr val="000000"/>
                    </a:solidFill>
                  </a:rPr>
                  <a:t>3</a:t>
                </a:r>
                <a:endParaRPr lang="en-US" altLang="zh-CN" b="1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Text Box 8"/>
              <p:cNvSpPr txBox="1">
                <a:spLocks noChangeArrowheads="1"/>
              </p:cNvSpPr>
              <p:nvPr/>
            </p:nvSpPr>
            <p:spPr bwMode="auto">
              <a:xfrm>
                <a:off x="4035639" y="1469320"/>
                <a:ext cx="2039702" cy="36933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b="1" dirty="0" smtClean="0">
                    <a:solidFill>
                      <a:srgbClr val="000000"/>
                    </a:solidFill>
                  </a:rPr>
                  <a:t>Total Column O</a:t>
                </a:r>
                <a:r>
                  <a:rPr lang="en-US" altLang="ja-JP" b="1" baseline="-25000" dirty="0" smtClean="0">
                    <a:solidFill>
                      <a:srgbClr val="000000"/>
                    </a:solidFill>
                  </a:rPr>
                  <a:t>3</a:t>
                </a:r>
                <a:endParaRPr lang="en-US" altLang="zh-CN" b="1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4003532" y="1081024"/>
                <a:ext cx="34295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</a:rPr>
                  <a:t>Stratospheric intrusions: OMI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6933605" y="1748859"/>
                <a:ext cx="20289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Products from X. Liu, Harvard</a:t>
                </a: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858407" y="6079188"/>
            <a:ext cx="2107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</a:t>
            </a:r>
            <a:r>
              <a:rPr lang="en-US" sz="1400" dirty="0" smtClean="0"/>
              <a:t>orrelation coefficient (r)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80258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>
          <a:xfrm>
            <a:off x="-12095" y="-12095"/>
            <a:ext cx="9144000" cy="914400"/>
          </a:xfrm>
        </p:spPr>
        <p:txBody>
          <a:bodyPr/>
          <a:lstStyle/>
          <a:p>
            <a:r>
              <a:rPr lang="en-US" dirty="0" smtClean="0"/>
              <a:t>Model estimates for components of background: Intercontinental O</a:t>
            </a:r>
            <a:r>
              <a:rPr lang="en-US" baseline="-25000" dirty="0" smtClean="0"/>
              <a:t>3 </a:t>
            </a:r>
            <a:r>
              <a:rPr lang="en-US" dirty="0" smtClean="0"/>
              <a:t>transport</a:t>
            </a:r>
            <a:endParaRPr lang="en-US" dirty="0"/>
          </a:p>
        </p:txBody>
      </p:sp>
      <p:sp>
        <p:nvSpPr>
          <p:cNvPr id="370702" name="Text Box 14"/>
          <p:cNvSpPr txBox="1">
            <a:spLocks noChangeArrowheads="1"/>
          </p:cNvSpPr>
          <p:nvPr/>
        </p:nvSpPr>
        <p:spPr bwMode="auto">
          <a:xfrm>
            <a:off x="381000" y="922865"/>
            <a:ext cx="8458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15- MODEL MEAN SURFACE O</a:t>
            </a:r>
            <a:r>
              <a:rPr lang="en-US" sz="2000" b="1" baseline="-250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DECREASE (PPBV)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when regional anthrop. O</a:t>
            </a:r>
            <a:r>
              <a:rPr lang="en-US" sz="2000" b="1" baseline="-250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precursor emissions are reduced by 20%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4343400" y="1796390"/>
            <a:ext cx="4612085" cy="3295710"/>
            <a:chOff x="4343400" y="2038290"/>
            <a:chExt cx="4612085" cy="3295710"/>
          </a:xfrm>
        </p:grpSpPr>
        <p:pic>
          <p:nvPicPr>
            <p:cNvPr id="370691" name="Picture 3" descr="sr6_mm_foreign_impact_agu"/>
            <p:cNvPicPr>
              <a:picLocks noChangeAspect="1" noChangeArrowheads="1"/>
            </p:cNvPicPr>
            <p:nvPr/>
          </p:nvPicPr>
          <p:blipFill>
            <a:blip r:embed="rId3" cstate="print"/>
            <a:srcRect l="17548" t="13725" r="9105" b="11765"/>
            <a:stretch>
              <a:fillRect/>
            </a:stretch>
          </p:blipFill>
          <p:spPr bwMode="auto">
            <a:xfrm>
              <a:off x="4648200" y="2469418"/>
              <a:ext cx="3649662" cy="2864582"/>
            </a:xfrm>
            <a:prstGeom prst="rect">
              <a:avLst/>
            </a:prstGeom>
            <a:noFill/>
          </p:spPr>
        </p:pic>
        <p:sp>
          <p:nvSpPr>
            <p:cNvPr id="16" name="Text Box 6"/>
            <p:cNvSpPr txBox="1">
              <a:spLocks noChangeArrowheads="1"/>
            </p:cNvSpPr>
            <p:nvPr/>
          </p:nvSpPr>
          <p:spPr bwMode="auto">
            <a:xfrm>
              <a:off x="4343400" y="2038290"/>
              <a:ext cx="4612085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0000"/>
                  </a:solidFill>
                  <a:latin typeface="Arial" charset="0"/>
                </a:rPr>
                <a:t>Source region:   SUM3   </a:t>
              </a:r>
              <a:r>
                <a:rPr lang="en-US" sz="2000" b="1" dirty="0">
                  <a:solidFill>
                    <a:srgbClr val="0000FF"/>
                  </a:solidFill>
                  <a:latin typeface="Arial" charset="0"/>
                </a:rPr>
                <a:t>EA</a:t>
              </a:r>
              <a:r>
                <a:rPr lang="en-US" sz="2000" b="1" dirty="0">
                  <a:solidFill>
                    <a:srgbClr val="000000"/>
                  </a:solidFill>
                  <a:latin typeface="Arial" charset="0"/>
                </a:rPr>
                <a:t>   </a:t>
              </a:r>
              <a:r>
                <a:rPr lang="en-US" sz="2000" b="1" dirty="0">
                  <a:solidFill>
                    <a:srgbClr val="00CC00"/>
                  </a:solidFill>
                  <a:latin typeface="Arial" charset="0"/>
                </a:rPr>
                <a:t>EU</a:t>
              </a:r>
              <a:r>
                <a:rPr lang="en-US" sz="2000" b="1" dirty="0">
                  <a:solidFill>
                    <a:srgbClr val="000000"/>
                  </a:solidFill>
                  <a:latin typeface="Arial" charset="0"/>
                </a:rPr>
                <a:t>   </a:t>
              </a:r>
              <a:r>
                <a:rPr lang="en-US" sz="2000" b="1" dirty="0">
                  <a:solidFill>
                    <a:srgbClr val="33CCFF"/>
                  </a:solidFill>
                  <a:latin typeface="Arial" charset="0"/>
                </a:rPr>
                <a:t>SA</a:t>
              </a:r>
            </a:p>
          </p:txBody>
        </p:sp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5257800" y="2450068"/>
              <a:ext cx="30797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FF0000"/>
                  </a:solidFill>
                  <a:latin typeface="Arial" charset="0"/>
                </a:rPr>
                <a:t>Receptor region = NA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908651" y="6377709"/>
            <a:ext cx="4199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Arial" charset="0"/>
              </a:rPr>
              <a:t>Fiore et al., JGR, 2009; TF HTAP 2010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50520" y="1781625"/>
            <a:ext cx="3992880" cy="4152900"/>
            <a:chOff x="-30480" y="990600"/>
            <a:chExt cx="3992880" cy="4152900"/>
          </a:xfrm>
        </p:grpSpPr>
        <p:pic>
          <p:nvPicPr>
            <p:cNvPr id="12" name="Picture 2" descr="ens_annmean_sd_northhemi_by_src"/>
            <p:cNvPicPr>
              <a:picLocks noChangeAspect="1" noChangeArrowheads="1"/>
            </p:cNvPicPr>
            <p:nvPr/>
          </p:nvPicPr>
          <p:blipFill>
            <a:blip r:embed="rId4" cstate="print"/>
            <a:srcRect l="2568" t="20951" r="51204" b="70755"/>
            <a:stretch>
              <a:fillRect/>
            </a:stretch>
          </p:blipFill>
          <p:spPr bwMode="auto">
            <a:xfrm>
              <a:off x="76200" y="990600"/>
              <a:ext cx="36068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2"/>
            <p:cNvGrpSpPr/>
            <p:nvPr/>
          </p:nvGrpSpPr>
          <p:grpSpPr>
            <a:xfrm>
              <a:off x="-30480" y="1748135"/>
              <a:ext cx="3992880" cy="3395365"/>
              <a:chOff x="-30480" y="1748135"/>
              <a:chExt cx="3992880" cy="3395365"/>
            </a:xfrm>
          </p:grpSpPr>
          <p:pic>
            <p:nvPicPr>
              <p:cNvPr id="11" name="Picture 2" descr="ens_annmean_sd_northhemi_by_src"/>
              <p:cNvPicPr>
                <a:picLocks noChangeAspect="1" noChangeArrowheads="1"/>
              </p:cNvPicPr>
              <p:nvPr/>
            </p:nvPicPr>
            <p:blipFill rotWithShape="1">
              <a:blip r:embed="rId4" cstate="print"/>
              <a:srcRect l="14288" t="70378" r="58366" b="27318"/>
              <a:stretch/>
            </p:blipFill>
            <p:spPr bwMode="auto">
              <a:xfrm>
                <a:off x="-30480" y="4648200"/>
                <a:ext cx="3840480" cy="419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2" descr="ens_annmean_sd_northhemi_by_src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568" t="46586" r="51204" b="44366"/>
              <a:stretch>
                <a:fillRect/>
              </a:stretch>
            </p:blipFill>
            <p:spPr bwMode="auto">
              <a:xfrm>
                <a:off x="76200" y="3352800"/>
                <a:ext cx="3606800" cy="12518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Picture 2" descr="ens_annmean_sd_northhemi_by_src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568" t="33768" r="51204" b="57184"/>
              <a:stretch>
                <a:fillRect/>
              </a:stretch>
            </p:blipFill>
            <p:spPr bwMode="auto">
              <a:xfrm>
                <a:off x="76200" y="2209800"/>
                <a:ext cx="3606800" cy="1143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1600200" y="1748135"/>
                <a:ext cx="6303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dirty="0">
                    <a:solidFill>
                      <a:srgbClr val="FFFFFF"/>
                    </a:solidFill>
                    <a:latin typeface="Arial" charset="0"/>
                  </a:rPr>
                  <a:t>NA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673332" y="2895600"/>
                <a:ext cx="6126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dirty="0">
                    <a:solidFill>
                      <a:srgbClr val="FFFFFF"/>
                    </a:solidFill>
                    <a:latin typeface="Arial" charset="0"/>
                  </a:rPr>
                  <a:t>EU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676400" y="4186535"/>
                <a:ext cx="6126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dirty="0">
                    <a:solidFill>
                      <a:srgbClr val="FFFFFF"/>
                    </a:solidFill>
                    <a:latin typeface="Arial" charset="0"/>
                  </a:rPr>
                  <a:t>EA</a:t>
                </a: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3392600" y="4774168"/>
                <a:ext cx="5698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dirty="0">
                    <a:solidFill>
                      <a:srgbClr val="000000"/>
                    </a:solidFill>
                    <a:latin typeface="Arial"/>
                  </a:rPr>
                  <a:t>ppb</a:t>
                </a:r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 rot="16200000">
            <a:off x="-795858" y="3389251"/>
            <a:ext cx="2289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Arial"/>
              </a:rPr>
              <a:t>Annual mean (2001)</a:t>
            </a:r>
          </a:p>
        </p:txBody>
      </p:sp>
      <p:grpSp>
        <p:nvGrpSpPr>
          <p:cNvPr id="370688" name="Group 370687"/>
          <p:cNvGrpSpPr/>
          <p:nvPr/>
        </p:nvGrpSpPr>
        <p:grpSpPr>
          <a:xfrm>
            <a:off x="4724400" y="3070985"/>
            <a:ext cx="4572000" cy="2931885"/>
            <a:chOff x="4724400" y="3324980"/>
            <a:chExt cx="4572000" cy="2931885"/>
          </a:xfrm>
        </p:grpSpPr>
        <p:sp>
          <p:nvSpPr>
            <p:cNvPr id="8" name="Rectangle 7"/>
            <p:cNvSpPr/>
            <p:nvPr/>
          </p:nvSpPr>
          <p:spPr>
            <a:xfrm>
              <a:off x="4724400" y="5395091"/>
              <a:ext cx="4572000" cy="86177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FF0000"/>
                  </a:solidFill>
                  <a:latin typeface="Arial" charset="0"/>
                  <a:sym typeface="Wingdings"/>
                </a:rPr>
                <a:t>Spring max (longer lifetime, efficient transport ) </a:t>
              </a:r>
              <a:r>
                <a:rPr lang="en-US" sz="1400" b="1" dirty="0">
                  <a:solidFill>
                    <a:srgbClr val="FF0000"/>
                  </a:solidFill>
                  <a:latin typeface="Arial" charset="0"/>
                  <a:sym typeface="Wingdings"/>
                </a:rPr>
                <a:t>[e.g., Wang et al., 1998; Wild and Akimoto, 2001; </a:t>
              </a:r>
              <a:r>
                <a:rPr lang="en-US" sz="1400" b="1" dirty="0" err="1">
                  <a:solidFill>
                    <a:srgbClr val="FF0000"/>
                  </a:solidFill>
                  <a:latin typeface="Arial" charset="0"/>
                  <a:sym typeface="Wingdings"/>
                </a:rPr>
                <a:t>Stohl</a:t>
              </a:r>
              <a:r>
                <a:rPr lang="en-US" sz="1400" b="1" dirty="0">
                  <a:solidFill>
                    <a:srgbClr val="FF0000"/>
                  </a:solidFill>
                  <a:latin typeface="Arial" charset="0"/>
                  <a:sym typeface="Wingdings"/>
                </a:rPr>
                <a:t> et al., 2002]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V="1">
              <a:off x="5486400" y="3324980"/>
              <a:ext cx="457200" cy="20574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7" name="Group 26"/>
          <p:cNvGrpSpPr/>
          <p:nvPr/>
        </p:nvGrpSpPr>
        <p:grpSpPr>
          <a:xfrm>
            <a:off x="128210" y="4864095"/>
            <a:ext cx="4953000" cy="1676400"/>
            <a:chOff x="152400" y="4495800"/>
            <a:chExt cx="4953000" cy="1676400"/>
          </a:xfrm>
        </p:grpSpPr>
        <p:sp>
          <p:nvSpPr>
            <p:cNvPr id="370697" name="Text Box 9"/>
            <p:cNvSpPr txBox="1">
              <a:spLocks noChangeArrowheads="1"/>
            </p:cNvSpPr>
            <p:nvPr/>
          </p:nvSpPr>
          <p:spPr bwMode="auto">
            <a:xfrm>
              <a:off x="152400" y="5587424"/>
              <a:ext cx="4953000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FF0000"/>
                  </a:solidFill>
                  <a:latin typeface="Arial" charset="0"/>
                  <a:sym typeface="Wingdings"/>
                </a:rPr>
                <a:t>Spatial variability over receptor region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FF"/>
                  </a:solidFill>
                  <a:latin typeface="Arial" charset="0"/>
                  <a:sym typeface="Wingdings"/>
                </a:rPr>
                <a:t>       </a:t>
              </a:r>
              <a:r>
                <a:rPr lang="en-US" sz="1400" b="1" dirty="0">
                  <a:solidFill>
                    <a:srgbClr val="FF0000"/>
                  </a:solidFill>
                  <a:latin typeface="Arial" charset="0"/>
                  <a:sym typeface="Wingdings"/>
                </a:rPr>
                <a:t>[also </a:t>
              </a:r>
              <a:r>
                <a:rPr lang="en-US" sz="1400" b="1" dirty="0" err="1">
                  <a:solidFill>
                    <a:srgbClr val="FF0000"/>
                  </a:solidFill>
                  <a:latin typeface="Arial" charset="0"/>
                  <a:sym typeface="Wingdings"/>
                </a:rPr>
                <a:t>Reidmiller</a:t>
              </a:r>
              <a:r>
                <a:rPr lang="en-US" sz="1400" b="1" dirty="0">
                  <a:solidFill>
                    <a:srgbClr val="FF0000"/>
                  </a:solidFill>
                  <a:latin typeface="Arial" charset="0"/>
                  <a:sym typeface="Wingdings"/>
                </a:rPr>
                <a:t> et al., 2009; Lin et al., 2010]  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 bwMode="auto">
            <a:xfrm flipV="1">
              <a:off x="2971800" y="4495800"/>
              <a:ext cx="0" cy="11430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26" name="Picture 11" descr="HTAP_Topb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276" y="6055475"/>
            <a:ext cx="2895600" cy="40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363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21" name="Rectangle 5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Tahoma" pitchFamily="34" charset="0"/>
              </a:rPr>
              <a:t>Model evaluation with obs. crucial to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Tahoma" pitchFamily="34" charset="0"/>
              </a:rPr>
              <a:t>identify problems/robust features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43484" y="1209530"/>
            <a:ext cx="5048190" cy="5212948"/>
            <a:chOff x="143484" y="1209530"/>
            <a:chExt cx="5048190" cy="5212948"/>
          </a:xfrm>
        </p:grpSpPr>
        <p:pic>
          <p:nvPicPr>
            <p:cNvPr id="367619" name="Picture 3" descr="models_vs_obs_m24_SR1_2001_allmodels_ppt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35971" t="63725" r="37096" b="13725"/>
            <a:stretch/>
          </p:blipFill>
          <p:spPr bwMode="auto">
            <a:xfrm>
              <a:off x="532950" y="3411273"/>
              <a:ext cx="3894132" cy="2519015"/>
            </a:xfrm>
            <a:prstGeom prst="rect">
              <a:avLst/>
            </a:prstGeom>
            <a:noFill/>
          </p:spPr>
        </p:pic>
        <p:pic>
          <p:nvPicPr>
            <p:cNvPr id="367620" name="Picture 4" descr="models_vs_obs_m24_SR1_2001_allmodels_ppt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35971" t="41177" r="37096" b="39215"/>
            <a:stretch/>
          </p:blipFill>
          <p:spPr bwMode="auto">
            <a:xfrm>
              <a:off x="545045" y="1209530"/>
              <a:ext cx="3894132" cy="2190448"/>
            </a:xfrm>
            <a:prstGeom prst="rect">
              <a:avLst/>
            </a:prstGeom>
            <a:noFill/>
          </p:spPr>
        </p:pic>
        <p:sp>
          <p:nvSpPr>
            <p:cNvPr id="367626" name="Text Box 10"/>
            <p:cNvSpPr txBox="1">
              <a:spLocks noChangeArrowheads="1"/>
            </p:cNvSpPr>
            <p:nvPr/>
          </p:nvSpPr>
          <p:spPr bwMode="auto">
            <a:xfrm>
              <a:off x="941768" y="1210740"/>
              <a:ext cx="325491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0000"/>
                  </a:solidFill>
                  <a:latin typeface="Arial" charset="0"/>
                </a:rPr>
                <a:t>SW </a:t>
              </a:r>
              <a:r>
                <a:rPr lang="en-US" b="1" dirty="0" smtClean="0">
                  <a:solidFill>
                    <a:srgbClr val="000000"/>
                  </a:solidFill>
                  <a:latin typeface="Arial" charset="0"/>
                </a:rPr>
                <a:t>USA (30-40N, 115-125W)</a:t>
              </a:r>
              <a:endParaRPr lang="en-US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7629" name="Text Box 13"/>
            <p:cNvSpPr txBox="1">
              <a:spLocks noChangeArrowheads="1"/>
            </p:cNvSpPr>
            <p:nvPr/>
          </p:nvSpPr>
          <p:spPr bwMode="auto">
            <a:xfrm>
              <a:off x="808721" y="3450551"/>
              <a:ext cx="35667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err="1" smtClean="0">
                  <a:solidFill>
                    <a:srgbClr val="000000"/>
                  </a:solidFill>
                  <a:latin typeface="Arial" charset="0"/>
                </a:rPr>
                <a:t>Mtn</a:t>
              </a:r>
              <a:r>
                <a:rPr lang="en-US" b="1" dirty="0" smtClean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b="1" dirty="0">
                  <a:solidFill>
                    <a:srgbClr val="000000"/>
                  </a:solidFill>
                  <a:latin typeface="Arial" charset="0"/>
                </a:rPr>
                <a:t>W </a:t>
              </a:r>
              <a:r>
                <a:rPr lang="en-US" b="1" dirty="0" smtClean="0">
                  <a:solidFill>
                    <a:srgbClr val="000000"/>
                  </a:solidFill>
                  <a:latin typeface="Arial" charset="0"/>
                </a:rPr>
                <a:t>USA </a:t>
              </a:r>
              <a:r>
                <a:rPr lang="en-US" sz="1600" dirty="0" smtClean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b="1" dirty="0" smtClean="0">
                  <a:solidFill>
                    <a:srgbClr val="000000"/>
                  </a:solidFill>
                  <a:latin typeface="Arial" charset="0"/>
                </a:rPr>
                <a:t>36-46N, 105-115W)</a:t>
              </a:r>
              <a:r>
                <a:rPr lang="en-US" sz="1600" dirty="0" smtClean="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en-US" sz="160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67631" name="Text Box 15"/>
            <p:cNvSpPr txBox="1">
              <a:spLocks noChangeArrowheads="1"/>
            </p:cNvSpPr>
            <p:nvPr/>
          </p:nvSpPr>
          <p:spPr bwMode="auto">
            <a:xfrm rot="16200000">
              <a:off x="-1608107" y="3176454"/>
              <a:ext cx="4108930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  <a:latin typeface="Arial" charset="0"/>
                </a:rPr>
                <a:t> Monthly Mean Surface </a:t>
              </a:r>
              <a:r>
                <a:rPr lang="en-US" b="1" dirty="0">
                  <a:solidFill>
                    <a:srgbClr val="000000"/>
                  </a:solidFill>
                  <a:latin typeface="Arial" charset="0"/>
                </a:rPr>
                <a:t>Ozone (ppb)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84475" y="6053146"/>
              <a:ext cx="19169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Arial"/>
                </a:rPr>
                <a:t>Fiore et al., 2009</a:t>
              </a:r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43484" y="5766340"/>
              <a:ext cx="5048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OBS</a:t>
              </a:r>
              <a:r>
                <a:rPr lang="en-US" b="1" dirty="0" smtClean="0">
                  <a:solidFill>
                    <a:schemeClr val="bg2"/>
                  </a:solidFill>
                </a:rPr>
                <a:t> </a:t>
              </a:r>
              <a:r>
                <a:rPr lang="en-US" b="1" dirty="0" smtClean="0">
                  <a:solidFill>
                    <a:schemeClr val="bg2">
                      <a:lumMod val="50000"/>
                    </a:schemeClr>
                  </a:solidFill>
                </a:rPr>
                <a:t>Individual models </a:t>
              </a:r>
              <a:r>
                <a:rPr lang="en-US" b="1" dirty="0" smtClean="0">
                  <a:solidFill>
                    <a:srgbClr val="0000FF"/>
                  </a:solidFill>
                </a:rPr>
                <a:t>Model Median</a:t>
              </a:r>
              <a:r>
                <a:rPr lang="en-US" b="1" dirty="0">
                  <a:solidFill>
                    <a:srgbClr val="FF0000"/>
                  </a:solidFill>
                </a:rPr>
                <a:t>/</a:t>
              </a:r>
              <a:r>
                <a:rPr lang="en-US" b="1" dirty="0" smtClean="0">
                  <a:solidFill>
                    <a:srgbClr val="FF0000"/>
                  </a:solidFill>
                </a:rPr>
                <a:t>Mean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776105" y="70107"/>
            <a:ext cx="4442125" cy="6295526"/>
            <a:chOff x="4776105" y="70107"/>
            <a:chExt cx="4442125" cy="6295526"/>
          </a:xfrm>
        </p:grpSpPr>
        <p:sp>
          <p:nvSpPr>
            <p:cNvPr id="26" name="TextBox 25"/>
            <p:cNvSpPr txBox="1"/>
            <p:nvPr/>
          </p:nvSpPr>
          <p:spPr>
            <a:xfrm>
              <a:off x="6257864" y="5996301"/>
              <a:ext cx="2417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0000"/>
                  </a:solidFill>
                  <a:latin typeface="Arial"/>
                </a:rPr>
                <a:t>Reidmiller</a:t>
              </a:r>
              <a:r>
                <a:rPr lang="en-US" dirty="0" smtClean="0">
                  <a:solidFill>
                    <a:srgbClr val="000000"/>
                  </a:solidFill>
                  <a:latin typeface="Arial"/>
                </a:rPr>
                <a:t> et al., 2009</a:t>
              </a:r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l="4318" t="2463" r="50623" b="31273"/>
            <a:stretch/>
          </p:blipFill>
          <p:spPr>
            <a:xfrm>
              <a:off x="4779544" y="70107"/>
              <a:ext cx="4364241" cy="5650942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697773" y="374459"/>
              <a:ext cx="723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MAM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900792" y="2252174"/>
              <a:ext cx="56938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JJA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340877" y="4007542"/>
              <a:ext cx="68487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SON</a:t>
              </a:r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934936" y="5626593"/>
              <a:ext cx="42832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OBS (3 sites)  </a:t>
              </a:r>
              <a:r>
                <a:rPr lang="en-US" b="1" dirty="0" smtClean="0"/>
                <a:t>16-model mean </a:t>
              </a:r>
              <a:r>
                <a:rPr lang="en-US" b="1" dirty="0" smtClean="0">
                  <a:solidFill>
                    <a:schemeClr val="bg2">
                      <a:lumMod val="50000"/>
                    </a:schemeClr>
                  </a:solidFill>
                </a:rPr>
                <a:t>+/- 1SD</a:t>
              </a:r>
              <a:endParaRPr lang="en-US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3739354" y="2873097"/>
              <a:ext cx="2442834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MDA8 O</a:t>
              </a:r>
              <a:r>
                <a:rPr lang="en-US" b="1" baseline="-25000" dirty="0" smtClean="0"/>
                <a:t>3</a:t>
              </a:r>
              <a:r>
                <a:rPr lang="en-US" b="1" dirty="0" smtClean="0"/>
                <a:t> (ppb), 2001</a:t>
              </a:r>
              <a:endParaRPr lang="en-US" b="1" dirty="0"/>
            </a:p>
          </p:txBody>
        </p:sp>
      </p:grpSp>
      <p:pic>
        <p:nvPicPr>
          <p:cNvPr id="20" name="Picture 11" descr="HTAP_Topb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248" y="6400411"/>
            <a:ext cx="3220206" cy="45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941768" y="556380"/>
            <a:ext cx="8359471" cy="4100287"/>
            <a:chOff x="941768" y="556380"/>
            <a:chExt cx="8359471" cy="4100287"/>
          </a:xfrm>
        </p:grpSpPr>
        <p:sp>
          <p:nvSpPr>
            <p:cNvPr id="9" name="Oval 8"/>
            <p:cNvSpPr/>
            <p:nvPr/>
          </p:nvSpPr>
          <p:spPr>
            <a:xfrm>
              <a:off x="941768" y="3906762"/>
              <a:ext cx="1658708" cy="74990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6657978" y="556380"/>
              <a:ext cx="2643261" cy="992953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6265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21" name="Rectangle 5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Tahoma" pitchFamily="34" charset="0"/>
              </a:rPr>
              <a:t>Response of surface ozone over Mountain West to foreign vs. domestic emission reductions binned by total O</a:t>
            </a:r>
            <a:r>
              <a:rPr lang="en-US" sz="2000" b="1" baseline="-25000" dirty="0" smtClean="0">
                <a:solidFill>
                  <a:srgbClr val="000000"/>
                </a:solidFill>
                <a:latin typeface="Tahoma" pitchFamily="34" charset="0"/>
              </a:rPr>
              <a:t>3</a:t>
            </a:r>
            <a:r>
              <a:rPr lang="en-US" sz="2000" b="1" dirty="0" smtClean="0">
                <a:solidFill>
                  <a:srgbClr val="000000"/>
                </a:solidFill>
                <a:latin typeface="Tahoma" pitchFamily="34" charset="0"/>
              </a:rPr>
              <a:t> level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39192" t="95208" r="20644" b="2221"/>
          <a:stretch/>
        </p:blipFill>
        <p:spPr>
          <a:xfrm>
            <a:off x="1976989" y="1069670"/>
            <a:ext cx="5467048" cy="2963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7695" t="6526" r="50324" b="39329"/>
          <a:stretch/>
        </p:blipFill>
        <p:spPr>
          <a:xfrm>
            <a:off x="164795" y="1779508"/>
            <a:ext cx="3761620" cy="429300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/>
          <a:srcRect l="10340" t="87743" r="56318" b="4324"/>
          <a:stretch/>
        </p:blipFill>
        <p:spPr>
          <a:xfrm>
            <a:off x="418797" y="6000756"/>
            <a:ext cx="2987531" cy="628951"/>
          </a:xfrm>
          <a:prstGeom prst="rect">
            <a:avLst/>
          </a:prstGeom>
        </p:spPr>
      </p:pic>
      <p:grpSp>
        <p:nvGrpSpPr>
          <p:cNvPr id="367617" name="Group 367616"/>
          <p:cNvGrpSpPr/>
          <p:nvPr/>
        </p:nvGrpSpPr>
        <p:grpSpPr>
          <a:xfrm>
            <a:off x="5041249" y="1371300"/>
            <a:ext cx="3904681" cy="5376324"/>
            <a:chOff x="5041249" y="1371300"/>
            <a:chExt cx="3904681" cy="537632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/>
            <a:srcRect l="10275" t="7573" r="49080" b="39199"/>
            <a:stretch/>
          </p:blipFill>
          <p:spPr>
            <a:xfrm>
              <a:off x="5041249" y="1885338"/>
              <a:ext cx="3904681" cy="4330095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/>
            <a:srcRect l="14808" t="86969" r="54871" b="6749"/>
            <a:stretch/>
          </p:blipFill>
          <p:spPr>
            <a:xfrm>
              <a:off x="5462503" y="6236595"/>
              <a:ext cx="2912870" cy="51102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290149" y="1371300"/>
              <a:ext cx="33775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Decrease in surface O</a:t>
              </a:r>
              <a:r>
                <a:rPr lang="en-US" b="1" baseline="-25000" dirty="0" smtClean="0">
                  <a:solidFill>
                    <a:srgbClr val="0000FF"/>
                  </a:solidFill>
                </a:rPr>
                <a:t>3 </a:t>
              </a:r>
              <a:r>
                <a:rPr lang="en-US" b="1" dirty="0" smtClean="0">
                  <a:solidFill>
                    <a:srgbClr val="0000FF"/>
                  </a:solidFill>
                </a:rPr>
                <a:t>(ppb) from -20% NA anthrop. </a:t>
              </a:r>
              <a:r>
                <a:rPr lang="en-US" b="1" dirty="0" err="1" smtClean="0">
                  <a:solidFill>
                    <a:srgbClr val="0000FF"/>
                  </a:solidFill>
                </a:rPr>
                <a:t>emis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88471" y="1260173"/>
            <a:ext cx="4029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Decrease in surface O</a:t>
            </a:r>
            <a:r>
              <a:rPr lang="en-US" b="1" baseline="-25000" dirty="0" smtClean="0">
                <a:solidFill>
                  <a:srgbClr val="008000"/>
                </a:solidFill>
              </a:rPr>
              <a:t>3 </a:t>
            </a:r>
            <a:r>
              <a:rPr lang="en-US" b="1" dirty="0" smtClean="0">
                <a:solidFill>
                  <a:srgbClr val="008000"/>
                </a:solidFill>
              </a:rPr>
              <a:t>(ppb) from -20% EA+EU+SA anthrop. </a:t>
            </a:r>
            <a:r>
              <a:rPr lang="en-US" b="1" dirty="0" err="1" smtClean="0">
                <a:solidFill>
                  <a:srgbClr val="008000"/>
                </a:solidFill>
              </a:rPr>
              <a:t>emis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35" name="Picture 11" descr="HTAP_Topb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582" y="42332"/>
            <a:ext cx="1988752" cy="27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-586616" y="7318116"/>
            <a:ext cx="1838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Reidmiller</a:t>
            </a:r>
            <a:r>
              <a:rPr lang="en-US" dirty="0" smtClean="0"/>
              <a:t> et al., ACP, 2009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29726" y="819681"/>
            <a:ext cx="2667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Reidmiller</a:t>
            </a:r>
            <a:r>
              <a:rPr lang="en-US" sz="1600" dirty="0" smtClean="0"/>
              <a:t> et al., ACP, 2009</a:t>
            </a:r>
            <a:endParaRPr lang="en-US" sz="1600" dirty="0"/>
          </a:p>
        </p:txBody>
      </p:sp>
      <p:grpSp>
        <p:nvGrpSpPr>
          <p:cNvPr id="367616" name="Group 367615"/>
          <p:cNvGrpSpPr/>
          <p:nvPr/>
        </p:nvGrpSpPr>
        <p:grpSpPr>
          <a:xfrm>
            <a:off x="1852084" y="1779508"/>
            <a:ext cx="3244891" cy="3067659"/>
            <a:chOff x="1852084" y="1779508"/>
            <a:chExt cx="3244891" cy="3067659"/>
          </a:xfrm>
        </p:grpSpPr>
        <p:sp>
          <p:nvSpPr>
            <p:cNvPr id="21" name="TextBox 20"/>
            <p:cNvSpPr txBox="1"/>
            <p:nvPr/>
          </p:nvSpPr>
          <p:spPr>
            <a:xfrm>
              <a:off x="3731885" y="1779508"/>
              <a:ext cx="1365090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8000"/>
                  </a:solidFill>
                </a:rPr>
                <a:t>R</a:t>
              </a:r>
              <a:r>
                <a:rPr lang="en-US" dirty="0" smtClean="0">
                  <a:solidFill>
                    <a:srgbClr val="008000"/>
                  </a:solidFill>
                </a:rPr>
                <a:t>esponse</a:t>
              </a:r>
            </a:p>
            <a:p>
              <a:r>
                <a:rPr lang="en-US" dirty="0">
                  <a:solidFill>
                    <a:srgbClr val="008000"/>
                  </a:solidFill>
                </a:rPr>
                <a:t>t</a:t>
              </a:r>
              <a:r>
                <a:rPr lang="en-US" dirty="0" smtClean="0">
                  <a:solidFill>
                    <a:srgbClr val="008000"/>
                  </a:solidFill>
                </a:rPr>
                <a:t>o foreign</a:t>
              </a:r>
            </a:p>
            <a:p>
              <a:r>
                <a:rPr lang="en-US" dirty="0" smtClean="0">
                  <a:solidFill>
                    <a:srgbClr val="008000"/>
                  </a:solidFill>
                </a:rPr>
                <a:t>emissions</a:t>
              </a:r>
            </a:p>
            <a:p>
              <a:r>
                <a:rPr lang="en-US" dirty="0" smtClean="0">
                  <a:solidFill>
                    <a:srgbClr val="008000"/>
                  </a:solidFill>
                </a:rPr>
                <a:t>similar</a:t>
              </a:r>
            </a:p>
            <a:p>
              <a:r>
                <a:rPr lang="en-US" dirty="0">
                  <a:solidFill>
                    <a:srgbClr val="008000"/>
                  </a:solidFill>
                </a:rPr>
                <a:t>t</a:t>
              </a:r>
              <a:r>
                <a:rPr lang="en-US" dirty="0" smtClean="0">
                  <a:solidFill>
                    <a:srgbClr val="008000"/>
                  </a:solidFill>
                </a:rPr>
                <a:t>hroughout</a:t>
              </a:r>
            </a:p>
            <a:p>
              <a:r>
                <a:rPr lang="en-US" dirty="0" smtClean="0">
                  <a:solidFill>
                    <a:srgbClr val="008000"/>
                  </a:solidFill>
                </a:rPr>
                <a:t>distribution;</a:t>
              </a:r>
            </a:p>
            <a:p>
              <a:r>
                <a:rPr lang="en-US" dirty="0" smtClean="0">
                  <a:solidFill>
                    <a:srgbClr val="008000"/>
                  </a:solidFill>
                </a:rPr>
                <a:t>declines in </a:t>
              </a:r>
            </a:p>
            <a:p>
              <a:r>
                <a:rPr lang="en-US" dirty="0" smtClean="0">
                  <a:solidFill>
                    <a:srgbClr val="008000"/>
                  </a:solidFill>
                </a:rPr>
                <a:t>summer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>
              <a:off x="2349500" y="2391833"/>
              <a:ext cx="1382385" cy="179917"/>
            </a:xfrm>
            <a:prstGeom prst="straightConnector1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H="1">
              <a:off x="1852084" y="2391833"/>
              <a:ext cx="1879801" cy="2455334"/>
            </a:xfrm>
            <a:prstGeom prst="straightConnector1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7625" name="Group 367624"/>
          <p:cNvGrpSpPr/>
          <p:nvPr/>
        </p:nvGrpSpPr>
        <p:grpSpPr>
          <a:xfrm>
            <a:off x="3788835" y="3704167"/>
            <a:ext cx="3249082" cy="2467757"/>
            <a:chOff x="3788835" y="3704167"/>
            <a:chExt cx="3249082" cy="2467757"/>
          </a:xfrm>
        </p:grpSpPr>
        <p:sp>
          <p:nvSpPr>
            <p:cNvPr id="29" name="Rectangle 28"/>
            <p:cNvSpPr/>
            <p:nvPr/>
          </p:nvSpPr>
          <p:spPr>
            <a:xfrm>
              <a:off x="3788835" y="4140599"/>
              <a:ext cx="1555750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NA </a:t>
              </a:r>
              <a:r>
                <a:rPr lang="en-US" dirty="0" smtClean="0">
                  <a:solidFill>
                    <a:srgbClr val="0000FF"/>
                  </a:solidFill>
                </a:rPr>
                <a:t>influence</a:t>
              </a:r>
              <a:endParaRPr lang="en-US" dirty="0">
                <a:solidFill>
                  <a:srgbClr val="0000FF"/>
                </a:solidFill>
              </a:endParaRPr>
            </a:p>
            <a:p>
              <a:r>
                <a:rPr lang="en-US" dirty="0" smtClean="0">
                  <a:solidFill>
                    <a:srgbClr val="0000FF"/>
                  </a:solidFill>
                </a:rPr>
                <a:t>largest</a:t>
              </a:r>
              <a:endParaRPr lang="en-US" dirty="0">
                <a:solidFill>
                  <a:srgbClr val="0000FF"/>
                </a:solidFill>
              </a:endParaRPr>
            </a:p>
            <a:p>
              <a:r>
                <a:rPr lang="en-US" dirty="0">
                  <a:solidFill>
                    <a:srgbClr val="0000FF"/>
                  </a:solidFill>
                </a:rPr>
                <a:t>for highest</a:t>
              </a:r>
            </a:p>
            <a:p>
              <a:r>
                <a:rPr lang="en-US" dirty="0">
                  <a:solidFill>
                    <a:srgbClr val="0000FF"/>
                  </a:solidFill>
                </a:rPr>
                <a:t>events + </a:t>
              </a:r>
              <a:endParaRPr lang="en-US" dirty="0" smtClean="0">
                <a:solidFill>
                  <a:srgbClr val="0000FF"/>
                </a:solidFill>
              </a:endParaRPr>
            </a:p>
            <a:p>
              <a:r>
                <a:rPr lang="en-US" dirty="0" smtClean="0">
                  <a:solidFill>
                    <a:srgbClr val="0000FF"/>
                  </a:solidFill>
                </a:rPr>
                <a:t>increases</a:t>
              </a:r>
              <a:endParaRPr lang="en-US" dirty="0">
                <a:solidFill>
                  <a:srgbClr val="0000FF"/>
                </a:solidFill>
              </a:endParaRPr>
            </a:p>
            <a:p>
              <a:r>
                <a:rPr lang="en-US" dirty="0" smtClean="0">
                  <a:solidFill>
                    <a:srgbClr val="0000FF"/>
                  </a:solidFill>
                </a:rPr>
                <a:t>spring </a:t>
              </a:r>
              <a:r>
                <a:rPr lang="en-US" dirty="0">
                  <a:solidFill>
                    <a:srgbClr val="0000FF"/>
                  </a:solidFill>
                </a:rPr>
                <a:t>to</a:t>
              </a:r>
            </a:p>
            <a:p>
              <a:r>
                <a:rPr lang="en-US" dirty="0">
                  <a:solidFill>
                    <a:srgbClr val="0000FF"/>
                  </a:solidFill>
                </a:rPr>
                <a:t>summer</a:t>
              </a:r>
            </a:p>
          </p:txBody>
        </p:sp>
        <p:cxnSp>
          <p:nvCxnSpPr>
            <p:cNvPr id="367622" name="Straight Arrow Connector 367621"/>
            <p:cNvCxnSpPr/>
            <p:nvPr/>
          </p:nvCxnSpPr>
          <p:spPr>
            <a:xfrm flipV="1">
              <a:off x="5041249" y="3704167"/>
              <a:ext cx="1922584" cy="1143000"/>
            </a:xfrm>
            <a:prstGeom prst="straightConnector1">
              <a:avLst/>
            </a:prstGeom>
            <a:ln w="5715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5041249" y="4508501"/>
              <a:ext cx="1996668" cy="338666"/>
            </a:xfrm>
            <a:prstGeom prst="straightConnector1">
              <a:avLst/>
            </a:prstGeom>
            <a:ln w="5715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 Box 17"/>
          <p:cNvSpPr txBox="1">
            <a:spLocks noChangeArrowheads="1"/>
          </p:cNvSpPr>
          <p:nvPr/>
        </p:nvSpPr>
        <p:spPr bwMode="auto">
          <a:xfrm>
            <a:off x="1153797" y="6489639"/>
            <a:ext cx="51219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à"/>
            </a:pPr>
            <a:r>
              <a:rPr lang="en-US" sz="2000" b="1" dirty="0" smtClean="0">
                <a:solidFill>
                  <a:srgbClr val="0000FF"/>
                </a:solidFill>
                <a:latin typeface="Arial" charset="0"/>
              </a:rPr>
              <a:t>Need to evaluate/constrain processes</a:t>
            </a:r>
            <a:endParaRPr lang="en-US" sz="2000" b="1" dirty="0">
              <a:solidFill>
                <a:srgbClr val="0000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092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9|12|22.9|32"/>
</p:tagLst>
</file>

<file path=ppt/theme/theme1.xml><?xml version="1.0" encoding="utf-8"?>
<a:theme xmlns:a="http://schemas.openxmlformats.org/drawingml/2006/main" name="8_Default Design">
  <a:themeElements>
    <a:clrScheme name="8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8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0_Default Design">
  <a:themeElements>
    <a:clrScheme name="9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9_Default Design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9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8100">
          <a:solidFill>
            <a:schemeClr val="tx1"/>
          </a:solidFill>
          <a:tailEnd type="triangl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b="1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8100">
          <a:solidFill>
            <a:schemeClr val="tx1"/>
          </a:solidFill>
          <a:tailEnd type="triangl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b="1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11_Default Design">
  <a:themeElements>
    <a:clrScheme name="8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8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8100">
          <a:solidFill>
            <a:schemeClr val="tx1"/>
          </a:solidFill>
          <a:tailEnd type="triangl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b="1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3227</TotalTime>
  <Words>2751</Words>
  <Application>Microsoft Macintosh PowerPoint</Application>
  <PresentationFormat>On-screen Show (4:3)</PresentationFormat>
  <Paragraphs>454</Paragraphs>
  <Slides>26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8_Default Design</vt:lpstr>
      <vt:lpstr>10_Default Design</vt:lpstr>
      <vt:lpstr>3_Office Theme</vt:lpstr>
      <vt:lpstr>1_Office Theme</vt:lpstr>
      <vt:lpstr>2_Office Theme</vt:lpstr>
      <vt:lpstr>11_Default Design</vt:lpstr>
      <vt:lpstr>Office Theme</vt:lpstr>
      <vt:lpstr>Default Design</vt:lpstr>
      <vt:lpstr>Photo Editor Photo</vt:lpstr>
      <vt:lpstr>PowerPoint Presentation</vt:lpstr>
      <vt:lpstr>The Problem</vt:lpstr>
      <vt:lpstr>PowerPoint Presentation</vt:lpstr>
      <vt:lpstr>Satellite instruments for tropospheric O3 and its precursors</vt:lpstr>
      <vt:lpstr>How can satellite data help address AQ challenges? Examples: Improve regional source characterization</vt:lpstr>
      <vt:lpstr>Satellite products indicate potential for  contributions from transported “background”</vt:lpstr>
      <vt:lpstr>Model estimates for components of background: Intercontinental O3 transport</vt:lpstr>
      <vt:lpstr>PowerPoint Presentation</vt:lpstr>
      <vt:lpstr>PowerPoint Presentation</vt:lpstr>
      <vt:lpstr>PowerPoint Presentation</vt:lpstr>
      <vt:lpstr>AQAST members</vt:lpstr>
      <vt:lpstr>PowerPoint Presentation</vt:lpstr>
      <vt:lpstr>Scope of current AQAST projects</vt:lpstr>
      <vt:lpstr>AQAST products for AQ managers &amp; public outreach</vt:lpstr>
      <vt:lpstr>COMMUNICATION TOOLS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Arlene Fiore</dc:creator>
  <cp:lastModifiedBy>Arlene Fiore</cp:lastModifiedBy>
  <cp:revision>208</cp:revision>
  <dcterms:created xsi:type="dcterms:W3CDTF">2012-09-26T01:15:17Z</dcterms:created>
  <dcterms:modified xsi:type="dcterms:W3CDTF">2012-10-19T14:53:47Z</dcterms:modified>
</cp:coreProperties>
</file>