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127" r:id="rId2"/>
    <p:sldMasterId id="2147485235" r:id="rId3"/>
  </p:sldMasterIdLst>
  <p:notesMasterIdLst>
    <p:notesMasterId r:id="rId14"/>
  </p:notesMasterIdLst>
  <p:handoutMasterIdLst>
    <p:handoutMasterId r:id="rId15"/>
  </p:handoutMasterIdLst>
  <p:sldIdLst>
    <p:sldId id="288" r:id="rId4"/>
    <p:sldId id="614" r:id="rId5"/>
    <p:sldId id="462" r:id="rId6"/>
    <p:sldId id="616" r:id="rId7"/>
    <p:sldId id="632" r:id="rId8"/>
    <p:sldId id="624" r:id="rId9"/>
    <p:sldId id="581" r:id="rId10"/>
    <p:sldId id="631" r:id="rId11"/>
    <p:sldId id="639" r:id="rId12"/>
    <p:sldId id="635" r:id="rId1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33CC33"/>
    <a:srgbClr val="CCECFF"/>
    <a:srgbClr val="CCFFCC"/>
    <a:srgbClr val="FFFFCC"/>
    <a:srgbClr val="008000"/>
    <a:srgbClr val="CC00CC"/>
    <a:srgbClr val="FFCC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189" autoAdjust="0"/>
  </p:normalViewPr>
  <p:slideViewPr>
    <p:cSldViewPr>
      <p:cViewPr varScale="1">
        <p:scale>
          <a:sx n="104" d="100"/>
          <a:sy n="104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8B5567F7-DC3B-4ED3-8B94-AE74A3EA1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4593924D-CEF2-4F6B-BDCD-ADB8BB25E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00CE7-937C-4DD0-BA82-AC354A74C3B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D009-885C-48CA-B9D0-6E707997F5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736C-FF35-442D-BECD-A501385E8A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3E71-2875-4121-94F8-CEDC77FEE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045F0-12BC-4B57-98D6-84E61E8B74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33ED8-0AF8-428E-80B6-681DD57C90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21629-BC2F-437A-B055-2F91287DA1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9C19B-4A6A-4D90-8009-0EC379E421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F643-3611-4125-A797-69A8EA200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174D-6090-4634-AA9B-194E130C15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41E7-1045-400F-9C36-74C95679B9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9937C-AE75-4E7A-AF0F-B2CA367886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FD43D-14FA-4692-A81F-2C7EADF63D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FA76-6230-48AD-BE43-06537E2EF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B9CD-3AB0-4447-8B15-92BED6983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C22F-EBEF-4D61-9E13-DC55C8860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0C90-3C62-4409-93F9-5E0AF77F0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8512-95C8-4A06-954E-C2A230566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007-B56E-4907-88CA-F4DBA228D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8512-7133-439C-BEBF-100C46AA0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6C63-17A7-4FBB-9C37-95076901F8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5424-E93A-4E8E-AD31-8F516619B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B5C4-737D-4022-9D6F-1F31E9EA9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E8C9391C-02EF-4736-9206-A7C454F4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9B385B8-DE48-4042-AE32-5FFA9D2ED3E0}" type="slidenum">
              <a:rPr lang="en-US" b="0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176FCB3-1328-41EF-89FB-837A65438C79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hyperlink" Target="http://iconbazaar.com/bars/contributed/pg04.html" TargetMode="Externa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conbazaar.com/bars/contributed/pg0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609600"/>
            <a:ext cx="8382000" cy="441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3200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3200" dirty="0" smtClean="0">
                <a:latin typeface="+mj-lt"/>
              </a:rPr>
              <a:t>North American isoprene influence</a:t>
            </a:r>
          </a:p>
          <a:p>
            <a:pPr marL="342900" indent="-342900" algn="ctr">
              <a:defRPr/>
            </a:pPr>
            <a:r>
              <a:rPr lang="en-US" sz="3200" dirty="0" smtClean="0">
                <a:latin typeface="+mj-lt"/>
              </a:rPr>
              <a:t>on intercontinental ozone pollution</a:t>
            </a:r>
            <a:endParaRPr lang="en-US" sz="4000" dirty="0">
              <a:latin typeface="+mj-lt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36725" y="306159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67200" y="357594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/>
          </a:p>
        </p:txBody>
      </p:sp>
      <p:pic>
        <p:nvPicPr>
          <p:cNvPr id="25606" name="Picture 6" descr="larg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19400"/>
            <a:ext cx="1219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5382161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Tahoma" pitchFamily="34" charset="0"/>
              </a:rPr>
              <a:t>Abstract A41J-06 </a:t>
            </a:r>
          </a:p>
          <a:p>
            <a:pPr algn="ctr"/>
            <a:r>
              <a:rPr lang="en-US" sz="2000" dirty="0" smtClean="0">
                <a:latin typeface="Tahoma" pitchFamily="34" charset="0"/>
              </a:rPr>
              <a:t>AGU Fall Meeting</a:t>
            </a:r>
          </a:p>
          <a:p>
            <a:pPr algn="ctr"/>
            <a:r>
              <a:rPr lang="en-US" sz="2000" dirty="0" smtClean="0">
                <a:latin typeface="Tahoma" pitchFamily="34" charset="0"/>
              </a:rPr>
              <a:t>San Francisco, CA</a:t>
            </a:r>
          </a:p>
          <a:p>
            <a:pPr algn="ctr"/>
            <a:r>
              <a:rPr lang="en-US" sz="2000" dirty="0" smtClean="0">
                <a:latin typeface="Tahoma" pitchFamily="34" charset="0"/>
              </a:rPr>
              <a:t> December 16, 2010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81836" y="3034605"/>
            <a:ext cx="29017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</a:rPr>
              <a:t>Arlene </a:t>
            </a:r>
            <a:r>
              <a:rPr lang="en-US" sz="2800" dirty="0">
                <a:latin typeface="Tahoma" pitchFamily="34" charset="0"/>
              </a:rPr>
              <a:t>M. </a:t>
            </a:r>
            <a:r>
              <a:rPr lang="en-US" sz="2800" dirty="0" smtClean="0">
                <a:latin typeface="Tahoma" pitchFamily="34" charset="0"/>
              </a:rPr>
              <a:t>Fiore</a:t>
            </a:r>
          </a:p>
          <a:p>
            <a:pPr algn="ctr"/>
            <a:r>
              <a:rPr lang="en-US" sz="2800" dirty="0" smtClean="0">
                <a:latin typeface="Tahoma" pitchFamily="34" charset="0"/>
              </a:rPr>
              <a:t>Hiram Levy II</a:t>
            </a:r>
          </a:p>
          <a:p>
            <a:pPr algn="ctr"/>
            <a:r>
              <a:rPr lang="en-US" sz="2800" dirty="0" smtClean="0">
                <a:latin typeface="Tahoma" pitchFamily="34" charset="0"/>
              </a:rPr>
              <a:t>Dan Jaffe</a:t>
            </a:r>
            <a:endParaRPr lang="en-US" sz="2800" dirty="0">
              <a:latin typeface="Tahoma" pitchFamily="34" charset="0"/>
            </a:endParaRPr>
          </a:p>
        </p:txBody>
      </p:sp>
      <p:pic>
        <p:nvPicPr>
          <p:cNvPr id="25609" name="Picture 10" descr="NOAALogoLarge"/>
          <p:cNvPicPr>
            <a:picLocks noChangeAspect="1" noChangeArrowheads="1"/>
          </p:cNvPicPr>
          <p:nvPr/>
        </p:nvPicPr>
        <p:blipFill>
          <a:blip r:embed="rId3" cstate="print"/>
          <a:srcRect l="24004" t="24287" r="21649" b="34201"/>
          <a:stretch>
            <a:fillRect/>
          </a:stretch>
        </p:blipFill>
        <p:spPr bwMode="auto">
          <a:xfrm>
            <a:off x="1905000" y="2895600"/>
            <a:ext cx="10668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10075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9" descr="main_s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0" y="3962400"/>
            <a:ext cx="208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0" y="1143000"/>
            <a:ext cx="9144000" cy="226215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 EU surface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decrease from -20% NA anthrop. emissions:</a:t>
            </a:r>
          </a:p>
          <a:p>
            <a:pPr marL="457200" indent="-457200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     1. could be offset by increases in isoprene (warmer climate, land-use) </a:t>
            </a:r>
          </a:p>
          <a:p>
            <a:pPr marL="457200" indent="-457200">
              <a:buAutoNum type="arabicPeriod"/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     2. shows little sensitivity to uncertain isoprene source magnitude or isoprene nitrate recycling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5124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Include </a:t>
            </a:r>
            <a:r>
              <a:rPr lang="en-US" sz="2400" i="1" kern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biogenics</a:t>
            </a:r>
            <a:r>
              <a:rPr lang="en-US" sz="2400" i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when assessing impacts of human activities (&amp; consider as anthropogenic, e.g. land-use)?</a:t>
            </a:r>
          </a:p>
        </p:txBody>
      </p:sp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0" y="4643735"/>
            <a:ext cx="9144000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 PAN may be a proxy for regional emission changes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1888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Establish long-term PAN observing sites in the lower free troposphere in key locations? </a:t>
            </a:r>
            <a:endParaRPr lang="en-US" sz="2400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6304002"/>
            <a:ext cx="9144000" cy="55399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For more info or to join the discussion (open at ACPD through 12/20/10):</a:t>
            </a:r>
          </a:p>
          <a:p>
            <a:pPr algn="ctr"/>
            <a:r>
              <a:rPr lang="en-US" sz="1400" dirty="0" smtClean="0"/>
              <a:t>http://www.atmos-chem-phys-discuss.net/10/24821/2010/acpd-10-24821-2010-discussion.html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isoprene vs. anthropogenic influence on intercontinental O</a:t>
            </a:r>
            <a:r>
              <a:rPr lang="en-US" baseline="-25000" dirty="0" smtClean="0"/>
              <a:t>3</a:t>
            </a:r>
            <a:r>
              <a:rPr lang="en-US" dirty="0" smtClean="0"/>
              <a:t> pollution: Conclusions and </a:t>
            </a:r>
            <a:r>
              <a:rPr lang="en-US" i="1" dirty="0" smtClean="0">
                <a:solidFill>
                  <a:srgbClr val="0000FF"/>
                </a:solidFill>
              </a:rPr>
              <a:t>implications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0" y="838200"/>
            <a:ext cx="91440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-763588" y="29293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76200" y="307052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2743200" y="167556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2155825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 flipV="1">
            <a:off x="0" y="2960779"/>
            <a:ext cx="9144000" cy="1018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square" lIns="45720" rIns="4572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7086600" y="3047160"/>
            <a:ext cx="1860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EUROPE (EU)</a:t>
            </a:r>
            <a:endParaRPr lang="en-US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42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What role does isoprene play in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intercontinental O</a:t>
            </a:r>
            <a:r>
              <a:rPr lang="en-US" sz="2800" baseline="-25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transport?</a:t>
            </a:r>
          </a:p>
        </p:txBody>
      </p:sp>
      <p:sp>
        <p:nvSpPr>
          <p:cNvPr id="1044" name="Rectangle 40"/>
          <p:cNvSpPr>
            <a:spLocks noChangeArrowheads="1"/>
          </p:cNvSpPr>
          <p:nvPr/>
        </p:nvSpPr>
        <p:spPr bwMode="auto">
          <a:xfrm>
            <a:off x="3886200" y="2895600"/>
            <a:ext cx="30480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6" name="Text Box 41"/>
          <p:cNvSpPr txBox="1">
            <a:spLocks noChangeArrowheads="1"/>
          </p:cNvSpPr>
          <p:nvPr/>
        </p:nvSpPr>
        <p:spPr bwMode="auto">
          <a:xfrm>
            <a:off x="4800600" y="302895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b="0" dirty="0" smtClean="0">
                <a:solidFill>
                  <a:srgbClr val="FFFFFF"/>
                </a:solidFill>
                <a:latin typeface="Helvetica" pitchFamily="34" charset="0"/>
              </a:rPr>
              <a:t> </a:t>
            </a:r>
            <a:endParaRPr lang="en-US" b="0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114216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CO, VOC + </a:t>
            </a:r>
            <a:r>
              <a:rPr lang="en-US" sz="2800" dirty="0" err="1" smtClean="0"/>
              <a:t>NO</a:t>
            </a:r>
            <a:r>
              <a:rPr lang="en-US" sz="2800" baseline="-25000" dirty="0" err="1" smtClean="0"/>
              <a:t>x</a:t>
            </a:r>
            <a:endParaRPr lang="en-US" sz="2800" dirty="0"/>
          </a:p>
        </p:txBody>
      </p:sp>
      <p:pic>
        <p:nvPicPr>
          <p:cNvPr id="54" name="Picture 81" descr="MCj028080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6885" y="2225470"/>
            <a:ext cx="956915" cy="663575"/>
          </a:xfrm>
          <a:prstGeom prst="rect">
            <a:avLst/>
          </a:prstGeom>
          <a:noFill/>
        </p:spPr>
      </p:pic>
      <p:sp>
        <p:nvSpPr>
          <p:cNvPr id="1049" name="Text Box 57"/>
          <p:cNvSpPr txBox="1">
            <a:spLocks noChangeArrowheads="1"/>
          </p:cNvSpPr>
          <p:nvPr/>
        </p:nvSpPr>
        <p:spPr bwMode="auto">
          <a:xfrm>
            <a:off x="3992251" y="1091625"/>
            <a:ext cx="655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grpSp>
        <p:nvGrpSpPr>
          <p:cNvPr id="3" name="Group 75"/>
          <p:cNvGrpSpPr/>
          <p:nvPr/>
        </p:nvGrpSpPr>
        <p:grpSpPr>
          <a:xfrm>
            <a:off x="4724400" y="1000646"/>
            <a:ext cx="3200400" cy="1295400"/>
            <a:chOff x="4495800" y="1381780"/>
            <a:chExt cx="3200400" cy="1295400"/>
          </a:xfrm>
        </p:grpSpPr>
        <p:grpSp>
          <p:nvGrpSpPr>
            <p:cNvPr id="4" name="Group 73"/>
            <p:cNvGrpSpPr/>
            <p:nvPr/>
          </p:nvGrpSpPr>
          <p:grpSpPr>
            <a:xfrm>
              <a:off x="4495800" y="1381780"/>
              <a:ext cx="2971800" cy="584775"/>
              <a:chOff x="4495800" y="1381780"/>
              <a:chExt cx="2971800" cy="584775"/>
            </a:xfrm>
          </p:grpSpPr>
          <p:sp>
            <p:nvSpPr>
              <p:cNvPr id="64" name="AutoShape 13"/>
              <p:cNvSpPr>
                <a:spLocks noChangeArrowheads="1"/>
              </p:cNvSpPr>
              <p:nvPr/>
            </p:nvSpPr>
            <p:spPr bwMode="auto">
              <a:xfrm rot="5400000">
                <a:off x="5448300" y="657880"/>
                <a:ext cx="304800" cy="2209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705600" y="1381780"/>
                <a:ext cx="76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sz="3200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2" name="AutoShape 69"/>
            <p:cNvSpPr>
              <a:spLocks noChangeArrowheads="1"/>
            </p:cNvSpPr>
            <p:nvPr/>
          </p:nvSpPr>
          <p:spPr bwMode="auto">
            <a:xfrm rot="5400000">
              <a:off x="7048500" y="2029480"/>
              <a:ext cx="914400" cy="381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457200" y="3042695"/>
            <a:ext cx="2953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NORTH AMERICA (NA)</a:t>
            </a:r>
            <a:endParaRPr lang="en-US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49" name="Picture 18" descr="fore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72421"/>
          <a:stretch>
            <a:fillRect/>
          </a:stretch>
        </p:blipFill>
        <p:spPr bwMode="auto">
          <a:xfrm>
            <a:off x="6858000" y="2346715"/>
            <a:ext cx="1600200" cy="58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1" descr="MCj028080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7085" y="2292740"/>
            <a:ext cx="956915" cy="663575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-228600" y="1675560"/>
            <a:ext cx="2844563" cy="1286716"/>
            <a:chOff x="-228600" y="1675560"/>
            <a:chExt cx="2844563" cy="1286716"/>
          </a:xfrm>
        </p:grpSpPr>
        <p:pic>
          <p:nvPicPr>
            <p:cNvPr id="1037" name="Picture 18" descr="fores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r="72421"/>
            <a:stretch>
              <a:fillRect/>
            </a:stretch>
          </p:blipFill>
          <p:spPr bwMode="auto">
            <a:xfrm>
              <a:off x="-228600" y="2118116"/>
              <a:ext cx="2844563" cy="84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AutoShape 13"/>
            <p:cNvSpPr>
              <a:spLocks noChangeArrowheads="1"/>
            </p:cNvSpPr>
            <p:nvPr/>
          </p:nvSpPr>
          <p:spPr bwMode="auto">
            <a:xfrm>
              <a:off x="1752600" y="1675560"/>
              <a:ext cx="2286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4800" y="1747295"/>
              <a:ext cx="146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isoprene</a:t>
              </a:r>
              <a:endParaRPr lang="en-US" sz="2400" dirty="0"/>
            </a:p>
          </p:txBody>
        </p:sp>
      </p:grpSp>
      <p:sp>
        <p:nvSpPr>
          <p:cNvPr id="58" name="AutoShape 11"/>
          <p:cNvSpPr>
            <a:spLocks noChangeArrowheads="1"/>
          </p:cNvSpPr>
          <p:nvPr/>
        </p:nvSpPr>
        <p:spPr bwMode="auto">
          <a:xfrm rot="5400000" flipH="1">
            <a:off x="3409950" y="1136385"/>
            <a:ext cx="266700" cy="533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7972" y="3810000"/>
            <a:ext cx="8991600" cy="2895600"/>
            <a:chOff x="97972" y="3810000"/>
            <a:chExt cx="8991600" cy="28956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52400" y="3810000"/>
              <a:ext cx="8839200" cy="2895600"/>
            </a:xfrm>
            <a:prstGeom prst="rect">
              <a:avLst/>
            </a:prstGeom>
            <a:solidFill>
              <a:srgbClr val="FF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97972" y="4053260"/>
              <a:ext cx="8991600" cy="263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457200" indent="-457200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EU surface O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decrease from -20% NA anthrop. emissions:</a:t>
              </a:r>
            </a:p>
            <a:p>
              <a:pPr marL="457200" indent="-457200"/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 1. could be offset by increases in isoprene (warmer climate, land-use) </a:t>
              </a:r>
            </a:p>
            <a:p>
              <a:pPr marL="457200" indent="-457200">
                <a:buAutoNum type="arabicPeriod"/>
              </a:pPr>
              <a:endParaRPr lang="en-US" sz="105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 2. shows little sensitivity to uncertain isoprene source magnitude or isoprene nitrate recycling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07182" y="3886200"/>
              <a:ext cx="6312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KEY FINDINGS (MOZART-2 global model)</a:t>
              </a:r>
              <a:endParaRPr lang="en-US" sz="2400" dirty="0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57400" y="2373086"/>
          <a:ext cx="685800" cy="521494"/>
        </p:xfrm>
        <a:graphic>
          <a:graphicData uri="http://schemas.openxmlformats.org/presentationml/2006/ole">
            <p:oleObj spid="_x0000_s1026" name="Photo Editor Photo" r:id="rId7" imgW="2286198" imgH="1706667" progId="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543800" y="2438400"/>
          <a:ext cx="685800" cy="522288"/>
        </p:xfrm>
        <a:graphic>
          <a:graphicData uri="http://schemas.openxmlformats.org/presentationml/2006/ole">
            <p:oleObj spid="_x0000_s1027" name="Photo Editor Photo" r:id="rId8" imgW="2286198" imgH="170666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 Approach: Sensitivity simulations in MOZART-2 global </a:t>
            </a:r>
            <a:br>
              <a:rPr lang="en-US" dirty="0" smtClean="0"/>
            </a:br>
            <a:r>
              <a:rPr lang="en-US" dirty="0" smtClean="0"/>
              <a:t>         CTM, expanding on TF HTAP multi-model studies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3048000"/>
            <a:ext cx="8610600" cy="1261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1. Base Simulation in MOZART-2 global CTM: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	 </a:t>
            </a:r>
            <a:r>
              <a:rPr lang="en-US" sz="2000" b="0" dirty="0" smtClean="0">
                <a:solidFill>
                  <a:srgbClr val="000000"/>
                </a:solidFill>
              </a:rPr>
              <a:t>1.9</a:t>
            </a:r>
            <a:r>
              <a:rPr lang="en-US" sz="2000" b="0" dirty="0" smtClean="0">
                <a:solidFill>
                  <a:srgbClr val="000000"/>
                </a:solidFill>
                <a:cs typeface="Arial" charset="0"/>
              </a:rPr>
              <a:t>°</a:t>
            </a:r>
            <a:r>
              <a:rPr lang="en-US" sz="2000" b="0" dirty="0" smtClean="0">
                <a:solidFill>
                  <a:srgbClr val="000000"/>
                </a:solidFill>
              </a:rPr>
              <a:t>x1.9°; </a:t>
            </a:r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2001 NCEP meteorology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	 Anthropogenic emissions as in Horowitz et al. [2003] 	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GFED v2 for biomass burning [van </a:t>
            </a:r>
            <a:r>
              <a:rPr lang="en-US" sz="2000" b="0" dirty="0" err="1" smtClean="0">
                <a:solidFill>
                  <a:srgbClr val="000000"/>
                </a:solidFill>
                <a:sym typeface="Wingdings" pitchFamily="2" charset="2"/>
              </a:rPr>
              <a:t>der</a:t>
            </a:r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sym typeface="Wingdings" pitchFamily="2" charset="2"/>
              </a:rPr>
              <a:t>Werf</a:t>
            </a:r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 et al.; 2006]</a:t>
            </a:r>
            <a:r>
              <a:rPr lang="en-US" sz="2000" b="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955119"/>
            <a:ext cx="3124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rgbClr val="0000FF"/>
                </a:solidFill>
              </a:rPr>
              <a:t>www.htap.org</a:t>
            </a:r>
          </a:p>
          <a:p>
            <a:r>
              <a:rPr lang="en-US" sz="1600" b="0" i="1" dirty="0" smtClean="0"/>
              <a:t>TF HTAP, 2007, 2010; </a:t>
            </a:r>
          </a:p>
          <a:p>
            <a:r>
              <a:rPr lang="en-US" sz="1600" b="0" i="1" dirty="0" smtClean="0"/>
              <a:t>Sanderson et al., GRL, 2008; </a:t>
            </a:r>
            <a:r>
              <a:rPr lang="en-US" sz="1600" b="0" i="1" dirty="0" err="1" smtClean="0"/>
              <a:t>Shindell</a:t>
            </a:r>
            <a:r>
              <a:rPr lang="en-US" sz="1600" b="0" i="1" dirty="0" smtClean="0"/>
              <a:t> et al., ACP, 2008; </a:t>
            </a:r>
          </a:p>
          <a:p>
            <a:r>
              <a:rPr lang="en-US" sz="1600" b="0" i="1" dirty="0" smtClean="0"/>
              <a:t>Fiore et al., JGR, 2009, </a:t>
            </a:r>
          </a:p>
          <a:p>
            <a:r>
              <a:rPr lang="en-US" sz="1600" b="0" i="1" dirty="0" err="1" smtClean="0"/>
              <a:t>Reidmiller</a:t>
            </a:r>
            <a:r>
              <a:rPr lang="en-US" sz="1600" b="0" i="1" dirty="0" smtClean="0"/>
              <a:t> et al. ACP, 2009</a:t>
            </a:r>
            <a:r>
              <a:rPr lang="en-US" b="0" i="1" dirty="0" smtClean="0"/>
              <a:t>; </a:t>
            </a:r>
          </a:p>
          <a:p>
            <a:r>
              <a:rPr lang="en-US" sz="1600" b="0" i="1" dirty="0" err="1" smtClean="0"/>
              <a:t>Anenberg</a:t>
            </a:r>
            <a:r>
              <a:rPr lang="en-US" sz="1600" b="0" i="1" dirty="0" smtClean="0"/>
              <a:t> et al., ES&amp;T, 2009;  </a:t>
            </a:r>
          </a:p>
          <a:p>
            <a:r>
              <a:rPr lang="en-US" sz="1600" b="0" i="1" dirty="0" smtClean="0"/>
              <a:t>Jonson et al., ACPD,2010</a:t>
            </a:r>
            <a:endParaRPr lang="en-US" sz="1600" b="0" dirty="0"/>
          </a:p>
        </p:txBody>
      </p:sp>
      <p:pic>
        <p:nvPicPr>
          <p:cNvPr id="14" name="Picture 10" descr="mozart_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76200"/>
            <a:ext cx="762000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AP_regions_NA_EU_only.png"/>
          <p:cNvPicPr>
            <a:picLocks noChangeAspect="1"/>
          </p:cNvPicPr>
          <p:nvPr/>
        </p:nvPicPr>
        <p:blipFill>
          <a:blip r:embed="rId4" cstate="print"/>
          <a:srcRect l="15490" t="22222" r="39935" b="64921"/>
          <a:stretch>
            <a:fillRect/>
          </a:stretch>
        </p:blipFill>
        <p:spPr>
          <a:xfrm>
            <a:off x="457200" y="990600"/>
            <a:ext cx="5511801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439" y="1600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Isoprene </a:t>
            </a:r>
          </a:p>
          <a:p>
            <a:r>
              <a:rPr lang="en-US" dirty="0" smtClean="0"/>
              <a:t>&gt;&gt;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AVOC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0" y="1447800"/>
            <a:ext cx="2590800" cy="914400"/>
            <a:chOff x="1828800" y="1447800"/>
            <a:chExt cx="2590800" cy="914400"/>
          </a:xfrm>
        </p:grpSpPr>
        <p:sp>
          <p:nvSpPr>
            <p:cNvPr id="12" name="Curved Down Arrow 11"/>
            <p:cNvSpPr/>
            <p:nvPr/>
          </p:nvSpPr>
          <p:spPr>
            <a:xfrm>
              <a:off x="1828800" y="1524000"/>
              <a:ext cx="2590800" cy="838200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0590" y="1447800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O</a:t>
              </a:r>
              <a:r>
                <a:rPr lang="en-US" sz="2800" baseline="-25000" dirty="0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33400" y="4297740"/>
            <a:ext cx="86106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2. Suite of simulations changing NA emissions by: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-20% anthrop. </a:t>
            </a:r>
            <a:r>
              <a:rPr lang="en-US" sz="2000" dirty="0" err="1" smtClean="0">
                <a:solidFill>
                  <a:srgbClr val="000000"/>
                </a:solidFill>
                <a:sym typeface="Wingdings" pitchFamily="2" charset="2"/>
              </a:rPr>
              <a:t>NO</a:t>
            </a:r>
            <a:r>
              <a:rPr lang="en-US" sz="2000" baseline="-25000" dirty="0" err="1" smtClean="0">
                <a:solidFill>
                  <a:srgbClr val="000000"/>
                </a:solidFill>
                <a:sym typeface="Wingdings" pitchFamily="2" charset="2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, NMVOC, separately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-20% all anthrop. (</a:t>
            </a:r>
            <a:r>
              <a:rPr lang="en-US" sz="2000" dirty="0" err="1" smtClean="0">
                <a:solidFill>
                  <a:srgbClr val="000000"/>
                </a:solidFill>
                <a:sym typeface="Wingdings" pitchFamily="2" charset="2"/>
              </a:rPr>
              <a:t>NO</a:t>
            </a:r>
            <a:r>
              <a:rPr lang="en-US" sz="2000" baseline="-25000" dirty="0" err="1" smtClean="0">
                <a:solidFill>
                  <a:srgbClr val="000000"/>
                </a:solidFill>
                <a:sym typeface="Wingdings" pitchFamily="2" charset="2"/>
              </a:rPr>
              <a:t>x</a:t>
            </a:r>
            <a:r>
              <a:rPr lang="en-US" sz="2000" dirty="0" err="1" smtClean="0">
                <a:solidFill>
                  <a:srgbClr val="000000"/>
                </a:solidFill>
                <a:sym typeface="Wingdings" pitchFamily="2" charset="2"/>
              </a:rPr>
              <a:t>+CO+NMVOC+aerosol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+20% isoprene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+20% isoprene and -20% all anthropogenic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3400" y="5903893"/>
            <a:ext cx="86106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3. Different baselines to estimate all NA anthrop. influence on EU O</a:t>
            </a:r>
            <a:r>
              <a:rPr lang="en-US" sz="2000" baseline="-25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 isoprene nitrate recycling (100% </a:t>
            </a:r>
            <a:r>
              <a:rPr lang="en-US" sz="2000" dirty="0" err="1" smtClean="0">
                <a:sym typeface="Wingdings" pitchFamily="2" charset="2"/>
              </a:rPr>
              <a:t>vs</a:t>
            </a:r>
            <a:r>
              <a:rPr lang="en-US" sz="2000" dirty="0" smtClean="0">
                <a:sym typeface="Wingdings" pitchFamily="2" charset="2"/>
              </a:rPr>
              <a:t> 40%)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ym typeface="Wingdings" pitchFamily="2" charset="2"/>
              </a:rPr>
              <a:t>	 +20% isoprene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z2_senssims_sfco3_seascycles_agu10.png"/>
          <p:cNvPicPr>
            <a:picLocks noChangeAspect="1"/>
          </p:cNvPicPr>
          <p:nvPr/>
        </p:nvPicPr>
        <p:blipFill>
          <a:blip r:embed="rId3" cstate="print"/>
          <a:srcRect l="13509" t="12222" r="48283" b="51111"/>
          <a:stretch>
            <a:fillRect/>
          </a:stretch>
        </p:blipFill>
        <p:spPr>
          <a:xfrm>
            <a:off x="1044713" y="1320800"/>
            <a:ext cx="6781800" cy="462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</a:t>
            </a:r>
            <a:r>
              <a:rPr lang="en-US" baseline="-25000" dirty="0" smtClean="0"/>
              <a:t>3</a:t>
            </a:r>
            <a:r>
              <a:rPr lang="en-US" dirty="0" smtClean="0"/>
              <a:t> response over Europe (spatial average) </a:t>
            </a:r>
            <a:br>
              <a:rPr lang="en-US" dirty="0" smtClean="0"/>
            </a:br>
            <a:r>
              <a:rPr lang="en-US" dirty="0" smtClean="0"/>
              <a:t>to North American (NA) emission perturbations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94558" y="2621078"/>
            <a:ext cx="326243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ozone decrease  </a:t>
            </a:r>
          </a:p>
          <a:p>
            <a:r>
              <a:rPr lang="en-US" sz="2000" dirty="0" smtClean="0"/>
              <a:t>     over Europe (ppb)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06713" y="1905000"/>
            <a:ext cx="454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-20% NA anthrop. </a:t>
            </a:r>
            <a:r>
              <a:rPr lang="en-US" sz="2000" dirty="0" err="1" smtClean="0"/>
              <a:t>NO</a:t>
            </a:r>
            <a:r>
              <a:rPr lang="en-US" sz="2000" baseline="-25000" dirty="0" err="1" smtClean="0"/>
              <a:t>x</a:t>
            </a:r>
            <a:r>
              <a:rPr lang="en-US" sz="2000" dirty="0" err="1" smtClean="0"/>
              <a:t>+CO+NMVOC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38400" y="2682477"/>
            <a:ext cx="290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-20% NA anthrop. </a:t>
            </a:r>
            <a:r>
              <a:rPr lang="en-US" sz="2000" dirty="0" err="1" smtClean="0">
                <a:solidFill>
                  <a:srgbClr val="FF0000"/>
                </a:solidFill>
              </a:rPr>
              <a:t>NO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endParaRPr lang="en-US" sz="2000" baseline="-250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06913" y="4168914"/>
            <a:ext cx="333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-20% NA anthrop. NMVOC</a:t>
            </a:r>
          </a:p>
          <a:p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57200" y="5867400"/>
            <a:ext cx="8305800" cy="830997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EU 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response to NA isoprene comparable to anthrop.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</a:rPr>
              <a:t>NO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in summer/fall; larger than anthrop. NMVOC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68913" y="1610302"/>
            <a:ext cx="4289287" cy="3190297"/>
            <a:chOff x="4343400" y="1610302"/>
            <a:chExt cx="4289287" cy="3190297"/>
          </a:xfrm>
        </p:grpSpPr>
        <p:sp>
          <p:nvSpPr>
            <p:cNvPr id="11" name="TextBox 10"/>
            <p:cNvSpPr txBox="1"/>
            <p:nvPr/>
          </p:nvSpPr>
          <p:spPr>
            <a:xfrm>
              <a:off x="4343400" y="3714690"/>
              <a:ext cx="2419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9900"/>
                  </a:solidFill>
                </a:rPr>
                <a:t>+20% NA isoprene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6683595" y="2851508"/>
              <a:ext cx="319029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9900"/>
                  </a:solidFill>
                </a:rPr>
                <a:t>Surface ozone increase  </a:t>
              </a:r>
            </a:p>
            <a:p>
              <a:r>
                <a:rPr lang="en-US" sz="2000" dirty="0" smtClean="0">
                  <a:solidFill>
                    <a:srgbClr val="009900"/>
                  </a:solidFill>
                </a:rPr>
                <a:t>     over Europe (ppb)</a:t>
              </a:r>
              <a:endParaRPr lang="en-US" sz="2000" dirty="0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</a:t>
            </a:r>
            <a:r>
              <a:rPr lang="en-US" baseline="-25000" dirty="0" smtClean="0"/>
              <a:t>3</a:t>
            </a:r>
            <a:r>
              <a:rPr lang="en-US" dirty="0" smtClean="0"/>
              <a:t> over Europe (spatial average) </a:t>
            </a:r>
            <a:br>
              <a:rPr lang="en-US" dirty="0" smtClean="0"/>
            </a:br>
            <a:r>
              <a:rPr lang="en-US" dirty="0" smtClean="0"/>
              <a:t>to -20% North American emission perturbations</a:t>
            </a:r>
            <a:endParaRPr lang="en-US" dirty="0"/>
          </a:p>
        </p:txBody>
      </p:sp>
      <p:pic>
        <p:nvPicPr>
          <p:cNvPr id="5" name="Picture 4" descr="mz2_senssims_iav_AGU.png"/>
          <p:cNvPicPr>
            <a:picLocks noChangeAspect="1"/>
          </p:cNvPicPr>
          <p:nvPr/>
        </p:nvPicPr>
        <p:blipFill>
          <a:blip r:embed="rId3" cstate="print"/>
          <a:srcRect l="13403" t="10732" r="51445" b="51870"/>
          <a:stretch>
            <a:fillRect/>
          </a:stretch>
        </p:blipFill>
        <p:spPr>
          <a:xfrm>
            <a:off x="838200" y="1578430"/>
            <a:ext cx="5638800" cy="42672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447800" y="1121230"/>
            <a:ext cx="4800600" cy="2819400"/>
            <a:chOff x="1447800" y="1143000"/>
            <a:chExt cx="4800600" cy="2819400"/>
          </a:xfrm>
        </p:grpSpPr>
        <p:sp>
          <p:nvSpPr>
            <p:cNvPr id="6" name="Right Brace 5"/>
            <p:cNvSpPr/>
            <p:nvPr/>
          </p:nvSpPr>
          <p:spPr>
            <a:xfrm>
              <a:off x="3962400" y="2895600"/>
              <a:ext cx="304800" cy="1066800"/>
            </a:xfrm>
            <a:prstGeom prst="rightBrac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1143000"/>
              <a:ext cx="48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EU O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2000" dirty="0" smtClean="0">
                  <a:solidFill>
                    <a:srgbClr val="FF0000"/>
                  </a:solidFill>
                </a:rPr>
                <a:t> decrease is smaller by ~50% when NA isoprene increases by 20%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4011385" y="2258785"/>
              <a:ext cx="1273630" cy="762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400800" y="2514600"/>
            <a:ext cx="2667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9900"/>
                </a:solidFill>
              </a:rPr>
              <a:t>Interannual</a:t>
            </a:r>
            <a:r>
              <a:rPr lang="en-US" sz="2000" dirty="0" smtClean="0">
                <a:solidFill>
                  <a:srgbClr val="009900"/>
                </a:solidFill>
              </a:rPr>
              <a:t> variations in NA isoprene emissions</a:t>
            </a:r>
          </a:p>
          <a:p>
            <a:r>
              <a:rPr lang="en-US" sz="2000" dirty="0" smtClean="0">
                <a:solidFill>
                  <a:srgbClr val="009900"/>
                </a:solidFill>
              </a:rPr>
              <a:t> ~ 20-30% </a:t>
            </a:r>
          </a:p>
          <a:p>
            <a:r>
              <a:rPr lang="en-US" sz="2000" b="0" dirty="0" smtClean="0">
                <a:solidFill>
                  <a:srgbClr val="009900"/>
                </a:solidFill>
              </a:rPr>
              <a:t>[Palmer et al. 2006]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5943600"/>
            <a:ext cx="7848600" cy="707886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Consider potential changes in isoprene (climate, land-use) in future scenarios for emission controls to lower hemispheric O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0" y="1959430"/>
            <a:ext cx="22098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48477" y="2340430"/>
            <a:ext cx="399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-20% all NA anthrop. emissions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6093" y="4070944"/>
            <a:ext cx="311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-20% all NA anthrop. </a:t>
            </a:r>
          </a:p>
          <a:p>
            <a:r>
              <a:rPr lang="en-US" sz="2000" dirty="0" smtClean="0"/>
              <a:t>AND +20% NA isoprene 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111693" y="3057537"/>
            <a:ext cx="31918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ozone decrease </a:t>
            </a:r>
          </a:p>
          <a:p>
            <a:r>
              <a:rPr lang="en-US" sz="2000" dirty="0" smtClean="0"/>
              <a:t>    over Europe (ppb)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ap_modelrange_na_to_eu.png"/>
          <p:cNvPicPr>
            <a:picLocks noChangeAspect="1"/>
          </p:cNvPicPr>
          <p:nvPr/>
        </p:nvPicPr>
        <p:blipFill>
          <a:blip r:embed="rId2" cstate="print"/>
          <a:srcRect l="11737" t="55160" r="3987" b="3333"/>
          <a:stretch>
            <a:fillRect/>
          </a:stretch>
        </p:blipFill>
        <p:spPr>
          <a:xfrm>
            <a:off x="762000" y="1510602"/>
            <a:ext cx="6324600" cy="4128198"/>
          </a:xfrm>
          <a:prstGeom prst="rect">
            <a:avLst/>
          </a:prstGeom>
        </p:spPr>
      </p:pic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Prior studies show a wide range in model estimates of </a:t>
            </a:r>
          </a:p>
          <a:p>
            <a:pPr algn="ctr"/>
            <a:r>
              <a:rPr lang="en-US" sz="2400" smtClean="0">
                <a:solidFill>
                  <a:srgbClr val="000000"/>
                </a:solidFill>
              </a:rPr>
              <a:t>EU surface </a:t>
            </a:r>
            <a:r>
              <a:rPr lang="en-US" sz="2400" dirty="0" smtClean="0">
                <a:solidFill>
                  <a:srgbClr val="000000"/>
                </a:solidFill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response to NA anthrop. emissions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5783759"/>
            <a:ext cx="6400800" cy="7694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Does the range reflect model differences in size of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isoprene source and/or isoprene nitrate chemistry?</a:t>
            </a:r>
          </a:p>
          <a:p>
            <a:endParaRPr lang="en-US" sz="400" i="1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810937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Multi-model mean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267200" y="2806002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4643735"/>
            <a:ext cx="538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Individual models, TF HTAP studies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543300" y="4456906"/>
            <a:ext cx="533400" cy="1588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165806" y="2760080"/>
            <a:ext cx="31918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ozone decrease </a:t>
            </a:r>
          </a:p>
          <a:p>
            <a:r>
              <a:rPr lang="en-US" sz="2000" dirty="0" smtClean="0"/>
              <a:t>    over Europe (ppb)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2348802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Generally not </a:t>
            </a:r>
          </a:p>
          <a:p>
            <a:r>
              <a:rPr lang="en-US" sz="2000" dirty="0" smtClean="0">
                <a:sym typeface="Wingdings" pitchFamily="2" charset="2"/>
              </a:rPr>
              <a:t>associated with </a:t>
            </a:r>
          </a:p>
          <a:p>
            <a:r>
              <a:rPr lang="en-US" sz="2000" dirty="0" smtClean="0">
                <a:sym typeface="Wingdings" pitchFamily="2" charset="2"/>
              </a:rPr>
              <a:t>model differences </a:t>
            </a:r>
          </a:p>
          <a:p>
            <a:r>
              <a:rPr lang="en-US" sz="2000" dirty="0" smtClean="0">
                <a:sym typeface="Wingdings" pitchFamily="2" charset="2"/>
              </a:rPr>
              <a:t>in anthropogenic emissions</a:t>
            </a:r>
          </a:p>
          <a:p>
            <a:r>
              <a:rPr lang="en-US" sz="2000" b="0" dirty="0" smtClean="0">
                <a:sym typeface="Wingdings" pitchFamily="2" charset="2"/>
              </a:rPr>
              <a:t>[</a:t>
            </a:r>
            <a:r>
              <a:rPr lang="en-US" b="0" i="1" dirty="0" smtClean="0">
                <a:sym typeface="Wingdings" pitchFamily="2" charset="2"/>
              </a:rPr>
              <a:t>Fiore et al., 2009</a:t>
            </a:r>
            <a:r>
              <a:rPr lang="en-US" sz="2000" b="0" dirty="0" smtClean="0">
                <a:sym typeface="Wingdings" pitchFamily="2" charset="2"/>
              </a:rPr>
              <a:t>]</a:t>
            </a:r>
            <a:endParaRPr lang="en-US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</a:t>
            </a:r>
            <a:r>
              <a:rPr lang="en-US" baseline="-25000" dirty="0" smtClean="0"/>
              <a:t>3</a:t>
            </a:r>
            <a:r>
              <a:rPr lang="en-US" dirty="0" smtClean="0"/>
              <a:t> response over Europe (spatial average) </a:t>
            </a:r>
            <a:br>
              <a:rPr lang="en-US" dirty="0" smtClean="0"/>
            </a:br>
            <a:r>
              <a:rPr lang="en-US" dirty="0" smtClean="0"/>
              <a:t>to -20% all North American anthropogenic emissions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145" y="5921514"/>
            <a:ext cx="7800533" cy="70788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Cross-model differences not explained by different treatments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of isoprene emission magnitude or isoprene nitrate recycling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1" name="Picture 30" descr="mz2_isopchememissens_sfco3_pan_AGU.png"/>
          <p:cNvPicPr>
            <a:picLocks noChangeAspect="1"/>
          </p:cNvPicPr>
          <p:nvPr/>
        </p:nvPicPr>
        <p:blipFill>
          <a:blip r:embed="rId3" cstate="print"/>
          <a:srcRect l="13361" t="11111" r="50000" b="51111"/>
          <a:stretch>
            <a:fillRect/>
          </a:stretch>
        </p:blipFill>
        <p:spPr>
          <a:xfrm>
            <a:off x="685800" y="1295400"/>
            <a:ext cx="5260041" cy="4191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6200000">
            <a:off x="-1165806" y="2689807"/>
            <a:ext cx="31918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ozone decrease </a:t>
            </a:r>
          </a:p>
          <a:p>
            <a:r>
              <a:rPr lang="en-US" sz="2000" dirty="0" smtClean="0"/>
              <a:t>     over Europe (ppb)</a:t>
            </a:r>
            <a:endParaRPr lang="en-US" sz="2000" dirty="0"/>
          </a:p>
        </p:txBody>
      </p:sp>
      <p:sp>
        <p:nvSpPr>
          <p:cNvPr id="35" name="Rounded Rectangle 34"/>
          <p:cNvSpPr/>
          <p:nvPr/>
        </p:nvSpPr>
        <p:spPr>
          <a:xfrm>
            <a:off x="1371600" y="1676400"/>
            <a:ext cx="1981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486400" y="2667000"/>
            <a:ext cx="3657600" cy="2590800"/>
            <a:chOff x="5486400" y="2667000"/>
            <a:chExt cx="3657600" cy="2590800"/>
          </a:xfrm>
        </p:grpSpPr>
        <p:grpSp>
          <p:nvGrpSpPr>
            <p:cNvPr id="33" name="Group 32"/>
            <p:cNvGrpSpPr/>
            <p:nvPr/>
          </p:nvGrpSpPr>
          <p:grpSpPr>
            <a:xfrm>
              <a:off x="5486400" y="2667000"/>
              <a:ext cx="3625850" cy="1676400"/>
              <a:chOff x="1139825" y="1066800"/>
              <a:chExt cx="3625850" cy="1676400"/>
            </a:xfrm>
          </p:grpSpPr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1139825" y="1447800"/>
                <a:ext cx="96411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Helvetica" pitchFamily="34" charset="0"/>
                  </a:rPr>
                  <a:t>ISOP.</a:t>
                </a:r>
                <a:endParaRPr lang="en-US" sz="2400" baseline="-25000" dirty="0" smtClean="0">
                  <a:latin typeface="Helvetica" pitchFamily="34" charset="0"/>
                </a:endParaRPr>
              </a:p>
            </p:txBody>
          </p:sp>
          <p:grpSp>
            <p:nvGrpSpPr>
              <p:cNvPr id="15" name="Group 4"/>
              <p:cNvGrpSpPr>
                <a:grpSpLocks/>
              </p:cNvGrpSpPr>
              <p:nvPr/>
            </p:nvGrpSpPr>
            <p:grpSpPr bwMode="auto">
              <a:xfrm>
                <a:off x="2740025" y="1919287"/>
                <a:ext cx="2025650" cy="823913"/>
                <a:chOff x="3196" y="1632"/>
                <a:chExt cx="1276" cy="519"/>
              </a:xfrm>
            </p:grpSpPr>
            <p:sp>
              <p:nvSpPr>
                <p:cNvPr id="16" name="Line 5"/>
                <p:cNvSpPr>
                  <a:spLocks noChangeShapeType="1"/>
                </p:cNvSpPr>
                <p:nvPr/>
              </p:nvSpPr>
              <p:spPr bwMode="auto">
                <a:xfrm>
                  <a:off x="3294" y="1632"/>
                  <a:ext cx="432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b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196" y="1920"/>
                  <a:ext cx="12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Isoprene nitrates</a:t>
                  </a:r>
                </a:p>
              </p:txBody>
            </p:sp>
          </p:grp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3695700" y="1066800"/>
                <a:ext cx="65594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O</a:t>
                </a:r>
                <a:r>
                  <a:rPr lang="en-US" sz="3200" baseline="-25000" dirty="0" smtClean="0"/>
                  <a:t>3</a:t>
                </a:r>
                <a:endParaRPr lang="en-US" sz="2400" b="0" dirty="0" smtClean="0">
                  <a:latin typeface="Helvetica" pitchFamily="34" charset="0"/>
                </a:endParaRP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935226" y="1447800"/>
                <a:ext cx="11095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Helvetica" pitchFamily="34" charset="0"/>
                  </a:rPr>
                  <a:t>+ </a:t>
                </a:r>
                <a:r>
                  <a:rPr lang="en-US" sz="2400" dirty="0" err="1" smtClean="0">
                    <a:latin typeface="Helvetica" pitchFamily="34" charset="0"/>
                  </a:rPr>
                  <a:t>NO</a:t>
                </a:r>
                <a:r>
                  <a:rPr lang="en-US" sz="2400" baseline="-25000" dirty="0" err="1" smtClean="0">
                    <a:latin typeface="Helvetica" pitchFamily="34" charset="0"/>
                  </a:rPr>
                  <a:t>x</a:t>
                </a:r>
                <a:r>
                  <a:rPr lang="en-US" sz="2400" dirty="0" smtClean="0">
                    <a:latin typeface="Helvetica" pitchFamily="34" charset="0"/>
                  </a:rPr>
                  <a:t> </a:t>
                </a:r>
                <a:endParaRPr lang="en-US" sz="2400" baseline="-25000" dirty="0" smtClean="0">
                  <a:latin typeface="Helvetica" pitchFamily="34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4343400" y="1143000"/>
                <a:ext cx="0" cy="457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3200398" y="1843090"/>
                <a:ext cx="990600" cy="889001"/>
                <a:chOff x="2294" y="1454"/>
                <a:chExt cx="624" cy="560"/>
              </a:xfrm>
            </p:grpSpPr>
            <p:sp>
              <p:nvSpPr>
                <p:cNvPr id="2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294" y="1454"/>
                  <a:ext cx="432" cy="288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b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 Box 22"/>
                <p:cNvSpPr txBox="1">
                  <a:spLocks noChangeArrowheads="1"/>
                </p:cNvSpPr>
                <p:nvPr/>
              </p:nvSpPr>
              <p:spPr bwMode="auto">
                <a:xfrm flipH="1">
                  <a:off x="2870" y="1646"/>
                  <a:ext cx="48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endParaRPr lang="en-US" sz="3200" dirty="0" smtClean="0">
                    <a:solidFill>
                      <a:srgbClr val="FF0000"/>
                    </a:solidFill>
                    <a:latin typeface="Helvetica" pitchFamily="34" charset="0"/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3429000" y="1791712"/>
                <a:ext cx="4347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Helvetica" pitchFamily="34" charset="0"/>
                  </a:rPr>
                  <a:t>?</a:t>
                </a:r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 flipV="1">
                <a:off x="2819400" y="1447800"/>
                <a:ext cx="91440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b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791200" y="4495800"/>
              <a:ext cx="3352800" cy="762000"/>
              <a:chOff x="5867400" y="4724400"/>
              <a:chExt cx="3352800" cy="7620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5867400" y="4953000"/>
                <a:ext cx="9906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67400" y="5334000"/>
                <a:ext cx="9906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781800" y="4724400"/>
                <a:ext cx="2390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40% </a:t>
                </a:r>
                <a:r>
                  <a:rPr lang="en-US" dirty="0" err="1" smtClean="0"/>
                  <a:t>NO</a:t>
                </a:r>
                <a:r>
                  <a:rPr lang="en-US" baseline="-25000" dirty="0" err="1" smtClean="0"/>
                  <a:t>x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recycling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829802" y="5117068"/>
                <a:ext cx="2390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100% </a:t>
                </a:r>
                <a:r>
                  <a:rPr lang="en-US" dirty="0" err="1" smtClean="0"/>
                  <a:t>NO</a:t>
                </a:r>
                <a:r>
                  <a:rPr lang="en-US" baseline="-25000" dirty="0" err="1" smtClean="0"/>
                  <a:t>x</a:t>
                </a:r>
                <a:r>
                  <a:rPr lang="en-US" dirty="0" smtClean="0"/>
                  <a:t> recycling</a:t>
                </a:r>
                <a:endParaRPr lang="en-US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715000" y="1371600"/>
            <a:ext cx="3356094" cy="838200"/>
            <a:chOff x="5715000" y="1371600"/>
            <a:chExt cx="3356094" cy="8382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15000" y="1600200"/>
              <a:ext cx="990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15000" y="2057400"/>
              <a:ext cx="990600" cy="0"/>
            </a:xfrm>
            <a:prstGeom prst="line">
              <a:avLst/>
            </a:prstGeom>
            <a:ln w="7620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629400" y="1371600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Baseline (previous)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91302" y="1840468"/>
              <a:ext cx="2324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+20% NA isoprene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0" y="990600"/>
            <a:ext cx="9144000" cy="297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-763588" y="29293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76200" y="345152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3048000" y="205656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037" name="Picture 18" descr="for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72421"/>
          <a:stretch>
            <a:fillRect/>
          </a:stretch>
        </p:blipFill>
        <p:spPr bwMode="auto">
          <a:xfrm>
            <a:off x="76200" y="2499116"/>
            <a:ext cx="2844563" cy="8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2155825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 flipV="1">
            <a:off x="0" y="3341779"/>
            <a:ext cx="9144000" cy="1018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square" lIns="45720" rIns="4572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7086600" y="3428160"/>
            <a:ext cx="1860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EUROPE (EU)</a:t>
            </a:r>
            <a:endParaRPr lang="en-US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42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PAN: A pathway (and a proxy ?)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for source regions to influence foreign O</a:t>
            </a:r>
            <a:r>
              <a:rPr lang="en-US" sz="2800" baseline="-25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44" name="Rectangle 40"/>
          <p:cNvSpPr>
            <a:spLocks noChangeArrowheads="1"/>
          </p:cNvSpPr>
          <p:nvPr/>
        </p:nvSpPr>
        <p:spPr bwMode="auto">
          <a:xfrm>
            <a:off x="3886200" y="3276600"/>
            <a:ext cx="30480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6" name="Text Box 41"/>
          <p:cNvSpPr txBox="1">
            <a:spLocks noChangeArrowheads="1"/>
          </p:cNvSpPr>
          <p:nvPr/>
        </p:nvSpPr>
        <p:spPr bwMode="auto">
          <a:xfrm>
            <a:off x="4800600" y="340995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b="0" dirty="0" smtClean="0">
                <a:solidFill>
                  <a:srgbClr val="FFFFFF"/>
                </a:solidFill>
                <a:latin typeface="Helvetica" pitchFamily="34" charset="0"/>
              </a:rPr>
              <a:t> </a:t>
            </a:r>
            <a:endParaRPr lang="en-US" b="0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152316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NMVOC + </a:t>
            </a:r>
            <a:r>
              <a:rPr lang="en-US" sz="2800" dirty="0" err="1" smtClean="0"/>
              <a:t>NO</a:t>
            </a:r>
            <a:r>
              <a:rPr lang="en-US" sz="2800" baseline="-25000" dirty="0" err="1" smtClean="0"/>
              <a:t>x</a:t>
            </a:r>
            <a:endParaRPr lang="en-US" sz="2800" dirty="0"/>
          </a:p>
        </p:txBody>
      </p:sp>
      <p:pic>
        <p:nvPicPr>
          <p:cNvPr id="54" name="Picture 81" descr="MCj028080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885" y="2606470"/>
            <a:ext cx="956915" cy="663575"/>
          </a:xfrm>
          <a:prstGeom prst="rect">
            <a:avLst/>
          </a:prstGeom>
          <a:noFill/>
        </p:spPr>
      </p:pic>
      <p:sp>
        <p:nvSpPr>
          <p:cNvPr id="1049" name="Text Box 57"/>
          <p:cNvSpPr txBox="1">
            <a:spLocks noChangeArrowheads="1"/>
          </p:cNvSpPr>
          <p:nvPr/>
        </p:nvSpPr>
        <p:spPr bwMode="auto">
          <a:xfrm>
            <a:off x="3962400" y="1371600"/>
            <a:ext cx="655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grpSp>
        <p:nvGrpSpPr>
          <p:cNvPr id="2" name="Group 75"/>
          <p:cNvGrpSpPr/>
          <p:nvPr/>
        </p:nvGrpSpPr>
        <p:grpSpPr>
          <a:xfrm>
            <a:off x="4876800" y="1295400"/>
            <a:ext cx="2743200" cy="1143000"/>
            <a:chOff x="4953000" y="1295534"/>
            <a:chExt cx="2743200" cy="1143000"/>
          </a:xfrm>
        </p:grpSpPr>
        <p:grpSp>
          <p:nvGrpSpPr>
            <p:cNvPr id="3" name="Group 73"/>
            <p:cNvGrpSpPr/>
            <p:nvPr/>
          </p:nvGrpSpPr>
          <p:grpSpPr>
            <a:xfrm>
              <a:off x="4953000" y="1295534"/>
              <a:ext cx="2514600" cy="619646"/>
              <a:chOff x="4953000" y="1295534"/>
              <a:chExt cx="2514600" cy="619646"/>
            </a:xfrm>
          </p:grpSpPr>
          <p:sp>
            <p:nvSpPr>
              <p:cNvPr id="64" name="AutoShape 13"/>
              <p:cNvSpPr>
                <a:spLocks noChangeArrowheads="1"/>
              </p:cNvSpPr>
              <p:nvPr/>
            </p:nvSpPr>
            <p:spPr bwMode="auto">
              <a:xfrm rot="5400000">
                <a:off x="5676900" y="886480"/>
                <a:ext cx="304800" cy="17526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705600" y="1295534"/>
                <a:ext cx="76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sz="3200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2" name="AutoShape 69"/>
            <p:cNvSpPr>
              <a:spLocks noChangeArrowheads="1"/>
            </p:cNvSpPr>
            <p:nvPr/>
          </p:nvSpPr>
          <p:spPr bwMode="auto">
            <a:xfrm rot="5400000">
              <a:off x="7048500" y="1790834"/>
              <a:ext cx="914400" cy="381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1752600" y="205656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457200" y="3423695"/>
            <a:ext cx="2953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NORTH AMERICA (NA)</a:t>
            </a:r>
            <a:endParaRPr lang="en-US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49" name="Picture 18" descr="for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72421"/>
          <a:stretch>
            <a:fillRect/>
          </a:stretch>
        </p:blipFill>
        <p:spPr bwMode="auto">
          <a:xfrm>
            <a:off x="7010400" y="2727715"/>
            <a:ext cx="1981200" cy="58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1" descr="MCj028080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485" y="2673740"/>
            <a:ext cx="956915" cy="663575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304800" y="212829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isoprene</a:t>
            </a:r>
            <a:endParaRPr lang="en-US" sz="2400" dirty="0"/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 rot="5400000" flipH="1">
            <a:off x="3486150" y="1517385"/>
            <a:ext cx="266700" cy="533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733800" y="1320225"/>
            <a:ext cx="5334000" cy="1422975"/>
            <a:chOff x="3733800" y="939225"/>
            <a:chExt cx="5334000" cy="1422975"/>
          </a:xfrm>
        </p:grpSpPr>
        <p:sp>
          <p:nvSpPr>
            <p:cNvPr id="28" name="TextBox 27"/>
            <p:cNvSpPr txBox="1"/>
            <p:nvPr/>
          </p:nvSpPr>
          <p:spPr>
            <a:xfrm>
              <a:off x="3733800" y="1905000"/>
              <a:ext cx="1704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CH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sz="1600" dirty="0" smtClean="0">
                  <a:solidFill>
                    <a:srgbClr val="0000FF"/>
                  </a:solidFill>
                </a:rPr>
                <a:t>C(O)OONO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2</a:t>
              </a:r>
              <a:endParaRPr lang="en-US" sz="16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7512967" y="939225"/>
              <a:ext cx="10214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PAN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1" name="AutoShape 69"/>
            <p:cNvSpPr>
              <a:spLocks noChangeArrowheads="1"/>
            </p:cNvSpPr>
            <p:nvPr/>
          </p:nvSpPr>
          <p:spPr bwMode="auto">
            <a:xfrm rot="5400000">
              <a:off x="8191500" y="1409700"/>
              <a:ext cx="914400" cy="381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05800" y="1777425"/>
              <a:ext cx="76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O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3</a:t>
              </a:r>
              <a:endParaRPr lang="en-US" sz="3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 Box 68"/>
            <p:cNvSpPr txBox="1">
              <a:spLocks noChangeArrowheads="1"/>
            </p:cNvSpPr>
            <p:nvPr/>
          </p:nvSpPr>
          <p:spPr bwMode="auto">
            <a:xfrm>
              <a:off x="3886200" y="1472625"/>
              <a:ext cx="102143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PAN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 Box 61"/>
          <p:cNvSpPr txBox="1">
            <a:spLocks noChangeArrowheads="1"/>
          </p:cNvSpPr>
          <p:nvPr/>
        </p:nvSpPr>
        <p:spPr bwMode="auto">
          <a:xfrm>
            <a:off x="152400" y="4384119"/>
            <a:ext cx="8915400" cy="2092881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PAN as a PATHWAY: contributes to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far downwind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e.g., </a:t>
            </a:r>
            <a:r>
              <a:rPr lang="en-US" b="0" i="1" dirty="0" err="1" smtClean="0">
                <a:latin typeface="Arial" pitchFamily="34" charset="0"/>
                <a:cs typeface="Arial" pitchFamily="34" charset="0"/>
              </a:rPr>
              <a:t>Moxim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et al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., 1996; </a:t>
            </a:r>
            <a:r>
              <a:rPr lang="en-US" b="0" i="1" dirty="0" err="1" smtClean="0">
                <a:latin typeface="Arial" pitchFamily="34" charset="0"/>
                <a:cs typeface="Arial" pitchFamily="34" charset="0"/>
              </a:rPr>
              <a:t>Heald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et al.,2003; </a:t>
            </a:r>
            <a:r>
              <a:rPr lang="en-US" b="0" i="1" dirty="0" err="1" smtClean="0">
                <a:latin typeface="Arial" pitchFamily="34" charset="0"/>
                <a:cs typeface="Arial" pitchFamily="34" charset="0"/>
              </a:rPr>
              <a:t>Hudman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 et al., 2004; Zhang et al., 2008; Fischer et al</a:t>
            </a:r>
            <a:r>
              <a:rPr lang="en-US" b="0" i="1" smtClean="0">
                <a:latin typeface="Arial" pitchFamily="34" charset="0"/>
                <a:cs typeface="Arial" pitchFamily="34" charset="0"/>
              </a:rPr>
              <a:t>., 2010; Lin et al., 2010</a:t>
            </a:r>
            <a:r>
              <a:rPr lang="en-US" b="0" smtClean="0">
                <a:latin typeface="Arial" pitchFamily="34" charset="0"/>
                <a:cs typeface="Arial" pitchFamily="34" charset="0"/>
              </a:rPr>
              <a:t>]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00" b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dirty="0" smtClean="0">
                <a:latin typeface="Arial" pitchFamily="34" charset="0"/>
                <a:cs typeface="Arial" pitchFamily="34" charset="0"/>
              </a:rPr>
              <a:t>PAN as a PROXY: may reflect changes in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precursor sources better than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itself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Jaffe et al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., 2007; </a:t>
            </a:r>
            <a:r>
              <a:rPr lang="en-US" b="0" i="1" dirty="0" smtClean="0">
                <a:latin typeface="Arial" pitchFamily="34" charset="0"/>
                <a:cs typeface="Arial" pitchFamily="34" charset="0"/>
              </a:rPr>
              <a:t>Fischer et al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., 2010]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572000" y="1155700"/>
            <a:ext cx="4343400" cy="4191000"/>
            <a:chOff x="4572000" y="1155700"/>
            <a:chExt cx="4343400" cy="4191000"/>
          </a:xfrm>
        </p:grpSpPr>
        <p:pic>
          <p:nvPicPr>
            <p:cNvPr id="15" name="Picture 14" descr="map_percent_pan_o3_700hPa_SAMESCALE.png"/>
            <p:cNvPicPr>
              <a:picLocks noChangeAspect="1"/>
            </p:cNvPicPr>
            <p:nvPr/>
          </p:nvPicPr>
          <p:blipFill>
            <a:blip r:embed="rId3" cstate="print"/>
            <a:srcRect l="49747" t="62269" r="3295" b="23090"/>
            <a:stretch>
              <a:fillRect/>
            </a:stretch>
          </p:blipFill>
          <p:spPr>
            <a:xfrm>
              <a:off x="4572000" y="3594100"/>
              <a:ext cx="4343400" cy="1752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27416" y="1155700"/>
              <a:ext cx="3743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+20% NA isoprene emissions</a:t>
              </a:r>
              <a:endParaRPr lang="en-US" sz="2000" dirty="0"/>
            </a:p>
          </p:txBody>
        </p:sp>
        <p:pic>
          <p:nvPicPr>
            <p:cNvPr id="14" name="Picture 13" descr="map_percent_pan_o3_700hPa_SAMESCALE.png"/>
            <p:cNvPicPr>
              <a:picLocks noChangeAspect="1"/>
            </p:cNvPicPr>
            <p:nvPr/>
          </p:nvPicPr>
          <p:blipFill>
            <a:blip r:embed="rId3" cstate="print"/>
            <a:srcRect l="49747" t="44444" r="3295" b="42824"/>
            <a:stretch>
              <a:fillRect/>
            </a:stretch>
          </p:blipFill>
          <p:spPr>
            <a:xfrm>
              <a:off x="4572000" y="1917700"/>
              <a:ext cx="4343400" cy="1524000"/>
            </a:xfrm>
            <a:prstGeom prst="rect">
              <a:avLst/>
            </a:prstGeom>
          </p:spPr>
        </p:pic>
      </p:grpSp>
      <p:pic>
        <p:nvPicPr>
          <p:cNvPr id="13" name="Picture 12" descr="map_percent_pan_o3_700hPa_SAMESCALE.png"/>
          <p:cNvPicPr>
            <a:picLocks noChangeAspect="1"/>
          </p:cNvPicPr>
          <p:nvPr/>
        </p:nvPicPr>
        <p:blipFill>
          <a:blip r:embed="rId3" cstate="print"/>
          <a:srcRect l="2788" t="62269" r="50254" b="23090"/>
          <a:stretch>
            <a:fillRect/>
          </a:stretch>
        </p:blipFill>
        <p:spPr>
          <a:xfrm>
            <a:off x="228600" y="3594100"/>
            <a:ext cx="4343400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PAN is relatively more sensitive than O</a:t>
            </a:r>
            <a:r>
              <a:rPr lang="en-US" baseline="-25000" dirty="0" smtClean="0"/>
              <a:t>3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anthropogenic and isoprene emission changes (August)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55700"/>
            <a:ext cx="4192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-20% ALL NA anthrop. emissions</a:t>
            </a:r>
            <a:endParaRPr lang="en-US" sz="2000" dirty="0"/>
          </a:p>
        </p:txBody>
      </p:sp>
      <p:grpSp>
        <p:nvGrpSpPr>
          <p:cNvPr id="3" name="Group 11"/>
          <p:cNvGrpSpPr/>
          <p:nvPr/>
        </p:nvGrpSpPr>
        <p:grpSpPr>
          <a:xfrm>
            <a:off x="533400" y="4254500"/>
            <a:ext cx="8217442" cy="2549386"/>
            <a:chOff x="489862" y="4319814"/>
            <a:chExt cx="8217442" cy="2549386"/>
          </a:xfrm>
        </p:grpSpPr>
        <p:sp>
          <p:nvSpPr>
            <p:cNvPr id="9" name="Oval 8"/>
            <p:cNvSpPr/>
            <p:nvPr/>
          </p:nvSpPr>
          <p:spPr bwMode="auto">
            <a:xfrm>
              <a:off x="2166262" y="4319814"/>
              <a:ext cx="228600" cy="152400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509662" y="4319814"/>
              <a:ext cx="228600" cy="152400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862" y="6161314"/>
              <a:ext cx="8217442" cy="707886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PICO-NARE site well-positioned for sampling N. American outflow</a:t>
              </a:r>
            </a:p>
            <a:p>
              <a:r>
                <a:rPr lang="en-US" sz="2000" b="0" dirty="0" smtClean="0">
                  <a:solidFill>
                    <a:srgbClr val="0000FF"/>
                  </a:solidFill>
                </a:rPr>
                <a:t>[</a:t>
              </a:r>
              <a:r>
                <a:rPr lang="en-US" sz="2000" b="0" i="1" dirty="0" smtClean="0">
                  <a:solidFill>
                    <a:srgbClr val="0000FF"/>
                  </a:solidFill>
                </a:rPr>
                <a:t>e.g., </a:t>
              </a:r>
              <a:r>
                <a:rPr lang="en-US" sz="2000" b="0" i="1" dirty="0" err="1" smtClean="0">
                  <a:solidFill>
                    <a:srgbClr val="0000FF"/>
                  </a:solidFill>
                </a:rPr>
                <a:t>Honrath</a:t>
              </a:r>
              <a:r>
                <a:rPr lang="en-US" sz="2000" b="0" i="1" dirty="0" smtClean="0">
                  <a:solidFill>
                    <a:srgbClr val="0000FF"/>
                  </a:solidFill>
                </a:rPr>
                <a:t> et al</a:t>
              </a:r>
              <a:r>
                <a:rPr lang="en-US" sz="2000" b="0" dirty="0" smtClean="0">
                  <a:solidFill>
                    <a:srgbClr val="0000FF"/>
                  </a:solidFill>
                </a:rPr>
                <a:t>., </a:t>
              </a:r>
              <a:r>
                <a:rPr lang="en-US" sz="2000" b="0" i="1" dirty="0" smtClean="0">
                  <a:solidFill>
                    <a:srgbClr val="0000FF"/>
                  </a:solidFill>
                </a:rPr>
                <a:t>JGR</a:t>
              </a:r>
              <a:r>
                <a:rPr lang="en-US" sz="2000" b="0" dirty="0" smtClean="0">
                  <a:solidFill>
                    <a:srgbClr val="0000FF"/>
                  </a:solidFill>
                </a:rPr>
                <a:t>, 2004; </a:t>
              </a:r>
              <a:r>
                <a:rPr lang="en-US" sz="2000" b="0" i="1" dirty="0" err="1" smtClean="0">
                  <a:solidFill>
                    <a:srgbClr val="0000FF"/>
                  </a:solidFill>
                </a:rPr>
                <a:t>val</a:t>
              </a:r>
              <a:r>
                <a:rPr lang="en-US" sz="2000" b="0" i="1" dirty="0" smtClean="0">
                  <a:solidFill>
                    <a:srgbClr val="0000FF"/>
                  </a:solidFill>
                </a:rPr>
                <a:t> Martin et al</a:t>
              </a:r>
              <a:r>
                <a:rPr lang="en-US" sz="2000" b="0" dirty="0" smtClean="0">
                  <a:solidFill>
                    <a:srgbClr val="0000FF"/>
                  </a:solidFill>
                </a:rPr>
                <a:t>., </a:t>
              </a:r>
              <a:r>
                <a:rPr lang="en-US" sz="2000" b="0" i="1" dirty="0" smtClean="0">
                  <a:solidFill>
                    <a:srgbClr val="0000FF"/>
                  </a:solidFill>
                </a:rPr>
                <a:t>JGR</a:t>
              </a:r>
              <a:r>
                <a:rPr lang="en-US" sz="2000" b="0" dirty="0" smtClean="0">
                  <a:solidFill>
                    <a:srgbClr val="0000FF"/>
                  </a:solidFill>
                </a:rPr>
                <a:t>, 2008.]</a:t>
              </a:r>
              <a:endParaRPr lang="en-US" sz="2000" b="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6" name="Picture 15" descr="map_percent_pan_o3_700hPa_SAMESCALE.png"/>
          <p:cNvPicPr>
            <a:picLocks noChangeAspect="1"/>
          </p:cNvPicPr>
          <p:nvPr/>
        </p:nvPicPr>
        <p:blipFill>
          <a:blip r:embed="rId3" cstate="print"/>
          <a:srcRect l="33270" t="76910" r="32953" b="19270"/>
          <a:stretch>
            <a:fillRect/>
          </a:stretch>
        </p:blipFill>
        <p:spPr>
          <a:xfrm>
            <a:off x="2171700" y="5334000"/>
            <a:ext cx="4686300" cy="685800"/>
          </a:xfrm>
          <a:prstGeom prst="rect">
            <a:avLst/>
          </a:prstGeom>
        </p:spPr>
      </p:pic>
      <p:pic>
        <p:nvPicPr>
          <p:cNvPr id="17" name="Picture 16" descr="map_percent_pan_o3_700hPa_SAMESCALE.png"/>
          <p:cNvPicPr>
            <a:picLocks noChangeAspect="1"/>
          </p:cNvPicPr>
          <p:nvPr/>
        </p:nvPicPr>
        <p:blipFill>
          <a:blip r:embed="rId3" cstate="print"/>
          <a:srcRect l="2788" t="44444" r="50254" b="42824"/>
          <a:stretch>
            <a:fillRect/>
          </a:stretch>
        </p:blipFill>
        <p:spPr>
          <a:xfrm>
            <a:off x="228600" y="1917700"/>
            <a:ext cx="4343400" cy="152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000" y="549910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% change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1671935"/>
            <a:ext cx="28857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OZONE at 700 </a:t>
            </a:r>
            <a:r>
              <a:rPr lang="en-US" sz="2400" dirty="0" err="1" smtClean="0"/>
              <a:t>hPa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3361035"/>
            <a:ext cx="24204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PAN at 700 </a:t>
            </a:r>
            <a:r>
              <a:rPr lang="en-US" sz="2400" dirty="0" err="1" smtClean="0"/>
              <a:t>hPa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1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3_Default Design">
  <a:themeElements>
    <a:clrScheme name="1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17236</TotalTime>
  <Words>800</Words>
  <Application>Microsoft Office PowerPoint</Application>
  <PresentationFormat>On-screen Show (4:3)</PresentationFormat>
  <Paragraphs>139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8_Default Design</vt:lpstr>
      <vt:lpstr>15_Default Design</vt:lpstr>
      <vt:lpstr>23_Default Design</vt:lpstr>
      <vt:lpstr>Photo Editor Photo</vt:lpstr>
      <vt:lpstr>Slide 1</vt:lpstr>
      <vt:lpstr>What role does isoprene play in  intercontinental O3 transport?</vt:lpstr>
      <vt:lpstr> Approach: Sensitivity simulations in MOZART-2 global           CTM, expanding on TF HTAP multi-model studies</vt:lpstr>
      <vt:lpstr>Surface O3 response over Europe (spatial average)  to North American (NA) emission perturbations </vt:lpstr>
      <vt:lpstr>Surface O3 over Europe (spatial average)  to -20% North American emission perturbations</vt:lpstr>
      <vt:lpstr>Slide 6</vt:lpstr>
      <vt:lpstr>Surface O3 response over Europe (spatial average)  to -20% all North American anthropogenic emissions</vt:lpstr>
      <vt:lpstr>PAN: A pathway (and a proxy ?) for source regions to influence foreign O3 </vt:lpstr>
      <vt:lpstr>PAN is relatively more sensitive than O3 to  anthropogenic and isoprene emission changes (August)</vt:lpstr>
      <vt:lpstr>North American isoprene vs. anthropogenic influence on intercontinental O3 pollution: Conclusions and implications</vt:lpstr>
    </vt:vector>
  </TitlesOfParts>
  <Company>USDOC/NOAA/OAR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aff</dc:creator>
  <cp:lastModifiedBy>aff</cp:lastModifiedBy>
  <cp:revision>994</cp:revision>
  <dcterms:created xsi:type="dcterms:W3CDTF">2006-12-29T14:36:29Z</dcterms:created>
  <dcterms:modified xsi:type="dcterms:W3CDTF">2010-12-20T23:11:01Z</dcterms:modified>
</cp:coreProperties>
</file>