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67" r:id="rId4"/>
    <p:sldId id="258" r:id="rId5"/>
    <p:sldId id="259" r:id="rId6"/>
    <p:sldId id="268" r:id="rId7"/>
    <p:sldId id="271" r:id="rId8"/>
    <p:sldId id="269" r:id="rId9"/>
    <p:sldId id="270" r:id="rId10"/>
    <p:sldId id="261" r:id="rId11"/>
    <p:sldId id="262" r:id="rId12"/>
    <p:sldId id="272" r:id="rId13"/>
    <p:sldId id="263" r:id="rId14"/>
    <p:sldId id="264" r:id="rId15"/>
    <p:sldId id="265" r:id="rId16"/>
    <p:sldId id="266" r:id="rId17"/>
  </p:sldIdLst>
  <p:sldSz cx="9144000" cy="6858000" type="screen4x3"/>
  <p:notesSz cx="7053263" cy="93567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9568" autoAdjust="0"/>
  </p:normalViewPr>
  <p:slideViewPr>
    <p:cSldViewPr>
      <p:cViewPr varScale="1">
        <p:scale>
          <a:sx n="112" d="100"/>
          <a:sy n="112" d="100"/>
        </p:scale>
        <p:origin x="97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/>
          <a:lstStyle>
            <a:lvl1pPr algn="r">
              <a:defRPr sz="1200"/>
            </a:lvl1pPr>
          </a:lstStyle>
          <a:p>
            <a:fld id="{EA8CD35E-FC04-4222-B098-43A86FDAAB8F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87265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87265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 anchor="b"/>
          <a:lstStyle>
            <a:lvl1pPr algn="r">
              <a:defRPr sz="1200"/>
            </a:lvl1pPr>
          </a:lstStyle>
          <a:p>
            <a:fld id="{4794C127-38B8-468C-BD85-1D54D7941A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220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6414" cy="467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63" tIns="46881" rIns="93763" bIns="46881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6849" y="0"/>
            <a:ext cx="3056414" cy="467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63" tIns="46881" rIns="93763" bIns="46881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9038" y="701675"/>
            <a:ext cx="4676775" cy="3508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0435" y="4444445"/>
            <a:ext cx="5172393" cy="421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63" tIns="46881" rIns="93763" bIns="468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88889"/>
            <a:ext cx="3056414" cy="467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63" tIns="46881" rIns="93763" bIns="46881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6849" y="8888889"/>
            <a:ext cx="3056414" cy="467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63" tIns="46881" rIns="93763" bIns="46881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D41940A-E1B1-47DB-A8D7-2F830FCBA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7298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377A79-4A68-4F66-B1F6-354FDC3DD489}" type="slidenum">
              <a:rPr lang="en-US"/>
              <a:pPr/>
              <a:t>1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692821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004A05-9BE0-452E-831A-3798058FCE1D}" type="slidenum">
              <a:rPr lang="en-US"/>
              <a:pPr/>
              <a:t>11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47819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D30B86-0379-4238-B0E2-B540270CEAAC}" type="slidenum">
              <a:rPr lang="en-US"/>
              <a:pPr/>
              <a:t>13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765216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C1B872-1996-46F5-8C98-861F280881EE}" type="slidenum">
              <a:rPr lang="en-US"/>
              <a:pPr/>
              <a:t>14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765902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4D479F-7819-43D9-BE30-384467E7118E}" type="slidenum">
              <a:rPr lang="en-US"/>
              <a:pPr/>
              <a:t>15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105084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963CA7-71A6-4080-AC99-51DC283EEDCB}" type="slidenum">
              <a:rPr lang="en-US"/>
              <a:pPr/>
              <a:t>16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19097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E03403-4187-4EA8-B05A-583EC72A7779}" type="slidenum">
              <a:rPr lang="en-US"/>
              <a:pPr/>
              <a:t>2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12422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69810A-C30F-458D-9393-9D5482447412}" type="slidenum">
              <a:rPr lang="en-US"/>
              <a:pPr/>
              <a:t>3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0388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F0017E-7673-453F-A220-87D6D141A223}" type="slidenum">
              <a:rPr lang="en-US"/>
              <a:pPr/>
              <a:t>4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32725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D02573-EE6B-492F-8CD6-9A906DBCC109}" type="slidenum">
              <a:rPr lang="en-US"/>
              <a:pPr/>
              <a:t>5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90144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E043FD-AF81-4574-BA66-F41F01C3F20A}" type="slidenum">
              <a:rPr lang="en-US"/>
              <a:pPr/>
              <a:t>6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5327" y="4444445"/>
            <a:ext cx="5642610" cy="4210526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74992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14B73D-DFE4-4CBE-A3D5-948C9CA37EDF}" type="slidenum">
              <a:rPr lang="en-US"/>
              <a:pPr/>
              <a:t>8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5327" y="4444445"/>
            <a:ext cx="5642610" cy="4210526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56091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77873E-E05E-40A6-B59B-50062B46BD5C}" type="slidenum">
              <a:rPr lang="en-US"/>
              <a:pPr/>
              <a:t>9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5327" y="4444445"/>
            <a:ext cx="5642610" cy="4210526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12143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378958-8A05-4516-A0D8-058032529C33}" type="slidenum">
              <a:rPr lang="en-US"/>
              <a:pPr/>
              <a:t>10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37073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806BFDC-7009-4EC8-84EA-E9C39BB2FE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C5BAC9-23E4-48F2-A869-0AF8B4A5A8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5447D3E1-6F7D-4054-B6D4-0F2AD6428F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E4C13814-F3A0-4DE3-BB54-51653BDB05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BE93346-5129-4159-8602-A8ECA0F7EA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39C20-2A0F-4B32-BCEC-0C6BFE054D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CE7BF505-4A8D-4E65-830E-3995D45A2B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21F6A8F3-A456-4955-B0EE-B7C87D2D82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94A6415-C205-4BE3-B3A0-B7A4E47B4E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9CFBFFE-0E0A-494F-81CD-C78F21EF98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FC0A62F5-A06B-444D-B328-68484639ED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2B96E36-5B0B-49BE-AD66-FC6B9A2BD2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/>
    </p:bldLst>
  </p:timing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en-US" b="1" dirty="0" smtClean="0">
                <a:cs typeface="Times New Roman" pitchFamily="18" charset="0"/>
              </a:rPr>
              <a:t>BY STEVEN COHEN </a:t>
            </a:r>
          </a:p>
          <a:p>
            <a:pPr algn="ctr">
              <a:buFont typeface="Wingdings" pitchFamily="2" charset="2"/>
              <a:buNone/>
            </a:pPr>
            <a:r>
              <a:rPr lang="en-US" b="1" dirty="0" smtClean="0">
                <a:cs typeface="Times New Roman" pitchFamily="18" charset="0"/>
              </a:rPr>
              <a:t>COLUMBIA UNIVERSITY</a:t>
            </a:r>
          </a:p>
          <a:p>
            <a:pPr algn="ctr">
              <a:buFont typeface="Wingdings" pitchFamily="2" charset="2"/>
              <a:buNone/>
            </a:pPr>
            <a:r>
              <a:rPr lang="en-US" b="1" dirty="0" smtClean="0">
                <a:cs typeface="Times New Roman" pitchFamily="18" charset="0"/>
              </a:rPr>
              <a:t>SIPA &amp; EARTH INSTITUTE</a:t>
            </a:r>
          </a:p>
          <a:p>
            <a:pPr algn="ctr">
              <a:buFont typeface="Wingdings" pitchFamily="2" charset="2"/>
              <a:buNone/>
            </a:pPr>
            <a:r>
              <a:rPr lang="en-US" b="1" dirty="0" smtClean="0">
                <a:cs typeface="Times New Roman" pitchFamily="18" charset="0"/>
              </a:rPr>
              <a:t>APRIL 2014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82DAD7EE-2F88-4490-8AF7-B7A7DC30A3FA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28600" y="381000"/>
            <a:ext cx="8686800" cy="17526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Book Antiqua" pitchFamily="18" charset="0"/>
                <a:cs typeface="Times New Roman" pitchFamily="18" charset="0"/>
              </a:rPr>
              <a:t>HOW TO GET AHEAD </a:t>
            </a:r>
            <a:br>
              <a:rPr lang="en-US" sz="3200" b="1" dirty="0" smtClean="0">
                <a:latin typeface="Book Antiqua" pitchFamily="18" charset="0"/>
                <a:cs typeface="Times New Roman" pitchFamily="18" charset="0"/>
              </a:rPr>
            </a:br>
            <a:r>
              <a:rPr lang="en-US" sz="3200" b="1" dirty="0" smtClean="0">
                <a:latin typeface="Book Antiqua" pitchFamily="18" charset="0"/>
                <a:cs typeface="Times New Roman" pitchFamily="18" charset="0"/>
              </a:rPr>
              <a:t>IN PROFESSIONAL ORGANIZATIONAL ENVIRONMENTS</a:t>
            </a:r>
            <a:endParaRPr lang="en-US" sz="3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Book Antiqua" pitchFamily="18" charset="0"/>
                <a:cs typeface="Times New Roman" pitchFamily="18" charset="0"/>
              </a:rPr>
              <a:t>5. SUCCEEDING ON THE JOB</a:t>
            </a:r>
            <a:r>
              <a:rPr lang="en-US" dirty="0" smtClean="0"/>
              <a:t>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DDEDF6E-1B98-4862-A151-6AF65098549A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536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600200"/>
            <a:ext cx="8458200" cy="4724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SzPct val="150000"/>
              <a:buFont typeface="Arial" charset="0"/>
              <a:buChar char="•"/>
            </a:pPr>
            <a:r>
              <a:rPr lang="en-US" sz="2400" dirty="0" smtClean="0">
                <a:cs typeface="Times New Roman" pitchFamily="18" charset="0"/>
              </a:rPr>
              <a:t>The importance of listening</a:t>
            </a:r>
          </a:p>
          <a:p>
            <a:pPr>
              <a:lnSpc>
                <a:spcPct val="90000"/>
              </a:lnSpc>
              <a:buSzPct val="150000"/>
              <a:buFont typeface="Arial" charset="0"/>
              <a:buChar char="•"/>
            </a:pPr>
            <a:r>
              <a:rPr lang="en-US" sz="2400" dirty="0" smtClean="0">
                <a:cs typeface="Times New Roman" pitchFamily="18" charset="0"/>
              </a:rPr>
              <a:t>The importance of informal relations</a:t>
            </a:r>
          </a:p>
          <a:p>
            <a:pPr>
              <a:lnSpc>
                <a:spcPct val="90000"/>
              </a:lnSpc>
              <a:buSzPct val="150000"/>
              <a:buFont typeface="Arial" charset="0"/>
              <a:buChar char="•"/>
            </a:pPr>
            <a:r>
              <a:rPr lang="en-US" sz="2400" dirty="0" smtClean="0">
                <a:cs typeface="Times New Roman" pitchFamily="18" charset="0"/>
              </a:rPr>
              <a:t>Learning to read your boss</a:t>
            </a:r>
          </a:p>
          <a:p>
            <a:pPr>
              <a:lnSpc>
                <a:spcPct val="90000"/>
              </a:lnSpc>
              <a:buSzPct val="150000"/>
              <a:buFont typeface="Arial" charset="0"/>
              <a:buChar char="•"/>
            </a:pPr>
            <a:r>
              <a:rPr lang="en-US" sz="2400" dirty="0" smtClean="0">
                <a:cs typeface="Times New Roman" pitchFamily="18" charset="0"/>
              </a:rPr>
              <a:t>Preserving your boss’ time</a:t>
            </a:r>
          </a:p>
          <a:p>
            <a:pPr>
              <a:lnSpc>
                <a:spcPct val="90000"/>
              </a:lnSpc>
              <a:buSzPct val="150000"/>
              <a:buFont typeface="Arial" charset="0"/>
              <a:buChar char="•"/>
            </a:pPr>
            <a:r>
              <a:rPr lang="en-US" sz="2400" dirty="0" smtClean="0">
                <a:cs typeface="Times New Roman" pitchFamily="18" charset="0"/>
              </a:rPr>
              <a:t>Professionalism: 	</a:t>
            </a:r>
          </a:p>
          <a:p>
            <a:pPr lvl="1">
              <a:lnSpc>
                <a:spcPct val="90000"/>
              </a:lnSpc>
              <a:buSzPct val="150000"/>
              <a:buFont typeface="Arial" charset="0"/>
              <a:buChar char="•"/>
            </a:pPr>
            <a:r>
              <a:rPr lang="en-US" sz="1900" dirty="0" smtClean="0">
                <a:cs typeface="Times New Roman" pitchFamily="18" charset="0"/>
              </a:rPr>
              <a:t>Honesty, Ethics, Communication Skills, Reliability, Punctuality, Dress, Respect for Others</a:t>
            </a:r>
          </a:p>
          <a:p>
            <a:pPr>
              <a:lnSpc>
                <a:spcPct val="90000"/>
              </a:lnSpc>
              <a:buSzPct val="150000"/>
              <a:buFont typeface="Arial" charset="0"/>
              <a:buChar char="•"/>
            </a:pPr>
            <a:r>
              <a:rPr lang="en-US" sz="2400" dirty="0" smtClean="0">
                <a:cs typeface="Times New Roman" pitchFamily="18" charset="0"/>
              </a:rPr>
              <a:t>Knowing what you don’t know</a:t>
            </a:r>
          </a:p>
          <a:p>
            <a:pPr>
              <a:lnSpc>
                <a:spcPct val="90000"/>
              </a:lnSpc>
              <a:buSzPct val="150000"/>
              <a:buFont typeface="Arial" charset="0"/>
              <a:buChar char="•"/>
            </a:pPr>
            <a:r>
              <a:rPr lang="en-US" sz="2400" dirty="0" smtClean="0">
                <a:cs typeface="Times New Roman" pitchFamily="18" charset="0"/>
              </a:rPr>
              <a:t>Learning how to ask for help</a:t>
            </a:r>
          </a:p>
          <a:p>
            <a:pPr>
              <a:lnSpc>
                <a:spcPct val="90000"/>
              </a:lnSpc>
              <a:buSzPct val="150000"/>
              <a:buFont typeface="Arial" charset="0"/>
              <a:buChar char="•"/>
            </a:pPr>
            <a:r>
              <a:rPr lang="en-US" sz="2400" dirty="0" smtClean="0">
                <a:cs typeface="Times New Roman" pitchFamily="18" charset="0"/>
              </a:rPr>
              <a:t>Getting along with people</a:t>
            </a:r>
          </a:p>
          <a:p>
            <a:pPr>
              <a:lnSpc>
                <a:spcPct val="90000"/>
              </a:lnSpc>
              <a:buSzPct val="150000"/>
              <a:buFont typeface="Arial" charset="0"/>
              <a:buChar char="•"/>
            </a:pPr>
            <a:r>
              <a:rPr lang="en-US" sz="2400" dirty="0" smtClean="0">
                <a:cs typeface="Times New Roman" pitchFamily="18" charset="0"/>
              </a:rPr>
              <a:t>Dealing with bad assignments </a:t>
            </a:r>
          </a:p>
          <a:p>
            <a:pPr>
              <a:lnSpc>
                <a:spcPct val="90000"/>
              </a:lnSpc>
              <a:buSzPct val="150000"/>
              <a:buNone/>
            </a:pPr>
            <a:r>
              <a:rPr lang="en-US" sz="2400" dirty="0" smtClean="0">
                <a:cs typeface="Times New Roman" pitchFamily="18" charset="0"/>
              </a:rPr>
              <a:t>    and getting good ones</a:t>
            </a:r>
          </a:p>
          <a:p>
            <a:pPr>
              <a:lnSpc>
                <a:spcPct val="90000"/>
              </a:lnSpc>
              <a:buSzPct val="150000"/>
              <a:buFont typeface="Arial" charset="0"/>
              <a:buChar char="•"/>
            </a:pPr>
            <a:endParaRPr lang="en-US" sz="2400" dirty="0" smtClean="0"/>
          </a:p>
        </p:txBody>
      </p:sp>
      <p:pic>
        <p:nvPicPr>
          <p:cNvPr id="1034" name="Picture 10" descr="C:\Documents and Settings\ael2133\Local Settings\Temporary Internet Files\Content.IE5\89506VRL\MC90043752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447799"/>
            <a:ext cx="3400425" cy="1818163"/>
          </a:xfrm>
          <a:prstGeom prst="rect">
            <a:avLst/>
          </a:prstGeom>
          <a:noFill/>
        </p:spPr>
      </p:pic>
      <p:pic>
        <p:nvPicPr>
          <p:cNvPr id="1035" name="Picture 11" descr="C:\Documents and Settings\ael2133\Local Settings\Temporary Internet Files\Content.IE5\NG3GGPYC\MC90043753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4038600"/>
            <a:ext cx="3273425" cy="210260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2725"/>
            <a:ext cx="7772400" cy="9302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latin typeface="Book Antiqua" pitchFamily="18" charset="0"/>
                <a:cs typeface="Times New Roman" pitchFamily="18" charset="0"/>
              </a:rPr>
              <a:t>6. BUILDING SKILLS AND COMPETENCIES</a:t>
            </a:r>
            <a:endParaRPr lang="en-US" dirty="0" smtClean="0">
              <a:latin typeface="Book Antiqua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DB4363B5-93F5-41A2-82C0-DC49F1299887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638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524000"/>
            <a:ext cx="5105400" cy="48768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buSzPct val="150000"/>
              <a:buFont typeface="Arial" pitchFamily="34" charset="0"/>
              <a:buChar char="•"/>
            </a:pPr>
            <a:r>
              <a:rPr lang="en-US" sz="3200" dirty="0" smtClean="0">
                <a:cs typeface="Times New Roman" pitchFamily="18" charset="0"/>
              </a:rPr>
              <a:t>Finding jobs that develop new skills</a:t>
            </a:r>
          </a:p>
          <a:p>
            <a:pPr>
              <a:lnSpc>
                <a:spcPct val="110000"/>
              </a:lnSpc>
              <a:buSzPct val="150000"/>
              <a:buFont typeface="Arial" pitchFamily="34" charset="0"/>
              <a:buChar char="•"/>
            </a:pPr>
            <a:r>
              <a:rPr lang="en-US" sz="3200" dirty="0" smtClean="0">
                <a:cs typeface="Times New Roman" pitchFamily="18" charset="0"/>
              </a:rPr>
              <a:t>Finance and accounting</a:t>
            </a:r>
          </a:p>
          <a:p>
            <a:pPr>
              <a:lnSpc>
                <a:spcPct val="110000"/>
              </a:lnSpc>
              <a:buSzPct val="150000"/>
              <a:buFont typeface="Arial" pitchFamily="34" charset="0"/>
              <a:buChar char="•"/>
            </a:pPr>
            <a:r>
              <a:rPr lang="en-US" sz="3200" dirty="0" smtClean="0">
                <a:cs typeface="Times New Roman" pitchFamily="18" charset="0"/>
              </a:rPr>
              <a:t>Sustainability management</a:t>
            </a:r>
          </a:p>
          <a:p>
            <a:pPr>
              <a:lnSpc>
                <a:spcPct val="110000"/>
              </a:lnSpc>
              <a:buSzPct val="150000"/>
              <a:buFont typeface="Arial" pitchFamily="34" charset="0"/>
              <a:buChar char="•"/>
            </a:pPr>
            <a:r>
              <a:rPr lang="en-US" sz="3200" dirty="0" smtClean="0"/>
              <a:t>Environmental science and policy</a:t>
            </a:r>
          </a:p>
          <a:p>
            <a:pPr lvl="1">
              <a:lnSpc>
                <a:spcPct val="110000"/>
              </a:lnSpc>
              <a:buSzPct val="150000"/>
              <a:buFont typeface="Arial" pitchFamily="34" charset="0"/>
              <a:buChar char="•"/>
            </a:pPr>
            <a:r>
              <a:rPr lang="en-US" sz="3200" dirty="0" smtClean="0">
                <a:cs typeface="Times New Roman" pitchFamily="18" charset="0"/>
              </a:rPr>
              <a:t>Technology for sustainable development- energy, food, water and health care</a:t>
            </a:r>
          </a:p>
          <a:p>
            <a:pPr>
              <a:lnSpc>
                <a:spcPct val="110000"/>
              </a:lnSpc>
              <a:buSzPct val="150000"/>
              <a:buFont typeface="Arial" pitchFamily="34" charset="0"/>
              <a:buChar char="•"/>
            </a:pPr>
            <a:r>
              <a:rPr lang="en-US" sz="3200" dirty="0" smtClean="0">
                <a:cs typeface="Times New Roman" pitchFamily="18" charset="0"/>
              </a:rPr>
              <a:t>Computing, data analysis, </a:t>
            </a:r>
            <a:r>
              <a:rPr lang="en-US" sz="3200" dirty="0" smtClean="0">
                <a:cs typeface="Times New Roman" pitchFamily="18" charset="0"/>
              </a:rPr>
              <a:t>management and geographic </a:t>
            </a:r>
            <a:r>
              <a:rPr lang="en-US" sz="3200" dirty="0" smtClean="0">
                <a:cs typeface="Times New Roman" pitchFamily="18" charset="0"/>
              </a:rPr>
              <a:t>information systems (MIS</a:t>
            </a:r>
            <a:r>
              <a:rPr lang="en-US" sz="3200" dirty="0" smtClean="0">
                <a:cs typeface="Times New Roman" pitchFamily="18" charset="0"/>
              </a:rPr>
              <a:t>) (GIS)</a:t>
            </a:r>
            <a:endParaRPr lang="en-US" sz="3200" dirty="0" smtClean="0">
              <a:cs typeface="Times New Roman" pitchFamily="18" charset="0"/>
            </a:endParaRPr>
          </a:p>
          <a:p>
            <a:pPr>
              <a:lnSpc>
                <a:spcPct val="80000"/>
              </a:lnSpc>
              <a:buSzPct val="150000"/>
              <a:buFont typeface="Wingdings" pitchFamily="2" charset="2"/>
              <a:buChar char="§"/>
            </a:pPr>
            <a:endParaRPr lang="en-US" sz="3200" dirty="0" smtClean="0"/>
          </a:p>
        </p:txBody>
      </p:sp>
      <p:pic>
        <p:nvPicPr>
          <p:cNvPr id="5" name="Picture 4" descr="greenjob keyboa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1981200"/>
            <a:ext cx="3403600" cy="34036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534400" cy="75895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latin typeface="Book Antiqua" pitchFamily="18" charset="0"/>
                <a:cs typeface="Times New Roman" pitchFamily="18" charset="0"/>
              </a:rPr>
              <a:t>6. BUILDING SKILLS AND COMPETENCIES (CONT.)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B79FB5-6C30-472B-9A4B-5E96303D08CA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7412" name="Content Placeholder 3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610600" cy="35052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SzPct val="150000"/>
              <a:buFont typeface="Arial" pitchFamily="34" charset="0"/>
              <a:buChar char="•"/>
            </a:pPr>
            <a:r>
              <a:rPr lang="en-US" sz="4000" dirty="0" smtClean="0">
                <a:cs typeface="Times New Roman" pitchFamily="18" charset="0"/>
              </a:rPr>
              <a:t>Management, team building, strategy formulation</a:t>
            </a:r>
          </a:p>
          <a:p>
            <a:pPr>
              <a:lnSpc>
                <a:spcPct val="120000"/>
              </a:lnSpc>
              <a:buSzPct val="150000"/>
              <a:buFont typeface="Arial" pitchFamily="34" charset="0"/>
              <a:buChar char="•"/>
            </a:pPr>
            <a:r>
              <a:rPr lang="en-US" sz="4000" dirty="0" smtClean="0">
                <a:cs typeface="Times New Roman" pitchFamily="18" charset="0"/>
              </a:rPr>
              <a:t>Public relations, media relations, communication skills</a:t>
            </a:r>
          </a:p>
          <a:p>
            <a:pPr>
              <a:lnSpc>
                <a:spcPct val="120000"/>
              </a:lnSpc>
              <a:buSzPct val="150000"/>
              <a:buFont typeface="Arial" pitchFamily="34" charset="0"/>
              <a:buChar char="•"/>
            </a:pPr>
            <a:r>
              <a:rPr lang="en-US" sz="4000" dirty="0" smtClean="0">
                <a:cs typeface="Times New Roman" pitchFamily="18" charset="0"/>
              </a:rPr>
              <a:t>Lobbying and legislative relations</a:t>
            </a:r>
          </a:p>
          <a:p>
            <a:pPr>
              <a:lnSpc>
                <a:spcPct val="120000"/>
              </a:lnSpc>
              <a:buSzPct val="150000"/>
              <a:buFont typeface="Arial" pitchFamily="34" charset="0"/>
              <a:buChar char="•"/>
            </a:pPr>
            <a:r>
              <a:rPr lang="en-US" sz="4000" dirty="0" smtClean="0">
                <a:cs typeface="Times New Roman" pitchFamily="18" charset="0"/>
              </a:rPr>
              <a:t>Research and policy analysis</a:t>
            </a:r>
          </a:p>
          <a:p>
            <a:pPr>
              <a:lnSpc>
                <a:spcPct val="120000"/>
              </a:lnSpc>
              <a:buSzPct val="150000"/>
              <a:buFont typeface="Arial" pitchFamily="34" charset="0"/>
              <a:buChar char="•"/>
            </a:pPr>
            <a:r>
              <a:rPr lang="en-US" sz="4000" dirty="0" smtClean="0">
                <a:cs typeface="Times New Roman" pitchFamily="18" charset="0"/>
              </a:rPr>
              <a:t>Fundraising</a:t>
            </a:r>
            <a:endParaRPr lang="en-US" sz="4000" dirty="0" smtClean="0"/>
          </a:p>
          <a:p>
            <a:endParaRPr lang="en-US" dirty="0" smtClean="0"/>
          </a:p>
        </p:txBody>
      </p:sp>
      <p:pic>
        <p:nvPicPr>
          <p:cNvPr id="5" name="Picture 4" descr="panorama-green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4419600"/>
            <a:ext cx="4572000" cy="178904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9144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latin typeface="Book Antiqua" pitchFamily="18" charset="0"/>
                <a:cs typeface="Times New Roman" pitchFamily="18" charset="0"/>
              </a:rPr>
              <a:t>7. DEVELOPING A PROFESSIONAL  REPUTATION</a:t>
            </a:r>
            <a:endParaRPr lang="en-US" dirty="0" smtClean="0">
              <a:latin typeface="Book Antiqua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2E525D6D-54BB-4E1D-B57F-337CC24DF9A6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843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676400"/>
            <a:ext cx="4724400" cy="4648200"/>
          </a:xfrm>
        </p:spPr>
        <p:txBody>
          <a:bodyPr>
            <a:normAutofit/>
          </a:bodyPr>
          <a:lstStyle/>
          <a:p>
            <a:pPr>
              <a:buSzPct val="120000"/>
              <a:buFont typeface="Wingdings" pitchFamily="2" charset="2"/>
              <a:buChar char="§"/>
            </a:pPr>
            <a:r>
              <a:rPr lang="en-US" sz="2800" dirty="0" smtClean="0">
                <a:cs typeface="Times New Roman" pitchFamily="18" charset="0"/>
              </a:rPr>
              <a:t>Getting known for your competence</a:t>
            </a:r>
          </a:p>
          <a:p>
            <a:pPr>
              <a:buSzPct val="120000"/>
              <a:buFont typeface="Wingdings" pitchFamily="2" charset="2"/>
              <a:buChar char="§"/>
            </a:pPr>
            <a:r>
              <a:rPr lang="en-US" sz="2800" dirty="0" smtClean="0">
                <a:cs typeface="Times New Roman" pitchFamily="18" charset="0"/>
              </a:rPr>
              <a:t>Getting and sharing authorship and credit</a:t>
            </a:r>
          </a:p>
          <a:p>
            <a:pPr>
              <a:buSzPct val="120000"/>
              <a:buFont typeface="Wingdings" pitchFamily="2" charset="2"/>
              <a:buChar char="§"/>
            </a:pPr>
            <a:r>
              <a:rPr lang="en-US" sz="2800" dirty="0" smtClean="0">
                <a:cs typeface="Times New Roman" pitchFamily="18" charset="0"/>
              </a:rPr>
              <a:t>Protecting your good name</a:t>
            </a:r>
          </a:p>
          <a:p>
            <a:pPr>
              <a:buSzPct val="120000"/>
              <a:buFont typeface="Wingdings" pitchFamily="2" charset="2"/>
              <a:buChar char="§"/>
            </a:pPr>
            <a:r>
              <a:rPr lang="en-US" sz="2800" dirty="0" smtClean="0">
                <a:cs typeface="Times New Roman" pitchFamily="18" charset="0"/>
              </a:rPr>
              <a:t>Knowing when to quit</a:t>
            </a:r>
          </a:p>
          <a:p>
            <a:pPr>
              <a:buSzPct val="120000"/>
              <a:buFont typeface="Wingdings" pitchFamily="2" charset="2"/>
              <a:buChar char="§"/>
            </a:pPr>
            <a:r>
              <a:rPr lang="en-US" sz="2800" dirty="0" smtClean="0">
                <a:cs typeface="Times New Roman" pitchFamily="18" charset="0"/>
              </a:rPr>
              <a:t>The opportunities and dangers of politics and advocacy</a:t>
            </a:r>
            <a:endParaRPr lang="en-US" dirty="0" smtClean="0"/>
          </a:p>
        </p:txBody>
      </p:sp>
      <p:pic>
        <p:nvPicPr>
          <p:cNvPr id="2050" name="Picture 2" descr="C:\Documents and Settings\ael2133\Local Settings\Temporary Internet Files\Content.IE5\7H7V1H5H\MC90043753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362200"/>
            <a:ext cx="3711575" cy="312102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Book Antiqua" pitchFamily="18" charset="0"/>
                <a:cs typeface="Times New Roman" pitchFamily="18" charset="0"/>
              </a:rPr>
              <a:t>8. OVERCOMING PROFESSIONAL ADVERSITY</a:t>
            </a:r>
            <a:r>
              <a:rPr lang="en-US" dirty="0" smtClean="0"/>
              <a:t>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5C5F51F-A79B-48D1-BD20-ABF2A3697614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434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48200" y="1600200"/>
            <a:ext cx="4267200" cy="4724400"/>
          </a:xfrm>
        </p:spPr>
        <p:txBody>
          <a:bodyPr>
            <a:normAutofit fontScale="70000" lnSpcReduction="20000"/>
          </a:bodyPr>
          <a:lstStyle/>
          <a:p>
            <a:pPr marL="274320" indent="-274320" fontAlgn="auto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SzPct val="115000"/>
              <a:buFont typeface="Arial" pitchFamily="34" charset="0"/>
              <a:buChar char="•"/>
              <a:defRPr/>
            </a:pPr>
            <a:r>
              <a:rPr lang="en-US" sz="2800" dirty="0" smtClean="0">
                <a:cs typeface="Times New Roman" pitchFamily="18" charset="0"/>
              </a:rPr>
              <a:t>Everyone faces professional setbacks. </a:t>
            </a:r>
          </a:p>
          <a:p>
            <a:pPr marL="274320" indent="-274320" fontAlgn="auto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SzPct val="115000"/>
              <a:buFont typeface="Arial" pitchFamily="34" charset="0"/>
              <a:buChar char="•"/>
              <a:defRPr/>
            </a:pPr>
            <a:r>
              <a:rPr lang="en-US" sz="2800" dirty="0" smtClean="0">
                <a:cs typeface="Times New Roman" pitchFamily="18" charset="0"/>
              </a:rPr>
              <a:t>Understanding how you are perceived within your organization</a:t>
            </a:r>
          </a:p>
          <a:p>
            <a:pPr marL="274320" indent="-274320" fontAlgn="auto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SzPct val="115000"/>
              <a:buFont typeface="Arial" pitchFamily="34" charset="0"/>
              <a:buChar char="•"/>
              <a:defRPr/>
            </a:pPr>
            <a:r>
              <a:rPr lang="en-US" sz="2800" dirty="0" smtClean="0">
                <a:cs typeface="Times New Roman" pitchFamily="18" charset="0"/>
              </a:rPr>
              <a:t>Understanding your organization’s environment and the trends that affect it. </a:t>
            </a:r>
          </a:p>
          <a:p>
            <a:pPr marL="274320" indent="-274320" fontAlgn="auto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SzPct val="115000"/>
              <a:buFont typeface="Arial" pitchFamily="34" charset="0"/>
              <a:buChar char="•"/>
              <a:defRPr/>
            </a:pPr>
            <a:r>
              <a:rPr lang="en-US" sz="2800" dirty="0" smtClean="0">
                <a:cs typeface="Times New Roman" pitchFamily="18" charset="0"/>
              </a:rPr>
              <a:t>Maintaining a professional demeanor and keeping in mind your long-term professional interests</a:t>
            </a:r>
          </a:p>
          <a:p>
            <a:pPr marL="274320" indent="-274320" fontAlgn="auto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SzPct val="115000"/>
              <a:buFont typeface="Arial" pitchFamily="34" charset="0"/>
              <a:buChar char="•"/>
              <a:defRPr/>
            </a:pPr>
            <a:r>
              <a:rPr lang="en-US" sz="2800" dirty="0" smtClean="0">
                <a:cs typeface="Times New Roman" pitchFamily="18" charset="0"/>
              </a:rPr>
              <a:t>Keep professional life in perspective.</a:t>
            </a:r>
          </a:p>
          <a:p>
            <a:pPr marL="274320" indent="-274320" fontAlgn="auto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SzPct val="115000"/>
              <a:buFont typeface="Wingdings" pitchFamily="2" charset="2"/>
              <a:buChar char="§"/>
              <a:defRPr/>
            </a:pPr>
            <a:endParaRPr lang="en-US" sz="2800" dirty="0" smtClean="0">
              <a:cs typeface="Times New Roman" pitchFamily="18" charset="0"/>
            </a:endParaRPr>
          </a:p>
        </p:txBody>
      </p:sp>
      <p:pic>
        <p:nvPicPr>
          <p:cNvPr id="8" name="Picture 7" descr="GOP_Balancing_Ac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438400"/>
            <a:ext cx="4148101" cy="31051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1"/>
            <a:ext cx="8839200" cy="838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latin typeface="Book Antiqua" pitchFamily="18" charset="0"/>
                <a:cs typeface="Times New Roman" pitchFamily="18" charset="0"/>
              </a:rPr>
              <a:t>9. MOVING UP, OVER </a:t>
            </a:r>
            <a:br>
              <a:rPr lang="en-US" b="1" dirty="0" smtClean="0">
                <a:latin typeface="Book Antiqua" pitchFamily="18" charset="0"/>
                <a:cs typeface="Times New Roman" pitchFamily="18" charset="0"/>
              </a:rPr>
            </a:br>
            <a:r>
              <a:rPr lang="en-US" b="1" dirty="0" smtClean="0">
                <a:latin typeface="Book Antiqua" pitchFamily="18" charset="0"/>
                <a:cs typeface="Times New Roman" pitchFamily="18" charset="0"/>
              </a:rPr>
              <a:t>AND AROUND</a:t>
            </a:r>
            <a:endParaRPr lang="en-US" dirty="0" smtClean="0">
              <a:latin typeface="Book Antiqua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0FE0-ED6D-4505-AE04-75523C5102AF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536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676400"/>
            <a:ext cx="5410200" cy="4724400"/>
          </a:xfrm>
        </p:spPr>
        <p:txBody>
          <a:bodyPr>
            <a:normAutofit/>
          </a:bodyPr>
          <a:lstStyle/>
          <a:p>
            <a:pPr marL="274320" indent="-274320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SzPct val="150000"/>
              <a:buFont typeface="Arial" pitchFamily="34" charset="0"/>
              <a:buChar char="•"/>
              <a:defRPr/>
            </a:pPr>
            <a:r>
              <a:rPr lang="en-US" sz="2400" dirty="0" smtClean="0">
                <a:cs typeface="Times New Roman" pitchFamily="18" charset="0"/>
              </a:rPr>
              <a:t>Determining when it is time to move </a:t>
            </a:r>
          </a:p>
          <a:p>
            <a:pPr marL="274320" indent="-274320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SzPct val="150000"/>
              <a:buFont typeface="Arial" pitchFamily="34" charset="0"/>
              <a:buChar char="•"/>
              <a:defRPr/>
            </a:pPr>
            <a:r>
              <a:rPr lang="en-US" sz="2400" dirty="0" smtClean="0">
                <a:cs typeface="Times New Roman" pitchFamily="18" charset="0"/>
              </a:rPr>
              <a:t>You’ve stopped learning. </a:t>
            </a:r>
            <a:endParaRPr lang="en-US" sz="1900" dirty="0" smtClean="0">
              <a:cs typeface="Times New Roman" pitchFamily="18" charset="0"/>
            </a:endParaRPr>
          </a:p>
          <a:p>
            <a:pPr lvl="1">
              <a:lnSpc>
                <a:spcPct val="90000"/>
              </a:lnSpc>
              <a:spcBef>
                <a:spcPts val="580"/>
              </a:spcBef>
              <a:buSzPct val="150000"/>
              <a:buFont typeface="Arial" pitchFamily="34" charset="0"/>
              <a:buChar char="•"/>
              <a:defRPr/>
            </a:pPr>
            <a:r>
              <a:rPr lang="en-US" sz="2000" dirty="0" smtClean="0">
                <a:cs typeface="Times New Roman" pitchFamily="18" charset="0"/>
              </a:rPr>
              <a:t>Your reputation is no longer growing. </a:t>
            </a:r>
          </a:p>
          <a:p>
            <a:pPr lvl="1">
              <a:lnSpc>
                <a:spcPct val="90000"/>
              </a:lnSpc>
              <a:spcBef>
                <a:spcPts val="580"/>
              </a:spcBef>
              <a:buSzPct val="150000"/>
              <a:buFont typeface="Arial" pitchFamily="34" charset="0"/>
              <a:buChar char="•"/>
              <a:defRPr/>
            </a:pPr>
            <a:r>
              <a:rPr lang="en-US" sz="2000" dirty="0" smtClean="0">
                <a:cs typeface="Times New Roman" pitchFamily="18" charset="0"/>
              </a:rPr>
              <a:t>You’ve hit a professional ceiling or you’ve been passed over for a key promotion. </a:t>
            </a:r>
          </a:p>
          <a:p>
            <a:pPr lvl="1">
              <a:lnSpc>
                <a:spcPct val="90000"/>
              </a:lnSpc>
              <a:spcBef>
                <a:spcPts val="580"/>
              </a:spcBef>
              <a:buSzPct val="150000"/>
              <a:buFont typeface="Arial" pitchFamily="34" charset="0"/>
              <a:buChar char="•"/>
              <a:defRPr/>
            </a:pPr>
            <a:r>
              <a:rPr lang="en-US" sz="2000" dirty="0" smtClean="0">
                <a:cs typeface="Times New Roman" pitchFamily="18" charset="0"/>
              </a:rPr>
              <a:t>Other options look better. </a:t>
            </a:r>
          </a:p>
          <a:p>
            <a:pPr lvl="1">
              <a:lnSpc>
                <a:spcPct val="90000"/>
              </a:lnSpc>
              <a:spcBef>
                <a:spcPts val="580"/>
              </a:spcBef>
              <a:buSzPct val="150000"/>
              <a:buFont typeface="Arial" pitchFamily="34" charset="0"/>
              <a:buChar char="•"/>
              <a:defRPr/>
            </a:pPr>
            <a:r>
              <a:rPr lang="en-US" sz="2000" dirty="0" smtClean="0">
                <a:cs typeface="Times New Roman" pitchFamily="18" charset="0"/>
              </a:rPr>
              <a:t>You no longer look forward to work. </a:t>
            </a:r>
          </a:p>
          <a:p>
            <a:pPr marL="274320" indent="-274320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SzPct val="150000"/>
              <a:buFont typeface="Arial" pitchFamily="34" charset="0"/>
              <a:buChar char="•"/>
              <a:defRPr/>
            </a:pPr>
            <a:r>
              <a:rPr lang="en-US" sz="2400" dirty="0" smtClean="0">
                <a:cs typeface="Times New Roman" pitchFamily="18" charset="0"/>
              </a:rPr>
              <a:t>When should you look for a new job? Always. </a:t>
            </a:r>
          </a:p>
          <a:p>
            <a:pPr marL="274320" indent="-274320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SzPct val="150000"/>
              <a:buFont typeface="Arial" pitchFamily="34" charset="0"/>
              <a:buChar char="•"/>
              <a:defRPr/>
            </a:pPr>
            <a:r>
              <a:rPr lang="en-US" sz="2400" dirty="0" smtClean="0">
                <a:cs typeface="Times New Roman" pitchFamily="18" charset="0"/>
              </a:rPr>
              <a:t>Where and how to look for a new job from a job</a:t>
            </a:r>
          </a:p>
          <a:p>
            <a:pPr marL="274320" indent="-274320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SzPct val="150000"/>
              <a:buFont typeface="Arial" pitchFamily="34" charset="0"/>
              <a:buChar char="•"/>
              <a:defRPr/>
            </a:pPr>
            <a:r>
              <a:rPr lang="en-US" sz="2400" dirty="0" smtClean="0">
                <a:cs typeface="Times New Roman" pitchFamily="18" charset="0"/>
              </a:rPr>
              <a:t>Moving down to move up</a:t>
            </a:r>
          </a:p>
          <a:p>
            <a:pPr marL="274320" indent="-274320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dirty="0" smtClean="0"/>
          </a:p>
        </p:txBody>
      </p:sp>
      <p:pic>
        <p:nvPicPr>
          <p:cNvPr id="5" name="Picture 4" descr="job-search-websites-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2209800"/>
            <a:ext cx="3147391" cy="28956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Book Antiqua" pitchFamily="18" charset="0"/>
                <a:cs typeface="Times New Roman" pitchFamily="18" charset="0"/>
              </a:rPr>
              <a:t>10. KEEPING YOUR CAREER IN PERSPECTIVE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7F0F3-A3BC-42E9-8BDA-26B19BA6A880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2150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0" y="1524000"/>
            <a:ext cx="4346448" cy="4572000"/>
          </a:xfrm>
        </p:spPr>
        <p:txBody>
          <a:bodyPr>
            <a:noAutofit/>
          </a:bodyPr>
          <a:lstStyle/>
          <a:p>
            <a:pPr>
              <a:buSzTx/>
              <a:buFont typeface="Arial" pitchFamily="34" charset="0"/>
              <a:buChar char="•"/>
            </a:pPr>
            <a:r>
              <a:rPr lang="en-US" sz="3200" dirty="0" smtClean="0">
                <a:cs typeface="Times New Roman" pitchFamily="18" charset="0"/>
              </a:rPr>
              <a:t>Balancing work and home</a:t>
            </a:r>
          </a:p>
          <a:p>
            <a:pPr lvl="1">
              <a:buSzTx/>
              <a:buFont typeface="Arial" pitchFamily="34" charset="0"/>
              <a:buChar char="•"/>
            </a:pPr>
            <a:r>
              <a:rPr lang="en-US" sz="3200" dirty="0" smtClean="0">
                <a:cs typeface="Times New Roman" pitchFamily="18" charset="0"/>
              </a:rPr>
              <a:t>Maintain a personal life while building a career</a:t>
            </a:r>
          </a:p>
          <a:p>
            <a:pPr>
              <a:buSzTx/>
              <a:buFont typeface="Arial" pitchFamily="34" charset="0"/>
              <a:buChar char="•"/>
            </a:pPr>
            <a:r>
              <a:rPr lang="en-US" sz="3200" dirty="0" smtClean="0">
                <a:cs typeface="Times New Roman" pitchFamily="18" charset="0"/>
              </a:rPr>
              <a:t>Preventing burnout</a:t>
            </a:r>
          </a:p>
          <a:p>
            <a:pPr>
              <a:buSzTx/>
              <a:buFont typeface="Arial" pitchFamily="34" charset="0"/>
              <a:buChar char="•"/>
            </a:pPr>
            <a:r>
              <a:rPr lang="en-US" sz="3200" dirty="0" smtClean="0">
                <a:cs typeface="Times New Roman" pitchFamily="18" charset="0"/>
              </a:rPr>
              <a:t>Remembering what you </a:t>
            </a:r>
            <a:r>
              <a:rPr lang="en-US" sz="3200" dirty="0" smtClean="0">
                <a:cs typeface="Times New Roman" pitchFamily="18" charset="0"/>
              </a:rPr>
              <a:t>are about </a:t>
            </a:r>
            <a:r>
              <a:rPr lang="en-US" sz="3200" dirty="0" smtClean="0">
                <a:cs typeface="Times New Roman" pitchFamily="18" charset="0"/>
              </a:rPr>
              <a:t>and who you are</a:t>
            </a:r>
            <a:endParaRPr lang="en-US" sz="3200" dirty="0" smtClean="0"/>
          </a:p>
        </p:txBody>
      </p:sp>
      <p:pic>
        <p:nvPicPr>
          <p:cNvPr id="7" name="Picture 6" descr="work-stress-depression-4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828800"/>
            <a:ext cx="3810000" cy="3810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Book Antiqua" pitchFamily="18" charset="0"/>
                <a:cs typeface="Times New Roman" pitchFamily="18" charset="0"/>
              </a:rPr>
              <a:t>TODAY'S BRIEFING </a:t>
            </a:r>
            <a:br>
              <a:rPr lang="en-US" b="1" dirty="0" smtClean="0">
                <a:latin typeface="Book Antiqua" pitchFamily="18" charset="0"/>
                <a:cs typeface="Times New Roman" pitchFamily="18" charset="0"/>
              </a:rPr>
            </a:br>
            <a:r>
              <a:rPr lang="en-US" b="1" dirty="0" smtClean="0">
                <a:latin typeface="Book Antiqua" pitchFamily="18" charset="0"/>
                <a:cs typeface="Times New Roman" pitchFamily="18" charset="0"/>
              </a:rPr>
              <a:t>WILL DISCUSS THE FOLLOWING ISSUES: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790ADB0-11F3-4CFC-B8E2-CE55D62F85C6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52400" y="1752600"/>
            <a:ext cx="4800600" cy="4645152"/>
          </a:xfrm>
        </p:spPr>
        <p:txBody>
          <a:bodyPr>
            <a:normAutofit fontScale="62500" lnSpcReduction="20000"/>
          </a:bodyPr>
          <a:lstStyle/>
          <a:p>
            <a:pPr marL="533400" indent="-533400" fontAlgn="auto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sz="3200" dirty="0" smtClean="0">
                <a:cs typeface="Times New Roman" pitchFamily="18" charset="0"/>
              </a:rPr>
              <a:t>Moving from School to Work</a:t>
            </a:r>
          </a:p>
          <a:p>
            <a:pPr marL="533400" indent="-533400" fontAlgn="auto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sz="3200" dirty="0" smtClean="0">
                <a:cs typeface="Times New Roman" pitchFamily="18" charset="0"/>
              </a:rPr>
              <a:t>Developing and Maintaining a Professional Network</a:t>
            </a:r>
          </a:p>
          <a:p>
            <a:pPr marL="533400" indent="-533400" fontAlgn="auto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sz="3200" dirty="0" smtClean="0">
                <a:cs typeface="Times New Roman" pitchFamily="18" charset="0"/>
              </a:rPr>
              <a:t>Planning Your First Post-College Professional Move</a:t>
            </a:r>
          </a:p>
          <a:p>
            <a:pPr marL="533400" indent="-533400" fontAlgn="auto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sz="3200" dirty="0" smtClean="0">
                <a:cs typeface="Times New Roman" pitchFamily="18" charset="0"/>
              </a:rPr>
              <a:t>Succeeding on the Job</a:t>
            </a:r>
          </a:p>
          <a:p>
            <a:pPr marL="533400" indent="-533400" fontAlgn="auto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sz="3200" dirty="0" smtClean="0">
                <a:cs typeface="Times New Roman" pitchFamily="18" charset="0"/>
              </a:rPr>
              <a:t>Building Skills and Competencies</a:t>
            </a:r>
          </a:p>
          <a:p>
            <a:pPr marL="533400" indent="-533400" fontAlgn="auto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sz="3200" dirty="0" smtClean="0">
                <a:cs typeface="Times New Roman" pitchFamily="18" charset="0"/>
              </a:rPr>
              <a:t>Developing a Professional Reputation</a:t>
            </a:r>
          </a:p>
          <a:p>
            <a:pPr marL="533400" indent="-533400" fontAlgn="auto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sz="3200" dirty="0" smtClean="0">
                <a:cs typeface="Times New Roman" pitchFamily="18" charset="0"/>
              </a:rPr>
              <a:t>Overcoming Professional Adversity</a:t>
            </a:r>
          </a:p>
          <a:p>
            <a:pPr marL="533400" indent="-533400" fontAlgn="auto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sz="3200" dirty="0" smtClean="0">
                <a:cs typeface="Times New Roman" pitchFamily="18" charset="0"/>
              </a:rPr>
              <a:t>Moving Up, Over and Around</a:t>
            </a:r>
          </a:p>
          <a:p>
            <a:pPr marL="533400" indent="-533400" fontAlgn="auto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sz="3200" dirty="0" smtClean="0">
                <a:cs typeface="Times New Roman" pitchFamily="18" charset="0"/>
              </a:rPr>
              <a:t>Keeping Your Career in Perspective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8" name="Picture 7" descr="Barnard_40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2667000"/>
            <a:ext cx="3957076" cy="269081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Book Antiqua" pitchFamily="18" charset="0"/>
              </a:rPr>
              <a:t>1. MOVING FROM SCHOOL TO WORK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3B8ADCA6-75CA-4BD6-A4B4-E4AFD872A7C9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8196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SzTx/>
              <a:buFont typeface="Arial" pitchFamily="34" charset="0"/>
              <a:buChar char="•"/>
            </a:pPr>
            <a:r>
              <a:rPr lang="en-US" dirty="0" smtClean="0"/>
              <a:t>Work is changing. </a:t>
            </a:r>
          </a:p>
          <a:p>
            <a:pPr lvl="1">
              <a:buSzTx/>
              <a:buFont typeface="Arial" pitchFamily="34" charset="0"/>
              <a:buChar char="•"/>
            </a:pPr>
            <a:r>
              <a:rPr lang="en-US" dirty="0" smtClean="0"/>
              <a:t>Less Structure, Less Security, More Mobility</a:t>
            </a:r>
          </a:p>
          <a:p>
            <a:pPr>
              <a:buSzTx/>
              <a:buFont typeface="Arial" pitchFamily="34" charset="0"/>
              <a:buChar char="•"/>
            </a:pPr>
            <a:r>
              <a:rPr lang="en-US" dirty="0" smtClean="0"/>
              <a:t>Education is now constant. </a:t>
            </a:r>
          </a:p>
          <a:p>
            <a:pPr lvl="1">
              <a:buSzTx/>
              <a:buFont typeface="Arial" pitchFamily="34" charset="0"/>
              <a:buChar char="•"/>
            </a:pPr>
            <a:r>
              <a:rPr lang="en-US" dirty="0" smtClean="0"/>
              <a:t>Formal education, training, and learning by doing</a:t>
            </a:r>
          </a:p>
          <a:p>
            <a:pPr>
              <a:buSzTx/>
              <a:buFont typeface="Arial" pitchFamily="34" charset="0"/>
              <a:buChar char="•"/>
            </a:pPr>
            <a:r>
              <a:rPr lang="en-US" dirty="0" smtClean="0"/>
              <a:t>The culture of the workplace is different from school. </a:t>
            </a:r>
          </a:p>
          <a:p>
            <a:pPr lvl="1">
              <a:buSzTx/>
              <a:buFont typeface="Arial" pitchFamily="34" charset="0"/>
              <a:buChar char="•"/>
            </a:pPr>
            <a:r>
              <a:rPr lang="en-US" dirty="0" smtClean="0"/>
              <a:t>Be careful about crossing personal and professional boundaries. </a:t>
            </a:r>
          </a:p>
          <a:p>
            <a:pPr lvl="1">
              <a:buSzTx/>
              <a:buFont typeface="Wingdings" pitchFamily="2" charset="2"/>
              <a:buChar char="§"/>
            </a:pPr>
            <a:endParaRPr lang="en-US" dirty="0" smtClean="0"/>
          </a:p>
        </p:txBody>
      </p:sp>
      <p:pic>
        <p:nvPicPr>
          <p:cNvPr id="5" name="Picture 4" descr="har004-barnard_college_ornamental_ironwo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4343400"/>
            <a:ext cx="3009288" cy="200977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Book Antiqua" pitchFamily="18" charset="0"/>
                <a:cs typeface="Times New Roman" pitchFamily="18" charset="0"/>
              </a:rPr>
              <a:t>2. DEVELOPING AND MAINTAINING A PROFESSIONAL NETWORK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A9880EFC-DB10-451B-805A-EE60C1BD0663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922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752" y="1527048"/>
            <a:ext cx="5260848" cy="4873752"/>
          </a:xfrm>
        </p:spPr>
        <p:txBody>
          <a:bodyPr>
            <a:normAutofit/>
          </a:bodyPr>
          <a:lstStyle/>
          <a:p>
            <a:pPr>
              <a:buSzPct val="150000"/>
              <a:buFont typeface="Arial" pitchFamily="34" charset="0"/>
              <a:buChar char="•"/>
            </a:pPr>
            <a:r>
              <a:rPr lang="en-US" sz="2400" dirty="0" smtClean="0">
                <a:cs typeface="Times New Roman" pitchFamily="18" charset="0"/>
              </a:rPr>
              <a:t>Building and using your contacts. </a:t>
            </a:r>
          </a:p>
          <a:p>
            <a:pPr>
              <a:buSzPct val="150000"/>
              <a:buFont typeface="Arial" pitchFamily="34" charset="0"/>
              <a:buChar char="•"/>
            </a:pPr>
            <a:r>
              <a:rPr lang="en-US" sz="2400" dirty="0" smtClean="0">
                <a:cs typeface="Times New Roman" pitchFamily="18" charset="0"/>
              </a:rPr>
              <a:t>Staying in touch. </a:t>
            </a:r>
          </a:p>
          <a:p>
            <a:pPr>
              <a:buSzPct val="150000"/>
              <a:buFont typeface="Arial" pitchFamily="34" charset="0"/>
              <a:buChar char="•"/>
            </a:pPr>
            <a:r>
              <a:rPr lang="en-US" sz="2400" dirty="0" smtClean="0">
                <a:cs typeface="Times New Roman" pitchFamily="18" charset="0"/>
              </a:rPr>
              <a:t>Nurturing an informal network. </a:t>
            </a:r>
          </a:p>
          <a:p>
            <a:pPr lvl="1">
              <a:buSzPct val="150000"/>
              <a:buFont typeface="Arial" pitchFamily="34" charset="0"/>
              <a:buChar char="•"/>
            </a:pPr>
            <a:r>
              <a:rPr lang="en-US" sz="2400" dirty="0" smtClean="0">
                <a:cs typeface="Times New Roman" pitchFamily="18" charset="0"/>
              </a:rPr>
              <a:t>Beyond </a:t>
            </a:r>
            <a:r>
              <a:rPr lang="en-US" sz="2400" dirty="0" err="1" smtClean="0">
                <a:cs typeface="Times New Roman" pitchFamily="18" charset="0"/>
              </a:rPr>
              <a:t>Facebook</a:t>
            </a:r>
            <a:r>
              <a:rPr lang="en-US" sz="2400" dirty="0" smtClean="0">
                <a:cs typeface="Times New Roman" pitchFamily="18" charset="0"/>
              </a:rPr>
              <a:t> and LinkedIn </a:t>
            </a:r>
          </a:p>
          <a:p>
            <a:pPr>
              <a:buSzPct val="150000"/>
              <a:buFont typeface="Arial" pitchFamily="34" charset="0"/>
              <a:buChar char="•"/>
            </a:pPr>
            <a:r>
              <a:rPr lang="en-US" sz="2400" dirty="0" smtClean="0">
                <a:cs typeface="Times New Roman" pitchFamily="18" charset="0"/>
              </a:rPr>
              <a:t>Professional socializing and professional civility</a:t>
            </a:r>
          </a:p>
          <a:p>
            <a:pPr>
              <a:buSzPct val="150000"/>
              <a:buFont typeface="Arial" pitchFamily="34" charset="0"/>
              <a:buChar char="•"/>
            </a:pPr>
            <a:r>
              <a:rPr lang="en-US" sz="2400" dirty="0" smtClean="0">
                <a:cs typeface="Times New Roman" pitchFamily="18" charset="0"/>
              </a:rPr>
              <a:t>Using Professional associations</a:t>
            </a:r>
          </a:p>
          <a:p>
            <a:pPr>
              <a:buSzPct val="150000"/>
              <a:buFont typeface="Arial" pitchFamily="34" charset="0"/>
              <a:buChar char="•"/>
            </a:pPr>
            <a:r>
              <a:rPr lang="en-US" sz="2400" dirty="0" smtClean="0">
                <a:cs typeface="Times New Roman" pitchFamily="18" charset="0"/>
              </a:rPr>
              <a:t>Using school and alumni connections</a:t>
            </a:r>
          </a:p>
          <a:p>
            <a:pPr>
              <a:buSzPct val="150000"/>
              <a:buFont typeface="Arial" pitchFamily="34" charset="0"/>
              <a:buChar char="•"/>
            </a:pPr>
            <a:r>
              <a:rPr lang="en-US" sz="2400" dirty="0" smtClean="0">
                <a:cs typeface="Times New Roman" pitchFamily="18" charset="0"/>
              </a:rPr>
              <a:t>Asking for help from family, friends and friends of friends</a:t>
            </a:r>
            <a:endParaRPr lang="en-US" sz="2400" dirty="0" smtClean="0"/>
          </a:p>
        </p:txBody>
      </p:sp>
      <p:pic>
        <p:nvPicPr>
          <p:cNvPr id="6" name="Picture 5" descr="Facebook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2133600"/>
            <a:ext cx="3124200" cy="31242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399"/>
            <a:ext cx="8839200" cy="914401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dirty="0" smtClean="0">
                <a:latin typeface="Book Antiqua" pitchFamily="18" charset="0"/>
                <a:cs typeface="Times New Roman" pitchFamily="18" charset="0"/>
              </a:rPr>
              <a:t>3. PLANNING YOUR </a:t>
            </a:r>
            <a:br>
              <a:rPr lang="en-US" sz="2800" b="1" dirty="0" smtClean="0">
                <a:latin typeface="Book Antiqua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Book Antiqua" pitchFamily="18" charset="0"/>
                <a:cs typeface="Times New Roman" pitchFamily="18" charset="0"/>
              </a:rPr>
              <a:t>FIRST POST-COLLEGE PROFESSIONAL MOVE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81E7CAA1-7FE7-4BF1-A9F6-04CC08E4D5F7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717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657600" y="1600200"/>
            <a:ext cx="5334000" cy="4800600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SzPct val="150000"/>
              <a:buFont typeface="Arial" pitchFamily="34" charset="0"/>
              <a:buChar char="•"/>
              <a:defRPr/>
            </a:pPr>
            <a:r>
              <a:rPr lang="en-US" sz="2400" dirty="0" smtClean="0">
                <a:cs typeface="Times New Roman" pitchFamily="18" charset="0"/>
              </a:rPr>
              <a:t>Networking from Columbia and Barnard</a:t>
            </a:r>
          </a:p>
          <a:p>
            <a:pPr marL="274320" indent="-274320" fontAlgn="auto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SzPct val="150000"/>
              <a:buFont typeface="Arial" pitchFamily="34" charset="0"/>
              <a:buChar char="•"/>
              <a:defRPr/>
            </a:pPr>
            <a:r>
              <a:rPr lang="en-US" sz="2400" dirty="0" smtClean="0">
                <a:cs typeface="Times New Roman" pitchFamily="18" charset="0"/>
              </a:rPr>
              <a:t>Use of adjuncts, faculty and alums</a:t>
            </a:r>
          </a:p>
          <a:p>
            <a:pPr marL="274320" indent="-274320" fontAlgn="auto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SzPct val="150000"/>
              <a:buFont typeface="Arial" pitchFamily="34" charset="0"/>
              <a:buChar char="•"/>
              <a:defRPr/>
            </a:pPr>
            <a:r>
              <a:rPr lang="en-US" sz="2400" dirty="0" smtClean="0">
                <a:cs typeface="Times New Roman" pitchFamily="18" charset="0"/>
              </a:rPr>
              <a:t>Use of speakers, student organizations, internships, research work, fellow students and volunteer work</a:t>
            </a:r>
          </a:p>
          <a:p>
            <a:pPr marL="274320" indent="-274320" fontAlgn="auto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SzPct val="150000"/>
              <a:buFont typeface="Arial" pitchFamily="34" charset="0"/>
              <a:buChar char="•"/>
              <a:defRPr/>
            </a:pPr>
            <a:r>
              <a:rPr lang="en-US" sz="2400" dirty="0" smtClean="0">
                <a:cs typeface="Times New Roman" pitchFamily="18" charset="0"/>
              </a:rPr>
              <a:t>Using </a:t>
            </a:r>
            <a:r>
              <a:rPr lang="en-US" sz="2400" dirty="0" smtClean="0">
                <a:cs typeface="Times New Roman" pitchFamily="18" charset="0"/>
              </a:rPr>
              <a:t>career </a:t>
            </a:r>
            <a:r>
              <a:rPr lang="en-US" sz="2400" dirty="0" smtClean="0">
                <a:cs typeface="Times New Roman" pitchFamily="18" charset="0"/>
              </a:rPr>
              <a:t>service offices</a:t>
            </a:r>
          </a:p>
          <a:p>
            <a:pPr marL="274320" indent="-274320" fontAlgn="auto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SzPct val="150000"/>
              <a:buFont typeface="Arial" pitchFamily="34" charset="0"/>
              <a:buChar char="•"/>
              <a:defRPr/>
            </a:pPr>
            <a:r>
              <a:rPr lang="en-US" sz="2400" dirty="0" smtClean="0">
                <a:cs typeface="Times New Roman" pitchFamily="18" charset="0"/>
              </a:rPr>
              <a:t>Taking advantages of your student status</a:t>
            </a:r>
          </a:p>
          <a:p>
            <a:pPr marL="274320" indent="-274320" fontAlgn="auto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SzPct val="150000"/>
              <a:buFont typeface="Arial" pitchFamily="34" charset="0"/>
              <a:buChar char="•"/>
              <a:defRPr/>
            </a:pPr>
            <a:r>
              <a:rPr lang="en-US" sz="2400" dirty="0" smtClean="0">
                <a:cs typeface="Times New Roman" pitchFamily="18" charset="0"/>
              </a:rPr>
              <a:t>Casting a wide net to develop job opportunities</a:t>
            </a:r>
          </a:p>
          <a:p>
            <a:pPr marL="274320" indent="-274320" fontAlgn="auto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SzPct val="150000"/>
              <a:buFont typeface="Arial" pitchFamily="34" charset="0"/>
              <a:buChar char="•"/>
              <a:defRPr/>
            </a:pPr>
            <a:r>
              <a:rPr lang="en-US" sz="2400" dirty="0" smtClean="0">
                <a:cs typeface="Times New Roman" pitchFamily="18" charset="0"/>
              </a:rPr>
              <a:t>Use Columbia, Barnard, and the Earth Institute as selling points</a:t>
            </a:r>
          </a:p>
          <a:p>
            <a:pPr marL="274320" indent="-274320" fontAlgn="auto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SzPct val="150000"/>
              <a:buFont typeface="Arial" pitchFamily="34" charset="0"/>
              <a:buChar char="•"/>
              <a:defRPr/>
            </a:pPr>
            <a:r>
              <a:rPr lang="en-US" sz="2400" dirty="0" smtClean="0">
                <a:cs typeface="Times New Roman" pitchFamily="18" charset="0"/>
              </a:rPr>
              <a:t>Opportunities for professional advancement: mentors, skill building, interests, values and ideals</a:t>
            </a:r>
          </a:p>
        </p:txBody>
      </p:sp>
      <p:pic>
        <p:nvPicPr>
          <p:cNvPr id="5" name="Picture 4" descr="160x1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1" y="2133600"/>
            <a:ext cx="3048000" cy="3429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412875"/>
          </a:xfrm>
        </p:spPr>
        <p:txBody>
          <a:bodyPr>
            <a:normAutofit fontScale="90000"/>
          </a:bodyPr>
          <a:lstStyle/>
          <a:p>
            <a:pPr marL="762000" indent="-762000" fontAlgn="auto">
              <a:spcAft>
                <a:spcPts val="0"/>
              </a:spcAft>
              <a:defRPr/>
            </a:pPr>
            <a:r>
              <a:rPr lang="en-US" dirty="0" smtClean="0">
                <a:latin typeface="Book Antiqua" pitchFamily="18" charset="0"/>
              </a:rPr>
              <a:t>4 . HOW TO APPROACH A JOB SEARCH DURING A RECESSION</a:t>
            </a:r>
            <a:br>
              <a:rPr lang="en-US" dirty="0" smtClean="0">
                <a:latin typeface="Book Antiqua" pitchFamily="18" charset="0"/>
              </a:rPr>
            </a:br>
            <a:endParaRPr lang="en-US" dirty="0" smtClean="0">
              <a:latin typeface="Book Antiqua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58B71E0C-FA1A-44DC-9D91-EA595A2AC54D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126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600200"/>
            <a:ext cx="8839200" cy="3352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/>
              <a:t>Devote a substantial amount of time and effort to the search. 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Allocate about 20% of your time to the job search in the year before you leave school. 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Identify your preferences and priorities. 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Retain flexibility for unforeseen opportunities. 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Develop a strategy and </a:t>
            </a:r>
            <a:r>
              <a:rPr lang="en-US" sz="2800" dirty="0" err="1" smtClean="0"/>
              <a:t>workplan</a:t>
            </a:r>
            <a:r>
              <a:rPr lang="en-US" sz="2800" dirty="0" smtClean="0"/>
              <a:t>: goals, tasks, and schedule. 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2900" dirty="0" smtClean="0"/>
          </a:p>
          <a:p>
            <a:pPr lvl="2">
              <a:lnSpc>
                <a:spcPct val="80000"/>
              </a:lnSpc>
            </a:pPr>
            <a:endParaRPr lang="en-US" sz="2900" dirty="0" smtClean="0"/>
          </a:p>
          <a:p>
            <a:pPr>
              <a:lnSpc>
                <a:spcPct val="80000"/>
              </a:lnSpc>
            </a:pPr>
            <a:endParaRPr lang="en-US" sz="2900" dirty="0" smtClean="0"/>
          </a:p>
          <a:p>
            <a:pPr>
              <a:lnSpc>
                <a:spcPct val="80000"/>
              </a:lnSpc>
            </a:pPr>
            <a:endParaRPr lang="en-US" sz="2900" dirty="0" smtClean="0"/>
          </a:p>
          <a:p>
            <a:pPr lvl="1">
              <a:lnSpc>
                <a:spcPct val="80000"/>
              </a:lnSpc>
            </a:pPr>
            <a:endParaRPr lang="en-US" sz="1600" dirty="0" smtClean="0"/>
          </a:p>
        </p:txBody>
      </p:sp>
      <p:pic>
        <p:nvPicPr>
          <p:cNvPr id="5" name="Picture 4" descr="cu_home_butler_tre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4800600"/>
            <a:ext cx="6597498" cy="145732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534400" cy="75895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Book Antiqua" pitchFamily="18" charset="0"/>
              </a:rPr>
              <a:t>4.</a:t>
            </a:r>
            <a:r>
              <a:rPr lang="en-US" cap="all" dirty="0" smtClean="0">
                <a:latin typeface="Book Antiqua" pitchFamily="18" charset="0"/>
              </a:rPr>
              <a:t> How to approach a job search during a recession (Continued)</a:t>
            </a:r>
            <a:endParaRPr lang="en-US" cap="all" dirty="0">
              <a:latin typeface="Book Antiqu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CEC6B-2613-401C-9AAD-D118293CAA50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76400"/>
            <a:ext cx="5867400" cy="4724400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lnSpc>
                <a:spcPct val="11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4100" dirty="0" smtClean="0"/>
              <a:t>Communicate and network</a:t>
            </a:r>
          </a:p>
          <a:p>
            <a:pPr marL="548640" lvl="1" fontAlgn="auto">
              <a:lnSpc>
                <a:spcPct val="110000"/>
              </a:lnSpc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3100" dirty="0" smtClean="0"/>
              <a:t>E-mail should be used to set up phone calls and visits.</a:t>
            </a:r>
          </a:p>
          <a:p>
            <a:pPr marL="548640" lvl="1" fontAlgn="auto">
              <a:lnSpc>
                <a:spcPct val="110000"/>
              </a:lnSpc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3100" dirty="0" smtClean="0"/>
              <a:t>Your need to devote the extra effort to identifying openings. </a:t>
            </a:r>
          </a:p>
          <a:p>
            <a:pPr marL="548640" lvl="1" fontAlgn="auto">
              <a:lnSpc>
                <a:spcPct val="110000"/>
              </a:lnSpc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3100" dirty="0" smtClean="0"/>
              <a:t>Contact classmates, alums, adjuncts, friends and family. </a:t>
            </a:r>
          </a:p>
          <a:p>
            <a:pPr marL="822960" lvl="2" fontAlgn="auto">
              <a:lnSpc>
                <a:spcPct val="110000"/>
              </a:lnSpc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Wingdings 2"/>
              <a:buChar char=""/>
              <a:defRPr/>
            </a:pPr>
            <a:r>
              <a:rPr lang="en-US" sz="2900" dirty="0" smtClean="0"/>
              <a:t>This is not the time to be reserved or shy. </a:t>
            </a:r>
          </a:p>
          <a:p>
            <a:pPr marL="822960" lvl="2" fontAlgn="auto">
              <a:lnSpc>
                <a:spcPct val="110000"/>
              </a:lnSpc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Wingdings 2"/>
              <a:buChar char=""/>
              <a:defRPr/>
            </a:pPr>
            <a:r>
              <a:rPr lang="en-US" sz="2900" dirty="0" smtClean="0"/>
              <a:t>Contact organizations you once worked for. </a:t>
            </a:r>
          </a:p>
          <a:p>
            <a:pPr marL="548640" lvl="1" fontAlgn="auto">
              <a:lnSpc>
                <a:spcPct val="110000"/>
              </a:lnSpc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3100" dirty="0" smtClean="0"/>
              <a:t>Even organizations laying off workers continue to hire.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5" name="Picture 4" descr="job-search2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1752600"/>
            <a:ext cx="2785782" cy="4191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9144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cap="all" dirty="0" smtClean="0">
                <a:latin typeface="Book Antiqua" pitchFamily="18" charset="0"/>
              </a:rPr>
              <a:t>4. How to approach a job search during a recession (Continued</a:t>
            </a:r>
            <a:r>
              <a:rPr lang="en-US" cap="all" dirty="0" smtClean="0"/>
              <a:t>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D382E4DC-E745-4E30-9032-240BC7509A70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331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600200"/>
            <a:ext cx="8839200" cy="4724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/>
              <a:t>Connect with the University’s adjunct faculty. 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They are important links to the “real world” and can help with contacts and information. 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Use but not relay on sites such as LinkedIn, Monster, etc. 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They can provide information and speed elements of the search, but they have limits. 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Use the “snowball” method: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Always ask for the introductions to others- even people not hiring may know people who might be hiring. 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Keep records of contacts, </a:t>
            </a:r>
          </a:p>
          <a:p>
            <a:pPr>
              <a:lnSpc>
                <a:spcPct val="80000"/>
              </a:lnSpc>
              <a:buNone/>
            </a:pPr>
            <a:r>
              <a:rPr lang="en-US" sz="2400" dirty="0" smtClean="0"/>
              <a:t>    information and progress. 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Develop a basic resume, but </a:t>
            </a:r>
          </a:p>
          <a:p>
            <a:pPr>
              <a:lnSpc>
                <a:spcPct val="80000"/>
              </a:lnSpc>
              <a:buNone/>
            </a:pPr>
            <a:r>
              <a:rPr lang="en-US" sz="2400" dirty="0" smtClean="0"/>
              <a:t>	tailor it for specific jobs. 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2400" dirty="0" smtClean="0"/>
          </a:p>
        </p:txBody>
      </p:sp>
      <p:pic>
        <p:nvPicPr>
          <p:cNvPr id="5" name="Picture 4" descr="green jobs girls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4267200"/>
            <a:ext cx="2971800" cy="197921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9144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cap="all" dirty="0" smtClean="0">
                <a:latin typeface="Book Antiqua" pitchFamily="18" charset="0"/>
              </a:rPr>
              <a:t>4. How to approach a job search during a recession (Continued</a:t>
            </a:r>
            <a:r>
              <a:rPr lang="en-US" cap="all" dirty="0" smtClean="0"/>
              <a:t>)</a:t>
            </a:r>
            <a:endParaRPr lang="en-US" dirty="0" smtClean="0">
              <a:latin typeface="Book Antiqua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944FF265-3D3F-475D-B211-2F3C35E20929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024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524000"/>
            <a:ext cx="5257800" cy="4876800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/>
              <a:t>Keep up with developments in the field. 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Makes you a more interesting informational interview and helps identify emerging opportunities.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/>
              <a:t>Stay positive. The </a:t>
            </a:r>
            <a:r>
              <a:rPr lang="en-US" sz="2800" dirty="0" smtClean="0"/>
              <a:t>job search is difficult </a:t>
            </a:r>
            <a:r>
              <a:rPr lang="en-US" sz="2800" dirty="0" smtClean="0"/>
              <a:t>enough. 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You need to convince your potential employer that you will help them </a:t>
            </a:r>
            <a:r>
              <a:rPr lang="en-US" dirty="0" smtClean="0"/>
              <a:t>achieve their goals.</a:t>
            </a:r>
            <a:endParaRPr lang="en-US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/>
              <a:t>Do not be passive. Do not give up. Ask for help if you need it. </a:t>
            </a:r>
          </a:p>
          <a:p>
            <a:pPr lvl="1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400" dirty="0" smtClean="0"/>
              <a:t>The overall economy doesn’t </a:t>
            </a:r>
            <a:r>
              <a:rPr lang="en-US" sz="2400" dirty="0" smtClean="0"/>
              <a:t>matter: </a:t>
            </a:r>
            <a:r>
              <a:rPr lang="en-US" sz="2400" dirty="0" smtClean="0"/>
              <a:t>Even </a:t>
            </a:r>
            <a:r>
              <a:rPr lang="en-US" sz="2400" dirty="0" smtClean="0"/>
              <a:t>during the Great Depression, most people had jobs. </a:t>
            </a:r>
            <a:endParaRPr lang="en-US" dirty="0" smtClean="0"/>
          </a:p>
          <a:p>
            <a:pPr marL="274320" indent="-274320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2800" dirty="0" smtClean="0"/>
          </a:p>
          <a:p>
            <a:pPr marL="274320" indent="-274320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2800" dirty="0" smtClean="0"/>
          </a:p>
        </p:txBody>
      </p:sp>
      <p:pic>
        <p:nvPicPr>
          <p:cNvPr id="5" name="Picture 4" descr="3389736049_59d7fe28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55084" y="2438400"/>
            <a:ext cx="3365065" cy="245649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4009</TotalTime>
  <Words>922</Words>
  <Application>Microsoft Office PowerPoint</Application>
  <PresentationFormat>On-screen Show (4:3)</PresentationFormat>
  <Paragraphs>158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Book Antiqua</vt:lpstr>
      <vt:lpstr>Georgia</vt:lpstr>
      <vt:lpstr>Times New Roman</vt:lpstr>
      <vt:lpstr>Wingdings</vt:lpstr>
      <vt:lpstr>Wingdings 2</vt:lpstr>
      <vt:lpstr>Civic</vt:lpstr>
      <vt:lpstr>HOW TO GET AHEAD  IN PROFESSIONAL ORGANIZATIONAL ENVIRONMENTS</vt:lpstr>
      <vt:lpstr>TODAY'S BRIEFING  WILL DISCUSS THE FOLLOWING ISSUES: </vt:lpstr>
      <vt:lpstr>1. MOVING FROM SCHOOL TO WORK</vt:lpstr>
      <vt:lpstr>2. DEVELOPING AND MAINTAINING A PROFESSIONAL NETWORK</vt:lpstr>
      <vt:lpstr>3. PLANNING YOUR  FIRST POST-COLLEGE PROFESSIONAL MOVE</vt:lpstr>
      <vt:lpstr>4 . HOW TO APPROACH A JOB SEARCH DURING A RECESSION </vt:lpstr>
      <vt:lpstr>4. How to approach a job search during a recession (Continued)</vt:lpstr>
      <vt:lpstr>4. How to approach a job search during a recession (Continued)</vt:lpstr>
      <vt:lpstr>4. How to approach a job search during a recession (Continued)</vt:lpstr>
      <vt:lpstr>5. SUCCEEDING ON THE JOB </vt:lpstr>
      <vt:lpstr>6. BUILDING SKILLS AND COMPETENCIES</vt:lpstr>
      <vt:lpstr>6. BUILDING SKILLS AND COMPETENCIES (CONT.)</vt:lpstr>
      <vt:lpstr>7. DEVELOPING A PROFESSIONAL  REPUTATION</vt:lpstr>
      <vt:lpstr>8. OVERCOMING PROFESSIONAL ADVERSITY </vt:lpstr>
      <vt:lpstr>9. MOVING UP, OVER  AND AROUND</vt:lpstr>
      <vt:lpstr>10. KEEPING YOUR CAREER IN PERSPECTIVE</vt:lpstr>
    </vt:vector>
  </TitlesOfParts>
  <Company>Columbia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GET AHEAD IN PROFESSIONAL ORGANIZATIONAL ENVIRONMENTS    PUBLIC MANAGEMENT SEMINAR</dc:title>
  <dc:creator>faculty</dc:creator>
  <cp:lastModifiedBy>Steve Cohen</cp:lastModifiedBy>
  <cp:revision>76</cp:revision>
  <cp:lastPrinted>1601-01-01T00:00:00Z</cp:lastPrinted>
  <dcterms:created xsi:type="dcterms:W3CDTF">2003-10-31T15:27:08Z</dcterms:created>
  <dcterms:modified xsi:type="dcterms:W3CDTF">2014-04-15T18:02:43Z</dcterms:modified>
</cp:coreProperties>
</file>