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media/audio1.bin" ContentType="audio/unknown"/>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2.bin" ContentType="audio/unknown"/>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53" r:id="rId1"/>
  </p:sldMasterIdLst>
  <p:notesMasterIdLst>
    <p:notesMasterId r:id="rId33"/>
  </p:notesMasterIdLst>
  <p:sldIdLst>
    <p:sldId id="334" r:id="rId2"/>
    <p:sldId id="289" r:id="rId3"/>
    <p:sldId id="295" r:id="rId4"/>
    <p:sldId id="296" r:id="rId5"/>
    <p:sldId id="320" r:id="rId6"/>
    <p:sldId id="299" r:id="rId7"/>
    <p:sldId id="287" r:id="rId8"/>
    <p:sldId id="290" r:id="rId9"/>
    <p:sldId id="260" r:id="rId10"/>
    <p:sldId id="321" r:id="rId11"/>
    <p:sldId id="307" r:id="rId12"/>
    <p:sldId id="263" r:id="rId13"/>
    <p:sldId id="323" r:id="rId14"/>
    <p:sldId id="324" r:id="rId15"/>
    <p:sldId id="282" r:id="rId16"/>
    <p:sldId id="325" r:id="rId17"/>
    <p:sldId id="326" r:id="rId18"/>
    <p:sldId id="316" r:id="rId19"/>
    <p:sldId id="279" r:id="rId20"/>
    <p:sldId id="333" r:id="rId21"/>
    <p:sldId id="329" r:id="rId22"/>
    <p:sldId id="284" r:id="rId23"/>
    <p:sldId id="297" r:id="rId24"/>
    <p:sldId id="330" r:id="rId25"/>
    <p:sldId id="294" r:id="rId26"/>
    <p:sldId id="318" r:id="rId27"/>
    <p:sldId id="332" r:id="rId28"/>
    <p:sldId id="312" r:id="rId29"/>
    <p:sldId id="315" r:id="rId30"/>
    <p:sldId id="304" r:id="rId31"/>
    <p:sldId id="305" r:id="rId32"/>
  </p:sldIdLst>
  <p:sldSz cx="9144000" cy="6858000" type="screen4x3"/>
  <p:notesSz cx="6858000" cy="9144000"/>
  <p:defaultTextStyle>
    <a:defPPr>
      <a:defRPr lang="en-US"/>
    </a:defPPr>
    <a:lvl1pPr algn="l" rtl="0" eaLnBrk="0" fontAlgn="base" hangingPunct="0">
      <a:spcBef>
        <a:spcPct val="0"/>
      </a:spcBef>
      <a:spcAft>
        <a:spcPct val="0"/>
      </a:spcAft>
      <a:defRPr sz="2000" b="1"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000" b="1"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000" b="1"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000" b="1"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000" b="1" kern="1200">
        <a:solidFill>
          <a:schemeClr val="tx1"/>
        </a:solidFill>
        <a:latin typeface="Times" charset="0"/>
        <a:ea typeface="ＭＳ Ｐゴシック" charset="0"/>
        <a:cs typeface="+mn-cs"/>
      </a:defRPr>
    </a:lvl5pPr>
    <a:lvl6pPr marL="2286000" algn="l" defTabSz="457200" rtl="0" eaLnBrk="1" latinLnBrk="0" hangingPunct="1">
      <a:defRPr sz="2000" b="1" kern="1200">
        <a:solidFill>
          <a:schemeClr val="tx1"/>
        </a:solidFill>
        <a:latin typeface="Times" charset="0"/>
        <a:ea typeface="ＭＳ Ｐゴシック" charset="0"/>
        <a:cs typeface="+mn-cs"/>
      </a:defRPr>
    </a:lvl6pPr>
    <a:lvl7pPr marL="2743200" algn="l" defTabSz="457200" rtl="0" eaLnBrk="1" latinLnBrk="0" hangingPunct="1">
      <a:defRPr sz="2000" b="1" kern="1200">
        <a:solidFill>
          <a:schemeClr val="tx1"/>
        </a:solidFill>
        <a:latin typeface="Times" charset="0"/>
        <a:ea typeface="ＭＳ Ｐゴシック" charset="0"/>
        <a:cs typeface="+mn-cs"/>
      </a:defRPr>
    </a:lvl7pPr>
    <a:lvl8pPr marL="3200400" algn="l" defTabSz="457200" rtl="0" eaLnBrk="1" latinLnBrk="0" hangingPunct="1">
      <a:defRPr sz="2000" b="1" kern="1200">
        <a:solidFill>
          <a:schemeClr val="tx1"/>
        </a:solidFill>
        <a:latin typeface="Times" charset="0"/>
        <a:ea typeface="ＭＳ Ｐゴシック" charset="0"/>
        <a:cs typeface="+mn-cs"/>
      </a:defRPr>
    </a:lvl8pPr>
    <a:lvl9pPr marL="3657600" algn="l" defTabSz="457200" rtl="0" eaLnBrk="1" latinLnBrk="0" hangingPunct="1">
      <a:defRPr sz="2000" b="1" kern="1200">
        <a:solidFill>
          <a:schemeClr val="tx1"/>
        </a:solidFill>
        <a:latin typeface="Times"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6D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ferSingleView="1">
    <p:restoredLeft sz="35054" autoAdjust="0"/>
    <p:restoredTop sz="90929"/>
  </p:normalViewPr>
  <p:slideViewPr>
    <p:cSldViewPr>
      <p:cViewPr>
        <p:scale>
          <a:sx n="100" d="100"/>
          <a:sy n="100" d="100"/>
        </p:scale>
        <p:origin x="-552" y="3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0" d="100"/>
          <a:sy n="80" d="100"/>
        </p:scale>
        <p:origin x="-1136"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b="0"/>
            </a:lvl1pPr>
          </a:lstStyle>
          <a:p>
            <a:endParaRPr lang="en-US"/>
          </a:p>
        </p:txBody>
      </p:sp>
      <p:sp>
        <p:nvSpPr>
          <p:cNvPr id="3891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b="0"/>
            </a:lvl1pPr>
          </a:lstStyle>
          <a:p>
            <a:endParaRPr lang="en-US"/>
          </a:p>
        </p:txBody>
      </p:sp>
      <p:sp>
        <p:nvSpPr>
          <p:cNvPr id="38916"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91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0"/>
            </a:lvl1pPr>
          </a:lstStyle>
          <a:p>
            <a:endParaRPr lang="en-US"/>
          </a:p>
        </p:txBody>
      </p:sp>
      <p:sp>
        <p:nvSpPr>
          <p:cNvPr id="3891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0"/>
            </a:lvl1pPr>
          </a:lstStyle>
          <a:p>
            <a:fld id="{E18BD29A-E4FF-F445-9B5C-D56C66BF898C}" type="slidenum">
              <a:rPr lang="en-US"/>
              <a:pPr/>
              <a:t>‹#›</a:t>
            </a:fld>
            <a:endParaRPr lang="en-US"/>
          </a:p>
        </p:txBody>
      </p:sp>
    </p:spTree>
    <p:extLst>
      <p:ext uri="{BB962C8B-B14F-4D97-AF65-F5344CB8AC3E}">
        <p14:creationId xmlns:p14="http://schemas.microsoft.com/office/powerpoint/2010/main" val="305185910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ＭＳ Ｐゴシック" charset="0"/>
        <a:cs typeface="+mn-cs"/>
      </a:defRPr>
    </a:lvl1pPr>
    <a:lvl2pPr marL="457200" algn="l" rtl="0" fontAlgn="base">
      <a:spcBef>
        <a:spcPct val="30000"/>
      </a:spcBef>
      <a:spcAft>
        <a:spcPct val="0"/>
      </a:spcAft>
      <a:defRPr sz="1200" kern="1200">
        <a:solidFill>
          <a:schemeClr val="tx1"/>
        </a:solidFill>
        <a:latin typeface="Times" charset="0"/>
        <a:ea typeface="ＭＳ Ｐゴシック" charset="0"/>
        <a:cs typeface="+mn-cs"/>
      </a:defRPr>
    </a:lvl2pPr>
    <a:lvl3pPr marL="914400" algn="l" rtl="0" fontAlgn="base">
      <a:spcBef>
        <a:spcPct val="30000"/>
      </a:spcBef>
      <a:spcAft>
        <a:spcPct val="0"/>
      </a:spcAft>
      <a:defRPr sz="1200" kern="1200">
        <a:solidFill>
          <a:schemeClr val="tx1"/>
        </a:solidFill>
        <a:latin typeface="Times"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658A6D-64D0-BA4C-8BDB-D5B9B34639F9}" type="slidenum">
              <a:rPr lang="en-US"/>
              <a:pPr/>
              <a:t>2</a:t>
            </a:fld>
            <a:endParaRPr lang="en-US"/>
          </a:p>
        </p:txBody>
      </p:sp>
      <p:sp>
        <p:nvSpPr>
          <p:cNvPr id="12185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D9F919-A801-0D46-BFA3-70DE157F3AED}" type="slidenum">
              <a:rPr lang="en-US"/>
              <a:pPr/>
              <a:t>11</a:t>
            </a:fld>
            <a:endParaRPr lang="en-US"/>
          </a:p>
        </p:txBody>
      </p:sp>
      <p:sp>
        <p:nvSpPr>
          <p:cNvPr id="12697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839243-A4A0-9D44-9CC4-782BED0F963F}" type="slidenum">
              <a:rPr lang="en-US"/>
              <a:pPr/>
              <a:t>12</a:t>
            </a:fld>
            <a:endParaRPr lang="en-US"/>
          </a:p>
        </p:txBody>
      </p:sp>
      <p:sp>
        <p:nvSpPr>
          <p:cNvPr id="138242"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284F85-4EBB-2343-842F-AB7796CB2A10}" type="slidenum">
              <a:rPr lang="en-US"/>
              <a:pPr/>
              <a:t>13</a:t>
            </a:fld>
            <a:endParaRPr lang="en-US"/>
          </a:p>
        </p:txBody>
      </p:sp>
      <p:sp>
        <p:nvSpPr>
          <p:cNvPr id="181250"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81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B727E7-9E3F-A347-A8ED-B3FB8953E40C}" type="slidenum">
              <a:rPr lang="en-US"/>
              <a:pPr/>
              <a:t>14</a:t>
            </a:fld>
            <a:endParaRPr lang="en-US"/>
          </a:p>
        </p:txBody>
      </p:sp>
      <p:sp>
        <p:nvSpPr>
          <p:cNvPr id="18227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82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0987A5-8774-B44B-911B-1E643BA85F2B}" type="slidenum">
              <a:rPr lang="en-US"/>
              <a:pPr/>
              <a:t>15</a:t>
            </a:fld>
            <a:endParaRPr lang="en-US"/>
          </a:p>
        </p:txBody>
      </p:sp>
      <p:sp>
        <p:nvSpPr>
          <p:cNvPr id="143362"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43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581226-21A2-024A-99AF-0D4977EE6F0F}" type="slidenum">
              <a:rPr lang="en-US"/>
              <a:pPr/>
              <a:t>16</a:t>
            </a:fld>
            <a:endParaRPr lang="en-US"/>
          </a:p>
        </p:txBody>
      </p:sp>
      <p:sp>
        <p:nvSpPr>
          <p:cNvPr id="18329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92800A-C53C-C64C-A374-AC35734A8057}" type="slidenum">
              <a:rPr lang="en-US"/>
              <a:pPr/>
              <a:t>17</a:t>
            </a:fld>
            <a:endParaRPr lang="en-US"/>
          </a:p>
        </p:txBody>
      </p:sp>
      <p:sp>
        <p:nvSpPr>
          <p:cNvPr id="185346"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85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B69F20-FBEE-7946-9839-08147DF2F569}" type="slidenum">
              <a:rPr lang="en-US"/>
              <a:pPr/>
              <a:t>18</a:t>
            </a:fld>
            <a:endParaRPr lang="en-US"/>
          </a:p>
        </p:txBody>
      </p:sp>
      <p:sp>
        <p:nvSpPr>
          <p:cNvPr id="15769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57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22A616-160B-F04B-A09B-EBF639D91D73}" type="slidenum">
              <a:rPr lang="en-US"/>
              <a:pPr/>
              <a:t>19</a:t>
            </a:fld>
            <a:endParaRPr lang="en-US"/>
          </a:p>
        </p:txBody>
      </p:sp>
      <p:sp>
        <p:nvSpPr>
          <p:cNvPr id="14643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A7D28C-EAB4-7445-B807-89D11DC0D946}" type="slidenum">
              <a:rPr lang="en-US"/>
              <a:pPr/>
              <a:t>20</a:t>
            </a:fld>
            <a:endParaRPr lang="en-US"/>
          </a:p>
        </p:txBody>
      </p:sp>
      <p:sp>
        <p:nvSpPr>
          <p:cNvPr id="194562"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94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6D6550-61C9-3144-BC28-FA4F8242EF76}" type="slidenum">
              <a:rPr lang="en-US"/>
              <a:pPr/>
              <a:t>3</a:t>
            </a:fld>
            <a:endParaRPr lang="en-US"/>
          </a:p>
        </p:txBody>
      </p:sp>
      <p:sp>
        <p:nvSpPr>
          <p:cNvPr id="122882"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D483D0-DA1B-8543-ADF7-292ABB445FA5}" type="slidenum">
              <a:rPr lang="en-US"/>
              <a:pPr/>
              <a:t>21</a:t>
            </a:fld>
            <a:endParaRPr lang="en-US"/>
          </a:p>
        </p:txBody>
      </p:sp>
      <p:sp>
        <p:nvSpPr>
          <p:cNvPr id="18739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8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64C688-7CC4-FE4B-B977-F6BCBA83F80E}" type="slidenum">
              <a:rPr lang="en-US"/>
              <a:pPr/>
              <a:t>22</a:t>
            </a:fld>
            <a:endParaRPr lang="en-US"/>
          </a:p>
        </p:txBody>
      </p:sp>
      <p:sp>
        <p:nvSpPr>
          <p:cNvPr id="139266"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3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77A2BA-F7E6-CD48-ABB7-7D81C160DE36}" type="slidenum">
              <a:rPr lang="en-US"/>
              <a:pPr/>
              <a:t>23</a:t>
            </a:fld>
            <a:endParaRPr lang="en-US"/>
          </a:p>
        </p:txBody>
      </p:sp>
      <p:sp>
        <p:nvSpPr>
          <p:cNvPr id="140290"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40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23B03E-A61E-9142-9CFD-D1B5A44EC0A9}" type="slidenum">
              <a:rPr lang="en-US"/>
              <a:pPr/>
              <a:t>24</a:t>
            </a:fld>
            <a:endParaRPr lang="en-US"/>
          </a:p>
        </p:txBody>
      </p:sp>
      <p:sp>
        <p:nvSpPr>
          <p:cNvPr id="18841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49FA03-BAFD-844B-AE75-0ADA429D83C8}" type="slidenum">
              <a:rPr lang="en-US"/>
              <a:pPr/>
              <a:t>25</a:t>
            </a:fld>
            <a:endParaRPr lang="en-US"/>
          </a:p>
        </p:txBody>
      </p:sp>
      <p:sp>
        <p:nvSpPr>
          <p:cNvPr id="129026"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BCE084-90BE-134C-887B-C41363D26110}" type="slidenum">
              <a:rPr lang="en-US"/>
              <a:pPr/>
              <a:t>26</a:t>
            </a:fld>
            <a:endParaRPr lang="en-US"/>
          </a:p>
        </p:txBody>
      </p:sp>
      <p:sp>
        <p:nvSpPr>
          <p:cNvPr id="189442"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89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5103F7-7F85-D949-8978-C2CCBD270321}" type="slidenum">
              <a:rPr lang="en-US"/>
              <a:pPr/>
              <a:t>27</a:t>
            </a:fld>
            <a:endParaRPr lang="en-US"/>
          </a:p>
        </p:txBody>
      </p:sp>
      <p:sp>
        <p:nvSpPr>
          <p:cNvPr id="190466"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90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E28AB6-6167-8A40-9A8F-CEC5928AD946}" type="slidenum">
              <a:rPr lang="en-US"/>
              <a:pPr/>
              <a:t>28</a:t>
            </a:fld>
            <a:endParaRPr lang="en-US"/>
          </a:p>
        </p:txBody>
      </p:sp>
      <p:sp>
        <p:nvSpPr>
          <p:cNvPr id="128002"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4C5772-DFEE-1C4F-BF45-71DB76CA3B7A}" type="slidenum">
              <a:rPr lang="en-US"/>
              <a:pPr/>
              <a:t>29</a:t>
            </a:fld>
            <a:endParaRPr lang="en-US"/>
          </a:p>
        </p:txBody>
      </p:sp>
      <p:sp>
        <p:nvSpPr>
          <p:cNvPr id="15667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5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CCCAB4-61A2-8547-8ED3-AE8570FDFCA7}" type="slidenum">
              <a:rPr lang="en-US"/>
              <a:pPr/>
              <a:t>30</a:t>
            </a:fld>
            <a:endParaRPr lang="en-US"/>
          </a:p>
        </p:txBody>
      </p:sp>
      <p:sp>
        <p:nvSpPr>
          <p:cNvPr id="13107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7FA908-9AF9-EA4D-9FE2-67DE9B5D9BB9}" type="slidenum">
              <a:rPr lang="en-US"/>
              <a:pPr/>
              <a:t>4</a:t>
            </a:fld>
            <a:endParaRPr lang="en-US"/>
          </a:p>
        </p:txBody>
      </p:sp>
      <p:sp>
        <p:nvSpPr>
          <p:cNvPr id="13721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37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C0AE21-8C47-944A-94BB-A074D6EF9113}" type="slidenum">
              <a:rPr lang="en-US"/>
              <a:pPr/>
              <a:t>31</a:t>
            </a:fld>
            <a:endParaRPr lang="en-US"/>
          </a:p>
        </p:txBody>
      </p:sp>
      <p:sp>
        <p:nvSpPr>
          <p:cNvPr id="14131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197411-71AD-0B43-8B88-F4695244BC7F}" type="slidenum">
              <a:rPr lang="en-US"/>
              <a:pPr/>
              <a:t>5</a:t>
            </a:fld>
            <a:endParaRPr lang="en-US"/>
          </a:p>
        </p:txBody>
      </p:sp>
      <p:sp>
        <p:nvSpPr>
          <p:cNvPr id="17817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7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7BEE38-0201-644C-815E-DBED874AD49A}" type="slidenum">
              <a:rPr lang="en-US"/>
              <a:pPr/>
              <a:t>6</a:t>
            </a:fld>
            <a:endParaRPr lang="en-US"/>
          </a:p>
        </p:txBody>
      </p:sp>
      <p:sp>
        <p:nvSpPr>
          <p:cNvPr id="91138"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9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69F80C-455C-D946-A8F4-5C045B1C473D}" type="slidenum">
              <a:rPr lang="en-US"/>
              <a:pPr/>
              <a:t>7</a:t>
            </a:fld>
            <a:endParaRPr lang="en-US"/>
          </a:p>
        </p:txBody>
      </p:sp>
      <p:sp>
        <p:nvSpPr>
          <p:cNvPr id="135170"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35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FF0316-042A-0642-A543-41E2EDFBEA54}" type="slidenum">
              <a:rPr lang="en-US"/>
              <a:pPr/>
              <a:t>8</a:t>
            </a:fld>
            <a:endParaRPr lang="en-US"/>
          </a:p>
        </p:txBody>
      </p:sp>
      <p:sp>
        <p:nvSpPr>
          <p:cNvPr id="13619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3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564AC8-C1AD-514D-A8B0-7AF35F1ABEC9}" type="slidenum">
              <a:rPr lang="en-US"/>
              <a:pPr/>
              <a:t>9</a:t>
            </a:fld>
            <a:endParaRPr lang="en-US"/>
          </a:p>
        </p:txBody>
      </p:sp>
      <p:sp>
        <p:nvSpPr>
          <p:cNvPr id="12595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F1A716-85EE-2F4D-9A38-B7D73DA66E25}" type="slidenum">
              <a:rPr lang="en-US"/>
              <a:pPr/>
              <a:t>10</a:t>
            </a:fld>
            <a:endParaRPr lang="en-US"/>
          </a:p>
        </p:txBody>
      </p:sp>
      <p:sp>
        <p:nvSpPr>
          <p:cNvPr id="179202"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7920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4514" name="Group 2"/>
          <p:cNvGrpSpPr>
            <a:grpSpLocks/>
          </p:cNvGrpSpPr>
          <p:nvPr/>
        </p:nvGrpSpPr>
        <p:grpSpPr bwMode="auto">
          <a:xfrm>
            <a:off x="0" y="0"/>
            <a:ext cx="9140825" cy="6850063"/>
            <a:chOff x="0" y="0"/>
            <a:chExt cx="5758" cy="4315"/>
          </a:xfrm>
        </p:grpSpPr>
        <p:sp>
          <p:nvSpPr>
            <p:cNvPr id="64515" name="Freeform 3"/>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4516" name="Group 4"/>
            <p:cNvGrpSpPr>
              <a:grpSpLocks/>
            </p:cNvGrpSpPr>
            <p:nvPr userDrawn="1"/>
          </p:nvGrpSpPr>
          <p:grpSpPr bwMode="auto">
            <a:xfrm>
              <a:off x="1728" y="1409"/>
              <a:ext cx="4027" cy="2906"/>
              <a:chOff x="1728" y="1409"/>
              <a:chExt cx="4027" cy="2906"/>
            </a:xfrm>
          </p:grpSpPr>
          <p:sp>
            <p:nvSpPr>
              <p:cNvPr id="64517" name="Freeform 5"/>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18" name="Freeform 6"/>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19" name="Freeform 7"/>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90980"/>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20" name="Freeform 8"/>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21" name="Freeform 9"/>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9098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22" name="Freeform 10"/>
              <p:cNvSpPr>
                <a:spLocks/>
              </p:cNvSpPr>
              <p:nvPr/>
            </p:nvSpPr>
            <p:spPr bwMode="hidden">
              <a:xfrm>
                <a:off x="3231" y="1409"/>
                <a:ext cx="2296" cy="1469"/>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9098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64523"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smtClean="0"/>
              <a:t>Click to edit Master title style</a:t>
            </a:r>
          </a:p>
        </p:txBody>
      </p:sp>
      <p:sp>
        <p:nvSpPr>
          <p:cNvPr id="6452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64525" name="Rectangle 13"/>
          <p:cNvSpPr>
            <a:spLocks noGrp="1" noChangeArrowheads="1"/>
          </p:cNvSpPr>
          <p:nvPr>
            <p:ph type="dt" sz="quarter" idx="2"/>
          </p:nvPr>
        </p:nvSpPr>
        <p:spPr>
          <a:xfrm>
            <a:off x="457200" y="6248400"/>
            <a:ext cx="2133600" cy="476250"/>
          </a:xfrm>
        </p:spPr>
        <p:txBody>
          <a:bodyPr/>
          <a:lstStyle>
            <a:lvl1pPr>
              <a:defRPr/>
            </a:lvl1pPr>
          </a:lstStyle>
          <a:p>
            <a:endParaRPr lang="en-US"/>
          </a:p>
        </p:txBody>
      </p:sp>
      <p:sp>
        <p:nvSpPr>
          <p:cNvPr id="64526" name="Rectangle 14"/>
          <p:cNvSpPr>
            <a:spLocks noGrp="1" noChangeArrowheads="1"/>
          </p:cNvSpPr>
          <p:nvPr>
            <p:ph type="ftr" sz="quarter" idx="3"/>
          </p:nvPr>
        </p:nvSpPr>
        <p:spPr>
          <a:xfrm>
            <a:off x="3124200" y="6251575"/>
            <a:ext cx="2895600" cy="476250"/>
          </a:xfrm>
        </p:spPr>
        <p:txBody>
          <a:bodyPr/>
          <a:lstStyle>
            <a:lvl1pPr>
              <a:defRPr/>
            </a:lvl1pPr>
          </a:lstStyle>
          <a:p>
            <a:endParaRPr lang="en-US"/>
          </a:p>
        </p:txBody>
      </p:sp>
      <p:sp>
        <p:nvSpPr>
          <p:cNvPr id="64527" name="Rectangle 15"/>
          <p:cNvSpPr>
            <a:spLocks noGrp="1" noChangeArrowheads="1"/>
          </p:cNvSpPr>
          <p:nvPr>
            <p:ph type="sldNum" sz="quarter" idx="4"/>
          </p:nvPr>
        </p:nvSpPr>
        <p:spPr>
          <a:xfrm>
            <a:off x="6553200" y="6254750"/>
            <a:ext cx="2133600" cy="476250"/>
          </a:xfrm>
        </p:spPr>
        <p:txBody>
          <a:bodyPr/>
          <a:lstStyle>
            <a:lvl1pPr>
              <a:defRPr/>
            </a:lvl1pPr>
          </a:lstStyle>
          <a:p>
            <a:fld id="{7AD7E629-3F68-D048-9C51-6750A827697B}" type="slidenum">
              <a:rPr lang="en-US"/>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DC99396-E536-9247-BF23-2CA943F47DFE}" type="slidenum">
              <a:rPr lang="en-US"/>
              <a:pPr/>
              <a:t>‹#›</a:t>
            </a:fld>
            <a:endParaRPr lang="en-US"/>
          </a:p>
        </p:txBody>
      </p:sp>
    </p:spTree>
    <p:extLst>
      <p:ext uri="{BB962C8B-B14F-4D97-AF65-F5344CB8AC3E}">
        <p14:creationId xmlns:p14="http://schemas.microsoft.com/office/powerpoint/2010/main" val="2460313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45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45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96FD1DC-7D66-B842-89B9-23536525B791}" type="slidenum">
              <a:rPr lang="en-US"/>
              <a:pPr/>
              <a:t>‹#›</a:t>
            </a:fld>
            <a:endParaRPr lang="en-US"/>
          </a:p>
        </p:txBody>
      </p:sp>
    </p:spTree>
    <p:extLst>
      <p:ext uri="{BB962C8B-B14F-4D97-AF65-F5344CB8AC3E}">
        <p14:creationId xmlns:p14="http://schemas.microsoft.com/office/powerpoint/2010/main" val="2070203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76250"/>
          </a:xfrm>
        </p:spPr>
        <p:txBody>
          <a:bodyPr/>
          <a:lstStyle>
            <a:lvl1pPr>
              <a:defRPr/>
            </a:lvl1pPr>
          </a:lstStyle>
          <a:p>
            <a:fld id="{AF758C7D-C747-0F44-8E98-C646E4715FA8}" type="slidenum">
              <a:rPr lang="en-US"/>
              <a:pPr/>
              <a:t>‹#›</a:t>
            </a:fld>
            <a:endParaRPr lang="en-US"/>
          </a:p>
        </p:txBody>
      </p:sp>
    </p:spTree>
    <p:extLst>
      <p:ext uri="{BB962C8B-B14F-4D97-AF65-F5344CB8AC3E}">
        <p14:creationId xmlns:p14="http://schemas.microsoft.com/office/powerpoint/2010/main" val="294660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498975"/>
          </a:xfrm>
        </p:spPr>
        <p:txBody>
          <a:bodyPr/>
          <a:lstStyle/>
          <a:p>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76250"/>
          </a:xfrm>
        </p:spPr>
        <p:txBody>
          <a:bodyPr/>
          <a:lstStyle>
            <a:lvl1pPr>
              <a:defRPr/>
            </a:lvl1pPr>
          </a:lstStyle>
          <a:p>
            <a:fld id="{A856C0FD-EA49-D845-9CBA-67561971F839}" type="slidenum">
              <a:rPr lang="en-US"/>
              <a:pPr/>
              <a:t>‹#›</a:t>
            </a:fld>
            <a:endParaRPr lang="en-US"/>
          </a:p>
        </p:txBody>
      </p:sp>
    </p:spTree>
    <p:extLst>
      <p:ext uri="{BB962C8B-B14F-4D97-AF65-F5344CB8AC3E}">
        <p14:creationId xmlns:p14="http://schemas.microsoft.com/office/powerpoint/2010/main" val="2961245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7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25888"/>
            <a:ext cx="4038600"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5888"/>
            <a:ext cx="4038600"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5157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2133600" cy="476250"/>
          </a:xfrm>
        </p:spPr>
        <p:txBody>
          <a:bodyPr/>
          <a:lstStyle>
            <a:lvl1pPr>
              <a:defRPr/>
            </a:lvl1pPr>
          </a:lstStyle>
          <a:p>
            <a:fld id="{5739AB09-0210-8D4C-8DF7-DE7C20FD3399}" type="slidenum">
              <a:rPr lang="en-US"/>
              <a:pPr/>
              <a:t>‹#›</a:t>
            </a:fld>
            <a:endParaRPr lang="en-US"/>
          </a:p>
        </p:txBody>
      </p:sp>
    </p:spTree>
    <p:extLst>
      <p:ext uri="{BB962C8B-B14F-4D97-AF65-F5344CB8AC3E}">
        <p14:creationId xmlns:p14="http://schemas.microsoft.com/office/powerpoint/2010/main" val="1700338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76250"/>
          </a:xfrm>
        </p:spPr>
        <p:txBody>
          <a:bodyPr/>
          <a:lstStyle>
            <a:lvl1pPr>
              <a:defRPr/>
            </a:lvl1pPr>
          </a:lstStyle>
          <a:p>
            <a:fld id="{1D06F065-9FAE-8149-9EE8-657A9454C6FF}" type="slidenum">
              <a:rPr lang="en-US"/>
              <a:pPr/>
              <a:t>‹#›</a:t>
            </a:fld>
            <a:endParaRPr lang="en-US"/>
          </a:p>
        </p:txBody>
      </p:sp>
    </p:spTree>
    <p:extLst>
      <p:ext uri="{BB962C8B-B14F-4D97-AF65-F5344CB8AC3E}">
        <p14:creationId xmlns:p14="http://schemas.microsoft.com/office/powerpoint/2010/main" val="1399750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45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5157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2133600" cy="476250"/>
          </a:xfrm>
        </p:spPr>
        <p:txBody>
          <a:bodyPr/>
          <a:lstStyle>
            <a:lvl1pPr>
              <a:defRPr/>
            </a:lvl1pPr>
          </a:lstStyle>
          <a:p>
            <a:fld id="{C7DA4119-CF41-F845-97C6-C56061A36E80}" type="slidenum">
              <a:rPr lang="en-US"/>
              <a:pPr/>
              <a:t>‹#›</a:t>
            </a:fld>
            <a:endParaRPr lang="en-US"/>
          </a:p>
        </p:txBody>
      </p:sp>
    </p:spTree>
    <p:extLst>
      <p:ext uri="{BB962C8B-B14F-4D97-AF65-F5344CB8AC3E}">
        <p14:creationId xmlns:p14="http://schemas.microsoft.com/office/powerpoint/2010/main" val="3294398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498975"/>
          </a:xfrm>
        </p:spPr>
        <p:txBody>
          <a:bodyPr/>
          <a:lstStyle/>
          <a:p>
            <a:endParaRPr lang="en-US"/>
          </a:p>
        </p:txBody>
      </p:sp>
      <p:sp>
        <p:nvSpPr>
          <p:cNvPr id="5" name="Date Placeholder 4"/>
          <p:cNvSpPr>
            <a:spLocks noGrp="1"/>
          </p:cNvSpPr>
          <p:nvPr>
            <p:ph type="dt" sz="half" idx="10"/>
          </p:nvPr>
        </p:nvSpPr>
        <p:spPr>
          <a:xfrm>
            <a:off x="457200" y="625157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76250"/>
          </a:xfrm>
        </p:spPr>
        <p:txBody>
          <a:bodyPr/>
          <a:lstStyle>
            <a:lvl1pPr>
              <a:defRPr/>
            </a:lvl1pPr>
          </a:lstStyle>
          <a:p>
            <a:fld id="{C4872F7B-5F82-4C4A-BC04-B64A5F070A0B}" type="slidenum">
              <a:rPr lang="en-US"/>
              <a:pPr/>
              <a:t>‹#›</a:t>
            </a:fld>
            <a:endParaRPr lang="en-US"/>
          </a:p>
        </p:txBody>
      </p:sp>
    </p:spTree>
    <p:extLst>
      <p:ext uri="{BB962C8B-B14F-4D97-AF65-F5344CB8AC3E}">
        <p14:creationId xmlns:p14="http://schemas.microsoft.com/office/powerpoint/2010/main" val="1243148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3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5888"/>
            <a:ext cx="4038600"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5157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2133600" cy="476250"/>
          </a:xfrm>
        </p:spPr>
        <p:txBody>
          <a:bodyPr/>
          <a:lstStyle>
            <a:lvl1pPr>
              <a:defRPr/>
            </a:lvl1pPr>
          </a:lstStyle>
          <a:p>
            <a:fld id="{EBD58A5C-31E5-664D-A998-AF15EB65A062}" type="slidenum">
              <a:rPr lang="en-US"/>
              <a:pPr/>
              <a:t>‹#›</a:t>
            </a:fld>
            <a:endParaRPr lang="en-US"/>
          </a:p>
        </p:txBody>
      </p:sp>
    </p:spTree>
    <p:extLst>
      <p:ext uri="{BB962C8B-B14F-4D97-AF65-F5344CB8AC3E}">
        <p14:creationId xmlns:p14="http://schemas.microsoft.com/office/powerpoint/2010/main" val="3224116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0610644-64B8-CC4D-B2F5-8CF037067A77}" type="slidenum">
              <a:rPr lang="en-US"/>
              <a:pPr/>
              <a:t>‹#›</a:t>
            </a:fld>
            <a:endParaRPr lang="en-US"/>
          </a:p>
        </p:txBody>
      </p:sp>
    </p:spTree>
    <p:extLst>
      <p:ext uri="{BB962C8B-B14F-4D97-AF65-F5344CB8AC3E}">
        <p14:creationId xmlns:p14="http://schemas.microsoft.com/office/powerpoint/2010/main" val="2218572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4B366E8-005C-A848-8DF3-04BBBFF87047}" type="slidenum">
              <a:rPr lang="en-US"/>
              <a:pPr/>
              <a:t>‹#›</a:t>
            </a:fld>
            <a:endParaRPr lang="en-US"/>
          </a:p>
        </p:txBody>
      </p:sp>
    </p:spTree>
    <p:extLst>
      <p:ext uri="{BB962C8B-B14F-4D97-AF65-F5344CB8AC3E}">
        <p14:creationId xmlns:p14="http://schemas.microsoft.com/office/powerpoint/2010/main" val="3009126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C3C3704-906B-EF44-8E75-92DFF77A9B00}" type="slidenum">
              <a:rPr lang="en-US"/>
              <a:pPr/>
              <a:t>‹#›</a:t>
            </a:fld>
            <a:endParaRPr lang="en-US"/>
          </a:p>
        </p:txBody>
      </p:sp>
    </p:spTree>
    <p:extLst>
      <p:ext uri="{BB962C8B-B14F-4D97-AF65-F5344CB8AC3E}">
        <p14:creationId xmlns:p14="http://schemas.microsoft.com/office/powerpoint/2010/main" val="1220864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F690C25-987C-1A40-903A-E17469C7E4B3}" type="slidenum">
              <a:rPr lang="en-US"/>
              <a:pPr/>
              <a:t>‹#›</a:t>
            </a:fld>
            <a:endParaRPr lang="en-US"/>
          </a:p>
        </p:txBody>
      </p:sp>
    </p:spTree>
    <p:extLst>
      <p:ext uri="{BB962C8B-B14F-4D97-AF65-F5344CB8AC3E}">
        <p14:creationId xmlns:p14="http://schemas.microsoft.com/office/powerpoint/2010/main" val="3906628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55557AE-41A1-794B-8F36-82EAE2522234}" type="slidenum">
              <a:rPr lang="en-US"/>
              <a:pPr/>
              <a:t>‹#›</a:t>
            </a:fld>
            <a:endParaRPr lang="en-US"/>
          </a:p>
        </p:txBody>
      </p:sp>
    </p:spTree>
    <p:extLst>
      <p:ext uri="{BB962C8B-B14F-4D97-AF65-F5344CB8AC3E}">
        <p14:creationId xmlns:p14="http://schemas.microsoft.com/office/powerpoint/2010/main" val="3415420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174E73A-9898-B342-B886-3E33D97EB4E5}" type="slidenum">
              <a:rPr lang="en-US"/>
              <a:pPr/>
              <a:t>‹#›</a:t>
            </a:fld>
            <a:endParaRPr lang="en-US"/>
          </a:p>
        </p:txBody>
      </p:sp>
    </p:spTree>
    <p:extLst>
      <p:ext uri="{BB962C8B-B14F-4D97-AF65-F5344CB8AC3E}">
        <p14:creationId xmlns:p14="http://schemas.microsoft.com/office/powerpoint/2010/main" val="740884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A2166BF-6E76-E94C-ACC5-2FD82BBFEAB7}" type="slidenum">
              <a:rPr lang="en-US"/>
              <a:pPr/>
              <a:t>‹#›</a:t>
            </a:fld>
            <a:endParaRPr lang="en-US"/>
          </a:p>
        </p:txBody>
      </p:sp>
    </p:spTree>
    <p:extLst>
      <p:ext uri="{BB962C8B-B14F-4D97-AF65-F5344CB8AC3E}">
        <p14:creationId xmlns:p14="http://schemas.microsoft.com/office/powerpoint/2010/main" val="2349416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944C14F-75EF-E24B-9B75-11BFF34B259E}" type="slidenum">
              <a:rPr lang="en-US"/>
              <a:pPr/>
              <a:t>‹#›</a:t>
            </a:fld>
            <a:endParaRPr lang="en-US"/>
          </a:p>
        </p:txBody>
      </p:sp>
    </p:spTree>
    <p:extLst>
      <p:ext uri="{BB962C8B-B14F-4D97-AF65-F5344CB8AC3E}">
        <p14:creationId xmlns:p14="http://schemas.microsoft.com/office/powerpoint/2010/main" val="710655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3490" name="Group 2"/>
          <p:cNvGrpSpPr>
            <a:grpSpLocks/>
          </p:cNvGrpSpPr>
          <p:nvPr/>
        </p:nvGrpSpPr>
        <p:grpSpPr bwMode="auto">
          <a:xfrm>
            <a:off x="0" y="0"/>
            <a:ext cx="9140825" cy="6850063"/>
            <a:chOff x="0" y="0"/>
            <a:chExt cx="5758" cy="4315"/>
          </a:xfrm>
        </p:grpSpPr>
        <p:sp>
          <p:nvSpPr>
            <p:cNvPr id="63491" name="Freeform 3"/>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3492" name="Group 4"/>
            <p:cNvGrpSpPr>
              <a:grpSpLocks/>
            </p:cNvGrpSpPr>
            <p:nvPr userDrawn="1"/>
          </p:nvGrpSpPr>
          <p:grpSpPr bwMode="auto">
            <a:xfrm>
              <a:off x="1728" y="1409"/>
              <a:ext cx="4027" cy="2906"/>
              <a:chOff x="1728" y="1409"/>
              <a:chExt cx="4027" cy="2906"/>
            </a:xfrm>
          </p:grpSpPr>
          <p:sp>
            <p:nvSpPr>
              <p:cNvPr id="63493" name="Freeform 5"/>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4" name="Freeform 6"/>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5" name="Freeform 7"/>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90980"/>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6" name="Freeform 8"/>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7" name="Freeform 9"/>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9098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8" name="Freeform 10"/>
              <p:cNvSpPr>
                <a:spLocks/>
              </p:cNvSpPr>
              <p:nvPr/>
            </p:nvSpPr>
            <p:spPr bwMode="hidden">
              <a:xfrm>
                <a:off x="3231" y="1409"/>
                <a:ext cx="2296" cy="1469"/>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9098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63499" name="Rectangle 11"/>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500" name="Rectangle 12"/>
          <p:cNvSpPr>
            <a:spLocks noGrp="1" noRot="1" noChangeArrowheads="1"/>
          </p:cNvSpPr>
          <p:nvPr>
            <p:ph type="body" idx="1"/>
          </p:nvPr>
        </p:nvSpPr>
        <p:spPr bwMode="auto">
          <a:xfrm>
            <a:off x="457200" y="1600200"/>
            <a:ext cx="8229600"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01" name="Rectangle 13"/>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endParaRPr lang="en-US"/>
          </a:p>
        </p:txBody>
      </p:sp>
      <p:sp>
        <p:nvSpPr>
          <p:cNvPr id="63502"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latin typeface="Arial" charset="0"/>
              </a:defRPr>
            </a:lvl1pPr>
          </a:lstStyle>
          <a:p>
            <a:endParaRPr lang="en-US"/>
          </a:p>
        </p:txBody>
      </p:sp>
      <p:sp>
        <p:nvSpPr>
          <p:cNvPr id="63503" name="Rectangle 15"/>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latin typeface="Arial" charset="0"/>
              </a:defRPr>
            </a:lvl1pPr>
          </a:lstStyle>
          <a:p>
            <a:fld id="{46BF0914-B80E-B24B-8F76-5E7C83FE3D5D}"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Palatino" charset="0"/>
          <a:ea typeface="ＭＳ Ｐゴシック"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Palatino" charset="0"/>
          <a:ea typeface="ＭＳ Ｐゴシック"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Palatino" charset="0"/>
          <a:ea typeface="ＭＳ Ｐゴシック"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Palatino"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Palatino"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Palatino"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Palatino"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Palatino" charset="0"/>
          <a:ea typeface="ＭＳ Ｐゴシック" charset="0"/>
        </a:defRPr>
      </a:lvl9pPr>
    </p:titleStyle>
    <p:bodyStyle>
      <a:lvl1pPr marL="342900" indent="-342900" algn="l" rtl="0" fontAlgn="base">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emf"/><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2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emf"/><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emf"/><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3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emf"/><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emf"/><Relationship Id="rId5" Type="http://schemas.openxmlformats.org/officeDocument/2006/relationships/image" Target="../media/image36.emf"/><Relationship Id="rId6" Type="http://schemas.openxmlformats.org/officeDocument/2006/relationships/image" Target="../media/image37.emf"/><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12.jpeg"/><Relationship Id="rId1" Type="http://schemas.openxmlformats.org/officeDocument/2006/relationships/slideLayout" Target="../slideLayouts/slideLayout17.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33.png"/><Relationship Id="rId1" Type="http://schemas.openxmlformats.org/officeDocument/2006/relationships/slideLayout" Target="../slideLayouts/slideLayout1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17.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4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7" Type="http://schemas.openxmlformats.org/officeDocument/2006/relationships/oleObject" Target="../embeddings/oleObject1.bin"/><Relationship Id="rId8" Type="http://schemas.openxmlformats.org/officeDocument/2006/relationships/image" Target="../media/image50.emf"/><Relationship Id="rId9" Type="http://schemas.openxmlformats.org/officeDocument/2006/relationships/image" Target="../media/image6.emf"/><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audio" Target="../media/audio1.bin"/><Relationship Id="rId5" Type="http://schemas.openxmlformats.org/officeDocument/2006/relationships/image" Target="../media/image9.jpeg"/><Relationship Id="rId6" Type="http://schemas.openxmlformats.org/officeDocument/2006/relationships/image" Target="../media/image6.emf"/><Relationship Id="rId1" Type="http://schemas.openxmlformats.org/officeDocument/2006/relationships/themeOverride" Target="../theme/themeOverride2.x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g"/><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audio" Target="../media/audio2.bin"/><Relationship Id="rId4" Type="http://schemas.openxmlformats.org/officeDocument/2006/relationships/image" Target="../media/image20.jpeg"/><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rrowheads="1"/>
          </p:cNvSpPr>
          <p:nvPr>
            <p:ph type="title"/>
          </p:nvPr>
        </p:nvSpPr>
        <p:spPr/>
        <p:txBody>
          <a:bodyPr/>
          <a:lstStyle/>
          <a:p>
            <a:r>
              <a:rPr lang="en-US" sz="3600" dirty="0" smtClean="0">
                <a:solidFill>
                  <a:schemeClr val="hlink"/>
                </a:solidFill>
              </a:rPr>
              <a:t>A </a:t>
            </a:r>
            <a:r>
              <a:rPr lang="en-US" sz="3600" dirty="0">
                <a:solidFill>
                  <a:schemeClr val="hlink"/>
                </a:solidFill>
              </a:rPr>
              <a:t>Day in the Life of  the Hudson </a:t>
            </a:r>
            <a:r>
              <a:rPr lang="en-US" sz="3600" dirty="0" smtClean="0">
                <a:solidFill>
                  <a:schemeClr val="hlink"/>
                </a:solidFill>
              </a:rPr>
              <a:t>River (</a:t>
            </a:r>
            <a:r>
              <a:rPr lang="en-US" sz="3600" dirty="0" smtClean="0">
                <a:solidFill>
                  <a:schemeClr val="hlink"/>
                </a:solidFill>
              </a:rPr>
              <a:t>Snapshot Day) </a:t>
            </a:r>
            <a:endParaRPr lang="en-US" sz="3600" dirty="0">
              <a:solidFill>
                <a:schemeClr val="hlink"/>
              </a:solidFill>
            </a:endParaRPr>
          </a:p>
        </p:txBody>
      </p:sp>
      <p:sp>
        <p:nvSpPr>
          <p:cNvPr id="196614" name="Rectangle 6"/>
          <p:cNvSpPr>
            <a:spLocks noGrp="1" noRot="1" noChangeArrowheads="1"/>
          </p:cNvSpPr>
          <p:nvPr>
            <p:ph type="body" sz="half" idx="2"/>
          </p:nvPr>
        </p:nvSpPr>
        <p:spPr>
          <a:xfrm>
            <a:off x="990600" y="3886200"/>
            <a:ext cx="7543800" cy="2438400"/>
          </a:xfrm>
        </p:spPr>
        <p:txBody>
          <a:bodyPr/>
          <a:lstStyle/>
          <a:p>
            <a:pPr>
              <a:buFont typeface="Wingdings" charset="0"/>
              <a:buNone/>
            </a:pPr>
            <a:r>
              <a:rPr lang="en-US" sz="2400" dirty="0" smtClean="0">
                <a:solidFill>
                  <a:srgbClr val="FFFFFF"/>
                </a:solidFill>
                <a:effectLst/>
                <a:latin typeface="Times" charset="0"/>
              </a:rPr>
              <a:t>    Over </a:t>
            </a:r>
            <a:r>
              <a:rPr lang="en-US" sz="2400" dirty="0">
                <a:solidFill>
                  <a:srgbClr val="FFFFFF"/>
                </a:solidFill>
                <a:effectLst/>
                <a:latin typeface="Times" charset="0"/>
              </a:rPr>
              <a:t>the summer the teachers and educators all worked hard to </a:t>
            </a:r>
            <a:r>
              <a:rPr lang="en-US" sz="2400" dirty="0" smtClean="0">
                <a:solidFill>
                  <a:srgbClr val="FFFFFF"/>
                </a:solidFill>
                <a:effectLst/>
                <a:latin typeface="Times" charset="0"/>
              </a:rPr>
              <a:t>plan the Day in the Life of the Hudson River Event. Here </a:t>
            </a:r>
            <a:r>
              <a:rPr lang="en-US" sz="2400" dirty="0">
                <a:solidFill>
                  <a:srgbClr val="FFFFFF"/>
                </a:solidFill>
                <a:effectLst/>
                <a:latin typeface="Times" charset="0"/>
              </a:rPr>
              <a:t>is some background information to help YOU prepare.  </a:t>
            </a:r>
            <a:r>
              <a:rPr lang="en-US" sz="2400" dirty="0" smtClean="0">
                <a:solidFill>
                  <a:srgbClr val="FFFFFF"/>
                </a:solidFill>
                <a:effectLst/>
                <a:latin typeface="Times" charset="0"/>
              </a:rPr>
              <a:t>Click enter to </a:t>
            </a:r>
            <a:r>
              <a:rPr lang="en-US" sz="2400" dirty="0">
                <a:solidFill>
                  <a:srgbClr val="FFFFFF"/>
                </a:solidFill>
                <a:effectLst/>
                <a:latin typeface="Times" charset="0"/>
              </a:rPr>
              <a:t>advance </a:t>
            </a:r>
            <a:r>
              <a:rPr lang="en-US" sz="2400" dirty="0" smtClean="0">
                <a:solidFill>
                  <a:srgbClr val="FFFFFF"/>
                </a:solidFill>
                <a:effectLst/>
                <a:latin typeface="Times" charset="0"/>
              </a:rPr>
              <a:t>the slides.  </a:t>
            </a:r>
          </a:p>
          <a:p>
            <a:pPr>
              <a:buFont typeface="Wingdings" charset="0"/>
              <a:buNone/>
            </a:pPr>
            <a:r>
              <a:rPr lang="en-US" sz="2400" dirty="0">
                <a:solidFill>
                  <a:srgbClr val="FFFFFF"/>
                </a:solidFill>
                <a:effectLst/>
                <a:latin typeface="Times" charset="0"/>
              </a:rPr>
              <a:t>	</a:t>
            </a:r>
            <a:r>
              <a:rPr lang="en-US" sz="2400" dirty="0" smtClean="0">
                <a:solidFill>
                  <a:srgbClr val="FFFFFF"/>
                </a:solidFill>
                <a:effectLst/>
                <a:latin typeface="Times" charset="0"/>
              </a:rPr>
              <a:t>HAVE FUN!</a:t>
            </a:r>
            <a:endParaRPr lang="en-US" sz="2400" dirty="0">
              <a:solidFill>
                <a:srgbClr val="FFFFFF"/>
              </a:solidFill>
              <a:effectLst/>
              <a:latin typeface="Times" charset="0"/>
            </a:endParaRPr>
          </a:p>
        </p:txBody>
      </p:sp>
      <p:pic>
        <p:nvPicPr>
          <p:cNvPr id="196617" name="Picture 9"/>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35000" y="1447800"/>
            <a:ext cx="3251200" cy="2438400"/>
          </a:xfrm>
          <a:noFill/>
          <a:ln/>
        </p:spPr>
      </p:pic>
      <p:sp>
        <p:nvSpPr>
          <p:cNvPr id="196618" name="Rectangle 10"/>
          <p:cNvSpPr>
            <a:spLocks noChangeArrowheads="1"/>
          </p:cNvSpPr>
          <p:nvPr/>
        </p:nvSpPr>
        <p:spPr bwMode="auto">
          <a:xfrm>
            <a:off x="838200" y="5874603"/>
            <a:ext cx="7772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400" b="0" dirty="0">
                <a:solidFill>
                  <a:srgbClr val="FFFFFF"/>
                </a:solidFill>
              </a:rPr>
              <a:t>Sponsored by the NYS DEC Hudson River Estuary </a:t>
            </a:r>
            <a:r>
              <a:rPr lang="en-US" sz="2400" b="0" dirty="0" smtClean="0">
                <a:solidFill>
                  <a:srgbClr val="FFFFFF"/>
                </a:solidFill>
              </a:rPr>
              <a:t>Program,     Lamont-Doherty Earth Observatory</a:t>
            </a:r>
            <a:endParaRPr lang="en-US" sz="2400" b="0" dirty="0">
              <a:solidFill>
                <a:srgbClr val="FFFFFF"/>
              </a:solidFill>
            </a:endParaRPr>
          </a:p>
        </p:txBody>
      </p:sp>
      <p:pic>
        <p:nvPicPr>
          <p:cNvPr id="2" name="Picture 1"/>
          <p:cNvPicPr>
            <a:picLocks noChangeAspect="1"/>
          </p:cNvPicPr>
          <p:nvPr/>
        </p:nvPicPr>
        <p:blipFill>
          <a:blip r:embed="rId3"/>
          <a:stretch>
            <a:fillRect/>
          </a:stretch>
        </p:blipFill>
        <p:spPr>
          <a:xfrm>
            <a:off x="5257800" y="1447800"/>
            <a:ext cx="3259333" cy="244144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rrowheads="1"/>
          </p:cNvSpPr>
          <p:nvPr>
            <p:ph/>
          </p:nvPr>
        </p:nvSpPr>
        <p:spPr/>
        <p:txBody>
          <a:bodyPr/>
          <a:lstStyle/>
          <a:p>
            <a:endParaRPr lang="en-US">
              <a:effectLst/>
              <a:latin typeface="Times" charset="0"/>
            </a:endParaRPr>
          </a:p>
        </p:txBody>
      </p:sp>
      <p:pic>
        <p:nvPicPr>
          <p:cNvPr id="165891" name="Picture 3"/>
          <p:cNvPicPr>
            <a:picLocks noChangeAspect="1" noChangeArrowheads="1"/>
          </p:cNvPicPr>
          <p:nvPr/>
        </p:nvPicPr>
        <p:blipFill>
          <a:blip r:embed="rId3">
            <a:extLst>
              <a:ext uri="{28A0092B-C50C-407E-A947-70E740481C1C}">
                <a14:useLocalDpi xmlns:a14="http://schemas.microsoft.com/office/drawing/2010/main" val="0"/>
              </a:ext>
            </a:extLst>
          </a:blip>
          <a:srcRect b="9370"/>
          <a:stretch>
            <a:fillRect/>
          </a:stretch>
        </p:blipFill>
        <p:spPr bwMode="auto">
          <a:xfrm>
            <a:off x="381000" y="838200"/>
            <a:ext cx="8596313"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5892" name="Rectangle 4"/>
          <p:cNvSpPr>
            <a:spLocks noChangeArrowheads="1"/>
          </p:cNvSpPr>
          <p:nvPr/>
        </p:nvSpPr>
        <p:spPr bwMode="auto">
          <a:xfrm>
            <a:off x="1295400" y="1066800"/>
            <a:ext cx="6858000"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3200" b="0" dirty="0"/>
              <a:t>Currents - </a:t>
            </a:r>
          </a:p>
          <a:p>
            <a:r>
              <a:rPr lang="en-US" sz="2400" b="0" dirty="0"/>
              <a:t>While tides cause a rise and fall in the water level, currents  are a horizontal pull in the water -in and out from the ocean. Currents are hard to see.  You can use </a:t>
            </a:r>
            <a:r>
              <a:rPr lang="en-US" sz="2400" b="0" dirty="0" smtClean="0"/>
              <a:t>a </a:t>
            </a:r>
            <a:r>
              <a:rPr lang="en-US" sz="2400" b="0" dirty="0"/>
              <a:t>stick </a:t>
            </a:r>
            <a:r>
              <a:rPr lang="en-US" sz="2400" b="0" dirty="0" smtClean="0"/>
              <a:t>or an orange to </a:t>
            </a:r>
            <a:r>
              <a:rPr lang="en-US" sz="2400" b="0" dirty="0"/>
              <a:t>tell whether the current is moving up the river (flood)  or moving out of the river into the ocean (ebb).  </a:t>
            </a:r>
            <a:r>
              <a:rPr lang="en-US" sz="2400" b="0" dirty="0" smtClean="0"/>
              <a:t>Toss it into </a:t>
            </a:r>
            <a:r>
              <a:rPr lang="en-US" sz="2400" b="0" dirty="0"/>
              <a:t>the water and watch to see which way it moves.  </a:t>
            </a:r>
          </a:p>
          <a:p>
            <a:endParaRPr lang="en-US" sz="2400" b="0" dirty="0"/>
          </a:p>
          <a:p>
            <a:endParaRPr lang="en-US" sz="2400" b="0" dirty="0"/>
          </a:p>
        </p:txBody>
      </p:sp>
      <p:sp>
        <p:nvSpPr>
          <p:cNvPr id="165895" name="WordArt 7"/>
          <p:cNvSpPr>
            <a:spLocks noChangeArrowheads="1" noChangeShapeType="1" noTextEdit="1"/>
          </p:cNvSpPr>
          <p:nvPr/>
        </p:nvSpPr>
        <p:spPr bwMode="auto">
          <a:xfrm>
            <a:off x="2819400" y="3276600"/>
            <a:ext cx="4419600" cy="14573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pPr algn="ctr"/>
            <a:r>
              <a:rPr lang="en-US" sz="3600" kern="10" dirty="0">
                <a:ln w="9525">
                  <a:solidFill>
                    <a:srgbClr val="000000"/>
                  </a:solidFill>
                  <a:round/>
                  <a:headEnd/>
                  <a:tailEnd/>
                </a:ln>
                <a:solidFill>
                  <a:srgbClr val="000000"/>
                </a:solidFill>
                <a:latin typeface="Arial Black"/>
                <a:ea typeface="Arial Black"/>
                <a:cs typeface="Arial Black"/>
              </a:rPr>
              <a:t>It can take </a:t>
            </a:r>
            <a:r>
              <a:rPr lang="en-US" sz="3600" kern="10" dirty="0" smtClean="0">
                <a:ln w="9525">
                  <a:solidFill>
                    <a:srgbClr val="000000"/>
                  </a:solidFill>
                  <a:round/>
                  <a:headEnd/>
                  <a:tailEnd/>
                </a:ln>
                <a:solidFill>
                  <a:srgbClr val="000000"/>
                </a:solidFill>
                <a:latin typeface="Arial Black"/>
                <a:ea typeface="Arial Black"/>
                <a:cs typeface="Arial Black"/>
              </a:rPr>
              <a:t>up to 4 </a:t>
            </a:r>
            <a:r>
              <a:rPr lang="en-US" sz="3600" kern="10" dirty="0">
                <a:ln w="9525">
                  <a:solidFill>
                    <a:srgbClr val="000000"/>
                  </a:solidFill>
                  <a:round/>
                  <a:headEnd/>
                  <a:tailEnd/>
                </a:ln>
                <a:solidFill>
                  <a:srgbClr val="000000"/>
                </a:solidFill>
                <a:latin typeface="Arial Black"/>
                <a:ea typeface="Arial Black"/>
                <a:cs typeface="Arial Black"/>
              </a:rPr>
              <a:t>months!</a:t>
            </a:r>
          </a:p>
        </p:txBody>
      </p:sp>
      <p:sp>
        <p:nvSpPr>
          <p:cNvPr id="165896" name="Text Box 8"/>
          <p:cNvSpPr txBox="1">
            <a:spLocks noChangeArrowheads="1"/>
          </p:cNvSpPr>
          <p:nvPr/>
        </p:nvSpPr>
        <p:spPr bwMode="auto">
          <a:xfrm>
            <a:off x="1295400" y="4648200"/>
            <a:ext cx="6858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0" dirty="0"/>
              <a:t>Since tides and currents keep the water moving back and forth in the Hudson, if you dropped your orange in the river how long do you think it would take to get from the top of </a:t>
            </a:r>
            <a:r>
              <a:rPr lang="en-US" b="0" dirty="0" smtClean="0"/>
              <a:t>the estuary by Albany, down to </a:t>
            </a:r>
            <a:r>
              <a:rPr lang="en-US" b="0" dirty="0"/>
              <a:t>the Atlantic Ocean?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5896"/>
                                        </p:tgtEl>
                                        <p:attrNameLst>
                                          <p:attrName>style.visibility</p:attrName>
                                        </p:attrNameLst>
                                      </p:cBhvr>
                                      <p:to>
                                        <p:strVal val="visible"/>
                                      </p:to>
                                    </p:set>
                                    <p:animEffect transition="in" filter="checkerboard(across)">
                                      <p:cBhvr>
                                        <p:cTn id="7" dur="500"/>
                                        <p:tgtEl>
                                          <p:spTgt spid="1658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5895"/>
                                        </p:tgtEl>
                                        <p:attrNameLst>
                                          <p:attrName>style.visibility</p:attrName>
                                        </p:attrNameLst>
                                      </p:cBhvr>
                                      <p:to>
                                        <p:strVal val="visible"/>
                                      </p:to>
                                    </p:set>
                                    <p:anim calcmode="lin" valueType="num">
                                      <p:cBhvr additive="base">
                                        <p:cTn id="12" dur="500" fill="hold"/>
                                        <p:tgtEl>
                                          <p:spTgt spid="165895"/>
                                        </p:tgtEl>
                                        <p:attrNameLst>
                                          <p:attrName>ppt_x</p:attrName>
                                        </p:attrNameLst>
                                      </p:cBhvr>
                                      <p:tavLst>
                                        <p:tav tm="0">
                                          <p:val>
                                            <p:strVal val="#ppt_x"/>
                                          </p:val>
                                        </p:tav>
                                        <p:tav tm="100000">
                                          <p:val>
                                            <p:strVal val="#ppt_x"/>
                                          </p:val>
                                        </p:tav>
                                      </p:tavLst>
                                    </p:anim>
                                    <p:anim calcmode="lin" valueType="num">
                                      <p:cBhvr additive="base">
                                        <p:cTn id="13" dur="500" fill="hold"/>
                                        <p:tgtEl>
                                          <p:spTgt spid="1658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5" grpId="0" animBg="1"/>
      <p:bldP spid="16589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5" name="Rectangle 9"/>
          <p:cNvSpPr>
            <a:spLocks noChangeArrowheads="1"/>
          </p:cNvSpPr>
          <p:nvPr/>
        </p:nvSpPr>
        <p:spPr bwMode="auto">
          <a:xfrm>
            <a:off x="609600" y="1295400"/>
            <a:ext cx="8305800"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b="0" dirty="0" smtClean="0"/>
              <a:t>Rivers </a:t>
            </a:r>
            <a:r>
              <a:rPr lang="en-US" sz="2400" b="0" dirty="0"/>
              <a:t>tend to run ONE direction - from their source to where they meet a larger water body. </a:t>
            </a:r>
            <a:r>
              <a:rPr lang="en-US" sz="2400" b="0" dirty="0" smtClean="0"/>
              <a:t>The Hudson River flows TWO ways….WHY? </a:t>
            </a:r>
            <a:endParaRPr lang="en-US" sz="2400" b="0" dirty="0">
              <a:solidFill>
                <a:schemeClr val="bg2"/>
              </a:solidFill>
            </a:endParaRPr>
          </a:p>
        </p:txBody>
      </p:sp>
      <p:sp>
        <p:nvSpPr>
          <p:cNvPr id="106508" name="Text Box 12"/>
          <p:cNvSpPr txBox="1">
            <a:spLocks noChangeArrowheads="1"/>
          </p:cNvSpPr>
          <p:nvPr/>
        </p:nvSpPr>
        <p:spPr bwMode="auto">
          <a:xfrm>
            <a:off x="2438400" y="6019800"/>
            <a:ext cx="47069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0" dirty="0"/>
              <a:t>How do fish know which way to go?</a:t>
            </a:r>
          </a:p>
        </p:txBody>
      </p:sp>
      <p:sp>
        <p:nvSpPr>
          <p:cNvPr id="106510" name="Text Box 14"/>
          <p:cNvSpPr txBox="1">
            <a:spLocks noChangeArrowheads="1"/>
          </p:cNvSpPr>
          <p:nvPr/>
        </p:nvSpPr>
        <p:spPr bwMode="auto">
          <a:xfrm>
            <a:off x="1295400" y="2514600"/>
            <a:ext cx="6477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b="0" dirty="0"/>
              <a:t>The Hudson runs both down from Lake Tear of the Clouds on Mount Marcy in the Adirondacks AND</a:t>
            </a:r>
            <a:endParaRPr lang="en-US" dirty="0"/>
          </a:p>
        </p:txBody>
      </p:sp>
      <p:sp>
        <p:nvSpPr>
          <p:cNvPr id="106511" name="Text Box 15"/>
          <p:cNvSpPr txBox="1">
            <a:spLocks noChangeArrowheads="1"/>
          </p:cNvSpPr>
          <p:nvPr/>
        </p:nvSpPr>
        <p:spPr bwMode="auto">
          <a:xfrm>
            <a:off x="1295400" y="3276600"/>
            <a:ext cx="5791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b="0" dirty="0"/>
              <a:t>in from the ocean </a:t>
            </a:r>
            <a:r>
              <a:rPr lang="en-US" sz="2400" b="0" dirty="0" smtClean="0"/>
              <a:t>with </a:t>
            </a:r>
            <a:r>
              <a:rPr lang="en-US" sz="2400" b="0" dirty="0"/>
              <a:t>the tidal influence.</a:t>
            </a:r>
            <a:endParaRPr lang="en-US" sz="2400" b="0" dirty="0">
              <a:solidFill>
                <a:schemeClr val="bg2"/>
              </a:solidFill>
            </a:endParaRPr>
          </a:p>
          <a:p>
            <a:pPr>
              <a:spcBef>
                <a:spcPct val="50000"/>
              </a:spcBef>
            </a:pPr>
            <a:endParaRPr lang="en-US" dirty="0"/>
          </a:p>
        </p:txBody>
      </p:sp>
      <p:pic>
        <p:nvPicPr>
          <p:cNvPr id="3" name="Content Placeholder 2" descr="Blue_CrevalleJack_Mahopac.jpg"/>
          <p:cNvPicPr>
            <a:picLocks noGrp="1" noChangeAspect="1"/>
          </p:cNvPicPr>
          <p:nvPr>
            <p:ph/>
          </p:nvPr>
        </p:nvPicPr>
        <p:blipFill>
          <a:blip r:embed="rId3">
            <a:extLst>
              <a:ext uri="{28A0092B-C50C-407E-A947-70E740481C1C}">
                <a14:useLocalDpi xmlns:a14="http://schemas.microsoft.com/office/drawing/2010/main" val="0"/>
              </a:ext>
            </a:extLst>
          </a:blip>
          <a:srcRect t="3724" b="3724"/>
          <a:stretch>
            <a:fillRect/>
          </a:stretch>
        </p:blipFill>
        <p:spPr>
          <a:xfrm>
            <a:off x="2971800" y="3886200"/>
            <a:ext cx="3048000" cy="2157413"/>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6510"/>
                                        </p:tgtEl>
                                        <p:attrNameLst>
                                          <p:attrName>style.visibility</p:attrName>
                                        </p:attrNameLst>
                                      </p:cBhvr>
                                      <p:to>
                                        <p:strVal val="visible"/>
                                      </p:to>
                                    </p:set>
                                    <p:animEffect transition="in" filter="fade">
                                      <p:cBhvr>
                                        <p:cTn id="7" dur="1000"/>
                                        <p:tgtEl>
                                          <p:spTgt spid="106510"/>
                                        </p:tgtEl>
                                      </p:cBhvr>
                                    </p:animEffect>
                                    <p:anim calcmode="lin" valueType="num">
                                      <p:cBhvr>
                                        <p:cTn id="8" dur="1000" fill="hold"/>
                                        <p:tgtEl>
                                          <p:spTgt spid="106510"/>
                                        </p:tgtEl>
                                        <p:attrNameLst>
                                          <p:attrName>ppt_x</p:attrName>
                                        </p:attrNameLst>
                                      </p:cBhvr>
                                      <p:tavLst>
                                        <p:tav tm="0">
                                          <p:val>
                                            <p:strVal val="#ppt_x"/>
                                          </p:val>
                                        </p:tav>
                                        <p:tav tm="100000">
                                          <p:val>
                                            <p:strVal val="#ppt_x"/>
                                          </p:val>
                                        </p:tav>
                                      </p:tavLst>
                                    </p:anim>
                                    <p:anim calcmode="lin" valueType="num">
                                      <p:cBhvr>
                                        <p:cTn id="9" dur="1000" fill="hold"/>
                                        <p:tgtEl>
                                          <p:spTgt spid="10651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4" presetClass="entr" presetSubtype="0" fill="hold" grpId="0" nodeType="clickEffect">
                                  <p:stCondLst>
                                    <p:cond delay="0"/>
                                  </p:stCondLst>
                                  <p:childTnLst>
                                    <p:set>
                                      <p:cBhvr>
                                        <p:cTn id="13" dur="1" fill="hold">
                                          <p:stCondLst>
                                            <p:cond delay="0"/>
                                          </p:stCondLst>
                                        </p:cTn>
                                        <p:tgtEl>
                                          <p:spTgt spid="106511"/>
                                        </p:tgtEl>
                                        <p:attrNameLst>
                                          <p:attrName>style.visibility</p:attrName>
                                        </p:attrNameLst>
                                      </p:cBhvr>
                                      <p:to>
                                        <p:strVal val="visible"/>
                                      </p:to>
                                    </p:set>
                                    <p:anim from="(-#ppt_w/2)" to="(#ppt_x)" calcmode="lin" valueType="num">
                                      <p:cBhvr>
                                        <p:cTn id="14" dur="600" fill="hold">
                                          <p:stCondLst>
                                            <p:cond delay="0"/>
                                          </p:stCondLst>
                                        </p:cTn>
                                        <p:tgtEl>
                                          <p:spTgt spid="106511"/>
                                        </p:tgtEl>
                                        <p:attrNameLst>
                                          <p:attrName>ppt_x</p:attrName>
                                        </p:attrNameLst>
                                      </p:cBhvr>
                                    </p:anim>
                                    <p:anim from="0" to="-1.0" calcmode="lin" valueType="num">
                                      <p:cBhvr>
                                        <p:cTn id="15" dur="200" decel="50000" autoRev="1" fill="hold">
                                          <p:stCondLst>
                                            <p:cond delay="600"/>
                                          </p:stCondLst>
                                        </p:cTn>
                                        <p:tgtEl>
                                          <p:spTgt spid="106511"/>
                                        </p:tgtEl>
                                        <p:attrNameLst>
                                          <p:attrName>xshear</p:attrName>
                                        </p:attrNameLst>
                                      </p:cBhvr>
                                    </p:anim>
                                    <p:animScale>
                                      <p:cBhvr>
                                        <p:cTn id="16" dur="200" decel="100000" autoRev="1" fill="hold">
                                          <p:stCondLst>
                                            <p:cond delay="600"/>
                                          </p:stCondLst>
                                        </p:cTn>
                                        <p:tgtEl>
                                          <p:spTgt spid="106511"/>
                                        </p:tgtEl>
                                      </p:cBhvr>
                                      <p:from x="100000" y="100000"/>
                                      <p:to x="80000" y="100000"/>
                                    </p:animScale>
                                    <p:anim by="(#ppt_h/3+#ppt_w*0.1)" calcmode="lin" valueType="num">
                                      <p:cBhvr additive="sum">
                                        <p:cTn id="17" dur="200" decel="100000" autoRev="1" fill="hold">
                                          <p:stCondLst>
                                            <p:cond delay="600"/>
                                          </p:stCondLst>
                                        </p:cTn>
                                        <p:tgtEl>
                                          <p:spTgt spid="106511"/>
                                        </p:tgtEl>
                                        <p:attrNameLst>
                                          <p:attrName>ppt_x</p:attrName>
                                        </p:attrNameLst>
                                      </p:cBhvr>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6508"/>
                                        </p:tgtEl>
                                        <p:attrNameLst>
                                          <p:attrName>style.visibility</p:attrName>
                                        </p:attrNameLst>
                                      </p:cBhvr>
                                      <p:to>
                                        <p:strVal val="visible"/>
                                      </p:to>
                                    </p:set>
                                    <p:anim calcmode="lin" valueType="num">
                                      <p:cBhvr additive="base">
                                        <p:cTn id="22" dur="500" fill="hold"/>
                                        <p:tgtEl>
                                          <p:spTgt spid="106508"/>
                                        </p:tgtEl>
                                        <p:attrNameLst>
                                          <p:attrName>ppt_x</p:attrName>
                                        </p:attrNameLst>
                                      </p:cBhvr>
                                      <p:tavLst>
                                        <p:tav tm="0">
                                          <p:val>
                                            <p:strVal val="#ppt_x"/>
                                          </p:val>
                                        </p:tav>
                                        <p:tav tm="100000">
                                          <p:val>
                                            <p:strVal val="#ppt_x"/>
                                          </p:val>
                                        </p:tav>
                                      </p:tavLst>
                                    </p:anim>
                                    <p:anim calcmode="lin" valueType="num">
                                      <p:cBhvr additive="base">
                                        <p:cTn id="23" dur="500" fill="hold"/>
                                        <p:tgtEl>
                                          <p:spTgt spid="10650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9" presetClass="entr" presetSubtype="1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0" fill="hold"/>
                                        <p:tgtEl>
                                          <p:spTgt spid="3"/>
                                        </p:tgtEl>
                                        <p:attrNameLst>
                                          <p:attrName>ppt_w</p:attrName>
                                        </p:attrNameLst>
                                      </p:cBhvr>
                                      <p:tavLst>
                                        <p:tav tm="0" fmla="#ppt_w*sin(2.5*pi*$)">
                                          <p:val>
                                            <p:fltVal val="0"/>
                                          </p:val>
                                        </p:tav>
                                        <p:tav tm="100000">
                                          <p:val>
                                            <p:fltVal val="1"/>
                                          </p:val>
                                        </p:tav>
                                      </p:tavLst>
                                    </p:anim>
                                    <p:anim calcmode="lin" valueType="num">
                                      <p:cBhvr>
                                        <p:cTn id="29" dur="5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8" grpId="0"/>
      <p:bldP spid="106510" grpId="0"/>
      <p:bldP spid="1065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rrowheads="1"/>
          </p:cNvSpPr>
          <p:nvPr>
            <p:ph type="title"/>
          </p:nvPr>
        </p:nvSpPr>
        <p:spPr>
          <a:xfrm>
            <a:off x="471488" y="423863"/>
            <a:ext cx="8215312" cy="993775"/>
          </a:xfrm>
        </p:spPr>
        <p:txBody>
          <a:bodyPr/>
          <a:lstStyle/>
          <a:p>
            <a:r>
              <a:rPr lang="en-US" dirty="0"/>
              <a:t>Let</a:t>
            </a:r>
            <a:r>
              <a:rPr lang="ja-JP" altLang="en-US" dirty="0">
                <a:latin typeface="Arial"/>
              </a:rPr>
              <a:t>’</a:t>
            </a:r>
            <a:r>
              <a:rPr lang="en-US" dirty="0"/>
              <a:t>s Talk SALT!</a:t>
            </a:r>
            <a:br>
              <a:rPr lang="en-US" dirty="0"/>
            </a:br>
            <a:r>
              <a:rPr lang="en-US" dirty="0"/>
              <a:t>What is a Salt Front and</a:t>
            </a:r>
            <a:br>
              <a:rPr lang="en-US" dirty="0"/>
            </a:br>
            <a:r>
              <a:rPr lang="en-US" sz="3200" dirty="0"/>
              <a:t>Where will it be this Snapshot Day? </a:t>
            </a:r>
            <a:r>
              <a:rPr lang="en-US" dirty="0"/>
              <a:t> </a:t>
            </a:r>
          </a:p>
        </p:txBody>
      </p:sp>
      <p:sp>
        <p:nvSpPr>
          <p:cNvPr id="10244" name="Rectangle 4"/>
          <p:cNvSpPr>
            <a:spLocks noGrp="1" noRot="1" noChangeArrowheads="1"/>
          </p:cNvSpPr>
          <p:nvPr>
            <p:ph type="body" sz="half" idx="2"/>
          </p:nvPr>
        </p:nvSpPr>
        <p:spPr>
          <a:xfrm>
            <a:off x="4495800" y="4572000"/>
            <a:ext cx="4343400" cy="1219200"/>
          </a:xfrm>
        </p:spPr>
        <p:txBody>
          <a:bodyPr/>
          <a:lstStyle/>
          <a:p>
            <a:pPr>
              <a:lnSpc>
                <a:spcPct val="90000"/>
              </a:lnSpc>
            </a:pPr>
            <a:r>
              <a:rPr lang="en-US" sz="2400" dirty="0">
                <a:solidFill>
                  <a:schemeClr val="hlink"/>
                </a:solidFill>
              </a:rPr>
              <a:t>Spring</a:t>
            </a:r>
            <a:r>
              <a:rPr lang="en-US" sz="2400" dirty="0">
                <a:solidFill>
                  <a:srgbClr val="036D00"/>
                </a:solidFill>
              </a:rPr>
              <a:t> </a:t>
            </a:r>
            <a:r>
              <a:rPr lang="en-US" sz="2400" dirty="0"/>
              <a:t>rains and snow melt can push the salt front down below the Tappan Zee bridge </a:t>
            </a:r>
          </a:p>
        </p:txBody>
      </p:sp>
      <p:pic>
        <p:nvPicPr>
          <p:cNvPr id="10249" name="Picture 9"/>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90600" y="2246312"/>
            <a:ext cx="3230563" cy="4154488"/>
          </a:xfrm>
          <a:solidFill>
            <a:schemeClr val="hlink"/>
          </a:solidFill>
        </p:spPr>
      </p:pic>
      <p:sp>
        <p:nvSpPr>
          <p:cNvPr id="10250" name="Text Box 10"/>
          <p:cNvSpPr txBox="1">
            <a:spLocks noChangeArrowheads="1"/>
          </p:cNvSpPr>
          <p:nvPr/>
        </p:nvSpPr>
        <p:spPr bwMode="auto">
          <a:xfrm>
            <a:off x="4267200" y="1828800"/>
            <a:ext cx="4648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400" b="0" i="1" dirty="0"/>
              <a:t>The Salt Front is where the Hudson turns from a little bit salty to almost fresh water.</a:t>
            </a:r>
            <a:endParaRPr lang="en-US" sz="2400" b="0" dirty="0"/>
          </a:p>
        </p:txBody>
      </p:sp>
      <p:sp>
        <p:nvSpPr>
          <p:cNvPr id="10251" name="Line 11"/>
          <p:cNvSpPr>
            <a:spLocks noChangeShapeType="1"/>
          </p:cNvSpPr>
          <p:nvPr/>
        </p:nvSpPr>
        <p:spPr bwMode="auto">
          <a:xfrm flipV="1">
            <a:off x="3352800" y="4343400"/>
            <a:ext cx="1219200" cy="228600"/>
          </a:xfrm>
          <a:prstGeom prst="line">
            <a:avLst/>
          </a:prstGeom>
          <a:noFill/>
          <a:ln w="9525">
            <a:solidFill>
              <a:schemeClr val="accent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52" name="Line 12"/>
          <p:cNvSpPr>
            <a:spLocks noChangeShapeType="1"/>
          </p:cNvSpPr>
          <p:nvPr/>
        </p:nvSpPr>
        <p:spPr bwMode="auto">
          <a:xfrm flipV="1">
            <a:off x="3429000" y="5105400"/>
            <a:ext cx="1143000" cy="304800"/>
          </a:xfrm>
          <a:prstGeom prst="line">
            <a:avLst/>
          </a:prstGeom>
          <a:noFill/>
          <a:ln w="9525">
            <a:solidFill>
              <a:schemeClr val="accent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253" name="Text Box 13"/>
          <p:cNvSpPr txBox="1">
            <a:spLocks noChangeArrowheads="1"/>
          </p:cNvSpPr>
          <p:nvPr/>
        </p:nvSpPr>
        <p:spPr bwMode="auto">
          <a:xfrm>
            <a:off x="4419600" y="2971800"/>
            <a:ext cx="411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p>
        </p:txBody>
      </p:sp>
      <p:sp>
        <p:nvSpPr>
          <p:cNvPr id="10254" name="Rectangle 14"/>
          <p:cNvSpPr>
            <a:spLocks noChangeArrowheads="1"/>
          </p:cNvSpPr>
          <p:nvPr/>
        </p:nvSpPr>
        <p:spPr bwMode="auto">
          <a:xfrm>
            <a:off x="4419600" y="2971800"/>
            <a:ext cx="4343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b="0">
                <a:effectLst>
                  <a:outerShdw blurRad="38100" dist="38100" dir="2700000" algn="tl">
                    <a:srgbClr val="000000"/>
                  </a:outerShdw>
                </a:effectLst>
                <a:latin typeface="Palatino" charset="0"/>
              </a:rPr>
              <a:t>The salt front on the Hudson moves with the season</a:t>
            </a:r>
          </a:p>
        </p:txBody>
      </p:sp>
      <p:sp>
        <p:nvSpPr>
          <p:cNvPr id="10255" name="Text Box 15"/>
          <p:cNvSpPr txBox="1">
            <a:spLocks noChangeArrowheads="1"/>
          </p:cNvSpPr>
          <p:nvPr/>
        </p:nvSpPr>
        <p:spPr bwMode="auto">
          <a:xfrm>
            <a:off x="4648200" y="3733800"/>
            <a:ext cx="40386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90000"/>
              </a:lnSpc>
              <a:spcBef>
                <a:spcPct val="20000"/>
              </a:spcBef>
              <a:buClr>
                <a:schemeClr val="hlink"/>
              </a:buClr>
              <a:buSzPct val="70000"/>
              <a:buFont typeface="Wingdings" charset="0"/>
              <a:buChar char="n"/>
            </a:pPr>
            <a:r>
              <a:rPr lang="en-US" b="0" dirty="0">
                <a:effectLst>
                  <a:outerShdw blurRad="38100" dist="38100" dir="2700000" algn="tl">
                    <a:srgbClr val="000000"/>
                  </a:outerShdw>
                </a:effectLst>
                <a:latin typeface="Palatino" charset="0"/>
              </a:rPr>
              <a:t> The </a:t>
            </a:r>
            <a:r>
              <a:rPr lang="en-US" sz="2400" b="0" dirty="0">
                <a:effectLst>
                  <a:outerShdw blurRad="38100" dist="38100" dir="2700000" algn="tl">
                    <a:srgbClr val="000000"/>
                  </a:outerShdw>
                </a:effectLst>
                <a:latin typeface="Palatino" charset="0"/>
              </a:rPr>
              <a:t>salt front is usually by Newburgh in the </a:t>
            </a:r>
            <a:r>
              <a:rPr lang="en-US" sz="2400" b="0" dirty="0">
                <a:solidFill>
                  <a:schemeClr val="hlink"/>
                </a:solidFill>
                <a:effectLst>
                  <a:outerShdw blurRad="38100" dist="38100" dir="2700000" algn="tl">
                    <a:srgbClr val="000000"/>
                  </a:outerShdw>
                </a:effectLst>
                <a:latin typeface="Palatino" charset="0"/>
              </a:rPr>
              <a:t>summer</a:t>
            </a:r>
            <a:endParaRPr lang="en-US" sz="2400" b="0" dirty="0">
              <a:effectLst>
                <a:outerShdw blurRad="38100" dist="38100" dir="2700000" algn="tl">
                  <a:srgbClr val="000000"/>
                </a:outerShdw>
              </a:effectLst>
              <a:latin typeface="Palatino" charset="0"/>
            </a:endParaRPr>
          </a:p>
          <a:p>
            <a:pPr>
              <a:spcBef>
                <a:spcPct val="50000"/>
              </a:spcBef>
            </a:pP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0255"/>
                                        </p:tgtEl>
                                        <p:attrNameLst>
                                          <p:attrName>style.visibility</p:attrName>
                                        </p:attrNameLst>
                                      </p:cBhvr>
                                      <p:to>
                                        <p:strVal val="visible"/>
                                      </p:to>
                                    </p:set>
                                    <p:anim calcmode="lin" valueType="num">
                                      <p:cBhvr>
                                        <p:cTn id="7" dur="500" fill="hold"/>
                                        <p:tgtEl>
                                          <p:spTgt spid="1025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0255"/>
                                        </p:tgtEl>
                                        <p:attrNameLst>
                                          <p:attrName>ppt_y</p:attrName>
                                        </p:attrNameLst>
                                      </p:cBhvr>
                                      <p:tavLst>
                                        <p:tav tm="0">
                                          <p:val>
                                            <p:strVal val="#ppt_y"/>
                                          </p:val>
                                        </p:tav>
                                        <p:tav tm="100000">
                                          <p:val>
                                            <p:strVal val="#ppt_y"/>
                                          </p:val>
                                        </p:tav>
                                      </p:tavLst>
                                    </p:anim>
                                    <p:anim calcmode="lin" valueType="num">
                                      <p:cBhvr>
                                        <p:cTn id="9" dur="500" fill="hold"/>
                                        <p:tgtEl>
                                          <p:spTgt spid="1025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025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0255"/>
                                        </p:tgtEl>
                                      </p:cBhvr>
                                    </p:animEffect>
                                  </p:childTnLst>
                                </p:cTn>
                              </p:par>
                            </p:childTnLst>
                          </p:cTn>
                        </p:par>
                      </p:childTnLst>
                    </p:cTn>
                  </p:par>
                  <p:par>
                    <p:cTn id="12" fill="hold">
                      <p:stCondLst>
                        <p:cond delay="indefinite"/>
                      </p:stCondLst>
                      <p:childTnLst>
                        <p:par>
                          <p:cTn id="13" fill="hold">
                            <p:stCondLst>
                              <p:cond delay="0"/>
                            </p:stCondLst>
                            <p:childTnLst>
                              <p:par>
                                <p:cTn id="14" presetID="38" presetClass="entr" presetSubtype="0" accel="50000" fill="hold" nodeType="clickEffect">
                                  <p:stCondLst>
                                    <p:cond delay="0"/>
                                  </p:stCondLst>
                                  <p:iterate type="lt">
                                    <p:tmPct val="50000"/>
                                  </p:iterate>
                                  <p:childTnLst>
                                    <p:set>
                                      <p:cBhvr>
                                        <p:cTn id="15" dur="1" fill="hold">
                                          <p:stCondLst>
                                            <p:cond delay="0"/>
                                          </p:stCondLst>
                                        </p:cTn>
                                        <p:tgtEl>
                                          <p:spTgt spid="10244">
                                            <p:txEl>
                                              <p:pRg st="0" end="0"/>
                                            </p:txEl>
                                          </p:spTgt>
                                        </p:tgtEl>
                                        <p:attrNameLst>
                                          <p:attrName>style.visibility</p:attrName>
                                        </p:attrNameLst>
                                      </p:cBhvr>
                                      <p:to>
                                        <p:strVal val="visible"/>
                                      </p:to>
                                    </p:set>
                                    <p:set>
                                      <p:cBhvr>
                                        <p:cTn id="16" dur="455" fill="hold">
                                          <p:stCondLst>
                                            <p:cond delay="0"/>
                                          </p:stCondLst>
                                        </p:cTn>
                                        <p:tgtEl>
                                          <p:spTgt spid="10244">
                                            <p:txEl>
                                              <p:pRg st="0" end="0"/>
                                            </p:txEl>
                                          </p:spTgt>
                                        </p:tgtEl>
                                        <p:attrNameLst>
                                          <p:attrName>style.rotation</p:attrName>
                                        </p:attrNameLst>
                                      </p:cBhvr>
                                      <p:to>
                                        <p:strVal val="-45.0"/>
                                      </p:to>
                                    </p:set>
                                    <p:anim calcmode="lin" valueType="num">
                                      <p:cBhvr>
                                        <p:cTn id="17" dur="455" fill="hold">
                                          <p:stCondLst>
                                            <p:cond delay="455"/>
                                          </p:stCondLst>
                                        </p:cTn>
                                        <p:tgtEl>
                                          <p:spTgt spid="10244">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8" dur="455" fill="hold">
                                          <p:stCondLst>
                                            <p:cond delay="0"/>
                                          </p:stCondLst>
                                        </p:cTn>
                                        <p:tgtEl>
                                          <p:spTgt spid="10244">
                                            <p:txEl>
                                              <p:pRg st="0" end="0"/>
                                            </p:txEl>
                                          </p:spTgt>
                                        </p:tgtEl>
                                        <p:attrNameLst>
                                          <p:attrName>ppt_y</p:attrName>
                                        </p:attrNameLst>
                                      </p:cBhvr>
                                      <p:tavLst>
                                        <p:tav tm="0">
                                          <p:val>
                                            <p:strVal val="#ppt_y-1"/>
                                          </p:val>
                                        </p:tav>
                                        <p:tav tm="100000">
                                          <p:val>
                                            <p:strVal val="#ppt_y-(0.354*#ppt_w-0.172*#ppt_h)"/>
                                          </p:val>
                                        </p:tav>
                                      </p:tavLst>
                                    </p:anim>
                                    <p:anim calcmode="lin" valueType="num">
                                      <p:cBhvr>
                                        <p:cTn id="19" dur="156" decel="50000" autoRev="1" fill="hold">
                                          <p:stCondLst>
                                            <p:cond delay="455"/>
                                          </p:stCondLst>
                                        </p:cTn>
                                        <p:tgtEl>
                                          <p:spTgt spid="10244">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20" dur="136" fill="hold">
                                          <p:stCondLst>
                                            <p:cond delay="864"/>
                                          </p:stCondLst>
                                        </p:cTn>
                                        <p:tgtEl>
                                          <p:spTgt spid="10244">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rrowheads="1"/>
          </p:cNvSpPr>
          <p:nvPr>
            <p:ph type="title"/>
          </p:nvPr>
        </p:nvSpPr>
        <p:spPr/>
        <p:txBody>
          <a:bodyPr/>
          <a:lstStyle/>
          <a:p>
            <a:r>
              <a:rPr lang="en-US"/>
              <a:t>Predicting the Salt Front</a:t>
            </a:r>
          </a:p>
        </p:txBody>
      </p:sp>
      <p:sp>
        <p:nvSpPr>
          <p:cNvPr id="167940" name="Rectangle 4"/>
          <p:cNvSpPr>
            <a:spLocks noGrp="1" noRot="1" noChangeArrowheads="1"/>
          </p:cNvSpPr>
          <p:nvPr>
            <p:ph type="body" sz="half" idx="2"/>
          </p:nvPr>
        </p:nvSpPr>
        <p:spPr/>
        <p:txBody>
          <a:bodyPr/>
          <a:lstStyle/>
          <a:p>
            <a:pPr>
              <a:lnSpc>
                <a:spcPct val="90000"/>
              </a:lnSpc>
              <a:buFont typeface="Wingdings" charset="0"/>
              <a:buNone/>
            </a:pPr>
            <a:r>
              <a:rPr lang="en-US" sz="2000" dirty="0"/>
              <a:t>	</a:t>
            </a:r>
            <a:r>
              <a:rPr lang="en-US" sz="2000" i="1" dirty="0"/>
              <a:t>Earlier</a:t>
            </a:r>
            <a:r>
              <a:rPr lang="en-US" sz="2000" dirty="0"/>
              <a:t> </a:t>
            </a:r>
            <a:r>
              <a:rPr lang="en-US" sz="2000" i="1" dirty="0"/>
              <a:t>Snapshot Days the  Salt Front has been at:</a:t>
            </a:r>
          </a:p>
          <a:p>
            <a:pPr>
              <a:lnSpc>
                <a:spcPct val="90000"/>
              </a:lnSpc>
              <a:buFont typeface="Wingdings" charset="0"/>
              <a:buNone/>
            </a:pPr>
            <a:endParaRPr lang="en-US" sz="2000" dirty="0"/>
          </a:p>
          <a:p>
            <a:pPr>
              <a:lnSpc>
                <a:spcPct val="90000"/>
              </a:lnSpc>
              <a:buFont typeface="Wingdings" charset="0"/>
              <a:buNone/>
            </a:pPr>
            <a:r>
              <a:rPr lang="en-US" sz="2000" dirty="0"/>
              <a:t>	2003 RIVER MILE 60</a:t>
            </a:r>
          </a:p>
          <a:p>
            <a:pPr>
              <a:lnSpc>
                <a:spcPct val="90000"/>
              </a:lnSpc>
              <a:buFont typeface="Wingdings" charset="0"/>
              <a:buNone/>
            </a:pPr>
            <a:r>
              <a:rPr lang="en-US" sz="2000" dirty="0"/>
              <a:t> 	</a:t>
            </a:r>
            <a:r>
              <a:rPr lang="en-US" sz="2000" dirty="0" smtClean="0"/>
              <a:t>2007 </a:t>
            </a:r>
            <a:r>
              <a:rPr lang="en-US" sz="2000" dirty="0"/>
              <a:t>RIVER MILE </a:t>
            </a:r>
            <a:r>
              <a:rPr lang="en-US" sz="2000" dirty="0" smtClean="0"/>
              <a:t>78.2</a:t>
            </a:r>
          </a:p>
          <a:p>
            <a:pPr>
              <a:lnSpc>
                <a:spcPct val="90000"/>
              </a:lnSpc>
              <a:buFont typeface="Wingdings" charset="0"/>
              <a:buNone/>
            </a:pPr>
            <a:r>
              <a:rPr lang="en-US" sz="2000" dirty="0"/>
              <a:t>	</a:t>
            </a:r>
            <a:r>
              <a:rPr lang="en-US" sz="2000" dirty="0" smtClean="0"/>
              <a:t>2011 RIVER MILE 35.7</a:t>
            </a:r>
            <a:endParaRPr lang="en-US" sz="2000" dirty="0"/>
          </a:p>
          <a:p>
            <a:pPr>
              <a:lnSpc>
                <a:spcPct val="90000"/>
              </a:lnSpc>
              <a:buFont typeface="Wingdings" charset="0"/>
              <a:buNone/>
            </a:pPr>
            <a:endParaRPr lang="en-US" sz="2000" dirty="0"/>
          </a:p>
          <a:p>
            <a:pPr>
              <a:lnSpc>
                <a:spcPct val="90000"/>
              </a:lnSpc>
              <a:buFont typeface="Wingdings" charset="0"/>
              <a:buNone/>
            </a:pPr>
            <a:r>
              <a:rPr lang="en-US" sz="2000" dirty="0"/>
              <a:t>	What about this year??? What do you think?  </a:t>
            </a:r>
            <a:r>
              <a:rPr lang="en-US" sz="2000" dirty="0" smtClean="0"/>
              <a:t>Remember it is connected to this year’s rainfall. Write </a:t>
            </a:r>
            <a:r>
              <a:rPr lang="en-US" sz="2000" dirty="0"/>
              <a:t>down your </a:t>
            </a:r>
            <a:r>
              <a:rPr lang="en-US" sz="2000" dirty="0" smtClean="0"/>
              <a:t>prediction </a:t>
            </a:r>
            <a:r>
              <a:rPr lang="en-US" sz="2000" dirty="0"/>
              <a:t>and see if you are right! By the way, you just made </a:t>
            </a:r>
            <a:r>
              <a:rPr lang="en-US" sz="2000" dirty="0" smtClean="0"/>
              <a:t>a </a:t>
            </a:r>
            <a:r>
              <a:rPr lang="ja-JP" altLang="en-US" sz="2000" dirty="0">
                <a:latin typeface="Arial"/>
              </a:rPr>
              <a:t>“</a:t>
            </a:r>
            <a:r>
              <a:rPr lang="en-US" sz="2000" dirty="0"/>
              <a:t>hypothesis</a:t>
            </a:r>
            <a:r>
              <a:rPr lang="ja-JP" altLang="en-US" sz="2000" dirty="0">
                <a:latin typeface="Arial"/>
              </a:rPr>
              <a:t>”</a:t>
            </a:r>
            <a:r>
              <a:rPr lang="en-US" sz="2000" dirty="0"/>
              <a:t>!</a:t>
            </a:r>
            <a:endParaRPr lang="en-US" sz="2400" dirty="0"/>
          </a:p>
          <a:p>
            <a:pPr>
              <a:lnSpc>
                <a:spcPct val="90000"/>
              </a:lnSpc>
            </a:pPr>
            <a:endParaRPr lang="en-US" sz="2400" dirty="0"/>
          </a:p>
        </p:txBody>
      </p:sp>
      <p:pic>
        <p:nvPicPr>
          <p:cNvPr id="167941"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7075" y="1600200"/>
            <a:ext cx="3498850" cy="4498975"/>
          </a:xfrm>
          <a:noFill/>
          <a:ln/>
        </p:spPr>
      </p:pic>
      <p:sp>
        <p:nvSpPr>
          <p:cNvPr id="167942" name="Line 6"/>
          <p:cNvSpPr>
            <a:spLocks noChangeShapeType="1"/>
          </p:cNvSpPr>
          <p:nvPr/>
        </p:nvSpPr>
        <p:spPr bwMode="auto">
          <a:xfrm flipH="1">
            <a:off x="3200400" y="2895600"/>
            <a:ext cx="1828800" cy="1219200"/>
          </a:xfrm>
          <a:prstGeom prst="line">
            <a:avLst/>
          </a:prstGeom>
          <a:noFill/>
          <a:ln w="190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7943" name="Line 7"/>
          <p:cNvSpPr>
            <a:spLocks noChangeShapeType="1"/>
          </p:cNvSpPr>
          <p:nvPr/>
        </p:nvSpPr>
        <p:spPr bwMode="auto">
          <a:xfrm flipH="1">
            <a:off x="3200400" y="3124200"/>
            <a:ext cx="1828800" cy="685800"/>
          </a:xfrm>
          <a:prstGeom prst="line">
            <a:avLst/>
          </a:prstGeom>
          <a:noFill/>
          <a:ln w="158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7944" name="Line 8"/>
          <p:cNvSpPr>
            <a:spLocks noChangeShapeType="1"/>
          </p:cNvSpPr>
          <p:nvPr/>
        </p:nvSpPr>
        <p:spPr bwMode="auto">
          <a:xfrm flipH="1">
            <a:off x="3276600" y="3429000"/>
            <a:ext cx="1676400" cy="1219200"/>
          </a:xfrm>
          <a:prstGeom prst="line">
            <a:avLst/>
          </a:prstGeom>
          <a:noFill/>
          <a:ln w="190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167942"/>
                                        </p:tgtEl>
                                        <p:attrNameLst>
                                          <p:attrName>style.visibility</p:attrName>
                                        </p:attrNameLst>
                                      </p:cBhvr>
                                      <p:to>
                                        <p:strVal val="visible"/>
                                      </p:to>
                                    </p:set>
                                    <p:anim from="(-#ppt_w/2)" to="(#ppt_x)" calcmode="lin" valueType="num">
                                      <p:cBhvr>
                                        <p:cTn id="7" dur="600" fill="hold">
                                          <p:stCondLst>
                                            <p:cond delay="0"/>
                                          </p:stCondLst>
                                        </p:cTn>
                                        <p:tgtEl>
                                          <p:spTgt spid="167942"/>
                                        </p:tgtEl>
                                        <p:attrNameLst>
                                          <p:attrName>ppt_x</p:attrName>
                                        </p:attrNameLst>
                                      </p:cBhvr>
                                    </p:anim>
                                    <p:anim from="0" to="-1.0" calcmode="lin" valueType="num">
                                      <p:cBhvr>
                                        <p:cTn id="8" dur="200" decel="50000" autoRev="1" fill="hold">
                                          <p:stCondLst>
                                            <p:cond delay="600"/>
                                          </p:stCondLst>
                                        </p:cTn>
                                        <p:tgtEl>
                                          <p:spTgt spid="167942"/>
                                        </p:tgtEl>
                                        <p:attrNameLst>
                                          <p:attrName>xshear</p:attrName>
                                        </p:attrNameLst>
                                      </p:cBhvr>
                                    </p:anim>
                                    <p:animScale>
                                      <p:cBhvr>
                                        <p:cTn id="9" dur="200" decel="100000" autoRev="1" fill="hold">
                                          <p:stCondLst>
                                            <p:cond delay="600"/>
                                          </p:stCondLst>
                                        </p:cTn>
                                        <p:tgtEl>
                                          <p:spTgt spid="167942"/>
                                        </p:tgtEl>
                                      </p:cBhvr>
                                      <p:from x="100000" y="100000"/>
                                      <p:to x="80000" y="100000"/>
                                    </p:animScale>
                                    <p:anim by="(#ppt_h/3+#ppt_w*0.1)" calcmode="lin" valueType="num">
                                      <p:cBhvr additive="sum">
                                        <p:cTn id="10" dur="200" decel="100000" autoRev="1" fill="hold">
                                          <p:stCondLst>
                                            <p:cond delay="600"/>
                                          </p:stCondLst>
                                        </p:cTn>
                                        <p:tgtEl>
                                          <p:spTgt spid="167942"/>
                                        </p:tgtEl>
                                        <p:attrNameLst>
                                          <p:attrName>ppt_x</p:attrName>
                                        </p:attrNameLst>
                                      </p:cBhvr>
                                    </p:anim>
                                  </p:childTnLst>
                                </p:cTn>
                              </p:par>
                            </p:childTnLst>
                          </p:cTn>
                        </p:par>
                        <p:par>
                          <p:cTn id="11" fill="hold" nodeType="afterGroup">
                            <p:stCondLst>
                              <p:cond delay="1000"/>
                            </p:stCondLst>
                            <p:childTnLst>
                              <p:par>
                                <p:cTn id="12" presetID="34" presetClass="entr" presetSubtype="0" fill="hold" grpId="0" nodeType="afterEffect">
                                  <p:stCondLst>
                                    <p:cond delay="0"/>
                                  </p:stCondLst>
                                  <p:childTnLst>
                                    <p:set>
                                      <p:cBhvr>
                                        <p:cTn id="13" dur="1" fill="hold">
                                          <p:stCondLst>
                                            <p:cond delay="0"/>
                                          </p:stCondLst>
                                        </p:cTn>
                                        <p:tgtEl>
                                          <p:spTgt spid="167943"/>
                                        </p:tgtEl>
                                        <p:attrNameLst>
                                          <p:attrName>style.visibility</p:attrName>
                                        </p:attrNameLst>
                                      </p:cBhvr>
                                      <p:to>
                                        <p:strVal val="visible"/>
                                      </p:to>
                                    </p:set>
                                    <p:anim from="(-#ppt_w/2)" to="(#ppt_x)" calcmode="lin" valueType="num">
                                      <p:cBhvr>
                                        <p:cTn id="14" dur="600" fill="hold">
                                          <p:stCondLst>
                                            <p:cond delay="0"/>
                                          </p:stCondLst>
                                        </p:cTn>
                                        <p:tgtEl>
                                          <p:spTgt spid="167943"/>
                                        </p:tgtEl>
                                        <p:attrNameLst>
                                          <p:attrName>ppt_x</p:attrName>
                                        </p:attrNameLst>
                                      </p:cBhvr>
                                    </p:anim>
                                    <p:anim from="0" to="-1.0" calcmode="lin" valueType="num">
                                      <p:cBhvr>
                                        <p:cTn id="15" dur="200" decel="50000" autoRev="1" fill="hold">
                                          <p:stCondLst>
                                            <p:cond delay="600"/>
                                          </p:stCondLst>
                                        </p:cTn>
                                        <p:tgtEl>
                                          <p:spTgt spid="167943"/>
                                        </p:tgtEl>
                                        <p:attrNameLst>
                                          <p:attrName>xshear</p:attrName>
                                        </p:attrNameLst>
                                      </p:cBhvr>
                                    </p:anim>
                                    <p:animScale>
                                      <p:cBhvr>
                                        <p:cTn id="16" dur="200" decel="100000" autoRev="1" fill="hold">
                                          <p:stCondLst>
                                            <p:cond delay="600"/>
                                          </p:stCondLst>
                                        </p:cTn>
                                        <p:tgtEl>
                                          <p:spTgt spid="167943"/>
                                        </p:tgtEl>
                                      </p:cBhvr>
                                      <p:from x="100000" y="100000"/>
                                      <p:to x="80000" y="100000"/>
                                    </p:animScale>
                                    <p:anim by="(#ppt_h/3+#ppt_w*0.1)" calcmode="lin" valueType="num">
                                      <p:cBhvr additive="sum">
                                        <p:cTn id="17" dur="200" decel="100000" autoRev="1" fill="hold">
                                          <p:stCondLst>
                                            <p:cond delay="600"/>
                                          </p:stCondLst>
                                        </p:cTn>
                                        <p:tgtEl>
                                          <p:spTgt spid="167943"/>
                                        </p:tgtEl>
                                        <p:attrNameLst>
                                          <p:attrName>ppt_x</p:attrName>
                                        </p:attrNameLst>
                                      </p:cBhvr>
                                    </p:anim>
                                  </p:childTnLst>
                                </p:cTn>
                              </p:par>
                            </p:childTnLst>
                          </p:cTn>
                        </p:par>
                        <p:par>
                          <p:cTn id="18" fill="hold" nodeType="afterGroup">
                            <p:stCondLst>
                              <p:cond delay="2000"/>
                            </p:stCondLst>
                            <p:childTnLst>
                              <p:par>
                                <p:cTn id="19" presetID="34" presetClass="entr" presetSubtype="0" fill="hold" grpId="0" nodeType="afterEffect">
                                  <p:stCondLst>
                                    <p:cond delay="0"/>
                                  </p:stCondLst>
                                  <p:childTnLst>
                                    <p:set>
                                      <p:cBhvr>
                                        <p:cTn id="20" dur="1" fill="hold">
                                          <p:stCondLst>
                                            <p:cond delay="0"/>
                                          </p:stCondLst>
                                        </p:cTn>
                                        <p:tgtEl>
                                          <p:spTgt spid="167944"/>
                                        </p:tgtEl>
                                        <p:attrNameLst>
                                          <p:attrName>style.visibility</p:attrName>
                                        </p:attrNameLst>
                                      </p:cBhvr>
                                      <p:to>
                                        <p:strVal val="visible"/>
                                      </p:to>
                                    </p:set>
                                    <p:anim from="(-#ppt_w/2)" to="(#ppt_x)" calcmode="lin" valueType="num">
                                      <p:cBhvr>
                                        <p:cTn id="21" dur="600" fill="hold">
                                          <p:stCondLst>
                                            <p:cond delay="0"/>
                                          </p:stCondLst>
                                        </p:cTn>
                                        <p:tgtEl>
                                          <p:spTgt spid="167944"/>
                                        </p:tgtEl>
                                        <p:attrNameLst>
                                          <p:attrName>ppt_x</p:attrName>
                                        </p:attrNameLst>
                                      </p:cBhvr>
                                    </p:anim>
                                    <p:anim from="0" to="-1.0" calcmode="lin" valueType="num">
                                      <p:cBhvr>
                                        <p:cTn id="22" dur="200" decel="50000" autoRev="1" fill="hold">
                                          <p:stCondLst>
                                            <p:cond delay="600"/>
                                          </p:stCondLst>
                                        </p:cTn>
                                        <p:tgtEl>
                                          <p:spTgt spid="167944"/>
                                        </p:tgtEl>
                                        <p:attrNameLst>
                                          <p:attrName>xshear</p:attrName>
                                        </p:attrNameLst>
                                      </p:cBhvr>
                                    </p:anim>
                                    <p:animScale>
                                      <p:cBhvr>
                                        <p:cTn id="23" dur="200" decel="100000" autoRev="1" fill="hold">
                                          <p:stCondLst>
                                            <p:cond delay="600"/>
                                          </p:stCondLst>
                                        </p:cTn>
                                        <p:tgtEl>
                                          <p:spTgt spid="167944"/>
                                        </p:tgtEl>
                                      </p:cBhvr>
                                      <p:from x="100000" y="100000"/>
                                      <p:to x="80000" y="100000"/>
                                    </p:animScale>
                                    <p:anim by="(#ppt_h/3+#ppt_w*0.1)" calcmode="lin" valueType="num">
                                      <p:cBhvr additive="sum">
                                        <p:cTn id="24" dur="200" decel="100000" autoRev="1" fill="hold">
                                          <p:stCondLst>
                                            <p:cond delay="600"/>
                                          </p:stCondLst>
                                        </p:cTn>
                                        <p:tgtEl>
                                          <p:spTgt spid="16794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2" grpId="0" animBg="1"/>
      <p:bldP spid="167943" grpId="0" animBg="1"/>
      <p:bldP spid="1679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rrowheads="1"/>
          </p:cNvSpPr>
          <p:nvPr>
            <p:ph type="title"/>
          </p:nvPr>
        </p:nvSpPr>
        <p:spPr/>
        <p:txBody>
          <a:bodyPr/>
          <a:lstStyle/>
          <a:p>
            <a:r>
              <a:rPr lang="en-US"/>
              <a:t>Temperature</a:t>
            </a:r>
          </a:p>
        </p:txBody>
      </p:sp>
      <p:sp>
        <p:nvSpPr>
          <p:cNvPr id="168963" name="Rectangle 3"/>
          <p:cNvSpPr>
            <a:spLocks noGrp="1" noRot="1" noChangeArrowheads="1"/>
          </p:cNvSpPr>
          <p:nvPr>
            <p:ph sz="half" idx="1"/>
          </p:nvPr>
        </p:nvSpPr>
        <p:spPr>
          <a:xfrm>
            <a:off x="4114800" y="1219200"/>
            <a:ext cx="4191000" cy="3581400"/>
          </a:xfrm>
        </p:spPr>
        <p:txBody>
          <a:bodyPr/>
          <a:lstStyle/>
          <a:p>
            <a:pPr>
              <a:buFont typeface="Wingdings" charset="0"/>
              <a:buNone/>
            </a:pPr>
            <a:r>
              <a:rPr lang="en-US" sz="2800" dirty="0"/>
              <a:t>Temperature is really important to fish and other organisms in the river. Let</a:t>
            </a:r>
            <a:r>
              <a:rPr lang="ja-JP" altLang="en-US" sz="2800" dirty="0">
                <a:latin typeface="Arial"/>
              </a:rPr>
              <a:t>’</a:t>
            </a:r>
            <a:r>
              <a:rPr lang="en-US" sz="2800" dirty="0"/>
              <a:t>s check it!</a:t>
            </a:r>
          </a:p>
          <a:p>
            <a:r>
              <a:rPr lang="en-US" sz="2800" dirty="0"/>
              <a:t>many creatures know when to  migrate or spawn (reproduce) by temperature </a:t>
            </a:r>
          </a:p>
        </p:txBody>
      </p:sp>
      <p:pic>
        <p:nvPicPr>
          <p:cNvPr id="1689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0200"/>
            <a:ext cx="3375025"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89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4724400"/>
            <a:ext cx="1241425" cy="1249363"/>
          </a:xfrm>
          <a:prstGeom prst="rect">
            <a:avLst/>
          </a:prstGeom>
          <a:noFill/>
          <a:extLst>
            <a:ext uri="{909E8E84-426E-40dd-AFC4-6F175D3DCCD1}">
              <a14:hiddenFill xmlns:a14="http://schemas.microsoft.com/office/drawing/2010/main">
                <a:solidFill>
                  <a:srgbClr val="FFFFFF"/>
                </a:solidFill>
              </a14:hiddenFill>
            </a:ext>
          </a:extLst>
        </p:spPr>
      </p:pic>
      <p:sp>
        <p:nvSpPr>
          <p:cNvPr id="168968" name="Text Box 8"/>
          <p:cNvSpPr txBox="1">
            <a:spLocks noChangeArrowheads="1"/>
          </p:cNvSpPr>
          <p:nvPr/>
        </p:nvSpPr>
        <p:spPr bwMode="auto">
          <a:xfrm>
            <a:off x="4800600" y="5121275"/>
            <a:ext cx="342900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20000"/>
              </a:spcBef>
              <a:buClr>
                <a:schemeClr val="hlink"/>
              </a:buClr>
              <a:buSzPct val="70000"/>
              <a:buFont typeface="Wingdings" charset="0"/>
              <a:buNone/>
            </a:pPr>
            <a:r>
              <a:rPr lang="en-US" b="0" dirty="0">
                <a:effectLst>
                  <a:outerShdw blurRad="38100" dist="38100" dir="2700000" algn="tl">
                    <a:srgbClr val="000000"/>
                  </a:outerShdw>
                </a:effectLst>
                <a:latin typeface="Palatino" charset="0"/>
              </a:rPr>
              <a:t>When the water is </a:t>
            </a:r>
          </a:p>
          <a:p>
            <a:pPr eaLnBrk="1" hangingPunct="1">
              <a:spcBef>
                <a:spcPct val="20000"/>
              </a:spcBef>
              <a:buClr>
                <a:schemeClr val="hlink"/>
              </a:buClr>
              <a:buSzPct val="70000"/>
              <a:buFont typeface="Wingdings" charset="0"/>
              <a:buNone/>
            </a:pPr>
            <a:r>
              <a:rPr lang="en-US" b="0" dirty="0">
                <a:effectLst>
                  <a:outerShdw blurRad="38100" dist="38100" dir="2700000" algn="tl">
                    <a:srgbClr val="000000"/>
                  </a:outerShdw>
                </a:effectLst>
                <a:latin typeface="Palatino" charset="0"/>
              </a:rPr>
              <a:t>TOO hot the fish </a:t>
            </a:r>
          </a:p>
          <a:p>
            <a:pPr eaLnBrk="1" hangingPunct="1">
              <a:spcBef>
                <a:spcPct val="20000"/>
              </a:spcBef>
              <a:buClr>
                <a:schemeClr val="hlink"/>
              </a:buClr>
              <a:buSzPct val="70000"/>
              <a:buFont typeface="Wingdings" charset="0"/>
              <a:buNone/>
            </a:pPr>
            <a:r>
              <a:rPr lang="en-US" b="0" dirty="0">
                <a:effectLst>
                  <a:outerShdw blurRad="38100" dist="38100" dir="2700000" algn="tl">
                    <a:srgbClr val="000000"/>
                  </a:outerShdw>
                </a:effectLst>
                <a:latin typeface="Palatino" charset="0"/>
              </a:rPr>
              <a:t>can</a:t>
            </a:r>
            <a:r>
              <a:rPr lang="ja-JP" altLang="en-US" b="0" dirty="0">
                <a:effectLst>
                  <a:outerShdw blurRad="38100" dist="38100" dir="2700000" algn="tl">
                    <a:srgbClr val="000000"/>
                  </a:outerShdw>
                </a:effectLst>
                <a:latin typeface="Arial"/>
              </a:rPr>
              <a:t>’</a:t>
            </a:r>
            <a:r>
              <a:rPr lang="en-US" b="0" dirty="0">
                <a:effectLst>
                  <a:outerShdw blurRad="38100" dist="38100" dir="2700000" algn="tl">
                    <a:srgbClr val="000000"/>
                  </a:outerShdw>
                </a:effectLst>
                <a:latin typeface="Palatino" charset="0"/>
              </a:rPr>
              <a:t>t get enough oxygen</a:t>
            </a:r>
            <a:endParaRPr lang="en-US" sz="2800" b="0" dirty="0">
              <a:effectLst>
                <a:outerShdw blurRad="38100" dist="38100" dir="2700000" algn="tl">
                  <a:srgbClr val="000000"/>
                </a:outerShdw>
              </a:effectLst>
              <a:latin typeface="Palatino"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68966"/>
                                        </p:tgtEl>
                                        <p:attrNameLst>
                                          <p:attrName>style.visibility</p:attrName>
                                        </p:attrNameLst>
                                      </p:cBhvr>
                                      <p:to>
                                        <p:strVal val="visible"/>
                                      </p:to>
                                    </p:set>
                                    <p:anim to="" calcmode="lin" valueType="num">
                                      <p:cBhvr>
                                        <p:cTn id="7" dur="1" fill="hold"/>
                                        <p:tgtEl>
                                          <p:spTgt spid="168966"/>
                                        </p:tgtEl>
                                        <p:attrNameLst>
                                          <p:attrName/>
                                        </p:attrNameLst>
                                      </p:cBhvr>
                                    </p:anim>
                                  </p:childTnLst>
                                </p:cTn>
                              </p:par>
                              <p:par>
                                <p:cTn id="8" presetID="3" presetClass="entr" presetSubtype="10" fill="hold" grpId="0" nodeType="withEffect">
                                  <p:stCondLst>
                                    <p:cond delay="0"/>
                                  </p:stCondLst>
                                  <p:childTnLst>
                                    <p:set>
                                      <p:cBhvr>
                                        <p:cTn id="9" dur="1" fill="hold">
                                          <p:stCondLst>
                                            <p:cond delay="0"/>
                                          </p:stCondLst>
                                        </p:cTn>
                                        <p:tgtEl>
                                          <p:spTgt spid="168968"/>
                                        </p:tgtEl>
                                        <p:attrNameLst>
                                          <p:attrName>style.visibility</p:attrName>
                                        </p:attrNameLst>
                                      </p:cBhvr>
                                      <p:to>
                                        <p:strVal val="visible"/>
                                      </p:to>
                                    </p:set>
                                    <p:animEffect transition="in" filter="blinds(horizontal)">
                                      <p:cBhvr>
                                        <p:cTn id="10" dur="500"/>
                                        <p:tgtEl>
                                          <p:spTgt spid="168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5"/>
          <p:cNvSpPr>
            <a:spLocks noGrp="1" noRot="1" noChangeArrowheads="1"/>
          </p:cNvSpPr>
          <p:nvPr>
            <p:ph type="title"/>
          </p:nvPr>
        </p:nvSpPr>
        <p:spPr>
          <a:xfrm>
            <a:off x="471488" y="423863"/>
            <a:ext cx="8215312" cy="993775"/>
          </a:xfrm>
        </p:spPr>
        <p:txBody>
          <a:bodyPr/>
          <a:lstStyle/>
          <a:p>
            <a:r>
              <a:rPr lang="en-US"/>
              <a:t/>
            </a:r>
            <a:br>
              <a:rPr lang="en-US"/>
            </a:br>
            <a:endParaRPr lang="en-US"/>
          </a:p>
        </p:txBody>
      </p:sp>
      <p:sp>
        <p:nvSpPr>
          <p:cNvPr id="53254" name="Rectangle 6"/>
          <p:cNvSpPr>
            <a:spLocks noGrp="1" noRot="1" noChangeArrowheads="1"/>
          </p:cNvSpPr>
          <p:nvPr>
            <p:ph type="body" sz="half" idx="2"/>
          </p:nvPr>
        </p:nvSpPr>
        <p:spPr>
          <a:xfrm>
            <a:off x="1676400" y="457200"/>
            <a:ext cx="6400800" cy="685800"/>
          </a:xfrm>
        </p:spPr>
        <p:txBody>
          <a:bodyPr/>
          <a:lstStyle/>
          <a:p>
            <a:pPr algn="ctr">
              <a:lnSpc>
                <a:spcPct val="90000"/>
              </a:lnSpc>
              <a:buFont typeface="Wingdings" charset="0"/>
              <a:buNone/>
            </a:pPr>
            <a:r>
              <a:rPr lang="en-US" sz="4000" dirty="0" smtClean="0">
                <a:solidFill>
                  <a:schemeClr val="hlink"/>
                </a:solidFill>
                <a:effectLst/>
                <a:latin typeface="Times" charset="0"/>
              </a:rPr>
              <a:t>Testing Turbidity:</a:t>
            </a:r>
            <a:endParaRPr lang="en-US" sz="4000" dirty="0">
              <a:solidFill>
                <a:schemeClr val="hlink"/>
              </a:solidFill>
              <a:effectLst/>
              <a:latin typeface="Times" charset="0"/>
            </a:endParaRPr>
          </a:p>
          <a:p>
            <a:pPr algn="ctr">
              <a:lnSpc>
                <a:spcPct val="90000"/>
              </a:lnSpc>
              <a:buFont typeface="Wingdings" charset="0"/>
              <a:buNone/>
            </a:pPr>
            <a:r>
              <a:rPr lang="en-US" sz="4000" dirty="0">
                <a:solidFill>
                  <a:schemeClr val="hlink"/>
                </a:solidFill>
                <a:effectLst/>
                <a:latin typeface="Times" charset="0"/>
              </a:rPr>
              <a:t>What are they looking at?</a:t>
            </a:r>
          </a:p>
          <a:p>
            <a:pPr>
              <a:lnSpc>
                <a:spcPct val="90000"/>
              </a:lnSpc>
              <a:buFont typeface="Wingdings" charset="0"/>
              <a:buNone/>
            </a:pPr>
            <a:endParaRPr lang="en-US" sz="2400" dirty="0"/>
          </a:p>
          <a:p>
            <a:pPr>
              <a:lnSpc>
                <a:spcPct val="90000"/>
              </a:lnSpc>
              <a:buFont typeface="Wingdings" charset="0"/>
              <a:buNone/>
            </a:pPr>
            <a:endParaRPr lang="en-US" sz="2400" dirty="0"/>
          </a:p>
        </p:txBody>
      </p:sp>
      <p:pic>
        <p:nvPicPr>
          <p:cNvPr id="53259" name="Picture 1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62000" y="1828800"/>
            <a:ext cx="3375025" cy="4498975"/>
          </a:xfrm>
        </p:spPr>
      </p:pic>
      <p:pic>
        <p:nvPicPr>
          <p:cNvPr id="5326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950" y="1828800"/>
            <a:ext cx="3397250" cy="452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3261" name="Rectangle 13"/>
          <p:cNvSpPr>
            <a:spLocks noChangeArrowheads="1"/>
          </p:cNvSpPr>
          <p:nvPr/>
        </p:nvSpPr>
        <p:spPr bwMode="auto">
          <a:xfrm>
            <a:off x="5334000" y="64008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b="0">
                <a:effectLst>
                  <a:outerShdw blurRad="38100" dist="38100" dir="2700000" algn="tl">
                    <a:srgbClr val="000000"/>
                  </a:outerShdw>
                </a:effectLst>
                <a:latin typeface="Palatino" charset="0"/>
              </a:rPr>
              <a:t>Secchi  disk</a:t>
            </a:r>
          </a:p>
        </p:txBody>
      </p:sp>
      <p:sp>
        <p:nvSpPr>
          <p:cNvPr id="53262" name="Rectangle 14"/>
          <p:cNvSpPr>
            <a:spLocks noChangeArrowheads="1"/>
          </p:cNvSpPr>
          <p:nvPr/>
        </p:nvSpPr>
        <p:spPr bwMode="auto">
          <a:xfrm>
            <a:off x="1219200" y="6324600"/>
            <a:ext cx="1639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b="0">
                <a:effectLst>
                  <a:outerShdw blurRad="38100" dist="38100" dir="2700000" algn="tl">
                    <a:srgbClr val="000000"/>
                  </a:outerShdw>
                </a:effectLst>
                <a:latin typeface="Palatino" charset="0"/>
              </a:rPr>
              <a:t>Sight Tube</a:t>
            </a:r>
            <a:endParaRPr lang="en-US" sz="2800" b="0">
              <a:effectLst>
                <a:outerShdw blurRad="38100" dist="38100" dir="2700000" algn="tl">
                  <a:srgbClr val="000000"/>
                </a:outerShdw>
              </a:effectLst>
              <a:latin typeface="Palatino" charset="0"/>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rrowheads="1"/>
          </p:cNvSpPr>
          <p:nvPr>
            <p:ph type="title"/>
          </p:nvPr>
        </p:nvSpPr>
        <p:spPr/>
        <p:txBody>
          <a:bodyPr/>
          <a:lstStyle/>
          <a:p>
            <a:r>
              <a:rPr lang="en-US"/>
              <a:t>Turbidity is </a:t>
            </a:r>
            <a:r>
              <a:rPr lang="ja-JP" altLang="en-US">
                <a:latin typeface="Arial"/>
              </a:rPr>
              <a:t>“</a:t>
            </a:r>
            <a:r>
              <a:rPr lang="en-US"/>
              <a:t>water clarity</a:t>
            </a:r>
            <a:r>
              <a:rPr lang="ja-JP" altLang="en-US">
                <a:latin typeface="Arial"/>
              </a:rPr>
              <a:t>”</a:t>
            </a:r>
            <a:r>
              <a:rPr lang="en-US"/>
              <a:t> </a:t>
            </a:r>
          </a:p>
        </p:txBody>
      </p:sp>
      <p:sp>
        <p:nvSpPr>
          <p:cNvPr id="169988" name="Rectangle 4"/>
          <p:cNvSpPr>
            <a:spLocks noGrp="1" noRot="1" noChangeArrowheads="1"/>
          </p:cNvSpPr>
          <p:nvPr>
            <p:ph type="body" sz="half" idx="2"/>
          </p:nvPr>
        </p:nvSpPr>
        <p:spPr>
          <a:xfrm>
            <a:off x="4648200" y="1752600"/>
            <a:ext cx="4191000" cy="1828800"/>
          </a:xfrm>
        </p:spPr>
        <p:txBody>
          <a:bodyPr/>
          <a:lstStyle/>
          <a:p>
            <a:pPr>
              <a:lnSpc>
                <a:spcPct val="90000"/>
              </a:lnSpc>
              <a:buFont typeface="Wingdings" charset="0"/>
              <a:buNone/>
            </a:pPr>
            <a:endParaRPr lang="en-US" sz="2400" dirty="0"/>
          </a:p>
          <a:p>
            <a:pPr>
              <a:lnSpc>
                <a:spcPct val="90000"/>
              </a:lnSpc>
              <a:buFont typeface="Wingdings" charset="0"/>
              <a:buNone/>
            </a:pPr>
            <a:r>
              <a:rPr lang="en-US" sz="2400" dirty="0"/>
              <a:t>	Different materials </a:t>
            </a:r>
            <a:r>
              <a:rPr lang="en-US" sz="2400" dirty="0" smtClean="0"/>
              <a:t>carried in </a:t>
            </a:r>
            <a:r>
              <a:rPr lang="en-US" sz="2400" dirty="0"/>
              <a:t>the water can make it look dirty or </a:t>
            </a:r>
            <a:r>
              <a:rPr lang="ja-JP" altLang="en-US" sz="2400" dirty="0">
                <a:latin typeface="Arial"/>
              </a:rPr>
              <a:t>“</a:t>
            </a:r>
            <a:r>
              <a:rPr lang="en-US" sz="2400" dirty="0"/>
              <a:t>turbid</a:t>
            </a:r>
            <a:r>
              <a:rPr lang="ja-JP" altLang="en-US" sz="2400" dirty="0">
                <a:latin typeface="Arial"/>
              </a:rPr>
              <a:t>”</a:t>
            </a:r>
            <a:r>
              <a:rPr lang="en-US" sz="2400" dirty="0"/>
              <a:t> - EXAMPLES:</a:t>
            </a:r>
          </a:p>
          <a:p>
            <a:pPr>
              <a:lnSpc>
                <a:spcPct val="90000"/>
              </a:lnSpc>
            </a:pPr>
            <a:endParaRPr lang="en-US" sz="2400" dirty="0"/>
          </a:p>
        </p:txBody>
      </p:sp>
      <p:pic>
        <p:nvPicPr>
          <p:cNvPr id="169989" name="Picture 5"/>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2351088"/>
            <a:ext cx="4191000" cy="2794000"/>
          </a:xfrm>
          <a:noFill/>
          <a:ln/>
        </p:spPr>
      </p:pic>
      <p:sp>
        <p:nvSpPr>
          <p:cNvPr id="169992" name="Rectangle 8"/>
          <p:cNvSpPr>
            <a:spLocks noChangeArrowheads="1"/>
          </p:cNvSpPr>
          <p:nvPr/>
        </p:nvSpPr>
        <p:spPr bwMode="auto">
          <a:xfrm>
            <a:off x="1219200" y="1295400"/>
            <a:ext cx="6477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400" u="sng">
                <a:solidFill>
                  <a:schemeClr val="hlink"/>
                </a:solidFill>
                <a:effectLst>
                  <a:outerShdw blurRad="38100" dist="38100" dir="2700000" algn="tl">
                    <a:srgbClr val="000000"/>
                  </a:outerShdw>
                </a:effectLst>
                <a:latin typeface="Palatino" charset="0"/>
              </a:rPr>
              <a:t>BUT</a:t>
            </a:r>
            <a:r>
              <a:rPr lang="en-US" sz="2400" b="0">
                <a:solidFill>
                  <a:schemeClr val="hlink"/>
                </a:solidFill>
                <a:effectLst>
                  <a:outerShdw blurRad="38100" dist="38100" dir="2700000" algn="tl">
                    <a:srgbClr val="000000"/>
                  </a:outerShdw>
                </a:effectLst>
                <a:latin typeface="Palatino" charset="0"/>
              </a:rPr>
              <a:t> JUST BECAUSE THE WATER IS NOT CLEAR DOESN</a:t>
            </a:r>
            <a:r>
              <a:rPr lang="ja-JP" altLang="en-US" sz="2400" b="0">
                <a:solidFill>
                  <a:schemeClr val="hlink"/>
                </a:solidFill>
                <a:effectLst>
                  <a:outerShdw blurRad="38100" dist="38100" dir="2700000" algn="tl">
                    <a:srgbClr val="000000"/>
                  </a:outerShdw>
                </a:effectLst>
                <a:latin typeface="Arial"/>
              </a:rPr>
              <a:t>’</a:t>
            </a:r>
            <a:r>
              <a:rPr lang="en-US" sz="2400" b="0">
                <a:solidFill>
                  <a:schemeClr val="hlink"/>
                </a:solidFill>
                <a:effectLst>
                  <a:outerShdw blurRad="38100" dist="38100" dir="2700000" algn="tl">
                    <a:srgbClr val="000000"/>
                  </a:outerShdw>
                </a:effectLst>
                <a:latin typeface="Palatino" charset="0"/>
              </a:rPr>
              <a:t>T MEAN IT IS DIRTY</a:t>
            </a:r>
            <a:endParaRPr lang="en-US" sz="2400" b="0">
              <a:effectLst>
                <a:outerShdw blurRad="38100" dist="38100" dir="2700000" algn="tl">
                  <a:srgbClr val="000000"/>
                </a:outerShdw>
              </a:effectLst>
              <a:latin typeface="Palatino" charset="0"/>
            </a:endParaRPr>
          </a:p>
        </p:txBody>
      </p:sp>
      <p:sp>
        <p:nvSpPr>
          <p:cNvPr id="169993" name="Text Box 9"/>
          <p:cNvSpPr txBox="1">
            <a:spLocks noChangeArrowheads="1"/>
          </p:cNvSpPr>
          <p:nvPr/>
        </p:nvSpPr>
        <p:spPr bwMode="auto">
          <a:xfrm>
            <a:off x="5029200" y="3581400"/>
            <a:ext cx="2895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p>
        </p:txBody>
      </p:sp>
      <p:sp>
        <p:nvSpPr>
          <p:cNvPr id="169994" name="Text Box 10"/>
          <p:cNvSpPr txBox="1">
            <a:spLocks noChangeArrowheads="1"/>
          </p:cNvSpPr>
          <p:nvPr/>
        </p:nvSpPr>
        <p:spPr bwMode="auto">
          <a:xfrm>
            <a:off x="4800600" y="3581400"/>
            <a:ext cx="3581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eaLnBrk="1" hangingPunct="1">
              <a:lnSpc>
                <a:spcPct val="90000"/>
              </a:lnSpc>
              <a:spcBef>
                <a:spcPct val="20000"/>
              </a:spcBef>
              <a:buClr>
                <a:schemeClr val="accent2"/>
              </a:buClr>
              <a:buSzPct val="70000"/>
              <a:buFont typeface="Wingdings" charset="0"/>
              <a:buChar char="n"/>
            </a:pPr>
            <a:r>
              <a:rPr lang="en-US" b="0">
                <a:effectLst>
                  <a:outerShdw blurRad="38100" dist="38100" dir="2700000" algn="tl">
                    <a:srgbClr val="000000"/>
                  </a:outerShdw>
                </a:effectLst>
                <a:latin typeface="Palatino" charset="0"/>
              </a:rPr>
              <a:t>silt or soil or sand grains</a:t>
            </a:r>
            <a:endParaRPr lang="en-US"/>
          </a:p>
        </p:txBody>
      </p:sp>
      <p:sp>
        <p:nvSpPr>
          <p:cNvPr id="169995" name="Text Box 11"/>
          <p:cNvSpPr txBox="1">
            <a:spLocks noChangeArrowheads="1"/>
          </p:cNvSpPr>
          <p:nvPr/>
        </p:nvSpPr>
        <p:spPr bwMode="auto">
          <a:xfrm>
            <a:off x="4800600" y="3962400"/>
            <a:ext cx="37338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eaLnBrk="1" hangingPunct="1">
              <a:lnSpc>
                <a:spcPct val="90000"/>
              </a:lnSpc>
              <a:spcBef>
                <a:spcPct val="20000"/>
              </a:spcBef>
              <a:buClr>
                <a:schemeClr val="accent2"/>
              </a:buClr>
              <a:buSzPct val="70000"/>
              <a:buFont typeface="Wingdings" charset="0"/>
              <a:buChar char="n"/>
            </a:pPr>
            <a:r>
              <a:rPr lang="en-US" b="0">
                <a:effectLst>
                  <a:outerShdw blurRad="38100" dist="38100" dir="2700000" algn="tl">
                    <a:srgbClr val="000000"/>
                  </a:outerShdw>
                </a:effectLst>
                <a:latin typeface="Palatino" charset="0"/>
              </a:rPr>
              <a:t>Plankton - plants (phytoplankton) and animals (zooplankton ) that float in the water column</a:t>
            </a:r>
          </a:p>
        </p:txBody>
      </p:sp>
      <p:sp>
        <p:nvSpPr>
          <p:cNvPr id="169997" name="Rectangle 13"/>
          <p:cNvSpPr>
            <a:spLocks noChangeArrowheads="1"/>
          </p:cNvSpPr>
          <p:nvPr/>
        </p:nvSpPr>
        <p:spPr bwMode="auto">
          <a:xfrm>
            <a:off x="4800600" y="5180013"/>
            <a:ext cx="3760788"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eaLnBrk="1" hangingPunct="1">
              <a:lnSpc>
                <a:spcPct val="90000"/>
              </a:lnSpc>
              <a:spcBef>
                <a:spcPct val="20000"/>
              </a:spcBef>
              <a:buClr>
                <a:schemeClr val="accent2"/>
              </a:buClr>
              <a:buSzPct val="70000"/>
              <a:buFont typeface="Wingdings" charset="0"/>
              <a:buChar char="n"/>
            </a:pPr>
            <a:r>
              <a:rPr lang="en-US" b="0" dirty="0">
                <a:effectLst>
                  <a:outerShdw blurRad="38100" dist="38100" dir="2700000" algn="tl">
                    <a:srgbClr val="000000"/>
                  </a:outerShdw>
                </a:effectLst>
                <a:latin typeface="Palatino" charset="0"/>
              </a:rPr>
              <a:t>Small pieces of dead plant material </a:t>
            </a:r>
            <a:r>
              <a:rPr lang="en-US" b="0" dirty="0" smtClean="0">
                <a:effectLst>
                  <a:outerShdw blurRad="38100" dist="38100" dir="2700000" algn="tl">
                    <a:srgbClr val="000000"/>
                  </a:outerShdw>
                </a:effectLst>
                <a:latin typeface="Palatino" charset="0"/>
              </a:rPr>
              <a:t>(called detritus) </a:t>
            </a:r>
            <a:r>
              <a:rPr lang="en-US" b="0" dirty="0">
                <a:effectLst>
                  <a:outerShdw blurRad="38100" dist="38100" dir="2700000" algn="tl">
                    <a:srgbClr val="000000"/>
                  </a:outerShdw>
                </a:effectLst>
                <a:latin typeface="Palatino" charset="0"/>
              </a:rPr>
              <a:t>that are </a:t>
            </a:r>
            <a:r>
              <a:rPr lang="en-US" b="0" dirty="0" smtClean="0">
                <a:effectLst>
                  <a:outerShdw blurRad="38100" dist="38100" dir="2700000" algn="tl">
                    <a:srgbClr val="000000"/>
                  </a:outerShdw>
                </a:effectLst>
                <a:latin typeface="Palatino" charset="0"/>
              </a:rPr>
              <a:t>food for some creatures</a:t>
            </a:r>
            <a:endParaRPr lang="en-US" b="0" dirty="0">
              <a:effectLst>
                <a:outerShdw blurRad="38100" dist="38100" dir="2700000" algn="tl">
                  <a:srgbClr val="000000"/>
                </a:outerShdw>
              </a:effectLst>
              <a:latin typeface="Palatino" charset="0"/>
            </a:endParaRPr>
          </a:p>
          <a:p>
            <a:pPr>
              <a:spcBef>
                <a:spcPct val="50000"/>
              </a:spcBef>
            </a:pP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9994"/>
                                        </p:tgtEl>
                                        <p:attrNameLst>
                                          <p:attrName>style.visibility</p:attrName>
                                        </p:attrNameLst>
                                      </p:cBhvr>
                                      <p:to>
                                        <p:strVal val="visible"/>
                                      </p:to>
                                    </p:set>
                                    <p:animEffect transition="in" filter="slide(fromBottom)">
                                      <p:cBhvr>
                                        <p:cTn id="7" dur="500"/>
                                        <p:tgtEl>
                                          <p:spTgt spid="169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69995"/>
                                        </p:tgtEl>
                                        <p:attrNameLst>
                                          <p:attrName>style.visibility</p:attrName>
                                        </p:attrNameLst>
                                      </p:cBhvr>
                                      <p:to>
                                        <p:strVal val="visible"/>
                                      </p:to>
                                    </p:set>
                                    <p:animEffect transition="in" filter="slide(fromBottom)">
                                      <p:cBhvr>
                                        <p:cTn id="12" dur="500"/>
                                        <p:tgtEl>
                                          <p:spTgt spid="1699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69997"/>
                                        </p:tgtEl>
                                        <p:attrNameLst>
                                          <p:attrName>style.visibility</p:attrName>
                                        </p:attrNameLst>
                                      </p:cBhvr>
                                      <p:to>
                                        <p:strVal val="visible"/>
                                      </p:to>
                                    </p:set>
                                    <p:animEffect transition="in" filter="slide(fromBottom)">
                                      <p:cBhvr>
                                        <p:cTn id="17" dur="500"/>
                                        <p:tgtEl>
                                          <p:spTgt spid="169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94" grpId="0"/>
      <p:bldP spid="169995" grpId="0"/>
      <p:bldP spid="16999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rrowheads="1"/>
          </p:cNvSpPr>
          <p:nvPr>
            <p:ph type="title"/>
          </p:nvPr>
        </p:nvSpPr>
        <p:spPr/>
        <p:txBody>
          <a:bodyPr/>
          <a:lstStyle/>
          <a:p>
            <a:r>
              <a:rPr lang="en-US"/>
              <a:t>Turbidity</a:t>
            </a:r>
          </a:p>
        </p:txBody>
      </p:sp>
      <p:sp>
        <p:nvSpPr>
          <p:cNvPr id="171012" name="Rectangle 4"/>
          <p:cNvSpPr>
            <a:spLocks noGrp="1" noRot="1" noChangeArrowheads="1"/>
          </p:cNvSpPr>
          <p:nvPr>
            <p:ph type="body" sz="half" idx="2"/>
          </p:nvPr>
        </p:nvSpPr>
        <p:spPr>
          <a:xfrm>
            <a:off x="4648200" y="1295400"/>
            <a:ext cx="4343400" cy="3124200"/>
          </a:xfrm>
        </p:spPr>
        <p:txBody>
          <a:bodyPr/>
          <a:lstStyle/>
          <a:p>
            <a:r>
              <a:rPr lang="en-US" sz="2400" dirty="0"/>
              <a:t>Zebra Mussels are small freshwater mussels </a:t>
            </a:r>
            <a:r>
              <a:rPr lang="en-US" sz="2400" dirty="0" smtClean="0"/>
              <a:t>that </a:t>
            </a:r>
            <a:r>
              <a:rPr lang="en-US" sz="2400" dirty="0"/>
              <a:t>are </a:t>
            </a:r>
            <a:r>
              <a:rPr lang="en-US" sz="2400" dirty="0" smtClean="0"/>
              <a:t>‘clearing up’ </a:t>
            </a:r>
            <a:r>
              <a:rPr lang="en-US" sz="2400" dirty="0"/>
              <a:t>the water in the section of the Hudson where they live by eating HUGE amounts of phytoplankton (plant </a:t>
            </a:r>
            <a:r>
              <a:rPr lang="en-US" sz="2400" dirty="0" smtClean="0"/>
              <a:t>material ) that is food for other river creatures too. They eat more than their share of it!</a:t>
            </a:r>
            <a:endParaRPr lang="en-US" sz="2400" dirty="0"/>
          </a:p>
        </p:txBody>
      </p:sp>
      <p:pic>
        <p:nvPicPr>
          <p:cNvPr id="171013" name="Picture 5" descr="1354035_l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629400" y="5181600"/>
            <a:ext cx="1981900" cy="1447800"/>
          </a:xfrm>
        </p:spPr>
      </p:pic>
      <p:sp>
        <p:nvSpPr>
          <p:cNvPr id="171015" name="Rectangle 7"/>
          <p:cNvSpPr>
            <a:spLocks noChangeArrowheads="1"/>
          </p:cNvSpPr>
          <p:nvPr/>
        </p:nvSpPr>
        <p:spPr bwMode="auto">
          <a:xfrm>
            <a:off x="609600" y="5257800"/>
            <a:ext cx="4267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b="0" dirty="0" smtClean="0">
                <a:effectLst>
                  <a:outerShdw blurRad="38100" dist="38100" dir="2700000" algn="tl">
                    <a:srgbClr val="000000"/>
                  </a:outerShdw>
                </a:effectLst>
                <a:latin typeface="Palatino" charset="0"/>
              </a:rPr>
              <a:t>What do you think, is the </a:t>
            </a:r>
            <a:r>
              <a:rPr lang="en-US" sz="2400" b="0" dirty="0">
                <a:effectLst>
                  <a:outerShdw blurRad="38100" dist="38100" dir="2700000" algn="tl">
                    <a:srgbClr val="000000"/>
                  </a:outerShdw>
                </a:effectLst>
                <a:latin typeface="Palatino" charset="0"/>
              </a:rPr>
              <a:t>Zebra </a:t>
            </a:r>
            <a:r>
              <a:rPr lang="en-US" sz="2400" b="0" dirty="0" smtClean="0">
                <a:effectLst>
                  <a:outerShdw blurRad="38100" dist="38100" dir="2700000" algn="tl">
                    <a:srgbClr val="000000"/>
                  </a:outerShdw>
                </a:effectLst>
                <a:latin typeface="Palatino" charset="0"/>
              </a:rPr>
              <a:t>Mussels’ </a:t>
            </a:r>
            <a:r>
              <a:rPr lang="en-US" sz="2400" b="0" dirty="0">
                <a:effectLst>
                  <a:outerShdw blurRad="38100" dist="38100" dir="2700000" algn="tl">
                    <a:srgbClr val="000000"/>
                  </a:outerShdw>
                </a:effectLst>
                <a:latin typeface="Palatino" charset="0"/>
              </a:rPr>
              <a:t>clearing of the water is good or bad for the river?</a:t>
            </a:r>
          </a:p>
        </p:txBody>
      </p:sp>
      <p:pic>
        <p:nvPicPr>
          <p:cNvPr id="17101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524000"/>
            <a:ext cx="3582988" cy="268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1017" name="Rectangle 9"/>
          <p:cNvSpPr>
            <a:spLocks noChangeArrowheads="1"/>
          </p:cNvSpPr>
          <p:nvPr/>
        </p:nvSpPr>
        <p:spPr bwMode="auto">
          <a:xfrm>
            <a:off x="685800" y="4343400"/>
            <a:ext cx="4143375"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90000"/>
              </a:lnSpc>
              <a:spcBef>
                <a:spcPct val="20000"/>
              </a:spcBef>
              <a:buClr>
                <a:schemeClr val="hlink"/>
              </a:buClr>
              <a:buSzPct val="70000"/>
              <a:buFont typeface="Wingdings" charset="0"/>
              <a:buChar char="n"/>
            </a:pPr>
            <a:r>
              <a:rPr lang="en-US" sz="2400" b="0">
                <a:effectLst>
                  <a:outerShdw blurRad="38100" dist="38100" dir="2700000" algn="tl">
                    <a:srgbClr val="000000"/>
                  </a:outerShdw>
                </a:effectLst>
                <a:latin typeface="Palatino" charset="0"/>
              </a:rPr>
              <a:t>Is the turbidity in your area affected by zebra mussels?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1" nodeType="clickEffect">
                                  <p:stCondLst>
                                    <p:cond delay="0"/>
                                  </p:stCondLst>
                                  <p:childTnLst>
                                    <p:set>
                                      <p:cBhvr>
                                        <p:cTn id="6" dur="1" fill="hold">
                                          <p:stCondLst>
                                            <p:cond delay="0"/>
                                          </p:stCondLst>
                                        </p:cTn>
                                        <p:tgtEl>
                                          <p:spTgt spid="171015"/>
                                        </p:tgtEl>
                                        <p:attrNameLst>
                                          <p:attrName>style.visibility</p:attrName>
                                        </p:attrNameLst>
                                      </p:cBhvr>
                                      <p:to>
                                        <p:strVal val="visible"/>
                                      </p:to>
                                    </p:set>
                                    <p:animEffect transition="in" filter="circle(in)">
                                      <p:cBhvr>
                                        <p:cTn id="7" dur="2000"/>
                                        <p:tgtEl>
                                          <p:spTgt spid="171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rrowheads="1"/>
          </p:cNvSpPr>
          <p:nvPr>
            <p:ph type="title"/>
          </p:nvPr>
        </p:nvSpPr>
        <p:spPr/>
        <p:txBody>
          <a:bodyPr/>
          <a:lstStyle/>
          <a:p>
            <a:r>
              <a:rPr lang="en-US"/>
              <a:t>What is Chlorophyll? </a:t>
            </a:r>
            <a:br>
              <a:rPr lang="en-US"/>
            </a:br>
            <a:endParaRPr lang="en-US"/>
          </a:p>
        </p:txBody>
      </p:sp>
      <p:sp>
        <p:nvSpPr>
          <p:cNvPr id="155651" name="Rectangle 3"/>
          <p:cNvSpPr>
            <a:spLocks noGrp="1" noRot="1" noChangeArrowheads="1"/>
          </p:cNvSpPr>
          <p:nvPr>
            <p:ph type="body" sz="half" idx="1"/>
          </p:nvPr>
        </p:nvSpPr>
        <p:spPr/>
        <p:txBody>
          <a:bodyPr/>
          <a:lstStyle/>
          <a:p>
            <a:endParaRPr lang="en-US" sz="2800"/>
          </a:p>
        </p:txBody>
      </p:sp>
      <p:pic>
        <p:nvPicPr>
          <p:cNvPr id="155654" name="Picture 6" descr="RM76Chlorophy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3427413" cy="4570413"/>
          </a:xfrm>
          <a:prstGeom prst="rect">
            <a:avLst/>
          </a:prstGeom>
          <a:noFill/>
          <a:extLst>
            <a:ext uri="{909E8E84-426E-40dd-AFC4-6F175D3DCCD1}">
              <a14:hiddenFill xmlns:a14="http://schemas.microsoft.com/office/drawing/2010/main">
                <a:solidFill>
                  <a:srgbClr val="FFFFFF"/>
                </a:solidFill>
              </a14:hiddenFill>
            </a:ext>
          </a:extLst>
        </p:spPr>
      </p:pic>
      <p:sp>
        <p:nvSpPr>
          <p:cNvPr id="155661" name="Rectangle 13"/>
          <p:cNvSpPr>
            <a:spLocks noChangeArrowheads="1"/>
          </p:cNvSpPr>
          <p:nvPr/>
        </p:nvSpPr>
        <p:spPr bwMode="auto">
          <a:xfrm>
            <a:off x="4495800" y="3429000"/>
            <a:ext cx="46482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dirty="0">
                <a:solidFill>
                  <a:schemeClr val="tx2"/>
                </a:solidFill>
                <a:effectLst>
                  <a:outerShdw blurRad="38100" dist="38100" dir="2700000" algn="tl">
                    <a:srgbClr val="000000"/>
                  </a:outerShdw>
                </a:effectLst>
                <a:latin typeface="Palatino" charset="0"/>
              </a:rPr>
              <a:t>Chlorophyll measures can vary with the time of day, sunlight, tide, water clarity </a:t>
            </a:r>
          </a:p>
          <a:p>
            <a:endParaRPr lang="en-US" sz="2400" dirty="0">
              <a:solidFill>
                <a:schemeClr val="tx2"/>
              </a:solidFill>
              <a:effectLst>
                <a:outerShdw blurRad="38100" dist="38100" dir="2700000" algn="tl">
                  <a:srgbClr val="000000"/>
                </a:outerShdw>
              </a:effectLst>
              <a:latin typeface="Palatino" charset="0"/>
            </a:endParaRPr>
          </a:p>
          <a:p>
            <a:r>
              <a:rPr lang="en-US" sz="2400" dirty="0" smtClean="0">
                <a:solidFill>
                  <a:schemeClr val="tx2"/>
                </a:solidFill>
                <a:effectLst>
                  <a:outerShdw blurRad="38100" dist="38100" dir="2700000" algn="tl">
                    <a:srgbClr val="000000"/>
                  </a:outerShdw>
                </a:effectLst>
                <a:latin typeface="Palatino" charset="0"/>
              </a:rPr>
              <a:t>By pushing river water through a filter we  </a:t>
            </a:r>
            <a:r>
              <a:rPr lang="en-US" sz="2400" dirty="0">
                <a:solidFill>
                  <a:schemeClr val="tx2"/>
                </a:solidFill>
                <a:effectLst>
                  <a:outerShdw blurRad="38100" dist="38100" dir="2700000" algn="tl">
                    <a:srgbClr val="000000"/>
                  </a:outerShdw>
                </a:effectLst>
                <a:latin typeface="Palatino" charset="0"/>
              </a:rPr>
              <a:t>will </a:t>
            </a:r>
            <a:r>
              <a:rPr lang="ja-JP" altLang="en-US" sz="2400" dirty="0">
                <a:solidFill>
                  <a:schemeClr val="tx2"/>
                </a:solidFill>
                <a:effectLst>
                  <a:outerShdw blurRad="38100" dist="38100" dir="2700000" algn="tl">
                    <a:srgbClr val="000000"/>
                  </a:outerShdw>
                </a:effectLst>
                <a:latin typeface="Arial"/>
              </a:rPr>
              <a:t>“</a:t>
            </a:r>
            <a:r>
              <a:rPr lang="en-US" sz="2400" dirty="0">
                <a:solidFill>
                  <a:schemeClr val="tx2"/>
                </a:solidFill>
                <a:effectLst>
                  <a:outerShdw blurRad="38100" dist="38100" dir="2700000" algn="tl">
                    <a:srgbClr val="000000"/>
                  </a:outerShdw>
                </a:effectLst>
                <a:latin typeface="Palatino" charset="0"/>
              </a:rPr>
              <a:t>catch</a:t>
            </a:r>
            <a:r>
              <a:rPr lang="ja-JP" altLang="en-US" sz="2400" dirty="0">
                <a:solidFill>
                  <a:schemeClr val="tx2"/>
                </a:solidFill>
                <a:effectLst>
                  <a:outerShdw blurRad="38100" dist="38100" dir="2700000" algn="tl">
                    <a:srgbClr val="000000"/>
                  </a:outerShdw>
                </a:effectLst>
                <a:latin typeface="Arial"/>
              </a:rPr>
              <a:t>”</a:t>
            </a:r>
            <a:r>
              <a:rPr lang="en-US" sz="2400" dirty="0">
                <a:solidFill>
                  <a:schemeClr val="tx2"/>
                </a:solidFill>
                <a:effectLst>
                  <a:outerShdw blurRad="38100" dist="38100" dir="2700000" algn="tl">
                    <a:srgbClr val="000000"/>
                  </a:outerShdw>
                </a:effectLst>
                <a:latin typeface="Palatino" charset="0"/>
              </a:rPr>
              <a:t> the chlorophyll on a filter and see how dark the filter gets.</a:t>
            </a:r>
          </a:p>
        </p:txBody>
      </p:sp>
      <p:sp>
        <p:nvSpPr>
          <p:cNvPr id="155662" name="Rectangle 14"/>
          <p:cNvSpPr>
            <a:spLocks noChangeArrowheads="1"/>
          </p:cNvSpPr>
          <p:nvPr/>
        </p:nvSpPr>
        <p:spPr bwMode="auto">
          <a:xfrm>
            <a:off x="8599488" y="612933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b="0"/>
          </a:p>
        </p:txBody>
      </p:sp>
      <p:sp>
        <p:nvSpPr>
          <p:cNvPr id="155665" name="Rectangle 17"/>
          <p:cNvSpPr>
            <a:spLocks noChangeArrowheads="1"/>
          </p:cNvSpPr>
          <p:nvPr/>
        </p:nvSpPr>
        <p:spPr bwMode="auto">
          <a:xfrm>
            <a:off x="4648200" y="1524000"/>
            <a:ext cx="4267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800" dirty="0">
                <a:solidFill>
                  <a:schemeClr val="tx2"/>
                </a:solidFill>
                <a:effectLst>
                  <a:outerShdw blurRad="38100" dist="38100" dir="2700000" algn="tl">
                    <a:srgbClr val="000000"/>
                  </a:outerShdw>
                </a:effectLst>
                <a:latin typeface="Palatino" charset="0"/>
              </a:rPr>
              <a:t>It is used by plants in photosynthesis.  We look at it as a way to measure </a:t>
            </a:r>
            <a:r>
              <a:rPr lang="en-US" sz="2800" dirty="0" smtClean="0">
                <a:solidFill>
                  <a:schemeClr val="tx2"/>
                </a:solidFill>
                <a:effectLst>
                  <a:outerShdw blurRad="38100" dist="38100" dir="2700000" algn="tl">
                    <a:srgbClr val="000000"/>
                  </a:outerShdw>
                </a:effectLst>
                <a:latin typeface="Palatino" charset="0"/>
              </a:rPr>
              <a:t>productivity in the river.</a:t>
            </a:r>
            <a:endParaRPr lang="en-US" sz="3600" dirty="0">
              <a:solidFill>
                <a:schemeClr val="tx2"/>
              </a:solidFill>
              <a:effectLst>
                <a:outerShdw blurRad="38100" dist="38100" dir="2700000" algn="tl">
                  <a:srgbClr val="000000"/>
                </a:outerShdw>
              </a:effectLst>
              <a:latin typeface="Palatino" charset="0"/>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p:txBody>
          <a:bodyPr/>
          <a:lstStyle/>
          <a:p>
            <a:r>
              <a:rPr lang="en-US">
                <a:solidFill>
                  <a:schemeClr val="hlink"/>
                </a:solidFill>
              </a:rPr>
              <a:t>Chemistry </a:t>
            </a:r>
            <a:endParaRPr lang="en-US"/>
          </a:p>
        </p:txBody>
      </p:sp>
      <p:pic>
        <p:nvPicPr>
          <p:cNvPr id="50181"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200400" y="1600200"/>
            <a:ext cx="2562225" cy="4498975"/>
          </a:xfr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685800" y="1066800"/>
            <a:ext cx="7924800" cy="1920875"/>
          </a:xfrm>
        </p:spPr>
        <p:txBody>
          <a:bodyPr/>
          <a:lstStyle/>
          <a:p>
            <a:r>
              <a:rPr lang="en-US" sz="5400" dirty="0" smtClean="0">
                <a:solidFill>
                  <a:schemeClr val="hlink"/>
                </a:solidFill>
              </a:rPr>
              <a:t>There is so much to look at in the river  - so take notes and draw sketches!  </a:t>
            </a:r>
            <a:r>
              <a:rPr lang="en-US" dirty="0" smtClean="0">
                <a:solidFill>
                  <a:schemeClr val="hlink"/>
                </a:solidFill>
              </a:rPr>
              <a:t/>
            </a:r>
            <a:br>
              <a:rPr lang="en-US" dirty="0" smtClean="0">
                <a:solidFill>
                  <a:schemeClr val="hlink"/>
                </a:solidFill>
              </a:rPr>
            </a:br>
            <a:r>
              <a:rPr lang="en-US" sz="3200" dirty="0" smtClean="0">
                <a:solidFill>
                  <a:schemeClr val="tx1"/>
                </a:solidFill>
              </a:rPr>
              <a:t>Now lets see what we find…</a:t>
            </a:r>
            <a:endParaRPr lang="en-US" dirty="0"/>
          </a:p>
        </p:txBody>
      </p:sp>
      <p:pic>
        <p:nvPicPr>
          <p:cNvPr id="75780" name="Picture 4" descr="white_per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4579937"/>
            <a:ext cx="1828800" cy="982663"/>
          </a:xfrm>
          <a:prstGeom prst="rect">
            <a:avLst/>
          </a:prstGeom>
          <a:noFill/>
          <a:extLst>
            <a:ext uri="{909E8E84-426E-40dd-AFC4-6F175D3DCCD1}">
              <a14:hiddenFill xmlns:a14="http://schemas.microsoft.com/office/drawing/2010/main">
                <a:solidFill>
                  <a:srgbClr val="FFFFFF"/>
                </a:solidFill>
              </a14:hiddenFill>
            </a:ext>
          </a:extLst>
        </p:spPr>
      </p:pic>
      <p:pic>
        <p:nvPicPr>
          <p:cNvPr id="75781" name="Picture 5" descr="Alewif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559300"/>
            <a:ext cx="2057400" cy="927100"/>
          </a:xfrm>
          <a:prstGeom prst="rect">
            <a:avLst/>
          </a:prstGeom>
          <a:noFill/>
          <a:extLst>
            <a:ext uri="{909E8E84-426E-40dd-AFC4-6F175D3DCCD1}">
              <a14:hiddenFill xmlns:a14="http://schemas.microsoft.com/office/drawing/2010/main">
                <a:solidFill>
                  <a:srgbClr val="FFFFFF"/>
                </a:solidFill>
              </a14:hiddenFill>
            </a:ext>
          </a:extLst>
        </p:spPr>
      </p:pic>
      <p:pic>
        <p:nvPicPr>
          <p:cNvPr id="75782" name="Picture 6" descr="BANDEDKIILLFSH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4608512"/>
            <a:ext cx="1828800" cy="573088"/>
          </a:xfrm>
          <a:prstGeom prst="rect">
            <a:avLst/>
          </a:prstGeom>
          <a:noFill/>
          <a:extLst>
            <a:ext uri="{909E8E84-426E-40dd-AFC4-6F175D3DCCD1}">
              <a14:hiddenFill xmlns:a14="http://schemas.microsoft.com/office/drawing/2010/main">
                <a:solidFill>
                  <a:srgbClr val="FFFFFF"/>
                </a:solidFill>
              </a14:hiddenFill>
            </a:ext>
          </a:extLst>
        </p:spPr>
      </p:pic>
      <p:sp>
        <p:nvSpPr>
          <p:cNvPr id="75783" name="Rectangle 7"/>
          <p:cNvSpPr>
            <a:spLocks noChangeArrowheads="1"/>
          </p:cNvSpPr>
          <p:nvPr/>
        </p:nvSpPr>
        <p:spPr bwMode="auto">
          <a:xfrm>
            <a:off x="1447800" y="5683250"/>
            <a:ext cx="9286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solidFill>
                  <a:schemeClr val="hlink"/>
                </a:solidFill>
                <a:effectLst>
                  <a:outerShdw blurRad="38100" dist="38100" dir="2700000" algn="tl">
                    <a:srgbClr val="000000"/>
                  </a:outerShdw>
                </a:effectLst>
                <a:latin typeface="Palatino" charset="0"/>
              </a:rPr>
              <a:t>Alewife</a:t>
            </a:r>
            <a:endParaRPr lang="en-US" sz="6000" dirty="0">
              <a:solidFill>
                <a:schemeClr val="hlink"/>
              </a:solidFill>
              <a:effectLst>
                <a:outerShdw blurRad="38100" dist="38100" dir="2700000" algn="tl">
                  <a:srgbClr val="000000"/>
                </a:outerShdw>
              </a:effectLst>
              <a:latin typeface="Palatino" charset="0"/>
            </a:endParaRPr>
          </a:p>
        </p:txBody>
      </p:sp>
      <p:sp>
        <p:nvSpPr>
          <p:cNvPr id="75785" name="Rectangle 9"/>
          <p:cNvSpPr>
            <a:spLocks noChangeArrowheads="1"/>
          </p:cNvSpPr>
          <p:nvPr/>
        </p:nvSpPr>
        <p:spPr bwMode="auto">
          <a:xfrm>
            <a:off x="6400800" y="5683250"/>
            <a:ext cx="1317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solidFill>
                  <a:schemeClr val="hlink"/>
                </a:solidFill>
                <a:effectLst>
                  <a:outerShdw blurRad="38100" dist="38100" dir="2700000" algn="tl">
                    <a:srgbClr val="000000"/>
                  </a:outerShdw>
                </a:effectLst>
                <a:latin typeface="Palatino" charset="0"/>
              </a:rPr>
              <a:t>White Perch</a:t>
            </a:r>
          </a:p>
        </p:txBody>
      </p:sp>
      <p:sp>
        <p:nvSpPr>
          <p:cNvPr id="75786" name="Rectangle 10"/>
          <p:cNvSpPr>
            <a:spLocks noChangeArrowheads="1"/>
          </p:cNvSpPr>
          <p:nvPr/>
        </p:nvSpPr>
        <p:spPr bwMode="auto">
          <a:xfrm>
            <a:off x="3657600" y="5334000"/>
            <a:ext cx="17129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solidFill>
                  <a:schemeClr val="hlink"/>
                </a:solidFill>
                <a:effectLst>
                  <a:outerShdw blurRad="38100" dist="38100" dir="2700000" algn="tl">
                    <a:srgbClr val="000000"/>
                  </a:outerShdw>
                </a:effectLst>
                <a:latin typeface="Palatino" charset="0"/>
              </a:rPr>
              <a:t>Banded Killifish</a:t>
            </a:r>
          </a:p>
        </p:txBody>
      </p:sp>
      <p:pic>
        <p:nvPicPr>
          <p:cNvPr id="75787"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2057400"/>
            <a:ext cx="1747838" cy="1833563"/>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57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57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57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5783"/>
                                        </p:tgtEl>
                                        <p:attrNameLst>
                                          <p:attrName>style.visibility</p:attrName>
                                        </p:attrNameLst>
                                      </p:cBhvr>
                                      <p:to>
                                        <p:strVal val="visible"/>
                                      </p:to>
                                    </p:set>
                                    <p:anim calcmode="lin" valueType="num">
                                      <p:cBhvr additive="base">
                                        <p:cTn id="19" dur="500" fill="hold"/>
                                        <p:tgtEl>
                                          <p:spTgt spid="75783"/>
                                        </p:tgtEl>
                                        <p:attrNameLst>
                                          <p:attrName>ppt_x</p:attrName>
                                        </p:attrNameLst>
                                      </p:cBhvr>
                                      <p:tavLst>
                                        <p:tav tm="0">
                                          <p:val>
                                            <p:strVal val="#ppt_x"/>
                                          </p:val>
                                        </p:tav>
                                        <p:tav tm="100000">
                                          <p:val>
                                            <p:strVal val="#ppt_x"/>
                                          </p:val>
                                        </p:tav>
                                      </p:tavLst>
                                    </p:anim>
                                    <p:anim calcmode="lin" valueType="num">
                                      <p:cBhvr additive="base">
                                        <p:cTn id="20" dur="500" fill="hold"/>
                                        <p:tgtEl>
                                          <p:spTgt spid="75783"/>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75785"/>
                                        </p:tgtEl>
                                        <p:attrNameLst>
                                          <p:attrName>style.visibility</p:attrName>
                                        </p:attrNameLst>
                                      </p:cBhvr>
                                      <p:to>
                                        <p:strVal val="visible"/>
                                      </p:to>
                                    </p:set>
                                    <p:anim calcmode="lin" valueType="num">
                                      <p:cBhvr additive="base">
                                        <p:cTn id="24" dur="500" fill="hold"/>
                                        <p:tgtEl>
                                          <p:spTgt spid="75785"/>
                                        </p:tgtEl>
                                        <p:attrNameLst>
                                          <p:attrName>ppt_x</p:attrName>
                                        </p:attrNameLst>
                                      </p:cBhvr>
                                      <p:tavLst>
                                        <p:tav tm="0">
                                          <p:val>
                                            <p:strVal val="#ppt_x"/>
                                          </p:val>
                                        </p:tav>
                                        <p:tav tm="100000">
                                          <p:val>
                                            <p:strVal val="#ppt_x"/>
                                          </p:val>
                                        </p:tav>
                                      </p:tavLst>
                                    </p:anim>
                                    <p:anim calcmode="lin" valueType="num">
                                      <p:cBhvr additive="base">
                                        <p:cTn id="25" dur="500" fill="hold"/>
                                        <p:tgtEl>
                                          <p:spTgt spid="75785"/>
                                        </p:tgtEl>
                                        <p:attrNameLst>
                                          <p:attrName>ppt_y</p:attrName>
                                        </p:attrNameLst>
                                      </p:cBhvr>
                                      <p:tavLst>
                                        <p:tav tm="0">
                                          <p:val>
                                            <p:strVal val="1+#ppt_h/2"/>
                                          </p:val>
                                        </p:tav>
                                        <p:tav tm="100000">
                                          <p:val>
                                            <p:strVal val="#ppt_y"/>
                                          </p:val>
                                        </p:tav>
                                      </p:tavLst>
                                    </p:anim>
                                  </p:childTnLst>
                                </p:cTn>
                              </p:par>
                            </p:childTnLst>
                          </p:cTn>
                        </p:par>
                        <p:par>
                          <p:cTn id="26" fill="hold" nodeType="afterGroup">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75786"/>
                                        </p:tgtEl>
                                        <p:attrNameLst>
                                          <p:attrName>style.visibility</p:attrName>
                                        </p:attrNameLst>
                                      </p:cBhvr>
                                      <p:to>
                                        <p:strVal val="visible"/>
                                      </p:to>
                                    </p:set>
                                    <p:anim calcmode="lin" valueType="num">
                                      <p:cBhvr additive="base">
                                        <p:cTn id="29" dur="500" fill="hold"/>
                                        <p:tgtEl>
                                          <p:spTgt spid="75786"/>
                                        </p:tgtEl>
                                        <p:attrNameLst>
                                          <p:attrName>ppt_x</p:attrName>
                                        </p:attrNameLst>
                                      </p:cBhvr>
                                      <p:tavLst>
                                        <p:tav tm="0">
                                          <p:val>
                                            <p:strVal val="#ppt_x"/>
                                          </p:val>
                                        </p:tav>
                                        <p:tav tm="100000">
                                          <p:val>
                                            <p:strVal val="#ppt_x"/>
                                          </p:val>
                                        </p:tav>
                                      </p:tavLst>
                                    </p:anim>
                                    <p:anim calcmode="lin" valueType="num">
                                      <p:cBhvr additive="base">
                                        <p:cTn id="30" dur="500" fill="hold"/>
                                        <p:tgtEl>
                                          <p:spTgt spid="757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3" grpId="0" autoUpdateAnimBg="0"/>
      <p:bldP spid="75785" grpId="0" autoUpdateAnimBg="0"/>
      <p:bldP spid="75786"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rrowheads="1"/>
          </p:cNvSpPr>
          <p:nvPr>
            <p:ph type="title"/>
          </p:nvPr>
        </p:nvSpPr>
        <p:spPr>
          <a:xfrm>
            <a:off x="457200" y="685800"/>
            <a:ext cx="8229600" cy="1143000"/>
          </a:xfrm>
        </p:spPr>
        <p:txBody>
          <a:bodyPr/>
          <a:lstStyle/>
          <a:p>
            <a:r>
              <a:rPr lang="en-US"/>
              <a:t>Dissolved Oxygen (DO)</a:t>
            </a:r>
          </a:p>
        </p:txBody>
      </p:sp>
      <p:sp>
        <p:nvSpPr>
          <p:cNvPr id="193539" name="Rectangle 3"/>
          <p:cNvSpPr>
            <a:spLocks noGrp="1" noRot="1" noChangeArrowheads="1"/>
          </p:cNvSpPr>
          <p:nvPr>
            <p:ph sz="half" idx="1"/>
          </p:nvPr>
        </p:nvSpPr>
        <p:spPr>
          <a:xfrm>
            <a:off x="304800" y="1828800"/>
            <a:ext cx="4191000" cy="2971800"/>
          </a:xfrm>
        </p:spPr>
        <p:txBody>
          <a:bodyPr/>
          <a:lstStyle/>
          <a:p>
            <a:r>
              <a:rPr lang="en-US" sz="2400" dirty="0"/>
              <a:t>DO - is needed by Fish and </a:t>
            </a:r>
            <a:r>
              <a:rPr lang="en-US" sz="2400" dirty="0" smtClean="0"/>
              <a:t>Animals to survive in the water.</a:t>
            </a:r>
            <a:endParaRPr lang="en-US" sz="2400" dirty="0"/>
          </a:p>
          <a:p>
            <a:r>
              <a:rPr lang="en-US" sz="2400" dirty="0"/>
              <a:t>Oxygen levels can change </a:t>
            </a:r>
            <a:r>
              <a:rPr lang="en-US" sz="2400" dirty="0" smtClean="0"/>
              <a:t>quickly due to:</a:t>
            </a:r>
          </a:p>
          <a:p>
            <a:pPr lvl="1"/>
            <a:r>
              <a:rPr lang="en-US" sz="2400" dirty="0" smtClean="0"/>
              <a:t>Wind &amp; wave activity</a:t>
            </a:r>
            <a:endParaRPr lang="en-US" sz="2400" dirty="0"/>
          </a:p>
          <a:p>
            <a:pPr lvl="1"/>
            <a:r>
              <a:rPr lang="en-US" sz="2400" dirty="0" smtClean="0"/>
              <a:t>Different rates of photosynthesis by plants in the water  </a:t>
            </a:r>
          </a:p>
          <a:p>
            <a:pPr lvl="1"/>
            <a:r>
              <a:rPr lang="en-US" sz="2400" dirty="0" smtClean="0"/>
              <a:t>Bacteria using oxygen </a:t>
            </a:r>
            <a:endParaRPr lang="en-US" sz="2400" dirty="0"/>
          </a:p>
          <a:p>
            <a:endParaRPr lang="en-US" sz="2400" dirty="0"/>
          </a:p>
          <a:p>
            <a:endParaRPr lang="en-US" sz="2800" dirty="0"/>
          </a:p>
        </p:txBody>
      </p:sp>
      <p:pic>
        <p:nvPicPr>
          <p:cNvPr id="193540" name="Picture 4"/>
          <p:cNvPicPr>
            <a:picLocks noGrp="1" noChangeAspect="1" noChangeArrowheads="1"/>
          </p:cNvPicPr>
          <p:nvPr>
            <p:ph type="body" sz="half" idx="2"/>
          </p:nvPr>
        </p:nvPicPr>
        <p:blipFill>
          <a:blip r:embed="rId3">
            <a:extLst>
              <a:ext uri="{28A0092B-C50C-407E-A947-70E740481C1C}">
                <a14:useLocalDpi xmlns:a14="http://schemas.microsoft.com/office/drawing/2010/main" val="0"/>
              </a:ext>
            </a:extLst>
          </a:blip>
          <a:srcRect/>
          <a:stretch>
            <a:fillRect/>
          </a:stretch>
        </p:blipFill>
        <p:spPr>
          <a:xfrm>
            <a:off x="4648200" y="1828800"/>
            <a:ext cx="4038600" cy="2900363"/>
          </a:xfrm>
          <a:ln/>
        </p:spPr>
      </p:pic>
      <p:sp>
        <p:nvSpPr>
          <p:cNvPr id="193541" name="Rectangle 5"/>
          <p:cNvSpPr>
            <a:spLocks noChangeArrowheads="1"/>
          </p:cNvSpPr>
          <p:nvPr/>
        </p:nvSpPr>
        <p:spPr bwMode="auto">
          <a:xfrm>
            <a:off x="4572000" y="4800600"/>
            <a:ext cx="44196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2800" b="0" dirty="0" smtClean="0">
                <a:solidFill>
                  <a:schemeClr val="folHlink"/>
                </a:solidFill>
                <a:latin typeface="+mn-lt"/>
              </a:rPr>
              <a:t>Good levels of D.O. are from 5 to11 mg/l</a:t>
            </a:r>
          </a:p>
          <a:p>
            <a:pPr>
              <a:spcBef>
                <a:spcPct val="50000"/>
              </a:spcBef>
            </a:pPr>
            <a:r>
              <a:rPr lang="en-US" sz="2800" b="0" dirty="0" smtClean="0">
                <a:solidFill>
                  <a:schemeClr val="folHlink"/>
                </a:solidFill>
                <a:latin typeface="+mn-lt"/>
              </a:rPr>
              <a:t>What </a:t>
            </a:r>
            <a:r>
              <a:rPr lang="en-US" sz="2800" b="0" dirty="0">
                <a:solidFill>
                  <a:schemeClr val="folHlink"/>
                </a:solidFill>
                <a:latin typeface="+mn-lt"/>
              </a:rPr>
              <a:t>do </a:t>
            </a:r>
            <a:r>
              <a:rPr lang="en-US" sz="2800" b="0" dirty="0" smtClean="0">
                <a:solidFill>
                  <a:schemeClr val="folHlink"/>
                </a:solidFill>
                <a:latin typeface="+mn-lt"/>
              </a:rPr>
              <a:t>you predict it will be </a:t>
            </a:r>
            <a:r>
              <a:rPr lang="en-US" sz="2800" b="0" dirty="0">
                <a:solidFill>
                  <a:schemeClr val="folHlink"/>
                </a:solidFill>
                <a:latin typeface="+mn-lt"/>
              </a:rPr>
              <a:t>in your area?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93541"/>
                                        </p:tgtEl>
                                        <p:attrNameLst>
                                          <p:attrName>style.visibility</p:attrName>
                                        </p:attrNameLst>
                                      </p:cBhvr>
                                      <p:to>
                                        <p:strVal val="visible"/>
                                      </p:to>
                                    </p:set>
                                    <p:anim calcmode="lin" valueType="num">
                                      <p:cBhvr>
                                        <p:cTn id="7" dur="500" fill="hold"/>
                                        <p:tgtEl>
                                          <p:spTgt spid="193541"/>
                                        </p:tgtEl>
                                        <p:attrNameLst>
                                          <p:attrName>ppt_w</p:attrName>
                                        </p:attrNameLst>
                                      </p:cBhvr>
                                      <p:tavLst>
                                        <p:tav tm="0">
                                          <p:val>
                                            <p:fltVal val="0"/>
                                          </p:val>
                                        </p:tav>
                                        <p:tav tm="100000">
                                          <p:val>
                                            <p:strVal val="#ppt_w"/>
                                          </p:val>
                                        </p:tav>
                                      </p:tavLst>
                                    </p:anim>
                                    <p:anim calcmode="lin" valueType="num">
                                      <p:cBhvr>
                                        <p:cTn id="8" dur="500" fill="hold"/>
                                        <p:tgtEl>
                                          <p:spTgt spid="193541"/>
                                        </p:tgtEl>
                                        <p:attrNameLst>
                                          <p:attrName>ppt_h</p:attrName>
                                        </p:attrNameLst>
                                      </p:cBhvr>
                                      <p:tavLst>
                                        <p:tav tm="0">
                                          <p:val>
                                            <p:fltVal val="0"/>
                                          </p:val>
                                        </p:tav>
                                        <p:tav tm="100000">
                                          <p:val>
                                            <p:strVal val="#ppt_h"/>
                                          </p:val>
                                        </p:tav>
                                      </p:tavLst>
                                    </p:anim>
                                    <p:anim calcmode="lin" valueType="num">
                                      <p:cBhvr>
                                        <p:cTn id="9" dur="500" fill="hold"/>
                                        <p:tgtEl>
                                          <p:spTgt spid="193541"/>
                                        </p:tgtEl>
                                        <p:attrNameLst>
                                          <p:attrName>style.rotation</p:attrName>
                                        </p:attrNameLst>
                                      </p:cBhvr>
                                      <p:tavLst>
                                        <p:tav tm="0">
                                          <p:val>
                                            <p:fltVal val="360"/>
                                          </p:val>
                                        </p:tav>
                                        <p:tav tm="100000">
                                          <p:val>
                                            <p:fltVal val="0"/>
                                          </p:val>
                                        </p:tav>
                                      </p:tavLst>
                                    </p:anim>
                                    <p:animEffect transition="in" filter="fade">
                                      <p:cBhvr>
                                        <p:cTn id="10" dur="500"/>
                                        <p:tgtEl>
                                          <p:spTgt spid="193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rrowheads="1"/>
          </p:cNvSpPr>
          <p:nvPr>
            <p:ph type="title"/>
          </p:nvPr>
        </p:nvSpPr>
        <p:spPr/>
        <p:txBody>
          <a:bodyPr/>
          <a:lstStyle/>
          <a:p>
            <a:r>
              <a:rPr lang="en-US"/>
              <a:t>pH - how acidic or basic is the water in the river</a:t>
            </a:r>
          </a:p>
        </p:txBody>
      </p:sp>
      <p:sp>
        <p:nvSpPr>
          <p:cNvPr id="174084" name="Rectangle 4"/>
          <p:cNvSpPr>
            <a:spLocks noGrp="1" noRot="1" noChangeArrowheads="1"/>
          </p:cNvSpPr>
          <p:nvPr>
            <p:ph type="body" sz="half" idx="2"/>
          </p:nvPr>
        </p:nvSpPr>
        <p:spPr>
          <a:xfrm>
            <a:off x="4648200" y="1600200"/>
            <a:ext cx="4038600" cy="1371600"/>
          </a:xfrm>
        </p:spPr>
        <p:txBody>
          <a:bodyPr/>
          <a:lstStyle/>
          <a:p>
            <a:pPr>
              <a:lnSpc>
                <a:spcPct val="90000"/>
              </a:lnSpc>
            </a:pPr>
            <a:r>
              <a:rPr lang="en-US" sz="2800"/>
              <a:t>Let</a:t>
            </a:r>
            <a:r>
              <a:rPr lang="ja-JP" altLang="en-US" sz="2800">
                <a:latin typeface="Arial"/>
              </a:rPr>
              <a:t>’</a:t>
            </a:r>
            <a:r>
              <a:rPr lang="en-US" sz="2800"/>
              <a:t>s measure the pH of the Hudson River in your area - </a:t>
            </a:r>
          </a:p>
        </p:txBody>
      </p:sp>
      <p:pic>
        <p:nvPicPr>
          <p:cNvPr id="174085" name="Picture 5"/>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2743200"/>
            <a:ext cx="4038600" cy="1452563"/>
          </a:xfrm>
          <a:noFill/>
          <a:ln/>
        </p:spPr>
      </p:pic>
      <p:sp>
        <p:nvSpPr>
          <p:cNvPr id="174086" name="Rectangle 6"/>
          <p:cNvSpPr>
            <a:spLocks noChangeArrowheads="1"/>
          </p:cNvSpPr>
          <p:nvPr/>
        </p:nvSpPr>
        <p:spPr bwMode="auto">
          <a:xfrm>
            <a:off x="304800" y="4419600"/>
            <a:ext cx="4572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800" b="0" dirty="0">
                <a:effectLst>
                  <a:outerShdw blurRad="38100" dist="38100" dir="2700000" algn="tl">
                    <a:srgbClr val="000000"/>
                  </a:outerShdw>
                </a:effectLst>
                <a:latin typeface="Palatino" charset="0"/>
              </a:rPr>
              <a:t>Fish are very sensitive to the pH of the water - each species has a range </a:t>
            </a:r>
            <a:r>
              <a:rPr lang="en-US" sz="2800" b="0" dirty="0" smtClean="0">
                <a:effectLst>
                  <a:outerShdw blurRad="38100" dist="38100" dir="2700000" algn="tl">
                    <a:srgbClr val="000000"/>
                  </a:outerShdw>
                </a:effectLst>
                <a:latin typeface="Palatino" charset="0"/>
              </a:rPr>
              <a:t>for their health </a:t>
            </a:r>
            <a:r>
              <a:rPr lang="en-US" sz="2800" b="0" dirty="0">
                <a:effectLst>
                  <a:outerShdw blurRad="38100" dist="38100" dir="2700000" algn="tl">
                    <a:srgbClr val="000000"/>
                  </a:outerShdw>
                </a:effectLst>
                <a:latin typeface="Palatino" charset="0"/>
              </a:rPr>
              <a:t>&amp; reproduction</a:t>
            </a:r>
          </a:p>
        </p:txBody>
      </p:sp>
      <p:sp>
        <p:nvSpPr>
          <p:cNvPr id="174087" name="Rectangle 7"/>
          <p:cNvSpPr>
            <a:spLocks noChangeArrowheads="1"/>
          </p:cNvSpPr>
          <p:nvPr/>
        </p:nvSpPr>
        <p:spPr bwMode="auto">
          <a:xfrm>
            <a:off x="5184775" y="3290887"/>
            <a:ext cx="29366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spcBef>
                <a:spcPct val="20000"/>
              </a:spcBef>
              <a:buClr>
                <a:schemeClr val="hlink"/>
              </a:buClr>
              <a:buSzPct val="70000"/>
              <a:buFont typeface="Wingdings" charset="0"/>
              <a:buNone/>
            </a:pPr>
            <a:r>
              <a:rPr lang="en-US" sz="2800" b="0" dirty="0" smtClean="0">
                <a:effectLst>
                  <a:outerShdw blurRad="38100" dist="38100" dir="2700000" algn="tl">
                    <a:srgbClr val="000000"/>
                  </a:outerShdw>
                </a:effectLst>
                <a:latin typeface="Palatino" charset="0"/>
              </a:rPr>
              <a:t>Is </a:t>
            </a:r>
            <a:r>
              <a:rPr lang="en-US" sz="2800" b="0" dirty="0">
                <a:effectLst>
                  <a:outerShdw blurRad="38100" dist="38100" dir="2700000" algn="tl">
                    <a:srgbClr val="000000"/>
                  </a:outerShdw>
                </a:effectLst>
                <a:latin typeface="Palatino" charset="0"/>
              </a:rPr>
              <a:t>it neutral (7.0)?</a:t>
            </a:r>
          </a:p>
        </p:txBody>
      </p:sp>
      <p:sp>
        <p:nvSpPr>
          <p:cNvPr id="174088" name="Rectangle 8"/>
          <p:cNvSpPr>
            <a:spLocks noChangeArrowheads="1"/>
          </p:cNvSpPr>
          <p:nvPr/>
        </p:nvSpPr>
        <p:spPr bwMode="auto">
          <a:xfrm>
            <a:off x="5140325" y="4038600"/>
            <a:ext cx="32416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0" dirty="0">
                <a:effectLst>
                  <a:outerShdw blurRad="38100" dist="38100" dir="2700000" algn="tl">
                    <a:srgbClr val="000000"/>
                  </a:outerShdw>
                </a:effectLst>
                <a:latin typeface="Palatino" charset="0"/>
              </a:rPr>
              <a:t>more acidic (&lt; 7.0)?</a:t>
            </a:r>
          </a:p>
        </p:txBody>
      </p:sp>
      <p:sp>
        <p:nvSpPr>
          <p:cNvPr id="174089" name="Rectangle 9"/>
          <p:cNvSpPr>
            <a:spLocks noChangeArrowheads="1"/>
          </p:cNvSpPr>
          <p:nvPr/>
        </p:nvSpPr>
        <p:spPr bwMode="auto">
          <a:xfrm>
            <a:off x="5165725" y="4800600"/>
            <a:ext cx="34448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0" dirty="0">
                <a:effectLst>
                  <a:outerShdw blurRad="38100" dist="38100" dir="2700000" algn="tl">
                    <a:srgbClr val="000000"/>
                  </a:outerShdw>
                </a:effectLst>
                <a:latin typeface="Palatino" charset="0"/>
              </a:rPr>
              <a:t>or more basic (&gt;7.0)?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74087"/>
                                        </p:tgtEl>
                                        <p:attrNameLst>
                                          <p:attrName>style.visibility</p:attrName>
                                        </p:attrNameLst>
                                      </p:cBhvr>
                                      <p:to>
                                        <p:strVal val="visible"/>
                                      </p:to>
                                    </p:set>
                                    <p:animEffect transition="in" filter="plus(in)">
                                      <p:cBhvr>
                                        <p:cTn id="7" dur="2000"/>
                                        <p:tgtEl>
                                          <p:spTgt spid="1740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74088"/>
                                        </p:tgtEl>
                                        <p:attrNameLst>
                                          <p:attrName>style.visibility</p:attrName>
                                        </p:attrNameLst>
                                      </p:cBhvr>
                                      <p:to>
                                        <p:strVal val="visible"/>
                                      </p:to>
                                    </p:set>
                                    <p:animEffect transition="in" filter="plus(in)">
                                      <p:cBhvr>
                                        <p:cTn id="12" dur="2000"/>
                                        <p:tgtEl>
                                          <p:spTgt spid="1740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174089"/>
                                        </p:tgtEl>
                                        <p:attrNameLst>
                                          <p:attrName>style.visibility</p:attrName>
                                        </p:attrNameLst>
                                      </p:cBhvr>
                                      <p:to>
                                        <p:strVal val="visible"/>
                                      </p:to>
                                    </p:set>
                                    <p:animEffect transition="in" filter="plus(in)">
                                      <p:cBhvr>
                                        <p:cTn id="17" dur="2000"/>
                                        <p:tgtEl>
                                          <p:spTgt spid="174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7" grpId="0"/>
      <p:bldP spid="174088" grpId="0"/>
      <p:bldP spid="17408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sz="quarter"/>
          </p:nvPr>
        </p:nvSpPr>
        <p:spPr/>
        <p:txBody>
          <a:bodyPr/>
          <a:lstStyle/>
          <a:p>
            <a:r>
              <a:rPr lang="en-US"/>
              <a:t>Common Catches</a:t>
            </a:r>
            <a:br>
              <a:rPr lang="en-US"/>
            </a:br>
            <a:r>
              <a:rPr lang="en-US"/>
              <a:t>Will this year vary?</a:t>
            </a:r>
          </a:p>
        </p:txBody>
      </p:sp>
      <p:pic>
        <p:nvPicPr>
          <p:cNvPr id="68631" name="Picture 2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105400" y="4114800"/>
            <a:ext cx="2971800" cy="1763713"/>
          </a:xfrm>
        </p:spPr>
      </p:pic>
      <p:pic>
        <p:nvPicPr>
          <p:cNvPr id="68650" name="Picture 42"/>
          <p:cNvPicPr>
            <a:picLocks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1027113" y="1600200"/>
            <a:ext cx="2898775" cy="2173288"/>
          </a:xfrm>
          <a:noFill/>
          <a:ln/>
        </p:spPr>
      </p:pic>
      <p:pic>
        <p:nvPicPr>
          <p:cNvPr id="68651" name="Picture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676400"/>
            <a:ext cx="3124200" cy="208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8655" name="Picture 47"/>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1027113" y="3925888"/>
            <a:ext cx="2859087" cy="2144712"/>
          </a:xfrm>
          <a:noFill/>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p:txBody>
          <a:bodyPr/>
          <a:lstStyle/>
          <a:p>
            <a:r>
              <a:rPr lang="en-US"/>
              <a:t>Identify, measure, count </a:t>
            </a:r>
          </a:p>
        </p:txBody>
      </p:sp>
      <p:sp>
        <p:nvSpPr>
          <p:cNvPr id="86019" name="Rectangle 3"/>
          <p:cNvSpPr>
            <a:spLocks noGrp="1" noRot="1" noChangeArrowheads="1"/>
          </p:cNvSpPr>
          <p:nvPr>
            <p:ph type="body" sz="half" idx="1"/>
          </p:nvPr>
        </p:nvSpPr>
        <p:spPr/>
        <p:txBody>
          <a:bodyPr/>
          <a:lstStyle/>
          <a:p>
            <a:pPr lvl="1">
              <a:buFont typeface="Wingdings" charset="0"/>
              <a:buNone/>
            </a:pPr>
            <a:endParaRPr lang="en-US" sz="2400"/>
          </a:p>
          <a:p>
            <a:pPr lvl="1">
              <a:buFont typeface="Wingdings" charset="0"/>
              <a:buNone/>
            </a:pPr>
            <a:r>
              <a:rPr lang="en-US" sz="2400"/>
              <a:t> </a:t>
            </a:r>
          </a:p>
          <a:p>
            <a:endParaRPr lang="en-US" sz="2800"/>
          </a:p>
        </p:txBody>
      </p:sp>
      <p:pic>
        <p:nvPicPr>
          <p:cNvPr id="86028" name="Picture 12"/>
          <p:cNvPicPr>
            <a:picLocks noGrp="1" noChangeAspect="1" noChangeArrowheads="1"/>
          </p:cNvPicPr>
          <p:nvPr>
            <p:ph type="chart" sz="half" idx="2"/>
          </p:nvPr>
        </p:nvPicPr>
        <p:blipFill>
          <a:blip r:embed="rId3">
            <a:extLst>
              <a:ext uri="{28A0092B-C50C-407E-A947-70E740481C1C}">
                <a14:useLocalDpi xmlns:a14="http://schemas.microsoft.com/office/drawing/2010/main" val="0"/>
              </a:ext>
            </a:extLst>
          </a:blip>
          <a:srcRect/>
          <a:stretch>
            <a:fillRect/>
          </a:stretch>
        </p:blipFill>
        <p:spPr>
          <a:xfrm>
            <a:off x="4800600" y="1905000"/>
            <a:ext cx="4038600" cy="3028950"/>
          </a:xfrm>
          <a:noFill/>
          <a:ln/>
        </p:spPr>
      </p:pic>
      <p:pic>
        <p:nvPicPr>
          <p:cNvPr id="8603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05000"/>
            <a:ext cx="40386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6031" name="Text Box 15"/>
          <p:cNvSpPr txBox="1">
            <a:spLocks noChangeArrowheads="1"/>
          </p:cNvSpPr>
          <p:nvPr/>
        </p:nvSpPr>
        <p:spPr bwMode="auto">
          <a:xfrm>
            <a:off x="1143000" y="5334000"/>
            <a:ext cx="7162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t>This eel can be hard to measure so they wrapped it in the net to help stretch it out to its full length</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86031"/>
                                        </p:tgtEl>
                                        <p:attrNameLst>
                                          <p:attrName>style.visibility</p:attrName>
                                        </p:attrNameLst>
                                      </p:cBhvr>
                                      <p:to>
                                        <p:strVal val="visible"/>
                                      </p:to>
                                    </p:set>
                                    <p:animEffect transition="in" filter="fade">
                                      <p:cBhvr>
                                        <p:cTn id="7" dur="1000"/>
                                        <p:tgtEl>
                                          <p:spTgt spid="86031"/>
                                        </p:tgtEl>
                                      </p:cBhvr>
                                    </p:animEffect>
                                    <p:anim calcmode="lin" valueType="num">
                                      <p:cBhvr>
                                        <p:cTn id="8" dur="1000" fill="hold"/>
                                        <p:tgtEl>
                                          <p:spTgt spid="86031"/>
                                        </p:tgtEl>
                                        <p:attrNameLst>
                                          <p:attrName>ppt_x</p:attrName>
                                        </p:attrNameLst>
                                      </p:cBhvr>
                                      <p:tavLst>
                                        <p:tav tm="0">
                                          <p:val>
                                            <p:strVal val="#ppt_x-.1"/>
                                          </p:val>
                                        </p:tav>
                                        <p:tav tm="100000">
                                          <p:val>
                                            <p:strVal val="#ppt_x"/>
                                          </p:val>
                                        </p:tav>
                                      </p:tavLst>
                                    </p:anim>
                                    <p:anim calcmode="lin" valueType="num">
                                      <p:cBhvr>
                                        <p:cTn id="9" dur="1000" fill="hold"/>
                                        <p:tgtEl>
                                          <p:spTgt spid="860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rrowheads="1"/>
          </p:cNvSpPr>
          <p:nvPr>
            <p:ph type="title"/>
          </p:nvPr>
        </p:nvSpPr>
        <p:spPr/>
        <p:txBody>
          <a:bodyPr/>
          <a:lstStyle/>
          <a:p>
            <a:r>
              <a:rPr lang="en-US" sz="4000"/>
              <a:t>What did you catch in your section of the the River</a:t>
            </a:r>
            <a:endParaRPr lang="en-US"/>
          </a:p>
        </p:txBody>
      </p:sp>
      <p:pic>
        <p:nvPicPr>
          <p:cNvPr id="175109" name="Picture 5"/>
          <p:cNvPicPr>
            <a:picLocks noGrp="1" noChangeAspect="1" noChangeArrowheads="1"/>
          </p:cNvPicPr>
          <p:nvPr>
            <p:ph type="body" sz="half" idx="1"/>
          </p:nvPr>
        </p:nvPicPr>
        <p:blipFill>
          <a:blip r:embed="rId3">
            <a:extLst>
              <a:ext uri="{28A0092B-C50C-407E-A947-70E740481C1C}">
                <a14:useLocalDpi xmlns:a14="http://schemas.microsoft.com/office/drawing/2010/main" val="0"/>
              </a:ext>
            </a:extLst>
          </a:blip>
          <a:srcRect/>
          <a:stretch>
            <a:fillRect/>
          </a:stretch>
        </p:blipFill>
        <p:spPr>
          <a:xfrm>
            <a:off x="457200" y="1905000"/>
            <a:ext cx="4038600" cy="2263775"/>
          </a:xfrm>
          <a:noFill/>
          <a:ln/>
        </p:spPr>
      </p:pic>
      <p:pic>
        <p:nvPicPr>
          <p:cNvPr id="175110" name="Picture 6"/>
          <p:cNvPicPr>
            <a:picLocks noChangeAspect="1" noChangeArrowheads="1"/>
          </p:cNvPicPr>
          <p:nvPr>
            <p:ph type="chart" sz="half" idx="2"/>
          </p:nvPr>
        </p:nvPicPr>
        <p:blipFill>
          <a:blip r:embed="rId4">
            <a:extLst>
              <a:ext uri="{28A0092B-C50C-407E-A947-70E740481C1C}">
                <a14:useLocalDpi xmlns:a14="http://schemas.microsoft.com/office/drawing/2010/main" val="0"/>
              </a:ext>
            </a:extLst>
          </a:blip>
          <a:srcRect/>
          <a:stretch>
            <a:fillRect/>
          </a:stretch>
        </p:blipFill>
        <p:spPr>
          <a:xfrm>
            <a:off x="4648200" y="2133600"/>
            <a:ext cx="4038600" cy="1452563"/>
          </a:xfrm>
          <a:noFill/>
          <a:ln/>
        </p:spPr>
      </p:pic>
      <p:sp>
        <p:nvSpPr>
          <p:cNvPr id="175111" name="Rectangle 7"/>
          <p:cNvSpPr>
            <a:spLocks noChangeArrowheads="1"/>
          </p:cNvSpPr>
          <p:nvPr/>
        </p:nvSpPr>
        <p:spPr bwMode="auto">
          <a:xfrm>
            <a:off x="609600" y="4267200"/>
            <a:ext cx="7512050" cy="15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90000"/>
              </a:lnSpc>
              <a:spcBef>
                <a:spcPct val="20000"/>
              </a:spcBef>
              <a:buClr>
                <a:schemeClr val="hlink"/>
              </a:buClr>
              <a:buSzPct val="70000"/>
              <a:buFont typeface="Wingdings" charset="0"/>
              <a:buChar char="n"/>
            </a:pPr>
            <a:r>
              <a:rPr lang="en-US" sz="2400" b="0" dirty="0">
                <a:effectLst>
                  <a:outerShdw blurRad="38100" dist="38100" dir="2700000" algn="tl">
                    <a:srgbClr val="000000"/>
                  </a:outerShdw>
                </a:effectLst>
                <a:latin typeface="Palatino" charset="0"/>
              </a:rPr>
              <a:t>Blue Crab - the </a:t>
            </a:r>
            <a:r>
              <a:rPr lang="en-US" sz="2400" b="0" dirty="0" err="1">
                <a:effectLst>
                  <a:outerShdw blurRad="38100" dist="38100" dir="2700000" algn="tl">
                    <a:srgbClr val="000000"/>
                  </a:outerShdw>
                </a:effectLst>
                <a:latin typeface="Palatino" charset="0"/>
              </a:rPr>
              <a:t>latin</a:t>
            </a:r>
            <a:r>
              <a:rPr lang="en-US" sz="2400" b="0" dirty="0">
                <a:effectLst>
                  <a:outerShdw blurRad="38100" dist="38100" dir="2700000" algn="tl">
                    <a:srgbClr val="000000"/>
                  </a:outerShdw>
                </a:effectLst>
                <a:latin typeface="Palatino" charset="0"/>
              </a:rPr>
              <a:t> name means </a:t>
            </a:r>
            <a:r>
              <a:rPr lang="ja-JP" altLang="en-US" sz="2400" b="0" dirty="0">
                <a:effectLst>
                  <a:outerShdw blurRad="38100" dist="38100" dir="2700000" algn="tl">
                    <a:srgbClr val="000000"/>
                  </a:outerShdw>
                </a:effectLst>
                <a:latin typeface="Arial"/>
              </a:rPr>
              <a:t>“</a:t>
            </a:r>
            <a:r>
              <a:rPr lang="en-US" sz="2400" b="0" dirty="0">
                <a:effectLst>
                  <a:outerShdw blurRad="38100" dist="38100" dir="2700000" algn="tl">
                    <a:srgbClr val="000000"/>
                  </a:outerShdw>
                </a:effectLst>
                <a:latin typeface="Palatino" charset="0"/>
              </a:rPr>
              <a:t>beautiful swimmer</a:t>
            </a:r>
            <a:r>
              <a:rPr lang="ja-JP" altLang="en-US" sz="2400" b="0" dirty="0" smtClean="0">
                <a:effectLst>
                  <a:outerShdw blurRad="38100" dist="38100" dir="2700000" algn="tl">
                    <a:srgbClr val="000000"/>
                  </a:outerShdw>
                </a:effectLst>
                <a:latin typeface="Arial"/>
              </a:rPr>
              <a:t>”</a:t>
            </a:r>
            <a:r>
              <a:rPr lang="en-US" altLang="ja-JP" sz="2400" b="0" dirty="0" smtClean="0">
                <a:effectLst>
                  <a:outerShdw blurRad="38100" dist="38100" dir="2700000" algn="tl">
                    <a:srgbClr val="000000"/>
                  </a:outerShdw>
                </a:effectLst>
                <a:latin typeface="Palatino" charset="0"/>
              </a:rPr>
              <a:t>. </a:t>
            </a:r>
            <a:r>
              <a:rPr lang="en-US" sz="2400" b="0" dirty="0" smtClean="0">
                <a:effectLst>
                  <a:outerShdw blurRad="38100" dist="38100" dir="2700000" algn="tl">
                    <a:srgbClr val="000000"/>
                  </a:outerShdw>
                </a:effectLst>
                <a:latin typeface="Palatino" charset="0"/>
              </a:rPr>
              <a:t> </a:t>
            </a:r>
            <a:r>
              <a:rPr lang="en-US" sz="2400" b="0" dirty="0">
                <a:effectLst>
                  <a:outerShdw blurRad="38100" dist="38100" dir="2700000" algn="tl">
                    <a:srgbClr val="000000"/>
                  </a:outerShdw>
                </a:effectLst>
                <a:latin typeface="Palatino" charset="0"/>
              </a:rPr>
              <a:t>YES THEY SWIM! </a:t>
            </a:r>
            <a:r>
              <a:rPr lang="en-US" sz="2400" b="0" dirty="0" smtClean="0">
                <a:effectLst>
                  <a:outerShdw blurRad="38100" dist="38100" dir="2700000" algn="tl">
                    <a:srgbClr val="000000"/>
                  </a:outerShdw>
                </a:effectLst>
                <a:latin typeface="Palatino" charset="0"/>
              </a:rPr>
              <a:t> The Hudson is famous for its blue crabs!</a:t>
            </a:r>
          </a:p>
          <a:p>
            <a:pPr eaLnBrk="1" hangingPunct="1">
              <a:lnSpc>
                <a:spcPct val="90000"/>
              </a:lnSpc>
              <a:spcBef>
                <a:spcPct val="20000"/>
              </a:spcBef>
              <a:buClr>
                <a:schemeClr val="hlink"/>
              </a:buClr>
              <a:buSzPct val="70000"/>
              <a:buFont typeface="Wingdings" charset="0"/>
              <a:buChar char="n"/>
            </a:pPr>
            <a:endParaRPr lang="en-US" sz="2400" b="0" dirty="0">
              <a:effectLst>
                <a:outerShdw blurRad="38100" dist="38100" dir="2700000" algn="tl">
                  <a:srgbClr val="000000"/>
                </a:outerShdw>
              </a:effectLst>
              <a:latin typeface="Palatino" charset="0"/>
            </a:endParaRPr>
          </a:p>
        </p:txBody>
      </p:sp>
      <p:sp>
        <p:nvSpPr>
          <p:cNvPr id="175112" name="Text Box 8"/>
          <p:cNvSpPr txBox="1">
            <a:spLocks noChangeArrowheads="1"/>
          </p:cNvSpPr>
          <p:nvPr/>
        </p:nvSpPr>
        <p:spPr bwMode="auto">
          <a:xfrm>
            <a:off x="609600" y="5422900"/>
            <a:ext cx="7924800" cy="1551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lnSpc>
                <a:spcPct val="90000"/>
              </a:lnSpc>
              <a:spcBef>
                <a:spcPct val="20000"/>
              </a:spcBef>
              <a:buClr>
                <a:schemeClr val="hlink"/>
              </a:buClr>
              <a:buSzPct val="70000"/>
              <a:buFont typeface="Wingdings" charset="0"/>
              <a:buChar char="n"/>
            </a:pPr>
            <a:r>
              <a:rPr lang="en-US" sz="2400" b="0" dirty="0" err="1">
                <a:effectLst>
                  <a:outerShdw blurRad="38100" dist="38100" dir="2700000" algn="tl">
                    <a:srgbClr val="000000"/>
                  </a:outerShdw>
                </a:effectLst>
                <a:latin typeface="Palatino" charset="0"/>
              </a:rPr>
              <a:t>Spottail</a:t>
            </a:r>
            <a:r>
              <a:rPr lang="en-US" sz="2400" b="0" dirty="0">
                <a:effectLst>
                  <a:outerShdw blurRad="38100" dist="38100" dir="2700000" algn="tl">
                    <a:srgbClr val="000000"/>
                  </a:outerShdw>
                </a:effectLst>
                <a:latin typeface="Palatino" charset="0"/>
              </a:rPr>
              <a:t> Shiner - was first collected in the Hudson </a:t>
            </a:r>
            <a:r>
              <a:rPr lang="en-US" sz="2400" b="0" dirty="0" smtClean="0">
                <a:effectLst>
                  <a:outerShdw blurRad="38100" dist="38100" dir="2700000" algn="tl">
                    <a:srgbClr val="000000"/>
                  </a:outerShdw>
                </a:effectLst>
                <a:latin typeface="Palatino" charset="0"/>
              </a:rPr>
              <a:t>River by the governor at the time – Gov. Clinton. Its scientific name is </a:t>
            </a:r>
            <a:r>
              <a:rPr lang="en-US" sz="2400" b="0" dirty="0" err="1" smtClean="0">
                <a:effectLst>
                  <a:outerShdw blurRad="38100" dist="38100" dir="2700000" algn="tl">
                    <a:srgbClr val="000000"/>
                  </a:outerShdw>
                </a:effectLst>
                <a:latin typeface="Palatino" charset="0"/>
              </a:rPr>
              <a:t>Notropis</a:t>
            </a:r>
            <a:r>
              <a:rPr lang="en-US" sz="2400" b="0" dirty="0" smtClean="0">
                <a:effectLst>
                  <a:outerShdw blurRad="38100" dist="38100" dir="2700000" algn="tl">
                    <a:srgbClr val="000000"/>
                  </a:outerShdw>
                </a:effectLst>
                <a:latin typeface="Palatino" charset="0"/>
              </a:rPr>
              <a:t> </a:t>
            </a:r>
            <a:r>
              <a:rPr lang="en-US" sz="2400" b="0" dirty="0" err="1" smtClean="0">
                <a:effectLst>
                  <a:outerShdw blurRad="38100" dist="38100" dir="2700000" algn="tl">
                    <a:srgbClr val="000000"/>
                  </a:outerShdw>
                </a:effectLst>
                <a:latin typeface="Palatino" charset="0"/>
              </a:rPr>
              <a:t>hudsonius</a:t>
            </a:r>
            <a:r>
              <a:rPr lang="en-US" sz="2400" b="0" dirty="0" smtClean="0">
                <a:effectLst>
                  <a:outerShdw blurRad="38100" dist="38100" dir="2700000" algn="tl">
                    <a:srgbClr val="000000"/>
                  </a:outerShdw>
                </a:effectLst>
                <a:latin typeface="Palatino" charset="0"/>
              </a:rPr>
              <a:t>  in honor of the Hudson. </a:t>
            </a:r>
            <a:endParaRPr lang="en-US" sz="2400" b="0" dirty="0">
              <a:effectLst>
                <a:outerShdw blurRad="38100" dist="38100" dir="2700000" algn="tl">
                  <a:srgbClr val="000000"/>
                </a:outerShdw>
              </a:effectLst>
              <a:latin typeface="Palatino" charset="0"/>
            </a:endParaRPr>
          </a:p>
          <a:p>
            <a:pPr>
              <a:spcBef>
                <a:spcPct val="50000"/>
              </a:spcBef>
            </a:pP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175110"/>
                                        </p:tgtEl>
                                        <p:attrNameLst>
                                          <p:attrName>style.visibility</p:attrName>
                                        </p:attrNameLst>
                                      </p:cBhvr>
                                      <p:to>
                                        <p:strVal val="visible"/>
                                      </p:to>
                                    </p:set>
                                    <p:animEffect transition="in" filter="fade">
                                      <p:cBhvr>
                                        <p:cTn id="7" dur="800" decel="100000"/>
                                        <p:tgtEl>
                                          <p:spTgt spid="175110"/>
                                        </p:tgtEl>
                                      </p:cBhvr>
                                    </p:animEffect>
                                    <p:anim calcmode="lin" valueType="num">
                                      <p:cBhvr>
                                        <p:cTn id="8" dur="800" decel="100000" fill="hold"/>
                                        <p:tgtEl>
                                          <p:spTgt spid="175110"/>
                                        </p:tgtEl>
                                        <p:attrNameLst>
                                          <p:attrName>style.rotation</p:attrName>
                                        </p:attrNameLst>
                                      </p:cBhvr>
                                      <p:tavLst>
                                        <p:tav tm="0">
                                          <p:val>
                                            <p:fltVal val="-90"/>
                                          </p:val>
                                        </p:tav>
                                        <p:tav tm="100000">
                                          <p:val>
                                            <p:fltVal val="0"/>
                                          </p:val>
                                        </p:tav>
                                      </p:tavLst>
                                    </p:anim>
                                    <p:anim calcmode="lin" valueType="num">
                                      <p:cBhvr>
                                        <p:cTn id="9" dur="800" decel="100000" fill="hold"/>
                                        <p:tgtEl>
                                          <p:spTgt spid="175110"/>
                                        </p:tgtEl>
                                        <p:attrNameLst>
                                          <p:attrName>ppt_x</p:attrName>
                                        </p:attrNameLst>
                                      </p:cBhvr>
                                      <p:tavLst>
                                        <p:tav tm="0">
                                          <p:val>
                                            <p:strVal val="#ppt_x+0.4"/>
                                          </p:val>
                                        </p:tav>
                                        <p:tav tm="100000">
                                          <p:val>
                                            <p:strVal val="#ppt_x-0.05"/>
                                          </p:val>
                                        </p:tav>
                                      </p:tavLst>
                                    </p:anim>
                                    <p:anim calcmode="lin" valueType="num">
                                      <p:cBhvr>
                                        <p:cTn id="10" dur="800" decel="100000" fill="hold"/>
                                        <p:tgtEl>
                                          <p:spTgt spid="1751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751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75110"/>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175112"/>
                                        </p:tgtEl>
                                        <p:attrNameLst>
                                          <p:attrName>style.visibility</p:attrName>
                                        </p:attrNameLst>
                                      </p:cBhvr>
                                      <p:to>
                                        <p:strVal val="visible"/>
                                      </p:to>
                                    </p:set>
                                    <p:animEffect transition="in" filter="fade">
                                      <p:cBhvr>
                                        <p:cTn id="15" dur="800" decel="100000"/>
                                        <p:tgtEl>
                                          <p:spTgt spid="175112"/>
                                        </p:tgtEl>
                                      </p:cBhvr>
                                    </p:animEffect>
                                    <p:anim calcmode="lin" valueType="num">
                                      <p:cBhvr>
                                        <p:cTn id="16" dur="800" decel="100000" fill="hold"/>
                                        <p:tgtEl>
                                          <p:spTgt spid="175112"/>
                                        </p:tgtEl>
                                        <p:attrNameLst>
                                          <p:attrName>style.rotation</p:attrName>
                                        </p:attrNameLst>
                                      </p:cBhvr>
                                      <p:tavLst>
                                        <p:tav tm="0">
                                          <p:val>
                                            <p:fltVal val="-90"/>
                                          </p:val>
                                        </p:tav>
                                        <p:tav tm="100000">
                                          <p:val>
                                            <p:fltVal val="0"/>
                                          </p:val>
                                        </p:tav>
                                      </p:tavLst>
                                    </p:anim>
                                    <p:anim calcmode="lin" valueType="num">
                                      <p:cBhvr>
                                        <p:cTn id="17" dur="800" decel="100000" fill="hold"/>
                                        <p:tgtEl>
                                          <p:spTgt spid="175112"/>
                                        </p:tgtEl>
                                        <p:attrNameLst>
                                          <p:attrName>ppt_x</p:attrName>
                                        </p:attrNameLst>
                                      </p:cBhvr>
                                      <p:tavLst>
                                        <p:tav tm="0">
                                          <p:val>
                                            <p:strVal val="#ppt_x+0.4"/>
                                          </p:val>
                                        </p:tav>
                                        <p:tav tm="100000">
                                          <p:val>
                                            <p:strVal val="#ppt_x-0.05"/>
                                          </p:val>
                                        </p:tav>
                                      </p:tavLst>
                                    </p:anim>
                                    <p:anim calcmode="lin" valueType="num">
                                      <p:cBhvr>
                                        <p:cTn id="18" dur="800" decel="100000" fill="hold"/>
                                        <p:tgtEl>
                                          <p:spTgt spid="17511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511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51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9300"/>
          <a:stretch/>
        </p:blipFill>
        <p:spPr bwMode="auto">
          <a:xfrm>
            <a:off x="0" y="-106363"/>
            <a:ext cx="11005758" cy="6964363"/>
          </a:xfrm>
          <a:prstGeom prst="rect">
            <a:avLst/>
          </a:prstGeom>
          <a:noFill/>
          <a:extLst>
            <a:ext uri="{909E8E84-426E-40dd-AFC4-6F175D3DCCD1}">
              <a14:hiddenFill xmlns:a14="http://schemas.microsoft.com/office/drawing/2010/main">
                <a:solidFill>
                  <a:srgbClr val="FFFFFF"/>
                </a:solidFill>
              </a14:hiddenFill>
            </a:ext>
          </a:extLst>
        </p:spPr>
      </p:pic>
      <p:sp>
        <p:nvSpPr>
          <p:cNvPr id="82947" name="Text Box 3"/>
          <p:cNvSpPr txBox="1">
            <a:spLocks noChangeArrowheads="1"/>
          </p:cNvSpPr>
          <p:nvPr/>
        </p:nvSpPr>
        <p:spPr bwMode="auto">
          <a:xfrm>
            <a:off x="2209800" y="152400"/>
            <a:ext cx="64008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sz="2400">
              <a:solidFill>
                <a:schemeClr val="hlink"/>
              </a:solidFill>
            </a:endParaRPr>
          </a:p>
          <a:p>
            <a:pPr>
              <a:spcBef>
                <a:spcPct val="50000"/>
              </a:spcBef>
            </a:pPr>
            <a:endParaRPr lang="en-US" sz="2400">
              <a:solidFill>
                <a:schemeClr val="bg1"/>
              </a:solidFill>
            </a:endParaRPr>
          </a:p>
        </p:txBody>
      </p:sp>
      <p:sp>
        <p:nvSpPr>
          <p:cNvPr id="82948" name="Text Box 4"/>
          <p:cNvSpPr txBox="1">
            <a:spLocks noChangeArrowheads="1"/>
          </p:cNvSpPr>
          <p:nvPr/>
        </p:nvSpPr>
        <p:spPr bwMode="auto">
          <a:xfrm>
            <a:off x="2286000" y="76200"/>
            <a:ext cx="51054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dirty="0">
                <a:solidFill>
                  <a:srgbClr val="036D00"/>
                </a:solidFill>
              </a:rPr>
              <a:t>The river </a:t>
            </a:r>
            <a:r>
              <a:rPr lang="en-US" dirty="0" smtClean="0">
                <a:solidFill>
                  <a:srgbClr val="036D00"/>
                </a:solidFill>
              </a:rPr>
              <a:t>wasn</a:t>
            </a:r>
            <a:r>
              <a:rPr lang="en-US" dirty="0" smtClean="0">
                <a:solidFill>
                  <a:srgbClr val="036D00"/>
                </a:solidFill>
                <a:latin typeface="Arial"/>
              </a:rPr>
              <a:t>’</a:t>
            </a:r>
            <a:r>
              <a:rPr lang="en-US" dirty="0" smtClean="0">
                <a:solidFill>
                  <a:srgbClr val="036D00"/>
                </a:solidFill>
              </a:rPr>
              <a:t>t </a:t>
            </a:r>
            <a:r>
              <a:rPr lang="en-US" dirty="0">
                <a:solidFill>
                  <a:srgbClr val="036D00"/>
                </a:solidFill>
              </a:rPr>
              <a:t>always here.  The trench or path for the river was carved through the rocks and hills by a giant glacier years and years and years ago.  WAY BEFORE PEOPLE WERE HERE!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5" name="Picture 7" descr="area11_3Dsce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 y="304800"/>
            <a:ext cx="8620125" cy="5181600"/>
          </a:xfrm>
          <a:prstGeom prst="rect">
            <a:avLst/>
          </a:prstGeom>
          <a:noFill/>
          <a:extLst>
            <a:ext uri="{909E8E84-426E-40dd-AFC4-6F175D3DCCD1}">
              <a14:hiddenFill xmlns:a14="http://schemas.microsoft.com/office/drawing/2010/main">
                <a:solidFill>
                  <a:srgbClr val="FFFFFF"/>
                </a:solidFill>
              </a14:hiddenFill>
            </a:ext>
          </a:extLst>
        </p:spPr>
      </p:pic>
      <p:sp>
        <p:nvSpPr>
          <p:cNvPr id="160776" name="Rectangle 8"/>
          <p:cNvSpPr>
            <a:spLocks noChangeArrowheads="1"/>
          </p:cNvSpPr>
          <p:nvPr/>
        </p:nvSpPr>
        <p:spPr bwMode="auto">
          <a:xfrm>
            <a:off x="304800" y="5408473"/>
            <a:ext cx="89154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800" dirty="0">
                <a:effectLst>
                  <a:outerShdw blurRad="38100" dist="38100" dir="2700000" algn="tl">
                    <a:srgbClr val="000000"/>
                  </a:outerShdw>
                </a:effectLst>
                <a:latin typeface="Palintino"/>
                <a:cs typeface="Palintino"/>
              </a:rPr>
              <a:t>This is what the bottom of the river looks like -It </a:t>
            </a:r>
            <a:r>
              <a:rPr lang="en-US" sz="1800" dirty="0" err="1">
                <a:effectLst>
                  <a:outerShdw blurRad="38100" dist="38100" dir="2700000" algn="tl">
                    <a:srgbClr val="000000"/>
                  </a:outerShdw>
                </a:effectLst>
                <a:latin typeface="Palintino"/>
                <a:cs typeface="Palintino"/>
              </a:rPr>
              <a:t>isn</a:t>
            </a:r>
            <a:r>
              <a:rPr lang="ja-JP" altLang="en-US" sz="1800" dirty="0">
                <a:effectLst>
                  <a:outerShdw blurRad="38100" dist="38100" dir="2700000" algn="tl">
                    <a:srgbClr val="000000"/>
                  </a:outerShdw>
                </a:effectLst>
                <a:latin typeface="Palintino"/>
                <a:cs typeface="Palintino"/>
              </a:rPr>
              <a:t>’</a:t>
            </a:r>
            <a:r>
              <a:rPr lang="en-US" sz="1800" dirty="0">
                <a:effectLst>
                  <a:outerShdw blurRad="38100" dist="38100" dir="2700000" algn="tl">
                    <a:srgbClr val="000000"/>
                  </a:outerShdw>
                </a:effectLst>
                <a:latin typeface="Palintino"/>
                <a:cs typeface="Palintino"/>
              </a:rPr>
              <a:t>t flat and smooth.  It has ridges and deep trenches where the glacier carved </a:t>
            </a:r>
            <a:r>
              <a:rPr lang="en-US" sz="1800" dirty="0" smtClean="0">
                <a:effectLst>
                  <a:outerShdw blurRad="38100" dist="38100" dir="2700000" algn="tl">
                    <a:srgbClr val="000000"/>
                  </a:outerShdw>
                </a:effectLst>
                <a:latin typeface="Palintino"/>
                <a:cs typeface="Palintino"/>
              </a:rPr>
              <a:t>through. Lots of sediment has filled in the deepest trenches, but it is still deep.  The </a:t>
            </a:r>
            <a:r>
              <a:rPr lang="en-US" sz="1800" dirty="0">
                <a:effectLst>
                  <a:outerShdw blurRad="38100" dist="38100" dir="2700000" algn="tl">
                    <a:srgbClr val="000000"/>
                  </a:outerShdw>
                </a:effectLst>
                <a:latin typeface="Palintino"/>
                <a:cs typeface="Palintino"/>
              </a:rPr>
              <a:t>dark blue </a:t>
            </a:r>
            <a:r>
              <a:rPr lang="en-US" sz="1800" dirty="0" smtClean="0">
                <a:effectLst>
                  <a:outerShdw blurRad="38100" dist="38100" dir="2700000" algn="tl">
                    <a:srgbClr val="000000"/>
                  </a:outerShdw>
                </a:effectLst>
                <a:latin typeface="Palintino"/>
                <a:cs typeface="Palintino"/>
              </a:rPr>
              <a:t>shows </a:t>
            </a:r>
            <a:r>
              <a:rPr lang="en-US" sz="1800" dirty="0">
                <a:effectLst>
                  <a:outerShdw blurRad="38100" dist="38100" dir="2700000" algn="tl">
                    <a:srgbClr val="000000"/>
                  </a:outerShdw>
                </a:effectLst>
                <a:latin typeface="Palintino"/>
                <a:cs typeface="Palintino"/>
              </a:rPr>
              <a:t>deeper places in the bottom.  The depth scale is in meters (a meter is just over 3 ft. long)</a:t>
            </a:r>
            <a:r>
              <a:rPr lang="en-US" sz="1800" dirty="0" smtClean="0">
                <a:effectLst>
                  <a:outerShdw blurRad="38100" dist="38100" dir="2700000" algn="tl">
                    <a:srgbClr val="000000"/>
                  </a:outerShdw>
                </a:effectLst>
                <a:latin typeface="Palintino"/>
                <a:cs typeface="Palintino"/>
              </a:rPr>
              <a:t>. In this part of the river the deepest places are 20 meters (or ~60 ft.) </a:t>
            </a:r>
            <a:endParaRPr lang="en-US" sz="1800" dirty="0">
              <a:effectLst>
                <a:outerShdw blurRad="38100" dist="38100" dir="2700000" algn="tl">
                  <a:srgbClr val="000000"/>
                </a:outerShdw>
              </a:effectLst>
              <a:latin typeface="Palintino"/>
              <a:cs typeface="Palintino"/>
            </a:endParaRPr>
          </a:p>
        </p:txBody>
      </p:sp>
      <p:sp>
        <p:nvSpPr>
          <p:cNvPr id="160778" name="AutoShape 10"/>
          <p:cNvSpPr>
            <a:spLocks noChangeArrowheads="1"/>
          </p:cNvSpPr>
          <p:nvPr/>
        </p:nvSpPr>
        <p:spPr bwMode="auto">
          <a:xfrm>
            <a:off x="7772400" y="4495800"/>
            <a:ext cx="1143000" cy="838200"/>
          </a:xfrm>
          <a:prstGeom prst="roundRect">
            <a:avLst>
              <a:gd name="adj" fmla="val 16667"/>
            </a:avLst>
          </a:prstGeom>
          <a:solidFill>
            <a:schemeClr val="accent1"/>
          </a:solidFill>
          <a:ln w="9525">
            <a:solidFill>
              <a:schemeClr val="tx1"/>
            </a:solidFill>
            <a:round/>
            <a:headEnd/>
            <a:tailEnd/>
          </a:ln>
        </p:spPr>
        <p:txBody>
          <a:bodyPr wrap="none" anchor="ctr"/>
          <a:lstStyle/>
          <a:p>
            <a:endParaRPr lang="en-US"/>
          </a:p>
        </p:txBody>
      </p:sp>
      <p:pic>
        <p:nvPicPr>
          <p:cNvPr id="160780" name="Picture 12" descr="SBLogoforweb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4648200"/>
            <a:ext cx="985838" cy="574675"/>
          </a:xfrm>
          <a:prstGeom prst="rect">
            <a:avLst/>
          </a:prstGeom>
          <a:noFill/>
          <a:extLst>
            <a:ext uri="{909E8E84-426E-40dd-AFC4-6F175D3DCCD1}">
              <a14:hiddenFill xmlns:a14="http://schemas.microsoft.com/office/drawing/2010/main">
                <a:solidFill>
                  <a:srgbClr val="FFFFFF"/>
                </a:solidFill>
              </a14:hiddenFill>
            </a:ext>
          </a:extLst>
        </p:spPr>
      </p:pic>
      <p:pic>
        <p:nvPicPr>
          <p:cNvPr id="160781" name="Picture 13" descr="ldeo-col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4953000"/>
            <a:ext cx="1600200" cy="387350"/>
          </a:xfrm>
          <a:prstGeom prst="rect">
            <a:avLst/>
          </a:prstGeom>
          <a:noFill/>
          <a:extLst>
            <a:ext uri="{909E8E84-426E-40dd-AFC4-6F175D3DCCD1}">
              <a14:hiddenFill xmlns:a14="http://schemas.microsoft.com/office/drawing/2010/main">
                <a:solidFill>
                  <a:srgbClr val="FFFFFF"/>
                </a:solidFill>
              </a14:hiddenFill>
            </a:ext>
          </a:extLst>
        </p:spPr>
      </p:pic>
      <p:pic>
        <p:nvPicPr>
          <p:cNvPr id="160782" name="Picture 14" descr="dec_hudson_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5029200"/>
            <a:ext cx="1143000" cy="365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rrowheads="1"/>
          </p:cNvSpPr>
          <p:nvPr>
            <p:ph type="title"/>
          </p:nvPr>
        </p:nvSpPr>
        <p:spPr>
          <a:xfrm>
            <a:off x="457200" y="457200"/>
            <a:ext cx="8229600" cy="1143000"/>
          </a:xfrm>
        </p:spPr>
        <p:txBody>
          <a:bodyPr/>
          <a:lstStyle/>
          <a:p>
            <a:r>
              <a:rPr lang="en-US" sz="4000"/>
              <a:t>We are going to look at the bottom of the river by taking a small core</a:t>
            </a:r>
            <a:br>
              <a:rPr lang="en-US" sz="4000"/>
            </a:br>
            <a:endParaRPr lang="en-US"/>
          </a:p>
        </p:txBody>
      </p:sp>
      <p:pic>
        <p:nvPicPr>
          <p:cNvPr id="177157" name="Picture 5" descr="example2_StonyPoint2"/>
          <p:cNvPicPr>
            <a:picLocks noChangeAspect="1" noChangeArrowheads="1"/>
          </p:cNvPicPr>
          <p:nvPr>
            <p:ph type="chart" sz="half" idx="2"/>
          </p:nvPr>
        </p:nvPicPr>
        <p:blipFill>
          <a:blip r:embed="rId3">
            <a:extLst>
              <a:ext uri="{28A0092B-C50C-407E-A947-70E740481C1C}">
                <a14:useLocalDpi xmlns:a14="http://schemas.microsoft.com/office/drawing/2010/main" val="0"/>
              </a:ext>
            </a:extLst>
          </a:blip>
          <a:srcRect/>
          <a:stretch>
            <a:fillRect/>
          </a:stretch>
        </p:blipFill>
        <p:spPr>
          <a:xfrm>
            <a:off x="4724400" y="1905000"/>
            <a:ext cx="4038600" cy="3097213"/>
          </a:xfrm>
        </p:spPr>
      </p:pic>
      <p:pic>
        <p:nvPicPr>
          <p:cNvPr id="177158" name="Picture 6" descr="Snapshot9-17-05coreTim1"/>
          <p:cNvPicPr>
            <a:picLocks noChangeAspect="1" noChangeArrowheads="1"/>
          </p:cNvPicPr>
          <p:nvPr>
            <p:ph type="body" sz="half" idx="1"/>
          </p:nvPr>
        </p:nvPicPr>
        <p:blipFill>
          <a:blip r:embed="rId4">
            <a:extLst>
              <a:ext uri="{28A0092B-C50C-407E-A947-70E740481C1C}">
                <a14:useLocalDpi xmlns:a14="http://schemas.microsoft.com/office/drawing/2010/main" val="0"/>
              </a:ext>
            </a:extLst>
          </a:blip>
          <a:srcRect t="-4412" b="-4412"/>
          <a:stretch>
            <a:fillRect/>
          </a:stretch>
        </p:blipFill>
        <p:spPr>
          <a:xfrm>
            <a:off x="914400" y="1600200"/>
            <a:ext cx="2995613" cy="4346575"/>
          </a:xfrm>
        </p:spPr>
      </p:pic>
      <p:sp>
        <p:nvSpPr>
          <p:cNvPr id="177159" name="Rectangle 7"/>
          <p:cNvSpPr>
            <a:spLocks noChangeArrowheads="1"/>
          </p:cNvSpPr>
          <p:nvPr/>
        </p:nvSpPr>
        <p:spPr bwMode="auto">
          <a:xfrm>
            <a:off x="4876800" y="4953000"/>
            <a:ext cx="38862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a:solidFill>
                  <a:schemeClr val="tx2"/>
                </a:solidFill>
                <a:effectLst>
                  <a:outerShdw blurRad="38100" dist="38100" dir="2700000" algn="tl">
                    <a:srgbClr val="000000"/>
                  </a:outerShdw>
                </a:effectLst>
                <a:latin typeface="Palatino" charset="0"/>
              </a:rPr>
              <a:t>Cores are sections of sediment from the bottom of the river.  They </a:t>
            </a:r>
            <a:r>
              <a:rPr lang="en-US" dirty="0" smtClean="0">
                <a:solidFill>
                  <a:schemeClr val="tx2"/>
                </a:solidFill>
                <a:effectLst>
                  <a:outerShdw blurRad="38100" dist="38100" dir="2700000" algn="tl">
                    <a:srgbClr val="000000"/>
                  </a:outerShdw>
                </a:effectLst>
                <a:latin typeface="Palatino" charset="0"/>
              </a:rPr>
              <a:t>contain </a:t>
            </a:r>
            <a:r>
              <a:rPr lang="en-US" dirty="0">
                <a:solidFill>
                  <a:schemeClr val="tx2"/>
                </a:solidFill>
                <a:effectLst>
                  <a:outerShdw blurRad="38100" dist="38100" dir="2700000" algn="tl">
                    <a:srgbClr val="000000"/>
                  </a:outerShdw>
                </a:effectLst>
                <a:latin typeface="Palatino" charset="0"/>
              </a:rPr>
              <a:t>the history of the river </a:t>
            </a:r>
            <a:r>
              <a:rPr lang="en-US" dirty="0" smtClean="0">
                <a:solidFill>
                  <a:schemeClr val="tx2"/>
                </a:solidFill>
                <a:effectLst>
                  <a:outerShdw blurRad="38100" dist="38100" dir="2700000" algn="tl">
                    <a:srgbClr val="000000"/>
                  </a:outerShdw>
                </a:effectLst>
                <a:latin typeface="Palatino" charset="0"/>
              </a:rPr>
              <a:t>bottom &amp;  </a:t>
            </a:r>
            <a:r>
              <a:rPr lang="en-US" dirty="0">
                <a:solidFill>
                  <a:schemeClr val="tx2"/>
                </a:solidFill>
                <a:effectLst>
                  <a:outerShdw blurRad="38100" dist="38100" dir="2700000" algn="tl">
                    <a:srgbClr val="000000"/>
                  </a:outerShdw>
                </a:effectLst>
                <a:latin typeface="Palatino" charset="0"/>
              </a:rPr>
              <a:t>can </a:t>
            </a:r>
            <a:r>
              <a:rPr lang="en-US" dirty="0" smtClean="0">
                <a:solidFill>
                  <a:schemeClr val="tx2"/>
                </a:solidFill>
                <a:effectLst>
                  <a:outerShdw blurRad="38100" dist="38100" dir="2700000" algn="tl">
                    <a:srgbClr val="000000"/>
                  </a:outerShdw>
                </a:effectLst>
                <a:latin typeface="Palatino" charset="0"/>
              </a:rPr>
              <a:t>tell us about the habitats.</a:t>
            </a:r>
            <a:endParaRPr lang="en-US" sz="4000" dirty="0">
              <a:solidFill>
                <a:schemeClr val="tx2"/>
              </a:solidFill>
              <a:effectLst>
                <a:outerShdw blurRad="38100" dist="38100" dir="2700000" algn="tl">
                  <a:srgbClr val="000000"/>
                </a:outerShdw>
              </a:effectLst>
              <a:latin typeface="Palatino" charset="0"/>
            </a:endParaRPr>
          </a:p>
        </p:txBody>
      </p:sp>
      <p:sp>
        <p:nvSpPr>
          <p:cNvPr id="177160" name="Text Box 8"/>
          <p:cNvSpPr txBox="1">
            <a:spLocks noChangeArrowheads="1"/>
          </p:cNvSpPr>
          <p:nvPr/>
        </p:nvSpPr>
        <p:spPr bwMode="auto">
          <a:xfrm>
            <a:off x="762000" y="5791200"/>
            <a:ext cx="3276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b="0" dirty="0"/>
              <a:t>This is a little sediment </a:t>
            </a:r>
            <a:r>
              <a:rPr lang="en-US" b="0" dirty="0" smtClean="0"/>
              <a:t>push core (collected by pushing the corer in by hand)</a:t>
            </a:r>
            <a:endParaRPr lang="en-US" b="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77160"/>
                                        </p:tgtEl>
                                        <p:attrNameLst>
                                          <p:attrName>style.visibility</p:attrName>
                                        </p:attrNameLst>
                                      </p:cBhvr>
                                      <p:to>
                                        <p:strVal val="visible"/>
                                      </p:to>
                                    </p:set>
                                    <p:anim calcmode="lin" valueType="num">
                                      <p:cBhvr>
                                        <p:cTn id="7" dur="500" fill="hold"/>
                                        <p:tgtEl>
                                          <p:spTgt spid="17716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77160"/>
                                        </p:tgtEl>
                                        <p:attrNameLst>
                                          <p:attrName>ppt_y</p:attrName>
                                        </p:attrNameLst>
                                      </p:cBhvr>
                                      <p:tavLst>
                                        <p:tav tm="0">
                                          <p:val>
                                            <p:strVal val="#ppt_y"/>
                                          </p:val>
                                        </p:tav>
                                        <p:tav tm="100000">
                                          <p:val>
                                            <p:strVal val="#ppt_y"/>
                                          </p:val>
                                        </p:tav>
                                      </p:tavLst>
                                    </p:anim>
                                    <p:anim calcmode="lin" valueType="num">
                                      <p:cBhvr>
                                        <p:cTn id="9" dur="500" fill="hold"/>
                                        <p:tgtEl>
                                          <p:spTgt spid="17716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7716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77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6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Rectangle 4"/>
          <p:cNvSpPr>
            <a:spLocks noGrp="1" noRot="1" noChangeArrowheads="1"/>
          </p:cNvSpPr>
          <p:nvPr>
            <p:ph type="title" idx="4294967295"/>
          </p:nvPr>
        </p:nvSpPr>
        <p:spPr>
          <a:xfrm>
            <a:off x="0" y="304800"/>
            <a:ext cx="8001000" cy="1143000"/>
          </a:xfrm>
        </p:spPr>
        <p:txBody>
          <a:bodyPr/>
          <a:lstStyle/>
          <a:p>
            <a:r>
              <a:rPr lang="en-US"/>
              <a:t>Shipping on the River</a:t>
            </a:r>
            <a:br>
              <a:rPr lang="en-US"/>
            </a:br>
            <a:r>
              <a:rPr lang="en-US"/>
              <a:t>Tracking the activity</a:t>
            </a:r>
          </a:p>
        </p:txBody>
      </p:sp>
      <p:pic>
        <p:nvPicPr>
          <p:cNvPr id="118789" name="Picture 5"/>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04800" y="0"/>
            <a:ext cx="9601200" cy="6796088"/>
          </a:xfrm>
        </p:spPr>
      </p:pic>
      <p:sp>
        <p:nvSpPr>
          <p:cNvPr id="118790" name="Text Box 6"/>
          <p:cNvSpPr txBox="1">
            <a:spLocks noChangeArrowheads="1"/>
          </p:cNvSpPr>
          <p:nvPr/>
        </p:nvSpPr>
        <p:spPr bwMode="auto">
          <a:xfrm>
            <a:off x="762000" y="152400"/>
            <a:ext cx="74676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2400" b="0" dirty="0" smtClean="0"/>
              <a:t>How is the river is being used today? We </a:t>
            </a:r>
            <a:r>
              <a:rPr lang="en-US" sz="2400" b="0" dirty="0"/>
              <a:t>will </a:t>
            </a:r>
            <a:r>
              <a:rPr lang="en-US" sz="2400" b="0" dirty="0" smtClean="0"/>
              <a:t>track </a:t>
            </a:r>
            <a:r>
              <a:rPr lang="en-US" sz="2400" b="0" dirty="0"/>
              <a:t>the </a:t>
            </a:r>
            <a:r>
              <a:rPr lang="en-US" sz="2400" b="0" dirty="0" smtClean="0"/>
              <a:t>shipping activity through the boats moving </a:t>
            </a:r>
            <a:r>
              <a:rPr lang="en-US" sz="2400" b="0" dirty="0"/>
              <a:t>up and down the </a:t>
            </a:r>
            <a:r>
              <a:rPr lang="en-US" sz="2400" b="0" dirty="0" smtClean="0"/>
              <a:t>River. Record ship names, colors, direction and times!</a:t>
            </a:r>
            <a:br>
              <a:rPr lang="en-US" sz="2400" b="0" dirty="0" smtClean="0"/>
            </a:br>
            <a:endParaRPr lang="en-US" sz="2400" b="0" dirty="0"/>
          </a:p>
          <a:p>
            <a:pPr algn="ctr">
              <a:spcBef>
                <a:spcPct val="50000"/>
              </a:spcBef>
            </a:pPr>
            <a:endParaRPr lang="en-US" sz="2400" b="0" dirty="0"/>
          </a:p>
        </p:txBody>
      </p:sp>
      <p:sp>
        <p:nvSpPr>
          <p:cNvPr id="118791" name="Text Box 7"/>
          <p:cNvSpPr txBox="1">
            <a:spLocks noChangeArrowheads="1"/>
          </p:cNvSpPr>
          <p:nvPr/>
        </p:nvSpPr>
        <p:spPr bwMode="auto">
          <a:xfrm>
            <a:off x="838200" y="1524000"/>
            <a:ext cx="7162800"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2400" b="0" dirty="0" smtClean="0"/>
              <a:t>Using basic math we </a:t>
            </a:r>
            <a:r>
              <a:rPr lang="en-US" sz="2400" b="0" dirty="0"/>
              <a:t>can figure out the time it takes for ships to move </a:t>
            </a:r>
            <a:r>
              <a:rPr lang="en-US" sz="2400" b="0" dirty="0" smtClean="0"/>
              <a:t>from one sample site to another on the </a:t>
            </a:r>
            <a:r>
              <a:rPr lang="en-US" sz="2400" b="0" dirty="0"/>
              <a:t>river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8791"/>
                                        </p:tgtEl>
                                        <p:attrNameLst>
                                          <p:attrName>style.visibility</p:attrName>
                                        </p:attrNameLst>
                                      </p:cBhvr>
                                      <p:to>
                                        <p:strVal val="visible"/>
                                      </p:to>
                                    </p:set>
                                    <p:animEffect transition="in" filter="wipe(down)">
                                      <p:cBhvr>
                                        <p:cTn id="7" dur="580">
                                          <p:stCondLst>
                                            <p:cond delay="0"/>
                                          </p:stCondLst>
                                        </p:cTn>
                                        <p:tgtEl>
                                          <p:spTgt spid="118791"/>
                                        </p:tgtEl>
                                      </p:cBhvr>
                                    </p:animEffect>
                                    <p:anim calcmode="lin" valueType="num">
                                      <p:cBhvr>
                                        <p:cTn id="8" dur="1822" tmFilter="0,0; 0.14,0.36; 0.43,0.73; 0.71,0.91; 1.0,1.0">
                                          <p:stCondLst>
                                            <p:cond delay="0"/>
                                          </p:stCondLst>
                                        </p:cTn>
                                        <p:tgtEl>
                                          <p:spTgt spid="11879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879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879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879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879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8791"/>
                                        </p:tgtEl>
                                      </p:cBhvr>
                                      <p:to x="100000" y="60000"/>
                                    </p:animScale>
                                    <p:animScale>
                                      <p:cBhvr>
                                        <p:cTn id="14" dur="166" decel="50000">
                                          <p:stCondLst>
                                            <p:cond delay="676"/>
                                          </p:stCondLst>
                                        </p:cTn>
                                        <p:tgtEl>
                                          <p:spTgt spid="118791"/>
                                        </p:tgtEl>
                                      </p:cBhvr>
                                      <p:to x="100000" y="100000"/>
                                    </p:animScale>
                                    <p:animScale>
                                      <p:cBhvr>
                                        <p:cTn id="15" dur="26">
                                          <p:stCondLst>
                                            <p:cond delay="1312"/>
                                          </p:stCondLst>
                                        </p:cTn>
                                        <p:tgtEl>
                                          <p:spTgt spid="118791"/>
                                        </p:tgtEl>
                                      </p:cBhvr>
                                      <p:to x="100000" y="80000"/>
                                    </p:animScale>
                                    <p:animScale>
                                      <p:cBhvr>
                                        <p:cTn id="16" dur="166" decel="50000">
                                          <p:stCondLst>
                                            <p:cond delay="1338"/>
                                          </p:stCondLst>
                                        </p:cTn>
                                        <p:tgtEl>
                                          <p:spTgt spid="118791"/>
                                        </p:tgtEl>
                                      </p:cBhvr>
                                      <p:to x="100000" y="100000"/>
                                    </p:animScale>
                                    <p:animScale>
                                      <p:cBhvr>
                                        <p:cTn id="17" dur="26">
                                          <p:stCondLst>
                                            <p:cond delay="1642"/>
                                          </p:stCondLst>
                                        </p:cTn>
                                        <p:tgtEl>
                                          <p:spTgt spid="118791"/>
                                        </p:tgtEl>
                                      </p:cBhvr>
                                      <p:to x="100000" y="90000"/>
                                    </p:animScale>
                                    <p:animScale>
                                      <p:cBhvr>
                                        <p:cTn id="18" dur="166" decel="50000">
                                          <p:stCondLst>
                                            <p:cond delay="1668"/>
                                          </p:stCondLst>
                                        </p:cTn>
                                        <p:tgtEl>
                                          <p:spTgt spid="118791"/>
                                        </p:tgtEl>
                                      </p:cBhvr>
                                      <p:to x="100000" y="100000"/>
                                    </p:animScale>
                                    <p:animScale>
                                      <p:cBhvr>
                                        <p:cTn id="19" dur="26">
                                          <p:stCondLst>
                                            <p:cond delay="1808"/>
                                          </p:stCondLst>
                                        </p:cTn>
                                        <p:tgtEl>
                                          <p:spTgt spid="118791"/>
                                        </p:tgtEl>
                                      </p:cBhvr>
                                      <p:to x="100000" y="95000"/>
                                    </p:animScale>
                                    <p:animScale>
                                      <p:cBhvr>
                                        <p:cTn id="20" dur="166" decel="50000">
                                          <p:stCondLst>
                                            <p:cond delay="1834"/>
                                          </p:stCondLst>
                                        </p:cTn>
                                        <p:tgtEl>
                                          <p:spTgt spid="11879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81" name="Picture 5" descr="Heatly_macor_nov05_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38200" y="2286000"/>
            <a:ext cx="4038600" cy="3078163"/>
          </a:xfrm>
        </p:spPr>
      </p:pic>
      <p:sp>
        <p:nvSpPr>
          <p:cNvPr id="152582" name="Rectangle 6"/>
          <p:cNvSpPr>
            <a:spLocks noChangeArrowheads="1"/>
          </p:cNvSpPr>
          <p:nvPr/>
        </p:nvSpPr>
        <p:spPr bwMode="auto">
          <a:xfrm>
            <a:off x="5562600" y="609600"/>
            <a:ext cx="2971800" cy="612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4400">
                <a:solidFill>
                  <a:schemeClr val="tx2"/>
                </a:solidFill>
                <a:effectLst>
                  <a:outerShdw blurRad="38100" dist="38100" dir="2700000" algn="tl">
                    <a:srgbClr val="000000"/>
                  </a:outerShdw>
                </a:effectLst>
                <a:latin typeface="Palatino" charset="0"/>
              </a:rPr>
              <a:t>OH YES!</a:t>
            </a:r>
          </a:p>
          <a:p>
            <a:r>
              <a:rPr lang="en-US" sz="4400">
                <a:solidFill>
                  <a:schemeClr val="tx2"/>
                </a:solidFill>
                <a:effectLst>
                  <a:outerShdw blurRad="38100" dist="38100" dir="2700000" algn="tl">
                    <a:srgbClr val="000000"/>
                  </a:outerShdw>
                </a:effectLst>
                <a:latin typeface="Palatino" charset="0"/>
              </a:rPr>
              <a:t>Be sure to describe your site so other schools will know what  it looks like!</a:t>
            </a:r>
          </a:p>
        </p:txBody>
      </p:sp>
      <p:sp>
        <p:nvSpPr>
          <p:cNvPr id="152583" name="Text Box 7"/>
          <p:cNvSpPr txBox="1">
            <a:spLocks noChangeArrowheads="1"/>
          </p:cNvSpPr>
          <p:nvPr/>
        </p:nvSpPr>
        <p:spPr bwMode="auto">
          <a:xfrm>
            <a:off x="1219200" y="5638800"/>
            <a:ext cx="3124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dirty="0"/>
              <a:t>Does it look more like this?   </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rrowheads="1"/>
          </p:cNvSpPr>
          <p:nvPr>
            <p:ph type="title"/>
          </p:nvPr>
        </p:nvSpPr>
        <p:spPr/>
        <p:txBody>
          <a:bodyPr/>
          <a:lstStyle/>
          <a:p>
            <a:r>
              <a:rPr lang="en-US" sz="3200"/>
              <a:t>This is the Hudson River Estuary</a:t>
            </a:r>
            <a:endParaRPr lang="en-US"/>
          </a:p>
        </p:txBody>
      </p:sp>
      <p:sp>
        <p:nvSpPr>
          <p:cNvPr id="83972" name="Rectangle 4"/>
          <p:cNvSpPr>
            <a:spLocks noGrp="1" noRot="1" noChangeArrowheads="1"/>
          </p:cNvSpPr>
          <p:nvPr>
            <p:ph type="body" sz="half" idx="2"/>
          </p:nvPr>
        </p:nvSpPr>
        <p:spPr>
          <a:xfrm>
            <a:off x="4648200" y="838200"/>
            <a:ext cx="4038600" cy="4956175"/>
          </a:xfrm>
        </p:spPr>
        <p:txBody>
          <a:bodyPr/>
          <a:lstStyle/>
          <a:p>
            <a:pPr>
              <a:lnSpc>
                <a:spcPct val="90000"/>
              </a:lnSpc>
              <a:buFont typeface="Wingdings" charset="0"/>
              <a:buNone/>
            </a:pPr>
            <a:endParaRPr lang="en-US" sz="2400" dirty="0"/>
          </a:p>
          <a:p>
            <a:pPr>
              <a:lnSpc>
                <a:spcPct val="90000"/>
              </a:lnSpc>
            </a:pPr>
            <a:r>
              <a:rPr lang="en-US" sz="2400" dirty="0"/>
              <a:t>The Hudson River Estuary is 153 River Miles-  </a:t>
            </a:r>
          </a:p>
          <a:p>
            <a:pPr lvl="1">
              <a:lnSpc>
                <a:spcPct val="90000"/>
              </a:lnSpc>
            </a:pPr>
            <a:r>
              <a:rPr lang="en-US" sz="2000" dirty="0"/>
              <a:t>RM 153 is at the Troy dam, RM 0 is at the very bottom of Manhattan, below that is the Harbor and the </a:t>
            </a:r>
            <a:r>
              <a:rPr lang="ja-JP" altLang="en-US" sz="2000" dirty="0">
                <a:latin typeface="Arial"/>
              </a:rPr>
              <a:t>“</a:t>
            </a:r>
            <a:r>
              <a:rPr lang="en-US" sz="2000" dirty="0"/>
              <a:t>bight</a:t>
            </a:r>
            <a:r>
              <a:rPr lang="ja-JP" altLang="en-US" sz="2000" dirty="0">
                <a:latin typeface="Arial"/>
              </a:rPr>
              <a:t>”</a:t>
            </a:r>
            <a:endParaRPr lang="en-US" sz="2000" dirty="0"/>
          </a:p>
          <a:p>
            <a:pPr>
              <a:lnSpc>
                <a:spcPct val="90000"/>
              </a:lnSpc>
            </a:pPr>
            <a:r>
              <a:rPr lang="en-US" sz="2400" dirty="0"/>
              <a:t>There are </a:t>
            </a:r>
            <a:r>
              <a:rPr lang="en-US" sz="2400" dirty="0" smtClean="0"/>
              <a:t>many other </a:t>
            </a:r>
            <a:r>
              <a:rPr lang="en-US" sz="2400" dirty="0"/>
              <a:t>groups in the Estuary today doing  just what you are </a:t>
            </a:r>
            <a:r>
              <a:rPr lang="en-US" sz="2400" dirty="0" smtClean="0"/>
              <a:t>doing</a:t>
            </a:r>
            <a:r>
              <a:rPr lang="en-US" sz="2400" dirty="0"/>
              <a:t> </a:t>
            </a:r>
            <a:r>
              <a:rPr lang="en-US" sz="2400" dirty="0" smtClean="0"/>
              <a:t>– even a few above the Troy dam!</a:t>
            </a:r>
            <a:endParaRPr lang="en-US" sz="2400" dirty="0"/>
          </a:p>
          <a:p>
            <a:pPr>
              <a:lnSpc>
                <a:spcPct val="90000"/>
              </a:lnSpc>
            </a:pPr>
            <a:r>
              <a:rPr lang="en-US" sz="2400" dirty="0"/>
              <a:t>Hundreds of students </a:t>
            </a:r>
            <a:r>
              <a:rPr lang="en-US" sz="2400" dirty="0" smtClean="0"/>
              <a:t>- </a:t>
            </a:r>
            <a:r>
              <a:rPr lang="en-US" sz="2400" dirty="0"/>
              <a:t>all grades &amp; ages</a:t>
            </a:r>
          </a:p>
          <a:p>
            <a:pPr>
              <a:lnSpc>
                <a:spcPct val="90000"/>
              </a:lnSpc>
              <a:buFont typeface="Wingdings" charset="0"/>
              <a:buNone/>
            </a:pPr>
            <a:endParaRPr lang="en-US" sz="2400" dirty="0"/>
          </a:p>
          <a:p>
            <a:pPr>
              <a:lnSpc>
                <a:spcPct val="90000"/>
              </a:lnSpc>
              <a:buFont typeface="Wingdings" charset="0"/>
              <a:buNone/>
            </a:pPr>
            <a:endParaRPr lang="en-US" sz="2400" dirty="0"/>
          </a:p>
        </p:txBody>
      </p:sp>
      <p:pic>
        <p:nvPicPr>
          <p:cNvPr id="83976" name="Picture 8" descr="hudson_dem_wide"/>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219200" y="1219200"/>
            <a:ext cx="2255838" cy="5410200"/>
          </a:xfrm>
          <a:noFill/>
          <a:ln/>
        </p:spPr>
      </p:pic>
      <p:pic>
        <p:nvPicPr>
          <p:cNvPr id="83977" name="Picture 9" descr="ne_usa"/>
          <p:cNvPicPr>
            <a:picLocks noChangeAspect="1" noChangeArrowheads="1"/>
          </p:cNvPicPr>
          <p:nvPr/>
        </p:nvPicPr>
        <p:blipFill>
          <a:blip r:embed="rId4">
            <a:extLst>
              <a:ext uri="{28A0092B-C50C-407E-A947-70E740481C1C}">
                <a14:useLocalDpi xmlns:a14="http://schemas.microsoft.com/office/drawing/2010/main" val="0"/>
              </a:ext>
            </a:extLst>
          </a:blip>
          <a:srcRect b="7535"/>
          <a:stretch>
            <a:fillRect/>
          </a:stretch>
        </p:blipFill>
        <p:spPr bwMode="auto">
          <a:xfrm>
            <a:off x="1392238" y="1219200"/>
            <a:ext cx="1184275" cy="1371600"/>
          </a:xfrm>
          <a:prstGeom prst="rect">
            <a:avLst/>
          </a:prstGeom>
          <a:noFill/>
          <a:extLst>
            <a:ext uri="{909E8E84-426E-40dd-AFC4-6F175D3DCCD1}">
              <a14:hiddenFill xmlns:a14="http://schemas.microsoft.com/office/drawing/2010/main">
                <a:solidFill>
                  <a:srgbClr val="FFFFFF"/>
                </a:solidFill>
              </a14:hiddenFill>
            </a:ext>
          </a:extLst>
        </p:spPr>
      </p:pic>
      <p:sp>
        <p:nvSpPr>
          <p:cNvPr id="83979" name="Text Box 11"/>
          <p:cNvSpPr txBox="1">
            <a:spLocks noChangeArrowheads="1"/>
          </p:cNvSpPr>
          <p:nvPr/>
        </p:nvSpPr>
        <p:spPr bwMode="auto">
          <a:xfrm>
            <a:off x="2362200" y="5791200"/>
            <a:ext cx="11668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a:solidFill>
                  <a:schemeClr val="bg2"/>
                </a:solidFill>
              </a:rPr>
              <a:t>New York City</a:t>
            </a:r>
            <a:endParaRPr lang="en-US" sz="2400" b="0"/>
          </a:p>
        </p:txBody>
      </p:sp>
      <p:sp>
        <p:nvSpPr>
          <p:cNvPr id="83980" name="Text Box 12"/>
          <p:cNvSpPr txBox="1">
            <a:spLocks noChangeArrowheads="1"/>
          </p:cNvSpPr>
          <p:nvPr/>
        </p:nvSpPr>
        <p:spPr bwMode="auto">
          <a:xfrm>
            <a:off x="2514600" y="1295400"/>
            <a:ext cx="60960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a:solidFill>
                  <a:schemeClr val="bg2"/>
                </a:solidFill>
              </a:rPr>
              <a:t>Troy </a:t>
            </a:r>
            <a:r>
              <a:rPr lang="en-US" sz="900">
                <a:solidFill>
                  <a:schemeClr val="bg2"/>
                </a:solidFill>
              </a:rPr>
              <a:t>RM153</a:t>
            </a:r>
            <a:endParaRPr lang="en-US" sz="1200" b="0">
              <a:solidFill>
                <a:schemeClr val="bg2"/>
              </a:solidFill>
            </a:endParaRPr>
          </a:p>
        </p:txBody>
      </p:sp>
      <p:sp>
        <p:nvSpPr>
          <p:cNvPr id="83981" name="Text Box 13"/>
          <p:cNvSpPr txBox="1">
            <a:spLocks noChangeArrowheads="1"/>
          </p:cNvSpPr>
          <p:nvPr/>
        </p:nvSpPr>
        <p:spPr bwMode="auto">
          <a:xfrm>
            <a:off x="1600200" y="4038600"/>
            <a:ext cx="91440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200" dirty="0">
                <a:solidFill>
                  <a:schemeClr val="bg2"/>
                </a:solidFill>
              </a:rPr>
              <a:t>Newburgh</a:t>
            </a:r>
            <a:r>
              <a:rPr lang="en-US" sz="1200" b="0" dirty="0">
                <a:solidFill>
                  <a:schemeClr val="bg2"/>
                </a:solidFill>
              </a:rPr>
              <a:t> </a:t>
            </a:r>
            <a:r>
              <a:rPr lang="en-US" sz="900" dirty="0">
                <a:solidFill>
                  <a:schemeClr val="bg2"/>
                </a:solidFill>
              </a:rPr>
              <a:t>RM 60</a:t>
            </a:r>
            <a:endParaRPr lang="en-US" sz="2400" b="0" dirty="0"/>
          </a:p>
        </p:txBody>
      </p:sp>
      <p:sp>
        <p:nvSpPr>
          <p:cNvPr id="83982" name="Text Box 14"/>
          <p:cNvSpPr txBox="1">
            <a:spLocks noChangeArrowheads="1"/>
          </p:cNvSpPr>
          <p:nvPr/>
        </p:nvSpPr>
        <p:spPr bwMode="auto">
          <a:xfrm>
            <a:off x="2362200" y="3733800"/>
            <a:ext cx="121920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a:solidFill>
                  <a:schemeClr val="bg2"/>
                </a:solidFill>
              </a:rPr>
              <a:t>Poughkeepsie </a:t>
            </a:r>
            <a:r>
              <a:rPr lang="en-US" sz="900">
                <a:solidFill>
                  <a:schemeClr val="bg2"/>
                </a:solidFill>
              </a:rPr>
              <a:t>RM 75</a:t>
            </a:r>
            <a:endParaRPr lang="en-US" sz="900"/>
          </a:p>
        </p:txBody>
      </p:sp>
      <p:sp>
        <p:nvSpPr>
          <p:cNvPr id="83983" name="Text Box 15"/>
          <p:cNvSpPr txBox="1">
            <a:spLocks noChangeArrowheads="1"/>
          </p:cNvSpPr>
          <p:nvPr/>
        </p:nvSpPr>
        <p:spPr bwMode="auto">
          <a:xfrm>
            <a:off x="2667000" y="2362200"/>
            <a:ext cx="83820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200">
                <a:solidFill>
                  <a:schemeClr val="bg2"/>
                </a:solidFill>
              </a:rPr>
              <a:t>Cohotate </a:t>
            </a:r>
            <a:r>
              <a:rPr lang="en-US" sz="900">
                <a:solidFill>
                  <a:schemeClr val="bg2"/>
                </a:solidFill>
              </a:rPr>
              <a:t>RM 118</a:t>
            </a:r>
            <a:endParaRPr lang="en-US" sz="2400" b="0"/>
          </a:p>
        </p:txBody>
      </p:sp>
      <p:sp>
        <p:nvSpPr>
          <p:cNvPr id="83984" name="Rectangle 16"/>
          <p:cNvSpPr>
            <a:spLocks noChangeArrowheads="1"/>
          </p:cNvSpPr>
          <p:nvPr/>
        </p:nvSpPr>
        <p:spPr bwMode="auto">
          <a:xfrm>
            <a:off x="2362200" y="4876800"/>
            <a:ext cx="106680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200">
                <a:solidFill>
                  <a:schemeClr val="bg2"/>
                </a:solidFill>
              </a:rPr>
              <a:t>Croton Point </a:t>
            </a:r>
            <a:r>
              <a:rPr lang="en-US" sz="900">
                <a:solidFill>
                  <a:schemeClr val="bg2"/>
                </a:solidFill>
              </a:rPr>
              <a:t>RM 35</a:t>
            </a:r>
            <a:endParaRPr lang="en-US" sz="2400"/>
          </a:p>
        </p:txBody>
      </p:sp>
      <p:sp>
        <p:nvSpPr>
          <p:cNvPr id="83985" name="Rectangle 17"/>
          <p:cNvSpPr>
            <a:spLocks noChangeArrowheads="1"/>
          </p:cNvSpPr>
          <p:nvPr/>
        </p:nvSpPr>
        <p:spPr bwMode="auto">
          <a:xfrm>
            <a:off x="871538" y="-14288"/>
            <a:ext cx="184150" cy="45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sz="2400" b="0"/>
          </a:p>
        </p:txBody>
      </p:sp>
      <p:sp>
        <p:nvSpPr>
          <p:cNvPr id="83990" name="Line 22"/>
          <p:cNvSpPr>
            <a:spLocks noChangeShapeType="1"/>
          </p:cNvSpPr>
          <p:nvPr/>
        </p:nvSpPr>
        <p:spPr bwMode="auto">
          <a:xfrm flipV="1">
            <a:off x="914400" y="1676400"/>
            <a:ext cx="1066800" cy="3048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991" name="Text Box 23"/>
          <p:cNvSpPr txBox="1">
            <a:spLocks noChangeArrowheads="1"/>
          </p:cNvSpPr>
          <p:nvPr/>
        </p:nvSpPr>
        <p:spPr bwMode="auto">
          <a:xfrm>
            <a:off x="304800" y="1676400"/>
            <a:ext cx="9144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Here is where we are in New York State!</a:t>
            </a:r>
          </a:p>
        </p:txBody>
      </p:sp>
      <p:sp>
        <p:nvSpPr>
          <p:cNvPr id="83992" name="Line 24"/>
          <p:cNvSpPr>
            <a:spLocks noChangeShapeType="1"/>
          </p:cNvSpPr>
          <p:nvPr/>
        </p:nvSpPr>
        <p:spPr bwMode="auto">
          <a:xfrm>
            <a:off x="2971800" y="1447800"/>
            <a:ext cx="15240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993" name="Line 25"/>
          <p:cNvSpPr>
            <a:spLocks noChangeShapeType="1"/>
          </p:cNvSpPr>
          <p:nvPr/>
        </p:nvSpPr>
        <p:spPr bwMode="auto">
          <a:xfrm>
            <a:off x="2667000" y="6096000"/>
            <a:ext cx="19050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994" name="Text Box 26"/>
          <p:cNvSpPr txBox="1">
            <a:spLocks noChangeArrowheads="1"/>
          </p:cNvSpPr>
          <p:nvPr/>
        </p:nvSpPr>
        <p:spPr bwMode="auto">
          <a:xfrm>
            <a:off x="3962400" y="2249031"/>
            <a:ext cx="3048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dirty="0" smtClean="0"/>
              <a:t>ESTUARY</a:t>
            </a:r>
            <a:endParaRPr lang="en-US" dirty="0"/>
          </a:p>
        </p:txBody>
      </p:sp>
      <p:sp>
        <p:nvSpPr>
          <p:cNvPr id="83995" name="Rectangle 27"/>
          <p:cNvSpPr>
            <a:spLocks noChangeArrowheads="1"/>
          </p:cNvSpPr>
          <p:nvPr/>
        </p:nvSpPr>
        <p:spPr bwMode="auto">
          <a:xfrm>
            <a:off x="1752600" y="5334000"/>
            <a:ext cx="83820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200">
                <a:solidFill>
                  <a:schemeClr val="bg2"/>
                </a:solidFill>
              </a:rPr>
              <a:t>Piermont </a:t>
            </a:r>
            <a:r>
              <a:rPr lang="en-US" sz="900">
                <a:solidFill>
                  <a:schemeClr val="bg2"/>
                </a:solidFill>
              </a:rPr>
              <a:t>RM 25</a:t>
            </a:r>
            <a:endParaRPr lang="en-US" sz="900" b="0">
              <a:solidFill>
                <a:schemeClr val="bg2"/>
              </a:solidFill>
            </a:endParaRPr>
          </a:p>
        </p:txBody>
      </p:sp>
      <p:sp>
        <p:nvSpPr>
          <p:cNvPr id="83996" name="Rectangle 28"/>
          <p:cNvSpPr>
            <a:spLocks noChangeArrowheads="1"/>
          </p:cNvSpPr>
          <p:nvPr/>
        </p:nvSpPr>
        <p:spPr bwMode="auto">
          <a:xfrm>
            <a:off x="2133600" y="6324600"/>
            <a:ext cx="145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200" dirty="0">
                <a:solidFill>
                  <a:schemeClr val="bg2"/>
                </a:solidFill>
              </a:rPr>
              <a:t>The Atlantic Ocean</a:t>
            </a:r>
          </a:p>
        </p:txBody>
      </p:sp>
      <p:sp>
        <p:nvSpPr>
          <p:cNvPr id="83997" name="Rectangle 29"/>
          <p:cNvSpPr>
            <a:spLocks noChangeArrowheads="1"/>
          </p:cNvSpPr>
          <p:nvPr/>
        </p:nvSpPr>
        <p:spPr bwMode="auto">
          <a:xfrm>
            <a:off x="1752600" y="3048000"/>
            <a:ext cx="18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sz="1200">
              <a:solidFill>
                <a:schemeClr val="bg2"/>
              </a:solidFill>
            </a:endParaRPr>
          </a:p>
        </p:txBody>
      </p:sp>
      <p:sp>
        <p:nvSpPr>
          <p:cNvPr id="83998" name="Rectangle 30"/>
          <p:cNvSpPr>
            <a:spLocks noChangeArrowheads="1"/>
          </p:cNvSpPr>
          <p:nvPr/>
        </p:nvSpPr>
        <p:spPr bwMode="auto">
          <a:xfrm>
            <a:off x="1371600" y="3048000"/>
            <a:ext cx="121920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200">
                <a:solidFill>
                  <a:schemeClr val="bg2"/>
                </a:solidFill>
              </a:rPr>
              <a:t>Ulster Landing </a:t>
            </a:r>
            <a:r>
              <a:rPr lang="en-US" sz="900">
                <a:solidFill>
                  <a:schemeClr val="bg2"/>
                </a:solidFill>
              </a:rPr>
              <a:t>RM 97</a:t>
            </a:r>
          </a:p>
        </p:txBody>
      </p:sp>
      <p:sp>
        <p:nvSpPr>
          <p:cNvPr id="84000" name="Rectangle 32"/>
          <p:cNvSpPr>
            <a:spLocks noChangeArrowheads="1"/>
          </p:cNvSpPr>
          <p:nvPr/>
        </p:nvSpPr>
        <p:spPr bwMode="auto">
          <a:xfrm>
            <a:off x="1447800" y="6172200"/>
            <a:ext cx="958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200" dirty="0">
                <a:solidFill>
                  <a:schemeClr val="bg2"/>
                </a:solidFill>
              </a:rPr>
              <a:t>Staten Island</a:t>
            </a:r>
          </a:p>
        </p:txBody>
      </p:sp>
      <p:sp>
        <p:nvSpPr>
          <p:cNvPr id="84001" name="Rectangle 33"/>
          <p:cNvSpPr>
            <a:spLocks noChangeArrowheads="1"/>
          </p:cNvSpPr>
          <p:nvPr/>
        </p:nvSpPr>
        <p:spPr bwMode="auto">
          <a:xfrm>
            <a:off x="2438400" y="6096000"/>
            <a:ext cx="1017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200" dirty="0">
                <a:solidFill>
                  <a:schemeClr val="bg2"/>
                </a:solidFill>
              </a:rPr>
              <a:t>Jamaica Bay</a:t>
            </a:r>
          </a:p>
        </p:txBody>
      </p:sp>
      <p:sp>
        <p:nvSpPr>
          <p:cNvPr id="2" name="TextBox 1"/>
          <p:cNvSpPr txBox="1"/>
          <p:nvPr/>
        </p:nvSpPr>
        <p:spPr>
          <a:xfrm>
            <a:off x="304800" y="4458831"/>
            <a:ext cx="990600" cy="2246769"/>
          </a:xfrm>
          <a:prstGeom prst="rect">
            <a:avLst/>
          </a:prstGeom>
          <a:noFill/>
        </p:spPr>
        <p:txBody>
          <a:bodyPr wrap="square" rtlCol="0">
            <a:spAutoFit/>
          </a:bodyPr>
          <a:lstStyle/>
          <a:p>
            <a:r>
              <a:rPr lang="en-US" dirty="0" smtClean="0"/>
              <a:t>Use the map to find your site on the river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p:cNvPicPr>
            <a:picLocks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838200" y="457200"/>
            <a:ext cx="7620000" cy="5715000"/>
          </a:xfrm>
        </p:spPr>
      </p:pic>
      <p:sp>
        <p:nvSpPr>
          <p:cNvPr id="100357" name="Text Box 5"/>
          <p:cNvSpPr txBox="1">
            <a:spLocks noChangeArrowheads="1"/>
          </p:cNvSpPr>
          <p:nvPr/>
        </p:nvSpPr>
        <p:spPr bwMode="auto">
          <a:xfrm>
            <a:off x="2209800" y="6248400"/>
            <a:ext cx="495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sz="2400" b="0"/>
          </a:p>
        </p:txBody>
      </p:sp>
      <p:sp>
        <p:nvSpPr>
          <p:cNvPr id="100361" name="Text Box 9"/>
          <p:cNvSpPr txBox="1">
            <a:spLocks noChangeArrowheads="1"/>
          </p:cNvSpPr>
          <p:nvPr/>
        </p:nvSpPr>
        <p:spPr bwMode="auto">
          <a:xfrm>
            <a:off x="3200400" y="6248400"/>
            <a:ext cx="320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OR like this?</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2" name="Rectangle 6"/>
          <p:cNvSpPr>
            <a:spLocks noGrp="1" noRot="1" noChangeArrowheads="1"/>
          </p:cNvSpPr>
          <p:nvPr>
            <p:ph type="body" sz="half" idx="1"/>
          </p:nvPr>
        </p:nvSpPr>
        <p:spPr/>
        <p:txBody>
          <a:bodyPr/>
          <a:lstStyle/>
          <a:p>
            <a:endParaRPr lang="en-US" sz="2800"/>
          </a:p>
        </p:txBody>
      </p:sp>
      <p:pic>
        <p:nvPicPr>
          <p:cNvPr id="101384" name="Picture 8"/>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84200" y="381000"/>
            <a:ext cx="3862388" cy="5791200"/>
          </a:xfrm>
        </p:spPr>
      </p:pic>
      <p:sp>
        <p:nvSpPr>
          <p:cNvPr id="101389" name="Text Box 13"/>
          <p:cNvSpPr txBox="1">
            <a:spLocks noChangeArrowheads="1"/>
          </p:cNvSpPr>
          <p:nvPr>
            <p:ph type="title"/>
          </p:nvPr>
        </p:nvSpPr>
        <p:spPr>
          <a:xfrm>
            <a:off x="4495800" y="1219200"/>
            <a:ext cx="1600200" cy="2057400"/>
          </a:xfrm>
          <a:noFill/>
          <a:ln/>
        </p:spPr>
        <p:txBody>
          <a:bodyPr/>
          <a:lstStyle/>
          <a:p>
            <a:pPr algn="l" eaLnBrk="0" hangingPunct="0">
              <a:spcBef>
                <a:spcPct val="50000"/>
              </a:spcBef>
            </a:pPr>
            <a:r>
              <a:rPr lang="en-US" sz="2400" b="0">
                <a:solidFill>
                  <a:schemeClr val="tx1"/>
                </a:solidFill>
                <a:effectLst/>
                <a:latin typeface="Times" charset="0"/>
              </a:rPr>
              <a:t>So let</a:t>
            </a:r>
            <a:r>
              <a:rPr lang="ja-JP" altLang="en-US" sz="2400" b="0">
                <a:solidFill>
                  <a:schemeClr val="tx1"/>
                </a:solidFill>
                <a:effectLst/>
                <a:latin typeface="Arial"/>
              </a:rPr>
              <a:t>’</a:t>
            </a:r>
            <a:r>
              <a:rPr lang="en-US" sz="2400" b="0">
                <a:solidFill>
                  <a:schemeClr val="tx1"/>
                </a:solidFill>
                <a:effectLst/>
                <a:latin typeface="Times" charset="0"/>
              </a:rPr>
              <a:t>s get started!</a:t>
            </a:r>
          </a:p>
        </p:txBody>
      </p:sp>
      <p:pic>
        <p:nvPicPr>
          <p:cNvPr id="101397" name="Picture 21" descr="100_6428"/>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6019800" y="762000"/>
            <a:ext cx="2201863" cy="2935288"/>
          </a:xfrm>
        </p:spPr>
      </p:pic>
      <p:pic>
        <p:nvPicPr>
          <p:cNvPr id="101398" name="Picture 22" descr="IMG_13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3886200"/>
            <a:ext cx="2868613" cy="21510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1399" name="Object 23"/>
          <p:cNvGraphicFramePr>
            <a:graphicFrameLocks noChangeAspect="1"/>
          </p:cNvGraphicFramePr>
          <p:nvPr/>
        </p:nvGraphicFramePr>
        <p:xfrm>
          <a:off x="838200" y="6248400"/>
          <a:ext cx="7926388" cy="249238"/>
        </p:xfrm>
        <a:graphic>
          <a:graphicData uri="http://schemas.openxmlformats.org/presentationml/2006/ole">
            <mc:AlternateContent xmlns:mc="http://schemas.openxmlformats.org/markup-compatibility/2006">
              <mc:Choice xmlns:v="urn:schemas-microsoft-com:vml" Requires="v">
                <p:oleObj spid="_x0000_s101442" name="Document" r:id="rId7" imgW="5486400" imgH="173736" progId="Word.Document.8">
                  <p:embed/>
                </p:oleObj>
              </mc:Choice>
              <mc:Fallback>
                <p:oleObj name="Document" r:id="rId7" imgW="5486400" imgH="173736" progId="Word.Document.8">
                  <p:embed/>
                  <p:pic>
                    <p:nvPicPr>
                      <p:cNvPr id="0" name="Object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6248400"/>
                        <a:ext cx="7926388" cy="249238"/>
                      </a:xfrm>
                      <a:prstGeom prst="rect">
                        <a:avLst/>
                      </a:prstGeom>
                      <a:solidFill>
                        <a:schemeClr val="hlink"/>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01400" name="Text Box 24"/>
          <p:cNvSpPr txBox="1">
            <a:spLocks noChangeArrowheads="1"/>
          </p:cNvSpPr>
          <p:nvPr/>
        </p:nvSpPr>
        <p:spPr bwMode="auto">
          <a:xfrm>
            <a:off x="4572000" y="2743200"/>
            <a:ext cx="13716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dirty="0"/>
              <a:t>And don</a:t>
            </a:r>
            <a:r>
              <a:rPr lang="ja-JP" altLang="en-US" dirty="0">
                <a:latin typeface="Arial"/>
              </a:rPr>
              <a:t>’</a:t>
            </a:r>
            <a:r>
              <a:rPr lang="en-US" dirty="0"/>
              <a:t>t forget to send </a:t>
            </a:r>
            <a:r>
              <a:rPr lang="en-US" dirty="0" smtClean="0"/>
              <a:t>in </a:t>
            </a:r>
            <a:r>
              <a:rPr lang="en-US" dirty="0"/>
              <a:t>your </a:t>
            </a:r>
            <a:r>
              <a:rPr lang="en-US" dirty="0" smtClean="0"/>
              <a:t>data </a:t>
            </a:r>
            <a:r>
              <a:rPr lang="en-US" dirty="0"/>
              <a:t>so we can post </a:t>
            </a:r>
            <a:r>
              <a:rPr lang="en-US" dirty="0" smtClean="0"/>
              <a:t>it </a:t>
            </a:r>
            <a:r>
              <a:rPr lang="en-US" dirty="0"/>
              <a:t>and share results!</a:t>
            </a:r>
          </a:p>
        </p:txBody>
      </p:sp>
      <p:pic>
        <p:nvPicPr>
          <p:cNvPr id="101401" name="Picture 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1000" y="76200"/>
            <a:ext cx="1747838" cy="1833563"/>
          </a:xfrm>
          <a:prstGeom prst="rect">
            <a:avLst/>
          </a:prstGeom>
          <a:noFill/>
          <a:extLst>
            <a:ext uri="{909E8E84-426E-40dd-AFC4-6F175D3DCCD1}">
              <a14:hiddenFill xmlns:a14="http://schemas.microsoft.com/office/drawing/2010/main">
                <a:solidFill>
                  <a:srgbClr val="FFFFFF"/>
                </a:solidFill>
              </a14:hiddenFill>
            </a:ext>
          </a:extLst>
        </p:spPr>
      </p:pic>
      <p:sp>
        <p:nvSpPr>
          <p:cNvPr id="101402" name="Text Box 26"/>
          <p:cNvSpPr txBox="1">
            <a:spLocks noChangeArrowheads="1"/>
          </p:cNvSpPr>
          <p:nvPr/>
        </p:nvSpPr>
        <p:spPr bwMode="auto">
          <a:xfrm>
            <a:off x="4495800" y="5715000"/>
            <a:ext cx="11968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t>The End.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1400"/>
                                        </p:tgtEl>
                                        <p:attrNameLst>
                                          <p:attrName>style.visibility</p:attrName>
                                        </p:attrNameLst>
                                      </p:cBhvr>
                                      <p:to>
                                        <p:strVal val="visible"/>
                                      </p:to>
                                    </p:set>
                                    <p:animEffect transition="in" filter="wipe(down)">
                                      <p:cBhvr>
                                        <p:cTn id="7" dur="500"/>
                                        <p:tgtEl>
                                          <p:spTgt spid="1014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01401"/>
                                        </p:tgtEl>
                                        <p:attrNameLst>
                                          <p:attrName>style.visibility</p:attrName>
                                        </p:attrNameLst>
                                      </p:cBhvr>
                                      <p:to>
                                        <p:strVal val="visible"/>
                                      </p:to>
                                    </p:set>
                                    <p:animEffect transition="in" filter="fade">
                                      <p:cBhvr>
                                        <p:cTn id="12" dur="1000"/>
                                        <p:tgtEl>
                                          <p:spTgt spid="101401"/>
                                        </p:tgtEl>
                                      </p:cBhvr>
                                    </p:animEffect>
                                    <p:anim calcmode="lin" valueType="num">
                                      <p:cBhvr>
                                        <p:cTn id="13" dur="1000" fill="hold"/>
                                        <p:tgtEl>
                                          <p:spTgt spid="101401"/>
                                        </p:tgtEl>
                                        <p:attrNameLst>
                                          <p:attrName>ppt_x</p:attrName>
                                        </p:attrNameLst>
                                      </p:cBhvr>
                                      <p:tavLst>
                                        <p:tav tm="0">
                                          <p:val>
                                            <p:strVal val="#ppt_x"/>
                                          </p:val>
                                        </p:tav>
                                        <p:tav tm="100000">
                                          <p:val>
                                            <p:strVal val="#ppt_x"/>
                                          </p:val>
                                        </p:tav>
                                      </p:tavLst>
                                    </p:anim>
                                    <p:anim calcmode="lin" valueType="num">
                                      <p:cBhvr>
                                        <p:cTn id="14" dur="1000" fill="hold"/>
                                        <p:tgtEl>
                                          <p:spTgt spid="101401"/>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101402"/>
                                        </p:tgtEl>
                                        <p:attrNameLst>
                                          <p:attrName>style.visibility</p:attrName>
                                        </p:attrNameLst>
                                      </p:cBhvr>
                                      <p:to>
                                        <p:strVal val="visible"/>
                                      </p:to>
                                    </p:set>
                                    <p:anim calcmode="lin" valueType="num">
                                      <p:cBhvr additive="base">
                                        <p:cTn id="19" dur="5000" fill="hold"/>
                                        <p:tgtEl>
                                          <p:spTgt spid="101402"/>
                                        </p:tgtEl>
                                        <p:attrNameLst>
                                          <p:attrName>ppt_x</p:attrName>
                                        </p:attrNameLst>
                                      </p:cBhvr>
                                      <p:tavLst>
                                        <p:tav tm="0">
                                          <p:val>
                                            <p:strVal val="#ppt_x"/>
                                          </p:val>
                                        </p:tav>
                                        <p:tav tm="100000">
                                          <p:val>
                                            <p:strVal val="#ppt_x"/>
                                          </p:val>
                                        </p:tav>
                                      </p:tavLst>
                                    </p:anim>
                                    <p:anim calcmode="lin" valueType="num">
                                      <p:cBhvr additive="base">
                                        <p:cTn id="20" dur="5000" fill="hold"/>
                                        <p:tgtEl>
                                          <p:spTgt spid="1014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00" grpId="0"/>
      <p:bldP spid="10140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rrowheads="1"/>
          </p:cNvSpPr>
          <p:nvPr>
            <p:ph type="title"/>
          </p:nvPr>
        </p:nvSpPr>
        <p:spPr/>
        <p:txBody>
          <a:bodyPr/>
          <a:lstStyle/>
          <a:p>
            <a:r>
              <a:rPr lang="en-US" dirty="0">
                <a:solidFill>
                  <a:schemeClr val="hlink"/>
                </a:solidFill>
              </a:rPr>
              <a:t>We Need Your Help </a:t>
            </a:r>
            <a:r>
              <a:rPr lang="en-US" dirty="0" smtClean="0">
                <a:solidFill>
                  <a:schemeClr val="hlink"/>
                </a:solidFill>
              </a:rPr>
              <a:t>Collecting</a:t>
            </a:r>
            <a:endParaRPr lang="en-US" dirty="0"/>
          </a:p>
        </p:txBody>
      </p:sp>
      <p:sp>
        <p:nvSpPr>
          <p:cNvPr id="84995" name="Rectangle 3"/>
          <p:cNvSpPr>
            <a:spLocks noGrp="1" noRot="1" noChangeArrowheads="1"/>
          </p:cNvSpPr>
          <p:nvPr>
            <p:ph type="body" idx="1"/>
          </p:nvPr>
        </p:nvSpPr>
        <p:spPr>
          <a:xfrm>
            <a:off x="457200" y="1066800"/>
            <a:ext cx="4495800" cy="2743200"/>
          </a:xfrm>
        </p:spPr>
        <p:txBody>
          <a:bodyPr/>
          <a:lstStyle/>
          <a:p>
            <a:pPr>
              <a:lnSpc>
                <a:spcPct val="90000"/>
              </a:lnSpc>
              <a:buFont typeface="Wingdings" charset="0"/>
              <a:buNone/>
            </a:pPr>
            <a:endParaRPr lang="en-US" sz="2800" dirty="0"/>
          </a:p>
          <a:p>
            <a:pPr>
              <a:lnSpc>
                <a:spcPct val="90000"/>
              </a:lnSpc>
              <a:buFont typeface="Wingdings" charset="0"/>
              <a:buNone/>
            </a:pPr>
            <a:r>
              <a:rPr lang="en-US" sz="2800" dirty="0"/>
              <a:t>We call the information we collect </a:t>
            </a:r>
            <a:r>
              <a:rPr lang="ja-JP" altLang="en-US" sz="2800" dirty="0">
                <a:latin typeface="Arial"/>
              </a:rPr>
              <a:t>“</a:t>
            </a:r>
            <a:r>
              <a:rPr lang="en-US" sz="2800" dirty="0"/>
              <a:t>DATA</a:t>
            </a:r>
            <a:r>
              <a:rPr lang="ja-JP" altLang="en-US" sz="2800" dirty="0">
                <a:latin typeface="Arial"/>
              </a:rPr>
              <a:t>”</a:t>
            </a:r>
            <a:r>
              <a:rPr lang="en-US" sz="2800" dirty="0"/>
              <a:t>.  What do you think a </a:t>
            </a:r>
            <a:r>
              <a:rPr lang="en-US" sz="2800" dirty="0" smtClean="0"/>
              <a:t>Snapshot of </a:t>
            </a:r>
            <a:r>
              <a:rPr lang="en-US" sz="2800" dirty="0"/>
              <a:t>the Hudson River look in your area??</a:t>
            </a:r>
            <a:r>
              <a:rPr lang="en-US" sz="2800" dirty="0" smtClean="0"/>
              <a:t>?</a:t>
            </a:r>
            <a:endParaRPr lang="en-US" sz="2800" dirty="0"/>
          </a:p>
        </p:txBody>
      </p:sp>
      <p:pic>
        <p:nvPicPr>
          <p:cNvPr id="84996" name="Picture 4" descr="DSCF159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676400"/>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849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4648200"/>
            <a:ext cx="1747838" cy="1833563"/>
          </a:xfrm>
          <a:prstGeom prst="rect">
            <a:avLst/>
          </a:prstGeom>
          <a:noFill/>
          <a:extLst>
            <a:ext uri="{909E8E84-426E-40dd-AFC4-6F175D3DCCD1}">
              <a14:hiddenFill xmlns:a14="http://schemas.microsoft.com/office/drawing/2010/main">
                <a:solidFill>
                  <a:srgbClr val="FFFFFF"/>
                </a:solidFill>
              </a14:hiddenFill>
            </a:ext>
          </a:extLst>
        </p:spPr>
      </p:pic>
      <p:sp>
        <p:nvSpPr>
          <p:cNvPr id="84998" name="WordArt 6"/>
          <p:cNvSpPr>
            <a:spLocks noChangeArrowheads="1" noChangeShapeType="1" noTextEdit="1"/>
          </p:cNvSpPr>
          <p:nvPr/>
        </p:nvSpPr>
        <p:spPr bwMode="auto">
          <a:xfrm>
            <a:off x="6362700" y="5334000"/>
            <a:ext cx="2705100" cy="1143000"/>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pPr algn="ctr"/>
            <a:r>
              <a:rPr lang="en-US" sz="2800" kern="10" normalizeH="1" dirty="0">
                <a:ln w="9525">
                  <a:solidFill>
                    <a:srgbClr val="000000"/>
                  </a:solidFill>
                  <a:round/>
                  <a:headEnd/>
                  <a:tailEnd/>
                </a:ln>
                <a:solidFill>
                  <a:srgbClr val="000000"/>
                </a:solidFill>
                <a:latin typeface="Helvetica Neue Bold Condensed"/>
                <a:ea typeface="Helvetica Neue Bold Condensed"/>
                <a:cs typeface="Helvetica Neue Bold Condensed"/>
              </a:rPr>
              <a:t>Let us </a:t>
            </a:r>
            <a:r>
              <a:rPr lang="en-US" sz="2800" kern="10" normalizeH="1" dirty="0" smtClean="0">
                <a:ln w="9525">
                  <a:solidFill>
                    <a:srgbClr val="000000"/>
                  </a:solidFill>
                  <a:round/>
                  <a:headEnd/>
                  <a:tailEnd/>
                </a:ln>
                <a:solidFill>
                  <a:srgbClr val="000000"/>
                </a:solidFill>
                <a:latin typeface="Helvetica Neue Bold Condensed"/>
                <a:ea typeface="Helvetica Neue Bold Condensed"/>
                <a:cs typeface="Helvetica Neue Bold Condensed"/>
              </a:rPr>
              <a:t>Find Out</a:t>
            </a:r>
            <a:endParaRPr lang="en-US" sz="2800" kern="10" normalizeH="1" dirty="0">
              <a:ln w="9525">
                <a:solidFill>
                  <a:srgbClr val="000000"/>
                </a:solidFill>
                <a:round/>
                <a:headEnd/>
                <a:tailEnd/>
              </a:ln>
              <a:solidFill>
                <a:srgbClr val="000000"/>
              </a:solidFill>
              <a:latin typeface="Helvetica Neue Bold Condensed"/>
              <a:ea typeface="Helvetica Neue Bold Condensed"/>
              <a:cs typeface="Helvetica Neue Bold Condensed"/>
            </a:endParaRPr>
          </a:p>
        </p:txBody>
      </p:sp>
      <p:sp>
        <p:nvSpPr>
          <p:cNvPr id="84999" name="Rectangle 7"/>
          <p:cNvSpPr>
            <a:spLocks noChangeArrowheads="1"/>
          </p:cNvSpPr>
          <p:nvPr/>
        </p:nvSpPr>
        <p:spPr bwMode="auto">
          <a:xfrm>
            <a:off x="381000" y="3962400"/>
            <a:ext cx="4419600" cy="1205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eaLnBrk="1" hangingPunct="1">
              <a:lnSpc>
                <a:spcPct val="90000"/>
              </a:lnSpc>
              <a:spcBef>
                <a:spcPct val="20000"/>
              </a:spcBef>
              <a:buClr>
                <a:schemeClr val="accent2"/>
              </a:buClr>
              <a:buSzPct val="70000"/>
              <a:buFont typeface="Wingdings" charset="0"/>
              <a:buChar char="n"/>
            </a:pPr>
            <a:r>
              <a:rPr lang="en-US" b="0" dirty="0" smtClean="0">
                <a:effectLst>
                  <a:outerShdw blurRad="38100" dist="38100" dir="2700000" algn="tl">
                    <a:srgbClr val="000000"/>
                  </a:outerShdw>
                </a:effectLst>
                <a:latin typeface="Palatino" charset="0"/>
              </a:rPr>
              <a:t>Will </a:t>
            </a:r>
            <a:r>
              <a:rPr lang="en-US" b="0" dirty="0">
                <a:effectLst>
                  <a:outerShdw blurRad="38100" dist="38100" dir="2700000" algn="tl">
                    <a:srgbClr val="000000"/>
                  </a:outerShdw>
                </a:effectLst>
                <a:latin typeface="Palatino" charset="0"/>
              </a:rPr>
              <a:t>the water </a:t>
            </a:r>
            <a:r>
              <a:rPr lang="en-US" b="0" dirty="0" smtClean="0">
                <a:effectLst>
                  <a:outerShdw blurRad="38100" dist="38100" dir="2700000" algn="tl">
                    <a:srgbClr val="000000"/>
                  </a:outerShdw>
                </a:effectLst>
                <a:latin typeface="Palatino" charset="0"/>
              </a:rPr>
              <a:t>be salty </a:t>
            </a:r>
            <a:r>
              <a:rPr lang="en-US" b="0" dirty="0">
                <a:effectLst>
                  <a:outerShdw blurRad="38100" dist="38100" dir="2700000" algn="tl">
                    <a:srgbClr val="000000"/>
                  </a:outerShdw>
                </a:effectLst>
                <a:latin typeface="Palatino" charset="0"/>
              </a:rPr>
              <a:t>like the ocean? brackish </a:t>
            </a:r>
            <a:r>
              <a:rPr lang="en-US" b="0" dirty="0" smtClean="0">
                <a:effectLst>
                  <a:outerShdw blurRad="38100" dist="38100" dir="2700000" algn="tl">
                    <a:srgbClr val="000000"/>
                  </a:outerShdw>
                </a:effectLst>
                <a:latin typeface="Palatino" charset="0"/>
              </a:rPr>
              <a:t>(a mix of fresh &amp; </a:t>
            </a:r>
            <a:r>
              <a:rPr lang="en-US" b="0" dirty="0">
                <a:effectLst>
                  <a:outerShdw blurRad="38100" dist="38100" dir="2700000" algn="tl">
                    <a:srgbClr val="000000"/>
                  </a:outerShdw>
                </a:effectLst>
                <a:latin typeface="Palatino" charset="0"/>
              </a:rPr>
              <a:t>salty)? or fresh like rain water?  What do you think?</a:t>
            </a:r>
          </a:p>
        </p:txBody>
      </p:sp>
      <p:sp>
        <p:nvSpPr>
          <p:cNvPr id="85000" name="Text Box 8"/>
          <p:cNvSpPr txBox="1">
            <a:spLocks noChangeArrowheads="1"/>
          </p:cNvSpPr>
          <p:nvPr/>
        </p:nvSpPr>
        <p:spPr bwMode="auto">
          <a:xfrm>
            <a:off x="381000" y="5334000"/>
            <a:ext cx="464820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eaLnBrk="1" hangingPunct="1">
              <a:lnSpc>
                <a:spcPct val="90000"/>
              </a:lnSpc>
              <a:spcBef>
                <a:spcPct val="20000"/>
              </a:spcBef>
              <a:buClr>
                <a:schemeClr val="accent2"/>
              </a:buClr>
              <a:buSzPct val="70000"/>
              <a:buFont typeface="Wingdings" charset="0"/>
              <a:buChar char="n"/>
            </a:pPr>
            <a:r>
              <a:rPr lang="en-US" b="0" dirty="0">
                <a:effectLst>
                  <a:outerShdw blurRad="38100" dist="38100" dir="2700000" algn="tl">
                    <a:srgbClr val="000000"/>
                  </a:outerShdw>
                </a:effectLst>
                <a:latin typeface="Palatino" charset="0"/>
              </a:rPr>
              <a:t>What does the habitat (living area) for plants and animals look like?  Are there </a:t>
            </a:r>
            <a:r>
              <a:rPr lang="en-US" b="0" dirty="0" smtClean="0">
                <a:effectLst>
                  <a:outerShdw blurRad="38100" dist="38100" dir="2700000" algn="tl">
                    <a:srgbClr val="000000"/>
                  </a:outerShdw>
                </a:effectLst>
                <a:latin typeface="Palatino" charset="0"/>
              </a:rPr>
              <a:t>plants in the water? </a:t>
            </a:r>
            <a:r>
              <a:rPr lang="en-US" b="0" dirty="0">
                <a:effectLst>
                  <a:outerShdw blurRad="38100" dist="38100" dir="2700000" algn="tl">
                    <a:srgbClr val="000000"/>
                  </a:outerShdw>
                </a:effectLst>
                <a:latin typeface="Palatino" charset="0"/>
              </a:rPr>
              <a:t>Piers? Riprap (big rocks)</a:t>
            </a:r>
            <a:r>
              <a:rPr lang="en-US" b="0" dirty="0" smtClean="0">
                <a:effectLst>
                  <a:outerShdw blurRad="38100" dist="38100" dir="2700000" algn="tl">
                    <a:srgbClr val="000000"/>
                  </a:outerShdw>
                </a:effectLst>
                <a:latin typeface="Palatino" charset="0"/>
              </a:rPr>
              <a:t>? </a:t>
            </a:r>
            <a:endParaRPr lang="en-US" b="0" dirty="0">
              <a:effectLst>
                <a:outerShdw blurRad="38100" dist="38100" dir="2700000" algn="tl">
                  <a:srgbClr val="000000"/>
                </a:outerShdw>
              </a:effectLst>
              <a:latin typeface="Palatino" charset="0"/>
            </a:endParaRPr>
          </a:p>
          <a:p>
            <a:pPr>
              <a:spcBef>
                <a:spcPct val="50000"/>
              </a:spcBef>
            </a:pPr>
            <a:endParaRPr lang="en-US" dirty="0"/>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999"/>
                                        </p:tgtEl>
                                        <p:attrNameLst>
                                          <p:attrName>style.visibility</p:attrName>
                                        </p:attrNameLst>
                                      </p:cBhvr>
                                      <p:to>
                                        <p:strVal val="visible"/>
                                      </p:to>
                                    </p:set>
                                    <p:anim calcmode="lin" valueType="num">
                                      <p:cBhvr additive="base">
                                        <p:cTn id="7" dur="500" fill="hold"/>
                                        <p:tgtEl>
                                          <p:spTgt spid="84999"/>
                                        </p:tgtEl>
                                        <p:attrNameLst>
                                          <p:attrName>ppt_x</p:attrName>
                                        </p:attrNameLst>
                                      </p:cBhvr>
                                      <p:tavLst>
                                        <p:tav tm="0">
                                          <p:val>
                                            <p:strVal val="#ppt_x"/>
                                          </p:val>
                                        </p:tav>
                                        <p:tav tm="100000">
                                          <p:val>
                                            <p:strVal val="#ppt_x"/>
                                          </p:val>
                                        </p:tav>
                                      </p:tavLst>
                                    </p:anim>
                                    <p:anim calcmode="lin" valueType="num">
                                      <p:cBhvr additive="base">
                                        <p:cTn id="8" dur="500" fill="hold"/>
                                        <p:tgtEl>
                                          <p:spTgt spid="8499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5000"/>
                                        </p:tgtEl>
                                        <p:attrNameLst>
                                          <p:attrName>style.visibility</p:attrName>
                                        </p:attrNameLst>
                                      </p:cBhvr>
                                      <p:to>
                                        <p:strVal val="visible"/>
                                      </p:to>
                                    </p:set>
                                    <p:anim calcmode="lin" valueType="num">
                                      <p:cBhvr additive="base">
                                        <p:cTn id="13" dur="500" fill="hold"/>
                                        <p:tgtEl>
                                          <p:spTgt spid="85000"/>
                                        </p:tgtEl>
                                        <p:attrNameLst>
                                          <p:attrName>ppt_x</p:attrName>
                                        </p:attrNameLst>
                                      </p:cBhvr>
                                      <p:tavLst>
                                        <p:tav tm="0">
                                          <p:val>
                                            <p:strVal val="#ppt_x"/>
                                          </p:val>
                                        </p:tav>
                                        <p:tav tm="100000">
                                          <p:val>
                                            <p:strVal val="#ppt_x"/>
                                          </p:val>
                                        </p:tav>
                                      </p:tavLst>
                                    </p:anim>
                                    <p:anim calcmode="lin" valueType="num">
                                      <p:cBhvr additive="base">
                                        <p:cTn id="14" dur="500" fill="hold"/>
                                        <p:tgtEl>
                                          <p:spTgt spid="8500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nodeType="clickEffect">
                                  <p:stCondLst>
                                    <p:cond delay="0"/>
                                  </p:stCondLst>
                                  <p:childTnLst>
                                    <p:set>
                                      <p:cBhvr>
                                        <p:cTn id="18" dur="1" fill="hold">
                                          <p:stCondLst>
                                            <p:cond delay="0"/>
                                          </p:stCondLst>
                                        </p:cTn>
                                        <p:tgtEl>
                                          <p:spTgt spid="84997"/>
                                        </p:tgtEl>
                                        <p:attrNameLst>
                                          <p:attrName>style.visibility</p:attrName>
                                        </p:attrNameLst>
                                      </p:cBhvr>
                                      <p:to>
                                        <p:strVal val="visible"/>
                                      </p:to>
                                    </p:set>
                                    <p:anim calcmode="lin" valueType="num">
                                      <p:cBhvr additive="base">
                                        <p:cTn id="19" dur="5000" fill="hold"/>
                                        <p:tgtEl>
                                          <p:spTgt spid="84997"/>
                                        </p:tgtEl>
                                        <p:attrNameLst>
                                          <p:attrName>ppt_x</p:attrName>
                                        </p:attrNameLst>
                                      </p:cBhvr>
                                      <p:tavLst>
                                        <p:tav tm="0">
                                          <p:val>
                                            <p:strVal val="#ppt_x"/>
                                          </p:val>
                                        </p:tav>
                                        <p:tav tm="100000">
                                          <p:val>
                                            <p:strVal val="#ppt_x"/>
                                          </p:val>
                                        </p:tav>
                                      </p:tavLst>
                                    </p:anim>
                                    <p:anim calcmode="lin" valueType="num">
                                      <p:cBhvr additive="base">
                                        <p:cTn id="20" dur="5000" fill="hold"/>
                                        <p:tgtEl>
                                          <p:spTgt spid="849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Take Off"/>
                                        </p:tgtEl>
                                      </p:cMediaNode>
                                    </p:audio>
                                  </p:subTnLst>
                                </p:cTn>
                              </p:par>
                              <p:par>
                                <p:cTn id="21" presetID="12" presetClass="entr" presetSubtype="4" fill="hold" grpId="0" nodeType="withEffect">
                                  <p:stCondLst>
                                    <p:cond delay="0"/>
                                  </p:stCondLst>
                                  <p:childTnLst>
                                    <p:set>
                                      <p:cBhvr>
                                        <p:cTn id="22" dur="1" fill="hold">
                                          <p:stCondLst>
                                            <p:cond delay="0"/>
                                          </p:stCondLst>
                                        </p:cTn>
                                        <p:tgtEl>
                                          <p:spTgt spid="84998"/>
                                        </p:tgtEl>
                                        <p:attrNameLst>
                                          <p:attrName>style.visibility</p:attrName>
                                        </p:attrNameLst>
                                      </p:cBhvr>
                                      <p:to>
                                        <p:strVal val="visible"/>
                                      </p:to>
                                    </p:set>
                                    <p:animEffect transition="in" filter="slide(fromBottom)">
                                      <p:cBhvr>
                                        <p:cTn id="23" dur="500"/>
                                        <p:tgtEl>
                                          <p:spTgt spid="84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8" grpId="0" animBg="1"/>
      <p:bldP spid="84999" grpId="0"/>
      <p:bldP spid="8500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rrowheads="1"/>
          </p:cNvSpPr>
          <p:nvPr>
            <p:ph type="title"/>
          </p:nvPr>
        </p:nvSpPr>
        <p:spPr>
          <a:xfrm>
            <a:off x="457200" y="609600"/>
            <a:ext cx="8229600" cy="1143000"/>
          </a:xfrm>
        </p:spPr>
        <p:txBody>
          <a:bodyPr/>
          <a:lstStyle/>
          <a:p>
            <a:r>
              <a:rPr lang="en-US" sz="3600" dirty="0">
                <a:solidFill>
                  <a:schemeClr val="hlink"/>
                </a:solidFill>
                <a:effectLst/>
                <a:latin typeface="Times" charset="0"/>
              </a:rPr>
              <a:t>Will the information we collect at your site match information collected at the other sites on the river?</a:t>
            </a:r>
            <a:r>
              <a:rPr lang="en-US" dirty="0">
                <a:solidFill>
                  <a:schemeClr val="hlink"/>
                </a:solidFill>
              </a:rPr>
              <a:t> </a:t>
            </a:r>
          </a:p>
        </p:txBody>
      </p:sp>
      <p:sp>
        <p:nvSpPr>
          <p:cNvPr id="163843" name="Rectangle 3"/>
          <p:cNvSpPr>
            <a:spLocks noGrp="1" noRot="1" noChangeArrowheads="1"/>
          </p:cNvSpPr>
          <p:nvPr>
            <p:ph type="body" idx="1"/>
          </p:nvPr>
        </p:nvSpPr>
        <p:spPr>
          <a:xfrm>
            <a:off x="304800" y="2286000"/>
            <a:ext cx="4114800" cy="4114800"/>
          </a:xfrm>
        </p:spPr>
        <p:txBody>
          <a:bodyPr/>
          <a:lstStyle/>
          <a:p>
            <a:pPr>
              <a:lnSpc>
                <a:spcPct val="90000"/>
              </a:lnSpc>
            </a:pPr>
            <a:r>
              <a:rPr lang="en-US" sz="2800" dirty="0" smtClean="0"/>
              <a:t>Do you think your area might be </a:t>
            </a:r>
            <a:r>
              <a:rPr lang="en-US" sz="2800" dirty="0"/>
              <a:t>different from other areas on the river? </a:t>
            </a:r>
            <a:r>
              <a:rPr lang="en-US" sz="2800" dirty="0" smtClean="0"/>
              <a:t>Why? or why not?</a:t>
            </a:r>
            <a:endParaRPr lang="en-US" sz="2800" dirty="0"/>
          </a:p>
          <a:p>
            <a:pPr>
              <a:lnSpc>
                <a:spcPct val="90000"/>
              </a:lnSpc>
            </a:pPr>
            <a:r>
              <a:rPr lang="en-US" sz="2800" dirty="0" smtClean="0"/>
              <a:t>Could your </a:t>
            </a:r>
            <a:r>
              <a:rPr lang="en-US" sz="2800" dirty="0" smtClean="0"/>
              <a:t>data </a:t>
            </a:r>
            <a:r>
              <a:rPr lang="en-US" sz="2800" b="1" dirty="0" smtClean="0">
                <a:solidFill>
                  <a:schemeClr val="hlink"/>
                </a:solidFill>
              </a:rPr>
              <a:t>this year</a:t>
            </a:r>
            <a:r>
              <a:rPr lang="en-US" sz="2800" dirty="0" smtClean="0"/>
              <a:t> be different from </a:t>
            </a:r>
            <a:r>
              <a:rPr lang="en-US" sz="2800" b="1" dirty="0" smtClean="0">
                <a:solidFill>
                  <a:schemeClr val="hlink"/>
                </a:solidFill>
              </a:rPr>
              <a:t>last years</a:t>
            </a:r>
            <a:r>
              <a:rPr lang="ja-JP" altLang="en-US" sz="2800" b="1" dirty="0" smtClean="0">
                <a:solidFill>
                  <a:schemeClr val="hlink"/>
                </a:solidFill>
                <a:latin typeface="Arial"/>
              </a:rPr>
              <a:t>’</a:t>
            </a:r>
            <a:r>
              <a:rPr lang="en-US" sz="2800" dirty="0" smtClean="0"/>
              <a:t>? Why</a:t>
            </a:r>
            <a:r>
              <a:rPr lang="en-US" sz="2800" dirty="0" smtClean="0"/>
              <a:t>?</a:t>
            </a:r>
            <a:endParaRPr lang="en-US" sz="2800" dirty="0"/>
          </a:p>
          <a:p>
            <a:pPr>
              <a:lnSpc>
                <a:spcPct val="90000"/>
              </a:lnSpc>
              <a:buFont typeface="Wingdings" charset="0"/>
              <a:buNone/>
            </a:pPr>
            <a:endParaRPr lang="en-US" sz="2800" dirty="0"/>
          </a:p>
          <a:p>
            <a:pPr>
              <a:lnSpc>
                <a:spcPct val="90000"/>
              </a:lnSpc>
              <a:buFont typeface="Wingdings" charset="0"/>
              <a:buNone/>
            </a:pPr>
            <a:endParaRPr lang="en-US" sz="2800" dirty="0"/>
          </a:p>
          <a:p>
            <a:pPr>
              <a:lnSpc>
                <a:spcPct val="90000"/>
              </a:lnSpc>
            </a:pPr>
            <a:endParaRPr lang="en-US" sz="2800" dirty="0"/>
          </a:p>
        </p:txBody>
      </p:sp>
      <p:pic>
        <p:nvPicPr>
          <p:cNvPr id="2" name="Picture 1" descr="HoaHingHPIM36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2209800"/>
            <a:ext cx="4572000" cy="3429000"/>
          </a:xfrm>
          <a:prstGeom prst="rect">
            <a:avLst/>
          </a:prstGeom>
        </p:spPr>
      </p:pic>
      <p:sp>
        <p:nvSpPr>
          <p:cNvPr id="3" name="TextBox 2"/>
          <p:cNvSpPr txBox="1"/>
          <p:nvPr/>
        </p:nvSpPr>
        <p:spPr>
          <a:xfrm>
            <a:off x="4343400" y="5715000"/>
            <a:ext cx="4800600" cy="1015663"/>
          </a:xfrm>
          <a:prstGeom prst="rect">
            <a:avLst/>
          </a:prstGeom>
          <a:noFill/>
        </p:spPr>
        <p:txBody>
          <a:bodyPr wrap="square" rtlCol="0">
            <a:spAutoFit/>
          </a:bodyPr>
          <a:lstStyle/>
          <a:p>
            <a:r>
              <a:rPr lang="en-US" b="0" dirty="0" smtClean="0"/>
              <a:t>Careful sampling and recording of each test and the units of measurement is important when we collect and compare data.</a:t>
            </a:r>
            <a:endParaRPr lang="en-US" b="0"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6" name="Rectangle 12"/>
          <p:cNvSpPr>
            <a:spLocks noChangeArrowheads="1"/>
          </p:cNvSpPr>
          <p:nvPr/>
        </p:nvSpPr>
        <p:spPr bwMode="auto">
          <a:xfrm>
            <a:off x="2057400" y="990600"/>
            <a:ext cx="5715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sz="2800" b="0"/>
          </a:p>
        </p:txBody>
      </p:sp>
      <p:sp>
        <p:nvSpPr>
          <p:cNvPr id="88086" name="Rectangle 22"/>
          <p:cNvSpPr>
            <a:spLocks noGrp="1" noRot="1" noChangeArrowheads="1"/>
          </p:cNvSpPr>
          <p:nvPr>
            <p:ph type="title"/>
          </p:nvPr>
        </p:nvSpPr>
        <p:spPr/>
        <p:txBody>
          <a:bodyPr/>
          <a:lstStyle/>
          <a:p>
            <a:r>
              <a:rPr lang="en-US"/>
              <a:t/>
            </a:r>
            <a:br>
              <a:rPr lang="en-US"/>
            </a:br>
            <a:endParaRPr lang="en-US"/>
          </a:p>
        </p:txBody>
      </p:sp>
      <p:sp>
        <p:nvSpPr>
          <p:cNvPr id="88087" name="Rectangle 23"/>
          <p:cNvSpPr>
            <a:spLocks noGrp="1" noRot="1" noChangeArrowheads="1"/>
          </p:cNvSpPr>
          <p:nvPr>
            <p:ph type="body" sz="half" idx="1"/>
          </p:nvPr>
        </p:nvSpPr>
        <p:spPr>
          <a:xfrm>
            <a:off x="-381000" y="1749425"/>
            <a:ext cx="4191000" cy="4498975"/>
          </a:xfrm>
        </p:spPr>
        <p:txBody>
          <a:bodyPr/>
          <a:lstStyle/>
          <a:p>
            <a:pPr lvl="2"/>
            <a:r>
              <a:rPr lang="en-US" sz="2000" dirty="0"/>
              <a:t>You can see what was collected at other sites!</a:t>
            </a:r>
          </a:p>
          <a:p>
            <a:pPr lvl="2"/>
            <a:r>
              <a:rPr lang="en-US" sz="2000" dirty="0"/>
              <a:t> What </a:t>
            </a:r>
            <a:r>
              <a:rPr lang="en-US" sz="2000" dirty="0" smtClean="0"/>
              <a:t>makes </a:t>
            </a:r>
            <a:r>
              <a:rPr lang="en-US" sz="2000" dirty="0"/>
              <a:t>some sites a lot like yours?</a:t>
            </a:r>
          </a:p>
          <a:p>
            <a:pPr lvl="2"/>
            <a:r>
              <a:rPr lang="en-US" sz="2000" dirty="0"/>
              <a:t>What makes some different?</a:t>
            </a:r>
          </a:p>
        </p:txBody>
      </p:sp>
      <p:sp>
        <p:nvSpPr>
          <p:cNvPr id="88089" name="Rectangle 25"/>
          <p:cNvSpPr>
            <a:spLocks noChangeArrowheads="1"/>
          </p:cNvSpPr>
          <p:nvPr/>
        </p:nvSpPr>
        <p:spPr bwMode="auto">
          <a:xfrm>
            <a:off x="806450" y="685800"/>
            <a:ext cx="80359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800" b="0" dirty="0">
                <a:solidFill>
                  <a:schemeClr val="hlink"/>
                </a:solidFill>
                <a:effectLst>
                  <a:outerShdw blurRad="38100" dist="38100" dir="2700000" algn="tl">
                    <a:srgbClr val="000000"/>
                  </a:outerShdw>
                </a:effectLst>
                <a:latin typeface="Palatino" charset="0"/>
              </a:rPr>
              <a:t>So if everyone looks at their own site then we can </a:t>
            </a:r>
          </a:p>
          <a:p>
            <a:pPr algn="ctr"/>
            <a:r>
              <a:rPr lang="en-US" sz="2800" b="0" dirty="0">
                <a:solidFill>
                  <a:schemeClr val="hlink"/>
                </a:solidFill>
                <a:effectLst>
                  <a:outerShdw blurRad="38100" dist="38100" dir="2700000" algn="tl">
                    <a:srgbClr val="000000"/>
                  </a:outerShdw>
                </a:effectLst>
                <a:latin typeface="Palatino" charset="0"/>
              </a:rPr>
              <a:t>compare! </a:t>
            </a:r>
          </a:p>
        </p:txBody>
      </p:sp>
      <p:pic>
        <p:nvPicPr>
          <p:cNvPr id="88090" name="Picture 26" descr="100_6464"/>
          <p:cNvPicPr>
            <a:picLocks noChangeAspect="1" noChangeArrowheads="1"/>
          </p:cNvPicPr>
          <p:nvPr/>
        </p:nvPicPr>
        <p:blipFill>
          <a:blip r:embed="rId3">
            <a:extLst>
              <a:ext uri="{28A0092B-C50C-407E-A947-70E740481C1C}">
                <a14:useLocalDpi xmlns:a14="http://schemas.microsoft.com/office/drawing/2010/main" val="0"/>
              </a:ext>
            </a:extLst>
          </a:blip>
          <a:srcRect l="17857" t="21429" r="3572"/>
          <a:stretch>
            <a:fillRect/>
          </a:stretch>
        </p:blipFill>
        <p:spPr bwMode="auto">
          <a:xfrm>
            <a:off x="3886200" y="2590800"/>
            <a:ext cx="177165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8092"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962400"/>
            <a:ext cx="327660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8093" name="Rectangle 29"/>
          <p:cNvSpPr>
            <a:spLocks noChangeArrowheads="1"/>
          </p:cNvSpPr>
          <p:nvPr/>
        </p:nvSpPr>
        <p:spPr bwMode="auto">
          <a:xfrm>
            <a:off x="3886200" y="5029200"/>
            <a:ext cx="50292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600" b="0" dirty="0">
                <a:solidFill>
                  <a:srgbClr val="FFFFFF"/>
                </a:solidFill>
                <a:effectLst>
                  <a:outerShdw blurRad="38100" dist="38100" dir="2700000" algn="tl">
                    <a:srgbClr val="000000"/>
                  </a:outerShdw>
                </a:effectLst>
                <a:latin typeface="+mn-lt"/>
              </a:rPr>
              <a:t>This </a:t>
            </a:r>
            <a:r>
              <a:rPr lang="en-US" sz="1600" b="0" dirty="0" smtClean="0">
                <a:solidFill>
                  <a:srgbClr val="FFFFFF"/>
                </a:solidFill>
                <a:effectLst>
                  <a:outerShdw blurRad="38100" dist="38100" dir="2700000" algn="tl">
                    <a:srgbClr val="000000"/>
                  </a:outerShdw>
                </a:effectLst>
                <a:latin typeface="+mn-lt"/>
              </a:rPr>
              <a:t>eel lives </a:t>
            </a:r>
            <a:r>
              <a:rPr lang="en-US" sz="1600" b="0" dirty="0">
                <a:solidFill>
                  <a:srgbClr val="FFFFFF"/>
                </a:solidFill>
                <a:effectLst>
                  <a:outerShdw blurRad="38100" dist="38100" dir="2700000" algn="tl">
                    <a:srgbClr val="000000"/>
                  </a:outerShdw>
                </a:effectLst>
                <a:latin typeface="+mn-lt"/>
              </a:rPr>
              <a:t>in the soft sediment (sands </a:t>
            </a:r>
            <a:r>
              <a:rPr lang="en-US" sz="1600" b="0" dirty="0" smtClean="0">
                <a:solidFill>
                  <a:srgbClr val="FFFFFF"/>
                </a:solidFill>
                <a:effectLst>
                  <a:outerShdw blurRad="38100" dist="38100" dir="2700000" algn="tl">
                    <a:srgbClr val="000000"/>
                  </a:outerShdw>
                </a:effectLst>
                <a:latin typeface="+mn-lt"/>
              </a:rPr>
              <a:t>and muds)  </a:t>
            </a:r>
            <a:r>
              <a:rPr lang="en-US" sz="1600" b="0" dirty="0">
                <a:solidFill>
                  <a:srgbClr val="FFFFFF"/>
                </a:solidFill>
                <a:effectLst>
                  <a:outerShdw blurRad="38100" dist="38100" dir="2700000" algn="tl">
                    <a:srgbClr val="000000"/>
                  </a:outerShdw>
                </a:effectLst>
                <a:latin typeface="+mn-lt"/>
              </a:rPr>
              <a:t>on the bottom of the river.  Native Americans </a:t>
            </a:r>
            <a:r>
              <a:rPr lang="en-US" sz="1600" b="0" dirty="0" smtClean="0">
                <a:solidFill>
                  <a:srgbClr val="FFFFFF"/>
                </a:solidFill>
                <a:effectLst>
                  <a:outerShdw blurRad="38100" dist="38100" dir="2700000" algn="tl">
                    <a:srgbClr val="000000"/>
                  </a:outerShdw>
                </a:effectLst>
                <a:latin typeface="+mn-lt"/>
              </a:rPr>
              <a:t> fished </a:t>
            </a:r>
            <a:r>
              <a:rPr lang="en-US" sz="1600" b="0" dirty="0">
                <a:solidFill>
                  <a:srgbClr val="FFFFFF"/>
                </a:solidFill>
                <a:effectLst>
                  <a:outerShdw blurRad="38100" dist="38100" dir="2700000" algn="tl">
                    <a:srgbClr val="000000"/>
                  </a:outerShdw>
                </a:effectLst>
                <a:latin typeface="+mn-lt"/>
              </a:rPr>
              <a:t>eel using their feet </a:t>
            </a:r>
            <a:r>
              <a:rPr lang="en-US" sz="1600" b="0" dirty="0" smtClean="0">
                <a:solidFill>
                  <a:srgbClr val="FFFFFF"/>
                </a:solidFill>
                <a:effectLst>
                  <a:outerShdw blurRad="38100" dist="38100" dir="2700000" algn="tl">
                    <a:srgbClr val="000000"/>
                  </a:outerShdw>
                </a:effectLst>
                <a:latin typeface="+mn-lt"/>
              </a:rPr>
              <a:t>in the mud!  Very young eel use the currents to travel thousands of miles to the Hudson from a place called the Sargasso Sea near Bermuda. If you have ever held an eel you will know how hard it is to catch them!</a:t>
            </a:r>
            <a:endParaRPr lang="en-US" sz="1600" b="0" dirty="0">
              <a:solidFill>
                <a:srgbClr val="FFFFFF"/>
              </a:solidFill>
              <a:effectLst>
                <a:outerShdw blurRad="38100" dist="38100" dir="2700000" algn="tl">
                  <a:srgbClr val="000000"/>
                </a:outerShdw>
              </a:effectLst>
              <a:latin typeface="+mn-lt"/>
            </a:endParaRPr>
          </a:p>
        </p:txBody>
      </p:sp>
      <p:pic>
        <p:nvPicPr>
          <p:cNvPr id="88098" name="Picture 34"/>
          <p:cNvPicPr>
            <a:picLocks noChangeAspect="1" noChangeArrowheads="1"/>
          </p:cNvPicPr>
          <p:nvPr>
            <p:ph type="clipArt" sz="half" idx="2"/>
          </p:nvPr>
        </p:nvPicPr>
        <p:blipFill>
          <a:blip r:embed="rId5">
            <a:extLst>
              <a:ext uri="{28A0092B-C50C-407E-A947-70E740481C1C}">
                <a14:useLocalDpi xmlns:a14="http://schemas.microsoft.com/office/drawing/2010/main" val="0"/>
              </a:ext>
            </a:extLst>
          </a:blip>
          <a:srcRect/>
          <a:stretch>
            <a:fillRect/>
          </a:stretch>
        </p:blipFill>
        <p:spPr>
          <a:xfrm>
            <a:off x="5715000" y="1600200"/>
            <a:ext cx="2895600" cy="2171700"/>
          </a:xfrm>
          <a:noFill/>
          <a:ln/>
        </p:spPr>
      </p:pic>
      <p:sp>
        <p:nvSpPr>
          <p:cNvPr id="14" name="Rectangle 29"/>
          <p:cNvSpPr>
            <a:spLocks noChangeArrowheads="1"/>
          </p:cNvSpPr>
          <p:nvPr/>
        </p:nvSpPr>
        <p:spPr bwMode="auto">
          <a:xfrm>
            <a:off x="5715000" y="3705761"/>
            <a:ext cx="32004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600" b="0" dirty="0" smtClean="0">
                <a:solidFill>
                  <a:srgbClr val="FFFFFF"/>
                </a:solidFill>
                <a:effectLst>
                  <a:outerShdw blurRad="38100" dist="38100" dir="2700000" algn="tl">
                    <a:srgbClr val="000000"/>
                  </a:outerShdw>
                </a:effectLst>
                <a:latin typeface="+mn-lt"/>
              </a:rPr>
              <a:t>Using a seine net these students are collecting fish from the river to identify. Seine nets are a tradition going back to the Native Americans. </a:t>
            </a:r>
            <a:endParaRPr lang="en-US" sz="1600" b="0" dirty="0">
              <a:solidFill>
                <a:srgbClr val="FFFFFF"/>
              </a:solidFill>
              <a:effectLst>
                <a:outerShdw blurRad="38100" dist="38100" dir="2700000" algn="tl">
                  <a:srgbClr val="000000"/>
                </a:outerShdw>
              </a:effectLst>
              <a:latin typeface="+mn-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8093"/>
                                        </p:tgtEl>
                                        <p:attrNameLst>
                                          <p:attrName>style.visibility</p:attrName>
                                        </p:attrNameLst>
                                      </p:cBhvr>
                                      <p:to>
                                        <p:strVal val="visible"/>
                                      </p:to>
                                    </p:set>
                                    <p:animEffect transition="in" filter="circle(in)">
                                      <p:cBhvr>
                                        <p:cTn id="7" dur="2000"/>
                                        <p:tgtEl>
                                          <p:spTgt spid="8809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9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rrowheads="1"/>
          </p:cNvSpPr>
          <p:nvPr>
            <p:ph type="title" sz="quarter"/>
          </p:nvPr>
        </p:nvSpPr>
        <p:spPr/>
        <p:txBody>
          <a:bodyPr/>
          <a:lstStyle/>
          <a:p>
            <a:r>
              <a:rPr lang="en-US"/>
              <a:t>So what are we doing today?</a:t>
            </a:r>
          </a:p>
        </p:txBody>
      </p:sp>
      <p:sp>
        <p:nvSpPr>
          <p:cNvPr id="71701" name="Rectangle 21"/>
          <p:cNvSpPr>
            <a:spLocks noChangeArrowheads="1"/>
          </p:cNvSpPr>
          <p:nvPr/>
        </p:nvSpPr>
        <p:spPr bwMode="auto">
          <a:xfrm>
            <a:off x="3951288" y="270668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sz="2400" b="0"/>
          </a:p>
        </p:txBody>
      </p:sp>
      <p:pic>
        <p:nvPicPr>
          <p:cNvPr id="5" name="Content Placeholder 4" descr="ditl_lilstonypoint1.jpg"/>
          <p:cNvPicPr>
            <a:picLocks noGrp="1" noChangeAspect="1"/>
          </p:cNvPicPr>
          <p:nvPr>
            <p:ph sz="quarter" idx="2"/>
          </p:nvPr>
        </p:nvPicPr>
        <p:blipFill>
          <a:blip r:embed="rId3">
            <a:extLst>
              <a:ext uri="{28A0092B-C50C-407E-A947-70E740481C1C}">
                <a14:useLocalDpi xmlns:a14="http://schemas.microsoft.com/office/drawing/2010/main" val="0"/>
              </a:ext>
            </a:extLst>
          </a:blip>
          <a:srcRect t="14125" b="14125"/>
          <a:stretch>
            <a:fillRect/>
          </a:stretch>
        </p:blipFill>
        <p:spPr/>
      </p:pic>
      <p:pic>
        <p:nvPicPr>
          <p:cNvPr id="16" name="Picture 48"/>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t="9640" b="9640"/>
          <a:stretch>
            <a:fillRect/>
          </a:stretch>
        </p:blipFill>
        <p:spPr/>
      </p:pic>
      <p:pic>
        <p:nvPicPr>
          <p:cNvPr id="18" name="Picture 55"/>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t="14125" b="14125"/>
          <a:stretch>
            <a:fillRect/>
          </a:stretch>
        </p:blipFill>
        <p:spPr>
          <a:noFill/>
          <a:ln/>
        </p:spPr>
      </p:pic>
      <p:pic>
        <p:nvPicPr>
          <p:cNvPr id="13" name="Content Placeholder 12" descr="BreezyPointDSCN1652.jpg"/>
          <p:cNvPicPr>
            <a:picLocks noGrp="1" noChangeAspect="1"/>
          </p:cNvPicPr>
          <p:nvPr>
            <p:ph sz="quarter" idx="4"/>
          </p:nvPr>
        </p:nvPicPr>
        <p:blipFill>
          <a:blip r:embed="rId6">
            <a:extLst>
              <a:ext uri="{28A0092B-C50C-407E-A947-70E740481C1C}">
                <a14:useLocalDpi xmlns:a14="http://schemas.microsoft.com/office/drawing/2010/main" val="0"/>
              </a:ext>
            </a:extLst>
          </a:blip>
          <a:srcRect t="14125" b="14125"/>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rrowheads="1"/>
          </p:cNvSpPr>
          <p:nvPr>
            <p:ph type="title"/>
          </p:nvPr>
        </p:nvSpPr>
        <p:spPr/>
        <p:txBody>
          <a:bodyPr/>
          <a:lstStyle/>
          <a:p>
            <a:r>
              <a:rPr lang="en-US" dirty="0">
                <a:solidFill>
                  <a:schemeClr val="hlink"/>
                </a:solidFill>
              </a:rPr>
              <a:t>Let</a:t>
            </a:r>
            <a:r>
              <a:rPr lang="ja-JP" altLang="en-US" dirty="0">
                <a:solidFill>
                  <a:schemeClr val="hlink"/>
                </a:solidFill>
                <a:latin typeface="Arial"/>
              </a:rPr>
              <a:t>’</a:t>
            </a:r>
            <a:r>
              <a:rPr lang="en-US" dirty="0">
                <a:solidFill>
                  <a:schemeClr val="hlink"/>
                </a:solidFill>
              </a:rPr>
              <a:t>s find out about the Estuary</a:t>
            </a:r>
            <a:endParaRPr lang="en-US" dirty="0"/>
          </a:p>
        </p:txBody>
      </p:sp>
      <p:sp>
        <p:nvSpPr>
          <p:cNvPr id="76803" name="Rectangle 3"/>
          <p:cNvSpPr>
            <a:spLocks noGrp="1" noRot="1" noChangeArrowheads="1"/>
          </p:cNvSpPr>
          <p:nvPr>
            <p:ph type="body" sz="half" idx="1"/>
          </p:nvPr>
        </p:nvSpPr>
        <p:spPr>
          <a:xfrm>
            <a:off x="457200" y="1371600"/>
            <a:ext cx="4038600" cy="4498975"/>
          </a:xfrm>
        </p:spPr>
        <p:txBody>
          <a:bodyPr/>
          <a:lstStyle/>
          <a:p>
            <a:pPr>
              <a:lnSpc>
                <a:spcPct val="90000"/>
              </a:lnSpc>
            </a:pPr>
            <a:r>
              <a:rPr lang="en-US" sz="2400" dirty="0"/>
              <a:t>Are there tides in the river?</a:t>
            </a:r>
          </a:p>
          <a:p>
            <a:pPr>
              <a:lnSpc>
                <a:spcPct val="90000"/>
              </a:lnSpc>
            </a:pPr>
            <a:r>
              <a:rPr lang="en-US" sz="2400" dirty="0"/>
              <a:t>How warm and deep is the estuary?</a:t>
            </a:r>
          </a:p>
          <a:p>
            <a:pPr>
              <a:lnSpc>
                <a:spcPct val="90000"/>
              </a:lnSpc>
            </a:pPr>
            <a:r>
              <a:rPr lang="en-US" sz="2400" dirty="0"/>
              <a:t>Is there enough oxygen for fish to breathe?</a:t>
            </a:r>
          </a:p>
          <a:p>
            <a:pPr>
              <a:lnSpc>
                <a:spcPct val="90000"/>
              </a:lnSpc>
            </a:pPr>
            <a:r>
              <a:rPr lang="en-US" sz="2400" dirty="0"/>
              <a:t>Are there plants </a:t>
            </a:r>
            <a:r>
              <a:rPr lang="en-US" sz="2400" dirty="0" smtClean="0"/>
              <a:t>where you are or </a:t>
            </a:r>
            <a:r>
              <a:rPr lang="en-US" sz="2400" dirty="0"/>
              <a:t>is it all paved?</a:t>
            </a:r>
          </a:p>
          <a:p>
            <a:pPr>
              <a:lnSpc>
                <a:spcPct val="90000"/>
              </a:lnSpc>
            </a:pPr>
            <a:r>
              <a:rPr lang="en-US" sz="2400" dirty="0"/>
              <a:t>Chlorophyll??? What is that?</a:t>
            </a:r>
          </a:p>
          <a:p>
            <a:pPr>
              <a:lnSpc>
                <a:spcPct val="90000"/>
              </a:lnSpc>
            </a:pPr>
            <a:r>
              <a:rPr lang="en-US" sz="2400" dirty="0"/>
              <a:t>What does the bottom look like?</a:t>
            </a:r>
          </a:p>
          <a:p>
            <a:pPr>
              <a:lnSpc>
                <a:spcPct val="90000"/>
              </a:lnSpc>
            </a:pPr>
            <a:r>
              <a:rPr lang="en-US" sz="2400" dirty="0"/>
              <a:t>Are there </a:t>
            </a:r>
            <a:r>
              <a:rPr lang="en-US" sz="2400" dirty="0" smtClean="0"/>
              <a:t>ships </a:t>
            </a:r>
            <a:r>
              <a:rPr lang="en-US" sz="2400" dirty="0"/>
              <a:t>using the river </a:t>
            </a:r>
            <a:r>
              <a:rPr lang="en-US" sz="2400" dirty="0" smtClean="0"/>
              <a:t>for work? Or for play? </a:t>
            </a:r>
            <a:endParaRPr lang="en-US" sz="2400" dirty="0"/>
          </a:p>
        </p:txBody>
      </p:sp>
      <p:pic>
        <p:nvPicPr>
          <p:cNvPr id="76805" name="Picture 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3429000"/>
            <a:ext cx="3733800" cy="2800350"/>
          </a:xfrm>
        </p:spPr>
      </p:pic>
      <p:pic>
        <p:nvPicPr>
          <p:cNvPr id="76806" name="Picture 6" descr="whiteper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133600"/>
            <a:ext cx="2057400" cy="1119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76806"/>
                                        </p:tgtEl>
                                        <p:attrNameLst>
                                          <p:attrName>style.visibility</p:attrName>
                                        </p:attrNameLst>
                                      </p:cBhvr>
                                      <p:to>
                                        <p:strVal val="visible"/>
                                      </p:to>
                                    </p:set>
                                    <p:animEffect transition="in" filter="wheel(4)">
                                      <p:cBhvr>
                                        <p:cTn id="7" dur="2000"/>
                                        <p:tgtEl>
                                          <p:spTgt spid="76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Grp="1" noChangeAspect="1" noChangeArrowheads="1"/>
          </p:cNvPicPr>
          <p:nvPr>
            <p:ph/>
          </p:nvPr>
        </p:nvPicPr>
        <p:blipFill>
          <a:blip r:embed="rId4">
            <a:extLst>
              <a:ext uri="{28A0092B-C50C-407E-A947-70E740481C1C}">
                <a14:useLocalDpi xmlns:a14="http://schemas.microsoft.com/office/drawing/2010/main" val="0"/>
              </a:ext>
            </a:extLst>
          </a:blip>
          <a:srcRect b="9370"/>
          <a:stretch>
            <a:fillRect/>
          </a:stretch>
        </p:blipFill>
        <p:spPr>
          <a:xfrm>
            <a:off x="381000" y="838200"/>
            <a:ext cx="8596313" cy="5105400"/>
          </a:xfrm>
        </p:spPr>
      </p:pic>
      <p:sp>
        <p:nvSpPr>
          <p:cNvPr id="7173" name="Text Box 5"/>
          <p:cNvSpPr txBox="1">
            <a:spLocks noChangeArrowheads="1"/>
          </p:cNvSpPr>
          <p:nvPr/>
        </p:nvSpPr>
        <p:spPr bwMode="auto">
          <a:xfrm>
            <a:off x="1371600" y="990600"/>
            <a:ext cx="6934200" cy="207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3200" b="0" dirty="0"/>
              <a:t>Tides</a:t>
            </a:r>
          </a:p>
          <a:p>
            <a:r>
              <a:rPr lang="en-US" sz="2400" b="0" dirty="0"/>
              <a:t>How can a river have tides?  I thought tides were in the ocean</a:t>
            </a:r>
            <a:r>
              <a:rPr lang="en-US" sz="2500" b="0" dirty="0"/>
              <a:t>?  </a:t>
            </a:r>
          </a:p>
          <a:p>
            <a:endParaRPr lang="en-US" sz="2500" b="0" dirty="0"/>
          </a:p>
          <a:p>
            <a:endParaRPr lang="en-US" sz="2400" b="0" dirty="0"/>
          </a:p>
        </p:txBody>
      </p:sp>
      <p:sp>
        <p:nvSpPr>
          <p:cNvPr id="7174" name="Text Box 6"/>
          <p:cNvSpPr txBox="1">
            <a:spLocks noChangeArrowheads="1"/>
          </p:cNvSpPr>
          <p:nvPr/>
        </p:nvSpPr>
        <p:spPr bwMode="auto">
          <a:xfrm>
            <a:off x="762000" y="3886200"/>
            <a:ext cx="1841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sz="2400" b="0"/>
          </a:p>
          <a:p>
            <a:endParaRPr lang="en-US" sz="2400" b="0"/>
          </a:p>
        </p:txBody>
      </p:sp>
      <p:sp>
        <p:nvSpPr>
          <p:cNvPr id="7175" name="Text Box 7"/>
          <p:cNvSpPr txBox="1">
            <a:spLocks noChangeArrowheads="1"/>
          </p:cNvSpPr>
          <p:nvPr/>
        </p:nvSpPr>
        <p:spPr bwMode="auto">
          <a:xfrm>
            <a:off x="838200" y="4419600"/>
            <a:ext cx="7191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sz="2400" b="0"/>
          </a:p>
        </p:txBody>
      </p:sp>
      <p:sp>
        <p:nvSpPr>
          <p:cNvPr id="7176" name="Rectangle 8"/>
          <p:cNvSpPr>
            <a:spLocks noChangeArrowheads="1"/>
          </p:cNvSpPr>
          <p:nvPr/>
        </p:nvSpPr>
        <p:spPr bwMode="auto">
          <a:xfrm>
            <a:off x="1066800" y="4648200"/>
            <a:ext cx="72390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500" b="0" dirty="0"/>
              <a:t>We will see if the tide is coming in or going out by measuring the height/reach of the water every half hour</a:t>
            </a:r>
          </a:p>
        </p:txBody>
      </p:sp>
      <p:sp>
        <p:nvSpPr>
          <p:cNvPr id="7178" name="Rectangle 10"/>
          <p:cNvSpPr>
            <a:spLocks noChangeArrowheads="1"/>
          </p:cNvSpPr>
          <p:nvPr/>
        </p:nvSpPr>
        <p:spPr bwMode="auto">
          <a:xfrm>
            <a:off x="1371600" y="2362200"/>
            <a:ext cx="739140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500" b="0" dirty="0"/>
              <a:t>In a large river that is flat like the Hudson the tides can push water in from the ocean </a:t>
            </a:r>
            <a:r>
              <a:rPr lang="en-US" sz="2500" b="0" dirty="0" smtClean="0"/>
              <a:t>raising the height of the river until is starts to fall again. </a:t>
            </a:r>
            <a:endParaRPr lang="en-US" sz="2500" b="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2" fill="hold" grpId="0" nodeType="clickEffect">
                                  <p:stCondLst>
                                    <p:cond delay="0"/>
                                  </p:stCondLst>
                                  <p:childTnLst>
                                    <p:anim calcmode="lin" valueType="num">
                                      <p:cBhvr additive="base">
                                        <p:cTn id="6" dur="500"/>
                                        <p:tgtEl>
                                          <p:spTgt spid="7173">
                                            <p:txEl>
                                              <p:pRg st="0" end="0"/>
                                            </p:txEl>
                                          </p:spTgt>
                                        </p:tgtEl>
                                        <p:attrNameLst>
                                          <p:attrName>ppt_x</p:attrName>
                                        </p:attrNameLst>
                                      </p:cBhvr>
                                      <p:tavLst>
                                        <p:tav tm="0">
                                          <p:val>
                                            <p:strVal val="ppt_x"/>
                                          </p:val>
                                        </p:tav>
                                        <p:tav tm="100000">
                                          <p:val>
                                            <p:strVal val="1+ppt_w/2"/>
                                          </p:val>
                                        </p:tav>
                                      </p:tavLst>
                                    </p:anim>
                                    <p:anim calcmode="lin" valueType="num">
                                      <p:cBhvr additive="base">
                                        <p:cTn id="7" dur="500"/>
                                        <p:tgtEl>
                                          <p:spTgt spid="7173">
                                            <p:txEl>
                                              <p:pRg st="0" end="0"/>
                                            </p:txEl>
                                          </p:spTgt>
                                        </p:tgtEl>
                                        <p:attrNameLst>
                                          <p:attrName>ppt_y</p:attrName>
                                        </p:attrNameLst>
                                      </p:cBhvr>
                                      <p:tavLst>
                                        <p:tav tm="0">
                                          <p:val>
                                            <p:strVal val="ppt_y"/>
                                          </p:val>
                                        </p:tav>
                                        <p:tav tm="100000">
                                          <p:val>
                                            <p:strVal val="ppt_y"/>
                                          </p:val>
                                        </p:tav>
                                      </p:tavLst>
                                    </p:anim>
                                    <p:set>
                                      <p:cBhvr>
                                        <p:cTn id="8" dur="1" fill="hold">
                                          <p:stCondLst>
                                            <p:cond delay="499"/>
                                          </p:stCondLst>
                                        </p:cTn>
                                        <p:tgtEl>
                                          <p:spTgt spid="7173">
                                            <p:txEl>
                                              <p:pRg st="0" end="0"/>
                                            </p:txEl>
                                          </p:spTgt>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2" fill="hold" grpId="0" nodeType="clickEffect">
                                  <p:stCondLst>
                                    <p:cond delay="0"/>
                                  </p:stCondLst>
                                  <p:childTnLst>
                                    <p:anim calcmode="lin" valueType="num">
                                      <p:cBhvr additive="base">
                                        <p:cTn id="12" dur="500"/>
                                        <p:tgtEl>
                                          <p:spTgt spid="7173">
                                            <p:txEl>
                                              <p:pRg st="1" end="1"/>
                                            </p:txEl>
                                          </p:spTgt>
                                        </p:tgtEl>
                                        <p:attrNameLst>
                                          <p:attrName>ppt_x</p:attrName>
                                        </p:attrNameLst>
                                      </p:cBhvr>
                                      <p:tavLst>
                                        <p:tav tm="0">
                                          <p:val>
                                            <p:strVal val="ppt_x"/>
                                          </p:val>
                                        </p:tav>
                                        <p:tav tm="100000">
                                          <p:val>
                                            <p:strVal val="1+ppt_w/2"/>
                                          </p:val>
                                        </p:tav>
                                      </p:tavLst>
                                    </p:anim>
                                    <p:anim calcmode="lin" valueType="num">
                                      <p:cBhvr additive="base">
                                        <p:cTn id="13" dur="500"/>
                                        <p:tgtEl>
                                          <p:spTgt spid="7173">
                                            <p:txEl>
                                              <p:pRg st="1" end="1"/>
                                            </p:txEl>
                                          </p:spTgt>
                                        </p:tgtEl>
                                        <p:attrNameLst>
                                          <p:attrName>ppt_y</p:attrName>
                                        </p:attrNameLst>
                                      </p:cBhvr>
                                      <p:tavLst>
                                        <p:tav tm="0">
                                          <p:val>
                                            <p:strVal val="ppt_y"/>
                                          </p:val>
                                        </p:tav>
                                        <p:tav tm="100000">
                                          <p:val>
                                            <p:strVal val="ppt_y"/>
                                          </p:val>
                                        </p:tav>
                                      </p:tavLst>
                                    </p:anim>
                                    <p:set>
                                      <p:cBhvr>
                                        <p:cTn id="14" dur="1" fill="hold">
                                          <p:stCondLst>
                                            <p:cond delay="499"/>
                                          </p:stCondLst>
                                        </p:cTn>
                                        <p:tgtEl>
                                          <p:spTgt spid="7173">
                                            <p:txEl>
                                              <p:pRg st="1" end="1"/>
                                            </p:txEl>
                                          </p:spTgt>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7178"/>
                                        </p:tgtEl>
                                        <p:attrNameLst>
                                          <p:attrName>style.visibility</p:attrName>
                                        </p:attrNameLst>
                                      </p:cBhvr>
                                      <p:to>
                                        <p:strVal val="visible"/>
                                      </p:to>
                                    </p:set>
                                    <p:anim to="" calcmode="lin" valueType="num">
                                      <p:cBhvr>
                                        <p:cTn id="19" dur="1" fill="hold"/>
                                        <p:tgtEl>
                                          <p:spTgt spid="7178"/>
                                        </p:tgtEl>
                                        <p:attrNameLst>
                                          <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7176"/>
                                        </p:tgtEl>
                                        <p:attrNameLst>
                                          <p:attrName>style.visibility</p:attrName>
                                        </p:attrNameLst>
                                      </p:cBhvr>
                                      <p:to>
                                        <p:strVal val="visible"/>
                                      </p:to>
                                    </p:set>
                                    <p:animEffect transition="in" filter="barn(inHorizontal)">
                                      <p:cBhvr>
                                        <p:cTn id="24"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build="p" autoUpdateAnimBg="0"/>
      <p:bldP spid="7176" grpId="0"/>
      <p:bldP spid="7178" grpId="0"/>
    </p:bldLst>
  </p:timing>
</p:sld>
</file>

<file path=ppt/theme/theme1.xml><?xml version="1.0" encoding="utf-8"?>
<a:theme xmlns:a="http://schemas.openxmlformats.org/drawingml/2006/main" name="Stream">
  <a:themeElements>
    <a:clrScheme name="Stream 6">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Palatino"/>
        <a:ea typeface="ＭＳ Ｐゴシック"/>
        <a:cs typeface=""/>
      </a:majorFont>
      <a:minorFont>
        <a:latin typeface="Palatino"/>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Stream 1">
        <a:dk1>
          <a:srgbClr val="5C1F00"/>
        </a:dk1>
        <a:lt1>
          <a:srgbClr val="FFFFFF"/>
        </a:lt1>
        <a:dk2>
          <a:srgbClr val="8C0000"/>
        </a:dk2>
        <a:lt2>
          <a:srgbClr val="DFD293"/>
        </a:lt2>
        <a:accent1>
          <a:srgbClr val="D80000"/>
        </a:accent1>
        <a:accent2>
          <a:srgbClr val="BE7960"/>
        </a:accent2>
        <a:accent3>
          <a:srgbClr val="C5AAAA"/>
        </a:accent3>
        <a:accent4>
          <a:srgbClr val="DADADA"/>
        </a:accent4>
        <a:accent5>
          <a:srgbClr val="E9AA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eam 2">
        <a:dk1>
          <a:srgbClr val="5E4444"/>
        </a:dk1>
        <a:lt1>
          <a:srgbClr val="F7F3F3"/>
        </a:lt1>
        <a:dk2>
          <a:srgbClr val="8A6362"/>
        </a:dk2>
        <a:lt2>
          <a:srgbClr val="D8C1BA"/>
        </a:lt2>
        <a:accent1>
          <a:srgbClr val="362626"/>
        </a:accent1>
        <a:accent2>
          <a:srgbClr val="C16059"/>
        </a:accent2>
        <a:accent3>
          <a:srgbClr val="C4B7B7"/>
        </a:accent3>
        <a:accent4>
          <a:srgbClr val="D3D0D0"/>
        </a:accent4>
        <a:accent5>
          <a:srgbClr val="AEACAC"/>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3">
        <a:dk1>
          <a:srgbClr val="7F6737"/>
        </a:dk1>
        <a:lt1>
          <a:srgbClr val="FFFFFF"/>
        </a:lt1>
        <a:dk2>
          <a:srgbClr val="BFA673"/>
        </a:dk2>
        <a:lt2>
          <a:srgbClr val="E6E3AA"/>
        </a:lt2>
        <a:accent1>
          <a:srgbClr val="49411F"/>
        </a:accent1>
        <a:accent2>
          <a:srgbClr val="808000"/>
        </a:accent2>
        <a:accent3>
          <a:srgbClr val="DCD0BC"/>
        </a:accent3>
        <a:accent4>
          <a:srgbClr val="DADADA"/>
        </a:accent4>
        <a:accent5>
          <a:srgbClr val="B1B0AB"/>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4">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5">
        <a:dk1>
          <a:srgbClr val="2A5400"/>
        </a:dk1>
        <a:lt1>
          <a:srgbClr val="FFFFFF"/>
        </a:lt1>
        <a:dk2>
          <a:srgbClr val="4A9400"/>
        </a:dk2>
        <a:lt2>
          <a:srgbClr val="BAE8BA"/>
        </a:lt2>
        <a:accent1>
          <a:srgbClr val="003300"/>
        </a:accent1>
        <a:accent2>
          <a:srgbClr val="33CC33"/>
        </a:accent2>
        <a:accent3>
          <a:srgbClr val="B1C8AA"/>
        </a:accent3>
        <a:accent4>
          <a:srgbClr val="DADADA"/>
        </a:accent4>
        <a:accent5>
          <a:srgbClr val="AAADAA"/>
        </a:accent5>
        <a:accent6>
          <a:srgbClr val="2DB92D"/>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6">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7">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8">
        <a:dk1>
          <a:srgbClr val="3E3E5C"/>
        </a:dk1>
        <a:lt1>
          <a:srgbClr val="FFFFFF"/>
        </a:lt1>
        <a:dk2>
          <a:srgbClr val="666699"/>
        </a:dk2>
        <a:lt2>
          <a:srgbClr val="DFDFE9"/>
        </a:lt2>
        <a:accent1>
          <a:srgbClr val="2E2E46"/>
        </a:accent1>
        <a:accent2>
          <a:srgbClr val="679ACD"/>
        </a:accent2>
        <a:accent3>
          <a:srgbClr val="B8B8CA"/>
        </a:accent3>
        <a:accent4>
          <a:srgbClr val="DADADA"/>
        </a:accent4>
        <a:accent5>
          <a:srgbClr val="ADADB0"/>
        </a:accent5>
        <a:accent6>
          <a:srgbClr val="5D8BBA"/>
        </a:accent6>
        <a:hlink>
          <a:srgbClr val="99CCFF"/>
        </a:hlink>
        <a:folHlink>
          <a:srgbClr val="CC99FF"/>
        </a:folHlink>
      </a:clrScheme>
      <a:clrMap bg1="dk2" tx1="lt1" bg2="dk1" tx2="lt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Stream 6">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ppt/theme/themeOverride2.xml><?xml version="1.0" encoding="utf-8"?>
<a:themeOverride xmlns:a="http://schemas.openxmlformats.org/drawingml/2006/main">
  <a:clrScheme name="Stream 6">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docProps/app.xml><?xml version="1.0" encoding="utf-8"?>
<Properties xmlns="http://schemas.openxmlformats.org/officeDocument/2006/extended-properties" xmlns:vt="http://schemas.openxmlformats.org/officeDocument/2006/docPropsVTypes">
  <Template/>
  <TotalTime>11997</TotalTime>
  <Words>1783</Words>
  <Application>Microsoft Macintosh PowerPoint</Application>
  <PresentationFormat>On-screen Show (4:3)</PresentationFormat>
  <Paragraphs>176</Paragraphs>
  <Slides>31</Slides>
  <Notes>30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8" baseType="lpstr">
      <vt:lpstr>Times</vt:lpstr>
      <vt:lpstr>Palatino</vt:lpstr>
      <vt:lpstr>Times New Roman</vt:lpstr>
      <vt:lpstr>Wingdings</vt:lpstr>
      <vt:lpstr>Arial</vt:lpstr>
      <vt:lpstr>Stream</vt:lpstr>
      <vt:lpstr>Microsoft Word Document</vt:lpstr>
      <vt:lpstr>A Day in the Life of  the Hudson River (Snapshot Day) </vt:lpstr>
      <vt:lpstr>There is so much to look at in the river  - so take notes and draw sketches!   Now lets see what we find…</vt:lpstr>
      <vt:lpstr>This is the Hudson River Estuary</vt:lpstr>
      <vt:lpstr>We Need Your Help Collecting</vt:lpstr>
      <vt:lpstr>Will the information we collect at your site match information collected at the other sites on the river? </vt:lpstr>
      <vt:lpstr> </vt:lpstr>
      <vt:lpstr>So what are we doing today?</vt:lpstr>
      <vt:lpstr>Let’s find out about the Estuary</vt:lpstr>
      <vt:lpstr>PowerPoint Presentation</vt:lpstr>
      <vt:lpstr>PowerPoint Presentation</vt:lpstr>
      <vt:lpstr>PowerPoint Presentation</vt:lpstr>
      <vt:lpstr>Let’s Talk SALT! What is a Salt Front and Where will it be this Snapshot Day?  </vt:lpstr>
      <vt:lpstr>Predicting the Salt Front</vt:lpstr>
      <vt:lpstr>Temperature</vt:lpstr>
      <vt:lpstr> </vt:lpstr>
      <vt:lpstr>Turbidity is “water clarity” </vt:lpstr>
      <vt:lpstr>Turbidity</vt:lpstr>
      <vt:lpstr>What is Chlorophyll?  </vt:lpstr>
      <vt:lpstr>Chemistry </vt:lpstr>
      <vt:lpstr>Dissolved Oxygen (DO)</vt:lpstr>
      <vt:lpstr>pH - how acidic or basic is the water in the river</vt:lpstr>
      <vt:lpstr>Common Catches Will this year vary?</vt:lpstr>
      <vt:lpstr>Identify, measure, count </vt:lpstr>
      <vt:lpstr>What did you catch in your section of the the River</vt:lpstr>
      <vt:lpstr>PowerPoint Presentation</vt:lpstr>
      <vt:lpstr>PowerPoint Presentation</vt:lpstr>
      <vt:lpstr>We are going to look at the bottom of the river by taking a small core </vt:lpstr>
      <vt:lpstr>Shipping on the River Tracking the activity</vt:lpstr>
      <vt:lpstr>PowerPoint Presentation</vt:lpstr>
      <vt:lpstr>PowerPoint Presentation</vt:lpstr>
      <vt:lpstr>So let’s get started!</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Hudson Estuary</dc:title>
  <dc:creator>Dallas Abbott</dc:creator>
  <cp:lastModifiedBy>Margie Turrin</cp:lastModifiedBy>
  <cp:revision>161</cp:revision>
  <dcterms:created xsi:type="dcterms:W3CDTF">2002-10-09T17:05:26Z</dcterms:created>
  <dcterms:modified xsi:type="dcterms:W3CDTF">2012-09-12T14:09:27Z</dcterms:modified>
</cp:coreProperties>
</file>