
<file path=[Content_Types].xml><?xml version="1.0" encoding="utf-8"?>
<Types xmlns="http://schemas.openxmlformats.org/package/2006/content-types">
  <Default Extension="xml" ContentType="application/xml"/>
  <Default Extension="doc" ContentType="application/msword"/>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Lst>
  <p:notesMasterIdLst>
    <p:notesMasterId r:id="rId44"/>
  </p:notesMasterIdLst>
  <p:sldIdLst>
    <p:sldId id="256" r:id="rId3"/>
    <p:sldId id="257" r:id="rId4"/>
    <p:sldId id="258" r:id="rId5"/>
    <p:sldId id="259" r:id="rId6"/>
    <p:sldId id="260" r:id="rId7"/>
    <p:sldId id="261" r:id="rId8"/>
    <p:sldId id="262" r:id="rId9"/>
    <p:sldId id="263" r:id="rId10"/>
    <p:sldId id="264" r:id="rId11"/>
    <p:sldId id="295"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6" r:id="rId42"/>
    <p:sldId id="297" r:id="rId43"/>
  </p:sldIdLst>
  <p:sldSz cx="9144000" cy="6858000" type="screen4x3"/>
  <p:notesSz cx="6858000" cy="9144000"/>
  <p:defaultTextStyle>
    <a:defPPr>
      <a:defRPr lang="en-US"/>
    </a:defPPr>
    <a:lvl1pPr algn="l" rtl="0" fontAlgn="base">
      <a:spcBef>
        <a:spcPct val="0"/>
      </a:spcBef>
      <a:spcAft>
        <a:spcPct val="0"/>
      </a:spcAft>
      <a:defRPr sz="2400" kern="1200">
        <a:solidFill>
          <a:srgbClr val="FFFFFF"/>
        </a:solidFill>
        <a:latin typeface="Times" charset="0"/>
        <a:ea typeface="ヒラギノ明朝 ProN W3" charset="0"/>
        <a:cs typeface="ヒラギノ明朝 ProN W3" charset="0"/>
        <a:sym typeface="Times" charset="0"/>
      </a:defRPr>
    </a:lvl1pPr>
    <a:lvl2pPr marL="457200" algn="l" rtl="0" fontAlgn="base">
      <a:spcBef>
        <a:spcPct val="0"/>
      </a:spcBef>
      <a:spcAft>
        <a:spcPct val="0"/>
      </a:spcAft>
      <a:defRPr sz="2400" kern="1200">
        <a:solidFill>
          <a:srgbClr val="FFFFFF"/>
        </a:solidFill>
        <a:latin typeface="Times" charset="0"/>
        <a:ea typeface="ヒラギノ明朝 ProN W3" charset="0"/>
        <a:cs typeface="ヒラギノ明朝 ProN W3" charset="0"/>
        <a:sym typeface="Times" charset="0"/>
      </a:defRPr>
    </a:lvl2pPr>
    <a:lvl3pPr marL="914400" algn="l" rtl="0" fontAlgn="base">
      <a:spcBef>
        <a:spcPct val="0"/>
      </a:spcBef>
      <a:spcAft>
        <a:spcPct val="0"/>
      </a:spcAft>
      <a:defRPr sz="2400" kern="1200">
        <a:solidFill>
          <a:srgbClr val="FFFFFF"/>
        </a:solidFill>
        <a:latin typeface="Times" charset="0"/>
        <a:ea typeface="ヒラギノ明朝 ProN W3" charset="0"/>
        <a:cs typeface="ヒラギノ明朝 ProN W3" charset="0"/>
        <a:sym typeface="Times" charset="0"/>
      </a:defRPr>
    </a:lvl3pPr>
    <a:lvl4pPr marL="1371600" algn="l" rtl="0" fontAlgn="base">
      <a:spcBef>
        <a:spcPct val="0"/>
      </a:spcBef>
      <a:spcAft>
        <a:spcPct val="0"/>
      </a:spcAft>
      <a:defRPr sz="2400" kern="1200">
        <a:solidFill>
          <a:srgbClr val="FFFFFF"/>
        </a:solidFill>
        <a:latin typeface="Times" charset="0"/>
        <a:ea typeface="ヒラギノ明朝 ProN W3" charset="0"/>
        <a:cs typeface="ヒラギノ明朝 ProN W3" charset="0"/>
        <a:sym typeface="Times" charset="0"/>
      </a:defRPr>
    </a:lvl4pPr>
    <a:lvl5pPr marL="1828800" algn="l" rtl="0" fontAlgn="base">
      <a:spcBef>
        <a:spcPct val="0"/>
      </a:spcBef>
      <a:spcAft>
        <a:spcPct val="0"/>
      </a:spcAft>
      <a:defRPr sz="2400" kern="1200">
        <a:solidFill>
          <a:srgbClr val="FFFFFF"/>
        </a:solidFill>
        <a:latin typeface="Times" charset="0"/>
        <a:ea typeface="ヒラギノ明朝 ProN W3" charset="0"/>
        <a:cs typeface="ヒラギノ明朝 ProN W3" charset="0"/>
        <a:sym typeface="Times" charset="0"/>
      </a:defRPr>
    </a:lvl5pPr>
    <a:lvl6pPr marL="2286000" algn="l" defTabSz="457200" rtl="0" eaLnBrk="1" latinLnBrk="0" hangingPunct="1">
      <a:defRPr sz="2400" kern="1200">
        <a:solidFill>
          <a:srgbClr val="FFFFFF"/>
        </a:solidFill>
        <a:latin typeface="Times" charset="0"/>
        <a:ea typeface="ヒラギノ明朝 ProN W3" charset="0"/>
        <a:cs typeface="ヒラギノ明朝 ProN W3" charset="0"/>
        <a:sym typeface="Times" charset="0"/>
      </a:defRPr>
    </a:lvl6pPr>
    <a:lvl7pPr marL="2743200" algn="l" defTabSz="457200" rtl="0" eaLnBrk="1" latinLnBrk="0" hangingPunct="1">
      <a:defRPr sz="2400" kern="1200">
        <a:solidFill>
          <a:srgbClr val="FFFFFF"/>
        </a:solidFill>
        <a:latin typeface="Times" charset="0"/>
        <a:ea typeface="ヒラギノ明朝 ProN W3" charset="0"/>
        <a:cs typeface="ヒラギノ明朝 ProN W3" charset="0"/>
        <a:sym typeface="Times" charset="0"/>
      </a:defRPr>
    </a:lvl7pPr>
    <a:lvl8pPr marL="3200400" algn="l" defTabSz="457200" rtl="0" eaLnBrk="1" latinLnBrk="0" hangingPunct="1">
      <a:defRPr sz="2400" kern="1200">
        <a:solidFill>
          <a:srgbClr val="FFFFFF"/>
        </a:solidFill>
        <a:latin typeface="Times" charset="0"/>
        <a:ea typeface="ヒラギノ明朝 ProN W3" charset="0"/>
        <a:cs typeface="ヒラギノ明朝 ProN W3" charset="0"/>
        <a:sym typeface="Times" charset="0"/>
      </a:defRPr>
    </a:lvl8pPr>
    <a:lvl9pPr marL="3657600" algn="l" defTabSz="457200" rtl="0" eaLnBrk="1" latinLnBrk="0" hangingPunct="1">
      <a:defRPr sz="2400" kern="1200">
        <a:solidFill>
          <a:srgbClr val="FFFFFF"/>
        </a:solidFill>
        <a:latin typeface="Times" charset="0"/>
        <a:ea typeface="ヒラギノ明朝 ProN W3" charset="0"/>
        <a:cs typeface="ヒラギノ明朝 ProN W3" charset="0"/>
        <a:sym typeface="Time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p:restoredLeft sz="15620"/>
    <p:restoredTop sz="94660"/>
  </p:normalViewPr>
  <p:slideViewPr>
    <p:cSldViewPr>
      <p:cViewPr varScale="1">
        <p:scale>
          <a:sx n="94" d="100"/>
          <a:sy n="94" d="100"/>
        </p:scale>
        <p:origin x="-19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40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55E0C1-B62B-B147-9D41-9DC5D80D2AD1}" type="datetimeFigureOut">
              <a:rPr lang="en-US" smtClean="0"/>
              <a:t>9/12/12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E0EB93-DE2F-B345-A8AC-B3909FE26246}" type="slidenum">
              <a:rPr lang="en-US" smtClean="0"/>
              <a:t>‹#›</a:t>
            </a:fld>
            <a:endParaRPr lang="en-US"/>
          </a:p>
        </p:txBody>
      </p:sp>
    </p:spTree>
    <p:extLst>
      <p:ext uri="{BB962C8B-B14F-4D97-AF65-F5344CB8AC3E}">
        <p14:creationId xmlns:p14="http://schemas.microsoft.com/office/powerpoint/2010/main" val="257498810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0EB93-DE2F-B345-A8AC-B3909FE26246}" type="slidenum">
              <a:rPr lang="en-US" smtClean="0"/>
              <a:t>30</a:t>
            </a:fld>
            <a:endParaRPr lang="en-US"/>
          </a:p>
        </p:txBody>
      </p:sp>
    </p:spTree>
    <p:extLst>
      <p:ext uri="{BB962C8B-B14F-4D97-AF65-F5344CB8AC3E}">
        <p14:creationId xmlns:p14="http://schemas.microsoft.com/office/powerpoint/2010/main" val="3819731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C0AE21-8C47-944A-94BB-A074D6EF9113}" type="slidenum">
              <a:rPr lang="en-US"/>
              <a:pPr/>
              <a:t>41</a:t>
            </a:fld>
            <a:endParaRPr lang="en-US"/>
          </a:p>
        </p:txBody>
      </p:sp>
      <p:sp>
        <p:nvSpPr>
          <p:cNvPr id="141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131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A5C668D3-A06A-F943-9777-661D62DBD365}" type="slidenum">
              <a:rPr lang="en-US"/>
              <a:pPr/>
              <a:t>‹#›</a:t>
            </a:fld>
            <a:endParaRPr lang="en-US"/>
          </a:p>
        </p:txBody>
      </p:sp>
    </p:spTree>
    <p:extLst>
      <p:ext uri="{BB962C8B-B14F-4D97-AF65-F5344CB8AC3E}">
        <p14:creationId xmlns:p14="http://schemas.microsoft.com/office/powerpoint/2010/main" val="3506734244"/>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9B8313C-EF4C-494C-8B60-77CB3C180DB8}" type="slidenum">
              <a:rPr lang="en-US"/>
              <a:pPr/>
              <a:t>‹#›</a:t>
            </a:fld>
            <a:endParaRPr lang="en-US"/>
          </a:p>
        </p:txBody>
      </p:sp>
    </p:spTree>
    <p:extLst>
      <p:ext uri="{BB962C8B-B14F-4D97-AF65-F5344CB8AC3E}">
        <p14:creationId xmlns:p14="http://schemas.microsoft.com/office/powerpoint/2010/main" val="305694768"/>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08125"/>
            <a:ext cx="1943100" cy="53498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08125"/>
            <a:ext cx="5676900" cy="5349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38E47C5-54BB-674B-A7F1-B26FF32F3DD1}" type="slidenum">
              <a:rPr lang="en-US"/>
              <a:pPr/>
              <a:t>‹#›</a:t>
            </a:fld>
            <a:endParaRPr lang="en-US"/>
          </a:p>
        </p:txBody>
      </p:sp>
    </p:spTree>
    <p:extLst>
      <p:ext uri="{BB962C8B-B14F-4D97-AF65-F5344CB8AC3E}">
        <p14:creationId xmlns:p14="http://schemas.microsoft.com/office/powerpoint/2010/main" val="294195332"/>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302050AD-BFE2-2F44-B6F9-B3E514B3A354}" type="slidenum">
              <a:rPr lang="en-US"/>
              <a:pPr/>
              <a:t>‹#›</a:t>
            </a:fld>
            <a:endParaRPr lang="en-US"/>
          </a:p>
        </p:txBody>
      </p:sp>
    </p:spTree>
    <p:extLst>
      <p:ext uri="{BB962C8B-B14F-4D97-AF65-F5344CB8AC3E}">
        <p14:creationId xmlns:p14="http://schemas.microsoft.com/office/powerpoint/2010/main" val="2998674691"/>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80BCDA9-DDBB-6A41-8006-39A8AD9F38AE}" type="slidenum">
              <a:rPr lang="en-US"/>
              <a:pPr/>
              <a:t>‹#›</a:t>
            </a:fld>
            <a:endParaRPr lang="en-US"/>
          </a:p>
        </p:txBody>
      </p:sp>
    </p:spTree>
    <p:extLst>
      <p:ext uri="{BB962C8B-B14F-4D97-AF65-F5344CB8AC3E}">
        <p14:creationId xmlns:p14="http://schemas.microsoft.com/office/powerpoint/2010/main" val="1464626681"/>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2735BE23-6986-D641-8B44-30491F26C8C2}" type="slidenum">
              <a:rPr lang="en-US"/>
              <a:pPr/>
              <a:t>‹#›</a:t>
            </a:fld>
            <a:endParaRPr lang="en-US"/>
          </a:p>
        </p:txBody>
      </p:sp>
    </p:spTree>
    <p:extLst>
      <p:ext uri="{BB962C8B-B14F-4D97-AF65-F5344CB8AC3E}">
        <p14:creationId xmlns:p14="http://schemas.microsoft.com/office/powerpoint/2010/main" val="70080672"/>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A1AE15F1-A0A8-104B-AA65-8ACFBB42D752}" type="slidenum">
              <a:rPr lang="en-US"/>
              <a:pPr/>
              <a:t>‹#›</a:t>
            </a:fld>
            <a:endParaRPr lang="en-US"/>
          </a:p>
        </p:txBody>
      </p:sp>
    </p:spTree>
    <p:extLst>
      <p:ext uri="{BB962C8B-B14F-4D97-AF65-F5344CB8AC3E}">
        <p14:creationId xmlns:p14="http://schemas.microsoft.com/office/powerpoint/2010/main" val="1635639308"/>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308AFADC-A2FF-0D4F-9234-A0A5420D801A}" type="slidenum">
              <a:rPr lang="en-US"/>
              <a:pPr/>
              <a:t>‹#›</a:t>
            </a:fld>
            <a:endParaRPr lang="en-US"/>
          </a:p>
        </p:txBody>
      </p:sp>
    </p:spTree>
    <p:extLst>
      <p:ext uri="{BB962C8B-B14F-4D97-AF65-F5344CB8AC3E}">
        <p14:creationId xmlns:p14="http://schemas.microsoft.com/office/powerpoint/2010/main" val="3400616083"/>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1D88D4BB-B2D6-314E-9680-951B0A8F3829}" type="slidenum">
              <a:rPr lang="en-US"/>
              <a:pPr/>
              <a:t>‹#›</a:t>
            </a:fld>
            <a:endParaRPr lang="en-US"/>
          </a:p>
        </p:txBody>
      </p:sp>
    </p:spTree>
    <p:extLst>
      <p:ext uri="{BB962C8B-B14F-4D97-AF65-F5344CB8AC3E}">
        <p14:creationId xmlns:p14="http://schemas.microsoft.com/office/powerpoint/2010/main" val="819156264"/>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6C9618FC-98EB-6248-AA71-5763933CFC3A}" type="slidenum">
              <a:rPr lang="en-US"/>
              <a:pPr/>
              <a:t>‹#›</a:t>
            </a:fld>
            <a:endParaRPr lang="en-US"/>
          </a:p>
        </p:txBody>
      </p:sp>
    </p:spTree>
    <p:extLst>
      <p:ext uri="{BB962C8B-B14F-4D97-AF65-F5344CB8AC3E}">
        <p14:creationId xmlns:p14="http://schemas.microsoft.com/office/powerpoint/2010/main" val="1791399573"/>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7366993-1D7E-CD44-8DFF-7C4C59568649}" type="slidenum">
              <a:rPr lang="en-US"/>
              <a:pPr/>
              <a:t>‹#›</a:t>
            </a:fld>
            <a:endParaRPr lang="en-US"/>
          </a:p>
        </p:txBody>
      </p:sp>
    </p:spTree>
    <p:extLst>
      <p:ext uri="{BB962C8B-B14F-4D97-AF65-F5344CB8AC3E}">
        <p14:creationId xmlns:p14="http://schemas.microsoft.com/office/powerpoint/2010/main" val="1696863039"/>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B604683-386F-B44C-AEB6-ADC1DF19E4B4}" type="slidenum">
              <a:rPr lang="en-US"/>
              <a:pPr/>
              <a:t>‹#›</a:t>
            </a:fld>
            <a:endParaRPr lang="en-US"/>
          </a:p>
        </p:txBody>
      </p:sp>
    </p:spTree>
    <p:extLst>
      <p:ext uri="{BB962C8B-B14F-4D97-AF65-F5344CB8AC3E}">
        <p14:creationId xmlns:p14="http://schemas.microsoft.com/office/powerpoint/2010/main" val="3994569883"/>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7F6CB0DC-7925-5A45-9342-9D3C2F8F671A}" type="slidenum">
              <a:rPr lang="en-US"/>
              <a:pPr/>
              <a:t>‹#›</a:t>
            </a:fld>
            <a:endParaRPr lang="en-US"/>
          </a:p>
        </p:txBody>
      </p:sp>
    </p:spTree>
    <p:extLst>
      <p:ext uri="{BB962C8B-B14F-4D97-AF65-F5344CB8AC3E}">
        <p14:creationId xmlns:p14="http://schemas.microsoft.com/office/powerpoint/2010/main" val="323489272"/>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3590CD1-D674-6B49-8C12-DA623D69893A}" type="slidenum">
              <a:rPr lang="en-US"/>
              <a:pPr/>
              <a:t>‹#›</a:t>
            </a:fld>
            <a:endParaRPr lang="en-US"/>
          </a:p>
        </p:txBody>
      </p:sp>
    </p:spTree>
    <p:extLst>
      <p:ext uri="{BB962C8B-B14F-4D97-AF65-F5344CB8AC3E}">
        <p14:creationId xmlns:p14="http://schemas.microsoft.com/office/powerpoint/2010/main" val="3310594894"/>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0488"/>
            <a:ext cx="2057400" cy="6767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0488"/>
            <a:ext cx="6019800" cy="6767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9317AED-FF6A-3E40-B878-1193CD9D3054}" type="slidenum">
              <a:rPr lang="en-US"/>
              <a:pPr/>
              <a:t>‹#›</a:t>
            </a:fld>
            <a:endParaRPr lang="en-US"/>
          </a:p>
        </p:txBody>
      </p:sp>
    </p:spTree>
    <p:extLst>
      <p:ext uri="{BB962C8B-B14F-4D97-AF65-F5344CB8AC3E}">
        <p14:creationId xmlns:p14="http://schemas.microsoft.com/office/powerpoint/2010/main" val="1210263541"/>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73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5888"/>
            <a:ext cx="4038600"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51575"/>
            <a:ext cx="2133600" cy="476250"/>
          </a:xfrm>
          <a:prstGeom prst="rect">
            <a:avLst/>
          </a:prstGeo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76250"/>
          </a:xfrm>
          <a:prstGeom prst="rect">
            <a:avLst/>
          </a:prstGeo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2133600" cy="476250"/>
          </a:xfrm>
        </p:spPr>
        <p:txBody>
          <a:bodyPr/>
          <a:lstStyle>
            <a:lvl1pPr>
              <a:defRPr/>
            </a:lvl1pPr>
          </a:lstStyle>
          <a:p>
            <a:fld id="{EBD58A5C-31E5-664D-A998-AF15EB65A062}" type="slidenum">
              <a:rPr lang="en-US"/>
              <a:pPr/>
              <a:t>‹#›</a:t>
            </a:fld>
            <a:endParaRPr lang="en-US"/>
          </a:p>
        </p:txBody>
      </p:sp>
    </p:spTree>
    <p:extLst>
      <p:ext uri="{BB962C8B-B14F-4D97-AF65-F5344CB8AC3E}">
        <p14:creationId xmlns:p14="http://schemas.microsoft.com/office/powerpoint/2010/main" val="3027800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580A353C-6840-8E41-9C4F-BC9229212AC1}" type="slidenum">
              <a:rPr lang="en-US"/>
              <a:pPr/>
              <a:t>‹#›</a:t>
            </a:fld>
            <a:endParaRPr lang="en-US"/>
          </a:p>
        </p:txBody>
      </p:sp>
    </p:spTree>
    <p:extLst>
      <p:ext uri="{BB962C8B-B14F-4D97-AF65-F5344CB8AC3E}">
        <p14:creationId xmlns:p14="http://schemas.microsoft.com/office/powerpoint/2010/main" val="641161248"/>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3886200"/>
            <a:ext cx="3124200"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3886200"/>
            <a:ext cx="3124200"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2F7410A4-3490-7D43-85CD-8054FCBFD160}" type="slidenum">
              <a:rPr lang="en-US"/>
              <a:pPr/>
              <a:t>‹#›</a:t>
            </a:fld>
            <a:endParaRPr lang="en-US"/>
          </a:p>
        </p:txBody>
      </p:sp>
    </p:spTree>
    <p:extLst>
      <p:ext uri="{BB962C8B-B14F-4D97-AF65-F5344CB8AC3E}">
        <p14:creationId xmlns:p14="http://schemas.microsoft.com/office/powerpoint/2010/main" val="1394257820"/>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CAE4D9C8-BA25-614B-9FBD-7FA26F0098E7}" type="slidenum">
              <a:rPr lang="en-US"/>
              <a:pPr/>
              <a:t>‹#›</a:t>
            </a:fld>
            <a:endParaRPr lang="en-US"/>
          </a:p>
        </p:txBody>
      </p:sp>
    </p:spTree>
    <p:extLst>
      <p:ext uri="{BB962C8B-B14F-4D97-AF65-F5344CB8AC3E}">
        <p14:creationId xmlns:p14="http://schemas.microsoft.com/office/powerpoint/2010/main" val="1623799669"/>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DEA07FD7-4C72-DC4A-876F-30641C9788D0}" type="slidenum">
              <a:rPr lang="en-US"/>
              <a:pPr/>
              <a:t>‹#›</a:t>
            </a:fld>
            <a:endParaRPr lang="en-US"/>
          </a:p>
        </p:txBody>
      </p:sp>
    </p:spTree>
    <p:extLst>
      <p:ext uri="{BB962C8B-B14F-4D97-AF65-F5344CB8AC3E}">
        <p14:creationId xmlns:p14="http://schemas.microsoft.com/office/powerpoint/2010/main" val="902524481"/>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03FA1088-9805-9B42-99C3-7164717207C2}" type="slidenum">
              <a:rPr lang="en-US"/>
              <a:pPr/>
              <a:t>‹#›</a:t>
            </a:fld>
            <a:endParaRPr lang="en-US"/>
          </a:p>
        </p:txBody>
      </p:sp>
    </p:spTree>
    <p:extLst>
      <p:ext uri="{BB962C8B-B14F-4D97-AF65-F5344CB8AC3E}">
        <p14:creationId xmlns:p14="http://schemas.microsoft.com/office/powerpoint/2010/main" val="2126452783"/>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3D751DC-A813-C94E-8068-E99361686CFB}" type="slidenum">
              <a:rPr lang="en-US"/>
              <a:pPr/>
              <a:t>‹#›</a:t>
            </a:fld>
            <a:endParaRPr lang="en-US"/>
          </a:p>
        </p:txBody>
      </p:sp>
    </p:spTree>
    <p:extLst>
      <p:ext uri="{BB962C8B-B14F-4D97-AF65-F5344CB8AC3E}">
        <p14:creationId xmlns:p14="http://schemas.microsoft.com/office/powerpoint/2010/main" val="2619238998"/>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C5DE2DA-B3F8-D745-8A77-687ED7DD7648}" type="slidenum">
              <a:rPr lang="en-US"/>
              <a:pPr/>
              <a:t>‹#›</a:t>
            </a:fld>
            <a:endParaRPr lang="en-US"/>
          </a:p>
        </p:txBody>
      </p:sp>
    </p:spTree>
    <p:extLst>
      <p:ext uri="{BB962C8B-B14F-4D97-AF65-F5344CB8AC3E}">
        <p14:creationId xmlns:p14="http://schemas.microsoft.com/office/powerpoint/2010/main" val="3595971103"/>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299"/>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0" y="0"/>
            <a:ext cx="9140825" cy="6850063"/>
            <a:chOff x="0" y="0"/>
            <a:chExt cx="5758" cy="4315"/>
          </a:xfrm>
        </p:grpSpPr>
        <p:sp>
          <p:nvSpPr>
            <p:cNvPr id="1026" name="AutoShape 2"/>
            <p:cNvSpPr>
              <a:spLocks/>
            </p:cNvSpPr>
            <p:nvPr/>
          </p:nvSpPr>
          <p:spPr bwMode="auto">
            <a:xfrm>
              <a:off x="0" y="0"/>
              <a:ext cx="5758" cy="1776"/>
            </a:xfrm>
            <a:custGeom>
              <a:avLst/>
              <a:gdLst/>
              <a:ahLst/>
              <a:cxnLst/>
              <a:rect l="0" t="0" r="r" b="b"/>
              <a:pathLst>
                <a:path w="21600" h="21600">
                  <a:moveTo>
                    <a:pt x="0" y="0"/>
                  </a:moveTo>
                  <a:lnTo>
                    <a:pt x="0" y="21600"/>
                  </a:lnTo>
                  <a:lnTo>
                    <a:pt x="21600" y="21600"/>
                  </a:lnTo>
                  <a:lnTo>
                    <a:pt x="21600" y="0"/>
                  </a:lnTo>
                  <a:lnTo>
                    <a:pt x="0" y="0"/>
                  </a:lnTo>
                  <a:close/>
                  <a:moveTo>
                    <a:pt x="0" y="0"/>
                  </a:moveTo>
                </a:path>
              </a:pathLst>
            </a:custGeom>
            <a:gradFill rotWithShape="0">
              <a:gsLst>
                <a:gs pos="0">
                  <a:srgbClr val="000514"/>
                </a:gs>
                <a:gs pos="100000">
                  <a:srgbClr val="003399"/>
                </a:gs>
              </a:gsLst>
              <a:lin ang="5400000" scaled="1"/>
            </a:gra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en-US"/>
            </a:p>
          </p:txBody>
        </p:sp>
        <p:grpSp>
          <p:nvGrpSpPr>
            <p:cNvPr id="1027" name="Group 3"/>
            <p:cNvGrpSpPr>
              <a:grpSpLocks/>
            </p:cNvGrpSpPr>
            <p:nvPr/>
          </p:nvGrpSpPr>
          <p:grpSpPr bwMode="auto">
            <a:xfrm>
              <a:off x="1728" y="1409"/>
              <a:ext cx="4027" cy="2906"/>
              <a:chOff x="0" y="0"/>
              <a:chExt cx="4027" cy="2906"/>
            </a:xfrm>
          </p:grpSpPr>
          <p:sp>
            <p:nvSpPr>
              <p:cNvPr id="1028" name="AutoShape 4"/>
              <p:cNvSpPr>
                <a:spLocks/>
              </p:cNvSpPr>
              <p:nvPr/>
            </p:nvSpPr>
            <p:spPr bwMode="auto">
              <a:xfrm>
                <a:off x="0" y="1235"/>
                <a:ext cx="2882" cy="1671"/>
              </a:xfrm>
              <a:custGeom>
                <a:avLst/>
                <a:gdLst/>
                <a:ahLst/>
                <a:cxnLst/>
                <a:rect l="0" t="0" r="r" b="b"/>
                <a:pathLst>
                  <a:path w="21600" h="2160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7"/>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moveTo>
                      <a:pt x="20783" y="7032"/>
                    </a:moveTo>
                  </a:path>
                </a:pathLst>
              </a:custGeom>
              <a:gradFill rotWithShape="0">
                <a:gsLst>
                  <a:gs pos="0">
                    <a:srgbClr val="003399"/>
                  </a:gs>
                  <a:gs pos="100000">
                    <a:srgbClr val="0E2E89"/>
                  </a:gs>
                </a:gsLst>
                <a:lin ang="0" scaled="1"/>
              </a:gra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en-US"/>
              </a:p>
            </p:txBody>
          </p:sp>
          <p:sp>
            <p:nvSpPr>
              <p:cNvPr id="1029" name="AutoShape 5"/>
              <p:cNvSpPr>
                <a:spLocks/>
              </p:cNvSpPr>
              <p:nvPr/>
            </p:nvSpPr>
            <p:spPr bwMode="auto">
              <a:xfrm>
                <a:off x="2442" y="1262"/>
                <a:ext cx="1259" cy="811"/>
              </a:xfrm>
              <a:custGeom>
                <a:avLst/>
                <a:gdLst/>
                <a:ahLst/>
                <a:cxnLst/>
                <a:rect l="0" t="0" r="r" b="b"/>
                <a:pathLst>
                  <a:path w="21600" h="2160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10517" y="854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60"/>
                    </a:lnTo>
                    <a:lnTo>
                      <a:pt x="0" y="293"/>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7414" y="21014"/>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moveTo>
                      <a:pt x="21600" y="16380"/>
                    </a:moveTo>
                  </a:path>
                </a:pathLst>
              </a:custGeom>
              <a:gradFill rotWithShape="0">
                <a:gsLst>
                  <a:gs pos="0">
                    <a:srgbClr val="003399"/>
                  </a:gs>
                  <a:gs pos="100000">
                    <a:srgbClr val="0E2E89"/>
                  </a:gs>
                </a:gsLst>
                <a:lin ang="2700000" scaled="1"/>
              </a:gra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en-US"/>
              </a:p>
            </p:txBody>
          </p:sp>
          <p:sp>
            <p:nvSpPr>
              <p:cNvPr id="1030" name="AutoShape 6"/>
              <p:cNvSpPr>
                <a:spLocks/>
              </p:cNvSpPr>
              <p:nvPr/>
            </p:nvSpPr>
            <p:spPr bwMode="auto">
              <a:xfrm>
                <a:off x="1172" y="1937"/>
                <a:ext cx="2849" cy="969"/>
              </a:xfrm>
              <a:custGeom>
                <a:avLst/>
                <a:gdLst/>
                <a:ahLst/>
                <a:cxnLst/>
                <a:rect l="0" t="0" r="r" b="b"/>
                <a:pathLst>
                  <a:path w="21600" h="2160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5883" y="4971"/>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moveTo>
                      <a:pt x="698" y="21355"/>
                    </a:moveTo>
                  </a:path>
                </a:pathLst>
              </a:custGeom>
              <a:gradFill rotWithShape="0">
                <a:gsLst>
                  <a:gs pos="0">
                    <a:srgbClr val="0E2E89"/>
                  </a:gs>
                  <a:gs pos="100000">
                    <a:srgbClr val="003399"/>
                  </a:gs>
                </a:gsLst>
                <a:lin ang="5400000" scaled="1"/>
              </a:gra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en-US"/>
              </a:p>
            </p:txBody>
          </p:sp>
          <p:sp>
            <p:nvSpPr>
              <p:cNvPr id="1031" name="AutoShape 7"/>
              <p:cNvSpPr>
                <a:spLocks/>
              </p:cNvSpPr>
              <p:nvPr/>
            </p:nvSpPr>
            <p:spPr bwMode="auto">
              <a:xfrm>
                <a:off x="1020" y="821"/>
                <a:ext cx="3007" cy="2085"/>
              </a:xfrm>
              <a:custGeom>
                <a:avLst/>
                <a:gdLst/>
                <a:ahLst/>
                <a:cxnLst/>
                <a:rect l="0" t="0" r="r" b="b"/>
                <a:pathLst>
                  <a:path w="21600" h="2160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4661" y="789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6177" y="13872"/>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5437" y="2372"/>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moveTo>
                      <a:pt x="10250" y="4569"/>
                    </a:moveTo>
                  </a:path>
                </a:pathLst>
              </a:custGeom>
              <a:solidFill>
                <a:srgbClr val="003399"/>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en-US"/>
              </a:p>
            </p:txBody>
          </p:sp>
          <p:sp>
            <p:nvSpPr>
              <p:cNvPr id="1032" name="AutoShape 8"/>
              <p:cNvSpPr>
                <a:spLocks/>
              </p:cNvSpPr>
              <p:nvPr/>
            </p:nvSpPr>
            <p:spPr bwMode="auto">
              <a:xfrm>
                <a:off x="2773" y="908"/>
                <a:ext cx="1248" cy="539"/>
              </a:xfrm>
              <a:custGeom>
                <a:avLst/>
                <a:gdLst/>
                <a:ahLst/>
                <a:cxnLst/>
                <a:rect l="0" t="0" r="r" b="b"/>
                <a:pathLst>
                  <a:path w="21600" h="2160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2717" y="14627"/>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moveTo>
                      <a:pt x="0" y="13305"/>
                    </a:moveTo>
                  </a:path>
                </a:pathLst>
              </a:custGeom>
              <a:gradFill rotWithShape="0">
                <a:gsLst>
                  <a:gs pos="0">
                    <a:srgbClr val="0E2E89"/>
                  </a:gs>
                  <a:gs pos="100000">
                    <a:srgbClr val="003399"/>
                  </a:gs>
                </a:gsLst>
                <a:lin ang="2700000" scaled="1"/>
              </a:gra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en-US"/>
              </a:p>
            </p:txBody>
          </p:sp>
          <p:sp>
            <p:nvSpPr>
              <p:cNvPr id="1033" name="AutoShape 9"/>
              <p:cNvSpPr>
                <a:spLocks/>
              </p:cNvSpPr>
              <p:nvPr/>
            </p:nvSpPr>
            <p:spPr bwMode="auto">
              <a:xfrm>
                <a:off x="1503" y="0"/>
                <a:ext cx="2296" cy="1469"/>
              </a:xfrm>
              <a:custGeom>
                <a:avLst/>
                <a:gdLst/>
                <a:ahLst/>
                <a:cxnLst/>
                <a:rect l="0" t="0" r="r" b="b"/>
                <a:pathLst>
                  <a:path w="21600" h="2160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2455" y="21277"/>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moveTo>
                      <a:pt x="7253" y="15998"/>
                    </a:moveTo>
                  </a:path>
                </a:pathLst>
              </a:custGeom>
              <a:gradFill rotWithShape="0">
                <a:gsLst>
                  <a:gs pos="0">
                    <a:srgbClr val="0E2E89"/>
                  </a:gs>
                  <a:gs pos="100000">
                    <a:srgbClr val="003399"/>
                  </a:gs>
                </a:gsLst>
                <a:lin ang="2700000" scaled="1"/>
              </a:gra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en-US"/>
              </a:p>
            </p:txBody>
          </p:sp>
        </p:grpSp>
      </p:grpSp>
      <p:sp>
        <p:nvSpPr>
          <p:cNvPr id="1034" name="Rectangle 10"/>
          <p:cNvSpPr>
            <a:spLocks noChangeArrowheads="1"/>
          </p:cNvSpPr>
          <p:nvPr>
            <p:ph type="title"/>
          </p:nvPr>
        </p:nvSpPr>
        <p:spPr bwMode="auto">
          <a:xfrm>
            <a:off x="685800" y="1508125"/>
            <a:ext cx="7772400" cy="237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Palatino" charset="0"/>
              </a:rPr>
              <a:t>Click to edit Master title style</a:t>
            </a:r>
          </a:p>
        </p:txBody>
      </p:sp>
      <p:sp>
        <p:nvSpPr>
          <p:cNvPr id="1035" name="Rectangle 11"/>
          <p:cNvSpPr>
            <a:spLocks noChangeArrowheads="1"/>
          </p:cNvSpPr>
          <p:nvPr>
            <p:ph type="body" idx="1"/>
          </p:nvPr>
        </p:nvSpPr>
        <p:spPr bwMode="auto">
          <a:xfrm>
            <a:off x="1371600" y="3886200"/>
            <a:ext cx="6400800" cy="297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Palatino" charset="0"/>
              </a:rPr>
              <a:t>Click to edit Master text styles</a:t>
            </a:r>
          </a:p>
          <a:p>
            <a:pPr lvl="1"/>
            <a:r>
              <a:rPr lang="en-US">
                <a:sym typeface="Palatino" charset="0"/>
              </a:rPr>
              <a:t>Second level</a:t>
            </a:r>
          </a:p>
          <a:p>
            <a:pPr lvl="2"/>
            <a:r>
              <a:rPr lang="en-US">
                <a:sym typeface="Palatino" charset="0"/>
              </a:rPr>
              <a:t>Third level</a:t>
            </a:r>
          </a:p>
          <a:p>
            <a:pPr lvl="3"/>
            <a:r>
              <a:rPr lang="en-US">
                <a:sym typeface="Palatino" charset="0"/>
              </a:rPr>
              <a:t>Fourth level</a:t>
            </a:r>
          </a:p>
          <a:p>
            <a:pPr lvl="4"/>
            <a:r>
              <a:rPr lang="en-US">
                <a:sym typeface="Palatino" charset="0"/>
              </a:rPr>
              <a:t>Fifth level</a:t>
            </a:r>
          </a:p>
        </p:txBody>
      </p:sp>
      <p:sp>
        <p:nvSpPr>
          <p:cNvPr id="1036" name="Text Box 12"/>
          <p:cNvSpPr txBox="1">
            <a:spLocks noChangeArrowheads="1"/>
          </p:cNvSpPr>
          <p:nvPr>
            <p:ph type="sldNum" sz="quarter" idx="4"/>
          </p:nvPr>
        </p:nvSpPr>
        <p:spPr bwMode="auto">
          <a:xfrm>
            <a:off x="7477125" y="6451600"/>
            <a:ext cx="284163"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b" anchorCtr="0" compatLnSpc="1">
            <a:prstTxWarp prst="textNoShape">
              <a:avLst/>
            </a:prstTxWarp>
          </a:bodyPr>
          <a:lstStyle>
            <a:lvl1pPr algn="ctr">
              <a:defRPr sz="1200">
                <a:solidFill>
                  <a:schemeClr val="tx1"/>
                </a:solidFill>
                <a:latin typeface="Arial" charset="0"/>
                <a:ea typeface="ＭＳ Ｐゴシック" charset="0"/>
                <a:cs typeface="Arial" charset="0"/>
                <a:sym typeface="Arial" charset="0"/>
              </a:defRPr>
            </a:lvl1pPr>
            <a:lvl2pPr>
              <a:defRPr sz="1200">
                <a:solidFill>
                  <a:schemeClr val="tx1"/>
                </a:solidFill>
                <a:latin typeface="Times" charset="0"/>
                <a:ea typeface="ＭＳ Ｐゴシック" charset="0"/>
              </a:defRPr>
            </a:lvl2pPr>
            <a:lvl3pPr>
              <a:defRPr sz="1200">
                <a:solidFill>
                  <a:schemeClr val="tx1"/>
                </a:solidFill>
                <a:latin typeface="Times" charset="0"/>
                <a:ea typeface="ＭＳ Ｐゴシック" charset="0"/>
              </a:defRPr>
            </a:lvl3pPr>
            <a:lvl4pPr>
              <a:defRPr sz="1200">
                <a:solidFill>
                  <a:schemeClr val="tx1"/>
                </a:solidFill>
                <a:latin typeface="Times" charset="0"/>
                <a:ea typeface="ＭＳ Ｐゴシック" charset="0"/>
              </a:defRPr>
            </a:lvl4pPr>
            <a:lvl5pPr>
              <a:defRPr sz="1200">
                <a:solidFill>
                  <a:schemeClr val="tx1"/>
                </a:solidFill>
                <a:latin typeface="Times" charset="0"/>
                <a:ea typeface="ＭＳ Ｐゴシック" charset="0"/>
              </a:defRPr>
            </a:lvl5pPr>
            <a:lvl6pPr fontAlgn="base">
              <a:spcBef>
                <a:spcPct val="0"/>
              </a:spcBef>
              <a:spcAft>
                <a:spcPct val="0"/>
              </a:spcAft>
              <a:defRPr sz="1200">
                <a:solidFill>
                  <a:schemeClr val="tx1"/>
                </a:solidFill>
                <a:latin typeface="Times" charset="0"/>
                <a:ea typeface="ＭＳ Ｐゴシック" charset="0"/>
              </a:defRPr>
            </a:lvl6pPr>
            <a:lvl7pPr fontAlgn="base">
              <a:spcBef>
                <a:spcPct val="0"/>
              </a:spcBef>
              <a:spcAft>
                <a:spcPct val="0"/>
              </a:spcAft>
              <a:defRPr sz="1200">
                <a:solidFill>
                  <a:schemeClr val="tx1"/>
                </a:solidFill>
                <a:latin typeface="Times" charset="0"/>
                <a:ea typeface="ＭＳ Ｐゴシック" charset="0"/>
              </a:defRPr>
            </a:lvl7pPr>
            <a:lvl8pPr fontAlgn="base">
              <a:spcBef>
                <a:spcPct val="0"/>
              </a:spcBef>
              <a:spcAft>
                <a:spcPct val="0"/>
              </a:spcAft>
              <a:defRPr sz="1200">
                <a:solidFill>
                  <a:schemeClr val="tx1"/>
                </a:solidFill>
                <a:latin typeface="Times" charset="0"/>
                <a:ea typeface="ＭＳ Ｐゴシック" charset="0"/>
              </a:defRPr>
            </a:lvl8pPr>
            <a:lvl9pPr fontAlgn="base">
              <a:spcBef>
                <a:spcPct val="0"/>
              </a:spcBef>
              <a:spcAft>
                <a:spcPct val="0"/>
              </a:spcAft>
              <a:defRPr sz="1200">
                <a:solidFill>
                  <a:schemeClr val="tx1"/>
                </a:solidFill>
                <a:latin typeface="Times" charset="0"/>
                <a:ea typeface="ＭＳ Ｐゴシック" charset="0"/>
              </a:defRPr>
            </a:lvl9pPr>
          </a:lstStyle>
          <a:p>
            <a:fld id="{511D58F6-6B52-E64F-9912-7CDB7055B946}"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xmlns:p14="http://schemas.microsoft.com/office/powerpoint/2010/main"/>
  <p:hf hdr="0" ftr="0" dt="0"/>
  <p:txStyles>
    <p:titleStyle>
      <a:lvl1pPr marL="39688" algn="ctr" rtl="0" fontAlgn="base">
        <a:spcBef>
          <a:spcPct val="0"/>
        </a:spcBef>
        <a:spcAft>
          <a:spcPct val="0"/>
        </a:spcAft>
        <a:defRPr sz="6000" b="1">
          <a:solidFill>
            <a:srgbClr val="E5E5FF"/>
          </a:solidFill>
          <a:effectLst>
            <a:outerShdw blurRad="38100" dist="38100" dir="2700000" algn="tl">
              <a:srgbClr val="000000"/>
            </a:outerShdw>
          </a:effectLst>
          <a:latin typeface="+mj-lt"/>
          <a:ea typeface="+mj-ea"/>
          <a:cs typeface="+mj-cs"/>
          <a:sym typeface="Palatino" charset="0"/>
        </a:defRPr>
      </a:lvl1pPr>
      <a:lvl2pPr marL="39688" algn="ctr" rtl="0" fontAlgn="base">
        <a:spcBef>
          <a:spcPct val="0"/>
        </a:spcBef>
        <a:spcAft>
          <a:spcPct val="0"/>
        </a:spcAft>
        <a:defRPr sz="6000" b="1">
          <a:solidFill>
            <a:srgbClr val="E5E5FF"/>
          </a:solidFill>
          <a:effectLst>
            <a:outerShdw blurRad="38100" dist="38100" dir="2700000" algn="tl">
              <a:srgbClr val="000000"/>
            </a:outerShdw>
          </a:effectLst>
          <a:latin typeface="Palatino" charset="0"/>
          <a:ea typeface="ヒラギノ明朝 ProN W6" charset="0"/>
          <a:cs typeface="ヒラギノ明朝 ProN W6" charset="0"/>
          <a:sym typeface="Palatino" charset="0"/>
        </a:defRPr>
      </a:lvl2pPr>
      <a:lvl3pPr marL="39688" algn="ctr" rtl="0" fontAlgn="base">
        <a:spcBef>
          <a:spcPct val="0"/>
        </a:spcBef>
        <a:spcAft>
          <a:spcPct val="0"/>
        </a:spcAft>
        <a:defRPr sz="6000" b="1">
          <a:solidFill>
            <a:srgbClr val="E5E5FF"/>
          </a:solidFill>
          <a:effectLst>
            <a:outerShdw blurRad="38100" dist="38100" dir="2700000" algn="tl">
              <a:srgbClr val="000000"/>
            </a:outerShdw>
          </a:effectLst>
          <a:latin typeface="Palatino" charset="0"/>
          <a:ea typeface="ヒラギノ明朝 ProN W6" charset="0"/>
          <a:cs typeface="ヒラギノ明朝 ProN W6" charset="0"/>
          <a:sym typeface="Palatino" charset="0"/>
        </a:defRPr>
      </a:lvl3pPr>
      <a:lvl4pPr marL="39688" algn="ctr" rtl="0" fontAlgn="base">
        <a:spcBef>
          <a:spcPct val="0"/>
        </a:spcBef>
        <a:spcAft>
          <a:spcPct val="0"/>
        </a:spcAft>
        <a:defRPr sz="6000" b="1">
          <a:solidFill>
            <a:srgbClr val="E5E5FF"/>
          </a:solidFill>
          <a:effectLst>
            <a:outerShdw blurRad="38100" dist="38100" dir="2700000" algn="tl">
              <a:srgbClr val="000000"/>
            </a:outerShdw>
          </a:effectLst>
          <a:latin typeface="Palatino" charset="0"/>
          <a:ea typeface="ヒラギノ明朝 ProN W6" charset="0"/>
          <a:cs typeface="ヒラギノ明朝 ProN W6" charset="0"/>
          <a:sym typeface="Palatino" charset="0"/>
        </a:defRPr>
      </a:lvl4pPr>
      <a:lvl5pPr marL="39688" algn="ctr" rtl="0" fontAlgn="base">
        <a:spcBef>
          <a:spcPct val="0"/>
        </a:spcBef>
        <a:spcAft>
          <a:spcPct val="0"/>
        </a:spcAft>
        <a:defRPr sz="6000" b="1">
          <a:solidFill>
            <a:srgbClr val="E5E5FF"/>
          </a:solidFill>
          <a:effectLst>
            <a:outerShdw blurRad="38100" dist="38100" dir="2700000" algn="tl">
              <a:srgbClr val="000000"/>
            </a:outerShdw>
          </a:effectLst>
          <a:latin typeface="Palatino" charset="0"/>
          <a:ea typeface="ヒラギノ明朝 ProN W6" charset="0"/>
          <a:cs typeface="ヒラギノ明朝 ProN W6" charset="0"/>
          <a:sym typeface="Palatino" charset="0"/>
        </a:defRPr>
      </a:lvl5pPr>
      <a:lvl6pPr marL="496888" algn="ctr" rtl="0" fontAlgn="base">
        <a:spcBef>
          <a:spcPct val="0"/>
        </a:spcBef>
        <a:spcAft>
          <a:spcPct val="0"/>
        </a:spcAft>
        <a:defRPr sz="6000" b="1">
          <a:solidFill>
            <a:srgbClr val="E5E5FF"/>
          </a:solidFill>
          <a:effectLst>
            <a:outerShdw blurRad="38100" dist="38100" dir="2700000" algn="tl">
              <a:srgbClr val="000000"/>
            </a:outerShdw>
          </a:effectLst>
          <a:latin typeface="Palatino" charset="0"/>
          <a:ea typeface="ヒラギノ明朝 ProN W6" charset="0"/>
          <a:cs typeface="ヒラギノ明朝 ProN W6" charset="0"/>
          <a:sym typeface="Palatino" charset="0"/>
        </a:defRPr>
      </a:lvl6pPr>
      <a:lvl7pPr marL="954088" algn="ctr" rtl="0" fontAlgn="base">
        <a:spcBef>
          <a:spcPct val="0"/>
        </a:spcBef>
        <a:spcAft>
          <a:spcPct val="0"/>
        </a:spcAft>
        <a:defRPr sz="6000" b="1">
          <a:solidFill>
            <a:srgbClr val="E5E5FF"/>
          </a:solidFill>
          <a:effectLst>
            <a:outerShdw blurRad="38100" dist="38100" dir="2700000" algn="tl">
              <a:srgbClr val="000000"/>
            </a:outerShdw>
          </a:effectLst>
          <a:latin typeface="Palatino" charset="0"/>
          <a:ea typeface="ヒラギノ明朝 ProN W6" charset="0"/>
          <a:cs typeface="ヒラギノ明朝 ProN W6" charset="0"/>
          <a:sym typeface="Palatino" charset="0"/>
        </a:defRPr>
      </a:lvl7pPr>
      <a:lvl8pPr marL="1411288" algn="ctr" rtl="0" fontAlgn="base">
        <a:spcBef>
          <a:spcPct val="0"/>
        </a:spcBef>
        <a:spcAft>
          <a:spcPct val="0"/>
        </a:spcAft>
        <a:defRPr sz="6000" b="1">
          <a:solidFill>
            <a:srgbClr val="E5E5FF"/>
          </a:solidFill>
          <a:effectLst>
            <a:outerShdw blurRad="38100" dist="38100" dir="2700000" algn="tl">
              <a:srgbClr val="000000"/>
            </a:outerShdw>
          </a:effectLst>
          <a:latin typeface="Palatino" charset="0"/>
          <a:ea typeface="ヒラギノ明朝 ProN W6" charset="0"/>
          <a:cs typeface="ヒラギノ明朝 ProN W6" charset="0"/>
          <a:sym typeface="Palatino" charset="0"/>
        </a:defRPr>
      </a:lvl8pPr>
      <a:lvl9pPr marL="1868488" algn="ctr" rtl="0" fontAlgn="base">
        <a:spcBef>
          <a:spcPct val="0"/>
        </a:spcBef>
        <a:spcAft>
          <a:spcPct val="0"/>
        </a:spcAft>
        <a:defRPr sz="6000" b="1">
          <a:solidFill>
            <a:srgbClr val="E5E5FF"/>
          </a:solidFill>
          <a:effectLst>
            <a:outerShdw blurRad="38100" dist="38100" dir="2700000" algn="tl">
              <a:srgbClr val="000000"/>
            </a:outerShdw>
          </a:effectLst>
          <a:latin typeface="Palatino" charset="0"/>
          <a:ea typeface="ヒラギノ明朝 ProN W6" charset="0"/>
          <a:cs typeface="ヒラギノ明朝 ProN W6" charset="0"/>
          <a:sym typeface="Palatino" charset="0"/>
        </a:defRPr>
      </a:lvl9pPr>
    </p:titleStyle>
    <p:bodyStyle>
      <a:lvl1pPr marL="39688" algn="ctr" rtl="0" fontAlgn="base">
        <a:spcBef>
          <a:spcPts val="800"/>
        </a:spcBef>
        <a:spcAft>
          <a:spcPct val="0"/>
        </a:spcAft>
        <a:defRPr sz="3200">
          <a:solidFill>
            <a:schemeClr val="tx1"/>
          </a:solidFill>
          <a:effectLst>
            <a:outerShdw blurRad="38100" dist="38100" dir="2700000" algn="tl">
              <a:srgbClr val="000000"/>
            </a:outerShdw>
          </a:effectLst>
          <a:latin typeface="+mn-lt"/>
          <a:ea typeface="+mn-ea"/>
          <a:cs typeface="+mn-cs"/>
          <a:sym typeface="Palatino" charset="0"/>
        </a:defRPr>
      </a:lvl1pPr>
      <a:lvl2pPr marL="446088" algn="ctr" rtl="0" fontAlgn="base">
        <a:spcBef>
          <a:spcPts val="700"/>
        </a:spcBef>
        <a:spcAft>
          <a:spcPct val="0"/>
        </a:spcAft>
        <a:defRPr sz="2800">
          <a:solidFill>
            <a:schemeClr val="tx1"/>
          </a:solidFill>
          <a:effectLst>
            <a:outerShdw blurRad="38100" dist="38100" dir="2700000" algn="tl">
              <a:srgbClr val="000000"/>
            </a:outerShdw>
          </a:effectLst>
          <a:latin typeface="+mn-lt"/>
          <a:ea typeface="+mn-ea"/>
          <a:cs typeface="+mn-cs"/>
          <a:sym typeface="Palatino" charset="0"/>
        </a:defRPr>
      </a:lvl2pPr>
      <a:lvl3pPr marL="903288" algn="ctr" rtl="0" fontAlgn="base">
        <a:spcBef>
          <a:spcPts val="600"/>
        </a:spcBef>
        <a:spcAft>
          <a:spcPct val="0"/>
        </a:spcAft>
        <a:defRPr sz="2400">
          <a:solidFill>
            <a:schemeClr val="tx1"/>
          </a:solidFill>
          <a:effectLst>
            <a:outerShdw blurRad="38100" dist="38100" dir="2700000" algn="tl">
              <a:srgbClr val="000000"/>
            </a:outerShdw>
          </a:effectLst>
          <a:latin typeface="+mn-lt"/>
          <a:ea typeface="+mn-ea"/>
          <a:cs typeface="+mn-cs"/>
          <a:sym typeface="Palatino" charset="0"/>
        </a:defRPr>
      </a:lvl3pPr>
      <a:lvl4pPr marL="1360488" algn="ctr" rtl="0" fontAlgn="base">
        <a:spcBef>
          <a:spcPts val="500"/>
        </a:spcBef>
        <a:spcAft>
          <a:spcPct val="0"/>
        </a:spcAft>
        <a:defRPr sz="2000">
          <a:solidFill>
            <a:schemeClr val="tx1"/>
          </a:solidFill>
          <a:effectLst>
            <a:outerShdw blurRad="38100" dist="38100" dir="2700000" algn="tl">
              <a:srgbClr val="000000"/>
            </a:outerShdw>
          </a:effectLst>
          <a:latin typeface="+mn-lt"/>
          <a:ea typeface="+mn-ea"/>
          <a:cs typeface="+mn-cs"/>
          <a:sym typeface="Palatino" charset="0"/>
        </a:defRPr>
      </a:lvl4pPr>
      <a:lvl5pPr marL="1817688" algn="ctr" rtl="0" fontAlgn="base">
        <a:spcBef>
          <a:spcPts val="500"/>
        </a:spcBef>
        <a:spcAft>
          <a:spcPct val="0"/>
        </a:spcAft>
        <a:defRPr sz="2000">
          <a:solidFill>
            <a:schemeClr val="tx1"/>
          </a:solidFill>
          <a:effectLst>
            <a:outerShdw blurRad="38100" dist="38100" dir="2700000" algn="tl">
              <a:srgbClr val="000000"/>
            </a:outerShdw>
          </a:effectLst>
          <a:latin typeface="+mn-lt"/>
          <a:ea typeface="+mn-ea"/>
          <a:cs typeface="+mn-cs"/>
          <a:sym typeface="Palatino" charset="0"/>
        </a:defRPr>
      </a:lvl5pPr>
      <a:lvl6pPr marL="2274888" algn="ctr" rtl="0" fontAlgn="base">
        <a:spcBef>
          <a:spcPts val="500"/>
        </a:spcBef>
        <a:spcAft>
          <a:spcPct val="0"/>
        </a:spcAft>
        <a:defRPr sz="2000">
          <a:solidFill>
            <a:schemeClr val="tx1"/>
          </a:solidFill>
          <a:effectLst>
            <a:outerShdw blurRad="38100" dist="38100" dir="2700000" algn="tl">
              <a:srgbClr val="000000"/>
            </a:outerShdw>
          </a:effectLst>
          <a:latin typeface="+mn-lt"/>
          <a:ea typeface="+mn-ea"/>
          <a:cs typeface="+mn-cs"/>
          <a:sym typeface="Palatino" charset="0"/>
        </a:defRPr>
      </a:lvl6pPr>
      <a:lvl7pPr marL="2732088" algn="ctr" rtl="0" fontAlgn="base">
        <a:spcBef>
          <a:spcPts val="500"/>
        </a:spcBef>
        <a:spcAft>
          <a:spcPct val="0"/>
        </a:spcAft>
        <a:defRPr sz="2000">
          <a:solidFill>
            <a:schemeClr val="tx1"/>
          </a:solidFill>
          <a:effectLst>
            <a:outerShdw blurRad="38100" dist="38100" dir="2700000" algn="tl">
              <a:srgbClr val="000000"/>
            </a:outerShdw>
          </a:effectLst>
          <a:latin typeface="+mn-lt"/>
          <a:ea typeface="+mn-ea"/>
          <a:cs typeface="+mn-cs"/>
          <a:sym typeface="Palatino" charset="0"/>
        </a:defRPr>
      </a:lvl7pPr>
      <a:lvl8pPr marL="3189288" algn="ctr" rtl="0" fontAlgn="base">
        <a:spcBef>
          <a:spcPts val="500"/>
        </a:spcBef>
        <a:spcAft>
          <a:spcPct val="0"/>
        </a:spcAft>
        <a:defRPr sz="2000">
          <a:solidFill>
            <a:schemeClr val="tx1"/>
          </a:solidFill>
          <a:effectLst>
            <a:outerShdw blurRad="38100" dist="38100" dir="2700000" algn="tl">
              <a:srgbClr val="000000"/>
            </a:outerShdw>
          </a:effectLst>
          <a:latin typeface="+mn-lt"/>
          <a:ea typeface="+mn-ea"/>
          <a:cs typeface="+mn-cs"/>
          <a:sym typeface="Palatino" charset="0"/>
        </a:defRPr>
      </a:lvl8pPr>
      <a:lvl9pPr marL="3646488" algn="ctr" rtl="0" fontAlgn="base">
        <a:spcBef>
          <a:spcPts val="500"/>
        </a:spcBef>
        <a:spcAft>
          <a:spcPct val="0"/>
        </a:spcAft>
        <a:defRPr sz="2000">
          <a:solidFill>
            <a:schemeClr val="tx1"/>
          </a:solidFill>
          <a:effectLst>
            <a:outerShdw blurRad="38100" dist="38100" dir="2700000" algn="tl">
              <a:srgbClr val="000000"/>
            </a:outerShdw>
          </a:effectLst>
          <a:latin typeface="+mn-lt"/>
          <a:ea typeface="+mn-ea"/>
          <a:cs typeface="+mn-cs"/>
          <a:sym typeface="Palatino"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3299"/>
        </a:solidFill>
        <a:effectLst/>
      </p:bgPr>
    </p:bg>
    <p:spTree>
      <p:nvGrpSpPr>
        <p:cNvPr id="1" name=""/>
        <p:cNvGrpSpPr/>
        <p:nvPr/>
      </p:nvGrpSpPr>
      <p:grpSpPr>
        <a:xfrm>
          <a:off x="0" y="0"/>
          <a:ext cx="0" cy="0"/>
          <a:chOff x="0" y="0"/>
          <a:chExt cx="0" cy="0"/>
        </a:xfrm>
      </p:grpSpPr>
      <p:grpSp>
        <p:nvGrpSpPr>
          <p:cNvPr id="2049" name="Group 1"/>
          <p:cNvGrpSpPr>
            <a:grpSpLocks/>
          </p:cNvGrpSpPr>
          <p:nvPr/>
        </p:nvGrpSpPr>
        <p:grpSpPr bwMode="auto">
          <a:xfrm>
            <a:off x="0" y="0"/>
            <a:ext cx="9140825" cy="6850063"/>
            <a:chOff x="0" y="0"/>
            <a:chExt cx="5758" cy="4315"/>
          </a:xfrm>
        </p:grpSpPr>
        <p:sp>
          <p:nvSpPr>
            <p:cNvPr id="2050" name="AutoShape 2"/>
            <p:cNvSpPr>
              <a:spLocks/>
            </p:cNvSpPr>
            <p:nvPr/>
          </p:nvSpPr>
          <p:spPr bwMode="auto">
            <a:xfrm>
              <a:off x="0" y="0"/>
              <a:ext cx="5758" cy="1776"/>
            </a:xfrm>
            <a:custGeom>
              <a:avLst/>
              <a:gdLst/>
              <a:ahLst/>
              <a:cxnLst/>
              <a:rect l="0" t="0" r="r" b="b"/>
              <a:pathLst>
                <a:path w="21600" h="21600">
                  <a:moveTo>
                    <a:pt x="0" y="0"/>
                  </a:moveTo>
                  <a:lnTo>
                    <a:pt x="0" y="21600"/>
                  </a:lnTo>
                  <a:lnTo>
                    <a:pt x="21600" y="21600"/>
                  </a:lnTo>
                  <a:lnTo>
                    <a:pt x="21600" y="0"/>
                  </a:lnTo>
                  <a:lnTo>
                    <a:pt x="0" y="0"/>
                  </a:lnTo>
                  <a:close/>
                  <a:moveTo>
                    <a:pt x="0" y="0"/>
                  </a:moveTo>
                </a:path>
              </a:pathLst>
            </a:custGeom>
            <a:gradFill rotWithShape="0">
              <a:gsLst>
                <a:gs pos="0">
                  <a:srgbClr val="000514"/>
                </a:gs>
                <a:gs pos="100000">
                  <a:srgbClr val="003399"/>
                </a:gs>
              </a:gsLst>
              <a:lin ang="5400000" scaled="1"/>
            </a:gra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en-US"/>
            </a:p>
          </p:txBody>
        </p:sp>
        <p:grpSp>
          <p:nvGrpSpPr>
            <p:cNvPr id="2051" name="Group 3"/>
            <p:cNvGrpSpPr>
              <a:grpSpLocks/>
            </p:cNvGrpSpPr>
            <p:nvPr/>
          </p:nvGrpSpPr>
          <p:grpSpPr bwMode="auto">
            <a:xfrm>
              <a:off x="1728" y="1409"/>
              <a:ext cx="4027" cy="2906"/>
              <a:chOff x="0" y="0"/>
              <a:chExt cx="4027" cy="2906"/>
            </a:xfrm>
          </p:grpSpPr>
          <p:sp>
            <p:nvSpPr>
              <p:cNvPr id="2052" name="AutoShape 4"/>
              <p:cNvSpPr>
                <a:spLocks/>
              </p:cNvSpPr>
              <p:nvPr/>
            </p:nvSpPr>
            <p:spPr bwMode="auto">
              <a:xfrm>
                <a:off x="0" y="1235"/>
                <a:ext cx="2882" cy="1671"/>
              </a:xfrm>
              <a:custGeom>
                <a:avLst/>
                <a:gdLst/>
                <a:ahLst/>
                <a:cxnLst/>
                <a:rect l="0" t="0" r="r" b="b"/>
                <a:pathLst>
                  <a:path w="21600" h="2160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7"/>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moveTo>
                      <a:pt x="20783" y="7032"/>
                    </a:moveTo>
                  </a:path>
                </a:pathLst>
              </a:custGeom>
              <a:gradFill rotWithShape="0">
                <a:gsLst>
                  <a:gs pos="0">
                    <a:srgbClr val="003399"/>
                  </a:gs>
                  <a:gs pos="100000">
                    <a:srgbClr val="0E2E89"/>
                  </a:gs>
                </a:gsLst>
                <a:lin ang="0" scaled="1"/>
              </a:gra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en-US"/>
              </a:p>
            </p:txBody>
          </p:sp>
          <p:sp>
            <p:nvSpPr>
              <p:cNvPr id="2053" name="AutoShape 5"/>
              <p:cNvSpPr>
                <a:spLocks/>
              </p:cNvSpPr>
              <p:nvPr/>
            </p:nvSpPr>
            <p:spPr bwMode="auto">
              <a:xfrm>
                <a:off x="2442" y="1262"/>
                <a:ext cx="1259" cy="811"/>
              </a:xfrm>
              <a:custGeom>
                <a:avLst/>
                <a:gdLst/>
                <a:ahLst/>
                <a:cxnLst/>
                <a:rect l="0" t="0" r="r" b="b"/>
                <a:pathLst>
                  <a:path w="21600" h="2160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10517" y="854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60"/>
                    </a:lnTo>
                    <a:lnTo>
                      <a:pt x="0" y="293"/>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7414" y="21014"/>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moveTo>
                      <a:pt x="21600" y="16380"/>
                    </a:moveTo>
                  </a:path>
                </a:pathLst>
              </a:custGeom>
              <a:gradFill rotWithShape="0">
                <a:gsLst>
                  <a:gs pos="0">
                    <a:srgbClr val="003399"/>
                  </a:gs>
                  <a:gs pos="100000">
                    <a:srgbClr val="0E2E89"/>
                  </a:gs>
                </a:gsLst>
                <a:lin ang="2700000" scaled="1"/>
              </a:gra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en-US"/>
              </a:p>
            </p:txBody>
          </p:sp>
          <p:sp>
            <p:nvSpPr>
              <p:cNvPr id="2054" name="AutoShape 6"/>
              <p:cNvSpPr>
                <a:spLocks/>
              </p:cNvSpPr>
              <p:nvPr/>
            </p:nvSpPr>
            <p:spPr bwMode="auto">
              <a:xfrm>
                <a:off x="1172" y="1937"/>
                <a:ext cx="2849" cy="969"/>
              </a:xfrm>
              <a:custGeom>
                <a:avLst/>
                <a:gdLst/>
                <a:ahLst/>
                <a:cxnLst/>
                <a:rect l="0" t="0" r="r" b="b"/>
                <a:pathLst>
                  <a:path w="21600" h="2160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5883" y="4971"/>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moveTo>
                      <a:pt x="698" y="21355"/>
                    </a:moveTo>
                  </a:path>
                </a:pathLst>
              </a:custGeom>
              <a:gradFill rotWithShape="0">
                <a:gsLst>
                  <a:gs pos="0">
                    <a:srgbClr val="0E2E89"/>
                  </a:gs>
                  <a:gs pos="100000">
                    <a:srgbClr val="003399"/>
                  </a:gs>
                </a:gsLst>
                <a:lin ang="5400000" scaled="1"/>
              </a:gra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en-US"/>
              </a:p>
            </p:txBody>
          </p:sp>
          <p:sp>
            <p:nvSpPr>
              <p:cNvPr id="2055" name="AutoShape 7"/>
              <p:cNvSpPr>
                <a:spLocks/>
              </p:cNvSpPr>
              <p:nvPr/>
            </p:nvSpPr>
            <p:spPr bwMode="auto">
              <a:xfrm>
                <a:off x="1020" y="821"/>
                <a:ext cx="3007" cy="2085"/>
              </a:xfrm>
              <a:custGeom>
                <a:avLst/>
                <a:gdLst/>
                <a:ahLst/>
                <a:cxnLst/>
                <a:rect l="0" t="0" r="r" b="b"/>
                <a:pathLst>
                  <a:path w="21600" h="2160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4661" y="789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6177" y="13872"/>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5437" y="2372"/>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moveTo>
                      <a:pt x="10250" y="4569"/>
                    </a:moveTo>
                  </a:path>
                </a:pathLst>
              </a:custGeom>
              <a:solidFill>
                <a:srgbClr val="003399"/>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en-US"/>
              </a:p>
            </p:txBody>
          </p:sp>
          <p:sp>
            <p:nvSpPr>
              <p:cNvPr id="2056" name="AutoShape 8"/>
              <p:cNvSpPr>
                <a:spLocks/>
              </p:cNvSpPr>
              <p:nvPr/>
            </p:nvSpPr>
            <p:spPr bwMode="auto">
              <a:xfrm>
                <a:off x="2773" y="908"/>
                <a:ext cx="1248" cy="539"/>
              </a:xfrm>
              <a:custGeom>
                <a:avLst/>
                <a:gdLst/>
                <a:ahLst/>
                <a:cxnLst/>
                <a:rect l="0" t="0" r="r" b="b"/>
                <a:pathLst>
                  <a:path w="21600" h="2160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2717" y="14627"/>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moveTo>
                      <a:pt x="0" y="13305"/>
                    </a:moveTo>
                  </a:path>
                </a:pathLst>
              </a:custGeom>
              <a:gradFill rotWithShape="0">
                <a:gsLst>
                  <a:gs pos="0">
                    <a:srgbClr val="0E2E89"/>
                  </a:gs>
                  <a:gs pos="100000">
                    <a:srgbClr val="003399"/>
                  </a:gs>
                </a:gsLst>
                <a:lin ang="2700000" scaled="1"/>
              </a:gra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en-US"/>
              </a:p>
            </p:txBody>
          </p:sp>
          <p:sp>
            <p:nvSpPr>
              <p:cNvPr id="2057" name="AutoShape 9"/>
              <p:cNvSpPr>
                <a:spLocks/>
              </p:cNvSpPr>
              <p:nvPr/>
            </p:nvSpPr>
            <p:spPr bwMode="auto">
              <a:xfrm>
                <a:off x="1503" y="0"/>
                <a:ext cx="2296" cy="1469"/>
              </a:xfrm>
              <a:custGeom>
                <a:avLst/>
                <a:gdLst/>
                <a:ahLst/>
                <a:cxnLst/>
                <a:rect l="0" t="0" r="r" b="b"/>
                <a:pathLst>
                  <a:path w="21600" h="2160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2455" y="21277"/>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moveTo>
                      <a:pt x="7253" y="15998"/>
                    </a:moveTo>
                  </a:path>
                </a:pathLst>
              </a:custGeom>
              <a:gradFill rotWithShape="0">
                <a:gsLst>
                  <a:gs pos="0">
                    <a:srgbClr val="0E2E89"/>
                  </a:gs>
                  <a:gs pos="100000">
                    <a:srgbClr val="003399"/>
                  </a:gs>
                </a:gsLst>
                <a:lin ang="2700000" scaled="1"/>
              </a:gra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en-US"/>
              </a:p>
            </p:txBody>
          </p:sp>
        </p:grpSp>
      </p:grpSp>
      <p:sp>
        <p:nvSpPr>
          <p:cNvPr id="2058" name="Rectangle 10"/>
          <p:cNvSpPr>
            <a:spLocks noChangeArrowheads="1"/>
          </p:cNvSpPr>
          <p:nvPr>
            <p:ph type="title"/>
          </p:nvPr>
        </p:nvSpPr>
        <p:spPr bwMode="auto">
          <a:xfrm>
            <a:off x="457200" y="90488"/>
            <a:ext cx="8229600" cy="1509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Palatino" charset="0"/>
              </a:rPr>
              <a:t>Click to edit Master title style</a:t>
            </a:r>
          </a:p>
        </p:txBody>
      </p:sp>
      <p:sp>
        <p:nvSpPr>
          <p:cNvPr id="2059" name="Rectangle 11"/>
          <p:cNvSpPr>
            <a:spLocks noChangeArrowheads="1"/>
          </p:cNvSpPr>
          <p:nvPr>
            <p:ph type="body" idx="1"/>
          </p:nvPr>
        </p:nvSpPr>
        <p:spPr bwMode="auto">
          <a:xfrm>
            <a:off x="457200" y="1600200"/>
            <a:ext cx="8229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Palatino" charset="0"/>
              </a:rPr>
              <a:t>Click to edit Master text styles</a:t>
            </a:r>
          </a:p>
          <a:p>
            <a:pPr lvl="1"/>
            <a:r>
              <a:rPr lang="en-US">
                <a:sym typeface="Palatino" charset="0"/>
              </a:rPr>
              <a:t>Second level</a:t>
            </a:r>
          </a:p>
          <a:p>
            <a:pPr lvl="2"/>
            <a:r>
              <a:rPr lang="en-US">
                <a:sym typeface="Palatino" charset="0"/>
              </a:rPr>
              <a:t>Third level</a:t>
            </a:r>
          </a:p>
          <a:p>
            <a:pPr lvl="3"/>
            <a:r>
              <a:rPr lang="en-US">
                <a:sym typeface="Palatino" charset="0"/>
              </a:rPr>
              <a:t>Fourth level</a:t>
            </a:r>
          </a:p>
          <a:p>
            <a:pPr lvl="4"/>
            <a:r>
              <a:rPr lang="en-US">
                <a:sym typeface="Palatino" charset="0"/>
              </a:rPr>
              <a:t>Fifth level</a:t>
            </a:r>
          </a:p>
        </p:txBody>
      </p:sp>
      <p:sp>
        <p:nvSpPr>
          <p:cNvPr id="2060" name="Text Box 12"/>
          <p:cNvSpPr txBox="1">
            <a:spLocks noChangeArrowheads="1"/>
          </p:cNvSpPr>
          <p:nvPr>
            <p:ph type="sldNum" sz="quarter" idx="4"/>
          </p:nvPr>
        </p:nvSpPr>
        <p:spPr bwMode="auto">
          <a:xfrm>
            <a:off x="7477125" y="6445250"/>
            <a:ext cx="284163"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b" anchorCtr="0" compatLnSpc="1">
            <a:prstTxWarp prst="textNoShape">
              <a:avLst/>
            </a:prstTxWarp>
          </a:bodyPr>
          <a:lstStyle>
            <a:lvl1pPr algn="ctr">
              <a:defRPr sz="1200">
                <a:solidFill>
                  <a:schemeClr val="tx1"/>
                </a:solidFill>
                <a:latin typeface="Arial" charset="0"/>
                <a:ea typeface="ＭＳ Ｐゴシック" charset="0"/>
                <a:cs typeface="Arial" charset="0"/>
                <a:sym typeface="Arial" charset="0"/>
              </a:defRPr>
            </a:lvl1pPr>
            <a:lvl2pPr>
              <a:defRPr sz="1200">
                <a:solidFill>
                  <a:schemeClr val="tx1"/>
                </a:solidFill>
                <a:latin typeface="Times" charset="0"/>
                <a:ea typeface="ＭＳ Ｐゴシック" charset="0"/>
              </a:defRPr>
            </a:lvl2pPr>
            <a:lvl3pPr>
              <a:defRPr sz="1200">
                <a:solidFill>
                  <a:schemeClr val="tx1"/>
                </a:solidFill>
                <a:latin typeface="Times" charset="0"/>
                <a:ea typeface="ＭＳ Ｐゴシック" charset="0"/>
              </a:defRPr>
            </a:lvl3pPr>
            <a:lvl4pPr>
              <a:defRPr sz="1200">
                <a:solidFill>
                  <a:schemeClr val="tx1"/>
                </a:solidFill>
                <a:latin typeface="Times" charset="0"/>
                <a:ea typeface="ＭＳ Ｐゴシック" charset="0"/>
              </a:defRPr>
            </a:lvl4pPr>
            <a:lvl5pPr>
              <a:defRPr sz="1200">
                <a:solidFill>
                  <a:schemeClr val="tx1"/>
                </a:solidFill>
                <a:latin typeface="Times" charset="0"/>
                <a:ea typeface="ＭＳ Ｐゴシック" charset="0"/>
              </a:defRPr>
            </a:lvl5pPr>
            <a:lvl6pPr fontAlgn="base">
              <a:spcBef>
                <a:spcPct val="0"/>
              </a:spcBef>
              <a:spcAft>
                <a:spcPct val="0"/>
              </a:spcAft>
              <a:defRPr sz="1200">
                <a:solidFill>
                  <a:schemeClr val="tx1"/>
                </a:solidFill>
                <a:latin typeface="Times" charset="0"/>
                <a:ea typeface="ＭＳ Ｐゴシック" charset="0"/>
              </a:defRPr>
            </a:lvl6pPr>
            <a:lvl7pPr fontAlgn="base">
              <a:spcBef>
                <a:spcPct val="0"/>
              </a:spcBef>
              <a:spcAft>
                <a:spcPct val="0"/>
              </a:spcAft>
              <a:defRPr sz="1200">
                <a:solidFill>
                  <a:schemeClr val="tx1"/>
                </a:solidFill>
                <a:latin typeface="Times" charset="0"/>
                <a:ea typeface="ＭＳ Ｐゴシック" charset="0"/>
              </a:defRPr>
            </a:lvl7pPr>
            <a:lvl8pPr fontAlgn="base">
              <a:spcBef>
                <a:spcPct val="0"/>
              </a:spcBef>
              <a:spcAft>
                <a:spcPct val="0"/>
              </a:spcAft>
              <a:defRPr sz="1200">
                <a:solidFill>
                  <a:schemeClr val="tx1"/>
                </a:solidFill>
                <a:latin typeface="Times" charset="0"/>
                <a:ea typeface="ＭＳ Ｐゴシック" charset="0"/>
              </a:defRPr>
            </a:lvl8pPr>
            <a:lvl9pPr fontAlgn="base">
              <a:spcBef>
                <a:spcPct val="0"/>
              </a:spcBef>
              <a:spcAft>
                <a:spcPct val="0"/>
              </a:spcAft>
              <a:defRPr sz="1200">
                <a:solidFill>
                  <a:schemeClr val="tx1"/>
                </a:solidFill>
                <a:latin typeface="Times" charset="0"/>
                <a:ea typeface="ＭＳ Ｐゴシック" charset="0"/>
              </a:defRPr>
            </a:lvl9pPr>
          </a:lstStyle>
          <a:p>
            <a:fld id="{62297583-7E67-FF48-8AD9-D0D1168B322A}"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xmlns:p14="http://schemas.microsoft.com/office/powerpoint/2010/main"/>
  <p:hf hdr="0" ftr="0" dt="0"/>
  <p:txStyles>
    <p:titleStyle>
      <a:lvl1pPr marL="39688" algn="ctr" rtl="0" fontAlgn="base">
        <a:spcBef>
          <a:spcPct val="0"/>
        </a:spcBef>
        <a:spcAft>
          <a:spcPct val="0"/>
        </a:spcAft>
        <a:defRPr sz="4400" b="1">
          <a:solidFill>
            <a:srgbClr val="E5E5FF"/>
          </a:solidFill>
          <a:effectLst>
            <a:outerShdw blurRad="38100" dist="38100" dir="2700000" algn="tl">
              <a:srgbClr val="000000"/>
            </a:outerShdw>
          </a:effectLst>
          <a:latin typeface="+mj-lt"/>
          <a:ea typeface="+mj-ea"/>
          <a:cs typeface="+mj-cs"/>
          <a:sym typeface="Palatino" charset="0"/>
        </a:defRPr>
      </a:lvl1pPr>
      <a:lvl2pPr marL="39688" algn="ctr" rtl="0" fontAlgn="base">
        <a:spcBef>
          <a:spcPct val="0"/>
        </a:spcBef>
        <a:spcAft>
          <a:spcPct val="0"/>
        </a:spcAft>
        <a:defRPr sz="4400" b="1">
          <a:solidFill>
            <a:srgbClr val="E5E5FF"/>
          </a:solidFill>
          <a:effectLst>
            <a:outerShdw blurRad="38100" dist="38100" dir="2700000" algn="tl">
              <a:srgbClr val="000000"/>
            </a:outerShdw>
          </a:effectLst>
          <a:latin typeface="Palatino" charset="0"/>
          <a:ea typeface="ヒラギノ明朝 ProN W6" charset="0"/>
          <a:cs typeface="ヒラギノ明朝 ProN W6" charset="0"/>
          <a:sym typeface="Palatino" charset="0"/>
        </a:defRPr>
      </a:lvl2pPr>
      <a:lvl3pPr marL="39688" algn="ctr" rtl="0" fontAlgn="base">
        <a:spcBef>
          <a:spcPct val="0"/>
        </a:spcBef>
        <a:spcAft>
          <a:spcPct val="0"/>
        </a:spcAft>
        <a:defRPr sz="4400" b="1">
          <a:solidFill>
            <a:srgbClr val="E5E5FF"/>
          </a:solidFill>
          <a:effectLst>
            <a:outerShdw blurRad="38100" dist="38100" dir="2700000" algn="tl">
              <a:srgbClr val="000000"/>
            </a:outerShdw>
          </a:effectLst>
          <a:latin typeface="Palatino" charset="0"/>
          <a:ea typeface="ヒラギノ明朝 ProN W6" charset="0"/>
          <a:cs typeface="ヒラギノ明朝 ProN W6" charset="0"/>
          <a:sym typeface="Palatino" charset="0"/>
        </a:defRPr>
      </a:lvl3pPr>
      <a:lvl4pPr marL="39688" algn="ctr" rtl="0" fontAlgn="base">
        <a:spcBef>
          <a:spcPct val="0"/>
        </a:spcBef>
        <a:spcAft>
          <a:spcPct val="0"/>
        </a:spcAft>
        <a:defRPr sz="4400" b="1">
          <a:solidFill>
            <a:srgbClr val="E5E5FF"/>
          </a:solidFill>
          <a:effectLst>
            <a:outerShdw blurRad="38100" dist="38100" dir="2700000" algn="tl">
              <a:srgbClr val="000000"/>
            </a:outerShdw>
          </a:effectLst>
          <a:latin typeface="Palatino" charset="0"/>
          <a:ea typeface="ヒラギノ明朝 ProN W6" charset="0"/>
          <a:cs typeface="ヒラギノ明朝 ProN W6" charset="0"/>
          <a:sym typeface="Palatino" charset="0"/>
        </a:defRPr>
      </a:lvl4pPr>
      <a:lvl5pPr marL="39688" algn="ctr" rtl="0" fontAlgn="base">
        <a:spcBef>
          <a:spcPct val="0"/>
        </a:spcBef>
        <a:spcAft>
          <a:spcPct val="0"/>
        </a:spcAft>
        <a:defRPr sz="4400" b="1">
          <a:solidFill>
            <a:srgbClr val="E5E5FF"/>
          </a:solidFill>
          <a:effectLst>
            <a:outerShdw blurRad="38100" dist="38100" dir="2700000" algn="tl">
              <a:srgbClr val="000000"/>
            </a:outerShdw>
          </a:effectLst>
          <a:latin typeface="Palatino" charset="0"/>
          <a:ea typeface="ヒラギノ明朝 ProN W6" charset="0"/>
          <a:cs typeface="ヒラギノ明朝 ProN W6" charset="0"/>
          <a:sym typeface="Palatino" charset="0"/>
        </a:defRPr>
      </a:lvl5pPr>
      <a:lvl6pPr marL="496888" algn="ctr" rtl="0" fontAlgn="base">
        <a:spcBef>
          <a:spcPct val="0"/>
        </a:spcBef>
        <a:spcAft>
          <a:spcPct val="0"/>
        </a:spcAft>
        <a:defRPr sz="4400" b="1">
          <a:solidFill>
            <a:srgbClr val="E5E5FF"/>
          </a:solidFill>
          <a:effectLst>
            <a:outerShdw blurRad="38100" dist="38100" dir="2700000" algn="tl">
              <a:srgbClr val="000000"/>
            </a:outerShdw>
          </a:effectLst>
          <a:latin typeface="Palatino" charset="0"/>
          <a:ea typeface="ヒラギノ明朝 ProN W6" charset="0"/>
          <a:cs typeface="ヒラギノ明朝 ProN W6" charset="0"/>
          <a:sym typeface="Palatino" charset="0"/>
        </a:defRPr>
      </a:lvl6pPr>
      <a:lvl7pPr marL="954088" algn="ctr" rtl="0" fontAlgn="base">
        <a:spcBef>
          <a:spcPct val="0"/>
        </a:spcBef>
        <a:spcAft>
          <a:spcPct val="0"/>
        </a:spcAft>
        <a:defRPr sz="4400" b="1">
          <a:solidFill>
            <a:srgbClr val="E5E5FF"/>
          </a:solidFill>
          <a:effectLst>
            <a:outerShdw blurRad="38100" dist="38100" dir="2700000" algn="tl">
              <a:srgbClr val="000000"/>
            </a:outerShdw>
          </a:effectLst>
          <a:latin typeface="Palatino" charset="0"/>
          <a:ea typeface="ヒラギノ明朝 ProN W6" charset="0"/>
          <a:cs typeface="ヒラギノ明朝 ProN W6" charset="0"/>
          <a:sym typeface="Palatino" charset="0"/>
        </a:defRPr>
      </a:lvl7pPr>
      <a:lvl8pPr marL="1411288" algn="ctr" rtl="0" fontAlgn="base">
        <a:spcBef>
          <a:spcPct val="0"/>
        </a:spcBef>
        <a:spcAft>
          <a:spcPct val="0"/>
        </a:spcAft>
        <a:defRPr sz="4400" b="1">
          <a:solidFill>
            <a:srgbClr val="E5E5FF"/>
          </a:solidFill>
          <a:effectLst>
            <a:outerShdw blurRad="38100" dist="38100" dir="2700000" algn="tl">
              <a:srgbClr val="000000"/>
            </a:outerShdw>
          </a:effectLst>
          <a:latin typeface="Palatino" charset="0"/>
          <a:ea typeface="ヒラギノ明朝 ProN W6" charset="0"/>
          <a:cs typeface="ヒラギノ明朝 ProN W6" charset="0"/>
          <a:sym typeface="Palatino" charset="0"/>
        </a:defRPr>
      </a:lvl8pPr>
      <a:lvl9pPr marL="1868488" algn="ctr" rtl="0" fontAlgn="base">
        <a:spcBef>
          <a:spcPct val="0"/>
        </a:spcBef>
        <a:spcAft>
          <a:spcPct val="0"/>
        </a:spcAft>
        <a:defRPr sz="4400" b="1">
          <a:solidFill>
            <a:srgbClr val="E5E5FF"/>
          </a:solidFill>
          <a:effectLst>
            <a:outerShdw blurRad="38100" dist="38100" dir="2700000" algn="tl">
              <a:srgbClr val="000000"/>
            </a:outerShdw>
          </a:effectLst>
          <a:latin typeface="Palatino" charset="0"/>
          <a:ea typeface="ヒラギノ明朝 ProN W6" charset="0"/>
          <a:cs typeface="ヒラギノ明朝 ProN W6" charset="0"/>
          <a:sym typeface="Palatino" charset="0"/>
        </a:defRPr>
      </a:lvl9pPr>
    </p:titleStyle>
    <p:bodyStyle>
      <a:lvl1pPr marL="382588" indent="-342900" algn="l" rtl="0" fontAlgn="base">
        <a:spcBef>
          <a:spcPts val="800"/>
        </a:spcBef>
        <a:spcAft>
          <a:spcPct val="0"/>
        </a:spcAft>
        <a:buClr>
          <a:srgbClr val="FFCC00"/>
        </a:buClr>
        <a:buSzPct val="69000"/>
        <a:buFont typeface="Wingdings" charset="0"/>
        <a:buChar char="n"/>
        <a:defRPr sz="3200">
          <a:solidFill>
            <a:schemeClr val="tx1"/>
          </a:solidFill>
          <a:effectLst>
            <a:outerShdw blurRad="38100" dist="38100" dir="2700000" algn="tl">
              <a:srgbClr val="000000"/>
            </a:outerShdw>
          </a:effectLst>
          <a:latin typeface="+mn-lt"/>
          <a:ea typeface="+mn-ea"/>
          <a:cs typeface="+mn-cs"/>
          <a:sym typeface="Palatino" charset="0"/>
        </a:defRPr>
      </a:lvl1pPr>
      <a:lvl2pPr marL="731838" indent="-285750" algn="l" rtl="0" fontAlgn="base">
        <a:spcBef>
          <a:spcPts val="700"/>
        </a:spcBef>
        <a:spcAft>
          <a:spcPct val="0"/>
        </a:spcAft>
        <a:buClr>
          <a:srgbClr val="A886E0"/>
        </a:buClr>
        <a:buSzPct val="69000"/>
        <a:buFont typeface="Wingdings" charset="0"/>
        <a:buChar char="n"/>
        <a:defRPr sz="2800">
          <a:solidFill>
            <a:schemeClr val="tx1"/>
          </a:solidFill>
          <a:effectLst>
            <a:outerShdw blurRad="38100" dist="38100" dir="2700000" algn="tl">
              <a:srgbClr val="000000"/>
            </a:outerShdw>
          </a:effectLst>
          <a:latin typeface="+mn-lt"/>
          <a:ea typeface="+mn-ea"/>
          <a:cs typeface="+mn-cs"/>
          <a:sym typeface="Palatino" charset="0"/>
        </a:defRPr>
      </a:lvl2pPr>
      <a:lvl3pPr marL="1131888" indent="-228600" algn="l" rtl="0" fontAlgn="base">
        <a:spcBef>
          <a:spcPts val="600"/>
        </a:spcBef>
        <a:spcAft>
          <a:spcPct val="0"/>
        </a:spcAft>
        <a:buClr>
          <a:srgbClr val="E5E5FF"/>
        </a:buClr>
        <a:buSzPct val="69000"/>
        <a:buFont typeface="Wingdings" charset="0"/>
        <a:buChar char="n"/>
        <a:defRPr sz="2400">
          <a:solidFill>
            <a:schemeClr val="tx1"/>
          </a:solidFill>
          <a:effectLst>
            <a:outerShdw blurRad="38100" dist="38100" dir="2700000" algn="tl">
              <a:srgbClr val="000000"/>
            </a:outerShdw>
          </a:effectLst>
          <a:latin typeface="+mn-lt"/>
          <a:ea typeface="+mn-ea"/>
          <a:cs typeface="+mn-cs"/>
          <a:sym typeface="Palatino" charset="0"/>
        </a:defRPr>
      </a:lvl3pPr>
      <a:lvl4pPr marL="1589088" indent="-228600" algn="l" rtl="0" fontAlgn="base">
        <a:spcBef>
          <a:spcPts val="500"/>
        </a:spcBef>
        <a:spcAft>
          <a:spcPct val="0"/>
        </a:spcAft>
        <a:buClr>
          <a:srgbClr val="A886E0"/>
        </a:buClr>
        <a:buSzPct val="69000"/>
        <a:buFont typeface="Wingdings" charset="0"/>
        <a:buChar char="n"/>
        <a:defRPr sz="2000">
          <a:solidFill>
            <a:schemeClr val="tx1"/>
          </a:solidFill>
          <a:effectLst>
            <a:outerShdw blurRad="38100" dist="38100" dir="2700000" algn="tl">
              <a:srgbClr val="000000"/>
            </a:outerShdw>
          </a:effectLst>
          <a:latin typeface="+mn-lt"/>
          <a:ea typeface="+mn-ea"/>
          <a:cs typeface="+mn-cs"/>
          <a:sym typeface="Palatino" charset="0"/>
        </a:defRPr>
      </a:lvl4pPr>
      <a:lvl5pPr marL="2046288" indent="-228600" algn="l" rtl="0" fontAlgn="base">
        <a:spcBef>
          <a:spcPts val="500"/>
        </a:spcBef>
        <a:spcAft>
          <a:spcPct val="0"/>
        </a:spcAft>
        <a:buClr>
          <a:srgbClr val="FFCC00"/>
        </a:buClr>
        <a:buSzPct val="69000"/>
        <a:buFont typeface="Wingdings" charset="0"/>
        <a:buChar char="n"/>
        <a:defRPr sz="2000">
          <a:solidFill>
            <a:schemeClr val="tx1"/>
          </a:solidFill>
          <a:effectLst>
            <a:outerShdw blurRad="38100" dist="38100" dir="2700000" algn="tl">
              <a:srgbClr val="000000"/>
            </a:outerShdw>
          </a:effectLst>
          <a:latin typeface="+mn-lt"/>
          <a:ea typeface="+mn-ea"/>
          <a:cs typeface="+mn-cs"/>
          <a:sym typeface="Palatino" charset="0"/>
        </a:defRPr>
      </a:lvl5pPr>
      <a:lvl6pPr marL="2503488" indent="-228600" algn="l" rtl="0" fontAlgn="base">
        <a:spcBef>
          <a:spcPts val="500"/>
        </a:spcBef>
        <a:spcAft>
          <a:spcPct val="0"/>
        </a:spcAft>
        <a:buClr>
          <a:srgbClr val="FFCC00"/>
        </a:buClr>
        <a:buSzPct val="69000"/>
        <a:buFont typeface="Wingdings" charset="0"/>
        <a:buChar char="n"/>
        <a:defRPr sz="2000">
          <a:solidFill>
            <a:schemeClr val="tx1"/>
          </a:solidFill>
          <a:effectLst>
            <a:outerShdw blurRad="38100" dist="38100" dir="2700000" algn="tl">
              <a:srgbClr val="000000"/>
            </a:outerShdw>
          </a:effectLst>
          <a:latin typeface="+mn-lt"/>
          <a:ea typeface="+mn-ea"/>
          <a:cs typeface="+mn-cs"/>
          <a:sym typeface="Palatino" charset="0"/>
        </a:defRPr>
      </a:lvl6pPr>
      <a:lvl7pPr marL="2960688" indent="-228600" algn="l" rtl="0" fontAlgn="base">
        <a:spcBef>
          <a:spcPts val="500"/>
        </a:spcBef>
        <a:spcAft>
          <a:spcPct val="0"/>
        </a:spcAft>
        <a:buClr>
          <a:srgbClr val="FFCC00"/>
        </a:buClr>
        <a:buSzPct val="69000"/>
        <a:buFont typeface="Wingdings" charset="0"/>
        <a:buChar char="n"/>
        <a:defRPr sz="2000">
          <a:solidFill>
            <a:schemeClr val="tx1"/>
          </a:solidFill>
          <a:effectLst>
            <a:outerShdw blurRad="38100" dist="38100" dir="2700000" algn="tl">
              <a:srgbClr val="000000"/>
            </a:outerShdw>
          </a:effectLst>
          <a:latin typeface="+mn-lt"/>
          <a:ea typeface="+mn-ea"/>
          <a:cs typeface="+mn-cs"/>
          <a:sym typeface="Palatino" charset="0"/>
        </a:defRPr>
      </a:lvl7pPr>
      <a:lvl8pPr marL="3417888" indent="-228600" algn="l" rtl="0" fontAlgn="base">
        <a:spcBef>
          <a:spcPts val="500"/>
        </a:spcBef>
        <a:spcAft>
          <a:spcPct val="0"/>
        </a:spcAft>
        <a:buClr>
          <a:srgbClr val="FFCC00"/>
        </a:buClr>
        <a:buSzPct val="69000"/>
        <a:buFont typeface="Wingdings" charset="0"/>
        <a:buChar char="n"/>
        <a:defRPr sz="2000">
          <a:solidFill>
            <a:schemeClr val="tx1"/>
          </a:solidFill>
          <a:effectLst>
            <a:outerShdw blurRad="38100" dist="38100" dir="2700000" algn="tl">
              <a:srgbClr val="000000"/>
            </a:outerShdw>
          </a:effectLst>
          <a:latin typeface="+mn-lt"/>
          <a:ea typeface="+mn-ea"/>
          <a:cs typeface="+mn-cs"/>
          <a:sym typeface="Palatino" charset="0"/>
        </a:defRPr>
      </a:lvl8pPr>
      <a:lvl9pPr marL="3875088" indent="-228600" algn="l" rtl="0" fontAlgn="base">
        <a:spcBef>
          <a:spcPts val="500"/>
        </a:spcBef>
        <a:spcAft>
          <a:spcPct val="0"/>
        </a:spcAft>
        <a:buClr>
          <a:srgbClr val="FFCC00"/>
        </a:buClr>
        <a:buSzPct val="69000"/>
        <a:buFont typeface="Wingdings" charset="0"/>
        <a:buChar char="n"/>
        <a:defRPr sz="2000">
          <a:solidFill>
            <a:schemeClr val="tx1"/>
          </a:solidFill>
          <a:effectLst>
            <a:outerShdw blurRad="38100" dist="38100" dir="2700000" algn="tl">
              <a:srgbClr val="000000"/>
            </a:outerShdw>
          </a:effectLst>
          <a:latin typeface="+mn-lt"/>
          <a:ea typeface="+mn-ea"/>
          <a:cs typeface="+mn-cs"/>
          <a:sym typeface="Palatino"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jpeg"/><Relationship Id="rId3"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13.xml"/><Relationship Id="rId2" Type="http://schemas.openxmlformats.org/officeDocument/2006/relationships/image" Target="../media/image3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jpeg"/><Relationship Id="rId3" Type="http://schemas.openxmlformats.org/officeDocument/2006/relationships/image" Target="../media/image36.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jpeg"/><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13.xml"/><Relationship Id="rId2"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4.jpeg"/><Relationship Id="rId3"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2.png"/><Relationship Id="rId1" Type="http://schemas.openxmlformats.org/officeDocument/2006/relationships/slideLayout" Target="../slideLayouts/slideLayout13.xml"/><Relationship Id="rId2" Type="http://schemas.openxmlformats.org/officeDocument/2006/relationships/image" Target="../media/image4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3.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7" Type="http://schemas.openxmlformats.org/officeDocument/2006/relationships/oleObject" Target="../embeddings/Microsoft_Word_97_-_2004_Document1.doc"/><Relationship Id="rId8" Type="http://schemas.openxmlformats.org/officeDocument/2006/relationships/image" Target="../media/image54.emf"/><Relationship Id="rId1" Type="http://schemas.openxmlformats.org/officeDocument/2006/relationships/vmlDrawing" Target="../drawings/vmlDrawing1.vml"/><Relationship Id="rId2"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13.xml"/><Relationship Id="rId2" Type="http://schemas.openxmlformats.org/officeDocument/2006/relationships/hyperlink" Target="http://www.hrecos.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g"/><Relationship Id="rId1" Type="http://schemas.openxmlformats.org/officeDocument/2006/relationships/slideLayout" Target="../slideLayouts/slideLayout13.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jpeg"/><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299"/>
        </a:solidFill>
        <a:effectLst/>
      </p:bgPr>
    </p:bg>
    <p:spTree>
      <p:nvGrpSpPr>
        <p:cNvPr id="1" name=""/>
        <p:cNvGrpSpPr/>
        <p:nvPr/>
      </p:nvGrpSpPr>
      <p:grpSpPr>
        <a:xfrm>
          <a:off x="0" y="0"/>
          <a:ext cx="0" cy="0"/>
          <a:chOff x="0" y="0"/>
          <a:chExt cx="0" cy="0"/>
        </a:xfrm>
      </p:grpSpPr>
      <p:sp>
        <p:nvSpPr>
          <p:cNvPr id="3073" name="Rectangle 1"/>
          <p:cNvSpPr>
            <a:spLocks noChangeArrowheads="1"/>
          </p:cNvSpPr>
          <p:nvPr>
            <p:ph type="title"/>
          </p:nvPr>
        </p:nvSpPr>
        <p:spPr>
          <a:xfrm>
            <a:off x="685800" y="38100"/>
            <a:ext cx="7772400" cy="2682875"/>
          </a:xfrm>
          <a:ln/>
        </p:spPr>
        <p:txBody>
          <a:bodyPr rIns="132080"/>
          <a:lstStyle/>
          <a:p>
            <a:r>
              <a:rPr lang="en-US" sz="4000">
                <a:solidFill>
                  <a:srgbClr val="FFCC00"/>
                </a:solidFill>
              </a:rPr>
              <a:t>A Day in the Life of  the Hudson River</a:t>
            </a:r>
            <a:br>
              <a:rPr lang="en-US" sz="4000">
                <a:solidFill>
                  <a:srgbClr val="FFCC00"/>
                </a:solidFill>
              </a:rPr>
            </a:br>
            <a:r>
              <a:rPr lang="en-US" sz="4000">
                <a:solidFill>
                  <a:srgbClr val="FFCC00"/>
                </a:solidFill>
              </a:rPr>
              <a:t>(Snapshot Day)</a:t>
            </a:r>
            <a:br>
              <a:rPr lang="en-US" sz="4000">
                <a:solidFill>
                  <a:srgbClr val="FFCC00"/>
                </a:solidFill>
              </a:rPr>
            </a:br>
            <a:endParaRPr lang="en-US"/>
          </a:p>
        </p:txBody>
      </p:sp>
      <p:sp>
        <p:nvSpPr>
          <p:cNvPr id="3074" name="Rectangle 2"/>
          <p:cNvSpPr>
            <a:spLocks noChangeArrowheads="1"/>
          </p:cNvSpPr>
          <p:nvPr>
            <p:ph type="body" idx="1"/>
          </p:nvPr>
        </p:nvSpPr>
        <p:spPr>
          <a:xfrm>
            <a:off x="1371600" y="4953000"/>
            <a:ext cx="6400800" cy="1905000"/>
          </a:xfrm>
          <a:ln/>
        </p:spPr>
        <p:txBody>
          <a:bodyPr/>
          <a:lstStyle/>
          <a:p>
            <a:pPr marL="0"/>
            <a:endParaRPr lang="en-US"/>
          </a:p>
          <a:p>
            <a:pPr marL="0"/>
            <a:endParaRPr lang="en-US" sz="2800"/>
          </a:p>
        </p:txBody>
      </p:sp>
      <p:sp>
        <p:nvSpPr>
          <p:cNvPr id="3075" name="Rectangle 3"/>
          <p:cNvSpPr>
            <a:spLocks/>
          </p:cNvSpPr>
          <p:nvPr/>
        </p:nvSpPr>
        <p:spPr bwMode="auto">
          <a:xfrm>
            <a:off x="2171700" y="5765800"/>
            <a:ext cx="533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lgn="ctr">
              <a:spcBef>
                <a:spcPts val="475"/>
              </a:spcBef>
            </a:pPr>
            <a:r>
              <a:rPr lang="en-US" sz="180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Sponsored by the Hudson River Estuary Program, Lamont-Doherty Earth Observatory </a:t>
            </a:r>
          </a:p>
          <a:p>
            <a:pPr marL="39688" algn="ctr">
              <a:spcBef>
                <a:spcPts val="475"/>
              </a:spcBef>
            </a:pPr>
            <a:r>
              <a:rPr lang="en-US" sz="180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&amp; Hudson Basin River Watch</a:t>
            </a:r>
          </a:p>
        </p:txBody>
      </p:sp>
      <p:pic>
        <p:nvPicPr>
          <p:cNvPr id="3076"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0" y="-11049000"/>
            <a:ext cx="426878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077"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5200" y="2625725"/>
            <a:ext cx="36576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78" name="Rectangle 6"/>
          <p:cNvSpPr>
            <a:spLocks/>
          </p:cNvSpPr>
          <p:nvPr/>
        </p:nvSpPr>
        <p:spPr bwMode="auto">
          <a:xfrm>
            <a:off x="6934200" y="5194300"/>
            <a:ext cx="21844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r>
              <a:rPr lang="en-US" sz="2000">
                <a:solidFill>
                  <a:schemeClr val="tx1"/>
                </a:solidFill>
                <a:ea typeface="ＭＳ Ｐゴシック" charset="0"/>
                <a:cs typeface="Times" charset="0"/>
              </a:rPr>
              <a:t>use your mouse to advance the slides</a:t>
            </a:r>
          </a:p>
        </p:txBody>
      </p:sp>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950" y="2632075"/>
            <a:ext cx="3833813"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9" name="Rectangle 1"/>
          <p:cNvSpPr>
            <a:spLocks noChangeArrowheads="1"/>
          </p:cNvSpPr>
          <p:nvPr>
            <p:ph type="title"/>
          </p:nvPr>
        </p:nvSpPr>
        <p:spPr>
          <a:ln/>
        </p:spPr>
        <p:txBody>
          <a:bodyPr rIns="132080"/>
          <a:lstStyle/>
          <a:p>
            <a:r>
              <a:rPr lang="en-US"/>
              <a:t>More About Currents!</a:t>
            </a:r>
          </a:p>
        </p:txBody>
      </p:sp>
      <p:sp>
        <p:nvSpPr>
          <p:cNvPr id="12290" name="Rectangle 2"/>
          <p:cNvSpPr>
            <a:spLocks noChangeArrowheads="1"/>
          </p:cNvSpPr>
          <p:nvPr>
            <p:ph type="body" idx="1"/>
          </p:nvPr>
        </p:nvSpPr>
        <p:spPr>
          <a:xfrm>
            <a:off x="457200" y="1600200"/>
            <a:ext cx="8229600" cy="2247900"/>
          </a:xfrm>
          <a:ln/>
        </p:spPr>
        <p:txBody>
          <a:bodyPr rIns="132080"/>
          <a:lstStyle/>
          <a:p>
            <a:r>
              <a:rPr lang="en-US" sz="2500" dirty="0">
                <a:effectLst/>
                <a:latin typeface="Times" charset="0"/>
                <a:cs typeface="Times" charset="0"/>
                <a:sym typeface="Times" charset="0"/>
              </a:rPr>
              <a:t>Since tides and currents keep the water moving back and forth in the Hudson, if you dropped your orange in the river how long do you think it would take to get from the top of the estuary </a:t>
            </a:r>
            <a:r>
              <a:rPr lang="en-US" sz="2500" dirty="0" smtClean="0">
                <a:effectLst/>
                <a:latin typeface="Times" charset="0"/>
                <a:cs typeface="Times" charset="0"/>
                <a:sym typeface="Times" charset="0"/>
              </a:rPr>
              <a:t>(the Troy dam above Albany) to </a:t>
            </a:r>
            <a:r>
              <a:rPr lang="en-US" sz="2500" dirty="0">
                <a:effectLst/>
                <a:latin typeface="Times" charset="0"/>
                <a:cs typeface="Times" charset="0"/>
                <a:sym typeface="Times" charset="0"/>
              </a:rPr>
              <a:t>the Atlantic Ocean?</a:t>
            </a:r>
            <a:endParaRPr lang="en-US" sz="2500" dirty="0">
              <a:effectLst/>
              <a:latin typeface="Times" charset="0"/>
              <a:sym typeface="Times" charset="0"/>
            </a:endParaRPr>
          </a:p>
        </p:txBody>
      </p:sp>
      <p:sp>
        <p:nvSpPr>
          <p:cNvPr id="12291" name="Rectangle 3"/>
          <p:cNvSpPr>
            <a:spLocks/>
          </p:cNvSpPr>
          <p:nvPr/>
        </p:nvSpPr>
        <p:spPr bwMode="auto">
          <a:xfrm>
            <a:off x="1350962" y="3581400"/>
            <a:ext cx="68024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wrap="none" lIns="0" tIns="0" rIns="40639" bIns="0">
            <a:spAutoFit/>
          </a:bodyPr>
          <a:lstStyle/>
          <a:p>
            <a:pPr marL="39688" algn="ctr"/>
            <a:r>
              <a:rPr lang="en-US" sz="4500" dirty="0">
                <a:solidFill>
                  <a:srgbClr val="000000"/>
                </a:solidFill>
                <a:latin typeface="Arial Black" charset="0"/>
                <a:ea typeface="ＭＳ Ｐゴシック" charset="0"/>
                <a:cs typeface="Arial Black" charset="0"/>
                <a:sym typeface="Arial Black" charset="0"/>
              </a:rPr>
              <a:t>It can take 4 months!</a:t>
            </a:r>
          </a:p>
        </p:txBody>
      </p:sp>
      <p:sp>
        <p:nvSpPr>
          <p:cNvPr id="12292" name="Rectangle 4"/>
          <p:cNvSpPr>
            <a:spLocks/>
          </p:cNvSpPr>
          <p:nvPr/>
        </p:nvSpPr>
        <p:spPr bwMode="auto">
          <a:xfrm>
            <a:off x="723900" y="4406900"/>
            <a:ext cx="84201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r>
              <a:rPr lang="en-US">
                <a:solidFill>
                  <a:schemeClr val="tx1"/>
                </a:solidFill>
                <a:ea typeface="ＭＳ Ｐゴシック" charset="0"/>
                <a:cs typeface="Times" charset="0"/>
              </a:rPr>
              <a:t>Today we are collecting data in this same area (the estuary section of the river) so some of the water we sample in the harbor MAY have started 4 months ago up at the Troy Dam!</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ipe(left)">
                                      <p:cBhvr>
                                        <p:cTn id="7" dur="500"/>
                                        <p:tgtEl>
                                          <p:spTgt spid="122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32" fill="hold" grpId="0" nodeType="clickEffect">
                                  <p:stCondLst>
                                    <p:cond delay="0"/>
                                  </p:stCondLst>
                                  <p:iterate type="lt">
                                    <p:tmPct val="100000"/>
                                  </p:iterate>
                                  <p:childTnLst>
                                    <p:set>
                                      <p:cBhvr>
                                        <p:cTn id="11" dur="1" fill="hold">
                                          <p:stCondLst>
                                            <p:cond delay="0"/>
                                          </p:stCondLst>
                                        </p:cTn>
                                        <p:tgtEl>
                                          <p:spTgt spid="12291"/>
                                        </p:tgtEl>
                                        <p:attrNameLst>
                                          <p:attrName>style.visibility</p:attrName>
                                        </p:attrNameLst>
                                      </p:cBhvr>
                                      <p:to>
                                        <p:strVal val="visible"/>
                                      </p:to>
                                    </p:set>
                                    <p:anim calcmode="lin" valueType="num">
                                      <p:cBhvr>
                                        <p:cTn id="12" dur="75" fill="hold"/>
                                        <p:tgtEl>
                                          <p:spTgt spid="12291"/>
                                        </p:tgtEl>
                                        <p:attrNameLst>
                                          <p:attrName>ppt_w</p:attrName>
                                        </p:attrNameLst>
                                      </p:cBhvr>
                                      <p:tavLst>
                                        <p:tav tm="0">
                                          <p:val>
                                            <p:strVal val="4*#ppt_w"/>
                                          </p:val>
                                        </p:tav>
                                        <p:tav tm="100000">
                                          <p:val>
                                            <p:strVal val="#ppt_w"/>
                                          </p:val>
                                        </p:tav>
                                      </p:tavLst>
                                    </p:anim>
                                    <p:anim calcmode="lin" valueType="num">
                                      <p:cBhvr>
                                        <p:cTn id="13" dur="75" fill="hold"/>
                                        <p:tgtEl>
                                          <p:spTgt spid="12291"/>
                                        </p:tgtEl>
                                        <p:attrNameLst>
                                          <p:attrName>ppt_h</p:attrName>
                                        </p:attrNameLst>
                                      </p:cBhvr>
                                      <p:tavLst>
                                        <p:tav tm="0">
                                          <p:val>
                                            <p:strVal val="4*#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292"/>
                                        </p:tgtEl>
                                        <p:attrNameLst>
                                          <p:attrName>style.visibility</p:attrName>
                                        </p:attrNameLst>
                                      </p:cBhvr>
                                      <p:to>
                                        <p:strVal val="visible"/>
                                      </p:to>
                                    </p:set>
                                    <p:animEffect transition="in" filter="wipe(left)">
                                      <p:cBhvr>
                                        <p:cTn id="18"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utoUpdateAnimBg="0"/>
      <p:bldP spid="12291" grpId="0" autoUpdateAnimBg="0"/>
      <p:bldP spid="12292"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rrowheads="1"/>
          </p:cNvPicPr>
          <p:nvPr/>
        </p:nvPicPr>
        <p:blipFill rotWithShape="1">
          <a:blip r:embed="rId2">
            <a:extLst>
              <a:ext uri="{28A0092B-C50C-407E-A947-70E740481C1C}">
                <a14:useLocalDpi xmlns:a14="http://schemas.microsoft.com/office/drawing/2010/main" val="0"/>
              </a:ext>
            </a:extLst>
          </a:blip>
          <a:srcRect b="9147"/>
          <a:stretch/>
        </p:blipFill>
        <p:spPr bwMode="auto">
          <a:xfrm>
            <a:off x="609600" y="914400"/>
            <a:ext cx="8305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3314" name="Rectangle 2"/>
          <p:cNvSpPr>
            <a:spLocks/>
          </p:cNvSpPr>
          <p:nvPr/>
        </p:nvSpPr>
        <p:spPr bwMode="auto">
          <a:xfrm>
            <a:off x="723900" y="1600200"/>
            <a:ext cx="83058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r>
              <a:rPr lang="en-US" dirty="0">
                <a:solidFill>
                  <a:schemeClr val="tx1"/>
                </a:solidFill>
                <a:ea typeface="ＭＳ Ｐゴシック" charset="0"/>
                <a:cs typeface="Times" charset="0"/>
              </a:rPr>
              <a:t>Rivers tend to run ONE direction - from their source to where they meet a larger water body.   The Hudson River flows TWO ways - in fact the Native people called it </a:t>
            </a:r>
            <a:r>
              <a:rPr lang="ja-JP" altLang="en-US" dirty="0">
                <a:solidFill>
                  <a:schemeClr val="tx1"/>
                </a:solidFill>
                <a:latin typeface="Arial"/>
                <a:ea typeface="ＭＳ Ｐゴシック" charset="0"/>
                <a:cs typeface="Times" charset="0"/>
              </a:rPr>
              <a:t>‘</a:t>
            </a:r>
            <a:r>
              <a:rPr lang="en-US" dirty="0">
                <a:solidFill>
                  <a:schemeClr val="tx1"/>
                </a:solidFill>
                <a:ea typeface="ＭＳ Ｐゴシック" charset="0"/>
                <a:cs typeface="Times" charset="0"/>
              </a:rPr>
              <a:t>The River that flows both ways</a:t>
            </a:r>
            <a:r>
              <a:rPr lang="ja-JP" altLang="en-US" dirty="0">
                <a:solidFill>
                  <a:schemeClr val="tx1"/>
                </a:solidFill>
                <a:latin typeface="Arial"/>
                <a:ea typeface="ＭＳ Ｐゴシック" charset="0"/>
                <a:cs typeface="Times" charset="0"/>
              </a:rPr>
              <a:t>”</a:t>
            </a:r>
            <a:r>
              <a:rPr lang="en-US" dirty="0">
                <a:solidFill>
                  <a:schemeClr val="tx1"/>
                </a:solidFill>
                <a:ea typeface="ＭＳ Ｐゴシック" charset="0"/>
                <a:cs typeface="Times" charset="0"/>
              </a:rPr>
              <a:t> or </a:t>
            </a:r>
            <a:r>
              <a:rPr lang="en-US" dirty="0" err="1">
                <a:solidFill>
                  <a:schemeClr val="tx1"/>
                </a:solidFill>
                <a:ea typeface="ＭＳ Ｐゴシック" charset="0"/>
                <a:cs typeface="Times" charset="0"/>
              </a:rPr>
              <a:t>Muhheakantuck</a:t>
            </a:r>
            <a:r>
              <a:rPr lang="en-US" sz="1300" dirty="0">
                <a:solidFill>
                  <a:schemeClr val="tx1"/>
                </a:solidFill>
                <a:latin typeface="Arial" charset="0"/>
                <a:ea typeface="ＭＳ Ｐゴシック" charset="0"/>
                <a:cs typeface="Arial" charset="0"/>
                <a:sym typeface="Arial" charset="0"/>
              </a:rPr>
              <a:t>.</a:t>
            </a:r>
            <a:r>
              <a:rPr lang="en-US" dirty="0">
                <a:solidFill>
                  <a:schemeClr val="tx1"/>
                </a:solidFill>
                <a:ea typeface="ＭＳ Ｐゴシック" charset="0"/>
                <a:cs typeface="Times" charset="0"/>
              </a:rPr>
              <a:t>  </a:t>
            </a:r>
          </a:p>
        </p:txBody>
      </p:sp>
      <p:sp>
        <p:nvSpPr>
          <p:cNvPr id="13315" name="Rectangle 3"/>
          <p:cNvSpPr>
            <a:spLocks/>
          </p:cNvSpPr>
          <p:nvPr/>
        </p:nvSpPr>
        <p:spPr bwMode="auto">
          <a:xfrm>
            <a:off x="762000" y="3225800"/>
            <a:ext cx="75311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r>
              <a:rPr lang="en-US" dirty="0">
                <a:solidFill>
                  <a:schemeClr val="tx1"/>
                </a:solidFill>
                <a:ea typeface="ＭＳ Ｐゴシック" charset="0"/>
                <a:cs typeface="Times" charset="0"/>
              </a:rPr>
              <a:t>The Hudson runs both down from Lake Tear of the Clouds on Mount Marcy in the Adirondacks AND</a:t>
            </a:r>
          </a:p>
        </p:txBody>
      </p:sp>
      <p:sp>
        <p:nvSpPr>
          <p:cNvPr id="13316" name="Rectangle 4"/>
          <p:cNvSpPr>
            <a:spLocks/>
          </p:cNvSpPr>
          <p:nvPr/>
        </p:nvSpPr>
        <p:spPr bwMode="auto">
          <a:xfrm>
            <a:off x="825500" y="3937000"/>
            <a:ext cx="57912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r>
              <a:rPr lang="en-US">
                <a:solidFill>
                  <a:schemeClr val="tx1"/>
                </a:solidFill>
                <a:ea typeface="ＭＳ Ｐゴシック" charset="0"/>
                <a:cs typeface="Times" charset="0"/>
              </a:rPr>
              <a:t>in from the ocean from the tidal influence.</a:t>
            </a:r>
          </a:p>
        </p:txBody>
      </p:sp>
      <p:sp>
        <p:nvSpPr>
          <p:cNvPr id="13317" name="Rectangle 5"/>
          <p:cNvSpPr>
            <a:spLocks/>
          </p:cNvSpPr>
          <p:nvPr/>
        </p:nvSpPr>
        <p:spPr bwMode="auto">
          <a:xfrm>
            <a:off x="3352801" y="5257800"/>
            <a:ext cx="251459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wrap="square" lIns="0" tIns="0" rIns="40639" bIns="0">
            <a:spAutoFit/>
          </a:bodyPr>
          <a:lstStyle/>
          <a:p>
            <a:pPr marL="39688"/>
            <a:r>
              <a:rPr lang="en-US" sz="2000" b="1" dirty="0">
                <a:solidFill>
                  <a:schemeClr val="tx1"/>
                </a:solidFill>
                <a:ea typeface="ＭＳ Ｐゴシック" charset="0"/>
                <a:cs typeface="Times" charset="0"/>
              </a:rPr>
              <a:t>How do fish know which way to go?</a:t>
            </a:r>
          </a:p>
        </p:txBody>
      </p:sp>
      <p:pic>
        <p:nvPicPr>
          <p:cNvPr id="3" name="Picture 2" descr="Blue_CrevalleJack_Mahopa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191000"/>
            <a:ext cx="2514600" cy="1923108"/>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anim calcmode="lin" valueType="num">
                                      <p:cBhvr additive="base">
                                        <p:cTn id="7" dur="500" fill="hold"/>
                                        <p:tgtEl>
                                          <p:spTgt spid="13315"/>
                                        </p:tgtEl>
                                        <p:attrNameLst>
                                          <p:attrName>ppt_x</p:attrName>
                                        </p:attrNameLst>
                                      </p:cBhvr>
                                      <p:tavLst>
                                        <p:tav tm="0">
                                          <p:val>
                                            <p:strVal val="#ppt_x"/>
                                          </p:val>
                                        </p:tav>
                                        <p:tav tm="100000">
                                          <p:val>
                                            <p:strVal val="#ppt_x"/>
                                          </p:val>
                                        </p:tav>
                                      </p:tavLst>
                                    </p:anim>
                                    <p:anim calcmode="lin" valueType="num">
                                      <p:cBhvr additive="base">
                                        <p:cTn id="8" dur="500" fill="hold"/>
                                        <p:tgtEl>
                                          <p:spTgt spid="1331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316"/>
                                        </p:tgtEl>
                                        <p:attrNameLst>
                                          <p:attrName>style.visibility</p:attrName>
                                        </p:attrNameLst>
                                      </p:cBhvr>
                                      <p:to>
                                        <p:strVal val="visible"/>
                                      </p:to>
                                    </p:set>
                                    <p:anim calcmode="lin" valueType="num">
                                      <p:cBhvr additive="base">
                                        <p:cTn id="13" dur="500" fill="hold"/>
                                        <p:tgtEl>
                                          <p:spTgt spid="13316"/>
                                        </p:tgtEl>
                                        <p:attrNameLst>
                                          <p:attrName>ppt_x</p:attrName>
                                        </p:attrNameLst>
                                      </p:cBhvr>
                                      <p:tavLst>
                                        <p:tav tm="0">
                                          <p:val>
                                            <p:strVal val="0-#ppt_w/2"/>
                                          </p:val>
                                        </p:tav>
                                        <p:tav tm="100000">
                                          <p:val>
                                            <p:strVal val="#ppt_x"/>
                                          </p:val>
                                        </p:tav>
                                      </p:tavLst>
                                    </p:anim>
                                    <p:anim calcmode="lin" valueType="num">
                                      <p:cBhvr additive="base">
                                        <p:cTn id="14" dur="500" fill="hold"/>
                                        <p:tgtEl>
                                          <p:spTgt spid="133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317"/>
                                        </p:tgtEl>
                                        <p:attrNameLst>
                                          <p:attrName>style.visibility</p:attrName>
                                        </p:attrNameLst>
                                      </p:cBhvr>
                                      <p:to>
                                        <p:strVal val="visible"/>
                                      </p:to>
                                    </p:set>
                                    <p:anim calcmode="lin" valueType="num">
                                      <p:cBhvr additive="base">
                                        <p:cTn id="19" dur="500" fill="hold"/>
                                        <p:tgtEl>
                                          <p:spTgt spid="13317"/>
                                        </p:tgtEl>
                                        <p:attrNameLst>
                                          <p:attrName>ppt_x</p:attrName>
                                        </p:attrNameLst>
                                      </p:cBhvr>
                                      <p:tavLst>
                                        <p:tav tm="0">
                                          <p:val>
                                            <p:strVal val="#ppt_x"/>
                                          </p:val>
                                        </p:tav>
                                        <p:tav tm="100000">
                                          <p:val>
                                            <p:strVal val="#ppt_x"/>
                                          </p:val>
                                        </p:tav>
                                      </p:tavLst>
                                    </p:anim>
                                    <p:anim calcmode="lin" valueType="num">
                                      <p:cBhvr additive="base">
                                        <p:cTn id="20" dur="500" fill="hold"/>
                                        <p:tgtEl>
                                          <p:spTgt spid="133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9" presetClass="entr" presetSubtype="1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0" fill="hold"/>
                                        <p:tgtEl>
                                          <p:spTgt spid="3"/>
                                        </p:tgtEl>
                                        <p:attrNameLst>
                                          <p:attrName>ppt_w</p:attrName>
                                        </p:attrNameLst>
                                      </p:cBhvr>
                                      <p:tavLst>
                                        <p:tav tm="0" fmla="#ppt_w*sin(2.5*pi*$)">
                                          <p:val>
                                            <p:fltVal val="0"/>
                                          </p:val>
                                        </p:tav>
                                        <p:tav tm="100000">
                                          <p:val>
                                            <p:fltVal val="1"/>
                                          </p:val>
                                        </p:tav>
                                      </p:tavLst>
                                    </p:anim>
                                    <p:anim calcmode="lin" valueType="num">
                                      <p:cBhvr>
                                        <p:cTn id="26" dur="5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utoUpdateAnimBg="0"/>
      <p:bldP spid="13316" grpId="0" autoUpdateAnimBg="0"/>
      <p:bldP spid="133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84213"/>
            <a:ext cx="8229600" cy="548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338" name="Rectangle 2"/>
          <p:cNvSpPr>
            <a:spLocks/>
          </p:cNvSpPr>
          <p:nvPr/>
        </p:nvSpPr>
        <p:spPr bwMode="auto">
          <a:xfrm>
            <a:off x="1143000" y="1955800"/>
            <a:ext cx="68580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spcBef>
                <a:spcPts val="1450"/>
              </a:spcBef>
            </a:pPr>
            <a:r>
              <a:rPr lang="en-US" dirty="0">
                <a:solidFill>
                  <a:schemeClr val="tx1"/>
                </a:solidFill>
                <a:ea typeface="ＭＳ Ｐゴシック" charset="0"/>
                <a:cs typeface="Times" charset="0"/>
              </a:rPr>
              <a:t>The Hudson River Almanac reported a story of the River that flows both ways. </a:t>
            </a:r>
            <a:r>
              <a:rPr lang="ja-JP" altLang="en-US" dirty="0">
                <a:solidFill>
                  <a:schemeClr val="tx1"/>
                </a:solidFill>
                <a:latin typeface="Arial"/>
                <a:ea typeface="ＭＳ Ｐゴシック" charset="0"/>
                <a:cs typeface="Times" charset="0"/>
              </a:rPr>
              <a:t>‘</a:t>
            </a:r>
            <a:r>
              <a:rPr lang="en-US" i="1" dirty="0">
                <a:solidFill>
                  <a:schemeClr val="tx1"/>
                </a:solidFill>
                <a:ea typeface="ＭＳ Ｐゴシック" charset="0"/>
                <a:cs typeface="Times" charset="0"/>
              </a:rPr>
              <a:t>A bottle was collected at RM 18 Sept. 3rd and was found to have been thrown in at RM 34 July 18th…45 days to travel 16 miles!</a:t>
            </a:r>
            <a:r>
              <a:rPr lang="ja-JP" altLang="en-US" dirty="0">
                <a:solidFill>
                  <a:schemeClr val="tx1"/>
                </a:solidFill>
                <a:latin typeface="Arial"/>
                <a:ea typeface="ＭＳ Ｐゴシック" charset="0"/>
                <a:cs typeface="Times" charset="0"/>
              </a:rPr>
              <a:t>’</a:t>
            </a:r>
            <a:r>
              <a:rPr lang="en-US" dirty="0">
                <a:solidFill>
                  <a:schemeClr val="tx1"/>
                </a:solidFill>
                <a:ea typeface="ＭＳ Ｐゴシック" charset="0"/>
                <a:cs typeface="Times" charset="0"/>
              </a:rPr>
              <a:t>  On average, how far did the bottle travel South in the River each day?</a:t>
            </a:r>
          </a:p>
        </p:txBody>
      </p:sp>
      <p:sp>
        <p:nvSpPr>
          <p:cNvPr id="14339" name="Rectangle 3"/>
          <p:cNvSpPr>
            <a:spLocks/>
          </p:cNvSpPr>
          <p:nvPr/>
        </p:nvSpPr>
        <p:spPr bwMode="auto">
          <a:xfrm>
            <a:off x="1447800" y="6172200"/>
            <a:ext cx="59436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spcBef>
                <a:spcPts val="1450"/>
              </a:spcBef>
            </a:pPr>
            <a:r>
              <a:rPr lang="en-US">
                <a:solidFill>
                  <a:srgbClr val="000514"/>
                </a:solidFill>
                <a:ea typeface="ＭＳ Ｐゴシック" charset="0"/>
                <a:cs typeface="Times" charset="0"/>
              </a:rPr>
              <a:t>(Source -Hudson River Almanac 9/3-9/10/04)</a:t>
            </a:r>
          </a:p>
        </p:txBody>
      </p:sp>
      <p:sp>
        <p:nvSpPr>
          <p:cNvPr id="14340" name="Rectangle 4"/>
          <p:cNvSpPr>
            <a:spLocks/>
          </p:cNvSpPr>
          <p:nvPr/>
        </p:nvSpPr>
        <p:spPr bwMode="auto">
          <a:xfrm>
            <a:off x="2057400" y="4699000"/>
            <a:ext cx="54864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spcBef>
                <a:spcPts val="1200"/>
              </a:spcBef>
            </a:pPr>
            <a:r>
              <a:rPr lang="en-US" sz="2000" b="1" dirty="0">
                <a:solidFill>
                  <a:schemeClr val="tx1"/>
                </a:solidFill>
                <a:ea typeface="ＭＳ Ｐゴシック" charset="0"/>
                <a:cs typeface="Times" charset="0"/>
              </a:rPr>
              <a:t>Notice we said travel </a:t>
            </a:r>
            <a:r>
              <a:rPr lang="ja-JP" altLang="en-US" sz="2000" b="1" dirty="0">
                <a:solidFill>
                  <a:schemeClr val="tx1"/>
                </a:solidFill>
                <a:latin typeface="Arial"/>
                <a:ea typeface="ＭＳ Ｐゴシック" charset="0"/>
                <a:cs typeface="Times" charset="0"/>
              </a:rPr>
              <a:t>“</a:t>
            </a:r>
            <a:r>
              <a:rPr lang="en-US" sz="2000" b="1" dirty="0">
                <a:solidFill>
                  <a:schemeClr val="tx1"/>
                </a:solidFill>
                <a:ea typeface="ＭＳ Ｐゴシック" charset="0"/>
                <a:cs typeface="Times" charset="0"/>
              </a:rPr>
              <a:t>South</a:t>
            </a:r>
            <a:r>
              <a:rPr lang="ja-JP" altLang="en-US" sz="2000" b="1" dirty="0">
                <a:solidFill>
                  <a:schemeClr val="tx1"/>
                </a:solidFill>
                <a:latin typeface="Arial"/>
                <a:ea typeface="ＭＳ Ｐゴシック" charset="0"/>
                <a:cs typeface="Times" charset="0"/>
              </a:rPr>
              <a:t>”</a:t>
            </a:r>
            <a:r>
              <a:rPr lang="en-US" sz="2000" b="1" dirty="0">
                <a:solidFill>
                  <a:schemeClr val="tx1"/>
                </a:solidFill>
                <a:ea typeface="ＭＳ Ｐゴシック" charset="0"/>
                <a:cs typeface="Times" charset="0"/>
              </a:rPr>
              <a:t>.  The </a:t>
            </a:r>
            <a:r>
              <a:rPr lang="ja-JP" altLang="en-US" sz="2000" b="1" dirty="0">
                <a:solidFill>
                  <a:schemeClr val="tx1"/>
                </a:solidFill>
                <a:latin typeface="Arial"/>
                <a:ea typeface="ＭＳ Ｐゴシック" charset="0"/>
                <a:cs typeface="Times" charset="0"/>
              </a:rPr>
              <a:t>“</a:t>
            </a:r>
            <a:r>
              <a:rPr lang="en-US" sz="2000" b="1" dirty="0">
                <a:solidFill>
                  <a:schemeClr val="tx1"/>
                </a:solidFill>
                <a:ea typeface="ＭＳ Ｐゴシック" charset="0"/>
                <a:cs typeface="Times" charset="0"/>
              </a:rPr>
              <a:t>total</a:t>
            </a:r>
            <a:r>
              <a:rPr lang="ja-JP" altLang="en-US" sz="2000" b="1" dirty="0">
                <a:solidFill>
                  <a:schemeClr val="tx1"/>
                </a:solidFill>
                <a:latin typeface="Arial"/>
                <a:ea typeface="ＭＳ Ｐゴシック" charset="0"/>
                <a:cs typeface="Times" charset="0"/>
              </a:rPr>
              <a:t>”</a:t>
            </a:r>
            <a:r>
              <a:rPr lang="en-US" sz="2000" b="1" dirty="0">
                <a:solidFill>
                  <a:schemeClr val="tx1"/>
                </a:solidFill>
                <a:ea typeface="ＭＳ Ｐゴシック" charset="0"/>
                <a:cs typeface="Times" charset="0"/>
              </a:rPr>
              <a:t>  distance traveled would be more.  Why?</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p:cTn id="7" dur="1000" fill="hold"/>
                                        <p:tgtEl>
                                          <p:spTgt spid="14340"/>
                                        </p:tgtEl>
                                        <p:attrNameLst>
                                          <p:attrName>ppt_w</p:attrName>
                                        </p:attrNameLst>
                                      </p:cBhvr>
                                      <p:tavLst>
                                        <p:tav tm="0">
                                          <p:val>
                                            <p:fltVal val="0"/>
                                          </p:val>
                                        </p:tav>
                                        <p:tav tm="100000">
                                          <p:val>
                                            <p:strVal val="#ppt_w"/>
                                          </p:val>
                                        </p:tav>
                                      </p:tavLst>
                                    </p:anim>
                                    <p:anim calcmode="lin" valueType="num">
                                      <p:cBhvr>
                                        <p:cTn id="8" dur="1000" fill="hold"/>
                                        <p:tgtEl>
                                          <p:spTgt spid="14340"/>
                                        </p:tgtEl>
                                        <p:attrNameLst>
                                          <p:attrName>ppt_h</p:attrName>
                                        </p:attrNameLst>
                                      </p:cBhvr>
                                      <p:tavLst>
                                        <p:tav tm="0">
                                          <p:val>
                                            <p:fltVal val="0"/>
                                          </p:val>
                                        </p:tav>
                                        <p:tav tm="100000">
                                          <p:val>
                                            <p:strVal val="#ppt_h"/>
                                          </p:val>
                                        </p:tav>
                                      </p:tavLst>
                                    </p:anim>
                                    <p:anim calcmode="lin" valueType="num">
                                      <p:cBhvr>
                                        <p:cTn id="9" dur="1000" fill="hold"/>
                                        <p:tgtEl>
                                          <p:spTgt spid="1434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34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fld id="{C3FC2EF6-97B7-3543-8C01-A983A1293D51}" type="slidenum">
              <a:rPr lang="en-US"/>
              <a:pPr/>
              <a:t>13</a:t>
            </a:fld>
            <a:endParaRPr lang="en-US"/>
          </a:p>
        </p:txBody>
      </p:sp>
      <p:pic>
        <p:nvPicPr>
          <p:cNvPr id="3"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76400"/>
            <a:ext cx="3498850"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 name="TextBox 4"/>
          <p:cNvSpPr txBox="1"/>
          <p:nvPr/>
        </p:nvSpPr>
        <p:spPr>
          <a:xfrm>
            <a:off x="2667000" y="304800"/>
            <a:ext cx="4267200" cy="461665"/>
          </a:xfrm>
          <a:prstGeom prst="rect">
            <a:avLst/>
          </a:prstGeom>
          <a:noFill/>
        </p:spPr>
        <p:txBody>
          <a:bodyPr wrap="square" rtlCol="0">
            <a:spAutoFit/>
          </a:bodyPr>
          <a:lstStyle/>
          <a:p>
            <a:r>
              <a:rPr lang="en-US" dirty="0" smtClean="0"/>
              <a:t>Let’s Talk SALT in the estuary!</a:t>
            </a:r>
            <a:endParaRPr lang="en-US" dirty="0"/>
          </a:p>
        </p:txBody>
      </p:sp>
      <p:sp>
        <p:nvSpPr>
          <p:cNvPr id="6" name="TextBox 5"/>
          <p:cNvSpPr txBox="1"/>
          <p:nvPr/>
        </p:nvSpPr>
        <p:spPr>
          <a:xfrm>
            <a:off x="2590800" y="762000"/>
            <a:ext cx="4800600" cy="461665"/>
          </a:xfrm>
          <a:prstGeom prst="rect">
            <a:avLst/>
          </a:prstGeom>
          <a:noFill/>
        </p:spPr>
        <p:txBody>
          <a:bodyPr wrap="square" rtlCol="0">
            <a:spAutoFit/>
          </a:bodyPr>
          <a:lstStyle/>
          <a:p>
            <a:r>
              <a:rPr lang="en-US" dirty="0" smtClean="0"/>
              <a:t>What and where is the Salt Front?  </a:t>
            </a:r>
            <a:endParaRPr lang="en-US" dirty="0"/>
          </a:p>
        </p:txBody>
      </p:sp>
      <p:sp>
        <p:nvSpPr>
          <p:cNvPr id="7" name="TextBox 6"/>
          <p:cNvSpPr txBox="1"/>
          <p:nvPr/>
        </p:nvSpPr>
        <p:spPr>
          <a:xfrm>
            <a:off x="4343400" y="1447800"/>
            <a:ext cx="4343400" cy="1938992"/>
          </a:xfrm>
          <a:prstGeom prst="rect">
            <a:avLst/>
          </a:prstGeom>
          <a:noFill/>
        </p:spPr>
        <p:txBody>
          <a:bodyPr wrap="square" rtlCol="0">
            <a:spAutoFit/>
          </a:bodyPr>
          <a:lstStyle/>
          <a:p>
            <a:r>
              <a:rPr lang="en-US" sz="2000" i="1" dirty="0" smtClean="0"/>
              <a:t>The Salt Front is where the Hudson turns from being partly salty to almost fresh water.  Scientists on the Hudson use 100 ppm chloride concentration (chloride is about half the content of total salinity).</a:t>
            </a:r>
            <a:endParaRPr lang="en-US" sz="2000" i="1" dirty="0"/>
          </a:p>
        </p:txBody>
      </p:sp>
      <p:cxnSp>
        <p:nvCxnSpPr>
          <p:cNvPr id="10" name="Straight Arrow Connector 9"/>
          <p:cNvCxnSpPr>
            <a:stCxn id="15" idx="1"/>
          </p:cNvCxnSpPr>
          <p:nvPr/>
        </p:nvCxnSpPr>
        <p:spPr bwMode="auto">
          <a:xfrm flipH="1">
            <a:off x="3124200" y="4158734"/>
            <a:ext cx="1295400" cy="196334"/>
          </a:xfrm>
          <a:prstGeom prst="straightConnector1">
            <a:avLst/>
          </a:prstGeom>
          <a:solidFill>
            <a:srgbClr val="0099CC"/>
          </a:solidFill>
          <a:ln w="12700" cap="flat" cmpd="sng" algn="ctr">
            <a:solidFill>
              <a:schemeClr val="accent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p:cNvCxnSpPr>
            <a:stCxn id="22" idx="1"/>
          </p:cNvCxnSpPr>
          <p:nvPr/>
        </p:nvCxnSpPr>
        <p:spPr bwMode="auto">
          <a:xfrm flipH="1">
            <a:off x="3352800" y="4906834"/>
            <a:ext cx="1066800" cy="122366"/>
          </a:xfrm>
          <a:prstGeom prst="straightConnector1">
            <a:avLst/>
          </a:prstGeom>
          <a:solidFill>
            <a:srgbClr val="0099CC"/>
          </a:solidFill>
          <a:ln w="12700" cap="flat" cmpd="sng" algn="ctr">
            <a:solidFill>
              <a:schemeClr val="accent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TextBox 12"/>
          <p:cNvSpPr txBox="1"/>
          <p:nvPr/>
        </p:nvSpPr>
        <p:spPr>
          <a:xfrm>
            <a:off x="4343400" y="3352800"/>
            <a:ext cx="4267200" cy="646331"/>
          </a:xfrm>
          <a:prstGeom prst="rect">
            <a:avLst/>
          </a:prstGeom>
          <a:noFill/>
        </p:spPr>
        <p:txBody>
          <a:bodyPr wrap="square" rtlCol="0">
            <a:spAutoFit/>
          </a:bodyPr>
          <a:lstStyle/>
          <a:p>
            <a:r>
              <a:rPr lang="en-US" sz="1800" dirty="0" smtClean="0"/>
              <a:t>In the Hudson the salt front moves with the season…</a:t>
            </a:r>
            <a:endParaRPr lang="en-US" sz="1800" dirty="0"/>
          </a:p>
        </p:txBody>
      </p:sp>
      <p:sp>
        <p:nvSpPr>
          <p:cNvPr id="15" name="TextBox 14"/>
          <p:cNvSpPr txBox="1"/>
          <p:nvPr/>
        </p:nvSpPr>
        <p:spPr>
          <a:xfrm>
            <a:off x="4419600" y="3974068"/>
            <a:ext cx="4353626" cy="369332"/>
          </a:xfrm>
          <a:prstGeom prst="rect">
            <a:avLst/>
          </a:prstGeom>
          <a:noFill/>
        </p:spPr>
        <p:txBody>
          <a:bodyPr wrap="none" rtlCol="0">
            <a:spAutoFit/>
          </a:bodyPr>
          <a:lstStyle/>
          <a:p>
            <a:r>
              <a:rPr lang="en-US" sz="1800" dirty="0" smtClean="0"/>
              <a:t>Generally it is near Newburgh in the summer</a:t>
            </a:r>
            <a:endParaRPr lang="en-US" sz="1800" dirty="0"/>
          </a:p>
        </p:txBody>
      </p:sp>
      <p:sp>
        <p:nvSpPr>
          <p:cNvPr id="22" name="TextBox 21"/>
          <p:cNvSpPr txBox="1"/>
          <p:nvPr/>
        </p:nvSpPr>
        <p:spPr>
          <a:xfrm>
            <a:off x="4419600" y="4583668"/>
            <a:ext cx="4114800" cy="646331"/>
          </a:xfrm>
          <a:prstGeom prst="rect">
            <a:avLst/>
          </a:prstGeom>
          <a:noFill/>
        </p:spPr>
        <p:txBody>
          <a:bodyPr wrap="square" rtlCol="0">
            <a:spAutoFit/>
          </a:bodyPr>
          <a:lstStyle/>
          <a:p>
            <a:r>
              <a:rPr lang="en-US" sz="1800" dirty="0" smtClean="0"/>
              <a:t>Spring rains and snow melt can push it down below the Tappan Zee Bridge</a:t>
            </a:r>
            <a:endParaRPr lang="en-US" sz="1800" dirty="0"/>
          </a:p>
        </p:txBody>
      </p:sp>
    </p:spTree>
    <p:extLst>
      <p:ext uri="{BB962C8B-B14F-4D97-AF65-F5344CB8AC3E}">
        <p14:creationId xmlns:p14="http://schemas.microsoft.com/office/powerpoint/2010/main" val="38710401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8" presetClass="entr" presetSubtype="0" accel="50000" fill="hold" grpId="0" nodeType="clickEffect">
                                  <p:stCondLst>
                                    <p:cond delay="0"/>
                                  </p:stCondLst>
                                  <p:iterate type="lt">
                                    <p:tmPct val="50000"/>
                                  </p:iterate>
                                  <p:childTnLst>
                                    <p:set>
                                      <p:cBhvr>
                                        <p:cTn id="20" dur="1" fill="hold">
                                          <p:stCondLst>
                                            <p:cond delay="0"/>
                                          </p:stCondLst>
                                        </p:cTn>
                                        <p:tgtEl>
                                          <p:spTgt spid="22"/>
                                        </p:tgtEl>
                                        <p:attrNameLst>
                                          <p:attrName>style.visibility</p:attrName>
                                        </p:attrNameLst>
                                      </p:cBhvr>
                                      <p:to>
                                        <p:strVal val="visible"/>
                                      </p:to>
                                    </p:set>
                                    <p:set>
                                      <p:cBhvr>
                                        <p:cTn id="21" dur="455" fill="hold">
                                          <p:stCondLst>
                                            <p:cond delay="0"/>
                                          </p:stCondLst>
                                        </p:cTn>
                                        <p:tgtEl>
                                          <p:spTgt spid="22"/>
                                        </p:tgtEl>
                                        <p:attrNameLst>
                                          <p:attrName>style.rotation</p:attrName>
                                        </p:attrNameLst>
                                      </p:cBhvr>
                                      <p:to>
                                        <p:strVal val="-45.0"/>
                                      </p:to>
                                    </p:set>
                                    <p:anim calcmode="lin" valueType="num">
                                      <p:cBhvr>
                                        <p:cTn id="22" dur="455" fill="hold">
                                          <p:stCondLst>
                                            <p:cond delay="455"/>
                                          </p:stCondLst>
                                        </p:cTn>
                                        <p:tgtEl>
                                          <p:spTgt spid="22"/>
                                        </p:tgtEl>
                                        <p:attrNameLst>
                                          <p:attrName>style.rotation</p:attrName>
                                        </p:attrNameLst>
                                      </p:cBhvr>
                                      <p:tavLst>
                                        <p:tav tm="0">
                                          <p:val>
                                            <p:fltVal val="-45"/>
                                          </p:val>
                                        </p:tav>
                                        <p:tav tm="69900">
                                          <p:val>
                                            <p:fltVal val="45"/>
                                          </p:val>
                                        </p:tav>
                                        <p:tav tm="100000">
                                          <p:val>
                                            <p:fltVal val="0"/>
                                          </p:val>
                                        </p:tav>
                                      </p:tavLst>
                                    </p:anim>
                                    <p:anim calcmode="lin" valueType="num">
                                      <p:cBhvr>
                                        <p:cTn id="23" dur="455" fill="hold">
                                          <p:stCondLst>
                                            <p:cond delay="0"/>
                                          </p:stCondLst>
                                        </p:cTn>
                                        <p:tgtEl>
                                          <p:spTgt spid="22"/>
                                        </p:tgtEl>
                                        <p:attrNameLst>
                                          <p:attrName>ppt_y</p:attrName>
                                        </p:attrNameLst>
                                      </p:cBhvr>
                                      <p:tavLst>
                                        <p:tav tm="0">
                                          <p:val>
                                            <p:strVal val="#ppt_y-1"/>
                                          </p:val>
                                        </p:tav>
                                        <p:tav tm="100000">
                                          <p:val>
                                            <p:strVal val="#ppt_y-(0.354*#ppt_w-0.172*#ppt_h)"/>
                                          </p:val>
                                        </p:tav>
                                      </p:tavLst>
                                    </p:anim>
                                    <p:anim calcmode="lin" valueType="num">
                                      <p:cBhvr>
                                        <p:cTn id="24" dur="156" decel="50000" autoRev="1" fill="hold">
                                          <p:stCondLst>
                                            <p:cond delay="455"/>
                                          </p:stCondLst>
                                        </p:cTn>
                                        <p:tgtEl>
                                          <p:spTgt spid="22"/>
                                        </p:tgtEl>
                                        <p:attrNameLst>
                                          <p:attrName>ppt_y</p:attrName>
                                        </p:attrNameLst>
                                      </p:cBhvr>
                                      <p:tavLst>
                                        <p:tav tm="0">
                                          <p:val>
                                            <p:strVal val="#ppt_y-(0.354*#ppt_w-0.172*#ppt_h)"/>
                                          </p:val>
                                        </p:tav>
                                        <p:tav tm="100000">
                                          <p:val>
                                            <p:strVal val="#ppt_y-(0.354*#ppt_w-0.172*#ppt_h)-#ppt_h/2"/>
                                          </p:val>
                                        </p:tav>
                                      </p:tavLst>
                                    </p:anim>
                                    <p:anim calcmode="lin" valueType="num">
                                      <p:cBhvr>
                                        <p:cTn id="25" dur="136" fill="hold">
                                          <p:stCondLst>
                                            <p:cond delay="864"/>
                                          </p:stCondLst>
                                        </p:cTn>
                                        <p:tgtEl>
                                          <p:spTgt spid="2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ph type="title"/>
          </p:nvPr>
        </p:nvSpPr>
        <p:spPr>
          <a:ln/>
        </p:spPr>
        <p:txBody>
          <a:bodyPr rIns="132080"/>
          <a:lstStyle/>
          <a:p>
            <a:r>
              <a:rPr lang="en-US"/>
              <a:t>Predicting the Salt Front</a:t>
            </a:r>
          </a:p>
        </p:txBody>
      </p:sp>
      <p:sp>
        <p:nvSpPr>
          <p:cNvPr id="16386" name="Rectangle 2"/>
          <p:cNvSpPr>
            <a:spLocks noChangeArrowheads="1"/>
          </p:cNvSpPr>
          <p:nvPr>
            <p:ph type="body" idx="1"/>
          </p:nvPr>
        </p:nvSpPr>
        <p:spPr>
          <a:xfrm>
            <a:off x="4470400" y="1181100"/>
            <a:ext cx="4216400" cy="4610100"/>
          </a:xfrm>
          <a:ln/>
        </p:spPr>
        <p:txBody>
          <a:bodyPr rIns="132080"/>
          <a:lstStyle/>
          <a:p>
            <a:pPr marL="39688" indent="0">
              <a:buNone/>
            </a:pPr>
            <a:r>
              <a:rPr lang="en-US" sz="1800" i="1" dirty="0" smtClean="0"/>
              <a:t>Earlier</a:t>
            </a:r>
            <a:r>
              <a:rPr lang="en-US" sz="1800" dirty="0" smtClean="0"/>
              <a:t> </a:t>
            </a:r>
            <a:r>
              <a:rPr lang="en-US" sz="1800" i="1" dirty="0" smtClean="0"/>
              <a:t>Day in the Life dates the  </a:t>
            </a:r>
            <a:r>
              <a:rPr lang="en-US" sz="1800" i="1" dirty="0"/>
              <a:t>Salt Front has been located at:</a:t>
            </a:r>
            <a:endParaRPr lang="en-US" dirty="0"/>
          </a:p>
          <a:p>
            <a:pPr marL="39688" indent="0">
              <a:buNone/>
            </a:pPr>
            <a:r>
              <a:rPr lang="en-US" sz="1800" dirty="0"/>
              <a:t>	2003 RIVER MILE 60</a:t>
            </a:r>
          </a:p>
          <a:p>
            <a:pPr marL="39688" indent="0">
              <a:buNone/>
            </a:pPr>
            <a:r>
              <a:rPr lang="en-US" sz="1800" dirty="0"/>
              <a:t>	</a:t>
            </a:r>
            <a:r>
              <a:rPr lang="en-US" sz="1800" dirty="0" smtClean="0"/>
              <a:t>2007 </a:t>
            </a:r>
            <a:r>
              <a:rPr lang="en-US" sz="1800" dirty="0"/>
              <a:t>RIVER MILE 78.2  </a:t>
            </a:r>
            <a:endParaRPr lang="en-US" sz="1800" dirty="0" smtClean="0"/>
          </a:p>
          <a:p>
            <a:pPr marL="39688" indent="0">
              <a:buNone/>
            </a:pPr>
            <a:r>
              <a:rPr lang="en-US" sz="1800" dirty="0"/>
              <a:t>	</a:t>
            </a:r>
            <a:r>
              <a:rPr lang="en-US" sz="1800" dirty="0" smtClean="0"/>
              <a:t>2011 </a:t>
            </a:r>
            <a:r>
              <a:rPr lang="en-US" sz="1800" dirty="0"/>
              <a:t>RIVER MILE </a:t>
            </a:r>
            <a:r>
              <a:rPr lang="en-US" sz="1800" dirty="0" smtClean="0"/>
              <a:t>35.7</a:t>
            </a:r>
            <a:endParaRPr lang="en-US" sz="1800" dirty="0"/>
          </a:p>
          <a:p>
            <a:pPr marL="39688" indent="0">
              <a:buNone/>
            </a:pPr>
            <a:r>
              <a:rPr lang="en-US" sz="1800" dirty="0"/>
              <a:t>	</a:t>
            </a:r>
            <a:endParaRPr lang="en-US" sz="1800" dirty="0" smtClean="0"/>
          </a:p>
          <a:p>
            <a:pPr marL="39688" indent="0">
              <a:buNone/>
            </a:pPr>
            <a:r>
              <a:rPr lang="en-US" sz="1800" dirty="0" smtClean="0"/>
              <a:t>What </a:t>
            </a:r>
            <a:r>
              <a:rPr lang="en-US" sz="1800" dirty="0"/>
              <a:t>about this </a:t>
            </a:r>
            <a:r>
              <a:rPr lang="en-US" sz="1800" dirty="0" smtClean="0"/>
              <a:t>year? Consider </a:t>
            </a:r>
            <a:r>
              <a:rPr lang="en-US" sz="1800" dirty="0"/>
              <a:t>the weather this fall, and check  </a:t>
            </a:r>
            <a:r>
              <a:rPr lang="en-US" sz="1800" dirty="0" smtClean="0"/>
              <a:t>the HRECOS website (</a:t>
            </a:r>
            <a:r>
              <a:rPr lang="en-US" sz="1800" dirty="0" err="1" smtClean="0"/>
              <a:t>www.hrecos.org</a:t>
            </a:r>
            <a:r>
              <a:rPr lang="en-US" sz="1800" dirty="0" smtClean="0"/>
              <a:t>) to look at the salinity in the brackish section of the river. Write </a:t>
            </a:r>
            <a:r>
              <a:rPr lang="en-US" sz="1800" dirty="0"/>
              <a:t>down your </a:t>
            </a:r>
            <a:r>
              <a:rPr lang="en-US" sz="1800" dirty="0" smtClean="0"/>
              <a:t>prediction…where do you think 100 ppm chloride will fall – after the event you can check the event results online to see </a:t>
            </a:r>
            <a:r>
              <a:rPr lang="en-US" sz="1800" dirty="0"/>
              <a:t>if you are right!</a:t>
            </a:r>
          </a:p>
        </p:txBody>
      </p:sp>
      <p:pic>
        <p:nvPicPr>
          <p:cNvPr id="16387"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75" y="1600200"/>
            <a:ext cx="3498850"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6388" name="Line 4"/>
          <p:cNvSpPr>
            <a:spLocks noChangeShapeType="1"/>
          </p:cNvSpPr>
          <p:nvPr/>
        </p:nvSpPr>
        <p:spPr bwMode="auto">
          <a:xfrm flipH="1">
            <a:off x="3200400" y="2171700"/>
            <a:ext cx="2032000" cy="1892300"/>
          </a:xfrm>
          <a:prstGeom prst="line">
            <a:avLst/>
          </a:prstGeom>
          <a:noFill/>
          <a:ln w="25400">
            <a:solidFill>
              <a:srgbClr val="FFCC00"/>
            </a:solidFill>
            <a:prstDash val="solid"/>
            <a:round/>
            <a:headEnd type="non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0" name="Line 6"/>
          <p:cNvSpPr>
            <a:spLocks noChangeShapeType="1"/>
          </p:cNvSpPr>
          <p:nvPr/>
        </p:nvSpPr>
        <p:spPr bwMode="auto">
          <a:xfrm flipH="1">
            <a:off x="3429000" y="2819400"/>
            <a:ext cx="1905000" cy="1905000"/>
          </a:xfrm>
          <a:prstGeom prst="line">
            <a:avLst/>
          </a:prstGeom>
          <a:noFill/>
          <a:ln w="25400">
            <a:solidFill>
              <a:srgbClr val="FFCC00"/>
            </a:solidFill>
            <a:prstDash val="solid"/>
            <a:round/>
            <a:headEnd type="non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2" name="Line 8"/>
          <p:cNvSpPr>
            <a:spLocks noChangeShapeType="1"/>
          </p:cNvSpPr>
          <p:nvPr/>
        </p:nvSpPr>
        <p:spPr bwMode="auto">
          <a:xfrm flipH="1">
            <a:off x="3276600" y="2438400"/>
            <a:ext cx="2095500" cy="1295400"/>
          </a:xfrm>
          <a:prstGeom prst="line">
            <a:avLst/>
          </a:prstGeom>
          <a:noFill/>
          <a:ln w="25400">
            <a:solidFill>
              <a:srgbClr val="FFCC00"/>
            </a:solidFill>
            <a:prstDash val="solid"/>
            <a:round/>
            <a:headEnd type="none" w="med" len="me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388"/>
                                        </p:tgtEl>
                                        <p:attrNameLst>
                                          <p:attrName>style.visibility</p:attrName>
                                        </p:attrNameLst>
                                      </p:cBhvr>
                                      <p:to>
                                        <p:strVal val="visible"/>
                                      </p:to>
                                    </p:set>
                                    <p:anim calcmode="lin" valueType="num">
                                      <p:cBhvr additive="base">
                                        <p:cTn id="7" dur="500" fill="hold"/>
                                        <p:tgtEl>
                                          <p:spTgt spid="16388"/>
                                        </p:tgtEl>
                                        <p:attrNameLst>
                                          <p:attrName>ppt_x</p:attrName>
                                        </p:attrNameLst>
                                      </p:cBhvr>
                                      <p:tavLst>
                                        <p:tav tm="0">
                                          <p:val>
                                            <p:strVal val="0-#ppt_w/2"/>
                                          </p:val>
                                        </p:tav>
                                        <p:tav tm="100000">
                                          <p:val>
                                            <p:strVal val="#ppt_x"/>
                                          </p:val>
                                        </p:tav>
                                      </p:tavLst>
                                    </p:anim>
                                    <p:anim calcmode="lin" valueType="num">
                                      <p:cBhvr additive="base">
                                        <p:cTn id="8" dur="500" fill="hold"/>
                                        <p:tgtEl>
                                          <p:spTgt spid="1638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6390"/>
                                        </p:tgtEl>
                                        <p:attrNameLst>
                                          <p:attrName>style.visibility</p:attrName>
                                        </p:attrNameLst>
                                      </p:cBhvr>
                                      <p:to>
                                        <p:strVal val="visible"/>
                                      </p:to>
                                    </p:set>
                                    <p:anim calcmode="lin" valueType="num">
                                      <p:cBhvr additive="base">
                                        <p:cTn id="12" dur="500" fill="hold"/>
                                        <p:tgtEl>
                                          <p:spTgt spid="16390"/>
                                        </p:tgtEl>
                                        <p:attrNameLst>
                                          <p:attrName>ppt_x</p:attrName>
                                        </p:attrNameLst>
                                      </p:cBhvr>
                                      <p:tavLst>
                                        <p:tav tm="0">
                                          <p:val>
                                            <p:strVal val="0-#ppt_w/2"/>
                                          </p:val>
                                        </p:tav>
                                        <p:tav tm="100000">
                                          <p:val>
                                            <p:strVal val="#ppt_x"/>
                                          </p:val>
                                        </p:tav>
                                      </p:tavLst>
                                    </p:anim>
                                    <p:anim calcmode="lin" valueType="num">
                                      <p:cBhvr additive="base">
                                        <p:cTn id="13" dur="500" fill="hold"/>
                                        <p:tgtEl>
                                          <p:spTgt spid="16390"/>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6392"/>
                                        </p:tgtEl>
                                        <p:attrNameLst>
                                          <p:attrName>style.visibility</p:attrName>
                                        </p:attrNameLst>
                                      </p:cBhvr>
                                      <p:to>
                                        <p:strVal val="visible"/>
                                      </p:to>
                                    </p:set>
                                    <p:anim calcmode="lin" valueType="num">
                                      <p:cBhvr additive="base">
                                        <p:cTn id="17" dur="500" fill="hold"/>
                                        <p:tgtEl>
                                          <p:spTgt spid="16392"/>
                                        </p:tgtEl>
                                        <p:attrNameLst>
                                          <p:attrName>ppt_x</p:attrName>
                                        </p:attrNameLst>
                                      </p:cBhvr>
                                      <p:tavLst>
                                        <p:tav tm="0">
                                          <p:val>
                                            <p:strVal val="0-#ppt_w/2"/>
                                          </p:val>
                                        </p:tav>
                                        <p:tav tm="100000">
                                          <p:val>
                                            <p:strVal val="#ppt_x"/>
                                          </p:val>
                                        </p:tav>
                                      </p:tavLst>
                                    </p:anim>
                                    <p:anim calcmode="lin" valueType="num">
                                      <p:cBhvr additive="base">
                                        <p:cTn id="18" dur="500" fill="hold"/>
                                        <p:tgtEl>
                                          <p:spTgt spid="163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nimBg="1"/>
      <p:bldP spid="16390" grpId="0" animBg="1"/>
      <p:bldP spid="1639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ph type="title"/>
          </p:nvPr>
        </p:nvSpPr>
        <p:spPr>
          <a:ln/>
        </p:spPr>
        <p:txBody>
          <a:bodyPr rIns="132080"/>
          <a:lstStyle/>
          <a:p>
            <a:r>
              <a:rPr lang="en-US"/>
              <a:t>Measurable Physical Properties - Temperature</a:t>
            </a:r>
          </a:p>
        </p:txBody>
      </p:sp>
      <p:sp>
        <p:nvSpPr>
          <p:cNvPr id="17410" name="Rectangle 2"/>
          <p:cNvSpPr>
            <a:spLocks noChangeArrowheads="1"/>
          </p:cNvSpPr>
          <p:nvPr>
            <p:ph type="body" idx="1"/>
          </p:nvPr>
        </p:nvSpPr>
        <p:spPr>
          <a:xfrm>
            <a:off x="457200" y="1600200"/>
            <a:ext cx="4038600" cy="4660900"/>
          </a:xfrm>
          <a:ln/>
        </p:spPr>
        <p:txBody>
          <a:bodyPr rIns="132080"/>
          <a:lstStyle/>
          <a:p>
            <a:r>
              <a:rPr lang="en-US" sz="2000" dirty="0"/>
              <a:t>Temperature is REALLY IMPORTANT to fish and other processes in the river.  As water temperature increases and decreases biological and chemical activity adjusts. </a:t>
            </a:r>
          </a:p>
          <a:p>
            <a:r>
              <a:rPr lang="en-US" sz="2000" dirty="0"/>
              <a:t>Dissolved Oxygen (DO)  is inversely related to temperature.  So can you predict when we would expect DO to</a:t>
            </a:r>
            <a:r>
              <a:rPr lang="en-US" sz="2800" dirty="0"/>
              <a:t> </a:t>
            </a:r>
            <a:r>
              <a:rPr lang="en-US" sz="2000" dirty="0"/>
              <a:t>be the highest </a:t>
            </a:r>
            <a:r>
              <a:rPr lang="en-US" sz="2000" dirty="0" smtClean="0"/>
              <a:t>and </a:t>
            </a:r>
            <a:r>
              <a:rPr lang="en-US" sz="2000" dirty="0"/>
              <a:t>the lowest in a 24 hour period?</a:t>
            </a:r>
          </a:p>
        </p:txBody>
      </p:sp>
      <p:pic>
        <p:nvPicPr>
          <p:cNvPr id="17411"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3763" y="1600200"/>
            <a:ext cx="3927475"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7412" name="Rectangle 4"/>
          <p:cNvSpPr>
            <a:spLocks/>
          </p:cNvSpPr>
          <p:nvPr/>
        </p:nvSpPr>
        <p:spPr bwMode="auto">
          <a:xfrm>
            <a:off x="5257800" y="5791200"/>
            <a:ext cx="2057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spcBef>
                <a:spcPts val="1200"/>
              </a:spcBef>
            </a:pPr>
            <a:r>
              <a:rPr lang="en-US" sz="2000" b="1">
                <a:solidFill>
                  <a:schemeClr val="tx1"/>
                </a:solidFill>
                <a:ea typeface="ＭＳ Ｐゴシック" charset="0"/>
                <a:cs typeface="Times" charset="0"/>
              </a:rPr>
              <a:t>Winter Flounder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ChangeArrowheads="1"/>
          </p:cNvSpPr>
          <p:nvPr>
            <p:ph type="title"/>
          </p:nvPr>
        </p:nvSpPr>
        <p:spPr>
          <a:xfrm>
            <a:off x="457200" y="274638"/>
            <a:ext cx="8229600" cy="1143000"/>
          </a:xfrm>
          <a:ln/>
        </p:spPr>
        <p:txBody>
          <a:bodyPr rIns="132080"/>
          <a:lstStyle/>
          <a:p>
            <a:r>
              <a:rPr lang="en-US"/>
              <a:t>Temperature </a:t>
            </a:r>
          </a:p>
        </p:txBody>
      </p:sp>
      <p:sp>
        <p:nvSpPr>
          <p:cNvPr id="18434" name="Rectangle 2"/>
          <p:cNvSpPr>
            <a:spLocks noChangeArrowheads="1"/>
          </p:cNvSpPr>
          <p:nvPr>
            <p:ph type="body" idx="1"/>
          </p:nvPr>
        </p:nvSpPr>
        <p:spPr>
          <a:xfrm>
            <a:off x="1041400" y="1181100"/>
            <a:ext cx="7696200" cy="2882900"/>
          </a:xfrm>
          <a:ln/>
        </p:spPr>
        <p:txBody>
          <a:bodyPr rIns="132080"/>
          <a:lstStyle/>
          <a:p>
            <a:pPr>
              <a:lnSpc>
                <a:spcPct val="90000"/>
              </a:lnSpc>
            </a:pPr>
            <a:r>
              <a:rPr lang="en-US" sz="2400"/>
              <a:t>Many creatures regulate events like reproduction &amp; migration by temperature - changes can trigger a chain of events.</a:t>
            </a:r>
          </a:p>
          <a:p>
            <a:pPr>
              <a:lnSpc>
                <a:spcPct val="90000"/>
              </a:lnSpc>
            </a:pPr>
            <a:r>
              <a:rPr lang="en-US" sz="2400"/>
              <a:t>Temperature is a function of water depth, season, amount of mixing, inflow from tributaries, human influence…how many of these do you think influence your site?</a:t>
            </a:r>
          </a:p>
        </p:txBody>
      </p:sp>
      <p:pic>
        <p:nvPicPr>
          <p:cNvPr id="18435"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00" y="4000500"/>
            <a:ext cx="53340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8436" name="Rectangle 4"/>
          <p:cNvSpPr>
            <a:spLocks/>
          </p:cNvSpPr>
          <p:nvPr/>
        </p:nvSpPr>
        <p:spPr bwMode="auto">
          <a:xfrm>
            <a:off x="4191000" y="6172200"/>
            <a:ext cx="2895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spcBef>
                <a:spcPts val="1200"/>
              </a:spcBef>
            </a:pPr>
            <a:r>
              <a:rPr lang="en-US" sz="2000" b="1">
                <a:solidFill>
                  <a:schemeClr val="tx1"/>
                </a:solidFill>
                <a:ea typeface="ＭＳ Ｐゴシック" charset="0"/>
                <a:cs typeface="Times" charset="0"/>
              </a:rPr>
              <a:t>Inland Lizard Fish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ChangeArrowheads="1"/>
          </p:cNvSpPr>
          <p:nvPr>
            <p:ph type="title"/>
          </p:nvPr>
        </p:nvSpPr>
        <p:spPr>
          <a:xfrm>
            <a:off x="471488" y="423863"/>
            <a:ext cx="8215312" cy="993775"/>
          </a:xfrm>
          <a:ln/>
        </p:spPr>
        <p:txBody>
          <a:bodyPr rIns="132080"/>
          <a:lstStyle/>
          <a:p>
            <a:r>
              <a:rPr lang="en-US"/>
              <a:t/>
            </a:r>
            <a:br>
              <a:rPr lang="en-US"/>
            </a:br>
            <a:endParaRPr lang="en-US"/>
          </a:p>
        </p:txBody>
      </p:sp>
      <p:sp>
        <p:nvSpPr>
          <p:cNvPr id="19458" name="Rectangle 2"/>
          <p:cNvSpPr>
            <a:spLocks noChangeArrowheads="1"/>
          </p:cNvSpPr>
          <p:nvPr>
            <p:ph type="body" idx="1"/>
          </p:nvPr>
        </p:nvSpPr>
        <p:spPr>
          <a:xfrm>
            <a:off x="2667000" y="990600"/>
            <a:ext cx="4033838" cy="609600"/>
          </a:xfrm>
          <a:ln/>
        </p:spPr>
        <p:txBody>
          <a:bodyPr rIns="132080"/>
          <a:lstStyle/>
          <a:p>
            <a:pPr>
              <a:lnSpc>
                <a:spcPct val="90000"/>
              </a:lnSpc>
            </a:pPr>
            <a:r>
              <a:rPr lang="en-US" sz="4000">
                <a:solidFill>
                  <a:srgbClr val="FFCC00"/>
                </a:solidFill>
                <a:effectLst/>
                <a:latin typeface="Times" charset="0"/>
                <a:cs typeface="Times" charset="0"/>
                <a:sym typeface="Times" charset="0"/>
              </a:rPr>
              <a:t>Turbidity</a:t>
            </a:r>
            <a:endParaRPr lang="en-US" sz="4000">
              <a:solidFill>
                <a:srgbClr val="FFCC00"/>
              </a:solidFill>
              <a:effectLst/>
              <a:latin typeface="Times" charset="0"/>
              <a:sym typeface="Times" charset="0"/>
            </a:endParaRPr>
          </a:p>
        </p:txBody>
      </p:sp>
      <p:sp>
        <p:nvSpPr>
          <p:cNvPr id="19459" name="Rectangle 3"/>
          <p:cNvSpPr>
            <a:spLocks/>
          </p:cNvSpPr>
          <p:nvPr/>
        </p:nvSpPr>
        <p:spPr bwMode="auto">
          <a:xfrm>
            <a:off x="990600" y="304800"/>
            <a:ext cx="7199313"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wrap="none" lIns="0" tIns="0" rIns="40639" bIns="0">
            <a:spAutoFit/>
          </a:bodyPr>
          <a:lstStyle/>
          <a:p>
            <a:pPr marL="39688"/>
            <a:r>
              <a:rPr lang="en-US" sz="4400">
                <a:solidFill>
                  <a:srgbClr val="E5E5FF"/>
                </a:solidFill>
                <a:ea typeface="ＭＳ Ｐゴシック" charset="0"/>
                <a:cs typeface="Times" charset="0"/>
              </a:rPr>
              <a:t>Measurable Physical Properties</a:t>
            </a:r>
          </a:p>
        </p:txBody>
      </p:sp>
      <p:pic>
        <p:nvPicPr>
          <p:cNvPr id="19460"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988" y="1598613"/>
            <a:ext cx="3314700" cy="442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9461" name="Rectangle 5"/>
          <p:cNvSpPr>
            <a:spLocks/>
          </p:cNvSpPr>
          <p:nvPr/>
        </p:nvSpPr>
        <p:spPr bwMode="auto">
          <a:xfrm>
            <a:off x="4495800" y="2057400"/>
            <a:ext cx="42672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lnSpc>
                <a:spcPct val="90000"/>
              </a:lnSpc>
              <a:spcBef>
                <a:spcPts val="638"/>
              </a:spcBef>
            </a:pPr>
            <a:r>
              <a:rPr lang="en-US">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Measured with: </a:t>
            </a:r>
          </a:p>
          <a:p>
            <a:pPr marL="39688">
              <a:lnSpc>
                <a:spcPct val="90000"/>
              </a:lnSpc>
              <a:spcBef>
                <a:spcPts val="638"/>
              </a:spcBef>
            </a:pPr>
            <a:r>
              <a:rPr lang="en-US">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 Sight Tube (pictured)</a:t>
            </a:r>
          </a:p>
          <a:p>
            <a:pPr marL="39688">
              <a:lnSpc>
                <a:spcPct val="90000"/>
              </a:lnSpc>
              <a:spcBef>
                <a:spcPts val="638"/>
              </a:spcBef>
            </a:pPr>
            <a:r>
              <a:rPr lang="en-US">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 Secchi  disk </a:t>
            </a:r>
          </a:p>
          <a:p>
            <a:pPr marL="39688">
              <a:lnSpc>
                <a:spcPct val="90000"/>
              </a:lnSpc>
              <a:spcBef>
                <a:spcPts val="638"/>
              </a:spcBef>
            </a:pPr>
            <a:r>
              <a:rPr lang="en-US">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 meters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ph type="title"/>
          </p:nvPr>
        </p:nvSpPr>
        <p:spPr>
          <a:xfrm>
            <a:off x="457200" y="0"/>
            <a:ext cx="8229600" cy="1417638"/>
          </a:xfrm>
          <a:ln/>
        </p:spPr>
        <p:txBody>
          <a:bodyPr rIns="132080"/>
          <a:lstStyle/>
          <a:p>
            <a:r>
              <a:rPr lang="en-US"/>
              <a:t>Turbidity is </a:t>
            </a:r>
            <a:r>
              <a:rPr lang="ja-JP" altLang="en-US">
                <a:latin typeface="Arial"/>
              </a:rPr>
              <a:t>“</a:t>
            </a:r>
            <a:r>
              <a:rPr lang="en-US"/>
              <a:t>water clarity</a:t>
            </a:r>
            <a:r>
              <a:rPr lang="ja-JP" altLang="en-US">
                <a:latin typeface="Arial"/>
              </a:rPr>
              <a:t>”</a:t>
            </a:r>
            <a:endParaRPr lang="en-US"/>
          </a:p>
        </p:txBody>
      </p:sp>
      <p:sp>
        <p:nvSpPr>
          <p:cNvPr id="20482" name="Rectangle 2"/>
          <p:cNvSpPr>
            <a:spLocks noChangeArrowheads="1"/>
          </p:cNvSpPr>
          <p:nvPr>
            <p:ph type="body" idx="1"/>
          </p:nvPr>
        </p:nvSpPr>
        <p:spPr>
          <a:xfrm>
            <a:off x="4635500" y="1828800"/>
            <a:ext cx="4038600" cy="4432300"/>
          </a:xfrm>
          <a:ln/>
        </p:spPr>
        <p:txBody>
          <a:bodyPr rIns="132080"/>
          <a:lstStyle/>
          <a:p>
            <a:pPr marL="39688" indent="0">
              <a:lnSpc>
                <a:spcPct val="90000"/>
              </a:lnSpc>
              <a:buNone/>
            </a:pPr>
            <a:r>
              <a:rPr lang="en-US" sz="2400" dirty="0"/>
              <a:t>Suspended materials cause turbidity:</a:t>
            </a:r>
          </a:p>
          <a:p>
            <a:pPr>
              <a:lnSpc>
                <a:spcPct val="90000"/>
              </a:lnSpc>
            </a:pPr>
            <a:r>
              <a:rPr lang="en-US" sz="2400" dirty="0"/>
              <a:t>Suspended silt, clay and sand grains</a:t>
            </a:r>
          </a:p>
          <a:p>
            <a:pPr>
              <a:lnSpc>
                <a:spcPct val="90000"/>
              </a:lnSpc>
            </a:pPr>
            <a:r>
              <a:rPr lang="en-US" sz="2400" dirty="0"/>
              <a:t>Suspended phytoplankton or zooplankton</a:t>
            </a:r>
          </a:p>
          <a:p>
            <a:pPr>
              <a:lnSpc>
                <a:spcPct val="90000"/>
              </a:lnSpc>
            </a:pPr>
            <a:r>
              <a:rPr lang="en-US" sz="2400" dirty="0" smtClean="0"/>
              <a:t>Small </a:t>
            </a:r>
            <a:r>
              <a:rPr lang="en-US" sz="2400" dirty="0"/>
              <a:t>fragments of dead/decomposing  plants and animals called </a:t>
            </a:r>
            <a:r>
              <a:rPr lang="en-US" sz="2400" dirty="0" smtClean="0"/>
              <a:t>detritus that are a source of nutrients in the food web</a:t>
            </a:r>
          </a:p>
          <a:p>
            <a:pPr>
              <a:lnSpc>
                <a:spcPct val="90000"/>
              </a:lnSpc>
            </a:pPr>
            <a:r>
              <a:rPr lang="en-US" sz="2400" dirty="0" smtClean="0"/>
              <a:t>Salt in the water </a:t>
            </a:r>
            <a:endParaRPr lang="en-US" sz="2400" dirty="0"/>
          </a:p>
        </p:txBody>
      </p:sp>
      <p:pic>
        <p:nvPicPr>
          <p:cNvPr id="20483"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401888"/>
            <a:ext cx="41910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0484" name="Rectangle 4"/>
          <p:cNvSpPr>
            <a:spLocks/>
          </p:cNvSpPr>
          <p:nvPr/>
        </p:nvSpPr>
        <p:spPr bwMode="auto">
          <a:xfrm>
            <a:off x="101600" y="5130800"/>
            <a:ext cx="48260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r>
              <a:rPr lang="en-US" dirty="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The Hudson</a:t>
            </a:r>
            <a:r>
              <a:rPr lang="ja-JP" altLang="en-US" dirty="0">
                <a:solidFill>
                  <a:schemeClr val="tx1"/>
                </a:solidFill>
                <a:effectLst>
                  <a:outerShdw blurRad="38100" dist="38100" dir="2700000" algn="tl">
                    <a:srgbClr val="000000"/>
                  </a:outerShdw>
                </a:effectLst>
                <a:latin typeface="Arial"/>
                <a:ea typeface="ＭＳ Ｐゴシック" charset="0"/>
                <a:cs typeface="Palatino" charset="0"/>
                <a:sym typeface="Palatino" charset="0"/>
              </a:rPr>
              <a:t>’</a:t>
            </a:r>
            <a:r>
              <a:rPr lang="en-US" dirty="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s high turbidity can reduce photosynthesis </a:t>
            </a:r>
            <a:r>
              <a:rPr lang="en-US" dirty="0" smtClean="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deeper in the water, </a:t>
            </a:r>
            <a:r>
              <a:rPr lang="en-US" dirty="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but it creates a wonderful nursery area for fish!</a:t>
            </a:r>
          </a:p>
        </p:txBody>
      </p:sp>
      <p:sp>
        <p:nvSpPr>
          <p:cNvPr id="20485" name="Rectangle 5"/>
          <p:cNvSpPr>
            <a:spLocks/>
          </p:cNvSpPr>
          <p:nvPr/>
        </p:nvSpPr>
        <p:spPr bwMode="auto">
          <a:xfrm>
            <a:off x="457200" y="977900"/>
            <a:ext cx="8153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lgn="ctr"/>
            <a:r>
              <a:rPr lang="en-US" b="1" u="sng" dirty="0">
                <a:solidFill>
                  <a:srgbClr val="FFCC00"/>
                </a:solidFill>
                <a:effectLst>
                  <a:outerShdw blurRad="38100" dist="38100" dir="2700000" algn="tl">
                    <a:srgbClr val="000000"/>
                  </a:outerShdw>
                </a:effectLst>
                <a:latin typeface="Palatino" charset="0"/>
                <a:ea typeface="ＭＳ Ｐゴシック" charset="0"/>
                <a:cs typeface="Palatino" charset="0"/>
                <a:sym typeface="Palatino" charset="0"/>
              </a:rPr>
              <a:t>BUT</a:t>
            </a:r>
            <a:r>
              <a:rPr lang="en-US" dirty="0">
                <a:solidFill>
                  <a:srgbClr val="FFCC00"/>
                </a:solidFill>
                <a:effectLst>
                  <a:outerShdw blurRad="38100" dist="38100" dir="2700000" algn="tl">
                    <a:srgbClr val="000000"/>
                  </a:outerShdw>
                </a:effectLst>
                <a:latin typeface="Palatino" charset="0"/>
                <a:ea typeface="ＭＳ Ｐゴシック" charset="0"/>
                <a:cs typeface="Palatino" charset="0"/>
                <a:sym typeface="Palatino" charset="0"/>
              </a:rPr>
              <a:t> JUST BECAUSE THE WATER IS NOT CLEAR DOES NOT MEAN IT IS </a:t>
            </a:r>
            <a:r>
              <a:rPr lang="en-US" dirty="0" smtClean="0">
                <a:solidFill>
                  <a:srgbClr val="FFCC00"/>
                </a:solidFill>
                <a:effectLst>
                  <a:outerShdw blurRad="38100" dist="38100" dir="2700000" algn="tl">
                    <a:srgbClr val="000000"/>
                  </a:outerShdw>
                </a:effectLst>
                <a:latin typeface="Palatino" charset="0"/>
                <a:ea typeface="ＭＳ Ｐゴシック" charset="0"/>
                <a:cs typeface="Palatino" charset="0"/>
                <a:sym typeface="Palatino" charset="0"/>
              </a:rPr>
              <a:t>DIRTY – ESTUARIES ARE TURBID!</a:t>
            </a:r>
            <a:endParaRPr lang="en-US" dirty="0">
              <a:solidFill>
                <a:srgbClr val="FFCC00"/>
              </a:solidFill>
              <a:effectLst>
                <a:outerShdw blurRad="38100" dist="38100" dir="2700000" algn="tl">
                  <a:srgbClr val="000000"/>
                </a:outerShdw>
              </a:effectLst>
              <a:latin typeface="Palatino" charset="0"/>
              <a:ea typeface="ＭＳ Ｐゴシック" charset="0"/>
              <a:cs typeface="Palatino" charset="0"/>
              <a:sym typeface="Palatino"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ph type="title"/>
          </p:nvPr>
        </p:nvSpPr>
        <p:spPr>
          <a:xfrm>
            <a:off x="457200" y="0"/>
            <a:ext cx="8229600" cy="1866900"/>
          </a:xfrm>
          <a:ln/>
        </p:spPr>
        <p:txBody>
          <a:bodyPr rIns="132080"/>
          <a:lstStyle/>
          <a:p>
            <a:r>
              <a:rPr lang="en-US" sz="3600"/>
              <a:t>You Predict - Will the Hudson be more turbid in your location this year than last?</a:t>
            </a:r>
          </a:p>
        </p:txBody>
      </p:sp>
      <p:sp>
        <p:nvSpPr>
          <p:cNvPr id="21506" name="Rectangle 2"/>
          <p:cNvSpPr>
            <a:spLocks noChangeArrowheads="1"/>
          </p:cNvSpPr>
          <p:nvPr>
            <p:ph type="body" idx="1"/>
          </p:nvPr>
        </p:nvSpPr>
        <p:spPr>
          <a:xfrm>
            <a:off x="4495800" y="2019300"/>
            <a:ext cx="4038600" cy="3784600"/>
          </a:xfrm>
          <a:ln/>
        </p:spPr>
        <p:txBody>
          <a:bodyPr rIns="132080"/>
          <a:lstStyle/>
          <a:p>
            <a:r>
              <a:rPr lang="en-US" sz="2800"/>
              <a:t>Does weather affect turbidity...rain? wind?  </a:t>
            </a:r>
          </a:p>
          <a:p>
            <a:r>
              <a:rPr lang="en-US" sz="2800"/>
              <a:t>Look at last year</a:t>
            </a:r>
            <a:r>
              <a:rPr lang="ja-JP" altLang="en-US" sz="2800">
                <a:latin typeface="Arial"/>
              </a:rPr>
              <a:t>’</a:t>
            </a:r>
            <a:r>
              <a:rPr lang="en-US" sz="2800"/>
              <a:t>s data page and check the weather. </a:t>
            </a:r>
          </a:p>
          <a:p>
            <a:r>
              <a:rPr lang="en-US" sz="2800"/>
              <a:t>How might that have affected turbidity?</a:t>
            </a:r>
          </a:p>
        </p:txBody>
      </p:sp>
      <p:pic>
        <p:nvPicPr>
          <p:cNvPr id="21507"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00" y="1849438"/>
            <a:ext cx="34417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1508" name="Rectangle 4"/>
          <p:cNvSpPr>
            <a:spLocks/>
          </p:cNvSpPr>
          <p:nvPr/>
        </p:nvSpPr>
        <p:spPr bwMode="auto">
          <a:xfrm>
            <a:off x="4114800" y="5918200"/>
            <a:ext cx="40386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spcBef>
                <a:spcPts val="1200"/>
              </a:spcBef>
            </a:pPr>
            <a:r>
              <a:rPr lang="en-US" sz="2000" dirty="0">
                <a:solidFill>
                  <a:schemeClr val="tx1"/>
                </a:solidFill>
                <a:ea typeface="ＭＳ Ｐゴシック" charset="0"/>
                <a:cs typeface="Times" charset="0"/>
              </a:rPr>
              <a:t>These students are using a </a:t>
            </a:r>
            <a:r>
              <a:rPr lang="en-US" sz="2000" dirty="0" err="1">
                <a:solidFill>
                  <a:schemeClr val="tx1"/>
                </a:solidFill>
                <a:ea typeface="ＭＳ Ｐゴシック" charset="0"/>
                <a:cs typeface="Times" charset="0"/>
              </a:rPr>
              <a:t>secchi</a:t>
            </a:r>
            <a:r>
              <a:rPr lang="en-US" sz="2000" dirty="0">
                <a:solidFill>
                  <a:schemeClr val="tx1"/>
                </a:solidFill>
                <a:ea typeface="ＭＳ Ｐゴシック" charset="0"/>
                <a:cs typeface="Times" charset="0"/>
              </a:rPr>
              <a:t> disk to determine water clarity.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ph type="title"/>
          </p:nvPr>
        </p:nvSpPr>
        <p:spPr>
          <a:xfrm>
            <a:off x="457200" y="274638"/>
            <a:ext cx="8229600" cy="1143000"/>
          </a:xfrm>
          <a:ln/>
        </p:spPr>
        <p:txBody>
          <a:bodyPr rIns="132080"/>
          <a:lstStyle/>
          <a:p>
            <a:r>
              <a:rPr lang="en-US" sz="3200"/>
              <a:t>This is the Hudson River Estuary</a:t>
            </a:r>
          </a:p>
        </p:txBody>
      </p:sp>
      <p:sp>
        <p:nvSpPr>
          <p:cNvPr id="4098" name="Rectangle 2"/>
          <p:cNvSpPr>
            <a:spLocks noChangeArrowheads="1"/>
          </p:cNvSpPr>
          <p:nvPr>
            <p:ph type="body" idx="1"/>
          </p:nvPr>
        </p:nvSpPr>
        <p:spPr>
          <a:xfrm>
            <a:off x="4597400" y="635000"/>
            <a:ext cx="4191000" cy="4800600"/>
          </a:xfrm>
          <a:ln/>
        </p:spPr>
        <p:txBody>
          <a:bodyPr rIns="132080"/>
          <a:lstStyle/>
          <a:p>
            <a:pPr>
              <a:lnSpc>
                <a:spcPct val="90000"/>
              </a:lnSpc>
            </a:pPr>
            <a:endParaRPr lang="en-US" sz="2000" dirty="0"/>
          </a:p>
          <a:p>
            <a:pPr>
              <a:lnSpc>
                <a:spcPct val="90000"/>
              </a:lnSpc>
            </a:pPr>
            <a:r>
              <a:rPr lang="en-US" sz="2000" dirty="0"/>
              <a:t>The Hudson River Estuary is 153 River Miles-  </a:t>
            </a:r>
          </a:p>
          <a:p>
            <a:pPr marL="782638" lvl="1">
              <a:lnSpc>
                <a:spcPct val="90000"/>
              </a:lnSpc>
            </a:pPr>
            <a:r>
              <a:rPr lang="en-US" sz="1800" dirty="0"/>
              <a:t>RM 153 is at the Troy dam, RM 0 is at the very bottom of Manhattan, below that is the Harbor and the </a:t>
            </a:r>
            <a:r>
              <a:rPr lang="ja-JP" altLang="en-US" sz="1800" dirty="0">
                <a:latin typeface="Arial"/>
              </a:rPr>
              <a:t>“</a:t>
            </a:r>
            <a:r>
              <a:rPr lang="en-US" sz="1800" dirty="0"/>
              <a:t>bight</a:t>
            </a:r>
            <a:r>
              <a:rPr lang="ja-JP" altLang="en-US" sz="1800" dirty="0">
                <a:latin typeface="Arial"/>
              </a:rPr>
              <a:t>”</a:t>
            </a:r>
            <a:endParaRPr lang="en-US" sz="1800" dirty="0"/>
          </a:p>
          <a:p>
            <a:pPr>
              <a:lnSpc>
                <a:spcPct val="90000"/>
              </a:lnSpc>
            </a:pPr>
            <a:r>
              <a:rPr lang="en-US" sz="2000" dirty="0"/>
              <a:t>There are </a:t>
            </a:r>
            <a:r>
              <a:rPr lang="en-US" sz="2000" dirty="0" smtClean="0"/>
              <a:t>many other </a:t>
            </a:r>
            <a:r>
              <a:rPr lang="en-US" sz="2000" dirty="0"/>
              <a:t>groups in the </a:t>
            </a:r>
            <a:r>
              <a:rPr lang="en-US" sz="2000" dirty="0" smtClean="0"/>
              <a:t>estuary </a:t>
            </a:r>
            <a:r>
              <a:rPr lang="en-US" sz="2000" dirty="0"/>
              <a:t>today doing  just what you are doing and even a few above the Troy Dam! </a:t>
            </a:r>
          </a:p>
          <a:p>
            <a:pPr>
              <a:lnSpc>
                <a:spcPct val="90000"/>
              </a:lnSpc>
            </a:pPr>
            <a:r>
              <a:rPr lang="en-US" sz="2000" dirty="0"/>
              <a:t>Hundreds of students are participating - all grades &amp; ages</a:t>
            </a:r>
          </a:p>
        </p:txBody>
      </p:sp>
      <p:pic>
        <p:nvPicPr>
          <p:cNvPr id="4099"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19200"/>
            <a:ext cx="225583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100" name="Picture 4"/>
          <p:cNvPicPr>
            <a:picLocks noChangeArrowheads="1"/>
          </p:cNvPicPr>
          <p:nvPr/>
        </p:nvPicPr>
        <p:blipFill>
          <a:blip r:embed="rId3">
            <a:extLst>
              <a:ext uri="{28A0092B-C50C-407E-A947-70E740481C1C}">
                <a14:useLocalDpi xmlns:a14="http://schemas.microsoft.com/office/drawing/2010/main" val="0"/>
              </a:ext>
            </a:extLst>
          </a:blip>
          <a:srcRect l="17728" t="17769" r="17728" b="22626"/>
          <a:stretch>
            <a:fillRect/>
          </a:stretch>
        </p:blipFill>
        <p:spPr bwMode="auto">
          <a:xfrm>
            <a:off x="1231900" y="1257300"/>
            <a:ext cx="11049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101" name="Rectangle 5"/>
          <p:cNvSpPr>
            <a:spLocks/>
          </p:cNvSpPr>
          <p:nvPr/>
        </p:nvSpPr>
        <p:spPr bwMode="auto">
          <a:xfrm>
            <a:off x="2209800" y="5867400"/>
            <a:ext cx="111442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wrap="none" lIns="0" tIns="0" rIns="40639" bIns="0">
            <a:spAutoFit/>
          </a:bodyPr>
          <a:lstStyle/>
          <a:p>
            <a:pPr marL="39688"/>
            <a:r>
              <a:rPr lang="en-US" sz="1200" b="1">
                <a:solidFill>
                  <a:srgbClr val="000514"/>
                </a:solidFill>
                <a:ea typeface="ＭＳ Ｐゴシック" charset="0"/>
                <a:cs typeface="Times" charset="0"/>
              </a:rPr>
              <a:t>New York City</a:t>
            </a:r>
          </a:p>
        </p:txBody>
      </p:sp>
      <p:sp>
        <p:nvSpPr>
          <p:cNvPr id="4102" name="Rectangle 6"/>
          <p:cNvSpPr>
            <a:spLocks/>
          </p:cNvSpPr>
          <p:nvPr/>
        </p:nvSpPr>
        <p:spPr bwMode="auto">
          <a:xfrm>
            <a:off x="2514600" y="1295400"/>
            <a:ext cx="6096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spcBef>
                <a:spcPts val="700"/>
              </a:spcBef>
            </a:pPr>
            <a:r>
              <a:rPr lang="en-US" sz="1200" b="1">
                <a:solidFill>
                  <a:srgbClr val="000514"/>
                </a:solidFill>
                <a:ea typeface="ＭＳ Ｐゴシック" charset="0"/>
                <a:cs typeface="Times" charset="0"/>
              </a:rPr>
              <a:t>Troy </a:t>
            </a:r>
            <a:r>
              <a:rPr lang="en-US" sz="900" b="1">
                <a:solidFill>
                  <a:srgbClr val="000514"/>
                </a:solidFill>
                <a:ea typeface="ＭＳ Ｐゴシック" charset="0"/>
                <a:cs typeface="Times" charset="0"/>
              </a:rPr>
              <a:t>RM153</a:t>
            </a:r>
          </a:p>
        </p:txBody>
      </p:sp>
      <p:sp>
        <p:nvSpPr>
          <p:cNvPr id="4103" name="Rectangle 7"/>
          <p:cNvSpPr>
            <a:spLocks/>
          </p:cNvSpPr>
          <p:nvPr/>
        </p:nvSpPr>
        <p:spPr bwMode="auto">
          <a:xfrm>
            <a:off x="1371600" y="4038600"/>
            <a:ext cx="9144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r>
              <a:rPr lang="en-US" sz="1200" b="1">
                <a:solidFill>
                  <a:srgbClr val="000514"/>
                </a:solidFill>
                <a:ea typeface="ＭＳ Ｐゴシック" charset="0"/>
                <a:cs typeface="Times" charset="0"/>
              </a:rPr>
              <a:t>Newburgh</a:t>
            </a:r>
            <a:r>
              <a:rPr lang="en-US" sz="1200">
                <a:solidFill>
                  <a:srgbClr val="000514"/>
                </a:solidFill>
                <a:ea typeface="ＭＳ Ｐゴシック" charset="0"/>
                <a:cs typeface="Times" charset="0"/>
              </a:rPr>
              <a:t> </a:t>
            </a:r>
            <a:r>
              <a:rPr lang="en-US" sz="900" b="1">
                <a:solidFill>
                  <a:srgbClr val="000514"/>
                </a:solidFill>
                <a:ea typeface="ＭＳ Ｐゴシック" charset="0"/>
                <a:cs typeface="Times" charset="0"/>
              </a:rPr>
              <a:t>RM 60</a:t>
            </a:r>
          </a:p>
        </p:txBody>
      </p:sp>
      <p:sp>
        <p:nvSpPr>
          <p:cNvPr id="4104" name="Rectangle 8"/>
          <p:cNvSpPr>
            <a:spLocks/>
          </p:cNvSpPr>
          <p:nvPr/>
        </p:nvSpPr>
        <p:spPr bwMode="auto">
          <a:xfrm>
            <a:off x="2362200" y="3733800"/>
            <a:ext cx="12192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spcBef>
                <a:spcPts val="700"/>
              </a:spcBef>
            </a:pPr>
            <a:r>
              <a:rPr lang="en-US" sz="1200" b="1">
                <a:solidFill>
                  <a:srgbClr val="000514"/>
                </a:solidFill>
                <a:ea typeface="ＭＳ Ｐゴシック" charset="0"/>
                <a:cs typeface="Times" charset="0"/>
              </a:rPr>
              <a:t>Poughkeepsie </a:t>
            </a:r>
            <a:r>
              <a:rPr lang="en-US" sz="900" b="1">
                <a:solidFill>
                  <a:srgbClr val="000514"/>
                </a:solidFill>
                <a:ea typeface="ＭＳ Ｐゴシック" charset="0"/>
                <a:cs typeface="Times" charset="0"/>
              </a:rPr>
              <a:t>RM 75</a:t>
            </a:r>
          </a:p>
        </p:txBody>
      </p:sp>
      <p:sp>
        <p:nvSpPr>
          <p:cNvPr id="4105" name="Rectangle 9"/>
          <p:cNvSpPr>
            <a:spLocks/>
          </p:cNvSpPr>
          <p:nvPr/>
        </p:nvSpPr>
        <p:spPr bwMode="auto">
          <a:xfrm>
            <a:off x="2667000" y="2362200"/>
            <a:ext cx="8382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r>
              <a:rPr lang="en-US" sz="1200" b="1">
                <a:solidFill>
                  <a:srgbClr val="000514"/>
                </a:solidFill>
                <a:ea typeface="ＭＳ Ｐゴシック" charset="0"/>
                <a:cs typeface="Times" charset="0"/>
              </a:rPr>
              <a:t>Cohotate </a:t>
            </a:r>
            <a:r>
              <a:rPr lang="en-US" sz="900" b="1">
                <a:solidFill>
                  <a:srgbClr val="000514"/>
                </a:solidFill>
                <a:ea typeface="ＭＳ Ｐゴシック" charset="0"/>
                <a:cs typeface="Times" charset="0"/>
              </a:rPr>
              <a:t>RM 118</a:t>
            </a:r>
          </a:p>
        </p:txBody>
      </p:sp>
      <p:sp>
        <p:nvSpPr>
          <p:cNvPr id="4106" name="Rectangle 10"/>
          <p:cNvSpPr>
            <a:spLocks/>
          </p:cNvSpPr>
          <p:nvPr/>
        </p:nvSpPr>
        <p:spPr bwMode="auto">
          <a:xfrm>
            <a:off x="2362200" y="4876800"/>
            <a:ext cx="10668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r>
              <a:rPr lang="en-US" sz="1200" b="1">
                <a:solidFill>
                  <a:srgbClr val="000514"/>
                </a:solidFill>
                <a:ea typeface="ＭＳ Ｐゴシック" charset="0"/>
                <a:cs typeface="Times" charset="0"/>
              </a:rPr>
              <a:t>Croton Point </a:t>
            </a:r>
            <a:r>
              <a:rPr lang="en-US" sz="900" b="1">
                <a:solidFill>
                  <a:srgbClr val="000514"/>
                </a:solidFill>
                <a:ea typeface="ＭＳ Ｐゴシック" charset="0"/>
                <a:cs typeface="Times" charset="0"/>
              </a:rPr>
              <a:t>RM 35</a:t>
            </a:r>
          </a:p>
        </p:txBody>
      </p:sp>
      <p:sp>
        <p:nvSpPr>
          <p:cNvPr id="4107" name="Line 11"/>
          <p:cNvSpPr>
            <a:spLocks noChangeShapeType="1"/>
          </p:cNvSpPr>
          <p:nvPr/>
        </p:nvSpPr>
        <p:spPr bwMode="auto">
          <a:xfrm rot="10800000" flipH="1">
            <a:off x="965200" y="1689100"/>
            <a:ext cx="774700" cy="139700"/>
          </a:xfrm>
          <a:prstGeom prst="line">
            <a:avLst/>
          </a:prstGeom>
          <a:noFill/>
          <a:ln w="12700">
            <a:solidFill>
              <a:schemeClr val="tx1"/>
            </a:solidFill>
            <a:prstDash val="solid"/>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08" name="Rectangle 12"/>
          <p:cNvSpPr>
            <a:spLocks/>
          </p:cNvSpPr>
          <p:nvPr/>
        </p:nvSpPr>
        <p:spPr bwMode="auto">
          <a:xfrm>
            <a:off x="304800" y="1676400"/>
            <a:ext cx="9144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spcBef>
                <a:spcPts val="1200"/>
              </a:spcBef>
            </a:pPr>
            <a:r>
              <a:rPr lang="en-US" sz="2000" b="1">
                <a:solidFill>
                  <a:schemeClr val="tx1"/>
                </a:solidFill>
                <a:ea typeface="ＭＳ Ｐゴシック" charset="0"/>
                <a:cs typeface="Times" charset="0"/>
              </a:rPr>
              <a:t>Here is where we are in New York State!</a:t>
            </a:r>
          </a:p>
        </p:txBody>
      </p:sp>
      <p:sp>
        <p:nvSpPr>
          <p:cNvPr id="4109" name="Line 13"/>
          <p:cNvSpPr>
            <a:spLocks noChangeShapeType="1"/>
          </p:cNvSpPr>
          <p:nvPr/>
        </p:nvSpPr>
        <p:spPr bwMode="auto">
          <a:xfrm>
            <a:off x="2971800" y="1447800"/>
            <a:ext cx="1524000" cy="1588"/>
          </a:xfrm>
          <a:prstGeom prst="line">
            <a:avLst/>
          </a:prstGeom>
          <a:noFill/>
          <a:ln w="12700">
            <a:solidFill>
              <a:schemeClr val="tx1"/>
            </a:solidFill>
            <a:prstDash val="solid"/>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10" name="Line 14"/>
          <p:cNvSpPr>
            <a:spLocks noChangeShapeType="1"/>
          </p:cNvSpPr>
          <p:nvPr/>
        </p:nvSpPr>
        <p:spPr bwMode="auto">
          <a:xfrm>
            <a:off x="2565400" y="6159500"/>
            <a:ext cx="1905000" cy="1588"/>
          </a:xfrm>
          <a:prstGeom prst="line">
            <a:avLst/>
          </a:prstGeom>
          <a:noFill/>
          <a:ln w="12700">
            <a:solidFill>
              <a:schemeClr val="tx1"/>
            </a:solidFill>
            <a:prstDash val="solid"/>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11" name="Rectangle 15"/>
          <p:cNvSpPr>
            <a:spLocks/>
          </p:cNvSpPr>
          <p:nvPr/>
        </p:nvSpPr>
        <p:spPr bwMode="auto">
          <a:xfrm>
            <a:off x="3911600" y="1625600"/>
            <a:ext cx="304800"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spcBef>
                <a:spcPts val="1200"/>
              </a:spcBef>
            </a:pPr>
            <a:endParaRPr lang="en-US" sz="2000" b="1">
              <a:solidFill>
                <a:schemeClr val="tx1"/>
              </a:solidFill>
              <a:ea typeface="ＭＳ Ｐゴシック" charset="0"/>
              <a:cs typeface="Times" charset="0"/>
            </a:endParaRPr>
          </a:p>
          <a:p>
            <a:pPr marL="39688">
              <a:spcBef>
                <a:spcPts val="1200"/>
              </a:spcBef>
            </a:pPr>
            <a:r>
              <a:rPr lang="en-US" sz="2000" b="1">
                <a:solidFill>
                  <a:schemeClr val="tx1"/>
                </a:solidFill>
                <a:ea typeface="ＭＳ Ｐゴシック" charset="0"/>
                <a:cs typeface="Times" charset="0"/>
              </a:rPr>
              <a:t>E</a:t>
            </a:r>
          </a:p>
          <a:p>
            <a:pPr marL="39688">
              <a:spcBef>
                <a:spcPts val="1200"/>
              </a:spcBef>
            </a:pPr>
            <a:r>
              <a:rPr lang="en-US" sz="2000" b="1">
                <a:solidFill>
                  <a:schemeClr val="tx1"/>
                </a:solidFill>
                <a:ea typeface="ＭＳ Ｐゴシック" charset="0"/>
                <a:cs typeface="Times" charset="0"/>
              </a:rPr>
              <a:t>S</a:t>
            </a:r>
          </a:p>
          <a:p>
            <a:pPr marL="39688">
              <a:spcBef>
                <a:spcPts val="1200"/>
              </a:spcBef>
            </a:pPr>
            <a:r>
              <a:rPr lang="en-US" sz="2000" b="1">
                <a:solidFill>
                  <a:schemeClr val="tx1"/>
                </a:solidFill>
                <a:ea typeface="ＭＳ Ｐゴシック" charset="0"/>
                <a:cs typeface="Times" charset="0"/>
              </a:rPr>
              <a:t>T</a:t>
            </a:r>
          </a:p>
          <a:p>
            <a:pPr marL="39688">
              <a:spcBef>
                <a:spcPts val="1200"/>
              </a:spcBef>
            </a:pPr>
            <a:r>
              <a:rPr lang="en-US" sz="2000" b="1">
                <a:solidFill>
                  <a:schemeClr val="tx1"/>
                </a:solidFill>
                <a:ea typeface="ＭＳ Ｐゴシック" charset="0"/>
                <a:cs typeface="Times" charset="0"/>
              </a:rPr>
              <a:t>U</a:t>
            </a:r>
          </a:p>
          <a:p>
            <a:pPr marL="39688">
              <a:spcBef>
                <a:spcPts val="1200"/>
              </a:spcBef>
            </a:pPr>
            <a:r>
              <a:rPr lang="en-US" sz="2000" b="1">
                <a:solidFill>
                  <a:schemeClr val="tx1"/>
                </a:solidFill>
                <a:ea typeface="ＭＳ Ｐゴシック" charset="0"/>
                <a:cs typeface="Times" charset="0"/>
              </a:rPr>
              <a:t>A</a:t>
            </a:r>
          </a:p>
          <a:p>
            <a:pPr marL="39688">
              <a:spcBef>
                <a:spcPts val="1200"/>
              </a:spcBef>
            </a:pPr>
            <a:r>
              <a:rPr lang="en-US" sz="2000" b="1">
                <a:solidFill>
                  <a:schemeClr val="tx1"/>
                </a:solidFill>
                <a:ea typeface="ＭＳ Ｐゴシック" charset="0"/>
                <a:cs typeface="Times" charset="0"/>
              </a:rPr>
              <a:t>R</a:t>
            </a:r>
          </a:p>
          <a:p>
            <a:pPr marL="39688">
              <a:spcBef>
                <a:spcPts val="1200"/>
              </a:spcBef>
            </a:pPr>
            <a:r>
              <a:rPr lang="en-US" sz="2000" b="1">
                <a:solidFill>
                  <a:schemeClr val="tx1"/>
                </a:solidFill>
                <a:ea typeface="ＭＳ Ｐゴシック" charset="0"/>
                <a:cs typeface="Times" charset="0"/>
              </a:rPr>
              <a:t>Y</a:t>
            </a:r>
          </a:p>
        </p:txBody>
      </p:sp>
      <p:sp>
        <p:nvSpPr>
          <p:cNvPr id="4112" name="Rectangle 16"/>
          <p:cNvSpPr>
            <a:spLocks/>
          </p:cNvSpPr>
          <p:nvPr/>
        </p:nvSpPr>
        <p:spPr bwMode="auto">
          <a:xfrm>
            <a:off x="1600200" y="5334000"/>
            <a:ext cx="8382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r>
              <a:rPr lang="en-US" sz="1200" b="1">
                <a:solidFill>
                  <a:srgbClr val="000514"/>
                </a:solidFill>
                <a:ea typeface="ＭＳ Ｐゴシック" charset="0"/>
                <a:cs typeface="Times" charset="0"/>
              </a:rPr>
              <a:t>Piermont </a:t>
            </a:r>
            <a:r>
              <a:rPr lang="en-US" sz="900" b="1">
                <a:solidFill>
                  <a:srgbClr val="000514"/>
                </a:solidFill>
                <a:ea typeface="ＭＳ Ｐゴシック" charset="0"/>
                <a:cs typeface="Times" charset="0"/>
              </a:rPr>
              <a:t>RM 25</a:t>
            </a:r>
          </a:p>
        </p:txBody>
      </p:sp>
      <p:sp>
        <p:nvSpPr>
          <p:cNvPr id="4113" name="Rectangle 17"/>
          <p:cNvSpPr>
            <a:spLocks/>
          </p:cNvSpPr>
          <p:nvPr/>
        </p:nvSpPr>
        <p:spPr bwMode="auto">
          <a:xfrm>
            <a:off x="2057400" y="6400800"/>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r>
              <a:rPr lang="en-US" sz="1200" b="1">
                <a:solidFill>
                  <a:srgbClr val="000514"/>
                </a:solidFill>
                <a:ea typeface="ＭＳ Ｐゴシック" charset="0"/>
                <a:cs typeface="Times" charset="0"/>
              </a:rPr>
              <a:t>The Atlantic Ocean</a:t>
            </a:r>
          </a:p>
        </p:txBody>
      </p:sp>
      <p:sp>
        <p:nvSpPr>
          <p:cNvPr id="4114" name="Rectangle 18"/>
          <p:cNvSpPr>
            <a:spLocks/>
          </p:cNvSpPr>
          <p:nvPr/>
        </p:nvSpPr>
        <p:spPr bwMode="auto">
          <a:xfrm>
            <a:off x="1371600" y="3048000"/>
            <a:ext cx="9144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r>
              <a:rPr lang="en-US" sz="1200" b="1">
                <a:solidFill>
                  <a:srgbClr val="000514"/>
                </a:solidFill>
                <a:ea typeface="ＭＳ Ｐゴシック" charset="0"/>
                <a:cs typeface="Times" charset="0"/>
              </a:rPr>
              <a:t>Ulster Landing </a:t>
            </a:r>
            <a:r>
              <a:rPr lang="en-US" sz="900" b="1">
                <a:solidFill>
                  <a:srgbClr val="000514"/>
                </a:solidFill>
                <a:ea typeface="ＭＳ Ｐゴシック" charset="0"/>
                <a:cs typeface="Times" charset="0"/>
              </a:rPr>
              <a:t>RM 97</a:t>
            </a:r>
          </a:p>
        </p:txBody>
      </p:sp>
      <p:sp>
        <p:nvSpPr>
          <p:cNvPr id="4115" name="Rectangle 19"/>
          <p:cNvSpPr>
            <a:spLocks/>
          </p:cNvSpPr>
          <p:nvPr/>
        </p:nvSpPr>
        <p:spPr bwMode="auto">
          <a:xfrm>
            <a:off x="1447800" y="6248400"/>
            <a:ext cx="958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r>
              <a:rPr lang="en-US" sz="1200" b="1">
                <a:solidFill>
                  <a:srgbClr val="000514"/>
                </a:solidFill>
                <a:ea typeface="ＭＳ Ｐゴシック" charset="0"/>
                <a:cs typeface="Times" charset="0"/>
              </a:rPr>
              <a:t>Staten Island</a:t>
            </a:r>
          </a:p>
        </p:txBody>
      </p:sp>
      <p:sp>
        <p:nvSpPr>
          <p:cNvPr id="4116" name="Rectangle 20"/>
          <p:cNvSpPr>
            <a:spLocks/>
          </p:cNvSpPr>
          <p:nvPr/>
        </p:nvSpPr>
        <p:spPr bwMode="auto">
          <a:xfrm>
            <a:off x="2438400" y="6172200"/>
            <a:ext cx="98742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wrap="none" lIns="0" tIns="0" rIns="40639" bIns="0">
            <a:spAutoFit/>
          </a:bodyPr>
          <a:lstStyle/>
          <a:p>
            <a:pPr marL="39688"/>
            <a:r>
              <a:rPr lang="en-US" sz="1200" b="1">
                <a:solidFill>
                  <a:srgbClr val="000514"/>
                </a:solidFill>
                <a:ea typeface="ＭＳ Ｐゴシック" charset="0"/>
                <a:cs typeface="Times" charset="0"/>
              </a:rPr>
              <a:t>Jamaica Bay</a:t>
            </a:r>
          </a:p>
        </p:txBody>
      </p:sp>
      <p:sp>
        <p:nvSpPr>
          <p:cNvPr id="4117" name="Rectangle 21"/>
          <p:cNvSpPr>
            <a:spLocks/>
          </p:cNvSpPr>
          <p:nvPr/>
        </p:nvSpPr>
        <p:spPr bwMode="auto">
          <a:xfrm>
            <a:off x="4635500" y="5168900"/>
            <a:ext cx="39624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lnSpc>
                <a:spcPct val="90000"/>
              </a:lnSpc>
              <a:spcBef>
                <a:spcPts val="513"/>
              </a:spcBef>
              <a:buClr>
                <a:srgbClr val="FFCC00"/>
              </a:buClr>
              <a:buSzPct val="69000"/>
              <a:buFont typeface="Wingdings" charset="0"/>
              <a:buChar char="n"/>
            </a:pPr>
            <a:r>
              <a:rPr lang="en-US" sz="200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Locate your sampling site on this map </a:t>
            </a:r>
          </a:p>
          <a:p>
            <a:pPr marL="39688">
              <a:lnSpc>
                <a:spcPct val="90000"/>
              </a:lnSpc>
              <a:spcBef>
                <a:spcPts val="513"/>
              </a:spcBef>
              <a:buClr>
                <a:srgbClr val="FFCC00"/>
              </a:buClr>
              <a:buSzPct val="69000"/>
              <a:buFont typeface="Wingdings" charset="0"/>
              <a:buChar char="n"/>
            </a:pPr>
            <a:r>
              <a:rPr lang="en-US" sz="200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What do you know about your sampling area?</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4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7"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ph type="title"/>
          </p:nvPr>
        </p:nvSpPr>
        <p:spPr>
          <a:ln/>
        </p:spPr>
        <p:txBody>
          <a:bodyPr rIns="132080"/>
          <a:lstStyle/>
          <a:p>
            <a:r>
              <a:rPr lang="en-US"/>
              <a:t>Turbidity</a:t>
            </a:r>
          </a:p>
        </p:txBody>
      </p:sp>
      <p:sp>
        <p:nvSpPr>
          <p:cNvPr id="22530" name="Rectangle 2"/>
          <p:cNvSpPr>
            <a:spLocks noChangeArrowheads="1"/>
          </p:cNvSpPr>
          <p:nvPr>
            <p:ph type="body" idx="1"/>
          </p:nvPr>
        </p:nvSpPr>
        <p:spPr>
          <a:xfrm>
            <a:off x="4648200" y="1600200"/>
            <a:ext cx="4038600" cy="4648200"/>
          </a:xfrm>
          <a:ln/>
        </p:spPr>
        <p:txBody>
          <a:bodyPr rIns="132080"/>
          <a:lstStyle/>
          <a:p>
            <a:pPr>
              <a:lnSpc>
                <a:spcPct val="90000"/>
              </a:lnSpc>
            </a:pPr>
            <a:r>
              <a:rPr lang="en-US" sz="2400" dirty="0"/>
              <a:t>Zebra Mussels are small freshwater mussels </a:t>
            </a:r>
            <a:r>
              <a:rPr lang="en-US" sz="2400" dirty="0" smtClean="0"/>
              <a:t>that </a:t>
            </a:r>
            <a:r>
              <a:rPr lang="en-US" sz="2400" dirty="0"/>
              <a:t>are having </a:t>
            </a:r>
            <a:r>
              <a:rPr lang="en-US" sz="2400" dirty="0" smtClean="0"/>
              <a:t>an impact </a:t>
            </a:r>
            <a:r>
              <a:rPr lang="en-US" sz="2400" dirty="0"/>
              <a:t>on </a:t>
            </a:r>
            <a:r>
              <a:rPr lang="en-US" sz="2400" dirty="0" smtClean="0"/>
              <a:t>the freshwater </a:t>
            </a:r>
            <a:r>
              <a:rPr lang="en-US" sz="2400" dirty="0"/>
              <a:t>section of the Hudson they inhabit by eating HUGE amounts of phytoplankton (plant material) - more than their expected share.</a:t>
            </a:r>
          </a:p>
          <a:p>
            <a:pPr>
              <a:lnSpc>
                <a:spcPct val="90000"/>
              </a:lnSpc>
            </a:pPr>
            <a:r>
              <a:rPr lang="en-US" sz="2400" dirty="0"/>
              <a:t>Is the turbidity in your area affected by zebra mussels?</a:t>
            </a:r>
          </a:p>
        </p:txBody>
      </p:sp>
      <p:pic>
        <p:nvPicPr>
          <p:cNvPr id="22531"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905000"/>
            <a:ext cx="3292475"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2532" name="Rectangle 4"/>
          <p:cNvSpPr>
            <a:spLocks/>
          </p:cNvSpPr>
          <p:nvPr/>
        </p:nvSpPr>
        <p:spPr bwMode="auto">
          <a:xfrm>
            <a:off x="533400" y="4876800"/>
            <a:ext cx="42672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r>
              <a:rPr lang="en-US" dirty="0" smtClean="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What do </a:t>
            </a:r>
            <a:r>
              <a:rPr lang="en-US" dirty="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you think </a:t>
            </a:r>
            <a:r>
              <a:rPr lang="en-US" dirty="0" smtClean="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 is the </a:t>
            </a:r>
            <a:r>
              <a:rPr lang="en-US" dirty="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Zebra </a:t>
            </a:r>
            <a:r>
              <a:rPr lang="en-US" dirty="0" smtClean="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Mussel  </a:t>
            </a:r>
            <a:r>
              <a:rPr lang="en-US" dirty="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clearing of the water is good or bad for the river? Explain your answer.</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3" name="Rectangle 1"/>
          <p:cNvSpPr>
            <a:spLocks noChangeArrowheads="1"/>
          </p:cNvSpPr>
          <p:nvPr>
            <p:ph type="title"/>
          </p:nvPr>
        </p:nvSpPr>
        <p:spPr>
          <a:xfrm>
            <a:off x="457200" y="198438"/>
            <a:ext cx="8229600" cy="1401762"/>
          </a:xfrm>
          <a:ln/>
        </p:spPr>
        <p:txBody>
          <a:bodyPr rIns="132080"/>
          <a:lstStyle/>
          <a:p>
            <a:r>
              <a:rPr lang="en-US"/>
              <a:t>Chlorophyll</a:t>
            </a:r>
            <a:br>
              <a:rPr lang="en-US"/>
            </a:br>
            <a:r>
              <a:rPr lang="en-US"/>
              <a:t>What is Chlorophyll? </a:t>
            </a:r>
            <a:br>
              <a:rPr lang="en-US"/>
            </a:br>
            <a:endParaRPr lang="en-US"/>
          </a:p>
        </p:txBody>
      </p:sp>
      <p:pic>
        <p:nvPicPr>
          <p:cNvPr id="2355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 y="1676400"/>
            <a:ext cx="3370263"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3555" name="Rectangle 3"/>
          <p:cNvSpPr>
            <a:spLocks/>
          </p:cNvSpPr>
          <p:nvPr/>
        </p:nvSpPr>
        <p:spPr bwMode="auto">
          <a:xfrm>
            <a:off x="4572000" y="1524000"/>
            <a:ext cx="42672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spcBef>
                <a:spcPts val="1850"/>
              </a:spcBef>
            </a:pPr>
            <a:r>
              <a:rPr lang="en-US" sz="2800" b="1" dirty="0">
                <a:solidFill>
                  <a:srgbClr val="E5E5FF"/>
                </a:solidFill>
                <a:effectLst>
                  <a:outerShdw blurRad="38100" dist="38100" dir="2700000" algn="tl">
                    <a:srgbClr val="000000"/>
                  </a:outerShdw>
                </a:effectLst>
                <a:latin typeface="Palatino" charset="0"/>
                <a:ea typeface="ＭＳ Ｐゴシック" charset="0"/>
                <a:cs typeface="Palatino" charset="0"/>
                <a:sym typeface="Palatino" charset="0"/>
              </a:rPr>
              <a:t>Chlorophyll is the green pigment in plants that lets them turn sunlight into energy. We use it as a way to measure productivity in the river.</a:t>
            </a:r>
          </a:p>
        </p:txBody>
      </p:sp>
      <p:sp>
        <p:nvSpPr>
          <p:cNvPr id="23556" name="Rectangle 4"/>
          <p:cNvSpPr>
            <a:spLocks/>
          </p:cNvSpPr>
          <p:nvPr/>
        </p:nvSpPr>
        <p:spPr bwMode="auto">
          <a:xfrm>
            <a:off x="4343400" y="5867400"/>
            <a:ext cx="457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spcBef>
                <a:spcPts val="1300"/>
              </a:spcBef>
            </a:pPr>
            <a:r>
              <a:rPr lang="en-US" sz="2000" b="1" dirty="0">
                <a:solidFill>
                  <a:srgbClr val="E5E5FF"/>
                </a:solidFill>
                <a:effectLst>
                  <a:outerShdw blurRad="38100" dist="38100" dir="2700000" algn="tl">
                    <a:srgbClr val="000000"/>
                  </a:outerShdw>
                </a:effectLst>
                <a:latin typeface="Palatino" charset="0"/>
                <a:ea typeface="ＭＳ Ｐゴシック" charset="0"/>
                <a:cs typeface="Palatino" charset="0"/>
                <a:sym typeface="Palatino" charset="0"/>
              </a:rPr>
              <a:t>Did you know: </a:t>
            </a:r>
            <a:r>
              <a:rPr lang="ja-JP" altLang="en-US" sz="2000" b="1" dirty="0">
                <a:solidFill>
                  <a:srgbClr val="E5E5FF"/>
                </a:solidFill>
                <a:effectLst>
                  <a:outerShdw blurRad="38100" dist="38100" dir="2700000" algn="tl">
                    <a:srgbClr val="000000"/>
                  </a:outerShdw>
                </a:effectLst>
                <a:latin typeface="Arial"/>
                <a:ea typeface="ＭＳ Ｐゴシック" charset="0"/>
                <a:cs typeface="Palatino" charset="0"/>
                <a:sym typeface="Palatino" charset="0"/>
              </a:rPr>
              <a:t>‘</a:t>
            </a:r>
            <a:r>
              <a:rPr lang="en-US" sz="2000" b="1" dirty="0" err="1">
                <a:solidFill>
                  <a:srgbClr val="E5E5FF"/>
                </a:solidFill>
                <a:effectLst>
                  <a:outerShdw blurRad="38100" dist="38100" dir="2700000" algn="tl">
                    <a:srgbClr val="000000"/>
                  </a:outerShdw>
                </a:effectLst>
                <a:latin typeface="Palatino" charset="0"/>
                <a:ea typeface="ＭＳ Ｐゴシック" charset="0"/>
                <a:cs typeface="Palatino" charset="0"/>
                <a:sym typeface="Palatino" charset="0"/>
              </a:rPr>
              <a:t>Chloros</a:t>
            </a:r>
            <a:r>
              <a:rPr lang="ja-JP" altLang="en-US" sz="2000" b="1" dirty="0">
                <a:solidFill>
                  <a:srgbClr val="E5E5FF"/>
                </a:solidFill>
                <a:effectLst>
                  <a:outerShdw blurRad="38100" dist="38100" dir="2700000" algn="tl">
                    <a:srgbClr val="000000"/>
                  </a:outerShdw>
                </a:effectLst>
                <a:latin typeface="Arial"/>
                <a:ea typeface="ＭＳ Ｐゴシック" charset="0"/>
                <a:cs typeface="Palatino" charset="0"/>
                <a:sym typeface="Palatino" charset="0"/>
              </a:rPr>
              <a:t>’</a:t>
            </a:r>
            <a:r>
              <a:rPr lang="en-US" sz="2000" b="1" dirty="0">
                <a:solidFill>
                  <a:srgbClr val="E5E5FF"/>
                </a:solidFill>
                <a:effectLst>
                  <a:outerShdw blurRad="38100" dist="38100" dir="2700000" algn="tl">
                    <a:srgbClr val="000000"/>
                  </a:outerShdw>
                </a:effectLst>
                <a:latin typeface="Palatino" charset="0"/>
                <a:ea typeface="ＭＳ Ｐゴシック" charset="0"/>
                <a:cs typeface="Palatino" charset="0"/>
                <a:sym typeface="Palatino" charset="0"/>
              </a:rPr>
              <a:t> in Greek means yellow-green ?</a:t>
            </a:r>
          </a:p>
        </p:txBody>
      </p:sp>
      <p:sp>
        <p:nvSpPr>
          <p:cNvPr id="23557" name="Rectangle 5"/>
          <p:cNvSpPr>
            <a:spLocks noChangeArrowheads="1"/>
          </p:cNvSpPr>
          <p:nvPr>
            <p:ph type="body" idx="1"/>
          </p:nvPr>
        </p:nvSpPr>
        <p:spPr>
          <a:xfrm>
            <a:off x="457200" y="1600200"/>
            <a:ext cx="4038600" cy="5257800"/>
          </a:xfrm>
          <a:ln/>
          <a:extLst>
            <a:ext uri="{91240B29-F687-4f45-9708-019B960494DF}">
              <a14:hiddenLine xmlns:a14="http://schemas.microsoft.com/office/drawing/2010/main" w="12700">
                <a:solidFill>
                  <a:schemeClr val="tx1"/>
                </a:solidFill>
                <a:miter lim="800000"/>
                <a:headEnd/>
                <a:tailEnd/>
              </a14:hiddenLine>
            </a:ext>
          </a:extLst>
        </p:spPr>
        <p:txBody>
          <a:bodyPr rIns="132080"/>
          <a:lstStyle/>
          <a:p>
            <a:pPr>
              <a:spcBef>
                <a:spcPct val="0"/>
              </a:spcBef>
            </a:pPr>
            <a:r>
              <a:rPr lang="en-US" sz="2400" b="1" dirty="0" smtClean="0">
                <a:solidFill>
                  <a:srgbClr val="FFCC00"/>
                </a:solidFill>
              </a:rPr>
              <a:t>.</a:t>
            </a:r>
            <a:endParaRPr lang="en-US" sz="2400" b="1" dirty="0">
              <a:solidFill>
                <a:srgbClr val="FFCC00"/>
              </a:solidFill>
              <a:ea typeface="ヒラギノ明朝 ProN W6" charset="0"/>
              <a:cs typeface="ヒラギノ明朝 ProN W6" charset="0"/>
            </a:endParaRPr>
          </a:p>
        </p:txBody>
      </p:sp>
      <p:sp>
        <p:nvSpPr>
          <p:cNvPr id="2" name="TextBox 1"/>
          <p:cNvSpPr txBox="1"/>
          <p:nvPr/>
        </p:nvSpPr>
        <p:spPr>
          <a:xfrm>
            <a:off x="4495800" y="4267200"/>
            <a:ext cx="4419600" cy="1200328"/>
          </a:xfrm>
          <a:prstGeom prst="rect">
            <a:avLst/>
          </a:prstGeom>
          <a:noFill/>
        </p:spPr>
        <p:txBody>
          <a:bodyPr wrap="square" rtlCol="0">
            <a:spAutoFit/>
          </a:bodyPr>
          <a:lstStyle/>
          <a:p>
            <a:r>
              <a:rPr lang="en-US" dirty="0" smtClean="0">
                <a:solidFill>
                  <a:srgbClr val="FFCC00"/>
                </a:solidFill>
              </a:rPr>
              <a:t>We filter the water by </a:t>
            </a:r>
            <a:r>
              <a:rPr lang="ja-JP" altLang="en-US" dirty="0" smtClean="0">
                <a:solidFill>
                  <a:srgbClr val="FFCC00"/>
                </a:solidFill>
                <a:latin typeface="Arial"/>
              </a:rPr>
              <a:t>“</a:t>
            </a:r>
            <a:r>
              <a:rPr lang="en-US" dirty="0" smtClean="0">
                <a:solidFill>
                  <a:srgbClr val="FFCC00"/>
                </a:solidFill>
              </a:rPr>
              <a:t>catching</a:t>
            </a:r>
            <a:r>
              <a:rPr lang="ja-JP" altLang="en-US" dirty="0" smtClean="0">
                <a:solidFill>
                  <a:srgbClr val="FFCC00"/>
                </a:solidFill>
                <a:latin typeface="Arial"/>
              </a:rPr>
              <a:t>”</a:t>
            </a:r>
            <a:r>
              <a:rPr lang="en-US" dirty="0" smtClean="0">
                <a:solidFill>
                  <a:srgbClr val="FFCC00"/>
                </a:solidFill>
              </a:rPr>
              <a:t> </a:t>
            </a:r>
            <a:r>
              <a:rPr lang="en-US" dirty="0">
                <a:solidFill>
                  <a:srgbClr val="FFCC00"/>
                </a:solidFill>
              </a:rPr>
              <a:t>the chlorophyll on a filter and </a:t>
            </a:r>
            <a:r>
              <a:rPr lang="en-US" dirty="0" smtClean="0">
                <a:solidFill>
                  <a:srgbClr val="FFCC00"/>
                </a:solidFill>
              </a:rPr>
              <a:t>recording how </a:t>
            </a:r>
            <a:r>
              <a:rPr lang="en-US" dirty="0">
                <a:solidFill>
                  <a:srgbClr val="FFCC00"/>
                </a:solidFill>
              </a:rPr>
              <a:t>dark the filter gets</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p:cTn id="7" dur="500" fill="hold"/>
                                        <p:tgtEl>
                                          <p:spTgt spid="23556"/>
                                        </p:tgtEl>
                                        <p:attrNameLst>
                                          <p:attrName>ppt_x</p:attrName>
                                        </p:attrNameLst>
                                      </p:cBhvr>
                                      <p:tavLst>
                                        <p:tav tm="0">
                                          <p:val>
                                            <p:strVal val="#ppt_x-#ppt_w/2"/>
                                          </p:val>
                                        </p:tav>
                                        <p:tav tm="100000">
                                          <p:val>
                                            <p:strVal val="#ppt_x"/>
                                          </p:val>
                                        </p:tav>
                                      </p:tavLst>
                                    </p:anim>
                                    <p:anim calcmode="lin" valueType="num">
                                      <p:cBhvr>
                                        <p:cTn id="8" dur="500" fill="hold"/>
                                        <p:tgtEl>
                                          <p:spTgt spid="23556"/>
                                        </p:tgtEl>
                                        <p:attrNameLst>
                                          <p:attrName>ppt_y</p:attrName>
                                        </p:attrNameLst>
                                      </p:cBhvr>
                                      <p:tavLst>
                                        <p:tav tm="0">
                                          <p:val>
                                            <p:strVal val="#ppt_y"/>
                                          </p:val>
                                        </p:tav>
                                        <p:tav tm="100000">
                                          <p:val>
                                            <p:strVal val="#ppt_y"/>
                                          </p:val>
                                        </p:tav>
                                      </p:tavLst>
                                    </p:anim>
                                    <p:anim calcmode="lin" valueType="num">
                                      <p:cBhvr>
                                        <p:cTn id="9" dur="500" fill="hold"/>
                                        <p:tgtEl>
                                          <p:spTgt spid="23556"/>
                                        </p:tgtEl>
                                        <p:attrNameLst>
                                          <p:attrName>ppt_w</p:attrName>
                                        </p:attrNameLst>
                                      </p:cBhvr>
                                      <p:tavLst>
                                        <p:tav tm="0">
                                          <p:val>
                                            <p:fltVal val="0"/>
                                          </p:val>
                                        </p:tav>
                                        <p:tav tm="100000">
                                          <p:val>
                                            <p:strVal val="#ppt_w"/>
                                          </p:val>
                                        </p:tav>
                                      </p:tavLst>
                                    </p:anim>
                                    <p:anim calcmode="lin" valueType="num">
                                      <p:cBhvr>
                                        <p:cTn id="10" dur="500" fill="hold"/>
                                        <p:tgtEl>
                                          <p:spTgt spid="23556"/>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5" fill="hold" grpId="0" nodeType="clickEffect">
                                  <p:stCondLst>
                                    <p:cond delay="0"/>
                                  </p:stCondLst>
                                  <p:childTnLst>
                                    <p:set>
                                      <p:cBhvr>
                                        <p:cTn id="14" dur="1" fill="hold">
                                          <p:stCondLst>
                                            <p:cond delay="0"/>
                                          </p:stCondLst>
                                        </p:cTn>
                                        <p:tgtEl>
                                          <p:spTgt spid="23557"/>
                                        </p:tgtEl>
                                        <p:attrNameLst>
                                          <p:attrName>style.visibility</p:attrName>
                                        </p:attrNameLst>
                                      </p:cBhvr>
                                      <p:to>
                                        <p:strVal val="visible"/>
                                      </p:to>
                                    </p:set>
                                    <p:animEffect transition="in" filter="blinds(vertical)">
                                      <p:cBhvr>
                                        <p:cTn id="15" dur="500"/>
                                        <p:tgtEl>
                                          <p:spTgt spid="2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utoUpdateAnimBg="0"/>
      <p:bldP spid="23557"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ph type="title"/>
          </p:nvPr>
        </p:nvSpPr>
        <p:spPr>
          <a:xfrm>
            <a:off x="457200" y="15875"/>
            <a:ext cx="8229600" cy="1660525"/>
          </a:xfrm>
          <a:ln/>
        </p:spPr>
        <p:txBody>
          <a:bodyPr rIns="132080"/>
          <a:lstStyle/>
          <a:p>
            <a:r>
              <a:rPr lang="en-US"/>
              <a:t>Chlorophyll  in the Hudson</a:t>
            </a:r>
          </a:p>
        </p:txBody>
      </p:sp>
      <p:pic>
        <p:nvPicPr>
          <p:cNvPr id="2457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871663"/>
            <a:ext cx="4038600"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4579" name="Rectangle 3"/>
          <p:cNvSpPr>
            <a:spLocks noChangeArrowheads="1"/>
          </p:cNvSpPr>
          <p:nvPr>
            <p:ph type="body" idx="1"/>
          </p:nvPr>
        </p:nvSpPr>
        <p:spPr>
          <a:xfrm>
            <a:off x="457200" y="1676400"/>
            <a:ext cx="4038600" cy="4686300"/>
          </a:xfrm>
          <a:ln/>
          <a:extLst>
            <a:ext uri="{91240B29-F687-4f45-9708-019B960494DF}">
              <a14:hiddenLine xmlns:a14="http://schemas.microsoft.com/office/drawing/2010/main" w="12700">
                <a:solidFill>
                  <a:schemeClr val="tx1"/>
                </a:solidFill>
                <a:miter lim="800000"/>
                <a:headEnd/>
                <a:tailEnd/>
              </a14:hiddenLine>
            </a:ext>
          </a:extLst>
        </p:spPr>
        <p:txBody>
          <a:bodyPr rIns="132080"/>
          <a:lstStyle/>
          <a:p>
            <a:pPr>
              <a:lnSpc>
                <a:spcPct val="90000"/>
              </a:lnSpc>
              <a:spcBef>
                <a:spcPct val="0"/>
              </a:spcBef>
            </a:pPr>
            <a:r>
              <a:rPr lang="en-US" sz="2000" b="1" dirty="0">
                <a:solidFill>
                  <a:srgbClr val="E5E5FF"/>
                </a:solidFill>
              </a:rPr>
              <a:t>Chlorophyll measures can vary with time, sunlight, tide, and water clarity.</a:t>
            </a:r>
            <a:endParaRPr lang="en-US" sz="2000" b="1" dirty="0">
              <a:solidFill>
                <a:srgbClr val="E5E5FF"/>
              </a:solidFill>
              <a:ea typeface="ヒラギノ明朝 ProN W6" charset="0"/>
              <a:cs typeface="ヒラギノ明朝 ProN W6" charset="0"/>
            </a:endParaRPr>
          </a:p>
          <a:p>
            <a:pPr>
              <a:lnSpc>
                <a:spcPct val="90000"/>
              </a:lnSpc>
              <a:spcBef>
                <a:spcPct val="0"/>
              </a:spcBef>
            </a:pPr>
            <a:endParaRPr lang="en-US" sz="2000" b="1" dirty="0">
              <a:solidFill>
                <a:srgbClr val="E5E5FF"/>
              </a:solidFill>
              <a:ea typeface="ヒラギノ明朝 ProN W6" charset="0"/>
              <a:cs typeface="ヒラギノ明朝 ProN W6" charset="0"/>
            </a:endParaRPr>
          </a:p>
          <a:p>
            <a:pPr>
              <a:lnSpc>
                <a:spcPct val="90000"/>
              </a:lnSpc>
              <a:spcBef>
                <a:spcPct val="0"/>
              </a:spcBef>
            </a:pPr>
            <a:r>
              <a:rPr lang="en-US" sz="2000" b="1" dirty="0">
                <a:solidFill>
                  <a:srgbClr val="E5E5FF"/>
                </a:solidFill>
              </a:rPr>
              <a:t> Will it matter what depth we use to collect our water samples to measure chlorophyll?  What conditions might affect the amount of chlorophyll? Create a hypothesis and explain how you would test it.  </a:t>
            </a:r>
            <a:endParaRPr lang="en-US" sz="2000" b="1" dirty="0">
              <a:solidFill>
                <a:srgbClr val="E5E5FF"/>
              </a:solidFill>
              <a:ea typeface="ヒラギノ明朝 ProN W6" charset="0"/>
              <a:cs typeface="ヒラギノ明朝 ProN W6" charset="0"/>
            </a:endParaRPr>
          </a:p>
        </p:txBody>
      </p:sp>
      <p:sp>
        <p:nvSpPr>
          <p:cNvPr id="24580" name="Rectangle 4"/>
          <p:cNvSpPr>
            <a:spLocks/>
          </p:cNvSpPr>
          <p:nvPr/>
        </p:nvSpPr>
        <p:spPr bwMode="auto">
          <a:xfrm>
            <a:off x="457200" y="5359400"/>
            <a:ext cx="40386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spcBef>
                <a:spcPts val="1200"/>
              </a:spcBef>
            </a:pPr>
            <a:r>
              <a:rPr lang="en-US" sz="2000" b="1" dirty="0">
                <a:solidFill>
                  <a:schemeClr val="tx1"/>
                </a:solidFill>
                <a:ea typeface="ＭＳ Ｐゴシック" charset="0"/>
                <a:cs typeface="Times" charset="0"/>
              </a:rPr>
              <a:t>You can look on the Snapshot website </a:t>
            </a:r>
            <a:r>
              <a:rPr lang="ja-JP" altLang="en-US" sz="2000" b="1" dirty="0">
                <a:solidFill>
                  <a:schemeClr val="tx1"/>
                </a:solidFill>
                <a:latin typeface="Arial"/>
                <a:ea typeface="ＭＳ Ｐゴシック" charset="0"/>
                <a:cs typeface="Times" charset="0"/>
              </a:rPr>
              <a:t>“</a:t>
            </a:r>
            <a:r>
              <a:rPr lang="en-US" sz="2000" b="1" dirty="0">
                <a:solidFill>
                  <a:schemeClr val="tx1"/>
                </a:solidFill>
                <a:ea typeface="ＭＳ Ｐゴシック" charset="0"/>
                <a:cs typeface="Times" charset="0"/>
              </a:rPr>
              <a:t>Chlorophyll page</a:t>
            </a:r>
            <a:r>
              <a:rPr lang="ja-JP" altLang="en-US" sz="2000" b="1" dirty="0">
                <a:solidFill>
                  <a:schemeClr val="tx1"/>
                </a:solidFill>
                <a:latin typeface="Arial"/>
                <a:ea typeface="ＭＳ Ｐゴシック" charset="0"/>
                <a:cs typeface="Times" charset="0"/>
              </a:rPr>
              <a:t>”</a:t>
            </a:r>
            <a:r>
              <a:rPr lang="en-US" sz="2000" b="1" dirty="0">
                <a:solidFill>
                  <a:schemeClr val="tx1"/>
                </a:solidFill>
                <a:ea typeface="ＭＳ Ｐゴシック" charset="0"/>
                <a:cs typeface="Times" charset="0"/>
              </a:rPr>
              <a:t> at the end of the slideshow to check your hypothesis. </a:t>
            </a:r>
          </a:p>
        </p:txBody>
      </p:sp>
    </p:spTree>
  </p:cSld>
  <p:clrMapOvr>
    <a:masterClrMapping/>
  </p:clrMapOvr>
  <mc:AlternateContent xmlns:mc="http://schemas.openxmlformats.org/markup-compatibility/2006">
    <mc:Choice xmlns:p14="http://schemas.microsoft.com/office/powerpoint/2010/main" Requires="p14">
      <p:transition spd="med">
        <p14:flip dir="l"/>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p:cTn id="7" dur="1000" fill="hold"/>
                                        <p:tgtEl>
                                          <p:spTgt spid="24580"/>
                                        </p:tgtEl>
                                        <p:attrNameLst>
                                          <p:attrName>ppt_w</p:attrName>
                                        </p:attrNameLst>
                                      </p:cBhvr>
                                      <p:tavLst>
                                        <p:tav tm="0">
                                          <p:val>
                                            <p:fltVal val="0"/>
                                          </p:val>
                                        </p:tav>
                                        <p:tav tm="100000">
                                          <p:val>
                                            <p:strVal val="#ppt_w"/>
                                          </p:val>
                                        </p:tav>
                                      </p:tavLst>
                                    </p:anim>
                                    <p:anim calcmode="lin" valueType="num">
                                      <p:cBhvr>
                                        <p:cTn id="8" dur="1000" fill="hold"/>
                                        <p:tgtEl>
                                          <p:spTgt spid="24580"/>
                                        </p:tgtEl>
                                        <p:attrNameLst>
                                          <p:attrName>ppt_h</p:attrName>
                                        </p:attrNameLst>
                                      </p:cBhvr>
                                      <p:tavLst>
                                        <p:tav tm="0">
                                          <p:val>
                                            <p:fltVal val="0"/>
                                          </p:val>
                                        </p:tav>
                                        <p:tav tm="100000">
                                          <p:val>
                                            <p:strVal val="#ppt_h"/>
                                          </p:val>
                                        </p:tav>
                                      </p:tavLst>
                                    </p:anim>
                                    <p:anim calcmode="lin" valueType="num">
                                      <p:cBhvr>
                                        <p:cTn id="9" dur="1000" fill="hold"/>
                                        <p:tgtEl>
                                          <p:spTgt spid="2458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58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ph type="title"/>
          </p:nvPr>
        </p:nvSpPr>
        <p:spPr>
          <a:ln/>
        </p:spPr>
        <p:txBody>
          <a:bodyPr rIns="132080"/>
          <a:lstStyle/>
          <a:p>
            <a:r>
              <a:rPr lang="en-US">
                <a:solidFill>
                  <a:srgbClr val="FFCC00"/>
                </a:solidFill>
              </a:rPr>
              <a:t>Chemistry </a:t>
            </a:r>
          </a:p>
        </p:txBody>
      </p:sp>
      <p:sp>
        <p:nvSpPr>
          <p:cNvPr id="25602" name="Rectangle 2"/>
          <p:cNvSpPr>
            <a:spLocks noChangeArrowheads="1"/>
          </p:cNvSpPr>
          <p:nvPr>
            <p:ph type="body" idx="1"/>
          </p:nvPr>
        </p:nvSpPr>
        <p:spPr>
          <a:xfrm>
            <a:off x="4648200" y="1600200"/>
            <a:ext cx="4038600" cy="5257800"/>
          </a:xfrm>
          <a:ln/>
        </p:spPr>
        <p:txBody>
          <a:bodyPr rIns="132080"/>
          <a:lstStyle/>
          <a:p>
            <a:pPr marL="39688" indent="0">
              <a:lnSpc>
                <a:spcPct val="90000"/>
              </a:lnSpc>
              <a:buNone/>
            </a:pPr>
            <a:r>
              <a:rPr lang="en-US" sz="2400" dirty="0" smtClean="0"/>
              <a:t>There are several test - select </a:t>
            </a:r>
            <a:r>
              <a:rPr lang="en-US" sz="2400" dirty="0"/>
              <a:t>what you are able to do: </a:t>
            </a:r>
          </a:p>
          <a:p>
            <a:pPr>
              <a:lnSpc>
                <a:spcPct val="90000"/>
              </a:lnSpc>
            </a:pPr>
            <a:endParaRPr lang="en-US" sz="2400" dirty="0"/>
          </a:p>
          <a:p>
            <a:pPr>
              <a:lnSpc>
                <a:spcPct val="90000"/>
              </a:lnSpc>
            </a:pPr>
            <a:r>
              <a:rPr lang="en-US" sz="2400" dirty="0"/>
              <a:t>Dissolved Oxygen (DO)</a:t>
            </a:r>
          </a:p>
          <a:p>
            <a:pPr>
              <a:lnSpc>
                <a:spcPct val="90000"/>
              </a:lnSpc>
            </a:pPr>
            <a:r>
              <a:rPr lang="en-US" sz="2400" dirty="0"/>
              <a:t>pH </a:t>
            </a:r>
          </a:p>
          <a:p>
            <a:pPr>
              <a:lnSpc>
                <a:spcPct val="90000"/>
              </a:lnSpc>
            </a:pPr>
            <a:r>
              <a:rPr lang="en-US" sz="2400" dirty="0"/>
              <a:t>Alkalinity</a:t>
            </a:r>
          </a:p>
          <a:p>
            <a:pPr>
              <a:lnSpc>
                <a:spcPct val="90000"/>
              </a:lnSpc>
            </a:pPr>
            <a:r>
              <a:rPr lang="en-US" sz="2400" dirty="0"/>
              <a:t>Nitrates</a:t>
            </a:r>
          </a:p>
          <a:p>
            <a:pPr>
              <a:lnSpc>
                <a:spcPct val="90000"/>
              </a:lnSpc>
            </a:pPr>
            <a:r>
              <a:rPr lang="en-US" sz="2400" dirty="0"/>
              <a:t>Phosphates</a:t>
            </a:r>
          </a:p>
        </p:txBody>
      </p:sp>
      <p:pic>
        <p:nvPicPr>
          <p:cNvPr id="25603"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388" y="1600200"/>
            <a:ext cx="2562225"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ph type="title"/>
          </p:nvPr>
        </p:nvSpPr>
        <p:spPr>
          <a:xfrm>
            <a:off x="457200" y="274638"/>
            <a:ext cx="8229600" cy="1143000"/>
          </a:xfrm>
          <a:ln/>
        </p:spPr>
        <p:txBody>
          <a:bodyPr rIns="132080"/>
          <a:lstStyle/>
          <a:p>
            <a:r>
              <a:rPr lang="en-US" dirty="0"/>
              <a:t>Dissolved </a:t>
            </a:r>
            <a:r>
              <a:rPr lang="en-US" dirty="0" smtClean="0"/>
              <a:t>Oxygen (D.O.)</a:t>
            </a:r>
            <a:endParaRPr lang="en-US" dirty="0"/>
          </a:p>
        </p:txBody>
      </p:sp>
      <p:sp>
        <p:nvSpPr>
          <p:cNvPr id="26626" name="Rectangle 2"/>
          <p:cNvSpPr>
            <a:spLocks noChangeArrowheads="1"/>
          </p:cNvSpPr>
          <p:nvPr>
            <p:ph type="body" idx="1"/>
          </p:nvPr>
        </p:nvSpPr>
        <p:spPr>
          <a:xfrm>
            <a:off x="381000" y="685800"/>
            <a:ext cx="4191000" cy="5486400"/>
          </a:xfrm>
          <a:ln/>
        </p:spPr>
        <p:txBody>
          <a:bodyPr rIns="132080"/>
          <a:lstStyle/>
          <a:p>
            <a:endParaRPr lang="en-US" sz="2400" dirty="0"/>
          </a:p>
          <a:p>
            <a:r>
              <a:rPr lang="en-US" sz="2400" dirty="0"/>
              <a:t>Photosynthesis is a large </a:t>
            </a:r>
            <a:r>
              <a:rPr lang="en-US" sz="2400" dirty="0" smtClean="0"/>
              <a:t>source </a:t>
            </a:r>
            <a:r>
              <a:rPr lang="en-US" sz="2400" dirty="0"/>
              <a:t>of oxygen to water. </a:t>
            </a:r>
          </a:p>
          <a:p>
            <a:r>
              <a:rPr lang="en-US" sz="2400" dirty="0"/>
              <a:t>Oxygen levels can change quickly </a:t>
            </a:r>
            <a:r>
              <a:rPr lang="en-US" sz="2400" dirty="0" smtClean="0"/>
              <a:t>and throughout the day – they are </a:t>
            </a:r>
            <a:r>
              <a:rPr lang="en-US" sz="2400" dirty="0"/>
              <a:t>generally lowest in AM, highest at midday (why would you think?)</a:t>
            </a:r>
          </a:p>
          <a:p>
            <a:r>
              <a:rPr lang="en-US" sz="2400" dirty="0" smtClean="0"/>
              <a:t>How do you think cloudy </a:t>
            </a:r>
            <a:r>
              <a:rPr lang="en-US" sz="2400" dirty="0"/>
              <a:t>weather  </a:t>
            </a:r>
            <a:r>
              <a:rPr lang="en-US" sz="2400" dirty="0" smtClean="0"/>
              <a:t>would affect oxygen?</a:t>
            </a:r>
            <a:endParaRPr lang="en-US" sz="2400" dirty="0"/>
          </a:p>
          <a:p>
            <a:r>
              <a:rPr lang="en-US" sz="2400" dirty="0"/>
              <a:t>How </a:t>
            </a:r>
            <a:r>
              <a:rPr lang="en-US" sz="2400" dirty="0" smtClean="0"/>
              <a:t>about wind?</a:t>
            </a:r>
            <a:endParaRPr lang="en-US" sz="2400" dirty="0"/>
          </a:p>
        </p:txBody>
      </p:sp>
      <p:pic>
        <p:nvPicPr>
          <p:cNvPr id="26627"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828800"/>
            <a:ext cx="403860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6628" name="Rectangle 4"/>
          <p:cNvSpPr>
            <a:spLocks/>
          </p:cNvSpPr>
          <p:nvPr/>
        </p:nvSpPr>
        <p:spPr bwMode="auto">
          <a:xfrm>
            <a:off x="4572000" y="4800600"/>
            <a:ext cx="41148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spcBef>
                <a:spcPts val="638"/>
              </a:spcBef>
              <a:buClr>
                <a:srgbClr val="FFCC00"/>
              </a:buClr>
              <a:buSzPct val="69000"/>
              <a:buFont typeface="Wingdings" charset="0"/>
              <a:buChar char="n"/>
            </a:pPr>
            <a:r>
              <a:rPr lang="en-US" dirty="0" smtClean="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D.O. </a:t>
            </a:r>
            <a:r>
              <a:rPr lang="en-US" dirty="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 Water must have </a:t>
            </a:r>
            <a:r>
              <a:rPr lang="en-US" dirty="0" smtClean="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enough D.O. </a:t>
            </a:r>
            <a:r>
              <a:rPr lang="en-US" dirty="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for:</a:t>
            </a:r>
          </a:p>
          <a:p>
            <a:pPr marL="39688">
              <a:spcBef>
                <a:spcPts val="513"/>
              </a:spcBef>
              <a:buClr>
                <a:srgbClr val="A886E0"/>
              </a:buClr>
              <a:buSzPct val="69000"/>
              <a:buFont typeface="Wingdings" charset="0"/>
              <a:buChar char="n"/>
            </a:pPr>
            <a:r>
              <a:rPr lang="en-US" sz="2000" dirty="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Plant &amp; Animal respiration </a:t>
            </a:r>
          </a:p>
          <a:p>
            <a:pPr marL="39688">
              <a:spcBef>
                <a:spcPts val="513"/>
              </a:spcBef>
              <a:buClr>
                <a:srgbClr val="A886E0"/>
              </a:buClr>
              <a:buSzPct val="69000"/>
              <a:buFont typeface="Wingdings" charset="0"/>
              <a:buChar char="n"/>
            </a:pPr>
            <a:r>
              <a:rPr lang="en-US" sz="2000" dirty="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breakdown of organic </a:t>
            </a:r>
            <a:r>
              <a:rPr lang="en-US" sz="2000" dirty="0" smtClean="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material</a:t>
            </a:r>
          </a:p>
          <a:p>
            <a:pPr marL="39688">
              <a:spcBef>
                <a:spcPts val="513"/>
              </a:spcBef>
              <a:buClr>
                <a:srgbClr val="A886E0"/>
              </a:buClr>
              <a:buSzPct val="69000"/>
            </a:pPr>
            <a:r>
              <a:rPr lang="en-US" sz="2000" dirty="0" smtClean="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…..but what is enough?</a:t>
            </a:r>
            <a:endParaRPr lang="en-US" sz="2000" dirty="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 calcmode="lin" valueType="num">
                                      <p:cBhvr additive="base">
                                        <p:cTn id="7" dur="500" fill="hold"/>
                                        <p:tgtEl>
                                          <p:spTgt spid="2662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62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628">
                                            <p:txEl>
                                              <p:pRg st="1" end="1"/>
                                            </p:txEl>
                                          </p:spTgt>
                                        </p:tgtEl>
                                        <p:attrNameLst>
                                          <p:attrName>style.visibility</p:attrName>
                                        </p:attrNameLst>
                                      </p:cBhvr>
                                      <p:to>
                                        <p:strVal val="visible"/>
                                      </p:to>
                                    </p:set>
                                    <p:anim calcmode="lin" valueType="num">
                                      <p:cBhvr additive="base">
                                        <p:cTn id="13" dur="500" fill="hold"/>
                                        <p:tgtEl>
                                          <p:spTgt spid="2662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62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628">
                                            <p:txEl>
                                              <p:pRg st="2" end="2"/>
                                            </p:txEl>
                                          </p:spTgt>
                                        </p:tgtEl>
                                        <p:attrNameLst>
                                          <p:attrName>style.visibility</p:attrName>
                                        </p:attrNameLst>
                                      </p:cBhvr>
                                      <p:to>
                                        <p:strVal val="visible"/>
                                      </p:to>
                                    </p:set>
                                    <p:anim calcmode="lin" valueType="num">
                                      <p:cBhvr additive="base">
                                        <p:cTn id="19" dur="500" fill="hold"/>
                                        <p:tgtEl>
                                          <p:spTgt spid="2662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62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6628">
                                            <p:txEl>
                                              <p:pRg st="3" end="3"/>
                                            </p:txEl>
                                          </p:spTgt>
                                        </p:tgtEl>
                                        <p:attrNameLst>
                                          <p:attrName>style.visibility</p:attrName>
                                        </p:attrNameLst>
                                      </p:cBhvr>
                                      <p:to>
                                        <p:strVal val="visible"/>
                                      </p:to>
                                    </p:set>
                                    <p:anim calcmode="lin" valueType="num">
                                      <p:cBhvr additive="base">
                                        <p:cTn id="25" dur="500" fill="hold"/>
                                        <p:tgtEl>
                                          <p:spTgt spid="2662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662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49" name="Rectangle 1"/>
          <p:cNvSpPr>
            <a:spLocks noChangeArrowheads="1"/>
          </p:cNvSpPr>
          <p:nvPr>
            <p:ph type="title"/>
          </p:nvPr>
        </p:nvSpPr>
        <p:spPr>
          <a:ln/>
        </p:spPr>
        <p:txBody>
          <a:bodyPr rIns="132080"/>
          <a:lstStyle/>
          <a:p>
            <a:r>
              <a:rPr lang="en-US"/>
              <a:t>Dissolved Oxygen</a:t>
            </a:r>
          </a:p>
        </p:txBody>
      </p:sp>
      <p:sp>
        <p:nvSpPr>
          <p:cNvPr id="27650" name="Rectangle 2"/>
          <p:cNvSpPr>
            <a:spLocks noChangeArrowheads="1"/>
          </p:cNvSpPr>
          <p:nvPr>
            <p:ph type="body" idx="1"/>
          </p:nvPr>
        </p:nvSpPr>
        <p:spPr>
          <a:xfrm>
            <a:off x="4648200" y="1600200"/>
            <a:ext cx="4191000" cy="4648200"/>
          </a:xfrm>
          <a:ln/>
          <a:extLst>
            <a:ext uri="{91240B29-F687-4f45-9708-019B960494DF}">
              <a14:hiddenLine xmlns:a14="http://schemas.microsoft.com/office/drawing/2010/main" w="12700">
                <a:solidFill>
                  <a:schemeClr val="tx1"/>
                </a:solidFill>
                <a:miter lim="800000"/>
                <a:headEnd/>
                <a:tailEnd/>
              </a14:hiddenLine>
            </a:ext>
          </a:extLst>
        </p:spPr>
        <p:txBody>
          <a:bodyPr rIns="132080"/>
          <a:lstStyle/>
          <a:p>
            <a:pPr>
              <a:spcBef>
                <a:spcPct val="0"/>
              </a:spcBef>
            </a:pPr>
            <a:r>
              <a:rPr lang="en-US" sz="2800" dirty="0">
                <a:solidFill>
                  <a:srgbClr val="FFFFCC"/>
                </a:solidFill>
                <a:effectLst/>
                <a:latin typeface="Times" charset="0"/>
                <a:cs typeface="Times" charset="0"/>
                <a:sym typeface="Times" charset="0"/>
              </a:rPr>
              <a:t>Optimal DO for fish respiration  is 5-11 mg/l.</a:t>
            </a:r>
            <a:endParaRPr lang="en-US" sz="2800" dirty="0">
              <a:solidFill>
                <a:srgbClr val="FFFFCC"/>
              </a:solidFill>
              <a:effectLst/>
              <a:latin typeface="Times" charset="0"/>
              <a:sym typeface="Times" charset="0"/>
            </a:endParaRPr>
          </a:p>
          <a:p>
            <a:pPr>
              <a:spcBef>
                <a:spcPts val="1700"/>
              </a:spcBef>
            </a:pPr>
            <a:r>
              <a:rPr lang="en-US" sz="2800" dirty="0">
                <a:solidFill>
                  <a:srgbClr val="FFFFCC"/>
                </a:solidFill>
                <a:effectLst/>
                <a:latin typeface="Times" charset="0"/>
                <a:cs typeface="Times" charset="0"/>
                <a:sym typeface="Times" charset="0"/>
              </a:rPr>
              <a:t>Below 3 mg/l many fish can</a:t>
            </a:r>
            <a:r>
              <a:rPr lang="ja-JP" altLang="en-US" sz="2800" dirty="0">
                <a:solidFill>
                  <a:srgbClr val="FFFFCC"/>
                </a:solidFill>
                <a:effectLst/>
                <a:latin typeface="Arial"/>
                <a:cs typeface="Times" charset="0"/>
                <a:sym typeface="Times" charset="0"/>
              </a:rPr>
              <a:t>’</a:t>
            </a:r>
            <a:r>
              <a:rPr lang="en-US" sz="2800" dirty="0">
                <a:solidFill>
                  <a:srgbClr val="FFFFCC"/>
                </a:solidFill>
                <a:effectLst/>
                <a:latin typeface="Times" charset="0"/>
                <a:cs typeface="Times" charset="0"/>
                <a:sym typeface="Times" charset="0"/>
              </a:rPr>
              <a:t>t survive.</a:t>
            </a:r>
            <a:endParaRPr lang="en-US" sz="2800" dirty="0">
              <a:solidFill>
                <a:srgbClr val="FFFFCC"/>
              </a:solidFill>
              <a:effectLst/>
              <a:latin typeface="Times" charset="0"/>
              <a:sym typeface="Times" charset="0"/>
            </a:endParaRPr>
          </a:p>
          <a:p>
            <a:pPr>
              <a:spcBef>
                <a:spcPts val="1700"/>
              </a:spcBef>
            </a:pPr>
            <a:r>
              <a:rPr lang="en-US" sz="2800" dirty="0">
                <a:solidFill>
                  <a:srgbClr val="FFFFCC"/>
                </a:solidFill>
                <a:effectLst/>
                <a:latin typeface="Times" charset="0"/>
                <a:cs typeface="Times" charset="0"/>
                <a:sym typeface="Times" charset="0"/>
              </a:rPr>
              <a:t>What is your </a:t>
            </a:r>
            <a:r>
              <a:rPr lang="en-US" sz="2800" dirty="0" smtClean="0">
                <a:solidFill>
                  <a:srgbClr val="FFFFCC"/>
                </a:solidFill>
                <a:effectLst/>
                <a:latin typeface="Times" charset="0"/>
                <a:cs typeface="Times" charset="0"/>
                <a:sym typeface="Times" charset="0"/>
              </a:rPr>
              <a:t>prediction </a:t>
            </a:r>
            <a:r>
              <a:rPr lang="en-US" sz="2800" dirty="0">
                <a:solidFill>
                  <a:srgbClr val="FFFFCC"/>
                </a:solidFill>
                <a:effectLst/>
                <a:latin typeface="Times" charset="0"/>
                <a:cs typeface="Times" charset="0"/>
                <a:sym typeface="Times" charset="0"/>
              </a:rPr>
              <a:t>for your test site on Snapshot Day?</a:t>
            </a:r>
            <a:endParaRPr lang="en-US" sz="2800" dirty="0">
              <a:solidFill>
                <a:srgbClr val="FFFFCC"/>
              </a:solidFill>
              <a:effectLst/>
              <a:latin typeface="Times" charset="0"/>
              <a:sym typeface="Times" charset="0"/>
            </a:endParaRPr>
          </a:p>
        </p:txBody>
      </p:sp>
      <p:pic>
        <p:nvPicPr>
          <p:cNvPr id="27651"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114800"/>
            <a:ext cx="4038600"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7652" name="Rectangle 4"/>
          <p:cNvSpPr>
            <a:spLocks/>
          </p:cNvSpPr>
          <p:nvPr/>
        </p:nvSpPr>
        <p:spPr bwMode="auto">
          <a:xfrm>
            <a:off x="609600" y="1447800"/>
            <a:ext cx="3429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spcBef>
                <a:spcPts val="1600"/>
              </a:spcBef>
            </a:pPr>
            <a:r>
              <a:rPr lang="en-US" dirty="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Oxygen solubility in water is poor - cold fresh water only holds 14.2 mg/l </a:t>
            </a:r>
            <a:r>
              <a:rPr lang="en-US" dirty="0" smtClean="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when it is fully </a:t>
            </a:r>
            <a:r>
              <a:rPr lang="en-US" dirty="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saturated. Warm water and saltwater hold </a:t>
            </a:r>
            <a:r>
              <a:rPr lang="en-US" dirty="0" smtClean="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less</a:t>
            </a:r>
            <a:r>
              <a:rPr lang="en-US" dirty="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a:t>
            </a:r>
          </a:p>
        </p:txBody>
      </p:sp>
      <p:sp>
        <p:nvSpPr>
          <p:cNvPr id="27653" name="Rectangle 5"/>
          <p:cNvSpPr>
            <a:spLocks/>
          </p:cNvSpPr>
          <p:nvPr/>
        </p:nvSpPr>
        <p:spPr bwMode="auto">
          <a:xfrm>
            <a:off x="457200" y="5715000"/>
            <a:ext cx="83820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spcBef>
                <a:spcPts val="1200"/>
              </a:spcBef>
            </a:pPr>
            <a:r>
              <a:rPr lang="en-US" sz="2000" b="1" dirty="0">
                <a:solidFill>
                  <a:schemeClr val="tx1"/>
                </a:solidFill>
                <a:ea typeface="ＭＳ Ｐゴシック" charset="0"/>
                <a:cs typeface="Times" charset="0"/>
              </a:rPr>
              <a:t>Fun Fact: </a:t>
            </a:r>
            <a:r>
              <a:rPr lang="en-US" sz="2000" b="1" dirty="0" smtClean="0">
                <a:solidFill>
                  <a:schemeClr val="tx1"/>
                </a:solidFill>
                <a:ea typeface="ＭＳ Ｐゴシック" charset="0"/>
                <a:cs typeface="Times" charset="0"/>
              </a:rPr>
              <a:t>Comparing people and fish!  People </a:t>
            </a:r>
            <a:r>
              <a:rPr lang="en-US" sz="2000" b="1" dirty="0">
                <a:solidFill>
                  <a:schemeClr val="tx1"/>
                </a:solidFill>
                <a:ea typeface="ＭＳ Ｐゴシック" charset="0"/>
                <a:cs typeface="Times" charset="0"/>
              </a:rPr>
              <a:t>need ~200,000 ppm oxygen to breathe.  Fish need ~5 ppm oxygen for respiration.</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box(out)">
                                      <p:cBhvr>
                                        <p:cTn id="7" dur="500"/>
                                        <p:tgtEl>
                                          <p:spTgt spid="276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27653"/>
                                        </p:tgtEl>
                                        <p:attrNameLst>
                                          <p:attrName>style.visibility</p:attrName>
                                        </p:attrNameLst>
                                      </p:cBhvr>
                                      <p:to>
                                        <p:strVal val="visible"/>
                                      </p:to>
                                    </p:set>
                                    <p:anim calcmode="lin" valueType="num">
                                      <p:cBhvr>
                                        <p:cTn id="12" dur="1000" fill="hold"/>
                                        <p:tgtEl>
                                          <p:spTgt spid="27653"/>
                                        </p:tgtEl>
                                        <p:attrNameLst>
                                          <p:attrName>ppt_w</p:attrName>
                                        </p:attrNameLst>
                                      </p:cBhvr>
                                      <p:tavLst>
                                        <p:tav tm="0">
                                          <p:val>
                                            <p:fltVal val="0"/>
                                          </p:val>
                                        </p:tav>
                                        <p:tav tm="100000">
                                          <p:val>
                                            <p:strVal val="#ppt_w"/>
                                          </p:val>
                                        </p:tav>
                                      </p:tavLst>
                                    </p:anim>
                                    <p:anim calcmode="lin" valueType="num">
                                      <p:cBhvr>
                                        <p:cTn id="13" dur="1000" fill="hold"/>
                                        <p:tgtEl>
                                          <p:spTgt spid="27653"/>
                                        </p:tgtEl>
                                        <p:attrNameLst>
                                          <p:attrName>ppt_h</p:attrName>
                                        </p:attrNameLst>
                                      </p:cBhvr>
                                      <p:tavLst>
                                        <p:tav tm="0">
                                          <p:val>
                                            <p:fltVal val="0"/>
                                          </p:val>
                                        </p:tav>
                                        <p:tav tm="100000">
                                          <p:val>
                                            <p:strVal val="#ppt_h"/>
                                          </p:val>
                                        </p:tav>
                                      </p:tavLst>
                                    </p:anim>
                                    <p:anim calcmode="lin" valueType="num">
                                      <p:cBhvr>
                                        <p:cTn id="14" dur="1000" fill="hold"/>
                                        <p:tgtEl>
                                          <p:spTgt spid="2765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765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autoUpdateAnimBg="0"/>
      <p:bldP spid="27653"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3" name="Rectangle 1"/>
          <p:cNvSpPr>
            <a:spLocks noChangeArrowheads="1"/>
          </p:cNvSpPr>
          <p:nvPr>
            <p:ph type="title"/>
          </p:nvPr>
        </p:nvSpPr>
        <p:spPr>
          <a:xfrm>
            <a:off x="457200" y="0"/>
            <a:ext cx="8229600" cy="1692275"/>
          </a:xfrm>
          <a:ln/>
        </p:spPr>
        <p:txBody>
          <a:bodyPr rIns="132080"/>
          <a:lstStyle/>
          <a:p>
            <a:r>
              <a:rPr lang="en-US"/>
              <a:t>pH</a:t>
            </a:r>
          </a:p>
        </p:txBody>
      </p:sp>
      <p:sp>
        <p:nvSpPr>
          <p:cNvPr id="28674" name="Rectangle 2"/>
          <p:cNvSpPr>
            <a:spLocks noChangeArrowheads="1"/>
          </p:cNvSpPr>
          <p:nvPr>
            <p:ph type="body" idx="1"/>
          </p:nvPr>
        </p:nvSpPr>
        <p:spPr>
          <a:xfrm>
            <a:off x="4876800" y="2819400"/>
            <a:ext cx="4038600" cy="3467100"/>
          </a:xfrm>
          <a:ln/>
        </p:spPr>
        <p:txBody>
          <a:bodyPr rIns="132080"/>
          <a:lstStyle/>
          <a:p>
            <a:pPr>
              <a:lnSpc>
                <a:spcPct val="90000"/>
              </a:lnSpc>
            </a:pPr>
            <a:r>
              <a:rPr lang="en-US" sz="2800"/>
              <a:t>Look at the pH measure of the Hudson River in your area - is it:</a:t>
            </a:r>
          </a:p>
        </p:txBody>
      </p:sp>
      <p:pic>
        <p:nvPicPr>
          <p:cNvPr id="28675"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43200"/>
            <a:ext cx="4038600"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8676" name="Rectangle 4"/>
          <p:cNvSpPr>
            <a:spLocks/>
          </p:cNvSpPr>
          <p:nvPr/>
        </p:nvSpPr>
        <p:spPr bwMode="auto">
          <a:xfrm>
            <a:off x="1066800" y="1143000"/>
            <a:ext cx="70866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r>
              <a:rPr lang="en-US" sz="280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Fish are very sensitive to the pH of the water - each species has a range they find acceptable for health &amp; reproduction</a:t>
            </a:r>
          </a:p>
        </p:txBody>
      </p:sp>
      <p:sp>
        <p:nvSpPr>
          <p:cNvPr id="28677" name="Rectangle 5"/>
          <p:cNvSpPr>
            <a:spLocks/>
          </p:cNvSpPr>
          <p:nvPr/>
        </p:nvSpPr>
        <p:spPr bwMode="auto">
          <a:xfrm>
            <a:off x="457200" y="4495800"/>
            <a:ext cx="4191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spcBef>
                <a:spcPts val="1600"/>
              </a:spcBef>
            </a:pPr>
            <a:r>
              <a:rPr lang="en-US" b="1">
                <a:solidFill>
                  <a:schemeClr val="tx1"/>
                </a:solidFill>
                <a:latin typeface="Palatino" charset="0"/>
                <a:ea typeface="ＭＳ Ｐゴシック" charset="0"/>
                <a:cs typeface="Palatino" charset="0"/>
                <a:sym typeface="Palatino" charset="0"/>
              </a:rPr>
              <a:t>pH is the measure of acidity or alkalinity in the water.  Water that is highly acidic OR alkaline can damage the skin, gills or eyes of fish.</a:t>
            </a:r>
            <a:r>
              <a:rPr lang="en-US" sz="2000" b="1">
                <a:solidFill>
                  <a:schemeClr val="tx1"/>
                </a:solidFill>
                <a:ea typeface="ＭＳ Ｐゴシック" charset="0"/>
                <a:cs typeface="Times" charset="0"/>
              </a:rPr>
              <a:t> </a:t>
            </a:r>
          </a:p>
        </p:txBody>
      </p:sp>
      <p:sp>
        <p:nvSpPr>
          <p:cNvPr id="28678" name="Rectangle 6"/>
          <p:cNvSpPr>
            <a:spLocks/>
          </p:cNvSpPr>
          <p:nvPr/>
        </p:nvSpPr>
        <p:spPr bwMode="auto">
          <a:xfrm>
            <a:off x="5105400" y="4495800"/>
            <a:ext cx="221138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wrap="none" lIns="0" tIns="0" rIns="40639" bIns="0">
            <a:spAutoFit/>
          </a:bodyPr>
          <a:lstStyle/>
          <a:p>
            <a:pPr marL="39688">
              <a:spcBef>
                <a:spcPts val="738"/>
              </a:spcBef>
            </a:pPr>
            <a:r>
              <a:rPr lang="en-US" sz="280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neutral (7.0)?</a:t>
            </a:r>
          </a:p>
        </p:txBody>
      </p:sp>
      <p:sp>
        <p:nvSpPr>
          <p:cNvPr id="28679" name="Rectangle 7"/>
          <p:cNvSpPr>
            <a:spLocks/>
          </p:cNvSpPr>
          <p:nvPr/>
        </p:nvSpPr>
        <p:spPr bwMode="auto">
          <a:xfrm>
            <a:off x="5103813" y="5029200"/>
            <a:ext cx="32067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wrap="none" lIns="0" tIns="0" rIns="40639" bIns="0">
            <a:spAutoFit/>
          </a:bodyPr>
          <a:lstStyle/>
          <a:p>
            <a:pPr marL="39688"/>
            <a:r>
              <a:rPr lang="en-US" sz="280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more acidic (&lt; 7.0)?</a:t>
            </a:r>
          </a:p>
        </p:txBody>
      </p:sp>
      <p:sp>
        <p:nvSpPr>
          <p:cNvPr id="28680" name="Rectangle 8"/>
          <p:cNvSpPr>
            <a:spLocks/>
          </p:cNvSpPr>
          <p:nvPr/>
        </p:nvSpPr>
        <p:spPr bwMode="auto">
          <a:xfrm>
            <a:off x="5103813" y="5562600"/>
            <a:ext cx="341153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wrap="none" lIns="0" tIns="0" rIns="40639" bIns="0">
            <a:spAutoFit/>
          </a:bodyPr>
          <a:lstStyle/>
          <a:p>
            <a:pPr marL="39688"/>
            <a:r>
              <a:rPr lang="en-US" sz="280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or more basic (&gt;7.0)?</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8674">
                                            <p:txEl>
                                              <p:pRg st="0" end="0"/>
                                            </p:txEl>
                                          </p:spTgt>
                                        </p:tgtEl>
                                        <p:attrNameLst>
                                          <p:attrName>style.visibility</p:attrName>
                                        </p:attrNameLst>
                                      </p:cBhvr>
                                      <p:to>
                                        <p:strVal val="visible"/>
                                      </p:to>
                                    </p:set>
                                    <p:anim calcmode="lin" valueType="num">
                                      <p:cBhvr>
                                        <p:cTn id="7" dur="1000" fill="hold"/>
                                        <p:tgtEl>
                                          <p:spTgt spid="2867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867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867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867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8678"/>
                                        </p:tgtEl>
                                        <p:attrNameLst>
                                          <p:attrName>style.visibility</p:attrName>
                                        </p:attrNameLst>
                                      </p:cBhvr>
                                      <p:to>
                                        <p:strVal val="visible"/>
                                      </p:to>
                                    </p:set>
                                    <p:animEffect transition="in" filter="box(in)">
                                      <p:cBhvr>
                                        <p:cTn id="15" dur="500"/>
                                        <p:tgtEl>
                                          <p:spTgt spid="2867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28679"/>
                                        </p:tgtEl>
                                        <p:attrNameLst>
                                          <p:attrName>style.visibility</p:attrName>
                                        </p:attrNameLst>
                                      </p:cBhvr>
                                      <p:to>
                                        <p:strVal val="visible"/>
                                      </p:to>
                                    </p:set>
                                    <p:animEffect transition="in" filter="box(in)">
                                      <p:cBhvr>
                                        <p:cTn id="20" dur="500"/>
                                        <p:tgtEl>
                                          <p:spTgt spid="2867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28680"/>
                                        </p:tgtEl>
                                        <p:attrNameLst>
                                          <p:attrName>style.visibility</p:attrName>
                                        </p:attrNameLst>
                                      </p:cBhvr>
                                      <p:to>
                                        <p:strVal val="visible"/>
                                      </p:to>
                                    </p:set>
                                    <p:animEffect transition="in" filter="box(in)">
                                      <p:cBhvr>
                                        <p:cTn id="25" dur="500"/>
                                        <p:tgtEl>
                                          <p:spTgt spid="286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autoUpdateAnimBg="0"/>
      <p:bldP spid="28678" grpId="0" autoUpdateAnimBg="0"/>
      <p:bldP spid="28679" grpId="0" autoUpdateAnimBg="0"/>
      <p:bldP spid="28680"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ChangeArrowheads="1"/>
          </p:cNvSpPr>
          <p:nvPr>
            <p:ph type="title"/>
          </p:nvPr>
        </p:nvSpPr>
        <p:spPr>
          <a:ln/>
        </p:spPr>
        <p:txBody>
          <a:bodyPr rIns="132080"/>
          <a:lstStyle/>
          <a:p>
            <a:r>
              <a:rPr lang="en-US"/>
              <a:t>Common Catches</a:t>
            </a:r>
            <a:br>
              <a:rPr lang="en-US"/>
            </a:br>
            <a:r>
              <a:rPr lang="en-US"/>
              <a:t>Will this year vary?</a:t>
            </a:r>
          </a:p>
        </p:txBody>
      </p:sp>
      <p:pic>
        <p:nvPicPr>
          <p:cNvPr id="2969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962400"/>
            <a:ext cx="2897188"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9699"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0" y="1625600"/>
            <a:ext cx="17907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9700" name="Picture 4"/>
          <p:cNvPicPr>
            <a:picLocks noChangeArrowheads="1"/>
          </p:cNvPicPr>
          <p:nvPr/>
        </p:nvPicPr>
        <p:blipFill>
          <a:blip r:embed="rId4">
            <a:extLst>
              <a:ext uri="{28A0092B-C50C-407E-A947-70E740481C1C}">
                <a14:useLocalDpi xmlns:a14="http://schemas.microsoft.com/office/drawing/2010/main" val="0"/>
              </a:ext>
            </a:extLst>
          </a:blip>
          <a:srcRect l="5006" t="5005"/>
          <a:stretch>
            <a:fillRect/>
          </a:stretch>
        </p:blipFill>
        <p:spPr bwMode="auto">
          <a:xfrm>
            <a:off x="5257800" y="1600200"/>
            <a:ext cx="2890838"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01"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038600"/>
            <a:ext cx="3889375"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ChangeArrowheads="1"/>
          </p:cNvSpPr>
          <p:nvPr>
            <p:ph type="title"/>
          </p:nvPr>
        </p:nvSpPr>
        <p:spPr>
          <a:ln/>
        </p:spPr>
        <p:txBody>
          <a:bodyPr rIns="132080"/>
          <a:lstStyle/>
          <a:p>
            <a:r>
              <a:rPr lang="en-US"/>
              <a:t>Identify, measure, count </a:t>
            </a:r>
          </a:p>
        </p:txBody>
      </p:sp>
      <p:sp>
        <p:nvSpPr>
          <p:cNvPr id="30722" name="Rectangle 2"/>
          <p:cNvSpPr>
            <a:spLocks noChangeArrowheads="1"/>
          </p:cNvSpPr>
          <p:nvPr>
            <p:ph type="body" idx="1"/>
          </p:nvPr>
        </p:nvSpPr>
        <p:spPr>
          <a:xfrm>
            <a:off x="457200" y="1600200"/>
            <a:ext cx="4038600" cy="5257800"/>
          </a:xfrm>
          <a:ln/>
        </p:spPr>
        <p:txBody>
          <a:bodyPr rIns="132080"/>
          <a:lstStyle/>
          <a:p>
            <a:pPr marL="782638" lvl="1"/>
            <a:endParaRPr lang="en-US" sz="2400"/>
          </a:p>
          <a:p>
            <a:pPr marL="782638" lvl="1"/>
            <a:r>
              <a:rPr lang="en-US" sz="2400"/>
              <a:t> </a:t>
            </a:r>
          </a:p>
        </p:txBody>
      </p:sp>
      <p:pic>
        <p:nvPicPr>
          <p:cNvPr id="30723"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0724"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447800"/>
            <a:ext cx="31702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0725" name="Rectangle 5"/>
          <p:cNvSpPr>
            <a:spLocks/>
          </p:cNvSpPr>
          <p:nvPr/>
        </p:nvSpPr>
        <p:spPr bwMode="auto">
          <a:xfrm>
            <a:off x="5181600" y="5638800"/>
            <a:ext cx="29718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spcBef>
                <a:spcPts val="1200"/>
              </a:spcBef>
            </a:pPr>
            <a:r>
              <a:rPr lang="en-US" b="1">
                <a:solidFill>
                  <a:schemeClr val="tx1"/>
                </a:solidFill>
                <a:ea typeface="ＭＳ Ｐゴシック" charset="0"/>
                <a:cs typeface="Times" charset="0"/>
              </a:rPr>
              <a:t>Striped Sea Robin</a:t>
            </a:r>
          </a:p>
        </p:txBody>
      </p:sp>
      <p:sp>
        <p:nvSpPr>
          <p:cNvPr id="30726" name="Rectangle 6"/>
          <p:cNvSpPr>
            <a:spLocks/>
          </p:cNvSpPr>
          <p:nvPr/>
        </p:nvSpPr>
        <p:spPr bwMode="auto">
          <a:xfrm>
            <a:off x="1066800" y="5638800"/>
            <a:ext cx="28194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spcBef>
                <a:spcPts val="1200"/>
              </a:spcBef>
            </a:pPr>
            <a:r>
              <a:rPr lang="en-US" b="1">
                <a:solidFill>
                  <a:schemeClr val="tx1"/>
                </a:solidFill>
                <a:ea typeface="ＭＳ Ｐゴシック" charset="0"/>
                <a:cs typeface="Times" charset="0"/>
              </a:rPr>
              <a:t>American Eel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ChangeArrowheads="1"/>
          </p:cNvSpPr>
          <p:nvPr>
            <p:ph type="title"/>
          </p:nvPr>
        </p:nvSpPr>
        <p:spPr>
          <a:ln/>
        </p:spPr>
        <p:txBody>
          <a:bodyPr rIns="132080"/>
          <a:lstStyle/>
          <a:p>
            <a:r>
              <a:rPr lang="en-US" sz="4000"/>
              <a:t>Do a little research on the variety caught in your section of the river River</a:t>
            </a:r>
          </a:p>
        </p:txBody>
      </p:sp>
      <p:pic>
        <p:nvPicPr>
          <p:cNvPr id="3174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 y="1701800"/>
            <a:ext cx="403860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174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133600"/>
            <a:ext cx="4038600"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1748" name="Rectangle 4"/>
          <p:cNvSpPr>
            <a:spLocks/>
          </p:cNvSpPr>
          <p:nvPr/>
        </p:nvSpPr>
        <p:spPr bwMode="auto">
          <a:xfrm>
            <a:off x="444500" y="3949700"/>
            <a:ext cx="8001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lnSpc>
                <a:spcPct val="90000"/>
              </a:lnSpc>
              <a:spcBef>
                <a:spcPts val="638"/>
              </a:spcBef>
              <a:buClr>
                <a:srgbClr val="FFCC00"/>
              </a:buClr>
              <a:buSzPct val="69000"/>
              <a:buFont typeface="Wingdings" charset="0"/>
              <a:buChar char="n"/>
            </a:pPr>
            <a:r>
              <a:rPr lang="en-US">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Callinectus Sapidus or Blue Crab - The name means beautiful swimmer  (yes they SWIM).  Females carry their eggs down into saltwater section of the river to hatch and develop, males like the brackish section of the water but they can both be found up to the Troy Dam!</a:t>
            </a:r>
          </a:p>
        </p:txBody>
      </p:sp>
      <p:sp>
        <p:nvSpPr>
          <p:cNvPr id="31749" name="Rectangle 5"/>
          <p:cNvSpPr>
            <a:spLocks/>
          </p:cNvSpPr>
          <p:nvPr/>
        </p:nvSpPr>
        <p:spPr bwMode="auto">
          <a:xfrm>
            <a:off x="336550" y="5829300"/>
            <a:ext cx="79629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lnSpc>
                <a:spcPct val="90000"/>
              </a:lnSpc>
              <a:spcBef>
                <a:spcPts val="638"/>
              </a:spcBef>
              <a:buClr>
                <a:srgbClr val="FFCC00"/>
              </a:buClr>
              <a:buSzPct val="69000"/>
              <a:buFont typeface="Wingdings" charset="0"/>
              <a:buChar char="n"/>
            </a:pPr>
            <a:r>
              <a:rPr lang="en-US" dirty="0" err="1">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Notropis</a:t>
            </a:r>
            <a:r>
              <a:rPr lang="en-US" dirty="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 </a:t>
            </a:r>
            <a:r>
              <a:rPr lang="en-US" dirty="0" err="1">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hudsonius</a:t>
            </a:r>
            <a:r>
              <a:rPr lang="en-US" dirty="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  or </a:t>
            </a:r>
            <a:r>
              <a:rPr lang="en-US" dirty="0" err="1">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Spottail</a:t>
            </a:r>
            <a:r>
              <a:rPr lang="en-US" dirty="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 Shiner - First collected in the Hudson </a:t>
            </a:r>
            <a:r>
              <a:rPr lang="en-US" dirty="0" smtClean="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River - </a:t>
            </a:r>
            <a:r>
              <a:rPr lang="en-US" dirty="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a freshwater river species.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additive="base">
                                        <p:cTn id="7" dur="500" fill="hold"/>
                                        <p:tgtEl>
                                          <p:spTgt spid="31747"/>
                                        </p:tgtEl>
                                        <p:attrNameLst>
                                          <p:attrName>ppt_x</p:attrName>
                                        </p:attrNameLst>
                                      </p:cBhvr>
                                      <p:tavLst>
                                        <p:tav tm="0">
                                          <p:val>
                                            <p:strVal val="#ppt_x"/>
                                          </p:val>
                                        </p:tav>
                                        <p:tav tm="100000">
                                          <p:val>
                                            <p:strVal val="#ppt_x"/>
                                          </p:val>
                                        </p:tav>
                                      </p:tavLst>
                                    </p:anim>
                                    <p:anim calcmode="lin" valueType="num">
                                      <p:cBhvr additive="base">
                                        <p:cTn id="8" dur="500" fill="hold"/>
                                        <p:tgtEl>
                                          <p:spTgt spid="3174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1749"/>
                                        </p:tgtEl>
                                        <p:attrNameLst>
                                          <p:attrName>style.visibility</p:attrName>
                                        </p:attrNameLst>
                                      </p:cBhvr>
                                      <p:to>
                                        <p:strVal val="visible"/>
                                      </p:to>
                                    </p:set>
                                    <p:anim calcmode="lin" valueType="num">
                                      <p:cBhvr additive="base">
                                        <p:cTn id="13" dur="500" fill="hold"/>
                                        <p:tgtEl>
                                          <p:spTgt spid="31749"/>
                                        </p:tgtEl>
                                        <p:attrNameLst>
                                          <p:attrName>ppt_x</p:attrName>
                                        </p:attrNameLst>
                                      </p:cBhvr>
                                      <p:tavLst>
                                        <p:tav tm="0">
                                          <p:val>
                                            <p:strVal val="#ppt_x"/>
                                          </p:val>
                                        </p:tav>
                                        <p:tav tm="100000">
                                          <p:val>
                                            <p:strVal val="#ppt_x"/>
                                          </p:val>
                                        </p:tav>
                                      </p:tavLst>
                                    </p:anim>
                                    <p:anim calcmode="lin" valueType="num">
                                      <p:cBhvr additive="base">
                                        <p:cTn id="14" dur="500" fill="hold"/>
                                        <p:tgtEl>
                                          <p:spTgt spid="3174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rgbClr val="003299"/>
        </a:solidFill>
        <a:effectLst/>
      </p:bgPr>
    </p:bg>
    <p:spTree>
      <p:nvGrpSpPr>
        <p:cNvPr id="1" name=""/>
        <p:cNvGrpSpPr/>
        <p:nvPr/>
      </p:nvGrpSpPr>
      <p:grpSpPr>
        <a:xfrm>
          <a:off x="0" y="0"/>
          <a:ext cx="0" cy="0"/>
          <a:chOff x="0" y="0"/>
          <a:chExt cx="0" cy="0"/>
        </a:xfrm>
      </p:grpSpPr>
      <p:sp>
        <p:nvSpPr>
          <p:cNvPr id="5121" name="Rectangle 1"/>
          <p:cNvSpPr>
            <a:spLocks noChangeArrowheads="1"/>
          </p:cNvSpPr>
          <p:nvPr>
            <p:ph type="title"/>
          </p:nvPr>
        </p:nvSpPr>
        <p:spPr>
          <a:xfrm>
            <a:off x="457200" y="274638"/>
            <a:ext cx="8229600" cy="1143000"/>
          </a:xfrm>
          <a:ln/>
        </p:spPr>
        <p:txBody>
          <a:bodyPr rIns="132080"/>
          <a:lstStyle/>
          <a:p>
            <a:r>
              <a:rPr lang="en-US">
                <a:solidFill>
                  <a:srgbClr val="FFCC00"/>
                </a:solidFill>
              </a:rPr>
              <a:t>Your Analysis Is Important</a:t>
            </a:r>
          </a:p>
        </p:txBody>
      </p:sp>
      <p:sp>
        <p:nvSpPr>
          <p:cNvPr id="5122" name="Rectangle 2"/>
          <p:cNvSpPr>
            <a:spLocks noChangeArrowheads="1"/>
          </p:cNvSpPr>
          <p:nvPr>
            <p:ph type="body" idx="1"/>
          </p:nvPr>
        </p:nvSpPr>
        <p:spPr>
          <a:xfrm>
            <a:off x="1130300" y="4991100"/>
            <a:ext cx="7620000" cy="1739900"/>
          </a:xfrm>
          <a:ln/>
        </p:spPr>
        <p:txBody>
          <a:bodyPr/>
          <a:lstStyle/>
          <a:p>
            <a:pPr marL="0" indent="0">
              <a:lnSpc>
                <a:spcPct val="90000"/>
              </a:lnSpc>
              <a:buNone/>
            </a:pPr>
            <a:r>
              <a:rPr lang="en-US" sz="2800" dirty="0"/>
              <a:t>Start by developing </a:t>
            </a:r>
            <a:r>
              <a:rPr lang="en-US" sz="2800" dirty="0" smtClean="0"/>
              <a:t>predictions </a:t>
            </a:r>
            <a:r>
              <a:rPr lang="en-US" sz="2800" dirty="0"/>
              <a:t>for your site:</a:t>
            </a:r>
          </a:p>
          <a:p>
            <a:pPr marL="0" indent="0">
              <a:lnSpc>
                <a:spcPct val="90000"/>
              </a:lnSpc>
              <a:buNone/>
            </a:pPr>
            <a:r>
              <a:rPr lang="en-US" sz="2800" dirty="0" smtClean="0"/>
              <a:t>“What </a:t>
            </a:r>
            <a:r>
              <a:rPr lang="en-US" sz="2800" dirty="0"/>
              <a:t>will a </a:t>
            </a:r>
            <a:r>
              <a:rPr lang="ja-JP" altLang="en-US" sz="2800" dirty="0">
                <a:latin typeface="Arial"/>
              </a:rPr>
              <a:t>‘</a:t>
            </a:r>
            <a:r>
              <a:rPr lang="en-US" sz="2800" dirty="0"/>
              <a:t>snapshot</a:t>
            </a:r>
            <a:r>
              <a:rPr lang="ja-JP" altLang="en-US" sz="2800" dirty="0">
                <a:latin typeface="Arial"/>
              </a:rPr>
              <a:t>’</a:t>
            </a:r>
            <a:r>
              <a:rPr lang="en-US" sz="2800" dirty="0"/>
              <a:t>, or a sample of the Hudson River look in your </a:t>
            </a:r>
            <a:r>
              <a:rPr lang="en-US" sz="2800" dirty="0" smtClean="0"/>
              <a:t>area?”</a:t>
            </a:r>
            <a:endParaRPr lang="en-US" sz="2800" dirty="0"/>
          </a:p>
        </p:txBody>
      </p:sp>
      <p:pic>
        <p:nvPicPr>
          <p:cNvPr id="5123"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67640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124" name="Rectangle 4"/>
          <p:cNvSpPr>
            <a:spLocks/>
          </p:cNvSpPr>
          <p:nvPr/>
        </p:nvSpPr>
        <p:spPr bwMode="auto">
          <a:xfrm>
            <a:off x="457200" y="3162300"/>
            <a:ext cx="4419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496888">
              <a:lnSpc>
                <a:spcPct val="90000"/>
              </a:lnSpc>
              <a:spcBef>
                <a:spcPts val="513"/>
              </a:spcBef>
              <a:buClr>
                <a:srgbClr val="A886E0"/>
              </a:buClr>
              <a:buSzPct val="69000"/>
              <a:buFont typeface="Wingdings" charset="0"/>
              <a:buChar char="n"/>
            </a:pPr>
            <a:r>
              <a:rPr lang="en-US" sz="2000" dirty="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What does the habitat look like?  Are there aquatic plants? Piers? Riprap? </a:t>
            </a:r>
          </a:p>
        </p:txBody>
      </p:sp>
      <p:sp>
        <p:nvSpPr>
          <p:cNvPr id="5125" name="Rectangle 5"/>
          <p:cNvSpPr>
            <a:spLocks/>
          </p:cNvSpPr>
          <p:nvPr/>
        </p:nvSpPr>
        <p:spPr bwMode="auto">
          <a:xfrm>
            <a:off x="533400" y="4241800"/>
            <a:ext cx="4191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496888">
              <a:lnSpc>
                <a:spcPct val="90000"/>
              </a:lnSpc>
              <a:spcBef>
                <a:spcPts val="513"/>
              </a:spcBef>
              <a:buClr>
                <a:srgbClr val="A886E0"/>
              </a:buClr>
              <a:buSzPct val="69000"/>
              <a:buFont typeface="Wingdings" charset="0"/>
              <a:buChar char="n"/>
            </a:pPr>
            <a:r>
              <a:rPr lang="en-US" sz="2000" dirty="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What </a:t>
            </a:r>
            <a:r>
              <a:rPr lang="en-US" sz="2000" dirty="0" smtClean="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will be the range of </a:t>
            </a:r>
            <a:r>
              <a:rPr lang="en-US" sz="2000" dirty="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the pH and Dissolved </a:t>
            </a:r>
            <a:r>
              <a:rPr lang="en-US" sz="2000" dirty="0" smtClean="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Oxygen?</a:t>
            </a:r>
            <a:endParaRPr lang="en-US" sz="2000" dirty="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endParaRPr>
          </a:p>
        </p:txBody>
      </p:sp>
      <p:sp>
        <p:nvSpPr>
          <p:cNvPr id="5126" name="Rectangle 6"/>
          <p:cNvSpPr>
            <a:spLocks/>
          </p:cNvSpPr>
          <p:nvPr/>
        </p:nvSpPr>
        <p:spPr bwMode="auto">
          <a:xfrm>
            <a:off x="520700" y="1333500"/>
            <a:ext cx="39370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496888">
              <a:lnSpc>
                <a:spcPct val="90000"/>
              </a:lnSpc>
              <a:spcBef>
                <a:spcPts val="513"/>
              </a:spcBef>
              <a:buClr>
                <a:srgbClr val="A886E0"/>
              </a:buClr>
              <a:buSzPct val="69000"/>
              <a:buFont typeface="Wingdings" charset="0"/>
              <a:buChar char="n"/>
            </a:pPr>
            <a:r>
              <a:rPr lang="en-US" sz="2000" dirty="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Is the water at your site salty from the Atlantic ? Or is it fresh from the Adirondacks </a:t>
            </a:r>
            <a:r>
              <a:rPr lang="en-US" sz="2000" dirty="0" smtClean="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and </a:t>
            </a:r>
            <a:r>
              <a:rPr lang="en-US" sz="2000" dirty="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upper tributaries? Or is it brackish (a </a:t>
            </a:r>
            <a:r>
              <a:rPr lang="en-US" sz="2000" dirty="0" smtClean="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salty and freshwater mix</a:t>
            </a:r>
            <a:r>
              <a:rPr lang="en-US" sz="2000" dirty="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box(in)">
                                      <p:cBhvr>
                                        <p:cTn id="7" dur="500"/>
                                        <p:tgtEl>
                                          <p:spTgt spid="51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box(in)">
                                      <p:cBhvr>
                                        <p:cTn id="12" dur="500"/>
                                        <p:tgtEl>
                                          <p:spTgt spid="51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125"/>
                                        </p:tgtEl>
                                        <p:attrNameLst>
                                          <p:attrName>style.visibility</p:attrName>
                                        </p:attrNameLst>
                                      </p:cBhvr>
                                      <p:to>
                                        <p:strVal val="visible"/>
                                      </p:to>
                                    </p:set>
                                    <p:animEffect transition="in" filter="box(in)">
                                      <p:cBhvr>
                                        <p:cTn id="17" dur="500"/>
                                        <p:tgtEl>
                                          <p:spTgt spid="51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122">
                                            <p:txEl>
                                              <p:pRg st="0" end="0"/>
                                            </p:txEl>
                                          </p:spTgt>
                                        </p:tgtEl>
                                        <p:attrNameLst>
                                          <p:attrName>style.visibility</p:attrName>
                                        </p:attrNameLst>
                                      </p:cBhvr>
                                      <p:to>
                                        <p:strVal val="visible"/>
                                      </p:to>
                                    </p:set>
                                    <p:animEffect transition="in" filter="box(in)">
                                      <p:cBhvr>
                                        <p:cTn id="22" dur="500"/>
                                        <p:tgtEl>
                                          <p:spTgt spid="5122">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122">
                                            <p:txEl>
                                              <p:pRg st="1" end="1"/>
                                            </p:txEl>
                                          </p:spTgt>
                                        </p:tgtEl>
                                        <p:attrNameLst>
                                          <p:attrName>style.visibility</p:attrName>
                                        </p:attrNameLst>
                                      </p:cBhvr>
                                      <p:to>
                                        <p:strVal val="visible"/>
                                      </p:to>
                                    </p:set>
                                    <p:animEffect transition="in" filter="box(in)">
                                      <p:cBhvr>
                                        <p:cTn id="27" dur="500"/>
                                        <p:tgtEl>
                                          <p:spTgt spid="51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autoUpdateAnimBg="0"/>
      <p:bldP spid="5124" grpId="0" autoUpdateAnimBg="0"/>
      <p:bldP spid="5125" grpId="0" autoUpdateAnimBg="0"/>
      <p:bldP spid="5126"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rrowheads="1"/>
          </p:cNvPicPr>
          <p:nvPr/>
        </p:nvPicPr>
        <p:blipFill rotWithShape="1">
          <a:blip r:embed="rId3">
            <a:extLst>
              <a:ext uri="{28A0092B-C50C-407E-A947-70E740481C1C}">
                <a14:useLocalDpi xmlns:a14="http://schemas.microsoft.com/office/drawing/2010/main" val="0"/>
              </a:ext>
            </a:extLst>
          </a:blip>
          <a:srcRect b="10596"/>
          <a:stretch/>
        </p:blipFill>
        <p:spPr bwMode="auto">
          <a:xfrm>
            <a:off x="-18184" y="-788"/>
            <a:ext cx="10134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2770" name="Rectangle 2"/>
          <p:cNvSpPr>
            <a:spLocks/>
          </p:cNvSpPr>
          <p:nvPr/>
        </p:nvSpPr>
        <p:spPr bwMode="auto">
          <a:xfrm>
            <a:off x="2133600" y="152400"/>
            <a:ext cx="5334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spcBef>
                <a:spcPts val="1200"/>
              </a:spcBef>
            </a:pPr>
            <a:r>
              <a:rPr lang="en-US" sz="2000" b="1" dirty="0">
                <a:solidFill>
                  <a:srgbClr val="036D00"/>
                </a:solidFill>
                <a:ea typeface="ＭＳ Ｐゴシック" charset="0"/>
                <a:cs typeface="Times" charset="0"/>
              </a:rPr>
              <a:t>The river </a:t>
            </a:r>
            <a:r>
              <a:rPr lang="en-US" sz="2000" b="1" dirty="0" smtClean="0">
                <a:solidFill>
                  <a:srgbClr val="036D00"/>
                </a:solidFill>
                <a:ea typeface="ＭＳ Ｐゴシック" charset="0"/>
                <a:cs typeface="Times" charset="0"/>
              </a:rPr>
              <a:t>wasn</a:t>
            </a:r>
            <a:r>
              <a:rPr lang="en-US" sz="2000" b="1" dirty="0" smtClean="0">
                <a:solidFill>
                  <a:srgbClr val="036D00"/>
                </a:solidFill>
                <a:latin typeface="Arial"/>
                <a:ea typeface="ＭＳ Ｐゴシック" charset="0"/>
                <a:cs typeface="Times" charset="0"/>
              </a:rPr>
              <a:t>’</a:t>
            </a:r>
            <a:r>
              <a:rPr lang="en-US" sz="2000" b="1" dirty="0" smtClean="0">
                <a:solidFill>
                  <a:srgbClr val="036D00"/>
                </a:solidFill>
                <a:ea typeface="ＭＳ Ｐゴシック" charset="0"/>
                <a:cs typeface="Times" charset="0"/>
              </a:rPr>
              <a:t>t </a:t>
            </a:r>
            <a:r>
              <a:rPr lang="en-US" sz="2000" b="1" dirty="0">
                <a:solidFill>
                  <a:srgbClr val="036D00"/>
                </a:solidFill>
                <a:ea typeface="ＭＳ Ｐゴシック" charset="0"/>
                <a:cs typeface="Times" charset="0"/>
              </a:rPr>
              <a:t>always here.  The trench or path for the river was carved through the rocks and hills by giant glaciers </a:t>
            </a:r>
            <a:r>
              <a:rPr lang="en-US" sz="2000" b="1" dirty="0" smtClean="0">
                <a:solidFill>
                  <a:srgbClr val="036D00"/>
                </a:solidFill>
                <a:ea typeface="ＭＳ Ｐゴシック" charset="0"/>
                <a:cs typeface="Times" charset="0"/>
              </a:rPr>
              <a:t>some tens of millions of </a:t>
            </a:r>
            <a:r>
              <a:rPr lang="en-US" sz="2000" b="1" dirty="0">
                <a:solidFill>
                  <a:srgbClr val="036D00"/>
                </a:solidFill>
                <a:ea typeface="ＭＳ Ｐゴシック" charset="0"/>
                <a:cs typeface="Times" charset="0"/>
              </a:rPr>
              <a:t>years </a:t>
            </a:r>
            <a:r>
              <a:rPr lang="en-US" sz="2000" b="1" dirty="0" smtClean="0">
                <a:solidFill>
                  <a:srgbClr val="036D00"/>
                </a:solidFill>
                <a:ea typeface="ＭＳ Ｐゴシック" charset="0"/>
                <a:cs typeface="Times" charset="0"/>
              </a:rPr>
              <a:t>ago. The carved valley filled with water about 6,000 years ago as sea level rose and filled the low lying area.</a:t>
            </a:r>
            <a:endParaRPr lang="en-US" sz="2000" b="1" dirty="0">
              <a:solidFill>
                <a:srgbClr val="036D00"/>
              </a:solidFill>
              <a:ea typeface="ＭＳ Ｐゴシック" charset="0"/>
              <a:cs typeface="Time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62000"/>
            <a:ext cx="79248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3794" name="Rectangle 2"/>
          <p:cNvSpPr>
            <a:spLocks/>
          </p:cNvSpPr>
          <p:nvPr/>
        </p:nvSpPr>
        <p:spPr bwMode="auto">
          <a:xfrm>
            <a:off x="533400" y="5457825"/>
            <a:ext cx="84582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r>
              <a:rPr lang="en-US" sz="2000" b="1">
                <a:solidFill>
                  <a:srgbClr val="E5E5FF"/>
                </a:solidFill>
                <a:effectLst>
                  <a:outerShdw blurRad="38100" dist="38100" dir="2700000" algn="tl">
                    <a:srgbClr val="000000"/>
                  </a:outerShdw>
                </a:effectLst>
                <a:latin typeface="Palatino" charset="0"/>
                <a:ea typeface="ＭＳ Ｐゴシック" charset="0"/>
                <a:cs typeface="Palatino" charset="0"/>
                <a:sym typeface="Palatino" charset="0"/>
              </a:rPr>
              <a:t>Man has also influenced the river bottom through dredging. The dark blue colors are deeper places in the bottom.    Note the depth scale is in meters not feet.  The river bottom depth and material can influence many items you will be testing.  What impacts can you list?</a:t>
            </a:r>
          </a:p>
        </p:txBody>
      </p:sp>
      <p:sp>
        <p:nvSpPr>
          <p:cNvPr id="33795" name="AutoShape 3"/>
          <p:cNvSpPr>
            <a:spLocks/>
          </p:cNvSpPr>
          <p:nvPr/>
        </p:nvSpPr>
        <p:spPr bwMode="auto">
          <a:xfrm>
            <a:off x="7315200" y="4648200"/>
            <a:ext cx="1143000" cy="838200"/>
          </a:xfrm>
          <a:prstGeom prst="roundRect">
            <a:avLst>
              <a:gd name="adj" fmla="val 16667"/>
            </a:avLst>
          </a:prstGeom>
          <a:solidFill>
            <a:schemeClr val="accent1"/>
          </a:solidFill>
          <a:ln w="12700">
            <a:solidFill>
              <a:schemeClr val="tx1"/>
            </a:solidFill>
            <a:prstDash val="solid"/>
            <a:round/>
            <a:headEnd type="none" w="med" len="med"/>
            <a:tailEnd type="none" w="med" len="med"/>
          </a:ln>
        </p:spPr>
        <p:txBody>
          <a:bodyPr lIns="0" tIns="0" rIns="0" bIns="0"/>
          <a:lstStyle/>
          <a:p>
            <a:endParaRPr lang="en-US"/>
          </a:p>
        </p:txBody>
      </p:sp>
      <p:pic>
        <p:nvPicPr>
          <p:cNvPr id="33796"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4800600"/>
            <a:ext cx="9858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3797"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5105400"/>
            <a:ext cx="16002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3798"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5029200"/>
            <a:ext cx="1143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3799" name="Rectangle 7"/>
          <p:cNvSpPr>
            <a:spLocks/>
          </p:cNvSpPr>
          <p:nvPr/>
        </p:nvSpPr>
        <p:spPr bwMode="auto">
          <a:xfrm>
            <a:off x="609600" y="101600"/>
            <a:ext cx="83058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r>
              <a:rPr lang="en-US" sz="2000" b="1">
                <a:solidFill>
                  <a:srgbClr val="E5E5FF"/>
                </a:solidFill>
                <a:effectLst>
                  <a:outerShdw blurRad="38100" dist="38100" dir="2700000" algn="tl">
                    <a:srgbClr val="000000"/>
                  </a:outerShdw>
                </a:effectLst>
                <a:latin typeface="Palatino" charset="0"/>
                <a:ea typeface="ＭＳ Ｐゴシック" charset="0"/>
                <a:cs typeface="Palatino" charset="0"/>
                <a:sym typeface="Palatino" charset="0"/>
              </a:rPr>
              <a:t>This is what the bottom of the river looks like -It isn</a:t>
            </a:r>
            <a:r>
              <a:rPr lang="ja-JP" altLang="en-US" sz="2000" b="1">
                <a:solidFill>
                  <a:srgbClr val="E5E5FF"/>
                </a:solidFill>
                <a:effectLst>
                  <a:outerShdw blurRad="38100" dist="38100" dir="2700000" algn="tl">
                    <a:srgbClr val="000000"/>
                  </a:outerShdw>
                </a:effectLst>
                <a:latin typeface="Arial"/>
                <a:ea typeface="ＭＳ Ｐゴシック" charset="0"/>
                <a:cs typeface="Palatino" charset="0"/>
                <a:sym typeface="Palatino" charset="0"/>
              </a:rPr>
              <a:t>’</a:t>
            </a:r>
            <a:r>
              <a:rPr lang="en-US" sz="2000" b="1">
                <a:solidFill>
                  <a:srgbClr val="E5E5FF"/>
                </a:solidFill>
                <a:effectLst>
                  <a:outerShdw blurRad="38100" dist="38100" dir="2700000" algn="tl">
                    <a:srgbClr val="000000"/>
                  </a:outerShdw>
                </a:effectLst>
                <a:latin typeface="Palatino" charset="0"/>
                <a:ea typeface="ＭＳ Ｐゴシック" charset="0"/>
                <a:cs typeface="Palatino" charset="0"/>
                <a:sym typeface="Palatino" charset="0"/>
              </a:rPr>
              <a:t>t flat and smooth.  It has ridges and deep trenches where the glacier carved through.  Now most of the river bottom is covered in soft sediments.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337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339850"/>
            <a:ext cx="5959475"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4818" name="Rectangle 2"/>
          <p:cNvSpPr>
            <a:spLocks/>
          </p:cNvSpPr>
          <p:nvPr/>
        </p:nvSpPr>
        <p:spPr bwMode="auto">
          <a:xfrm>
            <a:off x="990600" y="5546725"/>
            <a:ext cx="69342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r>
              <a:rPr lang="en-US" sz="2000" b="1">
                <a:solidFill>
                  <a:srgbClr val="E5E5FF"/>
                </a:solidFill>
                <a:effectLst>
                  <a:outerShdw blurRad="38100" dist="38100" dir="2700000" algn="tl">
                    <a:srgbClr val="000000"/>
                  </a:outerShdw>
                </a:effectLst>
                <a:latin typeface="Palatino" charset="0"/>
                <a:ea typeface="ＭＳ Ｐゴシック" charset="0"/>
                <a:cs typeface="Palatino" charset="0"/>
                <a:sym typeface="Palatino" charset="0"/>
              </a:rPr>
              <a:t>This is a section of the Harbor.  The bottom is dynamic - eroding in some areas but depositing  in others. The top several centimeters of sediment can be constantly moving.</a:t>
            </a:r>
          </a:p>
        </p:txBody>
      </p:sp>
      <p:sp>
        <p:nvSpPr>
          <p:cNvPr id="34819" name="Rectangle 3"/>
          <p:cNvSpPr>
            <a:spLocks/>
          </p:cNvSpPr>
          <p:nvPr/>
        </p:nvSpPr>
        <p:spPr bwMode="auto">
          <a:xfrm>
            <a:off x="800100" y="215900"/>
            <a:ext cx="7848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spcBef>
                <a:spcPts val="1200"/>
              </a:spcBef>
            </a:pPr>
            <a:r>
              <a:rPr lang="en-US" sz="2000" b="1">
                <a:solidFill>
                  <a:schemeClr val="tx1"/>
                </a:solidFill>
                <a:ea typeface="ＭＳ Ｐゴシック" charset="0"/>
                <a:cs typeface="Times" charset="0"/>
              </a:rPr>
              <a:t>This is another image of the river bottom showing how the sediments can move like wave or sand dunes. </a:t>
            </a:r>
            <a:r>
              <a:rPr lang="en-US" sz="2000" b="1">
                <a:solidFill>
                  <a:srgbClr val="FEFFF7"/>
                </a:solidFill>
                <a:effectLst>
                  <a:outerShdw blurRad="38100" dist="38100" dir="2700000" algn="tl">
                    <a:srgbClr val="000000"/>
                  </a:outerShdw>
                </a:effectLst>
                <a:latin typeface="Palatino" charset="0"/>
                <a:ea typeface="ＭＳ Ｐゴシック" charset="0"/>
                <a:cs typeface="Palatino" charset="0"/>
                <a:sym typeface="Palatino" charset="0"/>
              </a:rPr>
              <a:t>Can you believe that many of these waves are 6 feet in height - taller than most of us!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wipe(left)">
                                      <p:cBhvr>
                                        <p:cTn id="7" dur="500"/>
                                        <p:tgtEl>
                                          <p:spTgt spid="348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iterate type="lt">
                                    <p:tmPct val="100000"/>
                                  </p:iterate>
                                  <p:childTnLst>
                                    <p:set>
                                      <p:cBhvr>
                                        <p:cTn id="11" dur="1" fill="hold">
                                          <p:stCondLst>
                                            <p:cond delay="0"/>
                                          </p:stCondLst>
                                        </p:cTn>
                                        <p:tgtEl>
                                          <p:spTgt spid="34819"/>
                                        </p:tgtEl>
                                        <p:attrNameLst>
                                          <p:attrName>style.visibility</p:attrName>
                                        </p:attrNameLst>
                                      </p:cBhvr>
                                      <p:to>
                                        <p:strVal val="visible"/>
                                      </p:to>
                                    </p:set>
                                    <p:anim calcmode="lin" valueType="num">
                                      <p:cBhvr>
                                        <p:cTn id="12" dur="75" fill="hold"/>
                                        <p:tgtEl>
                                          <p:spTgt spid="34819"/>
                                        </p:tgtEl>
                                        <p:attrNameLst>
                                          <p:attrName>ppt_w</p:attrName>
                                        </p:attrNameLst>
                                      </p:cBhvr>
                                      <p:tavLst>
                                        <p:tav tm="0">
                                          <p:val>
                                            <p:fltVal val="0"/>
                                          </p:val>
                                        </p:tav>
                                        <p:tav tm="100000">
                                          <p:val>
                                            <p:strVal val="#ppt_w"/>
                                          </p:val>
                                        </p:tav>
                                      </p:tavLst>
                                    </p:anim>
                                    <p:anim calcmode="lin" valueType="num">
                                      <p:cBhvr>
                                        <p:cTn id="13" dur="75" fill="hold"/>
                                        <p:tgtEl>
                                          <p:spTgt spid="348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utoUpdateAnimBg="0"/>
      <p:bldP spid="34819"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ChangeArrowheads="1"/>
          </p:cNvSpPr>
          <p:nvPr>
            <p:ph type="title"/>
          </p:nvPr>
        </p:nvSpPr>
        <p:spPr>
          <a:ln/>
        </p:spPr>
        <p:txBody>
          <a:bodyPr rIns="132080"/>
          <a:lstStyle/>
          <a:p>
            <a:r>
              <a:rPr lang="en-US" sz="3600"/>
              <a:t>We are going to look at the bottom of the river by taking a small core</a:t>
            </a:r>
            <a:br>
              <a:rPr lang="en-US" sz="3600"/>
            </a:br>
            <a:endParaRPr lang="en-US" sz="3600"/>
          </a:p>
        </p:txBody>
      </p:sp>
      <p:pic>
        <p:nvPicPr>
          <p:cNvPr id="3584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828800"/>
            <a:ext cx="4038600"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5843" name="Rectangle 3"/>
          <p:cNvSpPr>
            <a:spLocks/>
          </p:cNvSpPr>
          <p:nvPr/>
        </p:nvSpPr>
        <p:spPr bwMode="auto">
          <a:xfrm>
            <a:off x="4318000" y="4914900"/>
            <a:ext cx="4445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lnSpc>
                <a:spcPct val="101000"/>
              </a:lnSpc>
            </a:pPr>
            <a:r>
              <a:rPr lang="en-US" b="1" dirty="0">
                <a:solidFill>
                  <a:srgbClr val="EFF5FF"/>
                </a:solidFill>
                <a:effectLst>
                  <a:outerShdw blurRad="38100" dist="38100" dir="2700000" algn="tl">
                    <a:srgbClr val="000000"/>
                  </a:outerShdw>
                </a:effectLst>
                <a:latin typeface="Palatino" charset="0"/>
                <a:ea typeface="ＭＳ Ｐゴシック" charset="0"/>
                <a:cs typeface="Palatino" charset="0"/>
                <a:sym typeface="Palatino" charset="0"/>
              </a:rPr>
              <a:t>Cores are used to </a:t>
            </a:r>
            <a:r>
              <a:rPr lang="en-US" b="1" dirty="0" smtClean="0">
                <a:solidFill>
                  <a:srgbClr val="EFF5FF"/>
                </a:solidFill>
                <a:effectLst>
                  <a:outerShdw blurRad="38100" dist="38100" dir="2700000" algn="tl">
                    <a:srgbClr val="000000"/>
                  </a:outerShdw>
                </a:effectLst>
                <a:latin typeface="Palatino" charset="0"/>
                <a:ea typeface="ＭＳ Ｐゴシック" charset="0"/>
                <a:cs typeface="Palatino" charset="0"/>
                <a:sym typeface="Palatino" charset="0"/>
              </a:rPr>
              <a:t>study the history </a:t>
            </a:r>
            <a:r>
              <a:rPr lang="en-US" b="1" dirty="0">
                <a:solidFill>
                  <a:srgbClr val="EFF5FF"/>
                </a:solidFill>
                <a:effectLst>
                  <a:outerShdw blurRad="38100" dist="38100" dir="2700000" algn="tl">
                    <a:srgbClr val="000000"/>
                  </a:outerShdw>
                </a:effectLst>
                <a:latin typeface="Palatino" charset="0"/>
                <a:ea typeface="ＭＳ Ｐゴシック" charset="0"/>
                <a:cs typeface="Palatino" charset="0"/>
                <a:sym typeface="Palatino" charset="0"/>
              </a:rPr>
              <a:t>of the river</a:t>
            </a:r>
            <a:r>
              <a:rPr lang="en-US" sz="4000" b="1" dirty="0">
                <a:solidFill>
                  <a:srgbClr val="EFF5FF"/>
                </a:solidFill>
                <a:effectLst>
                  <a:outerShdw blurRad="38100" dist="38100" dir="2700000" algn="tl">
                    <a:srgbClr val="000000"/>
                  </a:outerShdw>
                </a:effectLst>
                <a:latin typeface="Palatino" charset="0"/>
                <a:ea typeface="ＭＳ Ｐゴシック" charset="0"/>
                <a:cs typeface="Palatino" charset="0"/>
                <a:sym typeface="Palatino" charset="0"/>
              </a:rPr>
              <a:t> </a:t>
            </a:r>
            <a:r>
              <a:rPr lang="en-US" b="1" dirty="0">
                <a:solidFill>
                  <a:srgbClr val="EFF5FF"/>
                </a:solidFill>
                <a:effectLst>
                  <a:outerShdw blurRad="38100" dist="38100" dir="2700000" algn="tl">
                    <a:srgbClr val="000000"/>
                  </a:outerShdw>
                </a:effectLst>
                <a:latin typeface="Palatino" charset="0"/>
                <a:ea typeface="ＭＳ Ｐゴシック" charset="0"/>
                <a:cs typeface="Palatino" charset="0"/>
                <a:sym typeface="Palatino" charset="0"/>
              </a:rPr>
              <a:t>bottom &amp; to describe habitats.</a:t>
            </a:r>
          </a:p>
        </p:txBody>
      </p:sp>
      <p:sp>
        <p:nvSpPr>
          <p:cNvPr id="35844" name="Rectangle 4"/>
          <p:cNvSpPr>
            <a:spLocks/>
          </p:cNvSpPr>
          <p:nvPr/>
        </p:nvSpPr>
        <p:spPr bwMode="auto">
          <a:xfrm>
            <a:off x="495300" y="5867400"/>
            <a:ext cx="3176588"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wrap="none" lIns="0" tIns="0" rIns="40639" bIns="0">
            <a:spAutoFit/>
          </a:bodyPr>
          <a:lstStyle/>
          <a:p>
            <a:pPr marL="39688">
              <a:spcBef>
                <a:spcPts val="1200"/>
              </a:spcBef>
            </a:pPr>
            <a:r>
              <a:rPr lang="en-US" sz="2000" b="1">
                <a:solidFill>
                  <a:schemeClr val="tx1"/>
                </a:solidFill>
                <a:ea typeface="ＭＳ Ｐゴシック" charset="0"/>
                <a:cs typeface="Times" charset="0"/>
              </a:rPr>
              <a:t>This is a little sediment core</a:t>
            </a:r>
          </a:p>
        </p:txBody>
      </p:sp>
      <p:pic>
        <p:nvPicPr>
          <p:cNvPr id="358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00" y="1638300"/>
            <a:ext cx="345440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5" name="Rectangle 1"/>
          <p:cNvSpPr>
            <a:spLocks noChangeArrowheads="1"/>
          </p:cNvSpPr>
          <p:nvPr>
            <p:ph type="title"/>
          </p:nvPr>
        </p:nvSpPr>
        <p:spPr>
          <a:xfrm>
            <a:off x="4800600" y="2209800"/>
            <a:ext cx="4191000" cy="774700"/>
          </a:xfrm>
          <a:ln/>
        </p:spPr>
        <p:txBody>
          <a:bodyPr rIns="132080"/>
          <a:lstStyle/>
          <a:p>
            <a:pPr marL="877888" indent="-838200" algn="l"/>
            <a:r>
              <a:rPr lang="en-US" sz="2000" dirty="0"/>
              <a:t>You will describe the sediments you collect.</a:t>
            </a:r>
          </a:p>
        </p:txBody>
      </p:sp>
      <p:pic>
        <p:nvPicPr>
          <p:cNvPr id="3686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403860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686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895600"/>
            <a:ext cx="4932363"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6868"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5791200"/>
            <a:ext cx="12192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6869"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990600"/>
            <a:ext cx="12192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6870" name="Rectangle 6"/>
          <p:cNvSpPr>
            <a:spLocks/>
          </p:cNvSpPr>
          <p:nvPr/>
        </p:nvSpPr>
        <p:spPr bwMode="auto">
          <a:xfrm>
            <a:off x="114300" y="3340100"/>
            <a:ext cx="36195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lnSpc>
                <a:spcPct val="90000"/>
              </a:lnSpc>
              <a:spcBef>
                <a:spcPts val="638"/>
              </a:spcBef>
              <a:buClr>
                <a:srgbClr val="FFCC00"/>
              </a:buClr>
              <a:buSzPct val="69000"/>
              <a:buFont typeface="Wingdings" charset="0"/>
              <a:buChar char="n"/>
            </a:pPr>
            <a:endParaRPr lang="en-US" dirty="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endParaRPr>
          </a:p>
          <a:p>
            <a:pPr marL="39688">
              <a:lnSpc>
                <a:spcPct val="90000"/>
              </a:lnSpc>
              <a:spcBef>
                <a:spcPts val="513"/>
              </a:spcBef>
              <a:buClr>
                <a:srgbClr val="A886E0"/>
              </a:buClr>
              <a:buSzPct val="69000"/>
              <a:buFont typeface="Wingdings" charset="0"/>
              <a:buChar char="n"/>
            </a:pPr>
            <a:r>
              <a:rPr lang="en-US" sz="2000" dirty="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Sediments suspend in some areas and settle &amp; fill in other stretches.</a:t>
            </a:r>
          </a:p>
          <a:p>
            <a:pPr marL="39688">
              <a:lnSpc>
                <a:spcPct val="90000"/>
              </a:lnSpc>
              <a:spcBef>
                <a:spcPts val="513"/>
              </a:spcBef>
              <a:buClr>
                <a:srgbClr val="A886E0"/>
              </a:buClr>
              <a:buSzPct val="69000"/>
              <a:buFont typeface="Wingdings" charset="0"/>
              <a:buChar char="n"/>
            </a:pPr>
            <a:r>
              <a:rPr lang="en-US" sz="2000" dirty="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In areas where the river slows, the sediments drop out of the water and settle making deep piles of soft sediment. Other sections erode and are hard bottomed</a:t>
            </a:r>
          </a:p>
          <a:p>
            <a:pPr marL="39688">
              <a:lnSpc>
                <a:spcPct val="90000"/>
              </a:lnSpc>
              <a:spcBef>
                <a:spcPts val="513"/>
              </a:spcBef>
              <a:buClr>
                <a:srgbClr val="A886E0"/>
              </a:buClr>
              <a:buSzPct val="69000"/>
              <a:buFont typeface="Wingdings" charset="0"/>
              <a:buChar char="n"/>
            </a:pPr>
            <a:r>
              <a:rPr lang="en-US" sz="2000" dirty="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What about your area?</a:t>
            </a:r>
          </a:p>
        </p:txBody>
      </p:sp>
      <p:sp>
        <p:nvSpPr>
          <p:cNvPr id="36871" name="Rectangle 7"/>
          <p:cNvSpPr>
            <a:spLocks/>
          </p:cNvSpPr>
          <p:nvPr/>
        </p:nvSpPr>
        <p:spPr bwMode="auto">
          <a:xfrm>
            <a:off x="4724400" y="381000"/>
            <a:ext cx="41148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spcBef>
                <a:spcPts val="1600"/>
              </a:spcBef>
            </a:pPr>
            <a:r>
              <a:rPr lang="en-US" dirty="0" smtClean="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Sediments enter </a:t>
            </a:r>
            <a:r>
              <a:rPr lang="en-US" dirty="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the river primarily from </a:t>
            </a:r>
            <a:r>
              <a:rPr lang="en-US" dirty="0" smtClean="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the upper river tributaries </a:t>
            </a:r>
            <a:r>
              <a:rPr lang="en-US" dirty="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&amp; run </a:t>
            </a:r>
            <a:r>
              <a:rPr lang="en-US" dirty="0" smtClean="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off, although some comes in from the Atlantic coast.</a:t>
            </a:r>
            <a:endParaRPr lang="en-US" dirty="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5"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ph type="title"/>
          </p:nvPr>
        </p:nvSpPr>
        <p:spPr>
          <a:xfrm>
            <a:off x="471488" y="0"/>
            <a:ext cx="8215312" cy="1841500"/>
          </a:xfrm>
          <a:ln/>
        </p:spPr>
        <p:txBody>
          <a:bodyPr rIns="132080"/>
          <a:lstStyle/>
          <a:p>
            <a:r>
              <a:rPr lang="en-US"/>
              <a:t>Physical Environments</a:t>
            </a:r>
          </a:p>
        </p:txBody>
      </p:sp>
      <p:sp>
        <p:nvSpPr>
          <p:cNvPr id="37890" name="Rectangle 2"/>
          <p:cNvSpPr>
            <a:spLocks noChangeArrowheads="1"/>
          </p:cNvSpPr>
          <p:nvPr>
            <p:ph type="body" idx="1"/>
          </p:nvPr>
        </p:nvSpPr>
        <p:spPr>
          <a:xfrm>
            <a:off x="457200" y="2209800"/>
            <a:ext cx="4033838" cy="4648200"/>
          </a:xfrm>
          <a:ln/>
        </p:spPr>
        <p:txBody>
          <a:bodyPr rIns="132080"/>
          <a:lstStyle/>
          <a:p>
            <a:r>
              <a:rPr lang="en-US" sz="2400"/>
              <a:t>       </a:t>
            </a:r>
          </a:p>
        </p:txBody>
      </p:sp>
      <p:pic>
        <p:nvPicPr>
          <p:cNvPr id="37891"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418806" y="1831182"/>
            <a:ext cx="4498975"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7892" name="Rectangle 4"/>
          <p:cNvSpPr>
            <a:spLocks/>
          </p:cNvSpPr>
          <p:nvPr/>
        </p:nvSpPr>
        <p:spPr bwMode="auto">
          <a:xfrm>
            <a:off x="1143000" y="1828800"/>
            <a:ext cx="28956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spcBef>
                <a:spcPts val="1900"/>
              </a:spcBef>
            </a:pPr>
            <a:r>
              <a:rPr lang="en-US" sz="3200">
                <a:solidFill>
                  <a:schemeClr val="tx1"/>
                </a:solidFill>
                <a:ea typeface="ＭＳ Ｐゴシック" charset="0"/>
                <a:cs typeface="Times" charset="0"/>
              </a:rPr>
              <a:t>Assess the Physical Conditions</a:t>
            </a:r>
          </a:p>
          <a:p>
            <a:pPr marL="39688">
              <a:spcBef>
                <a:spcPts val="1450"/>
              </a:spcBef>
            </a:pPr>
            <a:r>
              <a:rPr lang="en-US">
                <a:solidFill>
                  <a:schemeClr val="tx1"/>
                </a:solidFill>
                <a:ea typeface="ＭＳ Ｐゴシック" charset="0"/>
                <a:cs typeface="Times" charset="0"/>
              </a:rPr>
              <a:t>• Marshes</a:t>
            </a:r>
          </a:p>
          <a:p>
            <a:pPr marL="39688">
              <a:spcBef>
                <a:spcPts val="1450"/>
              </a:spcBef>
            </a:pPr>
            <a:r>
              <a:rPr lang="en-US">
                <a:solidFill>
                  <a:schemeClr val="tx1"/>
                </a:solidFill>
                <a:ea typeface="ＭＳ Ｐゴシック" charset="0"/>
                <a:cs typeface="Times" charset="0"/>
              </a:rPr>
              <a:t>• Docks</a:t>
            </a:r>
          </a:p>
          <a:p>
            <a:pPr marL="39688">
              <a:spcBef>
                <a:spcPts val="1450"/>
              </a:spcBef>
            </a:pPr>
            <a:r>
              <a:rPr lang="en-US">
                <a:solidFill>
                  <a:schemeClr val="tx1"/>
                </a:solidFill>
                <a:ea typeface="ＭＳ Ｐゴシック" charset="0"/>
                <a:cs typeface="Times" charset="0"/>
              </a:rPr>
              <a:t>• Sandy Beaches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891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65200"/>
            <a:ext cx="8215313" cy="538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8914" name="Rectangle 2"/>
          <p:cNvSpPr>
            <a:spLocks noChangeArrowheads="1"/>
          </p:cNvSpPr>
          <p:nvPr>
            <p:ph type="title"/>
          </p:nvPr>
        </p:nvSpPr>
        <p:spPr>
          <a:xfrm>
            <a:off x="457200" y="774700"/>
            <a:ext cx="8229600" cy="2794000"/>
          </a:xfrm>
          <a:ln/>
        </p:spPr>
        <p:txBody>
          <a:bodyPr rIns="132080"/>
          <a:lstStyle/>
          <a:p>
            <a:r>
              <a:rPr lang="en-US">
                <a:solidFill>
                  <a:srgbClr val="003399"/>
                </a:solidFill>
              </a:rPr>
              <a:t>We will describe habitats and identify plants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9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936750"/>
            <a:ext cx="4495800"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9938" name="Rectangle 2"/>
          <p:cNvSpPr>
            <a:spLocks/>
          </p:cNvSpPr>
          <p:nvPr/>
        </p:nvSpPr>
        <p:spPr bwMode="auto">
          <a:xfrm>
            <a:off x="5638800" y="965200"/>
            <a:ext cx="31242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r>
              <a:rPr lang="en-US" sz="4400" b="1" dirty="0">
                <a:solidFill>
                  <a:srgbClr val="E5E5FF"/>
                </a:solidFill>
                <a:effectLst>
                  <a:outerShdw blurRad="38100" dist="38100" dir="2700000" algn="tl">
                    <a:srgbClr val="000000"/>
                  </a:outerShdw>
                </a:effectLst>
                <a:latin typeface="Palatino" charset="0"/>
                <a:ea typeface="ＭＳ Ｐゴシック" charset="0"/>
                <a:cs typeface="Palatino" charset="0"/>
                <a:sym typeface="Palatino" charset="0"/>
              </a:rPr>
              <a:t>Describing your site lets other schools visualize </a:t>
            </a:r>
            <a:r>
              <a:rPr lang="en-US" sz="4400" b="1" dirty="0" smtClean="0">
                <a:solidFill>
                  <a:srgbClr val="E5E5FF"/>
                </a:solidFill>
                <a:effectLst>
                  <a:outerShdw blurRad="38100" dist="38100" dir="2700000" algn="tl">
                    <a:srgbClr val="000000"/>
                  </a:outerShdw>
                </a:effectLst>
                <a:latin typeface="Palatino" charset="0"/>
                <a:ea typeface="ＭＳ Ｐゴシック" charset="0"/>
                <a:cs typeface="Palatino" charset="0"/>
                <a:sym typeface="Palatino" charset="0"/>
              </a:rPr>
              <a:t>it  </a:t>
            </a:r>
            <a:endParaRPr lang="en-US" sz="4400" b="1" dirty="0">
              <a:solidFill>
                <a:srgbClr val="E5E5FF"/>
              </a:solidFill>
              <a:effectLst>
                <a:outerShdw blurRad="38100" dist="38100" dir="2700000" algn="tl">
                  <a:srgbClr val="000000"/>
                </a:outerShdw>
              </a:effectLst>
              <a:latin typeface="Palatino" charset="0"/>
              <a:ea typeface="ＭＳ Ｐゴシック" charset="0"/>
              <a:cs typeface="Palatino" charset="0"/>
              <a:sym typeface="Palatino" charset="0"/>
            </a:endParaRPr>
          </a:p>
        </p:txBody>
      </p:sp>
      <p:sp>
        <p:nvSpPr>
          <p:cNvPr id="39939" name="Rectangle 3"/>
          <p:cNvSpPr>
            <a:spLocks/>
          </p:cNvSpPr>
          <p:nvPr/>
        </p:nvSpPr>
        <p:spPr bwMode="auto">
          <a:xfrm>
            <a:off x="762000" y="5638800"/>
            <a:ext cx="7620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spcBef>
                <a:spcPts val="1200"/>
              </a:spcBef>
            </a:pPr>
            <a:r>
              <a:rPr lang="en-US" sz="2000" b="1" dirty="0">
                <a:solidFill>
                  <a:schemeClr val="tx1"/>
                </a:solidFill>
                <a:ea typeface="ＭＳ Ｐゴシック" charset="0"/>
                <a:cs typeface="Times" charset="0"/>
              </a:rPr>
              <a:t>It can also help in explaining some of your data.  </a:t>
            </a:r>
            <a:endParaRPr lang="en-US" sz="2000" b="1" dirty="0" smtClean="0">
              <a:solidFill>
                <a:schemeClr val="tx1"/>
              </a:solidFill>
              <a:ea typeface="ＭＳ Ｐゴシック" charset="0"/>
              <a:cs typeface="Times" charset="0"/>
            </a:endParaRPr>
          </a:p>
          <a:p>
            <a:pPr marL="39688">
              <a:spcBef>
                <a:spcPts val="1200"/>
              </a:spcBef>
            </a:pPr>
            <a:r>
              <a:rPr lang="en-US" sz="2000" b="1" dirty="0" smtClean="0">
                <a:solidFill>
                  <a:schemeClr val="tx1"/>
                </a:solidFill>
                <a:ea typeface="ＭＳ Ｐゴシック" charset="0"/>
                <a:cs typeface="Times" charset="0"/>
              </a:rPr>
              <a:t>This </a:t>
            </a:r>
            <a:r>
              <a:rPr lang="en-US" sz="2000" b="1" dirty="0">
                <a:solidFill>
                  <a:schemeClr val="tx1"/>
                </a:solidFill>
                <a:ea typeface="ＭＳ Ｐゴシック" charset="0"/>
                <a:cs typeface="Times" charset="0"/>
              </a:rPr>
              <a:t>site is up by the Troy Dam at RM 153.  Would we expect it to be salty or fresh water?</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iterate type="lt">
                                    <p:tmAbs val="75"/>
                                  </p:iterate>
                                  <p:childTnLst>
                                    <p:set>
                                      <p:cBhvr>
                                        <p:cTn id="6" dur="1" fill="hold">
                                          <p:stCondLst>
                                            <p:cond delay="74"/>
                                          </p:stCondLst>
                                        </p:cTn>
                                        <p:tgtEl>
                                          <p:spTgt spid="399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48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0962" name="Rectangle 2"/>
          <p:cNvSpPr>
            <a:spLocks/>
          </p:cNvSpPr>
          <p:nvPr/>
        </p:nvSpPr>
        <p:spPr bwMode="auto">
          <a:xfrm>
            <a:off x="914400" y="6156325"/>
            <a:ext cx="79248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spcBef>
                <a:spcPts val="1200"/>
              </a:spcBef>
            </a:pPr>
            <a:r>
              <a:rPr lang="en-US" sz="2000" b="1" dirty="0">
                <a:solidFill>
                  <a:schemeClr val="tx1"/>
                </a:solidFill>
                <a:ea typeface="ＭＳ Ｐゴシック" charset="0"/>
                <a:cs typeface="Times" charset="0"/>
              </a:rPr>
              <a:t>This site looks very different.  This is at RM 6 in Manhattan.  Would we expect this to be salty or fresh water?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ChangeArrowheads="1"/>
          </p:cNvSpPr>
          <p:nvPr>
            <p:ph type="title"/>
          </p:nvPr>
        </p:nvSpPr>
        <p:spPr>
          <a:xfrm>
            <a:off x="0" y="152400"/>
            <a:ext cx="8001000" cy="1447800"/>
          </a:xfrm>
          <a:ln/>
        </p:spPr>
        <p:txBody>
          <a:bodyPr rIns="132080"/>
          <a:lstStyle/>
          <a:p>
            <a:r>
              <a:rPr lang="en-US"/>
              <a:t>Shipping on the River</a:t>
            </a:r>
            <a:br>
              <a:rPr lang="en-US"/>
            </a:br>
            <a:r>
              <a:rPr lang="en-US"/>
              <a:t>Tracking the activity</a:t>
            </a:r>
          </a:p>
        </p:txBody>
      </p:sp>
      <p:pic>
        <p:nvPicPr>
          <p:cNvPr id="4198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9601200" cy="679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1987" name="Rectangle 3"/>
          <p:cNvSpPr>
            <a:spLocks/>
          </p:cNvSpPr>
          <p:nvPr/>
        </p:nvSpPr>
        <p:spPr bwMode="auto">
          <a:xfrm>
            <a:off x="914400" y="457200"/>
            <a:ext cx="6934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spcBef>
                <a:spcPts val="1450"/>
              </a:spcBef>
            </a:pPr>
            <a:r>
              <a:rPr lang="en-US" dirty="0">
                <a:solidFill>
                  <a:schemeClr val="tx1"/>
                </a:solidFill>
                <a:ea typeface="ＭＳ Ｐゴシック" charset="0"/>
                <a:cs typeface="Times" charset="0"/>
              </a:rPr>
              <a:t>The river is still used as a main shipping channel.  Track the ships as they move up and down the river.</a:t>
            </a:r>
          </a:p>
        </p:txBody>
      </p:sp>
      <p:sp>
        <p:nvSpPr>
          <p:cNvPr id="41988" name="Rectangle 4"/>
          <p:cNvSpPr>
            <a:spLocks/>
          </p:cNvSpPr>
          <p:nvPr/>
        </p:nvSpPr>
        <p:spPr bwMode="auto">
          <a:xfrm>
            <a:off x="965200" y="1231900"/>
            <a:ext cx="6477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spcBef>
                <a:spcPts val="1450"/>
              </a:spcBef>
            </a:pPr>
            <a:r>
              <a:rPr lang="en-US" dirty="0">
                <a:solidFill>
                  <a:schemeClr val="tx1"/>
                </a:solidFill>
                <a:ea typeface="ＭＳ Ｐゴシック" charset="0"/>
                <a:cs typeface="Times" charset="0"/>
              </a:rPr>
              <a:t>Calculate the time it takes for </a:t>
            </a:r>
            <a:r>
              <a:rPr lang="en-US" dirty="0" smtClean="0">
                <a:solidFill>
                  <a:schemeClr val="tx1"/>
                </a:solidFill>
                <a:ea typeface="ＭＳ Ｐゴシック" charset="0"/>
                <a:cs typeface="Times" charset="0"/>
              </a:rPr>
              <a:t>a ship </a:t>
            </a:r>
            <a:r>
              <a:rPr lang="en-US" dirty="0">
                <a:solidFill>
                  <a:schemeClr val="tx1"/>
                </a:solidFill>
                <a:ea typeface="ＭＳ Ｐゴシック" charset="0"/>
                <a:cs typeface="Times" charset="0"/>
              </a:rPr>
              <a:t>to move up and down the river by looking at </a:t>
            </a:r>
            <a:r>
              <a:rPr lang="en-US" dirty="0" smtClean="0">
                <a:solidFill>
                  <a:schemeClr val="tx1"/>
                </a:solidFill>
                <a:ea typeface="ＭＳ Ｐゴシック" charset="0"/>
                <a:cs typeface="Times" charset="0"/>
              </a:rPr>
              <a:t>the time it </a:t>
            </a:r>
            <a:r>
              <a:rPr lang="en-US" dirty="0">
                <a:solidFill>
                  <a:schemeClr val="tx1"/>
                </a:solidFill>
                <a:ea typeface="ＭＳ Ｐゴシック" charset="0"/>
                <a:cs typeface="Times" charset="0"/>
              </a:rPr>
              <a:t>passes certain sites on the river.</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1988"/>
                                        </p:tgtEl>
                                        <p:attrNameLst>
                                          <p:attrName>style.visibility</p:attrName>
                                        </p:attrNameLst>
                                      </p:cBhvr>
                                      <p:to>
                                        <p:strVal val="visible"/>
                                      </p:to>
                                    </p:set>
                                    <p:anim calcmode="lin" valueType="num">
                                      <p:cBhvr additive="base">
                                        <p:cTn id="7" dur="500" fill="hold"/>
                                        <p:tgtEl>
                                          <p:spTgt spid="41988"/>
                                        </p:tgtEl>
                                        <p:attrNameLst>
                                          <p:attrName>ppt_x</p:attrName>
                                        </p:attrNameLst>
                                      </p:cBhvr>
                                      <p:tavLst>
                                        <p:tav tm="0">
                                          <p:val>
                                            <p:strVal val="#ppt_x"/>
                                          </p:val>
                                        </p:tav>
                                        <p:tav tm="100000">
                                          <p:val>
                                            <p:strVal val="#ppt_x"/>
                                          </p:val>
                                        </p:tav>
                                      </p:tavLst>
                                    </p:anim>
                                    <p:anim calcmode="lin" valueType="num">
                                      <p:cBhvr additive="base">
                                        <p:cTn id="8" dur="500" fill="hold"/>
                                        <p:tgtEl>
                                          <p:spTgt spid="4198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ph type="title"/>
          </p:nvPr>
        </p:nvSpPr>
        <p:spPr>
          <a:xfrm>
            <a:off x="457200" y="76200"/>
            <a:ext cx="8229600" cy="2209800"/>
          </a:xfrm>
          <a:ln/>
        </p:spPr>
        <p:txBody>
          <a:bodyPr rIns="132080"/>
          <a:lstStyle/>
          <a:p>
            <a:r>
              <a:rPr lang="en-US" sz="3600">
                <a:solidFill>
                  <a:srgbClr val="FFCC00"/>
                </a:solidFill>
                <a:effectLst/>
                <a:latin typeface="Times" charset="0"/>
                <a:cs typeface="Times" charset="0"/>
                <a:sym typeface="Times" charset="0"/>
              </a:rPr>
              <a:t>Will the data collected at your site match data from other sites on the river?</a:t>
            </a:r>
            <a:r>
              <a:rPr lang="en-US">
                <a:solidFill>
                  <a:srgbClr val="FFCC00"/>
                </a:solidFill>
              </a:rPr>
              <a:t> </a:t>
            </a:r>
          </a:p>
        </p:txBody>
      </p:sp>
      <p:sp>
        <p:nvSpPr>
          <p:cNvPr id="6146" name="Rectangle 2"/>
          <p:cNvSpPr>
            <a:spLocks noChangeArrowheads="1"/>
          </p:cNvSpPr>
          <p:nvPr>
            <p:ph type="body" idx="1"/>
          </p:nvPr>
        </p:nvSpPr>
        <p:spPr>
          <a:xfrm>
            <a:off x="457200" y="2286000"/>
            <a:ext cx="4114800" cy="4572000"/>
          </a:xfrm>
          <a:ln/>
        </p:spPr>
        <p:txBody>
          <a:bodyPr rIns="132080"/>
          <a:lstStyle/>
          <a:p>
            <a:pPr>
              <a:lnSpc>
                <a:spcPct val="90000"/>
              </a:lnSpc>
            </a:pPr>
            <a:r>
              <a:rPr lang="en-US" sz="2800" dirty="0"/>
              <a:t>How do you think your area may differ from other areas on the river? </a:t>
            </a:r>
          </a:p>
          <a:p>
            <a:pPr>
              <a:lnSpc>
                <a:spcPct val="90000"/>
              </a:lnSpc>
            </a:pPr>
            <a:r>
              <a:rPr lang="en-US" sz="2800" dirty="0"/>
              <a:t>Do you think your data might be different </a:t>
            </a:r>
            <a:r>
              <a:rPr lang="en-US" sz="2800" dirty="0">
                <a:solidFill>
                  <a:srgbClr val="FFCC00"/>
                </a:solidFill>
              </a:rPr>
              <a:t>this year</a:t>
            </a:r>
            <a:r>
              <a:rPr lang="en-US" sz="2800" dirty="0"/>
              <a:t> from </a:t>
            </a:r>
            <a:r>
              <a:rPr lang="en-US" sz="2800" dirty="0">
                <a:solidFill>
                  <a:srgbClr val="FFCC00"/>
                </a:solidFill>
              </a:rPr>
              <a:t>last year</a:t>
            </a:r>
            <a:r>
              <a:rPr lang="en-US" sz="2800" dirty="0"/>
              <a:t>?  What might be different?</a:t>
            </a:r>
          </a:p>
        </p:txBody>
      </p:sp>
      <p:sp>
        <p:nvSpPr>
          <p:cNvPr id="6147" name="Rectangle 3"/>
          <p:cNvSpPr>
            <a:spLocks/>
          </p:cNvSpPr>
          <p:nvPr/>
        </p:nvSpPr>
        <p:spPr bwMode="auto">
          <a:xfrm>
            <a:off x="4686300" y="5321300"/>
            <a:ext cx="3810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r>
              <a:rPr lang="en-US" sz="1400" dirty="0">
                <a:solidFill>
                  <a:schemeClr val="tx1"/>
                </a:solidFill>
                <a:latin typeface="Palatino" charset="0"/>
                <a:ea typeface="ＭＳ Ｐゴシック" charset="0"/>
                <a:cs typeface="Palatino" charset="0"/>
                <a:sym typeface="Palatino" charset="0"/>
              </a:rPr>
              <a:t>These girls are collecting samples from the river for analysis.  The student in front is collecting a sediment core or sample from the bottom of the river.</a:t>
            </a: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828800"/>
            <a:ext cx="25400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BBA8204B-29D0-AA48-998F-3394411FAE8C}" type="slidenum">
              <a:rPr lang="en-US"/>
              <a:pPr/>
              <a:t>40</a:t>
            </a:fld>
            <a:endParaRPr lang="en-US"/>
          </a:p>
        </p:txBody>
      </p:sp>
      <p:sp>
        <p:nvSpPr>
          <p:cNvPr id="43009" name="Rectangle 1"/>
          <p:cNvSpPr>
            <a:spLocks noChangeArrowheads="1"/>
          </p:cNvSpPr>
          <p:nvPr>
            <p:ph type="title"/>
          </p:nvPr>
        </p:nvSpPr>
        <p:spPr>
          <a:ln/>
        </p:spPr>
        <p:txBody>
          <a:bodyPr rIns="132080"/>
          <a:lstStyle/>
          <a:p>
            <a:r>
              <a:rPr lang="en-US"/>
              <a:t>Journaling</a:t>
            </a:r>
          </a:p>
        </p:txBody>
      </p:sp>
      <p:sp>
        <p:nvSpPr>
          <p:cNvPr id="43010" name="Rectangle 2"/>
          <p:cNvSpPr>
            <a:spLocks noChangeArrowheads="1"/>
          </p:cNvSpPr>
          <p:nvPr>
            <p:ph type="body" idx="1"/>
          </p:nvPr>
        </p:nvSpPr>
        <p:spPr>
          <a:xfrm>
            <a:off x="457200" y="1320800"/>
            <a:ext cx="8229600" cy="5257800"/>
          </a:xfrm>
          <a:ln/>
        </p:spPr>
        <p:txBody>
          <a:bodyPr rIns="132080"/>
          <a:lstStyle/>
          <a:p>
            <a:r>
              <a:rPr lang="en-US" sz="2900" dirty="0"/>
              <a:t>On your data recording sheets jot down </a:t>
            </a:r>
            <a:r>
              <a:rPr lang="en-US" sz="2900" dirty="0" smtClean="0"/>
              <a:t>observations </a:t>
            </a:r>
            <a:r>
              <a:rPr lang="en-US" sz="2900" dirty="0"/>
              <a:t>about what you see and what might have influenced your findings...draw a sketch. This </a:t>
            </a:r>
            <a:r>
              <a:rPr lang="en-US" sz="2900" dirty="0" smtClean="0"/>
              <a:t>is scientific </a:t>
            </a:r>
            <a:r>
              <a:rPr lang="en-US" sz="2900" dirty="0"/>
              <a:t>journaling, a key part of scientific data collection.  </a:t>
            </a:r>
          </a:p>
        </p:txBody>
      </p:sp>
      <p:pic>
        <p:nvPicPr>
          <p:cNvPr id="430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7300" y="3792538"/>
            <a:ext cx="4089400"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2" name="Rectangle 6"/>
          <p:cNvSpPr>
            <a:spLocks noGrp="1" noRot="1" noChangeArrowheads="1"/>
          </p:cNvSpPr>
          <p:nvPr>
            <p:ph type="body" sz="half" idx="1"/>
          </p:nvPr>
        </p:nvSpPr>
        <p:spPr/>
        <p:txBody>
          <a:bodyPr/>
          <a:lstStyle/>
          <a:p>
            <a:endParaRPr lang="en-US" sz="2800"/>
          </a:p>
        </p:txBody>
      </p:sp>
      <p:pic>
        <p:nvPicPr>
          <p:cNvPr id="101384" name="Picture 8"/>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84200" y="381000"/>
            <a:ext cx="3862388" cy="5791200"/>
          </a:xfrm>
        </p:spPr>
      </p:pic>
      <p:sp>
        <p:nvSpPr>
          <p:cNvPr id="101389" name="Text Box 13"/>
          <p:cNvSpPr txBox="1">
            <a:spLocks noGrp="1" noChangeArrowheads="1"/>
          </p:cNvSpPr>
          <p:nvPr>
            <p:ph type="title"/>
          </p:nvPr>
        </p:nvSpPr>
        <p:spPr>
          <a:xfrm>
            <a:off x="4495800" y="1219200"/>
            <a:ext cx="1600200" cy="2057400"/>
          </a:xfrm>
          <a:noFill/>
          <a:ln/>
        </p:spPr>
        <p:txBody>
          <a:bodyPr/>
          <a:lstStyle/>
          <a:p>
            <a:pPr algn="l" eaLnBrk="0" hangingPunct="0">
              <a:spcBef>
                <a:spcPct val="50000"/>
              </a:spcBef>
            </a:pPr>
            <a:r>
              <a:rPr lang="en-US" sz="2400" b="0" dirty="0" smtClean="0">
                <a:solidFill>
                  <a:schemeClr val="tx1"/>
                </a:solidFill>
                <a:effectLst/>
                <a:latin typeface="Times" charset="0"/>
              </a:rPr>
              <a:t>Check in and share your data!</a:t>
            </a:r>
            <a:endParaRPr lang="en-US" sz="2400" b="0" dirty="0">
              <a:solidFill>
                <a:schemeClr val="tx1"/>
              </a:solidFill>
              <a:effectLst/>
              <a:latin typeface="Times" charset="0"/>
            </a:endParaRPr>
          </a:p>
        </p:txBody>
      </p:sp>
      <p:pic>
        <p:nvPicPr>
          <p:cNvPr id="101397" name="Picture 21" descr="100_6428"/>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6019800" y="762000"/>
            <a:ext cx="2201863" cy="2935288"/>
          </a:xfrm>
        </p:spPr>
      </p:pic>
      <p:pic>
        <p:nvPicPr>
          <p:cNvPr id="101398" name="Picture 22" descr="IMG_13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3886200"/>
            <a:ext cx="2868613" cy="21510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1399" name="Object 23"/>
          <p:cNvGraphicFramePr>
            <a:graphicFrameLocks noChangeAspect="1"/>
          </p:cNvGraphicFramePr>
          <p:nvPr/>
        </p:nvGraphicFramePr>
        <p:xfrm>
          <a:off x="838200" y="6248400"/>
          <a:ext cx="7926388" cy="249238"/>
        </p:xfrm>
        <a:graphic>
          <a:graphicData uri="http://schemas.openxmlformats.org/presentationml/2006/ole">
            <mc:AlternateContent xmlns:mc="http://schemas.openxmlformats.org/markup-compatibility/2006">
              <mc:Choice xmlns:v="urn:schemas-microsoft-com:vml" Requires="v">
                <p:oleObj spid="_x0000_s46082" name="Document" r:id="rId7" imgW="5486400" imgH="173736" progId="Word.Document.8">
                  <p:embed/>
                </p:oleObj>
              </mc:Choice>
              <mc:Fallback>
                <p:oleObj name="Document" r:id="rId7" imgW="5486400" imgH="173736"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6248400"/>
                        <a:ext cx="7926388" cy="249238"/>
                      </a:xfrm>
                      <a:prstGeom prst="rect">
                        <a:avLst/>
                      </a:prstGeom>
                      <a:solidFill>
                        <a:schemeClr val="hlink"/>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01402" name="Text Box 26"/>
          <p:cNvSpPr txBox="1">
            <a:spLocks noChangeArrowheads="1"/>
          </p:cNvSpPr>
          <p:nvPr/>
        </p:nvSpPr>
        <p:spPr bwMode="auto">
          <a:xfrm>
            <a:off x="356296" y="5848290"/>
            <a:ext cx="855910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dirty="0" smtClean="0"/>
              <a:t>This is the end of the slideshow.  Click the back button to go back to the website.. </a:t>
            </a:r>
            <a:endParaRPr lang="en-US" sz="2000" dirty="0"/>
          </a:p>
        </p:txBody>
      </p:sp>
    </p:spTree>
    <p:extLst>
      <p:ext uri="{BB962C8B-B14F-4D97-AF65-F5344CB8AC3E}">
        <p14:creationId xmlns:p14="http://schemas.microsoft.com/office/powerpoint/2010/main" val="13137949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01402"/>
                                        </p:tgtEl>
                                        <p:attrNameLst>
                                          <p:attrName>style.visibility</p:attrName>
                                        </p:attrNameLst>
                                      </p:cBhvr>
                                      <p:to>
                                        <p:strVal val="visible"/>
                                      </p:to>
                                    </p:set>
                                    <p:anim calcmode="lin" valueType="num">
                                      <p:cBhvr additive="base">
                                        <p:cTn id="7" dur="5000" fill="hold"/>
                                        <p:tgtEl>
                                          <p:spTgt spid="101402"/>
                                        </p:tgtEl>
                                        <p:attrNameLst>
                                          <p:attrName>ppt_x</p:attrName>
                                        </p:attrNameLst>
                                      </p:cBhvr>
                                      <p:tavLst>
                                        <p:tav tm="0">
                                          <p:val>
                                            <p:strVal val="#ppt_x"/>
                                          </p:val>
                                        </p:tav>
                                        <p:tav tm="100000">
                                          <p:val>
                                            <p:strVal val="#ppt_x"/>
                                          </p:val>
                                        </p:tav>
                                      </p:tavLst>
                                    </p:anim>
                                    <p:anim calcmode="lin" valueType="num">
                                      <p:cBhvr additive="base">
                                        <p:cTn id="8" dur="5000" fill="hold"/>
                                        <p:tgtEl>
                                          <p:spTgt spid="1014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0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ph type="title"/>
          </p:nvPr>
        </p:nvSpPr>
        <p:spPr>
          <a:ln/>
        </p:spPr>
        <p:txBody>
          <a:bodyPr rIns="132080"/>
          <a:lstStyle/>
          <a:p>
            <a:r>
              <a:rPr lang="en-US"/>
              <a:t/>
            </a:r>
            <a:br>
              <a:rPr lang="en-US"/>
            </a:br>
            <a:endParaRPr lang="en-US"/>
          </a:p>
        </p:txBody>
      </p:sp>
      <p:sp>
        <p:nvSpPr>
          <p:cNvPr id="7170" name="Rectangle 2"/>
          <p:cNvSpPr>
            <a:spLocks noChangeArrowheads="1"/>
          </p:cNvSpPr>
          <p:nvPr>
            <p:ph type="body" idx="1"/>
          </p:nvPr>
        </p:nvSpPr>
        <p:spPr>
          <a:xfrm>
            <a:off x="457200" y="1600200"/>
            <a:ext cx="4343400" cy="4229100"/>
          </a:xfrm>
          <a:ln/>
        </p:spPr>
        <p:txBody>
          <a:bodyPr rIns="132080"/>
          <a:lstStyle/>
          <a:p>
            <a:pPr>
              <a:lnSpc>
                <a:spcPct val="90000"/>
              </a:lnSpc>
            </a:pPr>
            <a:r>
              <a:rPr lang="en-US" sz="2400" dirty="0"/>
              <a:t>You will be collecting data and comparing your </a:t>
            </a:r>
            <a:r>
              <a:rPr lang="en-US" sz="2400" dirty="0" smtClean="0"/>
              <a:t>predictions </a:t>
            </a:r>
            <a:r>
              <a:rPr lang="en-US" sz="2400" dirty="0"/>
              <a:t>to:</a:t>
            </a:r>
          </a:p>
          <a:p>
            <a:pPr marL="1182688" lvl="2">
              <a:lnSpc>
                <a:spcPct val="90000"/>
              </a:lnSpc>
            </a:pPr>
            <a:r>
              <a:rPr lang="en-US" sz="1800" dirty="0"/>
              <a:t>Current data YOU collect </a:t>
            </a:r>
          </a:p>
          <a:p>
            <a:pPr marL="1182688" lvl="2">
              <a:lnSpc>
                <a:spcPct val="90000"/>
              </a:lnSpc>
            </a:pPr>
            <a:r>
              <a:rPr lang="en-US" sz="1800" dirty="0"/>
              <a:t>Current data collected by students at OTHER sites </a:t>
            </a:r>
          </a:p>
          <a:p>
            <a:pPr marL="1182688" lvl="2">
              <a:lnSpc>
                <a:spcPct val="90000"/>
              </a:lnSpc>
            </a:pPr>
            <a:r>
              <a:rPr lang="en-US" sz="1800" dirty="0"/>
              <a:t>Prior data from the EARLIER years (check on the website</a:t>
            </a:r>
            <a:r>
              <a:rPr lang="en-US" sz="1800" dirty="0" smtClean="0"/>
              <a:t>)</a:t>
            </a:r>
          </a:p>
          <a:p>
            <a:pPr marL="1182688" lvl="2">
              <a:lnSpc>
                <a:spcPct val="90000"/>
              </a:lnSpc>
            </a:pPr>
            <a:r>
              <a:rPr lang="en-US" sz="1800" dirty="0" smtClean="0"/>
              <a:t>The HRECOS real time monitoring system </a:t>
            </a:r>
            <a:r>
              <a:rPr lang="en-US" sz="1800" dirty="0" smtClean="0">
                <a:hlinkClick r:id="rId2"/>
              </a:rPr>
              <a:t>www.hrecos.org</a:t>
            </a:r>
            <a:r>
              <a:rPr lang="en-US" sz="1800" dirty="0" smtClean="0"/>
              <a:t>/</a:t>
            </a:r>
          </a:p>
          <a:p>
            <a:pPr marL="1182688" lvl="2">
              <a:lnSpc>
                <a:spcPct val="90000"/>
              </a:lnSpc>
            </a:pPr>
            <a:endParaRPr lang="en-US" sz="1800" dirty="0"/>
          </a:p>
        </p:txBody>
      </p:sp>
      <p:pic>
        <p:nvPicPr>
          <p:cNvPr id="717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371600"/>
            <a:ext cx="2743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172" name="Rectangle 4"/>
          <p:cNvSpPr>
            <a:spLocks/>
          </p:cNvSpPr>
          <p:nvPr/>
        </p:nvSpPr>
        <p:spPr bwMode="auto">
          <a:xfrm>
            <a:off x="990600" y="533400"/>
            <a:ext cx="45720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r>
              <a:rPr lang="en-US" sz="2800">
                <a:solidFill>
                  <a:srgbClr val="FFCC00"/>
                </a:solidFill>
                <a:effectLst>
                  <a:outerShdw blurRad="38100" dist="38100" dir="2700000" algn="tl">
                    <a:srgbClr val="000000"/>
                  </a:outerShdw>
                </a:effectLst>
                <a:latin typeface="Palatino" charset="0"/>
                <a:ea typeface="ＭＳ Ｐゴシック" charset="0"/>
                <a:cs typeface="Palatino" charset="0"/>
                <a:sym typeface="Palatino" charset="0"/>
              </a:rPr>
              <a:t>Looking for TRENDS &amp; </a:t>
            </a:r>
          </a:p>
          <a:p>
            <a:pPr marL="39688"/>
            <a:r>
              <a:rPr lang="en-US" sz="2800">
                <a:solidFill>
                  <a:srgbClr val="FFCC00"/>
                </a:solidFill>
                <a:effectLst>
                  <a:outerShdw blurRad="38100" dist="38100" dir="2700000" algn="tl">
                    <a:srgbClr val="000000"/>
                  </a:outerShdw>
                </a:effectLst>
                <a:latin typeface="Palatino" charset="0"/>
                <a:ea typeface="ＭＳ Ｐゴシック" charset="0"/>
                <a:cs typeface="Palatino" charset="0"/>
                <a:sym typeface="Palatino" charset="0"/>
              </a:rPr>
              <a:t>Learning About A SYSTEM</a:t>
            </a:r>
          </a:p>
        </p:txBody>
      </p:sp>
      <p:pic>
        <p:nvPicPr>
          <p:cNvPr id="7173" name="Picture 5"/>
          <p:cNvPicPr>
            <a:picLocks noChangeArrowheads="1"/>
          </p:cNvPicPr>
          <p:nvPr/>
        </p:nvPicPr>
        <p:blipFill>
          <a:blip r:embed="rId4">
            <a:extLst>
              <a:ext uri="{28A0092B-C50C-407E-A947-70E740481C1C}">
                <a14:useLocalDpi xmlns:a14="http://schemas.microsoft.com/office/drawing/2010/main" val="0"/>
              </a:ext>
            </a:extLst>
          </a:blip>
          <a:srcRect l="17856" t="21429" r="3571"/>
          <a:stretch>
            <a:fillRect/>
          </a:stretch>
        </p:blipFill>
        <p:spPr bwMode="auto">
          <a:xfrm>
            <a:off x="4641850" y="4267200"/>
            <a:ext cx="15367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174" name="Rectangle 6"/>
          <p:cNvSpPr>
            <a:spLocks/>
          </p:cNvSpPr>
          <p:nvPr/>
        </p:nvSpPr>
        <p:spPr bwMode="auto">
          <a:xfrm>
            <a:off x="-215900" y="5054600"/>
            <a:ext cx="49149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954088">
              <a:spcBef>
                <a:spcPts val="513"/>
              </a:spcBef>
            </a:pPr>
            <a:r>
              <a:rPr lang="en-US" sz="2000" dirty="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 Trends show patterns over  time</a:t>
            </a:r>
          </a:p>
        </p:txBody>
      </p:sp>
      <p:sp>
        <p:nvSpPr>
          <p:cNvPr id="7175" name="Rectangle 7"/>
          <p:cNvSpPr>
            <a:spLocks/>
          </p:cNvSpPr>
          <p:nvPr/>
        </p:nvSpPr>
        <p:spPr bwMode="auto">
          <a:xfrm>
            <a:off x="723900" y="5588000"/>
            <a:ext cx="3581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spcBef>
                <a:spcPts val="1300"/>
              </a:spcBef>
            </a:pPr>
            <a:r>
              <a:rPr lang="en-US" sz="2000" dirty="0">
                <a:solidFill>
                  <a:schemeClr val="tx1"/>
                </a:solidFill>
                <a:effectLst>
                  <a:outerShdw blurRad="38100" dist="38100" dir="2700000" algn="tl">
                    <a:srgbClr val="000000"/>
                  </a:outerShdw>
                </a:effectLst>
                <a:latin typeface="Palatino" charset="0"/>
                <a:ea typeface="ＭＳ Ｐゴシック" charset="0"/>
                <a:cs typeface="Palatino" charset="0"/>
                <a:sym typeface="Palatino" charset="0"/>
              </a:rPr>
              <a:t>* Systems show relationships</a:t>
            </a:r>
          </a:p>
        </p:txBody>
      </p:sp>
      <p:sp>
        <p:nvSpPr>
          <p:cNvPr id="7176" name="Rectangle 8"/>
          <p:cNvSpPr>
            <a:spLocks/>
          </p:cNvSpPr>
          <p:nvPr/>
        </p:nvSpPr>
        <p:spPr bwMode="auto">
          <a:xfrm>
            <a:off x="6318250" y="4114800"/>
            <a:ext cx="23987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wrap="none" lIns="0" tIns="0" rIns="40639" bIns="0" anchorCtr="1">
            <a:spAutoFit/>
          </a:bodyPr>
          <a:lstStyle/>
          <a:p>
            <a:pPr marL="39688" algn="ctr"/>
            <a:r>
              <a:rPr lang="en-US" sz="1400">
                <a:solidFill>
                  <a:schemeClr val="tx1"/>
                </a:solidFill>
                <a:ea typeface="ＭＳ Ｐゴシック" charset="0"/>
                <a:cs typeface="Times" charset="0"/>
              </a:rPr>
              <a:t>These students are using a seine </a:t>
            </a:r>
          </a:p>
          <a:p>
            <a:pPr marL="39688" algn="ctr"/>
            <a:r>
              <a:rPr lang="en-US" sz="1400">
                <a:solidFill>
                  <a:schemeClr val="tx1"/>
                </a:solidFill>
                <a:ea typeface="ＭＳ Ｐゴシック" charset="0"/>
                <a:cs typeface="Times" charset="0"/>
              </a:rPr>
              <a:t>net to catch fish in the Hudson.  </a:t>
            </a:r>
          </a:p>
          <a:p>
            <a:pPr marL="39688" algn="ctr"/>
            <a:r>
              <a:rPr lang="en-US" sz="1400">
                <a:solidFill>
                  <a:schemeClr val="tx1"/>
                </a:solidFill>
                <a:ea typeface="ＭＳ Ｐゴシック" charset="0"/>
                <a:cs typeface="Times" charset="0"/>
              </a:rPr>
              <a:t>The Native Americans used </a:t>
            </a:r>
          </a:p>
          <a:p>
            <a:pPr marL="39688" algn="ctr"/>
            <a:r>
              <a:rPr lang="en-US" sz="1400">
                <a:solidFill>
                  <a:schemeClr val="tx1"/>
                </a:solidFill>
                <a:ea typeface="ＭＳ Ｐゴシック" charset="0"/>
                <a:cs typeface="Times" charset="0"/>
              </a:rPr>
              <a:t>seine nets to fish.</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4">
                                            <p:txEl>
                                              <p:pRg st="0" end="0"/>
                                            </p:txEl>
                                          </p:spTgt>
                                        </p:tgtEl>
                                        <p:attrNameLst>
                                          <p:attrName>style.visibility</p:attrName>
                                        </p:attrNameLst>
                                      </p:cBhvr>
                                      <p:to>
                                        <p:strVal val="visible"/>
                                      </p:to>
                                    </p:set>
                                    <p:anim calcmode="lin" valueType="num">
                                      <p:cBhvr additive="base">
                                        <p:cTn id="7" dur="500" fill="hold"/>
                                        <p:tgtEl>
                                          <p:spTgt spid="717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7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75">
                                            <p:txEl>
                                              <p:pRg st="0" end="0"/>
                                            </p:txEl>
                                          </p:spTgt>
                                        </p:tgtEl>
                                        <p:attrNameLst>
                                          <p:attrName>style.visibility</p:attrName>
                                        </p:attrNameLst>
                                      </p:cBhvr>
                                      <p:to>
                                        <p:strVal val="visible"/>
                                      </p:to>
                                    </p:set>
                                    <p:anim calcmode="lin" valueType="num">
                                      <p:cBhvr additive="base">
                                        <p:cTn id="13" dur="500" fill="hold"/>
                                        <p:tgtEl>
                                          <p:spTgt spid="717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32" fill="hold" grpId="0" nodeType="clickEffect">
                                  <p:stCondLst>
                                    <p:cond delay="0"/>
                                  </p:stCondLst>
                                  <p:childTnLst>
                                    <p:set>
                                      <p:cBhvr>
                                        <p:cTn id="18" dur="1" fill="hold">
                                          <p:stCondLst>
                                            <p:cond delay="0"/>
                                          </p:stCondLst>
                                        </p:cTn>
                                        <p:tgtEl>
                                          <p:spTgt spid="7176"/>
                                        </p:tgtEl>
                                        <p:attrNameLst>
                                          <p:attrName>style.visibility</p:attrName>
                                        </p:attrNameLst>
                                      </p:cBhvr>
                                      <p:to>
                                        <p:strVal val="visible"/>
                                      </p:to>
                                    </p:set>
                                    <p:animEffect transition="in" filter="box(out)">
                                      <p:cBhvr>
                                        <p:cTn id="19"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build="p" autoUpdateAnimBg="0"/>
      <p:bldP spid="7175" grpId="0" build="p" autoUpdateAnimBg="0"/>
      <p:bldP spid="7176"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ChangeArrowheads="1"/>
          </p:cNvSpPr>
          <p:nvPr>
            <p:ph type="title"/>
          </p:nvPr>
        </p:nvSpPr>
        <p:spPr>
          <a:ln/>
        </p:spPr>
        <p:txBody>
          <a:bodyPr rIns="132080"/>
          <a:lstStyle/>
          <a:p>
            <a:r>
              <a:rPr lang="en-US"/>
              <a:t>So what are we doing today?</a:t>
            </a:r>
          </a:p>
        </p:txBody>
      </p:sp>
      <p:pic>
        <p:nvPicPr>
          <p:cNvPr id="819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898900"/>
            <a:ext cx="293370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819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413" y="1524000"/>
            <a:ext cx="297338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8196" name="Picture 4"/>
          <p:cNvPicPr>
            <a:picLocks noChangeArrowheads="1"/>
          </p:cNvPicPr>
          <p:nvPr/>
        </p:nvPicPr>
        <p:blipFill rotWithShape="1">
          <a:blip r:embed="rId4">
            <a:extLst>
              <a:ext uri="{28A0092B-C50C-407E-A947-70E740481C1C}">
                <a14:useLocalDpi xmlns:a14="http://schemas.microsoft.com/office/drawing/2010/main" val="0"/>
              </a:ext>
            </a:extLst>
          </a:blip>
          <a:srcRect l="16331" b="10666"/>
          <a:stretch/>
        </p:blipFill>
        <p:spPr bwMode="auto">
          <a:xfrm>
            <a:off x="1143000" y="3886200"/>
            <a:ext cx="298375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 name="Picture 1" descr="HoaHingHPIM360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2400" y="1524000"/>
            <a:ext cx="2844800" cy="21336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ph type="title"/>
          </p:nvPr>
        </p:nvSpPr>
        <p:spPr>
          <a:xfrm>
            <a:off x="304800" y="274638"/>
            <a:ext cx="8382000" cy="1143000"/>
          </a:xfrm>
          <a:ln/>
        </p:spPr>
        <p:txBody>
          <a:bodyPr rIns="132080"/>
          <a:lstStyle/>
          <a:p>
            <a:r>
              <a:rPr lang="en-US" dirty="0">
                <a:solidFill>
                  <a:srgbClr val="FFCC00"/>
                </a:solidFill>
              </a:rPr>
              <a:t>Let</a:t>
            </a:r>
            <a:r>
              <a:rPr lang="ja-JP" altLang="en-US" dirty="0">
                <a:solidFill>
                  <a:srgbClr val="FFCC00"/>
                </a:solidFill>
                <a:latin typeface="Arial"/>
              </a:rPr>
              <a:t>’</a:t>
            </a:r>
            <a:r>
              <a:rPr lang="en-US" dirty="0">
                <a:solidFill>
                  <a:srgbClr val="FFCC00"/>
                </a:solidFill>
              </a:rPr>
              <a:t>s find out about  the Estuary</a:t>
            </a:r>
          </a:p>
        </p:txBody>
      </p:sp>
      <p:sp>
        <p:nvSpPr>
          <p:cNvPr id="9218" name="Rectangle 2"/>
          <p:cNvSpPr>
            <a:spLocks noChangeArrowheads="1"/>
          </p:cNvSpPr>
          <p:nvPr>
            <p:ph type="body" idx="1"/>
          </p:nvPr>
        </p:nvSpPr>
        <p:spPr>
          <a:xfrm>
            <a:off x="228600" y="1282700"/>
            <a:ext cx="4711700" cy="5194300"/>
          </a:xfrm>
          <a:ln/>
        </p:spPr>
        <p:txBody>
          <a:bodyPr rIns="132080"/>
          <a:lstStyle/>
          <a:p>
            <a:pPr>
              <a:lnSpc>
                <a:spcPct val="90000"/>
              </a:lnSpc>
            </a:pPr>
            <a:r>
              <a:rPr lang="en-US" sz="2400" dirty="0"/>
              <a:t>Are there tides and currents in the estuary?</a:t>
            </a:r>
          </a:p>
          <a:p>
            <a:pPr>
              <a:lnSpc>
                <a:spcPct val="90000"/>
              </a:lnSpc>
            </a:pPr>
            <a:r>
              <a:rPr lang="en-US" sz="2400" dirty="0"/>
              <a:t>How warm and </a:t>
            </a:r>
            <a:r>
              <a:rPr lang="en-US" sz="2400" dirty="0" smtClean="0"/>
              <a:t>turbid (clear) </a:t>
            </a:r>
            <a:r>
              <a:rPr lang="en-US" sz="2400" dirty="0"/>
              <a:t>is it?</a:t>
            </a:r>
          </a:p>
          <a:p>
            <a:pPr>
              <a:lnSpc>
                <a:spcPct val="90000"/>
              </a:lnSpc>
            </a:pPr>
            <a:r>
              <a:rPr lang="en-US" sz="2400" dirty="0"/>
              <a:t>Is there enough oxygen for a range of fish?</a:t>
            </a:r>
          </a:p>
          <a:p>
            <a:pPr>
              <a:lnSpc>
                <a:spcPct val="90000"/>
              </a:lnSpc>
            </a:pPr>
            <a:r>
              <a:rPr lang="en-US" sz="2400" dirty="0"/>
              <a:t>Are there plants where we are in the river? </a:t>
            </a:r>
          </a:p>
          <a:p>
            <a:pPr>
              <a:lnSpc>
                <a:spcPct val="90000"/>
              </a:lnSpc>
            </a:pPr>
            <a:r>
              <a:rPr lang="en-US" sz="2400" dirty="0" smtClean="0"/>
              <a:t>Can we find Chlorophyll?</a:t>
            </a:r>
            <a:endParaRPr lang="en-US" sz="2400" dirty="0"/>
          </a:p>
          <a:p>
            <a:pPr>
              <a:lnSpc>
                <a:spcPct val="90000"/>
              </a:lnSpc>
            </a:pPr>
            <a:r>
              <a:rPr lang="en-US" sz="2400" dirty="0"/>
              <a:t>What does the bottom of the estuary look like </a:t>
            </a:r>
            <a:r>
              <a:rPr lang="en-US" sz="2400" dirty="0" smtClean="0"/>
              <a:t>at </a:t>
            </a:r>
            <a:r>
              <a:rPr lang="en-US" sz="2400" dirty="0"/>
              <a:t>your site?</a:t>
            </a:r>
          </a:p>
          <a:p>
            <a:pPr>
              <a:lnSpc>
                <a:spcPct val="90000"/>
              </a:lnSpc>
            </a:pPr>
            <a:r>
              <a:rPr lang="en-US" sz="2400" dirty="0"/>
              <a:t>Are there any ships using the river for commerce?</a:t>
            </a:r>
          </a:p>
        </p:txBody>
      </p:sp>
      <p:pic>
        <p:nvPicPr>
          <p:cNvPr id="9219"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82880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9220"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902200"/>
            <a:ext cx="21336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box(out)">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rrowheads="1"/>
          </p:cNvPicPr>
          <p:nvPr/>
        </p:nvPicPr>
        <p:blipFill>
          <a:blip r:embed="rId2">
            <a:extLst>
              <a:ext uri="{28A0092B-C50C-407E-A947-70E740481C1C}">
                <a14:useLocalDpi xmlns:a14="http://schemas.microsoft.com/office/drawing/2010/main" val="0"/>
              </a:ext>
            </a:extLst>
          </a:blip>
          <a:srcRect b="9370"/>
          <a:stretch>
            <a:fillRect/>
          </a:stretch>
        </p:blipFill>
        <p:spPr bwMode="auto">
          <a:xfrm>
            <a:off x="381000" y="838200"/>
            <a:ext cx="859631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0242" name="Rectangle 2"/>
          <p:cNvSpPr>
            <a:spLocks/>
          </p:cNvSpPr>
          <p:nvPr/>
        </p:nvSpPr>
        <p:spPr bwMode="auto">
          <a:xfrm>
            <a:off x="1295400" y="990600"/>
            <a:ext cx="69342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lgn="ctr"/>
            <a:r>
              <a:rPr lang="en-US" sz="3200">
                <a:solidFill>
                  <a:schemeClr val="tx1"/>
                </a:solidFill>
                <a:ea typeface="ＭＳ Ｐゴシック" charset="0"/>
                <a:cs typeface="Times" charset="0"/>
              </a:rPr>
              <a:t>Tides</a:t>
            </a:r>
          </a:p>
          <a:p>
            <a:pPr marL="39688" algn="ctr"/>
            <a:r>
              <a:rPr lang="en-US">
                <a:solidFill>
                  <a:schemeClr val="tx1"/>
                </a:solidFill>
                <a:ea typeface="ＭＳ Ｐゴシック" charset="0"/>
                <a:cs typeface="Times" charset="0"/>
              </a:rPr>
              <a:t>How can a river have tides?  I thought tides were in the ocean</a:t>
            </a:r>
            <a:r>
              <a:rPr lang="en-US" sz="2500">
                <a:solidFill>
                  <a:schemeClr val="tx1"/>
                </a:solidFill>
                <a:ea typeface="ＭＳ Ｐゴシック" charset="0"/>
                <a:cs typeface="Times" charset="0"/>
              </a:rPr>
              <a:t>?</a:t>
            </a:r>
          </a:p>
        </p:txBody>
      </p:sp>
      <p:sp>
        <p:nvSpPr>
          <p:cNvPr id="10243" name="Rectangle 3"/>
          <p:cNvSpPr>
            <a:spLocks/>
          </p:cNvSpPr>
          <p:nvPr/>
        </p:nvSpPr>
        <p:spPr bwMode="auto">
          <a:xfrm>
            <a:off x="701675" y="3733800"/>
            <a:ext cx="84455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r>
              <a:rPr lang="en-US">
                <a:solidFill>
                  <a:schemeClr val="tx1"/>
                </a:solidFill>
                <a:ea typeface="ＭＳ Ｐゴシック" charset="0"/>
                <a:cs typeface="Times" charset="0"/>
              </a:rPr>
              <a:t>Is the tide coming in (flood) or going out (ebb)?  How can you tell this?  </a:t>
            </a:r>
            <a:r>
              <a:rPr lang="en-US" sz="2500">
                <a:solidFill>
                  <a:schemeClr val="tx1"/>
                </a:solidFill>
                <a:ea typeface="ＭＳ Ｐゴシック" charset="0"/>
                <a:cs typeface="Times" charset="0"/>
              </a:rPr>
              <a:t>  </a:t>
            </a:r>
          </a:p>
        </p:txBody>
      </p:sp>
      <p:sp>
        <p:nvSpPr>
          <p:cNvPr id="10244" name="Rectangle 4"/>
          <p:cNvSpPr>
            <a:spLocks/>
          </p:cNvSpPr>
          <p:nvPr/>
        </p:nvSpPr>
        <p:spPr bwMode="auto">
          <a:xfrm>
            <a:off x="685800" y="2362200"/>
            <a:ext cx="76962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r>
              <a:rPr lang="en-US" sz="2500" dirty="0">
                <a:solidFill>
                  <a:schemeClr val="tx1"/>
                </a:solidFill>
                <a:ea typeface="ＭＳ Ｐゴシック" charset="0"/>
                <a:cs typeface="Times" charset="0"/>
              </a:rPr>
              <a:t>In a </a:t>
            </a:r>
            <a:r>
              <a:rPr lang="en-US" sz="2500" dirty="0" smtClean="0">
                <a:solidFill>
                  <a:schemeClr val="tx1"/>
                </a:solidFill>
                <a:ea typeface="ＭＳ Ｐゴシック" charset="0"/>
                <a:cs typeface="Times" charset="0"/>
              </a:rPr>
              <a:t>long flat river </a:t>
            </a:r>
            <a:r>
              <a:rPr lang="en-US" sz="2500" dirty="0">
                <a:solidFill>
                  <a:schemeClr val="tx1"/>
                </a:solidFill>
                <a:ea typeface="ＭＳ Ｐゴシック" charset="0"/>
                <a:cs typeface="Times" charset="0"/>
              </a:rPr>
              <a:t>like the Hudson the tides can push water in from the ocean until the </a:t>
            </a:r>
            <a:r>
              <a:rPr lang="en-US" sz="2500" dirty="0" smtClean="0">
                <a:solidFill>
                  <a:schemeClr val="tx1"/>
                </a:solidFill>
                <a:ea typeface="ＭＳ Ｐゴシック" charset="0"/>
                <a:cs typeface="Times" charset="0"/>
              </a:rPr>
              <a:t>bottom elevation </a:t>
            </a:r>
            <a:r>
              <a:rPr lang="en-US" sz="2500" dirty="0">
                <a:solidFill>
                  <a:schemeClr val="tx1"/>
                </a:solidFill>
                <a:ea typeface="ＭＳ Ｐゴシック" charset="0"/>
                <a:cs typeface="Times" charset="0"/>
              </a:rPr>
              <a:t>of the river </a:t>
            </a:r>
            <a:r>
              <a:rPr lang="en-US" sz="2500" dirty="0" smtClean="0">
                <a:solidFill>
                  <a:schemeClr val="tx1"/>
                </a:solidFill>
                <a:ea typeface="ＭＳ Ｐゴシック" charset="0"/>
                <a:cs typeface="Times" charset="0"/>
              </a:rPr>
              <a:t>slopes too high</a:t>
            </a:r>
            <a:r>
              <a:rPr lang="en-US" sz="2500" dirty="0">
                <a:solidFill>
                  <a:schemeClr val="tx1"/>
                </a:solidFill>
                <a:ea typeface="ＭＳ Ｐゴシック" charset="0"/>
                <a:cs typeface="Times" charset="0"/>
              </a:rPr>
              <a:t>.</a:t>
            </a:r>
          </a:p>
        </p:txBody>
      </p:sp>
      <p:sp>
        <p:nvSpPr>
          <p:cNvPr id="10245" name="Rectangle 5"/>
          <p:cNvSpPr>
            <a:spLocks/>
          </p:cNvSpPr>
          <p:nvPr/>
        </p:nvSpPr>
        <p:spPr bwMode="auto">
          <a:xfrm>
            <a:off x="1447800" y="4114800"/>
            <a:ext cx="73152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r>
              <a:rPr lang="en-US" sz="2500">
                <a:solidFill>
                  <a:schemeClr val="tx1"/>
                </a:solidFill>
                <a:ea typeface="ＭＳ Ｐゴシック" charset="0"/>
                <a:cs typeface="Times" charset="0"/>
              </a:rPr>
              <a:t>Measure the height of the tidal change over 30 minutes, 60 minutes...  Is it rising or falling?</a:t>
            </a:r>
          </a:p>
        </p:txBody>
      </p:sp>
      <p:sp>
        <p:nvSpPr>
          <p:cNvPr id="10246" name="Rectangle 6"/>
          <p:cNvSpPr>
            <a:spLocks/>
          </p:cNvSpPr>
          <p:nvPr/>
        </p:nvSpPr>
        <p:spPr bwMode="auto">
          <a:xfrm>
            <a:off x="762000" y="4953000"/>
            <a:ext cx="7620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spcBef>
                <a:spcPts val="1500"/>
              </a:spcBef>
            </a:pPr>
            <a:r>
              <a:rPr lang="en-US" sz="2500" dirty="0">
                <a:solidFill>
                  <a:schemeClr val="tx1"/>
                </a:solidFill>
                <a:ea typeface="ＭＳ Ｐゴシック" charset="0"/>
                <a:cs typeface="Times" charset="0"/>
              </a:rPr>
              <a:t>Will the tides be a factor in any of the data collected at your site?  What might it affect?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2" fill="hold" grpId="0" nodeType="clickEffect">
                                  <p:stCondLst>
                                    <p:cond delay="0"/>
                                  </p:stCondLst>
                                  <p:childTnLst>
                                    <p:anim calcmode="lin" valueType="num">
                                      <p:cBhvr additive="base">
                                        <p:cTn id="6" dur="500"/>
                                        <p:tgtEl>
                                          <p:spTgt spid="10242">
                                            <p:txEl>
                                              <p:pRg st="0" end="0"/>
                                            </p:txEl>
                                          </p:spTgt>
                                        </p:tgtEl>
                                        <p:attrNameLst>
                                          <p:attrName>ppt_x</p:attrName>
                                        </p:attrNameLst>
                                      </p:cBhvr>
                                      <p:tavLst>
                                        <p:tav tm="0">
                                          <p:val>
                                            <p:strVal val="ppt_x"/>
                                          </p:val>
                                        </p:tav>
                                        <p:tav tm="100000">
                                          <p:val>
                                            <p:strVal val="1+ppt_w/2"/>
                                          </p:val>
                                        </p:tav>
                                      </p:tavLst>
                                    </p:anim>
                                    <p:anim calcmode="lin" valueType="num">
                                      <p:cBhvr additive="base">
                                        <p:cTn id="7" dur="500"/>
                                        <p:tgtEl>
                                          <p:spTgt spid="10242">
                                            <p:txEl>
                                              <p:pRg st="0" end="0"/>
                                            </p:txEl>
                                          </p:spTgt>
                                        </p:tgtEl>
                                        <p:attrNameLst>
                                          <p:attrName>ppt_y</p:attrName>
                                        </p:attrNameLst>
                                      </p:cBhvr>
                                      <p:tavLst>
                                        <p:tav tm="0">
                                          <p:val>
                                            <p:strVal val="ppt_y"/>
                                          </p:val>
                                        </p:tav>
                                        <p:tav tm="100000">
                                          <p:val>
                                            <p:strVal val="ppt_y"/>
                                          </p:val>
                                        </p:tav>
                                      </p:tavLst>
                                    </p:anim>
                                    <p:set>
                                      <p:cBhvr>
                                        <p:cTn id="8" dur="1" fill="hold">
                                          <p:stCondLst>
                                            <p:cond delay="499"/>
                                          </p:stCondLst>
                                        </p:cTn>
                                        <p:tgtEl>
                                          <p:spTgt spid="10242">
                                            <p:txEl>
                                              <p:pRg st="0" end="0"/>
                                            </p:txEl>
                                          </p:spTgt>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2" fill="hold" grpId="0" nodeType="clickEffect">
                                  <p:stCondLst>
                                    <p:cond delay="0"/>
                                  </p:stCondLst>
                                  <p:childTnLst>
                                    <p:anim calcmode="lin" valueType="num">
                                      <p:cBhvr additive="base">
                                        <p:cTn id="12" dur="500"/>
                                        <p:tgtEl>
                                          <p:spTgt spid="10242">
                                            <p:txEl>
                                              <p:pRg st="1" end="1"/>
                                            </p:txEl>
                                          </p:spTgt>
                                        </p:tgtEl>
                                        <p:attrNameLst>
                                          <p:attrName>ppt_x</p:attrName>
                                        </p:attrNameLst>
                                      </p:cBhvr>
                                      <p:tavLst>
                                        <p:tav tm="0">
                                          <p:val>
                                            <p:strVal val="ppt_x"/>
                                          </p:val>
                                        </p:tav>
                                        <p:tav tm="100000">
                                          <p:val>
                                            <p:strVal val="1+ppt_w/2"/>
                                          </p:val>
                                        </p:tav>
                                      </p:tavLst>
                                    </p:anim>
                                    <p:anim calcmode="lin" valueType="num">
                                      <p:cBhvr additive="base">
                                        <p:cTn id="13" dur="500"/>
                                        <p:tgtEl>
                                          <p:spTgt spid="10242">
                                            <p:txEl>
                                              <p:pRg st="1" end="1"/>
                                            </p:txEl>
                                          </p:spTgt>
                                        </p:tgtEl>
                                        <p:attrNameLst>
                                          <p:attrName>ppt_y</p:attrName>
                                        </p:attrNameLst>
                                      </p:cBhvr>
                                      <p:tavLst>
                                        <p:tav tm="0">
                                          <p:val>
                                            <p:strVal val="ppt_y"/>
                                          </p:val>
                                        </p:tav>
                                        <p:tav tm="100000">
                                          <p:val>
                                            <p:strVal val="ppt_y"/>
                                          </p:val>
                                        </p:tav>
                                      </p:tavLst>
                                    </p:anim>
                                    <p:set>
                                      <p:cBhvr>
                                        <p:cTn id="14" dur="1" fill="hold">
                                          <p:stCondLst>
                                            <p:cond delay="499"/>
                                          </p:stCondLst>
                                        </p:cTn>
                                        <p:tgtEl>
                                          <p:spTgt spid="10242">
                                            <p:txEl>
                                              <p:pRg st="1" end="1"/>
                                            </p:txEl>
                                          </p:spTgt>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244">
                                            <p:txEl>
                                              <p:pRg st="0" end="0"/>
                                            </p:txEl>
                                          </p:spTgt>
                                        </p:tgtEl>
                                        <p:attrNameLst>
                                          <p:attrName>style.visibility</p:attrName>
                                        </p:attrNameLst>
                                      </p:cBhvr>
                                      <p:to>
                                        <p:strVal val="visible"/>
                                      </p:to>
                                    </p:set>
                                    <p:anim calcmode="lin" valueType="num">
                                      <p:cBhvr>
                                        <p:cTn id="19" dur="1000" fill="hold"/>
                                        <p:tgtEl>
                                          <p:spTgt spid="10244">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10244">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1024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24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7" presetClass="entr" presetSubtype="4" fill="hold" grpId="0" nodeType="clickEffect">
                                  <p:stCondLst>
                                    <p:cond delay="0"/>
                                  </p:stCondLst>
                                  <p:childTnLst>
                                    <p:set>
                                      <p:cBhvr>
                                        <p:cTn id="26" dur="1" fill="hold">
                                          <p:stCondLst>
                                            <p:cond delay="0"/>
                                          </p:stCondLst>
                                        </p:cTn>
                                        <p:tgtEl>
                                          <p:spTgt spid="10243"/>
                                        </p:tgtEl>
                                        <p:attrNameLst>
                                          <p:attrName>style.visibility</p:attrName>
                                        </p:attrNameLst>
                                      </p:cBhvr>
                                      <p:to>
                                        <p:strVal val="visible"/>
                                      </p:to>
                                    </p:set>
                                    <p:anim calcmode="lin" valueType="num">
                                      <p:cBhvr additive="base">
                                        <p:cTn id="27" dur="5000" fill="hold"/>
                                        <p:tgtEl>
                                          <p:spTgt spid="10243"/>
                                        </p:tgtEl>
                                        <p:attrNameLst>
                                          <p:attrName>ppt_x</p:attrName>
                                        </p:attrNameLst>
                                      </p:cBhvr>
                                      <p:tavLst>
                                        <p:tav tm="0">
                                          <p:val>
                                            <p:strVal val="#ppt_x"/>
                                          </p:val>
                                        </p:tav>
                                        <p:tav tm="100000">
                                          <p:val>
                                            <p:strVal val="#ppt_x"/>
                                          </p:val>
                                        </p:tav>
                                      </p:tavLst>
                                    </p:anim>
                                    <p:anim calcmode="lin" valueType="num">
                                      <p:cBhvr additive="base">
                                        <p:cTn id="28" dur="5000" fill="hold"/>
                                        <p:tgtEl>
                                          <p:spTgt spid="1024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7" presetClass="entr" presetSubtype="4" fill="hold" grpId="0" nodeType="clickEffect">
                                  <p:stCondLst>
                                    <p:cond delay="0"/>
                                  </p:stCondLst>
                                  <p:childTnLst>
                                    <p:set>
                                      <p:cBhvr>
                                        <p:cTn id="32" dur="1" fill="hold">
                                          <p:stCondLst>
                                            <p:cond delay="0"/>
                                          </p:stCondLst>
                                        </p:cTn>
                                        <p:tgtEl>
                                          <p:spTgt spid="10245"/>
                                        </p:tgtEl>
                                        <p:attrNameLst>
                                          <p:attrName>style.visibility</p:attrName>
                                        </p:attrNameLst>
                                      </p:cBhvr>
                                      <p:to>
                                        <p:strVal val="visible"/>
                                      </p:to>
                                    </p:set>
                                    <p:anim calcmode="lin" valueType="num">
                                      <p:cBhvr additive="base">
                                        <p:cTn id="33" dur="500" fill="hold"/>
                                        <p:tgtEl>
                                          <p:spTgt spid="10245"/>
                                        </p:tgtEl>
                                        <p:attrNameLst>
                                          <p:attrName>ppt_x</p:attrName>
                                        </p:attrNameLst>
                                      </p:cBhvr>
                                      <p:tavLst>
                                        <p:tav tm="0">
                                          <p:val>
                                            <p:strVal val="#ppt_x"/>
                                          </p:val>
                                        </p:tav>
                                        <p:tav tm="100000">
                                          <p:val>
                                            <p:strVal val="#ppt_x"/>
                                          </p:val>
                                        </p:tav>
                                      </p:tavLst>
                                    </p:anim>
                                    <p:anim calcmode="lin" valueType="num">
                                      <p:cBhvr additive="base">
                                        <p:cTn id="34" dur="500" fill="hold"/>
                                        <p:tgtEl>
                                          <p:spTgt spid="10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autoUpdateAnimBg="0"/>
      <p:bldP spid="10243" grpId="0" autoUpdateAnimBg="0"/>
      <p:bldP spid="10244" grpId="0" build="p" autoUpdateAnimBg="0"/>
      <p:bldP spid="10245"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ph/>
          </p:nvPr>
        </p:nvSpPr>
        <p:spPr>
          <a:xfrm>
            <a:off x="457200" y="274638"/>
            <a:ext cx="8229600" cy="5824537"/>
          </a:xfrm>
          <a:ln/>
          <a:extLst>
            <a:ext uri="{91240B29-F687-4f45-9708-019B960494DF}">
              <a14:hiddenLine xmlns:a14="http://schemas.microsoft.com/office/drawing/2010/main" w="9525">
                <a:solidFill>
                  <a:srgbClr val="000000"/>
                </a:solidFill>
                <a:miter lim="800000"/>
                <a:headEnd/>
                <a:tailEnd/>
              </a14:hiddenLine>
            </a:ext>
          </a:extLst>
        </p:spPr>
        <p:txBody>
          <a:bodyPr lIns="91440" tIns="45720" bIns="45720" anchor="t"/>
          <a:lstStyle/>
          <a:p>
            <a:endParaRPr lang="en-US"/>
          </a:p>
        </p:txBody>
      </p:sp>
      <p:pic>
        <p:nvPicPr>
          <p:cNvPr id="11266" name="Picture 2"/>
          <p:cNvPicPr>
            <a:picLocks noChangeArrowheads="1"/>
          </p:cNvPicPr>
          <p:nvPr/>
        </p:nvPicPr>
        <p:blipFill>
          <a:blip r:embed="rId2">
            <a:extLst>
              <a:ext uri="{28A0092B-C50C-407E-A947-70E740481C1C}">
                <a14:useLocalDpi xmlns:a14="http://schemas.microsoft.com/office/drawing/2010/main" val="0"/>
              </a:ext>
            </a:extLst>
          </a:blip>
          <a:srcRect t="851" b="10062"/>
          <a:stretch>
            <a:fillRect/>
          </a:stretch>
        </p:blipFill>
        <p:spPr bwMode="auto">
          <a:xfrm>
            <a:off x="304800" y="609600"/>
            <a:ext cx="859631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1267" name="Rectangle 3"/>
          <p:cNvSpPr>
            <a:spLocks/>
          </p:cNvSpPr>
          <p:nvPr/>
        </p:nvSpPr>
        <p:spPr bwMode="auto">
          <a:xfrm>
            <a:off x="1257300" y="1168400"/>
            <a:ext cx="68580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r>
              <a:rPr lang="en-US" sz="3200" dirty="0">
                <a:solidFill>
                  <a:schemeClr val="tx1"/>
                </a:solidFill>
                <a:ea typeface="ＭＳ Ｐゴシック" charset="0"/>
                <a:cs typeface="Times" charset="0"/>
              </a:rPr>
              <a:t>Currents - </a:t>
            </a:r>
          </a:p>
          <a:p>
            <a:pPr marL="39688"/>
            <a:r>
              <a:rPr lang="en-US" dirty="0">
                <a:solidFill>
                  <a:schemeClr val="tx1"/>
                </a:solidFill>
                <a:ea typeface="ＭＳ Ｐゴシック" charset="0"/>
                <a:cs typeface="Times" charset="0"/>
              </a:rPr>
              <a:t>While tides cause a rise and fall in the water level, currents  are a horizontal pull in the water -in and out from the ocean. Currents are hard to see.  </a:t>
            </a:r>
          </a:p>
        </p:txBody>
      </p:sp>
      <p:sp>
        <p:nvSpPr>
          <p:cNvPr id="11268" name="Rectangle 4"/>
          <p:cNvSpPr>
            <a:spLocks/>
          </p:cNvSpPr>
          <p:nvPr/>
        </p:nvSpPr>
        <p:spPr bwMode="auto">
          <a:xfrm>
            <a:off x="1257300" y="3644900"/>
            <a:ext cx="70485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40639" bIns="0"/>
          <a:lstStyle/>
          <a:p>
            <a:pPr marL="39688"/>
            <a:r>
              <a:rPr lang="en-US" dirty="0">
                <a:solidFill>
                  <a:schemeClr val="tx1"/>
                </a:solidFill>
                <a:ea typeface="ＭＳ Ｐゴシック" charset="0"/>
                <a:cs typeface="Times" charset="0"/>
              </a:rPr>
              <a:t>You can use </a:t>
            </a:r>
            <a:r>
              <a:rPr lang="en-US" dirty="0" smtClean="0">
                <a:solidFill>
                  <a:schemeClr val="tx1"/>
                </a:solidFill>
                <a:ea typeface="ＭＳ Ｐゴシック" charset="0"/>
                <a:cs typeface="Times" charset="0"/>
              </a:rPr>
              <a:t>a </a:t>
            </a:r>
            <a:r>
              <a:rPr lang="en-US" dirty="0">
                <a:solidFill>
                  <a:schemeClr val="tx1"/>
                </a:solidFill>
                <a:ea typeface="ＭＳ Ｐゴシック" charset="0"/>
                <a:cs typeface="Times" charset="0"/>
              </a:rPr>
              <a:t>stick, or an orange, to tell whether the current is moving up the river or moving out of the river into the ocean.  </a:t>
            </a:r>
            <a:r>
              <a:rPr lang="en-US" dirty="0" smtClean="0">
                <a:solidFill>
                  <a:schemeClr val="tx1"/>
                </a:solidFill>
                <a:ea typeface="ＭＳ Ｐゴシック" charset="0"/>
                <a:cs typeface="Times" charset="0"/>
              </a:rPr>
              <a:t>Toss a stick or orange far out towards the center of </a:t>
            </a:r>
            <a:r>
              <a:rPr lang="en-US" dirty="0">
                <a:solidFill>
                  <a:schemeClr val="tx1"/>
                </a:solidFill>
                <a:ea typeface="ＭＳ Ｐゴシック" charset="0"/>
                <a:cs typeface="Times" charset="0"/>
              </a:rPr>
              <a:t>the </a:t>
            </a:r>
            <a:r>
              <a:rPr lang="en-US" dirty="0" smtClean="0">
                <a:solidFill>
                  <a:schemeClr val="tx1"/>
                </a:solidFill>
                <a:ea typeface="ＭＳ Ｐゴシック" charset="0"/>
                <a:cs typeface="Times" charset="0"/>
              </a:rPr>
              <a:t>river </a:t>
            </a:r>
            <a:r>
              <a:rPr lang="en-US" dirty="0">
                <a:solidFill>
                  <a:schemeClr val="tx1"/>
                </a:solidFill>
                <a:ea typeface="ＭＳ Ｐゴシック" charset="0"/>
                <a:cs typeface="Times" charset="0"/>
              </a:rPr>
              <a:t>and watch to see which way it </a:t>
            </a:r>
            <a:r>
              <a:rPr lang="en-US" dirty="0" smtClean="0">
                <a:solidFill>
                  <a:schemeClr val="tx1"/>
                </a:solidFill>
                <a:ea typeface="ＭＳ Ｐゴシック" charset="0"/>
                <a:cs typeface="Times" charset="0"/>
              </a:rPr>
              <a:t>moves</a:t>
            </a:r>
            <a:r>
              <a:rPr lang="en-US" dirty="0">
                <a:solidFill>
                  <a:schemeClr val="tx1"/>
                </a:solidFill>
                <a:ea typeface="ＭＳ Ｐゴシック" charset="0"/>
                <a:cs typeface="Times" charset="0"/>
              </a:rPr>
              <a:t> </a:t>
            </a:r>
            <a:r>
              <a:rPr lang="en-US" dirty="0" smtClean="0">
                <a:solidFill>
                  <a:schemeClr val="tx1"/>
                </a:solidFill>
                <a:ea typeface="ＭＳ Ｐゴシック" charset="0"/>
                <a:cs typeface="Times" charset="0"/>
              </a:rPr>
              <a:t>– ebbing (downriver) or flooding (upriver).</a:t>
            </a:r>
            <a:endParaRPr lang="en-US" dirty="0">
              <a:solidFill>
                <a:schemeClr val="tx1"/>
              </a:solidFill>
              <a:ea typeface="ＭＳ Ｐゴシック" charset="0"/>
              <a:cs typeface="Time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utoUpdateAnimBg="0"/>
    </p:bldLst>
  </p:timing>
</p:sld>
</file>

<file path=ppt/theme/theme1.xml><?xml version="1.0" encoding="utf-8"?>
<a:theme xmlns:a="http://schemas.openxmlformats.org/drawingml/2006/main" name="Title &amp; Subtitle">
  <a:themeElements>
    <a:clrScheme name="">
      <a:dk1>
        <a:srgbClr val="808080"/>
      </a:dk1>
      <a:lt1>
        <a:srgbClr val="FFFFFF"/>
      </a:lt1>
      <a:dk2>
        <a:srgbClr val="003399"/>
      </a:dk2>
      <a:lt2>
        <a:srgbClr val="000000"/>
      </a:lt2>
      <a:accent1>
        <a:srgbClr val="0099CC"/>
      </a:accent1>
      <a:accent2>
        <a:srgbClr val="333399"/>
      </a:accent2>
      <a:accent3>
        <a:srgbClr val="AAADCA"/>
      </a:accent3>
      <a:accent4>
        <a:srgbClr val="DADADA"/>
      </a:accent4>
      <a:accent5>
        <a:srgbClr val="AACAE2"/>
      </a:accent5>
      <a:accent6>
        <a:srgbClr val="2D2D8A"/>
      </a:accent6>
      <a:hlink>
        <a:srgbClr val="009999"/>
      </a:hlink>
      <a:folHlink>
        <a:srgbClr val="99CC00"/>
      </a:folHlink>
    </a:clrScheme>
    <a:fontScheme name="Title &amp; Subtitle">
      <a:majorFont>
        <a:latin typeface="Palatino"/>
        <a:ea typeface="ヒラギノ明朝 ProN W6"/>
        <a:cs typeface="ヒラギノ明朝 ProN W6"/>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99CC"/>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FFFF"/>
            </a:solidFill>
            <a:effectLst/>
            <a:latin typeface="Times" charset="0"/>
            <a:ea typeface="ヒラギノ明朝 ProN W3" charset="0"/>
            <a:cs typeface="ヒラギノ明朝 ProN W3" charset="0"/>
            <a:sym typeface="Times" charset="0"/>
          </a:defRPr>
        </a:defPPr>
      </a:lstStyle>
    </a:spDef>
    <a:lnDef>
      <a:spPr bwMode="auto">
        <a:xfrm>
          <a:off x="0" y="0"/>
          <a:ext cx="1" cy="1"/>
        </a:xfrm>
        <a:custGeom>
          <a:avLst/>
          <a:gdLst/>
          <a:ahLst/>
          <a:cxnLst/>
          <a:rect l="0" t="0" r="0" b="0"/>
          <a:pathLst/>
        </a:custGeom>
        <a:solidFill>
          <a:srgbClr val="0099CC"/>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FFFF"/>
            </a:solidFill>
            <a:effectLst/>
            <a:latin typeface="Times" charset="0"/>
            <a:ea typeface="ヒラギノ明朝 ProN W3" charset="0"/>
            <a:cs typeface="ヒラギノ明朝 ProN W3" charset="0"/>
            <a:sym typeface="Time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eam">
  <a:themeElements>
    <a:clrScheme name="">
      <a:dk1>
        <a:srgbClr val="808080"/>
      </a:dk1>
      <a:lt1>
        <a:srgbClr val="FFFFFF"/>
      </a:lt1>
      <a:dk2>
        <a:srgbClr val="003399"/>
      </a:dk2>
      <a:lt2>
        <a:srgbClr val="000000"/>
      </a:lt2>
      <a:accent1>
        <a:srgbClr val="0099CC"/>
      </a:accent1>
      <a:accent2>
        <a:srgbClr val="333399"/>
      </a:accent2>
      <a:accent3>
        <a:srgbClr val="AAADCA"/>
      </a:accent3>
      <a:accent4>
        <a:srgbClr val="DADADA"/>
      </a:accent4>
      <a:accent5>
        <a:srgbClr val="AACAE2"/>
      </a:accent5>
      <a:accent6>
        <a:srgbClr val="2D2D8A"/>
      </a:accent6>
      <a:hlink>
        <a:srgbClr val="009999"/>
      </a:hlink>
      <a:folHlink>
        <a:srgbClr val="99CC00"/>
      </a:folHlink>
    </a:clrScheme>
    <a:fontScheme name="Stream">
      <a:majorFont>
        <a:latin typeface="Palatino"/>
        <a:ea typeface="ヒラギノ明朝 ProN W6"/>
        <a:cs typeface="ヒラギノ明朝 ProN W6"/>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99CC"/>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FFFF"/>
            </a:solidFill>
            <a:effectLst/>
            <a:latin typeface="Times" charset="0"/>
            <a:ea typeface="ヒラギノ明朝 ProN W3" charset="0"/>
            <a:cs typeface="ヒラギノ明朝 ProN W3" charset="0"/>
            <a:sym typeface="Times" charset="0"/>
          </a:defRPr>
        </a:defPPr>
      </a:lstStyle>
    </a:spDef>
    <a:lnDef>
      <a:spPr bwMode="auto">
        <a:xfrm>
          <a:off x="0" y="0"/>
          <a:ext cx="1" cy="1"/>
        </a:xfrm>
        <a:custGeom>
          <a:avLst/>
          <a:gdLst/>
          <a:ahLst/>
          <a:cxnLst/>
          <a:rect l="0" t="0" r="0" b="0"/>
          <a:pathLst/>
        </a:custGeom>
        <a:solidFill>
          <a:srgbClr val="0099CC"/>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FFFF"/>
            </a:solidFill>
            <a:effectLst/>
            <a:latin typeface="Times" charset="0"/>
            <a:ea typeface="ヒラギノ明朝 ProN W3" charset="0"/>
            <a:cs typeface="ヒラギノ明朝 ProN W3" charset="0"/>
            <a:sym typeface="Times" charset="0"/>
          </a:defRPr>
        </a:defPPr>
      </a:lstStyle>
    </a:lnDef>
  </a:objectDefaults>
  <a:extraClrSchemeLst>
    <a:extraClrScheme>
      <a:clrScheme name="Strea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203</TotalTime>
  <Pages>0</Pages>
  <Words>2531</Words>
  <Characters>0</Characters>
  <Application>Microsoft Macintosh PowerPoint</Application>
  <PresentationFormat>On-screen Show (4:3)</PresentationFormat>
  <Lines>0</Lines>
  <Paragraphs>216</Paragraphs>
  <Slides>41</Slides>
  <Notes>2</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41</vt:i4>
      </vt:variant>
    </vt:vector>
  </HeadingPairs>
  <TitlesOfParts>
    <vt:vector size="51" baseType="lpstr">
      <vt:lpstr>Times</vt:lpstr>
      <vt:lpstr>ヒラギノ明朝 ProN W3</vt:lpstr>
      <vt:lpstr>Arial</vt:lpstr>
      <vt:lpstr>Palatino</vt:lpstr>
      <vt:lpstr>ヒラギノ明朝 ProN W6</vt:lpstr>
      <vt:lpstr>Wingdings</vt:lpstr>
      <vt:lpstr>Arial Black</vt:lpstr>
      <vt:lpstr>Title &amp; Subtitle</vt:lpstr>
      <vt:lpstr>Stream</vt:lpstr>
      <vt:lpstr>Microsoft Word 97 - 2004 Document</vt:lpstr>
      <vt:lpstr>A Day in the Life of  the Hudson River (Snapshot Day) </vt:lpstr>
      <vt:lpstr>This is the Hudson River Estuary</vt:lpstr>
      <vt:lpstr>Your Analysis Is Important</vt:lpstr>
      <vt:lpstr>Will the data collected at your site match data from other sites on the river? </vt:lpstr>
      <vt:lpstr> </vt:lpstr>
      <vt:lpstr>So what are we doing today?</vt:lpstr>
      <vt:lpstr>Let’s find out about  the Estuary</vt:lpstr>
      <vt:lpstr>PowerPoint Presentation</vt:lpstr>
      <vt:lpstr>PowerPoint Presentation</vt:lpstr>
      <vt:lpstr>More About Currents!</vt:lpstr>
      <vt:lpstr>PowerPoint Presentation</vt:lpstr>
      <vt:lpstr>PowerPoint Presentation</vt:lpstr>
      <vt:lpstr>PowerPoint Presentation</vt:lpstr>
      <vt:lpstr>Predicting the Salt Front</vt:lpstr>
      <vt:lpstr>Measurable Physical Properties - Temperature</vt:lpstr>
      <vt:lpstr>Temperature </vt:lpstr>
      <vt:lpstr> </vt:lpstr>
      <vt:lpstr>Turbidity is “water clarity”</vt:lpstr>
      <vt:lpstr>You Predict - Will the Hudson be more turbid in your location this year than last?</vt:lpstr>
      <vt:lpstr>Turbidity</vt:lpstr>
      <vt:lpstr>Chlorophyll What is Chlorophyll?  </vt:lpstr>
      <vt:lpstr>Chlorophyll  in the Hudson</vt:lpstr>
      <vt:lpstr>Chemistry </vt:lpstr>
      <vt:lpstr>Dissolved Oxygen (D.O.)</vt:lpstr>
      <vt:lpstr>Dissolved Oxygen</vt:lpstr>
      <vt:lpstr>pH</vt:lpstr>
      <vt:lpstr>Common Catches Will this year vary?</vt:lpstr>
      <vt:lpstr>Identify, measure, count </vt:lpstr>
      <vt:lpstr>Do a little research on the variety caught in your section of the river River</vt:lpstr>
      <vt:lpstr>PowerPoint Presentation</vt:lpstr>
      <vt:lpstr>PowerPoint Presentation</vt:lpstr>
      <vt:lpstr>PowerPoint Presentation</vt:lpstr>
      <vt:lpstr>We are going to look at the bottom of the river by taking a small core </vt:lpstr>
      <vt:lpstr>You will describe the sediments you collect.</vt:lpstr>
      <vt:lpstr>Physical Environments</vt:lpstr>
      <vt:lpstr>We will describe habitats and identify plants</vt:lpstr>
      <vt:lpstr>PowerPoint Presentation</vt:lpstr>
      <vt:lpstr>PowerPoint Presentation</vt:lpstr>
      <vt:lpstr>Shipping on the River Tracking the activity</vt:lpstr>
      <vt:lpstr>Journaling</vt:lpstr>
      <vt:lpstr>Check in and share your data!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Snapshot Day - A Day in the Life of  the Hudson River</dc:title>
  <dc:subject/>
  <dc:creator>Sarah Odland</dc:creator>
  <cp:keywords/>
  <dc:description/>
  <cp:lastModifiedBy>Margie Turrin</cp:lastModifiedBy>
  <cp:revision>33</cp:revision>
  <dcterms:modified xsi:type="dcterms:W3CDTF">2012-09-12T21:22:49Z</dcterms:modified>
</cp:coreProperties>
</file>