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0233600" cy="32918400"/>
  <p:notesSz cx="9144000" cy="6858000"/>
  <p:defaultTextStyle>
    <a:defPPr>
      <a:defRPr lang="en-US"/>
    </a:defPPr>
    <a:lvl1pPr marL="0" algn="l" defTabSz="2037786" rtl="0" eaLnBrk="1" latinLnBrk="0" hangingPunct="1">
      <a:defRPr sz="8000" kern="1200">
        <a:solidFill>
          <a:schemeClr val="tx1"/>
        </a:solidFill>
        <a:latin typeface="+mn-lt"/>
        <a:ea typeface="+mn-ea"/>
        <a:cs typeface="+mn-cs"/>
      </a:defRPr>
    </a:lvl1pPr>
    <a:lvl2pPr marL="2037786" algn="l" defTabSz="2037786" rtl="0" eaLnBrk="1" latinLnBrk="0" hangingPunct="1">
      <a:defRPr sz="8000" kern="1200">
        <a:solidFill>
          <a:schemeClr val="tx1"/>
        </a:solidFill>
        <a:latin typeface="+mn-lt"/>
        <a:ea typeface="+mn-ea"/>
        <a:cs typeface="+mn-cs"/>
      </a:defRPr>
    </a:lvl2pPr>
    <a:lvl3pPr marL="4075572" algn="l" defTabSz="2037786" rtl="0" eaLnBrk="1" latinLnBrk="0" hangingPunct="1">
      <a:defRPr sz="8000" kern="1200">
        <a:solidFill>
          <a:schemeClr val="tx1"/>
        </a:solidFill>
        <a:latin typeface="+mn-lt"/>
        <a:ea typeface="+mn-ea"/>
        <a:cs typeface="+mn-cs"/>
      </a:defRPr>
    </a:lvl3pPr>
    <a:lvl4pPr marL="6113358" algn="l" defTabSz="2037786" rtl="0" eaLnBrk="1" latinLnBrk="0" hangingPunct="1">
      <a:defRPr sz="8000" kern="1200">
        <a:solidFill>
          <a:schemeClr val="tx1"/>
        </a:solidFill>
        <a:latin typeface="+mn-lt"/>
        <a:ea typeface="+mn-ea"/>
        <a:cs typeface="+mn-cs"/>
      </a:defRPr>
    </a:lvl4pPr>
    <a:lvl5pPr marL="8151144" algn="l" defTabSz="2037786" rtl="0" eaLnBrk="1" latinLnBrk="0" hangingPunct="1">
      <a:defRPr sz="8000" kern="1200">
        <a:solidFill>
          <a:schemeClr val="tx1"/>
        </a:solidFill>
        <a:latin typeface="+mn-lt"/>
        <a:ea typeface="+mn-ea"/>
        <a:cs typeface="+mn-cs"/>
      </a:defRPr>
    </a:lvl5pPr>
    <a:lvl6pPr marL="10188931" algn="l" defTabSz="2037786" rtl="0" eaLnBrk="1" latinLnBrk="0" hangingPunct="1">
      <a:defRPr sz="8000" kern="1200">
        <a:solidFill>
          <a:schemeClr val="tx1"/>
        </a:solidFill>
        <a:latin typeface="+mn-lt"/>
        <a:ea typeface="+mn-ea"/>
        <a:cs typeface="+mn-cs"/>
      </a:defRPr>
    </a:lvl6pPr>
    <a:lvl7pPr marL="12226717" algn="l" defTabSz="2037786" rtl="0" eaLnBrk="1" latinLnBrk="0" hangingPunct="1">
      <a:defRPr sz="8000" kern="1200">
        <a:solidFill>
          <a:schemeClr val="tx1"/>
        </a:solidFill>
        <a:latin typeface="+mn-lt"/>
        <a:ea typeface="+mn-ea"/>
        <a:cs typeface="+mn-cs"/>
      </a:defRPr>
    </a:lvl7pPr>
    <a:lvl8pPr marL="14264503" algn="l" defTabSz="2037786" rtl="0" eaLnBrk="1" latinLnBrk="0" hangingPunct="1">
      <a:defRPr sz="8000" kern="1200">
        <a:solidFill>
          <a:schemeClr val="tx1"/>
        </a:solidFill>
        <a:latin typeface="+mn-lt"/>
        <a:ea typeface="+mn-ea"/>
        <a:cs typeface="+mn-cs"/>
      </a:defRPr>
    </a:lvl8pPr>
    <a:lvl9pPr marL="16302289" algn="l" defTabSz="2037786" rtl="0" eaLnBrk="1" latinLnBrk="0" hangingPunct="1">
      <a:defRPr sz="8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33" d="100"/>
          <a:sy n="33" d="100"/>
        </p:scale>
        <p:origin x="264" y="2888"/>
      </p:cViewPr>
      <p:guideLst>
        <p:guide orient="horz" pos="10368"/>
        <p:guide pos="126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A6A3E31-5F6D-AF4C-B263-113482ECE736}" type="datetimeFigureOut">
              <a:rPr lang="en-US" smtClean="0"/>
              <a:t>10/23/12</a:t>
            </a:fld>
            <a:endParaRPr lang="en-US"/>
          </a:p>
        </p:txBody>
      </p:sp>
      <p:sp>
        <p:nvSpPr>
          <p:cNvPr id="4" name="Slide Image Placeholder 3"/>
          <p:cNvSpPr>
            <a:spLocks noGrp="1" noRot="1" noChangeAspect="1"/>
          </p:cNvSpPr>
          <p:nvPr>
            <p:ph type="sldImg" idx="2"/>
          </p:nvPr>
        </p:nvSpPr>
        <p:spPr>
          <a:xfrm>
            <a:off x="3000375" y="514350"/>
            <a:ext cx="314325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3816D49-75C4-444C-B695-DC8B6BAF13DF}" type="slidenum">
              <a:rPr lang="en-US" smtClean="0"/>
              <a:t>‹#›</a:t>
            </a:fld>
            <a:endParaRPr lang="en-US"/>
          </a:p>
        </p:txBody>
      </p:sp>
    </p:spTree>
    <p:extLst>
      <p:ext uri="{BB962C8B-B14F-4D97-AF65-F5344CB8AC3E}">
        <p14:creationId xmlns:p14="http://schemas.microsoft.com/office/powerpoint/2010/main" val="33535666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0226043"/>
            <a:ext cx="3419856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18653760"/>
            <a:ext cx="28163520" cy="8412480"/>
          </a:xfrm>
        </p:spPr>
        <p:txBody>
          <a:bodyPr/>
          <a:lstStyle>
            <a:lvl1pPr marL="0" indent="0" algn="ctr">
              <a:buNone/>
              <a:defRPr>
                <a:solidFill>
                  <a:schemeClr val="tx1">
                    <a:tint val="75000"/>
                  </a:schemeClr>
                </a:solidFill>
              </a:defRPr>
            </a:lvl1pPr>
            <a:lvl2pPr marL="2037786" indent="0" algn="ctr">
              <a:buNone/>
              <a:defRPr>
                <a:solidFill>
                  <a:schemeClr val="tx1">
                    <a:tint val="75000"/>
                  </a:schemeClr>
                </a:solidFill>
              </a:defRPr>
            </a:lvl2pPr>
            <a:lvl3pPr marL="4075572" indent="0" algn="ctr">
              <a:buNone/>
              <a:defRPr>
                <a:solidFill>
                  <a:schemeClr val="tx1">
                    <a:tint val="75000"/>
                  </a:schemeClr>
                </a:solidFill>
              </a:defRPr>
            </a:lvl3pPr>
            <a:lvl4pPr marL="6113358" indent="0" algn="ctr">
              <a:buNone/>
              <a:defRPr>
                <a:solidFill>
                  <a:schemeClr val="tx1">
                    <a:tint val="75000"/>
                  </a:schemeClr>
                </a:solidFill>
              </a:defRPr>
            </a:lvl4pPr>
            <a:lvl5pPr marL="8151144" indent="0" algn="ctr">
              <a:buNone/>
              <a:defRPr>
                <a:solidFill>
                  <a:schemeClr val="tx1">
                    <a:tint val="75000"/>
                  </a:schemeClr>
                </a:solidFill>
              </a:defRPr>
            </a:lvl5pPr>
            <a:lvl6pPr marL="10188931" indent="0" algn="ctr">
              <a:buNone/>
              <a:defRPr>
                <a:solidFill>
                  <a:schemeClr val="tx1">
                    <a:tint val="75000"/>
                  </a:schemeClr>
                </a:solidFill>
              </a:defRPr>
            </a:lvl6pPr>
            <a:lvl7pPr marL="12226717" indent="0" algn="ctr">
              <a:buNone/>
              <a:defRPr>
                <a:solidFill>
                  <a:schemeClr val="tx1">
                    <a:tint val="75000"/>
                  </a:schemeClr>
                </a:solidFill>
              </a:defRPr>
            </a:lvl7pPr>
            <a:lvl8pPr marL="14264503" indent="0" algn="ctr">
              <a:buNone/>
              <a:defRPr>
                <a:solidFill>
                  <a:schemeClr val="tx1">
                    <a:tint val="75000"/>
                  </a:schemeClr>
                </a:solidFill>
              </a:defRPr>
            </a:lvl8pPr>
            <a:lvl9pPr marL="163022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DF2CB9-9AA0-3549-8E8F-39F1362FCB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1242661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F2CB9-9AA0-3549-8E8F-39F1362FCB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251854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509918" y="6324601"/>
            <a:ext cx="38019353"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451851" y="6324601"/>
            <a:ext cx="113387507"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F2CB9-9AA0-3549-8E8F-39F1362FCB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842009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F2CB9-9AA0-3549-8E8F-39F1362FCB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181232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1153122"/>
            <a:ext cx="34198560" cy="6537960"/>
          </a:xfrm>
        </p:spPr>
        <p:txBody>
          <a:bodyPr anchor="t"/>
          <a:lstStyle>
            <a:lvl1pPr algn="l">
              <a:defRPr sz="178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3952225"/>
            <a:ext cx="34198560" cy="7200898"/>
          </a:xfrm>
        </p:spPr>
        <p:txBody>
          <a:bodyPr anchor="b"/>
          <a:lstStyle>
            <a:lvl1pPr marL="0" indent="0">
              <a:buNone/>
              <a:defRPr sz="8900">
                <a:solidFill>
                  <a:schemeClr val="tx1">
                    <a:tint val="75000"/>
                  </a:schemeClr>
                </a:solidFill>
              </a:defRPr>
            </a:lvl1pPr>
            <a:lvl2pPr marL="2037786" indent="0">
              <a:buNone/>
              <a:defRPr sz="8000">
                <a:solidFill>
                  <a:schemeClr val="tx1">
                    <a:tint val="75000"/>
                  </a:schemeClr>
                </a:solidFill>
              </a:defRPr>
            </a:lvl2pPr>
            <a:lvl3pPr marL="4075572" indent="0">
              <a:buNone/>
              <a:defRPr sz="7100">
                <a:solidFill>
                  <a:schemeClr val="tx1">
                    <a:tint val="75000"/>
                  </a:schemeClr>
                </a:solidFill>
              </a:defRPr>
            </a:lvl3pPr>
            <a:lvl4pPr marL="6113358" indent="0">
              <a:buNone/>
              <a:defRPr sz="6200">
                <a:solidFill>
                  <a:schemeClr val="tx1">
                    <a:tint val="75000"/>
                  </a:schemeClr>
                </a:solidFill>
              </a:defRPr>
            </a:lvl4pPr>
            <a:lvl5pPr marL="8151144" indent="0">
              <a:buNone/>
              <a:defRPr sz="6200">
                <a:solidFill>
                  <a:schemeClr val="tx1">
                    <a:tint val="75000"/>
                  </a:schemeClr>
                </a:solidFill>
              </a:defRPr>
            </a:lvl5pPr>
            <a:lvl6pPr marL="10188931" indent="0">
              <a:buNone/>
              <a:defRPr sz="6200">
                <a:solidFill>
                  <a:schemeClr val="tx1">
                    <a:tint val="75000"/>
                  </a:schemeClr>
                </a:solidFill>
              </a:defRPr>
            </a:lvl6pPr>
            <a:lvl7pPr marL="12226717" indent="0">
              <a:buNone/>
              <a:defRPr sz="6200">
                <a:solidFill>
                  <a:schemeClr val="tx1">
                    <a:tint val="75000"/>
                  </a:schemeClr>
                </a:solidFill>
              </a:defRPr>
            </a:lvl7pPr>
            <a:lvl8pPr marL="14264503" indent="0">
              <a:buNone/>
              <a:defRPr sz="6200">
                <a:solidFill>
                  <a:schemeClr val="tx1">
                    <a:tint val="75000"/>
                  </a:schemeClr>
                </a:solidFill>
              </a:defRPr>
            </a:lvl8pPr>
            <a:lvl9pPr marL="16302289" indent="0">
              <a:buNone/>
              <a:defRPr sz="6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DF2CB9-9AA0-3549-8E8F-39F1362FCB4B}"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3689369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451852" y="36865561"/>
            <a:ext cx="75703430" cy="104279702"/>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4825842" y="36865561"/>
            <a:ext cx="75703430" cy="104279702"/>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DF2CB9-9AA0-3549-8E8F-39F1362FCB4B}"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136711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0" y="1318262"/>
            <a:ext cx="3621024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1" y="7368543"/>
            <a:ext cx="17776827" cy="3070858"/>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4" name="Content Placeholder 3"/>
          <p:cNvSpPr>
            <a:spLocks noGrp="1"/>
          </p:cNvSpPr>
          <p:nvPr>
            <p:ph sz="half" idx="2"/>
          </p:nvPr>
        </p:nvSpPr>
        <p:spPr>
          <a:xfrm>
            <a:off x="2011681" y="10439401"/>
            <a:ext cx="17776827" cy="18966182"/>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7368543"/>
            <a:ext cx="17783810" cy="3070858"/>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6" name="Content Placeholder 5"/>
          <p:cNvSpPr>
            <a:spLocks noGrp="1"/>
          </p:cNvSpPr>
          <p:nvPr>
            <p:ph sz="quarter" idx="4"/>
          </p:nvPr>
        </p:nvSpPr>
        <p:spPr>
          <a:xfrm>
            <a:off x="20438112" y="10439401"/>
            <a:ext cx="17783810" cy="18966182"/>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F2CB9-9AA0-3549-8E8F-39F1362FCB4B}" type="datetimeFigureOut">
              <a:rPr lang="en-US" smtClean="0"/>
              <a:t>10/23/12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355581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DF2CB9-9AA0-3549-8E8F-39F1362FCB4B}" type="datetimeFigureOut">
              <a:rPr lang="en-US" smtClean="0"/>
              <a:t>10/23/12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8977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DF2CB9-9AA0-3549-8E8F-39F1362FCB4B}" type="datetimeFigureOut">
              <a:rPr lang="en-US" smtClean="0"/>
              <a:t>10/23/12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2307361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3" y="1310640"/>
            <a:ext cx="13236577" cy="5577840"/>
          </a:xfrm>
        </p:spPr>
        <p:txBody>
          <a:bodyPr anchor="b"/>
          <a:lstStyle>
            <a:lvl1pPr algn="l">
              <a:defRPr sz="8900" b="1"/>
            </a:lvl1pPr>
          </a:lstStyle>
          <a:p>
            <a:r>
              <a:rPr lang="en-US" smtClean="0"/>
              <a:t>Click to edit Master title style</a:t>
            </a:r>
            <a:endParaRPr lang="en-US"/>
          </a:p>
        </p:txBody>
      </p:sp>
      <p:sp>
        <p:nvSpPr>
          <p:cNvPr id="3" name="Content Placeholder 2"/>
          <p:cNvSpPr>
            <a:spLocks noGrp="1"/>
          </p:cNvSpPr>
          <p:nvPr>
            <p:ph idx="1"/>
          </p:nvPr>
        </p:nvSpPr>
        <p:spPr>
          <a:xfrm>
            <a:off x="15730220" y="1310643"/>
            <a:ext cx="22491700" cy="28094942"/>
          </a:xfrm>
        </p:spPr>
        <p:txBody>
          <a:bodyPr/>
          <a:lstStyle>
            <a:lvl1pPr>
              <a:defRPr sz="14300"/>
            </a:lvl1pPr>
            <a:lvl2pPr>
              <a:defRPr sz="12500"/>
            </a:lvl2pPr>
            <a:lvl3pPr>
              <a:defRPr sz="107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3" y="6888483"/>
            <a:ext cx="13236577" cy="22517102"/>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F2CB9-9AA0-3549-8E8F-39F1362FCB4B}"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168377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3042880"/>
            <a:ext cx="24140160" cy="2720342"/>
          </a:xfrm>
        </p:spPr>
        <p:txBody>
          <a:bodyPr anchor="b"/>
          <a:lstStyle>
            <a:lvl1pPr algn="l">
              <a:defRPr sz="8900" b="1"/>
            </a:lvl1pPr>
          </a:lstStyle>
          <a:p>
            <a:r>
              <a:rPr lang="en-US" smtClean="0"/>
              <a:t>Click to edit Master title style</a:t>
            </a:r>
            <a:endParaRPr lang="en-US"/>
          </a:p>
        </p:txBody>
      </p:sp>
      <p:sp>
        <p:nvSpPr>
          <p:cNvPr id="3" name="Picture Placeholder 2"/>
          <p:cNvSpPr>
            <a:spLocks noGrp="1"/>
          </p:cNvSpPr>
          <p:nvPr>
            <p:ph type="pic" idx="1"/>
          </p:nvPr>
        </p:nvSpPr>
        <p:spPr>
          <a:xfrm>
            <a:off x="7886067" y="2941320"/>
            <a:ext cx="24140160" cy="19751040"/>
          </a:xfrm>
        </p:spPr>
        <p:txBody>
          <a:bodyPr/>
          <a:lstStyle>
            <a:lvl1pPr marL="0" indent="0">
              <a:buNone/>
              <a:defRPr sz="14300"/>
            </a:lvl1pPr>
            <a:lvl2pPr marL="2037786" indent="0">
              <a:buNone/>
              <a:defRPr sz="12500"/>
            </a:lvl2pPr>
            <a:lvl3pPr marL="4075572" indent="0">
              <a:buNone/>
              <a:defRPr sz="10700"/>
            </a:lvl3pPr>
            <a:lvl4pPr marL="6113358" indent="0">
              <a:buNone/>
              <a:defRPr sz="8900"/>
            </a:lvl4pPr>
            <a:lvl5pPr marL="8151144" indent="0">
              <a:buNone/>
              <a:defRPr sz="8900"/>
            </a:lvl5pPr>
            <a:lvl6pPr marL="10188931" indent="0">
              <a:buNone/>
              <a:defRPr sz="8900"/>
            </a:lvl6pPr>
            <a:lvl7pPr marL="12226717" indent="0">
              <a:buNone/>
              <a:defRPr sz="8900"/>
            </a:lvl7pPr>
            <a:lvl8pPr marL="14264503" indent="0">
              <a:buNone/>
              <a:defRPr sz="8900"/>
            </a:lvl8pPr>
            <a:lvl9pPr marL="16302289" indent="0">
              <a:buNone/>
              <a:defRPr sz="8900"/>
            </a:lvl9pPr>
          </a:lstStyle>
          <a:p>
            <a:endParaRPr lang="en-US"/>
          </a:p>
        </p:txBody>
      </p:sp>
      <p:sp>
        <p:nvSpPr>
          <p:cNvPr id="4" name="Text Placeholder 3"/>
          <p:cNvSpPr>
            <a:spLocks noGrp="1"/>
          </p:cNvSpPr>
          <p:nvPr>
            <p:ph type="body" sz="half" idx="2"/>
          </p:nvPr>
        </p:nvSpPr>
        <p:spPr>
          <a:xfrm>
            <a:off x="7886067" y="25763222"/>
            <a:ext cx="24140160" cy="3863338"/>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F2CB9-9AA0-3549-8E8F-39F1362FCB4B}"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27C6B-E8E0-C142-A9CB-45D7853CB411}" type="slidenum">
              <a:rPr lang="en-US" smtClean="0"/>
              <a:t>‹#›</a:t>
            </a:fld>
            <a:endParaRPr lang="en-US"/>
          </a:p>
        </p:txBody>
      </p:sp>
    </p:spTree>
    <p:extLst>
      <p:ext uri="{BB962C8B-B14F-4D97-AF65-F5344CB8AC3E}">
        <p14:creationId xmlns:p14="http://schemas.microsoft.com/office/powerpoint/2010/main" val="3488738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318262"/>
            <a:ext cx="36210240" cy="5486400"/>
          </a:xfrm>
          <a:prstGeom prst="rect">
            <a:avLst/>
          </a:prstGeom>
        </p:spPr>
        <p:txBody>
          <a:bodyPr vert="horz" lIns="407557" tIns="203779" rIns="407557" bIns="20377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7680963"/>
            <a:ext cx="36210240" cy="21724622"/>
          </a:xfrm>
          <a:prstGeom prst="rect">
            <a:avLst/>
          </a:prstGeom>
        </p:spPr>
        <p:txBody>
          <a:bodyPr vert="horz" lIns="407557" tIns="203779" rIns="407557" bIns="2037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30510482"/>
            <a:ext cx="9387840" cy="1752600"/>
          </a:xfrm>
          <a:prstGeom prst="rect">
            <a:avLst/>
          </a:prstGeom>
        </p:spPr>
        <p:txBody>
          <a:bodyPr vert="horz" lIns="407557" tIns="203779" rIns="407557" bIns="203779" rtlCol="0" anchor="ctr"/>
          <a:lstStyle>
            <a:lvl1pPr algn="l">
              <a:defRPr sz="5300">
                <a:solidFill>
                  <a:schemeClr val="tx1">
                    <a:tint val="75000"/>
                  </a:schemeClr>
                </a:solidFill>
              </a:defRPr>
            </a:lvl1pPr>
          </a:lstStyle>
          <a:p>
            <a:fld id="{9ADF2CB9-9AA0-3549-8E8F-39F1362FCB4B}" type="datetimeFigureOut">
              <a:rPr lang="en-US" smtClean="0"/>
              <a:t>10/23/12</a:t>
            </a:fld>
            <a:endParaRPr lang="en-US"/>
          </a:p>
        </p:txBody>
      </p:sp>
      <p:sp>
        <p:nvSpPr>
          <p:cNvPr id="5" name="Footer Placeholder 4"/>
          <p:cNvSpPr>
            <a:spLocks noGrp="1"/>
          </p:cNvSpPr>
          <p:nvPr>
            <p:ph type="ftr" sz="quarter" idx="3"/>
          </p:nvPr>
        </p:nvSpPr>
        <p:spPr>
          <a:xfrm>
            <a:off x="13746480" y="30510482"/>
            <a:ext cx="12740640" cy="1752600"/>
          </a:xfrm>
          <a:prstGeom prst="rect">
            <a:avLst/>
          </a:prstGeom>
        </p:spPr>
        <p:txBody>
          <a:bodyPr vert="horz" lIns="407557" tIns="203779" rIns="407557" bIns="203779" rtlCol="0" anchor="ctr"/>
          <a:lstStyle>
            <a:lvl1pPr algn="ctr">
              <a:defRPr sz="5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30510482"/>
            <a:ext cx="9387840" cy="1752600"/>
          </a:xfrm>
          <a:prstGeom prst="rect">
            <a:avLst/>
          </a:prstGeom>
        </p:spPr>
        <p:txBody>
          <a:bodyPr vert="horz" lIns="407557" tIns="203779" rIns="407557" bIns="203779" rtlCol="0" anchor="ctr"/>
          <a:lstStyle>
            <a:lvl1pPr algn="r">
              <a:defRPr sz="5300">
                <a:solidFill>
                  <a:schemeClr val="tx1">
                    <a:tint val="75000"/>
                  </a:schemeClr>
                </a:solidFill>
              </a:defRPr>
            </a:lvl1pPr>
          </a:lstStyle>
          <a:p>
            <a:fld id="{78F27C6B-E8E0-C142-A9CB-45D7853CB411}" type="slidenum">
              <a:rPr lang="en-US" smtClean="0"/>
              <a:t>‹#›</a:t>
            </a:fld>
            <a:endParaRPr lang="en-US"/>
          </a:p>
        </p:txBody>
      </p:sp>
    </p:spTree>
    <p:extLst>
      <p:ext uri="{BB962C8B-B14F-4D97-AF65-F5344CB8AC3E}">
        <p14:creationId xmlns:p14="http://schemas.microsoft.com/office/powerpoint/2010/main" val="4065108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37786" rtl="0" eaLnBrk="1" latinLnBrk="0" hangingPunct="1">
        <a:spcBef>
          <a:spcPct val="0"/>
        </a:spcBef>
        <a:buNone/>
        <a:defRPr sz="19600" kern="1200">
          <a:solidFill>
            <a:schemeClr val="tx1"/>
          </a:solidFill>
          <a:latin typeface="+mj-lt"/>
          <a:ea typeface="+mj-ea"/>
          <a:cs typeface="+mj-cs"/>
        </a:defRPr>
      </a:lvl1pPr>
    </p:titleStyle>
    <p:bodyStyle>
      <a:lvl1pPr marL="1528340" indent="-1528340" algn="l" defTabSz="2037786" rtl="0" eaLnBrk="1" latinLnBrk="0" hangingPunct="1">
        <a:spcBef>
          <a:spcPct val="20000"/>
        </a:spcBef>
        <a:buFont typeface="Arial"/>
        <a:buChar char="•"/>
        <a:defRPr sz="14300" kern="1200">
          <a:solidFill>
            <a:schemeClr val="tx1"/>
          </a:solidFill>
          <a:latin typeface="+mn-lt"/>
          <a:ea typeface="+mn-ea"/>
          <a:cs typeface="+mn-cs"/>
        </a:defRPr>
      </a:lvl1pPr>
      <a:lvl2pPr marL="3311402" indent="-1273616" algn="l" defTabSz="2037786" rtl="0" eaLnBrk="1" latinLnBrk="0" hangingPunct="1">
        <a:spcBef>
          <a:spcPct val="20000"/>
        </a:spcBef>
        <a:buFont typeface="Arial"/>
        <a:buChar char="–"/>
        <a:defRPr sz="12500" kern="1200">
          <a:solidFill>
            <a:schemeClr val="tx1"/>
          </a:solidFill>
          <a:latin typeface="+mn-lt"/>
          <a:ea typeface="+mn-ea"/>
          <a:cs typeface="+mn-cs"/>
        </a:defRPr>
      </a:lvl2pPr>
      <a:lvl3pPr marL="5094465" indent="-1018893" algn="l" defTabSz="2037786" rtl="0" eaLnBrk="1" latinLnBrk="0" hangingPunct="1">
        <a:spcBef>
          <a:spcPct val="20000"/>
        </a:spcBef>
        <a:buFont typeface="Arial"/>
        <a:buChar char="•"/>
        <a:defRPr sz="10700" kern="1200">
          <a:solidFill>
            <a:schemeClr val="tx1"/>
          </a:solidFill>
          <a:latin typeface="+mn-lt"/>
          <a:ea typeface="+mn-ea"/>
          <a:cs typeface="+mn-cs"/>
        </a:defRPr>
      </a:lvl3pPr>
      <a:lvl4pPr marL="7132251" indent="-1018893" algn="l" defTabSz="2037786" rtl="0" eaLnBrk="1" latinLnBrk="0" hangingPunct="1">
        <a:spcBef>
          <a:spcPct val="20000"/>
        </a:spcBef>
        <a:buFont typeface="Arial"/>
        <a:buChar char="–"/>
        <a:defRPr sz="8900" kern="1200">
          <a:solidFill>
            <a:schemeClr val="tx1"/>
          </a:solidFill>
          <a:latin typeface="+mn-lt"/>
          <a:ea typeface="+mn-ea"/>
          <a:cs typeface="+mn-cs"/>
        </a:defRPr>
      </a:lvl4pPr>
      <a:lvl5pPr marL="9170038" indent="-1018893" algn="l" defTabSz="2037786" rtl="0" eaLnBrk="1" latinLnBrk="0" hangingPunct="1">
        <a:spcBef>
          <a:spcPct val="20000"/>
        </a:spcBef>
        <a:buFont typeface="Arial"/>
        <a:buChar char="»"/>
        <a:defRPr sz="8900" kern="1200">
          <a:solidFill>
            <a:schemeClr val="tx1"/>
          </a:solidFill>
          <a:latin typeface="+mn-lt"/>
          <a:ea typeface="+mn-ea"/>
          <a:cs typeface="+mn-cs"/>
        </a:defRPr>
      </a:lvl5pPr>
      <a:lvl6pPr marL="11207824" indent="-1018893" algn="l" defTabSz="2037786" rtl="0" eaLnBrk="1" latinLnBrk="0" hangingPunct="1">
        <a:spcBef>
          <a:spcPct val="20000"/>
        </a:spcBef>
        <a:buFont typeface="Arial"/>
        <a:buChar char="•"/>
        <a:defRPr sz="8900" kern="1200">
          <a:solidFill>
            <a:schemeClr val="tx1"/>
          </a:solidFill>
          <a:latin typeface="+mn-lt"/>
          <a:ea typeface="+mn-ea"/>
          <a:cs typeface="+mn-cs"/>
        </a:defRPr>
      </a:lvl6pPr>
      <a:lvl7pPr marL="13245610" indent="-1018893" algn="l" defTabSz="2037786" rtl="0" eaLnBrk="1" latinLnBrk="0" hangingPunct="1">
        <a:spcBef>
          <a:spcPct val="20000"/>
        </a:spcBef>
        <a:buFont typeface="Arial"/>
        <a:buChar char="•"/>
        <a:defRPr sz="8900" kern="1200">
          <a:solidFill>
            <a:schemeClr val="tx1"/>
          </a:solidFill>
          <a:latin typeface="+mn-lt"/>
          <a:ea typeface="+mn-ea"/>
          <a:cs typeface="+mn-cs"/>
        </a:defRPr>
      </a:lvl7pPr>
      <a:lvl8pPr marL="15283396" indent="-1018893" algn="l" defTabSz="2037786" rtl="0" eaLnBrk="1" latinLnBrk="0" hangingPunct="1">
        <a:spcBef>
          <a:spcPct val="20000"/>
        </a:spcBef>
        <a:buFont typeface="Arial"/>
        <a:buChar char="•"/>
        <a:defRPr sz="8900" kern="1200">
          <a:solidFill>
            <a:schemeClr val="tx1"/>
          </a:solidFill>
          <a:latin typeface="+mn-lt"/>
          <a:ea typeface="+mn-ea"/>
          <a:cs typeface="+mn-cs"/>
        </a:defRPr>
      </a:lvl8pPr>
      <a:lvl9pPr marL="17321182" indent="-1018893" algn="l" defTabSz="2037786" rtl="0" eaLnBrk="1" latinLnBrk="0" hangingPunct="1">
        <a:spcBef>
          <a:spcPct val="20000"/>
        </a:spcBef>
        <a:buFont typeface="Arial"/>
        <a:buChar char="•"/>
        <a:defRPr sz="8900" kern="1200">
          <a:solidFill>
            <a:schemeClr val="tx1"/>
          </a:solidFill>
          <a:latin typeface="+mn-lt"/>
          <a:ea typeface="+mn-ea"/>
          <a:cs typeface="+mn-cs"/>
        </a:defRPr>
      </a:lvl9pPr>
    </p:bodyStyle>
    <p:otherStyle>
      <a:defPPr>
        <a:defRPr lang="en-US"/>
      </a:defPPr>
      <a:lvl1pPr marL="0" algn="l" defTabSz="2037786" rtl="0" eaLnBrk="1" latinLnBrk="0" hangingPunct="1">
        <a:defRPr sz="8000" kern="1200">
          <a:solidFill>
            <a:schemeClr val="tx1"/>
          </a:solidFill>
          <a:latin typeface="+mn-lt"/>
          <a:ea typeface="+mn-ea"/>
          <a:cs typeface="+mn-cs"/>
        </a:defRPr>
      </a:lvl1pPr>
      <a:lvl2pPr marL="2037786" algn="l" defTabSz="2037786" rtl="0" eaLnBrk="1" latinLnBrk="0" hangingPunct="1">
        <a:defRPr sz="8000" kern="1200">
          <a:solidFill>
            <a:schemeClr val="tx1"/>
          </a:solidFill>
          <a:latin typeface="+mn-lt"/>
          <a:ea typeface="+mn-ea"/>
          <a:cs typeface="+mn-cs"/>
        </a:defRPr>
      </a:lvl2pPr>
      <a:lvl3pPr marL="4075572" algn="l" defTabSz="2037786" rtl="0" eaLnBrk="1" latinLnBrk="0" hangingPunct="1">
        <a:defRPr sz="8000" kern="1200">
          <a:solidFill>
            <a:schemeClr val="tx1"/>
          </a:solidFill>
          <a:latin typeface="+mn-lt"/>
          <a:ea typeface="+mn-ea"/>
          <a:cs typeface="+mn-cs"/>
        </a:defRPr>
      </a:lvl3pPr>
      <a:lvl4pPr marL="6113358" algn="l" defTabSz="2037786" rtl="0" eaLnBrk="1" latinLnBrk="0" hangingPunct="1">
        <a:defRPr sz="8000" kern="1200">
          <a:solidFill>
            <a:schemeClr val="tx1"/>
          </a:solidFill>
          <a:latin typeface="+mn-lt"/>
          <a:ea typeface="+mn-ea"/>
          <a:cs typeface="+mn-cs"/>
        </a:defRPr>
      </a:lvl4pPr>
      <a:lvl5pPr marL="8151144" algn="l" defTabSz="2037786" rtl="0" eaLnBrk="1" latinLnBrk="0" hangingPunct="1">
        <a:defRPr sz="8000" kern="1200">
          <a:solidFill>
            <a:schemeClr val="tx1"/>
          </a:solidFill>
          <a:latin typeface="+mn-lt"/>
          <a:ea typeface="+mn-ea"/>
          <a:cs typeface="+mn-cs"/>
        </a:defRPr>
      </a:lvl5pPr>
      <a:lvl6pPr marL="10188931" algn="l" defTabSz="2037786" rtl="0" eaLnBrk="1" latinLnBrk="0" hangingPunct="1">
        <a:defRPr sz="8000" kern="1200">
          <a:solidFill>
            <a:schemeClr val="tx1"/>
          </a:solidFill>
          <a:latin typeface="+mn-lt"/>
          <a:ea typeface="+mn-ea"/>
          <a:cs typeface="+mn-cs"/>
        </a:defRPr>
      </a:lvl6pPr>
      <a:lvl7pPr marL="12226717" algn="l" defTabSz="2037786" rtl="0" eaLnBrk="1" latinLnBrk="0" hangingPunct="1">
        <a:defRPr sz="8000" kern="1200">
          <a:solidFill>
            <a:schemeClr val="tx1"/>
          </a:solidFill>
          <a:latin typeface="+mn-lt"/>
          <a:ea typeface="+mn-ea"/>
          <a:cs typeface="+mn-cs"/>
        </a:defRPr>
      </a:lvl7pPr>
      <a:lvl8pPr marL="14264503" algn="l" defTabSz="2037786" rtl="0" eaLnBrk="1" latinLnBrk="0" hangingPunct="1">
        <a:defRPr sz="8000" kern="1200">
          <a:solidFill>
            <a:schemeClr val="tx1"/>
          </a:solidFill>
          <a:latin typeface="+mn-lt"/>
          <a:ea typeface="+mn-ea"/>
          <a:cs typeface="+mn-cs"/>
        </a:defRPr>
      </a:lvl8pPr>
      <a:lvl9pPr marL="16302289" algn="l" defTabSz="2037786" rtl="0" eaLnBrk="1" latinLnBrk="0" hangingPunct="1">
        <a:defRPr sz="8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jpg"/><Relationship Id="rId23" Type="http://schemas.openxmlformats.org/officeDocument/2006/relationships/image" Target="../media/image22.png"/><Relationship Id="rId24" Type="http://schemas.openxmlformats.org/officeDocument/2006/relationships/image" Target="../media/image23.jpg"/><Relationship Id="rId25" Type="http://schemas.openxmlformats.org/officeDocument/2006/relationships/image" Target="../media/image24.jpg"/><Relationship Id="rId26" Type="http://schemas.openxmlformats.org/officeDocument/2006/relationships/image" Target="../media/image25.png"/><Relationship Id="rId27" Type="http://schemas.openxmlformats.org/officeDocument/2006/relationships/image" Target="../media/image26.jpg"/><Relationship Id="rId28" Type="http://schemas.openxmlformats.org/officeDocument/2006/relationships/image" Target="../media/image27.jpg"/><Relationship Id="rId29" Type="http://schemas.openxmlformats.org/officeDocument/2006/relationships/image" Target="../media/image28.jpg"/><Relationship Id="rId30" Type="http://schemas.openxmlformats.org/officeDocument/2006/relationships/image" Target="../media/image29.jpg"/><Relationship Id="rId31" Type="http://schemas.openxmlformats.org/officeDocument/2006/relationships/image" Target="../media/image30.jpg"/><Relationship Id="rId32" Type="http://schemas.openxmlformats.org/officeDocument/2006/relationships/image" Target="../media/image31.png"/><Relationship Id="rId10" Type="http://schemas.openxmlformats.org/officeDocument/2006/relationships/image" Target="../media/image9.jp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jpg"/><Relationship Id="rId14" Type="http://schemas.openxmlformats.org/officeDocument/2006/relationships/image" Target="../media/image13.jpg"/><Relationship Id="rId15" Type="http://schemas.openxmlformats.org/officeDocument/2006/relationships/image" Target="../media/image14.jpg"/><Relationship Id="rId16" Type="http://schemas.openxmlformats.org/officeDocument/2006/relationships/image" Target="../media/image15.jpg"/><Relationship Id="rId17" Type="http://schemas.openxmlformats.org/officeDocument/2006/relationships/image" Target="../media/image16.jpg"/><Relationship Id="rId18" Type="http://schemas.openxmlformats.org/officeDocument/2006/relationships/image" Target="../media/image17.jpg"/><Relationship Id="rId19"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1402" y="797315"/>
            <a:ext cx="34198560" cy="2141668"/>
          </a:xfrm>
        </p:spPr>
        <p:txBody>
          <a:bodyPr>
            <a:normAutofit fontScale="90000"/>
          </a:bodyPr>
          <a:lstStyle/>
          <a:p>
            <a:r>
              <a:rPr lang="en-US" sz="9600" dirty="0" smtClean="0"/>
              <a:t>Convert Palisades Mall into the ‘Palisades Community Hub’</a:t>
            </a:r>
            <a:br>
              <a:rPr lang="en-US" sz="9600" dirty="0" smtClean="0"/>
            </a:br>
            <a:r>
              <a:rPr lang="en-US" sz="9600" dirty="0" smtClean="0"/>
              <a:t>LDEO/KRB School</a:t>
            </a:r>
            <a:endParaRPr lang="en-US" sz="9600" dirty="0"/>
          </a:p>
        </p:txBody>
      </p:sp>
      <p:pic>
        <p:nvPicPr>
          <p:cNvPr id="4" name="Picture 3" descr="MallLoc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485" y="4180014"/>
            <a:ext cx="12375406" cy="8243754"/>
          </a:xfrm>
          <a:prstGeom prst="rect">
            <a:avLst/>
          </a:prstGeom>
        </p:spPr>
      </p:pic>
      <p:pic>
        <p:nvPicPr>
          <p:cNvPr id="10" name="Picture 9" descr="Rock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59" y="12494998"/>
            <a:ext cx="4222374" cy="2834640"/>
          </a:xfrm>
          <a:prstGeom prst="rect">
            <a:avLst/>
          </a:prstGeom>
        </p:spPr>
      </p:pic>
      <p:sp>
        <p:nvSpPr>
          <p:cNvPr id="11" name="TextBox 10"/>
          <p:cNvSpPr txBox="1"/>
          <p:nvPr/>
        </p:nvSpPr>
        <p:spPr>
          <a:xfrm>
            <a:off x="1044289" y="15458600"/>
            <a:ext cx="11942093" cy="3477875"/>
          </a:xfrm>
          <a:prstGeom prst="rect">
            <a:avLst/>
          </a:prstGeom>
          <a:noFill/>
        </p:spPr>
        <p:txBody>
          <a:bodyPr wrap="square" rtlCol="0">
            <a:spAutoFit/>
          </a:bodyPr>
          <a:lstStyle/>
          <a:p>
            <a:r>
              <a:rPr lang="en-US" sz="4400" dirty="0" smtClean="0"/>
              <a:t>WHERE IS THE SITE: Palisades Mall, West Nyack, Rockland County, NY. Easily accessible in the County; and a large footprint visually</a:t>
            </a:r>
            <a:r>
              <a:rPr lang="en-US" sz="4400" dirty="0"/>
              <a:t>. </a:t>
            </a:r>
            <a:r>
              <a:rPr lang="en-US" sz="4400" dirty="0" smtClean="0"/>
              <a:t>Photo # 3 is from prior usage as a dumpsite from the 1990s.</a:t>
            </a:r>
            <a:endParaRPr lang="en-US" sz="4400" dirty="0"/>
          </a:p>
          <a:p>
            <a:endParaRPr lang="en-US" sz="4400" dirty="0"/>
          </a:p>
        </p:txBody>
      </p:sp>
      <p:sp>
        <p:nvSpPr>
          <p:cNvPr id="12" name="TextBox 11"/>
          <p:cNvSpPr txBox="1"/>
          <p:nvPr/>
        </p:nvSpPr>
        <p:spPr>
          <a:xfrm>
            <a:off x="5039594" y="5483996"/>
            <a:ext cx="3789776" cy="369332"/>
          </a:xfrm>
          <a:prstGeom prst="rect">
            <a:avLst/>
          </a:prstGeom>
          <a:noFill/>
        </p:spPr>
        <p:txBody>
          <a:bodyPr wrap="square" rtlCol="0">
            <a:spAutoFit/>
          </a:bodyPr>
          <a:lstStyle/>
          <a:p>
            <a:r>
              <a:rPr lang="en-US" sz="1800" dirty="0" smtClean="0">
                <a:solidFill>
                  <a:srgbClr val="FFFF00"/>
                </a:solidFill>
              </a:rPr>
              <a:t>Active </a:t>
            </a:r>
            <a:r>
              <a:rPr lang="en-US" sz="1800" dirty="0" err="1" smtClean="0">
                <a:solidFill>
                  <a:srgbClr val="FFFF00"/>
                </a:solidFill>
              </a:rPr>
              <a:t>Tilcon</a:t>
            </a:r>
            <a:r>
              <a:rPr lang="en-US" sz="1800" dirty="0" smtClean="0">
                <a:solidFill>
                  <a:srgbClr val="FFFF00"/>
                </a:solidFill>
              </a:rPr>
              <a:t> quarry site</a:t>
            </a:r>
            <a:endParaRPr lang="en-US" sz="1800" dirty="0">
              <a:solidFill>
                <a:srgbClr val="FFFF00"/>
              </a:solidFill>
            </a:endParaRPr>
          </a:p>
        </p:txBody>
      </p:sp>
      <p:sp>
        <p:nvSpPr>
          <p:cNvPr id="14" name="5-Point Star 13"/>
          <p:cNvSpPr/>
          <p:nvPr/>
        </p:nvSpPr>
        <p:spPr>
          <a:xfrm>
            <a:off x="4858170" y="5518508"/>
            <a:ext cx="239486" cy="19202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5" name="TextBox 14"/>
          <p:cNvSpPr txBox="1"/>
          <p:nvPr/>
        </p:nvSpPr>
        <p:spPr>
          <a:xfrm>
            <a:off x="11527203" y="5176128"/>
            <a:ext cx="1415772" cy="6247864"/>
          </a:xfrm>
          <a:prstGeom prst="rect">
            <a:avLst/>
          </a:prstGeom>
          <a:noFill/>
        </p:spPr>
        <p:txBody>
          <a:bodyPr vert="vert" wrap="square" rtlCol="0" anchor="t" anchorCtr="0">
            <a:spAutoFit/>
            <a:scene3d>
              <a:camera prst="orthographicFront"/>
              <a:lightRig rig="threePt" dir="t"/>
            </a:scene3d>
          </a:bodyPr>
          <a:lstStyle/>
          <a:p>
            <a:r>
              <a:rPr lang="en-US" dirty="0" smtClean="0">
                <a:solidFill>
                  <a:schemeClr val="accent1"/>
                </a:solidFill>
              </a:rPr>
              <a:t>Hudson River</a:t>
            </a:r>
            <a:endParaRPr lang="en-US" dirty="0">
              <a:solidFill>
                <a:schemeClr val="accent1"/>
              </a:solidFill>
            </a:endParaRPr>
          </a:p>
        </p:txBody>
      </p:sp>
      <p:sp>
        <p:nvSpPr>
          <p:cNvPr id="17" name="TextBox 16"/>
          <p:cNvSpPr txBox="1"/>
          <p:nvPr/>
        </p:nvSpPr>
        <p:spPr>
          <a:xfrm>
            <a:off x="4233260" y="5022185"/>
            <a:ext cx="2761698" cy="369332"/>
          </a:xfrm>
          <a:prstGeom prst="rect">
            <a:avLst/>
          </a:prstGeom>
          <a:noFill/>
        </p:spPr>
        <p:txBody>
          <a:bodyPr wrap="square" rtlCol="0">
            <a:spAutoFit/>
          </a:bodyPr>
          <a:lstStyle/>
          <a:p>
            <a:r>
              <a:rPr lang="en-US" sz="1800" dirty="0" err="1" smtClean="0">
                <a:solidFill>
                  <a:srgbClr val="FFFF00"/>
                </a:solidFill>
              </a:rPr>
              <a:t>DeForest</a:t>
            </a:r>
            <a:r>
              <a:rPr lang="en-US" sz="1800" dirty="0" smtClean="0">
                <a:solidFill>
                  <a:srgbClr val="FFFF00"/>
                </a:solidFill>
              </a:rPr>
              <a:t> Reservoir</a:t>
            </a:r>
            <a:endParaRPr lang="en-US" sz="1800" dirty="0">
              <a:solidFill>
                <a:srgbClr val="FFFF00"/>
              </a:solidFill>
            </a:endParaRPr>
          </a:p>
        </p:txBody>
      </p:sp>
      <p:sp>
        <p:nvSpPr>
          <p:cNvPr id="18" name="5-Point Star 17"/>
          <p:cNvSpPr/>
          <p:nvPr/>
        </p:nvSpPr>
        <p:spPr>
          <a:xfrm>
            <a:off x="4110704" y="5016680"/>
            <a:ext cx="239486" cy="19202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9" name="TextBox 18"/>
          <p:cNvSpPr txBox="1"/>
          <p:nvPr/>
        </p:nvSpPr>
        <p:spPr>
          <a:xfrm>
            <a:off x="5627916" y="8311555"/>
            <a:ext cx="2434771" cy="369332"/>
          </a:xfrm>
          <a:prstGeom prst="rect">
            <a:avLst/>
          </a:prstGeom>
          <a:noFill/>
        </p:spPr>
        <p:txBody>
          <a:bodyPr wrap="square" rtlCol="0">
            <a:spAutoFit/>
          </a:bodyPr>
          <a:lstStyle/>
          <a:p>
            <a:r>
              <a:rPr lang="en-US" sz="1800" dirty="0" smtClean="0">
                <a:solidFill>
                  <a:srgbClr val="FFFF00"/>
                </a:solidFill>
              </a:rPr>
              <a:t>Transfer station site</a:t>
            </a:r>
            <a:endParaRPr lang="en-US" sz="1800" dirty="0">
              <a:solidFill>
                <a:srgbClr val="FFFF00"/>
              </a:solidFill>
            </a:endParaRPr>
          </a:p>
        </p:txBody>
      </p:sp>
      <p:sp>
        <p:nvSpPr>
          <p:cNvPr id="20" name="5-Point Star 19"/>
          <p:cNvSpPr/>
          <p:nvPr/>
        </p:nvSpPr>
        <p:spPr>
          <a:xfrm>
            <a:off x="5456884" y="8312508"/>
            <a:ext cx="239486" cy="19202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pic>
        <p:nvPicPr>
          <p:cNvPr id="21" name="Picture 20" descr="FootprintI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728" y="12500735"/>
            <a:ext cx="3959496" cy="2834640"/>
          </a:xfrm>
          <a:prstGeom prst="rect">
            <a:avLst/>
          </a:prstGeom>
        </p:spPr>
      </p:pic>
      <p:pic>
        <p:nvPicPr>
          <p:cNvPr id="23" name="Picture 22" descr="moorCemetary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6669" y="4037377"/>
            <a:ext cx="3014328" cy="2157984"/>
          </a:xfrm>
          <a:prstGeom prst="rect">
            <a:avLst/>
          </a:prstGeom>
        </p:spPr>
      </p:pic>
      <p:pic>
        <p:nvPicPr>
          <p:cNvPr id="25" name="Picture 24" descr="MoorCemetar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7404" y="6140497"/>
            <a:ext cx="3014328" cy="2157984"/>
          </a:xfrm>
          <a:prstGeom prst="rect">
            <a:avLst/>
          </a:prstGeom>
        </p:spPr>
      </p:pic>
      <p:pic>
        <p:nvPicPr>
          <p:cNvPr id="24" name="Picture 23" descr="MoorCemetary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93836" y="3993420"/>
            <a:ext cx="3391119" cy="4315968"/>
          </a:xfrm>
          <a:prstGeom prst="rect">
            <a:avLst/>
          </a:prstGeom>
        </p:spPr>
      </p:pic>
      <p:pic>
        <p:nvPicPr>
          <p:cNvPr id="30" name="Picture 29" descr="Mall face_s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88117" y="3998895"/>
            <a:ext cx="6025366" cy="4313615"/>
          </a:xfrm>
          <a:prstGeom prst="rect">
            <a:avLst/>
          </a:prstGeom>
        </p:spPr>
      </p:pic>
      <p:sp>
        <p:nvSpPr>
          <p:cNvPr id="31" name="TextBox 30"/>
          <p:cNvSpPr txBox="1"/>
          <p:nvPr/>
        </p:nvSpPr>
        <p:spPr>
          <a:xfrm>
            <a:off x="26888117" y="8581808"/>
            <a:ext cx="11831943" cy="4154983"/>
          </a:xfrm>
          <a:prstGeom prst="rect">
            <a:avLst/>
          </a:prstGeom>
          <a:noFill/>
        </p:spPr>
        <p:txBody>
          <a:bodyPr wrap="square" rtlCol="0">
            <a:spAutoFit/>
          </a:bodyPr>
          <a:lstStyle/>
          <a:p>
            <a:r>
              <a:rPr lang="en-US" sz="4400" dirty="0" smtClean="0"/>
              <a:t>IMPORTANT EXISTING SITE  FEATURES: High community visibility, central location,  historic Moor Cemetery, large footprint to work with, needs water treatment to assist with flooding, would benefit from outdoor  greening and reduced paved areas, source of jobs, goods and taxes.</a:t>
            </a:r>
            <a:endParaRPr lang="en-US" sz="4400" dirty="0"/>
          </a:p>
        </p:txBody>
      </p:sp>
      <p:pic>
        <p:nvPicPr>
          <p:cNvPr id="33" name="Picture 32" descr="wetland.png"/>
          <p:cNvPicPr>
            <a:picLocks noChangeAspect="1"/>
          </p:cNvPicPr>
          <p:nvPr/>
        </p:nvPicPr>
        <p:blipFill rotWithShape="1">
          <a:blip r:embed="rId9">
            <a:extLst>
              <a:ext uri="{28A0092B-C50C-407E-A947-70E740481C1C}">
                <a14:useLocalDpi xmlns:a14="http://schemas.microsoft.com/office/drawing/2010/main" val="0"/>
              </a:ext>
            </a:extLst>
          </a:blip>
          <a:srcRect b="14011"/>
          <a:stretch/>
        </p:blipFill>
        <p:spPr>
          <a:xfrm>
            <a:off x="26888119" y="12983583"/>
            <a:ext cx="7307843" cy="2649628"/>
          </a:xfrm>
          <a:prstGeom prst="rect">
            <a:avLst/>
          </a:prstGeom>
        </p:spPr>
      </p:pic>
      <p:pic>
        <p:nvPicPr>
          <p:cNvPr id="34" name="Picture 33" descr="parkinglotwithinfiltration.jpg"/>
          <p:cNvPicPr>
            <a:picLocks noChangeAspect="1"/>
          </p:cNvPicPr>
          <p:nvPr/>
        </p:nvPicPr>
        <p:blipFill rotWithShape="1">
          <a:blip r:embed="rId10">
            <a:extLst>
              <a:ext uri="{28A0092B-C50C-407E-A947-70E740481C1C}">
                <a14:useLocalDpi xmlns:a14="http://schemas.microsoft.com/office/drawing/2010/main" val="0"/>
              </a:ext>
            </a:extLst>
          </a:blip>
          <a:srcRect t="20043"/>
          <a:stretch/>
        </p:blipFill>
        <p:spPr>
          <a:xfrm>
            <a:off x="34110112" y="12983584"/>
            <a:ext cx="4653661" cy="2649629"/>
          </a:xfrm>
          <a:prstGeom prst="rect">
            <a:avLst/>
          </a:prstGeom>
        </p:spPr>
      </p:pic>
      <p:grpSp>
        <p:nvGrpSpPr>
          <p:cNvPr id="48" name="Group 47"/>
          <p:cNvGrpSpPr/>
          <p:nvPr/>
        </p:nvGrpSpPr>
        <p:grpSpPr>
          <a:xfrm>
            <a:off x="1044289" y="18252879"/>
            <a:ext cx="12359129" cy="7981417"/>
            <a:chOff x="996383" y="18843197"/>
            <a:chExt cx="11797351" cy="7981417"/>
          </a:xfrm>
        </p:grpSpPr>
        <p:pic>
          <p:nvPicPr>
            <p:cNvPr id="35" name="Picture 34" descr="bike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5399" y="21080493"/>
              <a:ext cx="2676749" cy="3204188"/>
            </a:xfrm>
            <a:prstGeom prst="rect">
              <a:avLst/>
            </a:prstGeom>
          </p:spPr>
        </p:pic>
        <p:pic>
          <p:nvPicPr>
            <p:cNvPr id="38" name="Picture 37" descr="solar.png"/>
            <p:cNvPicPr>
              <a:picLocks noChangeAspect="1"/>
            </p:cNvPicPr>
            <p:nvPr/>
          </p:nvPicPr>
          <p:blipFill rotWithShape="1">
            <a:blip r:embed="rId12">
              <a:extLst>
                <a:ext uri="{28A0092B-C50C-407E-A947-70E740481C1C}">
                  <a14:useLocalDpi xmlns:a14="http://schemas.microsoft.com/office/drawing/2010/main" val="0"/>
                </a:ext>
              </a:extLst>
            </a:blip>
            <a:srcRect b="17942"/>
            <a:stretch/>
          </p:blipFill>
          <p:spPr>
            <a:xfrm>
              <a:off x="1016098" y="18906100"/>
              <a:ext cx="6218937" cy="2251383"/>
            </a:xfrm>
            <a:prstGeom prst="rect">
              <a:avLst/>
            </a:prstGeom>
          </p:spPr>
        </p:pic>
        <p:pic>
          <p:nvPicPr>
            <p:cNvPr id="40" name="Picture 39" descr="wetlandfeature.jpg"/>
            <p:cNvPicPr>
              <a:picLocks noChangeAspect="1"/>
            </p:cNvPicPr>
            <p:nvPr/>
          </p:nvPicPr>
          <p:blipFill rotWithShape="1">
            <a:blip r:embed="rId13">
              <a:extLst>
                <a:ext uri="{28A0092B-C50C-407E-A947-70E740481C1C}">
                  <a14:useLocalDpi xmlns:a14="http://schemas.microsoft.com/office/drawing/2010/main" val="0"/>
                </a:ext>
              </a:extLst>
            </a:blip>
            <a:srcRect t="12839"/>
            <a:stretch/>
          </p:blipFill>
          <p:spPr>
            <a:xfrm>
              <a:off x="996383" y="24129838"/>
              <a:ext cx="4646022" cy="2694776"/>
            </a:xfrm>
            <a:prstGeom prst="rect">
              <a:avLst/>
            </a:prstGeom>
          </p:spPr>
        </p:pic>
        <p:pic>
          <p:nvPicPr>
            <p:cNvPr id="42" name="Picture 41" descr="LED Parking Lot Lightin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5431" y="18858783"/>
              <a:ext cx="3110223" cy="2345997"/>
            </a:xfrm>
            <a:prstGeom prst="rect">
              <a:avLst/>
            </a:prstGeom>
          </p:spPr>
        </p:pic>
        <p:pic>
          <p:nvPicPr>
            <p:cNvPr id="43" name="Picture 42" descr="LED-fluorescent-lamp.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99716" y="18843197"/>
              <a:ext cx="3085716" cy="2314287"/>
            </a:xfrm>
            <a:prstGeom prst="rect">
              <a:avLst/>
            </a:prstGeom>
          </p:spPr>
        </p:pic>
        <p:pic>
          <p:nvPicPr>
            <p:cNvPr id="45" name="Picture 44" descr="c-monorail.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6383" y="21157483"/>
              <a:ext cx="4212460" cy="2970579"/>
            </a:xfrm>
            <a:prstGeom prst="rect">
              <a:avLst/>
            </a:prstGeom>
          </p:spPr>
        </p:pic>
        <p:pic>
          <p:nvPicPr>
            <p:cNvPr id="46" name="Picture 45" descr="MM09.jpg"/>
            <p:cNvPicPr>
              <a:picLocks noChangeAspect="1"/>
            </p:cNvPicPr>
            <p:nvPr/>
          </p:nvPicPr>
          <p:blipFill rotWithShape="1">
            <a:blip r:embed="rId17">
              <a:extLst>
                <a:ext uri="{28A0092B-C50C-407E-A947-70E740481C1C}">
                  <a14:useLocalDpi xmlns:a14="http://schemas.microsoft.com/office/drawing/2010/main" val="0"/>
                </a:ext>
              </a:extLst>
            </a:blip>
            <a:srcRect t="-2583" b="1"/>
            <a:stretch/>
          </p:blipFill>
          <p:spPr>
            <a:xfrm>
              <a:off x="7696200" y="21080493"/>
              <a:ext cx="5097534" cy="3058520"/>
            </a:xfrm>
            <a:prstGeom prst="rect">
              <a:avLst/>
            </a:prstGeom>
          </p:spPr>
        </p:pic>
        <p:pic>
          <p:nvPicPr>
            <p:cNvPr id="47" name="Picture 46" descr="treesparking.jpg"/>
            <p:cNvPicPr>
              <a:picLocks noChangeAspect="1"/>
            </p:cNvPicPr>
            <p:nvPr/>
          </p:nvPicPr>
          <p:blipFill rotWithShape="1">
            <a:blip r:embed="rId18">
              <a:extLst>
                <a:ext uri="{28A0092B-C50C-407E-A947-70E740481C1C}">
                  <a14:useLocalDpi xmlns:a14="http://schemas.microsoft.com/office/drawing/2010/main" val="0"/>
                </a:ext>
              </a:extLst>
            </a:blip>
            <a:srcRect b="16657"/>
            <a:stretch/>
          </p:blipFill>
          <p:spPr>
            <a:xfrm>
              <a:off x="8460468" y="24123033"/>
              <a:ext cx="4307291" cy="2701581"/>
            </a:xfrm>
            <a:prstGeom prst="rect">
              <a:avLst/>
            </a:prstGeom>
          </p:spPr>
        </p:pic>
        <p:pic>
          <p:nvPicPr>
            <p:cNvPr id="44" name="Picture 43" descr="rooftop farm milwaukee.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07886" y="24139013"/>
              <a:ext cx="4138235" cy="2685601"/>
            </a:xfrm>
            <a:prstGeom prst="rect">
              <a:avLst/>
            </a:prstGeom>
          </p:spPr>
        </p:pic>
      </p:grpSp>
      <p:sp>
        <p:nvSpPr>
          <p:cNvPr id="49" name="TextBox 48"/>
          <p:cNvSpPr txBox="1"/>
          <p:nvPr/>
        </p:nvSpPr>
        <p:spPr>
          <a:xfrm>
            <a:off x="1048291" y="26448435"/>
            <a:ext cx="12246816" cy="4832092"/>
          </a:xfrm>
          <a:prstGeom prst="rect">
            <a:avLst/>
          </a:prstGeom>
          <a:noFill/>
        </p:spPr>
        <p:txBody>
          <a:bodyPr wrap="square" rtlCol="0">
            <a:spAutoFit/>
          </a:bodyPr>
          <a:lstStyle/>
          <a:p>
            <a:r>
              <a:rPr lang="en-US" sz="4400" dirty="0" smtClean="0"/>
              <a:t>GREEN FEATURES/LEED INCLUDED ITEMS: Energy -  solar for the fourth floor units, LED lights in the parking lot and interior; Greening the parking lot with trees and outdoor features, reduce flooding with rain gardens, planter beds; Transportation – reduce car dependence and parking lot space with biking, walking trains and monorail.</a:t>
            </a:r>
            <a:endParaRPr lang="en-US" sz="4400" dirty="0"/>
          </a:p>
        </p:txBody>
      </p:sp>
      <p:grpSp>
        <p:nvGrpSpPr>
          <p:cNvPr id="3" name="Group 2"/>
          <p:cNvGrpSpPr/>
          <p:nvPr/>
        </p:nvGrpSpPr>
        <p:grpSpPr>
          <a:xfrm>
            <a:off x="26956774" y="18698012"/>
            <a:ext cx="11844464" cy="9823611"/>
            <a:chOff x="26956773" y="19044367"/>
            <a:chExt cx="11844464" cy="9823611"/>
          </a:xfrm>
        </p:grpSpPr>
        <p:pic>
          <p:nvPicPr>
            <p:cNvPr id="50" name="Picture 49" descr="plantbeds.png"/>
            <p:cNvPicPr>
              <a:picLocks noChangeAspect="1"/>
            </p:cNvPicPr>
            <p:nvPr/>
          </p:nvPicPr>
          <p:blipFill rotWithShape="1">
            <a:blip r:embed="rId20">
              <a:extLst>
                <a:ext uri="{28A0092B-C50C-407E-A947-70E740481C1C}">
                  <a14:useLocalDpi xmlns:a14="http://schemas.microsoft.com/office/drawing/2010/main" val="0"/>
                </a:ext>
              </a:extLst>
            </a:blip>
            <a:srcRect b="18564"/>
            <a:stretch/>
          </p:blipFill>
          <p:spPr>
            <a:xfrm>
              <a:off x="30513083" y="19044367"/>
              <a:ext cx="8286955" cy="2840809"/>
            </a:xfrm>
            <a:prstGeom prst="rect">
              <a:avLst/>
            </a:prstGeom>
          </p:spPr>
        </p:pic>
        <p:pic>
          <p:nvPicPr>
            <p:cNvPr id="54" name="Picture 53" descr="rooftopgardens.png"/>
            <p:cNvPicPr>
              <a:picLocks noChangeAspect="1"/>
            </p:cNvPicPr>
            <p:nvPr/>
          </p:nvPicPr>
          <p:blipFill rotWithShape="1">
            <a:blip r:embed="rId21">
              <a:extLst>
                <a:ext uri="{28A0092B-C50C-407E-A947-70E740481C1C}">
                  <a14:useLocalDpi xmlns:a14="http://schemas.microsoft.com/office/drawing/2010/main" val="0"/>
                </a:ext>
              </a:extLst>
            </a:blip>
            <a:srcRect r="43340" b="18131"/>
            <a:stretch/>
          </p:blipFill>
          <p:spPr>
            <a:xfrm>
              <a:off x="30907976" y="19069336"/>
              <a:ext cx="4834094" cy="2843784"/>
            </a:xfrm>
            <a:prstGeom prst="rect">
              <a:avLst/>
            </a:prstGeom>
          </p:spPr>
        </p:pic>
        <p:pic>
          <p:nvPicPr>
            <p:cNvPr id="53" name="Picture 52" descr="parking2sm.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997094" y="19065641"/>
              <a:ext cx="3968113" cy="2840808"/>
            </a:xfrm>
            <a:prstGeom prst="rect">
              <a:avLst/>
            </a:prstGeom>
          </p:spPr>
        </p:pic>
        <p:pic>
          <p:nvPicPr>
            <p:cNvPr id="55" name="Picture 54" descr="pond.png"/>
            <p:cNvPicPr>
              <a:picLocks noChangeAspect="1"/>
            </p:cNvPicPr>
            <p:nvPr/>
          </p:nvPicPr>
          <p:blipFill rotWithShape="1">
            <a:blip r:embed="rId23">
              <a:extLst>
                <a:ext uri="{28A0092B-C50C-407E-A947-70E740481C1C}">
                  <a14:useLocalDpi xmlns:a14="http://schemas.microsoft.com/office/drawing/2010/main" val="0"/>
                </a:ext>
              </a:extLst>
            </a:blip>
            <a:srcRect l="2460" r="20581" b="15747"/>
            <a:stretch/>
          </p:blipFill>
          <p:spPr>
            <a:xfrm>
              <a:off x="26956773" y="22356920"/>
              <a:ext cx="6265798" cy="2888700"/>
            </a:xfrm>
            <a:prstGeom prst="rect">
              <a:avLst/>
            </a:prstGeom>
          </p:spPr>
        </p:pic>
        <p:pic>
          <p:nvPicPr>
            <p:cNvPr id="56" name="Picture 55" descr="wetland.png"/>
            <p:cNvPicPr>
              <a:picLocks noChangeAspect="1"/>
            </p:cNvPicPr>
            <p:nvPr/>
          </p:nvPicPr>
          <p:blipFill rotWithShape="1">
            <a:blip r:embed="rId9">
              <a:extLst>
                <a:ext uri="{28A0092B-C50C-407E-A947-70E740481C1C}">
                  <a14:useLocalDpi xmlns:a14="http://schemas.microsoft.com/office/drawing/2010/main" val="0"/>
                </a:ext>
              </a:extLst>
            </a:blip>
            <a:srcRect l="33285" b="18041"/>
            <a:stretch/>
          </p:blipFill>
          <p:spPr>
            <a:xfrm>
              <a:off x="33223085" y="22355070"/>
              <a:ext cx="5578152" cy="2889504"/>
            </a:xfrm>
            <a:prstGeom prst="rect">
              <a:avLst/>
            </a:prstGeom>
          </p:spPr>
        </p:pic>
        <p:pic>
          <p:nvPicPr>
            <p:cNvPr id="58" name="Picture 57" descr="ReadingFoods.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037413" y="25640147"/>
              <a:ext cx="5677382" cy="3219735"/>
            </a:xfrm>
            <a:prstGeom prst="rect">
              <a:avLst/>
            </a:prstGeom>
          </p:spPr>
        </p:pic>
        <p:pic>
          <p:nvPicPr>
            <p:cNvPr id="59" name="Picture 58" descr="reading-terminal-market-Iovine-brothers-592mrg080910.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714794" y="25640146"/>
              <a:ext cx="6011625" cy="3227832"/>
            </a:xfrm>
            <a:prstGeom prst="rect">
              <a:avLst/>
            </a:prstGeom>
          </p:spPr>
        </p:pic>
      </p:grpSp>
      <p:sp>
        <p:nvSpPr>
          <p:cNvPr id="60" name="TextBox 59"/>
          <p:cNvSpPr txBox="1"/>
          <p:nvPr/>
        </p:nvSpPr>
        <p:spPr>
          <a:xfrm>
            <a:off x="26956774" y="28747684"/>
            <a:ext cx="11843264" cy="3477875"/>
          </a:xfrm>
          <a:prstGeom prst="rect">
            <a:avLst/>
          </a:prstGeom>
          <a:noFill/>
        </p:spPr>
        <p:txBody>
          <a:bodyPr wrap="square" rtlCol="0">
            <a:spAutoFit/>
          </a:bodyPr>
          <a:lstStyle/>
          <a:p>
            <a:r>
              <a:rPr lang="en-US" sz="4400" dirty="0" smtClean="0"/>
              <a:t>MITIGATIONS: Existing issues on the site mitigated through this proposal: Reduce paved area to decrease run off and flooding; Add plantings to reduce heat island;  added local foods &amp; business; Created a community hub.   </a:t>
            </a:r>
            <a:endParaRPr lang="en-US" sz="4400" dirty="0"/>
          </a:p>
        </p:txBody>
      </p:sp>
      <p:pic>
        <p:nvPicPr>
          <p:cNvPr id="61" name="Picture 60" descr="posterPalisadesMall.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775299" y="15838429"/>
            <a:ext cx="11390241" cy="7718876"/>
          </a:xfrm>
          <a:prstGeom prst="rect">
            <a:avLst/>
          </a:prstGeom>
          <a:ln w="19050" cmpd="sng">
            <a:solidFill>
              <a:srgbClr val="CCFFCC"/>
            </a:solidFill>
          </a:ln>
        </p:spPr>
      </p:pic>
      <p:pic>
        <p:nvPicPr>
          <p:cNvPr id="36" name="Picture 35" descr="gazebo.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942269" y="15958891"/>
            <a:ext cx="3591430" cy="2426692"/>
          </a:xfrm>
          <a:prstGeom prst="rect">
            <a:avLst/>
          </a:prstGeom>
        </p:spPr>
      </p:pic>
      <p:pic>
        <p:nvPicPr>
          <p:cNvPr id="62" name="Picture 61" descr="solarfacility_sm.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794581" y="23638978"/>
            <a:ext cx="8648732" cy="1813732"/>
          </a:xfrm>
          <a:prstGeom prst="rect">
            <a:avLst/>
          </a:prstGeom>
        </p:spPr>
      </p:pic>
      <p:pic>
        <p:nvPicPr>
          <p:cNvPr id="37" name="Picture 36" descr="photocafe.jpg"/>
          <p:cNvPicPr>
            <a:picLocks noChangeAspect="1"/>
          </p:cNvPicPr>
          <p:nvPr/>
        </p:nvPicPr>
        <p:blipFill rotWithShape="1">
          <a:blip r:embed="rId29">
            <a:extLst>
              <a:ext uri="{28A0092B-C50C-407E-A947-70E740481C1C}">
                <a14:useLocalDpi xmlns:a14="http://schemas.microsoft.com/office/drawing/2010/main" val="0"/>
              </a:ext>
            </a:extLst>
          </a:blip>
          <a:srcRect t="11570"/>
          <a:stretch/>
        </p:blipFill>
        <p:spPr>
          <a:xfrm>
            <a:off x="22235466" y="11814646"/>
            <a:ext cx="3668319" cy="2322324"/>
          </a:xfrm>
          <a:prstGeom prst="rect">
            <a:avLst/>
          </a:prstGeom>
        </p:spPr>
      </p:pic>
      <p:sp>
        <p:nvSpPr>
          <p:cNvPr id="63" name="TextBox 62"/>
          <p:cNvSpPr txBox="1"/>
          <p:nvPr/>
        </p:nvSpPr>
        <p:spPr>
          <a:xfrm>
            <a:off x="14112486" y="5079515"/>
            <a:ext cx="12186214" cy="2845534"/>
          </a:xfrm>
          <a:prstGeom prst="rect">
            <a:avLst/>
          </a:prstGeom>
          <a:noFill/>
        </p:spPr>
        <p:txBody>
          <a:bodyPr wrap="square" rtlCol="0">
            <a:spAutoFit/>
          </a:bodyPr>
          <a:lstStyle/>
          <a:p>
            <a:r>
              <a:rPr lang="en-US" sz="4400" dirty="0" smtClean="0"/>
              <a:t>1</a:t>
            </a:r>
            <a:r>
              <a:rPr lang="en-US" sz="4400" baseline="30000" dirty="0" smtClean="0"/>
              <a:t>st</a:t>
            </a:r>
            <a:r>
              <a:rPr lang="en-US" sz="4400" dirty="0" smtClean="0"/>
              <a:t> floor – Year round farmer’s market, with local foods including dairy, honeys etc. Format like the Philadelphia Farmer’s Market </a:t>
            </a:r>
          </a:p>
          <a:p>
            <a:r>
              <a:rPr lang="en-US" sz="4400" dirty="0" smtClean="0"/>
              <a:t>&amp; locally owned businesses</a:t>
            </a:r>
            <a:endParaRPr lang="en-US" sz="4400" dirty="0"/>
          </a:p>
        </p:txBody>
      </p:sp>
      <p:pic>
        <p:nvPicPr>
          <p:cNvPr id="64" name="Picture 63" descr="ReadingFoods.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677833" y="6657121"/>
            <a:ext cx="4207896" cy="2386366"/>
          </a:xfrm>
          <a:prstGeom prst="rect">
            <a:avLst/>
          </a:prstGeom>
        </p:spPr>
      </p:pic>
      <p:sp>
        <p:nvSpPr>
          <p:cNvPr id="65" name="TextBox 64"/>
          <p:cNvSpPr txBox="1"/>
          <p:nvPr/>
        </p:nvSpPr>
        <p:spPr>
          <a:xfrm>
            <a:off x="14076821" y="8921724"/>
            <a:ext cx="8609163" cy="1446550"/>
          </a:xfrm>
          <a:prstGeom prst="rect">
            <a:avLst/>
          </a:prstGeom>
          <a:noFill/>
        </p:spPr>
        <p:txBody>
          <a:bodyPr wrap="square" rtlCol="0">
            <a:spAutoFit/>
          </a:bodyPr>
          <a:lstStyle/>
          <a:p>
            <a:r>
              <a:rPr lang="en-US" sz="4400" dirty="0" smtClean="0"/>
              <a:t>2</a:t>
            </a:r>
            <a:r>
              <a:rPr lang="en-US" sz="4400" baseline="30000" dirty="0" smtClean="0"/>
              <a:t>nd</a:t>
            </a:r>
            <a:r>
              <a:rPr lang="en-US" sz="4400" dirty="0" smtClean="0"/>
              <a:t> floor – existing anchor stores &amp; a selection of existing retail vendors. </a:t>
            </a:r>
            <a:endParaRPr lang="en-US" sz="4400" dirty="0"/>
          </a:p>
        </p:txBody>
      </p:sp>
      <p:pic>
        <p:nvPicPr>
          <p:cNvPr id="66" name="Picture 65" descr="macy-s-office.jpg"/>
          <p:cNvPicPr>
            <a:picLocks noChangeAspect="1"/>
          </p:cNvPicPr>
          <p:nvPr/>
        </p:nvPicPr>
        <p:blipFill rotWithShape="1">
          <a:blip r:embed="rId30">
            <a:extLst>
              <a:ext uri="{28A0092B-C50C-407E-A947-70E740481C1C}">
                <a14:useLocalDpi xmlns:a14="http://schemas.microsoft.com/office/drawing/2010/main" val="0"/>
              </a:ext>
            </a:extLst>
          </a:blip>
          <a:srcRect t="4890" b="13920"/>
          <a:stretch/>
        </p:blipFill>
        <p:spPr>
          <a:xfrm>
            <a:off x="22685982" y="9312875"/>
            <a:ext cx="3217803" cy="1841729"/>
          </a:xfrm>
          <a:prstGeom prst="rect">
            <a:avLst/>
          </a:prstGeom>
        </p:spPr>
      </p:pic>
      <p:sp>
        <p:nvSpPr>
          <p:cNvPr id="67" name="TextBox 66"/>
          <p:cNvSpPr txBox="1"/>
          <p:nvPr/>
        </p:nvSpPr>
        <p:spPr>
          <a:xfrm>
            <a:off x="14076819" y="11016227"/>
            <a:ext cx="11088721" cy="4832092"/>
          </a:xfrm>
          <a:prstGeom prst="rect">
            <a:avLst/>
          </a:prstGeom>
          <a:noFill/>
        </p:spPr>
        <p:txBody>
          <a:bodyPr wrap="square" rtlCol="0">
            <a:spAutoFit/>
          </a:bodyPr>
          <a:lstStyle/>
          <a:p>
            <a:r>
              <a:rPr lang="en-US" sz="4400" dirty="0" smtClean="0"/>
              <a:t>3</a:t>
            </a:r>
            <a:r>
              <a:rPr lang="en-US" sz="4400" baseline="30000" dirty="0" smtClean="0"/>
              <a:t>rd</a:t>
            </a:r>
            <a:r>
              <a:rPr lang="en-US" sz="4400" dirty="0" smtClean="0"/>
              <a:t> floor – Mix of restaurants, somewhat like a European plaza; mix of spaces </a:t>
            </a:r>
          </a:p>
          <a:p>
            <a:r>
              <a:rPr lang="en-US" sz="4400" dirty="0" smtClean="0"/>
              <a:t>For all ages – senior center </a:t>
            </a:r>
          </a:p>
          <a:p>
            <a:r>
              <a:rPr lang="en-US" sz="4400" dirty="0" smtClean="0"/>
              <a:t>working with RSVP for senior</a:t>
            </a:r>
          </a:p>
          <a:p>
            <a:r>
              <a:rPr lang="en-US" sz="4400" dirty="0" smtClean="0"/>
              <a:t>lunch program with local foods;  </a:t>
            </a:r>
          </a:p>
          <a:p>
            <a:r>
              <a:rPr lang="en-US" sz="4400" dirty="0" smtClean="0"/>
              <a:t>teen creative  hang out, </a:t>
            </a:r>
            <a:r>
              <a:rPr lang="en-US" sz="4400" dirty="0" err="1" smtClean="0"/>
              <a:t>Americorps</a:t>
            </a:r>
            <a:r>
              <a:rPr lang="en-US" sz="4400" dirty="0" smtClean="0"/>
              <a:t> satellite center and a service learning center. </a:t>
            </a:r>
            <a:endParaRPr lang="en-US" sz="4400" dirty="0"/>
          </a:p>
        </p:txBody>
      </p:sp>
      <p:sp>
        <p:nvSpPr>
          <p:cNvPr id="68" name="TextBox 67"/>
          <p:cNvSpPr txBox="1"/>
          <p:nvPr/>
        </p:nvSpPr>
        <p:spPr>
          <a:xfrm>
            <a:off x="13870567" y="25361095"/>
            <a:ext cx="6080316" cy="2845534"/>
          </a:xfrm>
          <a:prstGeom prst="rect">
            <a:avLst/>
          </a:prstGeom>
          <a:noFill/>
        </p:spPr>
        <p:txBody>
          <a:bodyPr wrap="square" rtlCol="0">
            <a:spAutoFit/>
          </a:bodyPr>
          <a:lstStyle/>
          <a:p>
            <a:r>
              <a:rPr lang="en-US" sz="4400" dirty="0" smtClean="0"/>
              <a:t>4</a:t>
            </a:r>
            <a:r>
              <a:rPr lang="en-US" sz="4400" baseline="30000" dirty="0" smtClean="0"/>
              <a:t>th</a:t>
            </a:r>
            <a:r>
              <a:rPr lang="en-US" sz="4400" dirty="0" smtClean="0"/>
              <a:t> floor – residential housing with solar, </a:t>
            </a:r>
            <a:r>
              <a:rPr lang="en-US" sz="4400" dirty="0" smtClean="0"/>
              <a:t>skylights, </a:t>
            </a:r>
            <a:r>
              <a:rPr lang="en-US" sz="4400" dirty="0" smtClean="0"/>
              <a:t>rooftop gardens – 15% affordable housing.</a:t>
            </a:r>
            <a:endParaRPr lang="en-US" sz="4400" dirty="0"/>
          </a:p>
        </p:txBody>
      </p:sp>
      <p:sp>
        <p:nvSpPr>
          <p:cNvPr id="69" name="TextBox 68"/>
          <p:cNvSpPr txBox="1"/>
          <p:nvPr/>
        </p:nvSpPr>
        <p:spPr>
          <a:xfrm>
            <a:off x="22523954" y="23413707"/>
            <a:ext cx="4513460" cy="2123658"/>
          </a:xfrm>
          <a:prstGeom prst="rect">
            <a:avLst/>
          </a:prstGeom>
          <a:noFill/>
        </p:spPr>
        <p:txBody>
          <a:bodyPr wrap="square" rtlCol="0">
            <a:spAutoFit/>
          </a:bodyPr>
          <a:lstStyle/>
          <a:p>
            <a:r>
              <a:rPr lang="en-US" sz="4400" dirty="0" smtClean="0"/>
              <a:t>Light industry in old frontage space.</a:t>
            </a:r>
            <a:endParaRPr lang="en-US" sz="4400" dirty="0"/>
          </a:p>
        </p:txBody>
      </p:sp>
      <p:sp>
        <p:nvSpPr>
          <p:cNvPr id="70" name="TextBox 69"/>
          <p:cNvSpPr txBox="1"/>
          <p:nvPr/>
        </p:nvSpPr>
        <p:spPr>
          <a:xfrm>
            <a:off x="16772830" y="3579035"/>
            <a:ext cx="5801814" cy="1323439"/>
          </a:xfrm>
          <a:prstGeom prst="rect">
            <a:avLst/>
          </a:prstGeom>
          <a:noFill/>
        </p:spPr>
        <p:txBody>
          <a:bodyPr wrap="square" rtlCol="0">
            <a:spAutoFit/>
          </a:bodyPr>
          <a:lstStyle/>
          <a:p>
            <a:r>
              <a:rPr lang="en-US" dirty="0" smtClean="0"/>
              <a:t>The Site Plan</a:t>
            </a:r>
            <a:endParaRPr lang="en-US" dirty="0"/>
          </a:p>
        </p:txBody>
      </p:sp>
      <p:pic>
        <p:nvPicPr>
          <p:cNvPr id="71" name="Picture 70" descr="housingovermall.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9950884" y="25515027"/>
            <a:ext cx="5640073" cy="2932402"/>
          </a:xfrm>
          <a:prstGeom prst="rect">
            <a:avLst/>
          </a:prstGeom>
        </p:spPr>
      </p:pic>
      <p:pic>
        <p:nvPicPr>
          <p:cNvPr id="5" name="Picture 4" descr="Historic Image.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321689" y="12500737"/>
            <a:ext cx="4048989" cy="2826721"/>
          </a:xfrm>
          <a:prstGeom prst="rect">
            <a:avLst/>
          </a:prstGeom>
        </p:spPr>
      </p:pic>
      <p:grpSp>
        <p:nvGrpSpPr>
          <p:cNvPr id="6" name="Group 5"/>
          <p:cNvGrpSpPr/>
          <p:nvPr/>
        </p:nvGrpSpPr>
        <p:grpSpPr>
          <a:xfrm>
            <a:off x="30907976" y="15958891"/>
            <a:ext cx="4590612" cy="2241438"/>
            <a:chOff x="30907976" y="15958891"/>
            <a:chExt cx="4590612" cy="2241438"/>
          </a:xfrm>
        </p:grpSpPr>
        <p:sp>
          <p:nvSpPr>
            <p:cNvPr id="7" name="Oval 6"/>
            <p:cNvSpPr/>
            <p:nvPr/>
          </p:nvSpPr>
          <p:spPr>
            <a:xfrm>
              <a:off x="30907976" y="15958891"/>
              <a:ext cx="2450020" cy="1306405"/>
            </a:xfrm>
            <a:prstGeom prst="ellipse">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1"/>
                  </a:solidFill>
                </a:rPr>
                <a:t>Economic</a:t>
              </a:r>
              <a:endParaRPr lang="en-US" sz="2400" dirty="0">
                <a:solidFill>
                  <a:schemeClr val="accent1"/>
                </a:solidFill>
              </a:endParaRPr>
            </a:p>
          </p:txBody>
        </p:sp>
        <p:sp>
          <p:nvSpPr>
            <p:cNvPr id="57" name="Oval 56"/>
            <p:cNvSpPr/>
            <p:nvPr/>
          </p:nvSpPr>
          <p:spPr>
            <a:xfrm>
              <a:off x="31957546" y="16893924"/>
              <a:ext cx="2450020" cy="1306405"/>
            </a:xfrm>
            <a:prstGeom prst="ellipse">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1"/>
                  </a:solidFill>
                </a:rPr>
                <a:t>Social </a:t>
              </a:r>
              <a:endParaRPr lang="en-US" sz="2400" dirty="0">
                <a:solidFill>
                  <a:schemeClr val="accent1"/>
                </a:solidFill>
              </a:endParaRPr>
            </a:p>
          </p:txBody>
        </p:sp>
        <p:sp>
          <p:nvSpPr>
            <p:cNvPr id="72" name="Oval 71"/>
            <p:cNvSpPr/>
            <p:nvPr/>
          </p:nvSpPr>
          <p:spPr>
            <a:xfrm>
              <a:off x="32913483" y="16086785"/>
              <a:ext cx="2585105" cy="1306405"/>
            </a:xfrm>
            <a:prstGeom prst="ellips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1"/>
                  </a:solidFill>
                </a:rPr>
                <a:t>Environment</a:t>
              </a:r>
              <a:endParaRPr lang="en-US" sz="2400" dirty="0">
                <a:solidFill>
                  <a:schemeClr val="accent1"/>
                </a:solidFill>
              </a:endParaRPr>
            </a:p>
          </p:txBody>
        </p:sp>
      </p:grpSp>
      <p:sp>
        <p:nvSpPr>
          <p:cNvPr id="9" name="TextBox 8"/>
          <p:cNvSpPr txBox="1"/>
          <p:nvPr/>
        </p:nvSpPr>
        <p:spPr>
          <a:xfrm>
            <a:off x="35348644" y="16839012"/>
            <a:ext cx="3788198" cy="1446550"/>
          </a:xfrm>
          <a:prstGeom prst="rect">
            <a:avLst/>
          </a:prstGeom>
          <a:noFill/>
        </p:spPr>
        <p:txBody>
          <a:bodyPr wrap="square" rtlCol="0">
            <a:spAutoFit/>
          </a:bodyPr>
          <a:lstStyle/>
          <a:p>
            <a:r>
              <a:rPr lang="en-US" sz="4400" dirty="0" smtClean="0"/>
              <a:t>Sustainable Planning Points</a:t>
            </a:r>
            <a:endParaRPr lang="en-US" dirty="0"/>
          </a:p>
        </p:txBody>
      </p:sp>
      <p:sp>
        <p:nvSpPr>
          <p:cNvPr id="8" name="Rectangle 7"/>
          <p:cNvSpPr/>
          <p:nvPr/>
        </p:nvSpPr>
        <p:spPr>
          <a:xfrm>
            <a:off x="13916993" y="28651138"/>
            <a:ext cx="11673964" cy="4031873"/>
          </a:xfrm>
          <a:prstGeom prst="rect">
            <a:avLst/>
          </a:prstGeom>
        </p:spPr>
        <p:txBody>
          <a:bodyPr wrap="square">
            <a:spAutoFit/>
          </a:bodyPr>
          <a:lstStyle/>
          <a:p>
            <a:r>
              <a:rPr lang="en-US" sz="4400" dirty="0" smtClean="0"/>
              <a:t>STAKEHOLDERS WOULD INCLUDE: Rockland Farm Alliance, Youth Bureau &amp; Rockland County </a:t>
            </a:r>
            <a:r>
              <a:rPr lang="en-US" sz="4400" dirty="0" err="1" smtClean="0"/>
              <a:t>Americorps</a:t>
            </a:r>
            <a:r>
              <a:rPr lang="en-US" sz="4400" dirty="0" smtClean="0"/>
              <a:t>, Town of </a:t>
            </a:r>
            <a:r>
              <a:rPr lang="en-US" sz="4400" dirty="0" err="1" smtClean="0"/>
              <a:t>Clarkstown</a:t>
            </a:r>
            <a:r>
              <a:rPr lang="en-US" sz="4400" dirty="0" smtClean="0"/>
              <a:t>, Housing Senior Corps Volunteer Group.</a:t>
            </a:r>
          </a:p>
          <a:p>
            <a:r>
              <a:rPr lang="en-US" dirty="0" smtClean="0"/>
              <a:t> </a:t>
            </a:r>
            <a:endParaRPr lang="en-US" dirty="0"/>
          </a:p>
        </p:txBody>
      </p:sp>
    </p:spTree>
    <p:extLst>
      <p:ext uri="{BB962C8B-B14F-4D97-AF65-F5344CB8AC3E}">
        <p14:creationId xmlns:p14="http://schemas.microsoft.com/office/powerpoint/2010/main" val="28694013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626</TotalTime>
  <Words>360</Words>
  <Application>Microsoft Macintosh PowerPoint</Application>
  <PresentationFormat>Custom</PresentationFormat>
  <Paragraphs>26</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Convert Palisades Mall into the ‘Palisades Community Hub’ LDEO/KRB School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Location &amp; School Name</dc:title>
  <dc:creator>Margie Turrin</dc:creator>
  <cp:lastModifiedBy>Margie Turrin</cp:lastModifiedBy>
  <cp:revision>107</cp:revision>
  <cp:lastPrinted>2012-10-23T12:07:06Z</cp:lastPrinted>
  <dcterms:created xsi:type="dcterms:W3CDTF">2011-11-23T19:46:13Z</dcterms:created>
  <dcterms:modified xsi:type="dcterms:W3CDTF">2012-10-23T12:07:13Z</dcterms:modified>
</cp:coreProperties>
</file>