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4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96" r:id="rId3"/>
    <p:sldId id="300" r:id="rId4"/>
    <p:sldId id="303" r:id="rId5"/>
    <p:sldId id="297" r:id="rId6"/>
    <p:sldId id="298" r:id="rId7"/>
    <p:sldId id="310" r:id="rId8"/>
    <p:sldId id="301" r:id="rId9"/>
    <p:sldId id="299" r:id="rId10"/>
    <p:sldId id="280" r:id="rId11"/>
    <p:sldId id="284" r:id="rId12"/>
    <p:sldId id="281" r:id="rId13"/>
    <p:sldId id="258" r:id="rId14"/>
    <p:sldId id="259" r:id="rId15"/>
    <p:sldId id="260" r:id="rId16"/>
    <p:sldId id="261" r:id="rId17"/>
    <p:sldId id="285" r:id="rId18"/>
    <p:sldId id="263" r:id="rId19"/>
    <p:sldId id="305" r:id="rId20"/>
    <p:sldId id="287" r:id="rId21"/>
    <p:sldId id="277" r:id="rId22"/>
    <p:sldId id="293" r:id="rId23"/>
    <p:sldId id="266" r:id="rId24"/>
    <p:sldId id="267" r:id="rId25"/>
    <p:sldId id="268" r:id="rId26"/>
    <p:sldId id="269" r:id="rId27"/>
    <p:sldId id="270" r:id="rId28"/>
    <p:sldId id="271" r:id="rId29"/>
    <p:sldId id="291" r:id="rId30"/>
    <p:sldId id="275" r:id="rId31"/>
    <p:sldId id="286" r:id="rId32"/>
    <p:sldId id="279" r:id="rId33"/>
    <p:sldId id="29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68" autoAdjust="0"/>
  </p:normalViewPr>
  <p:slideViewPr>
    <p:cSldViewPr snapToObjects="1">
      <p:cViewPr varScale="1">
        <p:scale>
          <a:sx n="72" d="100"/>
          <a:sy n="72" d="100"/>
        </p:scale>
        <p:origin x="-9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25367-829C-794B-AE62-CFAB3C31C232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2D2CC-E0CF-FA44-805A-551159068F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4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30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09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2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08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96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track data is biased and cannot be used to extract trends in TCs as pointed by replies from Chris </a:t>
            </a:r>
            <a:r>
              <a:rPr lang="en-US" dirty="0" err="1" smtClean="0"/>
              <a:t>Landsea</a:t>
            </a:r>
            <a:r>
              <a:rPr lang="en-US" dirty="0" smtClean="0"/>
              <a:t> to Emanuel 2005.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46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smtClean="0"/>
              <a:t>they form?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3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38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86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3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D2CC-E0CF-FA44-805A-551159068F8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7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74DA5-5115-4841-AADB-8A6672179265}" type="datetimeFigureOut">
              <a:rPr lang="en-US" smtClean="0"/>
              <a:pPr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58757-4285-A844-8AB4-505F5DB9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5.emf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oleObject" Target="../embeddings/oleObject7.bin"/><Relationship Id="rId8" Type="http://schemas.openxmlformats.org/officeDocument/2006/relationships/image" Target="../media/image30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9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40.emf"/><Relationship Id="rId10" Type="http://schemas.openxmlformats.org/officeDocument/2006/relationships/image" Target="../media/image41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Tropical Cyclones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Tropical Cyclone as a Heat Engine</a:t>
            </a:r>
            <a:endParaRPr lang="en-US" dirty="0"/>
          </a:p>
        </p:txBody>
      </p:sp>
      <p:pic>
        <p:nvPicPr>
          <p:cNvPr id="6" name="Content Placeholder 5" descr="carnot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-513" r="1129" b="-513"/>
          <a:stretch/>
        </p:blipFill>
        <p:spPr>
          <a:xfrm>
            <a:off x="1447800" y="609600"/>
            <a:ext cx="6271280" cy="4343400"/>
          </a:xfrm>
        </p:spPr>
      </p:pic>
      <p:sp>
        <p:nvSpPr>
          <p:cNvPr id="7" name="TextBox 6"/>
          <p:cNvSpPr txBox="1"/>
          <p:nvPr/>
        </p:nvSpPr>
        <p:spPr>
          <a:xfrm>
            <a:off x="2438400" y="41910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Entropy increase at const. 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007022">
            <a:off x="2421030" y="153109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Adiabatic expansion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990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Entropy decrease</a:t>
            </a:r>
          </a:p>
          <a:p>
            <a:r>
              <a:rPr lang="en-US" sz="1400" dirty="0" smtClean="0"/>
              <a:t>isothermally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9007022">
            <a:off x="4935630" y="221689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Adiabatic compression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876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Mechanical dissipation ~                 =   Heat (power) generation  ~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Emanuel 1986; Bister and Emanuel </a:t>
            </a:r>
            <a:r>
              <a:rPr lang="en-US" sz="1400" dirty="0" smtClean="0"/>
              <a:t>1998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0" y="3289300"/>
            <a:ext cx="520700" cy="2794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238864"/>
              </p:ext>
            </p:extLst>
          </p:nvPr>
        </p:nvGraphicFramePr>
        <p:xfrm>
          <a:off x="3023755" y="4876800"/>
          <a:ext cx="71004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" name="Equation" r:id="rId6" imgW="520700" imgH="279400" progId="Equation.3">
                  <p:embed/>
                </p:oleObj>
              </mc:Choice>
              <mc:Fallback>
                <p:oleObj name="Equation" r:id="rId6" imgW="520700" imgH="279400" progId="Equation.3">
                  <p:embed/>
                  <p:pic>
                    <p:nvPicPr>
                      <p:cNvPr id="0" name="Picture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755" y="4876800"/>
                        <a:ext cx="71004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9700" y="3213100"/>
            <a:ext cx="1231900" cy="431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9700" y="3213100"/>
            <a:ext cx="1231900" cy="431800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242728"/>
              </p:ext>
            </p:extLst>
          </p:nvPr>
        </p:nvGraphicFramePr>
        <p:xfrm>
          <a:off x="3060700" y="5619750"/>
          <a:ext cx="2808288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5" name="Equation" r:id="rId10" imgW="1651000" imgH="393700" progId="Equation.3">
                  <p:embed/>
                </p:oleObj>
              </mc:Choice>
              <mc:Fallback>
                <p:oleObj name="Equation" r:id="rId10" imgW="1651000" imgH="393700" progId="Equation.3">
                  <p:embed/>
                  <p:pic>
                    <p:nvPicPr>
                      <p:cNvPr id="0" name="Picture 2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700" y="5619750"/>
                        <a:ext cx="2808288" cy="671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2819400" y="5410986"/>
            <a:ext cx="3276600" cy="114221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972042"/>
              </p:ext>
            </p:extLst>
          </p:nvPr>
        </p:nvGraphicFramePr>
        <p:xfrm>
          <a:off x="6781800" y="4812268"/>
          <a:ext cx="1952072" cy="59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" name="Equation" r:id="rId12" imgW="1409700" imgH="431800" progId="Equation.3">
                  <p:embed/>
                </p:oleObj>
              </mc:Choice>
              <mc:Fallback>
                <p:oleObj name="Equation" r:id="rId12" imgW="1409700" imgH="431800" progId="Equation.3">
                  <p:embed/>
                  <p:pic>
                    <p:nvPicPr>
                      <p:cNvPr id="0" name="Picture 2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812268"/>
                        <a:ext cx="1952072" cy="5979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388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525963"/>
          </a:xfrm>
        </p:spPr>
        <p:txBody>
          <a:bodyPr/>
          <a:lstStyle/>
          <a:p>
            <a:r>
              <a:rPr lang="en-US" sz="2400" dirty="0" smtClean="0"/>
              <a:t>Tropical </a:t>
            </a:r>
            <a:r>
              <a:rPr lang="en-US" sz="2400" dirty="0" smtClean="0"/>
              <a:t>storm</a:t>
            </a:r>
            <a:r>
              <a:rPr lang="en-US" sz="2400" dirty="0" smtClean="0"/>
              <a:t>: </a:t>
            </a:r>
            <a:r>
              <a:rPr lang="en-US" sz="2400" dirty="0"/>
              <a:t>maximum </a:t>
            </a:r>
            <a:r>
              <a:rPr lang="en-US" sz="2400" dirty="0" smtClean="0"/>
              <a:t>sustained surface wind speed 18 – 33 m/s.</a:t>
            </a:r>
          </a:p>
          <a:p>
            <a:r>
              <a:rPr lang="en-US" sz="2400" dirty="0" smtClean="0"/>
              <a:t>Hurricane or Typhoon: &gt; 33 m/s.</a:t>
            </a:r>
          </a:p>
          <a:p>
            <a:endParaRPr lang="en-US" sz="2400" dirty="0" smtClean="0"/>
          </a:p>
          <a:p>
            <a:pPr marL="0" indent="0" algn="ctr"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Saffir-Simposon</a:t>
            </a:r>
            <a:r>
              <a:rPr lang="en-US" sz="2000" dirty="0" smtClean="0">
                <a:solidFill>
                  <a:srgbClr val="FF0000"/>
                </a:solidFill>
              </a:rPr>
              <a:t> Scale for Hurricanes Categories: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547722"/>
              </p:ext>
            </p:extLst>
          </p:nvPr>
        </p:nvGraphicFramePr>
        <p:xfrm>
          <a:off x="2209800" y="3352800"/>
          <a:ext cx="4783966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990"/>
                <a:gridCol w="3403976"/>
              </a:tblGrid>
              <a:tr h="46990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Surface Wind Speed (m/s)</a:t>
                      </a:r>
                      <a:endParaRPr lang="en-US" dirty="0"/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33 - 43</a:t>
                      </a:r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43 - 50</a:t>
                      </a:r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50 - 56</a:t>
                      </a:r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  - 67</a:t>
                      </a:r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 67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62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Tropical Cyclone Activity</a:t>
            </a:r>
            <a:endParaRPr lang="en-US" sz="3200" dirty="0"/>
          </a:p>
        </p:txBody>
      </p:sp>
      <p:pic>
        <p:nvPicPr>
          <p:cNvPr id="5" name="Content Placeholder 4" descr="Global_tropical_cyclone_tracks-edi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457200" y="1265237"/>
            <a:ext cx="8229600" cy="4525963"/>
          </a:xfrm>
        </p:spPr>
      </p:pic>
      <p:sp>
        <p:nvSpPr>
          <p:cNvPr id="6" name="Rectangle 5"/>
          <p:cNvSpPr/>
          <p:nvPr/>
        </p:nvSpPr>
        <p:spPr>
          <a:xfrm>
            <a:off x="3200400" y="3658386"/>
            <a:ext cx="1447800" cy="114221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76800" y="2603688"/>
            <a:ext cx="1447800" cy="82531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2438400"/>
            <a:ext cx="1447800" cy="108047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3671275"/>
            <a:ext cx="1447800" cy="9151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05600" y="2438400"/>
            <a:ext cx="1447800" cy="9151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" y="2971800"/>
            <a:ext cx="1447800" cy="5341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5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1.We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4046" y="1219200"/>
            <a:ext cx="4175908" cy="4525963"/>
          </a:xfrm>
        </p:spPr>
      </p:pic>
      <p:sp>
        <p:nvSpPr>
          <p:cNvPr id="2" name="TextBox 1"/>
          <p:cNvSpPr txBox="1"/>
          <p:nvPr/>
        </p:nvSpPr>
        <p:spPr>
          <a:xfrm>
            <a:off x="-152400" y="381000"/>
            <a:ext cx="937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SST trends for the tropical cyclone season in each ocean basin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7912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Tropical ocean SSTs increased by approximately 0.5°C between 1970 and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2.largeWe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247" y="960437"/>
            <a:ext cx="7465506" cy="4525963"/>
          </a:xfrm>
        </p:spPr>
      </p:pic>
      <p:sp>
        <p:nvSpPr>
          <p:cNvPr id="2" name="TextBox 1"/>
          <p:cNvSpPr txBox="1"/>
          <p:nvPr/>
        </p:nvSpPr>
        <p:spPr>
          <a:xfrm>
            <a:off x="381000" y="2286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Global Frequency of TCs in a Warming Environment (1970 - 2004):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5562600"/>
            <a:ext cx="7923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No statistically significant trend!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Decadal oscillations are evident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3.largeWe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6737" y="1066800"/>
            <a:ext cx="7370525" cy="4525963"/>
          </a:xfrm>
        </p:spPr>
      </p:pic>
      <p:sp>
        <p:nvSpPr>
          <p:cNvPr id="3" name="TextBox 2"/>
          <p:cNvSpPr txBox="1"/>
          <p:nvPr/>
        </p:nvSpPr>
        <p:spPr>
          <a:xfrm>
            <a:off x="228600" y="300335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Regional Frequency of TCs in a Warming Environment (1970 - 2004):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8500" y="5715000"/>
            <a:ext cx="792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Statistically significant trend only in the North Atlantic!</a:t>
            </a:r>
          </a:p>
        </p:txBody>
      </p:sp>
      <p:sp>
        <p:nvSpPr>
          <p:cNvPr id="7" name="Oval 6"/>
          <p:cNvSpPr/>
          <p:nvPr/>
        </p:nvSpPr>
        <p:spPr>
          <a:xfrm rot="21174038">
            <a:off x="1359288" y="3681237"/>
            <a:ext cx="2895600" cy="867554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1153482">
            <a:off x="5177055" y="3925457"/>
            <a:ext cx="2895600" cy="99661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4.largeWe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914400"/>
            <a:ext cx="8229600" cy="3870484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Hurricanes Intensity in a Warming Climate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47244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horizontal dashed lines show the 1970–2004 average numbers in each </a:t>
            </a:r>
            <a:r>
              <a:rPr lang="en-US" dirty="0" smtClean="0"/>
              <a:t>category.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1459468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(global)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181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Cat: 1, and 2+3 </a:t>
            </a:r>
            <a:r>
              <a:rPr lang="en-US" sz="2400" dirty="0">
                <a:solidFill>
                  <a:srgbClr val="FF0000"/>
                </a:solidFill>
              </a:rPr>
              <a:t>hurricanes </a:t>
            </a:r>
            <a:r>
              <a:rPr lang="en-US" sz="2400" dirty="0" smtClean="0">
                <a:solidFill>
                  <a:srgbClr val="FF0000"/>
                </a:solidFill>
              </a:rPr>
              <a:t>have remained </a:t>
            </a:r>
            <a:r>
              <a:rPr lang="en-US" sz="2400" dirty="0">
                <a:solidFill>
                  <a:srgbClr val="FF0000"/>
                </a:solidFill>
              </a:rPr>
              <a:t>approximately </a:t>
            </a:r>
            <a:r>
              <a:rPr lang="en-US" sz="2400" dirty="0" smtClean="0">
                <a:solidFill>
                  <a:srgbClr val="FF0000"/>
                </a:solidFill>
              </a:rPr>
              <a:t>constant. Cat:1 had decreased in portion.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hurricanes in the strongest </a:t>
            </a:r>
            <a:r>
              <a:rPr lang="en-US" sz="2400" dirty="0" smtClean="0">
                <a:solidFill>
                  <a:srgbClr val="FF0000"/>
                </a:solidFill>
              </a:rPr>
              <a:t>cat. </a:t>
            </a:r>
            <a:r>
              <a:rPr lang="en-US" sz="2400" dirty="0">
                <a:solidFill>
                  <a:srgbClr val="FF0000"/>
                </a:solidFill>
              </a:rPr>
              <a:t>(4 + 5) have almost doubled in number </a:t>
            </a:r>
            <a:r>
              <a:rPr lang="en-US" sz="2400" dirty="0" smtClean="0">
                <a:solidFill>
                  <a:srgbClr val="FF0000"/>
                </a:solidFill>
              </a:rPr>
              <a:t>and portion.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Power Dissipation Index as a Measure of TC Activity</a:t>
            </a:r>
            <a:endParaRPr lang="en-US" sz="32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623106"/>
              </p:ext>
            </p:extLst>
          </p:nvPr>
        </p:nvGraphicFramePr>
        <p:xfrm>
          <a:off x="2895600" y="1295400"/>
          <a:ext cx="2743200" cy="131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" name="Equation" r:id="rId3" imgW="952500" imgH="457200" progId="Equation.3">
                  <p:embed/>
                </p:oleObj>
              </mc:Choice>
              <mc:Fallback>
                <p:oleObj name="Equation" r:id="rId3" imgW="952500" imgH="45720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95400"/>
                        <a:ext cx="2743200" cy="1316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3800" y="6400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Emanuel 2005</a:t>
            </a:r>
            <a:endParaRPr lang="en-US" i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285546"/>
              </p:ext>
            </p:extLst>
          </p:nvPr>
        </p:nvGraphicFramePr>
        <p:xfrm>
          <a:off x="609600" y="2971800"/>
          <a:ext cx="685800" cy="566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" name="Equation" r:id="rId5" imgW="292100" imgH="241300" progId="Equation.3">
                  <p:embed/>
                </p:oleObj>
              </mc:Choice>
              <mc:Fallback>
                <p:oleObj name="Equation" r:id="rId5" imgW="292100" imgH="24130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971800"/>
                        <a:ext cx="685800" cy="566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47800" y="30480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maximum sustained surface wind speed (usually taken at 10 m height).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64102"/>
              </p:ext>
            </p:extLst>
          </p:nvPr>
        </p:nvGraphicFramePr>
        <p:xfrm>
          <a:off x="685800" y="38862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" name="Equation" r:id="rId7" imgW="127000" imgH="139700" progId="Equation.3">
                  <p:embed/>
                </p:oleObj>
              </mc:Choice>
              <mc:Fallback>
                <p:oleObj name="Equation" r:id="rId7" imgW="127000" imgH="139700" progId="Equation.3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886200"/>
                        <a:ext cx="3048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47800" y="382166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Life time of the storm.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48006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PDI</a:t>
            </a:r>
            <a:r>
              <a:rPr lang="en-US" sz="2800" dirty="0" smtClean="0"/>
              <a:t> is a better measure of TC threat than frequency alone or intensity alone.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2667000" y="1350264"/>
            <a:ext cx="3276600" cy="131673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2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1.EM0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304800"/>
            <a:ext cx="3910876" cy="3200400"/>
          </a:xfrm>
        </p:spPr>
      </p:pic>
      <p:pic>
        <p:nvPicPr>
          <p:cNvPr id="3" name="Content Placeholder 3" descr="Fig2.EM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907" y="304800"/>
            <a:ext cx="3962400" cy="3154363"/>
          </a:xfrm>
          <a:prstGeom prst="rect">
            <a:avLst/>
          </a:prstGeom>
        </p:spPr>
      </p:pic>
      <p:pic>
        <p:nvPicPr>
          <p:cNvPr id="5" name="Content Placeholder 3" descr="Fig3.EM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615178"/>
            <a:ext cx="3987076" cy="324282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738360"/>
              </p:ext>
            </p:extLst>
          </p:nvPr>
        </p:nvGraphicFramePr>
        <p:xfrm>
          <a:off x="858631" y="2743200"/>
          <a:ext cx="864283" cy="30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5" name="Equation" r:id="rId7" imgW="584200" imgH="203200" progId="Equation.3">
                  <p:embed/>
                </p:oleObj>
              </mc:Choice>
              <mc:Fallback>
                <p:oleObj name="Equation" r:id="rId7" imgW="584200" imgH="203200" progId="Equation.3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631" y="2743200"/>
                        <a:ext cx="864283" cy="3006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845028"/>
              </p:ext>
            </p:extLst>
          </p:nvPr>
        </p:nvGraphicFramePr>
        <p:xfrm>
          <a:off x="7391400" y="2592890"/>
          <a:ext cx="864283" cy="30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6" name="Equation" r:id="rId9" imgW="584200" imgH="203200" progId="Equation.3">
                  <p:embed/>
                </p:oleObj>
              </mc:Choice>
              <mc:Fallback>
                <p:oleObj name="Equation" r:id="rId9" imgW="584200" imgH="203200" progId="Equation.3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592890"/>
                        <a:ext cx="864283" cy="3006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097913"/>
              </p:ext>
            </p:extLst>
          </p:nvPr>
        </p:nvGraphicFramePr>
        <p:xfrm>
          <a:off x="3048000" y="5943600"/>
          <a:ext cx="864283" cy="30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7" name="Equation" r:id="rId11" imgW="584200" imgH="203200" progId="Equation.3">
                  <p:embed/>
                </p:oleObj>
              </mc:Choice>
              <mc:Fallback>
                <p:oleObj name="Equation" r:id="rId11" imgW="584200" imgH="203200" progId="Equation.3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5943600"/>
                        <a:ext cx="864283" cy="3006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0" y="365760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Strong relationship between regional SST and PDI.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Multi-decadal and internal variability are evident.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 Upward trend in the last decade is unprecedented and </a:t>
            </a:r>
            <a:r>
              <a:rPr lang="en-US" sz="2000" i="1" dirty="0" smtClean="0">
                <a:solidFill>
                  <a:srgbClr val="FF0000"/>
                </a:solidFill>
              </a:rPr>
              <a:t>might</a:t>
            </a:r>
            <a:r>
              <a:rPr lang="en-US" sz="2000" dirty="0" smtClean="0">
                <a:solidFill>
                  <a:srgbClr val="FF0000"/>
                </a:solidFill>
              </a:rPr>
              <a:t> reflect the effect of global warming.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an_1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r="184" b="315"/>
          <a:stretch/>
        </p:blipFill>
        <p:spPr>
          <a:xfrm>
            <a:off x="457200" y="965200"/>
            <a:ext cx="3829050" cy="4521200"/>
          </a:xfrm>
        </p:spPr>
      </p:pic>
      <p:sp>
        <p:nvSpPr>
          <p:cNvPr id="6" name="TextBox 5"/>
          <p:cNvSpPr txBox="1"/>
          <p:nvPr/>
        </p:nvSpPr>
        <p:spPr>
          <a:xfrm>
            <a:off x="838200" y="31646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Chan </a:t>
            </a:r>
            <a:r>
              <a:rPr lang="en-US" i="1" dirty="0" smtClean="0"/>
              <a:t>2005 in reply to Webster et al. 2005</a:t>
            </a:r>
            <a:endParaRPr lang="en-US" i="1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17600"/>
            <a:ext cx="3004521" cy="452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5715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Trend in the West North Pacific!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58306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bias </a:t>
            </a:r>
            <a:r>
              <a:rPr lang="en-US" dirty="0" smtClean="0"/>
              <a:t>correction: </a:t>
            </a:r>
            <a:r>
              <a:rPr lang="en-US" dirty="0" smtClean="0"/>
              <a:t>correlation in NA but not in WNP.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284202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Emanuel </a:t>
            </a:r>
            <a:r>
              <a:rPr lang="en-US" i="1" dirty="0" smtClean="0"/>
              <a:t>2007 is a correct version of Emanuel 2005 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9248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Structure</a:t>
            </a:r>
            <a:endParaRPr lang="en-US" dirty="0"/>
          </a:p>
        </p:txBody>
      </p:sp>
      <p:pic>
        <p:nvPicPr>
          <p:cNvPr id="4" name="Content Placeholder 3" descr="hur1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000" y="1219200"/>
            <a:ext cx="8128000" cy="43434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Thermodynamic Influence on TCs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0668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 Moist convection (</a:t>
            </a:r>
            <a:r>
              <a:rPr lang="en-US" i="1" dirty="0" smtClean="0"/>
              <a:t>Raymond 1995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3622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2- Mid-tropospheric humidity: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3581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 Potential Intensity:</a:t>
            </a:r>
            <a:endParaRPr lang="en-US" dirty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2971800" y="1447800"/>
          <a:ext cx="3886200" cy="795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38" name="Equation" r:id="rId4" imgW="2171700" imgH="444500" progId="Equation.3">
                  <p:embed/>
                </p:oleObj>
              </mc:Choice>
              <mc:Fallback>
                <p:oleObj name="Equation" r:id="rId4" imgW="21717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447800"/>
                        <a:ext cx="3886200" cy="795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3052763" y="3995738"/>
          <a:ext cx="2963862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39" name="Equation" r:id="rId6" imgW="1651000" imgH="393700" progId="Equation.3">
                  <p:embed/>
                </p:oleObj>
              </mc:Choice>
              <mc:Fallback>
                <p:oleObj name="Equation" r:id="rId6" imgW="1651000" imgH="393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3995738"/>
                        <a:ext cx="2963862" cy="709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3521362" y="2895600"/>
          <a:ext cx="1431638" cy="76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40" name="Equation" r:id="rId8" imgW="787400" imgH="419100" progId="Equation.3">
                  <p:embed/>
                </p:oleObj>
              </mc:Choice>
              <mc:Fallback>
                <p:oleObj name="Equation" r:id="rId8" imgW="787400" imgH="419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362" y="2895600"/>
                        <a:ext cx="1431638" cy="762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tabl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5181600"/>
            <a:ext cx="8673230" cy="137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7600" y="6553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Emanuel </a:t>
            </a:r>
            <a:r>
              <a:rPr lang="en-US" sz="1400" dirty="0" smtClean="0"/>
              <a:t>et al. 2013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4873823"/>
            <a:ext cx="859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Correlation between SST with various thermodynamic quantities: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378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Response of TC Activity to PI Increase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GCM Simulations:</a:t>
            </a:r>
            <a:r>
              <a:rPr lang="en-US" dirty="0" smtClean="0"/>
              <a:t> Resolution too coarse to resolve the full intensity.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Downscaling Technique:</a:t>
            </a:r>
            <a:r>
              <a:rPr lang="en-US" dirty="0" smtClean="0"/>
              <a:t> Regional models nested in GCMs that provide boundary condition. Still coarse and expensive to conduct.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630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Downscaling </a:t>
            </a:r>
            <a:br>
              <a:rPr lang="en-US" dirty="0" smtClean="0"/>
            </a:br>
            <a:r>
              <a:rPr lang="en-US" sz="2222" dirty="0" smtClean="0"/>
              <a:t>(Emanuel et al. 2006; Emanuel 2006; Emanuel et al. 2008)</a:t>
            </a:r>
            <a:endParaRPr lang="en-US" sz="2222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1- Genesis: random drawing from probability distribution based on historical data.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2-Tracks: Beta-Advection model.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3-Intensity Model: CHIPS (Emanuel et al. 2004)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Comparison between CHIPS and Best Track: Hurricane Katrina</a:t>
            </a:r>
            <a:endParaRPr lang="en-US" sz="3200" dirty="0"/>
          </a:p>
        </p:txBody>
      </p:sp>
      <p:pic>
        <p:nvPicPr>
          <p:cNvPr id="4" name="Content Placeholder 3" descr="Fig.1.EM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273" y="1447800"/>
            <a:ext cx="5657454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.2.EM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124" y="1265237"/>
            <a:ext cx="5883752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Comparison between CHIPS and Beast Track: PDF of frequency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543800" y="6553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Emanuel</a:t>
            </a:r>
            <a:r>
              <a:rPr lang="en-US" sz="1400" dirty="0" smtClean="0"/>
              <a:t> 2006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Potential Intensity 10% increment </a:t>
            </a:r>
            <a:endParaRPr lang="en-US" sz="3600" dirty="0"/>
          </a:p>
        </p:txBody>
      </p:sp>
      <p:pic>
        <p:nvPicPr>
          <p:cNvPr id="4" name="Content Placeholder 3" descr="Fig.3.EM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366" y="762000"/>
            <a:ext cx="5919268" cy="4525963"/>
          </a:xfrm>
        </p:spPr>
      </p:pic>
      <p:sp>
        <p:nvSpPr>
          <p:cNvPr id="5" name="TextBox 4"/>
          <p:cNvSpPr txBox="1"/>
          <p:nvPr/>
        </p:nvSpPr>
        <p:spPr>
          <a:xfrm>
            <a:off x="381000" y="5715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There is a large increase in the frequency of high intensity events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.4.EM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9074" y="960437"/>
            <a:ext cx="5745851" cy="4525963"/>
          </a:xfrm>
        </p:spPr>
      </p:pic>
      <p:sp>
        <p:nvSpPr>
          <p:cNvPr id="5" name="TextBox 4"/>
          <p:cNvSpPr txBox="1"/>
          <p:nvPr/>
        </p:nvSpPr>
        <p:spPr>
          <a:xfrm>
            <a:off x="228600" y="5562600"/>
            <a:ext cx="929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Higher potential intensity shifts the distribution toward more intense events.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65% increase over the control as observed!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PDF of </a:t>
            </a:r>
            <a:r>
              <a:rPr lang="en-US" sz="3600" i="1" dirty="0" smtClean="0"/>
              <a:t>PDI</a:t>
            </a:r>
            <a:r>
              <a:rPr lang="en-US" sz="3600" dirty="0" smtClean="0"/>
              <a:t> with respect to Wind Speed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.5.EM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309" y="838200"/>
            <a:ext cx="5907381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Vertical Wind Shear 10% increment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.6.EM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996" y="1600200"/>
            <a:ext cx="5872008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Mixed Layer Depth 10% increment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DI_DOWNSCLING COMPARISO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1429" y="1392365"/>
            <a:ext cx="5307571" cy="4170235"/>
          </a:xfrm>
        </p:spPr>
      </p:pic>
      <p:sp>
        <p:nvSpPr>
          <p:cNvPr id="5" name="Rectangle 4"/>
          <p:cNvSpPr/>
          <p:nvPr/>
        </p:nvSpPr>
        <p:spPr>
          <a:xfrm>
            <a:off x="457200" y="231390"/>
            <a:ext cx="8305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aseline="30000" dirty="0" smtClean="0"/>
              <a:t>Downscaling from Reanalysis and AGCMS: Effect of Outflow Temperature</a:t>
            </a:r>
          </a:p>
          <a:p>
            <a:pPr algn="ctr"/>
            <a:r>
              <a:rPr lang="en-US" sz="2800" baseline="30000" dirty="0" smtClean="0"/>
              <a:t>San Juan soundings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38200" y="5638800"/>
            <a:ext cx="7543800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Larger differences in outflow temperature trends are accompanied by larger errors in downscaled power dissipation trends!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553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Emanuel </a:t>
            </a:r>
            <a:r>
              <a:rPr lang="en-US" sz="1400" dirty="0" smtClean="0"/>
              <a:t>et al. 2013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Let’s Talk Genesis!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Poleward Migration of TC Maximum Intensity Location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3810000" cy="5820433"/>
          </a:xfrm>
        </p:spPr>
      </p:pic>
      <p:sp>
        <p:nvSpPr>
          <p:cNvPr id="4" name="TextBox 3"/>
          <p:cNvSpPr txBox="1"/>
          <p:nvPr/>
        </p:nvSpPr>
        <p:spPr>
          <a:xfrm>
            <a:off x="7086600" y="6553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Kossin</a:t>
            </a:r>
            <a:r>
              <a:rPr lang="en-US" sz="1400" i="1" dirty="0" smtClean="0"/>
              <a:t> </a:t>
            </a:r>
            <a:r>
              <a:rPr lang="en-US" sz="1400" dirty="0" smtClean="0"/>
              <a:t>et al. 2014, </a:t>
            </a:r>
            <a:r>
              <a:rPr lang="en-US" sz="1400" b="1" i="1" dirty="0" smtClean="0"/>
              <a:t>Nature</a:t>
            </a:r>
            <a:endParaRPr lang="en-US" sz="1400" b="1" i="1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47800"/>
            <a:ext cx="4191000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8200" y="22976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Shear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4400" y="36692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Resolved Convection is the Key?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state of research on TC and Climate using GCMs: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Walsh </a:t>
            </a:r>
            <a:r>
              <a:rPr lang="en-US" dirty="0" smtClean="0"/>
              <a:t>et al. 2015: Hurricanes and Climate: the U.S. CLIVAR Working Group oh Hurricanes.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5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4876800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sz="2000" dirty="0" smtClean="0">
                <a:solidFill>
                  <a:srgbClr val="FF0000"/>
                </a:solidFill>
              </a:rPr>
              <a:t>56%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sz="2000" dirty="0" smtClean="0">
                <a:solidFill>
                  <a:srgbClr val="FF0000"/>
                </a:solidFill>
              </a:rPr>
              <a:t>of the increase of </a:t>
            </a:r>
            <a:r>
              <a:rPr lang="en-US" sz="2000" dirty="0" smtClean="0">
                <a:solidFill>
                  <a:srgbClr val="FF0000"/>
                </a:solidFill>
              </a:rPr>
              <a:t>PI </a:t>
            </a:r>
            <a:r>
              <a:rPr sz="2000" dirty="0" smtClean="0">
                <a:solidFill>
                  <a:srgbClr val="FF0000"/>
                </a:solidFill>
              </a:rPr>
              <a:t>in the North Atlantic over the past 30 years is owing to an increase in thermodynamic</a:t>
            </a:r>
            <a:r>
              <a:rPr lang="en-US" sz="2000" dirty="0" smtClean="0">
                <a:solidFill>
                  <a:srgbClr val="FF0000"/>
                </a:solidFill>
              </a:rPr>
              <a:t> efficiency.</a:t>
            </a:r>
            <a:r>
              <a:rPr sz="2000" dirty="0" smtClean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SST contributes to only 7% of the thermodynamic efficiency, the rest comes from the outflow temperature!</a:t>
            </a:r>
            <a:endParaRPr sz="2000" dirty="0" smtClean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Contribution to PI</a:t>
            </a:r>
            <a:endParaRPr lang="en-US" dirty="0"/>
          </a:p>
        </p:txBody>
      </p:sp>
      <p:pic>
        <p:nvPicPr>
          <p:cNvPr id="6" name="Picture 5" descr="PI_contribu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41" y="1219200"/>
            <a:ext cx="8149559" cy="3252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3800" y="6553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Emanuel </a:t>
            </a:r>
            <a:r>
              <a:rPr lang="en-US" sz="1400" dirty="0" smtClean="0"/>
              <a:t>et al. 2013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r>
              <a:rPr lang="en-US" sz="2800" i="1" dirty="0"/>
              <a:t>Nolan, </a:t>
            </a:r>
            <a:r>
              <a:rPr lang="en-US" sz="2800" i="1" dirty="0" err="1" smtClean="0"/>
              <a:t>Rappin</a:t>
            </a:r>
            <a:r>
              <a:rPr lang="en-US" sz="2800" i="1" dirty="0"/>
              <a:t>, and </a:t>
            </a:r>
            <a:r>
              <a:rPr lang="en-US" sz="2800" i="1" dirty="0" smtClean="0"/>
              <a:t>Emanuel 2007; </a:t>
            </a:r>
            <a:r>
              <a:rPr lang="en-US" sz="2800" i="1" dirty="0" err="1" smtClean="0"/>
              <a:t>Khairoutdinov</a:t>
            </a:r>
            <a:r>
              <a:rPr lang="en-US" sz="2800" i="1" dirty="0"/>
              <a:t> </a:t>
            </a:r>
            <a:r>
              <a:rPr lang="en-US" sz="2800" i="1" dirty="0" smtClean="0"/>
              <a:t>and Emanuel 2013; </a:t>
            </a:r>
            <a:r>
              <a:rPr lang="en-US" sz="2800" i="1" dirty="0" err="1" smtClean="0"/>
              <a:t>Zhuo</a:t>
            </a:r>
            <a:r>
              <a:rPr lang="en-US" sz="2800" i="1" dirty="0" smtClean="0"/>
              <a:t>, Held, and Garner 2014</a:t>
            </a:r>
            <a:r>
              <a:rPr lang="en-US" sz="2800" dirty="0" smtClean="0"/>
              <a:t>: TC genesis can  occur on f-plane </a:t>
            </a:r>
            <a:r>
              <a:rPr lang="en-US" sz="2800" i="1" dirty="0" smtClean="0">
                <a:solidFill>
                  <a:srgbClr val="FF0000"/>
                </a:solidFill>
              </a:rPr>
              <a:t>without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a pre-existing cyclonic disturbance through:</a:t>
            </a:r>
          </a:p>
          <a:p>
            <a:pPr marL="0" indent="0">
              <a:buNone/>
            </a:pPr>
            <a:r>
              <a:rPr lang="en-US" sz="2800" dirty="0" smtClean="0"/>
              <a:t> (1) self-aggregation (Radiative-Convective Feedback) </a:t>
            </a:r>
          </a:p>
          <a:p>
            <a:pPr marL="0" indent="0">
              <a:buNone/>
            </a:pPr>
            <a:r>
              <a:rPr lang="en-US" sz="2800" dirty="0" smtClean="0"/>
              <a:t> (2) week circulations induced by convection develop  into TCs.</a:t>
            </a:r>
          </a:p>
          <a:p>
            <a:endParaRPr lang="en-US" sz="2400" dirty="0"/>
          </a:p>
        </p:txBody>
      </p:sp>
      <p:pic>
        <p:nvPicPr>
          <p:cNvPr id="5" name="Picture 4" descr="RCE_T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938016"/>
            <a:ext cx="2596896" cy="2919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6443246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Khairoutdinov</a:t>
            </a:r>
            <a:r>
              <a:rPr lang="en-US" sz="1600" i="1" dirty="0" smtClean="0"/>
              <a:t> and </a:t>
            </a:r>
            <a:r>
              <a:rPr lang="en-US" sz="1600" i="1" dirty="0"/>
              <a:t>Emanuel 2013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400800"/>
          </a:xfrm>
        </p:spPr>
        <p:txBody>
          <a:bodyPr>
            <a:noAutofit/>
          </a:bodyPr>
          <a:lstStyle/>
          <a:p>
            <a:r>
              <a:rPr lang="en-US" sz="2600" i="1" dirty="0">
                <a:latin typeface="Times"/>
                <a:cs typeface="Times"/>
              </a:rPr>
              <a:t>Nolan and </a:t>
            </a:r>
            <a:r>
              <a:rPr lang="en-US" sz="2600" i="1" dirty="0" err="1">
                <a:latin typeface="Times"/>
                <a:cs typeface="Times"/>
              </a:rPr>
              <a:t>Rappin</a:t>
            </a:r>
            <a:r>
              <a:rPr lang="en-US" sz="2600" i="1" dirty="0">
                <a:latin typeface="Times"/>
                <a:cs typeface="Times"/>
              </a:rPr>
              <a:t> 2008 (and many others)</a:t>
            </a:r>
            <a:r>
              <a:rPr lang="en-US" sz="2600" dirty="0">
                <a:latin typeface="Times"/>
                <a:cs typeface="Times"/>
              </a:rPr>
              <a:t>: Pre-existing disturbance is </a:t>
            </a:r>
            <a:r>
              <a:rPr lang="en-US" sz="2600" i="1" dirty="0">
                <a:solidFill>
                  <a:srgbClr val="FF0000"/>
                </a:solidFill>
                <a:latin typeface="Times"/>
                <a:cs typeface="Times"/>
              </a:rPr>
              <a:t>necessary</a:t>
            </a:r>
            <a:r>
              <a:rPr lang="en-US" sz="2600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2600" dirty="0">
                <a:latin typeface="Times"/>
                <a:cs typeface="Times"/>
              </a:rPr>
              <a:t>for TC genesis.  </a:t>
            </a:r>
            <a:endParaRPr lang="en-US" sz="2600" dirty="0" smtClean="0">
              <a:latin typeface="Times"/>
              <a:cs typeface="Times"/>
            </a:endParaRPr>
          </a:p>
          <a:p>
            <a:r>
              <a:rPr lang="en-US" sz="2600" dirty="0" smtClean="0">
                <a:latin typeface="Times"/>
                <a:cs typeface="Times"/>
              </a:rPr>
              <a:t>Tropical disturbances such as easterly waves, Monsoon trough exhibit mid-level </a:t>
            </a:r>
            <a:r>
              <a:rPr lang="en-US" sz="2600" dirty="0" err="1" smtClean="0">
                <a:latin typeface="Times"/>
                <a:cs typeface="Times"/>
              </a:rPr>
              <a:t>vorticity</a:t>
            </a:r>
            <a:r>
              <a:rPr lang="en-US" sz="2600" i="1" dirty="0" smtClean="0">
                <a:latin typeface="Times"/>
                <a:cs typeface="Times"/>
              </a:rPr>
              <a:t> (Bister and Emanuel 1997; Raymond et al. 1998).</a:t>
            </a:r>
          </a:p>
          <a:p>
            <a:r>
              <a:rPr lang="en-US" sz="2600" dirty="0" smtClean="0">
                <a:latin typeface="Times"/>
                <a:cs typeface="Times"/>
              </a:rPr>
              <a:t> Development of strong near-surface </a:t>
            </a:r>
            <a:r>
              <a:rPr lang="en-US" sz="2600" dirty="0" err="1" smtClean="0">
                <a:latin typeface="Times"/>
                <a:cs typeface="Times"/>
              </a:rPr>
              <a:t>vorticity</a:t>
            </a:r>
            <a:r>
              <a:rPr lang="en-US" sz="2600" dirty="0" smtClean="0">
                <a:latin typeface="Times"/>
                <a:cs typeface="Times"/>
              </a:rPr>
              <a:t> and the associated warm core is a key element of tropical cyclone </a:t>
            </a:r>
            <a:r>
              <a:rPr lang="en-US" sz="2600" dirty="0" err="1" smtClean="0">
                <a:latin typeface="Times"/>
                <a:cs typeface="Times"/>
              </a:rPr>
              <a:t>spinup</a:t>
            </a:r>
            <a:r>
              <a:rPr lang="en-US" sz="2600" dirty="0" smtClean="0">
                <a:latin typeface="Times"/>
                <a:cs typeface="Times"/>
              </a:rPr>
              <a:t>.</a:t>
            </a:r>
            <a:endParaRPr lang="en-US" sz="2600" i="1" dirty="0" smtClean="0">
              <a:latin typeface="Times"/>
              <a:cs typeface="Times"/>
            </a:endParaRPr>
          </a:p>
          <a:p>
            <a:r>
              <a:rPr lang="en-US" sz="2600" i="1" dirty="0" smtClean="0">
                <a:latin typeface="Times"/>
                <a:cs typeface="Times"/>
              </a:rPr>
              <a:t>Merging between two </a:t>
            </a:r>
            <a:r>
              <a:rPr lang="en-US" sz="2600" i="1" dirty="0" err="1" smtClean="0">
                <a:latin typeface="Times"/>
                <a:cs typeface="Times"/>
              </a:rPr>
              <a:t>vorticies</a:t>
            </a:r>
            <a:r>
              <a:rPr lang="en-US" sz="2600" i="1" dirty="0" smtClean="0">
                <a:latin typeface="Times"/>
                <a:cs typeface="Times"/>
              </a:rPr>
              <a:t> through vertical </a:t>
            </a:r>
            <a:r>
              <a:rPr lang="en-US" sz="2600" i="1" dirty="0" err="1" smtClean="0">
                <a:latin typeface="Times"/>
                <a:cs typeface="Times"/>
              </a:rPr>
              <a:t>extention</a:t>
            </a:r>
            <a:r>
              <a:rPr lang="en-US" sz="2600" i="1" dirty="0" smtClean="0">
                <a:latin typeface="Times"/>
                <a:cs typeface="Times"/>
              </a:rPr>
              <a:t> to the surface (Simpson et al. 1997; Ritchie and Holland 1997) </a:t>
            </a:r>
            <a:r>
              <a:rPr lang="en-US" sz="2600" i="1" dirty="0" smtClean="0">
                <a:solidFill>
                  <a:srgbClr val="FF0000"/>
                </a:solidFill>
                <a:latin typeface="Times"/>
                <a:cs typeface="Times"/>
              </a:rPr>
              <a:t>unclear how!</a:t>
            </a:r>
            <a:endParaRPr lang="en-US" sz="2600" i="1" dirty="0" smtClean="0">
              <a:latin typeface="Times"/>
              <a:cs typeface="Times"/>
            </a:endParaRPr>
          </a:p>
          <a:p>
            <a:r>
              <a:rPr lang="en-US" sz="2600" i="1" dirty="0" smtClean="0">
                <a:latin typeface="Times"/>
                <a:cs typeface="Times"/>
              </a:rPr>
              <a:t> </a:t>
            </a:r>
            <a:r>
              <a:rPr lang="en-US" sz="2600" dirty="0" smtClean="0">
                <a:latin typeface="Times"/>
                <a:cs typeface="Times"/>
              </a:rPr>
              <a:t>Cool moist environment serves as incubation for low level warm core vortex </a:t>
            </a:r>
            <a:r>
              <a:rPr lang="en-US" sz="2600" i="1" dirty="0" smtClean="0">
                <a:latin typeface="Times"/>
                <a:cs typeface="Times"/>
              </a:rPr>
              <a:t>(Bister and Emanuel 1997; Raymond and Sessions 2007).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Raymond and Sessions 2007; GRL: the role of deep convection</a:t>
            </a:r>
            <a:endParaRPr lang="en-US" sz="3200" i="1" dirty="0"/>
          </a:p>
        </p:txBody>
      </p:sp>
      <p:pic>
        <p:nvPicPr>
          <p:cNvPr id="4" name="Content Placeholder 3" descr="D_THET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435100"/>
            <a:ext cx="4025900" cy="3594100"/>
          </a:xfrm>
        </p:spPr>
      </p:pic>
      <p:pic>
        <p:nvPicPr>
          <p:cNvPr id="5" name="Content Placeholder 3" descr="D_THET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230" y="1435100"/>
            <a:ext cx="3939440" cy="359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4102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By cooling the lower troposphere and warming the upper troposphere, maximum convective mass flux lowers from 10 Km to 5 Km, intensifying the low-level inflow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into the convection. 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t_stab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7851"/>
          <a:stretch>
            <a:fillRect/>
          </a:stretch>
        </p:blipFill>
        <p:spPr>
          <a:xfrm>
            <a:off x="457200" y="838200"/>
            <a:ext cx="3657599" cy="259079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762000"/>
            <a:ext cx="3733800" cy="2743199"/>
          </a:xfrm>
          <a:prstGeom prst="rect">
            <a:avLst/>
          </a:prstGeom>
        </p:spPr>
      </p:pic>
      <p:pic>
        <p:nvPicPr>
          <p:cNvPr id="6" name="Content Placeholder 5" descr="pouch_schemati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" b="1297"/>
          <a:stretch/>
        </p:blipFill>
        <p:spPr>
          <a:xfrm>
            <a:off x="457201" y="3611380"/>
            <a:ext cx="2819400" cy="2865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2819400" cy="3246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8400" y="6519446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Montgomery, Dunkerton, Wang 2008</a:t>
            </a:r>
            <a:endParaRPr lang="en-US" sz="1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200" i="1" dirty="0"/>
              <a:t>Montgomery, Dunkerton, Wang </a:t>
            </a:r>
            <a:r>
              <a:rPr lang="en-US" sz="3200" i="1" dirty="0" smtClean="0"/>
              <a:t>2008; Dunkerton et al. 2009</a:t>
            </a:r>
            <a:r>
              <a:rPr lang="en-US" sz="3200" dirty="0" smtClean="0"/>
              <a:t>: Pouch in a wave critical layer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1066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Stable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6962" y="1034534"/>
            <a:ext cx="102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Unstable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124200" y="2408420"/>
            <a:ext cx="3352800" cy="132538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48000" y="2895600"/>
            <a:ext cx="3962400" cy="320040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48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Raymond and Lopez </a:t>
            </a:r>
            <a:r>
              <a:rPr lang="en-US" sz="2400" i="1" dirty="0"/>
              <a:t>2010 </a:t>
            </a:r>
            <a:r>
              <a:rPr lang="en-US" sz="2400" dirty="0" smtClean="0"/>
              <a:t>: </a:t>
            </a:r>
            <a:r>
              <a:rPr lang="en-US" sz="2400" dirty="0" err="1" smtClean="0"/>
              <a:t>Vorticity</a:t>
            </a:r>
            <a:r>
              <a:rPr lang="en-US" sz="2400" dirty="0" smtClean="0"/>
              <a:t> </a:t>
            </a:r>
            <a:r>
              <a:rPr lang="en-US" sz="2400" dirty="0" err="1" smtClean="0"/>
              <a:t>bugdet</a:t>
            </a:r>
            <a:r>
              <a:rPr lang="en-US" sz="2400" dirty="0" smtClean="0"/>
              <a:t> of </a:t>
            </a:r>
            <a:r>
              <a:rPr lang="en-US" sz="2400" dirty="0" err="1" smtClean="0"/>
              <a:t>Nuri</a:t>
            </a:r>
            <a:r>
              <a:rPr lang="en-US" sz="2400" dirty="0" smtClean="0"/>
              <a:t> 2008 and effect of shear</a:t>
            </a:r>
            <a:endParaRPr lang="en-US" sz="2400" b="1" dirty="0"/>
          </a:p>
        </p:txBody>
      </p:sp>
      <p:pic>
        <p:nvPicPr>
          <p:cNvPr id="4" name="Content Placeholder 3" descr="pouch_Raymond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676400"/>
            <a:ext cx="3933825" cy="299142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58308"/>
            <a:ext cx="4572000" cy="2637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0292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Displacement of the vortices due to the vertical wind shear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6012359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Intensification of </a:t>
            </a:r>
            <a:r>
              <a:rPr lang="en-US" sz="2200" dirty="0" err="1" smtClean="0">
                <a:solidFill>
                  <a:srgbClr val="FF0000"/>
                </a:solidFill>
              </a:rPr>
              <a:t>Nuri</a:t>
            </a:r>
            <a:r>
              <a:rPr lang="en-US" sz="2200" dirty="0" smtClean="0">
                <a:solidFill>
                  <a:srgbClr val="FF0000"/>
                </a:solidFill>
              </a:rPr>
              <a:t> through lowering the vertical mass flux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14400"/>
            <a:ext cx="4419601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Wang 2014; JAS: the role of cumulus </a:t>
            </a:r>
            <a:r>
              <a:rPr lang="en-US" sz="3200" i="1" dirty="0" err="1" smtClean="0"/>
              <a:t>congestus</a:t>
            </a:r>
            <a:endParaRPr lang="en-US" sz="3200" i="1" dirty="0"/>
          </a:p>
        </p:txBody>
      </p:sp>
      <p:pic>
        <p:nvPicPr>
          <p:cNvPr id="4" name="Content Placeholder 3" descr="Wan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447800"/>
            <a:ext cx="1955638" cy="2937053"/>
          </a:xfrm>
        </p:spPr>
      </p:pic>
      <p:pic>
        <p:nvPicPr>
          <p:cNvPr id="5" name="Content Placeholder 3" descr="Wa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447800"/>
            <a:ext cx="1921469" cy="2937053"/>
          </a:xfrm>
          <a:prstGeom prst="rect">
            <a:avLst/>
          </a:prstGeom>
        </p:spPr>
      </p:pic>
      <p:pic>
        <p:nvPicPr>
          <p:cNvPr id="6" name="Content Placeholder 3" descr="Wa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447800"/>
            <a:ext cx="1955638" cy="2920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914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Flux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914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Moisture Flux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914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Condensation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44196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solid: </a:t>
            </a:r>
            <a:r>
              <a:rPr lang="en-US" sz="1400" dirty="0" err="1" smtClean="0"/>
              <a:t>pregenesis</a:t>
            </a:r>
            <a:r>
              <a:rPr lang="en-US" sz="1400" dirty="0" smtClean="0"/>
              <a:t>; dashed: </a:t>
            </a:r>
            <a:r>
              <a:rPr lang="en-US" sz="1400" dirty="0" err="1" smtClean="0"/>
              <a:t>postgenesis</a:t>
            </a:r>
            <a:endParaRPr lang="en-US" sz="1400" dirty="0" smtClean="0"/>
          </a:p>
          <a:p>
            <a:r>
              <a:rPr lang="en-US" sz="1400" dirty="0" smtClean="0"/>
              <a:t>black: </a:t>
            </a:r>
            <a:r>
              <a:rPr lang="en-US" sz="1400" dirty="0" err="1" smtClean="0"/>
              <a:t>congestus</a:t>
            </a:r>
            <a:r>
              <a:rPr lang="en-US" sz="1400" dirty="0" smtClean="0"/>
              <a:t>; red: deep convection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51816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Cumulus </a:t>
            </a:r>
            <a:r>
              <a:rPr lang="en-US" dirty="0" err="1" smtClean="0">
                <a:solidFill>
                  <a:srgbClr val="FF0000"/>
                </a:solidFill>
              </a:rPr>
              <a:t>congestus</a:t>
            </a:r>
            <a:r>
              <a:rPr lang="en-US" dirty="0" smtClean="0">
                <a:solidFill>
                  <a:srgbClr val="FF0000"/>
                </a:solidFill>
              </a:rPr>
              <a:t> plays a dominant role in moistening the lower to mid troposphere prior to genesis, through a bottom heavy mass flux (low level inflow), but deep convection intensify the vortex and extends it thought out the troposphere.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4038600"/>
            <a:ext cx="228600" cy="330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29000" y="4025974"/>
            <a:ext cx="228600" cy="330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48400" y="4013348"/>
            <a:ext cx="228600" cy="330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23207</TotalTime>
  <Words>1096</Words>
  <Application>Microsoft Macintosh PowerPoint</Application>
  <PresentationFormat>On-screen Show (4:3)</PresentationFormat>
  <Paragraphs>144</Paragraphs>
  <Slides>33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Tropical Cyclones</vt:lpstr>
      <vt:lpstr>3D Structure</vt:lpstr>
      <vt:lpstr>Let’s Talk Genesis!</vt:lpstr>
      <vt:lpstr>Review</vt:lpstr>
      <vt:lpstr>PowerPoint Presentation</vt:lpstr>
      <vt:lpstr>Raymond and Sessions 2007; GRL: the role of deep convection</vt:lpstr>
      <vt:lpstr>Montgomery, Dunkerton, Wang 2008; Dunkerton et al. 2009: Pouch in a wave critical layer</vt:lpstr>
      <vt:lpstr>Raymond and Lopez 2010 : Vorticity bugdet of Nuri 2008 and effect of shear</vt:lpstr>
      <vt:lpstr>Wang 2014; JAS: the role of cumulus congestus</vt:lpstr>
      <vt:lpstr>Tropical Cyclone as a Heat Engine</vt:lpstr>
      <vt:lpstr>Terminology</vt:lpstr>
      <vt:lpstr>Tropical Cyclone Activity</vt:lpstr>
      <vt:lpstr>PowerPoint Presentation</vt:lpstr>
      <vt:lpstr>PowerPoint Presentation</vt:lpstr>
      <vt:lpstr>PowerPoint Presentation</vt:lpstr>
      <vt:lpstr>Hurricanes Intensity in a Warming Climate</vt:lpstr>
      <vt:lpstr>Power Dissipation Index as a Measure of TC Activity</vt:lpstr>
      <vt:lpstr>PowerPoint Presentation</vt:lpstr>
      <vt:lpstr>PowerPoint Presentation</vt:lpstr>
      <vt:lpstr>Thermodynamic Influence on TCs</vt:lpstr>
      <vt:lpstr>Response of TC Activity to PI Increase</vt:lpstr>
      <vt:lpstr>Downscaling  (Emanuel et al. 2006; Emanuel 2006; Emanuel et al. 2008)</vt:lpstr>
      <vt:lpstr>Comparison between CHIPS and Best Track: Hurricane Katrina</vt:lpstr>
      <vt:lpstr>Comparison between CHIPS and Beast Track: PDF of frequency</vt:lpstr>
      <vt:lpstr>Potential Intensity 10% increment </vt:lpstr>
      <vt:lpstr>PDF of PDI with respect to Wind Speed</vt:lpstr>
      <vt:lpstr>Vertical Wind Shear 10% increment </vt:lpstr>
      <vt:lpstr>Mixed Layer Depth 10% increment </vt:lpstr>
      <vt:lpstr>PowerPoint Presentation</vt:lpstr>
      <vt:lpstr>Poleward Migration of TC Maximum Intensity Location</vt:lpstr>
      <vt:lpstr>Resolved Convection is the Key?</vt:lpstr>
      <vt:lpstr>Current state of research on TC and Climate using GCMs:  Walsh et al. 2015: Hurricanes and Climate: the U.S. CLIVAR Working Group oh Hurricanes.   </vt:lpstr>
      <vt:lpstr>Contribution to PI</vt:lpstr>
    </vt:vector>
  </TitlesOfParts>
  <Company>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Cyclones: When Shit Hits the Fan </dc:title>
  <dc:creator>Usama Anber</dc:creator>
  <cp:lastModifiedBy>Usama Anber</cp:lastModifiedBy>
  <cp:revision>367</cp:revision>
  <cp:lastPrinted>2014-11-16T02:21:36Z</cp:lastPrinted>
  <dcterms:created xsi:type="dcterms:W3CDTF">2014-11-10T00:06:14Z</dcterms:created>
  <dcterms:modified xsi:type="dcterms:W3CDTF">2014-11-24T03:49:31Z</dcterms:modified>
</cp:coreProperties>
</file>