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Lst>
  <p:notesMasterIdLst>
    <p:notesMasterId r:id="rId63"/>
  </p:notesMasterIdLst>
  <p:sldIdLst>
    <p:sldId id="370" r:id="rId3"/>
    <p:sldId id="355" r:id="rId4"/>
    <p:sldId id="356" r:id="rId5"/>
    <p:sldId id="357" r:id="rId6"/>
    <p:sldId id="358" r:id="rId7"/>
    <p:sldId id="359" r:id="rId8"/>
    <p:sldId id="360" r:id="rId9"/>
    <p:sldId id="361" r:id="rId10"/>
    <p:sldId id="362" r:id="rId11"/>
    <p:sldId id="363" r:id="rId12"/>
    <p:sldId id="364" r:id="rId13"/>
    <p:sldId id="365" r:id="rId14"/>
    <p:sldId id="366" r:id="rId15"/>
    <p:sldId id="368" r:id="rId16"/>
    <p:sldId id="389" r:id="rId17"/>
    <p:sldId id="367" r:id="rId18"/>
    <p:sldId id="369" r:id="rId19"/>
    <p:sldId id="371" r:id="rId20"/>
    <p:sldId id="372" r:id="rId21"/>
    <p:sldId id="373" r:id="rId22"/>
    <p:sldId id="374" r:id="rId23"/>
    <p:sldId id="375" r:id="rId24"/>
    <p:sldId id="391" r:id="rId25"/>
    <p:sldId id="381" r:id="rId26"/>
    <p:sldId id="382" r:id="rId27"/>
    <p:sldId id="397" r:id="rId28"/>
    <p:sldId id="395" r:id="rId29"/>
    <p:sldId id="392" r:id="rId30"/>
    <p:sldId id="383" r:id="rId31"/>
    <p:sldId id="396" r:id="rId32"/>
    <p:sldId id="393" r:id="rId33"/>
    <p:sldId id="384" r:id="rId34"/>
    <p:sldId id="398" r:id="rId35"/>
    <p:sldId id="394" r:id="rId36"/>
    <p:sldId id="376" r:id="rId37"/>
    <p:sldId id="377" r:id="rId38"/>
    <p:sldId id="378" r:id="rId39"/>
    <p:sldId id="379" r:id="rId40"/>
    <p:sldId id="380" r:id="rId41"/>
    <p:sldId id="390" r:id="rId42"/>
    <p:sldId id="399" r:id="rId43"/>
    <p:sldId id="385" r:id="rId44"/>
    <p:sldId id="400" r:id="rId45"/>
    <p:sldId id="401" r:id="rId46"/>
    <p:sldId id="402" r:id="rId47"/>
    <p:sldId id="386" r:id="rId48"/>
    <p:sldId id="403" r:id="rId49"/>
    <p:sldId id="404" r:id="rId50"/>
    <p:sldId id="406" r:id="rId51"/>
    <p:sldId id="407" r:id="rId52"/>
    <p:sldId id="405" r:id="rId53"/>
    <p:sldId id="387" r:id="rId54"/>
    <p:sldId id="408" r:id="rId55"/>
    <p:sldId id="409" r:id="rId56"/>
    <p:sldId id="410" r:id="rId57"/>
    <p:sldId id="411" r:id="rId58"/>
    <p:sldId id="412" r:id="rId59"/>
    <p:sldId id="388" r:id="rId60"/>
    <p:sldId id="413" r:id="rId61"/>
    <p:sldId id="354"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ivia Clift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9" autoAdjust="0"/>
    <p:restoredTop sz="84910" autoAdjust="0"/>
  </p:normalViewPr>
  <p:slideViewPr>
    <p:cSldViewPr snapToGrid="0" snapToObjects="1">
      <p:cViewPr varScale="1">
        <p:scale>
          <a:sx n="65" d="100"/>
          <a:sy n="65" d="100"/>
        </p:scale>
        <p:origin x="-2312" y="-104"/>
      </p:cViewPr>
      <p:guideLst>
        <p:guide orient="horz" pos="2160"/>
        <p:guide pos="2880"/>
      </p:guideLst>
    </p:cSldViewPr>
  </p:slideViewPr>
  <p:notesTextViewPr>
    <p:cViewPr>
      <p:scale>
        <a:sx n="100" d="100"/>
        <a:sy n="100" d="100"/>
      </p:scale>
      <p:origin x="0" y="0"/>
    </p:cViewPr>
  </p:notesTextViewPr>
  <p:sorterViewPr>
    <p:cViewPr>
      <p:scale>
        <a:sx n="300" d="100"/>
        <a:sy n="3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commentAuthors" Target="commentAuthors.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29CE95-D51C-C348-92CA-1E1D8A992B74}" type="datetimeFigureOut">
              <a:rPr lang="en-US" smtClean="0"/>
              <a:t>10/13/14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B206E3-6623-AA42-AC2B-E4FFF4212DE9}" type="slidenum">
              <a:rPr lang="en-US" smtClean="0"/>
              <a:t>‹#›</a:t>
            </a:fld>
            <a:endParaRPr lang="en-US"/>
          </a:p>
        </p:txBody>
      </p:sp>
    </p:spTree>
    <p:extLst>
      <p:ext uri="{BB962C8B-B14F-4D97-AF65-F5344CB8AC3E}">
        <p14:creationId xmlns:p14="http://schemas.microsoft.com/office/powerpoint/2010/main" val="27742288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2</a:t>
            </a:fld>
            <a:endParaRPr lang="en-US"/>
          </a:p>
        </p:txBody>
      </p:sp>
    </p:spTree>
    <p:extLst>
      <p:ext uri="{BB962C8B-B14F-4D97-AF65-F5344CB8AC3E}">
        <p14:creationId xmlns:p14="http://schemas.microsoft.com/office/powerpoint/2010/main" val="2237781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take-ways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history of temperature change averaged over this region is well reproduced by HadCM3 climate model when driven by both ant and </a:t>
            </a:r>
            <a:r>
              <a:rPr lang="en-US" baseline="0" dirty="0" err="1" smtClean="0"/>
              <a:t>nat</a:t>
            </a:r>
            <a:r>
              <a:rPr lang="en-US" baseline="0" dirty="0" smtClean="0"/>
              <a:t> drivers of </a:t>
            </a:r>
            <a:r>
              <a:rPr lang="en-US" baseline="0" dirty="0" err="1" smtClean="0"/>
              <a:t>c.c</a:t>
            </a: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extras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JJA temp over Europe exhibited overall increase over course of 20</a:t>
            </a:r>
            <a:r>
              <a:rPr lang="en-US" baseline="30000" dirty="0" smtClean="0"/>
              <a:t>th</a:t>
            </a:r>
            <a:r>
              <a:rPr lang="en-US" dirty="0" smtClean="0"/>
              <a:t> C w/ distinctive temporal pattern of  temp. change (including cooling during 1950s and 60s);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36</a:t>
            </a:fld>
            <a:endParaRPr lang="en-US"/>
          </a:p>
        </p:txBody>
      </p:sp>
    </p:spTree>
    <p:extLst>
      <p:ext uri="{BB962C8B-B14F-4D97-AF65-F5344CB8AC3E}">
        <p14:creationId xmlns:p14="http://schemas.microsoft.com/office/powerpoint/2010/main" val="3798844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38</a:t>
            </a:fld>
            <a:endParaRPr lang="en-US"/>
          </a:p>
        </p:txBody>
      </p:sp>
    </p:spTree>
    <p:extLst>
      <p:ext uri="{BB962C8B-B14F-4D97-AF65-F5344CB8AC3E}">
        <p14:creationId xmlns:p14="http://schemas.microsoft.com/office/powerpoint/2010/main" val="3938268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39</a:t>
            </a:fld>
            <a:endParaRPr lang="en-US"/>
          </a:p>
        </p:txBody>
      </p:sp>
    </p:spTree>
    <p:extLst>
      <p:ext uri="{BB962C8B-B14F-4D97-AF65-F5344CB8AC3E}">
        <p14:creationId xmlns:p14="http://schemas.microsoft.com/office/powerpoint/2010/main" val="257716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explain</a:t>
            </a:r>
            <a:r>
              <a:rPr lang="en-US" baseline="0" dirty="0" smtClean="0"/>
              <a:t> layout of the figure --- rows </a:t>
            </a:r>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46</a:t>
            </a:fld>
            <a:endParaRPr lang="en-US"/>
          </a:p>
        </p:txBody>
      </p:sp>
    </p:spTree>
    <p:extLst>
      <p:ext uri="{BB962C8B-B14F-4D97-AF65-F5344CB8AC3E}">
        <p14:creationId xmlns:p14="http://schemas.microsoft.com/office/powerpoint/2010/main" val="2491706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53</a:t>
            </a:fld>
            <a:endParaRPr lang="en-US"/>
          </a:p>
        </p:txBody>
      </p:sp>
    </p:spTree>
    <p:extLst>
      <p:ext uri="{BB962C8B-B14F-4D97-AF65-F5344CB8AC3E}">
        <p14:creationId xmlns:p14="http://schemas.microsoft.com/office/powerpoint/2010/main" val="278380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3</a:t>
            </a:fld>
            <a:endParaRPr lang="en-US"/>
          </a:p>
        </p:txBody>
      </p:sp>
    </p:spTree>
    <p:extLst>
      <p:ext uri="{BB962C8B-B14F-4D97-AF65-F5344CB8AC3E}">
        <p14:creationId xmlns:p14="http://schemas.microsoft.com/office/powerpoint/2010/main" val="831477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25</a:t>
            </a:fld>
            <a:endParaRPr lang="en-US"/>
          </a:p>
        </p:txBody>
      </p:sp>
    </p:spTree>
    <p:extLst>
      <p:ext uri="{BB962C8B-B14F-4D97-AF65-F5344CB8AC3E}">
        <p14:creationId xmlns:p14="http://schemas.microsoft.com/office/powerpoint/2010/main" val="76709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26</a:t>
            </a:fld>
            <a:endParaRPr lang="en-US"/>
          </a:p>
        </p:txBody>
      </p:sp>
    </p:spTree>
    <p:extLst>
      <p:ext uri="{BB962C8B-B14F-4D97-AF65-F5344CB8AC3E}">
        <p14:creationId xmlns:p14="http://schemas.microsoft.com/office/powerpoint/2010/main" val="76709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27</a:t>
            </a:fld>
            <a:endParaRPr lang="en-US"/>
          </a:p>
        </p:txBody>
      </p:sp>
    </p:spTree>
    <p:extLst>
      <p:ext uri="{BB962C8B-B14F-4D97-AF65-F5344CB8AC3E}">
        <p14:creationId xmlns:p14="http://schemas.microsoft.com/office/powerpoint/2010/main" val="7670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29</a:t>
            </a:fld>
            <a:endParaRPr lang="en-US"/>
          </a:p>
        </p:txBody>
      </p:sp>
    </p:spTree>
    <p:extLst>
      <p:ext uri="{BB962C8B-B14F-4D97-AF65-F5344CB8AC3E}">
        <p14:creationId xmlns:p14="http://schemas.microsoft.com/office/powerpoint/2010/main" val="1100561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30</a:t>
            </a:fld>
            <a:endParaRPr lang="en-US"/>
          </a:p>
        </p:txBody>
      </p:sp>
    </p:spTree>
    <p:extLst>
      <p:ext uri="{BB962C8B-B14F-4D97-AF65-F5344CB8AC3E}">
        <p14:creationId xmlns:p14="http://schemas.microsoft.com/office/powerpoint/2010/main" val="110056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31</a:t>
            </a:fld>
            <a:endParaRPr lang="en-US"/>
          </a:p>
        </p:txBody>
      </p:sp>
    </p:spTree>
    <p:extLst>
      <p:ext uri="{BB962C8B-B14F-4D97-AF65-F5344CB8AC3E}">
        <p14:creationId xmlns:p14="http://schemas.microsoft.com/office/powerpoint/2010/main" val="1968884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206E3-6623-AA42-AC2B-E4FFF4212DE9}" type="slidenum">
              <a:rPr lang="en-US" smtClean="0"/>
              <a:t>33</a:t>
            </a:fld>
            <a:endParaRPr lang="en-US"/>
          </a:p>
        </p:txBody>
      </p:sp>
    </p:spTree>
    <p:extLst>
      <p:ext uri="{BB962C8B-B14F-4D97-AF65-F5344CB8AC3E}">
        <p14:creationId xmlns:p14="http://schemas.microsoft.com/office/powerpoint/2010/main" val="16122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1274-5E80-40C1-BA62-9E99F876FE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818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D72871-2046-4DBA-B79D-C47C0D194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362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23B2D-A33F-4BBD-9C74-4C7696C4F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779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200"/>
          </a:xfrm>
          <a:prstGeom prst="rect">
            <a:avLst/>
          </a:prstGeom>
        </p:spPr>
        <p:txBody>
          <a:bodyPr>
            <a:normAutofit/>
          </a:bodyPr>
          <a:lstStyle>
            <a:lvl1pPr algn="r">
              <a:defRPr sz="4000" baseline="0">
                <a:solidFill>
                  <a:schemeClr val="bg1"/>
                </a:solidFill>
                <a:effectLst>
                  <a:outerShdw blurRad="50800" dist="38100" dir="5400000" algn="t" rotWithShape="0">
                    <a:prstClr val="black">
                      <a:alpha val="40000"/>
                    </a:prstClr>
                  </a:outerShdw>
                </a:effectLst>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52400" y="914400"/>
            <a:ext cx="88392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6553200" y="640080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6E3ED-C7C6-4C82-AE04-AD06180781D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68583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684456"/>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718708"/>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7511475"/>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0629802"/>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1614070"/>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63369278"/>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50103"/>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5333CE-35AE-4DFB-845A-3EFC948AC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183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7021703"/>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8329828"/>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4394095"/>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4579194"/>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74BF56-5D94-4473-BA6B-99C475340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2581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6472A2-3C36-4DCD-9941-DB6575631A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36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2399DF-67AF-4A09-BEAF-4D323A7A9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59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90E9E8-C6F5-41DA-B070-F1BA41955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520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88328D-F738-42A3-9227-DCAC034CC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30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CCAEB5-52B5-4E80-BAC9-78A895AF8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652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CF222-CB1D-4C5F-A694-3A584FAE7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5749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wmf"/><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1430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defTabSz="914400" fontAlgn="base">
              <a:spcBef>
                <a:spcPct val="0"/>
              </a:spcBef>
              <a:spcAft>
                <a:spcPct val="0"/>
              </a:spcAft>
              <a:defRPr/>
            </a:pPr>
            <a:endParaRPr lang="en-US">
              <a:solidFill>
                <a:srgbClr val="000000"/>
              </a:solidFill>
              <a:cs typeface="Arial" charset="0"/>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defTabSz="914400" fontAlgn="base">
              <a:spcBef>
                <a:spcPct val="0"/>
              </a:spcBef>
              <a:spcAft>
                <a:spcPct val="0"/>
              </a:spcAft>
              <a:defRPr/>
            </a:pPr>
            <a:endParaRPr lang="en-US">
              <a:solidFill>
                <a:srgbClr val="000000"/>
              </a:solidFill>
              <a:cs typeface="Arial" charset="0"/>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New Roman" pitchFamily="18" charset="0"/>
              </a:defRPr>
            </a:lvl1pPr>
          </a:lstStyle>
          <a:p>
            <a:pPr defTabSz="914400" fontAlgn="base">
              <a:spcBef>
                <a:spcPct val="0"/>
              </a:spcBef>
              <a:spcAft>
                <a:spcPct val="0"/>
              </a:spcAft>
              <a:defRPr/>
            </a:pPr>
            <a:fld id="{91D8A1D8-A255-4688-86AB-8D56403F8DE0}" type="slidenum">
              <a:rPr lang="en-US">
                <a:solidFill>
                  <a:srgbClr val="000000"/>
                </a:solidFill>
                <a:cs typeface="Arial" charset="0"/>
              </a:rPr>
              <a:pPr defTabSz="914400" fontAlgn="base">
                <a:spcBef>
                  <a:spcPct val="0"/>
                </a:spcBef>
                <a:spcAft>
                  <a:spcPct val="0"/>
                </a:spcAft>
                <a:defRPr/>
              </a:pPr>
              <a:t>‹#›</a:t>
            </a:fld>
            <a:endParaRPr lang="en-US">
              <a:solidFill>
                <a:srgbClr val="000000"/>
              </a:solidFill>
              <a:cs typeface="Arial" charset="0"/>
            </a:endParaRPr>
          </a:p>
        </p:txBody>
      </p:sp>
    </p:spTree>
    <p:extLst>
      <p:ext uri="{BB962C8B-B14F-4D97-AF65-F5344CB8AC3E}">
        <p14:creationId xmlns:p14="http://schemas.microsoft.com/office/powerpoint/2010/main" val="1552077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2400" b="1">
          <a:solidFill>
            <a:schemeClr val="tx2"/>
          </a:solidFill>
          <a:latin typeface="Arial"/>
          <a:ea typeface="+mj-ea"/>
          <a:cs typeface="Arial"/>
        </a:defRPr>
      </a:lvl1pPr>
      <a:lvl2pPr algn="ctr" rtl="0" eaLnBrk="0" fontAlgn="base" hangingPunct="0">
        <a:spcBef>
          <a:spcPct val="0"/>
        </a:spcBef>
        <a:spcAft>
          <a:spcPct val="0"/>
        </a:spcAft>
        <a:defRPr sz="2400" b="1">
          <a:solidFill>
            <a:schemeClr val="tx2"/>
          </a:solidFill>
          <a:latin typeface="Tahoma" pitchFamily="34" charset="0"/>
        </a:defRPr>
      </a:lvl2pPr>
      <a:lvl3pPr algn="ctr" rtl="0" eaLnBrk="0" fontAlgn="base" hangingPunct="0">
        <a:spcBef>
          <a:spcPct val="0"/>
        </a:spcBef>
        <a:spcAft>
          <a:spcPct val="0"/>
        </a:spcAft>
        <a:defRPr sz="2400" b="1">
          <a:solidFill>
            <a:schemeClr val="tx2"/>
          </a:solidFill>
          <a:latin typeface="Tahoma" pitchFamily="34" charset="0"/>
        </a:defRPr>
      </a:lvl3pPr>
      <a:lvl4pPr algn="ctr" rtl="0" eaLnBrk="0" fontAlgn="base" hangingPunct="0">
        <a:spcBef>
          <a:spcPct val="0"/>
        </a:spcBef>
        <a:spcAft>
          <a:spcPct val="0"/>
        </a:spcAft>
        <a:defRPr sz="2400" b="1">
          <a:solidFill>
            <a:schemeClr val="tx2"/>
          </a:solidFill>
          <a:latin typeface="Tahoma" pitchFamily="34" charset="0"/>
        </a:defRPr>
      </a:lvl4pPr>
      <a:lvl5pPr algn="ctr" rtl="0" eaLnBrk="0" fontAlgn="base" hangingPunct="0">
        <a:spcBef>
          <a:spcPct val="0"/>
        </a:spcBef>
        <a:spcAft>
          <a:spcPct val="0"/>
        </a:spcAft>
        <a:defRPr sz="2400" b="1">
          <a:solidFill>
            <a:schemeClr val="tx2"/>
          </a:solidFill>
          <a:latin typeface="Tahoma" pitchFamily="34" charset="0"/>
        </a:defRPr>
      </a:lvl5pPr>
      <a:lvl6pPr marL="457200" algn="ctr" rtl="0" fontAlgn="base">
        <a:spcBef>
          <a:spcPct val="0"/>
        </a:spcBef>
        <a:spcAft>
          <a:spcPct val="0"/>
        </a:spcAft>
        <a:defRPr sz="2400" b="1">
          <a:solidFill>
            <a:schemeClr val="tx2"/>
          </a:solidFill>
          <a:latin typeface="Tahoma" pitchFamily="34" charset="0"/>
        </a:defRPr>
      </a:lvl6pPr>
      <a:lvl7pPr marL="914400" algn="ctr" rtl="0" fontAlgn="base">
        <a:spcBef>
          <a:spcPct val="0"/>
        </a:spcBef>
        <a:spcAft>
          <a:spcPct val="0"/>
        </a:spcAft>
        <a:defRPr sz="2400" b="1">
          <a:solidFill>
            <a:schemeClr val="tx2"/>
          </a:solidFill>
          <a:latin typeface="Tahoma" pitchFamily="34" charset="0"/>
        </a:defRPr>
      </a:lvl7pPr>
      <a:lvl8pPr marL="1371600" algn="ctr" rtl="0" fontAlgn="base">
        <a:spcBef>
          <a:spcPct val="0"/>
        </a:spcBef>
        <a:spcAft>
          <a:spcPct val="0"/>
        </a:spcAft>
        <a:defRPr sz="2400" b="1">
          <a:solidFill>
            <a:schemeClr val="tx2"/>
          </a:solidFill>
          <a:latin typeface="Tahoma" pitchFamily="34" charset="0"/>
        </a:defRPr>
      </a:lvl8pPr>
      <a:lvl9pPr marL="1828800" algn="ctr" rtl="0" fontAlgn="base">
        <a:spcBef>
          <a:spcPct val="0"/>
        </a:spcBef>
        <a:spcAft>
          <a:spcPct val="0"/>
        </a:spcAft>
        <a:defRPr sz="2400" b="1">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000">
          <a:solidFill>
            <a:schemeClr val="tx1"/>
          </a:solidFill>
          <a:latin typeface="Arial"/>
          <a:cs typeface="Arial"/>
        </a:defRPr>
      </a:lvl2pPr>
      <a:lvl3pPr marL="1143000" indent="-228600" algn="l" rtl="0" eaLnBrk="0" fontAlgn="base" hangingPunct="0">
        <a:spcBef>
          <a:spcPct val="20000"/>
        </a:spcBef>
        <a:spcAft>
          <a:spcPct val="0"/>
        </a:spcAft>
        <a:buChar char="•"/>
        <a:defRPr sz="2400">
          <a:solidFill>
            <a:schemeClr val="tx1"/>
          </a:solidFill>
          <a:latin typeface="Arial"/>
          <a:cs typeface="Arial"/>
        </a:defRPr>
      </a:lvl3pPr>
      <a:lvl4pPr marL="1600200" indent="-228600" algn="l" rtl="0" eaLnBrk="0" fontAlgn="base" hangingPunct="0">
        <a:spcBef>
          <a:spcPct val="20000"/>
        </a:spcBef>
        <a:spcAft>
          <a:spcPct val="0"/>
        </a:spcAft>
        <a:buChar char="–"/>
        <a:defRPr sz="2000">
          <a:solidFill>
            <a:schemeClr val="tx1"/>
          </a:solidFill>
          <a:latin typeface="Arial"/>
          <a:cs typeface="Arial"/>
        </a:defRPr>
      </a:lvl4pPr>
      <a:lvl5pPr marL="2057400" indent="-228600" algn="l" rtl="0" eaLnBrk="0" fontAlgn="base" hangingPunct="0">
        <a:spcBef>
          <a:spcPct val="20000"/>
        </a:spcBef>
        <a:spcAft>
          <a:spcPct val="0"/>
        </a:spcAft>
        <a:buChar char="»"/>
        <a:defRPr sz="2000">
          <a:solidFill>
            <a:schemeClr val="tx1"/>
          </a:solidFill>
          <a:latin typeface="Arial"/>
          <a:cs typeface="Arial"/>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4"/>
          <p:cNvSpPr>
            <a:spLocks noChangeArrowheads="1"/>
          </p:cNvSpPr>
          <p:nvPr/>
        </p:nvSpPr>
        <p:spPr bwMode="auto">
          <a:xfrm>
            <a:off x="0" y="263525"/>
            <a:ext cx="9144000" cy="8636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de-CH" smtClean="0">
              <a:solidFill>
                <a:srgbClr val="000000"/>
              </a:solidFill>
              <a:latin typeface="Calibri" charset="0"/>
              <a:ea typeface="ＭＳ Ｐゴシック" charset="0"/>
              <a:cs typeface="ＭＳ Ｐゴシック" charset="0"/>
            </a:endParaRPr>
          </a:p>
        </p:txBody>
      </p:sp>
      <p:pic>
        <p:nvPicPr>
          <p:cNvPr id="3076" name="Picture 8" descr="ipcc_logo_full_rgb.jp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6456363" y="6308725"/>
            <a:ext cx="243681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6"/>
          <p:cNvSpPr txBox="1">
            <a:spLocks noChangeArrowheads="1"/>
          </p:cNvSpPr>
          <p:nvPr/>
        </p:nvSpPr>
        <p:spPr bwMode="auto">
          <a:xfrm>
            <a:off x="457200" y="47625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smtClean="0">
                <a:solidFill>
                  <a:srgbClr val="808080"/>
                </a:solidFill>
                <a:cs typeface="Arial" charset="0"/>
              </a:rPr>
              <a:t>Working Group I Contribution to the IPCC Fifth Assessment Report </a:t>
            </a:r>
            <a:endParaRPr lang="de-DE" sz="2000" smtClean="0">
              <a:solidFill>
                <a:srgbClr val="808080"/>
              </a:solidFill>
              <a:cs typeface="Arial" charset="0"/>
            </a:endParaRPr>
          </a:p>
        </p:txBody>
      </p:sp>
      <p:pic>
        <p:nvPicPr>
          <p:cNvPr id="3078"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6"/>
          <p:cNvSpPr>
            <a:spLocks noChangeArrowheads="1"/>
          </p:cNvSpPr>
          <p:nvPr/>
        </p:nvSpPr>
        <p:spPr bwMode="auto">
          <a:xfrm>
            <a:off x="0" y="263525"/>
            <a:ext cx="9144000" cy="8636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de-CH" smtClean="0">
              <a:solidFill>
                <a:srgbClr val="000000"/>
              </a:solidFill>
              <a:latin typeface="Calibri" charset="0"/>
              <a:ea typeface="ＭＳ Ｐゴシック" charset="0"/>
              <a:cs typeface="ＭＳ Ｐゴシック" charset="0"/>
            </a:endParaRPr>
          </a:p>
        </p:txBody>
      </p:sp>
      <p:sp>
        <p:nvSpPr>
          <p:cNvPr id="3080" name="Text Box 6"/>
          <p:cNvSpPr txBox="1">
            <a:spLocks noChangeArrowheads="1"/>
          </p:cNvSpPr>
          <p:nvPr/>
        </p:nvSpPr>
        <p:spPr bwMode="auto">
          <a:xfrm>
            <a:off x="395288" y="500063"/>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600" smtClean="0">
                <a:solidFill>
                  <a:srgbClr val="808080"/>
                </a:solidFill>
                <a:cs typeface="Arial" charset="0"/>
              </a:rPr>
              <a:t>The Physical Science Basis: Science Gaps, Structure, Schedule</a:t>
            </a:r>
            <a:endParaRPr lang="de-DE" sz="1600" smtClean="0">
              <a:solidFill>
                <a:srgbClr val="808080"/>
              </a:solidFill>
              <a:cs typeface="Arial" charset="0"/>
            </a:endParaRPr>
          </a:p>
        </p:txBody>
      </p:sp>
    </p:spTree>
    <p:extLst>
      <p:ext uri="{BB962C8B-B14F-4D97-AF65-F5344CB8AC3E}">
        <p14:creationId xmlns:p14="http://schemas.microsoft.com/office/powerpoint/2010/main" val="18176471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xmlns:p14="http://schemas.microsoft.com/office/powerpoint/2010/main" spd="med"/>
  <p:txStyles>
    <p:titleStyle>
      <a:lvl1pPr algn="ctr" rtl="0" eaLnBrk="0" fontAlgn="base" hangingPunct="0">
        <a:spcBef>
          <a:spcPct val="0"/>
        </a:spcBef>
        <a:spcAft>
          <a:spcPct val="0"/>
        </a:spcAft>
        <a:defRPr sz="4400">
          <a:solidFill>
            <a:schemeClr val="tx1"/>
          </a:solidFill>
          <a:latin typeface="+mj-lt"/>
          <a:ea typeface="+mj-ea"/>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12"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12"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12"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12"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pitchFamily="-112"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112"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112"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112"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fontAlgn="base">
        <a:spcBef>
          <a:spcPct val="20000"/>
        </a:spcBef>
        <a:spcAft>
          <a:spcPct val="0"/>
        </a:spcAft>
        <a:buFont typeface="Arial" charset="0"/>
        <a:buChar char="»"/>
        <a:defRPr sz="2000">
          <a:solidFill>
            <a:schemeClr val="tx1"/>
          </a:solidFill>
          <a:latin typeface="+mn-lt"/>
          <a:ea typeface="+mn-ea"/>
        </a:defRPr>
      </a:lvl6pPr>
      <a:lvl7pPr marL="2971800" indent="-228600" algn="l" rtl="0" fontAlgn="base">
        <a:spcBef>
          <a:spcPct val="20000"/>
        </a:spcBef>
        <a:spcAft>
          <a:spcPct val="0"/>
        </a:spcAft>
        <a:buFont typeface="Arial" charset="0"/>
        <a:buChar char="»"/>
        <a:defRPr sz="2000">
          <a:solidFill>
            <a:schemeClr val="tx1"/>
          </a:solidFill>
          <a:latin typeface="+mn-lt"/>
          <a:ea typeface="+mn-ea"/>
        </a:defRPr>
      </a:lvl7pPr>
      <a:lvl8pPr marL="3429000" indent="-228600" algn="l" rtl="0" fontAlgn="base">
        <a:spcBef>
          <a:spcPct val="20000"/>
        </a:spcBef>
        <a:spcAft>
          <a:spcPct val="0"/>
        </a:spcAft>
        <a:buFont typeface="Arial" charset="0"/>
        <a:buChar char="»"/>
        <a:defRPr sz="2000">
          <a:solidFill>
            <a:schemeClr val="tx1"/>
          </a:solidFill>
          <a:latin typeface="+mn-lt"/>
          <a:ea typeface="+mn-ea"/>
        </a:defRPr>
      </a:lvl8pPr>
      <a:lvl9pPr marL="3886200" indent="-228600" algn="l" rtl="0" fontAlgn="base">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lstStyle/>
          <a:p>
            <a:r>
              <a:rPr lang="en-US" dirty="0" smtClean="0"/>
              <a:t>Temperature &amp; heat waves (part 1)</a:t>
            </a:r>
            <a:endParaRPr lang="en-US" dirty="0"/>
          </a:p>
        </p:txBody>
      </p:sp>
      <p:sp>
        <p:nvSpPr>
          <p:cNvPr id="3" name="Subtitle 2"/>
          <p:cNvSpPr>
            <a:spLocks noGrp="1"/>
          </p:cNvSpPr>
          <p:nvPr>
            <p:ph type="subTitle" idx="1"/>
          </p:nvPr>
        </p:nvSpPr>
        <p:spPr/>
        <p:txBody>
          <a:bodyPr/>
          <a:lstStyle/>
          <a:p>
            <a:r>
              <a:rPr lang="en-US" dirty="0" smtClean="0"/>
              <a:t>Olivia Clifton</a:t>
            </a:r>
          </a:p>
          <a:p>
            <a:r>
              <a:rPr lang="en-US" dirty="0" smtClean="0"/>
              <a:t>Sept 22, 2014</a:t>
            </a:r>
          </a:p>
          <a:p>
            <a:r>
              <a:rPr lang="en-US" dirty="0" smtClean="0"/>
              <a:t>Extreme Weather and Climate</a:t>
            </a:r>
          </a:p>
          <a:p>
            <a:r>
              <a:rPr lang="en-US" dirty="0" smtClean="0"/>
              <a:t>EESC G9910 Fall 2014</a:t>
            </a:r>
            <a:endParaRPr lang="en-US" dirty="0"/>
          </a:p>
        </p:txBody>
      </p:sp>
      <p:pic>
        <p:nvPicPr>
          <p:cNvPr id="4" name="Picture 3" descr="course_image_f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632" y="0"/>
            <a:ext cx="4250267" cy="3187700"/>
          </a:xfrm>
          <a:prstGeom prst="rect">
            <a:avLst/>
          </a:prstGeom>
        </p:spPr>
      </p:pic>
    </p:spTree>
    <p:extLst>
      <p:ext uri="{BB962C8B-B14F-4D97-AF65-F5344CB8AC3E}">
        <p14:creationId xmlns:p14="http://schemas.microsoft.com/office/powerpoint/2010/main" val="30590410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SREX 3.3.1 </a:t>
            </a:r>
            <a:r>
              <a:rPr lang="en-US" dirty="0" smtClean="0"/>
              <a:t>What does AR5 conclude about observed changes?</a:t>
            </a:r>
            <a:endParaRPr lang="en-US" dirty="0"/>
          </a:p>
        </p:txBody>
      </p:sp>
      <p:pic>
        <p:nvPicPr>
          <p:cNvPr id="4" name="Content Placeholder 3" descr="Table3-2_p4.jpg"/>
          <p:cNvPicPr>
            <a:picLocks noGrp="1" noChangeAspect="1"/>
          </p:cNvPicPr>
          <p:nvPr>
            <p:ph idx="1"/>
          </p:nvPr>
        </p:nvPicPr>
        <p:blipFill>
          <a:blip r:embed="rId2">
            <a:extLst>
              <a:ext uri="{28A0092B-C50C-407E-A947-70E740481C1C}">
                <a14:useLocalDpi xmlns:a14="http://schemas.microsoft.com/office/drawing/2010/main" val="0"/>
              </a:ext>
            </a:extLst>
          </a:blip>
          <a:srcRect l="-21519" r="-21519"/>
          <a:stretch>
            <a:fillRect/>
          </a:stretch>
        </p:blipFill>
        <p:spPr>
          <a:xfrm>
            <a:off x="-1453444" y="872315"/>
            <a:ext cx="11922946" cy="6312148"/>
          </a:xfrm>
        </p:spPr>
      </p:pic>
      <p:sp>
        <p:nvSpPr>
          <p:cNvPr id="5" name="Rectangle 4"/>
          <p:cNvSpPr/>
          <p:nvPr/>
        </p:nvSpPr>
        <p:spPr>
          <a:xfrm>
            <a:off x="5613400" y="732615"/>
            <a:ext cx="5435600" cy="66587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2735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SREX </a:t>
            </a:r>
            <a:r>
              <a:rPr lang="en-US" dirty="0" smtClean="0"/>
              <a:t>3.3.1: What does AR5 conclude about observed changes?</a:t>
            </a:r>
            <a:endParaRPr lang="en-US" dirty="0"/>
          </a:p>
        </p:txBody>
      </p:sp>
      <p:pic>
        <p:nvPicPr>
          <p:cNvPr id="4" name="Content Placeholder 3" descr="Table3-2_p5.jpg"/>
          <p:cNvPicPr>
            <a:picLocks noGrp="1" noChangeAspect="1"/>
          </p:cNvPicPr>
          <p:nvPr>
            <p:ph idx="1"/>
          </p:nvPr>
        </p:nvPicPr>
        <p:blipFill>
          <a:blip r:embed="rId2">
            <a:extLst>
              <a:ext uri="{28A0092B-C50C-407E-A947-70E740481C1C}">
                <a14:useLocalDpi xmlns:a14="http://schemas.microsoft.com/office/drawing/2010/main" val="0"/>
              </a:ext>
            </a:extLst>
          </a:blip>
          <a:srcRect l="-17078" r="-17078"/>
          <a:stretch>
            <a:fillRect/>
          </a:stretch>
        </p:blipFill>
        <p:spPr>
          <a:xfrm>
            <a:off x="-1395118" y="1091703"/>
            <a:ext cx="11385785" cy="6027769"/>
          </a:xfrm>
        </p:spPr>
      </p:pic>
      <p:sp>
        <p:nvSpPr>
          <p:cNvPr id="5" name="Rectangle 4"/>
          <p:cNvSpPr/>
          <p:nvPr/>
        </p:nvSpPr>
        <p:spPr>
          <a:xfrm>
            <a:off x="5444066" y="1143000"/>
            <a:ext cx="3378200" cy="6299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2193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SREX 3.3.1: Summary of conclusions about observed changes from studies included in AR5?</a:t>
            </a:r>
            <a:endParaRPr lang="en-US" dirty="0"/>
          </a:p>
        </p:txBody>
      </p:sp>
      <p:pic>
        <p:nvPicPr>
          <p:cNvPr id="4" name="Content Placeholder 3" descr="Screen Shot 2014-09-19 at 10.48.16 AM.png"/>
          <p:cNvPicPr>
            <a:picLocks noGrp="1" noChangeAspect="1"/>
          </p:cNvPicPr>
          <p:nvPr>
            <p:ph idx="1"/>
          </p:nvPr>
        </p:nvPicPr>
        <p:blipFill>
          <a:blip r:embed="rId2">
            <a:extLst>
              <a:ext uri="{28A0092B-C50C-407E-A947-70E740481C1C}">
                <a14:useLocalDpi xmlns:a14="http://schemas.microsoft.com/office/drawing/2010/main" val="0"/>
              </a:ext>
            </a:extLst>
          </a:blip>
          <a:srcRect t="-25090" b="-25090"/>
          <a:stretch>
            <a:fillRect/>
          </a:stretch>
        </p:blipFill>
        <p:spPr>
          <a:xfrm>
            <a:off x="254000" y="1384300"/>
            <a:ext cx="7772400" cy="4114800"/>
          </a:xfrm>
        </p:spPr>
      </p:pic>
      <p:pic>
        <p:nvPicPr>
          <p:cNvPr id="5" name="Picture 4" descr="Screen Shot 2014-09-19 at 10.48.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600" y="4248150"/>
            <a:ext cx="5359400" cy="2247900"/>
          </a:xfrm>
          <a:prstGeom prst="rect">
            <a:avLst/>
          </a:prstGeom>
        </p:spPr>
      </p:pic>
      <p:sp>
        <p:nvSpPr>
          <p:cNvPr id="3" name="TextBox 2"/>
          <p:cNvSpPr txBox="1"/>
          <p:nvPr/>
        </p:nvSpPr>
        <p:spPr>
          <a:xfrm>
            <a:off x="2758274" y="1384300"/>
            <a:ext cx="5747474" cy="646331"/>
          </a:xfrm>
          <a:prstGeom prst="rect">
            <a:avLst/>
          </a:prstGeom>
          <a:noFill/>
        </p:spPr>
        <p:txBody>
          <a:bodyPr wrap="square" rtlCol="0">
            <a:sp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=&gt; generally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consistent with AR4</a:t>
            </a:r>
          </a:p>
          <a:p>
            <a:endParaRPr lang="en-US" dirty="0"/>
          </a:p>
        </p:txBody>
      </p:sp>
    </p:spTree>
    <p:extLst>
      <p:ext uri="{BB962C8B-B14F-4D97-AF65-F5344CB8AC3E}">
        <p14:creationId xmlns:p14="http://schemas.microsoft.com/office/powerpoint/2010/main" val="41347608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SREX 3.3.1: Observed Changes Take-away</a:t>
            </a:r>
            <a:endParaRPr lang="en-US" dirty="0"/>
          </a:p>
        </p:txBody>
      </p:sp>
      <p:sp>
        <p:nvSpPr>
          <p:cNvPr id="3" name="Content Placeholder 2"/>
          <p:cNvSpPr>
            <a:spLocks noGrp="1"/>
          </p:cNvSpPr>
          <p:nvPr>
            <p:ph idx="1"/>
          </p:nvPr>
        </p:nvSpPr>
        <p:spPr>
          <a:xfrm>
            <a:off x="330200" y="1407160"/>
            <a:ext cx="8255000" cy="4114800"/>
          </a:xfrm>
        </p:spPr>
        <p:txBody>
          <a:bodyPr/>
          <a:lstStyle/>
          <a:p>
            <a:r>
              <a:rPr lang="en-US" sz="2000" dirty="0" smtClean="0"/>
              <a:t>fewer studies available that investigate changes in characteristics of cold spells &amp; warm spells or cold waves &amp; heat waves (as opposed to looking at intensity or frequency of warm &amp; cold days or nights)</a:t>
            </a:r>
          </a:p>
          <a:p>
            <a:r>
              <a:rPr lang="en-US" sz="2000" dirty="0"/>
              <a:t>example of a recent extreme </a:t>
            </a:r>
            <a:endParaRPr lang="en-US" sz="2000" dirty="0" smtClean="0"/>
          </a:p>
          <a:p>
            <a:pPr lvl="1"/>
            <a:r>
              <a:rPr lang="en-US" dirty="0" smtClean="0"/>
              <a:t>record-breaking heat wave over w. &amp; c. </a:t>
            </a:r>
            <a:r>
              <a:rPr lang="en-US" dirty="0"/>
              <a:t>E</a:t>
            </a:r>
            <a:r>
              <a:rPr lang="en-US" dirty="0" smtClean="0"/>
              <a:t>urope during summer 2003  [</a:t>
            </a:r>
            <a:r>
              <a:rPr lang="en-US" dirty="0" err="1" smtClean="0"/>
              <a:t>Beniston</a:t>
            </a:r>
            <a:r>
              <a:rPr lang="en-US" dirty="0" smtClean="0"/>
              <a:t>, 2004; </a:t>
            </a:r>
            <a:r>
              <a:rPr lang="en-US" dirty="0" err="1" smtClean="0"/>
              <a:t>Schär</a:t>
            </a:r>
            <a:r>
              <a:rPr lang="en-US" dirty="0" smtClean="0"/>
              <a:t> &amp; </a:t>
            </a:r>
            <a:r>
              <a:rPr lang="en-US" dirty="0" err="1" smtClean="0"/>
              <a:t>Jendritzky</a:t>
            </a:r>
            <a:r>
              <a:rPr lang="en-US" dirty="0" smtClean="0"/>
              <a:t>, 2004]</a:t>
            </a:r>
          </a:p>
          <a:p>
            <a:pPr lvl="2"/>
            <a:r>
              <a:rPr lang="en-US" sz="2000" dirty="0" smtClean="0"/>
              <a:t>hottest since comparable instrumental records began around 1780 &amp; perhaps the hottest since at least 1500 [</a:t>
            </a:r>
            <a:r>
              <a:rPr lang="en-US" sz="2000" dirty="0" err="1" smtClean="0"/>
              <a:t>Luterbacher</a:t>
            </a:r>
            <a:r>
              <a:rPr lang="en-US" sz="2000" dirty="0" smtClean="0"/>
              <a:t> et al., 2004]</a:t>
            </a:r>
          </a:p>
          <a:p>
            <a:pPr lvl="2"/>
            <a:r>
              <a:rPr lang="en-US" sz="2000" dirty="0" smtClean="0"/>
              <a:t>this event in particular associated w/ drought conditions, which can strongly enhance temperature extremes during heat waves over some regions[Andersen et al., 2005; </a:t>
            </a:r>
            <a:r>
              <a:rPr lang="en-US" sz="2000" dirty="0" err="1" smtClean="0"/>
              <a:t>Ciais</a:t>
            </a:r>
            <a:r>
              <a:rPr lang="en-US" sz="2000" dirty="0" smtClean="0"/>
              <a:t> et al., 2005]</a:t>
            </a:r>
          </a:p>
          <a:p>
            <a:pPr lvl="1"/>
            <a:endParaRPr lang="en-US" dirty="0"/>
          </a:p>
        </p:txBody>
      </p:sp>
    </p:spTree>
    <p:extLst>
      <p:ext uri="{BB962C8B-B14F-4D97-AF65-F5344CB8AC3E}">
        <p14:creationId xmlns:p14="http://schemas.microsoft.com/office/powerpoint/2010/main" val="12772574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SREX 3.3.1 Causes of observed changes </a:t>
            </a:r>
            <a:endParaRPr lang="en-US" dirty="0"/>
          </a:p>
        </p:txBody>
      </p:sp>
      <p:sp>
        <p:nvSpPr>
          <p:cNvPr id="3" name="Content Placeholder 2"/>
          <p:cNvSpPr>
            <a:spLocks noGrp="1"/>
          </p:cNvSpPr>
          <p:nvPr>
            <p:ph idx="1"/>
          </p:nvPr>
        </p:nvSpPr>
        <p:spPr>
          <a:xfrm>
            <a:off x="482599" y="1363133"/>
            <a:ext cx="8466667" cy="5080000"/>
          </a:xfrm>
        </p:spPr>
        <p:txBody>
          <a:bodyPr/>
          <a:lstStyle/>
          <a:p>
            <a:r>
              <a:rPr lang="en-US" dirty="0" smtClean="0"/>
              <a:t>anthropogenic forcing </a:t>
            </a:r>
            <a:r>
              <a:rPr lang="en-US" i="1" dirty="0" smtClean="0"/>
              <a:t>may have </a:t>
            </a:r>
            <a:r>
              <a:rPr lang="en-US" dirty="0" smtClean="0"/>
              <a:t>substantially increased the risk of 2003 European heat wave</a:t>
            </a:r>
          </a:p>
          <a:p>
            <a:pPr lvl="1"/>
            <a:r>
              <a:rPr lang="en-US" dirty="0" smtClean="0"/>
              <a:t>Stott et al. [2004]</a:t>
            </a:r>
          </a:p>
          <a:p>
            <a:r>
              <a:rPr lang="en-US" dirty="0" smtClean="0"/>
              <a:t>available D&amp;A studies for extreme max &amp; min temps suggest that models overestimate changes in max temp &amp; underestimate changes in min temp during late 20</a:t>
            </a:r>
            <a:r>
              <a:rPr lang="en-US" baseline="30000" dirty="0" smtClean="0"/>
              <a:t>th</a:t>
            </a:r>
            <a:r>
              <a:rPr lang="en-US" dirty="0" smtClean="0"/>
              <a:t> C </a:t>
            </a:r>
          </a:p>
        </p:txBody>
      </p:sp>
    </p:spTree>
    <p:extLst>
      <p:ext uri="{BB962C8B-B14F-4D97-AF65-F5344CB8AC3E}">
        <p14:creationId xmlns:p14="http://schemas.microsoft.com/office/powerpoint/2010/main" val="11339835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4-09-19 at 12.53.42 PM.png"/>
          <p:cNvPicPr>
            <a:picLocks noGrp="1" noChangeAspect="1"/>
          </p:cNvPicPr>
          <p:nvPr>
            <p:ph idx="1"/>
          </p:nvPr>
        </p:nvPicPr>
        <p:blipFill>
          <a:blip r:embed="rId2">
            <a:extLst>
              <a:ext uri="{28A0092B-C50C-407E-A947-70E740481C1C}">
                <a14:useLocalDpi xmlns:a14="http://schemas.microsoft.com/office/drawing/2010/main" val="0"/>
              </a:ext>
            </a:extLst>
          </a:blip>
          <a:srcRect t="-244448" b="-244448"/>
          <a:stretch>
            <a:fillRect/>
          </a:stretch>
        </p:blipFill>
        <p:spPr>
          <a:xfrm>
            <a:off x="685800" y="4406900"/>
            <a:ext cx="7772400" cy="4114800"/>
          </a:xfrm>
        </p:spPr>
      </p:pic>
      <p:pic>
        <p:nvPicPr>
          <p:cNvPr id="5" name="Picture 4" descr="SREX_Fig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900"/>
            <a:ext cx="9144000" cy="5955108"/>
          </a:xfrm>
          <a:prstGeom prst="rect">
            <a:avLst/>
          </a:prstGeom>
        </p:spPr>
      </p:pic>
    </p:spTree>
    <p:extLst>
      <p:ext uri="{BB962C8B-B14F-4D97-AF65-F5344CB8AC3E}">
        <p14:creationId xmlns:p14="http://schemas.microsoft.com/office/powerpoint/2010/main" val="14043848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4-09-19 at 12.53.42 PM.png"/>
          <p:cNvPicPr>
            <a:picLocks noGrp="1" noChangeAspect="1"/>
          </p:cNvPicPr>
          <p:nvPr>
            <p:ph idx="1"/>
          </p:nvPr>
        </p:nvPicPr>
        <p:blipFill>
          <a:blip r:embed="rId2">
            <a:extLst>
              <a:ext uri="{28A0092B-C50C-407E-A947-70E740481C1C}">
                <a14:useLocalDpi xmlns:a14="http://schemas.microsoft.com/office/drawing/2010/main" val="0"/>
              </a:ext>
            </a:extLst>
          </a:blip>
          <a:srcRect t="-244448" b="-244448"/>
          <a:stretch>
            <a:fillRect/>
          </a:stretch>
        </p:blipFill>
        <p:spPr>
          <a:xfrm>
            <a:off x="685800" y="4406900"/>
            <a:ext cx="7772400" cy="4114800"/>
          </a:xfrm>
        </p:spPr>
      </p:pic>
      <p:pic>
        <p:nvPicPr>
          <p:cNvPr id="5" name="Picture 4" descr="SREX_Fig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900"/>
            <a:ext cx="9144000" cy="5955108"/>
          </a:xfrm>
          <a:prstGeom prst="rect">
            <a:avLst/>
          </a:prstGeom>
        </p:spPr>
      </p:pic>
      <p:sp>
        <p:nvSpPr>
          <p:cNvPr id="3" name="Rectangle 2"/>
          <p:cNvSpPr/>
          <p:nvPr/>
        </p:nvSpPr>
        <p:spPr>
          <a:xfrm>
            <a:off x="2286000" y="2136339"/>
            <a:ext cx="4572000" cy="2585323"/>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285750" indent="-285750">
              <a:buFont typeface="Arial"/>
              <a:buChar char="•"/>
            </a:pPr>
            <a:r>
              <a:rPr lang="en-US" dirty="0"/>
              <a:t>results from two global coupled climate models with separate ant. &amp; nat. forcing runs indicate that observed changes are simulated with ant. </a:t>
            </a:r>
            <a:r>
              <a:rPr lang="en-US" dirty="0" err="1"/>
              <a:t>forcings</a:t>
            </a:r>
            <a:r>
              <a:rPr lang="en-US" dirty="0"/>
              <a:t>, but not with nat. </a:t>
            </a:r>
            <a:r>
              <a:rPr lang="en-US" dirty="0" err="1"/>
              <a:t>forcings</a:t>
            </a:r>
            <a:r>
              <a:rPr lang="en-US" dirty="0"/>
              <a:t> </a:t>
            </a:r>
          </a:p>
          <a:p>
            <a:pPr marL="285750" indent="-285750">
              <a:buFont typeface="Arial"/>
              <a:buChar char="•"/>
            </a:pPr>
            <a:r>
              <a:rPr lang="en-US" dirty="0"/>
              <a:t>return periods were found to have decreased to less than 10 or 15 years for annual max daily min &amp; daily max temperatures </a:t>
            </a:r>
            <a:r>
              <a:rPr lang="en-US" dirty="0" smtClean="0"/>
              <a:t>respectively</a:t>
            </a:r>
            <a:endParaRPr lang="en-US" dirty="0"/>
          </a:p>
        </p:txBody>
      </p:sp>
    </p:spTree>
    <p:extLst>
      <p:ext uri="{BB962C8B-B14F-4D97-AF65-F5344CB8AC3E}">
        <p14:creationId xmlns:p14="http://schemas.microsoft.com/office/powerpoint/2010/main" val="17582395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SREX 3.3.1: Projected Changes &amp; Uncertainties</a:t>
            </a:r>
            <a:endParaRPr lang="en-US" dirty="0"/>
          </a:p>
        </p:txBody>
      </p:sp>
      <p:sp>
        <p:nvSpPr>
          <p:cNvPr id="3" name="Content Placeholder 2"/>
          <p:cNvSpPr>
            <a:spLocks noGrp="1"/>
          </p:cNvSpPr>
          <p:nvPr>
            <p:ph idx="1"/>
          </p:nvPr>
        </p:nvSpPr>
        <p:spPr>
          <a:xfrm>
            <a:off x="0" y="1181100"/>
            <a:ext cx="9144000" cy="5359400"/>
          </a:xfrm>
        </p:spPr>
        <p:txBody>
          <a:bodyPr/>
          <a:lstStyle/>
          <a:p>
            <a:r>
              <a:rPr lang="en-US" sz="2200" dirty="0" smtClean="0">
                <a:latin typeface="+mn-lt"/>
              </a:rPr>
              <a:t>post AR4 studies of temp extremes </a:t>
            </a:r>
          </a:p>
          <a:p>
            <a:pPr lvl="1"/>
            <a:r>
              <a:rPr lang="en-US" sz="2200" dirty="0" smtClean="0">
                <a:latin typeface="+mn-lt"/>
              </a:rPr>
              <a:t>utilized larger model ensembles</a:t>
            </a:r>
          </a:p>
          <a:p>
            <a:pPr lvl="1"/>
            <a:r>
              <a:rPr lang="en-US" sz="2200" dirty="0" smtClean="0">
                <a:latin typeface="+mn-lt"/>
              </a:rPr>
              <a:t>generally confirm AR4 conclusions</a:t>
            </a:r>
          </a:p>
          <a:p>
            <a:pPr lvl="2"/>
            <a:r>
              <a:rPr lang="en-US" sz="2200" dirty="0" smtClean="0">
                <a:latin typeface="+mn-lt"/>
              </a:rPr>
              <a:t>have more specific assessments in terms of range of considered extremes &amp; level of regional detail </a:t>
            </a:r>
          </a:p>
          <a:p>
            <a:r>
              <a:rPr lang="en-US" sz="2200" i="1" dirty="0" smtClean="0">
                <a:latin typeface="+mn-lt"/>
              </a:rPr>
              <a:t>strong agreement </a:t>
            </a:r>
            <a:r>
              <a:rPr lang="en-US" sz="2200" dirty="0" smtClean="0">
                <a:latin typeface="+mn-lt"/>
              </a:rPr>
              <a:t>(in terms of sign of change) b/w various GCM projections for temp-related extremes</a:t>
            </a:r>
          </a:p>
          <a:p>
            <a:pPr lvl="1"/>
            <a:r>
              <a:rPr lang="en-US" sz="2200" dirty="0" smtClean="0">
                <a:latin typeface="+mn-lt"/>
                <a:ea typeface="Wingdings"/>
                <a:cs typeface="Wingdings"/>
                <a:sym typeface="Wingdings"/>
              </a:rPr>
              <a:t></a:t>
            </a:r>
            <a:r>
              <a:rPr lang="en-US" sz="2200" dirty="0" smtClean="0">
                <a:latin typeface="+mn-lt"/>
              </a:rPr>
              <a:t>warm day occurrences &amp; heat wave length; </a:t>
            </a:r>
            <a:r>
              <a:rPr lang="en-US" sz="2200" dirty="0" smtClean="0">
                <a:latin typeface="+mn-lt"/>
                <a:ea typeface="Wingdings"/>
                <a:cs typeface="Wingdings"/>
                <a:sym typeface="Wingdings"/>
              </a:rPr>
              <a:t></a:t>
            </a:r>
            <a:r>
              <a:rPr lang="en-US" sz="2200" dirty="0" smtClean="0">
                <a:latin typeface="+mn-lt"/>
              </a:rPr>
              <a:t>cold extremes </a:t>
            </a:r>
          </a:p>
          <a:p>
            <a:pPr marL="342900" lvl="1" indent="-342900">
              <a:buFontTx/>
              <a:buChar char="•"/>
            </a:pPr>
            <a:r>
              <a:rPr lang="en-US" sz="2200" i="1" dirty="0" smtClean="0">
                <a:latin typeface="+mn-lt"/>
              </a:rPr>
              <a:t>virtually certain </a:t>
            </a:r>
            <a:r>
              <a:rPr lang="en-US" sz="2200" dirty="0" smtClean="0">
                <a:latin typeface="+mn-lt"/>
              </a:rPr>
              <a:t>projections</a:t>
            </a:r>
            <a:r>
              <a:rPr lang="en-US" sz="2200" i="1" dirty="0" smtClean="0">
                <a:latin typeface="+mn-lt"/>
              </a:rPr>
              <a:t> </a:t>
            </a:r>
            <a:r>
              <a:rPr lang="en-US" sz="2200" dirty="0" smtClean="0">
                <a:latin typeface="+mn-lt"/>
              </a:rPr>
              <a:t>at the global </a:t>
            </a:r>
            <a:r>
              <a:rPr lang="en-US" sz="2200" dirty="0">
                <a:latin typeface="+mn-lt"/>
              </a:rPr>
              <a:t>scale </a:t>
            </a:r>
            <a:r>
              <a:rPr lang="en-US" sz="2200" dirty="0" err="1">
                <a:latin typeface="+mn-lt"/>
              </a:rPr>
              <a:t>w.r.t</a:t>
            </a:r>
            <a:r>
              <a:rPr lang="en-US" sz="2200" dirty="0">
                <a:latin typeface="+mn-lt"/>
              </a:rPr>
              <a:t> present regional climate (1961-1990 reference period</a:t>
            </a:r>
            <a:r>
              <a:rPr lang="en-US" sz="2200" dirty="0" smtClean="0">
                <a:latin typeface="+mn-lt"/>
              </a:rPr>
              <a:t>)</a:t>
            </a:r>
          </a:p>
          <a:p>
            <a:pPr lvl="1"/>
            <a:r>
              <a:rPr lang="en-US" sz="2200" dirty="0" smtClean="0">
                <a:latin typeface="+mn-lt"/>
                <a:ea typeface="Wingdings"/>
                <a:cs typeface="Wingdings"/>
                <a:sym typeface="Wingdings"/>
              </a:rPr>
              <a:t></a:t>
            </a:r>
            <a:r>
              <a:rPr lang="en-US" sz="2200" dirty="0" smtClean="0">
                <a:latin typeface="+mn-lt"/>
              </a:rPr>
              <a:t># of warm days &amp; nights; </a:t>
            </a:r>
            <a:r>
              <a:rPr lang="en-US" sz="2200" dirty="0" smtClean="0">
                <a:latin typeface="+mn-lt"/>
                <a:ea typeface="Wingdings"/>
                <a:cs typeface="Wingdings"/>
                <a:sym typeface="Wingdings"/>
              </a:rPr>
              <a:t></a:t>
            </a:r>
            <a:r>
              <a:rPr lang="en-US" sz="2200" dirty="0" smtClean="0">
                <a:latin typeface="+mn-lt"/>
              </a:rPr>
              <a:t># of cold days &amp; nights </a:t>
            </a:r>
          </a:p>
          <a:p>
            <a:r>
              <a:rPr lang="en-US" sz="2200" i="1" dirty="0" smtClean="0">
                <a:latin typeface="+mn-lt"/>
              </a:rPr>
              <a:t>very likely</a:t>
            </a:r>
            <a:r>
              <a:rPr lang="en-US" sz="2200" dirty="0" smtClean="0">
                <a:latin typeface="+mn-lt"/>
              </a:rPr>
              <a:t> projections</a:t>
            </a:r>
            <a:r>
              <a:rPr lang="en-US" sz="2200" i="1" dirty="0" smtClean="0">
                <a:latin typeface="+mn-lt"/>
              </a:rPr>
              <a:t> </a:t>
            </a:r>
          </a:p>
          <a:p>
            <a:pPr lvl="1"/>
            <a:r>
              <a:rPr lang="en-US" sz="2200" dirty="0">
                <a:latin typeface="+mn-lt"/>
                <a:ea typeface="Wingdings"/>
                <a:cs typeface="Wingdings"/>
                <a:sym typeface="Wingdings"/>
              </a:rPr>
              <a:t></a:t>
            </a:r>
            <a:r>
              <a:rPr lang="en-US" sz="2200" dirty="0" smtClean="0">
                <a:latin typeface="+mn-lt"/>
              </a:rPr>
              <a:t>length, </a:t>
            </a:r>
            <a:r>
              <a:rPr lang="en-US" sz="2200" dirty="0" err="1" smtClean="0">
                <a:latin typeface="+mn-lt"/>
              </a:rPr>
              <a:t>freq</a:t>
            </a:r>
            <a:r>
              <a:rPr lang="en-US" sz="2200" dirty="0" smtClean="0">
                <a:latin typeface="+mn-lt"/>
              </a:rPr>
              <a:t>, &amp;/or intensity of heat waves over most land areas </a:t>
            </a:r>
          </a:p>
          <a:p>
            <a:endParaRPr lang="en-US" dirty="0" smtClean="0"/>
          </a:p>
          <a:p>
            <a:pPr lvl="1"/>
            <a:endParaRPr lang="en-US" dirty="0"/>
          </a:p>
        </p:txBody>
      </p:sp>
    </p:spTree>
    <p:extLst>
      <p:ext uri="{BB962C8B-B14F-4D97-AF65-F5344CB8AC3E}">
        <p14:creationId xmlns:p14="http://schemas.microsoft.com/office/powerpoint/2010/main" val="13774719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SREX 3.3.1: Projected Changes &amp; Uncertainties</a:t>
            </a:r>
          </a:p>
        </p:txBody>
      </p:sp>
      <p:sp>
        <p:nvSpPr>
          <p:cNvPr id="3" name="Content Placeholder 2"/>
          <p:cNvSpPr>
            <a:spLocks noGrp="1"/>
          </p:cNvSpPr>
          <p:nvPr>
            <p:ph idx="1"/>
          </p:nvPr>
        </p:nvSpPr>
        <p:spPr/>
        <p:txBody>
          <a:bodyPr/>
          <a:lstStyle/>
          <a:p>
            <a:r>
              <a:rPr lang="en-US" dirty="0" smtClean="0"/>
              <a:t>C. and e. Europe is a region where the evidence suggests that projected changes in temp. extremes result from changes in the mean &amp; from changes in the shape of probability distributions [</a:t>
            </a:r>
            <a:r>
              <a:rPr lang="en-US" dirty="0" err="1" smtClean="0"/>
              <a:t>Schär</a:t>
            </a:r>
            <a:r>
              <a:rPr lang="en-US" dirty="0" smtClean="0"/>
              <a:t> et al., 2004]</a:t>
            </a:r>
          </a:p>
          <a:p>
            <a:pPr lvl="1"/>
            <a:r>
              <a:rPr lang="en-US" dirty="0" smtClean="0"/>
              <a:t>main mechanism for widening of distribution is linked to the drying of the soil in this region </a:t>
            </a:r>
          </a:p>
          <a:p>
            <a:pPr lvl="1"/>
            <a:r>
              <a:rPr lang="en-US" dirty="0" smtClean="0"/>
              <a:t>remote surface heating may induce circulation changes that modify temperature distribution [</a:t>
            </a:r>
            <a:r>
              <a:rPr lang="en-US" dirty="0" err="1" smtClean="0"/>
              <a:t>Haarsma</a:t>
            </a:r>
            <a:r>
              <a:rPr lang="en-US" dirty="0" smtClean="0"/>
              <a:t> et al., 2009]</a:t>
            </a:r>
            <a:endParaRPr lang="en-US" dirty="0"/>
          </a:p>
        </p:txBody>
      </p:sp>
    </p:spTree>
    <p:extLst>
      <p:ext uri="{BB962C8B-B14F-4D97-AF65-F5344CB8AC3E}">
        <p14:creationId xmlns:p14="http://schemas.microsoft.com/office/powerpoint/2010/main" val="31352209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REX_Fig3-3.jpg"/>
          <p:cNvPicPr>
            <a:picLocks noGrp="1" noChangeAspect="1"/>
          </p:cNvPicPr>
          <p:nvPr>
            <p:ph idx="1"/>
          </p:nvPr>
        </p:nvPicPr>
        <p:blipFill>
          <a:blip r:embed="rId2">
            <a:extLst>
              <a:ext uri="{28A0092B-C50C-407E-A947-70E740481C1C}">
                <a14:useLocalDpi xmlns:a14="http://schemas.microsoft.com/office/drawing/2010/main" val="0"/>
              </a:ext>
            </a:extLst>
          </a:blip>
          <a:srcRect l="-3535" r="-3535"/>
          <a:stretch>
            <a:fillRect/>
          </a:stretch>
        </p:blipFill>
        <p:spPr>
          <a:xfrm>
            <a:off x="220298" y="0"/>
            <a:ext cx="8962168" cy="4744677"/>
          </a:xfrm>
        </p:spPr>
      </p:pic>
      <p:pic>
        <p:nvPicPr>
          <p:cNvPr id="3" name="Picture 2" descr="Screen Shot 2014-09-22 at 11.37.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98" y="5718631"/>
            <a:ext cx="9144000" cy="870421"/>
          </a:xfrm>
          <a:prstGeom prst="rect">
            <a:avLst/>
          </a:prstGeom>
        </p:spPr>
      </p:pic>
      <p:pic>
        <p:nvPicPr>
          <p:cNvPr id="5" name="Picture 4" descr="Screen Shot 2014-09-22 at 11.37.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13026"/>
            <a:ext cx="9144000" cy="1877786"/>
          </a:xfrm>
          <a:prstGeom prst="rect">
            <a:avLst/>
          </a:prstGeom>
        </p:spPr>
      </p:pic>
    </p:spTree>
    <p:extLst>
      <p:ext uri="{BB962C8B-B14F-4D97-AF65-F5344CB8AC3E}">
        <p14:creationId xmlns:p14="http://schemas.microsoft.com/office/powerpoint/2010/main" val="19119071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SREX 3.3.1 Observed &amp; Projected Changes in Weather &amp; Climate Extremes: Temperature </a:t>
            </a:r>
            <a:endParaRPr lang="en-US" dirty="0"/>
          </a:p>
        </p:txBody>
      </p:sp>
      <p:sp>
        <p:nvSpPr>
          <p:cNvPr id="3" name="Content Placeholder 2"/>
          <p:cNvSpPr>
            <a:spLocks noGrp="1"/>
          </p:cNvSpPr>
          <p:nvPr>
            <p:ph idx="1"/>
          </p:nvPr>
        </p:nvSpPr>
        <p:spPr/>
        <p:txBody>
          <a:bodyPr/>
          <a:lstStyle/>
          <a:p>
            <a:r>
              <a:rPr lang="en-US" dirty="0" smtClean="0"/>
              <a:t>temp extremes (e.g. heat waves and cold spells)</a:t>
            </a:r>
          </a:p>
          <a:p>
            <a:pPr lvl="1"/>
            <a:r>
              <a:rPr lang="en-US" dirty="0" smtClean="0"/>
              <a:t>related impacts: human health, physical environment, ecosystems, energy consumption</a:t>
            </a:r>
          </a:p>
          <a:p>
            <a:pPr lvl="1"/>
            <a:r>
              <a:rPr lang="en-US" dirty="0" smtClean="0"/>
              <a:t>often occur on weather time scales </a:t>
            </a:r>
          </a:p>
          <a:p>
            <a:pPr lvl="2"/>
            <a:r>
              <a:rPr lang="en-US" dirty="0" smtClean="0"/>
              <a:t>to assess possible changes accurately need daily or higher time scale resolution </a:t>
            </a:r>
          </a:p>
          <a:p>
            <a:pPr lvl="1"/>
            <a:r>
              <a:rPr lang="en-US" dirty="0" smtClean="0"/>
              <a:t>important to distinguish among daily mean, maximum (i.e. daytime), minimum (i.e. nighttime), cold and warm extremes</a:t>
            </a:r>
          </a:p>
          <a:p>
            <a:pPr lvl="2"/>
            <a:r>
              <a:rPr lang="en-US" dirty="0" smtClean="0"/>
              <a:t>different impacts </a:t>
            </a:r>
            <a:endParaRPr lang="en-US" dirty="0"/>
          </a:p>
        </p:txBody>
      </p:sp>
    </p:spTree>
    <p:extLst>
      <p:ext uri="{BB962C8B-B14F-4D97-AF65-F5344CB8AC3E}">
        <p14:creationId xmlns:p14="http://schemas.microsoft.com/office/powerpoint/2010/main" val="20869370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REX_Fig3-4.jpg"/>
          <p:cNvPicPr>
            <a:picLocks noGrp="1" noChangeAspect="1"/>
          </p:cNvPicPr>
          <p:nvPr>
            <p:ph idx="1"/>
          </p:nvPr>
        </p:nvPicPr>
        <p:blipFill>
          <a:blip r:embed="rId2">
            <a:extLst>
              <a:ext uri="{28A0092B-C50C-407E-A947-70E740481C1C}">
                <a14:useLocalDpi xmlns:a14="http://schemas.microsoft.com/office/drawing/2010/main" val="0"/>
              </a:ext>
            </a:extLst>
          </a:blip>
          <a:srcRect l="-3535" r="-3535"/>
          <a:stretch>
            <a:fillRect/>
          </a:stretch>
        </p:blipFill>
        <p:spPr>
          <a:xfrm>
            <a:off x="369444" y="228599"/>
            <a:ext cx="8477517" cy="4488097"/>
          </a:xfrm>
        </p:spPr>
      </p:pic>
    </p:spTree>
    <p:extLst>
      <p:ext uri="{BB962C8B-B14F-4D97-AF65-F5344CB8AC3E}">
        <p14:creationId xmlns:p14="http://schemas.microsoft.com/office/powerpoint/2010/main" val="36202259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REX_Fig3-5A.jpg"/>
          <p:cNvPicPr>
            <a:picLocks noGrp="1" noChangeAspect="1"/>
          </p:cNvPicPr>
          <p:nvPr>
            <p:ph idx="1"/>
          </p:nvPr>
        </p:nvPicPr>
        <p:blipFill>
          <a:blip r:embed="rId2">
            <a:extLst>
              <a:ext uri="{28A0092B-C50C-407E-A947-70E740481C1C}">
                <a14:useLocalDpi xmlns:a14="http://schemas.microsoft.com/office/drawing/2010/main" val="0"/>
              </a:ext>
            </a:extLst>
          </a:blip>
          <a:srcRect l="-11231" r="-11231"/>
          <a:stretch>
            <a:fillRect/>
          </a:stretch>
        </p:blipFill>
        <p:spPr>
          <a:xfrm>
            <a:off x="-1051422" y="149841"/>
            <a:ext cx="11215706" cy="5937727"/>
          </a:xfrm>
        </p:spPr>
      </p:pic>
      <p:pic>
        <p:nvPicPr>
          <p:cNvPr id="5" name="Picture 4" descr="Screen Shot 2014-09-19 at 2.31.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38561" y="1929226"/>
            <a:ext cx="694202" cy="8900663"/>
          </a:xfrm>
          <a:prstGeom prst="rect">
            <a:avLst/>
          </a:prstGeom>
        </p:spPr>
      </p:pic>
    </p:spTree>
    <p:extLst>
      <p:ext uri="{BB962C8B-B14F-4D97-AF65-F5344CB8AC3E}">
        <p14:creationId xmlns:p14="http://schemas.microsoft.com/office/powerpoint/2010/main" val="3075126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REX_Fig3-5B.jpg"/>
          <p:cNvPicPr>
            <a:picLocks noGrp="1" noChangeAspect="1"/>
          </p:cNvPicPr>
          <p:nvPr>
            <p:ph idx="1"/>
          </p:nvPr>
        </p:nvPicPr>
        <p:blipFill>
          <a:blip r:embed="rId2">
            <a:extLst>
              <a:ext uri="{28A0092B-C50C-407E-A947-70E740481C1C}">
                <a14:useLocalDpi xmlns:a14="http://schemas.microsoft.com/office/drawing/2010/main" val="0"/>
              </a:ext>
            </a:extLst>
          </a:blip>
          <a:srcRect l="-11527" r="-11527"/>
          <a:stretch>
            <a:fillRect/>
          </a:stretch>
        </p:blipFill>
        <p:spPr>
          <a:xfrm>
            <a:off x="-1046480" y="0"/>
            <a:ext cx="11203658" cy="5931348"/>
          </a:xfrm>
        </p:spPr>
      </p:pic>
      <p:pic>
        <p:nvPicPr>
          <p:cNvPr id="5" name="Picture 4" descr="Screen Shot 2014-09-19 at 2.33.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23449" y="1774020"/>
            <a:ext cx="822531" cy="9098457"/>
          </a:xfrm>
          <a:prstGeom prst="rect">
            <a:avLst/>
          </a:prstGeom>
        </p:spPr>
      </p:pic>
    </p:spTree>
    <p:extLst>
      <p:ext uri="{BB962C8B-B14F-4D97-AF65-F5344CB8AC3E}">
        <p14:creationId xmlns:p14="http://schemas.microsoft.com/office/powerpoint/2010/main" val="18612096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descr="Screen Shot 2014-09-19 at 3.14.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37000" cy="2227615"/>
          </a:xfrm>
          <a:prstGeom prst="rect">
            <a:avLst/>
          </a:prstGeom>
        </p:spPr>
      </p:pic>
      <p:pic>
        <p:nvPicPr>
          <p:cNvPr id="5" name="Picture 4" descr="Screen Shot 2014-09-19 at 3.14.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933" y="0"/>
            <a:ext cx="3352067" cy="461840"/>
          </a:xfrm>
          <a:prstGeom prst="rect">
            <a:avLst/>
          </a:prstGeom>
        </p:spPr>
      </p:pic>
      <p:pic>
        <p:nvPicPr>
          <p:cNvPr id="6" name="Content Placeholder 5" descr="Screen Shot 2014-09-19 at 3.15.04 PM.png"/>
          <p:cNvPicPr>
            <a:picLocks noChangeAspect="1"/>
          </p:cNvPicPr>
          <p:nvPr/>
        </p:nvPicPr>
        <p:blipFill>
          <a:blip r:embed="rId4">
            <a:extLst>
              <a:ext uri="{28A0092B-C50C-407E-A947-70E740481C1C}">
                <a14:useLocalDpi xmlns:a14="http://schemas.microsoft.com/office/drawing/2010/main" val="0"/>
              </a:ext>
            </a:extLst>
          </a:blip>
          <a:srcRect l="-3604" r="-3604"/>
          <a:stretch>
            <a:fillRect/>
          </a:stretch>
        </p:blipFill>
        <p:spPr bwMode="auto">
          <a:xfrm>
            <a:off x="1429085" y="2264710"/>
            <a:ext cx="5814907" cy="307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4-09-21 at 2.54.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0254" y="5306093"/>
            <a:ext cx="4236106" cy="811797"/>
          </a:xfrm>
          <a:prstGeom prst="rect">
            <a:avLst/>
          </a:prstGeom>
        </p:spPr>
      </p:pic>
      <p:sp>
        <p:nvSpPr>
          <p:cNvPr id="8" name="Rectangle 7"/>
          <p:cNvSpPr/>
          <p:nvPr/>
        </p:nvSpPr>
        <p:spPr>
          <a:xfrm>
            <a:off x="6233745" y="6412333"/>
            <a:ext cx="3620473" cy="334211"/>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362019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descr="Screen Shot 2014-09-19 at 3.14.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37000" cy="2227615"/>
          </a:xfrm>
          <a:prstGeom prst="rect">
            <a:avLst/>
          </a:prstGeom>
        </p:spPr>
      </p:pic>
      <p:pic>
        <p:nvPicPr>
          <p:cNvPr id="5" name="Picture 4" descr="Screen Shot 2014-09-19 at 3.14.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933" y="0"/>
            <a:ext cx="3352067" cy="461840"/>
          </a:xfrm>
          <a:prstGeom prst="rect">
            <a:avLst/>
          </a:prstGeom>
        </p:spPr>
      </p:pic>
      <p:pic>
        <p:nvPicPr>
          <p:cNvPr id="8" name="Picture 7" descr="Screen Shot 2014-09-19 at 3.15.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47" y="5442789"/>
            <a:ext cx="3796453" cy="1415211"/>
          </a:xfrm>
          <a:prstGeom prst="rect">
            <a:avLst/>
          </a:prstGeom>
        </p:spPr>
      </p:pic>
      <p:pic>
        <p:nvPicPr>
          <p:cNvPr id="7" name="Picture 6" descr="Screen Shot 2014-09-19 at 3.15.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8" y="2412733"/>
            <a:ext cx="3726454" cy="3535680"/>
          </a:xfrm>
          <a:prstGeom prst="rect">
            <a:avLst/>
          </a:prstGeom>
        </p:spPr>
      </p:pic>
      <p:sp>
        <p:nvSpPr>
          <p:cNvPr id="9" name="TextBox 8"/>
          <p:cNvSpPr txBox="1"/>
          <p:nvPr/>
        </p:nvSpPr>
        <p:spPr>
          <a:xfrm>
            <a:off x="4431363" y="1642883"/>
            <a:ext cx="3658290" cy="3693319"/>
          </a:xfrm>
          <a:prstGeom prst="rect">
            <a:avLst/>
          </a:prstGeom>
          <a:noFill/>
        </p:spPr>
        <p:txBody>
          <a:bodyPr wrap="square" rtlCol="0">
            <a:spAutoFit/>
          </a:bodyPr>
          <a:lstStyle/>
          <a:p>
            <a:pPr marL="285750" indent="-285750">
              <a:buFont typeface="Arial"/>
              <a:buChar char="•"/>
            </a:pPr>
            <a:endParaRPr lang="en-US" dirty="0" smtClean="0"/>
          </a:p>
          <a:p>
            <a:pPr marL="285750" indent="-285750">
              <a:buFont typeface="Arial"/>
              <a:buChar char="•"/>
            </a:pPr>
            <a:r>
              <a:rPr lang="en-US" dirty="0" smtClean="0"/>
              <a:t>long-term temp time series from Switzerland </a:t>
            </a:r>
          </a:p>
          <a:p>
            <a:pPr marL="742950" lvl="1" indent="-285750">
              <a:buFont typeface="Arial"/>
              <a:buChar char="•"/>
            </a:pPr>
            <a:r>
              <a:rPr lang="en-US" dirty="0" smtClean="0"/>
              <a:t>12 “carefully homogenized series” with daily res. since 1864 </a:t>
            </a:r>
          </a:p>
          <a:p>
            <a:pPr marL="285750" indent="-285750">
              <a:buFont typeface="Arial"/>
              <a:buChar char="•"/>
            </a:pPr>
            <a:r>
              <a:rPr lang="en-US" dirty="0" smtClean="0"/>
              <a:t>“such extremes post serious challenges to any analysis, as the statistical distribution so far away from the mean is not described by the data”</a:t>
            </a:r>
          </a:p>
          <a:p>
            <a:pPr lvl="2"/>
            <a:endParaRPr lang="en-US" dirty="0" smtClean="0"/>
          </a:p>
          <a:p>
            <a:pPr marL="1200150" lvl="2" indent="-285750">
              <a:buFont typeface="Arial"/>
              <a:buChar char="•"/>
            </a:pPr>
            <a:endParaRPr lang="en-US" dirty="0" smtClean="0"/>
          </a:p>
        </p:txBody>
      </p:sp>
    </p:spTree>
    <p:extLst>
      <p:ext uri="{BB962C8B-B14F-4D97-AF65-F5344CB8AC3E}">
        <p14:creationId xmlns:p14="http://schemas.microsoft.com/office/powerpoint/2010/main" val="38124022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252720" y="1143000"/>
            <a:ext cx="3891280" cy="5573717"/>
          </a:xfrm>
        </p:spPr>
      </p:pic>
      <p:pic>
        <p:nvPicPr>
          <p:cNvPr id="4" name="Picture 3" descr="Screen Shot 2014-09-19 at 3.14.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69309" cy="2245895"/>
          </a:xfrm>
          <a:prstGeom prst="rect">
            <a:avLst/>
          </a:prstGeom>
        </p:spPr>
      </p:pic>
      <p:pic>
        <p:nvPicPr>
          <p:cNvPr id="5" name="Picture 4" descr="Screen Shot 2014-09-19 at 3.14.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368" y="0"/>
            <a:ext cx="3288632" cy="453100"/>
          </a:xfrm>
          <a:prstGeom prst="rect">
            <a:avLst/>
          </a:prstGeom>
        </p:spPr>
      </p:pic>
      <p:pic>
        <p:nvPicPr>
          <p:cNvPr id="3" name="Picture 2" descr="Screen Shot 2014-09-19 at 3.16.4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6024"/>
            <a:ext cx="4699000" cy="1384300"/>
          </a:xfrm>
          <a:prstGeom prst="rect">
            <a:avLst/>
          </a:prstGeom>
        </p:spPr>
      </p:pic>
      <p:sp>
        <p:nvSpPr>
          <p:cNvPr id="7" name="Left Brace 6"/>
          <p:cNvSpPr/>
          <p:nvPr/>
        </p:nvSpPr>
        <p:spPr>
          <a:xfrm>
            <a:off x="5156200" y="1358900"/>
            <a:ext cx="431800" cy="3327400"/>
          </a:xfrm>
          <a:prstGeom prst="leftBrace">
            <a:avLst>
              <a:gd name="adj1" fmla="val 8333"/>
              <a:gd name="adj2" fmla="val 156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975768" y="467953"/>
            <a:ext cx="1180432"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200" dirty="0" smtClean="0"/>
              <a:t>shift in mean warming by .0.8ºC between the two periods =&gt; change in freq. of extremes</a:t>
            </a:r>
            <a:endParaRPr lang="en-US" sz="1200" dirty="0"/>
          </a:p>
        </p:txBody>
      </p:sp>
    </p:spTree>
    <p:extLst>
      <p:ext uri="{BB962C8B-B14F-4D97-AF65-F5344CB8AC3E}">
        <p14:creationId xmlns:p14="http://schemas.microsoft.com/office/powerpoint/2010/main" val="41566459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252720" y="1143000"/>
            <a:ext cx="3891280" cy="5573717"/>
          </a:xfrm>
        </p:spPr>
      </p:pic>
      <p:pic>
        <p:nvPicPr>
          <p:cNvPr id="4" name="Picture 3" descr="Screen Shot 2014-09-19 at 3.14.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69309" cy="2245895"/>
          </a:xfrm>
          <a:prstGeom prst="rect">
            <a:avLst/>
          </a:prstGeom>
        </p:spPr>
      </p:pic>
      <p:pic>
        <p:nvPicPr>
          <p:cNvPr id="5" name="Picture 4" descr="Screen Shot 2014-09-19 at 3.14.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368" y="0"/>
            <a:ext cx="3288632" cy="453100"/>
          </a:xfrm>
          <a:prstGeom prst="rect">
            <a:avLst/>
          </a:prstGeom>
        </p:spPr>
      </p:pic>
      <p:pic>
        <p:nvPicPr>
          <p:cNvPr id="3" name="Picture 2" descr="Screen Shot 2014-09-19 at 3.16.4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6024"/>
            <a:ext cx="4699000" cy="1384300"/>
          </a:xfrm>
          <a:prstGeom prst="rect">
            <a:avLst/>
          </a:prstGeom>
        </p:spPr>
      </p:pic>
      <p:sp>
        <p:nvSpPr>
          <p:cNvPr id="7" name="Left Brace 6"/>
          <p:cNvSpPr/>
          <p:nvPr/>
        </p:nvSpPr>
        <p:spPr>
          <a:xfrm>
            <a:off x="5156200" y="1358900"/>
            <a:ext cx="431800" cy="3327400"/>
          </a:xfrm>
          <a:prstGeom prst="leftBrace">
            <a:avLst>
              <a:gd name="adj1" fmla="val 8333"/>
              <a:gd name="adj2" fmla="val 156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975768" y="467953"/>
            <a:ext cx="1180432"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200" dirty="0" smtClean="0"/>
              <a:t>shift in mean warming by .0.8ºC between the two periods =&gt; change in freq. of extremes</a:t>
            </a:r>
            <a:endParaRPr lang="en-US" sz="1200" dirty="0"/>
          </a:p>
        </p:txBody>
      </p:sp>
      <p:sp>
        <p:nvSpPr>
          <p:cNvPr id="9" name="TextBox 8"/>
          <p:cNvSpPr txBox="1"/>
          <p:nvPr/>
        </p:nvSpPr>
        <p:spPr>
          <a:xfrm>
            <a:off x="114300" y="3801297"/>
            <a:ext cx="5232400" cy="2031325"/>
          </a:xfrm>
          <a:prstGeom prst="rect">
            <a:avLst/>
          </a:prstGeom>
          <a:noFill/>
        </p:spPr>
        <p:txBody>
          <a:bodyPr wrap="square" rtlCol="0">
            <a:spAutoFit/>
          </a:bodyPr>
          <a:lstStyle/>
          <a:p>
            <a:r>
              <a:rPr lang="en-US" dirty="0" smtClean="0"/>
              <a:t>e.g. the frequency of the event that a month has an anomaly 3ºC increases by ~100% between the two periods (Fig 4c) =&gt; a month during 1941-2000 with anomaly 3ºC can be tied with a probability of 50% to the warming b/w the periods </a:t>
            </a:r>
          </a:p>
          <a:p>
            <a:endParaRPr lang="en-US" dirty="0"/>
          </a:p>
        </p:txBody>
      </p:sp>
    </p:spTree>
    <p:extLst>
      <p:ext uri="{BB962C8B-B14F-4D97-AF65-F5344CB8AC3E}">
        <p14:creationId xmlns:p14="http://schemas.microsoft.com/office/powerpoint/2010/main" val="6864337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252720" y="1143000"/>
            <a:ext cx="3891280" cy="5573717"/>
          </a:xfrm>
        </p:spPr>
      </p:pic>
      <p:pic>
        <p:nvPicPr>
          <p:cNvPr id="4" name="Picture 3" descr="Screen Shot 2014-09-19 at 3.14.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69309" cy="2245895"/>
          </a:xfrm>
          <a:prstGeom prst="rect">
            <a:avLst/>
          </a:prstGeom>
        </p:spPr>
      </p:pic>
      <p:pic>
        <p:nvPicPr>
          <p:cNvPr id="5" name="Picture 4" descr="Screen Shot 2014-09-19 at 3.14.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368" y="0"/>
            <a:ext cx="3288632" cy="453100"/>
          </a:xfrm>
          <a:prstGeom prst="rect">
            <a:avLst/>
          </a:prstGeom>
        </p:spPr>
      </p:pic>
      <p:pic>
        <p:nvPicPr>
          <p:cNvPr id="3" name="Picture 2" descr="Screen Shot 2014-09-19 at 3.16.4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6024"/>
            <a:ext cx="4699000" cy="1384300"/>
          </a:xfrm>
          <a:prstGeom prst="rect">
            <a:avLst/>
          </a:prstGeom>
        </p:spPr>
      </p:pic>
      <p:sp>
        <p:nvSpPr>
          <p:cNvPr id="7" name="Left Brace 6"/>
          <p:cNvSpPr/>
          <p:nvPr/>
        </p:nvSpPr>
        <p:spPr>
          <a:xfrm>
            <a:off x="5156200" y="1358900"/>
            <a:ext cx="431800" cy="3327400"/>
          </a:xfrm>
          <a:prstGeom prst="leftBrace">
            <a:avLst>
              <a:gd name="adj1" fmla="val 8333"/>
              <a:gd name="adj2" fmla="val 156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975768" y="467953"/>
            <a:ext cx="1180432"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200" dirty="0" smtClean="0"/>
              <a:t>shift in mean warming by .0.8ºC between the two periods =&gt; change in freq. of extremes</a:t>
            </a:r>
            <a:endParaRPr lang="en-US" sz="1200" dirty="0"/>
          </a:p>
        </p:txBody>
      </p:sp>
      <p:sp>
        <p:nvSpPr>
          <p:cNvPr id="9" name="TextBox 8"/>
          <p:cNvSpPr txBox="1"/>
          <p:nvPr/>
        </p:nvSpPr>
        <p:spPr>
          <a:xfrm>
            <a:off x="114300" y="3832421"/>
            <a:ext cx="5232400" cy="2031325"/>
          </a:xfrm>
          <a:prstGeom prst="rect">
            <a:avLst/>
          </a:prstGeom>
          <a:noFill/>
        </p:spPr>
        <p:txBody>
          <a:bodyPr wrap="square" rtlCol="0">
            <a:spAutoFit/>
          </a:bodyPr>
          <a:lstStyle/>
          <a:p>
            <a:r>
              <a:rPr lang="en-US" dirty="0" smtClean="0"/>
              <a:t>e.g. the frequency of the event that a month has an anomaly 3ºC increases by ~100% between the two periods (Fig 4c) =&gt; a month during 1941-2000 with anomaly 3ºC can be tied with a probability of 50% to the warming b/w the periods </a:t>
            </a:r>
          </a:p>
          <a:p>
            <a:endParaRPr lang="en-US" dirty="0"/>
          </a:p>
        </p:txBody>
      </p:sp>
      <p:sp>
        <p:nvSpPr>
          <p:cNvPr id="10" name="TextBox 9"/>
          <p:cNvSpPr txBox="1"/>
          <p:nvPr/>
        </p:nvSpPr>
        <p:spPr>
          <a:xfrm>
            <a:off x="1562100" y="2245895"/>
            <a:ext cx="5575300" cy="923330"/>
          </a:xfrm>
          <a:prstGeom prst="rect">
            <a:avLst/>
          </a:prstGeom>
          <a:solidFill>
            <a:srgbClr val="FF0000"/>
          </a:solidFill>
        </p:spPr>
        <p:txBody>
          <a:bodyPr wrap="square" rtlCol="0">
            <a:spAutoFit/>
          </a:bodyPr>
          <a:lstStyle/>
          <a:p>
            <a:r>
              <a:rPr lang="en-US" dirty="0">
                <a:solidFill>
                  <a:schemeClr val="bg1"/>
                </a:solidFill>
              </a:rPr>
              <a:t>this type of analysis </a:t>
            </a:r>
            <a:r>
              <a:rPr lang="en-US" dirty="0" smtClean="0">
                <a:solidFill>
                  <a:schemeClr val="bg1"/>
                </a:solidFill>
              </a:rPr>
              <a:t>does </a:t>
            </a:r>
            <a:r>
              <a:rPr lang="en-US" dirty="0">
                <a:solidFill>
                  <a:schemeClr val="bg1"/>
                </a:solidFill>
              </a:rPr>
              <a:t>not work summer 2003 because the data point that represents summer 2003 is so far away from the mean!  </a:t>
            </a:r>
          </a:p>
        </p:txBody>
      </p:sp>
    </p:spTree>
    <p:extLst>
      <p:ext uri="{BB962C8B-B14F-4D97-AF65-F5344CB8AC3E}">
        <p14:creationId xmlns:p14="http://schemas.microsoft.com/office/powerpoint/2010/main" val="35853906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descr="Screen Shot 2014-09-19 at 3.14.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69309" cy="2245895"/>
          </a:xfrm>
          <a:prstGeom prst="rect">
            <a:avLst/>
          </a:prstGeom>
        </p:spPr>
      </p:pic>
      <p:pic>
        <p:nvPicPr>
          <p:cNvPr id="5" name="Picture 4" descr="Screen Shot 2014-09-19 at 3.14.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368" y="0"/>
            <a:ext cx="3288632" cy="453100"/>
          </a:xfrm>
          <a:prstGeom prst="rect">
            <a:avLst/>
          </a:prstGeom>
        </p:spPr>
      </p:pic>
      <p:sp>
        <p:nvSpPr>
          <p:cNvPr id="12" name="TextBox 11"/>
          <p:cNvSpPr txBox="1"/>
          <p:nvPr/>
        </p:nvSpPr>
        <p:spPr>
          <a:xfrm>
            <a:off x="609600" y="2425700"/>
            <a:ext cx="7848600" cy="4247317"/>
          </a:xfrm>
          <a:prstGeom prst="rect">
            <a:avLst/>
          </a:prstGeom>
          <a:noFill/>
        </p:spPr>
        <p:txBody>
          <a:bodyPr wrap="square" rtlCol="0">
            <a:spAutoFit/>
          </a:bodyPr>
          <a:lstStyle/>
          <a:p>
            <a:pPr marL="285750" indent="-285750">
              <a:buFont typeface="Arial"/>
              <a:buChar char="•"/>
            </a:pPr>
            <a:r>
              <a:rPr lang="en-US" dirty="0" err="1" smtClean="0"/>
              <a:t>Schär</a:t>
            </a:r>
            <a:r>
              <a:rPr lang="en-US" dirty="0" smtClean="0"/>
              <a:t> et al tries to estimate return-period</a:t>
            </a:r>
          </a:p>
          <a:p>
            <a:pPr marL="742950" lvl="1" indent="-285750">
              <a:buFont typeface="Arial"/>
              <a:buChar char="•"/>
            </a:pPr>
            <a:r>
              <a:rPr lang="en-US" dirty="0" smtClean="0"/>
              <a:t>return period is an estimate of the frequency of a particular event (or its </a:t>
            </a:r>
            <a:r>
              <a:rPr lang="en-US" dirty="0" err="1" smtClean="0"/>
              <a:t>exceedance</a:t>
            </a:r>
            <a:r>
              <a:rPr lang="en-US" dirty="0" smtClean="0"/>
              <a:t>) based on a stochastic concept </a:t>
            </a:r>
          </a:p>
          <a:p>
            <a:pPr marL="742950" lvl="1" indent="-285750">
              <a:buFont typeface="Arial"/>
              <a:buChar char="•"/>
            </a:pPr>
            <a:r>
              <a:rPr lang="en-US" dirty="0" smtClean="0"/>
              <a:t>obtains </a:t>
            </a:r>
            <a:r>
              <a:rPr lang="en-US" u="sng" dirty="0" smtClean="0"/>
              <a:t>very</a:t>
            </a:r>
            <a:r>
              <a:rPr lang="en-US" dirty="0" smtClean="0"/>
              <a:t> large return periods</a:t>
            </a:r>
          </a:p>
          <a:p>
            <a:pPr marL="1200150" lvl="2" indent="-285750">
              <a:buFont typeface="Arial"/>
              <a:buChar char="•"/>
            </a:pPr>
            <a:r>
              <a:rPr lang="en-US" dirty="0" smtClean="0"/>
              <a:t>=&gt; an event like summer 2003 does not fit into the Gaussian statistics spanned by the obs. of the reference period, but might rather be associated with a transient change of the statistical distribution</a:t>
            </a:r>
          </a:p>
          <a:p>
            <a:pPr marL="1657350" lvl="3" indent="-285750">
              <a:buFont typeface="Arial"/>
              <a:buChar char="•"/>
            </a:pPr>
            <a:r>
              <a:rPr lang="en-US" dirty="0" smtClean="0"/>
              <a:t>reinforces idea that small changes of statistical distribution can yield pronounced changes in the incidence of extremes </a:t>
            </a:r>
          </a:p>
          <a:p>
            <a:pPr marL="742950" lvl="1" indent="-285750">
              <a:buFont typeface="Arial"/>
              <a:buChar char="•"/>
            </a:pPr>
            <a:r>
              <a:rPr lang="en-US" dirty="0" smtClean="0"/>
              <a:t>hypothesize that the </a:t>
            </a:r>
            <a:r>
              <a:rPr lang="en-US" dirty="0" err="1" smtClean="0"/>
              <a:t>heatwave</a:t>
            </a:r>
            <a:r>
              <a:rPr lang="en-US" dirty="0" smtClean="0"/>
              <a:t> might be due to a change of the distribution’s width, representing an increase in year-to-year variability</a:t>
            </a:r>
          </a:p>
          <a:p>
            <a:pPr marL="742950" lvl="1" indent="-285750">
              <a:buFont typeface="Arial"/>
              <a:buChar char="•"/>
            </a:pPr>
            <a:endParaRPr lang="en-US" dirty="0"/>
          </a:p>
          <a:p>
            <a:pPr marL="285750" indent="-285750">
              <a:buFont typeface="Arial"/>
              <a:buChar char="•"/>
            </a:pPr>
            <a:endParaRPr lang="en-US" dirty="0"/>
          </a:p>
        </p:txBody>
      </p:sp>
    </p:spTree>
    <p:extLst>
      <p:ext uri="{BB962C8B-B14F-4D97-AF65-F5344CB8AC3E}">
        <p14:creationId xmlns:p14="http://schemas.microsoft.com/office/powerpoint/2010/main" val="38731406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descr="Screen Shot 2014-09-19 at 3.14.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64000" cy="2299473"/>
          </a:xfrm>
          <a:prstGeom prst="rect">
            <a:avLst/>
          </a:prstGeom>
        </p:spPr>
      </p:pic>
      <p:pic>
        <p:nvPicPr>
          <p:cNvPr id="5" name="Picture 4" descr="Screen Shot 2014-09-19 at 3.14.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0430" y="0"/>
            <a:ext cx="3163570" cy="435870"/>
          </a:xfrm>
          <a:prstGeom prst="rect">
            <a:avLst/>
          </a:prstGeom>
        </p:spPr>
      </p:pic>
      <p:pic>
        <p:nvPicPr>
          <p:cNvPr id="7" name="Picture 6" descr="Screen Shot 2014-09-19 at 3.17.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5517" y="594026"/>
            <a:ext cx="4048483" cy="4938094"/>
          </a:xfrm>
          <a:prstGeom prst="rect">
            <a:avLst/>
          </a:prstGeom>
        </p:spPr>
      </p:pic>
      <p:pic>
        <p:nvPicPr>
          <p:cNvPr id="9" name="Picture 8" descr="Screen Shot 2014-09-19 at 3.17.4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5174" y="5422900"/>
            <a:ext cx="4748826" cy="1343660"/>
          </a:xfrm>
          <a:prstGeom prst="rect">
            <a:avLst/>
          </a:prstGeom>
        </p:spPr>
      </p:pic>
      <p:sp>
        <p:nvSpPr>
          <p:cNvPr id="3" name="TextBox 2"/>
          <p:cNvSpPr txBox="1"/>
          <p:nvPr/>
        </p:nvSpPr>
        <p:spPr>
          <a:xfrm>
            <a:off x="7416800" y="727501"/>
            <a:ext cx="1611630" cy="830997"/>
          </a:xfrm>
          <a:prstGeom prst="rect">
            <a:avLst/>
          </a:prstGeom>
          <a:noFill/>
        </p:spPr>
        <p:txBody>
          <a:bodyPr wrap="square" rtlCol="0">
            <a:spAutoFit/>
          </a:bodyPr>
          <a:lstStyle/>
          <a:p>
            <a:r>
              <a:rPr lang="en-US" sz="1200" dirty="0" smtClean="0">
                <a:solidFill>
                  <a:srgbClr val="FF0000"/>
                </a:solidFill>
              </a:rPr>
              <a:t>~4.6ºC shift towards warmer temps &amp; pronounced widening</a:t>
            </a:r>
            <a:endParaRPr lang="en-US" sz="1200" dirty="0">
              <a:solidFill>
                <a:srgbClr val="FF0000"/>
              </a:solidFill>
            </a:endParaRPr>
          </a:p>
        </p:txBody>
      </p:sp>
      <p:sp>
        <p:nvSpPr>
          <p:cNvPr id="8" name="Left-Right Arrow 7"/>
          <p:cNvSpPr/>
          <p:nvPr/>
        </p:nvSpPr>
        <p:spPr>
          <a:xfrm rot="2499397">
            <a:off x="6826979" y="1280056"/>
            <a:ext cx="901700" cy="414774"/>
          </a:xfrm>
          <a:prstGeom prst="leftRightArrow">
            <a:avLst>
              <a:gd name="adj1" fmla="val 43359"/>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80430" y="6502400"/>
            <a:ext cx="2236470" cy="369332"/>
          </a:xfrm>
          <a:prstGeom prst="rect">
            <a:avLst/>
          </a:prstGeom>
          <a:noFill/>
        </p:spPr>
        <p:txBody>
          <a:bodyPr wrap="square" rtlCol="0">
            <a:spAutoFit/>
          </a:bodyPr>
          <a:lstStyle/>
          <a:p>
            <a:r>
              <a:rPr lang="en-US" dirty="0" smtClean="0"/>
              <a:t>SCEN = SRES A2</a:t>
            </a:r>
            <a:endParaRPr lang="en-US" dirty="0"/>
          </a:p>
        </p:txBody>
      </p:sp>
    </p:spTree>
    <p:extLst>
      <p:ext uri="{BB962C8B-B14F-4D97-AF65-F5344CB8AC3E}">
        <p14:creationId xmlns:p14="http://schemas.microsoft.com/office/powerpoint/2010/main" val="22473215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SREX 3.3.1 Observed &amp; Projected Changes in Weather &amp; Climate Extremes: Temperature </a:t>
            </a:r>
          </a:p>
        </p:txBody>
      </p:sp>
      <p:sp>
        <p:nvSpPr>
          <p:cNvPr id="3" name="Content Placeholder 2"/>
          <p:cNvSpPr>
            <a:spLocks noGrp="1"/>
          </p:cNvSpPr>
          <p:nvPr>
            <p:ph idx="1"/>
          </p:nvPr>
        </p:nvSpPr>
        <p:spPr>
          <a:xfrm>
            <a:off x="166779" y="1136910"/>
            <a:ext cx="8977221" cy="4367502"/>
          </a:xfrm>
        </p:spPr>
        <p:txBody>
          <a:bodyPr/>
          <a:lstStyle/>
          <a:p>
            <a:r>
              <a:rPr lang="en-US" dirty="0" smtClean="0"/>
              <a:t>heat waves</a:t>
            </a:r>
          </a:p>
          <a:p>
            <a:pPr lvl="1"/>
            <a:r>
              <a:rPr lang="en-US" dirty="0" smtClean="0"/>
              <a:t>generally caused by </a:t>
            </a:r>
          </a:p>
          <a:p>
            <a:pPr lvl="2"/>
            <a:r>
              <a:rPr lang="en-US" dirty="0" smtClean="0"/>
              <a:t>quasi-stationary </a:t>
            </a:r>
            <a:r>
              <a:rPr lang="en-US" dirty="0" err="1" smtClean="0"/>
              <a:t>anticyclonic</a:t>
            </a:r>
            <a:r>
              <a:rPr lang="en-US" dirty="0" smtClean="0"/>
              <a:t> circulation anomalies </a:t>
            </a:r>
          </a:p>
          <a:p>
            <a:pPr lvl="2"/>
            <a:r>
              <a:rPr lang="en-US" dirty="0" smtClean="0"/>
              <a:t>or atmospheric blocking </a:t>
            </a:r>
          </a:p>
          <a:p>
            <a:pPr lvl="2"/>
            <a:r>
              <a:rPr lang="en-US" dirty="0" smtClean="0"/>
              <a:t>and/or land-</a:t>
            </a:r>
            <a:r>
              <a:rPr lang="en-US" dirty="0" err="1" smtClean="0"/>
              <a:t>atm</a:t>
            </a:r>
            <a:r>
              <a:rPr lang="en-US" dirty="0" smtClean="0"/>
              <a:t> feedbacks </a:t>
            </a:r>
          </a:p>
          <a:p>
            <a:pPr lvl="3"/>
            <a:r>
              <a:rPr lang="en-US" dirty="0" smtClean="0"/>
              <a:t>can act as amplifying mechanism through reduction in evaporative cooling </a:t>
            </a:r>
          </a:p>
          <a:p>
            <a:pPr lvl="3"/>
            <a:r>
              <a:rPr lang="en-US" dirty="0" smtClean="0"/>
              <a:t>can also induce enhanced persistence due to soil moisture memory</a:t>
            </a:r>
          </a:p>
          <a:p>
            <a:r>
              <a:rPr lang="en-US" dirty="0" smtClean="0"/>
              <a:t>snow feedbacks and (possibly) changes in aerosols are relevant for temp. extremes </a:t>
            </a:r>
          </a:p>
          <a:p>
            <a:r>
              <a:rPr lang="en-US" dirty="0" smtClean="0"/>
              <a:t>trends (obs. or </a:t>
            </a:r>
            <a:r>
              <a:rPr lang="en-US" dirty="0" err="1" smtClean="0"/>
              <a:t>proj</a:t>
            </a:r>
            <a:r>
              <a:rPr lang="en-US" dirty="0" smtClean="0"/>
              <a:t>.) in temp. extremes are sometimes different for more extreme temperatures &amp; less extreme events </a:t>
            </a:r>
            <a:endParaRPr lang="en-US" dirty="0"/>
          </a:p>
        </p:txBody>
      </p:sp>
    </p:spTree>
    <p:extLst>
      <p:ext uri="{BB962C8B-B14F-4D97-AF65-F5344CB8AC3E}">
        <p14:creationId xmlns:p14="http://schemas.microsoft.com/office/powerpoint/2010/main" val="29387652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descr="Screen Shot 2014-09-19 at 3.14.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64000" cy="2299473"/>
          </a:xfrm>
          <a:prstGeom prst="rect">
            <a:avLst/>
          </a:prstGeom>
        </p:spPr>
      </p:pic>
      <p:pic>
        <p:nvPicPr>
          <p:cNvPr id="5" name="Picture 4" descr="Screen Shot 2014-09-19 at 3.14.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0430" y="0"/>
            <a:ext cx="3163570" cy="435870"/>
          </a:xfrm>
          <a:prstGeom prst="rect">
            <a:avLst/>
          </a:prstGeom>
        </p:spPr>
      </p:pic>
      <p:pic>
        <p:nvPicPr>
          <p:cNvPr id="7" name="Picture 6" descr="Screen Shot 2014-09-19 at 3.17.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5517" y="594026"/>
            <a:ext cx="4048483" cy="4938094"/>
          </a:xfrm>
          <a:prstGeom prst="rect">
            <a:avLst/>
          </a:prstGeom>
        </p:spPr>
      </p:pic>
      <p:pic>
        <p:nvPicPr>
          <p:cNvPr id="9" name="Picture 8" descr="Screen Shot 2014-09-19 at 3.17.4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5174" y="5422900"/>
            <a:ext cx="4748826" cy="1343660"/>
          </a:xfrm>
          <a:prstGeom prst="rect">
            <a:avLst/>
          </a:prstGeom>
        </p:spPr>
      </p:pic>
      <p:sp>
        <p:nvSpPr>
          <p:cNvPr id="3" name="TextBox 2"/>
          <p:cNvSpPr txBox="1"/>
          <p:nvPr/>
        </p:nvSpPr>
        <p:spPr>
          <a:xfrm>
            <a:off x="7416800" y="727501"/>
            <a:ext cx="1611630" cy="830997"/>
          </a:xfrm>
          <a:prstGeom prst="rect">
            <a:avLst/>
          </a:prstGeom>
          <a:noFill/>
        </p:spPr>
        <p:txBody>
          <a:bodyPr wrap="square" rtlCol="0">
            <a:spAutoFit/>
          </a:bodyPr>
          <a:lstStyle/>
          <a:p>
            <a:r>
              <a:rPr lang="en-US" sz="1200" dirty="0" smtClean="0">
                <a:solidFill>
                  <a:srgbClr val="FF0000"/>
                </a:solidFill>
              </a:rPr>
              <a:t>~4.6ºC shift towards warmer temps &amp; pronounced widening</a:t>
            </a:r>
            <a:endParaRPr lang="en-US" sz="1200" dirty="0">
              <a:solidFill>
                <a:srgbClr val="FF0000"/>
              </a:solidFill>
            </a:endParaRPr>
          </a:p>
        </p:txBody>
      </p:sp>
      <p:sp>
        <p:nvSpPr>
          <p:cNvPr id="8" name="Left-Right Arrow 7"/>
          <p:cNvSpPr/>
          <p:nvPr/>
        </p:nvSpPr>
        <p:spPr>
          <a:xfrm rot="2499397">
            <a:off x="6826979" y="1280056"/>
            <a:ext cx="901700" cy="414774"/>
          </a:xfrm>
          <a:prstGeom prst="leftRightArrow">
            <a:avLst>
              <a:gd name="adj1" fmla="val 43359"/>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7000" y="2501900"/>
            <a:ext cx="3937000" cy="3816430"/>
          </a:xfrm>
          <a:prstGeom prst="rect">
            <a:avLst/>
          </a:prstGeom>
          <a:noFill/>
        </p:spPr>
        <p:txBody>
          <a:bodyPr wrap="square" rtlCol="0">
            <a:spAutoFit/>
          </a:bodyPr>
          <a:lstStyle/>
          <a:p>
            <a:pPr marL="285750" indent="-285750">
              <a:buFont typeface="Arial"/>
              <a:buChar char="•"/>
            </a:pPr>
            <a:r>
              <a:rPr lang="en-US" sz="1400" dirty="0" smtClean="0"/>
              <a:t>The spatial distribution of the relative increase in variability (Fig. 3d) shows a pronounced signal throughout c. &amp; e. </a:t>
            </a:r>
            <a:r>
              <a:rPr lang="en-US" sz="1400" dirty="0"/>
              <a:t>E</a:t>
            </a:r>
            <a:r>
              <a:rPr lang="en-US" sz="1400" dirty="0" smtClean="0"/>
              <a:t>urope that is not directly linked to the simulated mean temp. change (Fig. 3c)</a:t>
            </a:r>
          </a:p>
          <a:p>
            <a:endParaRPr lang="en-US" sz="1400" dirty="0" smtClean="0"/>
          </a:p>
          <a:p>
            <a:pPr marL="285750" indent="-285750">
              <a:buFont typeface="Arial"/>
              <a:buChar char="•"/>
            </a:pPr>
            <a:r>
              <a:rPr lang="en-US" sz="1400" dirty="0" err="1" smtClean="0"/>
              <a:t>Wetherald</a:t>
            </a:r>
            <a:r>
              <a:rPr lang="en-US" sz="1400" dirty="0" smtClean="0"/>
              <a:t> &amp; </a:t>
            </a:r>
            <a:r>
              <a:rPr lang="en-US" sz="1400" dirty="0" err="1" smtClean="0"/>
              <a:t>Manabe</a:t>
            </a:r>
            <a:r>
              <a:rPr lang="en-US" sz="1400" dirty="0"/>
              <a:t> </a:t>
            </a:r>
            <a:r>
              <a:rPr lang="en-US" sz="1400" dirty="0" smtClean="0"/>
              <a:t>[1995] suggest that warm summers under SCEN show signs of drought</a:t>
            </a:r>
          </a:p>
          <a:p>
            <a:pPr marL="742950" lvl="1" indent="-285750">
              <a:buFont typeface="Arial"/>
              <a:buChar char="•"/>
            </a:pPr>
            <a:r>
              <a:rPr lang="en-US" sz="1400" dirty="0" smtClean="0"/>
              <a:t>semi-arid Mediterranean climate progressing towards c. Europe </a:t>
            </a:r>
          </a:p>
          <a:p>
            <a:pPr marL="285750" indent="-285750">
              <a:buFont typeface="Arial"/>
              <a:buChar char="•"/>
            </a:pPr>
            <a:endParaRPr lang="en-US" sz="1400" dirty="0" smtClean="0"/>
          </a:p>
          <a:p>
            <a:pPr marL="285750" indent="-285750">
              <a:buFont typeface="Arial"/>
              <a:buChar char="•"/>
            </a:pPr>
            <a:r>
              <a:rPr lang="en-US" sz="1400" dirty="0" smtClean="0"/>
              <a:t>Under SCEN, c. Europe more often (not always) affected by summer droughts than under CTRL </a:t>
            </a:r>
          </a:p>
          <a:p>
            <a:pPr marL="742950" lvl="1" indent="-285750">
              <a:buFont typeface="Arial"/>
              <a:buChar char="•"/>
            </a:pPr>
            <a:r>
              <a:rPr lang="en-US" sz="1400" dirty="0" smtClean="0"/>
              <a:t>=&gt; increase in variability </a:t>
            </a:r>
          </a:p>
          <a:p>
            <a:endParaRPr lang="en-US" dirty="0"/>
          </a:p>
        </p:txBody>
      </p:sp>
      <p:sp>
        <p:nvSpPr>
          <p:cNvPr id="11" name="TextBox 10"/>
          <p:cNvSpPr txBox="1"/>
          <p:nvPr/>
        </p:nvSpPr>
        <p:spPr>
          <a:xfrm>
            <a:off x="5980430" y="6502400"/>
            <a:ext cx="2236470" cy="369332"/>
          </a:xfrm>
          <a:prstGeom prst="rect">
            <a:avLst/>
          </a:prstGeom>
          <a:noFill/>
        </p:spPr>
        <p:txBody>
          <a:bodyPr wrap="square" rtlCol="0">
            <a:spAutoFit/>
          </a:bodyPr>
          <a:lstStyle/>
          <a:p>
            <a:r>
              <a:rPr lang="en-US" dirty="0" smtClean="0"/>
              <a:t>SCEN = SRES A2</a:t>
            </a:r>
            <a:endParaRPr lang="en-US" dirty="0"/>
          </a:p>
        </p:txBody>
      </p:sp>
    </p:spTree>
    <p:extLst>
      <p:ext uri="{BB962C8B-B14F-4D97-AF65-F5344CB8AC3E}">
        <p14:creationId xmlns:p14="http://schemas.microsoft.com/office/powerpoint/2010/main" val="16933584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114300" y="2400300"/>
            <a:ext cx="8940800" cy="4025900"/>
          </a:xfrm>
        </p:spPr>
        <p:txBody>
          <a:bodyPr/>
          <a:lstStyle/>
          <a:p>
            <a:r>
              <a:rPr lang="en-US" sz="2200" dirty="0" smtClean="0"/>
              <a:t>sequence of feedbacks associated w/ droughts are difficult to represent in climate models</a:t>
            </a:r>
          </a:p>
          <a:p>
            <a:pPr lvl="1"/>
            <a:r>
              <a:rPr lang="en-US" sz="2200" dirty="0" smtClean="0"/>
              <a:t>such as large-scale </a:t>
            </a:r>
            <a:r>
              <a:rPr lang="en-US" sz="2200" dirty="0" err="1" smtClean="0"/>
              <a:t>anticyclonic</a:t>
            </a:r>
            <a:r>
              <a:rPr lang="en-US" sz="2200" dirty="0" smtClean="0"/>
              <a:t> forcing, radiation, soil hydrology</a:t>
            </a:r>
          </a:p>
          <a:p>
            <a:r>
              <a:rPr lang="en-US" sz="2200" dirty="0" err="1" smtClean="0"/>
              <a:t>Schär</a:t>
            </a:r>
            <a:r>
              <a:rPr lang="en-US" sz="2200" dirty="0" smtClean="0"/>
              <a:t> et al. </a:t>
            </a:r>
            <a:r>
              <a:rPr lang="en-US" sz="2200" dirty="0" smtClean="0"/>
              <a:t>analyzed a couple of </a:t>
            </a:r>
            <a:r>
              <a:rPr lang="en-US" sz="2200" dirty="0" smtClean="0"/>
              <a:t>simulations from other GCM and RCMs</a:t>
            </a:r>
          </a:p>
          <a:p>
            <a:pPr lvl="1"/>
            <a:r>
              <a:rPr lang="en-US" sz="1800" dirty="0" smtClean="0"/>
              <a:t> find that all exhibit increased level of variability over large parts of Europe</a:t>
            </a:r>
          </a:p>
          <a:p>
            <a:r>
              <a:rPr lang="en-US" sz="2200" dirty="0" smtClean="0"/>
              <a:t>simulated increase in variability implies an increase in extremes relative to mean climatic </a:t>
            </a:r>
            <a:r>
              <a:rPr lang="en-US" sz="2200" dirty="0" err="1" smtClean="0"/>
              <a:t>cond’ns</a:t>
            </a:r>
            <a:r>
              <a:rPr lang="en-US" sz="2200" dirty="0" smtClean="0"/>
              <a:t> </a:t>
            </a:r>
          </a:p>
          <a:p>
            <a:pPr lvl="1"/>
            <a:r>
              <a:rPr lang="en-US" sz="2200" dirty="0" smtClean="0"/>
              <a:t>“variability is more important than averages”</a:t>
            </a:r>
          </a:p>
          <a:p>
            <a:pPr lvl="1"/>
            <a:r>
              <a:rPr lang="en-US" sz="2200" dirty="0" smtClean="0"/>
              <a:t>a recent increase in variability is thus a plausible hypothesis to explain extreme JJA 2003 </a:t>
            </a:r>
            <a:r>
              <a:rPr lang="en-US" sz="2200" dirty="0" err="1" smtClean="0"/>
              <a:t>cond’ns</a:t>
            </a:r>
            <a:r>
              <a:rPr lang="en-US" sz="2200" dirty="0" smtClean="0"/>
              <a:t> </a:t>
            </a:r>
          </a:p>
          <a:p>
            <a:pPr lvl="2"/>
            <a:r>
              <a:rPr lang="en-US" sz="2200" dirty="0" smtClean="0"/>
              <a:t>insufficient data </a:t>
            </a:r>
            <a:endParaRPr lang="en-US" sz="2200" dirty="0"/>
          </a:p>
        </p:txBody>
      </p:sp>
      <p:pic>
        <p:nvPicPr>
          <p:cNvPr id="6" name="Picture 5" descr="Screen Shot 2014-09-19 at 3.14.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64000" cy="2299473"/>
          </a:xfrm>
          <a:prstGeom prst="rect">
            <a:avLst/>
          </a:prstGeom>
        </p:spPr>
      </p:pic>
      <p:pic>
        <p:nvPicPr>
          <p:cNvPr id="7" name="Picture 6" descr="Screen Shot 2014-09-19 at 3.14.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0430" y="0"/>
            <a:ext cx="3163570" cy="435870"/>
          </a:xfrm>
          <a:prstGeom prst="rect">
            <a:avLst/>
          </a:prstGeom>
        </p:spPr>
      </p:pic>
    </p:spTree>
    <p:extLst>
      <p:ext uri="{BB962C8B-B14F-4D97-AF65-F5344CB8AC3E}">
        <p14:creationId xmlns:p14="http://schemas.microsoft.com/office/powerpoint/2010/main" val="16687803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Picture 5" descr="Screen Shot 2014-09-19 at 3.18.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541" y="1143000"/>
            <a:ext cx="3344462" cy="5415280"/>
          </a:xfrm>
          <a:prstGeom prst="rect">
            <a:avLst/>
          </a:prstGeom>
        </p:spPr>
      </p:pic>
      <p:pic>
        <p:nvPicPr>
          <p:cNvPr id="8" name="Picture 7" descr="Screen Shot 2014-09-19 at 3.18.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5189220"/>
            <a:ext cx="5232400" cy="1549400"/>
          </a:xfrm>
          <a:prstGeom prst="rect">
            <a:avLst/>
          </a:prstGeom>
        </p:spPr>
      </p:pic>
      <p:pic>
        <p:nvPicPr>
          <p:cNvPr id="7" name="Picture 6" descr="Screen Shot 2014-09-19 at 3.14.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064000" cy="2299473"/>
          </a:xfrm>
          <a:prstGeom prst="rect">
            <a:avLst/>
          </a:prstGeom>
        </p:spPr>
      </p:pic>
      <p:pic>
        <p:nvPicPr>
          <p:cNvPr id="9" name="Picture 8" descr="Screen Shot 2014-09-19 at 3.14.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0430" y="0"/>
            <a:ext cx="3163570" cy="435870"/>
          </a:xfrm>
          <a:prstGeom prst="rect">
            <a:avLst/>
          </a:prstGeom>
        </p:spPr>
      </p:pic>
    </p:spTree>
    <p:extLst>
      <p:ext uri="{BB962C8B-B14F-4D97-AF65-F5344CB8AC3E}">
        <p14:creationId xmlns:p14="http://schemas.microsoft.com/office/powerpoint/2010/main" val="7402154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Picture 5" descr="Screen Shot 2014-09-19 at 3.18.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541" y="1143000"/>
            <a:ext cx="3344462" cy="5415280"/>
          </a:xfrm>
          <a:prstGeom prst="rect">
            <a:avLst/>
          </a:prstGeom>
        </p:spPr>
      </p:pic>
      <p:pic>
        <p:nvPicPr>
          <p:cNvPr id="8" name="Picture 7" descr="Screen Shot 2014-09-19 at 3.18.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0" y="5189220"/>
            <a:ext cx="5232400" cy="1549400"/>
          </a:xfrm>
          <a:prstGeom prst="rect">
            <a:avLst/>
          </a:prstGeom>
        </p:spPr>
      </p:pic>
      <p:pic>
        <p:nvPicPr>
          <p:cNvPr id="7" name="Picture 6" descr="Screen Shot 2014-09-19 at 3.14.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064000" cy="2299473"/>
          </a:xfrm>
          <a:prstGeom prst="rect">
            <a:avLst/>
          </a:prstGeom>
        </p:spPr>
      </p:pic>
      <p:pic>
        <p:nvPicPr>
          <p:cNvPr id="9" name="Picture 8" descr="Screen Shot 2014-09-19 at 3.14.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0430" y="0"/>
            <a:ext cx="3163570" cy="435870"/>
          </a:xfrm>
          <a:prstGeom prst="rect">
            <a:avLst/>
          </a:prstGeom>
        </p:spPr>
      </p:pic>
      <p:sp>
        <p:nvSpPr>
          <p:cNvPr id="3" name="TextBox 2"/>
          <p:cNvSpPr txBox="1"/>
          <p:nvPr/>
        </p:nvSpPr>
        <p:spPr>
          <a:xfrm>
            <a:off x="111760" y="2476500"/>
            <a:ext cx="5675630" cy="2246769"/>
          </a:xfrm>
          <a:prstGeom prst="rect">
            <a:avLst/>
          </a:prstGeom>
          <a:noFill/>
        </p:spPr>
        <p:txBody>
          <a:bodyPr wrap="square" rtlCol="0">
            <a:spAutoFit/>
          </a:bodyPr>
          <a:lstStyle/>
          <a:p>
            <a:r>
              <a:rPr lang="en-US" sz="1400" dirty="0" smtClean="0"/>
              <a:t>does the abnormal summer 2003 show similar characteristics to those simulated in the RCM runs?</a:t>
            </a:r>
          </a:p>
          <a:p>
            <a:pPr marL="285750" indent="-285750">
              <a:buFont typeface="Arial"/>
              <a:buChar char="•"/>
            </a:pPr>
            <a:r>
              <a:rPr lang="en-US" sz="1400" dirty="0" smtClean="0"/>
              <a:t>we see similar (statistically significant) relationships b/w temp </a:t>
            </a:r>
            <a:r>
              <a:rPr lang="en-US" sz="1400" dirty="0"/>
              <a:t>&amp; </a:t>
            </a:r>
            <a:r>
              <a:rPr lang="en-US" sz="1400" dirty="0" err="1"/>
              <a:t>precip</a:t>
            </a:r>
            <a:r>
              <a:rPr lang="en-US" sz="1400" dirty="0"/>
              <a:t> anomalies </a:t>
            </a:r>
            <a:r>
              <a:rPr lang="en-US" sz="1400" dirty="0" smtClean="0"/>
              <a:t>in simulated and observed data</a:t>
            </a:r>
          </a:p>
          <a:p>
            <a:pPr marL="742950" lvl="1" indent="-285750">
              <a:buFont typeface="Arial"/>
              <a:buChar char="•"/>
            </a:pPr>
            <a:r>
              <a:rPr lang="en-US" sz="1400" dirty="0" smtClean="0"/>
              <a:t>simulations represent observed </a:t>
            </a:r>
            <a:r>
              <a:rPr lang="en-US" sz="1400" dirty="0" err="1" smtClean="0"/>
              <a:t>precip</a:t>
            </a:r>
            <a:r>
              <a:rPr lang="en-US" sz="1400" dirty="0" smtClean="0"/>
              <a:t> sensitivity (despite some underestimate)</a:t>
            </a:r>
          </a:p>
          <a:p>
            <a:pPr marL="285750" indent="-285750">
              <a:buFont typeface="Arial"/>
              <a:buChar char="•"/>
            </a:pPr>
            <a:r>
              <a:rPr lang="en-US" sz="1400" dirty="0" smtClean="0"/>
              <a:t>Fig 4b shows that temp and </a:t>
            </a:r>
            <a:r>
              <a:rPr lang="en-US" sz="1400" dirty="0" err="1" smtClean="0"/>
              <a:t>precip</a:t>
            </a:r>
            <a:r>
              <a:rPr lang="en-US" sz="1400" dirty="0" smtClean="0"/>
              <a:t> during JJA 2003 are not unlike those simulated during 2071-2100</a:t>
            </a:r>
          </a:p>
          <a:p>
            <a:pPr marL="742950" lvl="1" indent="-285750">
              <a:buFont typeface="Arial"/>
              <a:buChar char="•"/>
            </a:pPr>
            <a:r>
              <a:rPr lang="en-US" sz="1400" dirty="0" smtClean="0"/>
              <a:t>=&gt; about every 2</a:t>
            </a:r>
            <a:r>
              <a:rPr lang="en-US" sz="1400" baseline="30000" dirty="0" smtClean="0"/>
              <a:t>nd</a:t>
            </a:r>
            <a:r>
              <a:rPr lang="en-US" sz="1400" dirty="0" smtClean="0"/>
              <a:t> summer could be as warm or warmer (and as dry or dryer) than 2003 </a:t>
            </a:r>
          </a:p>
        </p:txBody>
      </p:sp>
    </p:spTree>
    <p:extLst>
      <p:ext uri="{BB962C8B-B14F-4D97-AF65-F5344CB8AC3E}">
        <p14:creationId xmlns:p14="http://schemas.microsoft.com/office/powerpoint/2010/main" val="17702147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7" name="Picture 6" descr="Screen Shot 2014-09-19 at 3.14.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64000" cy="2299473"/>
          </a:xfrm>
          <a:prstGeom prst="rect">
            <a:avLst/>
          </a:prstGeom>
        </p:spPr>
      </p:pic>
      <p:pic>
        <p:nvPicPr>
          <p:cNvPr id="9" name="Picture 8" descr="Screen Shot 2014-09-19 at 3.14.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430" y="0"/>
            <a:ext cx="3163570" cy="435870"/>
          </a:xfrm>
          <a:prstGeom prst="rect">
            <a:avLst/>
          </a:prstGeom>
        </p:spPr>
      </p:pic>
      <p:sp>
        <p:nvSpPr>
          <p:cNvPr id="3" name="TextBox 2"/>
          <p:cNvSpPr txBox="1"/>
          <p:nvPr/>
        </p:nvSpPr>
        <p:spPr>
          <a:xfrm>
            <a:off x="111760" y="2476500"/>
            <a:ext cx="8448040" cy="2677656"/>
          </a:xfrm>
          <a:prstGeom prst="rect">
            <a:avLst/>
          </a:prstGeom>
          <a:noFill/>
        </p:spPr>
        <p:txBody>
          <a:bodyPr wrap="square" rtlCol="0">
            <a:spAutoFit/>
          </a:bodyPr>
          <a:lstStyle/>
          <a:p>
            <a:r>
              <a:rPr lang="en-US" sz="2200" dirty="0" smtClean="0"/>
              <a:t>Take-</a:t>
            </a:r>
            <a:r>
              <a:rPr lang="en-US" sz="2200" dirty="0" err="1" smtClean="0"/>
              <a:t>aways</a:t>
            </a:r>
            <a:endParaRPr lang="en-US" sz="2200" dirty="0" smtClean="0"/>
          </a:p>
          <a:p>
            <a:endParaRPr lang="en-US" sz="2200" dirty="0" smtClean="0"/>
          </a:p>
          <a:p>
            <a:pPr marL="285750" indent="-285750">
              <a:buFont typeface="Arial"/>
              <a:buChar char="•"/>
            </a:pPr>
            <a:r>
              <a:rPr lang="en-US" sz="2200" dirty="0" smtClean="0"/>
              <a:t>European summer climate might experience a pronounced increase in year-to-year variability in response to GHG forcing</a:t>
            </a:r>
          </a:p>
          <a:p>
            <a:pPr marL="285750" indent="-285750">
              <a:buFont typeface="Arial"/>
              <a:buChar char="•"/>
            </a:pPr>
            <a:r>
              <a:rPr lang="en-US" sz="2200" dirty="0" smtClean="0"/>
              <a:t>such variability might be able to explain the unusual summer 2003 and would strongly affect incidence of heat waves and droughts in future </a:t>
            </a:r>
          </a:p>
          <a:p>
            <a:endParaRPr lang="en-US" sz="1400" dirty="0" smtClean="0"/>
          </a:p>
        </p:txBody>
      </p:sp>
    </p:spTree>
    <p:extLst>
      <p:ext uri="{BB962C8B-B14F-4D97-AF65-F5344CB8AC3E}">
        <p14:creationId xmlns:p14="http://schemas.microsoft.com/office/powerpoint/2010/main" val="13244788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investigate origins of long-term changes in decadal-mean European JJA temp, determining the changes attributable to ant. drivers of the climate system &amp; changes attributable to nat. drivers </a:t>
            </a:r>
          </a:p>
          <a:p>
            <a:r>
              <a:rPr lang="en-US" dirty="0" smtClean="0"/>
              <a:t>estimate how the risk of mean JJA temp exceeding a particular extreme threshold in any individual summer has changed as a result of this ant. interference in the climate system </a:t>
            </a:r>
            <a:endParaRPr lang="en-US" dirty="0"/>
          </a:p>
        </p:txBody>
      </p:sp>
      <p:pic>
        <p:nvPicPr>
          <p:cNvPr id="4" name="Picture 3" descr="Screen Shot 2014-09-19 at 2.56.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 y="-274756"/>
            <a:ext cx="4785360" cy="2255956"/>
          </a:xfrm>
          <a:prstGeom prst="rect">
            <a:avLst/>
          </a:prstGeom>
        </p:spPr>
      </p:pic>
      <p:pic>
        <p:nvPicPr>
          <p:cNvPr id="5" name="Picture 4" descr="Screen Shot 2014-09-19 at 2.57.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563" y="557530"/>
            <a:ext cx="5338877" cy="575310"/>
          </a:xfrm>
          <a:prstGeom prst="rect">
            <a:avLst/>
          </a:prstGeom>
        </p:spPr>
      </p:pic>
    </p:spTree>
    <p:extLst>
      <p:ext uri="{BB962C8B-B14F-4D97-AF65-F5344CB8AC3E}">
        <p14:creationId xmlns:p14="http://schemas.microsoft.com/office/powerpoint/2010/main" val="3797746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descr="Screen Shot 2014-09-19 at 2.5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 y="-274756"/>
            <a:ext cx="4785360" cy="2255956"/>
          </a:xfrm>
          <a:prstGeom prst="rect">
            <a:avLst/>
          </a:prstGeom>
        </p:spPr>
      </p:pic>
      <p:pic>
        <p:nvPicPr>
          <p:cNvPr id="5" name="Picture 4" descr="Screen Shot 2014-09-19 at 2.57.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563" y="557530"/>
            <a:ext cx="5338877" cy="575310"/>
          </a:xfrm>
          <a:prstGeom prst="rect">
            <a:avLst/>
          </a:prstGeom>
        </p:spPr>
      </p:pic>
      <p:pic>
        <p:nvPicPr>
          <p:cNvPr id="7" name="Content Placeholder 6" descr="Screen Shot 2014-09-19 at 2.58.47 PM.png"/>
          <p:cNvPicPr>
            <a:picLocks noGrp="1" noChangeAspect="1"/>
          </p:cNvPicPr>
          <p:nvPr>
            <p:ph idx="1"/>
          </p:nvPr>
        </p:nvPicPr>
        <p:blipFill>
          <a:blip r:embed="rId5">
            <a:extLst>
              <a:ext uri="{28A0092B-C50C-407E-A947-70E740481C1C}">
                <a14:useLocalDpi xmlns:a14="http://schemas.microsoft.com/office/drawing/2010/main" val="0"/>
              </a:ext>
            </a:extLst>
          </a:blip>
          <a:srcRect l="-8788" r="-8788"/>
          <a:stretch>
            <a:fillRect/>
          </a:stretch>
        </p:blipFill>
        <p:spPr>
          <a:xfrm>
            <a:off x="-62653" y="1981199"/>
            <a:ext cx="9115213" cy="4825701"/>
          </a:xfrm>
        </p:spPr>
      </p:pic>
      <p:sp>
        <p:nvSpPr>
          <p:cNvPr id="8" name="Right Arrow 7"/>
          <p:cNvSpPr/>
          <p:nvPr/>
        </p:nvSpPr>
        <p:spPr>
          <a:xfrm rot="7440668">
            <a:off x="4653280" y="1899920"/>
            <a:ext cx="487680" cy="4978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029200" y="1422400"/>
            <a:ext cx="363728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200" dirty="0" smtClean="0"/>
              <a:t>pre-selected climatically coherent region sufficiently large to exhibit c.c. signal above noise of natural internal variability </a:t>
            </a:r>
            <a:endParaRPr lang="en-US" sz="1200" dirty="0"/>
          </a:p>
        </p:txBody>
      </p:sp>
      <p:sp>
        <p:nvSpPr>
          <p:cNvPr id="10" name="TextBox 9"/>
          <p:cNvSpPr txBox="1"/>
          <p:nvPr/>
        </p:nvSpPr>
        <p:spPr>
          <a:xfrm>
            <a:off x="7305040" y="2611120"/>
            <a:ext cx="1584960" cy="1754327"/>
          </a:xfrm>
          <a:prstGeom prst="rect">
            <a:avLst/>
          </a:prstGeom>
          <a:noFill/>
          <a:ln w="76200" cmpd="sng">
            <a:solidFill>
              <a:srgbClr val="FFFF00"/>
            </a:solidFill>
          </a:ln>
        </p:spPr>
        <p:txBody>
          <a:bodyPr wrap="square" rtlCol="0">
            <a:spAutoFit/>
          </a:bodyPr>
          <a:lstStyle/>
          <a:p>
            <a:r>
              <a:rPr lang="en-US" sz="1200" dirty="0" smtClean="0"/>
              <a:t>yellow line = ‘NAT’</a:t>
            </a:r>
          </a:p>
          <a:p>
            <a:r>
              <a:rPr lang="en-US" sz="1200" dirty="0" smtClean="0"/>
              <a:t>combines a simulation with solar forcing with a simulation with volcanic forcing; shows no warming in latter part of century </a:t>
            </a:r>
            <a:endParaRPr lang="en-US" sz="1200" dirty="0"/>
          </a:p>
        </p:txBody>
      </p:sp>
      <p:sp>
        <p:nvSpPr>
          <p:cNvPr id="11" name="TextBox 10"/>
          <p:cNvSpPr txBox="1"/>
          <p:nvPr/>
        </p:nvSpPr>
        <p:spPr>
          <a:xfrm>
            <a:off x="290606" y="3002442"/>
            <a:ext cx="1584960" cy="1754327"/>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200" dirty="0" smtClean="0"/>
              <a:t>ALL: </a:t>
            </a:r>
            <a:r>
              <a:rPr lang="en-US" sz="1200" dirty="0" err="1" smtClean="0"/>
              <a:t>diff’t</a:t>
            </a:r>
            <a:r>
              <a:rPr lang="en-US" sz="1200" dirty="0" smtClean="0"/>
              <a:t> ICs but same combination of WMGGs, sulfate aerosols, &amp; changes in </a:t>
            </a:r>
            <a:r>
              <a:rPr lang="en-US" sz="1200" dirty="0" err="1" smtClean="0"/>
              <a:t>strat</a:t>
            </a:r>
            <a:r>
              <a:rPr lang="en-US" sz="1200" dirty="0" smtClean="0"/>
              <a:t> and trop O3, as well as natural changes in solar output and explosive volcanic eruptions</a:t>
            </a:r>
            <a:endParaRPr lang="en-US" sz="1200" dirty="0"/>
          </a:p>
        </p:txBody>
      </p:sp>
      <p:sp>
        <p:nvSpPr>
          <p:cNvPr id="3" name="TextBox 2"/>
          <p:cNvSpPr txBox="1"/>
          <p:nvPr/>
        </p:nvSpPr>
        <p:spPr>
          <a:xfrm>
            <a:off x="4735799" y="2490200"/>
            <a:ext cx="1642135" cy="861774"/>
          </a:xfrm>
          <a:prstGeom prst="rect">
            <a:avLst/>
          </a:prstGeom>
          <a:noFill/>
        </p:spPr>
        <p:txBody>
          <a:bodyPr wrap="square" rtlCol="0">
            <a:spAutoFit/>
          </a:bodyPr>
          <a:lstStyle/>
          <a:p>
            <a:r>
              <a:rPr lang="en-US" sz="1000" dirty="0" err="1" smtClean="0"/>
              <a:t>colorbar</a:t>
            </a:r>
            <a:r>
              <a:rPr lang="en-US" sz="1000" dirty="0" smtClean="0"/>
              <a:t>: how much different parts of region exceeded 1961-1990 mean (in K) during JJA 2003</a:t>
            </a:r>
            <a:endParaRPr lang="en-US" sz="1000" dirty="0"/>
          </a:p>
        </p:txBody>
      </p:sp>
    </p:spTree>
    <p:extLst>
      <p:ext uri="{BB962C8B-B14F-4D97-AF65-F5344CB8AC3E}">
        <p14:creationId xmlns:p14="http://schemas.microsoft.com/office/powerpoint/2010/main" val="7791085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descr="Screen Shot 2014-09-19 at 3.11.31 PM.png"/>
          <p:cNvPicPr>
            <a:picLocks noGrp="1" noChangeAspect="1"/>
          </p:cNvPicPr>
          <p:nvPr>
            <p:ph idx="1"/>
          </p:nvPr>
        </p:nvPicPr>
        <p:blipFill>
          <a:blip r:embed="rId2">
            <a:extLst>
              <a:ext uri="{28A0092B-C50C-407E-A947-70E740481C1C}">
                <a14:useLocalDpi xmlns:a14="http://schemas.microsoft.com/office/drawing/2010/main" val="0"/>
              </a:ext>
            </a:extLst>
          </a:blip>
          <a:srcRect l="-40315" r="-40315"/>
          <a:stretch>
            <a:fillRect/>
          </a:stretch>
        </p:blipFill>
        <p:spPr>
          <a:xfrm>
            <a:off x="-2016745" y="2076993"/>
            <a:ext cx="8777724" cy="4647030"/>
          </a:xfrm>
        </p:spPr>
      </p:pic>
      <p:pic>
        <p:nvPicPr>
          <p:cNvPr id="4" name="Picture 3" descr="Screen Shot 2014-09-19 at 2.5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 y="-274756"/>
            <a:ext cx="4785360" cy="2255956"/>
          </a:xfrm>
          <a:prstGeom prst="rect">
            <a:avLst/>
          </a:prstGeom>
        </p:spPr>
      </p:pic>
      <p:pic>
        <p:nvPicPr>
          <p:cNvPr id="5" name="Picture 4" descr="Screen Shot 2014-09-19 at 2.57.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563" y="557530"/>
            <a:ext cx="5338877" cy="575310"/>
          </a:xfrm>
          <a:prstGeom prst="rect">
            <a:avLst/>
          </a:prstGeom>
        </p:spPr>
      </p:pic>
      <p:sp>
        <p:nvSpPr>
          <p:cNvPr id="3" name="TextBox 2"/>
          <p:cNvSpPr txBox="1"/>
          <p:nvPr/>
        </p:nvSpPr>
        <p:spPr>
          <a:xfrm>
            <a:off x="4859611" y="2183248"/>
            <a:ext cx="3814489"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a:buChar char="•"/>
            </a:pPr>
            <a:r>
              <a:rPr lang="en-US" sz="1400" dirty="0" smtClean="0">
                <a:solidFill>
                  <a:schemeClr val="accent2"/>
                </a:solidFill>
              </a:rPr>
              <a:t>subtract the estimate of the </a:t>
            </a:r>
            <a:r>
              <a:rPr lang="en-US" sz="1400" dirty="0">
                <a:solidFill>
                  <a:schemeClr val="accent2"/>
                </a:solidFill>
              </a:rPr>
              <a:t>ALL ensemble mean</a:t>
            </a:r>
            <a:r>
              <a:rPr lang="en-US" sz="1400" dirty="0" smtClean="0">
                <a:solidFill>
                  <a:schemeClr val="accent2"/>
                </a:solidFill>
              </a:rPr>
              <a:t> forced response from the obs. </a:t>
            </a:r>
          </a:p>
          <a:p>
            <a:pPr marL="285750" indent="-285750">
              <a:buFont typeface="Arial"/>
              <a:buChar char="•"/>
            </a:pPr>
            <a:r>
              <a:rPr lang="en-US" sz="1400" dirty="0" smtClean="0">
                <a:solidFill>
                  <a:schemeClr val="accent2"/>
                </a:solidFill>
              </a:rPr>
              <a:t>this residual (black line) is compared with HadCM3 simulated internal variability (grey shading), showing no significant discrepancy in variance on either </a:t>
            </a:r>
            <a:r>
              <a:rPr lang="en-US" sz="1400" dirty="0" err="1" smtClean="0">
                <a:solidFill>
                  <a:schemeClr val="accent2"/>
                </a:solidFill>
              </a:rPr>
              <a:t>interdecadal</a:t>
            </a:r>
            <a:r>
              <a:rPr lang="en-US" sz="1400" dirty="0" smtClean="0">
                <a:solidFill>
                  <a:schemeClr val="accent2"/>
                </a:solidFill>
              </a:rPr>
              <a:t> or 2- to 10- year timescales</a:t>
            </a:r>
          </a:p>
          <a:p>
            <a:pPr marL="742950" lvl="1" indent="-285750">
              <a:buFont typeface="Arial"/>
              <a:buChar char="•"/>
            </a:pPr>
            <a:r>
              <a:rPr lang="en-US" sz="1400" dirty="0" smtClean="0">
                <a:solidFill>
                  <a:schemeClr val="accent2"/>
                </a:solidFill>
              </a:rPr>
              <a:t>=&gt; HadCM3 provides an adequate representation of internal variability</a:t>
            </a:r>
            <a:endParaRPr lang="en-US" sz="1400" dirty="0">
              <a:solidFill>
                <a:schemeClr val="accent2"/>
              </a:solidFill>
            </a:endParaRPr>
          </a:p>
        </p:txBody>
      </p:sp>
      <p:sp>
        <p:nvSpPr>
          <p:cNvPr id="8" name="Rectangle 7"/>
          <p:cNvSpPr/>
          <p:nvPr/>
        </p:nvSpPr>
        <p:spPr>
          <a:xfrm>
            <a:off x="4960677" y="1328856"/>
            <a:ext cx="3477146" cy="553998"/>
          </a:xfrm>
          <a:prstGeom prst="rect">
            <a:avLst/>
          </a:prstGeom>
          <a:noFill/>
        </p:spPr>
        <p:txBody>
          <a:bodyPr wrap="none" lIns="91440" tIns="45720" rIns="91440" bIns="45720">
            <a:spAutoFit/>
          </a:bodyPr>
          <a:lstStyle/>
          <a:p>
            <a:pPr algn="ctr"/>
            <a:r>
              <a:rPr lang="en-US" sz="3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Spectral Analysis </a:t>
            </a:r>
            <a:endParaRPr lang="en-US" sz="3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658331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6871" y="1981200"/>
            <a:ext cx="3594432" cy="4795520"/>
          </a:xfrm>
        </p:spPr>
      </p:pic>
      <p:pic>
        <p:nvPicPr>
          <p:cNvPr id="4" name="Picture 3" descr="Screen Shot 2014-09-19 at 2.56.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 y="-274756"/>
            <a:ext cx="4785360" cy="2255956"/>
          </a:xfrm>
          <a:prstGeom prst="rect">
            <a:avLst/>
          </a:prstGeom>
        </p:spPr>
      </p:pic>
      <p:pic>
        <p:nvPicPr>
          <p:cNvPr id="5" name="Picture 4" descr="Screen Shot 2014-09-19 at 2.57.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563" y="557530"/>
            <a:ext cx="5338877" cy="575310"/>
          </a:xfrm>
          <a:prstGeom prst="rect">
            <a:avLst/>
          </a:prstGeom>
        </p:spPr>
      </p:pic>
      <p:sp>
        <p:nvSpPr>
          <p:cNvPr id="13" name="Left Arrow 12"/>
          <p:cNvSpPr/>
          <p:nvPr/>
        </p:nvSpPr>
        <p:spPr>
          <a:xfrm rot="2398227">
            <a:off x="5975350" y="2857500"/>
            <a:ext cx="342900" cy="3175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TextBox 13"/>
          <p:cNvSpPr txBox="1"/>
          <p:nvPr/>
        </p:nvSpPr>
        <p:spPr>
          <a:xfrm>
            <a:off x="118533" y="2093889"/>
            <a:ext cx="3420533" cy="2308324"/>
          </a:xfrm>
          <a:prstGeom prst="rect">
            <a:avLst/>
          </a:prstGeom>
          <a:noFill/>
        </p:spPr>
        <p:txBody>
          <a:bodyPr wrap="square" rtlCol="0">
            <a:spAutoFit/>
          </a:bodyPr>
          <a:lstStyle/>
          <a:p>
            <a:r>
              <a:rPr lang="en-US" dirty="0" smtClean="0"/>
              <a:t>Fig 3a: estimated likelihood functions for the factors by which we could scale up or down the amplitudes of the model-simulated response to </a:t>
            </a:r>
            <a:r>
              <a:rPr lang="en-US" b="1" dirty="0" smtClean="0">
                <a:solidFill>
                  <a:srgbClr val="FF0000"/>
                </a:solidFill>
              </a:rPr>
              <a:t>ant. forcing </a:t>
            </a:r>
            <a:r>
              <a:rPr lang="en-US" dirty="0" smtClean="0"/>
              <a:t>and </a:t>
            </a:r>
            <a:r>
              <a:rPr lang="en-US" b="1" dirty="0" smtClean="0">
                <a:solidFill>
                  <a:srgbClr val="008000"/>
                </a:solidFill>
              </a:rPr>
              <a:t>nat. forcing </a:t>
            </a:r>
            <a:r>
              <a:rPr lang="en-US" dirty="0" smtClean="0"/>
              <a:t>while remaining consistent w/ obs. </a:t>
            </a:r>
            <a:endParaRPr lang="en-US" dirty="0"/>
          </a:p>
        </p:txBody>
      </p:sp>
      <p:sp>
        <p:nvSpPr>
          <p:cNvPr id="15" name="Rectangle 14"/>
          <p:cNvSpPr/>
          <p:nvPr/>
        </p:nvSpPr>
        <p:spPr>
          <a:xfrm>
            <a:off x="4820445" y="1328856"/>
            <a:ext cx="3757609" cy="553998"/>
          </a:xfrm>
          <a:prstGeom prst="rect">
            <a:avLst/>
          </a:prstGeom>
          <a:noFill/>
        </p:spPr>
        <p:txBody>
          <a:bodyPr wrap="none" lIns="91440" tIns="45720" rIns="91440" bIns="45720">
            <a:spAutoFit/>
          </a:bodyPr>
          <a:lstStyle/>
          <a:p>
            <a:pPr algn="ctr"/>
            <a:r>
              <a:rPr lang="en-US" sz="3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Detection Analysis </a:t>
            </a:r>
            <a:endParaRPr lang="en-US" sz="3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TextBox 15"/>
          <p:cNvSpPr txBox="1"/>
          <p:nvPr/>
        </p:nvSpPr>
        <p:spPr>
          <a:xfrm>
            <a:off x="270933" y="4402213"/>
            <a:ext cx="3420533" cy="2308324"/>
          </a:xfrm>
          <a:prstGeom prst="rect">
            <a:avLst/>
          </a:prstGeom>
          <a:noFill/>
        </p:spPr>
        <p:txBody>
          <a:bodyPr wrap="square" rtlCol="0">
            <a:spAutoFit/>
          </a:bodyPr>
          <a:lstStyle/>
          <a:p>
            <a:r>
              <a:rPr lang="en-US" dirty="0" smtClean="0"/>
              <a:t>Fig 3b: From scaling factors and their uncertainties, Stott et al. derives likelihood functions of the 1990s temperature anomalies</a:t>
            </a:r>
            <a:r>
              <a:rPr lang="en-US" b="1" dirty="0" smtClean="0">
                <a:solidFill>
                  <a:srgbClr val="FF0000"/>
                </a:solidFill>
              </a:rPr>
              <a:t> attributable to the combined effects of all </a:t>
            </a:r>
            <a:r>
              <a:rPr lang="en-US" b="1" dirty="0" err="1" smtClean="0">
                <a:solidFill>
                  <a:srgbClr val="FF0000"/>
                </a:solidFill>
              </a:rPr>
              <a:t>forcings</a:t>
            </a:r>
            <a:r>
              <a:rPr lang="en-US" b="1" dirty="0" smtClean="0">
                <a:solidFill>
                  <a:srgbClr val="FF0000"/>
                </a:solidFill>
              </a:rPr>
              <a:t> </a:t>
            </a:r>
            <a:r>
              <a:rPr lang="en-US" dirty="0" smtClean="0"/>
              <a:t>and </a:t>
            </a:r>
            <a:r>
              <a:rPr lang="en-US" b="1" dirty="0" smtClean="0">
                <a:solidFill>
                  <a:srgbClr val="008000"/>
                </a:solidFill>
              </a:rPr>
              <a:t>attributable to natural factors </a:t>
            </a:r>
            <a:r>
              <a:rPr lang="en-US" b="1" u="sng" dirty="0" smtClean="0">
                <a:solidFill>
                  <a:srgbClr val="008000"/>
                </a:solidFill>
              </a:rPr>
              <a:t>alone</a:t>
            </a:r>
            <a:r>
              <a:rPr lang="en-US" b="1" dirty="0" smtClean="0">
                <a:solidFill>
                  <a:srgbClr val="008000"/>
                </a:solidFill>
              </a:rPr>
              <a:t> </a:t>
            </a:r>
            <a:endParaRPr lang="en-US" b="1" dirty="0">
              <a:solidFill>
                <a:srgbClr val="008000"/>
              </a:solidFill>
            </a:endParaRPr>
          </a:p>
        </p:txBody>
      </p:sp>
      <p:sp>
        <p:nvSpPr>
          <p:cNvPr id="17" name="TextBox 16"/>
          <p:cNvSpPr txBox="1"/>
          <p:nvPr/>
        </p:nvSpPr>
        <p:spPr>
          <a:xfrm>
            <a:off x="6571303" y="4546600"/>
            <a:ext cx="2235579" cy="1754327"/>
          </a:xfrm>
          <a:prstGeom prst="rect">
            <a:avLst/>
          </a:prstGeom>
          <a:noFill/>
          <a:ln>
            <a:solidFill>
              <a:srgbClr val="FF6600"/>
            </a:solidFill>
          </a:ln>
        </p:spPr>
        <p:txBody>
          <a:bodyPr wrap="square" rtlCol="0">
            <a:spAutoFit/>
          </a:bodyPr>
          <a:lstStyle/>
          <a:p>
            <a:r>
              <a:rPr lang="en-US" dirty="0" smtClean="0">
                <a:solidFill>
                  <a:srgbClr val="FF6600"/>
                </a:solidFill>
              </a:rPr>
              <a:t>=&gt; very likely that past ant. forcing is responsible for a significant fraction of observed European warming </a:t>
            </a:r>
            <a:endParaRPr lang="en-US" dirty="0">
              <a:solidFill>
                <a:srgbClr val="FF6600"/>
              </a:solidFill>
            </a:endParaRPr>
          </a:p>
        </p:txBody>
      </p:sp>
    </p:spTree>
    <p:extLst>
      <p:ext uri="{BB962C8B-B14F-4D97-AF65-F5344CB8AC3E}">
        <p14:creationId xmlns:p14="http://schemas.microsoft.com/office/powerpoint/2010/main" val="456102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881137"/>
            <a:ext cx="3437258" cy="4976863"/>
          </a:xfrm>
        </p:spPr>
      </p:pic>
      <p:pic>
        <p:nvPicPr>
          <p:cNvPr id="4" name="Picture 3" descr="Screen Shot 2014-09-19 at 2.56.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 y="-274756"/>
            <a:ext cx="4785360" cy="2255956"/>
          </a:xfrm>
          <a:prstGeom prst="rect">
            <a:avLst/>
          </a:prstGeom>
        </p:spPr>
      </p:pic>
      <p:pic>
        <p:nvPicPr>
          <p:cNvPr id="5" name="Picture 4" descr="Screen Shot 2014-09-19 at 2.57.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563" y="557530"/>
            <a:ext cx="5338877" cy="575310"/>
          </a:xfrm>
          <a:prstGeom prst="rect">
            <a:avLst/>
          </a:prstGeom>
        </p:spPr>
      </p:pic>
      <p:sp>
        <p:nvSpPr>
          <p:cNvPr id="9" name="TextBox 8"/>
          <p:cNvSpPr txBox="1"/>
          <p:nvPr/>
        </p:nvSpPr>
        <p:spPr>
          <a:xfrm>
            <a:off x="3179541" y="2153379"/>
            <a:ext cx="5120647"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t>Fig 4a shows the estimated likelihood of the risk (probability) of exceeding threshold 1.6 K in the </a:t>
            </a:r>
            <a:r>
              <a:rPr lang="en-US" sz="1200" b="1" u="sng" dirty="0" smtClean="0">
                <a:solidFill>
                  <a:srgbClr val="FF0000"/>
                </a:solidFill>
              </a:rPr>
              <a:t>presence</a:t>
            </a:r>
            <a:r>
              <a:rPr lang="en-US" sz="1200" b="1" dirty="0" smtClean="0">
                <a:solidFill>
                  <a:srgbClr val="FF0000"/>
                </a:solidFill>
              </a:rPr>
              <a:t> of ant. c.c.  (P</a:t>
            </a:r>
            <a:r>
              <a:rPr lang="en-US" sz="1200" b="1" baseline="-25000" dirty="0" smtClean="0">
                <a:solidFill>
                  <a:srgbClr val="FF0000"/>
                </a:solidFill>
              </a:rPr>
              <a:t>1</a:t>
            </a:r>
            <a:r>
              <a:rPr lang="en-US" sz="1200" b="1" dirty="0" smtClean="0">
                <a:solidFill>
                  <a:srgbClr val="FF0000"/>
                </a:solidFill>
              </a:rPr>
              <a:t>) </a:t>
            </a:r>
            <a:r>
              <a:rPr lang="en-US" sz="1200" dirty="0" smtClean="0"/>
              <a:t>and </a:t>
            </a:r>
            <a:r>
              <a:rPr lang="en-US" sz="1200" b="1" dirty="0" smtClean="0">
                <a:solidFill>
                  <a:srgbClr val="008000"/>
                </a:solidFill>
              </a:rPr>
              <a:t>in the </a:t>
            </a:r>
            <a:r>
              <a:rPr lang="en-US" sz="1200" b="1" u="sng" dirty="0" smtClean="0">
                <a:solidFill>
                  <a:srgbClr val="008000"/>
                </a:solidFill>
              </a:rPr>
              <a:t>absence</a:t>
            </a:r>
            <a:r>
              <a:rPr lang="en-US" sz="1200" b="1" dirty="0" smtClean="0">
                <a:solidFill>
                  <a:srgbClr val="008000"/>
                </a:solidFill>
              </a:rPr>
              <a:t> of ant. c.c. (P</a:t>
            </a:r>
            <a:r>
              <a:rPr lang="en-US" sz="1200" b="1" baseline="-25000" dirty="0" smtClean="0">
                <a:solidFill>
                  <a:srgbClr val="008000"/>
                </a:solidFill>
              </a:rPr>
              <a:t>0</a:t>
            </a:r>
            <a:r>
              <a:rPr lang="en-US" sz="1200" b="1" dirty="0" smtClean="0">
                <a:solidFill>
                  <a:srgbClr val="008000"/>
                </a:solidFill>
              </a:rPr>
              <a:t>)</a:t>
            </a:r>
            <a:r>
              <a:rPr lang="en-US" sz="1200" dirty="0" smtClean="0"/>
              <a:t>, expressed as a frequency (bottom x-axis) and a return period (top x-axis)… X-axis labels should be flipped?</a:t>
            </a:r>
          </a:p>
          <a:p>
            <a:r>
              <a:rPr lang="en-US" sz="1200" b="1" dirty="0" smtClean="0">
                <a:solidFill>
                  <a:schemeClr val="accent1"/>
                </a:solidFill>
              </a:rPr>
              <a:t>=&gt; Even in the presence of ant. warming, the estimated probability of exceeding 1.6 K appears to be low (best estimate 1 in 250 year event)</a:t>
            </a:r>
            <a:endParaRPr lang="en-US" sz="1200" b="1" dirty="0">
              <a:solidFill>
                <a:schemeClr val="accent1"/>
              </a:solidFill>
            </a:endParaRPr>
          </a:p>
        </p:txBody>
      </p:sp>
      <p:sp>
        <p:nvSpPr>
          <p:cNvPr id="11" name="Rectangle 10"/>
          <p:cNvSpPr/>
          <p:nvPr/>
        </p:nvSpPr>
        <p:spPr>
          <a:xfrm>
            <a:off x="3179541" y="4122856"/>
            <a:ext cx="5151658" cy="553998"/>
          </a:xfrm>
          <a:prstGeom prst="rect">
            <a:avLst/>
          </a:prstGeom>
          <a:noFill/>
        </p:spPr>
        <p:txBody>
          <a:bodyPr wrap="none" lIns="91440" tIns="45720" rIns="91440" bIns="45720">
            <a:spAutoFit/>
          </a:bodyPr>
          <a:lstStyle/>
          <a:p>
            <a:pPr algn="ctr"/>
            <a:r>
              <a:rPr lang="en-US" sz="3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Fraction Attributable Risk</a:t>
            </a:r>
            <a:endParaRPr lang="en-US" sz="3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2988512" y="4617922"/>
            <a:ext cx="1664768"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smtClean="0">
                <a:solidFill>
                  <a:srgbClr val="0000FF"/>
                </a:solidFill>
              </a:rPr>
              <a:t>“best estimate” of human contribution to increased risk of these very hot European summers [Allen 2003]</a:t>
            </a:r>
            <a:endParaRPr lang="en-US" sz="1000" dirty="0">
              <a:solidFill>
                <a:srgbClr val="0000FF"/>
              </a:solidFill>
            </a:endParaRPr>
          </a:p>
        </p:txBody>
      </p:sp>
      <p:sp>
        <p:nvSpPr>
          <p:cNvPr id="13" name="Bent Arrow 12"/>
          <p:cNvSpPr/>
          <p:nvPr/>
        </p:nvSpPr>
        <p:spPr>
          <a:xfrm rot="10800000">
            <a:off x="2339347" y="5309052"/>
            <a:ext cx="1318252" cy="323913"/>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3437259" y="6046231"/>
            <a:ext cx="5706742" cy="461665"/>
          </a:xfrm>
          <a:prstGeom prst="rect">
            <a:avLst/>
          </a:prstGeom>
          <a:ln>
            <a:solidFill>
              <a:srgbClr val="FF66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smtClean="0">
                <a:solidFill>
                  <a:srgbClr val="FF6600"/>
                </a:solidFill>
              </a:rPr>
              <a:t>=&gt; &gt;90% chance that over ½ of the risk of European summer temps exceeding threshold 1.6 K is attributable to human influence on climate </a:t>
            </a:r>
            <a:endParaRPr lang="en-US" sz="1200" b="1" dirty="0">
              <a:solidFill>
                <a:srgbClr val="FF6600"/>
              </a:solidFill>
            </a:endParaRPr>
          </a:p>
        </p:txBody>
      </p:sp>
      <p:sp>
        <p:nvSpPr>
          <p:cNvPr id="3" name="TextBox 2"/>
          <p:cNvSpPr txBox="1"/>
          <p:nvPr/>
        </p:nvSpPr>
        <p:spPr>
          <a:xfrm>
            <a:off x="774700" y="4432300"/>
            <a:ext cx="1564646" cy="553998"/>
          </a:xfrm>
          <a:prstGeom prst="rect">
            <a:avLst/>
          </a:prstGeom>
          <a:noFill/>
        </p:spPr>
        <p:txBody>
          <a:bodyPr wrap="square" rtlCol="0">
            <a:spAutoFit/>
          </a:bodyPr>
          <a:lstStyle/>
          <a:p>
            <a:r>
              <a:rPr lang="en-US" sz="1000" dirty="0" smtClean="0"/>
              <a:t>large spread reflects uncertainties of c.c. on this spatial scale </a:t>
            </a:r>
            <a:endParaRPr lang="en-US" sz="1000" dirty="0"/>
          </a:p>
        </p:txBody>
      </p:sp>
      <p:sp>
        <p:nvSpPr>
          <p:cNvPr id="16" name="TextBox 15"/>
          <p:cNvSpPr txBox="1"/>
          <p:nvPr/>
        </p:nvSpPr>
        <p:spPr>
          <a:xfrm>
            <a:off x="876300" y="2476545"/>
            <a:ext cx="393700" cy="369332"/>
          </a:xfrm>
          <a:prstGeom prst="rect">
            <a:avLst/>
          </a:prstGeom>
          <a:noFill/>
        </p:spPr>
        <p:txBody>
          <a:bodyPr wrap="square" rtlCol="0">
            <a:spAutoFit/>
          </a:bodyPr>
          <a:lstStyle/>
          <a:p>
            <a:r>
              <a:rPr lang="en-US" dirty="0" smtClean="0">
                <a:solidFill>
                  <a:srgbClr val="008000"/>
                </a:solidFill>
              </a:rPr>
              <a:t>P</a:t>
            </a:r>
            <a:r>
              <a:rPr lang="en-US" baseline="-25000" dirty="0" smtClean="0">
                <a:solidFill>
                  <a:srgbClr val="008000"/>
                </a:solidFill>
              </a:rPr>
              <a:t>0</a:t>
            </a:r>
            <a:endParaRPr lang="en-US" dirty="0">
              <a:solidFill>
                <a:srgbClr val="008000"/>
              </a:solidFill>
            </a:endParaRPr>
          </a:p>
        </p:txBody>
      </p:sp>
      <p:sp>
        <p:nvSpPr>
          <p:cNvPr id="17" name="TextBox 16"/>
          <p:cNvSpPr txBox="1"/>
          <p:nvPr/>
        </p:nvSpPr>
        <p:spPr>
          <a:xfrm>
            <a:off x="1869446" y="3149645"/>
            <a:ext cx="393700" cy="369332"/>
          </a:xfrm>
          <a:prstGeom prst="rect">
            <a:avLst/>
          </a:prstGeom>
          <a:noFill/>
        </p:spPr>
        <p:txBody>
          <a:bodyPr wrap="square" rtlCol="0">
            <a:spAutoFit/>
          </a:bodyPr>
          <a:lstStyle/>
          <a:p>
            <a:r>
              <a:rPr lang="en-US" dirty="0" smtClean="0">
                <a:solidFill>
                  <a:srgbClr val="FF0000"/>
                </a:solidFill>
              </a:rPr>
              <a:t>P</a:t>
            </a:r>
            <a:r>
              <a:rPr lang="en-US" baseline="-25000" dirty="0">
                <a:solidFill>
                  <a:srgbClr val="FF0000"/>
                </a:solidFill>
              </a:rPr>
              <a:t>1</a:t>
            </a:r>
            <a:endParaRPr lang="en-US" dirty="0">
              <a:solidFill>
                <a:srgbClr val="FF0000"/>
              </a:solidFill>
            </a:endParaRPr>
          </a:p>
        </p:txBody>
      </p:sp>
      <p:sp>
        <p:nvSpPr>
          <p:cNvPr id="18" name="TextBox 17"/>
          <p:cNvSpPr txBox="1"/>
          <p:nvPr/>
        </p:nvSpPr>
        <p:spPr>
          <a:xfrm>
            <a:off x="4653280" y="4559300"/>
            <a:ext cx="3944620" cy="1477328"/>
          </a:xfrm>
          <a:prstGeom prst="rect">
            <a:avLst/>
          </a:prstGeom>
          <a:noFill/>
        </p:spPr>
        <p:txBody>
          <a:bodyPr wrap="square" rtlCol="0">
            <a:spAutoFit/>
          </a:bodyPr>
          <a:lstStyle/>
          <a:p>
            <a:pPr marL="285750" indent="-285750">
              <a:buFont typeface="Arial"/>
              <a:buChar char="•"/>
            </a:pPr>
            <a:r>
              <a:rPr lang="en-US" dirty="0" smtClean="0"/>
              <a:t>distribution of attributable increase in risk </a:t>
            </a:r>
            <a:r>
              <a:rPr lang="en-US" dirty="0" smtClean="0">
                <a:solidFill>
                  <a:srgbClr val="FF0000"/>
                </a:solidFill>
              </a:rPr>
              <a:t>P</a:t>
            </a:r>
            <a:r>
              <a:rPr lang="en-US" baseline="-25000" dirty="0" smtClean="0">
                <a:solidFill>
                  <a:srgbClr val="FF0000"/>
                </a:solidFill>
              </a:rPr>
              <a:t>1</a:t>
            </a:r>
            <a:r>
              <a:rPr lang="en-US" dirty="0" smtClean="0"/>
              <a:t>/</a:t>
            </a:r>
            <a:r>
              <a:rPr lang="en-US" dirty="0" smtClean="0">
                <a:solidFill>
                  <a:srgbClr val="008000"/>
                </a:solidFill>
              </a:rPr>
              <a:t>P</a:t>
            </a:r>
            <a:r>
              <a:rPr lang="en-US" baseline="-25000" dirty="0" smtClean="0">
                <a:solidFill>
                  <a:srgbClr val="008000"/>
                </a:solidFill>
              </a:rPr>
              <a:t>0</a:t>
            </a:r>
            <a:r>
              <a:rPr lang="en-US" dirty="0" smtClean="0"/>
              <a:t> </a:t>
            </a:r>
          </a:p>
          <a:p>
            <a:pPr marL="285750" indent="-285750">
              <a:buFont typeface="Arial"/>
              <a:buChar char="•"/>
            </a:pPr>
            <a:r>
              <a:rPr lang="en-US" dirty="0" smtClean="0"/>
              <a:t>FAR =((</a:t>
            </a:r>
            <a:r>
              <a:rPr lang="en-US" dirty="0" smtClean="0">
                <a:solidFill>
                  <a:srgbClr val="FF0000"/>
                </a:solidFill>
              </a:rPr>
              <a:t>P</a:t>
            </a:r>
            <a:r>
              <a:rPr lang="en-US" baseline="-25000" dirty="0" smtClean="0">
                <a:solidFill>
                  <a:srgbClr val="FF0000"/>
                </a:solidFill>
              </a:rPr>
              <a:t>1</a:t>
            </a:r>
            <a:r>
              <a:rPr lang="en-US" dirty="0" smtClean="0"/>
              <a:t>-</a:t>
            </a:r>
            <a:r>
              <a:rPr lang="en-US" dirty="0" smtClean="0">
                <a:solidFill>
                  <a:srgbClr val="008000"/>
                </a:solidFill>
              </a:rPr>
              <a:t>P</a:t>
            </a:r>
            <a:r>
              <a:rPr lang="en-US" baseline="-25000" dirty="0" smtClean="0">
                <a:solidFill>
                  <a:srgbClr val="008000"/>
                </a:solidFill>
              </a:rPr>
              <a:t>0</a:t>
            </a:r>
            <a:r>
              <a:rPr lang="en-US" dirty="0" smtClean="0"/>
              <a:t>)/</a:t>
            </a:r>
            <a:r>
              <a:rPr lang="en-US" dirty="0">
                <a:solidFill>
                  <a:srgbClr val="FF0000"/>
                </a:solidFill>
              </a:rPr>
              <a:t>P</a:t>
            </a:r>
            <a:r>
              <a:rPr lang="en-US" baseline="-25000" dirty="0">
                <a:solidFill>
                  <a:srgbClr val="FF0000"/>
                </a:solidFill>
              </a:rPr>
              <a:t>1</a:t>
            </a:r>
            <a:r>
              <a:rPr lang="en-US" dirty="0" smtClean="0"/>
              <a:t> )</a:t>
            </a:r>
            <a:endParaRPr lang="en-US" dirty="0">
              <a:solidFill>
                <a:srgbClr val="008000"/>
              </a:solidFill>
            </a:endParaRPr>
          </a:p>
          <a:p>
            <a:endParaRPr lang="en-US" dirty="0">
              <a:solidFill>
                <a:srgbClr val="FF0000"/>
              </a:solidFill>
            </a:endParaRPr>
          </a:p>
          <a:p>
            <a:endParaRPr lang="en-US" dirty="0"/>
          </a:p>
        </p:txBody>
      </p:sp>
    </p:spTree>
    <p:extLst>
      <p:ext uri="{BB962C8B-B14F-4D97-AF65-F5344CB8AC3E}">
        <p14:creationId xmlns:p14="http://schemas.microsoft.com/office/powerpoint/2010/main" val="456102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SREX </a:t>
            </a:r>
            <a:r>
              <a:rPr lang="en-US" dirty="0" smtClean="0"/>
              <a:t>3.3.1: Observed Changes </a:t>
            </a:r>
            <a:endParaRPr lang="en-US" dirty="0"/>
          </a:p>
        </p:txBody>
      </p:sp>
      <p:sp>
        <p:nvSpPr>
          <p:cNvPr id="3" name="Content Placeholder 2"/>
          <p:cNvSpPr>
            <a:spLocks noGrp="1"/>
          </p:cNvSpPr>
          <p:nvPr>
            <p:ph idx="1"/>
          </p:nvPr>
        </p:nvSpPr>
        <p:spPr>
          <a:xfrm>
            <a:off x="685800" y="1507067"/>
            <a:ext cx="7772400" cy="4114800"/>
          </a:xfrm>
        </p:spPr>
        <p:txBody>
          <a:bodyPr/>
          <a:lstStyle/>
          <a:p>
            <a:r>
              <a:rPr lang="en-US" dirty="0" smtClean="0"/>
              <a:t>reconstructed monthly &amp; seasonal temp over central Europe back to 1500 </a:t>
            </a:r>
          </a:p>
          <a:p>
            <a:pPr lvl="1"/>
            <a:r>
              <a:rPr lang="en-US" dirty="0" smtClean="0"/>
              <a:t>variety of temp. proxy records used </a:t>
            </a:r>
          </a:p>
          <a:p>
            <a:pPr lvl="1"/>
            <a:r>
              <a:rPr lang="en-US" dirty="0" err="1"/>
              <a:t>Dubrovolny</a:t>
            </a:r>
            <a:r>
              <a:rPr lang="en-US" dirty="0"/>
              <a:t> et al. [2010] </a:t>
            </a:r>
            <a:endParaRPr lang="en-US" dirty="0" smtClean="0"/>
          </a:p>
          <a:p>
            <a:pPr lvl="1"/>
            <a:r>
              <a:rPr lang="en-US" dirty="0" smtClean="0"/>
              <a:t>summer 2003 and </a:t>
            </a:r>
            <a:r>
              <a:rPr lang="en-US" dirty="0" err="1" smtClean="0"/>
              <a:t>july</a:t>
            </a:r>
            <a:r>
              <a:rPr lang="en-US" dirty="0" smtClean="0"/>
              <a:t> 2006 heat waves exceed +2 standard deviations associated w/ reconstruction method </a:t>
            </a:r>
          </a:p>
          <a:p>
            <a:r>
              <a:rPr lang="en-US" dirty="0" smtClean="0"/>
              <a:t>summers 2003 over central Europe &amp; 2010 over eastern Europe &amp; Russia  </a:t>
            </a:r>
          </a:p>
          <a:p>
            <a:pPr lvl="1"/>
            <a:r>
              <a:rPr lang="en-US" dirty="0" smtClean="0"/>
              <a:t>both broke the 500 year long seasonal temp. record over 50% of Europe [</a:t>
            </a:r>
            <a:r>
              <a:rPr lang="en-US" dirty="0" err="1" smtClean="0"/>
              <a:t>Barriopedro</a:t>
            </a:r>
            <a:r>
              <a:rPr lang="en-US" dirty="0" smtClean="0"/>
              <a:t> et al., 2011]</a:t>
            </a:r>
          </a:p>
          <a:p>
            <a:r>
              <a:rPr lang="en-US" dirty="0" smtClean="0"/>
              <a:t>strong natural variability in Mediterranean basin?</a:t>
            </a:r>
          </a:p>
          <a:p>
            <a:pPr lvl="1"/>
            <a:r>
              <a:rPr lang="en-US" dirty="0" smtClean="0"/>
              <a:t>discontinuities in records limit interpretation of finding</a:t>
            </a:r>
          </a:p>
          <a:p>
            <a:pPr lvl="1"/>
            <a:r>
              <a:rPr lang="en-US" dirty="0" err="1" smtClean="0"/>
              <a:t>Camuffo</a:t>
            </a:r>
            <a:r>
              <a:rPr lang="en-US" dirty="0" smtClean="0"/>
              <a:t> et al. [2010]</a:t>
            </a:r>
          </a:p>
          <a:p>
            <a:endParaRPr lang="en-US" dirty="0"/>
          </a:p>
        </p:txBody>
      </p:sp>
    </p:spTree>
    <p:extLst>
      <p:ext uri="{BB962C8B-B14F-4D97-AF65-F5344CB8AC3E}">
        <p14:creationId xmlns:p14="http://schemas.microsoft.com/office/powerpoint/2010/main" val="36536022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Take-</a:t>
            </a:r>
            <a:r>
              <a:rPr lang="en-US" dirty="0" err="1" smtClean="0"/>
              <a:t>aways</a:t>
            </a:r>
            <a:r>
              <a:rPr lang="en-US" dirty="0" smtClean="0"/>
              <a:t> </a:t>
            </a:r>
          </a:p>
          <a:p>
            <a:pPr lvl="1"/>
            <a:r>
              <a:rPr lang="en-US" dirty="0" smtClean="0"/>
              <a:t>European summers are warming owing to ant. c.c. </a:t>
            </a:r>
          </a:p>
          <a:p>
            <a:pPr lvl="1"/>
            <a:r>
              <a:rPr lang="en-US" dirty="0" smtClean="0"/>
              <a:t>under SRES A2 with HadCM3, by end of 21</a:t>
            </a:r>
            <a:r>
              <a:rPr lang="en-US" baseline="30000" dirty="0" smtClean="0"/>
              <a:t>st</a:t>
            </a:r>
            <a:r>
              <a:rPr lang="en-US" dirty="0" smtClean="0"/>
              <a:t> C, summer 2003 would be an anomalously cold summer relative to the new climate (Fig 1)</a:t>
            </a:r>
          </a:p>
          <a:p>
            <a:pPr lvl="1"/>
            <a:r>
              <a:rPr lang="en-US" dirty="0" smtClean="0"/>
              <a:t>changing natural HadCM3 natural simulations changes results by less than 5% </a:t>
            </a:r>
            <a:endParaRPr lang="en-US" dirty="0"/>
          </a:p>
        </p:txBody>
      </p:sp>
      <p:pic>
        <p:nvPicPr>
          <p:cNvPr id="4" name="Picture 3" descr="Screen Shot 2014-09-19 at 2.56.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 y="-274756"/>
            <a:ext cx="4785360" cy="2255956"/>
          </a:xfrm>
          <a:prstGeom prst="rect">
            <a:avLst/>
          </a:prstGeom>
        </p:spPr>
      </p:pic>
      <p:pic>
        <p:nvPicPr>
          <p:cNvPr id="5" name="Picture 4" descr="Screen Shot 2014-09-19 at 2.57.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563" y="557530"/>
            <a:ext cx="5338877" cy="575310"/>
          </a:xfrm>
          <a:prstGeom prst="rect">
            <a:avLst/>
          </a:prstGeom>
        </p:spPr>
      </p:pic>
    </p:spTree>
    <p:extLst>
      <p:ext uri="{BB962C8B-B14F-4D97-AF65-F5344CB8AC3E}">
        <p14:creationId xmlns:p14="http://schemas.microsoft.com/office/powerpoint/2010/main" val="11411389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mega heat waves during summers 2003 over c. Europe and 2010 over e. Europe and Russia were associated with atm. blocking patterns, reduced cloudiness, and advection of warm air </a:t>
            </a:r>
          </a:p>
          <a:p>
            <a:pPr lvl="1"/>
            <a:r>
              <a:rPr lang="en-US" dirty="0" smtClean="0"/>
              <a:t>under </a:t>
            </a:r>
            <a:r>
              <a:rPr lang="en-US" dirty="0"/>
              <a:t>these </a:t>
            </a:r>
            <a:r>
              <a:rPr lang="en-US" dirty="0" smtClean="0"/>
              <a:t>persistent </a:t>
            </a:r>
            <a:r>
              <a:rPr lang="en-US" dirty="0"/>
              <a:t>synoptic </a:t>
            </a:r>
            <a:r>
              <a:rPr lang="en-US" dirty="0" smtClean="0"/>
              <a:t>conditions, depletion of soil moisture and subsequent reduction in evaporative cooling may further amplify air temps (“</a:t>
            </a:r>
            <a:r>
              <a:rPr lang="en-US" dirty="0"/>
              <a:t>soil moisture-temperature </a:t>
            </a:r>
            <a:r>
              <a:rPr lang="en-US" dirty="0" smtClean="0"/>
              <a:t>feedback”)</a:t>
            </a:r>
          </a:p>
          <a:p>
            <a:r>
              <a:rPr lang="en-US" dirty="0" err="1" smtClean="0"/>
              <a:t>Miralles</a:t>
            </a:r>
            <a:r>
              <a:rPr lang="en-US" dirty="0" smtClean="0"/>
              <a:t> et al. combines </a:t>
            </a:r>
            <a:r>
              <a:rPr lang="en-US" dirty="0" err="1" smtClean="0"/>
              <a:t>multiscale</a:t>
            </a:r>
            <a:r>
              <a:rPr lang="en-US" dirty="0" smtClean="0"/>
              <a:t> (</a:t>
            </a:r>
            <a:r>
              <a:rPr lang="en-US" dirty="0" err="1" smtClean="0"/>
              <a:t>sfc</a:t>
            </a:r>
            <a:r>
              <a:rPr lang="en-US" dirty="0" smtClean="0"/>
              <a:t> + air) </a:t>
            </a:r>
            <a:r>
              <a:rPr lang="en-US" dirty="0" err="1" smtClean="0"/>
              <a:t>obs</a:t>
            </a:r>
            <a:r>
              <a:rPr lang="en-US" dirty="0" smtClean="0"/>
              <a:t> from both mega heat waves within a mechanistic framework to give new evidence of the land-atm. interactions and atm. boundary layer (ABL) dynamics that dominate these events </a:t>
            </a:r>
          </a:p>
          <a:p>
            <a:pPr marL="914400" lvl="2" indent="0">
              <a:buNone/>
            </a:pPr>
            <a:endParaRPr lang="en-US" dirty="0" smtClean="0"/>
          </a:p>
        </p:txBody>
      </p:sp>
      <p:pic>
        <p:nvPicPr>
          <p:cNvPr id="4" name="Content Placeholder 3" descr="Screen Shot 2014-09-20 at 3.22.40 PM.png"/>
          <p:cNvPicPr>
            <a:picLocks noChangeAspect="1"/>
          </p:cNvPicPr>
          <p:nvPr/>
        </p:nvPicPr>
        <p:blipFill>
          <a:blip r:embed="rId2">
            <a:extLst>
              <a:ext uri="{28A0092B-C50C-407E-A947-70E740481C1C}">
                <a14:useLocalDpi xmlns:a14="http://schemas.microsoft.com/office/drawing/2010/main" val="0"/>
              </a:ext>
            </a:extLst>
          </a:blip>
          <a:srcRect t="-17603" b="-17603"/>
          <a:stretch>
            <a:fillRect/>
          </a:stretch>
        </p:blipFill>
        <p:spPr bwMode="auto">
          <a:xfrm>
            <a:off x="0" y="-359573"/>
            <a:ext cx="5248841" cy="27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5707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descr="Screen Shot 2014-09-20 at 3.22.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 y="2010288"/>
            <a:ext cx="6362700" cy="4635500"/>
          </a:xfrm>
          <a:prstGeom prst="rect">
            <a:avLst/>
          </a:prstGeom>
        </p:spPr>
      </p:pic>
      <p:sp>
        <p:nvSpPr>
          <p:cNvPr id="6" name="TextBox 5"/>
          <p:cNvSpPr txBox="1"/>
          <p:nvPr/>
        </p:nvSpPr>
        <p:spPr>
          <a:xfrm>
            <a:off x="131012" y="2230322"/>
            <a:ext cx="2650288"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smtClean="0">
                <a:solidFill>
                  <a:srgbClr val="0000FF"/>
                </a:solidFill>
              </a:rPr>
              <a:t>previous studies have pointed to the large variability in soil moisture in mid-latitude regions as a reason for their larger predisposition to experiencing mega heat waves</a:t>
            </a:r>
          </a:p>
          <a:p>
            <a:endParaRPr lang="en-US" sz="1000" dirty="0">
              <a:solidFill>
                <a:srgbClr val="0000FF"/>
              </a:solidFill>
            </a:endParaRPr>
          </a:p>
          <a:p>
            <a:pPr marL="171450" indent="-171450">
              <a:buFont typeface="Arial"/>
              <a:buChar char="•"/>
            </a:pPr>
            <a:r>
              <a:rPr lang="en-US" sz="1000" dirty="0" smtClean="0">
                <a:solidFill>
                  <a:srgbClr val="0000FF"/>
                </a:solidFill>
              </a:rPr>
              <a:t>Fig 1 gives a historical perspective (1980-2011) of the statistical coupling b/w soil moisture and summer air temperatures in </a:t>
            </a:r>
            <a:r>
              <a:rPr lang="en-US" sz="1000" dirty="0">
                <a:solidFill>
                  <a:srgbClr val="0000FF"/>
                </a:solidFill>
              </a:rPr>
              <a:t>E</a:t>
            </a:r>
            <a:r>
              <a:rPr lang="en-US" sz="1000" dirty="0" smtClean="0">
                <a:solidFill>
                  <a:srgbClr val="0000FF"/>
                </a:solidFill>
              </a:rPr>
              <a:t>urope </a:t>
            </a:r>
          </a:p>
        </p:txBody>
      </p:sp>
    </p:spTree>
    <p:extLst>
      <p:ext uri="{BB962C8B-B14F-4D97-AF65-F5344CB8AC3E}">
        <p14:creationId xmlns:p14="http://schemas.microsoft.com/office/powerpoint/2010/main" val="280147700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descr="Screen Shot 2014-09-20 at 3.22.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 y="2010288"/>
            <a:ext cx="6362700" cy="4635500"/>
          </a:xfrm>
          <a:prstGeom prst="rect">
            <a:avLst/>
          </a:prstGeom>
        </p:spPr>
      </p:pic>
      <p:sp>
        <p:nvSpPr>
          <p:cNvPr id="6" name="TextBox 5"/>
          <p:cNvSpPr txBox="1"/>
          <p:nvPr/>
        </p:nvSpPr>
        <p:spPr>
          <a:xfrm>
            <a:off x="131012" y="2230322"/>
            <a:ext cx="2650288"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smtClean="0">
                <a:solidFill>
                  <a:srgbClr val="0000FF"/>
                </a:solidFill>
              </a:rPr>
              <a:t>previous studies have pointed to the large variability in soil moisture in mid-latitude regions as a reason for their larger predisposition to experiencing mega heat waves</a:t>
            </a:r>
          </a:p>
          <a:p>
            <a:endParaRPr lang="en-US" sz="1000" dirty="0">
              <a:solidFill>
                <a:srgbClr val="0000FF"/>
              </a:solidFill>
            </a:endParaRPr>
          </a:p>
          <a:p>
            <a:pPr marL="171450" indent="-171450">
              <a:buFont typeface="Arial"/>
              <a:buChar char="•"/>
            </a:pPr>
            <a:r>
              <a:rPr lang="en-US" sz="1000" dirty="0" smtClean="0">
                <a:solidFill>
                  <a:srgbClr val="0000FF"/>
                </a:solidFill>
              </a:rPr>
              <a:t>Fig 1 gives a historical perspective (1980-2011) of the statistical coupling b/w soil moisture and summer air temperatures in </a:t>
            </a:r>
            <a:r>
              <a:rPr lang="en-US" sz="1000" dirty="0">
                <a:solidFill>
                  <a:srgbClr val="0000FF"/>
                </a:solidFill>
              </a:rPr>
              <a:t>E</a:t>
            </a:r>
            <a:r>
              <a:rPr lang="en-US" sz="1000" dirty="0" smtClean="0">
                <a:solidFill>
                  <a:srgbClr val="0000FF"/>
                </a:solidFill>
              </a:rPr>
              <a:t>urope </a:t>
            </a:r>
          </a:p>
        </p:txBody>
      </p:sp>
      <p:sp>
        <p:nvSpPr>
          <p:cNvPr id="7" name="TextBox 6"/>
          <p:cNvSpPr txBox="1"/>
          <p:nvPr/>
        </p:nvSpPr>
        <p:spPr>
          <a:xfrm>
            <a:off x="7150100" y="404336"/>
            <a:ext cx="18923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dirty="0" smtClean="0">
                <a:solidFill>
                  <a:schemeClr val="accent1"/>
                </a:solidFill>
              </a:rPr>
              <a:t>pi  = coupling diagnostic that expresses the co-variability of the anomalies in afternoon air temperature (T’) and anomalies in the contribution of soil dryness to the </a:t>
            </a:r>
            <a:r>
              <a:rPr lang="en-US" sz="1000" dirty="0" err="1" smtClean="0">
                <a:solidFill>
                  <a:schemeClr val="accent1"/>
                </a:solidFill>
              </a:rPr>
              <a:t>sfc</a:t>
            </a:r>
            <a:r>
              <a:rPr lang="en-US" sz="1000" dirty="0" smtClean="0">
                <a:solidFill>
                  <a:schemeClr val="accent1"/>
                </a:solidFill>
              </a:rPr>
              <a:t> sensible heat flux (</a:t>
            </a:r>
            <a:r>
              <a:rPr lang="en-US" sz="1000" i="1" dirty="0" smtClean="0">
                <a:solidFill>
                  <a:schemeClr val="accent1"/>
                </a:solidFill>
              </a:rPr>
              <a:t>e’</a:t>
            </a:r>
            <a:r>
              <a:rPr lang="en-US" sz="1000" dirty="0" smtClean="0">
                <a:solidFill>
                  <a:schemeClr val="accent1"/>
                </a:solidFill>
              </a:rPr>
              <a:t>); derived using reanalysis and satellite data </a:t>
            </a:r>
          </a:p>
        </p:txBody>
      </p:sp>
      <p:sp>
        <p:nvSpPr>
          <p:cNvPr id="3" name="Down Arrow 2"/>
          <p:cNvSpPr/>
          <p:nvPr/>
        </p:nvSpPr>
        <p:spPr>
          <a:xfrm>
            <a:off x="8610600" y="1881664"/>
            <a:ext cx="330200" cy="2209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27082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descr="Screen Shot 2014-09-20 at 3.22.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 y="2010288"/>
            <a:ext cx="6362700" cy="4635500"/>
          </a:xfrm>
          <a:prstGeom prst="rect">
            <a:avLst/>
          </a:prstGeom>
        </p:spPr>
      </p:pic>
      <p:sp>
        <p:nvSpPr>
          <p:cNvPr id="6" name="TextBox 5"/>
          <p:cNvSpPr txBox="1"/>
          <p:nvPr/>
        </p:nvSpPr>
        <p:spPr>
          <a:xfrm>
            <a:off x="131012" y="2230322"/>
            <a:ext cx="2650288"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smtClean="0">
                <a:solidFill>
                  <a:srgbClr val="0000FF"/>
                </a:solidFill>
              </a:rPr>
              <a:t>previous studies have pointed to the large variability in soil moisture in mid-latitude regions as a reason for their larger predisposition to experiencing mega heat waves</a:t>
            </a:r>
          </a:p>
          <a:p>
            <a:endParaRPr lang="en-US" sz="1000" dirty="0">
              <a:solidFill>
                <a:srgbClr val="0000FF"/>
              </a:solidFill>
            </a:endParaRPr>
          </a:p>
          <a:p>
            <a:pPr marL="171450" indent="-171450">
              <a:buFont typeface="Arial"/>
              <a:buChar char="•"/>
            </a:pPr>
            <a:r>
              <a:rPr lang="en-US" sz="1000" dirty="0" smtClean="0">
                <a:solidFill>
                  <a:srgbClr val="0000FF"/>
                </a:solidFill>
              </a:rPr>
              <a:t>Fig 1 gives a historical perspective (1980-2011) of the statistical coupling b/w soil moisture and summer air temperatures in </a:t>
            </a:r>
            <a:r>
              <a:rPr lang="en-US" sz="1000" dirty="0">
                <a:solidFill>
                  <a:srgbClr val="0000FF"/>
                </a:solidFill>
              </a:rPr>
              <a:t>E</a:t>
            </a:r>
            <a:r>
              <a:rPr lang="en-US" sz="1000" dirty="0" smtClean="0">
                <a:solidFill>
                  <a:srgbClr val="0000FF"/>
                </a:solidFill>
              </a:rPr>
              <a:t>urope </a:t>
            </a:r>
          </a:p>
        </p:txBody>
      </p:sp>
      <p:sp>
        <p:nvSpPr>
          <p:cNvPr id="7" name="TextBox 6"/>
          <p:cNvSpPr txBox="1"/>
          <p:nvPr/>
        </p:nvSpPr>
        <p:spPr>
          <a:xfrm>
            <a:off x="7150100" y="404336"/>
            <a:ext cx="18923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dirty="0" smtClean="0">
                <a:solidFill>
                  <a:schemeClr val="accent1"/>
                </a:solidFill>
              </a:rPr>
              <a:t>pi  = coupling diagnostic that expresses the co-variability of the anomalies in afternoon air temperature (T’) and anomalies in the contribution of soil dryness to the </a:t>
            </a:r>
            <a:r>
              <a:rPr lang="en-US" sz="1000" dirty="0" err="1" smtClean="0">
                <a:solidFill>
                  <a:schemeClr val="accent1"/>
                </a:solidFill>
              </a:rPr>
              <a:t>sfc</a:t>
            </a:r>
            <a:r>
              <a:rPr lang="en-US" sz="1000" dirty="0" smtClean="0">
                <a:solidFill>
                  <a:schemeClr val="accent1"/>
                </a:solidFill>
              </a:rPr>
              <a:t> sensible heat flux (</a:t>
            </a:r>
            <a:r>
              <a:rPr lang="en-US" sz="1000" i="1" dirty="0" smtClean="0">
                <a:solidFill>
                  <a:schemeClr val="accent1"/>
                </a:solidFill>
              </a:rPr>
              <a:t>e’</a:t>
            </a:r>
            <a:r>
              <a:rPr lang="en-US" sz="1000" dirty="0" smtClean="0">
                <a:solidFill>
                  <a:schemeClr val="accent1"/>
                </a:solidFill>
              </a:rPr>
              <a:t>); derived using reanalysis and satellite data </a:t>
            </a:r>
          </a:p>
        </p:txBody>
      </p:sp>
      <p:sp>
        <p:nvSpPr>
          <p:cNvPr id="3" name="Down Arrow 2"/>
          <p:cNvSpPr/>
          <p:nvPr/>
        </p:nvSpPr>
        <p:spPr>
          <a:xfrm>
            <a:off x="8610600" y="1881664"/>
            <a:ext cx="330200" cy="2209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038600" y="1368548"/>
            <a:ext cx="2825750" cy="861774"/>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dirty="0" smtClean="0">
                <a:solidFill>
                  <a:srgbClr val="FF0000"/>
                </a:solidFill>
              </a:rPr>
              <a:t>unprecedentedly high values of pi during the summers of 2003 and 2010 indicate that when the extreme high temps occurred, soils were extraordinarily dry and yielding a large flux of sensible heat </a:t>
            </a:r>
          </a:p>
        </p:txBody>
      </p:sp>
    </p:spTree>
    <p:extLst>
      <p:ext uri="{BB962C8B-B14F-4D97-AF65-F5344CB8AC3E}">
        <p14:creationId xmlns:p14="http://schemas.microsoft.com/office/powerpoint/2010/main" val="251827082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descr="Screen Shot 2014-09-20 at 3.22.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 y="2010288"/>
            <a:ext cx="6362700" cy="4635500"/>
          </a:xfrm>
          <a:prstGeom prst="rect">
            <a:avLst/>
          </a:prstGeom>
        </p:spPr>
      </p:pic>
      <p:sp>
        <p:nvSpPr>
          <p:cNvPr id="6" name="TextBox 5"/>
          <p:cNvSpPr txBox="1"/>
          <p:nvPr/>
        </p:nvSpPr>
        <p:spPr>
          <a:xfrm>
            <a:off x="131012" y="2230322"/>
            <a:ext cx="2650288"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smtClean="0">
                <a:solidFill>
                  <a:srgbClr val="0000FF"/>
                </a:solidFill>
              </a:rPr>
              <a:t>previous studies have pointed to the large variability in soil moisture in mid-latitude regions as a reason for their larger predisposition to experiencing mega heat waves</a:t>
            </a:r>
          </a:p>
          <a:p>
            <a:endParaRPr lang="en-US" sz="1000" dirty="0">
              <a:solidFill>
                <a:srgbClr val="0000FF"/>
              </a:solidFill>
            </a:endParaRPr>
          </a:p>
          <a:p>
            <a:pPr marL="171450" indent="-171450">
              <a:buFont typeface="Arial"/>
              <a:buChar char="•"/>
            </a:pPr>
            <a:r>
              <a:rPr lang="en-US" sz="1000" dirty="0" smtClean="0">
                <a:solidFill>
                  <a:srgbClr val="0000FF"/>
                </a:solidFill>
              </a:rPr>
              <a:t>Fig 1 gives a historical perspective (1980-2011) of the statistical coupling b/w soil moisture and summer air temperatures in </a:t>
            </a:r>
            <a:r>
              <a:rPr lang="en-US" sz="1000" dirty="0">
                <a:solidFill>
                  <a:srgbClr val="0000FF"/>
                </a:solidFill>
              </a:rPr>
              <a:t>E</a:t>
            </a:r>
            <a:r>
              <a:rPr lang="en-US" sz="1000" dirty="0" smtClean="0">
                <a:solidFill>
                  <a:srgbClr val="0000FF"/>
                </a:solidFill>
              </a:rPr>
              <a:t>urope </a:t>
            </a:r>
          </a:p>
        </p:txBody>
      </p:sp>
      <p:sp>
        <p:nvSpPr>
          <p:cNvPr id="7" name="TextBox 6"/>
          <p:cNvSpPr txBox="1"/>
          <p:nvPr/>
        </p:nvSpPr>
        <p:spPr>
          <a:xfrm>
            <a:off x="7150100" y="404336"/>
            <a:ext cx="18923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dirty="0" smtClean="0">
                <a:solidFill>
                  <a:schemeClr val="accent1"/>
                </a:solidFill>
              </a:rPr>
              <a:t>pi  = coupling diagnostic that expresses the co-variability of the anomalies in afternoon air temperature (T’) and anomalies in the contribution of soil dryness to the </a:t>
            </a:r>
            <a:r>
              <a:rPr lang="en-US" sz="1000" dirty="0" err="1" smtClean="0">
                <a:solidFill>
                  <a:schemeClr val="accent1"/>
                </a:solidFill>
              </a:rPr>
              <a:t>sfc</a:t>
            </a:r>
            <a:r>
              <a:rPr lang="en-US" sz="1000" dirty="0" smtClean="0">
                <a:solidFill>
                  <a:schemeClr val="accent1"/>
                </a:solidFill>
              </a:rPr>
              <a:t> sensible heat flux (</a:t>
            </a:r>
            <a:r>
              <a:rPr lang="en-US" sz="1000" i="1" dirty="0" smtClean="0">
                <a:solidFill>
                  <a:schemeClr val="accent1"/>
                </a:solidFill>
              </a:rPr>
              <a:t>e’</a:t>
            </a:r>
            <a:r>
              <a:rPr lang="en-US" sz="1000" dirty="0" smtClean="0">
                <a:solidFill>
                  <a:schemeClr val="accent1"/>
                </a:solidFill>
              </a:rPr>
              <a:t>); derived using reanalysis and satellite data </a:t>
            </a:r>
          </a:p>
        </p:txBody>
      </p:sp>
      <p:sp>
        <p:nvSpPr>
          <p:cNvPr id="3" name="Down Arrow 2"/>
          <p:cNvSpPr/>
          <p:nvPr/>
        </p:nvSpPr>
        <p:spPr>
          <a:xfrm>
            <a:off x="8610600" y="1881664"/>
            <a:ext cx="330200" cy="2209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038600" y="1368548"/>
            <a:ext cx="2825750" cy="861774"/>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dirty="0" smtClean="0">
                <a:solidFill>
                  <a:srgbClr val="FF0000"/>
                </a:solidFill>
              </a:rPr>
              <a:t>unprecedentedly high values of pi during the summers of 2003 and 2010 indicate that when the extreme high temps occurred, soils were extraordinarily dry and yielding a large flux of sensible heat </a:t>
            </a:r>
          </a:p>
        </p:txBody>
      </p:sp>
      <p:sp>
        <p:nvSpPr>
          <p:cNvPr id="9" name="TextBox 8"/>
          <p:cNvSpPr txBox="1"/>
          <p:nvPr/>
        </p:nvSpPr>
        <p:spPr>
          <a:xfrm>
            <a:off x="319481" y="5108683"/>
            <a:ext cx="2269752" cy="147732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000" dirty="0" smtClean="0">
                <a:solidFill>
                  <a:schemeClr val="tx1"/>
                </a:solidFill>
              </a:rPr>
              <a:t>strength of the coupling is similar for heat waves of 2003 and 2010, suggesting an analogous role of soil moisture in the intensification of temperatures in both heat waves </a:t>
            </a:r>
          </a:p>
          <a:p>
            <a:pPr marL="171450" indent="-171450">
              <a:buFont typeface="Arial"/>
              <a:buChar char="•"/>
            </a:pPr>
            <a:r>
              <a:rPr lang="en-US" sz="1000" dirty="0" smtClean="0">
                <a:solidFill>
                  <a:schemeClr val="tx1"/>
                </a:solidFill>
              </a:rPr>
              <a:t>coupling extended over a longer period and over a larger area in 2010, indicating a more persistent synoptic situation </a:t>
            </a:r>
          </a:p>
        </p:txBody>
      </p:sp>
    </p:spTree>
    <p:extLst>
      <p:ext uri="{BB962C8B-B14F-4D97-AF65-F5344CB8AC3E}">
        <p14:creationId xmlns:p14="http://schemas.microsoft.com/office/powerpoint/2010/main" val="17386430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3">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900" y="1430643"/>
            <a:ext cx="6311900" cy="5298072"/>
          </a:xfrm>
          <a:prstGeom prst="rect">
            <a:avLst/>
          </a:prstGeom>
        </p:spPr>
      </p:pic>
    </p:spTree>
    <p:extLst>
      <p:ext uri="{BB962C8B-B14F-4D97-AF65-F5344CB8AC3E}">
        <p14:creationId xmlns:p14="http://schemas.microsoft.com/office/powerpoint/2010/main" val="366367131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39" y="2119229"/>
            <a:ext cx="9787739" cy="1997931"/>
          </a:xfrm>
          <a:prstGeom prst="rect">
            <a:avLst/>
          </a:prstGeom>
        </p:spPr>
      </p:pic>
      <p:sp>
        <p:nvSpPr>
          <p:cNvPr id="6" name="TextBox 5"/>
          <p:cNvSpPr txBox="1"/>
          <p:nvPr/>
        </p:nvSpPr>
        <p:spPr>
          <a:xfrm>
            <a:off x="203200" y="4960821"/>
            <a:ext cx="8826500" cy="175432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Arial"/>
              <a:buChar char="•"/>
            </a:pPr>
            <a:r>
              <a:rPr lang="en-US" sz="1400" dirty="0" smtClean="0">
                <a:solidFill>
                  <a:srgbClr val="0000FF"/>
                </a:solidFill>
              </a:rPr>
              <a:t>blocking synoptic conditions are more dominant in 2010, allowing a continuous southerly advection of warm air  </a:t>
            </a:r>
          </a:p>
          <a:p>
            <a:pPr marL="171450" indent="-171450">
              <a:buFont typeface="Arial"/>
              <a:buChar char="•"/>
            </a:pPr>
            <a:r>
              <a:rPr lang="en-US" sz="1400" dirty="0" smtClean="0">
                <a:solidFill>
                  <a:srgbClr val="0000FF"/>
                </a:solidFill>
                <a:sym typeface="Wingdings"/>
              </a:rPr>
              <a:t>during 2003 the wind direction and strength of the convection affected by formation of </a:t>
            </a:r>
            <a:r>
              <a:rPr lang="en-US" sz="1400" dirty="0" err="1" smtClean="0">
                <a:solidFill>
                  <a:srgbClr val="0000FF"/>
                </a:solidFill>
                <a:sym typeface="Wingdings"/>
              </a:rPr>
              <a:t>mesoscale</a:t>
            </a:r>
            <a:r>
              <a:rPr lang="en-US" sz="1400" dirty="0" smtClean="0">
                <a:solidFill>
                  <a:srgbClr val="0000FF"/>
                </a:solidFill>
                <a:sym typeface="Wingdings"/>
              </a:rPr>
              <a:t> thermal lows (low-pressure areas characteristic of very dry soils and intense ABL growth; Iberian peninsula and southern France in Fig 2a)</a:t>
            </a:r>
          </a:p>
          <a:p>
            <a:pPr marL="171450" indent="-171450">
              <a:buFont typeface="Arial"/>
              <a:buChar char="•"/>
            </a:pPr>
            <a:r>
              <a:rPr lang="en-US" sz="1400" dirty="0" smtClean="0">
                <a:solidFill>
                  <a:srgbClr val="0000FF"/>
                </a:solidFill>
              </a:rPr>
              <a:t>max temps developed between high and low pressure systems</a:t>
            </a:r>
          </a:p>
          <a:p>
            <a:pPr marL="628650" lvl="1" indent="-171450">
              <a:buFont typeface="Arial"/>
              <a:buChar char="•"/>
            </a:pPr>
            <a:r>
              <a:rPr lang="en-US" sz="1400" dirty="0" smtClean="0">
                <a:solidFill>
                  <a:srgbClr val="0000FF"/>
                </a:solidFill>
              </a:rPr>
              <a:t>combination of clear skies, low levels of subsidence, warm air advection</a:t>
            </a:r>
          </a:p>
          <a:p>
            <a:pPr marL="171450" indent="-171450">
              <a:buFont typeface="Arial"/>
              <a:buChar char="•"/>
            </a:pPr>
            <a:endParaRPr lang="en-US" sz="1000" dirty="0" smtClean="0">
              <a:solidFill>
                <a:srgbClr val="0000FF"/>
              </a:solidFill>
            </a:endParaRPr>
          </a:p>
        </p:txBody>
      </p:sp>
      <p:sp>
        <p:nvSpPr>
          <p:cNvPr id="3" name="TextBox 2"/>
          <p:cNvSpPr txBox="1"/>
          <p:nvPr/>
        </p:nvSpPr>
        <p:spPr>
          <a:xfrm>
            <a:off x="711199" y="3900437"/>
            <a:ext cx="7196667" cy="646331"/>
          </a:xfrm>
          <a:prstGeom prst="rect">
            <a:avLst/>
          </a:prstGeom>
          <a:noFill/>
        </p:spPr>
        <p:txBody>
          <a:bodyPr wrap="square" rtlCol="0">
            <a:spAutoFit/>
          </a:bodyPr>
          <a:lstStyle/>
          <a:p>
            <a:r>
              <a:rPr lang="en-US" dirty="0" smtClean="0"/>
              <a:t>Fig. 2a &amp; e: Average afternoon near surface temperature (T, K) and mean sea-level pressure (contours, </a:t>
            </a:r>
            <a:r>
              <a:rPr lang="en-US" dirty="0" err="1" smtClean="0"/>
              <a:t>hPa</a:t>
            </a:r>
            <a:r>
              <a:rPr lang="en-US" dirty="0" smtClean="0"/>
              <a:t>)</a:t>
            </a:r>
          </a:p>
        </p:txBody>
      </p:sp>
    </p:spTree>
    <p:extLst>
      <p:ext uri="{BB962C8B-B14F-4D97-AF65-F5344CB8AC3E}">
        <p14:creationId xmlns:p14="http://schemas.microsoft.com/office/powerpoint/2010/main" val="362411805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sp>
        <p:nvSpPr>
          <p:cNvPr id="8" name="TextBox 7"/>
          <p:cNvSpPr txBox="1"/>
          <p:nvPr/>
        </p:nvSpPr>
        <p:spPr>
          <a:xfrm>
            <a:off x="1426190" y="4905219"/>
            <a:ext cx="6481675"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Arial"/>
              <a:buChar char="•"/>
            </a:pPr>
            <a:r>
              <a:rPr lang="en-US" sz="1400" dirty="0" smtClean="0">
                <a:solidFill>
                  <a:srgbClr val="0000FF"/>
                </a:solidFill>
              </a:rPr>
              <a:t>soil desiccation intensities due to high atmospheric demand for water </a:t>
            </a:r>
          </a:p>
          <a:p>
            <a:pPr marL="628650" lvl="1" indent="-171450">
              <a:buFont typeface="Arial"/>
              <a:buChar char="•"/>
            </a:pPr>
            <a:r>
              <a:rPr lang="en-US" sz="1400" dirty="0" smtClean="0">
                <a:solidFill>
                  <a:srgbClr val="0000FF"/>
                </a:solidFill>
              </a:rPr>
              <a:t>local land-</a:t>
            </a:r>
            <a:r>
              <a:rPr lang="en-US" sz="1400" dirty="0" err="1" smtClean="0">
                <a:solidFill>
                  <a:srgbClr val="0000FF"/>
                </a:solidFill>
              </a:rPr>
              <a:t>atm</a:t>
            </a:r>
            <a:r>
              <a:rPr lang="en-US" sz="1400" dirty="0" smtClean="0">
                <a:solidFill>
                  <a:srgbClr val="0000FF"/>
                </a:solidFill>
              </a:rPr>
              <a:t> feedbacks strengthen progressively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668123"/>
            <a:ext cx="9728199" cy="1575135"/>
          </a:xfrm>
          <a:prstGeom prst="rect">
            <a:avLst/>
          </a:prstGeom>
        </p:spPr>
      </p:pic>
      <p:sp>
        <p:nvSpPr>
          <p:cNvPr id="10" name="TextBox 9"/>
          <p:cNvSpPr txBox="1"/>
          <p:nvPr/>
        </p:nvSpPr>
        <p:spPr>
          <a:xfrm>
            <a:off x="711199" y="4078237"/>
            <a:ext cx="7196667" cy="646331"/>
          </a:xfrm>
          <a:prstGeom prst="rect">
            <a:avLst/>
          </a:prstGeom>
          <a:noFill/>
        </p:spPr>
        <p:txBody>
          <a:bodyPr wrap="square" rtlCol="0">
            <a:spAutoFit/>
          </a:bodyPr>
          <a:lstStyle/>
          <a:p>
            <a:r>
              <a:rPr lang="en-US" dirty="0" smtClean="0"/>
              <a:t>Fig. 2b &amp; f: anomalies in surface soil moisture (</a:t>
            </a:r>
            <a:r>
              <a:rPr lang="en-US" dirty="0" err="1" smtClean="0"/>
              <a:t>ω</a:t>
            </a:r>
            <a:r>
              <a:rPr lang="en-US" dirty="0" smtClean="0"/>
              <a:t>’) expressed in the number of standard deviations (</a:t>
            </a:r>
            <a:r>
              <a:rPr lang="en-US" dirty="0" err="1" smtClean="0"/>
              <a:t>σ</a:t>
            </a:r>
            <a:r>
              <a:rPr lang="en-US" dirty="0" smtClean="0"/>
              <a:t>)</a:t>
            </a:r>
          </a:p>
        </p:txBody>
      </p:sp>
    </p:spTree>
    <p:extLst>
      <p:ext uri="{BB962C8B-B14F-4D97-AF65-F5344CB8AC3E}">
        <p14:creationId xmlns:p14="http://schemas.microsoft.com/office/powerpoint/2010/main" val="406208184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9680"/>
            <a:ext cx="9144000" cy="1514168"/>
          </a:xfrm>
          <a:prstGeom prst="rect">
            <a:avLst/>
          </a:prstGeom>
        </p:spPr>
      </p:pic>
      <p:sp>
        <p:nvSpPr>
          <p:cNvPr id="10" name="TextBox 9"/>
          <p:cNvSpPr txBox="1"/>
          <p:nvPr/>
        </p:nvSpPr>
        <p:spPr>
          <a:xfrm>
            <a:off x="711199" y="4078237"/>
            <a:ext cx="7196667" cy="923330"/>
          </a:xfrm>
          <a:prstGeom prst="rect">
            <a:avLst/>
          </a:prstGeom>
          <a:noFill/>
        </p:spPr>
        <p:txBody>
          <a:bodyPr wrap="square" rtlCol="0">
            <a:spAutoFit/>
          </a:bodyPr>
          <a:lstStyle/>
          <a:p>
            <a:r>
              <a:rPr lang="en-US" dirty="0" smtClean="0"/>
              <a:t>Fig. 2c &amp; g: co-variability of the temperature anomalies (T’,</a:t>
            </a:r>
            <a:r>
              <a:rPr lang="en-US" dirty="0"/>
              <a:t> </a:t>
            </a:r>
            <a:r>
              <a:rPr lang="en-US" dirty="0" err="1" smtClean="0"/>
              <a:t>σ</a:t>
            </a:r>
            <a:r>
              <a:rPr lang="en-US" dirty="0" smtClean="0"/>
              <a:t>) and the anomalies in the contribution of soil moisture deficit to the surface sensible heat flux (</a:t>
            </a:r>
            <a:r>
              <a:rPr lang="en-US" i="1" dirty="0" smtClean="0"/>
              <a:t>e</a:t>
            </a:r>
            <a:r>
              <a:rPr lang="en-US" dirty="0" smtClean="0"/>
              <a:t>’, </a:t>
            </a:r>
            <a:r>
              <a:rPr lang="en-US" dirty="0" err="1" smtClean="0"/>
              <a:t>σ</a:t>
            </a:r>
            <a:r>
              <a:rPr lang="en-US" dirty="0"/>
              <a:t>)</a:t>
            </a:r>
            <a:endParaRPr lang="en-US" dirty="0" smtClean="0"/>
          </a:p>
        </p:txBody>
      </p:sp>
      <p:sp>
        <p:nvSpPr>
          <p:cNvPr id="7" name="TextBox 6"/>
          <p:cNvSpPr txBox="1"/>
          <p:nvPr/>
        </p:nvSpPr>
        <p:spPr>
          <a:xfrm>
            <a:off x="812800" y="5089885"/>
            <a:ext cx="6502400"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Arial"/>
              <a:buChar char="•"/>
            </a:pPr>
            <a:r>
              <a:rPr lang="en-US" sz="1400" dirty="0" smtClean="0">
                <a:solidFill>
                  <a:srgbClr val="0000FF"/>
                </a:solidFill>
              </a:rPr>
              <a:t>the regions where soil dryness had a strong effect on the surface energy balance (high </a:t>
            </a:r>
            <a:r>
              <a:rPr lang="en-US" sz="1400" i="1" dirty="0" smtClean="0">
                <a:solidFill>
                  <a:srgbClr val="0000FF"/>
                </a:solidFill>
              </a:rPr>
              <a:t>e’</a:t>
            </a:r>
            <a:r>
              <a:rPr lang="en-US" sz="1400" dirty="0" smtClean="0">
                <a:solidFill>
                  <a:srgbClr val="0000FF"/>
                </a:solidFill>
              </a:rPr>
              <a:t>) -- already before the events --  recorded the highest absolute temperatures during the events </a:t>
            </a:r>
          </a:p>
        </p:txBody>
      </p:sp>
      <p:sp>
        <p:nvSpPr>
          <p:cNvPr id="11" name="TextBox 10"/>
          <p:cNvSpPr txBox="1"/>
          <p:nvPr/>
        </p:nvSpPr>
        <p:spPr>
          <a:xfrm>
            <a:off x="812800" y="5994680"/>
            <a:ext cx="6502400"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smtClean="0">
                <a:solidFill>
                  <a:schemeClr val="bg1"/>
                </a:solidFill>
              </a:rPr>
              <a:t>-&gt; need to disentangle these land </a:t>
            </a:r>
            <a:r>
              <a:rPr lang="en-US" sz="1400" dirty="0" err="1" smtClean="0">
                <a:solidFill>
                  <a:schemeClr val="bg1"/>
                </a:solidFill>
              </a:rPr>
              <a:t>atm</a:t>
            </a:r>
            <a:r>
              <a:rPr lang="en-US" sz="1400" dirty="0" smtClean="0">
                <a:solidFill>
                  <a:schemeClr val="bg1"/>
                </a:solidFill>
              </a:rPr>
              <a:t> interactions and examine their impact in greater detail; focus on two locations with routine balloon sounding stations and are representative of the daily dynamics of T’ and e’ – </a:t>
            </a:r>
            <a:r>
              <a:rPr lang="en-US" sz="1400" dirty="0" err="1" smtClean="0">
                <a:solidFill>
                  <a:schemeClr val="bg1"/>
                </a:solidFill>
              </a:rPr>
              <a:t>Trappes</a:t>
            </a:r>
            <a:r>
              <a:rPr lang="en-US" sz="1400" dirty="0" smtClean="0">
                <a:solidFill>
                  <a:schemeClr val="bg1"/>
                </a:solidFill>
              </a:rPr>
              <a:t> and Voronezh</a:t>
            </a:r>
          </a:p>
        </p:txBody>
      </p:sp>
    </p:spTree>
    <p:extLst>
      <p:ext uri="{BB962C8B-B14F-4D97-AF65-F5344CB8AC3E}">
        <p14:creationId xmlns:p14="http://schemas.microsoft.com/office/powerpoint/2010/main" val="6016060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SREX 3.3.1: What did AR4 conclude about observed changes?</a:t>
            </a:r>
            <a:endParaRPr lang="en-US" dirty="0"/>
          </a:p>
        </p:txBody>
      </p:sp>
      <p:sp>
        <p:nvSpPr>
          <p:cNvPr id="3" name="Content Placeholder 2"/>
          <p:cNvSpPr>
            <a:spLocks noGrp="1"/>
          </p:cNvSpPr>
          <p:nvPr>
            <p:ph idx="1"/>
          </p:nvPr>
        </p:nvSpPr>
        <p:spPr>
          <a:xfrm>
            <a:off x="296333" y="1439333"/>
            <a:ext cx="8678334" cy="4944534"/>
          </a:xfrm>
        </p:spPr>
        <p:txBody>
          <a:bodyPr/>
          <a:lstStyle/>
          <a:p>
            <a:pPr marL="0" indent="0">
              <a:buNone/>
            </a:pPr>
            <a:endParaRPr lang="en-US" dirty="0" smtClean="0"/>
          </a:p>
          <a:p>
            <a:r>
              <a:rPr lang="en-US" dirty="0" smtClean="0"/>
              <a:t>statistically significant increase in the # of warm nights and reduction in # of cold nights for 70-75% of land regions with data </a:t>
            </a:r>
          </a:p>
          <a:p>
            <a:pPr lvl="1"/>
            <a:r>
              <a:rPr lang="en-US" dirty="0" smtClean="0"/>
              <a:t>changes in #s of warm days and cold days also show warming but less markedly than for nights</a:t>
            </a:r>
          </a:p>
          <a:p>
            <a:pPr lvl="1"/>
            <a:r>
              <a:rPr lang="en-US" dirty="0" smtClean="0"/>
              <a:t>less than 1% of the area with data showed statistically significant trends in cold/warm days and nights consistent with cooling  </a:t>
            </a:r>
          </a:p>
          <a:p>
            <a:r>
              <a:rPr lang="en-US" dirty="0" smtClean="0"/>
              <a:t>for 1950-2004, annual trends in min. and max. land-</a:t>
            </a:r>
            <a:r>
              <a:rPr lang="en-US" dirty="0" err="1" smtClean="0"/>
              <a:t>sfc</a:t>
            </a:r>
            <a:r>
              <a:rPr lang="en-US" dirty="0" smtClean="0"/>
              <a:t> air temp. averaged over regions w/ data were 0.2 ºC and 0.14ºC per decade</a:t>
            </a:r>
          </a:p>
          <a:p>
            <a:pPr lvl="1"/>
            <a:r>
              <a:rPr lang="en-US" dirty="0" smtClean="0"/>
              <a:t> for 1979-2004 0.29ºC per decade for both min. and max. </a:t>
            </a:r>
            <a:endParaRPr lang="en-US" dirty="0"/>
          </a:p>
        </p:txBody>
      </p:sp>
    </p:spTree>
    <p:extLst>
      <p:ext uri="{BB962C8B-B14F-4D97-AF65-F5344CB8AC3E}">
        <p14:creationId xmlns:p14="http://schemas.microsoft.com/office/powerpoint/2010/main" val="22027442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9680"/>
            <a:ext cx="9144000" cy="1514168"/>
          </a:xfrm>
          <a:prstGeom prst="rect">
            <a:avLst/>
          </a:prstGeom>
        </p:spPr>
      </p:pic>
      <p:sp>
        <p:nvSpPr>
          <p:cNvPr id="10" name="TextBox 9"/>
          <p:cNvSpPr txBox="1"/>
          <p:nvPr/>
        </p:nvSpPr>
        <p:spPr>
          <a:xfrm>
            <a:off x="711199" y="4078237"/>
            <a:ext cx="7196667" cy="923330"/>
          </a:xfrm>
          <a:prstGeom prst="rect">
            <a:avLst/>
          </a:prstGeom>
          <a:noFill/>
        </p:spPr>
        <p:txBody>
          <a:bodyPr wrap="square" rtlCol="0">
            <a:spAutoFit/>
          </a:bodyPr>
          <a:lstStyle/>
          <a:p>
            <a:r>
              <a:rPr lang="en-US" dirty="0" smtClean="0"/>
              <a:t>Fig. 2c &amp; g: co-variability of the temperature anomalies (T’,</a:t>
            </a:r>
            <a:r>
              <a:rPr lang="en-US" dirty="0"/>
              <a:t> </a:t>
            </a:r>
            <a:r>
              <a:rPr lang="en-US" dirty="0" err="1" smtClean="0"/>
              <a:t>σ</a:t>
            </a:r>
            <a:r>
              <a:rPr lang="en-US" dirty="0" smtClean="0"/>
              <a:t>) and the anomalies in the contribution of soil moisture deficit to the surface sensible heat flux (</a:t>
            </a:r>
            <a:r>
              <a:rPr lang="en-US" i="1" dirty="0" smtClean="0"/>
              <a:t>e</a:t>
            </a:r>
            <a:r>
              <a:rPr lang="en-US" dirty="0" smtClean="0"/>
              <a:t>’, </a:t>
            </a:r>
            <a:r>
              <a:rPr lang="en-US" dirty="0" err="1" smtClean="0"/>
              <a:t>σ</a:t>
            </a:r>
            <a:r>
              <a:rPr lang="en-US" dirty="0"/>
              <a:t>)</a:t>
            </a:r>
            <a:endParaRPr lang="en-US" dirty="0" smtClean="0"/>
          </a:p>
        </p:txBody>
      </p:sp>
      <p:sp>
        <p:nvSpPr>
          <p:cNvPr id="7" name="TextBox 6"/>
          <p:cNvSpPr txBox="1"/>
          <p:nvPr/>
        </p:nvSpPr>
        <p:spPr>
          <a:xfrm>
            <a:off x="812800" y="5089885"/>
            <a:ext cx="6502400"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Arial"/>
              <a:buChar char="•"/>
            </a:pPr>
            <a:r>
              <a:rPr lang="en-US" sz="1400" dirty="0" smtClean="0">
                <a:solidFill>
                  <a:srgbClr val="0000FF"/>
                </a:solidFill>
              </a:rPr>
              <a:t>the regions where soil dryness had a strong effect on the surface energy balance (high </a:t>
            </a:r>
            <a:r>
              <a:rPr lang="en-US" sz="1400" i="1" dirty="0" smtClean="0">
                <a:solidFill>
                  <a:srgbClr val="0000FF"/>
                </a:solidFill>
              </a:rPr>
              <a:t>e’</a:t>
            </a:r>
            <a:r>
              <a:rPr lang="en-US" sz="1400" dirty="0" smtClean="0">
                <a:solidFill>
                  <a:srgbClr val="0000FF"/>
                </a:solidFill>
              </a:rPr>
              <a:t>) -- already before the events --  recorded the highest absolute temperatures during the events </a:t>
            </a:r>
          </a:p>
        </p:txBody>
      </p:sp>
    </p:spTree>
    <p:extLst>
      <p:ext uri="{BB962C8B-B14F-4D97-AF65-F5344CB8AC3E}">
        <p14:creationId xmlns:p14="http://schemas.microsoft.com/office/powerpoint/2010/main" val="60292949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8" y="2324101"/>
            <a:ext cx="8832081" cy="1771896"/>
          </a:xfrm>
          <a:prstGeom prst="rect">
            <a:avLst/>
          </a:prstGeom>
        </p:spPr>
      </p:pic>
      <p:sp>
        <p:nvSpPr>
          <p:cNvPr id="10" name="TextBox 9"/>
          <p:cNvSpPr txBox="1"/>
          <p:nvPr/>
        </p:nvSpPr>
        <p:spPr>
          <a:xfrm>
            <a:off x="711199" y="4078237"/>
            <a:ext cx="7196667" cy="1200329"/>
          </a:xfrm>
          <a:prstGeom prst="rect">
            <a:avLst/>
          </a:prstGeom>
          <a:noFill/>
        </p:spPr>
        <p:txBody>
          <a:bodyPr wrap="square" rtlCol="0">
            <a:spAutoFit/>
          </a:bodyPr>
          <a:lstStyle/>
          <a:p>
            <a:r>
              <a:rPr lang="en-US" dirty="0" smtClean="0"/>
              <a:t>Fig. 2d &amp; h:  evolution of T’ and </a:t>
            </a:r>
            <a:r>
              <a:rPr lang="en-US" i="1" dirty="0" smtClean="0"/>
              <a:t>e</a:t>
            </a:r>
            <a:r>
              <a:rPr lang="en-US" dirty="0" smtClean="0"/>
              <a:t>’ for an area of 200km radius around </a:t>
            </a:r>
            <a:r>
              <a:rPr lang="en-US" dirty="0" err="1" smtClean="0"/>
              <a:t>Trappes</a:t>
            </a:r>
            <a:r>
              <a:rPr lang="en-US" dirty="0" smtClean="0"/>
              <a:t> (2003) and Voronezh (2010) anomalies in surface soil moisture (</a:t>
            </a:r>
            <a:r>
              <a:rPr lang="en-US" dirty="0" err="1" smtClean="0"/>
              <a:t>ω</a:t>
            </a:r>
            <a:r>
              <a:rPr lang="en-US" dirty="0" smtClean="0"/>
              <a:t>’) expressed in the number of standard deviations (</a:t>
            </a:r>
            <a:r>
              <a:rPr lang="en-US" dirty="0" err="1" smtClean="0"/>
              <a:t>σ</a:t>
            </a:r>
            <a:r>
              <a:rPr lang="en-US" dirty="0" smtClean="0"/>
              <a:t>)</a:t>
            </a:r>
          </a:p>
        </p:txBody>
      </p:sp>
      <p:sp>
        <p:nvSpPr>
          <p:cNvPr id="7" name="TextBox 6"/>
          <p:cNvSpPr txBox="1"/>
          <p:nvPr/>
        </p:nvSpPr>
        <p:spPr>
          <a:xfrm>
            <a:off x="1092200" y="5700517"/>
            <a:ext cx="65024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Arial"/>
              <a:buChar char="•"/>
            </a:pPr>
            <a:r>
              <a:rPr lang="en-US" sz="1400" dirty="0" smtClean="0">
                <a:solidFill>
                  <a:srgbClr val="0000FF"/>
                </a:solidFill>
              </a:rPr>
              <a:t>During summer 2003 (</a:t>
            </a:r>
            <a:r>
              <a:rPr lang="en-US" sz="1400" dirty="0" err="1" smtClean="0">
                <a:solidFill>
                  <a:srgbClr val="0000FF"/>
                </a:solidFill>
              </a:rPr>
              <a:t>Trappes</a:t>
            </a:r>
            <a:r>
              <a:rPr lang="en-US" sz="1400" dirty="0" smtClean="0">
                <a:solidFill>
                  <a:srgbClr val="0000FF"/>
                </a:solidFill>
              </a:rPr>
              <a:t>), there is coinciding peak in daily dynamics of T’ and </a:t>
            </a:r>
            <a:r>
              <a:rPr lang="en-US" sz="1400" i="1" dirty="0" smtClean="0">
                <a:solidFill>
                  <a:srgbClr val="0000FF"/>
                </a:solidFill>
              </a:rPr>
              <a:t>e’  </a:t>
            </a:r>
            <a:endParaRPr lang="en-US" sz="1400" dirty="0">
              <a:solidFill>
                <a:srgbClr val="0000FF"/>
              </a:solidFill>
            </a:endParaRPr>
          </a:p>
          <a:p>
            <a:pPr marL="171450" indent="-171450">
              <a:buFont typeface="Arial"/>
              <a:buChar char="•"/>
            </a:pPr>
            <a:r>
              <a:rPr lang="en-US" sz="1400" dirty="0" smtClean="0">
                <a:solidFill>
                  <a:srgbClr val="0000FF"/>
                </a:solidFill>
              </a:rPr>
              <a:t>same occurs during summer 2010 (Voronezh), but w/ a more prolonged &amp; steady increase in both variables </a:t>
            </a:r>
          </a:p>
        </p:txBody>
      </p:sp>
    </p:spTree>
    <p:extLst>
      <p:ext uri="{BB962C8B-B14F-4D97-AF65-F5344CB8AC3E}">
        <p14:creationId xmlns:p14="http://schemas.microsoft.com/office/powerpoint/2010/main" val="17193338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7863" y="1914753"/>
            <a:ext cx="5068477" cy="4844209"/>
          </a:xfrm>
          <a:prstGeom prst="rect">
            <a:avLst/>
          </a:prstGeom>
        </p:spPr>
      </p:pic>
      <p:sp>
        <p:nvSpPr>
          <p:cNvPr id="9" name="TextBox 8"/>
          <p:cNvSpPr txBox="1"/>
          <p:nvPr/>
        </p:nvSpPr>
        <p:spPr>
          <a:xfrm>
            <a:off x="378747" y="2670283"/>
            <a:ext cx="2982519" cy="52322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smtClean="0">
                <a:solidFill>
                  <a:schemeClr val="tx1"/>
                </a:solidFill>
              </a:rPr>
              <a:t>Fig 3: ABL conditions during recent mega heat waves </a:t>
            </a:r>
          </a:p>
        </p:txBody>
      </p:sp>
    </p:spTree>
    <p:extLst>
      <p:ext uri="{BB962C8B-B14F-4D97-AF65-F5344CB8AC3E}">
        <p14:creationId xmlns:p14="http://schemas.microsoft.com/office/powerpoint/2010/main" val="35137830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3">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079" y="1438540"/>
            <a:ext cx="5068477" cy="3992367"/>
          </a:xfrm>
          <a:prstGeom prst="rect">
            <a:avLst/>
          </a:prstGeom>
        </p:spPr>
      </p:pic>
      <p:sp>
        <p:nvSpPr>
          <p:cNvPr id="6" name="TextBox 5"/>
          <p:cNvSpPr txBox="1"/>
          <p:nvPr/>
        </p:nvSpPr>
        <p:spPr>
          <a:xfrm>
            <a:off x="131011" y="2230322"/>
            <a:ext cx="3821068" cy="240065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Arial"/>
              <a:buChar char="•"/>
            </a:pPr>
            <a:r>
              <a:rPr lang="en-US" sz="1000" dirty="0" smtClean="0">
                <a:solidFill>
                  <a:srgbClr val="0000FF"/>
                </a:solidFill>
              </a:rPr>
              <a:t>periods before the heat waves show show steady nocturnal lapse rates of ~ 4 K/km</a:t>
            </a:r>
          </a:p>
          <a:p>
            <a:pPr marL="171450" indent="-171450">
              <a:buFont typeface="Arial"/>
              <a:buChar char="•"/>
            </a:pPr>
            <a:r>
              <a:rPr lang="en-US" sz="1000" dirty="0" smtClean="0">
                <a:solidFill>
                  <a:srgbClr val="0000FF"/>
                </a:solidFill>
              </a:rPr>
              <a:t>during the heat waves, deep </a:t>
            </a:r>
            <a:r>
              <a:rPr lang="en-US" sz="1000" dirty="0">
                <a:solidFill>
                  <a:srgbClr val="0000FF"/>
                </a:solidFill>
              </a:rPr>
              <a:t>&amp;</a:t>
            </a:r>
            <a:r>
              <a:rPr lang="en-US" sz="1000" dirty="0" smtClean="0">
                <a:solidFill>
                  <a:srgbClr val="0000FF"/>
                </a:solidFill>
              </a:rPr>
              <a:t> warm nocturnal residual layers form, remaining decoupled from the surface by a strong ground thermal inversion</a:t>
            </a:r>
          </a:p>
          <a:p>
            <a:pPr marL="628650" lvl="1" indent="-171450">
              <a:buFont typeface="Arial"/>
              <a:buChar char="•"/>
            </a:pPr>
            <a:r>
              <a:rPr lang="en-US" sz="1000" dirty="0" smtClean="0">
                <a:solidFill>
                  <a:srgbClr val="0000FF"/>
                </a:solidFill>
              </a:rPr>
              <a:t>this can happen over very dry soils </a:t>
            </a:r>
            <a:r>
              <a:rPr lang="en-US" sz="1000" dirty="0">
                <a:solidFill>
                  <a:srgbClr val="0000FF"/>
                </a:solidFill>
              </a:rPr>
              <a:t>&amp;</a:t>
            </a:r>
            <a:r>
              <a:rPr lang="en-US" sz="1000" dirty="0" smtClean="0">
                <a:solidFill>
                  <a:srgbClr val="0000FF"/>
                </a:solidFill>
              </a:rPr>
              <a:t> can be further enhanced by </a:t>
            </a:r>
            <a:r>
              <a:rPr lang="en-US" sz="1000" dirty="0" err="1" smtClean="0">
                <a:solidFill>
                  <a:srgbClr val="0000FF"/>
                </a:solidFill>
              </a:rPr>
              <a:t>mesoscale</a:t>
            </a:r>
            <a:r>
              <a:rPr lang="en-US" sz="1000" dirty="0" smtClean="0">
                <a:solidFill>
                  <a:srgbClr val="0000FF"/>
                </a:solidFill>
              </a:rPr>
              <a:t> thermal lows </a:t>
            </a:r>
          </a:p>
          <a:p>
            <a:pPr marL="628650" lvl="1" indent="-171450">
              <a:buFont typeface="Arial"/>
              <a:buChar char="•"/>
            </a:pPr>
            <a:r>
              <a:rPr lang="en-US" sz="1000" dirty="0" smtClean="0">
                <a:solidFill>
                  <a:srgbClr val="0000FF"/>
                </a:solidFill>
              </a:rPr>
              <a:t>potential to intensify diurnal temperatures by storing heat from one day to the next – not really been studied</a:t>
            </a:r>
          </a:p>
          <a:p>
            <a:pPr marL="171450" indent="-171450">
              <a:buFont typeface="Arial"/>
              <a:buChar char="•"/>
            </a:pPr>
            <a:r>
              <a:rPr lang="en-US" sz="1000" dirty="0" smtClean="0">
                <a:solidFill>
                  <a:srgbClr val="0000FF"/>
                </a:solidFill>
              </a:rPr>
              <a:t>strong diurnal ABL anomaly (Fig. 3b) </a:t>
            </a:r>
          </a:p>
          <a:p>
            <a:pPr marL="628650" lvl="1" indent="-171450">
              <a:buFont typeface="Arial"/>
              <a:buChar char="•"/>
            </a:pPr>
            <a:r>
              <a:rPr lang="en-US" sz="1000" dirty="0" smtClean="0">
                <a:solidFill>
                  <a:srgbClr val="0000FF"/>
                </a:solidFill>
              </a:rPr>
              <a:t>although </a:t>
            </a:r>
            <a:r>
              <a:rPr lang="en-US" sz="1000" dirty="0" err="1" smtClean="0">
                <a:solidFill>
                  <a:srgbClr val="0000FF"/>
                </a:solidFill>
              </a:rPr>
              <a:t>chatacteristic</a:t>
            </a:r>
            <a:r>
              <a:rPr lang="en-US" sz="1000" dirty="0" smtClean="0">
                <a:solidFill>
                  <a:srgbClr val="0000FF"/>
                </a:solidFill>
              </a:rPr>
              <a:t> afternoon ABL heights at the latitudes of </a:t>
            </a:r>
            <a:r>
              <a:rPr lang="en-US" sz="1000" dirty="0" err="1" smtClean="0">
                <a:solidFill>
                  <a:srgbClr val="0000FF"/>
                </a:solidFill>
              </a:rPr>
              <a:t>Trappes</a:t>
            </a:r>
            <a:r>
              <a:rPr lang="en-US" sz="1000" dirty="0" smtClean="0">
                <a:solidFill>
                  <a:srgbClr val="0000FF"/>
                </a:solidFill>
              </a:rPr>
              <a:t> and </a:t>
            </a:r>
            <a:r>
              <a:rPr lang="en-US" sz="1000" dirty="0" err="1" smtClean="0">
                <a:solidFill>
                  <a:srgbClr val="0000FF"/>
                </a:solidFill>
              </a:rPr>
              <a:t>Voronez</a:t>
            </a:r>
            <a:r>
              <a:rPr lang="en-US" sz="1000" dirty="0" smtClean="0">
                <a:solidFill>
                  <a:srgbClr val="0000FF"/>
                </a:solidFill>
              </a:rPr>
              <a:t> are below 2km</a:t>
            </a:r>
          </a:p>
          <a:p>
            <a:pPr marL="1085850" lvl="2" indent="-171450">
              <a:buFont typeface="Arial"/>
              <a:buChar char="•"/>
            </a:pPr>
            <a:r>
              <a:rPr lang="en-US" sz="1000" dirty="0" smtClean="0">
                <a:solidFill>
                  <a:srgbClr val="0000FF"/>
                </a:solidFill>
              </a:rPr>
              <a:t> during mega heat waves 4km</a:t>
            </a:r>
          </a:p>
          <a:p>
            <a:pPr marL="1543050" lvl="3" indent="-171450">
              <a:buFont typeface="Arial"/>
              <a:buChar char="•"/>
            </a:pPr>
            <a:r>
              <a:rPr lang="en-US" sz="1000" dirty="0" smtClean="0">
                <a:solidFill>
                  <a:srgbClr val="0000FF"/>
                </a:solidFill>
              </a:rPr>
              <a:t>typical of semi-arid </a:t>
            </a:r>
            <a:r>
              <a:rPr lang="en-US" sz="1000" dirty="0" err="1" smtClean="0">
                <a:solidFill>
                  <a:srgbClr val="0000FF"/>
                </a:solidFill>
              </a:rPr>
              <a:t>cond’ns</a:t>
            </a:r>
            <a:r>
              <a:rPr lang="en-US" sz="1000" dirty="0" smtClean="0">
                <a:solidFill>
                  <a:srgbClr val="0000FF"/>
                </a:solidFill>
              </a:rPr>
              <a:t> </a:t>
            </a:r>
          </a:p>
        </p:txBody>
      </p:sp>
      <p:sp>
        <p:nvSpPr>
          <p:cNvPr id="7" name="TextBox 6"/>
          <p:cNvSpPr txBox="1"/>
          <p:nvPr/>
        </p:nvSpPr>
        <p:spPr>
          <a:xfrm>
            <a:off x="370280" y="5430907"/>
            <a:ext cx="7402120" cy="95410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smtClean="0">
                <a:solidFill>
                  <a:schemeClr val="tx1"/>
                </a:solidFill>
              </a:rPr>
              <a:t>Fig 3: ABL conditions during recent mega heat waves: a) Representative night-time (00Z) soundings of potential temperature (</a:t>
            </a:r>
            <a:r>
              <a:rPr lang="en-US" sz="1400" i="1" dirty="0" err="1" smtClean="0">
                <a:solidFill>
                  <a:schemeClr val="tx1"/>
                </a:solidFill>
              </a:rPr>
              <a:t>Θ</a:t>
            </a:r>
            <a:r>
              <a:rPr lang="en-US" sz="1400" dirty="0" smtClean="0">
                <a:solidFill>
                  <a:schemeClr val="tx1"/>
                </a:solidFill>
              </a:rPr>
              <a:t>) from </a:t>
            </a:r>
            <a:r>
              <a:rPr lang="en-US" sz="1400" dirty="0" err="1" smtClean="0">
                <a:solidFill>
                  <a:schemeClr val="tx1"/>
                </a:solidFill>
              </a:rPr>
              <a:t>Trappes</a:t>
            </a:r>
            <a:r>
              <a:rPr lang="en-US" sz="1400" dirty="0" smtClean="0">
                <a:solidFill>
                  <a:schemeClr val="tx1"/>
                </a:solidFill>
              </a:rPr>
              <a:t> in 2003 (</a:t>
            </a:r>
            <a:r>
              <a:rPr lang="en-US" sz="1400" dirty="0" err="1" smtClean="0">
                <a:solidFill>
                  <a:schemeClr val="tx1"/>
                </a:solidFill>
              </a:rPr>
              <a:t>trianges</a:t>
            </a:r>
            <a:r>
              <a:rPr lang="en-US" sz="1400" dirty="0" smtClean="0">
                <a:solidFill>
                  <a:schemeClr val="tx1"/>
                </a:solidFill>
              </a:rPr>
              <a:t>) and Voronezh in 2010 (circles), </a:t>
            </a:r>
            <a:r>
              <a:rPr lang="en-US" sz="1400" b="1" dirty="0" smtClean="0">
                <a:solidFill>
                  <a:srgbClr val="3366FF"/>
                </a:solidFill>
              </a:rPr>
              <a:t>during pre-heat wave </a:t>
            </a:r>
            <a:r>
              <a:rPr lang="en-US" sz="1400" dirty="0" smtClean="0">
                <a:solidFill>
                  <a:schemeClr val="tx1"/>
                </a:solidFill>
              </a:rPr>
              <a:t>and </a:t>
            </a:r>
            <a:r>
              <a:rPr lang="en-US" sz="1400" b="1" dirty="0" smtClean="0">
                <a:solidFill>
                  <a:srgbClr val="FF6600"/>
                </a:solidFill>
              </a:rPr>
              <a:t>during mega-heat wave </a:t>
            </a:r>
            <a:r>
              <a:rPr lang="en-US" sz="1400" dirty="0" smtClean="0">
                <a:solidFill>
                  <a:schemeClr val="tx1"/>
                </a:solidFill>
              </a:rPr>
              <a:t>periods. Solid lines indicate model initial </a:t>
            </a:r>
            <a:r>
              <a:rPr lang="en-US" sz="1400" dirty="0" err="1" smtClean="0">
                <a:solidFill>
                  <a:schemeClr val="tx1"/>
                </a:solidFill>
              </a:rPr>
              <a:t>cond’ns</a:t>
            </a:r>
            <a:r>
              <a:rPr lang="en-US" sz="1400" dirty="0" smtClean="0">
                <a:solidFill>
                  <a:schemeClr val="tx1"/>
                </a:solidFill>
              </a:rPr>
              <a:t>. b) same but for afternoon (12Z).</a:t>
            </a:r>
            <a:endParaRPr lang="en-US" sz="1400" i="1" dirty="0" smtClean="0">
              <a:solidFill>
                <a:srgbClr val="3366FF"/>
              </a:solidFill>
            </a:endParaRPr>
          </a:p>
        </p:txBody>
      </p:sp>
    </p:spTree>
    <p:extLst>
      <p:ext uri="{BB962C8B-B14F-4D97-AF65-F5344CB8AC3E}">
        <p14:creationId xmlns:p14="http://schemas.microsoft.com/office/powerpoint/2010/main" val="390883711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841" y="1760440"/>
            <a:ext cx="3745102" cy="4844209"/>
          </a:xfrm>
          <a:prstGeom prst="rect">
            <a:avLst/>
          </a:prstGeom>
        </p:spPr>
      </p:pic>
      <p:sp>
        <p:nvSpPr>
          <p:cNvPr id="6" name="TextBox 5"/>
          <p:cNvSpPr txBox="1"/>
          <p:nvPr/>
        </p:nvSpPr>
        <p:spPr>
          <a:xfrm>
            <a:off x="541644" y="2323454"/>
            <a:ext cx="2671456" cy="5539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Arial"/>
              <a:buChar char="•"/>
            </a:pPr>
            <a:r>
              <a:rPr lang="en-US" sz="1000" dirty="0" smtClean="0">
                <a:solidFill>
                  <a:srgbClr val="0000FF"/>
                </a:solidFill>
              </a:rPr>
              <a:t>monotonic multi-day increase in afternoon </a:t>
            </a:r>
            <a:r>
              <a:rPr lang="en-US" sz="1000" i="1" dirty="0" err="1" smtClean="0">
                <a:solidFill>
                  <a:srgbClr val="0000FF"/>
                </a:solidFill>
              </a:rPr>
              <a:t>Θ</a:t>
            </a:r>
            <a:r>
              <a:rPr lang="en-US" sz="1000" i="1" dirty="0" smtClean="0">
                <a:solidFill>
                  <a:srgbClr val="0000FF"/>
                </a:solidFill>
              </a:rPr>
              <a:t> </a:t>
            </a:r>
            <a:r>
              <a:rPr lang="en-US" sz="1000" dirty="0" smtClean="0">
                <a:solidFill>
                  <a:srgbClr val="0000FF"/>
                </a:solidFill>
              </a:rPr>
              <a:t>and ABL heights as the 2010 mega-heat wave strengthened </a:t>
            </a:r>
            <a:endParaRPr lang="en-US" sz="1000" i="1" dirty="0" smtClean="0">
              <a:solidFill>
                <a:srgbClr val="0000FF"/>
              </a:solidFill>
            </a:endParaRPr>
          </a:p>
        </p:txBody>
      </p:sp>
      <p:sp>
        <p:nvSpPr>
          <p:cNvPr id="7" name="TextBox 6"/>
          <p:cNvSpPr txBox="1"/>
          <p:nvPr/>
        </p:nvSpPr>
        <p:spPr>
          <a:xfrm>
            <a:off x="370280" y="4453007"/>
            <a:ext cx="3465120" cy="160043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smtClean="0">
                <a:solidFill>
                  <a:schemeClr val="tx1"/>
                </a:solidFill>
              </a:rPr>
              <a:t>Fig 3: ABL conditions during recent mega heat waves: c) Multi-day evolution of the afternoon </a:t>
            </a:r>
            <a:r>
              <a:rPr lang="en-US" sz="1400" i="1" dirty="0" err="1" smtClean="0">
                <a:solidFill>
                  <a:schemeClr val="tx1"/>
                </a:solidFill>
              </a:rPr>
              <a:t>Θ</a:t>
            </a:r>
            <a:r>
              <a:rPr lang="en-US" sz="1400" dirty="0" smtClean="0">
                <a:solidFill>
                  <a:schemeClr val="tx1"/>
                </a:solidFill>
              </a:rPr>
              <a:t> profiles from Voronezh (201). Black contours at 1.2 K/km indicate </a:t>
            </a:r>
            <a:r>
              <a:rPr lang="en-US" sz="1400" i="1" dirty="0" err="1" smtClean="0">
                <a:solidFill>
                  <a:schemeClr val="tx1"/>
                </a:solidFill>
              </a:rPr>
              <a:t>Θ</a:t>
            </a:r>
            <a:r>
              <a:rPr lang="en-US" sz="1400" i="1" dirty="0" smtClean="0">
                <a:solidFill>
                  <a:schemeClr val="tx1"/>
                </a:solidFill>
              </a:rPr>
              <a:t> </a:t>
            </a:r>
            <a:r>
              <a:rPr lang="en-US" sz="1400" dirty="0" smtClean="0">
                <a:solidFill>
                  <a:schemeClr val="tx1"/>
                </a:solidFill>
              </a:rPr>
              <a:t> gradients; the white dashed line illustrates the multi-day increase in ABL height. </a:t>
            </a:r>
            <a:endParaRPr lang="en-US" sz="1400" i="1" dirty="0" smtClean="0">
              <a:solidFill>
                <a:srgbClr val="3366FF"/>
              </a:solidFill>
            </a:endParaRPr>
          </a:p>
        </p:txBody>
      </p:sp>
      <p:pic>
        <p:nvPicPr>
          <p:cNvPr id="3" name="Picture 2" descr="Screen Shot 2014-09-22 at 6.21.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943" y="1290006"/>
            <a:ext cx="1320800" cy="5181600"/>
          </a:xfrm>
          <a:prstGeom prst="rect">
            <a:avLst/>
          </a:prstGeom>
        </p:spPr>
      </p:pic>
    </p:spTree>
    <p:extLst>
      <p:ext uri="{BB962C8B-B14F-4D97-AF65-F5344CB8AC3E}">
        <p14:creationId xmlns:p14="http://schemas.microsoft.com/office/powerpoint/2010/main" val="35654550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517" y="2301365"/>
            <a:ext cx="6201433" cy="2389008"/>
          </a:xfrm>
          <a:prstGeom prst="rect">
            <a:avLst/>
          </a:prstGeom>
        </p:spPr>
      </p:pic>
      <p:sp>
        <p:nvSpPr>
          <p:cNvPr id="6" name="TextBox 5"/>
          <p:cNvSpPr txBox="1"/>
          <p:nvPr/>
        </p:nvSpPr>
        <p:spPr>
          <a:xfrm>
            <a:off x="204107" y="2577517"/>
            <a:ext cx="2585236" cy="2677656"/>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smtClean="0">
                <a:solidFill>
                  <a:schemeClr val="tx1"/>
                </a:solidFill>
              </a:rPr>
              <a:t>Fig 3: ABL conditions during recent mega heat waves: d-e) Sensitivity of the ABL to soil moisture content and heat advection using the mega heat waved (d) and pre heat wave (e) initial conditions. Lines represent Bowen ratios (white), heat entrainment (blue, W/m</a:t>
            </a:r>
            <a:r>
              <a:rPr lang="en-US" sz="1400" baseline="30000" dirty="0" smtClean="0">
                <a:solidFill>
                  <a:schemeClr val="tx1"/>
                </a:solidFill>
              </a:rPr>
              <a:t>2</a:t>
            </a:r>
            <a:r>
              <a:rPr lang="en-US" sz="1400" dirty="0" smtClean="0">
                <a:solidFill>
                  <a:schemeClr val="tx1"/>
                </a:solidFill>
              </a:rPr>
              <a:t>) and ABL heights (black dashed, m); shading indicates </a:t>
            </a:r>
            <a:r>
              <a:rPr lang="en-US" sz="1400" i="1" dirty="0" err="1" smtClean="0">
                <a:solidFill>
                  <a:schemeClr val="tx1"/>
                </a:solidFill>
              </a:rPr>
              <a:t>Θ</a:t>
            </a:r>
            <a:endParaRPr lang="en-US" sz="1400" i="1" dirty="0" smtClean="0">
              <a:solidFill>
                <a:srgbClr val="3366FF"/>
              </a:solidFill>
            </a:endParaRPr>
          </a:p>
        </p:txBody>
      </p:sp>
    </p:spTree>
    <p:extLst>
      <p:ext uri="{BB962C8B-B14F-4D97-AF65-F5344CB8AC3E}">
        <p14:creationId xmlns:p14="http://schemas.microsoft.com/office/powerpoint/2010/main" val="271051122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685800" y="2394364"/>
            <a:ext cx="7772400" cy="4114800"/>
          </a:xfrm>
        </p:spPr>
        <p:txBody>
          <a:bodyPr/>
          <a:lstStyle/>
          <a:p>
            <a:r>
              <a:rPr lang="en-US" sz="1600" dirty="0" smtClean="0"/>
              <a:t>a purely observational analysis cannot reveal the extent that extreme mega-heat wave temperatures occur as a result of coinciding deficits in soil moisture &amp; multi-day storage of heat in the ABL </a:t>
            </a:r>
          </a:p>
          <a:p>
            <a:r>
              <a:rPr lang="en-US" sz="1600" dirty="0" smtClean="0"/>
              <a:t>use a mechanistic model of soil water-atm. column </a:t>
            </a:r>
          </a:p>
          <a:p>
            <a:pPr lvl="1"/>
            <a:r>
              <a:rPr lang="en-US" sz="1600" dirty="0" smtClean="0"/>
              <a:t>initialized based on representative night-time balloon sounds of </a:t>
            </a:r>
            <a:r>
              <a:rPr lang="en-US" sz="1600" i="1" dirty="0" err="1" smtClean="0"/>
              <a:t>Θ</a:t>
            </a:r>
            <a:r>
              <a:rPr lang="en-US" sz="1600" i="1" dirty="0" smtClean="0"/>
              <a:t> </a:t>
            </a:r>
            <a:r>
              <a:rPr lang="en-US" sz="1600" dirty="0" smtClean="0"/>
              <a:t>&amp; </a:t>
            </a:r>
            <a:r>
              <a:rPr lang="en-US" sz="1600" i="1" dirty="0" smtClean="0"/>
              <a:t>q</a:t>
            </a:r>
            <a:r>
              <a:rPr lang="en-US" sz="1600" dirty="0" smtClean="0"/>
              <a:t> for pre-heat wave &amp; mega heat wave </a:t>
            </a:r>
            <a:r>
              <a:rPr lang="en-US" sz="1600" dirty="0" err="1" smtClean="0"/>
              <a:t>cond’ns</a:t>
            </a:r>
            <a:r>
              <a:rPr lang="en-US" sz="1600" dirty="0" smtClean="0"/>
              <a:t> </a:t>
            </a:r>
            <a:endParaRPr lang="en-US" sz="1600" i="1" dirty="0" smtClean="0"/>
          </a:p>
          <a:p>
            <a:pPr lvl="1"/>
            <a:r>
              <a:rPr lang="en-US" sz="1600" dirty="0" smtClean="0"/>
              <a:t>modeled fluxes are constrained using satellite based estimates of Bowen ratios (sensible to latent heat flux)</a:t>
            </a:r>
          </a:p>
          <a:p>
            <a:pPr lvl="2"/>
            <a:r>
              <a:rPr lang="en-US" sz="1600" dirty="0" smtClean="0"/>
              <a:t>doubling of Bowen ratios found under mega heat wave </a:t>
            </a:r>
            <a:r>
              <a:rPr lang="en-US" sz="1600" dirty="0" err="1" smtClean="0"/>
              <a:t>cond’ns</a:t>
            </a:r>
            <a:r>
              <a:rPr lang="en-US" sz="1600" dirty="0" smtClean="0"/>
              <a:t> </a:t>
            </a:r>
          </a:p>
          <a:p>
            <a:pPr lvl="1"/>
            <a:r>
              <a:rPr lang="en-US" sz="1600" dirty="0" smtClean="0"/>
              <a:t>consistent w/ eddy covariance measurements during 2003 heat wave </a:t>
            </a:r>
          </a:p>
          <a:p>
            <a:r>
              <a:rPr lang="en-US" sz="1600" dirty="0" smtClean="0"/>
              <a:t>model reproduces diurnal evolution of the ABL both for pre heat wave and mega heat wave (Fig 3b)</a:t>
            </a:r>
          </a:p>
          <a:p>
            <a:r>
              <a:rPr lang="en-US" sz="1600" dirty="0" smtClean="0"/>
              <a:t>confident with model’s ability to quantify heat budget during mega heat waves </a:t>
            </a:r>
          </a:p>
          <a:p>
            <a:pPr marL="457200" lvl="1" indent="0">
              <a:buNone/>
            </a:pPr>
            <a:endParaRPr lang="en-US" dirty="0"/>
          </a:p>
        </p:txBody>
      </p:sp>
      <p:pic>
        <p:nvPicPr>
          <p:cNvPr id="4" name="Content Placeholder 3" descr="Screen Shot 2014-09-20 at 3.22.40 PM.png"/>
          <p:cNvPicPr>
            <a:picLocks noChangeAspect="1"/>
          </p:cNvPicPr>
          <p:nvPr/>
        </p:nvPicPr>
        <p:blipFill>
          <a:blip r:embed="rId2">
            <a:extLst>
              <a:ext uri="{28A0092B-C50C-407E-A947-70E740481C1C}">
                <a14:useLocalDpi xmlns:a14="http://schemas.microsoft.com/office/drawing/2010/main" val="0"/>
              </a:ext>
            </a:extLst>
          </a:blip>
          <a:srcRect t="-17603" b="-17603"/>
          <a:stretch>
            <a:fillRect/>
          </a:stretch>
        </p:blipFill>
        <p:spPr bwMode="auto">
          <a:xfrm>
            <a:off x="0" y="-359573"/>
            <a:ext cx="5248841" cy="27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61250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685800" y="2394364"/>
            <a:ext cx="7772400" cy="4114800"/>
          </a:xfrm>
        </p:spPr>
        <p:txBody>
          <a:bodyPr/>
          <a:lstStyle/>
          <a:p>
            <a:r>
              <a:rPr lang="en-US" sz="1600" dirty="0" smtClean="0"/>
              <a:t>find that observed afternoon temperatures exceeding 40ºC at mid-latitudes can occur only under the cumulative effects of low soil moisture and high heat advection (Fig 3d)</a:t>
            </a:r>
          </a:p>
          <a:p>
            <a:pPr lvl="1"/>
            <a:r>
              <a:rPr lang="en-US" sz="1600" dirty="0" smtClean="0"/>
              <a:t>under these </a:t>
            </a:r>
            <a:r>
              <a:rPr lang="en-US" sz="1600" dirty="0" err="1" smtClean="0"/>
              <a:t>cond’ns</a:t>
            </a:r>
            <a:r>
              <a:rPr lang="en-US" sz="1600" dirty="0" smtClean="0"/>
              <a:t>, convection is intensified and growth of ABL is enhanced </a:t>
            </a:r>
          </a:p>
          <a:p>
            <a:pPr lvl="2"/>
            <a:r>
              <a:rPr lang="en-US" sz="1600" dirty="0" smtClean="0"/>
              <a:t>=&gt; further entrainment of warm air</a:t>
            </a:r>
          </a:p>
          <a:p>
            <a:r>
              <a:rPr lang="en-US" sz="1600" dirty="0" smtClean="0"/>
              <a:t>by initializing model using pre- heat wave night-time sounding conditions (blue line in Fig 3a), we find that afternoon temps are ~10 K lower (Fig 3e)</a:t>
            </a:r>
          </a:p>
          <a:p>
            <a:pPr lvl="1"/>
            <a:r>
              <a:rPr lang="en-US" sz="1200" dirty="0" smtClean="0"/>
              <a:t>storage of heat in persistent nocturnal residual layer is key to explaining escalation of temperatures during mega heat waves</a:t>
            </a:r>
          </a:p>
          <a:p>
            <a:pPr lvl="1"/>
            <a:r>
              <a:rPr lang="en-US" sz="1200" dirty="0" smtClean="0"/>
              <a:t>without multi-day accumulation of atmospheric heat, temps cannot escalate to reach the observed extremes </a:t>
            </a:r>
            <a:endParaRPr lang="en-US" sz="1200" dirty="0"/>
          </a:p>
        </p:txBody>
      </p:sp>
      <p:pic>
        <p:nvPicPr>
          <p:cNvPr id="4" name="Content Placeholder 3" descr="Screen Shot 2014-09-20 at 3.22.40 PM.png"/>
          <p:cNvPicPr>
            <a:picLocks noChangeAspect="1"/>
          </p:cNvPicPr>
          <p:nvPr/>
        </p:nvPicPr>
        <p:blipFill>
          <a:blip r:embed="rId2">
            <a:extLst>
              <a:ext uri="{28A0092B-C50C-407E-A947-70E740481C1C}">
                <a14:useLocalDpi xmlns:a14="http://schemas.microsoft.com/office/drawing/2010/main" val="0"/>
              </a:ext>
            </a:extLst>
          </a:blip>
          <a:srcRect t="-17603" b="-17603"/>
          <a:stretch>
            <a:fillRect/>
          </a:stretch>
        </p:blipFill>
        <p:spPr bwMode="auto">
          <a:xfrm>
            <a:off x="0" y="-359573"/>
            <a:ext cx="5248841" cy="27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56321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4-09-20 at 3.22.40 PM.png"/>
          <p:cNvPicPr>
            <a:picLocks noGrp="1" noChangeAspect="1"/>
          </p:cNvPicPr>
          <p:nvPr>
            <p:ph idx="1"/>
          </p:nvPr>
        </p:nvPicPr>
        <p:blipFill>
          <a:blip r:embed="rId2">
            <a:extLst>
              <a:ext uri="{28A0092B-C50C-407E-A947-70E740481C1C}">
                <a14:useLocalDpi xmlns:a14="http://schemas.microsoft.com/office/drawing/2010/main" val="0"/>
              </a:ext>
            </a:extLst>
          </a:blip>
          <a:srcRect t="-17603" b="-17603"/>
          <a:stretch>
            <a:fillRect/>
          </a:stretch>
        </p:blipFill>
        <p:spPr>
          <a:xfrm>
            <a:off x="0" y="-359573"/>
            <a:ext cx="5248841" cy="27787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562" y="933448"/>
            <a:ext cx="4479548" cy="5611742"/>
          </a:xfrm>
          <a:prstGeom prst="rect">
            <a:avLst/>
          </a:prstGeom>
        </p:spPr>
      </p:pic>
      <p:sp>
        <p:nvSpPr>
          <p:cNvPr id="6" name="TextBox 5"/>
          <p:cNvSpPr txBox="1"/>
          <p:nvPr/>
        </p:nvSpPr>
        <p:spPr>
          <a:xfrm>
            <a:off x="204107" y="2304502"/>
            <a:ext cx="3665364" cy="440120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err="1" smtClean="0">
                <a:solidFill>
                  <a:schemeClr val="tx1"/>
                </a:solidFill>
              </a:rPr>
              <a:t>Miralles</a:t>
            </a:r>
            <a:r>
              <a:rPr lang="en-US" sz="1400" dirty="0" smtClean="0">
                <a:solidFill>
                  <a:schemeClr val="tx1"/>
                </a:solidFill>
              </a:rPr>
              <a:t> et al. results indicate that the record high temps of 2003 &amp; 2010 occurred as a result of a combination of factors</a:t>
            </a:r>
          </a:p>
          <a:p>
            <a:pPr marL="285750" indent="-285750">
              <a:buFont typeface="Arial"/>
              <a:buChar char="•"/>
            </a:pPr>
            <a:r>
              <a:rPr lang="en-US" sz="1400" dirty="0" smtClean="0">
                <a:solidFill>
                  <a:schemeClr val="tx1"/>
                </a:solidFill>
              </a:rPr>
              <a:t>the prevailing persistent synoptic patterns led to warm air advection and clear skies,</a:t>
            </a:r>
          </a:p>
          <a:p>
            <a:pPr marL="285750" indent="-285750">
              <a:buFont typeface="Arial"/>
              <a:buChar char="•"/>
            </a:pPr>
            <a:r>
              <a:rPr lang="en-US" sz="1400" dirty="0" smtClean="0">
                <a:solidFill>
                  <a:schemeClr val="tx1"/>
                </a:solidFill>
              </a:rPr>
              <a:t>the high atmospheric demand intensified soil desiccation (causing a strong </a:t>
            </a:r>
            <a:r>
              <a:rPr lang="en-US" sz="1400" dirty="0" err="1" smtClean="0">
                <a:solidFill>
                  <a:schemeClr val="tx1"/>
                </a:solidFill>
              </a:rPr>
              <a:t>sfc</a:t>
            </a:r>
            <a:r>
              <a:rPr lang="en-US" sz="1400" dirty="0" smtClean="0">
                <a:solidFill>
                  <a:schemeClr val="tx1"/>
                </a:solidFill>
              </a:rPr>
              <a:t> sensible heat flux),</a:t>
            </a:r>
          </a:p>
          <a:p>
            <a:pPr marL="285750" indent="-285750">
              <a:buFont typeface="Arial"/>
              <a:buChar char="•"/>
            </a:pPr>
            <a:r>
              <a:rPr lang="en-US" sz="1400" dirty="0" smtClean="0">
                <a:solidFill>
                  <a:schemeClr val="tx1"/>
                </a:solidFill>
              </a:rPr>
              <a:t>the subsequent diurnal convection favored the entrainment of warm air,</a:t>
            </a:r>
          </a:p>
          <a:p>
            <a:pPr marL="285750" indent="-285750">
              <a:buFont typeface="Arial"/>
              <a:buChar char="•"/>
            </a:pPr>
            <a:r>
              <a:rPr lang="en-US" sz="1400" dirty="0" smtClean="0">
                <a:solidFill>
                  <a:schemeClr val="tx1"/>
                </a:solidFill>
              </a:rPr>
              <a:t>&amp; the formation of deep &amp; warm nocturnal residual layers allowed the heat to re-enter the mixed layer in the following days</a:t>
            </a:r>
          </a:p>
          <a:p>
            <a:pPr marL="285750" indent="-285750">
              <a:buFont typeface="Arial"/>
              <a:buChar char="•"/>
            </a:pPr>
            <a:endParaRPr lang="en-US" sz="1400" dirty="0">
              <a:solidFill>
                <a:schemeClr val="tx1"/>
              </a:solidFill>
            </a:endParaRPr>
          </a:p>
          <a:p>
            <a:r>
              <a:rPr lang="en-US" sz="1400" dirty="0" smtClean="0">
                <a:solidFill>
                  <a:schemeClr val="tx1"/>
                </a:solidFill>
              </a:rPr>
              <a:t>Soil moisture deficits have both direct and indirect effects in all these processes – need more research on separate effects &amp; what happens during mega heat waves </a:t>
            </a:r>
            <a:endParaRPr lang="en-US" sz="1400" dirty="0" smtClean="0">
              <a:solidFill>
                <a:srgbClr val="3366FF"/>
              </a:solidFill>
            </a:endParaRPr>
          </a:p>
        </p:txBody>
      </p:sp>
    </p:spTree>
    <p:extLst>
      <p:ext uri="{BB962C8B-B14F-4D97-AF65-F5344CB8AC3E}">
        <p14:creationId xmlns:p14="http://schemas.microsoft.com/office/powerpoint/2010/main" val="210117386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685800" y="2419225"/>
            <a:ext cx="7772400" cy="4114800"/>
          </a:xfrm>
        </p:spPr>
        <p:txBody>
          <a:bodyPr/>
          <a:lstStyle/>
          <a:p>
            <a:r>
              <a:rPr lang="en-US" dirty="0" smtClean="0"/>
              <a:t>results suggest: a seasonal history of rainfall deficits is not a necessary requirement &amp; the soil desiccation does not play an important role in the event duration (ultimately governed by synoptic conditions)</a:t>
            </a:r>
          </a:p>
          <a:p>
            <a:r>
              <a:rPr lang="en-US" dirty="0" smtClean="0"/>
              <a:t>on the other hand, results indicate that the escalation of temps during mega heat waves can only be explained by considering the multi-day memory of land </a:t>
            </a:r>
            <a:r>
              <a:rPr lang="en-US" dirty="0" err="1" smtClean="0"/>
              <a:t>sfc</a:t>
            </a:r>
            <a:r>
              <a:rPr lang="en-US" dirty="0" smtClean="0"/>
              <a:t> and ABL</a:t>
            </a:r>
          </a:p>
          <a:p>
            <a:r>
              <a:rPr lang="en-US" dirty="0" smtClean="0"/>
              <a:t>improving climate model representation of land-</a:t>
            </a:r>
            <a:r>
              <a:rPr lang="en-US" dirty="0" err="1" smtClean="0"/>
              <a:t>atm</a:t>
            </a:r>
            <a:r>
              <a:rPr lang="en-US" dirty="0" smtClean="0"/>
              <a:t> interactions crucial to increasing predictability </a:t>
            </a:r>
            <a:endParaRPr lang="en-US" dirty="0"/>
          </a:p>
        </p:txBody>
      </p:sp>
      <p:pic>
        <p:nvPicPr>
          <p:cNvPr id="4" name="Content Placeholder 3" descr="Screen Shot 2014-09-20 at 3.22.40 PM.png"/>
          <p:cNvPicPr>
            <a:picLocks noChangeAspect="1"/>
          </p:cNvPicPr>
          <p:nvPr/>
        </p:nvPicPr>
        <p:blipFill>
          <a:blip r:embed="rId2">
            <a:extLst>
              <a:ext uri="{28A0092B-C50C-407E-A947-70E740481C1C}">
                <a14:useLocalDpi xmlns:a14="http://schemas.microsoft.com/office/drawing/2010/main" val="0"/>
              </a:ext>
            </a:extLst>
          </a:blip>
          <a:srcRect t="-17603" b="-17603"/>
          <a:stretch>
            <a:fillRect/>
          </a:stretch>
        </p:blipFill>
        <p:spPr bwMode="auto">
          <a:xfrm>
            <a:off x="0" y="-359573"/>
            <a:ext cx="5248841" cy="27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0794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SREX 3.3.1 : What did AR4 </a:t>
            </a:r>
            <a:r>
              <a:rPr lang="en-US" dirty="0" smtClean="0"/>
              <a:t>conclude about observed changes </a:t>
            </a:r>
            <a:r>
              <a:rPr lang="en-US" dirty="0"/>
              <a:t>?</a:t>
            </a:r>
          </a:p>
        </p:txBody>
      </p:sp>
      <p:sp>
        <p:nvSpPr>
          <p:cNvPr id="3" name="Content Placeholder 2"/>
          <p:cNvSpPr>
            <a:spLocks noGrp="1"/>
          </p:cNvSpPr>
          <p:nvPr>
            <p:ph idx="1"/>
          </p:nvPr>
        </p:nvSpPr>
        <p:spPr>
          <a:xfrm>
            <a:off x="169334" y="1845733"/>
            <a:ext cx="8974666" cy="4114800"/>
          </a:xfrm>
        </p:spPr>
        <p:txBody>
          <a:bodyPr/>
          <a:lstStyle/>
          <a:p>
            <a:r>
              <a:rPr lang="en-US" dirty="0" smtClean="0"/>
              <a:t>regions that depart from this overall behavior (more warm days &amp; nights, fewer cold days &amp; nights)</a:t>
            </a:r>
          </a:p>
          <a:p>
            <a:pPr lvl="1"/>
            <a:r>
              <a:rPr lang="en-US" dirty="0" smtClean="0"/>
              <a:t>central N.A., EUS, s. Greenland, s. half of S. America</a:t>
            </a:r>
          </a:p>
          <a:p>
            <a:pPr lvl="2"/>
            <a:r>
              <a:rPr lang="en-US" dirty="0" smtClean="0"/>
              <a:t>central N.A. &amp; EUS</a:t>
            </a:r>
          </a:p>
          <a:p>
            <a:pPr lvl="3"/>
            <a:r>
              <a:rPr lang="en-US" dirty="0" smtClean="0"/>
              <a:t>reported mean negative trend in extremes during spring to summer</a:t>
            </a:r>
          </a:p>
          <a:p>
            <a:pPr lvl="4"/>
            <a:r>
              <a:rPr lang="en-US" dirty="0" smtClean="0"/>
              <a:t>“warming hole”</a:t>
            </a:r>
          </a:p>
          <a:p>
            <a:pPr lvl="5"/>
            <a:r>
              <a:rPr lang="en-US" dirty="0" smtClean="0"/>
              <a:t>partly associated with change in hydrological cycle, possibly linked to soil moisture &amp;/or aerosol feedbacks ??</a:t>
            </a:r>
            <a:endParaRPr lang="en-US" dirty="0"/>
          </a:p>
        </p:txBody>
      </p:sp>
    </p:spTree>
    <p:extLst>
      <p:ext uri="{BB962C8B-B14F-4D97-AF65-F5344CB8AC3E}">
        <p14:creationId xmlns:p14="http://schemas.microsoft.com/office/powerpoint/2010/main" val="276108405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5" name="Picture 4" descr="Pages from WG1AR5_Chapter10_FINAL.png"/>
          <p:cNvPicPr>
            <a:picLocks noChangeAspect="1"/>
          </p:cNvPicPr>
          <p:nvPr/>
        </p:nvPicPr>
        <p:blipFill rotWithShape="1">
          <a:blip r:embed="rId2">
            <a:extLst>
              <a:ext uri="{28A0092B-C50C-407E-A947-70E740481C1C}">
                <a14:useLocalDpi xmlns:a14="http://schemas.microsoft.com/office/drawing/2010/main" val="0"/>
              </a:ext>
            </a:extLst>
          </a:blip>
          <a:srcRect l="9059" t="34963" r="12911" b="6667"/>
          <a:stretch/>
        </p:blipFill>
        <p:spPr>
          <a:xfrm>
            <a:off x="1447800" y="698294"/>
            <a:ext cx="6102829" cy="5907898"/>
          </a:xfrm>
          <a:prstGeom prst="rect">
            <a:avLst/>
          </a:prstGeom>
        </p:spPr>
      </p:pic>
    </p:spTree>
    <p:extLst>
      <p:ext uri="{BB962C8B-B14F-4D97-AF65-F5344CB8AC3E}">
        <p14:creationId xmlns:p14="http://schemas.microsoft.com/office/powerpoint/2010/main" val="132052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SREX 3.3.1: What does AR5 conclude about observed changes?</a:t>
            </a:r>
            <a:endParaRPr lang="en-US" dirty="0"/>
          </a:p>
        </p:txBody>
      </p:sp>
      <p:pic>
        <p:nvPicPr>
          <p:cNvPr id="4" name="Content Placeholder 3" descr="Table3-2_p1.jpg"/>
          <p:cNvPicPr>
            <a:picLocks noGrp="1" noChangeAspect="1"/>
          </p:cNvPicPr>
          <p:nvPr>
            <p:ph idx="1"/>
          </p:nvPr>
        </p:nvPicPr>
        <p:blipFill>
          <a:blip r:embed="rId2">
            <a:extLst>
              <a:ext uri="{28A0092B-C50C-407E-A947-70E740481C1C}">
                <a14:useLocalDpi xmlns:a14="http://schemas.microsoft.com/office/drawing/2010/main" val="0"/>
              </a:ext>
            </a:extLst>
          </a:blip>
          <a:srcRect l="-17059" r="-17059"/>
          <a:stretch>
            <a:fillRect/>
          </a:stretch>
        </p:blipFill>
        <p:spPr>
          <a:xfrm>
            <a:off x="-914400" y="914399"/>
            <a:ext cx="11546653" cy="6112933"/>
          </a:xfrm>
        </p:spPr>
      </p:pic>
      <p:sp>
        <p:nvSpPr>
          <p:cNvPr id="5" name="Rectangle 4"/>
          <p:cNvSpPr/>
          <p:nvPr/>
        </p:nvSpPr>
        <p:spPr>
          <a:xfrm>
            <a:off x="5960532" y="1253066"/>
            <a:ext cx="3378200" cy="57742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5339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SREX </a:t>
            </a:r>
            <a:r>
              <a:rPr lang="en-US" dirty="0" smtClean="0"/>
              <a:t>3.3.1: What does AR5 conclude about observed changes?</a:t>
            </a:r>
            <a:endParaRPr lang="en-US" dirty="0"/>
          </a:p>
        </p:txBody>
      </p:sp>
      <p:pic>
        <p:nvPicPr>
          <p:cNvPr id="4" name="Content Placeholder 3" descr="Table3-2_p2.jpg"/>
          <p:cNvPicPr>
            <a:picLocks noGrp="1" noChangeAspect="1"/>
          </p:cNvPicPr>
          <p:nvPr>
            <p:ph idx="1"/>
          </p:nvPr>
        </p:nvPicPr>
        <p:blipFill>
          <a:blip r:embed="rId2">
            <a:extLst>
              <a:ext uri="{28A0092B-C50C-407E-A947-70E740481C1C}">
                <a14:useLocalDpi xmlns:a14="http://schemas.microsoft.com/office/drawing/2010/main" val="0"/>
              </a:ext>
            </a:extLst>
          </a:blip>
          <a:srcRect l="-19346" r="-19346"/>
          <a:stretch>
            <a:fillRect/>
          </a:stretch>
        </p:blipFill>
        <p:spPr>
          <a:xfrm>
            <a:off x="-954851" y="948267"/>
            <a:ext cx="11580518" cy="6130862"/>
          </a:xfrm>
        </p:spPr>
      </p:pic>
      <p:sp>
        <p:nvSpPr>
          <p:cNvPr id="5" name="Rectangle 4"/>
          <p:cNvSpPr/>
          <p:nvPr/>
        </p:nvSpPr>
        <p:spPr>
          <a:xfrm>
            <a:off x="5960532" y="1253066"/>
            <a:ext cx="3378200" cy="57742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2902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SREX 3.3.1 </a:t>
            </a:r>
            <a:r>
              <a:rPr lang="en-US" dirty="0" smtClean="0"/>
              <a:t>What does AR5 conclude about observed changes?</a:t>
            </a:r>
            <a:endParaRPr lang="en-US" dirty="0"/>
          </a:p>
        </p:txBody>
      </p:sp>
      <p:pic>
        <p:nvPicPr>
          <p:cNvPr id="4" name="Content Placeholder 3" descr="Table3-2_p3.jpg"/>
          <p:cNvPicPr>
            <a:picLocks noGrp="1" noChangeAspect="1"/>
          </p:cNvPicPr>
          <p:nvPr>
            <p:ph idx="1"/>
          </p:nvPr>
        </p:nvPicPr>
        <p:blipFill>
          <a:blip r:embed="rId2">
            <a:extLst>
              <a:ext uri="{28A0092B-C50C-407E-A947-70E740481C1C}">
                <a14:useLocalDpi xmlns:a14="http://schemas.microsoft.com/office/drawing/2010/main" val="0"/>
              </a:ext>
            </a:extLst>
          </a:blip>
          <a:srcRect l="-8913" r="-8913"/>
          <a:stretch>
            <a:fillRect/>
          </a:stretch>
        </p:blipFill>
        <p:spPr>
          <a:xfrm>
            <a:off x="-545629" y="1016001"/>
            <a:ext cx="11178820" cy="5918199"/>
          </a:xfrm>
        </p:spPr>
      </p:pic>
      <p:sp>
        <p:nvSpPr>
          <p:cNvPr id="5" name="Rectangle 4"/>
          <p:cNvSpPr/>
          <p:nvPr/>
        </p:nvSpPr>
        <p:spPr>
          <a:xfrm>
            <a:off x="6282266" y="1143000"/>
            <a:ext cx="3378200" cy="57742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7825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8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8950</TotalTime>
  <Words>4232</Words>
  <Application>Microsoft Macintosh PowerPoint</Application>
  <PresentationFormat>On-screen Show (4:3)</PresentationFormat>
  <Paragraphs>291</Paragraphs>
  <Slides>60</Slides>
  <Notes>14</Notes>
  <HiddenSlides>1</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8_Default Design</vt:lpstr>
      <vt:lpstr>2_Office Theme</vt:lpstr>
      <vt:lpstr>Temperature &amp; heat waves (part 1)</vt:lpstr>
      <vt:lpstr>SREX 3.3.1 Observed &amp; Projected Changes in Weather &amp; Climate Extremes: Temperature </vt:lpstr>
      <vt:lpstr>SREX 3.3.1 Observed &amp; Projected Changes in Weather &amp; Climate Extremes: Temperature </vt:lpstr>
      <vt:lpstr>SREX 3.3.1: Observed Changes </vt:lpstr>
      <vt:lpstr>SREX 3.3.1: What did AR4 conclude about observed changes?</vt:lpstr>
      <vt:lpstr>SREX 3.3.1 : What did AR4 conclude about observed changes ?</vt:lpstr>
      <vt:lpstr>SREX 3.3.1: What does AR5 conclude about observed changes?</vt:lpstr>
      <vt:lpstr>SREX 3.3.1: What does AR5 conclude about observed changes?</vt:lpstr>
      <vt:lpstr>SREX 3.3.1 What does AR5 conclude about observed changes?</vt:lpstr>
      <vt:lpstr>SREX 3.3.1 What does AR5 conclude about observed changes?</vt:lpstr>
      <vt:lpstr>SREX 3.3.1: What does AR5 conclude about observed changes?</vt:lpstr>
      <vt:lpstr>SREX 3.3.1: Summary of conclusions about observed changes from studies included in AR5?</vt:lpstr>
      <vt:lpstr>SREX 3.3.1: Observed Changes Take-away</vt:lpstr>
      <vt:lpstr>SREX 3.3.1 Causes of observed changes </vt:lpstr>
      <vt:lpstr>PowerPoint Presentation</vt:lpstr>
      <vt:lpstr>PowerPoint Presentation</vt:lpstr>
      <vt:lpstr>SREX 3.3.1: Projected Changes &amp; Uncertainties</vt:lpstr>
      <vt:lpstr>SREX 3.3.1: Projected Changes &amp; Uncertainties</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Arlene Fiore</dc:creator>
  <cp:lastModifiedBy>Olivia Clifton</cp:lastModifiedBy>
  <cp:revision>324</cp:revision>
  <dcterms:created xsi:type="dcterms:W3CDTF">2012-08-31T16:03:15Z</dcterms:created>
  <dcterms:modified xsi:type="dcterms:W3CDTF">2014-10-13T19:25:35Z</dcterms:modified>
</cp:coreProperties>
</file>