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6" r:id="rId20"/>
    <p:sldId id="277" r:id="rId21"/>
    <p:sldId id="273" r:id="rId22"/>
    <p:sldId id="274" r:id="rId23"/>
    <p:sldId id="275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3416" y="-1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0DF6C-338C-9049-954A-1845239C92DF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C1A02-3B59-7A48-8176-36E64D7A0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06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Drought has a different persistence depending on the affected</a:t>
            </a:r>
            <a:r>
              <a:rPr lang="en-US" baseline="0" dirty="0" smtClean="0"/>
              <a:t> system and it is also sensitive to pre-conditioning. Figure shows the different aspects important for various types of droughts. Effects of pre-conditioning also explain the possible occurrence of multi-year droughts, whereby soil moisture anomalies can be carried over from one year to the next.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C1A02-3B59-7A48-8176-36E64D7A05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44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Blue: based solely on precipitation data</a:t>
            </a:r>
          </a:p>
          <a:p>
            <a:r>
              <a:rPr lang="en-US" dirty="0" smtClean="0"/>
              <a:t>Red: reflect</a:t>
            </a:r>
            <a:r>
              <a:rPr lang="en-US" baseline="0" dirty="0" smtClean="0"/>
              <a:t> both precipitation and estimates of actual or potential evapotranspiration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C1A02-3B59-7A48-8176-36E64D7A0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description: Regional averages of annual mean (July–June) precipitation over 1930–2005; the three regions are western (0◦N to 20◦N, 20◦W to 20◦E), eastern equatorial (10◦S to 10◦N, 20◦E to 50◦E), and southern Africa (25◦S to 10◦S, 20◦E to 40◦E). CRU data is depicted in </a:t>
            </a:r>
            <a:r>
              <a:rPr lang="en-US" i="1" dirty="0" smtClean="0"/>
              <a:t>black bars, </a:t>
            </a:r>
            <a:r>
              <a:rPr lang="en-US" dirty="0" smtClean="0"/>
              <a:t>GPCP in the </a:t>
            </a:r>
            <a:r>
              <a:rPr lang="en-US" i="1" dirty="0" smtClean="0"/>
              <a:t>solid red line. </a:t>
            </a:r>
            <a:r>
              <a:rPr lang="en-US" dirty="0" smtClean="0"/>
              <a:t>The CRU climatology over 1930–1995 </a:t>
            </a:r>
          </a:p>
          <a:p>
            <a:r>
              <a:rPr lang="en-US" dirty="0" smtClean="0"/>
              <a:t>is depicted in the </a:t>
            </a:r>
            <a:r>
              <a:rPr lang="en-US" i="1" dirty="0" smtClean="0"/>
              <a:t>green horizontal line, </a:t>
            </a:r>
            <a:r>
              <a:rPr lang="en-US" dirty="0" smtClean="0"/>
              <a:t>that of GPCP, over 1979-2005, is depicted in the </a:t>
            </a:r>
            <a:r>
              <a:rPr lang="en-US" i="1" dirty="0" smtClean="0"/>
              <a:t>brown horizontal line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C1A02-3B59-7A48-8176-36E64D7A05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1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/>
              <a:t>Fig. 3 </a:t>
            </a:r>
            <a:r>
              <a:rPr lang="en-US" sz="1200" dirty="0" smtClean="0"/>
              <a:t>The three leading patterns of a principal component analysis performed on annual mean (July–June) precipitation over Africa during 1930–1995. </a:t>
            </a:r>
            <a:r>
              <a:rPr lang="en-US" sz="1200" b="1" dirty="0" smtClean="0"/>
              <a:t>a, b, c </a:t>
            </a:r>
            <a:r>
              <a:rPr lang="en-US" sz="1200" dirty="0" smtClean="0"/>
              <a:t>The spatial patterns, obtained by linear regression of the time series in (d), (e), and (f) onto precipitation—anomalies are in color, in millimeters/month, while the contours delimit regions where regression is statistically significant at the 5% level. </a:t>
            </a:r>
            <a:r>
              <a:rPr lang="en-US" sz="1200" b="1" dirty="0" smtClean="0"/>
              <a:t>d, e, f </a:t>
            </a:r>
            <a:r>
              <a:rPr lang="en-US" sz="1200" dirty="0" smtClean="0"/>
              <a:t>The associated time series (in units of standard deviation). Note that the upward trend in (d) indicates increasingly stronger values of the negative anomalies in the pattern in (a), i.e. a drying trend. </a:t>
            </a:r>
            <a:r>
              <a:rPr lang="en-US" sz="1200" b="1" dirty="0" smtClean="0"/>
              <a:t>g, h, </a:t>
            </a:r>
            <a:r>
              <a:rPr lang="en-US" sz="1200" b="1" dirty="0" err="1" smtClean="0"/>
              <a:t>i</a:t>
            </a:r>
            <a:r>
              <a:rPr lang="en-US" sz="1200" b="1" dirty="0" smtClean="0"/>
              <a:t> </a:t>
            </a:r>
            <a:r>
              <a:rPr lang="en-US" sz="1200" dirty="0" smtClean="0"/>
              <a:t>Regression patterns of the time series in (d), (e), and (f) with sea surface temperature (Kaplan et al. 1998). Anomalies are in contour, spaced every 0.05◦C, and dashed in the case of negative values; the presence of color represents their statistical significance at a level of 5% or higher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C1A02-3B59-7A48-8176-36E64D7A05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95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C1A02-3B59-7A48-8176-36E64D7A05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57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C1A02-3B59-7A48-8176-36E64D7A05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55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Fig.6 </a:t>
            </a:r>
            <a:r>
              <a:rPr lang="en-US" dirty="0" smtClean="0"/>
              <a:t>Regional averages of precipitation in the IPCC 4AR</a:t>
            </a:r>
            <a:br>
              <a:rPr lang="en-US" dirty="0" smtClean="0"/>
            </a:br>
            <a:r>
              <a:rPr lang="en-US" dirty="0" smtClean="0"/>
              <a:t>model simulations; twentieth</a:t>
            </a:r>
            <a:br>
              <a:rPr lang="en-US" dirty="0" smtClean="0"/>
            </a:br>
            <a:r>
              <a:rPr lang="en-US" dirty="0" smtClean="0"/>
              <a:t>century simulations from 1950</a:t>
            </a:r>
            <a:br>
              <a:rPr lang="en-US" dirty="0" smtClean="0"/>
            </a:br>
            <a:r>
              <a:rPr lang="en-US" dirty="0" smtClean="0"/>
              <a:t>to 2000, and A1B scenario 10 simulations from 2000 to 2100. Regions are defined as in </a:t>
            </a:r>
          </a:p>
          <a:p>
            <a:r>
              <a:rPr lang="en-US" dirty="0" smtClean="0"/>
              <a:t>Fig. 2. </a:t>
            </a:r>
            <a:r>
              <a:rPr lang="en-US" i="1" dirty="0" smtClean="0"/>
              <a:t>Each grey line </a:t>
            </a:r>
            <a:r>
              <a:rPr lang="en-US" dirty="0" smtClean="0"/>
              <a:t>represents one model, and the </a:t>
            </a:r>
            <a:r>
              <a:rPr lang="en-US" i="1" dirty="0" smtClean="0"/>
              <a:t>thicker black line </a:t>
            </a:r>
            <a:r>
              <a:rPr lang="en-US" dirty="0" smtClean="0"/>
              <a:t>is the multi-model mean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C1A02-3B59-7A48-8176-36E64D7A05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4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5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61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6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3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6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3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3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7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3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4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A4D18-5BBC-F84D-8B33-D24D05A6819D}" type="datetimeFigureOut">
              <a:rPr lang="en-US" smtClean="0"/>
              <a:t>11/30/14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97999-1754-6F4D-A74F-E82775D53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4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dirty="0" smtClean="0"/>
              <a:t>Extremes Seminar: </a:t>
            </a:r>
            <a:br>
              <a:rPr lang="en-US" dirty="0" smtClean="0"/>
            </a:br>
            <a:r>
              <a:rPr lang="en-US" dirty="0" smtClean="0"/>
              <a:t>Drought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981700"/>
            <a:ext cx="6400800" cy="1752600"/>
          </a:xfrm>
        </p:spPr>
        <p:txBody>
          <a:bodyPr/>
          <a:lstStyle/>
          <a:p>
            <a:r>
              <a:rPr lang="en-US" dirty="0" smtClean="0"/>
              <a:t>October 27th,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5" y="1605492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1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Medium confidence that since the 1950s some regions of the world have experienced trends toward more intense and longer droughts</a:t>
            </a:r>
          </a:p>
          <a:p>
            <a:pPr lvl="1"/>
            <a:r>
              <a:rPr lang="en-US" dirty="0" smtClean="0"/>
              <a:t>West Africa, southern Europe</a:t>
            </a:r>
          </a:p>
          <a:p>
            <a:r>
              <a:rPr lang="en-US" dirty="0" smtClean="0"/>
              <a:t>Droughts have become less frequent, less intense, or shorter in other regions</a:t>
            </a:r>
          </a:p>
          <a:p>
            <a:pPr lvl="1"/>
            <a:r>
              <a:rPr lang="en-US" dirty="0" smtClean="0"/>
              <a:t>Central North America, northwestern Australia </a:t>
            </a:r>
          </a:p>
          <a:p>
            <a:r>
              <a:rPr lang="en-US" dirty="0" smtClean="0"/>
              <a:t>Medium confidence that anthropogenic influence has contributed</a:t>
            </a:r>
          </a:p>
          <a:p>
            <a:r>
              <a:rPr lang="en-US" dirty="0" smtClean="0"/>
              <a:t>Low confidence in the attribution of changes in droughts at the level of single regions due to inconsistent or insufficient evidence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61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43333" cy="656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78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Local nature of causes of environmental degradation and drought in the Sahel mostly disproven</a:t>
            </a:r>
          </a:p>
          <a:p>
            <a:pPr lvl="1"/>
            <a:r>
              <a:rPr lang="en-US" dirty="0" smtClean="0"/>
              <a:t>Vegetation has been shown to recover from drought at both seasonal and </a:t>
            </a:r>
            <a:r>
              <a:rPr lang="en-US" dirty="0" err="1" smtClean="0"/>
              <a:t>interannual</a:t>
            </a:r>
            <a:r>
              <a:rPr lang="en-US" dirty="0" smtClean="0"/>
              <a:t> time-scales and thus cannot have forced the decadal drought in the region</a:t>
            </a:r>
          </a:p>
          <a:p>
            <a:r>
              <a:rPr lang="en-US" dirty="0" smtClean="0"/>
              <a:t>Climate models can reproduce the historical record of Sahel rainfall when forced only with global SSTs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662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goals and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Focuses on external cause of environmental change: climate</a:t>
            </a:r>
          </a:p>
          <a:p>
            <a:r>
              <a:rPr lang="en-US" dirty="0" smtClean="0"/>
              <a:t>Focus on the recent observational record of continental-scale tropical African climate variability and on simulations of future change</a:t>
            </a:r>
          </a:p>
          <a:p>
            <a:pPr lvl="1"/>
            <a:r>
              <a:rPr lang="en-US" dirty="0" smtClean="0"/>
              <a:t>Are there current trends?</a:t>
            </a:r>
          </a:p>
          <a:p>
            <a:pPr lvl="1"/>
            <a:r>
              <a:rPr lang="en-US" dirty="0" smtClean="0"/>
              <a:t>Is it wise to linearly extrapolate them into the future?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99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Dynamics of tropical rainfall and seasonality of African climate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Deep convection: surface air is warmed and moistened, potentially light enough to ascend through depth of troposphere</a:t>
            </a:r>
          </a:p>
          <a:p>
            <a:pPr lvl="1"/>
            <a:r>
              <a:rPr lang="en-US" dirty="0" smtClean="0"/>
              <a:t>Tropical precipitation is a response to this instability </a:t>
            </a:r>
          </a:p>
          <a:p>
            <a:pPr lvl="1"/>
            <a:r>
              <a:rPr lang="en-US" dirty="0" smtClean="0"/>
              <a:t>Two mechanisms are used to understand precipitation changes in Africa</a:t>
            </a:r>
          </a:p>
          <a:p>
            <a:pPr lvl="1"/>
            <a:r>
              <a:rPr lang="en-US" i="1" dirty="0" smtClean="0"/>
              <a:t>Stabilization</a:t>
            </a:r>
            <a:r>
              <a:rPr lang="en-US" dirty="0" smtClean="0"/>
              <a:t>: warming of the tropical atmosphere, efficiently distributed across the tropics reduces the instability of a boundary layer parcel and inhibits precipitation </a:t>
            </a:r>
          </a:p>
          <a:p>
            <a:pPr lvl="1"/>
            <a:r>
              <a:rPr lang="en-US" i="1" dirty="0" smtClean="0"/>
              <a:t>Moisture Supply</a:t>
            </a:r>
            <a:r>
              <a:rPr lang="en-US" dirty="0" smtClean="0"/>
              <a:t>: supply of moisture (and moisture convergence) changes as a result of factors such as gradients in SST or land/ocean temperature contrasts, leading to a change in rainfall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0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8817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8177" y="0"/>
            <a:ext cx="243729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Precipitation climatology and 850 </a:t>
            </a:r>
            <a:r>
              <a:rPr lang="en-US" dirty="0" err="1" smtClean="0"/>
              <a:t>mb</a:t>
            </a:r>
            <a:r>
              <a:rPr lang="en-US" dirty="0" smtClean="0"/>
              <a:t> winds for April, July, October, January 1979-2004</a:t>
            </a:r>
          </a:p>
          <a:p>
            <a:endParaRPr lang="en-US" dirty="0"/>
          </a:p>
          <a:p>
            <a:r>
              <a:rPr lang="en-US" dirty="0" smtClean="0"/>
              <a:t>-deep convection and precipitation spatially confined</a:t>
            </a:r>
          </a:p>
          <a:p>
            <a:r>
              <a:rPr lang="en-US" dirty="0" smtClean="0"/>
              <a:t>-seasonal reversal of winds (monsoon) apparent when comparing Jan/July panels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32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5381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African climate of the twentieth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27432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3 regions considered based on considerations of seasonality:</a:t>
            </a:r>
          </a:p>
          <a:p>
            <a:pPr lvl="1"/>
            <a:r>
              <a:rPr lang="en-US" dirty="0" smtClean="0"/>
              <a:t>Western Africa (0°-20°N, 20°W to 20°E)</a:t>
            </a:r>
          </a:p>
          <a:p>
            <a:pPr lvl="1"/>
            <a:r>
              <a:rPr lang="en-US" dirty="0" smtClean="0"/>
              <a:t>Eastern Equatorial Africa (10°S to 10°N, 20°E to 50°E)</a:t>
            </a:r>
          </a:p>
          <a:p>
            <a:pPr lvl="1"/>
            <a:r>
              <a:rPr lang="en-US" dirty="0" smtClean="0"/>
              <a:t>Southern Africa (25°S to 10°S, 20°E to 40°E)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67" y="0"/>
            <a:ext cx="4690533" cy="6858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85267" y="1888067"/>
            <a:ext cx="2091266" cy="1320800"/>
          </a:xfrm>
          <a:prstGeom prst="rect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76533" y="2633133"/>
            <a:ext cx="1659467" cy="1303867"/>
          </a:xfrm>
          <a:prstGeom prst="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08800" y="3936999"/>
            <a:ext cx="1113366" cy="1227667"/>
          </a:xfrm>
          <a:prstGeom prst="rect">
            <a:avLst/>
          </a:prstGeom>
          <a:noFill/>
          <a:ln w="1905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39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533" y="0"/>
            <a:ext cx="46274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Regional variability in time (1930-2005)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653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9733" y="1143000"/>
            <a:ext cx="45042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-West African rainfall is characterized by a high degree of persistence of anomalously wet and dry years (unparalleled globally)</a:t>
            </a:r>
          </a:p>
          <a:p>
            <a:r>
              <a:rPr lang="en-US" dirty="0" smtClean="0"/>
              <a:t>-Equatorial and southern Africa have more </a:t>
            </a:r>
            <a:r>
              <a:rPr lang="en-US" dirty="0" err="1" smtClean="0"/>
              <a:t>interannual</a:t>
            </a:r>
            <a:r>
              <a:rPr lang="en-US" dirty="0" smtClean="0"/>
              <a:t> variability, more frequently anomalously dry events </a:t>
            </a:r>
          </a:p>
          <a:p>
            <a:endParaRPr lang="en-US" dirty="0"/>
          </a:p>
          <a:p>
            <a:r>
              <a:rPr lang="en-US" dirty="0" smtClean="0"/>
              <a:t>-Clear trend towards dry conditions, particularly for eastern equatorial Africa</a:t>
            </a:r>
          </a:p>
          <a:p>
            <a:r>
              <a:rPr lang="en-US" dirty="0" smtClean="0"/>
              <a:t>-”greening trend” and recovery of rainfall in West African Sahel is suggested by the above but debated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6938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92771"/>
            <a:ext cx="7285567" cy="51652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Spatio</a:t>
            </a:r>
            <a:r>
              <a:rPr lang="en-US" sz="2800" dirty="0" smtClean="0"/>
              <a:t>-temporal patterns of African climate variability: two major patterns: </a:t>
            </a:r>
            <a:r>
              <a:rPr lang="en-US" sz="2400" dirty="0" smtClean="0"/>
              <a:t>1. continental-scale drying related to enhanced warming in southern tropics compared to northern 2. impact of ENSO on the tropical atmosphere and Africa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504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799" y="118533"/>
            <a:ext cx="558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Leading Mode: Continental Scale Drying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8134" y="1600200"/>
            <a:ext cx="5418666" cy="4525963"/>
          </a:xfrm>
        </p:spPr>
        <p:txBody>
          <a:bodyPr/>
          <a:lstStyle/>
          <a:p>
            <a:r>
              <a:rPr lang="en-US" dirty="0"/>
              <a:t>stronger values in N. </a:t>
            </a:r>
            <a:r>
              <a:rPr lang="en-US" dirty="0" smtClean="0"/>
              <a:t>Hem/Sahel </a:t>
            </a:r>
            <a:r>
              <a:rPr lang="en-US" dirty="0"/>
              <a:t>but weaker and significant through tropics</a:t>
            </a:r>
          </a:p>
          <a:p>
            <a:r>
              <a:rPr lang="en-US" dirty="0" smtClean="0"/>
              <a:t>related </a:t>
            </a:r>
            <a:r>
              <a:rPr lang="en-US" dirty="0"/>
              <a:t>to global SSTs with </a:t>
            </a:r>
            <a:r>
              <a:rPr lang="en-US" dirty="0" smtClean="0"/>
              <a:t>drying </a:t>
            </a:r>
            <a:r>
              <a:rPr lang="en-US" dirty="0"/>
              <a:t>related to a warmer tropical Pacific, Indian and South Atlantic Oceans and cooler North Atlantic </a:t>
            </a:r>
            <a:r>
              <a:rPr lang="en-US" dirty="0" smtClean="0"/>
              <a:t>basin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6531"/>
          <a:stretch/>
        </p:blipFill>
        <p:spPr>
          <a:xfrm>
            <a:off x="1" y="-13429"/>
            <a:ext cx="2861732" cy="6871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447" t="40422" r="32597" b="52925"/>
          <a:stretch/>
        </p:blipFill>
        <p:spPr>
          <a:xfrm>
            <a:off x="169333" y="2777065"/>
            <a:ext cx="2692400" cy="3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1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SREX 3.5.1: Droughts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Drought: “a period of abnormally dry weather long enough to cause a serious hydrological imbalance” (</a:t>
            </a:r>
            <a:r>
              <a:rPr lang="en-US" dirty="0" err="1" smtClean="0"/>
              <a:t>pg</a:t>
            </a:r>
            <a:r>
              <a:rPr lang="en-US" dirty="0" smtClean="0"/>
              <a:t> 167)</a:t>
            </a:r>
          </a:p>
          <a:p>
            <a:r>
              <a:rPr lang="en-US" dirty="0" smtClean="0"/>
              <a:t>Drought ≠ aridity</a:t>
            </a:r>
          </a:p>
          <a:p>
            <a:r>
              <a:rPr lang="en-US" dirty="0" smtClean="0"/>
              <a:t>Drought effects are nonlinear: the same precipitation deficit or radiation excess relative to normal will not affect different regions equally</a:t>
            </a:r>
          </a:p>
          <a:p>
            <a:pPr lvl="1"/>
            <a:r>
              <a:rPr lang="en-US" i="1" dirty="0" smtClean="0"/>
              <a:t>Meteorological drought</a:t>
            </a:r>
            <a:r>
              <a:rPr lang="en-US" dirty="0" smtClean="0"/>
              <a:t>: a period with abnormal precipitation deficit</a:t>
            </a:r>
          </a:p>
          <a:p>
            <a:pPr lvl="1"/>
            <a:r>
              <a:rPr lang="en-US" i="1" dirty="0" err="1" smtClean="0"/>
              <a:t>Megadrought</a:t>
            </a:r>
            <a:r>
              <a:rPr lang="en-US" dirty="0" smtClean="0"/>
              <a:t>: a very lengthy and pervasive drought, lasting much longer than normal, usually a decade or more</a:t>
            </a:r>
          </a:p>
          <a:p>
            <a:pPr lvl="1"/>
            <a:r>
              <a:rPr lang="en-US" i="1" dirty="0" smtClean="0"/>
              <a:t>Soil moisture drought</a:t>
            </a:r>
            <a:r>
              <a:rPr lang="en-US" dirty="0" smtClean="0"/>
              <a:t>: deficit of soil moisture</a:t>
            </a:r>
          </a:p>
          <a:p>
            <a:pPr lvl="1"/>
            <a:r>
              <a:rPr lang="en-US" i="1" dirty="0" smtClean="0"/>
              <a:t>Hydrological drought</a:t>
            </a:r>
            <a:r>
              <a:rPr lang="en-US" dirty="0" smtClean="0"/>
              <a:t>: negative anomalies in </a:t>
            </a:r>
            <a:r>
              <a:rPr lang="en-US" dirty="0" err="1" smtClean="0"/>
              <a:t>streamflow</a:t>
            </a:r>
            <a:r>
              <a:rPr lang="en-US" dirty="0" smtClean="0"/>
              <a:t>, lake, and/or groundwater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3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7968" y="-1"/>
            <a:ext cx="4246032" cy="23320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Modes 2 &amp; 3: </a:t>
            </a:r>
            <a:r>
              <a:rPr lang="en-US" sz="3200" dirty="0" err="1" smtClean="0"/>
              <a:t>Interannual</a:t>
            </a:r>
            <a:r>
              <a:rPr lang="en-US" sz="3200" dirty="0" smtClean="0"/>
              <a:t> Variability driven by ENSO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967" y="2332037"/>
            <a:ext cx="4246033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</a:t>
            </a:r>
            <a:r>
              <a:rPr lang="en-US" dirty="0" smtClean="0"/>
              <a:t>: horseshoe </a:t>
            </a:r>
            <a:r>
              <a:rPr lang="en-US" dirty="0"/>
              <a:t>pattern in W. </a:t>
            </a:r>
            <a:r>
              <a:rPr lang="en-US" dirty="0" smtClean="0"/>
              <a:t>Pacific</a:t>
            </a:r>
          </a:p>
          <a:p>
            <a:pPr lvl="1"/>
            <a:r>
              <a:rPr lang="en-US" dirty="0" smtClean="0"/>
              <a:t>Combines effects of remote tropical Pacific and Indian Ocean</a:t>
            </a:r>
          </a:p>
          <a:p>
            <a:pPr lvl="1"/>
            <a:r>
              <a:rPr lang="en-US" dirty="0" smtClean="0"/>
              <a:t>Increased moisture transport due to warmer Indian Ocean leads to positive anomalies in E. Africa</a:t>
            </a:r>
            <a:endParaRPr lang="en-US" dirty="0"/>
          </a:p>
          <a:p>
            <a:r>
              <a:rPr lang="en-US" dirty="0" err="1" smtClean="0"/>
              <a:t>i</a:t>
            </a:r>
            <a:r>
              <a:rPr lang="en-US" dirty="0" smtClean="0"/>
              <a:t>: signature </a:t>
            </a:r>
            <a:r>
              <a:rPr lang="en-US" dirty="0"/>
              <a:t>in E. Trop </a:t>
            </a:r>
            <a:r>
              <a:rPr lang="en-US" dirty="0" smtClean="0"/>
              <a:t>Pacific</a:t>
            </a:r>
          </a:p>
          <a:p>
            <a:pPr lvl="1"/>
            <a:r>
              <a:rPr lang="en-US" dirty="0"/>
              <a:t>Purely atmospheric influence, </a:t>
            </a:r>
          </a:p>
          <a:p>
            <a:pPr lvl="1"/>
            <a:r>
              <a:rPr lang="en-US" dirty="0"/>
              <a:t>Tropical Pacific SSTs dwarf signal in any other basin; force drying that is strongest in E. </a:t>
            </a:r>
            <a:r>
              <a:rPr lang="en-US" dirty="0" smtClean="0"/>
              <a:t>Africa </a:t>
            </a:r>
          </a:p>
          <a:p>
            <a:r>
              <a:rPr lang="en-US" dirty="0" smtClean="0"/>
              <a:t>Overall precipitation changes will be determined based on which of these </a:t>
            </a:r>
            <a:r>
              <a:rPr lang="en-US" dirty="0" err="1" smtClean="0"/>
              <a:t>forcings</a:t>
            </a:r>
            <a:r>
              <a:rPr lang="en-US" dirty="0" smtClean="0"/>
              <a:t> dominate 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771"/>
          <a:stretch/>
        </p:blipFill>
        <p:spPr>
          <a:xfrm>
            <a:off x="0" y="0"/>
            <a:ext cx="4897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663"/>
            <a:ext cx="6874934" cy="57206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74934" y="1380952"/>
            <a:ext cx="2269066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-temperature increases less in mid-lat. </a:t>
            </a:r>
            <a:r>
              <a:rPr lang="en-US" dirty="0" err="1" smtClean="0"/>
              <a:t>extratropics</a:t>
            </a:r>
            <a:r>
              <a:rPr lang="en-US" dirty="0" smtClean="0"/>
              <a:t> than deep tropics; cooling of mid-lat. Northern hem. oceans</a:t>
            </a:r>
          </a:p>
          <a:p>
            <a:r>
              <a:rPr lang="en-US" dirty="0" smtClean="0"/>
              <a:t>-decrease of </a:t>
            </a:r>
            <a:r>
              <a:rPr lang="en-US" dirty="0" err="1" smtClean="0"/>
              <a:t>precip</a:t>
            </a:r>
            <a:r>
              <a:rPr lang="en-US" dirty="0" smtClean="0"/>
              <a:t> across trop. </a:t>
            </a:r>
            <a:r>
              <a:rPr lang="en-US" dirty="0" err="1" smtClean="0"/>
              <a:t>Atl</a:t>
            </a:r>
            <a:r>
              <a:rPr lang="en-US" dirty="0" smtClean="0"/>
              <a:t> ITCZ and into the Sahel</a:t>
            </a:r>
          </a:p>
          <a:p>
            <a:r>
              <a:rPr lang="en-US" dirty="0" smtClean="0"/>
              <a:t>-anthropogenic </a:t>
            </a:r>
            <a:r>
              <a:rPr lang="en-US" dirty="0" err="1" smtClean="0"/>
              <a:t>forcings</a:t>
            </a:r>
            <a:r>
              <a:rPr lang="en-US" dirty="0" smtClean="0"/>
              <a:t> played a non negligible role (~30%) in the late 20</a:t>
            </a:r>
            <a:r>
              <a:rPr lang="en-US" baseline="30000" dirty="0" smtClean="0"/>
              <a:t>th</a:t>
            </a:r>
            <a:r>
              <a:rPr lang="en-US" dirty="0" smtClean="0"/>
              <a:t> century drying of Sahel but a large fraction was generated by SST variability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6874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Late 20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Century climate change in recent simulations: 20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Century-PI surface temperature and precipitation changes and model agreement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11147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6932"/>
            <a:ext cx="6705600" cy="55710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05600" y="671690"/>
            <a:ext cx="2438400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-warming of tropical oceans, more El Nino like warming, more pronounced land-sea contrasts, warming of continents that surpasses oceans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precip</a:t>
            </a:r>
            <a:r>
              <a:rPr lang="en-US" dirty="0" smtClean="0"/>
              <a:t> signal is less clear: more intense rainfall in equatorial regions and drier conditions elsewhere (scatter among models also apparent)</a:t>
            </a:r>
          </a:p>
          <a:p>
            <a:r>
              <a:rPr lang="en-US" dirty="0" smtClean="0"/>
              <a:t>-models </a:t>
            </a:r>
            <a:r>
              <a:rPr lang="en-US" dirty="0"/>
              <a:t>do not consistently dry the Sahel into 21</a:t>
            </a:r>
            <a:r>
              <a:rPr lang="en-US" baseline="30000" dirty="0"/>
              <a:t>st</a:t>
            </a:r>
            <a:r>
              <a:rPr lang="en-US" dirty="0"/>
              <a:t> century suggesting that the moisture supply mechanism and not the stabilization mechanism dominates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969"/>
            <a:ext cx="736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Uncertain future: A global warming scenario simulation</a:t>
            </a:r>
          </a:p>
          <a:p>
            <a:r>
              <a:rPr lang="en-US" b="1" dirty="0" smtClean="0"/>
              <a:t>Change in temperature and precipitation for late 21</a:t>
            </a:r>
            <a:r>
              <a:rPr lang="en-US" b="1" baseline="30000" dirty="0" smtClean="0"/>
              <a:t>st</a:t>
            </a:r>
            <a:r>
              <a:rPr lang="en-US" b="1" dirty="0" smtClean="0"/>
              <a:t> Century (A1B) – 20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3066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5097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50971" y="0"/>
            <a:ext cx="4493029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Averages for 3 regions’ 1950-2100 precipitation estimates</a:t>
            </a:r>
          </a:p>
          <a:p>
            <a:r>
              <a:rPr lang="en-US" dirty="0" smtClean="0"/>
              <a:t>-scatter among models apparent</a:t>
            </a:r>
          </a:p>
          <a:p>
            <a:r>
              <a:rPr lang="en-US" dirty="0" smtClean="0"/>
              <a:t>-uniform warming will increase specific humidity</a:t>
            </a:r>
          </a:p>
          <a:p>
            <a:r>
              <a:rPr lang="en-US" dirty="0"/>
              <a:t>	</a:t>
            </a:r>
            <a:r>
              <a:rPr lang="en-US" dirty="0" smtClean="0"/>
              <a:t>-regional precipitation changes determined by the humidity change (rather than circulation) should result in an increase in currently rain-rich regions and a decrease in semi-arid regions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-El Nino like climate change could lead to </a:t>
            </a:r>
            <a:r>
              <a:rPr lang="en-US" dirty="0" err="1" smtClean="0"/>
              <a:t>telecononections</a:t>
            </a:r>
            <a:r>
              <a:rPr lang="en-US" dirty="0" smtClean="0"/>
              <a:t> as seen in previous figure, generally resulting in a drier African continent</a:t>
            </a:r>
          </a:p>
          <a:p>
            <a:endParaRPr lang="en-US" dirty="0"/>
          </a:p>
          <a:p>
            <a:r>
              <a:rPr lang="en-US" dirty="0" smtClean="0"/>
              <a:t>-enhanced land-sea temperature contrast could lead to intensification of monsoonal circulations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**challenge: determining which of the various mechanisms are more/less important in various regions of Africa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05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Human-induced change in land use or land cover as driving African rainfall changes has now been largely discounted</a:t>
            </a:r>
          </a:p>
          <a:p>
            <a:r>
              <a:rPr lang="en-US" dirty="0" smtClean="0"/>
              <a:t>Two mechanisms can be used to understand African rainfall changes of the recent past and future: moisture supply and stabilization mechanism</a:t>
            </a:r>
          </a:p>
          <a:p>
            <a:pPr lvl="1"/>
            <a:r>
              <a:rPr lang="en-US" dirty="0" smtClean="0"/>
              <a:t>Competition between them in the future may explain uncertainty of projections</a:t>
            </a:r>
          </a:p>
          <a:p>
            <a:r>
              <a:rPr lang="en-US" dirty="0" smtClean="0"/>
              <a:t>Trend towards drier conditions for the monsoon regions of Africa over the late 20</a:t>
            </a:r>
            <a:r>
              <a:rPr lang="en-US" baseline="30000" dirty="0" smtClean="0"/>
              <a:t>th</a:t>
            </a:r>
            <a:r>
              <a:rPr lang="en-US" dirty="0" smtClean="0"/>
              <a:t> Century consistent with tropical ocean warming</a:t>
            </a:r>
          </a:p>
          <a:p>
            <a:pPr lvl="1"/>
            <a:r>
              <a:rPr lang="en-US" dirty="0" smtClean="0"/>
              <a:t>This relationship does not continue to hold into the future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10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West African rainfall in CMIP5</a:t>
            </a:r>
            <a:br>
              <a:rPr lang="en-US" dirty="0" smtClean="0"/>
            </a:br>
            <a:r>
              <a:rPr lang="en-US" dirty="0" err="1" smtClean="0"/>
              <a:t>Biasutti</a:t>
            </a:r>
            <a:r>
              <a:rPr lang="en-US" dirty="0" smtClean="0"/>
              <a:t> 2013, </a:t>
            </a:r>
            <a:r>
              <a:rPr lang="en-US" i="1" dirty="0" smtClean="0"/>
              <a:t>JGR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934"/>
            <a:ext cx="6235343" cy="55710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35343" y="1303867"/>
            <a:ext cx="2790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Rainy season more feeble at start, more abundant at core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Direct effect of CO2 enhances the monsoon while warmer SSTs induce drying over the Sahel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35343" y="5080000"/>
            <a:ext cx="29086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description: </a:t>
            </a:r>
            <a:r>
              <a:rPr lang="en-US" dirty="0"/>
              <a:t>Centennial-scale trends in summertime Sahel rainfall for (1900-2005 (left) and 2006-2099 (right) for individual models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1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Drivers of Drought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Soil moisture/hydrological droughts: usually driven by reduced precipitation and/or increased evapotranspiration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33" y="3225505"/>
            <a:ext cx="4978400" cy="363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0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Drought indices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Indices can be used to identify droughts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Standard Precipitation Index (SPI): fit and transform long-term </a:t>
            </a:r>
            <a:r>
              <a:rPr lang="en-US" dirty="0" err="1" smtClean="0">
                <a:solidFill>
                  <a:srgbClr val="000090"/>
                </a:solidFill>
              </a:rPr>
              <a:t>precip</a:t>
            </a:r>
            <a:r>
              <a:rPr lang="en-US" dirty="0" smtClean="0">
                <a:solidFill>
                  <a:srgbClr val="000090"/>
                </a:solidFill>
              </a:rPr>
              <a:t> records into a normal distribution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Above/below a certain threshold can define mild/moderate/severe/extreme droughts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Consecutive Dry Days (CDD)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Considers the maximum consecutive number of days without rain within a considered period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Palmer Drought Severity Index (PDSI)</a:t>
            </a:r>
          </a:p>
          <a:p>
            <a:pPr lvl="2"/>
            <a:r>
              <a:rPr lang="en-US" dirty="0" smtClean="0">
                <a:solidFill>
                  <a:srgbClr val="800000"/>
                </a:solidFill>
              </a:rPr>
              <a:t>Measures the departure of moisture balance from normal conditions using a simple water balance model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Standardized Precipitation-Evapotranspiration Index (SPEI)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266267" y="5621866"/>
            <a:ext cx="3877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Blue</a:t>
            </a:r>
            <a:r>
              <a:rPr lang="en-US" dirty="0"/>
              <a:t>: based solely on precipitation data</a:t>
            </a:r>
          </a:p>
          <a:p>
            <a:r>
              <a:rPr lang="en-US" b="1" dirty="0">
                <a:solidFill>
                  <a:srgbClr val="660066"/>
                </a:solidFill>
              </a:rPr>
              <a:t>Red</a:t>
            </a:r>
            <a:r>
              <a:rPr lang="en-US" dirty="0"/>
              <a:t>: reflect both precipitation and estimates of actual or potential evapotranspiration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152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uncertainties</a:t>
            </a:r>
          </a:p>
          <a:p>
            <a:pPr lvl="1"/>
            <a:r>
              <a:rPr lang="en-US" dirty="0" smtClean="0"/>
              <a:t>AR4: very dry areas more than doubled in extent since 1970 (PDSI)</a:t>
            </a:r>
          </a:p>
          <a:p>
            <a:pPr lvl="1"/>
            <a:r>
              <a:rPr lang="en-US" dirty="0" smtClean="0"/>
              <a:t>Sheffield and Wood (2008): trends in drought duration, intensity, and severity predominantly decreased and a moistening occurred until about 1970 when drying trend takes over (based on soil moisture simulations)</a:t>
            </a:r>
          </a:p>
          <a:p>
            <a:pPr lvl="2"/>
            <a:r>
              <a:rPr lang="en-US" dirty="0" smtClean="0"/>
              <a:t>But, a lot of regional variations to consider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75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Changes throughout the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197561"/>
              </p:ext>
            </p:extLst>
          </p:nvPr>
        </p:nvGraphicFramePr>
        <p:xfrm>
          <a:off x="2760133" y="1565275"/>
          <a:ext cx="6096000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Region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Change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North America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 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 drying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Europe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 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Increased drying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South America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Asian</a:t>
                      </a:r>
                      <a:r>
                        <a:rPr lang="en-US" baseline="0" dirty="0" smtClean="0"/>
                        <a:t> monsoon region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East Asia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 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Increased drying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Sahel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to medium 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Australia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 confidence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Increased drying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87639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1930s Dust Bowl &amp; 1950s drought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539664"/>
            <a:ext cx="2760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Exceptional 2003 summer </a:t>
            </a:r>
            <a:r>
              <a:rPr lang="en-US" dirty="0" err="1" smtClean="0"/>
              <a:t>heatwave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06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AR4: “more likely than not that anthropogenic influence has contributed to the increase in the droughts observed in the second half of the 20</a:t>
            </a:r>
            <a:r>
              <a:rPr lang="en-US" baseline="30000" dirty="0" smtClean="0"/>
              <a:t>th</a:t>
            </a:r>
            <a:r>
              <a:rPr lang="en-US" dirty="0" smtClean="0"/>
              <a:t> century” </a:t>
            </a:r>
          </a:p>
          <a:p>
            <a:pPr lvl="1"/>
            <a:r>
              <a:rPr lang="en-US" dirty="0" smtClean="0"/>
              <a:t>Land-atmosphere feedbacks</a:t>
            </a:r>
          </a:p>
          <a:p>
            <a:pPr lvl="1"/>
            <a:r>
              <a:rPr lang="en-US" dirty="0" smtClean="0"/>
              <a:t>SST forcing</a:t>
            </a:r>
          </a:p>
          <a:p>
            <a:pPr lvl="1"/>
            <a:r>
              <a:rPr lang="en-US" dirty="0" smtClean="0"/>
              <a:t>Potential impacts of land use changes </a:t>
            </a:r>
          </a:p>
          <a:p>
            <a:r>
              <a:rPr lang="en-US" dirty="0" smtClean="0"/>
              <a:t>Medium confidence that anthropogenic influence has contributed to some changes in the drought patterns observed in the second half of the 20</a:t>
            </a:r>
            <a:r>
              <a:rPr lang="en-US" baseline="30000" dirty="0" smtClean="0"/>
              <a:t>th</a:t>
            </a:r>
            <a:r>
              <a:rPr lang="en-US" dirty="0" smtClean="0"/>
              <a:t> century; low confidence in the attribution of changes in droughts at the level of individual regions</a:t>
            </a:r>
          </a:p>
        </p:txBody>
      </p:sp>
    </p:spTree>
    <p:extLst>
      <p:ext uri="{BB962C8B-B14F-4D97-AF65-F5344CB8AC3E}">
        <p14:creationId xmlns:p14="http://schemas.microsoft.com/office/powerpoint/2010/main" val="1526309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19" y="-11257"/>
            <a:ext cx="5771247" cy="6869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9867" y="0"/>
            <a:ext cx="30141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Projected annual and seasonal changes in dryness assessed from two indices (CDD, left &amp; SMA, right) for 2081-2100 (bottom 3 rows) and 2046-2065 (top)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616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Uncertainties for projections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Uncertainty exists in projections for drought in the coming century due to:</a:t>
            </a:r>
          </a:p>
          <a:p>
            <a:pPr lvl="1"/>
            <a:r>
              <a:rPr lang="en-US" dirty="0" smtClean="0"/>
              <a:t>Development of the ocean circulation </a:t>
            </a:r>
          </a:p>
          <a:p>
            <a:pPr lvl="1"/>
            <a:r>
              <a:rPr lang="en-US" dirty="0" smtClean="0"/>
              <a:t>Feedbacks between land surface and atmospheric processes</a:t>
            </a:r>
          </a:p>
          <a:p>
            <a:pPr lvl="2"/>
            <a:r>
              <a:rPr lang="en-US" dirty="0" smtClean="0"/>
              <a:t>Effects of drought on vegetation physiology and dynamics with resulting feedbacks to precipitation formation</a:t>
            </a:r>
          </a:p>
          <a:p>
            <a:pPr lvl="1"/>
            <a:r>
              <a:rPr lang="en-US" dirty="0" smtClean="0"/>
              <a:t>Feedbacks between droughts fires and aerosols</a:t>
            </a:r>
          </a:p>
          <a:p>
            <a:pPr lvl="2"/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34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1963</Words>
  <Application>Microsoft Macintosh PowerPoint</Application>
  <PresentationFormat>On-screen Show (4:3)</PresentationFormat>
  <Paragraphs>164</Paragraphs>
  <Slides>25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Extremes Seminar:  Drought</vt:lpstr>
      <vt:lpstr>SREX 3.5.1: Droughts</vt:lpstr>
      <vt:lpstr>Drivers of Drought</vt:lpstr>
      <vt:lpstr>Drought indices</vt:lpstr>
      <vt:lpstr>Observed Changes</vt:lpstr>
      <vt:lpstr>Changes throughout the 20th Century</vt:lpstr>
      <vt:lpstr>Causes of changes</vt:lpstr>
      <vt:lpstr>PowerPoint Presentation</vt:lpstr>
      <vt:lpstr>Uncertainties for projections</vt:lpstr>
      <vt:lpstr>Conclusions</vt:lpstr>
      <vt:lpstr>PowerPoint Presentation</vt:lpstr>
      <vt:lpstr>1. Introduction</vt:lpstr>
      <vt:lpstr>Study goals and questions</vt:lpstr>
      <vt:lpstr>2. Dynamics of tropical rainfall and seasonality of African climate</vt:lpstr>
      <vt:lpstr>PowerPoint Presentation</vt:lpstr>
      <vt:lpstr>African climate of the twentieth century</vt:lpstr>
      <vt:lpstr>Regional variability in time (1930-2005)</vt:lpstr>
      <vt:lpstr>PowerPoint Presentation</vt:lpstr>
      <vt:lpstr>Leading Mode: Continental Scale Drying</vt:lpstr>
      <vt:lpstr>Modes 2 &amp; 3: Interannual Variability driven by ENSO </vt:lpstr>
      <vt:lpstr>PowerPoint Presentation</vt:lpstr>
      <vt:lpstr>PowerPoint Presentation</vt:lpstr>
      <vt:lpstr>PowerPoint Presentation</vt:lpstr>
      <vt:lpstr>Conclusions</vt:lpstr>
      <vt:lpstr>West African rainfall in CMIP5 Biasutti 2013, JGR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Extremes Seminar</dc:title>
  <dc:creator>Catherine Pomposi</dc:creator>
  <cp:lastModifiedBy>Arlene Fiore</cp:lastModifiedBy>
  <cp:revision>23</cp:revision>
  <dcterms:created xsi:type="dcterms:W3CDTF">2014-10-24T15:15:00Z</dcterms:created>
  <dcterms:modified xsi:type="dcterms:W3CDTF">2014-11-30T19:20:48Z</dcterms:modified>
</cp:coreProperties>
</file>