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6" r:id="rId2"/>
    <p:sldMasterId id="2147483698" r:id="rId3"/>
  </p:sldMasterIdLst>
  <p:notesMasterIdLst>
    <p:notesMasterId r:id="rId9"/>
  </p:notesMasterIdLst>
  <p:handoutMasterIdLst>
    <p:handoutMasterId r:id="rId10"/>
  </p:handoutMasterIdLst>
  <p:sldIdLst>
    <p:sldId id="260" r:id="rId4"/>
    <p:sldId id="524" r:id="rId5"/>
    <p:sldId id="522" r:id="rId6"/>
    <p:sldId id="523" r:id="rId7"/>
    <p:sldId id="526" r:id="rId8"/>
  </p:sldIdLst>
  <p:sldSz cx="9144000" cy="6858000" type="screen4x3"/>
  <p:notesSz cx="6858000" cy="9144000"/>
  <p:defaultTextStyle>
    <a:defPPr>
      <a:defRPr lang="en-US"/>
    </a:defPPr>
    <a:lvl1pPr marL="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3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CC66"/>
    <a:srgbClr val="FF9999"/>
    <a:srgbClr val="663300"/>
    <a:srgbClr val="FF9933"/>
    <a:srgbClr val="00CCFF"/>
    <a:srgbClr val="FFFFCC"/>
    <a:srgbClr val="99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AFD36-B101-6A49-BA03-388849C3B45D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645FC-BC95-A04A-ACEC-CEDCC776B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64F6-06AD-1643-9D66-EE4F0781A35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7FEC-BD8B-8D4D-95C9-5DF1CEE25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3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3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Data source: NASA Level-3 tropospheric nitrogen dioxide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</a:t>
            </a:r>
            <a:r>
              <a:rPr lang="en-US" baseline="-5999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and TEMIS Level-3 formaldehyde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HCHO)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34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  <a:sym typeface="Helvetica Light"/>
              </a:rPr>
              <a:t>On a daily basis, evaluation with ground-level PM</a:t>
            </a:r>
            <a:r>
              <a:rPr lang="en-US" sz="1200" baseline="-25000" dirty="0" smtClean="0">
                <a:solidFill>
                  <a:srgbClr val="0000FF"/>
                </a:solidFill>
                <a:latin typeface="Arial"/>
                <a:cs typeface="Arial"/>
                <a:sym typeface="Helvetica Light"/>
              </a:rPr>
              <a:t>2.5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  <a:sym typeface="Helvetica Light"/>
              </a:rPr>
              <a:t> observations suggests GEOS-</a:t>
            </a:r>
            <a:r>
              <a:rPr lang="en-US" sz="1200" dirty="0" err="1" smtClean="0">
                <a:solidFill>
                  <a:srgbClr val="0000FF"/>
                </a:solidFill>
                <a:latin typeface="Arial"/>
                <a:cs typeface="Arial"/>
                <a:sym typeface="Helvetica Light"/>
              </a:rPr>
              <a:t>Chem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  <a:sym typeface="Helvetica Light"/>
              </a:rPr>
              <a:t> matches better temporally but CMAQ matches better spatially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5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15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0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2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7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5058-F085-4950-A4CC-2BF8C03AAE58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37286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7DF0-AC36-46C6-8CC2-F19F39FAAB4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77512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8527-E3E0-4452-98E6-5DDE6540FF08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81284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9B420-37F4-4138-B920-AD1D9FE273FA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10858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3021-3F11-4CA2-B2F6-253F85B913E2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04526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98159-0C0F-4A9C-B453-8A263EDB0891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65680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8C30-50D1-409E-BC8B-F45C43BD9F29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172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76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21" tIns="45711" rIns="91421" bIns="4571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7D8A-CA9B-4B9E-91B5-E72C5EF21A96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81937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1" tIns="45711" rIns="91421" bIns="4571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2EC2-4F63-4D50-9C91-4E1B1E966516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47049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C8B3-55DB-4554-9FA1-83E451106F44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09434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9C87-E925-4A2C-BF45-F319E26D6E03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24301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12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11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45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81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95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2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58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26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81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22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00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84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8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8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6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7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3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5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0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212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 smtClean="0">
                <a:solidFill>
                  <a:srgbClr val="000000"/>
                </a:solidFill>
              </a:rPr>
              <a:pPr defTabSz="9142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8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212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32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426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1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 defTabSz="914212">
              <a:defRPr/>
            </a:pPr>
            <a:endParaRPr lang="en-US">
              <a:solidFill>
                <a:srgbClr val="FFFFFF"/>
              </a:solidFill>
              <a:latin typeface="Calibri"/>
              <a:ea typeface="宋体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 defTabSz="914212">
              <a:defRPr/>
            </a:pPr>
            <a:endParaRPr lang="en-US">
              <a:solidFill>
                <a:srgbClr val="FFFFFF"/>
              </a:solidFill>
              <a:latin typeface="Calibri"/>
              <a:ea typeface="宋体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4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212">
              <a:defRPr/>
            </a:pPr>
            <a:fld id="{156E7AA6-A936-4764-ADEB-E1E3CC27B72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 defTabSz="914212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1"/>
            <a:ext cx="2895600" cy="265451"/>
          </a:xfrm>
          <a:prstGeom prst="rect">
            <a:avLst/>
          </a:prstGeom>
          <a:noFill/>
        </p:spPr>
        <p:txBody>
          <a:bodyPr lIns="91421" tIns="45711" rIns="91421" bIns="45711">
            <a:spAutoFit/>
          </a:bodyPr>
          <a:lstStyle/>
          <a:p>
            <a:pPr defTabSz="914212">
              <a:defRPr/>
            </a:pPr>
            <a:r>
              <a:rPr lang="en-US" sz="1100" dirty="0">
                <a:solidFill>
                  <a:srgbClr val="FFFFFF">
                    <a:lumMod val="95000"/>
                  </a:srgbClr>
                </a:solidFill>
                <a:latin typeface="Calibri"/>
                <a:ea typeface="宋体"/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402976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2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32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42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830" indent="-34283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765" indent="-228552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872" indent="-228552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980" indent="-22855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Palatino"/>
              <a:cs typeface="Palatino"/>
              <a:sym typeface="Palatino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Palatino"/>
              <a:cs typeface="Palatino"/>
              <a:sym typeface="Palatino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 smtClean="0">
                <a:solidFill>
                  <a:srgbClr val="000000"/>
                </a:solidFill>
                <a:ea typeface="Palatino"/>
                <a:cs typeface="Palatino"/>
                <a:sym typeface="Palatino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650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gif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37384" y="368722"/>
            <a:ext cx="8740561" cy="54855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1" tIns="45711" rIns="91421" bIns="45711" anchor="ctr"/>
          <a:lstStyle/>
          <a:p>
            <a:pPr defTabSz="914212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1773" y="368726"/>
            <a:ext cx="8051800" cy="143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1" rIns="91421" bIns="45711">
            <a:spAutoFit/>
          </a:bodyPr>
          <a:lstStyle/>
          <a:p>
            <a:pPr algn="ctr" defTabSz="914212"/>
            <a:r>
              <a:rPr lang="en-US" sz="2900" b="1" dirty="0" smtClean="0">
                <a:solidFill>
                  <a:srgbClr val="0000FF"/>
                </a:solidFill>
              </a:rPr>
              <a:t>Source </a:t>
            </a:r>
            <a:r>
              <a:rPr lang="en-US" sz="2900" b="1" dirty="0">
                <a:solidFill>
                  <a:srgbClr val="0000FF"/>
                </a:solidFill>
              </a:rPr>
              <a:t>Attribution Using Satellite Products and Models to Inform Air Quality Planning and Health Accountability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787519" y="2815269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1" tIns="45711" rIns="91421" bIns="45711">
            <a:spAutoFit/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980961" y="5830017"/>
            <a:ext cx="8133843" cy="1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1" tIns="45711" rIns="91421" bIns="45711">
            <a:spAutoFit/>
          </a:bodyPr>
          <a:lstStyle/>
          <a:p>
            <a:pPr algn="r" defTabSz="91421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FF"/>
                </a:solidFill>
              </a:rPr>
              <a:t>HAQAST1</a:t>
            </a:r>
            <a:endParaRPr lang="en-US" sz="1600" dirty="0">
              <a:solidFill>
                <a:srgbClr val="0000FF"/>
              </a:solidFill>
              <a:latin typeface="Arial"/>
            </a:endParaRPr>
          </a:p>
          <a:p>
            <a:pPr algn="r" defTabSz="91421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Emory University</a:t>
            </a:r>
          </a:p>
          <a:p>
            <a:pPr algn="r" defTabSz="91421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Atlanta, GA</a:t>
            </a:r>
            <a:endParaRPr lang="en-US" sz="1600" dirty="0">
              <a:solidFill>
                <a:srgbClr val="0000FF"/>
              </a:solidFill>
              <a:latin typeface="Arial"/>
            </a:endParaRPr>
          </a:p>
          <a:p>
            <a:pPr algn="r" defTabSz="91421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November 4, </a:t>
            </a:r>
            <a:r>
              <a:rPr lang="en-US" sz="1600" dirty="0">
                <a:solidFill>
                  <a:srgbClr val="0000FF"/>
                </a:solidFill>
                <a:latin typeface="Arial"/>
              </a:rPr>
              <a:t>2016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85637" y="2861174"/>
            <a:ext cx="6635111" cy="4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1" tIns="45711" rIns="91421" bIns="45711">
            <a:spAutoFit/>
          </a:bodyPr>
          <a:lstStyle/>
          <a:p>
            <a:pPr defTabSz="914212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/>
              </a:rPr>
              <a:t>PI: Arlene M. </a:t>
            </a:r>
            <a:r>
              <a:rPr lang="en-US" sz="2400" b="1" dirty="0" smtClean="0">
                <a:latin typeface="Arial"/>
              </a:rPr>
              <a:t>Fiore       	  Co-I</a:t>
            </a:r>
            <a:r>
              <a:rPr lang="en-US" sz="2400" b="1" dirty="0">
                <a:latin typeface="Arial"/>
              </a:rPr>
              <a:t>: Pat </a:t>
            </a:r>
            <a:r>
              <a:rPr lang="en-US" sz="2400" b="1" dirty="0" smtClean="0">
                <a:latin typeface="Arial"/>
              </a:rPr>
              <a:t>Kinney</a:t>
            </a:r>
            <a:endParaRPr lang="en-US" sz="2400" b="1" dirty="0">
              <a:latin typeface="Arial"/>
            </a:endParaRPr>
          </a:p>
        </p:txBody>
      </p:sp>
      <p:pic>
        <p:nvPicPr>
          <p:cNvPr id="2" name="Picture 1" descr="LDEO_Newlogo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9" y="3245561"/>
            <a:ext cx="3186545" cy="55418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84" y="5903012"/>
            <a:ext cx="2423315" cy="3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159" y="1417131"/>
            <a:ext cx="1184274" cy="1015698"/>
          </a:xfrm>
          <a:prstGeom prst="rect">
            <a:avLst/>
          </a:prstGeom>
          <a:noFill/>
        </p:spPr>
      </p:pic>
      <p:pic>
        <p:nvPicPr>
          <p:cNvPr id="16" name="Picture 2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92" y="5910742"/>
            <a:ext cx="958528" cy="9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-nyserda-ne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0" y="6398747"/>
            <a:ext cx="1937756" cy="416446"/>
          </a:xfrm>
          <a:prstGeom prst="rect">
            <a:avLst/>
          </a:prstGeom>
        </p:spPr>
      </p:pic>
      <p:pic>
        <p:nvPicPr>
          <p:cNvPr id="3" name="Picture 2" descr="HAQAST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43" y="1360952"/>
            <a:ext cx="1181356" cy="1071877"/>
          </a:xfrm>
          <a:prstGeom prst="rect">
            <a:avLst/>
          </a:prstGeom>
        </p:spPr>
      </p:pic>
      <p:pic>
        <p:nvPicPr>
          <p:cNvPr id="4" name="Picture 3" descr="logo-mailman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0" r="-1"/>
          <a:stretch/>
        </p:blipFill>
        <p:spPr>
          <a:xfrm>
            <a:off x="4613195" y="3277296"/>
            <a:ext cx="4324173" cy="4934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TextBox 4"/>
          <p:cNvSpPr txBox="1"/>
          <p:nvPr/>
        </p:nvSpPr>
        <p:spPr>
          <a:xfrm>
            <a:off x="741843" y="4674754"/>
            <a:ext cx="8735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Collaborators: Joe Pinto, Pat </a:t>
            </a:r>
            <a:r>
              <a:rPr lang="en-US" dirty="0" err="1" smtClean="0"/>
              <a:t>Dolwick</a:t>
            </a:r>
            <a:r>
              <a:rPr lang="en-US" dirty="0" smtClean="0"/>
              <a:t>, Luke </a:t>
            </a:r>
            <a:r>
              <a:rPr lang="en-US" dirty="0" err="1" smtClean="0"/>
              <a:t>Valin</a:t>
            </a:r>
            <a:r>
              <a:rPr lang="en-US" dirty="0" smtClean="0"/>
              <a:t> (U.S. EPA)</a:t>
            </a:r>
          </a:p>
          <a:p>
            <a:r>
              <a:rPr lang="en-US" dirty="0" err="1" smtClean="0"/>
              <a:t>Tabassum</a:t>
            </a:r>
            <a:r>
              <a:rPr lang="en-US" dirty="0" smtClean="0"/>
              <a:t> </a:t>
            </a:r>
            <a:r>
              <a:rPr lang="en-US" dirty="0" err="1" smtClean="0"/>
              <a:t>Insaf</a:t>
            </a:r>
            <a:r>
              <a:rPr lang="en-US" dirty="0" smtClean="0"/>
              <a:t> (NYSDOH), Mike Ku (NYSDEC), </a:t>
            </a:r>
          </a:p>
          <a:p>
            <a:r>
              <a:rPr lang="en-US" dirty="0" smtClean="0"/>
              <a:t>Randall Martin &amp; Aaron van </a:t>
            </a:r>
            <a:r>
              <a:rPr lang="en-US" dirty="0" err="1" smtClean="0"/>
              <a:t>Donkelaar</a:t>
            </a:r>
            <a:r>
              <a:rPr lang="en-US" dirty="0" smtClean="0"/>
              <a:t> (Dalhousie), </a:t>
            </a:r>
          </a:p>
          <a:p>
            <a:r>
              <a:rPr lang="en-US" dirty="0" smtClean="0"/>
              <a:t>Bryan Duncan &amp; </a:t>
            </a:r>
            <a:r>
              <a:rPr lang="en-US" dirty="0" err="1" smtClean="0"/>
              <a:t>Lok</a:t>
            </a:r>
            <a:r>
              <a:rPr lang="en-US" dirty="0" smtClean="0"/>
              <a:t> </a:t>
            </a:r>
            <a:r>
              <a:rPr lang="en-US" dirty="0" err="1" smtClean="0"/>
              <a:t>Lamsal</a:t>
            </a:r>
            <a:r>
              <a:rPr lang="en-US" dirty="0" smtClean="0"/>
              <a:t> (NASA GSFC)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441" y="4127229"/>
            <a:ext cx="487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Xiaomeng</a:t>
            </a:r>
            <a:r>
              <a:rPr lang="en-US" b="1" dirty="0" smtClean="0"/>
              <a:t> Jin (CU/LDEO graduate student)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6796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0472"/>
          </a:xfrm>
        </p:spPr>
        <p:txBody>
          <a:bodyPr/>
          <a:lstStyle/>
          <a:p>
            <a:r>
              <a:rPr lang="en-US" dirty="0" smtClean="0"/>
              <a:t>OMI satellite products indicate continued efficacy of ground-level ozone abatement via regional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emission controls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10" y="1416478"/>
            <a:ext cx="4103911" cy="630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08" y="4316102"/>
            <a:ext cx="7478760" cy="2454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21230"/>
          <a:stretch/>
        </p:blipFill>
        <p:spPr>
          <a:xfrm>
            <a:off x="2674689" y="2101378"/>
            <a:ext cx="2189332" cy="1963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21592"/>
          <a:stretch/>
        </p:blipFill>
        <p:spPr>
          <a:xfrm>
            <a:off x="627369" y="2105250"/>
            <a:ext cx="2012467" cy="1900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6246" y="2357838"/>
            <a:ext cx="700407" cy="372696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2000" b="1" kern="0" dirty="0">
                <a:solidFill>
                  <a:srgbClr val="414141"/>
                </a:solidFill>
                <a:latin typeface="Arial"/>
                <a:ea typeface="Palatino"/>
                <a:cs typeface="Arial"/>
                <a:sym typeface="Palatino"/>
              </a:rPr>
              <a:t>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972" y="2357838"/>
            <a:ext cx="700407" cy="372696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2000" b="1" kern="0" dirty="0">
                <a:solidFill>
                  <a:srgbClr val="414141"/>
                </a:solidFill>
                <a:latin typeface="Arial"/>
                <a:ea typeface="Palatino"/>
                <a:cs typeface="Arial"/>
                <a:sym typeface="Palatino"/>
              </a:rPr>
              <a:t>2005</a:t>
            </a:r>
          </a:p>
        </p:txBody>
      </p:sp>
      <p:sp>
        <p:nvSpPr>
          <p:cNvPr id="11" name="Shape 209"/>
          <p:cNvSpPr/>
          <p:nvPr/>
        </p:nvSpPr>
        <p:spPr>
          <a:xfrm>
            <a:off x="5955367" y="1089877"/>
            <a:ext cx="3236308" cy="33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algn="ctr" defTabSz="410730" hangingPunct="0"/>
            <a:endParaRPr sz="1700" kern="0" dirty="0">
              <a:solidFill>
                <a:srgbClr val="414141"/>
              </a:solidFill>
              <a:latin typeface="Times New Roman" charset="0"/>
              <a:ea typeface="Times New Roman" charset="0"/>
              <a:cs typeface="Times New Roman" charset="0"/>
              <a:sym typeface="Palatino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037817" y="3303378"/>
            <a:ext cx="642938" cy="270669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3973393" y="3303377"/>
            <a:ext cx="3196759" cy="2105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230720" y="4041212"/>
            <a:ext cx="5297919" cy="326530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1700" b="1" kern="0" dirty="0">
                <a:solidFill>
                  <a:srgbClr val="414141"/>
                </a:solidFill>
                <a:latin typeface="Arial"/>
                <a:ea typeface="Palatino"/>
                <a:cs typeface="Arial"/>
                <a:sym typeface="Palatino"/>
              </a:rPr>
              <a:t>2005-2015 monthly HCHO:NO</a:t>
            </a:r>
            <a:r>
              <a:rPr lang="en-US" sz="1700" b="1" kern="0" baseline="-25000" dirty="0">
                <a:solidFill>
                  <a:srgbClr val="414141"/>
                </a:solidFill>
                <a:latin typeface="Arial"/>
                <a:ea typeface="Palatino"/>
                <a:cs typeface="Arial"/>
                <a:sym typeface="Palatino"/>
              </a:rPr>
              <a:t>2 </a:t>
            </a:r>
            <a:r>
              <a:rPr lang="en-US" sz="1700" b="1" kern="0" dirty="0">
                <a:solidFill>
                  <a:srgbClr val="414141"/>
                </a:solidFill>
                <a:latin typeface="Arial"/>
                <a:ea typeface="Palatino"/>
                <a:cs typeface="Arial"/>
                <a:sym typeface="Palatino"/>
              </a:rPr>
              <a:t>over New York City</a:t>
            </a:r>
            <a:endParaRPr lang="en-US" sz="1700" b="1" kern="0" baseline="-25000" dirty="0">
              <a:solidFill>
                <a:srgbClr val="414141"/>
              </a:solidFill>
              <a:latin typeface="Arial"/>
              <a:ea typeface="Palatino"/>
              <a:cs typeface="Arial"/>
              <a:sym typeface="Palatin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4120" y="1150473"/>
            <a:ext cx="2193585" cy="32460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1700" b="1" kern="0" dirty="0">
                <a:solidFill>
                  <a:srgbClr val="414141"/>
                </a:solidFill>
                <a:latin typeface="Arial"/>
                <a:ea typeface="Palatino"/>
                <a:cs typeface="Arial"/>
                <a:sym typeface="Palatino"/>
              </a:rPr>
              <a:t>May OMI HCHO:NO</a:t>
            </a:r>
            <a:r>
              <a:rPr lang="en-US" sz="1700" b="1" kern="0" baseline="-25000" dirty="0">
                <a:solidFill>
                  <a:srgbClr val="414141"/>
                </a:solidFill>
                <a:latin typeface="Arial"/>
                <a:ea typeface="Palatino"/>
                <a:cs typeface="Arial"/>
                <a:sym typeface="Palatino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42597" y="5753233"/>
            <a:ext cx="1781061" cy="411171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2200" b="1" kern="0" dirty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VOC-limited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44438" y="2006546"/>
            <a:ext cx="4508416" cy="172690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410730" hangingPunct="0"/>
            <a:endParaRPr lang="en-US" sz="1700" b="1" kern="0" dirty="0">
              <a:solidFill>
                <a:srgbClr val="0000FF"/>
              </a:solidFill>
              <a:latin typeface="Arial"/>
              <a:ea typeface="Palatino"/>
              <a:cs typeface="Arial"/>
              <a:sym typeface="Palatino"/>
            </a:endParaRPr>
          </a:p>
          <a:p>
            <a:pPr defTabSz="410730" hangingPunct="0"/>
            <a:r>
              <a:rPr lang="en-US" sz="1900" b="1" kern="0" dirty="0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Column-diagnosed transitional regime values vary in space and time; </a:t>
            </a:r>
          </a:p>
          <a:p>
            <a:pPr defTabSz="410730" hangingPunct="0"/>
            <a:r>
              <a:rPr lang="en-US" sz="1900" b="1" kern="0" dirty="0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estimated here with GEOS-</a:t>
            </a:r>
            <a:r>
              <a:rPr lang="en-US" sz="1900" b="1" kern="0" dirty="0" err="1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Chem</a:t>
            </a:r>
            <a:endParaRPr lang="en-US" sz="1900" b="1" kern="0" dirty="0" smtClean="0">
              <a:solidFill>
                <a:srgbClr val="0000FF"/>
              </a:solidFill>
              <a:latin typeface="Arial"/>
              <a:ea typeface="Palatino"/>
              <a:cs typeface="Arial"/>
              <a:sym typeface="Palatino"/>
            </a:endParaRPr>
          </a:p>
          <a:p>
            <a:pPr defTabSz="410730" hangingPunct="0"/>
            <a:r>
              <a:rPr lang="en-US" sz="1700" kern="0" dirty="0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AQM Partners: Kurt </a:t>
            </a:r>
            <a:r>
              <a:rPr lang="en-US" sz="1700" kern="0" dirty="0" err="1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Kebschull</a:t>
            </a:r>
            <a:r>
              <a:rPr lang="en-US" sz="1700" kern="0" dirty="0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 (CT DEEP), Gail </a:t>
            </a:r>
            <a:r>
              <a:rPr lang="en-US" sz="1700" kern="0" dirty="0" err="1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Tonnesen</a:t>
            </a:r>
            <a:r>
              <a:rPr lang="en-US" sz="1700" kern="0" dirty="0" smtClean="0">
                <a:solidFill>
                  <a:srgbClr val="0000FF"/>
                </a:solidFill>
                <a:latin typeface="Arial"/>
                <a:ea typeface="Palatino"/>
                <a:cs typeface="Arial"/>
                <a:sym typeface="Palatino"/>
              </a:rPr>
              <a:t> (EPA Region 8)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44429" y="5107823"/>
            <a:ext cx="1765141" cy="411171"/>
          </a:xfrm>
          <a:prstGeom prst="rect">
            <a:avLst/>
          </a:prstGeom>
          <a:noFill/>
          <a:ln>
            <a:noFill/>
          </a:ln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2200" b="1" kern="0" dirty="0">
                <a:solidFill>
                  <a:srgbClr val="FF9999"/>
                </a:solidFill>
                <a:latin typeface="Arial"/>
                <a:ea typeface="Palatino"/>
                <a:cs typeface="Arial"/>
                <a:sym typeface="Palatino"/>
              </a:rPr>
              <a:t>Transitional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86741" y="4562812"/>
            <a:ext cx="1660789" cy="403474"/>
          </a:xfrm>
          <a:prstGeom prst="rect">
            <a:avLst/>
          </a:prstGeom>
          <a:noFill/>
          <a:ln>
            <a:noFill/>
          </a:ln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2200" b="1" kern="0" dirty="0" err="1">
                <a:solidFill>
                  <a:srgbClr val="FF0000"/>
                </a:solidFill>
                <a:latin typeface="Arial"/>
                <a:ea typeface="Palatino"/>
                <a:cs typeface="Arial"/>
                <a:sym typeface="Palatino"/>
              </a:rPr>
              <a:t>NO</a:t>
            </a:r>
            <a:r>
              <a:rPr lang="en-US" sz="2200" b="1" kern="0" baseline="-25000" dirty="0" err="1">
                <a:solidFill>
                  <a:srgbClr val="FF0000"/>
                </a:solidFill>
                <a:latin typeface="Arial"/>
                <a:ea typeface="Palatino"/>
                <a:cs typeface="Arial"/>
                <a:sym typeface="Palatino"/>
              </a:rPr>
              <a:t>x</a:t>
            </a:r>
            <a:r>
              <a:rPr lang="en-US" sz="2200" b="1" kern="0" dirty="0">
                <a:solidFill>
                  <a:srgbClr val="FF0000"/>
                </a:solidFill>
                <a:latin typeface="Arial"/>
                <a:ea typeface="Palatino"/>
                <a:cs typeface="Arial"/>
                <a:sym typeface="Palatino"/>
              </a:rPr>
              <a:t>-limited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803678" y="5385927"/>
            <a:ext cx="1904621" cy="32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64288" tIns="32144" rIns="64288" bIns="32144" rtlCol="0">
            <a:spAutoFit/>
          </a:bodyPr>
          <a:lstStyle/>
          <a:p>
            <a:pPr algn="ctr" defTabSz="410730" hangingPunct="0"/>
            <a:r>
              <a:rPr lang="en-US" sz="1700" b="1" kern="0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OMI HCHO/NO</a:t>
            </a:r>
            <a:r>
              <a:rPr lang="en-US" sz="1700" b="1" kern="0" baseline="-25000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64059" y="6488668"/>
            <a:ext cx="76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X. Jin</a:t>
            </a:r>
            <a:endParaRPr lang="en-US" dirty="0"/>
          </a:p>
        </p:txBody>
      </p:sp>
      <p:cxnSp>
        <p:nvCxnSpPr>
          <p:cNvPr id="6" name="Straight Arrow Connector 5"/>
          <p:cNvCxnSpPr>
            <a:stCxn id="29" idx="1"/>
          </p:cNvCxnSpPr>
          <p:nvPr/>
        </p:nvCxnSpPr>
        <p:spPr bwMode="auto">
          <a:xfrm flipH="1">
            <a:off x="5430562" y="4764549"/>
            <a:ext cx="2056179" cy="2017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955367" y="4764549"/>
            <a:ext cx="1487230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7322553" y="4916949"/>
            <a:ext cx="272444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7065569" y="6010068"/>
            <a:ext cx="42117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6423245" y="6083065"/>
            <a:ext cx="106349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2557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tiff"/>
          <p:cNvPicPr>
            <a:picLocks noChangeAspect="1"/>
          </p:cNvPicPr>
          <p:nvPr/>
        </p:nvPicPr>
        <p:blipFill rotWithShape="1">
          <a:blip r:embed="rId3">
            <a:extLst/>
          </a:blip>
          <a:srcRect l="10493" b="18715"/>
          <a:stretch/>
        </p:blipFill>
        <p:spPr>
          <a:xfrm>
            <a:off x="6834152" y="1872397"/>
            <a:ext cx="2382398" cy="285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tiff"/>
          <p:cNvPicPr>
            <a:picLocks noChangeAspect="1"/>
          </p:cNvPicPr>
          <p:nvPr/>
        </p:nvPicPr>
        <p:blipFill rotWithShape="1">
          <a:blip r:embed="rId4">
            <a:extLst/>
          </a:blip>
          <a:srcRect r="7589" b="18716"/>
          <a:stretch/>
        </p:blipFill>
        <p:spPr>
          <a:xfrm>
            <a:off x="4204088" y="1872398"/>
            <a:ext cx="2679881" cy="285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tiff"/>
          <p:cNvPicPr>
            <a:picLocks noChangeAspect="1"/>
          </p:cNvPicPr>
          <p:nvPr/>
        </p:nvPicPr>
        <p:blipFill rotWithShape="1">
          <a:blip r:embed="rId5">
            <a:extLst/>
          </a:blip>
          <a:srcRect l="10281" r="4782" b="18716"/>
          <a:stretch/>
        </p:blipFill>
        <p:spPr>
          <a:xfrm>
            <a:off x="2262439" y="1872400"/>
            <a:ext cx="2347381" cy="285776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type="title" idx="4294967295"/>
          </p:nvPr>
        </p:nvSpPr>
        <p:spPr>
          <a:xfrm>
            <a:off x="-14598" y="9584"/>
            <a:ext cx="9216550" cy="108535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72470">
              <a:defRPr sz="3359"/>
            </a:pPr>
            <a:r>
              <a:rPr lang="en-US" dirty="0" smtClean="0"/>
              <a:t>Evaluating existing and newly derived annual mean PM</a:t>
            </a:r>
            <a:r>
              <a:rPr lang="en-US" baseline="-25000" dirty="0" smtClean="0"/>
              <a:t>2.5</a:t>
            </a:r>
            <a:r>
              <a:rPr lang="en-US" dirty="0" smtClean="0"/>
              <a:t> products for the NE U.S.A. (2011)</a:t>
            </a:r>
            <a:endParaRPr baseline="-5999" dirty="0"/>
          </a:p>
        </p:txBody>
      </p:sp>
      <p:pic>
        <p:nvPicPr>
          <p:cNvPr id="147" name="CMAQ_NEUS_PMIJ_FRM_annual_avg+new 2.png"/>
          <p:cNvPicPr>
            <a:picLocks noChangeAspect="1"/>
          </p:cNvPicPr>
          <p:nvPr/>
        </p:nvPicPr>
        <p:blipFill rotWithShape="1">
          <a:blip r:embed="rId6">
            <a:extLst/>
          </a:blip>
          <a:srcRect l="12641" r="15156" b="22505"/>
          <a:stretch/>
        </p:blipFill>
        <p:spPr>
          <a:xfrm>
            <a:off x="-367208" y="1815889"/>
            <a:ext cx="2620001" cy="281207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4" y="1304983"/>
            <a:ext cx="2262435" cy="65688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algn="ctr" defTabSz="410646" hangingPunct="0"/>
            <a:r>
              <a:rPr sz="2000" b="1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CMAQ</a:t>
            </a:r>
            <a:endParaRPr lang="en-US" sz="2000" b="1" kern="0" baseline="-5999" dirty="0" smtClean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  <a:p>
            <a:pPr algn="ctr" defTabSz="410646" hangingPunct="0"/>
            <a:r>
              <a:rPr lang="en-US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  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 (c/o NYSDEC)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    </a:t>
            </a:r>
            <a:endParaRPr kern="0" dirty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84" y="5223732"/>
            <a:ext cx="9143999" cy="1949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2" rtlCol="0" anchor="ctr">
            <a:spAutoFit/>
          </a:bodyPr>
          <a:lstStyle/>
          <a:p>
            <a:pPr marL="342830" indent="-342830" defTabSz="584080" hangingPunct="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Gauge uncertainties via different approaches</a:t>
            </a:r>
          </a:p>
          <a:p>
            <a:pPr marL="342830" indent="-342830" defTabSz="584080" hangingPunct="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Determine ‘best estimate’ for NYS health impacts studies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;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try seasonal/daily exposure maps </a:t>
            </a:r>
          </a:p>
          <a:p>
            <a:pPr defTabSz="584080" hangingPunct="0"/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 New tool: with Gabriele 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Curci</a:t>
            </a:r>
            <a:r>
              <a:rPr lang="en-US" sz="2000" dirty="0">
                <a:solidFill>
                  <a:srgbClr val="0000FF"/>
                </a:solidFill>
                <a:cs typeface="Arial"/>
                <a:sym typeface="Wingdings"/>
              </a:rPr>
              <a:t> (University of </a:t>
            </a:r>
            <a:r>
              <a:rPr lang="en-US" sz="2000" dirty="0" smtClean="0">
                <a:solidFill>
                  <a:srgbClr val="0000FF"/>
                </a:solidFill>
                <a:cs typeface="Arial"/>
                <a:sym typeface="Wingdings"/>
              </a:rPr>
              <a:t>L'Aquila),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adapted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GEOS-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Chem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	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FlexAOD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to calculate CMAQ AOD</a:t>
            </a:r>
          </a:p>
          <a:p>
            <a:pPr marL="799936" lvl="1" indent="-342830" defTabSz="584080" hangingPunct="0">
              <a:buFont typeface="Wingdings" charset="0"/>
              <a:buChar char="à"/>
            </a:pPr>
            <a:endParaRPr lang="en-US" sz="2000" dirty="0">
              <a:solidFill>
                <a:srgbClr val="0000FF"/>
              </a:solidFill>
              <a:latin typeface="Arial"/>
              <a:cs typeface="Arial"/>
              <a:sym typeface="Helvetica Light"/>
            </a:endParaRPr>
          </a:p>
        </p:txBody>
      </p:sp>
      <p:sp>
        <p:nvSpPr>
          <p:cNvPr id="13" name="Shape 148"/>
          <p:cNvSpPr/>
          <p:nvPr/>
        </p:nvSpPr>
        <p:spPr>
          <a:xfrm>
            <a:off x="2288993" y="1085416"/>
            <a:ext cx="2262435" cy="90310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algn="ctr" defTabSz="410646" hangingPunct="0"/>
            <a:r>
              <a:rPr lang="en-US" sz="2000" b="1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Multi-satellite/in situ/model fusion</a:t>
            </a:r>
            <a:endParaRPr lang="en-US" sz="2000" b="1" kern="0" baseline="-5999" dirty="0" smtClean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  <a:p>
            <a:pPr algn="ctr" defTabSz="410646" hangingPunct="0"/>
            <a:r>
              <a:rPr lang="en-US" sz="1400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(van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Donkelaar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 et al., 2016)     </a:t>
            </a:r>
            <a:endParaRPr sz="1400" kern="0" dirty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4" name="Shape 148"/>
          <p:cNvSpPr/>
          <p:nvPr/>
        </p:nvSpPr>
        <p:spPr>
          <a:xfrm>
            <a:off x="4536794" y="1121020"/>
            <a:ext cx="2384946" cy="90310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algn="ctr" defTabSz="410646" hangingPunct="0"/>
            <a:r>
              <a:rPr lang="en-US" sz="2000" b="1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MODIS-derived </a:t>
            </a:r>
          </a:p>
          <a:p>
            <a:pPr algn="ctr" defTabSz="410646" hangingPunct="0"/>
            <a:r>
              <a:rPr lang="en-US" sz="2000" b="1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via GC AOD:PM</a:t>
            </a:r>
          </a:p>
          <a:p>
            <a:pPr algn="ctr" defTabSz="410646" hangingPunct="0"/>
            <a:r>
              <a:rPr lang="en-US" sz="1400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(X. Jin, HAQAST)</a:t>
            </a:r>
            <a:endParaRPr sz="1400" kern="0" dirty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5" name="Shape 148"/>
          <p:cNvSpPr/>
          <p:nvPr/>
        </p:nvSpPr>
        <p:spPr>
          <a:xfrm>
            <a:off x="6731966" y="1138905"/>
            <a:ext cx="2519109" cy="90310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algn="ctr" defTabSz="410646" hangingPunct="0"/>
            <a:r>
              <a:rPr lang="en-US" sz="2000" b="1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MODIS-derived via CMAQ AOD:PM</a:t>
            </a:r>
          </a:p>
          <a:p>
            <a:pPr algn="ctr" defTabSz="410646" hangingPunct="0"/>
            <a:r>
              <a:rPr lang="en-US" sz="1400" kern="0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(X. Jin, HAQAST)</a:t>
            </a:r>
            <a:endParaRPr sz="1400" kern="0" dirty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pic>
        <p:nvPicPr>
          <p:cNvPr id="16" name="pasted-image.tiff"/>
          <p:cNvPicPr>
            <a:picLocks noChangeAspect="1"/>
          </p:cNvPicPr>
          <p:nvPr/>
        </p:nvPicPr>
        <p:blipFill rotWithShape="1">
          <a:blip r:embed="rId5">
            <a:extLst/>
          </a:blip>
          <a:srcRect l="10281" t="86085" r="4782"/>
          <a:stretch/>
        </p:blipFill>
        <p:spPr>
          <a:xfrm>
            <a:off x="2779795" y="4534359"/>
            <a:ext cx="3307688" cy="68937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646052" y="4918122"/>
            <a:ext cx="27510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0     5     10   15    20   25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5559" y="4602431"/>
            <a:ext cx="144616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PM</a:t>
            </a:r>
            <a:r>
              <a:rPr lang="en-US" b="1" baseline="-25000" dirty="0" smtClean="0"/>
              <a:t>2.5</a:t>
            </a:r>
            <a:r>
              <a:rPr lang="en-US" b="1" dirty="0" smtClean="0"/>
              <a:t> μg/m</a:t>
            </a:r>
            <a:r>
              <a:rPr lang="en-US" b="1" baseline="30000" dirty="0" smtClean="0"/>
              <a:t>3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4426723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375"/>
          </a:xfrm>
        </p:spPr>
        <p:txBody>
          <a:bodyPr/>
          <a:lstStyle/>
          <a:p>
            <a:r>
              <a:rPr lang="en-US" dirty="0" smtClean="0"/>
              <a:t>Health Impact Analyses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7197"/>
            <a:ext cx="4291895" cy="495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8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660066"/>
                </a:solidFill>
                <a:latin typeface="Calibri"/>
                <a:ea typeface="ＭＳ Ｐゴシック" charset="0"/>
                <a:cs typeface="Calibri"/>
              </a:rPr>
              <a:t>Quantitative risk assessments for multiple health outcomes in response to modeled/measured changes in (source-specific) PM</a:t>
            </a:r>
            <a:r>
              <a:rPr lang="en-US" sz="2400" b="1" baseline="-25000" dirty="0" smtClean="0">
                <a:solidFill>
                  <a:srgbClr val="660066"/>
                </a:solidFill>
                <a:latin typeface="Calibri"/>
                <a:ea typeface="ＭＳ Ｐゴシック" charset="0"/>
                <a:cs typeface="Calibri"/>
              </a:rPr>
              <a:t>2.5</a:t>
            </a:r>
            <a:r>
              <a:rPr lang="en-US" sz="2400" b="1" dirty="0" smtClean="0">
                <a:solidFill>
                  <a:srgbClr val="660066"/>
                </a:solidFill>
                <a:latin typeface="Calibri"/>
                <a:ea typeface="ＭＳ Ｐゴシック" charset="0"/>
                <a:cs typeface="Calibri"/>
              </a:rPr>
              <a:t> and O</a:t>
            </a:r>
            <a:r>
              <a:rPr lang="en-US" sz="2400" b="1" baseline="-25000" dirty="0" smtClean="0">
                <a:solidFill>
                  <a:srgbClr val="660066"/>
                </a:solidFill>
                <a:latin typeface="Calibri"/>
                <a:ea typeface="ＭＳ Ｐゴシック" charset="0"/>
                <a:cs typeface="Calibri"/>
              </a:rPr>
              <a:t>3</a:t>
            </a:r>
            <a:r>
              <a:rPr lang="en-US" sz="2400" b="1" dirty="0" smtClean="0">
                <a:solidFill>
                  <a:srgbClr val="660066"/>
                </a:solidFill>
                <a:latin typeface="Calibri"/>
                <a:ea typeface="ＭＳ Ｐゴシック" charset="0"/>
                <a:cs typeface="Calibri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660066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660066"/>
                </a:solidFill>
                <a:latin typeface="Calibri"/>
                <a:ea typeface="ＭＳ Ｐゴシック" charset="0"/>
                <a:cs typeface="Calibri"/>
              </a:rPr>
              <a:t>Determine empirical associations between air pollution and hospital admissions and emergency department visits using time series regression methods.</a:t>
            </a:r>
            <a:endParaRPr lang="en-US" sz="2400" b="1" dirty="0">
              <a:solidFill>
                <a:srgbClr val="660066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4971" y="5313181"/>
            <a:ext cx="5569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%</a:t>
            </a:r>
            <a:r>
              <a:rPr lang="en-US" sz="2400" b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Change in Mortality per 10 ppb 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hange in MD8 Ozone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From: </a:t>
            </a:r>
            <a:r>
              <a:rPr lang="en-US" sz="14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Madrigano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Jack, Anderson, Bell and Kinney, </a:t>
            </a:r>
            <a:r>
              <a:rPr lang="en-US" sz="1400" b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Temperature, ozone and mortality in urban and non-urban counties of the northeastern U.S.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Environmental Health, 2015</a:t>
            </a:r>
            <a:endParaRPr lang="en-US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40769" y="985654"/>
            <a:ext cx="5032427" cy="4288523"/>
            <a:chOff x="4199161" y="1248436"/>
            <a:chExt cx="5032427" cy="42885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2388" y="1248436"/>
              <a:ext cx="5029200" cy="42885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flipH="1">
              <a:off x="4199161" y="1253060"/>
              <a:ext cx="457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532570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c/o P. Kinney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170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our proposed core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Conduct a multi-pollutant health impact analysis for at least the past decade over NYS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 smtClean="0"/>
              <a:t>Attribute background vs. U.S. anthropogenic sources of pollution for linkage to health analyses on inter-annual to daily (where possible) time scales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Estimate uncertainties in satellite-based and modeling approaches to source attribution and to exposure mapping at multiple time and space scales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5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10358</TotalTime>
  <Words>501</Words>
  <Application>Microsoft Macintosh PowerPoint</Application>
  <PresentationFormat>On-screen Show (4:3)</PresentationFormat>
  <Paragraphs>58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9_Default Design</vt:lpstr>
      <vt:lpstr>1_Content slide</vt:lpstr>
      <vt:lpstr>10_Default Design</vt:lpstr>
      <vt:lpstr>PowerPoint Presentation</vt:lpstr>
      <vt:lpstr>OMI satellite products indicate continued efficacy of ground-level ozone abatement via regional NOx emission controls</vt:lpstr>
      <vt:lpstr>Evaluating existing and newly derived annual mean PM2.5 products for the NE U.S.A. (2011)</vt:lpstr>
      <vt:lpstr>Health Impact Analyses</vt:lpstr>
      <vt:lpstr>Objectives of our proposed core activities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Fiore</dc:creator>
  <cp:lastModifiedBy>Arlene Fiore</cp:lastModifiedBy>
  <cp:revision>759</cp:revision>
  <cp:lastPrinted>2015-06-12T16:55:26Z</cp:lastPrinted>
  <dcterms:created xsi:type="dcterms:W3CDTF">2014-11-24T16:37:17Z</dcterms:created>
  <dcterms:modified xsi:type="dcterms:W3CDTF">2016-11-03T17:47:51Z</dcterms:modified>
</cp:coreProperties>
</file>