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58" r:id="rId2"/>
    <p:sldMasterId id="2147483907" r:id="rId3"/>
    <p:sldMasterId id="2147483923" r:id="rId4"/>
  </p:sldMasterIdLst>
  <p:notesMasterIdLst>
    <p:notesMasterId r:id="rId23"/>
  </p:notesMasterIdLst>
  <p:sldIdLst>
    <p:sldId id="315" r:id="rId5"/>
    <p:sldId id="351" r:id="rId6"/>
    <p:sldId id="352" r:id="rId7"/>
    <p:sldId id="353" r:id="rId8"/>
    <p:sldId id="349" r:id="rId9"/>
    <p:sldId id="322" r:id="rId10"/>
    <p:sldId id="375" r:id="rId11"/>
    <p:sldId id="355" r:id="rId12"/>
    <p:sldId id="356" r:id="rId13"/>
    <p:sldId id="338" r:id="rId14"/>
    <p:sldId id="361" r:id="rId15"/>
    <p:sldId id="366" r:id="rId16"/>
    <p:sldId id="348" r:id="rId17"/>
    <p:sldId id="364" r:id="rId18"/>
    <p:sldId id="373" r:id="rId19"/>
    <p:sldId id="374" r:id="rId20"/>
    <p:sldId id="363" r:id="rId21"/>
    <p:sldId id="33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A59E6-77BA-4240-8AA4-0283335AE0CD}" type="datetimeFigureOut">
              <a:rPr lang="en-US" smtClean="0"/>
              <a:t>7/11/13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573A6-15EA-F145-A436-415265A02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6E6C8-7917-804E-BEBC-3A554645AD0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73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Swap out RCP8.5 with new</a:t>
            </a:r>
            <a:r>
              <a:rPr lang="en-US" baseline="0" dirty="0" smtClean="0"/>
              <a:t> version from Olivia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88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Swap out RCP8.5 with new</a:t>
            </a:r>
            <a:r>
              <a:rPr lang="en-US" baseline="0" dirty="0" smtClean="0"/>
              <a:t> version from Olivia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88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Swap out RCP8.5 with new</a:t>
            </a:r>
            <a:r>
              <a:rPr lang="en-US" baseline="0" dirty="0" smtClean="0"/>
              <a:t> version from Olivia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88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BD64E1-3CEA-1B46-B956-7E8C2C8D179A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BA6C1-9658-4D48-96AC-DB6183A25AC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230B01-40CD-451B-9E76-935000D6791C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GRC</a:t>
            </a:r>
            <a:r>
              <a:rPr lang="en-US" smtClean="0"/>
              <a:t>; time lag 2 days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7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WHIPS =</a:t>
            </a:r>
            <a:r>
              <a:rPr lang="en-US" baseline="0" dirty="0" smtClean="0"/>
              <a:t> Wisconsin Horizontal Interpolation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73A6-15EA-F145-A436-415265A021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6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alibri" charset="0"/>
              <a:cs typeface="宋体" charset="0"/>
              <a:sym typeface="Wingdings" charset="0"/>
            </a:endParaRPr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99404" eaLnBrk="1" fontAlgn="base" hangingPunct="1">
              <a:spcBef>
                <a:spcPct val="0"/>
              </a:spcBef>
              <a:spcAft>
                <a:spcPct val="0"/>
              </a:spcAft>
            </a:pPr>
            <a:fld id="{8826356C-A827-0E4F-8455-31D1F64B8C2B}" type="slidenum">
              <a:rPr lang="en-US" altLang="zh-CN" sz="1200">
                <a:solidFill>
                  <a:srgbClr val="000000"/>
                </a:solidFill>
                <a:latin typeface="Calibri" charset="0"/>
              </a:rPr>
              <a:pPr algn="r" defTabSz="899404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30766" lvl="1" indent="-281064">
              <a:spcBef>
                <a:spcPct val="0"/>
              </a:spcBef>
            </a:pPr>
            <a:endParaRPr lang="en-US" altLang="zh-CN">
              <a:solidFill>
                <a:srgbClr val="0000FF"/>
              </a:solidFill>
              <a:latin typeface="Calibri" charset="0"/>
              <a:cs typeface="宋体" charset="0"/>
              <a:sym typeface="Wingdings" charset="0"/>
            </a:endParaRPr>
          </a:p>
        </p:txBody>
      </p:sp>
      <p:sp>
        <p:nvSpPr>
          <p:cNvPr id="71683" name="Slide Number Placeholder 3"/>
          <p:cNvSpPr txBox="1">
            <a:spLocks noGrp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99404" eaLnBrk="1" fontAlgn="base" hangingPunct="1">
              <a:spcBef>
                <a:spcPct val="0"/>
              </a:spcBef>
              <a:spcAft>
                <a:spcPct val="0"/>
              </a:spcAft>
            </a:pPr>
            <a:fld id="{03EE188A-AA51-D64B-8E55-D50AA9F12C8F}" type="slidenum">
              <a:rPr lang="en-US" altLang="zh-CN" sz="1200">
                <a:solidFill>
                  <a:srgbClr val="000000"/>
                </a:solidFill>
                <a:latin typeface="Calibri" charset="0"/>
              </a:rPr>
              <a:pPr algn="r" defTabSz="899404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30766" lvl="1" indent="-281064">
              <a:spcBef>
                <a:spcPct val="0"/>
              </a:spcBef>
            </a:pPr>
            <a:endParaRPr lang="en-US" altLang="zh-CN" dirty="0">
              <a:solidFill>
                <a:srgbClr val="0000FF"/>
              </a:solidFill>
              <a:latin typeface="Calibri" charset="0"/>
              <a:cs typeface="宋体" charset="0"/>
              <a:sym typeface="Wingdings" charset="0"/>
            </a:endParaRPr>
          </a:p>
        </p:txBody>
      </p:sp>
      <p:sp>
        <p:nvSpPr>
          <p:cNvPr id="69635" name="Slide Number Placeholder 3"/>
          <p:cNvSpPr txBox="1">
            <a:spLocks noGrp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99404" eaLnBrk="1" fontAlgn="base" hangingPunct="1">
              <a:spcBef>
                <a:spcPct val="0"/>
              </a:spcBef>
              <a:spcAft>
                <a:spcPct val="0"/>
              </a:spcAft>
            </a:pPr>
            <a:fld id="{C9C71940-6C20-FE4D-904C-161F0C54084A}" type="slidenum">
              <a:rPr lang="en-US" altLang="zh-CN" sz="1200">
                <a:solidFill>
                  <a:srgbClr val="000000"/>
                </a:solidFill>
                <a:latin typeface="Calibri" charset="0"/>
              </a:rPr>
              <a:pPr algn="r" defTabSz="899404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30766" lvl="1" indent="-281064">
              <a:spcBef>
                <a:spcPct val="0"/>
              </a:spcBef>
            </a:pPr>
            <a:r>
              <a:rPr lang="en-US" altLang="zh-CN" dirty="0" smtClean="0">
                <a:solidFill>
                  <a:srgbClr val="0000FF"/>
                </a:solidFill>
                <a:latin typeface="Calibri" charset="0"/>
                <a:cs typeface="宋体" charset="0"/>
                <a:sym typeface="Wingdings" charset="0"/>
              </a:rPr>
              <a:t>Show</a:t>
            </a:r>
            <a:r>
              <a:rPr lang="en-US" altLang="zh-CN" baseline="0" dirty="0" smtClean="0">
                <a:solidFill>
                  <a:srgbClr val="0000FF"/>
                </a:solidFill>
                <a:latin typeface="Calibri" charset="0"/>
                <a:cs typeface="宋体" charset="0"/>
                <a:sym typeface="Wingdings" charset="0"/>
              </a:rPr>
              <a:t> 2 western US sites?  </a:t>
            </a:r>
            <a:endParaRPr lang="en-US" altLang="zh-CN" dirty="0">
              <a:solidFill>
                <a:srgbClr val="0000FF"/>
              </a:solidFill>
              <a:latin typeface="Calibri" charset="0"/>
              <a:cs typeface="宋体" charset="0"/>
              <a:sym typeface="Wingdings" charset="0"/>
            </a:endParaRPr>
          </a:p>
        </p:txBody>
      </p:sp>
      <p:sp>
        <p:nvSpPr>
          <p:cNvPr id="77827" name="Slide Number Placeholder 3"/>
          <p:cNvSpPr txBox="1">
            <a:spLocks noGrp="1"/>
          </p:cNvSpPr>
          <p:nvPr/>
        </p:nvSpPr>
        <p:spPr bwMode="auto">
          <a:xfrm>
            <a:off x="3884122" y="8685862"/>
            <a:ext cx="2972320" cy="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99404" eaLnBrk="1" fontAlgn="base" hangingPunct="1">
              <a:spcBef>
                <a:spcPct val="0"/>
              </a:spcBef>
              <a:spcAft>
                <a:spcPct val="0"/>
              </a:spcAft>
            </a:pPr>
            <a:fld id="{1179136B-AF95-1440-A960-51BDDD2382DF}" type="slidenum">
              <a:rPr lang="en-US" altLang="zh-CN" sz="1200">
                <a:solidFill>
                  <a:srgbClr val="000000"/>
                </a:solidFill>
                <a:latin typeface="Calibri" charset="0"/>
              </a:rPr>
              <a:pPr algn="r" defTabSz="899404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4BDD-D039-4F5A-904A-0F0EA7A3E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5EBAE-0ECF-4E18-9C28-A1716C212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4CA9-20E5-472E-B047-240C4FF9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3EC4-41D2-4DA7-A90A-9F5BB104F7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1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1BA6-DE52-1246-AAAD-3D69023828C7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4174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EC8C-474B-D64B-9E80-636C95C90774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4452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34ADA-B989-0645-B6D5-6984D98764F5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6660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5514C-AE29-2948-AEA7-1D1D29FA9DCD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9456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AAB1C-29B8-E947-BBD0-AF1B2B5E351C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79095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F2C0-7F0E-B144-9ED5-9A4E183DB7BD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5601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1A8B-E9FD-0E40-A9BF-982503BB3F82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0646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858CE-0C0D-4DED-AC2D-AF189C4B54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5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FDFB-F30D-3245-8CE4-78BA05AA53F3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78188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1AF3-1353-0240-A58F-0FA81ADF24E0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2274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7146-3879-5F47-BDA0-82A01F4C3E25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9888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F0007-2CC9-7A4B-9865-8807F4B6986B}" type="datetimeFigureOut">
              <a:rPr lang="en-US" altLang="zh-CN">
                <a:ea typeface="宋体"/>
              </a:rPr>
              <a:pPr>
                <a:defRPr/>
              </a:pPr>
              <a:t>7/11/13</a:t>
            </a:fld>
            <a:endParaRPr lang="en-US" altLang="zh-CN"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931C-76DB-0C4C-B0D6-47538F13A627}" type="slidenum">
              <a:rPr lang="en-US" altLang="zh-CN">
                <a:ea typeface="宋体"/>
              </a:rPr>
              <a:pPr>
                <a:defRPr/>
              </a:pPr>
              <a:t>‹#›</a:t>
            </a:fld>
            <a:endParaRPr lang="en-US" altLang="zh-CN"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1422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28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988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78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621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188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74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884DD-C604-4AF2-88FF-FA2BB14E34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95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318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093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966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078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48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946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131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737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423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83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7588-55F9-4EB4-895C-256B47095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975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226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198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5643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856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590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853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3670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433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>
                <a:solidFill>
                  <a:srgbClr val="3B2F9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87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5F-3B8C-4A27-9CE8-9675AE19B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9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762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989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F0D-8E7D-47CC-A80F-42009E033EE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97DA-E895-4126-96D9-49D0963C6A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33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6E69-7B97-4CF8-ABC4-0FFC9F6968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0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3E8CB-197A-4592-BF32-09F14C14F9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0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396D-6D5B-4391-A7C8-C42421D29B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6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57F4-11E9-450E-AB3F-4A8497216A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9391C-02EF-4736-9206-A7C454F45ED2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4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宋体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FF0007-2CC9-7A4B-9865-8807F4B6986B}" type="datetimeFigureOut">
              <a:rPr lang="en-US" altLang="zh-CN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7/11/13</a:t>
            </a:fld>
            <a:endParaRPr lang="en-US" altLang="zh-CN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宋体" charset="0"/>
                <a:cs typeface="宋体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宋体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B90B6A-5BD0-8C4E-B125-CB075DA16D3F}" type="slidenum">
              <a:rPr lang="en-US" altLang="zh-CN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50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20" r:id="rId12"/>
    <p:sldLayoutId id="21474839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7/11/13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07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em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7.em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hyperlink" Target="http://iconbazaar.com/bars/contributed/pg04.html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4.png"/><Relationship Id="rId9" Type="http://schemas.openxmlformats.org/officeDocument/2006/relationships/image" Target="../media/image40.gi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1.png"/><Relationship Id="rId5" Type="http://schemas.openxmlformats.org/officeDocument/2006/relationships/image" Target="../media/image33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png"/><Relationship Id="rId6" Type="http://schemas.openxmlformats.org/officeDocument/2006/relationships/image" Target="%09radar.gif%20%20%20%20%20%20%20%20%20%20%20%20%20%20%20%20%20%20%20%20%20%20%20%20%20%20%20%20%20%20%20%20%20%20%20%20%20%20%20%20%20%20%20%20%20%20%20%20%20%20%20%20%20%2000000281%08STAAC%20#1                       B0D01979:" TargetMode="External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gif"/><Relationship Id="rId5" Type="http://schemas.openxmlformats.org/officeDocument/2006/relationships/hyperlink" Target="http://www.aqast.org" TargetMode="External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hyperlink" Target="http://iconbazaar.com/bars/contributed/pg04.html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wmf"/><Relationship Id="rId7" Type="http://schemas.openxmlformats.org/officeDocument/2006/relationships/oleObject" Target="../embeddings/oleObject1.bin"/><Relationship Id="rId8" Type="http://schemas.openxmlformats.org/officeDocument/2006/relationships/image" Target="../media/image14.png"/><Relationship Id="rId9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g"/><Relationship Id="rId6" Type="http://schemas.openxmlformats.org/officeDocument/2006/relationships/hyperlink" Target="http://earthobservatory.nasa.gov/IOTD/view.php?id=81396" TargetMode="External"/><Relationship Id="rId7" Type="http://schemas.openxmlformats.org/officeDocument/2006/relationships/hyperlink" Target="http://earthdata.nasa.gov/data/near-real-time-data/rapid-response" TargetMode="External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4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81000" y="368722"/>
            <a:ext cx="8382000" cy="54855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533500" y="750514"/>
            <a:ext cx="5140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3200" dirty="0" smtClean="0">
                <a:solidFill>
                  <a:srgbClr val="0000FF"/>
                </a:solidFill>
                <a:latin typeface="Arial"/>
              </a:rPr>
              <a:t>NASA Air Quality </a:t>
            </a:r>
          </a:p>
          <a:p>
            <a:pPr defTabSz="914400"/>
            <a:r>
              <a:rPr lang="en-US" sz="3200" dirty="0" smtClean="0">
                <a:solidFill>
                  <a:srgbClr val="0000FF"/>
                </a:solidFill>
                <a:latin typeface="Arial"/>
              </a:rPr>
              <a:t>Applied Sciences Team:</a:t>
            </a:r>
          </a:p>
          <a:p>
            <a:pPr defTabSz="914400"/>
            <a:r>
              <a:rPr lang="en-US" sz="2400" dirty="0" smtClean="0">
                <a:solidFill>
                  <a:srgbClr val="0000FF"/>
                </a:solidFill>
                <a:latin typeface="Arial"/>
              </a:rPr>
              <a:t>Investigating processes affecting Western U.S. air quality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52600" y="193325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83075" y="258065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10143" y="6121736"/>
            <a:ext cx="8133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</a:rPr>
              <a:t>Western Air Quality Modeling Workshop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Arial"/>
              </a:rPr>
              <a:t>Boulder, CO, July 11, 2013</a:t>
            </a:r>
            <a:endParaRPr lang="en-US" sz="20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51405" y="2857432"/>
            <a:ext cx="3612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Arlene 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M.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Fiore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0000"/>
                </a:solidFill>
                <a:latin typeface="Arial"/>
              </a:rPr>
              <a:t>a</a:t>
            </a:r>
            <a:r>
              <a:rPr lang="en-US" sz="2000" b="1" dirty="0" err="1" smtClean="0">
                <a:solidFill>
                  <a:srgbClr val="000000"/>
                </a:solidFill>
                <a:latin typeface="Arial"/>
              </a:rPr>
              <a:t>mfiore@ldeo.columbia.edu</a:t>
            </a:r>
            <a:endParaRPr lang="en-US" sz="20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940" y="4678188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i="1" dirty="0" smtClean="0">
                <a:solidFill>
                  <a:srgbClr val="000000"/>
                </a:solidFill>
                <a:latin typeface="Arial"/>
              </a:rPr>
              <a:t>Acknowledgments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>
                <a:solidFill>
                  <a:srgbClr val="000000"/>
                </a:solidFill>
              </a:rPr>
              <a:t>Olivia Clifton (CU/LDEO), Gus Correa (CU/LDEO</a:t>
            </a:r>
            <a:r>
              <a:rPr lang="en-US" dirty="0" smtClean="0">
                <a:solidFill>
                  <a:srgbClr val="000000"/>
                </a:solidFill>
              </a:rPr>
              <a:t>),</a:t>
            </a:r>
            <a:endParaRPr lang="en-US" dirty="0">
              <a:solidFill>
                <a:srgbClr val="000000"/>
              </a:solidFill>
            </a:endParaRPr>
          </a:p>
          <a:p>
            <a:pPr defTabSz="914400"/>
            <a:r>
              <a:rPr lang="en-US" dirty="0">
                <a:solidFill>
                  <a:srgbClr val="000000"/>
                </a:solidFill>
              </a:rPr>
              <a:t>Larry Horowitz (GFDL), Daniel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Jacob (Harvard),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Meiyun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Lin (Princeton),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Vaishali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Naik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(GFDL), Jacob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Oberman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(U WI), Lin Zhang (Peking University)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 descr="LDEO_Newlogotra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8" y="3595649"/>
            <a:ext cx="3186545" cy="554182"/>
          </a:xfrm>
          <a:prstGeom prst="rect">
            <a:avLst/>
          </a:prstGeom>
        </p:spPr>
      </p:pic>
      <p:pic>
        <p:nvPicPr>
          <p:cNvPr id="18" name="Picture 10" descr="NOAALogoLarge"/>
          <p:cNvPicPr>
            <a:picLocks noChangeAspect="1" noChangeArrowheads="1"/>
          </p:cNvPicPr>
          <p:nvPr/>
        </p:nvPicPr>
        <p:blipFill>
          <a:blip r:embed="rId3" cstate="print"/>
          <a:srcRect l="24004" t="24287" r="21649" b="34201"/>
          <a:stretch>
            <a:fillRect/>
          </a:stretch>
        </p:blipFill>
        <p:spPr bwMode="auto">
          <a:xfrm>
            <a:off x="2484301" y="5681637"/>
            <a:ext cx="1240997" cy="11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909" y="4114122"/>
            <a:ext cx="2618182" cy="42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global-warming.accuweather.com/nasa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8" y="5681638"/>
            <a:ext cx="1371600" cy="1176362"/>
          </a:xfrm>
          <a:prstGeom prst="rect">
            <a:avLst/>
          </a:prstGeom>
          <a:noFill/>
        </p:spPr>
      </p:pic>
      <p:pic>
        <p:nvPicPr>
          <p:cNvPr id="21" name="Picture 20" descr="epa-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9" y="5681638"/>
            <a:ext cx="1080292" cy="1176361"/>
          </a:xfrm>
          <a:prstGeom prst="rect">
            <a:avLst/>
          </a:prstGeom>
        </p:spPr>
      </p:pic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2" y="364940"/>
            <a:ext cx="2571306" cy="258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10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Box 4"/>
          <p:cNvSpPr txBox="1">
            <a:spLocks noChangeArrowheads="1"/>
          </p:cNvSpPr>
          <p:nvPr/>
        </p:nvSpPr>
        <p:spPr bwMode="auto">
          <a:xfrm>
            <a:off x="152400" y="914400"/>
            <a:ext cx="87630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u="sng" dirty="0" smtClean="0">
                <a:solidFill>
                  <a:prstClr val="black"/>
                </a:solidFill>
                <a:cs typeface="Arial" charset="0"/>
              </a:rPr>
              <a:t>Problem</a:t>
            </a:r>
            <a:r>
              <a:rPr lang="en-US" altLang="zh-CN" sz="2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n-US" altLang="zh-CN" sz="2000" dirty="0" smtClean="0">
                <a:solidFill>
                  <a:prstClr val="black"/>
                </a:solidFill>
                <a:cs typeface="Arial" charset="0"/>
              </a:rPr>
              <a:t> Poorly quantified errors in background distributions complicate NAAQS-setting and interpreting SIP attainment simulations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FF"/>
                </a:solidFill>
                <a:cs typeface="Arial" charset="0"/>
              </a:rPr>
              <a:t>To date, EPA N. American Background estimates provided by one model.</a:t>
            </a:r>
            <a:r>
              <a:rPr lang="en-US" altLang="zh-CN" sz="2000" dirty="0" smtClean="0">
                <a:solidFill>
                  <a:prstClr val="black"/>
                </a:solidFill>
                <a:cs typeface="Arial" charset="0"/>
              </a:rPr>
              <a:t> 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500" dirty="0" smtClean="0">
              <a:solidFill>
                <a:prstClr val="black"/>
              </a:solidFill>
              <a:cs typeface="Arial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u="sng" dirty="0" smtClean="0">
                <a:solidFill>
                  <a:prstClr val="black"/>
                </a:solidFill>
                <a:cs typeface="Arial" charset="0"/>
              </a:rPr>
              <a:t>Approach</a:t>
            </a:r>
            <a:r>
              <a:rPr lang="en-US" altLang="zh-CN" sz="2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n-US" altLang="zh-CN" sz="2000" b="1" dirty="0" smtClean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sz="2000" dirty="0" smtClean="0">
                <a:solidFill>
                  <a:prstClr val="black"/>
                </a:solidFill>
                <a:cs typeface="Arial" charset="0"/>
              </a:rPr>
              <a:t> Compare </a:t>
            </a:r>
            <a:r>
              <a:rPr lang="en-US" altLang="ja-JP" sz="2000" dirty="0" smtClean="0">
                <a:solidFill>
                  <a:prstClr val="black"/>
                </a:solidFill>
                <a:cs typeface="Arial" charset="0"/>
              </a:rPr>
              <a:t>GFDL </a:t>
            </a:r>
            <a:r>
              <a:rPr lang="en-US" altLang="zh-CN" sz="2000" dirty="0" smtClean="0">
                <a:solidFill>
                  <a:prstClr val="black"/>
                </a:solidFill>
                <a:cs typeface="Arial" charset="0"/>
              </a:rPr>
              <a:t>AM3 and GEOS-</a:t>
            </a:r>
            <a:r>
              <a:rPr lang="en-US" altLang="zh-CN" sz="2000" dirty="0" err="1" smtClean="0">
                <a:solidFill>
                  <a:prstClr val="black"/>
                </a:solidFill>
                <a:cs typeface="Arial" charset="0"/>
              </a:rPr>
              <a:t>Chem</a:t>
            </a:r>
            <a:r>
              <a:rPr lang="en-US" altLang="zh-CN" sz="2000" dirty="0" smtClean="0">
                <a:solidFill>
                  <a:prstClr val="black"/>
                </a:solidFill>
                <a:cs typeface="Arial" charset="0"/>
              </a:rPr>
              <a:t> NAB (Mar-Aug 2006)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altLang="zh-CN" sz="2000" dirty="0" smtClean="0">
                <a:solidFill>
                  <a:prstClr val="black"/>
                </a:solidFill>
                <a:cs typeface="Arial" charset="0"/>
              </a:rPr>
              <a:t> Process-oriented analysis of factors contributing to model differences</a:t>
            </a:r>
          </a:p>
        </p:txBody>
      </p:sp>
      <p:graphicFrame>
        <p:nvGraphicFramePr>
          <p:cNvPr id="6" name="Group 149"/>
          <p:cNvGraphicFramePr>
            <a:graphicFrameLocks noGrp="1"/>
          </p:cNvGraphicFramePr>
          <p:nvPr/>
        </p:nvGraphicFramePr>
        <p:xfrm>
          <a:off x="152400" y="2971800"/>
          <a:ext cx="8763000" cy="3751265"/>
        </p:xfrm>
        <a:graphic>
          <a:graphicData uri="http://schemas.openxmlformats.org/drawingml/2006/table">
            <a:tbl>
              <a:tblPr/>
              <a:tblGrid>
                <a:gridCol w="2286000"/>
                <a:gridCol w="3048000"/>
                <a:gridCol w="3429000"/>
              </a:tblGrid>
              <a:tr h="396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YEAR 2006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GEOS-Chem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GFDL AM3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Resolution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½°x⅔°  (and 2°x2.5°)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~2°x2°</a:t>
                      </a: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Meteorology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Offline (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GEOS-5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)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Coupled, nudged to NCEP U and V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967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Strat. O</a:t>
                      </a:r>
                      <a:r>
                        <a:rPr kumimoji="0" lang="en-US" altLang="ja-JP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</a:t>
                      </a: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&amp; STE</a:t>
                      </a:r>
                      <a:endParaRPr kumimoji="0" lang="en-US" altLang="zh-CN" sz="20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Parameterized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(</a:t>
                      </a:r>
                      <a:r>
                        <a:rPr kumimoji="0" lang="en-US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Linoz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Ful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l 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strat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.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c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hem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 &amp; dynamics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7015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Isoprene nitrate chemistry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18%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yield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/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zero 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</a:t>
                      </a:r>
                      <a:r>
                        <a:rPr kumimoji="0" lang="en-US" altLang="zh-CN" sz="16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x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recycling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8% yield 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w/ 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40% NO</a:t>
                      </a:r>
                      <a:r>
                        <a:rPr kumimoji="0" lang="en-US" altLang="zh-CN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x</a:t>
                      </a: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recycling </a:t>
                      </a:r>
                      <a:r>
                        <a:rPr kumimoji="0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(obs based; Horowitz et al, 2007)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229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Lightning NO</a:t>
                      </a:r>
                      <a:r>
                        <a:rPr kumimoji="0" lang="en-US" altLang="zh-CN" sz="20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x</a:t>
                      </a: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tied to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model convective clouds, scaled to obs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.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flash </a:t>
                      </a:r>
                      <a:r>
                        <a:rPr kumimoji="0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limat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; higher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NO</a:t>
                      </a:r>
                      <a:r>
                        <a:rPr kumimoji="0" lang="en-US" altLang="zh-CN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x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at N. mid-</a:t>
                      </a:r>
                      <a:r>
                        <a:rPr kumimoji="0" lang="en-US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lat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tied to model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convective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clouds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396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ja-JP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Emissions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NEI 2005 + 2006 fire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s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(emitted at surface)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ACCMIP historical + RCP4.5 (2005, 2010); vert. dist.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climatological 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f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ires</a:t>
                      </a: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 charset="0"/>
                          <a:cs typeface="Arial"/>
                        </a:rPr>
                        <a:t> 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宋体" charset="0"/>
                        <a:cs typeface="Arial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0" y="4559300"/>
            <a:ext cx="3810000" cy="138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   ALL DIFFERENT!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prstClr val="black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36285"/>
            <a:ext cx="9144000" cy="104675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2F9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Tiger Team activity: Key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factors contributing to differences in model estimates for O</a:t>
            </a:r>
            <a:r>
              <a:rPr kumimoji="0" lang="en-US" sz="24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3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“background”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9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Box 8"/>
          <p:cNvSpPr txBox="1">
            <a:spLocks noChangeArrowheads="1"/>
          </p:cNvSpPr>
          <p:nvPr/>
        </p:nvSpPr>
        <p:spPr bwMode="auto">
          <a:xfrm>
            <a:off x="1563487" y="5752381"/>
            <a:ext cx="69557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sz="2200" dirty="0" smtClean="0">
                <a:solidFill>
                  <a:srgbClr val="0000FF"/>
                </a:solidFill>
                <a:cs typeface="ＭＳ Ｐゴシック" charset="0"/>
                <a:sym typeface="Wingdings" charset="0"/>
              </a:rPr>
              <a:t>AM3 generally high; GEOS-</a:t>
            </a:r>
            <a:r>
              <a:rPr lang="en-US" sz="2200" dirty="0" err="1" smtClean="0">
                <a:solidFill>
                  <a:srgbClr val="0000FF"/>
                </a:solidFill>
                <a:cs typeface="ＭＳ Ｐゴシック" charset="0"/>
                <a:sym typeface="Wingdings" charset="0"/>
              </a:rPr>
              <a:t>Chem</a:t>
            </a:r>
            <a:r>
              <a:rPr lang="en-US" sz="2200" dirty="0" smtClean="0">
                <a:solidFill>
                  <a:srgbClr val="0000FF"/>
                </a:solidFill>
                <a:cs typeface="ＭＳ Ｐゴシック" charset="0"/>
                <a:sym typeface="Wingdings" charset="0"/>
              </a:rPr>
              <a:t> low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sz="2200" dirty="0" smtClean="0">
                <a:solidFill>
                  <a:srgbClr val="0000FF"/>
                </a:solidFill>
                <a:cs typeface="ＭＳ Ｐゴシック" charset="0"/>
                <a:sym typeface="Wingdings" charset="0"/>
              </a:rPr>
              <a:t>Implies that the models bracket the true background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sz="2200" dirty="0" smtClean="0">
                <a:solidFill>
                  <a:srgbClr val="0000FF"/>
                </a:solidFill>
                <a:cs typeface="ＭＳ Ｐゴシック" charset="0"/>
                <a:sym typeface="Wingdings"/>
              </a:rPr>
              <a:t>Probe role of specific processes</a:t>
            </a:r>
            <a:endParaRPr lang="en-US" sz="2200" dirty="0" smtClean="0">
              <a:solidFill>
                <a:srgbClr val="0000FF"/>
              </a:solidFill>
              <a:cs typeface="ＭＳ Ｐゴシック" charset="0"/>
              <a:sym typeface="Wingdings" charset="0"/>
            </a:endParaRPr>
          </a:p>
        </p:txBody>
      </p:sp>
      <p:sp>
        <p:nvSpPr>
          <p:cNvPr id="70662" name="TextBox 3"/>
          <p:cNvSpPr txBox="1">
            <a:spLocks noChangeArrowheads="1"/>
          </p:cNvSpPr>
          <p:nvPr/>
        </p:nvSpPr>
        <p:spPr bwMode="auto">
          <a:xfrm>
            <a:off x="828048" y="971554"/>
            <a:ext cx="80493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Bias </a:t>
            </a:r>
            <a:r>
              <a:rPr lang="en-US" sz="1800" dirty="0" err="1" smtClean="0">
                <a:solidFill>
                  <a:prstClr val="black"/>
                </a:solidFill>
              </a:rPr>
              <a:t>vs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</a:rPr>
              <a:t>sondes</a:t>
            </a:r>
            <a:r>
              <a:rPr lang="en-US" sz="1800" dirty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subtracted from retrievals as in Zhang et al., ACP, 2010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-677" y="-6822"/>
            <a:ext cx="9144000" cy="90717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Constraints on springtime background O</a:t>
            </a:r>
            <a:r>
              <a:rPr lang="en-US" sz="2400" b="1" baseline="-25000" dirty="0" smtClean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 from </a:t>
            </a: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mid-tropospheric satellite (OMI, TES) products (2006)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063" t="13417"/>
          <a:stretch/>
        </p:blipFill>
        <p:spPr>
          <a:xfrm>
            <a:off x="292745" y="1435374"/>
            <a:ext cx="8315292" cy="1961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519"/>
          <a:stretch/>
        </p:blipFill>
        <p:spPr>
          <a:xfrm>
            <a:off x="289570" y="3396503"/>
            <a:ext cx="8456412" cy="1988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23863"/>
          <a:stretch/>
        </p:blipFill>
        <p:spPr>
          <a:xfrm>
            <a:off x="1468630" y="5223738"/>
            <a:ext cx="7251700" cy="551155"/>
          </a:xfrm>
          <a:prstGeom prst="rect">
            <a:avLst/>
          </a:prstGeom>
        </p:spPr>
      </p:pic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117160" y="5616561"/>
            <a:ext cx="20450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L. Zhang, Harvard</a:t>
            </a:r>
          </a:p>
        </p:txBody>
      </p:sp>
    </p:spTree>
    <p:extLst>
      <p:ext uri="{BB962C8B-B14F-4D97-AF65-F5344CB8AC3E}">
        <p14:creationId xmlns:p14="http://schemas.microsoft.com/office/powerpoint/2010/main" val="19470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1712912" y="1855784"/>
            <a:ext cx="1751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cs typeface="Arial" charset="0"/>
              </a:rPr>
              <a:t>AM3 (~2°x2°)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0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8613" name="TextBox 18"/>
          <p:cNvSpPr txBox="1">
            <a:spLocks noChangeArrowheads="1"/>
          </p:cNvSpPr>
          <p:nvPr/>
        </p:nvSpPr>
        <p:spPr bwMode="auto">
          <a:xfrm>
            <a:off x="5443011" y="1882102"/>
            <a:ext cx="2741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prstClr val="black"/>
                </a:solidFill>
                <a:cs typeface="Arial" charset="0"/>
              </a:rPr>
              <a:t>GEOS-</a:t>
            </a:r>
            <a:r>
              <a:rPr lang="en-US" altLang="zh-CN" sz="2000" b="1" dirty="0" err="1" smtClean="0">
                <a:solidFill>
                  <a:prstClr val="black"/>
                </a:solidFill>
                <a:cs typeface="Arial" charset="0"/>
              </a:rPr>
              <a:t>Chem</a:t>
            </a:r>
            <a:r>
              <a:rPr lang="en-US" altLang="zh-CN" sz="2000" b="1" dirty="0" smtClean="0">
                <a:solidFill>
                  <a:prstClr val="black"/>
                </a:solidFill>
                <a:cs typeface="Arial" charset="0"/>
              </a:rPr>
              <a:t> (½°x⅔°) </a:t>
            </a:r>
          </a:p>
        </p:txBody>
      </p:sp>
      <p:sp>
        <p:nvSpPr>
          <p:cNvPr id="68614" name="TextBox 21"/>
          <p:cNvSpPr txBox="1">
            <a:spLocks noChangeArrowheads="1"/>
          </p:cNvSpPr>
          <p:nvPr/>
        </p:nvSpPr>
        <p:spPr bwMode="auto">
          <a:xfrm>
            <a:off x="783170" y="1054098"/>
            <a:ext cx="787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prstClr val="black"/>
                </a:solidFill>
                <a:cs typeface="Arial" charset="0"/>
              </a:rPr>
              <a:t>Fourth-highest North American background MDA8 O</a:t>
            </a:r>
            <a:r>
              <a:rPr lang="en-US" altLang="zh-CN" sz="2000" baseline="-25000" dirty="0" smtClean="0">
                <a:solidFill>
                  <a:prstClr val="black"/>
                </a:solidFill>
                <a:cs typeface="Arial" charset="0"/>
              </a:rPr>
              <a:t>3</a:t>
            </a:r>
            <a:r>
              <a:rPr lang="en-US" altLang="zh-CN" sz="20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prstClr val="black"/>
                </a:solidFill>
                <a:cs typeface="Arial" charset="0"/>
              </a:rPr>
              <a:t>in model surface layer between Mar 1 and Aug 31, 2006</a:t>
            </a:r>
          </a:p>
        </p:txBody>
      </p:sp>
      <p:sp>
        <p:nvSpPr>
          <p:cNvPr id="68624" name="TextBox 3"/>
          <p:cNvSpPr txBox="1">
            <a:spLocks noChangeArrowheads="1"/>
          </p:cNvSpPr>
          <p:nvPr/>
        </p:nvSpPr>
        <p:spPr bwMode="auto">
          <a:xfrm>
            <a:off x="7124550" y="4313771"/>
            <a:ext cx="484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ppb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419" y="-12095"/>
            <a:ext cx="9144000" cy="1046757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2F9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/>
            <a:r>
              <a:rPr lang="en-US" altLang="zh-CN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Estimates of North </a:t>
            </a:r>
            <a:r>
              <a:rPr lang="en-US" altLang="zh-CN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American </a:t>
            </a:r>
            <a:r>
              <a:rPr lang="en-US" altLang="zh-CN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background in 2 models </a:t>
            </a:r>
          </a:p>
          <a:p>
            <a:pPr defTabSz="914400"/>
            <a:r>
              <a:rPr lang="en-US" altLang="zh-CN" b="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(simulations 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with N. American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anth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Wingdings" charset="0"/>
              </a:rPr>
              <a:t>. emissions set to zero) </a:t>
            </a:r>
            <a:endParaRPr lang="zh-CN" altLang="en-US" b="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  <a:sym typeface="Wingding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18" t="28243"/>
          <a:stretch/>
        </p:blipFill>
        <p:spPr>
          <a:xfrm>
            <a:off x="65858" y="2235200"/>
            <a:ext cx="9078142" cy="21417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013" y="5790578"/>
            <a:ext cx="9066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Models robustly agree N. American background is higher at altitude in WUS</a:t>
            </a:r>
          </a:p>
          <a:p>
            <a:pPr marL="285750" indent="-285750">
              <a:buFont typeface="Wingdings" charset="0"/>
              <a:buChar char="à"/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Multi-model enables error estimates, in context of observational constraints</a:t>
            </a:r>
          </a:p>
        </p:txBody>
      </p:sp>
      <p:grpSp>
        <p:nvGrpSpPr>
          <p:cNvPr id="68610" name="Group 68609"/>
          <p:cNvGrpSpPr/>
          <p:nvPr/>
        </p:nvGrpSpPr>
        <p:grpSpPr>
          <a:xfrm>
            <a:off x="183013" y="3333750"/>
            <a:ext cx="3263233" cy="2100991"/>
            <a:chOff x="183013" y="3100924"/>
            <a:chExt cx="3263233" cy="210099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1270000" y="3100924"/>
              <a:ext cx="194733" cy="12699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83013" y="4370918"/>
              <a:ext cx="326323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Higher background:</a:t>
              </a:r>
            </a:p>
            <a:p>
              <a:r>
                <a:rPr lang="en-US" sz="1600" b="1" dirty="0" smtClean="0">
                  <a:latin typeface="Arial"/>
                  <a:cs typeface="Arial"/>
                </a:rPr>
                <a:t>More exchange with surface?</a:t>
              </a:r>
            </a:p>
            <a:p>
              <a:r>
                <a:rPr lang="en-US" sz="1600" b="1" dirty="0" smtClean="0">
                  <a:latin typeface="Arial"/>
                  <a:cs typeface="Arial"/>
                </a:rPr>
                <a:t>Larger stratospheric influence?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916" y="4120191"/>
            <a:ext cx="4677833" cy="3994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55336" y="4324354"/>
            <a:ext cx="47115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35                       42                      50                       57                      65</a:t>
            </a:r>
            <a:endParaRPr lang="en-US" sz="1400" b="1" dirty="0"/>
          </a:p>
        </p:txBody>
      </p:sp>
      <p:grpSp>
        <p:nvGrpSpPr>
          <p:cNvPr id="68611" name="Group 68610"/>
          <p:cNvGrpSpPr/>
          <p:nvPr/>
        </p:nvGrpSpPr>
        <p:grpSpPr>
          <a:xfrm>
            <a:off x="3369733" y="3333750"/>
            <a:ext cx="2586567" cy="2090408"/>
            <a:chOff x="3369733" y="3100924"/>
            <a:chExt cx="2586567" cy="2090408"/>
          </a:xfrm>
        </p:grpSpPr>
        <p:sp>
          <p:nvSpPr>
            <p:cNvPr id="9" name="TextBox 8"/>
            <p:cNvSpPr txBox="1"/>
            <p:nvPr/>
          </p:nvSpPr>
          <p:spPr>
            <a:xfrm>
              <a:off x="3450161" y="4360335"/>
              <a:ext cx="2506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High AM3 bias in EUS;</a:t>
              </a:r>
            </a:p>
            <a:p>
              <a:r>
                <a:rPr lang="en-US" sz="1600" b="1" dirty="0" smtClean="0">
                  <a:latin typeface="Arial"/>
                  <a:cs typeface="Arial"/>
                </a:rPr>
                <a:t>caution on N. Amer. Background here!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369733" y="3100924"/>
              <a:ext cx="863600" cy="12699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15" name="Group 68614"/>
          <p:cNvGrpSpPr/>
          <p:nvPr/>
        </p:nvGrpSpPr>
        <p:grpSpPr>
          <a:xfrm>
            <a:off x="6338765" y="3545416"/>
            <a:ext cx="2539999" cy="1869029"/>
            <a:chOff x="6338765" y="3312590"/>
            <a:chExt cx="2539999" cy="1869029"/>
          </a:xfrm>
        </p:grpSpPr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338765" y="4350622"/>
              <a:ext cx="253999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 smtClean="0">
                  <a:cs typeface="Arial" charset="0"/>
                </a:rPr>
                <a:t>Excessive </a:t>
              </a:r>
              <a:r>
                <a:rPr lang="en-US" altLang="ja-JP" sz="1600" b="1" dirty="0" smtClean="0">
                  <a:cs typeface="Arial" charset="0"/>
                </a:rPr>
                <a:t>l</a:t>
              </a:r>
              <a:r>
                <a:rPr lang="en-US" altLang="zh-CN" sz="1600" b="1" dirty="0" smtClean="0">
                  <a:cs typeface="Arial" charset="0"/>
                </a:rPr>
                <a:t>ightning </a:t>
              </a:r>
              <a:r>
                <a:rPr lang="en-US" altLang="zh-CN" sz="1600" b="1" dirty="0" err="1" smtClean="0">
                  <a:cs typeface="Arial" charset="0"/>
                </a:rPr>
                <a:t>NO</a:t>
              </a:r>
              <a:r>
                <a:rPr lang="en-US" altLang="zh-CN" sz="1600" b="1" baseline="-25000" dirty="0" err="1" smtClean="0">
                  <a:cs typeface="Arial" charset="0"/>
                </a:rPr>
                <a:t>x</a:t>
              </a:r>
              <a:r>
                <a:rPr lang="en-US" altLang="zh-CN" sz="1600" b="1" dirty="0" smtClean="0">
                  <a:cs typeface="Arial" charset="0"/>
                </a:rPr>
                <a:t> in summer</a:t>
              </a:r>
              <a:r>
                <a:rPr lang="en-US" altLang="zh-CN" sz="1600" b="1" dirty="0">
                  <a:cs typeface="Arial" charset="0"/>
                </a:rPr>
                <a:t> </a:t>
              </a:r>
              <a:endParaRPr lang="en-US" altLang="zh-CN" sz="1600" b="1" dirty="0" smtClean="0">
                <a:cs typeface="Arial" charset="0"/>
              </a:endParaRP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zh-CN" sz="1600" b="1" dirty="0" smtClean="0">
                <a:cs typeface="Arial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6487583" y="3312590"/>
              <a:ext cx="264584" cy="10583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20" name="Group 68619"/>
          <p:cNvGrpSpPr/>
          <p:nvPr/>
        </p:nvGrpSpPr>
        <p:grpSpPr>
          <a:xfrm>
            <a:off x="1464733" y="2888191"/>
            <a:ext cx="5212292" cy="539750"/>
            <a:chOff x="1756833" y="2693465"/>
            <a:chExt cx="5212292" cy="539750"/>
          </a:xfrm>
        </p:grpSpPr>
        <p:sp>
          <p:nvSpPr>
            <p:cNvPr id="68616" name="Oval 68615"/>
            <p:cNvSpPr/>
            <p:nvPr/>
          </p:nvSpPr>
          <p:spPr>
            <a:xfrm>
              <a:off x="1756833" y="2693465"/>
              <a:ext cx="582084" cy="539750"/>
            </a:xfrm>
            <a:prstGeom prst="ellipse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6387041" y="2693465"/>
              <a:ext cx="582084" cy="539750"/>
            </a:xfrm>
            <a:prstGeom prst="ellipse">
              <a:avLst/>
            </a:prstGeom>
            <a:noFill/>
            <a:ln w="571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62457" y="4288371"/>
            <a:ext cx="125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Oberman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15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822"/>
          <a:stretch/>
        </p:blipFill>
        <p:spPr>
          <a:xfrm>
            <a:off x="137579" y="1504416"/>
            <a:ext cx="8561914" cy="3697879"/>
          </a:xfrm>
          <a:prstGeom prst="rect">
            <a:avLst/>
          </a:prstGeom>
        </p:spPr>
      </p:pic>
      <p:sp>
        <p:nvSpPr>
          <p:cNvPr id="76807" name="TextBox 10"/>
          <p:cNvSpPr txBox="1">
            <a:spLocks noChangeArrowheads="1"/>
          </p:cNvSpPr>
          <p:nvPr/>
        </p:nvSpPr>
        <p:spPr bwMode="auto">
          <a:xfrm>
            <a:off x="5052486" y="1557331"/>
            <a:ext cx="1058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Mean(</a:t>
            </a:r>
            <a:r>
              <a:rPr lang="en-US" sz="1800" dirty="0" err="1" smtClean="0">
                <a:solidFill>
                  <a:prstClr val="black"/>
                </a:solidFill>
              </a:rPr>
              <a:t>σ</a:t>
            </a:r>
            <a:r>
              <a:rPr lang="en-US" sz="1800" dirty="0" smtClean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624916" y="1742275"/>
            <a:ext cx="49106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58948" y="972612"/>
            <a:ext cx="3290205" cy="1337732"/>
            <a:chOff x="5867399" y="840319"/>
            <a:chExt cx="3290205" cy="1337732"/>
          </a:xfrm>
          <a:solidFill>
            <a:srgbClr val="FFFFFF"/>
          </a:solidFill>
        </p:grpSpPr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5867399" y="840319"/>
              <a:ext cx="3290205" cy="70788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ja-JP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GEOS-</a:t>
              </a:r>
              <a:r>
                <a:rPr lang="en-US" altLang="ja-JP" sz="2000" b="1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Chem</a:t>
              </a:r>
              <a:r>
                <a:rPr lang="en-US" altLang="ja-JP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( ½°x⅔° )  </a:t>
              </a:r>
              <a:r>
                <a:rPr lang="en-US" altLang="ja-JP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GFDL</a:t>
              </a:r>
              <a:r>
                <a:rPr lang="en-US" altLang="ja-JP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</a:t>
              </a:r>
              <a:r>
                <a:rPr lang="en-US" altLang="ja-JP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AM3 (~2°x2°) </a:t>
              </a:r>
              <a:r>
                <a:rPr lang="en-US" altLang="ja-JP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OBS.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019800" y="1996009"/>
              <a:ext cx="609600" cy="0"/>
            </a:xfrm>
            <a:prstGeom prst="line">
              <a:avLst/>
            </a:prstGeom>
            <a:grpFill/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019800" y="1727208"/>
              <a:ext cx="609600" cy="0"/>
            </a:xfrm>
            <a:prstGeom prst="line">
              <a:avLst/>
            </a:prstGeom>
            <a:grpFill/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812" name="TextBox 40"/>
            <p:cNvSpPr txBox="1">
              <a:spLocks noChangeArrowheads="1"/>
            </p:cNvSpPr>
            <p:nvPr/>
          </p:nvSpPr>
          <p:spPr bwMode="auto">
            <a:xfrm>
              <a:off x="6618288" y="1531939"/>
              <a:ext cx="1693862" cy="646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Total model O</a:t>
              </a:r>
              <a:r>
                <a:rPr lang="en-US" sz="1800" baseline="-25000" dirty="0" smtClean="0">
                  <a:solidFill>
                    <a:prstClr val="black"/>
                  </a:solidFill>
                </a:rPr>
                <a:t>3 </a:t>
              </a:r>
              <a:r>
                <a:rPr lang="en-US" sz="1800" dirty="0" smtClean="0">
                  <a:solidFill>
                    <a:prstClr val="black"/>
                  </a:solidFill>
                </a:rPr>
                <a:t> 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 smtClean="0">
                  <a:solidFill>
                    <a:prstClr val="black"/>
                  </a:solidFill>
                </a:rPr>
                <a:t>Model NAB O</a:t>
              </a:r>
              <a:r>
                <a:rPr lang="en-US" sz="1800" baseline="-25000" dirty="0" smtClean="0">
                  <a:solidFill>
                    <a:prstClr val="black"/>
                  </a:solidFill>
                </a:rPr>
                <a:t>3</a:t>
              </a:r>
              <a:endParaRPr lang="en-US" sz="18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8284634" y="1750493"/>
              <a:ext cx="609600" cy="0"/>
            </a:xfrm>
            <a:prstGeom prst="line">
              <a:avLst/>
            </a:prstGeom>
            <a:grpFill/>
            <a:ln w="762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284634" y="2006592"/>
              <a:ext cx="609600" cy="0"/>
            </a:xfrm>
            <a:prstGeom prst="line">
              <a:avLst/>
            </a:prstGeom>
            <a:grpFill/>
            <a:ln w="28575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101" y="931880"/>
            <a:ext cx="5359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Fig 3-58 of EPA O</a:t>
            </a:r>
            <a:r>
              <a:rPr lang="en-US" sz="1800" baseline="-25000" dirty="0" smtClean="0">
                <a:solidFill>
                  <a:prstClr val="black"/>
                </a:solidFill>
              </a:rPr>
              <a:t>3</a:t>
            </a:r>
            <a:r>
              <a:rPr lang="en-US" sz="1800" dirty="0" smtClean="0">
                <a:solidFill>
                  <a:prstClr val="black"/>
                </a:solidFill>
              </a:rPr>
              <a:t> Integrated Science Assessment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-677" y="8289"/>
            <a:ext cx="9144000" cy="90717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Models differ in day-to-day and seasonal variability of</a:t>
            </a:r>
          </a:p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North American background: Gothic, CO (107W, 39N, 2.9 km)</a:t>
            </a:r>
            <a:endParaRPr lang="en-US" sz="24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5081" y="1557331"/>
            <a:ext cx="8657167" cy="4393121"/>
            <a:chOff x="455081" y="1557331"/>
            <a:chExt cx="8657167" cy="4393121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55081" y="5581120"/>
              <a:ext cx="86571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marL="0" indent="0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dirty="0" smtClean="0">
                  <a:solidFill>
                    <a:srgbClr val="0000FF"/>
                  </a:solidFill>
                  <a:sym typeface="Wingdings"/>
                </a:rPr>
                <a:t> 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GC NAB variability (</a:t>
              </a:r>
              <a:r>
                <a:rPr lang="en-US" sz="1800" b="1" dirty="0" err="1" smtClean="0">
                  <a:solidFill>
                    <a:srgbClr val="0000FF"/>
                  </a:solidFill>
                </a:rPr>
                <a:t>σ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) ~2x smaller than in AM3</a:t>
              </a:r>
              <a:endParaRPr 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03151" y="1557331"/>
              <a:ext cx="606432" cy="675752"/>
            </a:xfrm>
            <a:prstGeom prst="rect">
              <a:avLst/>
            </a:prstGeom>
            <a:noFill/>
            <a:ln w="3810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5081" y="1504416"/>
            <a:ext cx="8307919" cy="4076829"/>
            <a:chOff x="455081" y="1504416"/>
            <a:chExt cx="8307919" cy="4076829"/>
          </a:xfrm>
        </p:grpSpPr>
        <p:sp>
          <p:nvSpPr>
            <p:cNvPr id="4" name="Rectangle 3"/>
            <p:cNvSpPr/>
            <p:nvPr/>
          </p:nvSpPr>
          <p:spPr>
            <a:xfrm>
              <a:off x="1386420" y="1504416"/>
              <a:ext cx="476251" cy="981611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5081" y="5211913"/>
              <a:ext cx="83079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 smtClean="0">
                  <a:solidFill>
                    <a:prstClr val="black"/>
                  </a:solidFill>
                  <a:latin typeface="Arial"/>
                  <a:cs typeface="Arial"/>
                  <a:sym typeface="Wingdings"/>
                </a:rPr>
                <a:t> </a:t>
              </a:r>
              <a:r>
                <a:rPr lang="en-US" b="1" dirty="0" smtClean="0">
                  <a:solidFill>
                    <a:prstClr val="black"/>
                  </a:solidFill>
                  <a:latin typeface="Arial"/>
                  <a:cs typeface="Arial"/>
                </a:rPr>
                <a:t>Models </a:t>
              </a:r>
              <a:r>
                <a:rPr lang="en-US" b="1" dirty="0">
                  <a:solidFill>
                    <a:prstClr val="black"/>
                  </a:solidFill>
                  <a:latin typeface="Arial"/>
                  <a:cs typeface="Arial"/>
                </a:rPr>
                <a:t>bracket OBS; similar mean N. American </a:t>
              </a:r>
              <a:r>
                <a:rPr lang="en-US" b="1" dirty="0" smtClean="0">
                  <a:solidFill>
                    <a:prstClr val="black"/>
                  </a:solidFill>
                  <a:latin typeface="Arial"/>
                  <a:cs typeface="Arial"/>
                </a:rPr>
                <a:t>background (NAB)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5087" y="5937265"/>
            <a:ext cx="823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AM3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NAB &gt; GC NAB in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MAM; </a:t>
            </a: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reverses in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JJA (lightning)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44496" y="4279900"/>
            <a:ext cx="8657169" cy="2385447"/>
            <a:chOff x="444496" y="4279900"/>
            <a:chExt cx="8657169" cy="2385447"/>
          </a:xfrm>
        </p:grpSpPr>
        <p:grpSp>
          <p:nvGrpSpPr>
            <p:cNvPr id="20" name="Group 19"/>
            <p:cNvGrpSpPr/>
            <p:nvPr/>
          </p:nvGrpSpPr>
          <p:grpSpPr>
            <a:xfrm>
              <a:off x="1390653" y="4279900"/>
              <a:ext cx="6701349" cy="459319"/>
              <a:chOff x="1390653" y="4279900"/>
              <a:chExt cx="6701349" cy="459319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V="1">
                <a:off x="2286000" y="4286251"/>
                <a:ext cx="0" cy="423332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2681809" y="4290489"/>
                <a:ext cx="0" cy="423332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7289792" y="4315887"/>
                <a:ext cx="0" cy="423332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6527792" y="4315887"/>
                <a:ext cx="0" cy="423332"/>
              </a:xfrm>
              <a:prstGeom prst="straightConnector1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V="1">
                <a:off x="7727942" y="4286251"/>
                <a:ext cx="0" cy="423332"/>
              </a:xfrm>
              <a:prstGeom prst="straightConnector1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7912091" y="4290489"/>
                <a:ext cx="0" cy="423332"/>
              </a:xfrm>
              <a:prstGeom prst="straightConnector1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8092002" y="4301072"/>
                <a:ext cx="0" cy="423332"/>
              </a:xfrm>
              <a:prstGeom prst="straightConnector1">
                <a:avLst/>
              </a:prstGeom>
              <a:ln w="38100" cmpd="sng">
                <a:solidFill>
                  <a:schemeClr val="accent1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390653" y="4279900"/>
                <a:ext cx="0" cy="423332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1862671" y="4286251"/>
                <a:ext cx="0" cy="423332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44496" y="6296015"/>
              <a:ext cx="8657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Wingdings" charset="0"/>
                <a:buChar char="à"/>
              </a:pPr>
              <a:r>
                <a:rPr lang="en-US" b="1" dirty="0" smtClean="0">
                  <a:latin typeface="Arial"/>
                  <a:cs typeface="Arial"/>
                  <a:sym typeface="Wingdings"/>
                </a:rPr>
                <a:t>Impact of model biases on 4</a:t>
              </a:r>
              <a:r>
                <a:rPr lang="en-US" b="1" baseline="30000" dirty="0" smtClean="0">
                  <a:latin typeface="Arial"/>
                  <a:cs typeface="Arial"/>
                  <a:sym typeface="Wingdings"/>
                </a:rPr>
                <a:t>th</a:t>
              </a:r>
              <a:r>
                <a:rPr lang="en-US" b="1" dirty="0" smtClean="0">
                  <a:latin typeface="Arial"/>
                  <a:cs typeface="Arial"/>
                  <a:sym typeface="Wingdings"/>
                </a:rPr>
                <a:t> </a:t>
              </a:r>
              <a:r>
                <a:rPr lang="en-US" b="1" dirty="0">
                  <a:latin typeface="Arial"/>
                  <a:cs typeface="Arial"/>
                  <a:sym typeface="Wingdings"/>
                </a:rPr>
                <a:t>highest </a:t>
              </a:r>
              <a:r>
                <a:rPr lang="en-US" b="1" dirty="0" smtClean="0">
                  <a:latin typeface="Arial"/>
                  <a:cs typeface="Arial"/>
                  <a:sym typeface="Wingdings"/>
                </a:rPr>
                <a:t>NAB (AM3 </a:t>
              </a:r>
              <a:r>
                <a:rPr lang="en-US" b="1" dirty="0">
                  <a:latin typeface="Arial"/>
                  <a:cs typeface="Arial"/>
                  <a:sym typeface="Wingdings"/>
                </a:rPr>
                <a:t>in March; GC in </a:t>
              </a:r>
              <a:r>
                <a:rPr lang="en-US" b="1" dirty="0" smtClean="0">
                  <a:latin typeface="Arial"/>
                  <a:cs typeface="Arial"/>
                  <a:sym typeface="Wingdings"/>
                </a:rPr>
                <a:t>August)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16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r>
              <a:rPr lang="en-US" dirty="0" smtClean="0"/>
              <a:t>GFDL CM3 chemistry-climate model roughly captures decadal mean seasonal cycle over the Mountainous West</a:t>
            </a:r>
            <a:endParaRPr lang="en-US" sz="1800" dirty="0"/>
          </a:p>
        </p:txBody>
      </p:sp>
      <p:pic>
        <p:nvPicPr>
          <p:cNvPr id="5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17800"/>
          <a:stretch/>
        </p:blipFill>
        <p:spPr bwMode="auto">
          <a:xfrm>
            <a:off x="1342186" y="1873789"/>
            <a:ext cx="6896094" cy="37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3"/>
          <p:cNvGrpSpPr>
            <a:grpSpLocks/>
          </p:cNvGrpSpPr>
          <p:nvPr/>
        </p:nvGrpSpPr>
        <p:grpSpPr bwMode="auto">
          <a:xfrm>
            <a:off x="2152448" y="3859046"/>
            <a:ext cx="6706916" cy="1224279"/>
            <a:chOff x="15614397" y="18456593"/>
            <a:chExt cx="6962456" cy="1785249"/>
          </a:xfrm>
        </p:grpSpPr>
        <p:sp>
          <p:nvSpPr>
            <p:cNvPr id="8" name="Minus 7"/>
            <p:cNvSpPr/>
            <p:nvPr/>
          </p:nvSpPr>
          <p:spPr bwMode="auto">
            <a:xfrm>
              <a:off x="15614397" y="18647014"/>
              <a:ext cx="919139" cy="268224"/>
            </a:xfrm>
            <a:prstGeom prst="mathMinus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492625">
                <a:defRPr/>
              </a:pPr>
              <a:endParaRPr lang="en-US" dirty="0">
                <a:cs typeface="ＭＳ Ｐゴシック" pitchFamily="-1" charset="-128"/>
              </a:endParaRPr>
            </a:p>
          </p:txBody>
        </p:sp>
        <p:sp>
          <p:nvSpPr>
            <p:cNvPr id="9" name="Minus 8"/>
            <p:cNvSpPr/>
            <p:nvPr/>
          </p:nvSpPr>
          <p:spPr bwMode="auto">
            <a:xfrm>
              <a:off x="15620747" y="19021575"/>
              <a:ext cx="919139" cy="266637"/>
            </a:xfrm>
            <a:prstGeom prst="mathMinus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492625">
                <a:defRPr/>
              </a:pPr>
              <a:endParaRPr lang="en-US" dirty="0">
                <a:cs typeface="ＭＳ Ｐゴシック" pitchFamily="-1" charset="-128"/>
              </a:endParaRPr>
            </a:p>
          </p:txBody>
        </p:sp>
        <p:sp>
          <p:nvSpPr>
            <p:cNvPr id="10" name="Minus 9"/>
            <p:cNvSpPr/>
            <p:nvPr/>
          </p:nvSpPr>
          <p:spPr bwMode="auto">
            <a:xfrm>
              <a:off x="15620747" y="19288211"/>
              <a:ext cx="919139" cy="266637"/>
            </a:xfrm>
            <a:prstGeom prst="mathMinus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4492625">
                <a:defRPr/>
              </a:pPr>
              <a:endParaRPr lang="en-US" dirty="0">
                <a:cs typeface="ＭＳ Ｐゴシック" pitchFamily="-1" charset="-128"/>
              </a:endParaRPr>
            </a:p>
          </p:txBody>
        </p:sp>
        <p:sp>
          <p:nvSpPr>
            <p:cNvPr id="11" name="TextBox 114"/>
            <p:cNvSpPr txBox="1">
              <a:spLocks noChangeArrowheads="1"/>
            </p:cNvSpPr>
            <p:nvPr/>
          </p:nvSpPr>
          <p:spPr bwMode="auto">
            <a:xfrm>
              <a:off x="16390684" y="18456593"/>
              <a:ext cx="4563836" cy="1032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 smtClean="0"/>
                <a:t>GFDL CM3 1995-2005 mean</a:t>
              </a:r>
              <a:endParaRPr lang="en-US" sz="2000" dirty="0"/>
            </a:p>
          </p:txBody>
        </p:sp>
        <p:sp>
          <p:nvSpPr>
            <p:cNvPr id="12" name="TextBox 115"/>
            <p:cNvSpPr txBox="1">
              <a:spLocks noChangeArrowheads="1"/>
            </p:cNvSpPr>
            <p:nvPr/>
          </p:nvSpPr>
          <p:spPr bwMode="auto">
            <a:xfrm>
              <a:off x="16410993" y="18828889"/>
              <a:ext cx="6165860" cy="583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/>
                <a:t>Individual </a:t>
              </a:r>
              <a:r>
                <a:rPr lang="en-US" sz="2000" dirty="0" err="1"/>
                <a:t>CASTNet</a:t>
              </a:r>
              <a:r>
                <a:rPr lang="en-US" sz="2000" dirty="0"/>
                <a:t> </a:t>
              </a:r>
              <a:r>
                <a:rPr lang="en-US" sz="2000" dirty="0" smtClean="0"/>
                <a:t>sites (1998-2009)</a:t>
              </a:r>
              <a:endParaRPr lang="en-US" sz="2000" dirty="0"/>
            </a:p>
          </p:txBody>
        </p:sp>
        <p:sp>
          <p:nvSpPr>
            <p:cNvPr id="13" name="TextBox 116"/>
            <p:cNvSpPr txBox="1">
              <a:spLocks noChangeArrowheads="1"/>
            </p:cNvSpPr>
            <p:nvPr/>
          </p:nvSpPr>
          <p:spPr bwMode="auto">
            <a:xfrm>
              <a:off x="16403869" y="19209598"/>
              <a:ext cx="5193612" cy="103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/>
                <a:t>Regional mean at </a:t>
              </a:r>
              <a:r>
                <a:rPr lang="en-US" sz="2000" dirty="0" err="1"/>
                <a:t>CASTNet</a:t>
              </a:r>
              <a:r>
                <a:rPr lang="en-US" sz="2000" dirty="0"/>
                <a:t> sites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44800" y="1314565"/>
            <a:ext cx="38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onthly mean ozone (ppb)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4" y="5559631"/>
            <a:ext cx="1863222" cy="106469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546100" y="5829300"/>
            <a:ext cx="292100" cy="304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838200" y="3657600"/>
            <a:ext cx="1422400" cy="21717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17200" y="38590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15937" y="6439663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Clifton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7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2264" y="3719376"/>
            <a:ext cx="4074824" cy="3076841"/>
            <a:chOff x="222264" y="3719376"/>
            <a:chExt cx="4074824" cy="30768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6391" t="8143" r="1395"/>
            <a:stretch/>
          </p:blipFill>
          <p:spPr>
            <a:xfrm>
              <a:off x="222264" y="3719376"/>
              <a:ext cx="4074824" cy="307684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71482" y="3826030"/>
              <a:ext cx="2218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2006-2015    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2091-2100 RCP8.5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7833"/>
          </a:xfrm>
        </p:spPr>
        <p:txBody>
          <a:bodyPr/>
          <a:lstStyle/>
          <a:p>
            <a:r>
              <a:rPr lang="en-US" dirty="0" smtClean="0"/>
              <a:t>Mtn</a:t>
            </a:r>
            <a:r>
              <a:rPr lang="en-US" dirty="0"/>
              <a:t>. </a:t>
            </a:r>
            <a:r>
              <a:rPr lang="en-US" dirty="0" smtClean="0"/>
              <a:t>West (36-46N, 105-115W) surface O</a:t>
            </a:r>
            <a:r>
              <a:rPr lang="en-US" baseline="-25000" dirty="0" smtClean="0"/>
              <a:t>3</a:t>
            </a:r>
            <a:r>
              <a:rPr lang="en-US" dirty="0" smtClean="0"/>
              <a:t> 21</a:t>
            </a:r>
            <a:r>
              <a:rPr lang="en-US" baseline="30000" dirty="0" smtClean="0"/>
              <a:t>st</a:t>
            </a:r>
            <a:r>
              <a:rPr lang="en-US" dirty="0" smtClean="0"/>
              <a:t> C Projections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000" dirty="0" smtClean="0"/>
              <a:t>Transient simulations (climate + emissions) with GFDL CM3 model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7014" y="839362"/>
            <a:ext cx="5078110" cy="2835564"/>
            <a:chOff x="127014" y="839362"/>
            <a:chExt cx="5078110" cy="283556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r="12328"/>
            <a:stretch/>
          </p:blipFill>
          <p:spPr>
            <a:xfrm>
              <a:off x="127014" y="1017102"/>
              <a:ext cx="3869366" cy="265782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74490" y="1129996"/>
              <a:ext cx="272858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2005 to 2100 % change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14526" y="2689949"/>
              <a:ext cx="703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CH</a:t>
              </a:r>
              <a:r>
                <a:rPr lang="en-US" sz="1600" b="1" baseline="-25000" dirty="0" smtClean="0"/>
                <a:t>4</a:t>
              </a:r>
              <a:endParaRPr lang="en-US" sz="1600" b="1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1597" y="2077061"/>
              <a:ext cx="9867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Global</a:t>
              </a:r>
            </a:p>
            <a:p>
              <a:pPr algn="ctr"/>
              <a:r>
                <a:rPr lang="en-US" sz="1600" b="1" dirty="0" smtClean="0"/>
                <a:t>  </a:t>
              </a:r>
              <a:r>
                <a:rPr lang="en-US" sz="1600" b="1" dirty="0" err="1" smtClean="0"/>
                <a:t>NO</a:t>
              </a:r>
              <a:r>
                <a:rPr lang="en-US" sz="1600" b="1" baseline="-25000" dirty="0" err="1" smtClean="0"/>
                <a:t>x</a:t>
              </a:r>
              <a:endParaRPr lang="en-US" sz="1600" b="1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4502" y="839362"/>
              <a:ext cx="30191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EMISSION PROJECTIONS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5752" y="2647672"/>
              <a:ext cx="703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9532" y="2081467"/>
              <a:ext cx="9867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USA </a:t>
              </a:r>
              <a:r>
                <a:rPr lang="en-US" sz="1600" b="1" dirty="0" err="1" smtClean="0"/>
                <a:t>NO</a:t>
              </a:r>
              <a:r>
                <a:rPr lang="en-US" sz="1600" b="1" baseline="-25000" dirty="0" err="1" smtClean="0"/>
                <a:t>x</a:t>
              </a:r>
              <a:endParaRPr lang="en-US" sz="1600" b="1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81917" y="2075596"/>
              <a:ext cx="9867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WUS </a:t>
              </a:r>
              <a:r>
                <a:rPr lang="en-US" sz="1600" b="1" dirty="0" err="1" smtClean="0"/>
                <a:t>NO</a:t>
              </a:r>
              <a:r>
                <a:rPr lang="en-US" sz="1600" b="1" baseline="-25000" dirty="0" err="1" smtClean="0"/>
                <a:t>x</a:t>
              </a:r>
              <a:endParaRPr lang="en-US" sz="1600" b="1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93222" y="1432824"/>
              <a:ext cx="1311902" cy="126188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000" b="1" dirty="0" smtClean="0">
                  <a:solidFill>
                    <a:srgbClr val="FF0000"/>
                  </a:solidFill>
                  <a:latin typeface="Arial"/>
                </a:rPr>
                <a:t>RCP8.5</a:t>
              </a:r>
            </a:p>
            <a:p>
              <a:pPr defTabSz="914400"/>
              <a:r>
                <a:rPr lang="en-US" sz="1700" b="1" dirty="0" smtClean="0">
                  <a:solidFill>
                    <a:srgbClr val="FF0000"/>
                  </a:solidFill>
                  <a:latin typeface="Arial"/>
                </a:rPr>
                <a:t>extreme</a:t>
              </a:r>
            </a:p>
            <a:p>
              <a:pPr defTabSz="914400"/>
              <a:r>
                <a:rPr lang="en-US" sz="2000" b="1" dirty="0" smtClean="0">
                  <a:solidFill>
                    <a:srgbClr val="0000FF"/>
                  </a:solidFill>
                  <a:latin typeface="Arial"/>
                </a:rPr>
                <a:t>RCP4.5</a:t>
              </a:r>
            </a:p>
            <a:p>
              <a:pPr defTabSz="914400"/>
              <a:r>
                <a:rPr lang="en-US" sz="1700" b="1" dirty="0" smtClean="0">
                  <a:solidFill>
                    <a:srgbClr val="0000FF"/>
                  </a:solidFill>
                  <a:latin typeface="Arial"/>
                </a:rPr>
                <a:t>moderate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81126" y="888733"/>
            <a:ext cx="4003458" cy="3044408"/>
            <a:chOff x="4854126" y="888733"/>
            <a:chExt cx="4003458" cy="30444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10040" t="10436" r="8971"/>
            <a:stretch/>
          </p:blipFill>
          <p:spPr>
            <a:xfrm>
              <a:off x="4854126" y="888733"/>
              <a:ext cx="4003458" cy="30444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187538" y="1033026"/>
              <a:ext cx="2160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2006-2015 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2091-2100 RCP4.5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291623" y="4047406"/>
            <a:ext cx="7763477" cy="1909291"/>
            <a:chOff x="1291623" y="4043218"/>
            <a:chExt cx="7763477" cy="1909291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1291623" y="4043218"/>
              <a:ext cx="0" cy="63889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3925023" y="5189604"/>
              <a:ext cx="0" cy="40055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519324" y="4629070"/>
              <a:ext cx="453577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sz="2000" b="1" dirty="0" smtClean="0">
                  <a:solidFill>
                    <a:srgbClr val="FF0000"/>
                  </a:solidFill>
                </a:rPr>
                <a:t>Higher O</a:t>
              </a:r>
              <a:r>
                <a:rPr lang="en-US" sz="2000" b="1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in RCP8.5 in cooler months despite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NO</a:t>
              </a:r>
              <a:r>
                <a:rPr lang="en-US" sz="2000" b="1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decreases</a:t>
              </a:r>
            </a:p>
            <a:p>
              <a:endParaRPr lang="en-US" sz="2000" b="1" dirty="0">
                <a:solidFill>
                  <a:srgbClr val="FF0000"/>
                </a:solidFill>
              </a:endParaRPr>
            </a:p>
            <a:p>
              <a:r>
                <a:rPr lang="en-US" sz="2000" b="1" dirty="0" smtClean="0">
                  <a:solidFill>
                    <a:srgbClr val="FF0000"/>
                  </a:solidFill>
                </a:rPr>
                <a:t>			WHY?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08500" y="1630965"/>
            <a:ext cx="4572000" cy="3120314"/>
            <a:chOff x="4508500" y="1630965"/>
            <a:chExt cx="4572000" cy="3120314"/>
          </a:xfrm>
        </p:grpSpPr>
        <p:grpSp>
          <p:nvGrpSpPr>
            <p:cNvPr id="37" name="Group 36"/>
            <p:cNvGrpSpPr/>
            <p:nvPr/>
          </p:nvGrpSpPr>
          <p:grpSpPr>
            <a:xfrm>
              <a:off x="6891128" y="1630965"/>
              <a:ext cx="1439642" cy="1556275"/>
              <a:chOff x="2404558" y="4600202"/>
              <a:chExt cx="3443611" cy="1330608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3924596" y="5397410"/>
                <a:ext cx="0" cy="5334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2404558" y="4600202"/>
                <a:ext cx="3443611" cy="605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rgbClr val="FF0000"/>
                    </a:solidFill>
                  </a:rPr>
                  <a:t>NO</a:t>
                </a:r>
                <a:r>
                  <a:rPr lang="en-US" sz="2000" b="1" baseline="-25000" dirty="0" err="1" smtClean="0">
                    <a:solidFill>
                      <a:srgbClr val="FF0000"/>
                    </a:solidFill>
                  </a:rPr>
                  <a:t>x</a:t>
                </a:r>
                <a:endParaRPr lang="en-US" sz="2000" b="1" baseline="-250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decreases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4508500" y="4043393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lvl="0" indent="-285750">
                <a:buFont typeface="Wingdings" charset="0"/>
                <a:buChar char="à"/>
              </a:pPr>
              <a:r>
                <a:rPr lang="en-US" sz="2000" b="1" dirty="0" err="1">
                  <a:solidFill>
                    <a:srgbClr val="0000FF"/>
                  </a:solidFill>
                </a:rPr>
                <a:t>NO</a:t>
              </a:r>
              <a:r>
                <a:rPr lang="en-US" sz="2000" b="1" baseline="-25000" dirty="0" err="1">
                  <a:solidFill>
                    <a:srgbClr val="0000FF"/>
                  </a:solidFill>
                </a:rPr>
                <a:t>x</a:t>
              </a:r>
              <a:r>
                <a:rPr lang="en-US" sz="2000" b="1" dirty="0">
                  <a:solidFill>
                    <a:srgbClr val="0000FF"/>
                  </a:solidFill>
                </a:rPr>
                <a:t> reductions decrease O</a:t>
              </a:r>
              <a:r>
                <a:rPr lang="en-US" sz="2000" b="1" baseline="-25000" dirty="0">
                  <a:solidFill>
                    <a:srgbClr val="0000FF"/>
                  </a:solidFill>
                </a:rPr>
                <a:t>3</a:t>
              </a:r>
              <a:r>
                <a:rPr lang="en-US" sz="2000" b="1" dirty="0">
                  <a:solidFill>
                    <a:srgbClr val="0000FF"/>
                  </a:solidFill>
                </a:rPr>
                <a:t> in all months under RCP4.5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921032" y="6463268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O. Clifton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2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2987" y="3674926"/>
            <a:ext cx="4193833" cy="3185156"/>
            <a:chOff x="174065" y="3674926"/>
            <a:chExt cx="4193833" cy="31851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0505" t="9680" r="2305"/>
            <a:stretch/>
          </p:blipFill>
          <p:spPr>
            <a:xfrm>
              <a:off x="174065" y="3674926"/>
              <a:ext cx="4193833" cy="318515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102560" y="3826030"/>
              <a:ext cx="2218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2006-2015    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2091-2100 RCP8.5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7833"/>
          </a:xfrm>
        </p:spPr>
        <p:txBody>
          <a:bodyPr/>
          <a:lstStyle/>
          <a:p>
            <a:r>
              <a:rPr lang="en-US" dirty="0" smtClean="0"/>
              <a:t>Mtn</a:t>
            </a:r>
            <a:r>
              <a:rPr lang="en-US" dirty="0"/>
              <a:t>. </a:t>
            </a:r>
            <a:r>
              <a:rPr lang="en-US" dirty="0" smtClean="0"/>
              <a:t>West (36-46N, 105-115W) surface O</a:t>
            </a:r>
            <a:r>
              <a:rPr lang="en-US" baseline="-25000" dirty="0" smtClean="0"/>
              <a:t>3</a:t>
            </a:r>
            <a:r>
              <a:rPr lang="en-US" dirty="0" smtClean="0"/>
              <a:t> 21</a:t>
            </a:r>
            <a:r>
              <a:rPr lang="en-US" baseline="30000" dirty="0" smtClean="0"/>
              <a:t>st</a:t>
            </a:r>
            <a:r>
              <a:rPr lang="en-US" dirty="0" smtClean="0"/>
              <a:t> C Projections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000" dirty="0" smtClean="0"/>
              <a:t>Transient simulations (climate + emissions) with GFDL CM3 model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27014" y="839362"/>
            <a:ext cx="3941630" cy="2835564"/>
            <a:chOff x="127014" y="839362"/>
            <a:chExt cx="3941630" cy="283556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r="12328"/>
            <a:stretch/>
          </p:blipFill>
          <p:spPr>
            <a:xfrm>
              <a:off x="127014" y="1017102"/>
              <a:ext cx="3869366" cy="265782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74490" y="1129996"/>
              <a:ext cx="272858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2005 to 2100 % change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14526" y="2689949"/>
              <a:ext cx="703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CH</a:t>
              </a:r>
              <a:r>
                <a:rPr lang="en-US" sz="1600" b="1" baseline="-25000" dirty="0" smtClean="0"/>
                <a:t>4</a:t>
              </a:r>
              <a:endParaRPr lang="en-US" sz="1600" b="1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1597" y="2077061"/>
              <a:ext cx="9867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Global</a:t>
              </a:r>
            </a:p>
            <a:p>
              <a:pPr algn="ctr"/>
              <a:r>
                <a:rPr lang="en-US" sz="1600" b="1" dirty="0" smtClean="0"/>
                <a:t>  </a:t>
              </a:r>
              <a:r>
                <a:rPr lang="en-US" sz="1600" b="1" dirty="0" err="1" smtClean="0"/>
                <a:t>NO</a:t>
              </a:r>
              <a:r>
                <a:rPr lang="en-US" sz="1600" b="1" baseline="-25000" dirty="0" err="1" smtClean="0"/>
                <a:t>x</a:t>
              </a:r>
              <a:endParaRPr lang="en-US" sz="1600" b="1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4502" y="839362"/>
              <a:ext cx="301912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EMISSION PROJECTIONS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35752" y="2647672"/>
              <a:ext cx="7034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</a:t>
              </a:r>
              <a:r>
                <a:rPr lang="en-US" sz="1600" b="1" baseline="-250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9532" y="2081467"/>
              <a:ext cx="9867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USA </a:t>
              </a:r>
              <a:r>
                <a:rPr lang="en-US" sz="1600" b="1" dirty="0" err="1" smtClean="0"/>
                <a:t>NO</a:t>
              </a:r>
              <a:r>
                <a:rPr lang="en-US" sz="1600" b="1" baseline="-25000" dirty="0" err="1" smtClean="0"/>
                <a:t>x</a:t>
              </a:r>
              <a:endParaRPr lang="en-US" sz="1600" b="1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81917" y="2075596"/>
              <a:ext cx="9867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WUS </a:t>
              </a:r>
              <a:r>
                <a:rPr lang="en-US" sz="1600" b="1" dirty="0" err="1" smtClean="0"/>
                <a:t>NO</a:t>
              </a:r>
              <a:r>
                <a:rPr lang="en-US" sz="1600" b="1" baseline="-25000" dirty="0" err="1" smtClean="0"/>
                <a:t>x</a:t>
              </a:r>
              <a:endParaRPr lang="en-US" sz="1600" b="1" baseline="-25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54126" y="888733"/>
            <a:ext cx="4003458" cy="3044408"/>
            <a:chOff x="4854126" y="888733"/>
            <a:chExt cx="4003458" cy="30444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10040" t="10436" r="8971"/>
            <a:stretch/>
          </p:blipFill>
          <p:spPr>
            <a:xfrm>
              <a:off x="4854126" y="888733"/>
              <a:ext cx="4003458" cy="30444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187538" y="1033026"/>
              <a:ext cx="2160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2006-2015 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2091-2100 RCP4.5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586328" y="1592862"/>
              <a:ext cx="1439642" cy="1594372"/>
              <a:chOff x="1675486" y="4567628"/>
              <a:chExt cx="3443611" cy="1363182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3317031" y="5397410"/>
                <a:ext cx="0" cy="5334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1675486" y="4567628"/>
                <a:ext cx="3443611" cy="605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rgbClr val="FF0000"/>
                    </a:solidFill>
                  </a:rPr>
                  <a:t>NO</a:t>
                </a:r>
                <a:r>
                  <a:rPr lang="en-US" sz="2000" b="1" baseline="-25000" dirty="0" err="1" smtClean="0">
                    <a:solidFill>
                      <a:srgbClr val="FF0000"/>
                    </a:solidFill>
                  </a:rPr>
                  <a:t>x</a:t>
                </a:r>
                <a:endParaRPr lang="en-US" sz="2000" b="1" baseline="-250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decreases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565902" y="4047406"/>
            <a:ext cx="8476498" cy="2412229"/>
            <a:chOff x="565902" y="4043218"/>
            <a:chExt cx="8476498" cy="241222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1291623" y="4043218"/>
              <a:ext cx="0" cy="63889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3925023" y="5189604"/>
              <a:ext cx="0" cy="40055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506624" y="4044870"/>
              <a:ext cx="453577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0"/>
                <a:buChar char="à"/>
              </a:pPr>
              <a:r>
                <a:rPr lang="en-US" sz="2000" b="1" dirty="0" err="1" smtClean="0">
                  <a:solidFill>
                    <a:srgbClr val="0000FF"/>
                  </a:solidFill>
                </a:rPr>
                <a:t>NO</a:t>
              </a:r>
              <a:r>
                <a:rPr lang="en-US" sz="2000" b="1" baseline="-25000" dirty="0" err="1" smtClean="0">
                  <a:solidFill>
                    <a:srgbClr val="0000FF"/>
                  </a:solidFill>
                </a:rPr>
                <a:t>x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reductions decrease O</a:t>
              </a:r>
              <a:r>
                <a:rPr lang="en-US" sz="2000" b="1" baseline="-25000" dirty="0" smtClean="0">
                  <a:solidFill>
                    <a:srgbClr val="0000FF"/>
                  </a:solidFill>
                </a:rPr>
                <a:t>3</a:t>
              </a:r>
              <a:r>
                <a:rPr lang="en-US" sz="2000" b="1" dirty="0" smtClean="0">
                  <a:solidFill>
                    <a:srgbClr val="0000FF"/>
                  </a:solidFill>
                </a:rPr>
                <a:t> in all months under RCP4.5</a:t>
              </a:r>
            </a:p>
            <a:p>
              <a:pPr marL="285750" indent="-285750">
                <a:buFont typeface="Wingdings" charset="0"/>
                <a:buChar char="à"/>
              </a:pPr>
              <a:r>
                <a:rPr lang="en-US" sz="2000" b="1" dirty="0" smtClean="0">
                  <a:solidFill>
                    <a:srgbClr val="FF0000"/>
                  </a:solidFill>
                </a:rPr>
                <a:t>Higher O</a:t>
              </a:r>
              <a:r>
                <a:rPr lang="en-US" sz="2000" b="1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in RCP8.5 in cooler months despite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NO</a:t>
              </a:r>
              <a:r>
                <a:rPr lang="en-US" sz="2000" b="1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decreases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5902" y="5809116"/>
              <a:ext cx="2160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2091-2100 RCP8.5 </a:t>
              </a:r>
            </a:p>
            <a:p>
              <a:r>
                <a:rPr lang="en-US" b="1" dirty="0" smtClean="0">
                  <a:solidFill>
                    <a:srgbClr val="008000"/>
                  </a:solidFill>
                </a:rPr>
                <a:t>but 2005 CH</a:t>
              </a:r>
              <a:r>
                <a:rPr lang="en-US" b="1" baseline="-25000" dirty="0" smtClean="0">
                  <a:solidFill>
                    <a:srgbClr val="008000"/>
                  </a:solidFill>
                </a:rPr>
                <a:t>4</a:t>
              </a:r>
              <a:endParaRPr lang="en-US" b="1" baseline="-25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20924" y="5327650"/>
            <a:ext cx="47008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0"/>
              <a:buChar char="à"/>
            </a:pPr>
            <a:r>
              <a:rPr lang="en-US" sz="2000" b="1" dirty="0">
                <a:solidFill>
                  <a:srgbClr val="008000"/>
                </a:solidFill>
              </a:rPr>
              <a:t>More-than-doubling of global CH</a:t>
            </a:r>
            <a:r>
              <a:rPr lang="en-US" sz="2000" b="1" baseline="-25000" dirty="0">
                <a:solidFill>
                  <a:srgbClr val="008000"/>
                </a:solidFill>
              </a:rPr>
              <a:t>4 </a:t>
            </a:r>
            <a:r>
              <a:rPr lang="en-US" sz="2000" b="1" dirty="0">
                <a:solidFill>
                  <a:srgbClr val="008000"/>
                </a:solidFill>
              </a:rPr>
              <a:t>offsets </a:t>
            </a:r>
            <a:r>
              <a:rPr lang="en-US" sz="2000" b="1" dirty="0" err="1">
                <a:solidFill>
                  <a:srgbClr val="008000"/>
                </a:solidFill>
              </a:rPr>
              <a:t>NO</a:t>
            </a:r>
            <a:r>
              <a:rPr lang="en-US" sz="2000" b="1" baseline="-25000" dirty="0" err="1">
                <a:solidFill>
                  <a:srgbClr val="008000"/>
                </a:solidFill>
              </a:rPr>
              <a:t>x</a:t>
            </a:r>
            <a:r>
              <a:rPr lang="en-US" sz="2000" b="1" dirty="0">
                <a:solidFill>
                  <a:srgbClr val="008000"/>
                </a:solidFill>
              </a:rPr>
              <a:t>-driven decreases</a:t>
            </a:r>
          </a:p>
          <a:p>
            <a:pPr lvl="0"/>
            <a:r>
              <a:rPr lang="en-US" sz="2000" b="1" dirty="0">
                <a:solidFill>
                  <a:srgbClr val="000000"/>
                </a:solidFill>
                <a:sym typeface="Wingdings"/>
              </a:rPr>
              <a:t> Shifting balance of </a:t>
            </a:r>
          </a:p>
          <a:p>
            <a:pPr lvl="0"/>
            <a:r>
              <a:rPr lang="en-US" sz="2000" b="1" dirty="0">
                <a:solidFill>
                  <a:srgbClr val="000000"/>
                </a:solidFill>
                <a:sym typeface="Wingdings"/>
              </a:rPr>
              <a:t>    regional-</a:t>
            </a:r>
            <a:r>
              <a:rPr lang="en-US" sz="2000" b="1" dirty="0" err="1">
                <a:solidFill>
                  <a:srgbClr val="000000"/>
                </a:solidFill>
                <a:sym typeface="Wingdings"/>
              </a:rPr>
              <a:t>vs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-global sources</a:t>
            </a:r>
            <a:endParaRPr lang="en-US" sz="20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93222" y="1432824"/>
            <a:ext cx="1311902" cy="126188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srgbClr val="FF0000"/>
                </a:solidFill>
                <a:latin typeface="Arial"/>
              </a:rPr>
              <a:t>RCP8.5</a:t>
            </a:r>
          </a:p>
          <a:p>
            <a:pPr defTabSz="914400"/>
            <a:r>
              <a:rPr lang="en-US" sz="1700" b="1" dirty="0" smtClean="0">
                <a:solidFill>
                  <a:srgbClr val="FF0000"/>
                </a:solidFill>
                <a:latin typeface="Arial"/>
              </a:rPr>
              <a:t>extreme</a:t>
            </a:r>
          </a:p>
          <a:p>
            <a:pPr defTabSz="914400"/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RCP4.5</a:t>
            </a:r>
          </a:p>
          <a:p>
            <a:pPr defTabSz="914400"/>
            <a:r>
              <a:rPr lang="en-US" sz="1700" b="1" dirty="0" smtClean="0">
                <a:solidFill>
                  <a:srgbClr val="0000FF"/>
                </a:solidFill>
                <a:latin typeface="Arial"/>
              </a:rPr>
              <a:t>moderate</a:t>
            </a:r>
          </a:p>
        </p:txBody>
      </p:sp>
    </p:spTree>
    <p:extLst>
      <p:ext uri="{BB962C8B-B14F-4D97-AF65-F5344CB8AC3E}">
        <p14:creationId xmlns:p14="http://schemas.microsoft.com/office/powerpoint/2010/main" val="74310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How does climate affect air quality? 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527054" y="855670"/>
            <a:ext cx="7956550" cy="2001839"/>
            <a:chOff x="412" y="563"/>
            <a:chExt cx="5012" cy="1261"/>
          </a:xfrm>
        </p:grpSpPr>
        <p:grpSp>
          <p:nvGrpSpPr>
            <p:cNvPr id="3107" name="Group 4"/>
            <p:cNvGrpSpPr>
              <a:grpSpLocks/>
            </p:cNvGrpSpPr>
            <p:nvPr/>
          </p:nvGrpSpPr>
          <p:grpSpPr bwMode="auto">
            <a:xfrm>
              <a:off x="735" y="1104"/>
              <a:ext cx="1440" cy="720"/>
              <a:chOff x="1008" y="1303"/>
              <a:chExt cx="1440" cy="720"/>
            </a:xfrm>
          </p:grpSpPr>
          <p:sp>
            <p:nvSpPr>
              <p:cNvPr id="3117" name="Text Box 5"/>
              <p:cNvSpPr txBox="1">
                <a:spLocks noChangeArrowheads="1"/>
              </p:cNvSpPr>
              <p:nvPr/>
            </p:nvSpPr>
            <p:spPr bwMode="auto">
              <a:xfrm>
                <a:off x="1008" y="1792"/>
                <a:ext cx="1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</a:rPr>
                  <a:t>pollutant sources</a:t>
                </a:r>
              </a:p>
            </p:txBody>
          </p:sp>
          <p:pic>
            <p:nvPicPr>
              <p:cNvPr id="3118" name="Picture 6" descr="forest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68" r="73769"/>
              <a:stretch>
                <a:fillRect/>
              </a:stretch>
            </p:blipFill>
            <p:spPr bwMode="auto">
              <a:xfrm>
                <a:off x="1920" y="1488"/>
                <a:ext cx="52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19" name="Picture 7" descr="MCj02808020000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303"/>
                <a:ext cx="624" cy="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3074" name="Object 8"/>
              <p:cNvGraphicFramePr>
                <a:graphicFrameLocks noChangeAspect="1"/>
              </p:cNvGraphicFramePr>
              <p:nvPr/>
            </p:nvGraphicFramePr>
            <p:xfrm>
              <a:off x="1584" y="1568"/>
              <a:ext cx="336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6" name="Photo Editor Photo" r:id="rId7" imgW="2286198" imgH="1706667" progId="MSPhotoEd.3">
                      <p:embed/>
                    </p:oleObj>
                  </mc:Choice>
                  <mc:Fallback>
                    <p:oleObj name="Photo Editor Photo" r:id="rId7" imgW="2286198" imgH="1706667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3334" t="37302" r="45084" b="9944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1568"/>
                            <a:ext cx="336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08" name="Line 9"/>
            <p:cNvSpPr>
              <a:spLocks noChangeShapeType="1"/>
            </p:cNvSpPr>
            <p:nvPr/>
          </p:nvSpPr>
          <p:spPr bwMode="auto">
            <a:xfrm flipV="1">
              <a:off x="735" y="1056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09" name="Line 10"/>
            <p:cNvSpPr>
              <a:spLocks noChangeShapeType="1"/>
            </p:cNvSpPr>
            <p:nvPr/>
          </p:nvSpPr>
          <p:spPr bwMode="auto">
            <a:xfrm flipV="1">
              <a:off x="2415" y="1056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10" name="Text Box 11"/>
            <p:cNvSpPr txBox="1">
              <a:spLocks noChangeArrowheads="1"/>
            </p:cNvSpPr>
            <p:nvPr/>
          </p:nvSpPr>
          <p:spPr bwMode="auto">
            <a:xfrm>
              <a:off x="2435" y="1200"/>
              <a:ext cx="6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strong 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000000"/>
                  </a:solidFill>
                </a:rPr>
                <a:t>mixing</a:t>
              </a:r>
            </a:p>
          </p:txBody>
        </p:sp>
        <p:sp>
          <p:nvSpPr>
            <p:cNvPr id="3111" name="Text Box 12"/>
            <p:cNvSpPr txBox="1">
              <a:spLocks noChangeArrowheads="1"/>
            </p:cNvSpPr>
            <p:nvPr/>
          </p:nvSpPr>
          <p:spPr bwMode="auto">
            <a:xfrm>
              <a:off x="412" y="563"/>
              <a:ext cx="48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00FF"/>
                  </a:solidFill>
                </a:rPr>
                <a:t>(1) Meteorology (stagnation vs. well-ventilated boundary layer)</a:t>
              </a:r>
            </a:p>
          </p:txBody>
        </p:sp>
        <p:sp>
          <p:nvSpPr>
            <p:cNvPr id="3112" name="Line 13"/>
            <p:cNvSpPr>
              <a:spLocks noChangeShapeType="1"/>
            </p:cNvSpPr>
            <p:nvPr/>
          </p:nvSpPr>
          <p:spPr bwMode="auto">
            <a:xfrm flipV="1">
              <a:off x="3135" y="768"/>
              <a:ext cx="0" cy="5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13" name="Text Box 14"/>
            <p:cNvSpPr txBox="1">
              <a:spLocks noChangeArrowheads="1"/>
            </p:cNvSpPr>
            <p:nvPr/>
          </p:nvSpPr>
          <p:spPr bwMode="auto">
            <a:xfrm>
              <a:off x="3135" y="806"/>
              <a:ext cx="14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0000"/>
                  </a:solidFill>
                </a:rPr>
                <a:t>Degree of mixing</a:t>
              </a:r>
            </a:p>
          </p:txBody>
        </p:sp>
        <p:sp>
          <p:nvSpPr>
            <p:cNvPr id="3114" name="AutoShape 15"/>
            <p:cNvSpPr>
              <a:spLocks/>
            </p:cNvSpPr>
            <p:nvPr/>
          </p:nvSpPr>
          <p:spPr bwMode="auto">
            <a:xfrm>
              <a:off x="3519" y="1056"/>
              <a:ext cx="144" cy="768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15" name="Line 16"/>
            <p:cNvSpPr>
              <a:spLocks noChangeShapeType="1"/>
            </p:cNvSpPr>
            <p:nvPr/>
          </p:nvSpPr>
          <p:spPr bwMode="auto">
            <a:xfrm flipV="1">
              <a:off x="735" y="1824"/>
              <a:ext cx="27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16" name="Text Box 17"/>
            <p:cNvSpPr txBox="1">
              <a:spLocks noChangeArrowheads="1"/>
            </p:cNvSpPr>
            <p:nvPr/>
          </p:nvSpPr>
          <p:spPr bwMode="auto">
            <a:xfrm>
              <a:off x="3663" y="1296"/>
              <a:ext cx="17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FF0000"/>
                  </a:solidFill>
                </a:rPr>
                <a:t>Boundary layer depth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7016" y="3190351"/>
            <a:ext cx="7991496" cy="1746731"/>
            <a:chOff x="507016" y="3190351"/>
            <a:chExt cx="7991496" cy="1746731"/>
          </a:xfrm>
        </p:grpSpPr>
        <p:sp>
          <p:nvSpPr>
            <p:cNvPr id="3079" name="Text Box 44"/>
            <p:cNvSpPr txBox="1">
              <a:spLocks noChangeArrowheads="1"/>
            </p:cNvSpPr>
            <p:nvPr/>
          </p:nvSpPr>
          <p:spPr bwMode="auto">
            <a:xfrm>
              <a:off x="8261447" y="4570369"/>
              <a:ext cx="184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4063155" y="3499386"/>
              <a:ext cx="2476500" cy="1208088"/>
              <a:chOff x="3360" y="2311"/>
              <a:chExt cx="1560" cy="761"/>
            </a:xfrm>
          </p:grpSpPr>
          <p:pic>
            <p:nvPicPr>
              <p:cNvPr id="3081" name="Picture 46" descr="MMj02363570000[1]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592"/>
                <a:ext cx="67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2" name="Text Box 47"/>
              <p:cNvSpPr txBox="1">
                <a:spLocks noChangeArrowheads="1"/>
              </p:cNvSpPr>
              <p:nvPr/>
            </p:nvSpPr>
            <p:spPr bwMode="auto">
              <a:xfrm>
                <a:off x="3780" y="2311"/>
                <a:ext cx="1140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Increase with </a:t>
                </a:r>
              </a:p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srgbClr val="FF0000"/>
                    </a:solidFill>
                  </a:rPr>
                  <a:t>T, drought?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07016" y="3190351"/>
              <a:ext cx="6762760" cy="1614487"/>
              <a:chOff x="507016" y="3190351"/>
              <a:chExt cx="6762760" cy="1614487"/>
            </a:xfrm>
          </p:grpSpPr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507016" y="3190351"/>
                <a:ext cx="6762760" cy="1614487"/>
                <a:chOff x="986" y="2006"/>
                <a:chExt cx="4260" cy="1017"/>
              </a:xfrm>
            </p:grpSpPr>
            <p:pic>
              <p:nvPicPr>
                <p:cNvPr id="3099" name="Picture 19" descr="forest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80" r="73769"/>
                <a:stretch>
                  <a:fillRect/>
                </a:stretch>
              </p:blipFill>
              <p:spPr bwMode="auto">
                <a:xfrm>
                  <a:off x="2208" y="2554"/>
                  <a:ext cx="1632" cy="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0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86" y="2006"/>
                  <a:ext cx="426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dirty="0" smtClean="0">
                      <a:solidFill>
                        <a:srgbClr val="0000FF"/>
                      </a:solidFill>
                    </a:rPr>
                    <a:t>(2) Feedbacks from Emissions, Deposition, Chemistry</a:t>
                  </a:r>
                </a:p>
              </p:txBody>
            </p:sp>
            <p:grpSp>
              <p:nvGrpSpPr>
                <p:cNvPr id="3102" name="Group 22"/>
                <p:cNvGrpSpPr>
                  <a:grpSpLocks/>
                </p:cNvGrpSpPr>
                <p:nvPr/>
              </p:nvGrpSpPr>
              <p:grpSpPr bwMode="auto">
                <a:xfrm>
                  <a:off x="1798" y="2244"/>
                  <a:ext cx="294" cy="365"/>
                  <a:chOff x="3328" y="2001"/>
                  <a:chExt cx="294" cy="365"/>
                </a:xfrm>
              </p:grpSpPr>
              <p:sp>
                <p:nvSpPr>
                  <p:cNvPr id="310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28" y="2001"/>
                    <a:ext cx="272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200" b="1" dirty="0" smtClean="0">
                        <a:solidFill>
                          <a:srgbClr val="FF0000"/>
                        </a:solidFill>
                      </a:rPr>
                      <a:t>T</a:t>
                    </a:r>
                  </a:p>
                </p:txBody>
              </p:sp>
              <p:sp>
                <p:nvSpPr>
                  <p:cNvPr id="310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2" y="2042"/>
                    <a:ext cx="0" cy="24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10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3072" y="2266"/>
                  <a:ext cx="0" cy="3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0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20" y="2304"/>
                  <a:ext cx="55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b="1" smtClean="0">
                      <a:solidFill>
                        <a:srgbClr val="FF0000"/>
                      </a:solidFill>
                    </a:rPr>
                    <a:t>VOCs</a:t>
                  </a: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580961" y="4117159"/>
                <a:ext cx="1377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Arial"/>
                  </a:rPr>
                  <a:t>Deposition</a:t>
                </a:r>
                <a:endParaRPr lang="en-US" b="1" dirty="0">
                  <a:solidFill>
                    <a:srgbClr val="0000FF"/>
                  </a:solidFill>
                  <a:latin typeface="Arial"/>
                </a:endParaRPr>
              </a:p>
            </p:txBody>
          </p:sp>
        </p:grpSp>
        <p:sp>
          <p:nvSpPr>
            <p:cNvPr id="49" name="Line 123"/>
            <p:cNvSpPr>
              <a:spLocks noChangeShapeType="1"/>
            </p:cNvSpPr>
            <p:nvPr/>
          </p:nvSpPr>
          <p:spPr bwMode="auto">
            <a:xfrm>
              <a:off x="2931820" y="4129657"/>
              <a:ext cx="0" cy="43489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Rectangle 129"/>
            <p:cNvSpPr>
              <a:spLocks noChangeArrowheads="1"/>
            </p:cNvSpPr>
            <p:nvPr/>
          </p:nvSpPr>
          <p:spPr bwMode="auto">
            <a:xfrm>
              <a:off x="6781898" y="3585064"/>
              <a:ext cx="685512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NO</a:t>
              </a:r>
              <a:r>
                <a:rPr lang="en-US" sz="2400" b="1" baseline="-25000" dirty="0" err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x</a:t>
              </a:r>
              <a:endParaRPr lang="en-US" sz="2400" b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Rectangle 134"/>
            <p:cNvSpPr>
              <a:spLocks noChangeArrowheads="1"/>
            </p:cNvSpPr>
            <p:nvPr/>
          </p:nvSpPr>
          <p:spPr bwMode="auto">
            <a:xfrm>
              <a:off x="7915467" y="3583516"/>
              <a:ext cx="583045" cy="4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OH</a:t>
              </a:r>
              <a:endParaRPr lang="en-US" sz="2400" b="1" baseline="-250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Text Box 135"/>
            <p:cNvSpPr txBox="1">
              <a:spLocks noChangeArrowheads="1"/>
            </p:cNvSpPr>
            <p:nvPr/>
          </p:nvSpPr>
          <p:spPr bwMode="auto">
            <a:xfrm>
              <a:off x="6656933" y="4152328"/>
              <a:ext cx="738909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PAN</a:t>
              </a:r>
            </a:p>
          </p:txBody>
        </p:sp>
        <p:sp>
          <p:nvSpPr>
            <p:cNvPr id="53" name="Line 142"/>
            <p:cNvSpPr>
              <a:spLocks noChangeShapeType="1"/>
            </p:cNvSpPr>
            <p:nvPr/>
          </p:nvSpPr>
          <p:spPr bwMode="auto">
            <a:xfrm flipV="1">
              <a:off x="7003296" y="3948650"/>
              <a:ext cx="46182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Text Box 135"/>
            <p:cNvSpPr txBox="1">
              <a:spLocks noChangeArrowheads="1"/>
            </p:cNvSpPr>
            <p:nvPr/>
          </p:nvSpPr>
          <p:spPr bwMode="auto">
            <a:xfrm>
              <a:off x="7714927" y="4134376"/>
              <a:ext cx="69128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0000"/>
                  </a:solidFill>
                </a:rPr>
                <a:t>H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400" dirty="0" smtClean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55" name="Line 142"/>
            <p:cNvSpPr>
              <a:spLocks noChangeShapeType="1"/>
            </p:cNvSpPr>
            <p:nvPr/>
          </p:nvSpPr>
          <p:spPr bwMode="auto">
            <a:xfrm flipV="1">
              <a:off x="8063672" y="3981976"/>
              <a:ext cx="46182" cy="3048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334" y="4995332"/>
            <a:ext cx="9069917" cy="1740239"/>
            <a:chOff x="42334" y="4995332"/>
            <a:chExt cx="9069917" cy="1740239"/>
          </a:xfrm>
        </p:grpSpPr>
        <p:sp>
          <p:nvSpPr>
            <p:cNvPr id="5" name="TextBox 4"/>
            <p:cNvSpPr txBox="1"/>
            <p:nvPr/>
          </p:nvSpPr>
          <p:spPr>
            <a:xfrm>
              <a:off x="466541" y="5350576"/>
              <a:ext cx="862287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" dirty="0" smtClean="0">
                <a:sym typeface="Wingdings"/>
              </a:endParaRP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ym typeface="Wingdings"/>
                </a:rPr>
                <a:t>Land-use change influences emissions from the biosphere 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>
                  <a:sym typeface="Wingdings"/>
                </a:rPr>
                <a:t>Driving datasets for biogenic VOC, </a:t>
              </a:r>
              <a:r>
                <a:rPr lang="en-US" dirty="0" err="1" smtClean="0">
                  <a:sym typeface="Wingdings"/>
                </a:rPr>
                <a:t>NO</a:t>
              </a:r>
              <a:r>
                <a:rPr lang="en-US" baseline="-25000" dirty="0" err="1" smtClean="0">
                  <a:sym typeface="Wingdings"/>
                </a:rPr>
                <a:t>x</a:t>
              </a:r>
              <a:r>
                <a:rPr lang="en-US" dirty="0" smtClean="0">
                  <a:sym typeface="Wingdings"/>
                </a:rPr>
                <a:t>, CH</a:t>
              </a:r>
              <a:r>
                <a:rPr lang="en-US" baseline="-25000" dirty="0" smtClean="0">
                  <a:sym typeface="Wingdings"/>
                </a:rPr>
                <a:t>4</a:t>
              </a:r>
              <a:r>
                <a:rPr lang="en-US" dirty="0" smtClean="0">
                  <a:sym typeface="Wingdings"/>
                </a:rPr>
                <a:t>, fires, deposition?</a:t>
              </a:r>
            </a:p>
            <a:p>
              <a:pPr marL="742950" lvl="1" indent="-285750">
                <a:buFont typeface="Arial"/>
                <a:buChar char="•"/>
              </a:pPr>
              <a:endParaRPr lang="en-US" sz="600" dirty="0" smtClean="0">
                <a:sym typeface="Wingdings"/>
              </a:endParaRPr>
            </a:p>
            <a:p>
              <a:pPr marL="285750" indent="-285750">
                <a:buFont typeface="Wingdings" charset="0"/>
                <a:buChar char="à"/>
              </a:pPr>
              <a:r>
                <a:rPr lang="en-US" dirty="0" smtClean="0">
                  <a:sym typeface="Wingdings"/>
                </a:rPr>
                <a:t>Regional climate responses not robust across modeling systems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dirty="0" smtClean="0">
                  <a:sym typeface="Wingdings"/>
                </a:rPr>
                <a:t>Not just climate change: how does climate variability influence air pollution?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2334" y="4995332"/>
              <a:ext cx="906991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2334" y="5005915"/>
              <a:ext cx="5220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CONSIDERATIONS FOR FUTURE SCENARIOS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334" y="3627447"/>
            <a:ext cx="6237095" cy="1104372"/>
            <a:chOff x="138309" y="3603102"/>
            <a:chExt cx="6237095" cy="1104372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661583" y="3663426"/>
              <a:ext cx="4699000" cy="10440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1676404" y="3603102"/>
              <a:ext cx="4699000" cy="110437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138309" y="3681483"/>
              <a:ext cx="1442652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Not included</a:t>
              </a:r>
            </a:p>
            <a:p>
              <a:r>
                <a:rPr lang="en-US" sz="1600" dirty="0"/>
                <a:t>i</a:t>
              </a:r>
              <a:r>
                <a:rPr lang="en-US" sz="1600" dirty="0" smtClean="0"/>
                <a:t>n results on</a:t>
              </a:r>
            </a:p>
            <a:p>
              <a:r>
                <a:rPr lang="en-US" sz="1600" dirty="0" smtClean="0"/>
                <a:t>previous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293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2700" y="0"/>
            <a:ext cx="9144000" cy="1219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Insights into processes affecting Western U.S. Air </a:t>
            </a:r>
            <a:r>
              <a:rPr lang="en-US" sz="2400" b="1" dirty="0">
                <a:solidFill>
                  <a:prstClr val="black"/>
                </a:solidFill>
                <a:cs typeface="Arial"/>
              </a:rPr>
              <a:t>Quality from </a:t>
            </a:r>
            <a:r>
              <a:rPr lang="en-US" sz="2400" b="1" dirty="0" smtClean="0">
                <a:solidFill>
                  <a:prstClr val="black"/>
                </a:solidFill>
                <a:cs typeface="Arial"/>
              </a:rPr>
              <a:t>integrated </a:t>
            </a:r>
            <a:r>
              <a:rPr lang="en-US" sz="2400" b="1" dirty="0">
                <a:solidFill>
                  <a:prstClr val="black"/>
                </a:solidFill>
                <a:cs typeface="Arial"/>
              </a:rPr>
              <a:t>analyses (</a:t>
            </a:r>
            <a:r>
              <a:rPr lang="en-US" sz="2400" b="1" dirty="0" smtClean="0">
                <a:solidFill>
                  <a:prstClr val="black"/>
                </a:solidFill>
                <a:cs typeface="Arial"/>
              </a:rPr>
              <a:t>models</a:t>
            </a:r>
            <a:r>
              <a:rPr lang="en-US" sz="2400" b="1" dirty="0">
                <a:solidFill>
                  <a:prstClr val="black"/>
                </a:solidFill>
                <a:cs typeface="Arial"/>
              </a:rPr>
              <a:t>, satellite, </a:t>
            </a:r>
            <a:r>
              <a:rPr lang="en-US" sz="2400" b="1" i="1" dirty="0">
                <a:solidFill>
                  <a:prstClr val="black"/>
                </a:solidFill>
                <a:cs typeface="Arial"/>
              </a:rPr>
              <a:t>in situ </a:t>
            </a:r>
            <a:r>
              <a:rPr lang="en-US" sz="2400" b="1" dirty="0" smtClean="0">
                <a:solidFill>
                  <a:prstClr val="black"/>
                </a:solidFill>
                <a:cs typeface="Arial"/>
              </a:rPr>
              <a:t>data)</a:t>
            </a:r>
            <a:endParaRPr lang="en-US" sz="2400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7656" y="1204080"/>
            <a:ext cx="876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rgbClr val="000000"/>
                </a:solidFill>
              </a:rPr>
              <a:t>NASA Air Quality Applied Science Team: </a:t>
            </a:r>
            <a:r>
              <a:rPr lang="en-US" sz="2200" b="1" kern="0" dirty="0" err="1" smtClean="0">
                <a:solidFill>
                  <a:srgbClr val="FF0000"/>
                </a:solidFill>
              </a:rPr>
              <a:t>www.aqast.org</a:t>
            </a:r>
            <a:endParaRPr lang="en-US" sz="2200" b="1" kern="0" dirty="0" smtClean="0">
              <a:solidFill>
                <a:srgbClr val="FF0000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>
                <a:solidFill>
                  <a:srgbClr val="000000"/>
                </a:solidFill>
              </a:rPr>
              <a:t>	</a:t>
            </a:r>
            <a:r>
              <a:rPr lang="en-US" sz="2000" b="1" kern="0" dirty="0" smtClean="0">
                <a:solidFill>
                  <a:srgbClr val="0000FF"/>
                </a:solidFill>
              </a:rPr>
              <a:t>Earth Science Resources </a:t>
            </a:r>
            <a:r>
              <a:rPr lang="en-US" sz="2000" b="1" kern="0" dirty="0" smtClean="0">
                <a:solidFill>
                  <a:srgbClr val="0000FF"/>
                </a:solidFill>
                <a:sym typeface="Wingdings"/>
              </a:rPr>
              <a:t> AQ management needs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00FF"/>
                </a:solidFill>
                <a:sym typeface="Wingdings"/>
              </a:rPr>
              <a:t>	</a:t>
            </a:r>
            <a:r>
              <a:rPr lang="en-US" sz="2000" b="1" kern="0" dirty="0" smtClean="0">
                <a:solidFill>
                  <a:srgbClr val="0000FF"/>
                </a:solidFill>
                <a:sym typeface="Wingdings"/>
              </a:rPr>
              <a:t>AQAST members want to hear from you!  </a:t>
            </a:r>
            <a:endParaRPr lang="en-US" sz="2000" b="1" kern="0" dirty="0" smtClean="0">
              <a:solidFill>
                <a:srgbClr val="0000FF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800" b="1" kern="0" dirty="0" smtClean="0">
              <a:solidFill>
                <a:srgbClr val="000000"/>
              </a:solidFill>
            </a:endParaRPr>
          </a:p>
        </p:txBody>
      </p:sp>
      <p:pic>
        <p:nvPicPr>
          <p:cNvPr id="19" name="Picture 18" descr="aqast_logo_222x2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1" y="1219200"/>
            <a:ext cx="1429119" cy="11403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300" y="2581121"/>
            <a:ext cx="1826599" cy="990855"/>
            <a:chOff x="40300" y="2695421"/>
            <a:chExt cx="1826599" cy="990855"/>
          </a:xfrm>
        </p:grpSpPr>
        <p:pic>
          <p:nvPicPr>
            <p:cNvPr id="12" name="Picture 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b="17827"/>
            <a:stretch>
              <a:fillRect/>
            </a:stretch>
          </p:blipFill>
          <p:spPr bwMode="auto">
            <a:xfrm>
              <a:off x="40300" y="2712702"/>
              <a:ext cx="1826599" cy="894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140905" y="2695421"/>
              <a:ext cx="1683655" cy="215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700" b="1" kern="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AM3 model stratospheric O3 (ppb): Apr-Jun 2010 [Lin et al., 2012b]</a:t>
              </a:r>
            </a:p>
          </p:txBody>
        </p:sp>
        <p:pic>
          <p:nvPicPr>
            <p:cNvPr id="1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9" t="82741" r="13248" b="984"/>
            <a:stretch>
              <a:fillRect/>
            </a:stretch>
          </p:blipFill>
          <p:spPr bwMode="auto">
            <a:xfrm>
              <a:off x="107561" y="3472578"/>
              <a:ext cx="1685250" cy="21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-29548" y="4784516"/>
            <a:ext cx="2194898" cy="921843"/>
            <a:chOff x="-29548" y="4708316"/>
            <a:chExt cx="2194898" cy="921843"/>
          </a:xfrm>
        </p:grpSpPr>
        <p:pic>
          <p:nvPicPr>
            <p:cNvPr id="8" name="Picture 4" descr="http://acmg.seas.harvard.edu/aqast/img/aqast_highlights_meiyunlin_cropp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303" y="4708316"/>
              <a:ext cx="1531197" cy="921843"/>
            </a:xfrm>
            <a:prstGeom prst="rect">
              <a:avLst/>
            </a:prstGeom>
            <a:noFill/>
          </p:spPr>
        </p:pic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-29548" y="4721016"/>
              <a:ext cx="2194898" cy="1077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700" b="1" kern="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Asian pollution ‘forecasting’ [Lin et al., 2012a]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84" y="3610093"/>
            <a:ext cx="1888782" cy="1015674"/>
            <a:chOff x="7184" y="3673593"/>
            <a:chExt cx="1888782" cy="10156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t="2822"/>
            <a:stretch/>
          </p:blipFill>
          <p:spPr>
            <a:xfrm>
              <a:off x="7184" y="3873504"/>
              <a:ext cx="1888782" cy="815763"/>
            </a:xfrm>
            <a:prstGeom prst="rect">
              <a:avLst/>
            </a:prstGeom>
          </p:spPr>
        </p:pic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228599" y="3673593"/>
              <a:ext cx="1638300" cy="215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700" b="1" kern="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Estimates of N Amer. Background (Gothic, CO)</a:t>
              </a:r>
              <a:r>
                <a:rPr lang="en-US" sz="700" b="1" kern="0" dirty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 </a:t>
              </a:r>
              <a:r>
                <a:rPr lang="en-US" sz="700" b="1" kern="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from 2 models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4268" y="5672922"/>
            <a:ext cx="1743431" cy="1201054"/>
            <a:chOff x="174268" y="5622122"/>
            <a:chExt cx="1743431" cy="120105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10505" t="9680" r="2305"/>
            <a:stretch/>
          </p:blipFill>
          <p:spPr>
            <a:xfrm>
              <a:off x="196003" y="5669364"/>
              <a:ext cx="1519202" cy="115381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9759" y="6385973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rgbClr val="008000"/>
                  </a:solidFill>
                </a:rPr>
                <a:t>2091-2100 RCP8.5 </a:t>
              </a:r>
            </a:p>
            <a:p>
              <a:r>
                <a:rPr lang="en-US" sz="800" b="1" dirty="0" smtClean="0">
                  <a:solidFill>
                    <a:srgbClr val="008000"/>
                  </a:solidFill>
                </a:rPr>
                <a:t>but 2005 CH</a:t>
              </a:r>
              <a:r>
                <a:rPr lang="en-US" sz="800" b="1" baseline="-25000" dirty="0" smtClean="0">
                  <a:solidFill>
                    <a:srgbClr val="008000"/>
                  </a:solidFill>
                </a:rPr>
                <a:t>4</a:t>
              </a:r>
              <a:endParaRPr lang="en-US" sz="800" b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7403" y="5736194"/>
              <a:ext cx="1080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2006-2015     </a:t>
              </a:r>
            </a:p>
            <a:p>
              <a:r>
                <a:rPr lang="en-US" sz="800" b="1" dirty="0" smtClean="0">
                  <a:solidFill>
                    <a:srgbClr val="FF0000"/>
                  </a:solidFill>
                </a:rPr>
                <a:t>2091-2100 RCP8.5</a:t>
              </a: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174268" y="5622122"/>
              <a:ext cx="1650291" cy="1077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700" b="1" kern="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Monthly surface O</a:t>
              </a:r>
              <a:r>
                <a:rPr lang="en-US" sz="700" b="1" kern="0" baseline="-2500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  <a:r>
                <a:rPr lang="en-US" sz="700" b="1" kern="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 over </a:t>
              </a:r>
              <a:r>
                <a:rPr lang="en-US" sz="700" b="1" kern="0" dirty="0" err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Mtn</a:t>
              </a:r>
              <a:r>
                <a:rPr lang="en-US" sz="700" b="1" kern="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 West 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11300" y="2400300"/>
            <a:ext cx="7592476" cy="4179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rgbClr val="000000"/>
                </a:solidFill>
              </a:rPr>
              <a:t>	</a:t>
            </a:r>
            <a:r>
              <a:rPr lang="en-US" sz="2200" b="1" kern="0" dirty="0">
                <a:solidFill>
                  <a:srgbClr val="000000"/>
                </a:solidFill>
              </a:rPr>
              <a:t>A</a:t>
            </a:r>
            <a:r>
              <a:rPr lang="en-US" sz="2200" b="1" kern="0" dirty="0" smtClean="0">
                <a:solidFill>
                  <a:srgbClr val="000000"/>
                </a:solidFill>
              </a:rPr>
              <a:t>ddressing WUS </a:t>
            </a:r>
            <a:r>
              <a:rPr lang="en-US" sz="2200" b="1" kern="0" dirty="0">
                <a:solidFill>
                  <a:srgbClr val="000000"/>
                </a:solidFill>
              </a:rPr>
              <a:t>background O</a:t>
            </a:r>
            <a:r>
              <a:rPr lang="en-US" sz="2200" b="1" kern="0" baseline="-25000" dirty="0">
                <a:solidFill>
                  <a:srgbClr val="000000"/>
                </a:solidFill>
              </a:rPr>
              <a:t>3</a:t>
            </a:r>
            <a:r>
              <a:rPr lang="en-US" sz="2200" b="1" kern="0" dirty="0">
                <a:solidFill>
                  <a:srgbClr val="000000"/>
                </a:solidFill>
              </a:rPr>
              <a:t>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>
                <a:solidFill>
                  <a:srgbClr val="000000"/>
                </a:solidFill>
              </a:rPr>
              <a:t>-- </a:t>
            </a:r>
            <a:r>
              <a:rPr lang="en-US" sz="2200" b="1" kern="0" dirty="0" smtClean="0">
                <a:solidFill>
                  <a:srgbClr val="000000"/>
                </a:solidFill>
              </a:rPr>
              <a:t>quantifying components: Asian, </a:t>
            </a:r>
            <a:r>
              <a:rPr lang="en-US" sz="2200" b="1" kern="0" dirty="0" err="1" smtClean="0">
                <a:solidFill>
                  <a:srgbClr val="000000"/>
                </a:solidFill>
              </a:rPr>
              <a:t>strat</a:t>
            </a:r>
            <a:r>
              <a:rPr lang="en-US" sz="2200" b="1" kern="0" dirty="0" smtClean="0">
                <a:solidFill>
                  <a:srgbClr val="000000"/>
                </a:solidFill>
              </a:rPr>
              <a:t>, fires </a:t>
            </a:r>
            <a:endParaRPr lang="en-US" sz="2200" b="1" kern="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" b="1" kern="0" dirty="0" smtClean="0">
              <a:solidFill>
                <a:srgbClr val="0000FF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>
                <a:solidFill>
                  <a:srgbClr val="000000"/>
                </a:solidFill>
              </a:rPr>
              <a:t>-- harness strengths of multiple models + obs. 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>
                <a:solidFill>
                  <a:srgbClr val="000000"/>
                </a:solidFill>
              </a:rPr>
              <a:t>	</a:t>
            </a:r>
            <a:r>
              <a:rPr lang="en-US" sz="2000" b="1" kern="0" dirty="0" smtClean="0">
                <a:solidFill>
                  <a:srgbClr val="0000FF"/>
                </a:solidFill>
              </a:rPr>
              <a:t>error characterization for </a:t>
            </a:r>
            <a:r>
              <a:rPr lang="en-US" sz="2000" b="1" kern="0" dirty="0">
                <a:solidFill>
                  <a:srgbClr val="0000FF"/>
                </a:solidFill>
              </a:rPr>
              <a:t>AQ metrics (MDA8, W126)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>
                <a:solidFill>
                  <a:srgbClr val="0000FF"/>
                </a:solidFill>
              </a:rPr>
              <a:t>	</a:t>
            </a:r>
            <a:r>
              <a:rPr lang="en-US" sz="2000" b="1" kern="0" dirty="0" smtClean="0">
                <a:solidFill>
                  <a:srgbClr val="0000FF"/>
                </a:solidFill>
              </a:rPr>
              <a:t>contribute to SIP modeling (BCs, input datasets)</a:t>
            </a:r>
            <a:endParaRPr lang="en-US" sz="2000" b="1" kern="0" dirty="0" smtClean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" b="1" kern="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>
                <a:solidFill>
                  <a:srgbClr val="000000"/>
                </a:solidFill>
              </a:rPr>
              <a:t>-- developing </a:t>
            </a:r>
            <a:r>
              <a:rPr lang="en-US" sz="2200" b="1" kern="0" dirty="0" smtClean="0">
                <a:solidFill>
                  <a:srgbClr val="000000"/>
                </a:solidFill>
              </a:rPr>
              <a:t>tools for exceptional event analysis</a:t>
            </a:r>
            <a:endParaRPr lang="en-US" sz="2200" b="1" kern="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>
                <a:solidFill>
                  <a:srgbClr val="000000"/>
                </a:solidFill>
              </a:rPr>
              <a:t>   </a:t>
            </a:r>
            <a:r>
              <a:rPr lang="en-US" sz="2200" b="1" kern="0" dirty="0">
                <a:solidFill>
                  <a:srgbClr val="0000FF"/>
                </a:solidFill>
              </a:rPr>
              <a:t> </a:t>
            </a:r>
            <a:r>
              <a:rPr lang="en-US" sz="2200" b="1" kern="0" dirty="0" smtClean="0">
                <a:solidFill>
                  <a:srgbClr val="0000FF"/>
                </a:solidFill>
              </a:rPr>
              <a:t>  </a:t>
            </a:r>
            <a:r>
              <a:rPr lang="en-US" sz="2000" b="1" kern="0" dirty="0" smtClean="0">
                <a:solidFill>
                  <a:srgbClr val="0000FF"/>
                </a:solidFill>
              </a:rPr>
              <a:t>simple </a:t>
            </a:r>
            <a:r>
              <a:rPr lang="en-US" sz="2000" b="1" kern="0" dirty="0">
                <a:solidFill>
                  <a:srgbClr val="0000FF"/>
                </a:solidFill>
              </a:rPr>
              <a:t>correlations to chemical data </a:t>
            </a:r>
            <a:r>
              <a:rPr lang="en-US" sz="2000" b="1" kern="0" dirty="0" smtClean="0">
                <a:solidFill>
                  <a:srgbClr val="0000FF"/>
                </a:solidFill>
              </a:rPr>
              <a:t>assimilation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300" b="1" kern="0" dirty="0">
              <a:solidFill>
                <a:srgbClr val="0000FF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>
                <a:solidFill>
                  <a:srgbClr val="000000"/>
                </a:solidFill>
              </a:rPr>
              <a:t>-- impacts from </a:t>
            </a:r>
            <a:r>
              <a:rPr lang="en-US" sz="2200" b="1" kern="0" dirty="0" smtClean="0">
                <a:solidFill>
                  <a:srgbClr val="000000"/>
                </a:solidFill>
              </a:rPr>
              <a:t>global change in 21</a:t>
            </a:r>
            <a:r>
              <a:rPr lang="en-US" sz="2200" b="1" kern="0" baseline="30000" dirty="0" smtClean="0">
                <a:solidFill>
                  <a:srgbClr val="000000"/>
                </a:solidFill>
              </a:rPr>
              <a:t>st</a:t>
            </a:r>
            <a:r>
              <a:rPr lang="en-US" sz="2200" b="1" kern="0" dirty="0" smtClean="0">
                <a:solidFill>
                  <a:srgbClr val="000000"/>
                </a:solidFill>
              </a:rPr>
              <a:t> C</a:t>
            </a:r>
            <a:endParaRPr lang="en-US" sz="2200" b="1" kern="0" dirty="0">
              <a:solidFill>
                <a:srgbClr val="000000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rgbClr val="000000"/>
                </a:solidFill>
              </a:rPr>
              <a:t>	</a:t>
            </a:r>
            <a:r>
              <a:rPr lang="en-US" sz="2000" b="1" kern="0" dirty="0" smtClean="0">
                <a:solidFill>
                  <a:srgbClr val="0000FF"/>
                </a:solidFill>
              </a:rPr>
              <a:t>shifting </a:t>
            </a:r>
            <a:r>
              <a:rPr lang="en-US" sz="2000" b="1" kern="0" dirty="0">
                <a:solidFill>
                  <a:srgbClr val="0000FF"/>
                </a:solidFill>
              </a:rPr>
              <a:t>balance of local vs. transported </a:t>
            </a:r>
            <a:r>
              <a:rPr lang="en-US" sz="2000" b="1" kern="0" dirty="0" smtClean="0">
                <a:solidFill>
                  <a:srgbClr val="0000FF"/>
                </a:solidFill>
              </a:rPr>
              <a:t>O</a:t>
            </a:r>
            <a:r>
              <a:rPr lang="en-US" sz="2000" b="1" kern="0" baseline="-25000" dirty="0" smtClean="0">
                <a:solidFill>
                  <a:srgbClr val="0000FF"/>
                </a:solidFill>
              </a:rPr>
              <a:t>3 </a:t>
            </a:r>
            <a:r>
              <a:rPr lang="en-US" sz="2000" b="1" kern="0" dirty="0" smtClean="0">
                <a:solidFill>
                  <a:srgbClr val="0000FF"/>
                </a:solidFill>
              </a:rPr>
              <a:t>(methane)</a:t>
            </a:r>
            <a:endParaRPr lang="en-US" sz="2000" b="1" kern="0" dirty="0">
              <a:solidFill>
                <a:srgbClr val="0000FF"/>
              </a:solidFill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b="1" kern="0" dirty="0" smtClean="0">
                <a:solidFill>
                  <a:srgbClr val="000000"/>
                </a:solidFill>
              </a:rPr>
              <a:t>--  </a:t>
            </a:r>
            <a:r>
              <a:rPr lang="en-US" sz="2000" b="1" kern="0" dirty="0" smtClean="0"/>
              <a:t>climate change, variability and predictability</a:t>
            </a:r>
            <a:endParaRPr lang="en-US" sz="2000" b="1" kern="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9606" y="6463268"/>
            <a:ext cx="3382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amfiore@ldeo.columbia.edu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6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8600" y="2083350"/>
            <a:ext cx="8915400" cy="4512004"/>
            <a:chOff x="228600" y="1576150"/>
            <a:chExt cx="8915400" cy="5215792"/>
          </a:xfrm>
        </p:grpSpPr>
        <p:pic>
          <p:nvPicPr>
            <p:cNvPr id="14" name="Picture 19" descr="bs00925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057400"/>
              <a:ext cx="1371600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8" descr="in00135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288268"/>
              <a:ext cx="145415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 descr="j042479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4495800"/>
              <a:ext cx="80486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 radar.gif                                                      00000281STAAC #1                       B0D01979:"/>
            <p:cNvPicPr>
              <a:picLocks noChangeAspect="1" noChangeArrowheads="1"/>
            </p:cNvPicPr>
            <p:nvPr/>
          </p:nvPicPr>
          <p:blipFill>
            <a:blip r:embed="rId5" r:link="rId6" cstate="print">
              <a:lum bright="-24000" contrast="52000"/>
            </a:blip>
            <a:srcRect/>
            <a:stretch>
              <a:fillRect/>
            </a:stretch>
          </p:blipFill>
          <p:spPr bwMode="invGray">
            <a:xfrm>
              <a:off x="1905000" y="3135868"/>
              <a:ext cx="768467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>
                  <a:alpha val="50000"/>
                </a:scheme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838200" y="2754869"/>
              <a:ext cx="1184940" cy="426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C0504D"/>
                  </a:solidFill>
                  <a:latin typeface="Geneva"/>
                  <a:cs typeface="Geneva"/>
                </a:rPr>
                <a:t>satellites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" y="4038600"/>
              <a:ext cx="2441694" cy="426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C0504D"/>
                  </a:solidFill>
                  <a:latin typeface="Geneva"/>
                  <a:cs typeface="Geneva"/>
                </a:rPr>
                <a:t>suborbital platforms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90600" y="5410200"/>
              <a:ext cx="1012423" cy="4269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srgbClr val="C0504D"/>
                  </a:solidFill>
                  <a:latin typeface="Geneva"/>
                  <a:cs typeface="Geneva"/>
                </a:rPr>
                <a:t>models</a:t>
              </a:r>
            </a:p>
          </p:txBody>
        </p:sp>
        <p:sp>
          <p:nvSpPr>
            <p:cNvPr id="21" name="Right Brace 20"/>
            <p:cNvSpPr/>
            <p:nvPr/>
          </p:nvSpPr>
          <p:spPr>
            <a:xfrm>
              <a:off x="2743200" y="2057400"/>
              <a:ext cx="609600" cy="4050268"/>
            </a:xfrm>
            <a:prstGeom prst="rightBrace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black"/>
                </a:solidFill>
                <a:latin typeface="Geneva"/>
                <a:cs typeface="Geneva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505200" y="3733801"/>
              <a:ext cx="1905000" cy="762000"/>
            </a:xfrm>
            <a:prstGeom prst="right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Geneva"/>
                <a:cs typeface="Genev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2190" y="3835284"/>
              <a:ext cx="1351652" cy="569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600" b="1" dirty="0" smtClean="0">
                  <a:solidFill>
                    <a:prstClr val="white"/>
                  </a:solidFill>
                  <a:latin typeface="Geneva"/>
                  <a:cs typeface="Geneva"/>
                </a:rPr>
                <a:t>AQAST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60968" y="1576150"/>
              <a:ext cx="3583032" cy="5215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20000"/>
                </a:lnSpc>
              </a:pPr>
              <a:r>
                <a:rPr lang="en-US" sz="24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eva"/>
                  <a:cs typeface="Geneva"/>
                </a:rPr>
                <a:t>Pollution monitoring</a:t>
              </a:r>
            </a:p>
            <a:p>
              <a:pPr defTabSz="914400">
                <a:lnSpc>
                  <a:spcPct val="120000"/>
                </a:lnSpc>
              </a:pPr>
              <a:r>
                <a:rPr lang="en-US" sz="24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eva"/>
                  <a:cs typeface="Geneva"/>
                </a:rPr>
                <a:t>Exposure assessment</a:t>
              </a:r>
            </a:p>
            <a:p>
              <a:pPr defTabSz="914400">
                <a:lnSpc>
                  <a:spcPct val="120000"/>
                </a:lnSpc>
              </a:pPr>
              <a:r>
                <a:rPr lang="en-US" sz="24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eva"/>
                  <a:cs typeface="Geneva"/>
                </a:rPr>
                <a:t>AQ forecasting</a:t>
              </a:r>
            </a:p>
            <a:p>
              <a:pPr defTabSz="914400">
                <a:lnSpc>
                  <a:spcPct val="120000"/>
                </a:lnSpc>
              </a:pPr>
              <a:r>
                <a:rPr lang="en-US" sz="24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eva"/>
                  <a:cs typeface="Geneva"/>
                </a:rPr>
                <a:t>Source attribution Quantifying emissions</a:t>
              </a:r>
            </a:p>
            <a:p>
              <a:pPr defTabSz="914400">
                <a:lnSpc>
                  <a:spcPct val="120000"/>
                </a:lnSpc>
              </a:pPr>
              <a:r>
                <a:rPr lang="en-US" sz="24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eva"/>
                  <a:cs typeface="Geneva"/>
                </a:rPr>
                <a:t>Natural &amp; foreign influences</a:t>
              </a:r>
            </a:p>
            <a:p>
              <a:pPr defTabSz="914400">
                <a:lnSpc>
                  <a:spcPct val="120000"/>
                </a:lnSpc>
              </a:pPr>
              <a:r>
                <a:rPr lang="en-US" sz="24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eva"/>
                  <a:cs typeface="Geneva"/>
                </a:rPr>
                <a:t>AQ processes</a:t>
              </a:r>
            </a:p>
            <a:p>
              <a:pPr defTabSz="914400">
                <a:lnSpc>
                  <a:spcPct val="120000"/>
                </a:lnSpc>
              </a:pPr>
              <a:r>
                <a:rPr lang="en-US" sz="2400" b="1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Geneva"/>
                  <a:cs typeface="Geneva"/>
                </a:rPr>
                <a:t>Climate-AQ interactions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86200" y="6285792"/>
              <a:ext cx="1014034" cy="426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 smtClean="0">
                  <a:solidFill>
                    <a:prstClr val="white"/>
                  </a:solidFill>
                  <a:latin typeface="Geneva"/>
                  <a:cs typeface="Geneva"/>
                </a:rPr>
                <a:t>AQAST</a:t>
              </a:r>
            </a:p>
          </p:txBody>
        </p:sp>
      </p:grpSp>
      <p:pic>
        <p:nvPicPr>
          <p:cNvPr id="4" name="Picture 3" descr="AQAST Head Banner 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95301"/>
            <a:ext cx="88519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18889" r="18625" b="16000"/>
          <a:stretch/>
        </p:blipFill>
        <p:spPr bwMode="auto">
          <a:xfrm>
            <a:off x="0" y="76200"/>
            <a:ext cx="65659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9778" r="20500" b="17333"/>
          <a:stretch/>
        </p:blipFill>
        <p:spPr bwMode="auto">
          <a:xfrm>
            <a:off x="-76200" y="3810000"/>
            <a:ext cx="64897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1295400"/>
            <a:ext cx="42672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On AQAST website (</a:t>
            </a:r>
            <a:r>
              <a:rPr lang="en-US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google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AQAST), </a:t>
            </a:r>
          </a:p>
          <a:p>
            <a:pPr defTabSz="914400"/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click on “members” for list of 19 members and areas of expertise</a:t>
            </a:r>
          </a:p>
        </p:txBody>
      </p:sp>
    </p:spTree>
    <p:extLst>
      <p:ext uri="{BB962C8B-B14F-4D97-AF65-F5344CB8AC3E}">
        <p14:creationId xmlns:p14="http://schemas.microsoft.com/office/powerpoint/2010/main" val="168915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254061"/>
                </a:solidFill>
              </a:rPr>
              <a:t>What makes AQAST unique? </a:t>
            </a:r>
            <a:endParaRPr lang="en-US" sz="2800" dirty="0">
              <a:solidFill>
                <a:srgbClr val="25406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949761"/>
            <a:ext cx="8544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AQAST projects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connect</a:t>
            </a:r>
            <a:r>
              <a:rPr lang="en-US" b="1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 Earth Science and air quality management: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active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partnerships with air quality managers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with deliverables/outcomes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self-organizing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respond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quickly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demands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flexibility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how it allocates its resources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defTabSz="91440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INVESTIGATOR PROJECTS (IPs)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members adjust work plans each year to meet evolving AQ needs</a:t>
            </a:r>
          </a:p>
          <a:p>
            <a:pPr lvl="1" defTabSz="914400">
              <a:buFont typeface="Wingdings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“TIGER TEAM” PROJECTS (TTs):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multi-member efforts to address emerging, pressing problems requiring coordinated activity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qast_logo_222x2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042" y="5639515"/>
            <a:ext cx="1081288" cy="1086157"/>
          </a:xfrm>
          <a:prstGeom prst="rect">
            <a:avLst/>
          </a:prstGeom>
        </p:spPr>
      </p:pic>
      <p:pic>
        <p:nvPicPr>
          <p:cNvPr id="7" name="Picture 6" descr="nasa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948" y="5843722"/>
            <a:ext cx="1029299" cy="881235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79400" y="4302333"/>
            <a:ext cx="89370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Tiger Team proposals currently under development (Y3, review in Sept) include: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Web-enabled AQ management tools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AQ reanalysis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Ensemble based AQ forecasting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Emissions &amp; Processes for AQ models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Source attribution for high-O</a:t>
            </a:r>
            <a:r>
              <a:rPr lang="en-US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events over EUS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Quantifying oil &amp; gas emissions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Satellite-derived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baseline="-25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emissions and trends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8772" y="3392269"/>
            <a:ext cx="614747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  <a:hlinkClick r:id="rId5"/>
              </a:rPr>
              <a:t>www.aqast.org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 click on “projects” for brief descriptions + link to </a:t>
            </a:r>
            <a:r>
              <a:rPr lang="en-US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pdf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describing each project</a:t>
            </a:r>
          </a:p>
        </p:txBody>
      </p:sp>
    </p:spTree>
    <p:extLst>
      <p:ext uri="{BB962C8B-B14F-4D97-AF65-F5344CB8AC3E}">
        <p14:creationId xmlns:p14="http://schemas.microsoft.com/office/powerpoint/2010/main" val="42730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5"/>
          <p:cNvSpPr>
            <a:spLocks/>
          </p:cNvSpPr>
          <p:nvPr/>
        </p:nvSpPr>
        <p:spPr bwMode="auto">
          <a:xfrm>
            <a:off x="1889419" y="4388897"/>
            <a:ext cx="655638" cy="546100"/>
          </a:xfrm>
          <a:custGeom>
            <a:avLst/>
            <a:gdLst>
              <a:gd name="T0" fmla="*/ 2147483647 w 413"/>
              <a:gd name="T1" fmla="*/ 2147483647 h 317"/>
              <a:gd name="T2" fmla="*/ 2147483647 w 413"/>
              <a:gd name="T3" fmla="*/ 2147483647 h 317"/>
              <a:gd name="T4" fmla="*/ 2147483647 w 413"/>
              <a:gd name="T5" fmla="*/ 2147483647 h 317"/>
              <a:gd name="T6" fmla="*/ 2147483647 w 413"/>
              <a:gd name="T7" fmla="*/ 2147483647 h 317"/>
              <a:gd name="T8" fmla="*/ 2147483647 w 413"/>
              <a:gd name="T9" fmla="*/ 2147483647 h 317"/>
              <a:gd name="T10" fmla="*/ 2147483647 w 413"/>
              <a:gd name="T11" fmla="*/ 2147483647 h 317"/>
              <a:gd name="T12" fmla="*/ 2147483647 w 413"/>
              <a:gd name="T13" fmla="*/ 2147483647 h 317"/>
              <a:gd name="T14" fmla="*/ 2147483647 w 413"/>
              <a:gd name="T15" fmla="*/ 2147483647 h 317"/>
              <a:gd name="T16" fmla="*/ 2147483647 w 413"/>
              <a:gd name="T17" fmla="*/ 2147483647 h 317"/>
              <a:gd name="T18" fmla="*/ 2147483647 w 413"/>
              <a:gd name="T19" fmla="*/ 2147483647 h 317"/>
              <a:gd name="T20" fmla="*/ 2147483647 w 413"/>
              <a:gd name="T21" fmla="*/ 2147483647 h 317"/>
              <a:gd name="T22" fmla="*/ 2147483647 w 413"/>
              <a:gd name="T23" fmla="*/ 2147483647 h 317"/>
              <a:gd name="T24" fmla="*/ 2147483647 w 413"/>
              <a:gd name="T25" fmla="*/ 2147483647 h 317"/>
              <a:gd name="T26" fmla="*/ 2147483647 w 413"/>
              <a:gd name="T27" fmla="*/ 2147483647 h 317"/>
              <a:gd name="T28" fmla="*/ 2147483647 w 413"/>
              <a:gd name="T29" fmla="*/ 2147483647 h 3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13"/>
              <a:gd name="T46" fmla="*/ 0 h 317"/>
              <a:gd name="T47" fmla="*/ 413 w 413"/>
              <a:gd name="T48" fmla="*/ 317 h 3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13" h="317">
                <a:moveTo>
                  <a:pt x="21" y="254"/>
                </a:moveTo>
                <a:cubicBezTo>
                  <a:pt x="30" y="228"/>
                  <a:pt x="46" y="209"/>
                  <a:pt x="53" y="182"/>
                </a:cubicBezTo>
                <a:cubicBezTo>
                  <a:pt x="54" y="177"/>
                  <a:pt x="65" y="118"/>
                  <a:pt x="69" y="110"/>
                </a:cubicBezTo>
                <a:cubicBezTo>
                  <a:pt x="94" y="60"/>
                  <a:pt x="116" y="61"/>
                  <a:pt x="149" y="22"/>
                </a:cubicBezTo>
                <a:cubicBezTo>
                  <a:pt x="167" y="0"/>
                  <a:pt x="144" y="62"/>
                  <a:pt x="160" y="38"/>
                </a:cubicBezTo>
                <a:cubicBezTo>
                  <a:pt x="168" y="43"/>
                  <a:pt x="204" y="29"/>
                  <a:pt x="208" y="38"/>
                </a:cubicBezTo>
                <a:cubicBezTo>
                  <a:pt x="217" y="61"/>
                  <a:pt x="231" y="70"/>
                  <a:pt x="237" y="102"/>
                </a:cubicBezTo>
                <a:cubicBezTo>
                  <a:pt x="245" y="144"/>
                  <a:pt x="236" y="168"/>
                  <a:pt x="277" y="182"/>
                </a:cubicBezTo>
                <a:cubicBezTo>
                  <a:pt x="308" y="136"/>
                  <a:pt x="326" y="85"/>
                  <a:pt x="357" y="38"/>
                </a:cubicBezTo>
                <a:cubicBezTo>
                  <a:pt x="364" y="27"/>
                  <a:pt x="380" y="23"/>
                  <a:pt x="389" y="14"/>
                </a:cubicBezTo>
                <a:cubicBezTo>
                  <a:pt x="396" y="7"/>
                  <a:pt x="373" y="25"/>
                  <a:pt x="365" y="30"/>
                </a:cubicBezTo>
                <a:cubicBezTo>
                  <a:pt x="373" y="104"/>
                  <a:pt x="395" y="167"/>
                  <a:pt x="413" y="238"/>
                </a:cubicBezTo>
                <a:cubicBezTo>
                  <a:pt x="410" y="249"/>
                  <a:pt x="405" y="270"/>
                  <a:pt x="405" y="270"/>
                </a:cubicBezTo>
                <a:cubicBezTo>
                  <a:pt x="320" y="273"/>
                  <a:pt x="234" y="274"/>
                  <a:pt x="149" y="278"/>
                </a:cubicBezTo>
                <a:cubicBezTo>
                  <a:pt x="119" y="279"/>
                  <a:pt x="0" y="317"/>
                  <a:pt x="21" y="254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4" descr="fores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7680" r="73769"/>
          <a:stretch>
            <a:fillRect/>
          </a:stretch>
        </p:blipFill>
        <p:spPr bwMode="auto">
          <a:xfrm>
            <a:off x="1889419" y="4231735"/>
            <a:ext cx="1600200" cy="744537"/>
          </a:xfrm>
          <a:prstGeom prst="rect">
            <a:avLst/>
          </a:prstGeom>
          <a:noFill/>
        </p:spPr>
      </p:pic>
      <p:pic>
        <p:nvPicPr>
          <p:cNvPr id="5" name="Picture 81" descr="MCj028080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819" y="3626897"/>
            <a:ext cx="1652588" cy="1425575"/>
          </a:xfrm>
          <a:prstGeom prst="rect">
            <a:avLst/>
          </a:prstGeom>
          <a:noFill/>
        </p:spPr>
      </p:pic>
      <p:graphicFrame>
        <p:nvGraphicFramePr>
          <p:cNvPr id="2232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77842"/>
              </p:ext>
            </p:extLst>
          </p:nvPr>
        </p:nvGraphicFramePr>
        <p:xfrm>
          <a:off x="975019" y="4312697"/>
          <a:ext cx="9144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" name="Photo Editor Photo" r:id="rId7" imgW="2286198" imgH="1706667" progId="">
                  <p:embed/>
                </p:oleObj>
              </mc:Choice>
              <mc:Fallback>
                <p:oleObj name="Photo Editor Photo" r:id="rId7" imgW="2286198" imgH="170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34" t="37302" r="45084" b="9944"/>
                      <a:stretch>
                        <a:fillRect/>
                      </a:stretch>
                    </p:blipFill>
                    <p:spPr bwMode="auto">
                      <a:xfrm>
                        <a:off x="975019" y="4312697"/>
                        <a:ext cx="9144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334342" y="4950060"/>
            <a:ext cx="720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Helvetica" pitchFamily="34" charset="0"/>
              </a:rPr>
              <a:t>Asia</a:t>
            </a:r>
            <a:endParaRPr lang="en-US" sz="20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3489619" y="4786774"/>
            <a:ext cx="1400489" cy="6096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3567330" y="4870606"/>
            <a:ext cx="1105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Helvetica" pitchFamily="34" charset="0"/>
              </a:rPr>
              <a:t>Pacific</a:t>
            </a:r>
            <a:endParaRPr lang="en-US" sz="2000" dirty="0">
              <a:solidFill>
                <a:srgbClr val="FFFFFF"/>
              </a:solidFill>
              <a:latin typeface="Helvetica" pitchFamily="34" charset="0"/>
            </a:endParaRP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3516180" y="1484222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  stratosphere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5290978" y="1820264"/>
            <a:ext cx="1238994" cy="1195370"/>
            <a:chOff x="7403321" y="1611868"/>
            <a:chExt cx="1238994" cy="1195370"/>
          </a:xfrm>
        </p:grpSpPr>
        <p:sp>
          <p:nvSpPr>
            <p:cNvPr id="44" name="AutoShape 10"/>
            <p:cNvSpPr>
              <a:spLocks noChangeArrowheads="1"/>
            </p:cNvSpPr>
            <p:nvPr/>
          </p:nvSpPr>
          <p:spPr bwMode="auto">
            <a:xfrm>
              <a:off x="7429500" y="1966913"/>
              <a:ext cx="685800" cy="547687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45" name="AutoShape 12"/>
            <p:cNvSpPr>
              <a:spLocks noChangeArrowheads="1"/>
            </p:cNvSpPr>
            <p:nvPr/>
          </p:nvSpPr>
          <p:spPr bwMode="auto">
            <a:xfrm rot="10800000">
              <a:off x="7655894" y="2297832"/>
              <a:ext cx="100647" cy="509406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7403321" y="1611868"/>
              <a:ext cx="12389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FF"/>
                  </a:solidFill>
                  <a:latin typeface="Helvetica" pitchFamily="34" charset="0"/>
                </a:rPr>
                <a:t> </a:t>
              </a:r>
              <a:r>
                <a:rPr lang="en-US" sz="2000" b="1" dirty="0" smtClean="0">
                  <a:solidFill>
                    <a:srgbClr val="0000FF"/>
                  </a:solidFill>
                  <a:latin typeface="Helvetica" pitchFamily="34" charset="0"/>
                </a:rPr>
                <a:t>lightning</a:t>
              </a:r>
              <a:endParaRPr lang="en-US" b="1" dirty="0" smtClean="0">
                <a:solidFill>
                  <a:srgbClr val="0000FF"/>
                </a:solidFill>
                <a:latin typeface="Helvetic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688669" y="3803090"/>
            <a:ext cx="2600473" cy="580373"/>
            <a:chOff x="8189214" y="3779818"/>
            <a:chExt cx="1824765" cy="580373"/>
          </a:xfrm>
        </p:grpSpPr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8327607" y="3960081"/>
              <a:ext cx="168637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45720" rIns="4572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00FF"/>
                  </a:solidFill>
                  <a:latin typeface="Helvetica" pitchFamily="34" charset="0"/>
                </a:rPr>
                <a:t>Wildfire, biogenic </a:t>
              </a:r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8189214" y="3779818"/>
              <a:ext cx="59409" cy="536410"/>
            </a:xfrm>
            <a:prstGeom prst="upArrow">
              <a:avLst>
                <a:gd name="adj1" fmla="val 50000"/>
                <a:gd name="adj2" fmla="val 6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890108" y="4269365"/>
            <a:ext cx="2830884" cy="1290133"/>
            <a:chOff x="6248400" y="4349465"/>
            <a:chExt cx="2830884" cy="1290133"/>
          </a:xfrm>
        </p:grpSpPr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7693872" y="4583448"/>
              <a:ext cx="700942" cy="654276"/>
            </a:xfrm>
            <a:custGeom>
              <a:avLst/>
              <a:gdLst>
                <a:gd name="T0" fmla="*/ 2147483647 w 413"/>
                <a:gd name="T1" fmla="*/ 2147483647 h 317"/>
                <a:gd name="T2" fmla="*/ 2147483647 w 413"/>
                <a:gd name="T3" fmla="*/ 2147483647 h 317"/>
                <a:gd name="T4" fmla="*/ 2147483647 w 413"/>
                <a:gd name="T5" fmla="*/ 2147483647 h 317"/>
                <a:gd name="T6" fmla="*/ 2147483647 w 413"/>
                <a:gd name="T7" fmla="*/ 2147483647 h 317"/>
                <a:gd name="T8" fmla="*/ 2147483647 w 413"/>
                <a:gd name="T9" fmla="*/ 2147483647 h 317"/>
                <a:gd name="T10" fmla="*/ 2147483647 w 413"/>
                <a:gd name="T11" fmla="*/ 2147483647 h 317"/>
                <a:gd name="T12" fmla="*/ 2147483647 w 413"/>
                <a:gd name="T13" fmla="*/ 2147483647 h 317"/>
                <a:gd name="T14" fmla="*/ 2147483647 w 413"/>
                <a:gd name="T15" fmla="*/ 2147483647 h 317"/>
                <a:gd name="T16" fmla="*/ 2147483647 w 413"/>
                <a:gd name="T17" fmla="*/ 2147483647 h 317"/>
                <a:gd name="T18" fmla="*/ 2147483647 w 413"/>
                <a:gd name="T19" fmla="*/ 2147483647 h 317"/>
                <a:gd name="T20" fmla="*/ 2147483647 w 413"/>
                <a:gd name="T21" fmla="*/ 2147483647 h 317"/>
                <a:gd name="T22" fmla="*/ 2147483647 w 413"/>
                <a:gd name="T23" fmla="*/ 2147483647 h 317"/>
                <a:gd name="T24" fmla="*/ 2147483647 w 413"/>
                <a:gd name="T25" fmla="*/ 2147483647 h 317"/>
                <a:gd name="T26" fmla="*/ 2147483647 w 413"/>
                <a:gd name="T27" fmla="*/ 2147483647 h 317"/>
                <a:gd name="T28" fmla="*/ 2147483647 w 413"/>
                <a:gd name="T29" fmla="*/ 2147483647 h 3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3"/>
                <a:gd name="T46" fmla="*/ 0 h 317"/>
                <a:gd name="T47" fmla="*/ 413 w 413"/>
                <a:gd name="T48" fmla="*/ 317 h 3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3" h="317">
                  <a:moveTo>
                    <a:pt x="21" y="254"/>
                  </a:moveTo>
                  <a:cubicBezTo>
                    <a:pt x="30" y="228"/>
                    <a:pt x="46" y="209"/>
                    <a:pt x="53" y="182"/>
                  </a:cubicBezTo>
                  <a:cubicBezTo>
                    <a:pt x="54" y="177"/>
                    <a:pt x="65" y="118"/>
                    <a:pt x="69" y="110"/>
                  </a:cubicBezTo>
                  <a:cubicBezTo>
                    <a:pt x="94" y="60"/>
                    <a:pt x="116" y="61"/>
                    <a:pt x="149" y="22"/>
                  </a:cubicBezTo>
                  <a:cubicBezTo>
                    <a:pt x="167" y="0"/>
                    <a:pt x="144" y="62"/>
                    <a:pt x="160" y="38"/>
                  </a:cubicBezTo>
                  <a:cubicBezTo>
                    <a:pt x="168" y="43"/>
                    <a:pt x="204" y="29"/>
                    <a:pt x="208" y="38"/>
                  </a:cubicBezTo>
                  <a:cubicBezTo>
                    <a:pt x="217" y="61"/>
                    <a:pt x="231" y="70"/>
                    <a:pt x="237" y="102"/>
                  </a:cubicBezTo>
                  <a:cubicBezTo>
                    <a:pt x="245" y="144"/>
                    <a:pt x="236" y="168"/>
                    <a:pt x="277" y="182"/>
                  </a:cubicBezTo>
                  <a:cubicBezTo>
                    <a:pt x="308" y="136"/>
                    <a:pt x="326" y="85"/>
                    <a:pt x="357" y="38"/>
                  </a:cubicBezTo>
                  <a:cubicBezTo>
                    <a:pt x="364" y="27"/>
                    <a:pt x="380" y="23"/>
                    <a:pt x="389" y="14"/>
                  </a:cubicBezTo>
                  <a:cubicBezTo>
                    <a:pt x="396" y="7"/>
                    <a:pt x="373" y="25"/>
                    <a:pt x="365" y="30"/>
                  </a:cubicBezTo>
                  <a:cubicBezTo>
                    <a:pt x="373" y="104"/>
                    <a:pt x="395" y="167"/>
                    <a:pt x="413" y="238"/>
                  </a:cubicBezTo>
                  <a:cubicBezTo>
                    <a:pt x="410" y="249"/>
                    <a:pt x="405" y="270"/>
                    <a:pt x="405" y="270"/>
                  </a:cubicBezTo>
                  <a:cubicBezTo>
                    <a:pt x="320" y="273"/>
                    <a:pt x="234" y="274"/>
                    <a:pt x="149" y="278"/>
                  </a:cubicBezTo>
                  <a:cubicBezTo>
                    <a:pt x="119" y="279"/>
                    <a:pt x="0" y="317"/>
                    <a:pt x="21" y="2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32" name="Picture 4" descr="forest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7680" r="73769"/>
            <a:stretch>
              <a:fillRect/>
            </a:stretch>
          </p:blipFill>
          <p:spPr bwMode="auto">
            <a:xfrm>
              <a:off x="7678179" y="4349465"/>
              <a:ext cx="1401105" cy="912664"/>
            </a:xfrm>
            <a:prstGeom prst="rect">
              <a:avLst/>
            </a:prstGeom>
            <a:noFill/>
          </p:spPr>
        </p:pic>
        <p:pic>
          <p:nvPicPr>
            <p:cNvPr id="33" name="Picture 81" descr="MCj0280802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400" y="4419600"/>
              <a:ext cx="907134" cy="782523"/>
            </a:xfrm>
            <a:prstGeom prst="rect">
              <a:avLst/>
            </a:prstGeom>
            <a:noFill/>
          </p:spPr>
        </p:pic>
        <p:graphicFrame>
          <p:nvGraphicFramePr>
            <p:cNvPr id="34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2987524"/>
                </p:ext>
              </p:extLst>
            </p:nvPr>
          </p:nvGraphicFramePr>
          <p:xfrm>
            <a:off x="7095059" y="4459851"/>
            <a:ext cx="522645" cy="747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" name="Photo Editor Photo" r:id="rId9" imgW="2286198" imgH="1706667" progId="">
                    <p:embed/>
                  </p:oleObj>
                </mc:Choice>
                <mc:Fallback>
                  <p:oleObj name="Photo Editor Photo" r:id="rId9" imgW="2286198" imgH="170666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3334" t="37302" r="45084" b="9944"/>
                        <a:stretch>
                          <a:fillRect/>
                        </a:stretch>
                      </p:blipFill>
                      <p:spPr bwMode="auto">
                        <a:xfrm>
                          <a:off x="7095059" y="4459851"/>
                          <a:ext cx="522645" cy="7473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6772803" y="5177933"/>
              <a:ext cx="1810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 </a:t>
              </a:r>
              <a:r>
                <a:rPr lang="en-US" sz="2000" b="1" dirty="0" smtClean="0">
                  <a:solidFill>
                    <a:srgbClr val="000000"/>
                  </a:solidFill>
                  <a:latin typeface="Helvetica" pitchFamily="34" charset="0"/>
                </a:rPr>
                <a:t>Western USA</a:t>
              </a:r>
              <a:endParaRPr lang="en-US" sz="2000" b="1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2095" y="0"/>
            <a:ext cx="9435112" cy="6409787"/>
            <a:chOff x="-12095" y="0"/>
            <a:chExt cx="9435112" cy="6409787"/>
          </a:xfrm>
        </p:grpSpPr>
        <p:sp>
          <p:nvSpPr>
            <p:cNvPr id="159762" name="Rectangle 18"/>
            <p:cNvSpPr>
              <a:spLocks noChangeArrowheads="1"/>
            </p:cNvSpPr>
            <p:nvPr/>
          </p:nvSpPr>
          <p:spPr bwMode="auto">
            <a:xfrm>
              <a:off x="-12095" y="0"/>
              <a:ext cx="9144000" cy="914400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latin typeface="Tahoma" pitchFamily="34" charset="0"/>
                </a:rPr>
                <a:t>Some challenges for WUS O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ahoma" pitchFamily="34" charset="0"/>
                </a:rPr>
                <a:t>3</a:t>
              </a:r>
              <a:r>
                <a:rPr lang="en-US" sz="2400" b="1" dirty="0" smtClean="0">
                  <a:solidFill>
                    <a:srgbClr val="FF0000"/>
                  </a:solidFill>
                  <a:latin typeface="Tahoma" pitchFamily="34" charset="0"/>
                </a:rPr>
                <a:t> air quality management</a:t>
              </a:r>
              <a:endParaRPr lang="en-US" sz="2400" b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0" y="1106721"/>
              <a:ext cx="9423017" cy="5303066"/>
              <a:chOff x="0" y="1106721"/>
              <a:chExt cx="9423017" cy="530306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36818" y="2681797"/>
                <a:ext cx="3379362" cy="104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2000" b="1" dirty="0">
                    <a:solidFill>
                      <a:srgbClr val="FF0000"/>
                    </a:solidFill>
                  </a:rPr>
                  <a:t>Rising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Asian emissions </a:t>
                </a:r>
              </a:p>
              <a:p>
                <a:pPr defTabSz="914400"/>
                <a:r>
                  <a:rPr lang="en-US" altLang="ja-JP" sz="1400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[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e.g., Jacob et al., 1999; </a:t>
                </a:r>
                <a:endParaRPr lang="en-US" altLang="ja-JP" sz="140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  <a:p>
                <a:pPr defTabSz="914400"/>
                <a:r>
                  <a:rPr lang="en-US" altLang="ja-JP" sz="1400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Richter 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et al., 2005; </a:t>
                </a:r>
                <a:endParaRPr lang="en-US" altLang="ja-JP" sz="140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  <a:p>
                <a:pPr defTabSz="914400"/>
                <a:r>
                  <a:rPr lang="en-US" altLang="ja-JP" sz="1400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Cooper </a:t>
                </a:r>
                <a:r>
                  <a:rPr lang="en-US" altLang="ja-JP" sz="1400" dirty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et al., 2010] 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48143" y="1424221"/>
                <a:ext cx="3862054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2000" b="1" dirty="0" smtClean="0">
                    <a:solidFill>
                      <a:srgbClr val="FF0000"/>
                    </a:solidFill>
                  </a:rPr>
                  <a:t>Natural events </a:t>
                </a:r>
                <a:r>
                  <a:rPr lang="en-US" sz="2000" i="1" dirty="0" smtClean="0">
                    <a:solidFill>
                      <a:srgbClr val="000000"/>
                    </a:solidFill>
                  </a:rPr>
                  <a:t>e.g., 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stratospheric </a:t>
                </a:r>
                <a:r>
                  <a:rPr lang="en-US" sz="1400" dirty="0">
                    <a:solidFill>
                      <a:srgbClr val="000000"/>
                    </a:solidFill>
                  </a:rPr>
                  <a:t>[Langford et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al</a:t>
                </a:r>
                <a:r>
                  <a:rPr lang="en-US" sz="1400" dirty="0">
                    <a:solidFill>
                      <a:srgbClr val="000000"/>
                    </a:solidFill>
                  </a:rPr>
                  <a:t>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[2009</a:t>
                </a:r>
                <a:r>
                  <a:rPr lang="en-US" sz="1400" dirty="0">
                    <a:solidFill>
                      <a:srgbClr val="000000"/>
                    </a:solidFill>
                  </a:rPr>
                  <a:t>]</a:t>
                </a:r>
                <a:r>
                  <a:rPr lang="en-US" sz="1400" b="1" dirty="0">
                    <a:solidFill>
                      <a:srgbClr val="000000"/>
                    </a:solidFill>
                  </a:rPr>
                  <a:t>; </a:t>
                </a:r>
                <a:r>
                  <a:rPr lang="en-US" sz="2000" dirty="0">
                    <a:solidFill>
                      <a:srgbClr val="000000"/>
                    </a:solidFill>
                  </a:rPr>
                  <a:t>fires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[Jaffe &amp; </a:t>
                </a:r>
                <a:r>
                  <a:rPr lang="en-US" sz="1400" dirty="0" err="1" smtClean="0">
                    <a:solidFill>
                      <a:srgbClr val="000000"/>
                    </a:solidFill>
                  </a:rPr>
                  <a:t>Wigder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, 2012]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543531" y="1106721"/>
                <a:ext cx="2879486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2000" b="1" dirty="0">
                    <a:solidFill>
                      <a:srgbClr val="FF0000"/>
                    </a:solidFill>
                    <a:sym typeface="Wingdings"/>
                  </a:rPr>
                  <a:t>Warming </a:t>
                </a:r>
                <a:r>
                  <a:rPr lang="en-US" sz="2000" b="1" dirty="0" smtClean="0">
                    <a:solidFill>
                      <a:srgbClr val="FF0000"/>
                    </a:solidFill>
                    <a:sym typeface="Wingdings"/>
                  </a:rPr>
                  <a:t>climate</a:t>
                </a:r>
              </a:p>
              <a:p>
                <a:pPr defTabSz="914400"/>
                <a:r>
                  <a:rPr lang="en-US" sz="2000" dirty="0" smtClean="0">
                    <a:solidFill>
                      <a:srgbClr val="000000"/>
                    </a:solidFill>
                    <a:sym typeface="Wingdings"/>
                  </a:rPr>
                  <a:t>+in polluted </a:t>
                </a:r>
                <a:r>
                  <a:rPr lang="en-US" sz="2000" dirty="0">
                    <a:solidFill>
                      <a:srgbClr val="000000"/>
                    </a:solidFill>
                    <a:sym typeface="Wingdings"/>
                  </a:rPr>
                  <a:t>regions </a:t>
                </a:r>
                <a:endParaRPr lang="en-US" sz="2000" dirty="0" smtClean="0">
                  <a:solidFill>
                    <a:srgbClr val="000000"/>
                  </a:solidFill>
                  <a:sym typeface="Wingdings"/>
                </a:endParaRPr>
              </a:p>
              <a:p>
                <a:pPr defTabSz="914400"/>
                <a:r>
                  <a:rPr lang="en-US" sz="1400" dirty="0" smtClean="0">
                    <a:solidFill>
                      <a:srgbClr val="000000"/>
                    </a:solidFill>
                    <a:sym typeface="Wingdings"/>
                  </a:rPr>
                  <a:t>[</a:t>
                </a:r>
                <a:r>
                  <a:rPr lang="en-US" sz="1400" dirty="0">
                    <a:solidFill>
                      <a:srgbClr val="000000"/>
                    </a:solidFill>
                    <a:sym typeface="Wingdings"/>
                  </a:rPr>
                  <a:t>Jacob &amp; Winner, </a:t>
                </a:r>
                <a:r>
                  <a:rPr lang="en-US" sz="1400" dirty="0" smtClean="0">
                    <a:solidFill>
                      <a:srgbClr val="000000"/>
                    </a:solidFill>
                    <a:sym typeface="Wingdings"/>
                  </a:rPr>
                  <a:t>2009 review]</a:t>
                </a:r>
              </a:p>
              <a:p>
                <a:pPr defTabSz="914400"/>
                <a:r>
                  <a:rPr lang="en-US" sz="2000" dirty="0" smtClean="0">
                    <a:solidFill>
                      <a:srgbClr val="000000"/>
                    </a:solidFill>
                    <a:sym typeface="Wingdings"/>
                  </a:rPr>
                  <a:t>+ natural sources </a:t>
                </a:r>
              </a:p>
              <a:p>
                <a:pPr defTabSz="914400"/>
                <a:r>
                  <a:rPr lang="fr-FR" sz="1600" dirty="0" smtClean="0">
                    <a:solidFill>
                      <a:srgbClr val="000000"/>
                    </a:solidFill>
                    <a:sym typeface="Wingdings"/>
                  </a:rPr>
                  <a:t>[</a:t>
                </a:r>
                <a:r>
                  <a:rPr lang="en-US" sz="1400" dirty="0" smtClean="0">
                    <a:solidFill>
                      <a:srgbClr val="000000"/>
                    </a:solidFill>
                    <a:sym typeface="Wingdings"/>
                  </a:rPr>
                  <a:t>recent reviews: </a:t>
                </a:r>
                <a:r>
                  <a:rPr lang="en-US" sz="1400" dirty="0" err="1" smtClean="0">
                    <a:solidFill>
                      <a:srgbClr val="000000"/>
                    </a:solidFill>
                    <a:sym typeface="Wingdings"/>
                  </a:rPr>
                  <a:t>Isaksen</a:t>
                </a:r>
                <a:r>
                  <a:rPr lang="en-US" sz="1400" dirty="0" smtClean="0">
                    <a:solidFill>
                      <a:srgbClr val="000000"/>
                    </a:solidFill>
                    <a:sym typeface="Wingdings"/>
                  </a:rPr>
                  <a:t> et al., 2009; Fiore et al., 2012</a:t>
                </a:r>
                <a:r>
                  <a:rPr lang="en-US" altLang="ja-JP" sz="1400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]</a:t>
                </a:r>
              </a:p>
              <a:p>
                <a:pPr defTabSz="914400"/>
                <a:r>
                  <a:rPr lang="en-US" altLang="zh-CN" sz="2000" dirty="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? Transport pathways</a:t>
                </a:r>
                <a:endParaRPr lang="en-US" altLang="zh-CN" sz="2000" dirty="0">
                  <a:solidFill>
                    <a:srgbClr val="FF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0" y="6009677"/>
                <a:ext cx="9144000" cy="400110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2000" b="1" dirty="0" smtClean="0">
                    <a:solidFill>
                      <a:srgbClr val="0000FF"/>
                    </a:solidFill>
                    <a:latin typeface="Arial"/>
                    <a:sym typeface="Wingdings"/>
                  </a:rPr>
                  <a:t>Need process</a:t>
                </a:r>
                <a:r>
                  <a:rPr lang="en-US" sz="2000" b="1" dirty="0">
                    <a:solidFill>
                      <a:srgbClr val="0000FF"/>
                    </a:solidFill>
                    <a:latin typeface="Arial"/>
                    <a:sym typeface="Wingdings"/>
                  </a:rPr>
                  <a:t>-level understanding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Arial"/>
                    <a:sym typeface="Wingdings"/>
                  </a:rPr>
                  <a:t>on daily </a:t>
                </a:r>
                <a:r>
                  <a:rPr lang="en-US" sz="2000" b="1" dirty="0">
                    <a:solidFill>
                      <a:srgbClr val="0000FF"/>
                    </a:solidFill>
                    <a:latin typeface="Arial"/>
                    <a:sym typeface="Wingdings"/>
                  </a:rPr>
                  <a:t>to multi-decadal time scales </a:t>
                </a:r>
                <a:endParaRPr lang="en-US" sz="2000" b="1" dirty="0">
                  <a:solidFill>
                    <a:srgbClr val="0000FF"/>
                  </a:solidFill>
                  <a:latin typeface="Arial"/>
                </a:endParaRPr>
              </a:p>
            </p:txBody>
          </p:sp>
        </p:grpSp>
      </p:grpSp>
      <p:sp>
        <p:nvSpPr>
          <p:cNvPr id="37" name="AutoShape 12"/>
          <p:cNvSpPr>
            <a:spLocks noChangeArrowheads="1"/>
          </p:cNvSpPr>
          <p:nvPr/>
        </p:nvSpPr>
        <p:spPr bwMode="auto">
          <a:xfrm rot="8817440">
            <a:off x="4962615" y="1846400"/>
            <a:ext cx="108776" cy="1324456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>
            <a:off x="1970386" y="3328506"/>
            <a:ext cx="2217359" cy="474584"/>
          </a:xfrm>
          <a:prstGeom prst="bentArrow">
            <a:avLst>
              <a:gd name="adj1" fmla="val 14296"/>
              <a:gd name="adj2" fmla="val 25000"/>
              <a:gd name="adj3" fmla="val 25000"/>
              <a:gd name="adj4" fmla="val 41966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4279" y="4066256"/>
            <a:ext cx="813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00FF"/>
                </a:solidFill>
              </a:rPr>
              <a:t>X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3696318" y="2378766"/>
            <a:ext cx="1193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methane</a:t>
            </a:r>
            <a:endParaRPr lang="en-US" sz="2000" b="1" baseline="-25000" dirty="0" smtClean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 rot="8817440">
            <a:off x="4379713" y="2681320"/>
            <a:ext cx="100718" cy="734001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4490" y="3434736"/>
            <a:ext cx="2741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“Background Ozone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1889419" y="3467091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  intercontinental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Helvetica" pitchFamily="34" charset="0"/>
              </a:rPr>
              <a:t>	transport</a:t>
            </a:r>
          </a:p>
        </p:txBody>
      </p:sp>
    </p:spTree>
    <p:extLst>
      <p:ext uri="{BB962C8B-B14F-4D97-AF65-F5344CB8AC3E}">
        <p14:creationId xmlns:p14="http://schemas.microsoft.com/office/powerpoint/2010/main" val="3496399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5" y="-1145"/>
            <a:ext cx="9144000" cy="112771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atellite products indicate potential for </a:t>
            </a:r>
            <a:br>
              <a:rPr lang="en-US" dirty="0" smtClean="0"/>
            </a:br>
            <a:r>
              <a:rPr lang="en-US" dirty="0" smtClean="0"/>
              <a:t>contributions from transported “background”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27300" y="1120833"/>
            <a:ext cx="1211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9/15/12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4700" y="6048514"/>
            <a:ext cx="8429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Identify exceptional events</a:t>
            </a:r>
          </a:p>
          <a:p>
            <a:r>
              <a:rPr lang="en-US" sz="2200" dirty="0" smtClean="0">
                <a:solidFill>
                  <a:srgbClr val="0000FF"/>
                </a:solidFill>
                <a:sym typeface="Wingdings"/>
              </a:rPr>
              <a:t> Estimates of individual background components (with models)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797" y="2274578"/>
            <a:ext cx="1382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Montana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447" y="1048517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Fires: MODIS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9548" y="1081024"/>
            <a:ext cx="5490191" cy="4069955"/>
            <a:chOff x="3769548" y="1081024"/>
            <a:chExt cx="5490191" cy="4069955"/>
          </a:xfrm>
        </p:grpSpPr>
        <p:pic>
          <p:nvPicPr>
            <p:cNvPr id="25" name="Picture 14" descr="omi_toz_2008052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3" t="58628" r="30066" b="25098"/>
            <a:stretch/>
          </p:blipFill>
          <p:spPr bwMode="auto">
            <a:xfrm>
              <a:off x="3893999" y="1451015"/>
              <a:ext cx="2930525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omi_o3prof_2008052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97" t="92011" r="30200" b="3995"/>
            <a:stretch/>
          </p:blipFill>
          <p:spPr bwMode="auto">
            <a:xfrm>
              <a:off x="5579852" y="4768313"/>
              <a:ext cx="2857500" cy="374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6994080" y="2965355"/>
              <a:ext cx="9350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>
                  <a:solidFill>
                    <a:srgbClr val="000000"/>
                  </a:solidFill>
                </a:rPr>
                <a:t>[DU]</a:t>
              </a:r>
              <a:endParaRPr lang="en-US" altLang="zh-CN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8324702" y="4784267"/>
              <a:ext cx="935037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>
                  <a:solidFill>
                    <a:srgbClr val="000000"/>
                  </a:solidFill>
                </a:rPr>
                <a:t>[</a:t>
              </a:r>
              <a:r>
                <a:rPr lang="en-US" altLang="ja-JP" b="1" dirty="0" err="1">
                  <a:solidFill>
                    <a:srgbClr val="000000"/>
                  </a:solidFill>
                </a:rPr>
                <a:t>ppbv</a:t>
              </a:r>
              <a:r>
                <a:rPr lang="en-US" altLang="ja-JP" b="1" dirty="0">
                  <a:solidFill>
                    <a:srgbClr val="000000"/>
                  </a:solidFill>
                </a:rPr>
                <a:t>]</a:t>
              </a:r>
              <a:endParaRPr lang="en-US" altLang="zh-CN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5667527" y="2639659"/>
              <a:ext cx="1008062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18000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ja-JP" sz="1400" b="1" dirty="0"/>
                <a:t>300 </a:t>
              </a:r>
              <a:r>
                <a:rPr lang="en-US" altLang="ja-JP" sz="1400" b="1" dirty="0" err="1"/>
                <a:t>hPa</a:t>
              </a:r>
              <a:r>
                <a:rPr lang="en-US" altLang="ja-JP" sz="1400" b="1" dirty="0"/>
                <a:t> PV</a:t>
              </a:r>
              <a:endParaRPr lang="en-US" altLang="zh-CN" sz="1400" b="1" dirty="0"/>
            </a:p>
          </p:txBody>
        </p:sp>
        <p:pic>
          <p:nvPicPr>
            <p:cNvPr id="37" name="Picture 14" descr="omi_toz_2008052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5" t="91956" r="29722" b="4686"/>
            <a:stretch/>
          </p:blipFill>
          <p:spPr bwMode="auto">
            <a:xfrm>
              <a:off x="3769548" y="2975015"/>
              <a:ext cx="3040674" cy="314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5" descr="omi_o3prof_2008052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97" t="59139" r="30200" b="25080"/>
            <a:stretch/>
          </p:blipFill>
          <p:spPr bwMode="auto">
            <a:xfrm>
              <a:off x="5554579" y="3257390"/>
              <a:ext cx="2857500" cy="148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5601162" y="3295079"/>
              <a:ext cx="2123292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~</a:t>
              </a:r>
              <a:r>
                <a:rPr lang="en-US" altLang="ja-JP" b="1" dirty="0">
                  <a:solidFill>
                    <a:srgbClr val="000000"/>
                  </a:solidFill>
                </a:rPr>
                <a:t>550-350 </a:t>
              </a:r>
              <a:r>
                <a:rPr lang="en-US" altLang="ja-JP" b="1" dirty="0" err="1" smtClean="0">
                  <a:solidFill>
                    <a:srgbClr val="000000"/>
                  </a:solidFill>
                </a:rPr>
                <a:t>hPa</a:t>
              </a:r>
              <a:r>
                <a:rPr lang="en-US" altLang="ja-JP" b="1" dirty="0" smtClean="0">
                  <a:solidFill>
                    <a:srgbClr val="000000"/>
                  </a:solidFill>
                </a:rPr>
                <a:t> O</a:t>
              </a:r>
              <a:r>
                <a:rPr lang="en-US" altLang="ja-JP" b="1" baseline="-25000" dirty="0" smtClean="0">
                  <a:solidFill>
                    <a:srgbClr val="000000"/>
                  </a:solidFill>
                </a:rPr>
                <a:t>3</a:t>
              </a:r>
              <a:endParaRPr lang="en-US" altLang="zh-CN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4035639" y="1469320"/>
              <a:ext cx="2039702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 smtClean="0">
                  <a:solidFill>
                    <a:srgbClr val="000000"/>
                  </a:solidFill>
                </a:rPr>
                <a:t>Total Column O</a:t>
              </a:r>
              <a:r>
                <a:rPr lang="en-US" altLang="ja-JP" b="1" baseline="-25000" dirty="0" smtClean="0">
                  <a:solidFill>
                    <a:srgbClr val="000000"/>
                  </a:solidFill>
                </a:rPr>
                <a:t>3</a:t>
              </a:r>
              <a:endParaRPr lang="en-US" altLang="zh-CN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03532" y="1081024"/>
              <a:ext cx="3429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Stratospheric intrusions: OMI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33605" y="1748859"/>
              <a:ext cx="20289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Products from X. Liu, Harvard</a:t>
              </a:r>
            </a:p>
            <a:p>
              <a:r>
                <a:rPr lang="en-US" dirty="0" smtClean="0"/>
                <a:t>c/o M. Lin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548" y="3948869"/>
            <a:ext cx="4087627" cy="2170483"/>
            <a:chOff x="41548" y="3796469"/>
            <a:chExt cx="4087627" cy="217048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39971" y="5132132"/>
              <a:ext cx="935704" cy="237606"/>
            </a:xfrm>
            <a:prstGeom prst="straightConnector1">
              <a:avLst/>
            </a:prstGeom>
            <a:ln w="762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548" y="3796469"/>
              <a:ext cx="408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Intercontinental transport: AIRS CO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3796" y="5412954"/>
              <a:ext cx="3911843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(Lin et al., 2012a)</a:t>
              </a:r>
            </a:p>
          </p:txBody>
        </p:sp>
      </p:grpSp>
      <p:pic>
        <p:nvPicPr>
          <p:cNvPr id="4" name="Picture 3" descr="UnitedStates_tmo_201316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6" t="14757" r="13310" b="18318"/>
          <a:stretch/>
        </p:blipFill>
        <p:spPr>
          <a:xfrm>
            <a:off x="104154" y="1375517"/>
            <a:ext cx="3614639" cy="2494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3782" y="1354352"/>
            <a:ext cx="34936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hlinkClick r:id="rId6"/>
              </a:rPr>
              <a:t>http://earthobservatory.nasa.gov/IOTD/view.php?id=</a:t>
            </a:r>
            <a:r>
              <a:rPr lang="en-US" sz="1000" dirty="0" smtClean="0">
                <a:solidFill>
                  <a:srgbClr val="FFFFFF"/>
                </a:solidFill>
                <a:hlinkClick r:id="rId6"/>
              </a:rPr>
              <a:t>81396</a:t>
            </a:r>
            <a:endParaRPr lang="en-US" sz="1000" dirty="0" smtClean="0">
              <a:solidFill>
                <a:srgbClr val="FFFFFF"/>
              </a:solidFill>
            </a:endParaRPr>
          </a:p>
          <a:p>
            <a:r>
              <a:rPr lang="en-US" sz="1000" dirty="0">
                <a:solidFill>
                  <a:srgbClr val="FFFFFF"/>
                </a:solidFill>
              </a:rPr>
              <a:t>NASA image courtesy Jeff Schmaltz, </a:t>
            </a:r>
            <a:endParaRPr lang="en-US" sz="1000" dirty="0" smtClean="0">
              <a:solidFill>
                <a:srgbClr val="FFFFFF"/>
              </a:solidFill>
            </a:endParaRPr>
          </a:p>
          <a:p>
            <a:r>
              <a:rPr lang="en-US" sz="1000" dirty="0" smtClean="0">
                <a:solidFill>
                  <a:srgbClr val="FFFFFF"/>
                </a:solidFill>
                <a:hlinkClick r:id="rId7"/>
              </a:rPr>
              <a:t>LANCE </a:t>
            </a:r>
            <a:r>
              <a:rPr lang="en-US" sz="1000" dirty="0">
                <a:solidFill>
                  <a:srgbClr val="FFFFFF"/>
                </a:solidFill>
                <a:hlinkClick r:id="rId7"/>
              </a:rPr>
              <a:t>MODIS Rapid Response Team</a:t>
            </a:r>
            <a:r>
              <a:rPr lang="en-US" sz="1000" dirty="0">
                <a:solidFill>
                  <a:srgbClr val="FFFFFF"/>
                </a:solidFill>
              </a:rPr>
              <a:t> at NASA GSFC.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1536" y="3299722"/>
            <a:ext cx="1910512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Black Forest Fire, CO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June 2013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4" name="Content Placeholder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41765" r="13010" b="41376"/>
          <a:stretch/>
        </p:blipFill>
        <p:spPr bwMode="auto">
          <a:xfrm>
            <a:off x="76200" y="4328960"/>
            <a:ext cx="4991100" cy="145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3499" y="5462486"/>
            <a:ext cx="1599137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57200" eaLnBrk="0" hangingPunct="0">
              <a:defRPr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0" dirty="0" smtClean="0">
                <a:solidFill>
                  <a:srgbClr val="080808"/>
                </a:solidFill>
              </a:rPr>
              <a:t>May 6, 2010</a:t>
            </a:r>
            <a:endParaRPr lang="en-US" altLang="zh-CN" kern="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5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8072"/>
            <a:ext cx="9144000" cy="94191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Developing space-based indicators of daily variability associated with Asian pollution and STT events</a:t>
            </a: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3641569" y="4943734"/>
            <a:ext cx="261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000000"/>
                </a:solidFill>
                <a:cs typeface="Arial" charset="0"/>
              </a:rPr>
              <a:t>r</a:t>
            </a: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40145" y="1892800"/>
            <a:ext cx="40277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AM3 Asian O</a:t>
            </a:r>
            <a:r>
              <a:rPr lang="en-US" altLang="ja-JP" b="1" baseline="-25000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3</a:t>
            </a: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at </a:t>
            </a:r>
            <a:r>
              <a:rPr lang="en-US" altLang="zh-CN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Grand Canyon NP with AIRS </a:t>
            </a: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CO columns 2 days prior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rPr>
              <a:t>May-June, 2010 [Lin et al., 2012a]</a:t>
            </a: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0"/>
              <a:cs typeface="Arial" charset="0"/>
            </a:endParaRPr>
          </a:p>
        </p:txBody>
      </p:sp>
      <p:pic>
        <p:nvPicPr>
          <p:cNvPr id="31" name="Picture 22" descr="aqast_highlights_meiyunlin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" y="2808436"/>
            <a:ext cx="3635375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2896128" y="4235588"/>
            <a:ext cx="144462" cy="1444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7" name="Rectangle 76"/>
          <p:cNvSpPr>
            <a:spLocks noChangeArrowheads="1"/>
          </p:cNvSpPr>
          <p:nvPr/>
        </p:nvSpPr>
        <p:spPr bwMode="auto">
          <a:xfrm>
            <a:off x="307362" y="5500369"/>
            <a:ext cx="88048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altLang="ja-JP" sz="2000" b="1" dirty="0" smtClean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Site-specific “source” regions for characterizing exceptional events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altLang="zh-CN" sz="2000" b="1" dirty="0" smtClean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Ongoing analysis to extend over decades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charset="0"/>
              <a:buChar char="à"/>
            </a:pPr>
            <a:r>
              <a:rPr lang="en-US" altLang="ja-JP" sz="2000" b="1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Advanced warning of Asian/STT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impacts?</a:t>
            </a:r>
            <a:endParaRPr lang="en-US" altLang="ja-JP" sz="2000" b="1" dirty="0">
              <a:solidFill>
                <a:srgbClr val="0000FF"/>
              </a:solidFill>
              <a:latin typeface="Arial" charset="0"/>
              <a:ea typeface="宋体" charset="0"/>
              <a:cs typeface="宋体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	--e.g., trajectory-based tools from Brad </a:t>
            </a:r>
            <a:r>
              <a:rPr lang="en-US" altLang="ja-JP" sz="2000" b="1" dirty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Pierce and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charset="0"/>
                <a:ea typeface="宋体" charset="0"/>
                <a:cs typeface="宋体" charset="0"/>
              </a:rPr>
              <a:t>colleagues</a:t>
            </a:r>
            <a:endParaRPr lang="en-US" altLang="ja-JP" sz="2000" b="1" dirty="0">
              <a:solidFill>
                <a:srgbClr val="0000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73" name="Picture 6" descr="airs_ilev8_cha_o3s_corr_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7" t="50020" r="7623" b="13849"/>
          <a:stretch>
            <a:fillRect/>
          </a:stretch>
        </p:blipFill>
        <p:spPr bwMode="auto">
          <a:xfrm>
            <a:off x="4626373" y="2817339"/>
            <a:ext cx="36718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931423" y="4127027"/>
            <a:ext cx="935038" cy="552450"/>
          </a:xfrm>
          <a:prstGeom prst="rect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ja-JP" altLang="en-US" b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77" name="Picture 7" descr="airs_grc_r_ia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7" t="42209" r="21078" b="41899"/>
          <a:stretch>
            <a:fillRect/>
          </a:stretch>
        </p:blipFill>
        <p:spPr bwMode="auto">
          <a:xfrm>
            <a:off x="8349516" y="2637633"/>
            <a:ext cx="27622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8266964" y="2129633"/>
            <a:ext cx="6492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3200" b="1" i="1" dirty="0" smtClean="0">
                <a:solidFill>
                  <a:srgbClr val="000000"/>
                </a:solidFill>
              </a:rPr>
              <a:t>r</a:t>
            </a:r>
            <a:endParaRPr lang="en-US" altLang="zh-CN" sz="3200" b="1" i="1" dirty="0" smtClean="0">
              <a:solidFill>
                <a:srgbClr val="000000"/>
              </a:solidFill>
            </a:endParaRP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8565416" y="4361658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0.2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8565416" y="392827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8565416" y="3472658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000000"/>
                </a:solidFill>
              </a:rPr>
              <a:t>0.4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8565416" y="309007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0.5</a:t>
            </a: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8565416" y="2656683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0.6</a:t>
            </a:r>
          </a:p>
        </p:txBody>
      </p:sp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8565416" y="4744245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85" name="Text Box 7"/>
          <p:cNvSpPr txBox="1">
            <a:spLocks noChangeArrowheads="1"/>
          </p:cNvSpPr>
          <p:nvPr/>
        </p:nvSpPr>
        <p:spPr bwMode="auto">
          <a:xfrm>
            <a:off x="8565416" y="5153820"/>
            <a:ext cx="576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147646" y="1103943"/>
            <a:ext cx="8728924" cy="59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defTabSz="91440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</a:rPr>
              <a:t>Correlation coefficients of AM3 daily Asian or Stratospheric O</a:t>
            </a:r>
            <a:r>
              <a:rPr lang="en-US" altLang="ja-JP" baseline="-25000" dirty="0" smtClean="0">
                <a:solidFill>
                  <a:srgbClr val="000000"/>
                </a:solidFill>
              </a:rPr>
              <a:t>3</a:t>
            </a:r>
            <a:r>
              <a:rPr lang="en-US" altLang="ja-JP" sz="2000" dirty="0" smtClean="0">
                <a:solidFill>
                  <a:srgbClr val="000000"/>
                </a:solidFill>
              </a:rPr>
              <a:t> sampled at </a:t>
            </a:r>
            <a:r>
              <a:rPr lang="en-US" altLang="ja-JP" sz="2000" dirty="0">
                <a:solidFill>
                  <a:srgbClr val="000000"/>
                </a:solidFill>
              </a:rPr>
              <a:t>a</a:t>
            </a:r>
            <a:r>
              <a:rPr lang="en-US" altLang="ja-JP" sz="2000" dirty="0" smtClean="0">
                <a:solidFill>
                  <a:srgbClr val="000000"/>
                </a:solidFill>
              </a:rPr>
              <a:t> selected </a:t>
            </a:r>
            <a:r>
              <a:rPr lang="en-US" altLang="ja-JP" sz="2000" dirty="0" err="1" smtClean="0">
                <a:solidFill>
                  <a:srgbClr val="000000"/>
                </a:solidFill>
              </a:rPr>
              <a:t>CASTNet</a:t>
            </a:r>
            <a:r>
              <a:rPr lang="en-US" altLang="ja-JP" sz="2000" dirty="0" smtClean="0">
                <a:solidFill>
                  <a:srgbClr val="000000"/>
                </a:solidFill>
              </a:rPr>
              <a:t> site </a:t>
            </a:r>
            <a:r>
              <a:rPr lang="en-US" altLang="zh-CN" sz="2000" dirty="0" smtClean="0">
                <a:solidFill>
                  <a:srgbClr val="000000"/>
                </a:solidFill>
              </a:rPr>
              <a:t>with AIRS products </a:t>
            </a:r>
            <a:r>
              <a:rPr lang="en-US" altLang="ja-JP" sz="2000" dirty="0" smtClean="0">
                <a:solidFill>
                  <a:srgbClr val="000000"/>
                </a:solidFill>
              </a:rPr>
              <a:t>at each 1</a:t>
            </a:r>
            <a:r>
              <a:rPr lang="en-US" altLang="ja-JP" sz="2000" dirty="0" smtClean="0">
                <a:solidFill>
                  <a:srgbClr val="000000"/>
                </a:solidFill>
                <a:cs typeface="Arial" charset="0"/>
              </a:rPr>
              <a:t>º</a:t>
            </a:r>
            <a:r>
              <a:rPr lang="en-US" altLang="ja-JP" sz="2000" dirty="0" smtClean="0">
                <a:solidFill>
                  <a:srgbClr val="000000"/>
                </a:solidFill>
              </a:rPr>
              <a:t>x1</a:t>
            </a:r>
            <a:r>
              <a:rPr lang="en-US" altLang="ja-JP" sz="2000" dirty="0" smtClean="0">
                <a:solidFill>
                  <a:srgbClr val="000000"/>
                </a:solidFill>
                <a:cs typeface="Arial" charset="0"/>
              </a:rPr>
              <a:t>º</a:t>
            </a:r>
            <a:r>
              <a:rPr lang="en-US" altLang="ja-JP" sz="2000" dirty="0" smtClean="0">
                <a:solidFill>
                  <a:srgbClr val="000000"/>
                </a:solidFill>
              </a:rPr>
              <a:t> grid</a:t>
            </a:r>
            <a:endParaRPr lang="en-US" altLang="zh-CN" sz="2000" dirty="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4712" y="1880167"/>
            <a:ext cx="3780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</a:rPr>
              <a:t>AM3 O3S </a:t>
            </a:r>
            <a:r>
              <a:rPr lang="en-US" altLang="ja-JP" b="1" dirty="0">
                <a:solidFill>
                  <a:srgbClr val="000000"/>
                </a:solidFill>
              </a:rPr>
              <a:t>at </a:t>
            </a:r>
            <a:r>
              <a:rPr lang="en-US" altLang="ja-JP" b="1" dirty="0" err="1">
                <a:solidFill>
                  <a:srgbClr val="000000"/>
                </a:solidFill>
              </a:rPr>
              <a:t>Chiricahua</a:t>
            </a:r>
            <a:r>
              <a:rPr lang="en-US" altLang="ja-JP" b="1" dirty="0">
                <a:solidFill>
                  <a:srgbClr val="000000"/>
                </a:solidFill>
              </a:rPr>
              <a:t>, </a:t>
            </a:r>
            <a:r>
              <a:rPr lang="en-US" altLang="ja-JP" b="1" dirty="0" smtClean="0">
                <a:solidFill>
                  <a:srgbClr val="000000"/>
                </a:solidFill>
              </a:rPr>
              <a:t>NM </a:t>
            </a:r>
          </a:p>
          <a:p>
            <a:r>
              <a:rPr lang="en-US" altLang="ja-JP" b="1" dirty="0" smtClean="0">
                <a:solidFill>
                  <a:srgbClr val="000000"/>
                </a:solidFill>
              </a:rPr>
              <a:t>with AIRS 300 </a:t>
            </a:r>
            <a:r>
              <a:rPr lang="en-US" altLang="ja-JP" b="1" dirty="0" err="1">
                <a:solidFill>
                  <a:srgbClr val="000000"/>
                </a:solidFill>
              </a:rPr>
              <a:t>hPa</a:t>
            </a:r>
            <a:r>
              <a:rPr lang="en-US" altLang="ja-JP" b="1" dirty="0">
                <a:solidFill>
                  <a:srgbClr val="000000"/>
                </a:solidFill>
              </a:rPr>
              <a:t> </a:t>
            </a:r>
            <a:r>
              <a:rPr lang="en-US" altLang="zh-CN" b="1" dirty="0" smtClean="0">
                <a:solidFill>
                  <a:srgbClr val="000000"/>
                </a:solidFill>
              </a:rPr>
              <a:t>O</a:t>
            </a:r>
            <a:r>
              <a:rPr lang="en-US" altLang="ja-JP" b="1" baseline="-25000" dirty="0" smtClean="0">
                <a:solidFill>
                  <a:srgbClr val="000000"/>
                </a:solidFill>
              </a:rPr>
              <a:t>3 </a:t>
            </a:r>
            <a:r>
              <a:rPr lang="en-US" altLang="ja-JP" b="1" dirty="0" smtClean="0">
                <a:solidFill>
                  <a:srgbClr val="000000"/>
                </a:solidFill>
              </a:rPr>
              <a:t>(same day)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0000"/>
                </a:solidFill>
              </a:rPr>
              <a:t>April-June 2011 [M. Lin]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1960424" y="3997982"/>
            <a:ext cx="935704" cy="237606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7137193" y="4744245"/>
            <a:ext cx="144462" cy="144463"/>
          </a:xfrm>
          <a:prstGeom prst="ellipse">
            <a:avLst/>
          </a:prstGeom>
          <a:solidFill>
            <a:srgbClr val="FF00FF"/>
          </a:solidFill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8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-76200"/>
            <a:ext cx="10058400" cy="1470025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AQAST Highlight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Wyoming Exceptional Event Demonstration</a:t>
            </a:r>
          </a:p>
        </p:txBody>
      </p:sp>
      <p:pic>
        <p:nvPicPr>
          <p:cNvPr id="1026" name="Picture 2" descr="Brad Pierce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82000" cy="463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96034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Wyoming DEQ/AQD used AQAST resources to issue an exceptional event demonstration package for an ozone </a:t>
            </a:r>
            <a:r>
              <a:rPr lang="en-US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exceedance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at Thunder Basin, June 6,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655" y="6156445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R.B. Pierce et al.</a:t>
            </a: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5843580"/>
            <a:ext cx="990599" cy="9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7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71975" y="1018111"/>
            <a:ext cx="5103276" cy="567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</a:rPr>
              <a:t>1. Easily obtain useful data in familiar formats</a:t>
            </a:r>
          </a:p>
          <a:p>
            <a:pPr defTabSz="914400" eaLnBrk="1" hangingPunct="1">
              <a:spcAft>
                <a:spcPts val="600"/>
              </a:spcAft>
            </a:pPr>
            <a:r>
              <a:rPr lang="en-US" sz="1600" b="0" dirty="0">
                <a:solidFill>
                  <a:prstClr val="black"/>
                </a:solidFill>
              </a:rPr>
              <a:t>Custom OMI NO</a:t>
            </a:r>
            <a:r>
              <a:rPr lang="en-US" sz="1600" b="0" baseline="-25000" dirty="0">
                <a:solidFill>
                  <a:prstClr val="black"/>
                </a:solidFill>
              </a:rPr>
              <a:t>2</a:t>
            </a:r>
            <a:r>
              <a:rPr lang="en-US" sz="1600" b="0" dirty="0">
                <a:solidFill>
                  <a:prstClr val="black"/>
                </a:solidFill>
              </a:rPr>
              <a:t> “Level 3” products on any grid in </a:t>
            </a:r>
            <a:r>
              <a:rPr lang="en-US" sz="1600" b="0" dirty="0" err="1">
                <a:solidFill>
                  <a:prstClr val="black"/>
                </a:solidFill>
              </a:rPr>
              <a:t>netCDF</a:t>
            </a:r>
            <a:r>
              <a:rPr lang="en-US" sz="1600" b="0" dirty="0">
                <a:solidFill>
                  <a:prstClr val="black"/>
                </a:solidFill>
              </a:rPr>
              <a:t> with WHIPS (</a:t>
            </a:r>
            <a:r>
              <a:rPr lang="en-US" sz="1600" b="0" i="1" dirty="0">
                <a:solidFill>
                  <a:prstClr val="black"/>
                </a:solidFill>
              </a:rPr>
              <a:t>Holloway</a:t>
            </a:r>
            <a:r>
              <a:rPr lang="en-US" sz="1600" b="0" dirty="0">
                <a:solidFill>
                  <a:prstClr val="black"/>
                </a:solidFill>
              </a:rPr>
              <a:t>)</a:t>
            </a:r>
          </a:p>
          <a:p>
            <a:pPr defTabSz="914400" eaLnBrk="1" hangingPunct="1">
              <a:spcAft>
                <a:spcPts val="600"/>
              </a:spcAft>
            </a:pPr>
            <a:r>
              <a:rPr lang="en-US" sz="1600" b="0" dirty="0">
                <a:solidFill>
                  <a:prstClr val="black"/>
                </a:solidFill>
              </a:rPr>
              <a:t>Annual NO</a:t>
            </a:r>
            <a:r>
              <a:rPr lang="en-US" sz="1600" b="0" baseline="-25000" dirty="0">
                <a:solidFill>
                  <a:prstClr val="black"/>
                </a:solidFill>
              </a:rPr>
              <a:t>2</a:t>
            </a:r>
            <a:r>
              <a:rPr lang="en-US" sz="1600" b="0" dirty="0">
                <a:solidFill>
                  <a:prstClr val="black"/>
                </a:solidFill>
              </a:rPr>
              <a:t> </a:t>
            </a:r>
            <a:r>
              <a:rPr lang="en-US" sz="1600" b="0" dirty="0" err="1">
                <a:solidFill>
                  <a:prstClr val="black"/>
                </a:solidFill>
              </a:rPr>
              <a:t>shapefiles</a:t>
            </a:r>
            <a:r>
              <a:rPr lang="en-US" sz="1600" b="0" dirty="0">
                <a:solidFill>
                  <a:prstClr val="black"/>
                </a:solidFill>
              </a:rPr>
              <a:t> - OMI &amp; CMAQ on CMAQ grids (</a:t>
            </a:r>
            <a:r>
              <a:rPr lang="en-US" sz="1600" b="0" i="1" dirty="0">
                <a:solidFill>
                  <a:prstClr val="black"/>
                </a:solidFill>
              </a:rPr>
              <a:t>AQAST Tiger Team</a:t>
            </a:r>
            <a:r>
              <a:rPr lang="en-US" sz="1600" b="0" dirty="0">
                <a:solidFill>
                  <a:prstClr val="black"/>
                </a:solidFill>
              </a:rPr>
              <a:t>)</a:t>
            </a:r>
          </a:p>
          <a:p>
            <a:pPr defTabSz="914400" eaLnBrk="1" hangingPunct="1">
              <a:spcAft>
                <a:spcPts val="600"/>
              </a:spcAft>
            </a:pPr>
            <a:r>
              <a:rPr lang="en-US" sz="1600" b="0" dirty="0">
                <a:solidFill>
                  <a:prstClr val="black"/>
                </a:solidFill>
              </a:rPr>
              <a:t>Google Earth</a:t>
            </a:r>
          </a:p>
          <a:p>
            <a:pPr algn="just" defTabSz="9144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</a:rPr>
              <a:t>2. Find easy-to-use guidance &amp; example scripts for understanding OMI products and comparing to simulated troposphere &amp; PBL concentrations</a:t>
            </a:r>
          </a:p>
          <a:p>
            <a:pPr defTabSz="914400" eaLnBrk="1" hangingPunct="1">
              <a:spcAft>
                <a:spcPts val="600"/>
              </a:spcAft>
            </a:pPr>
            <a:r>
              <a:rPr lang="en-US" sz="1600" b="0" dirty="0">
                <a:solidFill>
                  <a:prstClr val="black"/>
                </a:solidFill>
              </a:rPr>
              <a:t>One-stop user portal (</a:t>
            </a:r>
            <a:r>
              <a:rPr lang="en-US" sz="1600" b="0" i="1" dirty="0">
                <a:solidFill>
                  <a:prstClr val="black"/>
                </a:solidFill>
              </a:rPr>
              <a:t>Holloway &amp; AQAST Tiger Team</a:t>
            </a:r>
            <a:r>
              <a:rPr lang="en-US" sz="1600" b="0" dirty="0">
                <a:solidFill>
                  <a:prstClr val="black"/>
                </a:solidFill>
              </a:rPr>
              <a:t>)</a:t>
            </a:r>
          </a:p>
          <a:p>
            <a:pPr defTabSz="914400" eaLnBrk="1" hangingPunct="1">
              <a:spcAft>
                <a:spcPts val="600"/>
              </a:spcAft>
            </a:pPr>
            <a:r>
              <a:rPr lang="en-US" sz="1600" b="0" dirty="0">
                <a:solidFill>
                  <a:prstClr val="black"/>
                </a:solidFill>
              </a:rPr>
              <a:t>OMI NO</a:t>
            </a:r>
            <a:r>
              <a:rPr lang="en-US" sz="1600" b="0" baseline="-25000" dirty="0">
                <a:solidFill>
                  <a:prstClr val="black"/>
                </a:solidFill>
              </a:rPr>
              <a:t>2</a:t>
            </a:r>
            <a:r>
              <a:rPr lang="en-US" sz="1600" b="0" dirty="0">
                <a:solidFill>
                  <a:prstClr val="black"/>
                </a:solidFill>
              </a:rPr>
              <a:t> &amp; SO</a:t>
            </a:r>
            <a:r>
              <a:rPr lang="en-US" sz="1600" b="0" baseline="-25000" dirty="0">
                <a:solidFill>
                  <a:prstClr val="black"/>
                </a:solidFill>
              </a:rPr>
              <a:t>2</a:t>
            </a:r>
            <a:r>
              <a:rPr lang="en-US" sz="1600" b="0" dirty="0">
                <a:solidFill>
                  <a:prstClr val="black"/>
                </a:solidFill>
              </a:rPr>
              <a:t> guidance, field campaign example case studies (</a:t>
            </a:r>
            <a:r>
              <a:rPr lang="en-US" sz="1600" b="0" i="1" dirty="0" err="1">
                <a:solidFill>
                  <a:prstClr val="black"/>
                </a:solidFill>
              </a:rPr>
              <a:t>Spak</a:t>
            </a:r>
            <a:r>
              <a:rPr lang="en-US" sz="1600" b="0" i="1" dirty="0">
                <a:solidFill>
                  <a:prstClr val="black"/>
                </a:solidFill>
              </a:rPr>
              <a:t> </a:t>
            </a:r>
            <a:r>
              <a:rPr lang="en-US" sz="1600" b="0" dirty="0">
                <a:solidFill>
                  <a:prstClr val="black"/>
                </a:solidFill>
              </a:rPr>
              <a:t>&amp; </a:t>
            </a:r>
            <a:r>
              <a:rPr lang="en-US" sz="1600" b="0" i="1" dirty="0">
                <a:solidFill>
                  <a:prstClr val="black"/>
                </a:solidFill>
              </a:rPr>
              <a:t>AQAST Tiger Team</a:t>
            </a:r>
            <a:r>
              <a:rPr lang="en-US" sz="1600" b="0" dirty="0">
                <a:solidFill>
                  <a:prstClr val="black"/>
                </a:solidFill>
              </a:rPr>
              <a:t>)</a:t>
            </a:r>
            <a:endParaRPr lang="en-US" sz="1600" dirty="0">
              <a:solidFill>
                <a:prstClr val="black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1600" dirty="0">
                <a:solidFill>
                  <a:prstClr val="black"/>
                </a:solidFill>
              </a:rPr>
              <a:t>3. Obtain OMI observational operators for </a:t>
            </a:r>
            <a:r>
              <a:rPr lang="en-US" sz="1600" dirty="0" smtClean="0">
                <a:solidFill>
                  <a:prstClr val="black"/>
                </a:solidFill>
              </a:rPr>
              <a:t>assimilation </a:t>
            </a:r>
            <a:r>
              <a:rPr lang="en-US" sz="1600" dirty="0">
                <a:solidFill>
                  <a:prstClr val="black"/>
                </a:solidFill>
              </a:rPr>
              <a:t>&amp; emissions inversion in CMAQ </a:t>
            </a:r>
          </a:p>
          <a:p>
            <a:pPr defTabSz="9144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600" b="0" dirty="0">
                <a:solidFill>
                  <a:prstClr val="black"/>
                </a:solidFill>
              </a:rPr>
              <a:t>NO</a:t>
            </a:r>
            <a:r>
              <a:rPr lang="en-US" sz="1600" b="0" baseline="-25000" dirty="0">
                <a:solidFill>
                  <a:prstClr val="black"/>
                </a:solidFill>
              </a:rPr>
              <a:t>2</a:t>
            </a:r>
            <a:r>
              <a:rPr lang="en-US" sz="1600" b="0" dirty="0">
                <a:solidFill>
                  <a:prstClr val="black"/>
                </a:solidFill>
              </a:rPr>
              <a:t> in GEOS-</a:t>
            </a:r>
            <a:r>
              <a:rPr lang="en-US" sz="1600" b="0" dirty="0" err="1">
                <a:solidFill>
                  <a:prstClr val="black"/>
                </a:solidFill>
              </a:rPr>
              <a:t>Chem</a:t>
            </a:r>
            <a:r>
              <a:rPr lang="en-US" sz="1600" b="0" dirty="0">
                <a:solidFill>
                  <a:prstClr val="black"/>
                </a:solidFill>
              </a:rPr>
              <a:t> </a:t>
            </a:r>
            <a:r>
              <a:rPr lang="en-US" sz="1400" b="0" dirty="0">
                <a:solidFill>
                  <a:prstClr val="black"/>
                </a:solidFill>
                <a:latin typeface="Wingdings" charset="2"/>
                <a:sym typeface="Wingdings" charset="2"/>
              </a:rPr>
              <a:t></a:t>
            </a:r>
            <a:r>
              <a:rPr lang="en-US" sz="1600" b="0" dirty="0">
                <a:solidFill>
                  <a:prstClr val="black"/>
                </a:solidFill>
              </a:rPr>
              <a:t> CMAQ (</a:t>
            </a:r>
            <a:r>
              <a:rPr lang="en-US" sz="1600" b="0" i="1" dirty="0" err="1">
                <a:solidFill>
                  <a:prstClr val="black"/>
                </a:solidFill>
              </a:rPr>
              <a:t>Henze</a:t>
            </a:r>
            <a:r>
              <a:rPr lang="en-US" sz="1600" b="0" dirty="0">
                <a:solidFill>
                  <a:prstClr val="black"/>
                </a:solidFill>
              </a:rPr>
              <a:t>, </a:t>
            </a:r>
            <a:r>
              <a:rPr lang="en-US" sz="1600" b="0" dirty="0" err="1">
                <a:solidFill>
                  <a:prstClr val="black"/>
                </a:solidFill>
              </a:rPr>
              <a:t>Pye</a:t>
            </a:r>
            <a:r>
              <a:rPr lang="en-US" sz="1600" b="0" dirty="0">
                <a:solidFill>
                  <a:prstClr val="black"/>
                </a:solidFill>
              </a:rPr>
              <a:t>)</a:t>
            </a:r>
          </a:p>
          <a:p>
            <a:pPr defTabSz="9144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600" b="0" dirty="0">
                <a:solidFill>
                  <a:prstClr val="black"/>
                </a:solidFill>
              </a:rPr>
              <a:t>SO</a:t>
            </a:r>
            <a:r>
              <a:rPr lang="en-US" sz="1600" b="0" baseline="-25000" dirty="0">
                <a:solidFill>
                  <a:prstClr val="black"/>
                </a:solidFill>
              </a:rPr>
              <a:t>2</a:t>
            </a:r>
            <a:r>
              <a:rPr lang="en-US" sz="1600" b="0" dirty="0">
                <a:solidFill>
                  <a:prstClr val="black"/>
                </a:solidFill>
              </a:rPr>
              <a:t> in STEM </a:t>
            </a:r>
            <a:r>
              <a:rPr lang="en-US" sz="1400" b="0" dirty="0">
                <a:solidFill>
                  <a:prstClr val="black"/>
                </a:solidFill>
                <a:latin typeface="Wingdings" charset="2"/>
                <a:sym typeface="Wingdings" charset="2"/>
              </a:rPr>
              <a:t></a:t>
            </a:r>
            <a:r>
              <a:rPr lang="en-US" sz="1600" b="0" dirty="0">
                <a:solidFill>
                  <a:prstClr val="black"/>
                </a:solidFill>
              </a:rPr>
              <a:t> CMAQ (</a:t>
            </a:r>
            <a:r>
              <a:rPr lang="en-US" sz="1600" b="0" i="1" dirty="0" err="1">
                <a:solidFill>
                  <a:prstClr val="black"/>
                </a:solidFill>
              </a:rPr>
              <a:t>Spak</a:t>
            </a:r>
            <a:r>
              <a:rPr lang="en-US" sz="1600" b="0" dirty="0">
                <a:solidFill>
                  <a:prstClr val="black"/>
                </a:solidFill>
              </a:rPr>
              <a:t>, Kim)</a:t>
            </a:r>
          </a:p>
          <a:p>
            <a:pPr defTabSz="914400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600" b="0" dirty="0">
                <a:solidFill>
                  <a:prstClr val="black"/>
                </a:solidFill>
              </a:rPr>
              <a:t>O</a:t>
            </a:r>
            <a:r>
              <a:rPr lang="en-US" sz="1600" b="0" baseline="-25000" dirty="0">
                <a:solidFill>
                  <a:prstClr val="black"/>
                </a:solidFill>
              </a:rPr>
              <a:t>3</a:t>
            </a:r>
            <a:r>
              <a:rPr lang="en-US" sz="1600" b="0" dirty="0">
                <a:solidFill>
                  <a:prstClr val="black"/>
                </a:solidFill>
              </a:rPr>
              <a:t> in STEM </a:t>
            </a:r>
            <a:r>
              <a:rPr lang="en-US" sz="1400" b="0" dirty="0">
                <a:solidFill>
                  <a:prstClr val="black"/>
                </a:solidFill>
                <a:latin typeface="Wingdings" charset="2"/>
                <a:sym typeface="Wingdings" charset="2"/>
              </a:rPr>
              <a:t></a:t>
            </a:r>
            <a:r>
              <a:rPr lang="en-US" sz="1600" b="0" dirty="0">
                <a:solidFill>
                  <a:prstClr val="black"/>
                </a:solidFill>
              </a:rPr>
              <a:t> CMAQ (Huang, </a:t>
            </a:r>
            <a:r>
              <a:rPr lang="en-US" sz="1600" b="0" i="1" dirty="0">
                <a:solidFill>
                  <a:prstClr val="black"/>
                </a:solidFill>
              </a:rPr>
              <a:t>Carmichael</a:t>
            </a:r>
            <a:r>
              <a:rPr lang="en-US" sz="1600" b="0" dirty="0">
                <a:solidFill>
                  <a:prstClr val="black"/>
                </a:solidFill>
              </a:rPr>
              <a:t>, Kim)</a:t>
            </a:r>
            <a:endParaRPr lang="en-US" sz="1600" dirty="0">
              <a:solidFill>
                <a:prstClr val="black"/>
              </a:solidFill>
            </a:endParaRPr>
          </a:p>
          <a:p>
            <a:pPr defTabSz="914400" eaLnBrk="1" hangingPunct="1">
              <a:spcAft>
                <a:spcPts val="600"/>
              </a:spcAft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42939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AQAST PIs: Carmichael, Spak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98273" y="44448"/>
            <a:ext cx="5442864" cy="879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200" dirty="0" smtClean="0">
                <a:solidFill>
                  <a:srgbClr val="0000CC"/>
                </a:solidFill>
                <a:latin typeface="Arial" charset="0"/>
              </a:rPr>
              <a:t>AQAST progress towards an </a:t>
            </a:r>
          </a:p>
          <a:p>
            <a:r>
              <a:rPr lang="en-US" sz="2200" dirty="0" smtClean="0">
                <a:solidFill>
                  <a:srgbClr val="0000CC"/>
                </a:solidFill>
                <a:latin typeface="Arial" charset="0"/>
              </a:rPr>
              <a:t>OMI AQ management toolkit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32608" y="-8467"/>
            <a:ext cx="4107908" cy="6840444"/>
            <a:chOff x="5132608" y="-8467"/>
            <a:chExt cx="4107908" cy="6840444"/>
          </a:xfrm>
        </p:grpSpPr>
        <p:grpSp>
          <p:nvGrpSpPr>
            <p:cNvPr id="3" name="Group 2"/>
            <p:cNvGrpSpPr/>
            <p:nvPr/>
          </p:nvGrpSpPr>
          <p:grpSpPr>
            <a:xfrm>
              <a:off x="5132608" y="-8467"/>
              <a:ext cx="3856246" cy="6840444"/>
              <a:chOff x="5318535" y="-8467"/>
              <a:chExt cx="3856246" cy="684044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2588" y="2410867"/>
                <a:ext cx="2566116" cy="1924587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406237" y="4050268"/>
                <a:ext cx="2590800" cy="3385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1600" b="1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St. Louis ozone garden</a:t>
                </a: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91" t="19286" r="31526" b="25884"/>
              <a:stretch/>
            </p:blipFill>
            <p:spPr bwMode="auto">
              <a:xfrm>
                <a:off x="5401713" y="4370915"/>
                <a:ext cx="3773068" cy="246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5318535" y="871008"/>
                <a:ext cx="2643715" cy="1846650"/>
                <a:chOff x="6622521" y="4543644"/>
                <a:chExt cx="2643715" cy="1931852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52" t="32656" r="68715" b="39991"/>
                <a:stretch/>
              </p:blipFill>
              <p:spPr bwMode="auto">
                <a:xfrm>
                  <a:off x="6622521" y="4543644"/>
                  <a:ext cx="2640169" cy="16673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6675436" y="6136943"/>
                  <a:ext cx="2590800" cy="338553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1600" b="1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NO</a:t>
                  </a:r>
                  <a:r>
                    <a:rPr lang="en-US" sz="1600" b="1" baseline="-25000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en-US" sz="1600" b="1" dirty="0" smtClean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 trends lenticular</a:t>
                  </a:r>
                </a:p>
              </p:txBody>
            </p:sp>
          </p:grpSp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5973763" y="-8467"/>
                <a:ext cx="2942167" cy="87947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2400" b="1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</a:lstStyle>
              <a:p>
                <a:r>
                  <a:rPr lang="en-US" sz="2200" dirty="0" smtClean="0">
                    <a:solidFill>
                      <a:srgbClr val="0000CC"/>
                    </a:solidFill>
                    <a:latin typeface="Arial" charset="0"/>
                  </a:rPr>
                  <a:t>Communications </a:t>
                </a:r>
              </a:p>
              <a:p>
                <a:r>
                  <a:rPr lang="en-US" sz="2200" dirty="0">
                    <a:solidFill>
                      <a:srgbClr val="0000CC"/>
                    </a:solidFill>
                    <a:latin typeface="Arial" charset="0"/>
                  </a:rPr>
                  <a:t>a</a:t>
                </a:r>
                <a:r>
                  <a:rPr lang="en-US" sz="2200" dirty="0" smtClean="0">
                    <a:solidFill>
                      <a:srgbClr val="0000CC"/>
                    </a:solidFill>
                    <a:latin typeface="Arial" charset="0"/>
                  </a:rPr>
                  <a:t>nd outreach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747612" y="1449917"/>
              <a:ext cx="1390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PI: Duncan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47612" y="3136900"/>
              <a:ext cx="1492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PI: Fishman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63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Default Design">
  <a:themeElements>
    <a:clrScheme name="8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6195</TotalTime>
  <Words>1893</Words>
  <Application>Microsoft Macintosh PowerPoint</Application>
  <PresentationFormat>On-screen Show (4:3)</PresentationFormat>
  <Paragraphs>322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8_Default Design</vt:lpstr>
      <vt:lpstr>3_Office Theme</vt:lpstr>
      <vt:lpstr>4_Office Theme</vt:lpstr>
      <vt:lpstr>5_Office Theme</vt:lpstr>
      <vt:lpstr>Photo Editor Photo</vt:lpstr>
      <vt:lpstr>PowerPoint Presentation</vt:lpstr>
      <vt:lpstr>PowerPoint Presentation</vt:lpstr>
      <vt:lpstr>PowerPoint Presentation</vt:lpstr>
      <vt:lpstr>What makes AQAST unique? </vt:lpstr>
      <vt:lpstr>PowerPoint Presentation</vt:lpstr>
      <vt:lpstr>Satellite products indicate potential for  contributions from transported “background”</vt:lpstr>
      <vt:lpstr>PowerPoint Presentation</vt:lpstr>
      <vt:lpstr>AQAST Highlight: Wyoming Exceptional Event 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GFDL CM3 chemistry-climate model roughly captures decadal mean seasonal cycle over the Mountainous West</vt:lpstr>
      <vt:lpstr>Mtn. West (36-46N, 105-115W) surface O3 21st C Projections   Transient simulations (climate + emissions) with GFDL CM3 model</vt:lpstr>
      <vt:lpstr>Mtn. West (36-46N, 105-115W) surface O3 21st C Projections   Transient simulations (climate + emissions) with GFDL CM3 model</vt:lpstr>
      <vt:lpstr>How does climate affect air quality? 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Arlene Fiore</dc:creator>
  <cp:lastModifiedBy>Arlene Fiore</cp:lastModifiedBy>
  <cp:revision>355</cp:revision>
  <dcterms:created xsi:type="dcterms:W3CDTF">2012-09-26T01:15:17Z</dcterms:created>
  <dcterms:modified xsi:type="dcterms:W3CDTF">2013-07-11T15:47:52Z</dcterms:modified>
</cp:coreProperties>
</file>