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5127" r:id="rId2"/>
    <p:sldMasterId id="2147485199" r:id="rId3"/>
    <p:sldMasterId id="2147485235" r:id="rId4"/>
    <p:sldMasterId id="2147485271" r:id="rId5"/>
    <p:sldMasterId id="2147485295" r:id="rId6"/>
    <p:sldMasterId id="2147485308" r:id="rId7"/>
    <p:sldMasterId id="2147485344" r:id="rId8"/>
    <p:sldMasterId id="2147485368" r:id="rId9"/>
    <p:sldMasterId id="2147485392" r:id="rId10"/>
    <p:sldMasterId id="2147485404" r:id="rId11"/>
  </p:sldMasterIdLst>
  <p:notesMasterIdLst>
    <p:notesMasterId r:id="rId42"/>
  </p:notesMasterIdLst>
  <p:handoutMasterIdLst>
    <p:handoutMasterId r:id="rId43"/>
  </p:handoutMasterIdLst>
  <p:sldIdLst>
    <p:sldId id="288" r:id="rId12"/>
    <p:sldId id="612" r:id="rId13"/>
    <p:sldId id="682" r:id="rId14"/>
    <p:sldId id="679" r:id="rId15"/>
    <p:sldId id="667" r:id="rId16"/>
    <p:sldId id="603" r:id="rId17"/>
    <p:sldId id="616" r:id="rId18"/>
    <p:sldId id="462" r:id="rId19"/>
    <p:sldId id="553" r:id="rId20"/>
    <p:sldId id="619" r:id="rId21"/>
    <p:sldId id="620" r:id="rId22"/>
    <p:sldId id="621" r:id="rId23"/>
    <p:sldId id="652" r:id="rId24"/>
    <p:sldId id="653" r:id="rId25"/>
    <p:sldId id="623" r:id="rId26"/>
    <p:sldId id="624" r:id="rId27"/>
    <p:sldId id="639" r:id="rId28"/>
    <p:sldId id="626" r:id="rId29"/>
    <p:sldId id="647" r:id="rId30"/>
    <p:sldId id="648" r:id="rId31"/>
    <p:sldId id="611" r:id="rId32"/>
    <p:sldId id="660" r:id="rId33"/>
    <p:sldId id="578" r:id="rId34"/>
    <p:sldId id="680" r:id="rId35"/>
    <p:sldId id="579" r:id="rId36"/>
    <p:sldId id="640" r:id="rId37"/>
    <p:sldId id="641" r:id="rId38"/>
    <p:sldId id="673" r:id="rId39"/>
    <p:sldId id="658" r:id="rId40"/>
    <p:sldId id="577" r:id="rId4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33CCFF"/>
    <a:srgbClr val="009900"/>
    <a:srgbClr val="FFFFCC"/>
    <a:srgbClr val="CC00CC"/>
    <a:srgbClr val="FFCC00"/>
    <a:srgbClr val="CC0000"/>
    <a:srgbClr val="CC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025" autoAdjust="0"/>
  </p:normalViewPr>
  <p:slideViewPr>
    <p:cSldViewPr>
      <p:cViewPr varScale="1">
        <p:scale>
          <a:sx n="78" d="100"/>
          <a:sy n="78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794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794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8B5567F7-DC3B-4ED3-8B94-AE74A3EA1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09758"/>
            <a:ext cx="5587366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4593924D-CEF2-4F6B-BDCD-ADB8BB25E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30B01-40CD-451B-9E76-935000D6791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00CE7-937C-4DD0-BA82-AC354A74C3B9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59B8-8267-45EB-911D-4CA880A08FE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BA6C1-9658-4D48-96AC-DB6183A25AC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BA6C1-9658-4D48-96AC-DB6183A25AC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BA6C1-9658-4D48-96AC-DB6183A25AC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3924D-CEF2-4F6B-BDCD-ADB8BB25EC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F0EA0-7852-4711-94F3-FA313F767B70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00CE7-937C-4DD0-BA82-AC354A74C3B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0912B-C814-456E-AF34-F86C0EDBBF6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EA661-2332-4346-BE65-27538B0020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91E10-7F97-4B25-A956-4925EC3F5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D5770-E0F7-4CA1-9EF0-5F7C9E05B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DAF41-9D84-4410-83CF-36756C12D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9228-E37F-4A79-9014-5557E382E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24DD-60AA-4663-9E4E-D8007A2D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08FA-F9FC-417E-B90D-166F4EA9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0667D-D0CF-4BE1-A509-F34D9235C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D0FD-A307-470D-95CE-6D302E7A1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6E1B1-C044-40BF-8199-0BD7BF817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9BA4B-D5D0-405A-83D4-2347E28E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855C-697E-4A14-BE0B-A045B1AB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68418-4213-4E7C-98EA-11E290EB3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2E04-B32D-4460-A194-DBC22D06F2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62430-F3A4-4DCC-81D1-26B1F12B6B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309E7-4CE6-45F4-812B-CAAF135F52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45481-6ADA-42FE-B7FE-ED22D6825D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6CE4B-1919-4A82-A163-0D9D5B5B31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D6AF2-7316-4285-B80D-111934C731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CE206-1644-4478-A67A-7782C5F04B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A7063-A131-48AB-B193-21CAE0F34B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948D7-B078-454A-BDA9-486F927B9D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A656D-D3C1-42CD-AB13-C88AA2745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7F7BD-E840-42AB-9C98-BB89F6FE88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0ED140-BC06-4BAA-8550-517E657C69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6D009-885C-48CA-B9D0-6E707997F5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4736C-FF35-442D-BECD-A501385E8A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33E71-2875-4121-94F8-CEDC77FEED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045F0-12BC-4B57-98D6-84E61E8B74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33ED8-0AF8-428E-80B6-681DD57C90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21629-BC2F-437A-B055-2F91287DA1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9C19B-4A6A-4D90-8009-0EC379E421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BF643-3611-4125-A797-69A8EA200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5174D-6090-4634-AA9B-194E130C15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B41E7-1045-400F-9C36-74C95679B9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9937C-AE75-4E7A-AF0F-B2CA367886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EB834-417E-4988-837D-C08511D82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9108-0F50-49A2-BF45-88D21DA5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CC18F-D884-461F-BDDE-81B793A7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CC6D-3DA7-4C00-BFA2-24C40408F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C68A-BEED-4094-8E09-6688D6B3A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1967-AEC8-4C08-9B7B-C21B65C6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DA0B-CB8E-4874-8A37-6429E99A6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4B0D-33F9-48B9-AA78-EFF76B29F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8EE26-CBEC-4104-BD69-FF53E01B1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DCEC8-218C-401B-8ADD-DF6C1F56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275D-2FC8-48B0-AD3D-1CAE208B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FD43D-14FA-4692-A81F-2C7EADF63D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DFA76-6230-48AD-BE43-06537E2EFC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B9CD-3AB0-4447-8B15-92BED6983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C22F-EBEF-4D61-9E13-DC55C88600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0C90-3C62-4409-93F9-5E0AF77F0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8512-95C8-4A06-954E-C2A2305665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007-B56E-4907-88CA-F4DBA228DB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8512-7133-439C-BEBF-100C46AA0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6C63-17A7-4FBB-9C37-95076901F8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55424-E93A-4E8E-AD31-8F516619BA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EB5C4-737D-4022-9D6F-1F31E9EA9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DA9A-AE04-4D1B-8A7B-5E9D5A3DD8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8E9DD-3D03-4DB4-8671-C4924B706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5C2FA-DC2D-4B98-989A-6D55D16A55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351C5-8470-404C-BB79-4DFDE486CA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8CE66-51E8-4134-94D0-ECCDA8493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BBD70-4912-4C3C-ADE2-D822EA40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E21DE-01A7-4192-8DE1-178036B9A5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0BAAE-86E5-4D8D-A841-981D52E8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AEC06-9F13-4125-9D46-98CC8A75F5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58D27-65FF-4BB0-B49B-65A233F0CF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8C0D8-3759-4183-A525-40923F2022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D7DDE-E144-4A0D-9B0C-62FCE22874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273C-3A4A-4B74-9B0B-05C69F59C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4BCFC-83EF-4154-B3AF-6F26B705E5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BAC8-CEF3-40BE-A8C6-AA0ECF4A02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ED632-50BA-4AEA-B1F5-59E6FDA16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B22C-2742-407F-B57E-4CACC687C8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12F3-2617-4102-82A2-543BFBF68B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4AAF-972F-40B3-9248-9E784C8C9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6199-BCCD-43A8-83F1-12A5C6370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DB8B6-8795-4B04-89CD-9C3818606C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F1C4E-5225-4620-A5F9-919233784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85EC0-11F5-4F1A-9A99-5E538E9135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AD998-1DBF-478D-94EE-F2F38AC334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5ABAB-4A5D-4965-9267-C956A123F7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AA862-86A8-4F3E-BDB3-78B3DE25D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D3831-E127-43C6-B334-27071FCD60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1E8D6-07BB-4A93-9D5B-BE001369A8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C634A-85B3-4B5E-8FD2-571B7FC88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E90A3-7578-4C94-9C6A-BD6F0A2608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263C6-8A15-4FF8-A0B2-94295D4633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3FF0E-48CA-448B-B530-7034B9B32B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35483-AF9C-429E-A79E-FCF1EA433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CFCAA-0372-4E0C-B54D-E0C58EA4A3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1D282-C365-4680-B133-ACA7A120F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B33D3-76AE-462F-8DD4-BE973A7D5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B7695-9CE7-4989-AA55-662AEDF5C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CA3D2-EC39-451A-9AB2-BAC35B172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7741-CBE1-4750-A39F-3F6C48493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98190-F9D7-48EE-B477-03A4E0893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33CB6-BE24-4A16-BCC3-049B4C32C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79BD-980A-4065-9EAA-9D20BB9E3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503EC-1120-4981-B4BE-9BDDFC9C5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F52D-F865-4249-81A3-821914ED9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77F4-912B-483D-A2C4-1661E927D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BCF8D-21D3-465A-B277-2A0EBA016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F6742-434F-494B-A9D7-4A9DCDAAAE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5D881-E0E8-42D1-A331-9A10879809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DD9E4-9B2B-4914-B69B-BC63F05C8F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C5739-2466-43EE-BE5D-8541B9322F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652EE-E23A-409A-83A1-3FD39E722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996A4-EA42-42DD-9888-6069120A8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774DA-9C21-4682-B1F5-3E5381D0EA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34870-4EC8-48C6-8285-020B344C5C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E8C9391C-02EF-4736-9206-A7C454F45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23EEE2-3DFE-4699-91B8-A883A4E5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3" r:id="rId1"/>
    <p:sldLayoutId id="2147485394" r:id="rId2"/>
    <p:sldLayoutId id="2147485395" r:id="rId3"/>
    <p:sldLayoutId id="2147485396" r:id="rId4"/>
    <p:sldLayoutId id="2147485397" r:id="rId5"/>
    <p:sldLayoutId id="2147485398" r:id="rId6"/>
    <p:sldLayoutId id="2147485399" r:id="rId7"/>
    <p:sldLayoutId id="2147485400" r:id="rId8"/>
    <p:sldLayoutId id="2147485401" r:id="rId9"/>
    <p:sldLayoutId id="2147485402" r:id="rId10"/>
    <p:sldLayoutId id="21474854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02F21B7E-C6CC-4AA6-AB4E-93A8E0E2FB2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  <p:sldLayoutId id="2147485407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15" r:id="rId11"/>
    <p:sldLayoutId id="214748541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19B385B8-DE48-4042-AE32-5FFA9D2ED3E0}" type="slidenum">
              <a:rPr lang="en-US" b="0">
                <a:solidFill>
                  <a:srgbClr val="000000"/>
                </a:solidFill>
              </a:rPr>
              <a:pPr/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8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EC7694D-C168-4437-AF7E-8887675FA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0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176FCB3-1328-41EF-89FB-837A65438C79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0DCBDF4B-44BA-46C9-87B3-D69C5CEEE441}" type="slidenum">
              <a:rPr lang="en-US" b="0" smtClean="0">
                <a:solidFill>
                  <a:srgbClr val="000000"/>
                </a:solidFill>
              </a:rPr>
              <a:pPr/>
              <a:t>‹#›</a:t>
            </a:fld>
            <a:endParaRPr lang="en-US" b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2" r:id="rId1"/>
    <p:sldLayoutId id="2147485273" r:id="rId2"/>
    <p:sldLayoutId id="2147485274" r:id="rId3"/>
    <p:sldLayoutId id="2147485275" r:id="rId4"/>
    <p:sldLayoutId id="2147485276" r:id="rId5"/>
    <p:sldLayoutId id="2147485277" r:id="rId6"/>
    <p:sldLayoutId id="2147485278" r:id="rId7"/>
    <p:sldLayoutId id="2147485279" r:id="rId8"/>
    <p:sldLayoutId id="2147485280" r:id="rId9"/>
    <p:sldLayoutId id="2147485281" r:id="rId10"/>
    <p:sldLayoutId id="21474852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3294FB18-9E8D-43E6-8A2A-59A0B800A6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6" r:id="rId1"/>
    <p:sldLayoutId id="2147485297" r:id="rId2"/>
    <p:sldLayoutId id="2147485298" r:id="rId3"/>
    <p:sldLayoutId id="2147485299" r:id="rId4"/>
    <p:sldLayoutId id="2147485300" r:id="rId5"/>
    <p:sldLayoutId id="2147485301" r:id="rId6"/>
    <p:sldLayoutId id="2147485302" r:id="rId7"/>
    <p:sldLayoutId id="2147485303" r:id="rId8"/>
    <p:sldLayoutId id="2147485304" r:id="rId9"/>
    <p:sldLayoutId id="2147485305" r:id="rId10"/>
    <p:sldLayoutId id="2147485306" r:id="rId11"/>
    <p:sldLayoutId id="21474853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t24itle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D4752800-E59E-40A7-B3AE-A8004AAFEFFB}" type="slidenum">
              <a:rPr lang="en-US" b="0">
                <a:solidFill>
                  <a:srgbClr val="000000"/>
                </a:solidFill>
              </a:rPr>
              <a:pPr/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D62DB04-327C-4718-AC4F-B85C4E94ED79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  <p:sldLayoutId id="2147485349" r:id="rId5"/>
    <p:sldLayoutId id="2147485350" r:id="rId6"/>
    <p:sldLayoutId id="2147485351" r:id="rId7"/>
    <p:sldLayoutId id="2147485352" r:id="rId8"/>
    <p:sldLayoutId id="2147485353" r:id="rId9"/>
    <p:sldLayoutId id="2147485354" r:id="rId10"/>
    <p:sldLayoutId id="21474853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25857DF-FAD2-450C-B897-CDDC2A4D621A}" type="slidenum">
              <a:rPr lang="en-US" b="0">
                <a:solidFill>
                  <a:srgbClr val="000000"/>
                </a:solidFill>
              </a:rPr>
              <a:pPr/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70" r:id="rId2"/>
    <p:sldLayoutId id="2147485371" r:id="rId3"/>
    <p:sldLayoutId id="2147485372" r:id="rId4"/>
    <p:sldLayoutId id="2147485373" r:id="rId5"/>
    <p:sldLayoutId id="2147485374" r:id="rId6"/>
    <p:sldLayoutId id="2147485375" r:id="rId7"/>
    <p:sldLayoutId id="2147485376" r:id="rId8"/>
    <p:sldLayoutId id="2147485377" r:id="rId9"/>
    <p:sldLayoutId id="2147485378" r:id="rId10"/>
    <p:sldLayoutId id="21474853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hyperlink" Target="http://iconbazaar.com/bars/contributed/pg04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photojournal.jpl.nasa.gov/catalog/PIA11034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.png"/><Relationship Id="rId5" Type="http://schemas.openxmlformats.org/officeDocument/2006/relationships/hyperlink" Target="http://airs.jpl.nasa.gov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conbazaar.com/bars/contributed/pg04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609600"/>
            <a:ext cx="83820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-76200" y="9144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2800" dirty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en-US" sz="2800" dirty="0" smtClean="0">
                <a:latin typeface="+mj-lt"/>
              </a:rPr>
              <a:t>Anthropogenic and biogenic contributions to intercontinental transport of ozone pollution </a:t>
            </a:r>
          </a:p>
          <a:p>
            <a:pPr marL="342900" indent="-342900" algn="ctr">
              <a:defRPr/>
            </a:pPr>
            <a:r>
              <a:rPr lang="en-US" sz="2800" dirty="0" smtClean="0">
                <a:latin typeface="+mj-lt"/>
              </a:rPr>
              <a:t>at northern mid-latitudes</a:t>
            </a:r>
            <a:endParaRPr lang="en-US" sz="2800" dirty="0">
              <a:latin typeface="+mj-lt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36725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67200" y="2522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0"/>
          </a:p>
        </p:txBody>
      </p:sp>
      <p:pic>
        <p:nvPicPr>
          <p:cNvPr id="25606" name="Picture 6" descr="large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6344" y="2133600"/>
            <a:ext cx="1219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09600" y="5766137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Topics in Atmospheric and Oceanic Sciences Seminar</a:t>
            </a:r>
          </a:p>
          <a:p>
            <a:pPr algn="ctr"/>
            <a:r>
              <a:rPr lang="en-US" sz="2000" dirty="0" smtClean="0">
                <a:latin typeface="Tahoma" pitchFamily="34" charset="0"/>
              </a:rPr>
              <a:t>Stony Brook University, NY</a:t>
            </a:r>
          </a:p>
          <a:p>
            <a:pPr algn="ctr"/>
            <a:r>
              <a:rPr lang="en-US" sz="2000" dirty="0" smtClean="0">
                <a:latin typeface="Tahoma" pitchFamily="34" charset="0"/>
              </a:rPr>
              <a:t>  September 22, 2010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952796" y="2438400"/>
            <a:ext cx="31598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Tahoma" pitchFamily="34" charset="0"/>
              </a:rPr>
              <a:t>Arlene </a:t>
            </a:r>
            <a:r>
              <a:rPr lang="en-US" sz="2800" dirty="0">
                <a:latin typeface="Tahoma" pitchFamily="34" charset="0"/>
              </a:rPr>
              <a:t>M. </a:t>
            </a:r>
            <a:r>
              <a:rPr lang="en-US" sz="2800" dirty="0" smtClean="0">
                <a:latin typeface="Tahoma" pitchFamily="34" charset="0"/>
              </a:rPr>
              <a:t>Fiore</a:t>
            </a:r>
          </a:p>
          <a:p>
            <a:pPr algn="ctr"/>
            <a:r>
              <a:rPr lang="en-US" sz="2000" dirty="0" smtClean="0">
                <a:latin typeface="Tahoma" pitchFamily="34" charset="0"/>
              </a:rPr>
              <a:t>Arlene.Fiore@noaa.gov</a:t>
            </a:r>
            <a:endParaRPr lang="en-US" sz="2000" dirty="0">
              <a:latin typeface="Tahoma" pitchFamily="34" charset="0"/>
            </a:endParaRPr>
          </a:p>
        </p:txBody>
      </p:sp>
      <p:pic>
        <p:nvPicPr>
          <p:cNvPr id="25609" name="Picture 10" descr="NOAALogoLarge"/>
          <p:cNvPicPr>
            <a:picLocks noChangeAspect="1" noChangeArrowheads="1"/>
          </p:cNvPicPr>
          <p:nvPr/>
        </p:nvPicPr>
        <p:blipFill>
          <a:blip r:embed="rId4" cstate="print"/>
          <a:srcRect l="24004" t="24287" r="21649" b="34201"/>
          <a:stretch>
            <a:fillRect/>
          </a:stretch>
        </p:blipFill>
        <p:spPr bwMode="auto">
          <a:xfrm>
            <a:off x="838200" y="2209800"/>
            <a:ext cx="10668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0" y="3352800"/>
            <a:ext cx="899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+mj-lt"/>
              </a:rPr>
              <a:t>Acknowledgments:  </a:t>
            </a:r>
            <a:endParaRPr lang="en-US" sz="2400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Yuanyuan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Fang, Larry Horowitz, Chip Levy, </a:t>
            </a: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Meiyun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Lin,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Vaishali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Naik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(NOAA GFDL)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Emily Fischer, Dan Jaffe (U Washington)</a:t>
            </a: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Shubha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Pandey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, Johannes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Staehelin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(ETH Zurich)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TF HTAP Modeling Team &amp; Many Measuring PAN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ensemble annual mean decrease in surface 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from 20% reductions of regional anthrop. O</a:t>
            </a:r>
            <a:r>
              <a:rPr lang="en-US" baseline="-25000" dirty="0" smtClean="0"/>
              <a:t>3</a:t>
            </a:r>
            <a:r>
              <a:rPr lang="en-US" dirty="0" smtClean="0"/>
              <a:t> precursors  </a:t>
            </a:r>
            <a:endParaRPr lang="en-US" dirty="0"/>
          </a:p>
        </p:txBody>
      </p:sp>
      <p:pic>
        <p:nvPicPr>
          <p:cNvPr id="202754" name="Picture 2" descr="ens_annmean_sd_northhemi_by_src"/>
          <p:cNvPicPr>
            <a:picLocks noChangeAspect="1" noChangeArrowheads="1"/>
          </p:cNvPicPr>
          <p:nvPr/>
        </p:nvPicPr>
        <p:blipFill>
          <a:blip r:embed="rId2" cstate="print"/>
          <a:srcRect l="14288" t="69959" r="58366" b="26690"/>
          <a:stretch>
            <a:fillRect/>
          </a:stretch>
        </p:blipFill>
        <p:spPr bwMode="auto">
          <a:xfrm>
            <a:off x="76200" y="6248400"/>
            <a:ext cx="38404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61986" y="64770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</a:rPr>
              <a:t>Fiore et al., JGR, 2009</a:t>
            </a:r>
            <a:endParaRPr lang="en-US" b="0" i="1" dirty="0">
              <a:solidFill>
                <a:srgbClr val="000000"/>
              </a:solidFill>
            </a:endParaRPr>
          </a:p>
        </p:txBody>
      </p:sp>
      <p:pic>
        <p:nvPicPr>
          <p:cNvPr id="6" name="Picture 2" descr="ens_annmean_sd_northhemi_by_src"/>
          <p:cNvPicPr>
            <a:picLocks noChangeAspect="1" noChangeArrowheads="1"/>
          </p:cNvPicPr>
          <p:nvPr/>
        </p:nvPicPr>
        <p:blipFill>
          <a:blip r:embed="rId2" cstate="print"/>
          <a:srcRect l="2568" t="20951" r="51204" b="70755"/>
          <a:stretch>
            <a:fillRect/>
          </a:stretch>
        </p:blipFill>
        <p:spPr bwMode="auto">
          <a:xfrm>
            <a:off x="152400" y="1371600"/>
            <a:ext cx="360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ns_annmean_sd_northhemi_by_src"/>
          <p:cNvPicPr>
            <a:picLocks noChangeAspect="1" noChangeArrowheads="1"/>
          </p:cNvPicPr>
          <p:nvPr/>
        </p:nvPicPr>
        <p:blipFill>
          <a:blip r:embed="rId2" cstate="print"/>
          <a:srcRect l="2568" t="46586" r="51204" b="44366"/>
          <a:stretch>
            <a:fillRect/>
          </a:stretch>
        </p:blipFill>
        <p:spPr bwMode="auto">
          <a:xfrm>
            <a:off x="152400" y="3733800"/>
            <a:ext cx="3606800" cy="12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ns_annmean_sd_northhemi_by_src"/>
          <p:cNvPicPr>
            <a:picLocks noChangeAspect="1" noChangeArrowheads="1"/>
          </p:cNvPicPr>
          <p:nvPr/>
        </p:nvPicPr>
        <p:blipFill>
          <a:blip r:embed="rId2" cstate="print"/>
          <a:srcRect l="2568" t="33768" r="51204" b="57184"/>
          <a:stretch>
            <a:fillRect/>
          </a:stretch>
        </p:blipFill>
        <p:spPr bwMode="auto">
          <a:xfrm>
            <a:off x="152400" y="2590800"/>
            <a:ext cx="360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ns_annmean_sd_northhemi_by_src"/>
          <p:cNvPicPr>
            <a:picLocks noChangeAspect="1" noChangeArrowheads="1"/>
          </p:cNvPicPr>
          <p:nvPr/>
        </p:nvPicPr>
        <p:blipFill>
          <a:blip r:embed="rId2" cstate="print"/>
          <a:srcRect l="2568" t="60158" r="51204" b="31549"/>
          <a:stretch>
            <a:fillRect/>
          </a:stretch>
        </p:blipFill>
        <p:spPr bwMode="auto">
          <a:xfrm>
            <a:off x="152400" y="5007428"/>
            <a:ext cx="3606800" cy="11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76400" y="212913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NA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9532" y="32766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EU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456753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EA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78673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SA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2727402" y="4419602"/>
            <a:ext cx="3216198" cy="2196880"/>
            <a:chOff x="2667002" y="4419602"/>
            <a:chExt cx="3216198" cy="2196880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>
              <a:off x="2667002" y="4419602"/>
              <a:ext cx="1142998" cy="6095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42257" y="4800600"/>
              <a:ext cx="204094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</a:rPr>
                <a:t>Spatial variability</a:t>
              </a:r>
            </a:p>
            <a:p>
              <a:r>
                <a:rPr lang="en-US" sz="1600" b="0" dirty="0" smtClean="0">
                  <a:solidFill>
                    <a:srgbClr val="FF0000"/>
                  </a:solidFill>
                </a:rPr>
                <a:t>over continental-</a:t>
              </a:r>
            </a:p>
            <a:p>
              <a:r>
                <a:rPr lang="en-US" sz="1600" b="0" dirty="0" smtClean="0">
                  <a:solidFill>
                    <a:srgbClr val="FF0000"/>
                  </a:solidFill>
                </a:rPr>
                <a:t>scale receptor </a:t>
              </a:r>
            </a:p>
            <a:p>
              <a:r>
                <a:rPr lang="en-US" sz="1600" b="0" dirty="0" smtClean="0">
                  <a:solidFill>
                    <a:srgbClr val="FF0000"/>
                  </a:solidFill>
                </a:rPr>
                <a:t>region (NA)</a:t>
              </a:r>
            </a:p>
            <a:p>
              <a:r>
                <a:rPr lang="en-US" sz="1600" b="0" dirty="0" smtClean="0">
                  <a:solidFill>
                    <a:srgbClr val="FF0000"/>
                  </a:solidFill>
                </a:rPr>
                <a:t>(see also </a:t>
              </a:r>
              <a:r>
                <a:rPr lang="en-US" sz="1600" b="0" dirty="0" err="1" smtClean="0">
                  <a:solidFill>
                    <a:srgbClr val="FF0000"/>
                  </a:solidFill>
                </a:rPr>
                <a:t>Reidmiller</a:t>
              </a:r>
              <a:r>
                <a:rPr lang="en-US" sz="1600" b="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600" b="0" dirty="0" smtClean="0">
                  <a:solidFill>
                    <a:srgbClr val="FF0000"/>
                  </a:solidFill>
                </a:rPr>
                <a:t>et al, 2009;</a:t>
              </a:r>
            </a:p>
            <a:p>
              <a:r>
                <a:rPr lang="en-US" sz="1600" b="0" dirty="0" smtClean="0">
                  <a:solidFill>
                    <a:srgbClr val="FF0000"/>
                  </a:solidFill>
                </a:rPr>
                <a:t>Lin et al., 2010)</a:t>
              </a:r>
              <a:endParaRPr lang="en-US" sz="1600" b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3689350" y="1219200"/>
            <a:ext cx="5596276" cy="3645932"/>
            <a:chOff x="3689350" y="1219200"/>
            <a:chExt cx="5596276" cy="3645932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3689350" y="4495800"/>
              <a:ext cx="55962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Source region</a:t>
              </a:r>
              <a:r>
                <a:rPr lang="en-US" dirty="0" smtClean="0">
                  <a:solidFill>
                    <a:srgbClr val="000000"/>
                  </a:solidFill>
                </a:rPr>
                <a:t>:  NA     EU    EA    SA    EU+EA+SA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1219200"/>
              <a:ext cx="541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Foreign vs. “domestic” influence over NA: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291" t="13461" r="1935" b="7693"/>
            <a:stretch>
              <a:fillRect/>
            </a:stretch>
          </p:blipFill>
          <p:spPr bwMode="auto">
            <a:xfrm>
              <a:off x="4540250" y="2209800"/>
              <a:ext cx="4267200" cy="233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302250" y="1524000"/>
              <a:ext cx="7159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(1.64)</a:t>
              </a: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5563901" y="1796668"/>
              <a:ext cx="228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V="1">
              <a:off x="5678201" y="1872868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6521450" y="1905000"/>
              <a:ext cx="1790700" cy="1006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Full range of </a:t>
              </a:r>
            </a:p>
            <a:p>
              <a:r>
                <a:rPr lang="en-US" sz="2000" dirty="0">
                  <a:solidFill>
                    <a:srgbClr val="000000"/>
                  </a:solidFill>
                </a:rPr>
                <a:t>15 individual </a:t>
              </a:r>
            </a:p>
            <a:p>
              <a:r>
                <a:rPr lang="en-US" sz="2000" dirty="0">
                  <a:solidFill>
                    <a:srgbClr val="000000"/>
                  </a:solidFill>
                </a:rPr>
                <a:t>models</a:t>
              </a:r>
            </a:p>
          </p:txBody>
        </p:sp>
        <p:sp>
          <p:nvSpPr>
            <p:cNvPr id="27" name="AutoShape 11"/>
            <p:cNvSpPr>
              <a:spLocks/>
            </p:cNvSpPr>
            <p:nvPr/>
          </p:nvSpPr>
          <p:spPr bwMode="auto">
            <a:xfrm>
              <a:off x="6140450" y="1720850"/>
              <a:ext cx="381000" cy="1403350"/>
            </a:xfrm>
            <a:prstGeom prst="rightBrace">
              <a:avLst>
                <a:gd name="adj1" fmla="val 40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6750050" y="1957387"/>
              <a:ext cx="184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6978650" y="3214688"/>
              <a:ext cx="19287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“sum </a:t>
              </a:r>
              <a:r>
                <a:rPr lang="en-US" dirty="0">
                  <a:solidFill>
                    <a:srgbClr val="0000FF"/>
                  </a:solidFill>
                </a:rPr>
                <a:t>3 foreign”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4997450" y="3276600"/>
              <a:ext cx="14160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“domestic”</a:t>
              </a: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 rot="16200000">
              <a:off x="4136208" y="3243848"/>
              <a:ext cx="6286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0" dirty="0" err="1">
                  <a:solidFill>
                    <a:srgbClr val="000000"/>
                  </a:solidFill>
                </a:rPr>
                <a:t>ppbv</a:t>
              </a:r>
              <a:endParaRPr lang="en-US" sz="16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43"/>
          <p:cNvGrpSpPr/>
          <p:nvPr/>
        </p:nvGrpSpPr>
        <p:grpSpPr>
          <a:xfrm>
            <a:off x="6149975" y="4953000"/>
            <a:ext cx="2536825" cy="1387475"/>
            <a:chOff x="6149975" y="4953000"/>
            <a:chExt cx="2536825" cy="1387475"/>
          </a:xfrm>
        </p:grpSpPr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6172200" y="4953000"/>
              <a:ext cx="2362200" cy="903288"/>
              <a:chOff x="4128" y="2167"/>
              <a:chExt cx="1488" cy="569"/>
            </a:xfrm>
          </p:grpSpPr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4222" y="2486"/>
                <a:ext cx="8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domestic</a:t>
                </a: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 flipV="1">
                <a:off x="4236" y="2448"/>
                <a:ext cx="804" cy="1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Text Box 17"/>
              <p:cNvSpPr txBox="1">
                <a:spLocks noChangeArrowheads="1"/>
              </p:cNvSpPr>
              <p:nvPr/>
            </p:nvSpPr>
            <p:spPr bwMode="auto">
              <a:xfrm>
                <a:off x="5052" y="2321"/>
                <a:ext cx="5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= 0.45</a:t>
                </a:r>
              </a:p>
            </p:txBody>
          </p:sp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4128" y="2167"/>
                <a:ext cx="94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  <a:cs typeface="Arial" charset="0"/>
                  </a:rPr>
                  <a:t>∑</a:t>
                </a:r>
                <a:r>
                  <a:rPr lang="en-US" sz="2000" dirty="0">
                    <a:solidFill>
                      <a:srgbClr val="0000FF"/>
                    </a:solidFill>
                  </a:rPr>
                  <a:t> 3 foreign</a:t>
                </a:r>
              </a:p>
            </p:txBody>
          </p:sp>
        </p:grp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6149975" y="5943600"/>
              <a:ext cx="25368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“import sensitivity”</a:t>
              </a:r>
            </a:p>
          </p:txBody>
        </p:sp>
      </p:grp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3395567" y="6454966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ppbv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Seasonality </a:t>
            </a:r>
            <a:r>
              <a:rPr lang="en-US" dirty="0"/>
              <a:t>of </a:t>
            </a:r>
            <a:r>
              <a:rPr lang="en-US" dirty="0" smtClean="0"/>
              <a:t>surface ozone response over North America and Europe to </a:t>
            </a:r>
            <a:r>
              <a:rPr lang="en-US" dirty="0"/>
              <a:t>-20% foreign anthrop. </a:t>
            </a:r>
            <a:r>
              <a:rPr lang="en-US" dirty="0" smtClean="0"/>
              <a:t>emissions </a:t>
            </a:r>
            <a:endParaRPr lang="en-US" dirty="0"/>
          </a:p>
        </p:txBody>
      </p:sp>
      <p:pic>
        <p:nvPicPr>
          <p:cNvPr id="370691" name="Picture 3" descr="sr6_mm_foreign_impact_agu"/>
          <p:cNvPicPr>
            <a:picLocks noChangeAspect="1" noChangeArrowheads="1"/>
          </p:cNvPicPr>
          <p:nvPr/>
        </p:nvPicPr>
        <p:blipFill>
          <a:blip r:embed="rId3" cstate="print"/>
          <a:srcRect l="17548" t="13725" r="9105" b="11765"/>
          <a:stretch>
            <a:fillRect/>
          </a:stretch>
        </p:blipFill>
        <p:spPr bwMode="auto">
          <a:xfrm>
            <a:off x="990600" y="1794729"/>
            <a:ext cx="3649662" cy="2864582"/>
          </a:xfrm>
          <a:prstGeom prst="rect">
            <a:avLst/>
          </a:prstGeom>
          <a:noFill/>
        </p:spPr>
      </p:pic>
      <p:sp>
        <p:nvSpPr>
          <p:cNvPr id="370702" name="Text Box 14"/>
          <p:cNvSpPr txBox="1">
            <a:spLocks noChangeArrowheads="1"/>
          </p:cNvSpPr>
          <p:nvPr/>
        </p:nvSpPr>
        <p:spPr bwMode="auto">
          <a:xfrm rot="16200000">
            <a:off x="-845056" y="2837368"/>
            <a:ext cx="3189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15- MODEL MEAN SURFACE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O</a:t>
            </a:r>
            <a:r>
              <a:rPr lang="en-US" sz="1600" baseline="-25000" dirty="0">
                <a:solidFill>
                  <a:srgbClr val="000000"/>
                </a:solidFill>
              </a:rPr>
              <a:t>3</a:t>
            </a:r>
            <a:r>
              <a:rPr lang="en-US" sz="1600" dirty="0">
                <a:solidFill>
                  <a:srgbClr val="000000"/>
                </a:solidFill>
              </a:rPr>
              <a:t> DECREASE (PPBV)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057400" y="1295400"/>
            <a:ext cx="51704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Source region:   SUM3   </a:t>
            </a:r>
            <a:r>
              <a:rPr lang="en-US" sz="2000">
                <a:solidFill>
                  <a:srgbClr val="FF0000"/>
                </a:solidFill>
              </a:rPr>
              <a:t>NA </a:t>
            </a:r>
            <a:r>
              <a:rPr lang="en-US" sz="2000">
                <a:solidFill>
                  <a:srgbClr val="000000"/>
                </a:solidFill>
              </a:rPr>
              <a:t>  </a:t>
            </a:r>
            <a:r>
              <a:rPr lang="en-US" sz="2000">
                <a:solidFill>
                  <a:srgbClr val="0000FF"/>
                </a:solidFill>
              </a:rPr>
              <a:t>EA</a:t>
            </a:r>
            <a:r>
              <a:rPr lang="en-US" sz="2000">
                <a:solidFill>
                  <a:srgbClr val="000000"/>
                </a:solidFill>
              </a:rPr>
              <a:t>   </a:t>
            </a:r>
            <a:r>
              <a:rPr lang="en-US" sz="2000">
                <a:solidFill>
                  <a:srgbClr val="00CC00"/>
                </a:solidFill>
              </a:rPr>
              <a:t>EU</a:t>
            </a:r>
            <a:r>
              <a:rPr lang="en-US" sz="2000">
                <a:solidFill>
                  <a:srgbClr val="000000"/>
                </a:solidFill>
              </a:rPr>
              <a:t>   </a:t>
            </a:r>
            <a:r>
              <a:rPr lang="en-US" sz="2000">
                <a:solidFill>
                  <a:srgbClr val="33CCFF"/>
                </a:solidFill>
              </a:rPr>
              <a:t>SA</a:t>
            </a:r>
          </a:p>
        </p:txBody>
      </p:sp>
      <p:pic>
        <p:nvPicPr>
          <p:cNvPr id="17" name="Picture 2" descr="sr6_mm_foreign_impact_htap_EU"/>
          <p:cNvPicPr>
            <a:picLocks noChangeAspect="1" noChangeArrowheads="1"/>
          </p:cNvPicPr>
          <p:nvPr/>
        </p:nvPicPr>
        <p:blipFill>
          <a:blip r:embed="rId4" cstate="print"/>
          <a:srcRect l="16704" t="13449" r="10110" b="11235"/>
          <a:stretch>
            <a:fillRect/>
          </a:stretch>
        </p:blipFill>
        <p:spPr bwMode="auto">
          <a:xfrm>
            <a:off x="4648200" y="1839911"/>
            <a:ext cx="3505200" cy="2787121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140450" y="1989136"/>
            <a:ext cx="193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Receptor = EU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295400" y="1839911"/>
            <a:ext cx="193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Receptor = 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304800" y="4800600"/>
            <a:ext cx="868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Spring max due to longer 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lifetime, efficient transport [</a:t>
            </a:r>
            <a:r>
              <a:rPr lang="en-US" sz="1400" dirty="0" smtClean="0">
                <a:solidFill>
                  <a:srgbClr val="0000FF"/>
                </a:solidFill>
              </a:rPr>
              <a:t>e.g., Wang et al., 1998; Wild and Akimoto, 2001; </a:t>
            </a:r>
            <a:r>
              <a:rPr lang="en-US" sz="1400" dirty="0" err="1" smtClean="0">
                <a:solidFill>
                  <a:srgbClr val="0000FF"/>
                </a:solidFill>
              </a:rPr>
              <a:t>Stohl</a:t>
            </a:r>
            <a:r>
              <a:rPr lang="en-US" sz="1400" dirty="0" smtClean="0">
                <a:solidFill>
                  <a:srgbClr val="0000FF"/>
                </a:solidFill>
              </a:rPr>
              <a:t> et al., 2002; TF HTAP 2007]</a:t>
            </a:r>
          </a:p>
          <a:p>
            <a:pPr marL="342900" indent="-342900">
              <a:buFontTx/>
              <a:buAutoNum type="arabicPeriod"/>
            </a:pPr>
            <a:endParaRPr lang="en-US" sz="8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Response typically smallest to SA emissions (robust across models)</a:t>
            </a:r>
          </a:p>
          <a:p>
            <a:pPr marL="342900" indent="-342900">
              <a:buFontTx/>
              <a:buAutoNum type="arabicPeriod"/>
            </a:pPr>
            <a:endParaRPr lang="en-US" sz="8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Similar response to EU&amp; EA emissions over NA Apr-Nov (varies by model)</a:t>
            </a:r>
          </a:p>
          <a:p>
            <a:pPr marL="342900" indent="-342900">
              <a:buFontTx/>
              <a:buAutoNum type="arabicPeriod"/>
            </a:pPr>
            <a:endParaRPr lang="en-US" sz="8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NA&gt;EA&gt;SA over EU (robust across models)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64886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</a:rPr>
              <a:t>Fiore et al., JGR, 2009</a:t>
            </a:r>
            <a:endParaRPr lang="en-US" b="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Monthly mean import </a:t>
            </a:r>
            <a:r>
              <a:rPr lang="en-US" dirty="0" smtClean="0"/>
              <a:t>sensitivities </a:t>
            </a:r>
            <a:br>
              <a:rPr lang="en-US" dirty="0" smtClean="0"/>
            </a:br>
            <a:r>
              <a:rPr lang="en-US" dirty="0" smtClean="0"/>
              <a:t>(surface O</a:t>
            </a:r>
            <a:r>
              <a:rPr lang="en-US" baseline="-25000" dirty="0" smtClean="0"/>
              <a:t>3</a:t>
            </a:r>
            <a:r>
              <a:rPr lang="en-US" dirty="0" smtClean="0"/>
              <a:t> response to foreign vs. domestic emissions)</a:t>
            </a:r>
            <a:endParaRPr lang="en-US" dirty="0"/>
          </a:p>
        </p:txBody>
      </p:sp>
      <p:pic>
        <p:nvPicPr>
          <p:cNvPr id="381955" name="Picture 3" descr="import_sensitivity_paper"/>
          <p:cNvPicPr>
            <a:picLocks noChangeAspect="1" noChangeArrowheads="1"/>
          </p:cNvPicPr>
          <p:nvPr/>
        </p:nvPicPr>
        <p:blipFill>
          <a:blip r:embed="rId2" cstate="print"/>
          <a:srcRect l="7843" t="17424" r="16667" b="39394"/>
          <a:stretch>
            <a:fillRect/>
          </a:stretch>
        </p:blipFill>
        <p:spPr bwMode="auto">
          <a:xfrm>
            <a:off x="1295400" y="1219200"/>
            <a:ext cx="5867400" cy="4343400"/>
          </a:xfrm>
          <a:prstGeom prst="rect">
            <a:avLst/>
          </a:prstGeom>
          <a:noFill/>
        </p:spPr>
      </p:pic>
      <p:sp>
        <p:nvSpPr>
          <p:cNvPr id="381956" name="Line 4"/>
          <p:cNvSpPr>
            <a:spLocks noChangeShapeType="1"/>
          </p:cNvSpPr>
          <p:nvPr/>
        </p:nvSpPr>
        <p:spPr bwMode="auto">
          <a:xfrm flipV="1">
            <a:off x="2362200" y="3019425"/>
            <a:ext cx="441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53200" y="3632200"/>
            <a:ext cx="2295525" cy="701675"/>
            <a:chOff x="4128" y="2432"/>
            <a:chExt cx="1446" cy="442"/>
          </a:xfrm>
        </p:grpSpPr>
        <p:sp>
          <p:nvSpPr>
            <p:cNvPr id="381958" name="Text Box 6"/>
            <p:cNvSpPr txBox="1">
              <a:spLocks noChangeArrowheads="1"/>
            </p:cNvSpPr>
            <p:nvPr/>
          </p:nvSpPr>
          <p:spPr bwMode="auto">
            <a:xfrm>
              <a:off x="4432" y="2432"/>
              <a:ext cx="11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SA fairly </a:t>
              </a:r>
            </a:p>
            <a:p>
              <a:r>
                <a:rPr lang="en-US" sz="2000">
                  <a:solidFill>
                    <a:srgbClr val="000000"/>
                  </a:solidFill>
                </a:rPr>
                <a:t>constant ~0.5</a:t>
              </a:r>
            </a:p>
          </p:txBody>
        </p:sp>
        <p:sp>
          <p:nvSpPr>
            <p:cNvPr id="381959" name="Line 7"/>
            <p:cNvSpPr>
              <a:spLocks noChangeShapeType="1"/>
            </p:cNvSpPr>
            <p:nvPr/>
          </p:nvSpPr>
          <p:spPr bwMode="auto">
            <a:xfrm flipH="1">
              <a:off x="4128" y="259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8600" y="2590800"/>
            <a:ext cx="3810000" cy="3581400"/>
            <a:chOff x="144" y="1776"/>
            <a:chExt cx="2400" cy="2256"/>
          </a:xfrm>
        </p:grpSpPr>
        <p:sp>
          <p:nvSpPr>
            <p:cNvPr id="381961" name="Oval 9"/>
            <p:cNvSpPr>
              <a:spLocks noChangeArrowheads="1"/>
            </p:cNvSpPr>
            <p:nvPr/>
          </p:nvSpPr>
          <p:spPr bwMode="auto">
            <a:xfrm>
              <a:off x="2256" y="2256"/>
              <a:ext cx="288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381962" name="Text Box 10"/>
            <p:cNvSpPr txBox="1">
              <a:spLocks noChangeArrowheads="1"/>
            </p:cNvSpPr>
            <p:nvPr/>
          </p:nvSpPr>
          <p:spPr bwMode="auto">
            <a:xfrm>
              <a:off x="144" y="3398"/>
              <a:ext cx="213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1.1 (EA), 0.7 (EU) during </a:t>
              </a:r>
            </a:p>
            <a:p>
              <a:r>
                <a:rPr lang="en-US" sz="2000">
                  <a:solidFill>
                    <a:srgbClr val="000000"/>
                  </a:solidFill>
                </a:rPr>
                <a:t>month with max response </a:t>
              </a:r>
            </a:p>
            <a:p>
              <a:r>
                <a:rPr lang="en-US" sz="2000">
                  <a:solidFill>
                    <a:srgbClr val="000000"/>
                  </a:solidFill>
                </a:rPr>
                <a:t>to foreign emissions</a:t>
              </a:r>
            </a:p>
          </p:txBody>
        </p:sp>
        <p:sp>
          <p:nvSpPr>
            <p:cNvPr id="381963" name="Oval 11"/>
            <p:cNvSpPr>
              <a:spLocks noChangeArrowheads="1"/>
            </p:cNvSpPr>
            <p:nvPr/>
          </p:nvSpPr>
          <p:spPr bwMode="auto">
            <a:xfrm>
              <a:off x="2016" y="1776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381964" name="Line 12"/>
            <p:cNvSpPr>
              <a:spLocks noChangeShapeType="1"/>
            </p:cNvSpPr>
            <p:nvPr/>
          </p:nvSpPr>
          <p:spPr bwMode="auto">
            <a:xfrm flipV="1">
              <a:off x="624" y="2112"/>
              <a:ext cx="1440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381965" name="Line 13"/>
            <p:cNvSpPr>
              <a:spLocks noChangeShapeType="1"/>
            </p:cNvSpPr>
            <p:nvPr/>
          </p:nvSpPr>
          <p:spPr bwMode="auto">
            <a:xfrm flipV="1">
              <a:off x="1296" y="2496"/>
              <a:ext cx="1008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24400" y="4038600"/>
            <a:ext cx="3886200" cy="2225675"/>
            <a:chOff x="2976" y="2688"/>
            <a:chExt cx="2448" cy="1402"/>
          </a:xfrm>
        </p:grpSpPr>
        <p:sp>
          <p:nvSpPr>
            <p:cNvPr id="381967" name="Oval 15"/>
            <p:cNvSpPr>
              <a:spLocks noChangeArrowheads="1"/>
            </p:cNvSpPr>
            <p:nvPr/>
          </p:nvSpPr>
          <p:spPr bwMode="auto">
            <a:xfrm>
              <a:off x="2976" y="2688"/>
              <a:ext cx="288" cy="3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381968" name="Text Box 16"/>
            <p:cNvSpPr txBox="1">
              <a:spLocks noChangeArrowheads="1"/>
            </p:cNvSpPr>
            <p:nvPr/>
          </p:nvSpPr>
          <p:spPr bwMode="auto">
            <a:xfrm>
              <a:off x="3692" y="3456"/>
              <a:ext cx="173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0.2-0.3 during month </a:t>
              </a:r>
            </a:p>
            <a:p>
              <a:r>
                <a:rPr lang="en-US" sz="2000">
                  <a:solidFill>
                    <a:srgbClr val="000000"/>
                  </a:solidFill>
                </a:rPr>
                <a:t>of max response to </a:t>
              </a:r>
            </a:p>
            <a:p>
              <a:r>
                <a:rPr lang="en-US" sz="2000">
                  <a:solidFill>
                    <a:srgbClr val="000000"/>
                  </a:solidFill>
                </a:rPr>
                <a:t>domestic emissions</a:t>
              </a:r>
            </a:p>
          </p:txBody>
        </p:sp>
        <p:sp>
          <p:nvSpPr>
            <p:cNvPr id="381969" name="Line 17"/>
            <p:cNvSpPr>
              <a:spLocks noChangeShapeType="1"/>
            </p:cNvSpPr>
            <p:nvPr/>
          </p:nvSpPr>
          <p:spPr bwMode="auto">
            <a:xfrm flipH="1" flipV="1">
              <a:off x="3264" y="3024"/>
              <a:ext cx="67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53200" y="64886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</a:rPr>
              <a:t>Fiore et al., JGR, 2009</a:t>
            </a:r>
            <a:endParaRPr lang="en-US" b="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UNCERTAINTIES IN ESTIMATES: 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Surface O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response to foreign anthrop. emissions varies widely across individual models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5210651"/>
            <a:ext cx="891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solidFill>
                  <a:srgbClr val="0000FF"/>
                </a:solidFill>
              </a:rPr>
              <a:t>No obvious correlation of strength of foreign influence with individual model biases relative to O</a:t>
            </a:r>
            <a:r>
              <a:rPr lang="en-US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 observations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i="1" dirty="0" smtClean="0">
                <a:solidFill>
                  <a:srgbClr val="0000FF"/>
                </a:solidFill>
              </a:rPr>
              <a:t>Fiore et al., JGR, 2009; </a:t>
            </a:r>
            <a:r>
              <a:rPr lang="en-US" i="1" dirty="0" err="1" smtClean="0">
                <a:solidFill>
                  <a:srgbClr val="0000FF"/>
                </a:solidFill>
              </a:rPr>
              <a:t>Reidmiller</a:t>
            </a:r>
            <a:r>
              <a:rPr lang="en-US" i="1" dirty="0" smtClean="0">
                <a:solidFill>
                  <a:srgbClr val="0000FF"/>
                </a:solidFill>
              </a:rPr>
              <a:t> et al., ACP 2009;Jonson et al, ACPD 2010 ]</a:t>
            </a:r>
          </a:p>
          <a:p>
            <a:endParaRPr lang="en-US" sz="400" i="1" dirty="0" smtClean="0">
              <a:solidFill>
                <a:srgbClr val="0000FF"/>
              </a:solidFill>
            </a:endParaRPr>
          </a:p>
          <a:p>
            <a:r>
              <a:rPr lang="en-US" sz="2000" i="1" dirty="0" smtClean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Generally not due to model differences in anthropogenic emissions (one exception)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6" name="Picture 5" descr="allmodels_NAtoNA_NAtoEU_grc.png"/>
          <p:cNvPicPr>
            <a:picLocks noChangeAspect="1"/>
          </p:cNvPicPr>
          <p:nvPr/>
        </p:nvPicPr>
        <p:blipFill>
          <a:blip r:embed="rId2" cstate="print"/>
          <a:srcRect l="6863" t="52222" r="3987" b="2222"/>
          <a:stretch>
            <a:fillRect/>
          </a:stretch>
        </p:blipFill>
        <p:spPr>
          <a:xfrm>
            <a:off x="1295400" y="1143000"/>
            <a:ext cx="6324600" cy="4182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1671935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Multi-model mean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105400" y="2667000"/>
            <a:ext cx="1219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400" y="4267200"/>
            <a:ext cx="277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Individual models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381500" y="4075906"/>
            <a:ext cx="533400" cy="1588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Strong sensitivity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of exported EU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O</a:t>
            </a:r>
            <a:r>
              <a:rPr lang="en-US" sz="2400" baseline="-250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 to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large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spread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in EU NMVOC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inventories </a:t>
            </a:r>
            <a:r>
              <a:rPr lang="en-US" sz="2400" b="0" dirty="0" smtClean="0">
                <a:solidFill>
                  <a:srgbClr val="000000"/>
                </a:solidFill>
                <a:latin typeface="Tahoma" pitchFamily="34" charset="0"/>
              </a:rPr>
              <a:t>(anthrop. </a:t>
            </a:r>
            <a:r>
              <a:rPr lang="en-US" sz="2400" b="0" dirty="0" err="1" smtClean="0">
                <a:solidFill>
                  <a:srgbClr val="000000"/>
                </a:solidFill>
                <a:latin typeface="Tahoma" pitchFamily="34" charset="0"/>
              </a:rPr>
              <a:t>NO</a:t>
            </a:r>
            <a:r>
              <a:rPr lang="en-US" sz="2400" b="0" baseline="-25000" dirty="0" err="1" smtClean="0">
                <a:solidFill>
                  <a:srgbClr val="000000"/>
                </a:solidFill>
                <a:latin typeface="Tahoma" pitchFamily="34" charset="0"/>
              </a:rPr>
              <a:t>x</a:t>
            </a:r>
            <a:r>
              <a:rPr lang="en-US" sz="2400" b="0" dirty="0" smtClean="0">
                <a:solidFill>
                  <a:srgbClr val="000000"/>
                </a:solidFill>
                <a:latin typeface="Tahoma" pitchFamily="34" charset="0"/>
              </a:rPr>
              <a:t> fairly similar across models)</a:t>
            </a:r>
            <a:endParaRPr lang="en-US" sz="2400" b="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15396" name="Picture 4"/>
          <p:cNvPicPr>
            <a:picLocks noChangeAspect="1" noChangeArrowheads="1"/>
          </p:cNvPicPr>
          <p:nvPr/>
        </p:nvPicPr>
        <p:blipFill>
          <a:blip r:embed="rId2" cstate="print"/>
          <a:srcRect l="10001" t="3847" r="2222" b="11539"/>
          <a:stretch>
            <a:fillRect/>
          </a:stretch>
        </p:blipFill>
        <p:spPr bwMode="auto">
          <a:xfrm>
            <a:off x="1828800" y="1462088"/>
            <a:ext cx="60198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3041650" y="5272088"/>
            <a:ext cx="442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EU Anthrop. NMVOC Emissions (Tg C) 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142235" y="2159000"/>
            <a:ext cx="183896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Annual mean </a:t>
            </a:r>
          </a:p>
          <a:p>
            <a:r>
              <a:rPr lang="en-US" dirty="0">
                <a:solidFill>
                  <a:srgbClr val="000000"/>
                </a:solidFill>
              </a:rPr>
              <a:t>surface O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decrease </a:t>
            </a:r>
          </a:p>
          <a:p>
            <a:r>
              <a:rPr lang="en-US" dirty="0">
                <a:solidFill>
                  <a:srgbClr val="000000"/>
                </a:solidFill>
              </a:rPr>
              <a:t>over NA </a:t>
            </a:r>
          </a:p>
          <a:p>
            <a:r>
              <a:rPr lang="en-US" dirty="0">
                <a:solidFill>
                  <a:srgbClr val="000000"/>
                </a:solidFill>
              </a:rPr>
              <a:t>(ppb</a:t>
            </a:r>
            <a:r>
              <a:rPr lang="en-US" dirty="0" smtClean="0">
                <a:solidFill>
                  <a:srgbClr val="000000"/>
                </a:solidFill>
              </a:rPr>
              <a:t>) from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20% decreases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 anthrop.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EU NMVOC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63246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rgbClr val="000000"/>
                </a:solidFill>
              </a:rPr>
              <a:t>Fiore et al., JGR, 2009</a:t>
            </a:r>
            <a:endParaRPr lang="en-US" b="0" i="1" dirty="0">
              <a:solidFill>
                <a:srgbClr val="000000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4953000" y="3505200"/>
            <a:ext cx="2438718" cy="914400"/>
            <a:chOff x="4953000" y="3505200"/>
            <a:chExt cx="243871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5257800" y="3657600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Individual models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8" idx="1"/>
            </p:cNvCxnSpPr>
            <p:nvPr/>
          </p:nvCxnSpPr>
          <p:spPr>
            <a:xfrm rot="10800000">
              <a:off x="5105400" y="3505200"/>
              <a:ext cx="152400" cy="337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1"/>
            </p:cNvCxnSpPr>
            <p:nvPr/>
          </p:nvCxnSpPr>
          <p:spPr>
            <a:xfrm rot="10800000" flipV="1">
              <a:off x="4953000" y="3842266"/>
              <a:ext cx="304800" cy="5773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-763588" y="31543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447800" y="4221210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pitchFamily="34" charset="0"/>
              </a:rPr>
              <a:t>  Fires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09850" y="3162347"/>
          <a:ext cx="114300" cy="215900"/>
        </p:xfrm>
        <a:graphic>
          <a:graphicData uri="http://schemas.openxmlformats.org/presentationml/2006/ole">
            <p:oleObj spid="_x0000_s2050" name="Equation" r:id="rId3" imgW="114120" imgH="215640" progId="Equation.3">
              <p:embed/>
            </p:oleObj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362200" y="4221210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pitchFamily="34" charset="0"/>
              </a:rPr>
              <a:t>Land</a:t>
            </a:r>
          </a:p>
          <a:p>
            <a:r>
              <a:rPr lang="en-US">
                <a:solidFill>
                  <a:srgbClr val="000000"/>
                </a:solidFill>
                <a:latin typeface="Helvetica" pitchFamily="34" charset="0"/>
              </a:rPr>
              <a:t>biosphere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581400" y="4216447"/>
            <a:ext cx="96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pitchFamily="34" charset="0"/>
              </a:rPr>
              <a:t>Human</a:t>
            </a:r>
          </a:p>
          <a:p>
            <a:r>
              <a:rPr lang="en-US">
                <a:solidFill>
                  <a:srgbClr val="000000"/>
                </a:solidFill>
                <a:latin typeface="Helvetica" pitchFamily="34" charset="0"/>
              </a:rPr>
              <a:t>activity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76200" y="439137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2" name="AutoShape 11"/>
          <p:cNvSpPr>
            <a:spLocks noChangeArrowheads="1"/>
          </p:cNvSpPr>
          <p:nvPr/>
        </p:nvSpPr>
        <p:spPr bwMode="auto">
          <a:xfrm>
            <a:off x="3886200" y="3189335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3" name="AutoShape 13"/>
          <p:cNvSpPr>
            <a:spLocks noChangeArrowheads="1"/>
          </p:cNvSpPr>
          <p:nvPr/>
        </p:nvSpPr>
        <p:spPr bwMode="auto">
          <a:xfrm>
            <a:off x="1752600" y="3189335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4" name="AutoShape 14"/>
          <p:cNvSpPr>
            <a:spLocks noChangeArrowheads="1"/>
          </p:cNvSpPr>
          <p:nvPr/>
        </p:nvSpPr>
        <p:spPr bwMode="auto">
          <a:xfrm>
            <a:off x="2590800" y="3154410"/>
            <a:ext cx="228600" cy="528637"/>
          </a:xfrm>
          <a:prstGeom prst="upDownArrow">
            <a:avLst>
              <a:gd name="adj1" fmla="val 50000"/>
              <a:gd name="adj2" fmla="val 4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5" name="Freeform 15"/>
          <p:cNvSpPr>
            <a:spLocks/>
          </p:cNvSpPr>
          <p:nvPr/>
        </p:nvSpPr>
        <p:spPr bwMode="auto">
          <a:xfrm>
            <a:off x="1447800" y="3759247"/>
            <a:ext cx="655638" cy="546100"/>
          </a:xfrm>
          <a:custGeom>
            <a:avLst/>
            <a:gdLst>
              <a:gd name="T0" fmla="*/ 2147483647 w 413"/>
              <a:gd name="T1" fmla="*/ 2147483647 h 317"/>
              <a:gd name="T2" fmla="*/ 2147483647 w 413"/>
              <a:gd name="T3" fmla="*/ 2147483647 h 317"/>
              <a:gd name="T4" fmla="*/ 2147483647 w 413"/>
              <a:gd name="T5" fmla="*/ 2147483647 h 317"/>
              <a:gd name="T6" fmla="*/ 2147483647 w 413"/>
              <a:gd name="T7" fmla="*/ 2147483647 h 317"/>
              <a:gd name="T8" fmla="*/ 2147483647 w 413"/>
              <a:gd name="T9" fmla="*/ 2147483647 h 317"/>
              <a:gd name="T10" fmla="*/ 2147483647 w 413"/>
              <a:gd name="T11" fmla="*/ 2147483647 h 317"/>
              <a:gd name="T12" fmla="*/ 2147483647 w 413"/>
              <a:gd name="T13" fmla="*/ 2147483647 h 317"/>
              <a:gd name="T14" fmla="*/ 2147483647 w 413"/>
              <a:gd name="T15" fmla="*/ 2147483647 h 317"/>
              <a:gd name="T16" fmla="*/ 2147483647 w 413"/>
              <a:gd name="T17" fmla="*/ 2147483647 h 317"/>
              <a:gd name="T18" fmla="*/ 2147483647 w 413"/>
              <a:gd name="T19" fmla="*/ 2147483647 h 317"/>
              <a:gd name="T20" fmla="*/ 2147483647 w 413"/>
              <a:gd name="T21" fmla="*/ 2147483647 h 317"/>
              <a:gd name="T22" fmla="*/ 2147483647 w 413"/>
              <a:gd name="T23" fmla="*/ 2147483647 h 317"/>
              <a:gd name="T24" fmla="*/ 2147483647 w 413"/>
              <a:gd name="T25" fmla="*/ 2147483647 h 317"/>
              <a:gd name="T26" fmla="*/ 2147483647 w 413"/>
              <a:gd name="T27" fmla="*/ 2147483647 h 317"/>
              <a:gd name="T28" fmla="*/ 2147483647 w 413"/>
              <a:gd name="T29" fmla="*/ 2147483647 h 3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3"/>
              <a:gd name="T46" fmla="*/ 0 h 317"/>
              <a:gd name="T47" fmla="*/ 413 w 413"/>
              <a:gd name="T48" fmla="*/ 317 h 3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3" h="317">
                <a:moveTo>
                  <a:pt x="21" y="254"/>
                </a:moveTo>
                <a:cubicBezTo>
                  <a:pt x="30" y="228"/>
                  <a:pt x="46" y="209"/>
                  <a:pt x="53" y="182"/>
                </a:cubicBezTo>
                <a:cubicBezTo>
                  <a:pt x="54" y="177"/>
                  <a:pt x="65" y="118"/>
                  <a:pt x="69" y="110"/>
                </a:cubicBezTo>
                <a:cubicBezTo>
                  <a:pt x="94" y="60"/>
                  <a:pt x="116" y="61"/>
                  <a:pt x="149" y="22"/>
                </a:cubicBezTo>
                <a:cubicBezTo>
                  <a:pt x="167" y="0"/>
                  <a:pt x="144" y="62"/>
                  <a:pt x="160" y="38"/>
                </a:cubicBezTo>
                <a:cubicBezTo>
                  <a:pt x="168" y="43"/>
                  <a:pt x="204" y="29"/>
                  <a:pt x="208" y="38"/>
                </a:cubicBezTo>
                <a:cubicBezTo>
                  <a:pt x="217" y="61"/>
                  <a:pt x="231" y="70"/>
                  <a:pt x="237" y="102"/>
                </a:cubicBezTo>
                <a:cubicBezTo>
                  <a:pt x="245" y="144"/>
                  <a:pt x="236" y="168"/>
                  <a:pt x="277" y="182"/>
                </a:cubicBezTo>
                <a:cubicBezTo>
                  <a:pt x="308" y="136"/>
                  <a:pt x="326" y="85"/>
                  <a:pt x="357" y="38"/>
                </a:cubicBezTo>
                <a:cubicBezTo>
                  <a:pt x="364" y="27"/>
                  <a:pt x="380" y="23"/>
                  <a:pt x="389" y="14"/>
                </a:cubicBezTo>
                <a:cubicBezTo>
                  <a:pt x="396" y="7"/>
                  <a:pt x="373" y="25"/>
                  <a:pt x="365" y="30"/>
                </a:cubicBezTo>
                <a:cubicBezTo>
                  <a:pt x="373" y="104"/>
                  <a:pt x="395" y="167"/>
                  <a:pt x="413" y="238"/>
                </a:cubicBezTo>
                <a:cubicBezTo>
                  <a:pt x="410" y="249"/>
                  <a:pt x="405" y="270"/>
                  <a:pt x="405" y="270"/>
                </a:cubicBezTo>
                <a:cubicBezTo>
                  <a:pt x="320" y="273"/>
                  <a:pt x="234" y="274"/>
                  <a:pt x="149" y="278"/>
                </a:cubicBezTo>
                <a:cubicBezTo>
                  <a:pt x="119" y="279"/>
                  <a:pt x="0" y="317"/>
                  <a:pt x="21" y="254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037" name="Picture 18" descr="fores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72421"/>
          <a:stretch>
            <a:fillRect/>
          </a:stretch>
        </p:blipFill>
        <p:spPr bwMode="auto">
          <a:xfrm>
            <a:off x="1663700" y="3759247"/>
            <a:ext cx="176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20"/>
          <p:cNvSpPr>
            <a:spLocks noChangeArrowheads="1"/>
          </p:cNvSpPr>
          <p:nvPr/>
        </p:nvSpPr>
        <p:spPr bwMode="auto">
          <a:xfrm>
            <a:off x="2155825" y="296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9" name="Line 21"/>
          <p:cNvSpPr>
            <a:spLocks noChangeShapeType="1"/>
          </p:cNvSpPr>
          <p:nvPr/>
        </p:nvSpPr>
        <p:spPr bwMode="auto">
          <a:xfrm>
            <a:off x="990600" y="4251371"/>
            <a:ext cx="8077200" cy="3025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square" lIns="45720" rIns="4572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40" name="Line 22"/>
          <p:cNvSpPr>
            <a:spLocks noChangeShapeType="1"/>
          </p:cNvSpPr>
          <p:nvPr/>
        </p:nvSpPr>
        <p:spPr bwMode="auto">
          <a:xfrm flipV="1">
            <a:off x="990600" y="4222797"/>
            <a:ext cx="0" cy="679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29399" name="Text Box 23"/>
          <p:cNvSpPr txBox="1">
            <a:spLocks noChangeArrowheads="1"/>
          </p:cNvSpPr>
          <p:nvPr/>
        </p:nvSpPr>
        <p:spPr bwMode="auto">
          <a:xfrm>
            <a:off x="7494587" y="4434027"/>
            <a:ext cx="13747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Continent</a:t>
            </a:r>
            <a:endParaRPr lang="en-US" sz="20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042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>Models likely differ in export of O</a:t>
            </a:r>
            <a:r>
              <a:rPr lang="en-US" sz="2000" baseline="-25000" dirty="0" smtClean="0">
                <a:solidFill>
                  <a:schemeClr val="tx1"/>
                </a:solidFill>
              </a:rPr>
              <a:t>3</a:t>
            </a:r>
            <a:r>
              <a:rPr lang="en-US" sz="2000" dirty="0" smtClean="0">
                <a:solidFill>
                  <a:schemeClr val="tx1"/>
                </a:solidFill>
              </a:rPr>
              <a:t> + precursors, downwind chemistry (PAN </a:t>
            </a:r>
            <a:r>
              <a:rPr lang="en-US" sz="1600" b="0" dirty="0" smtClean="0">
                <a:solidFill>
                  <a:schemeClr val="tx1"/>
                </a:solidFill>
              </a:rPr>
              <a:t>[</a:t>
            </a:r>
            <a:r>
              <a:rPr lang="en-US" sz="1600" b="0" dirty="0" err="1" smtClean="0">
                <a:solidFill>
                  <a:schemeClr val="tx1"/>
                </a:solidFill>
              </a:rPr>
              <a:t>Emmerson</a:t>
            </a:r>
            <a:r>
              <a:rPr lang="en-US" sz="1600" b="0" dirty="0" smtClean="0">
                <a:solidFill>
                  <a:schemeClr val="tx1"/>
                </a:solidFill>
              </a:rPr>
              <a:t> and Evans, ACP, 2009]</a:t>
            </a:r>
            <a:r>
              <a:rPr lang="en-US" sz="1600" dirty="0" smtClean="0">
                <a:solidFill>
                  <a:schemeClr val="tx1"/>
                </a:solidFill>
              </a:rPr>
              <a:t>), </a:t>
            </a:r>
            <a:r>
              <a:rPr lang="en-US" sz="2000" dirty="0" smtClean="0">
                <a:solidFill>
                  <a:schemeClr val="tx1"/>
                </a:solidFill>
              </a:rPr>
              <a:t>and transport to receptor region</a:t>
            </a:r>
          </a:p>
        </p:txBody>
      </p:sp>
      <p:sp>
        <p:nvSpPr>
          <p:cNvPr id="1043" name="Rectangle 39"/>
          <p:cNvSpPr>
            <a:spLocks noChangeArrowheads="1"/>
          </p:cNvSpPr>
          <p:nvPr/>
        </p:nvSpPr>
        <p:spPr bwMode="auto">
          <a:xfrm>
            <a:off x="0" y="4216447"/>
            <a:ext cx="981075" cy="685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44" name="Rectangle 40"/>
          <p:cNvSpPr>
            <a:spLocks noChangeArrowheads="1"/>
          </p:cNvSpPr>
          <p:nvPr/>
        </p:nvSpPr>
        <p:spPr bwMode="auto">
          <a:xfrm>
            <a:off x="4724400" y="4216447"/>
            <a:ext cx="2819400" cy="685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45" name="Text Box 19"/>
          <p:cNvSpPr txBox="1">
            <a:spLocks noChangeArrowheads="1"/>
          </p:cNvSpPr>
          <p:nvPr/>
        </p:nvSpPr>
        <p:spPr bwMode="auto">
          <a:xfrm>
            <a:off x="60325" y="4332335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Helvetica" pitchFamily="34" charset="0"/>
              </a:rPr>
              <a:t>Ocean</a:t>
            </a:r>
            <a:r>
              <a:rPr lang="en-US" b="0">
                <a:solidFill>
                  <a:srgbClr val="FFFFFF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1046" name="Text Box 41"/>
          <p:cNvSpPr txBox="1">
            <a:spLocks noChangeArrowheads="1"/>
          </p:cNvSpPr>
          <p:nvPr/>
        </p:nvSpPr>
        <p:spPr bwMode="auto">
          <a:xfrm>
            <a:off x="5867400" y="4349797"/>
            <a:ext cx="930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Helvetica" pitchFamily="34" charset="0"/>
              </a:rPr>
              <a:t>Ocean</a:t>
            </a:r>
            <a:r>
              <a:rPr lang="en-US" b="0" dirty="0">
                <a:solidFill>
                  <a:srgbClr val="FFFFFF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1047" name="Rectangle 44"/>
          <p:cNvSpPr>
            <a:spLocks noChangeArrowheads="1"/>
          </p:cNvSpPr>
          <p:nvPr/>
        </p:nvSpPr>
        <p:spPr bwMode="auto">
          <a:xfrm>
            <a:off x="1066800" y="3454447"/>
            <a:ext cx="3657600" cy="762000"/>
          </a:xfrm>
          <a:prstGeom prst="rect">
            <a:avLst/>
          </a:prstGeom>
          <a:noFill/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48" name="AutoShape 56"/>
          <p:cNvSpPr>
            <a:spLocks noChangeArrowheads="1"/>
          </p:cNvSpPr>
          <p:nvPr/>
        </p:nvSpPr>
        <p:spPr bwMode="auto">
          <a:xfrm rot="2919851">
            <a:off x="3273425" y="1885997"/>
            <a:ext cx="273050" cy="1181100"/>
          </a:xfrm>
          <a:prstGeom prst="upArrow">
            <a:avLst>
              <a:gd name="adj1" fmla="val 50000"/>
              <a:gd name="adj2" fmla="val 1081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49" name="Text Box 57"/>
          <p:cNvSpPr txBox="1">
            <a:spLocks noChangeArrowheads="1"/>
          </p:cNvSpPr>
          <p:nvPr/>
        </p:nvSpPr>
        <p:spPr bwMode="auto">
          <a:xfrm>
            <a:off x="2305206" y="2078640"/>
            <a:ext cx="1047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PAN</a:t>
            </a:r>
            <a:r>
              <a:rPr lang="en-US" dirty="0" smtClean="0">
                <a:solidFill>
                  <a:srgbClr val="FF0000"/>
                </a:solidFill>
              </a:rPr>
              <a:t>, O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50" name="AutoShape 58"/>
          <p:cNvSpPr>
            <a:spLocks noChangeArrowheads="1"/>
          </p:cNvSpPr>
          <p:nvPr/>
        </p:nvSpPr>
        <p:spPr bwMode="auto">
          <a:xfrm rot="2919851">
            <a:off x="4814094" y="2080466"/>
            <a:ext cx="315912" cy="1181100"/>
          </a:xfrm>
          <a:prstGeom prst="upArrow">
            <a:avLst>
              <a:gd name="adj1" fmla="val 50000"/>
              <a:gd name="adj2" fmla="val 934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51" name="Text Box 59"/>
          <p:cNvSpPr txBox="1">
            <a:spLocks noChangeArrowheads="1"/>
          </p:cNvSpPr>
          <p:nvPr/>
        </p:nvSpPr>
        <p:spPr bwMode="auto">
          <a:xfrm>
            <a:off x="4341813" y="2309860"/>
            <a:ext cx="611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NO</a:t>
            </a:r>
            <a:r>
              <a:rPr lang="en-US" baseline="-25000">
                <a:solidFill>
                  <a:srgbClr val="000000"/>
                </a:solidFill>
              </a:rPr>
              <a:t>y</a:t>
            </a:r>
          </a:p>
        </p:txBody>
      </p:sp>
      <p:grpSp>
        <p:nvGrpSpPr>
          <p:cNvPr id="2" name="Group 56"/>
          <p:cNvGrpSpPr/>
          <p:nvPr/>
        </p:nvGrpSpPr>
        <p:grpSpPr>
          <a:xfrm>
            <a:off x="1752600" y="1538427"/>
            <a:ext cx="6705600" cy="4405173"/>
            <a:chOff x="1752600" y="1066800"/>
            <a:chExt cx="6705600" cy="4405173"/>
          </a:xfrm>
        </p:grpSpPr>
        <p:sp>
          <p:nvSpPr>
            <p:cNvPr id="1052" name="Oval 60"/>
            <p:cNvSpPr>
              <a:spLocks noChangeArrowheads="1"/>
            </p:cNvSpPr>
            <p:nvPr/>
          </p:nvSpPr>
          <p:spPr bwMode="auto">
            <a:xfrm rot="1679207">
              <a:off x="4267200" y="1442945"/>
              <a:ext cx="1295400" cy="1371600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solidFill>
                  <a:srgbClr val="0000FF"/>
                </a:solidFill>
              </a:endParaRPr>
            </a:p>
          </p:txBody>
        </p:sp>
        <p:sp>
          <p:nvSpPr>
            <p:cNvPr id="1053" name="Text Box 61"/>
            <p:cNvSpPr txBox="1">
              <a:spLocks noChangeArrowheads="1"/>
            </p:cNvSpPr>
            <p:nvPr/>
          </p:nvSpPr>
          <p:spPr bwMode="auto">
            <a:xfrm>
              <a:off x="1752600" y="4764087"/>
              <a:ext cx="6096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rgbClr val="0000FF"/>
                  </a:solidFill>
                  <a:latin typeface="Helvetica" pitchFamily="34" charset="0"/>
                </a:rPr>
                <a:t>NO</a:t>
              </a:r>
              <a:r>
                <a:rPr lang="en-US" sz="2000" baseline="-25000" dirty="0" err="1">
                  <a:solidFill>
                    <a:srgbClr val="0000FF"/>
                  </a:solidFill>
                  <a:latin typeface="Helvetica" pitchFamily="34" charset="0"/>
                </a:rPr>
                <a:t>y</a:t>
              </a:r>
              <a:r>
                <a:rPr lang="en-US" sz="2000" dirty="0">
                  <a:solidFill>
                    <a:srgbClr val="0000FF"/>
                  </a:solidFill>
                  <a:latin typeface="Helvetica" pitchFamily="34" charset="0"/>
                </a:rPr>
                <a:t> partitioning (e.g., PAN vs. HNO</a:t>
              </a:r>
              <a:r>
                <a:rPr lang="en-US" sz="2000" baseline="-25000" dirty="0">
                  <a:solidFill>
                    <a:srgbClr val="0000FF"/>
                  </a:solidFill>
                  <a:latin typeface="Helvetica" pitchFamily="34" charset="0"/>
                </a:rPr>
                <a:t>3</a:t>
              </a:r>
              <a:r>
                <a:rPr lang="en-US" sz="2000" dirty="0">
                  <a:solidFill>
                    <a:srgbClr val="0000FF"/>
                  </a:solidFill>
                  <a:latin typeface="Helvetica" pitchFamily="34" charset="0"/>
                </a:rPr>
                <a:t>) influences</a:t>
              </a:r>
            </a:p>
            <a:p>
              <a:r>
                <a:rPr lang="en-US" sz="2000" dirty="0">
                  <a:solidFill>
                    <a:srgbClr val="0000FF"/>
                  </a:solidFill>
                  <a:latin typeface="Helvetica" pitchFamily="34" charset="0"/>
                </a:rPr>
                <a:t> O</a:t>
              </a:r>
              <a:r>
                <a:rPr lang="en-US" sz="2000" baseline="-25000" dirty="0">
                  <a:solidFill>
                    <a:srgbClr val="0000FF"/>
                  </a:solidFill>
                  <a:latin typeface="Helvetica" pitchFamily="34" charset="0"/>
                </a:rPr>
                <a:t>3</a:t>
              </a:r>
              <a:r>
                <a:rPr lang="en-US" sz="2000" dirty="0">
                  <a:solidFill>
                    <a:srgbClr val="0000FF"/>
                  </a:solidFill>
                  <a:latin typeface="Helvetica" pitchFamily="34" charset="0"/>
                </a:rPr>
                <a:t> formation potential far from source region</a:t>
              </a:r>
            </a:p>
          </p:txBody>
        </p:sp>
        <p:sp>
          <p:nvSpPr>
            <p:cNvPr id="1054" name="Text Box 62"/>
            <p:cNvSpPr txBox="1">
              <a:spLocks noChangeArrowheads="1"/>
            </p:cNvSpPr>
            <p:nvPr/>
          </p:nvSpPr>
          <p:spPr bwMode="auto">
            <a:xfrm>
              <a:off x="5638800" y="1442945"/>
              <a:ext cx="6111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Helvetica" pitchFamily="34" charset="0"/>
                </a:rPr>
                <a:t>NO</a:t>
              </a:r>
              <a:r>
                <a:rPr lang="en-US" baseline="-25000">
                  <a:solidFill>
                    <a:srgbClr val="0000FF"/>
                  </a:solidFill>
                  <a:latin typeface="Helvetica" pitchFamily="34" charset="0"/>
                </a:rPr>
                <a:t>x</a:t>
              </a:r>
            </a:p>
          </p:txBody>
        </p:sp>
        <p:sp>
          <p:nvSpPr>
            <p:cNvPr id="1055" name="AutoShape 64"/>
            <p:cNvSpPr>
              <a:spLocks noChangeArrowheads="1"/>
            </p:cNvSpPr>
            <p:nvPr/>
          </p:nvSpPr>
          <p:spPr bwMode="auto">
            <a:xfrm rot="5400000">
              <a:off x="6311900" y="1379445"/>
              <a:ext cx="228600" cy="508000"/>
            </a:xfrm>
            <a:prstGeom prst="upArrow">
              <a:avLst>
                <a:gd name="adj1" fmla="val 50000"/>
                <a:gd name="adj2" fmla="val 55556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056" name="AutoShape 66"/>
            <p:cNvSpPr>
              <a:spLocks noChangeArrowheads="1"/>
            </p:cNvSpPr>
            <p:nvPr/>
          </p:nvSpPr>
          <p:spPr bwMode="auto">
            <a:xfrm rot="10800000">
              <a:off x="7162800" y="2357345"/>
              <a:ext cx="2286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057" name="AutoShape 67"/>
            <p:cNvSpPr>
              <a:spLocks noChangeArrowheads="1"/>
            </p:cNvSpPr>
            <p:nvPr/>
          </p:nvSpPr>
          <p:spPr bwMode="auto">
            <a:xfrm rot="10800000">
              <a:off x="5410200" y="3195545"/>
              <a:ext cx="2286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058" name="Text Box 68"/>
            <p:cNvSpPr txBox="1">
              <a:spLocks noChangeArrowheads="1"/>
            </p:cNvSpPr>
            <p:nvPr/>
          </p:nvSpPr>
          <p:spPr bwMode="auto">
            <a:xfrm>
              <a:off x="7410450" y="1066800"/>
              <a:ext cx="666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PAN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9" name="AutoShape 69"/>
            <p:cNvSpPr>
              <a:spLocks noChangeArrowheads="1"/>
            </p:cNvSpPr>
            <p:nvPr/>
          </p:nvSpPr>
          <p:spPr bwMode="auto">
            <a:xfrm rot="5400000">
              <a:off x="7810500" y="1409700"/>
              <a:ext cx="914400" cy="3810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061" name="Text Box 71"/>
            <p:cNvSpPr txBox="1">
              <a:spLocks noChangeArrowheads="1"/>
            </p:cNvSpPr>
            <p:nvPr/>
          </p:nvSpPr>
          <p:spPr bwMode="auto">
            <a:xfrm>
              <a:off x="4800600" y="2585945"/>
              <a:ext cx="3048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     other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organic nitrates     </a:t>
              </a:r>
              <a:r>
                <a:rPr lang="en-US" dirty="0">
                  <a:solidFill>
                    <a:srgbClr val="0000FF"/>
                  </a:solidFill>
                  <a:latin typeface="Helvetica" pitchFamily="34" charset="0"/>
                </a:rPr>
                <a:t>HNO</a:t>
              </a:r>
              <a:r>
                <a:rPr lang="en-US" baseline="-25000" dirty="0">
                  <a:solidFill>
                    <a:srgbClr val="0000FF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062" name="Text Box 72"/>
            <p:cNvSpPr txBox="1">
              <a:spLocks noChangeArrowheads="1"/>
            </p:cNvSpPr>
            <p:nvPr/>
          </p:nvSpPr>
          <p:spPr bwMode="auto">
            <a:xfrm>
              <a:off x="6924675" y="1976345"/>
              <a:ext cx="6953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Helvetica" pitchFamily="34" charset="0"/>
                </a:rPr>
                <a:t>N</a:t>
              </a:r>
              <a:r>
                <a:rPr lang="en-US" baseline="-25000">
                  <a:solidFill>
                    <a:srgbClr val="0000FF"/>
                  </a:solidFill>
                  <a:latin typeface="Helvetica" pitchFamily="34" charset="0"/>
                </a:rPr>
                <a:t>2</a:t>
              </a:r>
              <a:r>
                <a:rPr lang="en-US">
                  <a:solidFill>
                    <a:srgbClr val="0000FF"/>
                  </a:solidFill>
                  <a:latin typeface="Helvetica" pitchFamily="34" charset="0"/>
                </a:rPr>
                <a:t>O</a:t>
              </a:r>
              <a:r>
                <a:rPr lang="en-US" baseline="-25000">
                  <a:solidFill>
                    <a:srgbClr val="0000FF"/>
                  </a:solidFill>
                  <a:latin typeface="Helvetica" pitchFamily="34" charset="0"/>
                </a:rPr>
                <a:t>5</a:t>
              </a: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064" name="AutoShape 74"/>
            <p:cNvSpPr>
              <a:spLocks noChangeArrowheads="1"/>
            </p:cNvSpPr>
            <p:nvPr/>
          </p:nvSpPr>
          <p:spPr bwMode="auto">
            <a:xfrm rot="10800000">
              <a:off x="7162800" y="3195545"/>
              <a:ext cx="2286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38200" y="207864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NOx+VOC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990600" y="4586427"/>
            <a:ext cx="13747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Continent</a:t>
            </a:r>
            <a:endParaRPr lang="en-US" sz="20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7543800" y="3519627"/>
            <a:ext cx="1524000" cy="762000"/>
          </a:xfrm>
          <a:prstGeom prst="rect">
            <a:avLst/>
          </a:prstGeom>
          <a:noFill/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8305800" y="3224055"/>
            <a:ext cx="228600" cy="528637"/>
          </a:xfrm>
          <a:prstGeom prst="upDownArrow">
            <a:avLst>
              <a:gd name="adj1" fmla="val 50000"/>
              <a:gd name="adj2" fmla="val 4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2" name="Freeform 15"/>
          <p:cNvSpPr>
            <a:spLocks/>
          </p:cNvSpPr>
          <p:nvPr/>
        </p:nvSpPr>
        <p:spPr bwMode="auto">
          <a:xfrm>
            <a:off x="7480300" y="3911556"/>
            <a:ext cx="481116" cy="387235"/>
          </a:xfrm>
          <a:custGeom>
            <a:avLst/>
            <a:gdLst>
              <a:gd name="T0" fmla="*/ 2147483647 w 413"/>
              <a:gd name="T1" fmla="*/ 2147483647 h 317"/>
              <a:gd name="T2" fmla="*/ 2147483647 w 413"/>
              <a:gd name="T3" fmla="*/ 2147483647 h 317"/>
              <a:gd name="T4" fmla="*/ 2147483647 w 413"/>
              <a:gd name="T5" fmla="*/ 2147483647 h 317"/>
              <a:gd name="T6" fmla="*/ 2147483647 w 413"/>
              <a:gd name="T7" fmla="*/ 2147483647 h 317"/>
              <a:gd name="T8" fmla="*/ 2147483647 w 413"/>
              <a:gd name="T9" fmla="*/ 2147483647 h 317"/>
              <a:gd name="T10" fmla="*/ 2147483647 w 413"/>
              <a:gd name="T11" fmla="*/ 2147483647 h 317"/>
              <a:gd name="T12" fmla="*/ 2147483647 w 413"/>
              <a:gd name="T13" fmla="*/ 2147483647 h 317"/>
              <a:gd name="T14" fmla="*/ 2147483647 w 413"/>
              <a:gd name="T15" fmla="*/ 2147483647 h 317"/>
              <a:gd name="T16" fmla="*/ 2147483647 w 413"/>
              <a:gd name="T17" fmla="*/ 2147483647 h 317"/>
              <a:gd name="T18" fmla="*/ 2147483647 w 413"/>
              <a:gd name="T19" fmla="*/ 2147483647 h 317"/>
              <a:gd name="T20" fmla="*/ 2147483647 w 413"/>
              <a:gd name="T21" fmla="*/ 2147483647 h 317"/>
              <a:gd name="T22" fmla="*/ 2147483647 w 413"/>
              <a:gd name="T23" fmla="*/ 2147483647 h 317"/>
              <a:gd name="T24" fmla="*/ 2147483647 w 413"/>
              <a:gd name="T25" fmla="*/ 2147483647 h 317"/>
              <a:gd name="T26" fmla="*/ 2147483647 w 413"/>
              <a:gd name="T27" fmla="*/ 2147483647 h 317"/>
              <a:gd name="T28" fmla="*/ 2147483647 w 413"/>
              <a:gd name="T29" fmla="*/ 2147483647 h 3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3"/>
              <a:gd name="T46" fmla="*/ 0 h 317"/>
              <a:gd name="T47" fmla="*/ 413 w 413"/>
              <a:gd name="T48" fmla="*/ 317 h 3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3" h="317">
                <a:moveTo>
                  <a:pt x="21" y="254"/>
                </a:moveTo>
                <a:cubicBezTo>
                  <a:pt x="30" y="228"/>
                  <a:pt x="46" y="209"/>
                  <a:pt x="53" y="182"/>
                </a:cubicBezTo>
                <a:cubicBezTo>
                  <a:pt x="54" y="177"/>
                  <a:pt x="65" y="118"/>
                  <a:pt x="69" y="110"/>
                </a:cubicBezTo>
                <a:cubicBezTo>
                  <a:pt x="94" y="60"/>
                  <a:pt x="116" y="61"/>
                  <a:pt x="149" y="22"/>
                </a:cubicBezTo>
                <a:cubicBezTo>
                  <a:pt x="167" y="0"/>
                  <a:pt x="144" y="62"/>
                  <a:pt x="160" y="38"/>
                </a:cubicBezTo>
                <a:cubicBezTo>
                  <a:pt x="168" y="43"/>
                  <a:pt x="204" y="29"/>
                  <a:pt x="208" y="38"/>
                </a:cubicBezTo>
                <a:cubicBezTo>
                  <a:pt x="217" y="61"/>
                  <a:pt x="231" y="70"/>
                  <a:pt x="237" y="102"/>
                </a:cubicBezTo>
                <a:cubicBezTo>
                  <a:pt x="245" y="144"/>
                  <a:pt x="236" y="168"/>
                  <a:pt x="277" y="182"/>
                </a:cubicBezTo>
                <a:cubicBezTo>
                  <a:pt x="308" y="136"/>
                  <a:pt x="326" y="85"/>
                  <a:pt x="357" y="38"/>
                </a:cubicBezTo>
                <a:cubicBezTo>
                  <a:pt x="364" y="27"/>
                  <a:pt x="380" y="23"/>
                  <a:pt x="389" y="14"/>
                </a:cubicBezTo>
                <a:cubicBezTo>
                  <a:pt x="396" y="7"/>
                  <a:pt x="373" y="25"/>
                  <a:pt x="365" y="30"/>
                </a:cubicBezTo>
                <a:cubicBezTo>
                  <a:pt x="373" y="104"/>
                  <a:pt x="395" y="167"/>
                  <a:pt x="413" y="238"/>
                </a:cubicBezTo>
                <a:cubicBezTo>
                  <a:pt x="410" y="249"/>
                  <a:pt x="405" y="270"/>
                  <a:pt x="405" y="270"/>
                </a:cubicBezTo>
                <a:cubicBezTo>
                  <a:pt x="320" y="273"/>
                  <a:pt x="234" y="274"/>
                  <a:pt x="149" y="278"/>
                </a:cubicBezTo>
                <a:cubicBezTo>
                  <a:pt x="119" y="279"/>
                  <a:pt x="0" y="317"/>
                  <a:pt x="21" y="254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53" name="Picture 18" descr="fores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72421"/>
          <a:stretch>
            <a:fillRect/>
          </a:stretch>
        </p:blipFill>
        <p:spPr bwMode="auto">
          <a:xfrm>
            <a:off x="7696200" y="3892141"/>
            <a:ext cx="1295400" cy="38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1" descr="MCj028080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5085" y="3546317"/>
            <a:ext cx="956915" cy="663575"/>
          </a:xfrm>
          <a:prstGeom prst="rect">
            <a:avLst/>
          </a:prstGeom>
          <a:noFill/>
        </p:spPr>
      </p:pic>
      <p:pic>
        <p:nvPicPr>
          <p:cNvPr id="56" name="Picture 81" descr="MCj028080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3752692"/>
            <a:ext cx="685800" cy="475570"/>
          </a:xfrm>
          <a:prstGeom prst="rect">
            <a:avLst/>
          </a:prstGeom>
          <a:noFill/>
        </p:spPr>
      </p:pic>
      <p:grpSp>
        <p:nvGrpSpPr>
          <p:cNvPr id="4" name="Group 57"/>
          <p:cNvGrpSpPr/>
          <p:nvPr/>
        </p:nvGrpSpPr>
        <p:grpSpPr>
          <a:xfrm>
            <a:off x="6689725" y="1898697"/>
            <a:ext cx="1936750" cy="1163730"/>
            <a:chOff x="6689725" y="1427070"/>
            <a:chExt cx="1936750" cy="1163730"/>
          </a:xfrm>
        </p:grpSpPr>
        <p:sp>
          <p:nvSpPr>
            <p:cNvPr id="1060" name="Text Box 70"/>
            <p:cNvSpPr txBox="1">
              <a:spLocks noChangeArrowheads="1"/>
            </p:cNvSpPr>
            <p:nvPr/>
          </p:nvSpPr>
          <p:spPr bwMode="auto">
            <a:xfrm>
              <a:off x="8153400" y="2193925"/>
              <a:ext cx="473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O</a:t>
              </a:r>
              <a:r>
                <a:rPr lang="en-US" sz="2000" baseline="-25000" dirty="0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1063" name="Text Box 73"/>
            <p:cNvSpPr txBox="1">
              <a:spLocks noChangeArrowheads="1"/>
            </p:cNvSpPr>
            <p:nvPr/>
          </p:nvSpPr>
          <p:spPr bwMode="auto">
            <a:xfrm>
              <a:off x="6689725" y="1427070"/>
              <a:ext cx="473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O</a:t>
              </a:r>
              <a:r>
                <a:rPr lang="en-US" sz="2000" baseline="-25000" dirty="0">
                  <a:solidFill>
                    <a:srgbClr val="CC0000"/>
                  </a:solidFill>
                </a:rPr>
                <a:t>3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913842" y="1840250"/>
            <a:ext cx="151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CH</a:t>
            </a:r>
            <a:r>
              <a:rPr lang="en-US" sz="1400" baseline="-25000" dirty="0" smtClean="0">
                <a:solidFill>
                  <a:srgbClr val="00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C(O)OONO</a:t>
            </a:r>
            <a:r>
              <a:rPr lang="en-US" sz="14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6306" y="6096000"/>
            <a:ext cx="8638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How well do the models used to estimate intercontinental O</a:t>
            </a:r>
            <a:r>
              <a:rPr lang="en-US" sz="2000" baseline="-25000" dirty="0" smtClean="0">
                <a:solidFill>
                  <a:srgbClr val="FF0000"/>
                </a:solidFill>
              </a:rPr>
              <a:t>3 </a:t>
            </a:r>
            <a:r>
              <a:rPr lang="en-US" sz="2000" dirty="0" smtClean="0">
                <a:solidFill>
                  <a:srgbClr val="FF0000"/>
                </a:solidFill>
              </a:rPr>
              <a:t>transport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simulate observed distributions of PAN?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Comparison of models with PAN measurements at mountain sites in Europe and Western USA</a:t>
            </a:r>
            <a:endParaRPr lang="en-US" dirty="0"/>
          </a:p>
        </p:txBody>
      </p:sp>
      <p:pic>
        <p:nvPicPr>
          <p:cNvPr id="22" name="Picture 21" descr="HTAP_regions_mtnsites.png"/>
          <p:cNvPicPr>
            <a:picLocks noChangeAspect="1"/>
          </p:cNvPicPr>
          <p:nvPr/>
        </p:nvPicPr>
        <p:blipFill>
          <a:blip r:embed="rId2" cstate="print"/>
          <a:srcRect l="15149" t="22537" r="49610" b="65792"/>
          <a:stretch>
            <a:fillRect/>
          </a:stretch>
        </p:blipFill>
        <p:spPr>
          <a:xfrm>
            <a:off x="0" y="1012370"/>
            <a:ext cx="4038600" cy="1730829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3962400" y="926068"/>
            <a:ext cx="5181600" cy="2731532"/>
            <a:chOff x="3962400" y="926068"/>
            <a:chExt cx="5181600" cy="2731532"/>
          </a:xfrm>
        </p:grpSpPr>
        <p:pic>
          <p:nvPicPr>
            <p:cNvPr id="18" name="Picture 17" descr="obs_v_models_dark_shading.png"/>
            <p:cNvPicPr>
              <a:picLocks noChangeAspect="1"/>
            </p:cNvPicPr>
            <p:nvPr/>
          </p:nvPicPr>
          <p:blipFill>
            <a:blip r:embed="rId3" cstate="print"/>
            <a:srcRect l="50935" t="11016" r="8322" b="63889"/>
            <a:stretch>
              <a:fillRect/>
            </a:stretch>
          </p:blipFill>
          <p:spPr>
            <a:xfrm>
              <a:off x="4180915" y="1295400"/>
              <a:ext cx="4963085" cy="2362200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 bwMode="auto">
            <a:xfrm rot="10800000" flipV="1">
              <a:off x="3962400" y="1066801"/>
              <a:ext cx="1981202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979522" y="926068"/>
              <a:ext cx="23262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Zugspitze (2.67 km)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3695164" y="2031504"/>
              <a:ext cx="12319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PAN (</a:t>
              </a:r>
              <a:r>
                <a:rPr lang="en-US" dirty="0" err="1" smtClean="0"/>
                <a:t>ppt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33801" y="1752600"/>
            <a:ext cx="5431970" cy="3886200"/>
            <a:chOff x="3733801" y="1752600"/>
            <a:chExt cx="5431970" cy="3886200"/>
          </a:xfrm>
        </p:grpSpPr>
        <p:pic>
          <p:nvPicPr>
            <p:cNvPr id="43" name="Picture 42" descr="obs_v_models_dark_shading.png"/>
            <p:cNvPicPr>
              <a:picLocks noChangeAspect="1"/>
            </p:cNvPicPr>
            <p:nvPr/>
          </p:nvPicPr>
          <p:blipFill>
            <a:blip r:embed="rId3" cstate="print"/>
            <a:srcRect l="7929" t="36112" r="51411" b="35555"/>
            <a:stretch>
              <a:fillRect/>
            </a:stretch>
          </p:blipFill>
          <p:spPr>
            <a:xfrm>
              <a:off x="4495800" y="3124200"/>
              <a:ext cx="4669971" cy="25146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366201" y="3135868"/>
              <a:ext cx="27109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Jungfraujoch</a:t>
              </a:r>
              <a:r>
                <a:rPr lang="en-US" dirty="0" smtClean="0">
                  <a:solidFill>
                    <a:srgbClr val="FF0000"/>
                  </a:solidFill>
                </a:rPr>
                <a:t> (3.58 km)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7" idx="1"/>
            </p:cNvCxnSpPr>
            <p:nvPr/>
          </p:nvCxnSpPr>
          <p:spPr bwMode="auto">
            <a:xfrm rot="10800000">
              <a:off x="3733801" y="1752600"/>
              <a:ext cx="1632401" cy="156793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5" name="Text Box 61"/>
          <p:cNvSpPr txBox="1">
            <a:spLocks noChangeArrowheads="1"/>
          </p:cNvSpPr>
          <p:nvPr/>
        </p:nvSpPr>
        <p:spPr bwMode="auto">
          <a:xfrm>
            <a:off x="228600" y="5486400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</a:rPr>
              <a:t> No measurements for year 2001; observed </a:t>
            </a:r>
            <a:r>
              <a:rPr lang="en-US" sz="2000" dirty="0" err="1" smtClean="0">
                <a:solidFill>
                  <a:srgbClr val="0000FF"/>
                </a:solidFill>
                <a:latin typeface="Helvetica" pitchFamily="34" charset="0"/>
              </a:rPr>
              <a:t>interannual</a:t>
            </a:r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</a:rPr>
              <a:t> variability precludes definitive conclusions as to which models are best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</a:rPr>
              <a:t> Multi-model mean generally within range of observations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</a:rPr>
              <a:t> Some models consistently high/low; others vary site to site </a:t>
            </a:r>
            <a:endParaRPr lang="en-US" sz="2000" dirty="0">
              <a:solidFill>
                <a:srgbClr val="0000FF"/>
              </a:solidFill>
              <a:latin typeface="Helvetica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0" y="1524000"/>
            <a:ext cx="4772378" cy="3570514"/>
            <a:chOff x="0" y="1915886"/>
            <a:chExt cx="4772378" cy="3570514"/>
          </a:xfrm>
        </p:grpSpPr>
        <p:pic>
          <p:nvPicPr>
            <p:cNvPr id="38" name="Picture 37" descr="obs_v_models_dark_shading.png"/>
            <p:cNvPicPr>
              <a:picLocks noChangeAspect="1"/>
            </p:cNvPicPr>
            <p:nvPr/>
          </p:nvPicPr>
          <p:blipFill>
            <a:blip r:embed="rId3" cstate="print"/>
            <a:srcRect l="7929" t="10339" r="51411" b="64900"/>
            <a:stretch>
              <a:fillRect/>
            </a:stretch>
          </p:blipFill>
          <p:spPr>
            <a:xfrm>
              <a:off x="76200" y="3124200"/>
              <a:ext cx="4696178" cy="23622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 rot="16200000">
              <a:off x="-431304" y="4165104"/>
              <a:ext cx="12319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PAN (</a:t>
              </a:r>
              <a:r>
                <a:rPr lang="en-US" dirty="0" err="1" smtClean="0"/>
                <a:t>ppt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0" y="1915886"/>
              <a:ext cx="26340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Mt. Bachelor (2.76 km)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rot="16200000" flipV="1">
              <a:off x="38103" y="2411188"/>
              <a:ext cx="1142998" cy="60959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1" name="Group 90"/>
          <p:cNvGrpSpPr/>
          <p:nvPr/>
        </p:nvGrpSpPr>
        <p:grpSpPr>
          <a:xfrm>
            <a:off x="630466" y="2808514"/>
            <a:ext cx="3274684" cy="1752600"/>
            <a:chOff x="630466" y="2808514"/>
            <a:chExt cx="3274684" cy="1752600"/>
          </a:xfrm>
        </p:grpSpPr>
        <p:grpSp>
          <p:nvGrpSpPr>
            <p:cNvPr id="63" name="Group 62"/>
            <p:cNvGrpSpPr/>
            <p:nvPr/>
          </p:nvGrpSpPr>
          <p:grpSpPr>
            <a:xfrm>
              <a:off x="630466" y="2808514"/>
              <a:ext cx="1762021" cy="1752600"/>
              <a:chOff x="630466" y="3200400"/>
              <a:chExt cx="1762021" cy="1752600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30466" y="3200400"/>
                <a:ext cx="17620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Range across </a:t>
                </a:r>
              </a:p>
              <a:p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models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rot="5400000">
                <a:off x="511628" y="4343400"/>
                <a:ext cx="1218406" cy="794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1981200" y="2884714"/>
              <a:ext cx="1923950" cy="1066800"/>
              <a:chOff x="1981200" y="3276600"/>
              <a:chExt cx="1923950" cy="1066800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2425258" y="3276600"/>
                <a:ext cx="14798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Multi-model</a:t>
                </a:r>
              </a:p>
              <a:p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 mean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rot="5400000">
                <a:off x="1905000" y="3733800"/>
                <a:ext cx="685800" cy="533400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76200" y="3733800"/>
            <a:ext cx="2286000" cy="1713131"/>
            <a:chOff x="76200" y="3733800"/>
            <a:chExt cx="2286000" cy="1713131"/>
          </a:xfrm>
        </p:grpSpPr>
        <p:sp>
          <p:nvSpPr>
            <p:cNvPr id="72" name="TextBox 71"/>
            <p:cNvSpPr txBox="1"/>
            <p:nvPr/>
          </p:nvSpPr>
          <p:spPr>
            <a:xfrm>
              <a:off x="76200" y="4800600"/>
              <a:ext cx="2133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Selected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individual models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 bwMode="auto">
            <a:xfrm rot="16200000" flipV="1">
              <a:off x="914400" y="4648200"/>
              <a:ext cx="609602" cy="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1219200" y="4648200"/>
              <a:ext cx="1143000" cy="228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rot="5400000" flipH="1" flipV="1">
              <a:off x="990600" y="4495800"/>
              <a:ext cx="685800" cy="228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rot="16200000" flipV="1">
              <a:off x="381000" y="4114800"/>
              <a:ext cx="12192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" y="3505200"/>
            <a:ext cx="6096000" cy="3352800"/>
            <a:chOff x="76200" y="3505200"/>
            <a:chExt cx="6096000" cy="3352800"/>
          </a:xfrm>
        </p:grpSpPr>
        <p:pic>
          <p:nvPicPr>
            <p:cNvPr id="4" name="Picture 3" descr="eu_attrib_jfj_dark.png"/>
            <p:cNvPicPr>
              <a:picLocks noChangeAspect="1"/>
            </p:cNvPicPr>
            <p:nvPr/>
          </p:nvPicPr>
          <p:blipFill>
            <a:blip r:embed="rId2" cstate="print"/>
            <a:srcRect l="53903" t="7778" r="7071" b="64444"/>
            <a:stretch>
              <a:fillRect/>
            </a:stretch>
          </p:blipFill>
          <p:spPr>
            <a:xfrm>
              <a:off x="76200" y="3505200"/>
              <a:ext cx="6096000" cy="3352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0" y="4038600"/>
              <a:ext cx="3424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FRACTION OF PAN FROM EU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models rank differently in terms of </a:t>
            </a:r>
            <a:br>
              <a:rPr lang="en-US" dirty="0" smtClean="0"/>
            </a:br>
            <a:r>
              <a:rPr lang="en-US" dirty="0" smtClean="0"/>
              <a:t>absolute vs. relative source attribution</a:t>
            </a:r>
            <a:endParaRPr lang="en-US" dirty="0"/>
          </a:p>
        </p:txBody>
      </p:sp>
      <p:pic>
        <p:nvPicPr>
          <p:cNvPr id="6" name="Picture 5" descr="eu_attrib_jfj_dark.png"/>
          <p:cNvPicPr>
            <a:picLocks noChangeAspect="1"/>
          </p:cNvPicPr>
          <p:nvPr/>
        </p:nvPicPr>
        <p:blipFill>
          <a:blip r:embed="rId2" cstate="print"/>
          <a:srcRect l="10368" t="7778" r="50976" b="68232"/>
          <a:stretch>
            <a:fillRect/>
          </a:stretch>
        </p:blipFill>
        <p:spPr>
          <a:xfrm>
            <a:off x="0" y="990600"/>
            <a:ext cx="6038088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4946" y="1524000"/>
            <a:ext cx="236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 FROM EU (</a:t>
            </a:r>
            <a:r>
              <a:rPr lang="en-US" dirty="0" err="1" smtClean="0"/>
              <a:t>ppt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1295400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Determined by differencing </a:t>
            </a:r>
          </a:p>
          <a:p>
            <a:r>
              <a:rPr lang="en-US" dirty="0" smtClean="0"/>
              <a:t>simulations with</a:t>
            </a:r>
          </a:p>
          <a:p>
            <a:r>
              <a:rPr lang="en-US" dirty="0" smtClean="0"/>
              <a:t>-20% EU anthrop. emissions</a:t>
            </a:r>
          </a:p>
          <a:p>
            <a:r>
              <a:rPr lang="en-US" dirty="0" smtClean="0"/>
              <a:t>from the base case, then x5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6472" y="3505200"/>
            <a:ext cx="33137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Relative attribution matters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from a policy perspective.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Evaluating models with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total observed PAN won’t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address relative importance.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Observational constraints?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28779" y="1981200"/>
            <a:ext cx="3209821" cy="1752600"/>
            <a:chOff x="695329" y="2808514"/>
            <a:chExt cx="3209821" cy="1752600"/>
          </a:xfrm>
        </p:grpSpPr>
        <p:grpSp>
          <p:nvGrpSpPr>
            <p:cNvPr id="13" name="Group 62"/>
            <p:cNvGrpSpPr/>
            <p:nvPr/>
          </p:nvGrpSpPr>
          <p:grpSpPr>
            <a:xfrm>
              <a:off x="695329" y="2808514"/>
              <a:ext cx="1762021" cy="1752600"/>
              <a:chOff x="695329" y="3200400"/>
              <a:chExt cx="1762021" cy="17526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95329" y="3200400"/>
                <a:ext cx="17620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Range across </a:t>
                </a:r>
              </a:p>
              <a:p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models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511628" y="4343400"/>
                <a:ext cx="1218406" cy="794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70"/>
            <p:cNvGrpSpPr/>
            <p:nvPr/>
          </p:nvGrpSpPr>
          <p:grpSpPr>
            <a:xfrm>
              <a:off x="1981200" y="2884714"/>
              <a:ext cx="1923950" cy="1066800"/>
              <a:chOff x="1981200" y="3276600"/>
              <a:chExt cx="1923950" cy="106680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425258" y="3276600"/>
                <a:ext cx="14798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Multi-model</a:t>
                </a:r>
              </a:p>
              <a:p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</a:rPr>
                  <a:t> mean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1905000" y="3733800"/>
                <a:ext cx="685800" cy="533400"/>
              </a:xfrm>
              <a:prstGeom prst="straightConnector1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influence of regional O</a:t>
            </a:r>
            <a:r>
              <a:rPr lang="en-US" baseline="-25000" dirty="0" smtClean="0"/>
              <a:t>3</a:t>
            </a:r>
            <a:r>
              <a:rPr lang="en-US" dirty="0" smtClean="0"/>
              <a:t> precursors on PAN at Mount Bachelor (OR), as estimated by the models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67000" y="1143000"/>
            <a:ext cx="592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4 example HTAP models sampled at Mount Bachelor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152400" y="1371600"/>
            <a:ext cx="8763000" cy="2024744"/>
            <a:chOff x="228600" y="1328056"/>
            <a:chExt cx="8763000" cy="202474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6937" t="36317" r="7391" b="38462"/>
            <a:stretch>
              <a:fillRect/>
            </a:stretch>
          </p:blipFill>
          <p:spPr bwMode="auto">
            <a:xfrm>
              <a:off x="7315200" y="1447800"/>
              <a:ext cx="1676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6937" t="8070" r="7391" b="66709"/>
            <a:stretch>
              <a:fillRect/>
            </a:stretch>
          </p:blipFill>
          <p:spPr bwMode="auto">
            <a:xfrm>
              <a:off x="5715000" y="1447800"/>
              <a:ext cx="1676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9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385" t="36317" r="67943" b="38462"/>
            <a:stretch>
              <a:fillRect/>
            </a:stretch>
          </p:blipFill>
          <p:spPr bwMode="auto">
            <a:xfrm>
              <a:off x="4114800" y="1447800"/>
              <a:ext cx="1676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655" t="8070" r="67943" b="66709"/>
            <a:stretch>
              <a:fillRect/>
            </a:stretch>
          </p:blipFill>
          <p:spPr bwMode="auto">
            <a:xfrm>
              <a:off x="2286000" y="1447800"/>
              <a:ext cx="1861458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7819484" y="175260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MOZART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" y="1542871"/>
              <a:ext cx="1828799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Fraction of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total PAN from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source region</a:t>
              </a:r>
            </a:p>
            <a:p>
              <a:r>
                <a:rPr lang="en-US" dirty="0" smtClean="0">
                  <a:solidFill>
                    <a:srgbClr val="009900"/>
                  </a:solidFill>
                </a:rPr>
                <a:t>EU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NA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EA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B0F0"/>
                  </a:solidFill>
                </a:rPr>
                <a:t>SA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9696" y="1328056"/>
              <a:ext cx="433132" cy="19543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0.8</a:t>
              </a:r>
            </a:p>
            <a:p>
              <a:endParaRPr lang="en-US" sz="1100" dirty="0" smtClean="0">
                <a:solidFill>
                  <a:srgbClr val="000000"/>
                </a:solidFill>
              </a:endParaRP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0.6</a:t>
              </a:r>
            </a:p>
            <a:p>
              <a:endParaRPr lang="en-US" sz="1200" dirty="0" smtClean="0">
                <a:solidFill>
                  <a:srgbClr val="000000"/>
                </a:solidFill>
              </a:endParaRP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0.4</a:t>
              </a:r>
            </a:p>
            <a:p>
              <a:endParaRPr lang="en-US" sz="1400" dirty="0" smtClean="0">
                <a:solidFill>
                  <a:srgbClr val="000000"/>
                </a:solidFill>
              </a:endParaRP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0.2</a:t>
              </a:r>
            </a:p>
            <a:p>
              <a:endParaRPr lang="en-US" sz="1400" dirty="0" smtClean="0">
                <a:solidFill>
                  <a:srgbClr val="000000"/>
                </a:solidFill>
              </a:endParaRP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0.0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90800" y="15240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91000" y="15240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67400" y="15240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67600" y="15240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867400" y="4038600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EU/EA PAN influence  c</a:t>
            </a:r>
            <a:r>
              <a:rPr lang="en-US" sz="2000" dirty="0" smtClean="0">
                <a:solidFill>
                  <a:srgbClr val="0000FF"/>
                </a:solidFill>
              </a:rPr>
              <a:t>orrelates with EA/EU AVOC emissions;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6200" y="3505200"/>
            <a:ext cx="5791200" cy="3048000"/>
            <a:chOff x="76200" y="3505200"/>
            <a:chExt cx="5791200" cy="3048000"/>
          </a:xfrm>
        </p:grpSpPr>
        <p:pic>
          <p:nvPicPr>
            <p:cNvPr id="33" name="Picture 32" descr="vocfract_vs_panfract_mbo_jfj_paper_mboflipped.png"/>
            <p:cNvPicPr>
              <a:picLocks noChangeAspect="1"/>
            </p:cNvPicPr>
            <p:nvPr/>
          </p:nvPicPr>
          <p:blipFill>
            <a:blip r:embed="rId4" cstate="print"/>
            <a:srcRect l="12614" t="24444" r="52876" b="57778"/>
            <a:stretch>
              <a:fillRect/>
            </a:stretch>
          </p:blipFill>
          <p:spPr>
            <a:xfrm>
              <a:off x="1295400" y="3505200"/>
              <a:ext cx="4572000" cy="3048000"/>
            </a:xfrm>
            <a:prstGeom prst="rect">
              <a:avLst/>
            </a:prstGeom>
          </p:spPr>
        </p:pic>
        <p:grpSp>
          <p:nvGrpSpPr>
            <p:cNvPr id="6" name="Group 32"/>
            <p:cNvGrpSpPr/>
            <p:nvPr/>
          </p:nvGrpSpPr>
          <p:grpSpPr>
            <a:xfrm>
              <a:off x="3810000" y="4495800"/>
              <a:ext cx="1752600" cy="1524000"/>
              <a:chOff x="6934200" y="4940370"/>
              <a:chExt cx="1752600" cy="15240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rot="5400000" flipH="1" flipV="1">
                <a:off x="8077994" y="5396776"/>
                <a:ext cx="9144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0800000">
                <a:off x="6934200" y="5473772"/>
                <a:ext cx="533400" cy="38099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7360796" y="5818039"/>
                <a:ext cx="13260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Individual </a:t>
                </a:r>
              </a:p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models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-75406" y="5065137"/>
              <a:ext cx="1524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6200" y="3657600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More EU 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influence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636" y="5827931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More EA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influence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33600" y="5715000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r</a:t>
              </a:r>
              <a:r>
                <a:rPr lang="en-US" baseline="30000" dirty="0" smtClean="0">
                  <a:solidFill>
                    <a:srgbClr val="000000"/>
                  </a:solidFill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</a:rPr>
                <a:t>=0.85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55372" y="3907972"/>
            <a:ext cx="6294042" cy="1978538"/>
            <a:chOff x="2155372" y="3907972"/>
            <a:chExt cx="6294042" cy="1978538"/>
          </a:xfrm>
        </p:grpSpPr>
        <p:grpSp>
          <p:nvGrpSpPr>
            <p:cNvPr id="43" name="Group 42"/>
            <p:cNvGrpSpPr/>
            <p:nvPr/>
          </p:nvGrpSpPr>
          <p:grpSpPr>
            <a:xfrm>
              <a:off x="2155372" y="3907972"/>
              <a:ext cx="1133087" cy="1323439"/>
              <a:chOff x="2155372" y="3907972"/>
              <a:chExt cx="1133087" cy="132343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209800" y="4953000"/>
                <a:ext cx="152400" cy="152400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2188028" y="4495800"/>
                <a:ext cx="152400" cy="152400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2242168">
                <a:off x="2171946" y="4220549"/>
                <a:ext cx="154689" cy="16950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0800000">
                <a:off x="2198914" y="4724400"/>
                <a:ext cx="152400" cy="152400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155372" y="39624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29542" y="3907972"/>
                <a:ext cx="95891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NCEP</a:t>
                </a:r>
              </a:p>
              <a:p>
                <a:r>
                  <a:rPr lang="en-US" sz="1600" dirty="0" smtClean="0"/>
                  <a:t>ECMWF</a:t>
                </a:r>
              </a:p>
              <a:p>
                <a:r>
                  <a:rPr lang="en-US" sz="1600" dirty="0" smtClean="0"/>
                  <a:t>GEOS</a:t>
                </a:r>
              </a:p>
              <a:p>
                <a:r>
                  <a:rPr lang="en-US" sz="1600" dirty="0" smtClean="0"/>
                  <a:t>CMC</a:t>
                </a:r>
              </a:p>
              <a:p>
                <a:r>
                  <a:rPr lang="en-US" sz="1600" dirty="0" smtClean="0"/>
                  <a:t>GCM </a:t>
                </a:r>
                <a:endParaRPr lang="en-US" sz="1600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5943600" y="5486400"/>
              <a:ext cx="25058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00FF"/>
                  </a:solidFill>
                </a:rPr>
                <a:t>…Or meteorology?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04800" y="1944469"/>
            <a:ext cx="8763000" cy="4709994"/>
            <a:chOff x="304800" y="1944469"/>
            <a:chExt cx="8763000" cy="4709994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5638800"/>
              <a:ext cx="876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PAN </a:t>
              </a:r>
              <a:r>
                <a:rPr lang="en-US" sz="2000" dirty="0">
                  <a:solidFill>
                    <a:srgbClr val="0000FF"/>
                  </a:solidFill>
                </a:rPr>
                <a:t>decomposition </a:t>
              </a:r>
              <a:r>
                <a:rPr lang="en-US" sz="2000" dirty="0" smtClean="0">
                  <a:solidFill>
                    <a:srgbClr val="0000FF"/>
                  </a:solidFill>
                </a:rPr>
                <a:t>contributes ~20</a:t>
              </a:r>
              <a:r>
                <a:rPr lang="en-US" sz="2000" dirty="0">
                  <a:solidFill>
                    <a:srgbClr val="0000FF"/>
                  </a:solidFill>
                </a:rPr>
                <a:t>% of spatial average total O</a:t>
              </a:r>
              <a:r>
                <a:rPr lang="en-US" sz="2000" baseline="-25000" dirty="0">
                  <a:solidFill>
                    <a:srgbClr val="0000FF"/>
                  </a:solidFill>
                </a:rPr>
                <a:t>3</a:t>
              </a:r>
            </a:p>
            <a:p>
              <a:r>
                <a:rPr lang="en-US" sz="2000" dirty="0">
                  <a:solidFill>
                    <a:srgbClr val="0000FF"/>
                  </a:solidFill>
                </a:rPr>
                <a:t>response; up to ~50% in subsiding plumes at mountain sites </a:t>
              </a:r>
            </a:p>
            <a:p>
              <a:r>
                <a:rPr lang="en-US" sz="2000" dirty="0">
                  <a:solidFill>
                    <a:srgbClr val="0000FF"/>
                  </a:solidFill>
                </a:rPr>
                <a:t>[</a:t>
              </a:r>
              <a:r>
                <a:rPr lang="en-US" sz="2000" i="1" dirty="0">
                  <a:solidFill>
                    <a:srgbClr val="0000FF"/>
                  </a:solidFill>
                </a:rPr>
                <a:t>Lin et al</a:t>
              </a:r>
              <a:r>
                <a:rPr lang="en-US" sz="2000" dirty="0">
                  <a:solidFill>
                    <a:srgbClr val="0000FF"/>
                  </a:solidFill>
                </a:rPr>
                <a:t>., ACP, 2010]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80359" y="1944469"/>
              <a:ext cx="342484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Only PAN BCs reflect -20%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EU anthropogenic emissions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8571" b="8571"/>
            <a:stretch>
              <a:fillRect/>
            </a:stretch>
          </p:blipFill>
          <p:spPr bwMode="auto">
            <a:xfrm>
              <a:off x="4373232" y="2667000"/>
              <a:ext cx="4694568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PAN as a pathway for intercontinental O</a:t>
            </a:r>
            <a:r>
              <a:rPr lang="en-US" baseline="-25000" dirty="0" smtClean="0"/>
              <a:t>3</a:t>
            </a:r>
            <a:r>
              <a:rPr lang="en-US" dirty="0" smtClean="0"/>
              <a:t> transport:</a:t>
            </a:r>
            <a:br>
              <a:rPr lang="en-US" dirty="0" smtClean="0"/>
            </a:br>
            <a:r>
              <a:rPr lang="en-US" dirty="0" smtClean="0"/>
              <a:t>How important?</a:t>
            </a:r>
            <a:endParaRPr lang="en-US" baseline="-25000" dirty="0"/>
          </a:p>
        </p:txBody>
      </p:sp>
      <p:pic>
        <p:nvPicPr>
          <p:cNvPr id="631810" name="Picture 2"/>
          <p:cNvPicPr>
            <a:picLocks noChangeAspect="1" noChangeArrowheads="1"/>
          </p:cNvPicPr>
          <p:nvPr/>
        </p:nvPicPr>
        <p:blipFill>
          <a:blip r:embed="rId2" cstate="print"/>
          <a:srcRect l="3246" t="4286" b="55714"/>
          <a:stretch>
            <a:fillRect/>
          </a:stretch>
        </p:blipFill>
        <p:spPr bwMode="auto">
          <a:xfrm>
            <a:off x="29832" y="2743200"/>
            <a:ext cx="45421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MARCH 2001 SURFACE 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DECREASE (from Base simulation) in CMAQ regional model with boundary conditions (BCs) from the global MOZART-2 model: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11362" t="91429" r="4234"/>
          <a:stretch>
            <a:fillRect/>
          </a:stretch>
        </p:blipFill>
        <p:spPr bwMode="auto">
          <a:xfrm>
            <a:off x="2895600" y="4343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1972270"/>
            <a:ext cx="3672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BCs for all species reflect -20%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EU anthropogenic emissions</a:t>
            </a:r>
          </a:p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2400" y="3657600"/>
            <a:ext cx="7195111" cy="1828800"/>
            <a:chOff x="152400" y="3657600"/>
            <a:chExt cx="7195111" cy="1828800"/>
          </a:xfrm>
        </p:grpSpPr>
        <p:sp>
          <p:nvSpPr>
            <p:cNvPr id="19" name="TextBox 18"/>
            <p:cNvSpPr txBox="1"/>
            <p:nvPr/>
          </p:nvSpPr>
          <p:spPr>
            <a:xfrm>
              <a:off x="152400" y="5117068"/>
              <a:ext cx="7195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Large spatial gradients within continental-scale “HTAP” regions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457200" y="4191000"/>
              <a:ext cx="1524000" cy="457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Observing intercontinental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transport at northern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mid-latitudes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July 2004 Alaskan and Canadian Fires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211669"/>
            <a:ext cx="8366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credit: NASA/JPL; </a:t>
            </a:r>
            <a:r>
              <a:rPr lang="en-US" dirty="0" smtClean="0">
                <a:hlinkClick r:id="rId3"/>
              </a:rPr>
              <a:t>http://photojournal.jpl.nasa.gov/catalog/PIA11034</a:t>
            </a:r>
            <a:endParaRPr lang="en-US" dirty="0" smtClean="0"/>
          </a:p>
          <a:p>
            <a:r>
              <a:rPr lang="en-US" dirty="0" smtClean="0"/>
              <a:t>Frames c/o </a:t>
            </a:r>
            <a:r>
              <a:rPr lang="en-US" dirty="0" err="1" smtClean="0"/>
              <a:t>Yuanyuan</a:t>
            </a:r>
            <a:r>
              <a:rPr lang="en-US" dirty="0" smtClean="0"/>
              <a:t> Fang, Princeton/GFDL</a:t>
            </a:r>
            <a:endParaRPr lang="en-US" dirty="0"/>
          </a:p>
        </p:txBody>
      </p:sp>
      <p:pic>
        <p:nvPicPr>
          <p:cNvPr id="14" name="Picture 13" descr="CO500_alaskafile_2004July2021.png"/>
          <p:cNvPicPr>
            <a:picLocks noChangeAspect="1"/>
          </p:cNvPicPr>
          <p:nvPr/>
        </p:nvPicPr>
        <p:blipFill>
          <a:blip r:embed="rId4" cstate="print"/>
          <a:srcRect l="11223" t="33334" r="11223" b="51111"/>
          <a:stretch>
            <a:fillRect/>
          </a:stretch>
        </p:blipFill>
        <p:spPr>
          <a:xfrm>
            <a:off x="4267200" y="3876040"/>
            <a:ext cx="4114800" cy="19913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1802" y="1144369"/>
            <a:ext cx="6677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Mean 500 </a:t>
            </a:r>
            <a:r>
              <a:rPr lang="en-US" dirty="0" err="1" smtClean="0">
                <a:solidFill>
                  <a:srgbClr val="0000FF"/>
                </a:solidFill>
              </a:rPr>
              <a:t>mb</a:t>
            </a:r>
            <a:r>
              <a:rPr lang="en-US" dirty="0" smtClean="0">
                <a:solidFill>
                  <a:srgbClr val="0000FF"/>
                </a:solidFill>
              </a:rPr>
              <a:t> carbon monoxide (combustion effluent)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retrieved from the AIRS instrument (</a:t>
            </a:r>
            <a:r>
              <a:rPr lang="en-US" dirty="0" smtClean="0">
                <a:solidFill>
                  <a:srgbClr val="0000FF"/>
                </a:solidFill>
                <a:hlinkClick r:id="rId5"/>
              </a:rPr>
              <a:t>http://airs.jpl.nasa.gov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2" name="Picture 21" descr="CO500_alaskafile_2004July1920.png"/>
          <p:cNvPicPr>
            <a:picLocks noChangeAspect="1"/>
          </p:cNvPicPr>
          <p:nvPr/>
        </p:nvPicPr>
        <p:blipFill>
          <a:blip r:embed="rId6" cstate="print"/>
          <a:srcRect l="11223" t="32222" r="12659" b="51111"/>
          <a:stretch>
            <a:fillRect/>
          </a:stretch>
        </p:blipFill>
        <p:spPr>
          <a:xfrm>
            <a:off x="304800" y="3810000"/>
            <a:ext cx="4038600" cy="2133600"/>
          </a:xfrm>
          <a:prstGeom prst="rect">
            <a:avLst/>
          </a:prstGeom>
        </p:spPr>
      </p:pic>
      <p:pic>
        <p:nvPicPr>
          <p:cNvPr id="23" name="Picture 22" descr="CO500_alaskafile_2004July1819.png"/>
          <p:cNvPicPr>
            <a:picLocks noChangeAspect="1"/>
          </p:cNvPicPr>
          <p:nvPr/>
        </p:nvPicPr>
        <p:blipFill>
          <a:blip r:embed="rId7" cstate="print"/>
          <a:srcRect l="12659" t="32222" r="12659" b="51111"/>
          <a:stretch>
            <a:fillRect/>
          </a:stretch>
        </p:blipFill>
        <p:spPr>
          <a:xfrm>
            <a:off x="4419600" y="1752600"/>
            <a:ext cx="3962400" cy="2133600"/>
          </a:xfrm>
          <a:prstGeom prst="rect">
            <a:avLst/>
          </a:prstGeom>
        </p:spPr>
      </p:pic>
      <p:pic>
        <p:nvPicPr>
          <p:cNvPr id="24" name="Picture 23" descr="CO500_alaskafile_2004July1718.png"/>
          <p:cNvPicPr>
            <a:picLocks noChangeAspect="1"/>
          </p:cNvPicPr>
          <p:nvPr/>
        </p:nvPicPr>
        <p:blipFill>
          <a:blip r:embed="rId8" cstate="print"/>
          <a:srcRect l="11223" t="32222" r="12659" b="51111"/>
          <a:stretch>
            <a:fillRect/>
          </a:stretch>
        </p:blipFill>
        <p:spPr>
          <a:xfrm>
            <a:off x="304800" y="1752600"/>
            <a:ext cx="4114800" cy="2133600"/>
          </a:xfrm>
          <a:prstGeom prst="rect">
            <a:avLst/>
          </a:prstGeom>
        </p:spPr>
      </p:pic>
      <p:pic>
        <p:nvPicPr>
          <p:cNvPr id="20" name="Picture 19" descr="CO500_alaskafile_2004July2021.png"/>
          <p:cNvPicPr>
            <a:picLocks noChangeAspect="1"/>
          </p:cNvPicPr>
          <p:nvPr/>
        </p:nvPicPr>
        <p:blipFill>
          <a:blip r:embed="rId4" cstate="print"/>
          <a:srcRect l="18404" t="64444" r="18404" b="27778"/>
          <a:stretch>
            <a:fillRect/>
          </a:stretch>
        </p:blipFill>
        <p:spPr>
          <a:xfrm>
            <a:off x="2057400" y="5410200"/>
            <a:ext cx="4789714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yyf_pan_icartt.png"/>
          <p:cNvPicPr>
            <a:picLocks noChangeAspect="1"/>
          </p:cNvPicPr>
          <p:nvPr/>
        </p:nvPicPr>
        <p:blipFill>
          <a:blip r:embed="rId3" cstate="print"/>
          <a:srcRect l="9739" t="17778" r="6863" b="4444"/>
          <a:stretch>
            <a:fillRect/>
          </a:stretch>
        </p:blipFill>
        <p:spPr>
          <a:xfrm>
            <a:off x="0" y="1752600"/>
            <a:ext cx="4230189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 as a proxy: Contributions to PAN from anthropogenic versus lightning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sources [</a:t>
            </a:r>
            <a:r>
              <a:rPr lang="en-US" i="1" dirty="0" smtClean="0"/>
              <a:t>Fang et al</a:t>
            </a:r>
            <a:r>
              <a:rPr lang="en-US" dirty="0" smtClean="0"/>
              <a:t>., JGR, in press]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-200469" y="1120914"/>
            <a:ext cx="5686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PAN over the eastern U.S. during summer 2004 (INTEX-NA field campaign)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38007" y="1905000"/>
            <a:ext cx="2305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Model (MOZART-4) is sampled along flight tracks</a:t>
            </a:r>
            <a:endParaRPr lang="en-US" sz="18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1752600"/>
            <a:ext cx="5070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MOZART-4 simulations with: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1999 U.S. </a:t>
            </a:r>
            <a:r>
              <a:rPr lang="en-US" dirty="0" err="1" smtClean="0">
                <a:solidFill>
                  <a:srgbClr val="FF0000"/>
                </a:solidFill>
              </a:rPr>
              <a:t>Anthro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; “low” lightning</a:t>
            </a:r>
          </a:p>
          <a:p>
            <a:r>
              <a:rPr lang="en-US" dirty="0" smtClean="0">
                <a:solidFill>
                  <a:srgbClr val="33CCFF"/>
                </a:solidFill>
              </a:rPr>
              <a:t>2004 U.S. </a:t>
            </a:r>
            <a:r>
              <a:rPr lang="en-US" dirty="0" err="1" smtClean="0">
                <a:solidFill>
                  <a:srgbClr val="33CCFF"/>
                </a:solidFill>
              </a:rPr>
              <a:t>Anthro</a:t>
            </a:r>
            <a:r>
              <a:rPr lang="en-US" dirty="0" smtClean="0">
                <a:solidFill>
                  <a:srgbClr val="33CCFF"/>
                </a:solidFill>
              </a:rPr>
              <a:t> </a:t>
            </a:r>
            <a:r>
              <a:rPr lang="en-US" dirty="0" err="1" smtClean="0">
                <a:solidFill>
                  <a:srgbClr val="33CCFF"/>
                </a:solidFill>
              </a:rPr>
              <a:t>NO</a:t>
            </a:r>
            <a:r>
              <a:rPr lang="en-US" baseline="-25000" dirty="0" err="1" smtClean="0">
                <a:solidFill>
                  <a:srgbClr val="33CCFF"/>
                </a:solidFill>
              </a:rPr>
              <a:t>x</a:t>
            </a:r>
            <a:r>
              <a:rPr lang="en-US" dirty="0" smtClean="0">
                <a:solidFill>
                  <a:srgbClr val="33CCFF"/>
                </a:solidFill>
              </a:rPr>
              <a:t> (-23%); “low” lightning</a:t>
            </a:r>
          </a:p>
          <a:p>
            <a:r>
              <a:rPr lang="en-US" dirty="0" smtClean="0">
                <a:solidFill>
                  <a:srgbClr val="00CC00"/>
                </a:solidFill>
              </a:rPr>
              <a:t>2004 U.S. </a:t>
            </a:r>
            <a:r>
              <a:rPr lang="en-US" dirty="0" err="1" smtClean="0">
                <a:solidFill>
                  <a:srgbClr val="00CC00"/>
                </a:solidFill>
              </a:rPr>
              <a:t>Anthro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NO</a:t>
            </a:r>
            <a:r>
              <a:rPr lang="en-US" baseline="-25000" dirty="0" err="1" smtClean="0">
                <a:solidFill>
                  <a:srgbClr val="00CC00"/>
                </a:solidFill>
              </a:rPr>
              <a:t>x</a:t>
            </a:r>
            <a:r>
              <a:rPr lang="en-US" dirty="0" smtClean="0">
                <a:solidFill>
                  <a:srgbClr val="00CC00"/>
                </a:solidFill>
              </a:rPr>
              <a:t>; “high” lightning (10x)</a:t>
            </a:r>
          </a:p>
          <a:p>
            <a:r>
              <a:rPr lang="en-US" b="0" dirty="0" smtClean="0"/>
              <a:t>(</a:t>
            </a:r>
            <a:r>
              <a:rPr lang="en-US" b="0" dirty="0" err="1" smtClean="0"/>
              <a:t>anthro</a:t>
            </a:r>
            <a:r>
              <a:rPr lang="en-US" b="0" dirty="0" smtClean="0"/>
              <a:t> and lightning </a:t>
            </a:r>
            <a:r>
              <a:rPr lang="en-US" b="0" dirty="0" err="1" smtClean="0"/>
              <a:t>NO</a:t>
            </a:r>
            <a:r>
              <a:rPr lang="en-US" b="0" baseline="-25000" dirty="0" err="1" smtClean="0"/>
              <a:t>x</a:t>
            </a:r>
            <a:r>
              <a:rPr lang="en-US" b="0" dirty="0" smtClean="0"/>
              <a:t> perturbations are</a:t>
            </a:r>
          </a:p>
          <a:p>
            <a:r>
              <a:rPr lang="en-US" b="0" dirty="0" smtClean="0"/>
              <a:t>equivalent, in each case changed by 0.16 </a:t>
            </a:r>
            <a:r>
              <a:rPr lang="en-US" b="0" dirty="0" err="1" smtClean="0"/>
              <a:t>Tg</a:t>
            </a:r>
            <a:r>
              <a:rPr lang="en-US" b="0" dirty="0" smtClean="0"/>
              <a:t> N)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0800" y="3276600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892007" y="2727527"/>
            <a:ext cx="8099593" cy="3139873"/>
            <a:chOff x="892007" y="2727527"/>
            <a:chExt cx="8099593" cy="3139873"/>
          </a:xfrm>
        </p:grpSpPr>
        <p:sp>
          <p:nvSpPr>
            <p:cNvPr id="23" name="Oval 22"/>
            <p:cNvSpPr/>
            <p:nvPr/>
          </p:nvSpPr>
          <p:spPr bwMode="auto">
            <a:xfrm rot="207354">
              <a:off x="892007" y="2727527"/>
              <a:ext cx="1504950" cy="2439621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67200" y="3836075"/>
              <a:ext cx="47244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Cross-model differences in lightning </a:t>
              </a:r>
              <a:r>
                <a:rPr lang="en-US" dirty="0" err="1" smtClean="0">
                  <a:solidFill>
                    <a:srgbClr val="0000FF"/>
                  </a:solidFill>
                </a:rPr>
                <a:t>NOx</a:t>
              </a:r>
              <a:r>
                <a:rPr lang="en-US" dirty="0" smtClean="0">
                  <a:solidFill>
                    <a:srgbClr val="0000FF"/>
                  </a:solidFill>
                </a:rPr>
                <a:t> may contribute to differences in PAN in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The middle and upper troposphere;</a:t>
              </a:r>
            </a:p>
            <a:p>
              <a:endParaRPr lang="en-US" dirty="0" smtClean="0">
                <a:solidFill>
                  <a:srgbClr val="0000FF"/>
                </a:solidFill>
              </a:endParaRPr>
            </a:p>
            <a:p>
              <a:r>
                <a:rPr lang="en-US" dirty="0" smtClean="0">
                  <a:solidFill>
                    <a:srgbClr val="0000FF"/>
                  </a:solidFill>
                </a:rPr>
                <a:t>Little lightning influence in lower troposphere where PAN is more sensitive to anthropogenic </a:t>
              </a:r>
              <a:r>
                <a:rPr lang="en-US" dirty="0" err="1" smtClean="0">
                  <a:solidFill>
                    <a:srgbClr val="0000FF"/>
                  </a:solidFill>
                </a:rPr>
                <a:t>NO</a:t>
              </a:r>
              <a:r>
                <a:rPr lang="en-US" baseline="-25000" dirty="0" err="1" smtClean="0">
                  <a:solidFill>
                    <a:srgbClr val="0000FF"/>
                  </a:solidFill>
                </a:rPr>
                <a:t>x</a:t>
              </a:r>
              <a:r>
                <a:rPr lang="en-US" dirty="0" smtClean="0">
                  <a:solidFill>
                    <a:srgbClr val="0000FF"/>
                  </a:solidFill>
                </a:rPr>
                <a:t> changes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1828800" y="5181598"/>
              <a:ext cx="2514602" cy="30480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endCxn id="23" idx="6"/>
            </p:cNvCxnSpPr>
            <p:nvPr/>
          </p:nvCxnSpPr>
          <p:spPr bwMode="auto">
            <a:xfrm rot="10800000">
              <a:off x="2395590" y="3992698"/>
              <a:ext cx="1871611" cy="4590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role of BVOC in hemispheric transport </a:t>
            </a:r>
            <a:br>
              <a:rPr lang="en-US" dirty="0" smtClean="0"/>
            </a:br>
            <a:r>
              <a:rPr lang="en-US" dirty="0" smtClean="0"/>
              <a:t>of ozone and PAN?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4191000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Calibri" pitchFamily="34" charset="0"/>
                <a:cs typeface="Arial" pitchFamily="34" charset="0"/>
              </a:rPr>
              <a:t>“the treatment of isoprene in global models can only be seen as a first order estimate at present, and points towards specific processes in need of focused future work” </a:t>
            </a:r>
            <a:r>
              <a:rPr lang="en-US" b="0" dirty="0" smtClean="0">
                <a:latin typeface="Calibri" pitchFamily="34" charset="0"/>
                <a:cs typeface="Arial" pitchFamily="34" charset="0"/>
              </a:rPr>
              <a:t> [</a:t>
            </a:r>
            <a:r>
              <a:rPr lang="en-US" b="0" i="1" dirty="0" smtClean="0">
                <a:latin typeface="Calibri" pitchFamily="34" charset="0"/>
                <a:cs typeface="Arial" pitchFamily="34" charset="0"/>
              </a:rPr>
              <a:t>von </a:t>
            </a:r>
            <a:r>
              <a:rPr lang="en-US" b="0" i="1" dirty="0" err="1" smtClean="0">
                <a:latin typeface="Calibri" pitchFamily="34" charset="0"/>
                <a:cs typeface="Arial" pitchFamily="34" charset="0"/>
              </a:rPr>
              <a:t>Kuhlmann</a:t>
            </a:r>
            <a:r>
              <a:rPr lang="en-US" b="0" i="1" dirty="0" smtClean="0">
                <a:latin typeface="Calibri" pitchFamily="34" charset="0"/>
                <a:cs typeface="Arial" pitchFamily="34" charset="0"/>
              </a:rPr>
              <a:t> et al</a:t>
            </a:r>
            <a:r>
              <a:rPr lang="en-US" b="0" dirty="0" smtClean="0">
                <a:latin typeface="Calibri" pitchFamily="34" charset="0"/>
                <a:cs typeface="Arial" pitchFamily="34" charset="0"/>
              </a:rPr>
              <a:t>., 2004]</a:t>
            </a:r>
            <a:endParaRPr lang="en-US" sz="2400" b="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24994" name="Picture 2"/>
          <p:cNvPicPr>
            <a:picLocks noChangeAspect="1" noChangeArrowheads="1"/>
          </p:cNvPicPr>
          <p:nvPr/>
        </p:nvPicPr>
        <p:blipFill>
          <a:blip r:embed="rId2" cstate="print"/>
          <a:srcRect l="1657" t="3670" r="2210" b="5505"/>
          <a:stretch>
            <a:fillRect/>
          </a:stretch>
        </p:blipFill>
        <p:spPr bwMode="auto">
          <a:xfrm>
            <a:off x="533400" y="16764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304800" y="5521404"/>
            <a:ext cx="8494633" cy="1031796"/>
            <a:chOff x="4194097" y="3653135"/>
            <a:chExt cx="8494633" cy="1031796"/>
          </a:xfrm>
        </p:grpSpPr>
        <p:sp>
          <p:nvSpPr>
            <p:cNvPr id="7" name="TextBox 6"/>
            <p:cNvSpPr txBox="1"/>
            <p:nvPr/>
          </p:nvSpPr>
          <p:spPr>
            <a:xfrm>
              <a:off x="4194097" y="3653135"/>
              <a:ext cx="8494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sym typeface="Wingdings" pitchFamily="2" charset="2"/>
                </a:rPr>
                <a:t> Rapidly evolving knowledge from lab and field studies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22697" y="4038600"/>
              <a:ext cx="8007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 smtClean="0">
                  <a:solidFill>
                    <a:srgbClr val="0000FF"/>
                  </a:solidFill>
                </a:rPr>
                <a:t>[e.g., </a:t>
              </a:r>
              <a:r>
                <a:rPr lang="en-US" b="0" i="1" dirty="0" err="1" smtClean="0">
                  <a:solidFill>
                    <a:srgbClr val="0000FF"/>
                  </a:solidFill>
                </a:rPr>
                <a:t>Lelieveld</a:t>
              </a:r>
              <a:r>
                <a:rPr lang="en-US" b="0" i="1" dirty="0" smtClean="0">
                  <a:solidFill>
                    <a:srgbClr val="0000FF"/>
                  </a:solidFill>
                </a:rPr>
                <a:t> et al., 2008; </a:t>
              </a:r>
              <a:r>
                <a:rPr lang="en-US" b="0" i="1" dirty="0" err="1" smtClean="0">
                  <a:solidFill>
                    <a:srgbClr val="0000FF"/>
                  </a:solidFill>
                </a:rPr>
                <a:t>Hofzumahaus</a:t>
              </a:r>
              <a:r>
                <a:rPr lang="en-US" b="0" i="1" dirty="0" smtClean="0">
                  <a:solidFill>
                    <a:srgbClr val="0000FF"/>
                  </a:solidFill>
                </a:rPr>
                <a:t> et al., 2009; </a:t>
              </a:r>
              <a:r>
                <a:rPr lang="en-US" b="0" i="1" dirty="0" err="1" smtClean="0">
                  <a:solidFill>
                    <a:srgbClr val="0000FF"/>
                  </a:solidFill>
                </a:rPr>
                <a:t>Paulot</a:t>
              </a:r>
              <a:r>
                <a:rPr lang="en-US" b="0" i="1" dirty="0" smtClean="0">
                  <a:solidFill>
                    <a:srgbClr val="0000FF"/>
                  </a:solidFill>
                </a:rPr>
                <a:t> et al., 2009ab; </a:t>
              </a:r>
            </a:p>
            <a:p>
              <a:r>
                <a:rPr lang="en-US" b="0" i="1" dirty="0" err="1" smtClean="0">
                  <a:solidFill>
                    <a:srgbClr val="0000FF"/>
                  </a:solidFill>
                </a:rPr>
                <a:t>Perring</a:t>
              </a:r>
              <a:r>
                <a:rPr lang="en-US" b="0" i="1" dirty="0" smtClean="0">
                  <a:solidFill>
                    <a:srgbClr val="0000FF"/>
                  </a:solidFill>
                </a:rPr>
                <a:t> et al., 2009; Brown et al., 2009; and many, many others!]</a:t>
              </a:r>
              <a:endParaRPr lang="en-US" b="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9782" y="1230868"/>
            <a:ext cx="45056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Percent of total NMVOC emissions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2076271"/>
            <a:ext cx="3316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NON-ANTHROPOGENIC </a:t>
            </a:r>
          </a:p>
          <a:p>
            <a:r>
              <a:rPr lang="en-US" sz="2000" dirty="0" smtClean="0">
                <a:solidFill>
                  <a:srgbClr val="009900"/>
                </a:solidFill>
              </a:rPr>
              <a:t>(mainly biogenic NMVOC)</a:t>
            </a:r>
          </a:p>
          <a:p>
            <a:endParaRPr lang="en-US" sz="1200" dirty="0" smtClean="0"/>
          </a:p>
          <a:p>
            <a:r>
              <a:rPr lang="en-US" sz="2000" dirty="0" smtClean="0"/>
              <a:t>ANTHROPOGENIC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800600" y="2284411"/>
            <a:ext cx="381000" cy="1588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800600" y="3046411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295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multi-model mean values </a:t>
            </a:r>
          </a:p>
          <a:p>
            <a:pPr algn="ctr"/>
            <a:r>
              <a:rPr lang="en-US" dirty="0" smtClean="0"/>
              <a:t>from HTAP study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AP_regions_obs+eanet"/>
          <p:cNvPicPr>
            <a:picLocks noChangeAspect="1" noChangeArrowheads="1"/>
          </p:cNvPicPr>
          <p:nvPr/>
        </p:nvPicPr>
        <p:blipFill>
          <a:blip r:embed="rId3" cstate="print"/>
          <a:srcRect l="18184" t="42149" r="12230" b="36746"/>
          <a:stretch>
            <a:fillRect/>
          </a:stretch>
        </p:blipFill>
        <p:spPr bwMode="auto">
          <a:xfrm>
            <a:off x="76200" y="1281113"/>
            <a:ext cx="88392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Explore role of isoprene vs. anthropogenic emission changes in North America with MOZART-2 global model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2725" y="3352800"/>
            <a:ext cx="8169275" cy="28007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BASE SIMULATION: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000000"/>
                </a:solidFill>
              </a:rPr>
              <a:t>horizontal resolution of 1.9°x1.9°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 2001 meteorology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	 best estimate for 2001 emissions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	 methane set to 1760 ppb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SENSITIVITY SIMULATIONS: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	 -20% regional anthrop. </a:t>
            </a:r>
            <a:r>
              <a:rPr lang="en-US" sz="2000" dirty="0" err="1" smtClean="0">
                <a:solidFill>
                  <a:srgbClr val="000000"/>
                </a:solidFill>
                <a:sym typeface="Wingdings" pitchFamily="2" charset="2"/>
              </a:rPr>
              <a:t>NO</a:t>
            </a:r>
            <a:r>
              <a:rPr lang="en-US" sz="2000" baseline="-25000" dirty="0" err="1" smtClean="0">
                <a:solidFill>
                  <a:srgbClr val="000000"/>
                </a:solidFill>
                <a:sym typeface="Wingdings" pitchFamily="2" charset="2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, CO, NMVOC emissions,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    		individually + all together (FOCUS ON NA)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	 +20% NA isoprene emissions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922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Interannual</a:t>
            </a:r>
            <a:r>
              <a:rPr lang="en-US" sz="2000" dirty="0" smtClean="0">
                <a:solidFill>
                  <a:srgbClr val="0000FF"/>
                </a:solidFill>
              </a:rPr>
              <a:t> variation in NA isoprene emissions ~20-30%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i="1" dirty="0" smtClean="0">
                <a:solidFill>
                  <a:srgbClr val="0000FF"/>
                </a:solidFill>
              </a:rPr>
              <a:t>Palmer et al</a:t>
            </a:r>
            <a:r>
              <a:rPr lang="en-US" dirty="0" smtClean="0">
                <a:solidFill>
                  <a:srgbClr val="0000FF"/>
                </a:solidFill>
              </a:rPr>
              <a:t>. 2006]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z2_isop_NAonNAandEU.png"/>
          <p:cNvPicPr>
            <a:picLocks noChangeAspect="1"/>
          </p:cNvPicPr>
          <p:nvPr/>
        </p:nvPicPr>
        <p:blipFill>
          <a:blip r:embed="rId2" cstate="print"/>
          <a:srcRect l="5425" t="55088" b="2222"/>
          <a:stretch>
            <a:fillRect/>
          </a:stretch>
        </p:blipFill>
        <p:spPr>
          <a:xfrm>
            <a:off x="228600" y="1600200"/>
            <a:ext cx="7772400" cy="4540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</a:t>
            </a:r>
            <a:r>
              <a:rPr lang="en-US" baseline="-25000" dirty="0" smtClean="0"/>
              <a:t>3</a:t>
            </a:r>
            <a:r>
              <a:rPr lang="en-US" dirty="0" smtClean="0"/>
              <a:t> response over Europe (spatial average) </a:t>
            </a:r>
            <a:br>
              <a:rPr lang="en-US" dirty="0" smtClean="0"/>
            </a:br>
            <a:r>
              <a:rPr lang="en-US" dirty="0" smtClean="0"/>
              <a:t>to North American emission perturbations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3351" y="1447800"/>
            <a:ext cx="411304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-20% NA anthrop. </a:t>
            </a:r>
            <a:r>
              <a:rPr lang="en-US" dirty="0" err="1" smtClean="0"/>
              <a:t>NOx+CO+NMVOC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-20% NA anthrop. </a:t>
            </a:r>
            <a:r>
              <a:rPr lang="en-US" dirty="0" err="1" smtClean="0">
                <a:solidFill>
                  <a:srgbClr val="FF0000"/>
                </a:solidFill>
              </a:rPr>
              <a:t>NOx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-20% NA anthrop. NMVOC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+20% NA isoprene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126120" y="3002078"/>
            <a:ext cx="322075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Surface ozone response </a:t>
            </a:r>
          </a:p>
          <a:p>
            <a:r>
              <a:rPr lang="en-US" sz="2000" dirty="0" smtClean="0"/>
              <a:t>over Europe (ppb)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257800" y="1295400"/>
            <a:ext cx="3886200" cy="2590800"/>
            <a:chOff x="5257800" y="1295400"/>
            <a:chExt cx="3886200" cy="2590800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4838700" y="2247900"/>
              <a:ext cx="2057400" cy="1219200"/>
            </a:xfrm>
            <a:prstGeom prst="straightConnector1">
              <a:avLst/>
            </a:prstGeom>
            <a:ln w="571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096000" y="1295400"/>
              <a:ext cx="304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9900"/>
                  </a:solidFill>
                </a:rPr>
                <a:t>Variation across models?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04800" y="5950803"/>
            <a:ext cx="8305800" cy="8309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response over EU to NA isoprene comparable to NA </a:t>
            </a:r>
            <a:r>
              <a:rPr lang="en-US" sz="2400" dirty="0" err="1" smtClean="0">
                <a:solidFill>
                  <a:srgbClr val="0000FF"/>
                </a:solidFill>
              </a:rPr>
              <a:t>anth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</a:rPr>
              <a:t>NO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in summer/fall; larger than NA </a:t>
            </a:r>
            <a:r>
              <a:rPr lang="en-US" sz="2400" dirty="0" err="1" smtClean="0">
                <a:solidFill>
                  <a:srgbClr val="0000FF"/>
                </a:solidFill>
              </a:rPr>
              <a:t>anth</a:t>
            </a:r>
            <a:r>
              <a:rPr lang="en-US" sz="2400" dirty="0" smtClean="0">
                <a:solidFill>
                  <a:srgbClr val="0000FF"/>
                </a:solidFill>
              </a:rPr>
              <a:t>. NMVOC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3816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 (700 </a:t>
            </a:r>
            <a:r>
              <a:rPr lang="en-US" dirty="0" err="1" smtClean="0"/>
              <a:t>hPa</a:t>
            </a:r>
            <a:r>
              <a:rPr lang="en-US" dirty="0" smtClean="0"/>
              <a:t>) response over Europe (spatial average) </a:t>
            </a:r>
            <a:br>
              <a:rPr lang="en-US" dirty="0" smtClean="0"/>
            </a:br>
            <a:r>
              <a:rPr lang="en-US" dirty="0" smtClean="0"/>
              <a:t>to North American emission perturbations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5950803"/>
            <a:ext cx="7924800" cy="8309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PAN response over EU to NA isoprene comparable to that to all NA anthrop. emissions in summer and fall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1" name="Picture 10" descr="pan_over_eu_SBtalk.png"/>
          <p:cNvPicPr>
            <a:picLocks noChangeAspect="1"/>
          </p:cNvPicPr>
          <p:nvPr/>
        </p:nvPicPr>
        <p:blipFill>
          <a:blip r:embed="rId2" cstate="print"/>
          <a:srcRect l="48283" t="8889" r="30294" b="67778"/>
          <a:stretch>
            <a:fillRect/>
          </a:stretch>
        </p:blipFill>
        <p:spPr>
          <a:xfrm>
            <a:off x="1143000" y="1143000"/>
            <a:ext cx="5638800" cy="4745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9951" y="1676400"/>
            <a:ext cx="411304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-20% NA anthrop. </a:t>
            </a:r>
            <a:r>
              <a:rPr lang="en-US" dirty="0" err="1" smtClean="0"/>
              <a:t>NOx+CO+NMVOC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-20% NA anthrop. </a:t>
            </a:r>
            <a:r>
              <a:rPr lang="en-US" dirty="0" err="1" smtClean="0">
                <a:solidFill>
                  <a:srgbClr val="FF0000"/>
                </a:solidFill>
              </a:rPr>
              <a:t>NOx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-20% NA anthrop. NMVOC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+20% NA isoprene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jfjpan_grc.png"/>
          <p:cNvPicPr>
            <a:picLocks noChangeAspect="1"/>
          </p:cNvPicPr>
          <p:nvPr/>
        </p:nvPicPr>
        <p:blipFill>
          <a:blip r:embed="rId3" cstate="print"/>
          <a:srcRect l="8301" t="5556" r="5425" b="48889"/>
          <a:stretch>
            <a:fillRect/>
          </a:stretch>
        </p:blipFill>
        <p:spPr>
          <a:xfrm>
            <a:off x="609600" y="990600"/>
            <a:ext cx="7239000" cy="4946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3028" y="1609328"/>
            <a:ext cx="2184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May peak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European anthrop.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influence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2588260"/>
            <a:ext cx="8610600" cy="4117340"/>
            <a:chOff x="228600" y="2740660"/>
            <a:chExt cx="8610600" cy="4117340"/>
          </a:xfrm>
        </p:grpSpPr>
        <p:sp>
          <p:nvSpPr>
            <p:cNvPr id="14" name="Oval 13"/>
            <p:cNvSpPr/>
            <p:nvPr/>
          </p:nvSpPr>
          <p:spPr>
            <a:xfrm>
              <a:off x="3733800" y="2740660"/>
              <a:ext cx="2133600" cy="2057400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600" y="6027003"/>
              <a:ext cx="8610600" cy="830997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0000FF"/>
                  </a:solidFill>
                  <a:latin typeface="+mj-lt"/>
                </a:rPr>
                <a:t>NA isoprene influence on PAN at European mountain site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0000FF"/>
                  </a:solidFill>
                  <a:latin typeface="+mj-lt"/>
                </a:rPr>
                <a:t>similar to that from NA or EU </a:t>
              </a:r>
              <a:r>
                <a:rPr lang="en-US" sz="2400" dirty="0" err="1" smtClean="0">
                  <a:solidFill>
                    <a:srgbClr val="0000FF"/>
                  </a:solidFill>
                  <a:latin typeface="+mj-lt"/>
                </a:rPr>
                <a:t>anth</a:t>
              </a:r>
              <a:r>
                <a:rPr lang="en-US" sz="2400" dirty="0" smtClean="0">
                  <a:solidFill>
                    <a:srgbClr val="0000FF"/>
                  </a:solidFill>
                  <a:latin typeface="+mj-lt"/>
                </a:rPr>
                <a:t>. emissions in summer  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PAN response to regional precursor emission changes</a:t>
            </a:r>
            <a:br>
              <a:rPr lang="en-US" dirty="0" smtClean="0"/>
            </a:br>
            <a:r>
              <a:rPr lang="en-US" dirty="0" smtClean="0"/>
              <a:t>at a European mountain site (model is sampled at the site)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multi-model ensemble… where do models show largest relative discrepancies in PAN? </a:t>
            </a:r>
            <a:endParaRPr lang="en-US" dirty="0"/>
          </a:p>
        </p:txBody>
      </p:sp>
      <p:pic>
        <p:nvPicPr>
          <p:cNvPr id="4" name="Picture 3" descr="ensemble_pan_apr_jul_dial.png"/>
          <p:cNvPicPr>
            <a:picLocks noChangeAspect="1"/>
          </p:cNvPicPr>
          <p:nvPr/>
        </p:nvPicPr>
        <p:blipFill>
          <a:blip r:embed="rId3" cstate="print"/>
          <a:srcRect t="26468" b="37778"/>
          <a:stretch>
            <a:fillRect/>
          </a:stretch>
        </p:blipFill>
        <p:spPr>
          <a:xfrm>
            <a:off x="207818" y="1810138"/>
            <a:ext cx="8728364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505338"/>
            <a:ext cx="27324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14-MODEL MEAN  (</a:t>
            </a:r>
            <a:r>
              <a:rPr lang="en-US" dirty="0" err="1" smtClean="0"/>
              <a:t>ppt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447800"/>
            <a:ext cx="29888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RELATIVE STD DEV (</a:t>
            </a:r>
            <a:r>
              <a:rPr lang="en-US" dirty="0" smtClean="0">
                <a:latin typeface="Symbol" pitchFamily="18" charset="2"/>
              </a:rPr>
              <a:t>s/m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20603" y="1143000"/>
            <a:ext cx="252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PAN AT 650 </a:t>
            </a:r>
            <a:r>
              <a:rPr lang="en-US" sz="2400" dirty="0" err="1" smtClean="0"/>
              <a:t>hPa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1962538"/>
            <a:ext cx="9557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APRIL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1989" y="4019938"/>
            <a:ext cx="81836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JULY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3410338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5467738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6200" y="4733170"/>
            <a:ext cx="9022022" cy="1975854"/>
            <a:chOff x="76200" y="4828032"/>
            <a:chExt cx="9022022" cy="1975854"/>
          </a:xfrm>
        </p:grpSpPr>
        <p:sp>
          <p:nvSpPr>
            <p:cNvPr id="13" name="Oval 12"/>
            <p:cNvSpPr/>
            <p:nvPr/>
          </p:nvSpPr>
          <p:spPr bwMode="auto">
            <a:xfrm>
              <a:off x="8189976" y="4828032"/>
              <a:ext cx="228600" cy="152400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" y="6096000"/>
              <a:ext cx="90220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Observations at PICO-NARE </a:t>
              </a:r>
              <a:r>
                <a:rPr lang="en-US" sz="2000" dirty="0" smtClean="0">
                  <a:solidFill>
                    <a:srgbClr val="0000FF"/>
                  </a:solidFill>
                </a:rPr>
                <a:t>[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e.g., </a:t>
              </a:r>
              <a:r>
                <a:rPr lang="en-US" sz="2000" i="1" dirty="0" err="1" smtClean="0">
                  <a:solidFill>
                    <a:srgbClr val="0000FF"/>
                  </a:solidFill>
                </a:rPr>
                <a:t>Honrath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 et al</a:t>
              </a:r>
              <a:r>
                <a:rPr lang="en-US" sz="2000" dirty="0" smtClean="0">
                  <a:solidFill>
                    <a:srgbClr val="0000FF"/>
                  </a:solidFill>
                </a:rPr>
                <a:t>., 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JGR</a:t>
              </a:r>
              <a:r>
                <a:rPr lang="en-US" sz="2000" dirty="0" smtClean="0">
                  <a:solidFill>
                    <a:srgbClr val="0000FF"/>
                  </a:solidFill>
                </a:rPr>
                <a:t>, </a:t>
              </a:r>
              <a:r>
                <a:rPr lang="en-US" sz="2000" dirty="0" smtClean="0">
                  <a:solidFill>
                    <a:srgbClr val="0000FF"/>
                  </a:solidFill>
                </a:rPr>
                <a:t>2004] </a:t>
              </a:r>
              <a:r>
                <a:rPr lang="en-US" sz="2000" dirty="0" smtClean="0">
                  <a:solidFill>
                    <a:srgbClr val="0000FF"/>
                  </a:solidFill>
                </a:rPr>
                <a:t>may </a:t>
              </a:r>
              <a:r>
                <a:rPr lang="en-US" sz="2000" dirty="0" smtClean="0">
                  <a:solidFill>
                    <a:srgbClr val="0000FF"/>
                  </a:solidFill>
                </a:rPr>
                <a:t>help in </a:t>
              </a:r>
              <a:endParaRPr lang="en-US" sz="2000" dirty="0" smtClean="0">
                <a:solidFill>
                  <a:srgbClr val="0000FF"/>
                </a:solidFill>
              </a:endParaRPr>
            </a:p>
            <a:p>
              <a:r>
                <a:rPr lang="en-US" sz="2000" dirty="0" smtClean="0">
                  <a:solidFill>
                    <a:srgbClr val="0000FF"/>
                  </a:solidFill>
                </a:rPr>
                <a:t>identifying “</a:t>
              </a:r>
              <a:r>
                <a:rPr lang="en-US" sz="2000" dirty="0" smtClean="0">
                  <a:solidFill>
                    <a:srgbClr val="0000FF"/>
                  </a:solidFill>
                </a:rPr>
                <a:t>most useful” models for NA </a:t>
              </a:r>
              <a:r>
                <a:rPr lang="en-US" sz="2000" dirty="0" smtClean="0">
                  <a:solidFill>
                    <a:srgbClr val="0000FF"/>
                  </a:solidFill>
                  <a:sym typeface="Wingdings" pitchFamily="2" charset="2"/>
                </a:rPr>
                <a:t></a:t>
              </a:r>
              <a:r>
                <a:rPr lang="en-US" sz="2000" dirty="0" smtClean="0">
                  <a:solidFill>
                    <a:srgbClr val="0000FF"/>
                  </a:solidFill>
                </a:rPr>
                <a:t> EU intercontinental transport</a:t>
              </a:r>
              <a:endParaRPr lang="en-US" sz="2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PAN is relatively more sensitive than ozone to anthropogenic  and isoprene emission changes</a:t>
            </a:r>
            <a:endParaRPr lang="en-US" dirty="0"/>
          </a:p>
        </p:txBody>
      </p:sp>
      <p:pic>
        <p:nvPicPr>
          <p:cNvPr id="4" name="Content Placeholder 3" descr="maps_percentage_al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27" t="7407" r="3250" b="55556"/>
          <a:stretch>
            <a:fillRect/>
          </a:stretch>
        </p:blipFill>
        <p:spPr>
          <a:xfrm>
            <a:off x="152400" y="1752600"/>
            <a:ext cx="87630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39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-20% NA anthropogenic emissions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9615" y="1447800"/>
            <a:ext cx="333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-20% NA isoprene emissions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1752600"/>
            <a:ext cx="3826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Percent change in surface Ozone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4027714"/>
            <a:ext cx="39506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Percent Change in PAN at 700 </a:t>
            </a:r>
            <a:r>
              <a:rPr lang="en-US" dirty="0" err="1" smtClean="0"/>
              <a:t>hPa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1510" y="4666488"/>
            <a:ext cx="8926290" cy="2191512"/>
            <a:chOff x="97972" y="4731802"/>
            <a:chExt cx="8926290" cy="2191512"/>
          </a:xfrm>
        </p:grpSpPr>
        <p:sp>
          <p:nvSpPr>
            <p:cNvPr id="9" name="Oval 8"/>
            <p:cNvSpPr/>
            <p:nvPr/>
          </p:nvSpPr>
          <p:spPr bwMode="auto">
            <a:xfrm>
              <a:off x="2079172" y="4731802"/>
              <a:ext cx="228600" cy="152400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477000" y="4731802"/>
              <a:ext cx="228600" cy="152400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72" y="6276983"/>
              <a:ext cx="8926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PICO-NARE site in the Azores well-positioned for sampling N. American outflow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[</a:t>
              </a:r>
              <a:r>
                <a:rPr lang="en-US" i="1" dirty="0" smtClean="0">
                  <a:solidFill>
                    <a:srgbClr val="0000FF"/>
                  </a:solidFill>
                </a:rPr>
                <a:t>e.g., </a:t>
              </a:r>
              <a:r>
                <a:rPr lang="en-US" i="1" dirty="0" err="1" smtClean="0">
                  <a:solidFill>
                    <a:srgbClr val="0000FF"/>
                  </a:solidFill>
                </a:rPr>
                <a:t>Honrath</a:t>
              </a:r>
              <a:r>
                <a:rPr lang="en-US" i="1" dirty="0" smtClean="0">
                  <a:solidFill>
                    <a:srgbClr val="0000FF"/>
                  </a:solidFill>
                </a:rPr>
                <a:t> et al</a:t>
              </a:r>
              <a:r>
                <a:rPr lang="en-US" dirty="0" smtClean="0">
                  <a:solidFill>
                    <a:srgbClr val="0000FF"/>
                  </a:solidFill>
                </a:rPr>
                <a:t>., </a:t>
              </a:r>
              <a:r>
                <a:rPr lang="en-US" i="1" dirty="0" smtClean="0">
                  <a:solidFill>
                    <a:srgbClr val="0000FF"/>
                  </a:solidFill>
                </a:rPr>
                <a:t>JGR</a:t>
              </a:r>
              <a:r>
                <a:rPr lang="en-US" dirty="0" smtClean="0">
                  <a:solidFill>
                    <a:srgbClr val="0000FF"/>
                  </a:solidFill>
                </a:rPr>
                <a:t>, 2004; </a:t>
              </a:r>
              <a:r>
                <a:rPr lang="en-US" i="1" dirty="0" err="1" smtClean="0">
                  <a:solidFill>
                    <a:srgbClr val="0000FF"/>
                  </a:solidFill>
                </a:rPr>
                <a:t>val</a:t>
              </a:r>
              <a:r>
                <a:rPr lang="en-US" i="1" dirty="0" smtClean="0">
                  <a:solidFill>
                    <a:srgbClr val="0000FF"/>
                  </a:solidFill>
                </a:rPr>
                <a:t> Martin et al</a:t>
              </a:r>
              <a:r>
                <a:rPr lang="en-US" dirty="0" smtClean="0">
                  <a:solidFill>
                    <a:srgbClr val="0000FF"/>
                  </a:solidFill>
                </a:rPr>
                <a:t>., </a:t>
              </a:r>
              <a:r>
                <a:rPr lang="en-US" i="1" dirty="0" smtClean="0">
                  <a:solidFill>
                    <a:srgbClr val="0000FF"/>
                  </a:solidFill>
                </a:rPr>
                <a:t>JGR</a:t>
              </a:r>
              <a:r>
                <a:rPr lang="en-US" dirty="0" smtClean="0">
                  <a:solidFill>
                    <a:srgbClr val="0000FF"/>
                  </a:solidFill>
                </a:rPr>
                <a:t>, 2008.]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0" y="1078468"/>
            <a:ext cx="617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Sensitivity simulations in the global MOZART-2 model: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08759" y="6564868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global emissions (and intercontinental O</a:t>
            </a:r>
            <a:r>
              <a:rPr lang="en-US" baseline="-25000" dirty="0" smtClean="0"/>
              <a:t>3</a:t>
            </a:r>
            <a:r>
              <a:rPr lang="en-US" dirty="0" smtClean="0"/>
              <a:t> transport) change in the future?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4164" y="6324600"/>
            <a:ext cx="443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" pitchFamily="2" charset="2"/>
              </a:rPr>
              <a:t> What about climate change?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5" name="Picture 4" descr="anthro_rcp_comp.NO.gif"/>
          <p:cNvPicPr>
            <a:picLocks noChangeAspect="1"/>
          </p:cNvPicPr>
          <p:nvPr/>
        </p:nvPicPr>
        <p:blipFill>
          <a:blip r:embed="rId2" cstate="print"/>
          <a:srcRect l="4753" t="4254" r="2852"/>
          <a:stretch>
            <a:fillRect/>
          </a:stretch>
        </p:blipFill>
        <p:spPr>
          <a:xfrm>
            <a:off x="60905" y="914400"/>
            <a:ext cx="7406695" cy="5144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0665" y="6019800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c/o </a:t>
            </a:r>
            <a:r>
              <a:rPr lang="en-US" dirty="0" err="1" smtClean="0"/>
              <a:t>Vaishali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, GFDL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90600" y="1371600"/>
            <a:ext cx="8111525" cy="1982926"/>
            <a:chOff x="990600" y="1371600"/>
            <a:chExt cx="8111525" cy="1982926"/>
          </a:xfrm>
        </p:grpSpPr>
        <p:sp>
          <p:nvSpPr>
            <p:cNvPr id="7" name="Oval 6"/>
            <p:cNvSpPr/>
            <p:nvPr/>
          </p:nvSpPr>
          <p:spPr>
            <a:xfrm>
              <a:off x="6477000" y="1371600"/>
              <a:ext cx="762000" cy="9144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1752600"/>
              <a:ext cx="762000" cy="9144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1400" y="1600200"/>
              <a:ext cx="171072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Implications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for U.S.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background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O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dirty="0" smtClean="0">
                  <a:solidFill>
                    <a:srgbClr val="FF0000"/>
                  </a:solidFill>
                </a:rPr>
                <a:t> and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attainment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of standards?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Summertime surface O</a:t>
            </a:r>
            <a:r>
              <a:rPr lang="en-US" baseline="-25000" dirty="0" smtClean="0"/>
              <a:t>3</a:t>
            </a:r>
            <a:r>
              <a:rPr lang="en-US" dirty="0" smtClean="0"/>
              <a:t> changes in a warmer climate in the new GFDL chemistry-climate model (AM3)</a:t>
            </a:r>
            <a:endParaRPr lang="en-US" sz="18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991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20-year </a:t>
            </a:r>
            <a:r>
              <a:rPr lang="en-US" b="0" dirty="0" smtClean="0">
                <a:solidFill>
                  <a:srgbClr val="000000"/>
                </a:solidFill>
              </a:rPr>
              <a:t>simulations </a:t>
            </a:r>
            <a:r>
              <a:rPr lang="en-US" b="0" dirty="0">
                <a:solidFill>
                  <a:srgbClr val="000000"/>
                </a:solidFill>
              </a:rPr>
              <a:t>with annually-invariant emissions of ozone and aerosol precursors 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Present </a:t>
            </a:r>
            <a:r>
              <a:rPr lang="en-US" dirty="0">
                <a:solidFill>
                  <a:srgbClr val="0000FF"/>
                </a:solidFill>
              </a:rPr>
              <a:t>Day Simulation</a:t>
            </a:r>
            <a:r>
              <a:rPr lang="en-US" dirty="0">
                <a:solidFill>
                  <a:srgbClr val="000000"/>
                </a:solidFill>
              </a:rPr>
              <a:t> (“1990s”): observed SSTs </a:t>
            </a:r>
            <a:r>
              <a:rPr lang="en-US" dirty="0" smtClean="0">
                <a:solidFill>
                  <a:srgbClr val="000000"/>
                </a:solidFill>
              </a:rPr>
              <a:t>+ </a:t>
            </a:r>
            <a:r>
              <a:rPr lang="en-US" dirty="0">
                <a:solidFill>
                  <a:srgbClr val="000000"/>
                </a:solidFill>
              </a:rPr>
              <a:t>sea ice (1981-2000 mean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Future </a:t>
            </a:r>
            <a:r>
              <a:rPr lang="en-US" dirty="0">
                <a:solidFill>
                  <a:srgbClr val="0000FF"/>
                </a:solidFill>
              </a:rPr>
              <a:t>Simulation</a:t>
            </a:r>
            <a:r>
              <a:rPr lang="en-US" dirty="0">
                <a:solidFill>
                  <a:srgbClr val="000000"/>
                </a:solidFill>
              </a:rPr>
              <a:t> (“A1B 2090s”): observed SSTs </a:t>
            </a:r>
            <a:r>
              <a:rPr lang="en-US" dirty="0" smtClean="0">
                <a:solidFill>
                  <a:srgbClr val="000000"/>
                </a:solidFill>
              </a:rPr>
              <a:t>+ </a:t>
            </a:r>
            <a:r>
              <a:rPr lang="en-US" dirty="0">
                <a:solidFill>
                  <a:srgbClr val="000000"/>
                </a:solidFill>
              </a:rPr>
              <a:t>sea ice + average</a:t>
            </a:r>
          </a:p>
          <a:p>
            <a:r>
              <a:rPr lang="en-US" dirty="0">
                <a:solidFill>
                  <a:srgbClr val="000000"/>
                </a:solidFill>
              </a:rPr>
              <a:t>     2081-2100 changes from 19 IPCC AR-4 models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56125" y="3714711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76200" y="2501860"/>
            <a:ext cx="9220200" cy="2928938"/>
            <a:chOff x="-76200" y="2501860"/>
            <a:chExt cx="9220200" cy="2928938"/>
          </a:xfrm>
        </p:grpSpPr>
        <p:grpSp>
          <p:nvGrpSpPr>
            <p:cNvPr id="2" name="Group 10"/>
            <p:cNvGrpSpPr/>
            <p:nvPr/>
          </p:nvGrpSpPr>
          <p:grpSpPr>
            <a:xfrm>
              <a:off x="-76200" y="2501860"/>
              <a:ext cx="6858000" cy="2928938"/>
              <a:chOff x="-76200" y="3200400"/>
              <a:chExt cx="6858000" cy="2928938"/>
            </a:xfrm>
          </p:grpSpPr>
          <p:pic>
            <p:nvPicPr>
              <p:cNvPr id="8" name="Picture 8" descr="seas_northhemi_2090_c48L48_am3p6_patch2_volc_1990_diurnal_o3isop_mda8_diff_p1.png"/>
              <p:cNvPicPr>
                <a:picLocks noChangeAspect="1"/>
              </p:cNvPicPr>
              <p:nvPr/>
            </p:nvPicPr>
            <p:blipFill>
              <a:blip r:embed="rId3" cstate="print"/>
              <a:srcRect l="8627" t="71935" r="11777" b="2489"/>
              <a:stretch>
                <a:fillRect/>
              </a:stretch>
            </p:blipFill>
            <p:spPr bwMode="auto">
              <a:xfrm>
                <a:off x="-76200" y="3276600"/>
                <a:ext cx="6858000" cy="285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838200" y="3200400"/>
                <a:ext cx="480853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</a:rPr>
                  <a:t>CHANGES IN SUMMER (JJA) MEAN DAILY MAX 8-HOUR OZONE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781800" y="2687598"/>
              <a:ext cx="2362200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Previously noted degradation of summertime EUS O</a:t>
              </a:r>
              <a:r>
                <a:rPr lang="en-US" baseline="-25000" dirty="0" smtClean="0">
                  <a:solidFill>
                    <a:srgbClr val="FF0000"/>
                  </a:solidFill>
                  <a:latin typeface="Calibri"/>
                </a:rPr>
                <a:t>3 </a:t>
              </a:r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air quality 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/>
                </a:rPr>
                <a:t>e.g., reviews of Jacob and Winner, Atmos. Environ. 2009 and Weaver et al., BAMS, 2009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10800000" flipV="1">
              <a:off x="5105400" y="3297198"/>
              <a:ext cx="1752600" cy="685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4"/>
          <p:cNvGrpSpPr/>
          <p:nvPr/>
        </p:nvGrpSpPr>
        <p:grpSpPr>
          <a:xfrm>
            <a:off x="1447800" y="4135398"/>
            <a:ext cx="6477000" cy="1960602"/>
            <a:chOff x="1447800" y="4419600"/>
            <a:chExt cx="6477000" cy="1960602"/>
          </a:xfrm>
        </p:grpSpPr>
        <p:sp>
          <p:nvSpPr>
            <p:cNvPr id="17" name="Rectangle 16"/>
            <p:cNvSpPr/>
            <p:nvPr/>
          </p:nvSpPr>
          <p:spPr>
            <a:xfrm>
              <a:off x="1447800" y="5733871"/>
              <a:ext cx="6477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Previously noted decrease of lower troposphere background O</a:t>
              </a:r>
              <a:r>
                <a:rPr lang="en-US" baseline="-25000" dirty="0" smtClean="0">
                  <a:solidFill>
                    <a:srgbClr val="FF0000"/>
                  </a:solidFill>
                  <a:latin typeface="Calibri"/>
                </a:rPr>
                <a:t>3 </a:t>
              </a:r>
              <a:r>
                <a:rPr lang="en-US" dirty="0" smtClean="0">
                  <a:solidFill>
                    <a:srgbClr val="0000FF"/>
                  </a:solidFill>
                  <a:latin typeface="Calibri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/>
                </a:rPr>
                <a:t>e.g., Johnson et al., GRL, 2001; Stevenson et al., JGR, 2006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 flipH="1" flipV="1">
              <a:off x="2819400" y="4953000"/>
              <a:ext cx="137160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3352800" y="4572000"/>
              <a:ext cx="2514600" cy="1219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84480" y="6096000"/>
            <a:ext cx="9288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Climate change expected to reduce intercontinental influence, though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net effect determined by climate plus emission changes (human + natural)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325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Intercontinental influence on surface ozone may occur mainly through “hemispheric background”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2057400" y="2971800"/>
            <a:ext cx="6172199" cy="2514600"/>
            <a:chOff x="5029200" y="4800600"/>
            <a:chExt cx="3352799" cy="17526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029200" y="4800600"/>
              <a:ext cx="1676400" cy="1752600"/>
              <a:chOff x="432" y="1296"/>
              <a:chExt cx="2352" cy="2448"/>
            </a:xfrm>
          </p:grpSpPr>
          <p:pic>
            <p:nvPicPr>
              <p:cNvPr id="15" name="Picture 6" descr="~AUT00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16655" b="5556"/>
              <a:stretch>
                <a:fillRect/>
              </a:stretch>
            </p:blipFill>
            <p:spPr bwMode="auto">
              <a:xfrm>
                <a:off x="432" y="1296"/>
                <a:ext cx="2352" cy="244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987" y="2592"/>
                <a:ext cx="797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2131" y="3552"/>
                <a:ext cx="653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6102349" y="5715000"/>
              <a:ext cx="2279650" cy="366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3D Model Structure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1219200"/>
            <a:ext cx="8686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Intercontinental ozone transport is difficult (impossible?) to observe directly at surface </a:t>
            </a:r>
            <a:r>
              <a:rPr lang="en-US" sz="1600" i="1" dirty="0" smtClean="0">
                <a:solidFill>
                  <a:srgbClr val="0000FF"/>
                </a:solidFill>
                <a:latin typeface="Tahoma" pitchFamily="34" charset="0"/>
              </a:rPr>
              <a:t>[e.g., </a:t>
            </a:r>
            <a:r>
              <a:rPr lang="en-US" sz="1600" i="1" dirty="0" err="1" smtClean="0">
                <a:solidFill>
                  <a:srgbClr val="0000FF"/>
                </a:solidFill>
              </a:rPr>
              <a:t>Derwent</a:t>
            </a:r>
            <a:r>
              <a:rPr lang="en-US" sz="1600" i="1" dirty="0" smtClean="0">
                <a:solidFill>
                  <a:srgbClr val="0000FF"/>
                </a:solidFill>
              </a:rPr>
              <a:t> et al., 2003; Fiore et al., 2003; </a:t>
            </a:r>
            <a:r>
              <a:rPr lang="da-DK" sz="1600" i="1" dirty="0" smtClean="0">
                <a:solidFill>
                  <a:srgbClr val="0000FF"/>
                </a:solidFill>
              </a:rPr>
              <a:t>Goldstein et al., 2004; Jonson et al., 2005]</a:t>
            </a:r>
          </a:p>
          <a:p>
            <a:endParaRPr lang="en-US" sz="1400" i="1" dirty="0" smtClean="0">
              <a:solidFill>
                <a:srgbClr val="0000FF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Estimates rely on models (evaluated with observations)</a:t>
            </a:r>
            <a:endParaRPr lang="en-U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562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Long-term measurements should contain information on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tropospheric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(and surface) O</a:t>
            </a:r>
            <a:r>
              <a:rPr lang="en-US" sz="2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response to trends in emissions (key tests for models?)</a:t>
            </a:r>
            <a:endParaRPr lang="en-U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342900" indent="-342900">
              <a:defRPr/>
            </a:pPr>
            <a:r>
              <a:rPr lang="en-US" dirty="0" smtClean="0"/>
              <a:t>Anthropogenic and biogenic influence </a:t>
            </a:r>
            <a:br>
              <a:rPr lang="en-US" dirty="0" smtClean="0"/>
            </a:br>
            <a:r>
              <a:rPr lang="en-US" dirty="0" smtClean="0"/>
              <a:t>on intercontinental surface O</a:t>
            </a:r>
            <a:r>
              <a:rPr lang="en-US" baseline="-25000" dirty="0" smtClean="0"/>
              <a:t>3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Concluding thoughts and </a:t>
            </a:r>
            <a:r>
              <a:rPr lang="en-US" dirty="0" smtClean="0">
                <a:solidFill>
                  <a:srgbClr val="0000FF"/>
                </a:solidFill>
              </a:rPr>
              <a:t>some questions raised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8839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 </a:t>
            </a:r>
            <a:endParaRPr lang="en-US" b="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 NA isoprene influence on EU surface 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comparable to NA anthrop. </a:t>
            </a:r>
            <a:r>
              <a:rPr lang="en-US" sz="2200" dirty="0" err="1" smtClean="0"/>
              <a:t>NO</a:t>
            </a:r>
            <a:r>
              <a:rPr lang="en-US" sz="2200" baseline="-25000" dirty="0" err="1" smtClean="0"/>
              <a:t>x</a:t>
            </a:r>
            <a:r>
              <a:rPr lang="en-US" sz="2200" dirty="0" smtClean="0"/>
              <a:t> in summer and fall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Pay more attention to role of biogenic sources when assessing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impacts of human activities on climate and air quality?</a:t>
            </a: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1076742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 </a:t>
            </a: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  Benchmark multi-model effort: wide cross-model and spatiotemporal variability in intercontinental influence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What is the role of </a:t>
            </a:r>
            <a:r>
              <a:rPr lang="en-US" sz="2200" dirty="0" err="1" smtClean="0">
                <a:solidFill>
                  <a:srgbClr val="0000FF"/>
                </a:solidFill>
              </a:rPr>
              <a:t>mesoscale</a:t>
            </a:r>
            <a:r>
              <a:rPr lang="en-US" sz="2200" dirty="0" smtClean="0">
                <a:solidFill>
                  <a:srgbClr val="0000FF"/>
                </a:solidFill>
              </a:rPr>
              <a:t> (i.e., sub-grid) processes in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    mixing air between the free troposphere and the surface?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200400"/>
            <a:ext cx="8610600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PAN: Pathway and Proxy for intercontinental 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pollution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2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Exploit differences across model ensembles to help guide observational sampling strategies?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2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Potential for constraints on O</a:t>
            </a:r>
            <a:r>
              <a:rPr lang="en-US" sz="2200" kern="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en-US" sz="22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source attribution via PAN? 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sz="800" kern="0" dirty="0" smtClean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Observational and modeling evidence indicates rising baseline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</a:rPr>
              <a:t>tropospheric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 O</a:t>
            </a:r>
            <a:r>
              <a:rPr lang="en-US" sz="2400" baseline="-25000" dirty="0" smtClean="0">
                <a:solidFill>
                  <a:srgbClr val="000000"/>
                </a:solidFill>
                <a:latin typeface="Tahoma" pitchFamily="34" charset="0"/>
              </a:rPr>
              <a:t>3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</a:rPr>
              <a:t>from human activities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867400" y="1371600"/>
            <a:ext cx="3352800" cy="3886200"/>
            <a:chOff x="5867400" y="1371600"/>
            <a:chExt cx="3352800" cy="3886200"/>
          </a:xfrm>
        </p:grpSpPr>
        <p:pic>
          <p:nvPicPr>
            <p:cNvPr id="2048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040" t="2778" r="45769" b="5556"/>
            <a:stretch>
              <a:fillRect/>
            </a:stretch>
          </p:blipFill>
          <p:spPr bwMode="auto">
            <a:xfrm>
              <a:off x="5867400" y="2743200"/>
              <a:ext cx="31242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867400" y="1371600"/>
              <a:ext cx="3352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Modeled increase in surface O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due to tripling Asian anthropogenic emissions from 1985 to 2010 </a:t>
              </a:r>
            </a:p>
            <a:p>
              <a:r>
                <a:rPr lang="en-US" dirty="0" smtClean="0"/>
                <a:t>[</a:t>
              </a:r>
              <a:r>
                <a:rPr lang="en-US" i="1" dirty="0" smtClean="0"/>
                <a:t>Jacob et al., GRL</a:t>
              </a:r>
              <a:r>
                <a:rPr lang="en-US" dirty="0" smtClean="0"/>
                <a:t>, 1999]</a:t>
              </a:r>
              <a:endParaRPr lang="en-US" dirty="0"/>
            </a:p>
          </p:txBody>
        </p:sp>
      </p:grp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 cstate="print"/>
          <a:srcRect t="4459" r="39332" b="5977"/>
          <a:stretch>
            <a:fillRect/>
          </a:stretch>
        </p:blipFill>
        <p:spPr bwMode="auto">
          <a:xfrm>
            <a:off x="76200" y="1066800"/>
            <a:ext cx="5715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60668" t="4459" r="10212" b="60626"/>
          <a:stretch>
            <a:fillRect/>
          </a:stretch>
        </p:blipFill>
        <p:spPr bwMode="auto">
          <a:xfrm>
            <a:off x="228600" y="44196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62000" y="1143000"/>
            <a:ext cx="4424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free </a:t>
            </a:r>
            <a:r>
              <a:rPr lang="en-US" dirty="0" err="1" smtClean="0"/>
              <a:t>tropospheric</a:t>
            </a:r>
            <a:r>
              <a:rPr lang="en-US" dirty="0" smtClean="0"/>
              <a:t> </a:t>
            </a:r>
            <a:r>
              <a:rPr lang="en-US" smtClean="0"/>
              <a:t>O</a:t>
            </a:r>
            <a:r>
              <a:rPr lang="en-US" baseline="-25000" smtClean="0"/>
              <a:t>3</a:t>
            </a:r>
            <a:r>
              <a:rPr lang="en-US" smtClean="0"/>
              <a:t> (3-8km)</a:t>
            </a:r>
            <a:endParaRPr lang="en-US" dirty="0" smtClean="0"/>
          </a:p>
          <a:p>
            <a:r>
              <a:rPr lang="en-US" dirty="0" smtClean="0"/>
              <a:t>over the western U.S. in spring</a:t>
            </a:r>
          </a:p>
          <a:p>
            <a:r>
              <a:rPr lang="en-US" dirty="0" smtClean="0"/>
              <a:t>[</a:t>
            </a:r>
            <a:r>
              <a:rPr lang="en-US" i="1" dirty="0" smtClean="0"/>
              <a:t>Cooper et al., Nature,</a:t>
            </a:r>
            <a:r>
              <a:rPr lang="en-US" dirty="0" smtClean="0"/>
              <a:t> 2010]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6324600"/>
            <a:ext cx="8683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How much free </a:t>
            </a:r>
            <a:r>
              <a:rPr lang="en-US" sz="2000" dirty="0" err="1" smtClean="0">
                <a:solidFill>
                  <a:srgbClr val="0000FF"/>
                </a:solidFill>
                <a:sym typeface="Wingdings" pitchFamily="2" charset="2"/>
              </a:rPr>
              <a:t>tropospheric</a:t>
            </a:r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 Asian pollution mixes into surface air?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890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Rising background O</a:t>
            </a:r>
            <a:r>
              <a:rPr lang="en-US" sz="24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has implications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for attaining ever-tightening air quality standards</a:t>
            </a:r>
          </a:p>
          <a:p>
            <a:pPr algn="ctr"/>
            <a:endParaRPr lang="en-US" sz="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endParaRPr lang="en-US" sz="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1828800" y="49530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228600" y="5766137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</a:rPr>
              <a:t>Observational evidence for increasing surface O</a:t>
            </a:r>
            <a:r>
              <a:rPr lang="en-US" sz="2000" baseline="-25000" dirty="0" smtClean="0">
                <a:solidFill>
                  <a:srgbClr val="0000FF"/>
                </a:solidFill>
                <a:latin typeface="Helvetica" pitchFamily="34" charset="0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</a:rPr>
              <a:t> background </a:t>
            </a:r>
            <a:r>
              <a:rPr lang="en-US" b="0" dirty="0" smtClean="0">
                <a:solidFill>
                  <a:srgbClr val="0000FF"/>
                </a:solidFill>
                <a:latin typeface="Helvetica" pitchFamily="34" charset="0"/>
              </a:rPr>
              <a:t>[e.g. </a:t>
            </a:r>
            <a:r>
              <a:rPr lang="en-US" b="0" i="1" dirty="0" smtClean="0">
                <a:solidFill>
                  <a:srgbClr val="0000FF"/>
                </a:solidFill>
                <a:latin typeface="Helvetica" pitchFamily="34" charset="0"/>
              </a:rPr>
              <a:t>Lin et al</a:t>
            </a:r>
            <a:r>
              <a:rPr lang="en-US" b="0" dirty="0" smtClean="0">
                <a:solidFill>
                  <a:srgbClr val="0000FF"/>
                </a:solidFill>
                <a:latin typeface="Helvetica" pitchFamily="34" charset="0"/>
              </a:rPr>
              <a:t>., 2000; </a:t>
            </a:r>
            <a:r>
              <a:rPr lang="en-US" b="0" i="1" dirty="0" smtClean="0">
                <a:solidFill>
                  <a:srgbClr val="0000FF"/>
                </a:solidFill>
                <a:latin typeface="Helvetica" pitchFamily="34" charset="0"/>
              </a:rPr>
              <a:t>Jaffe et al</a:t>
            </a:r>
            <a:r>
              <a:rPr lang="en-US" b="0" dirty="0" smtClean="0">
                <a:solidFill>
                  <a:srgbClr val="0000FF"/>
                </a:solidFill>
                <a:latin typeface="Helvetica" pitchFamily="34" charset="0"/>
              </a:rPr>
              <a:t>., 2003, 2005; </a:t>
            </a:r>
            <a:r>
              <a:rPr lang="en-US" b="0" i="1" dirty="0" err="1" smtClean="0">
                <a:solidFill>
                  <a:srgbClr val="0000FF"/>
                </a:solidFill>
                <a:latin typeface="Helvetica" pitchFamily="34" charset="0"/>
              </a:rPr>
              <a:t>Vingarzan</a:t>
            </a:r>
            <a:r>
              <a:rPr lang="en-US" b="0" dirty="0" smtClean="0">
                <a:solidFill>
                  <a:srgbClr val="0000FF"/>
                </a:solidFill>
                <a:latin typeface="Helvetica" pitchFamily="34" charset="0"/>
              </a:rPr>
              <a:t>, 2004; </a:t>
            </a:r>
            <a:r>
              <a:rPr lang="en-US" b="0" i="1" dirty="0" smtClean="0">
                <a:solidFill>
                  <a:srgbClr val="0000FF"/>
                </a:solidFill>
                <a:latin typeface="Helvetica" pitchFamily="34" charset="0"/>
              </a:rPr>
              <a:t>EMEP/CCC-Report 1/2005 ; </a:t>
            </a:r>
            <a:r>
              <a:rPr lang="en-US" b="0" i="1" dirty="0" err="1" smtClean="0">
                <a:solidFill>
                  <a:srgbClr val="0000FF"/>
                </a:solidFill>
                <a:latin typeface="Helvetica" pitchFamily="34" charset="0"/>
              </a:rPr>
              <a:t>Derwent</a:t>
            </a:r>
            <a:r>
              <a:rPr lang="en-US" b="0" i="1" dirty="0" smtClean="0">
                <a:solidFill>
                  <a:srgbClr val="0000FF"/>
                </a:solidFill>
                <a:latin typeface="Helvetica" pitchFamily="34" charset="0"/>
              </a:rPr>
              <a:t> et al., 2007; Jaffe and Ray</a:t>
            </a:r>
            <a:r>
              <a:rPr lang="en-US" b="0" dirty="0" smtClean="0">
                <a:solidFill>
                  <a:srgbClr val="0000FF"/>
                </a:solidFill>
                <a:latin typeface="Helvetica" pitchFamily="34" charset="0"/>
              </a:rPr>
              <a:t>, 2007; </a:t>
            </a:r>
            <a:r>
              <a:rPr lang="en-US" b="0" i="1" dirty="0" smtClean="0">
                <a:solidFill>
                  <a:srgbClr val="0000FF"/>
                </a:solidFill>
                <a:latin typeface="Helvetica" pitchFamily="34" charset="0"/>
              </a:rPr>
              <a:t>Royal Society</a:t>
            </a:r>
            <a:r>
              <a:rPr lang="en-US" b="0" dirty="0" smtClean="0">
                <a:solidFill>
                  <a:srgbClr val="0000FF"/>
                </a:solidFill>
                <a:latin typeface="Helvetica" pitchFamily="34" charset="0"/>
              </a:rPr>
              <a:t>, 2008;  </a:t>
            </a:r>
            <a:r>
              <a:rPr lang="en-US" b="0" i="1" dirty="0" smtClean="0">
                <a:solidFill>
                  <a:srgbClr val="0000FF"/>
                </a:solidFill>
                <a:latin typeface="Helvetica" pitchFamily="34" charset="0"/>
              </a:rPr>
              <a:t>NRC, 2009 </a:t>
            </a:r>
            <a:r>
              <a:rPr lang="en-US" b="0" dirty="0" smtClean="0">
                <a:solidFill>
                  <a:srgbClr val="0000FF"/>
                </a:solidFill>
                <a:latin typeface="Helvetica" pitchFamily="34" charset="0"/>
              </a:rPr>
              <a:t>]</a:t>
            </a:r>
          </a:p>
        </p:txBody>
      </p:sp>
      <p:pic>
        <p:nvPicPr>
          <p:cNvPr id="35" name="Picture 34" descr="Figure2.1_NRC_Globalsourceslocalpollution_jac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" y="1219200"/>
            <a:ext cx="7962900" cy="44057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077376" y="4724400"/>
            <a:ext cx="3659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/>
              <a:t>Figure 2.1 from NRC 2009 report,</a:t>
            </a:r>
          </a:p>
          <a:p>
            <a:r>
              <a:rPr lang="en-US" b="0" i="1" dirty="0" smtClean="0"/>
              <a:t>“Global sources of local pollution”;</a:t>
            </a:r>
          </a:p>
          <a:p>
            <a:r>
              <a:rPr lang="en-US" b="0" i="1" dirty="0" smtClean="0"/>
              <a:t>original content from D.J. Jacob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-763588" y="323502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066800" y="3830248"/>
            <a:ext cx="109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" pitchFamily="34" charset="0"/>
              </a:rPr>
              <a:t>  Fires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057400" y="3830248"/>
            <a:ext cx="1689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</a:rPr>
              <a:t>Biosphere</a:t>
            </a:r>
            <a:endParaRPr lang="en-US" sz="24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581400" y="3825485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" pitchFamily="34" charset="0"/>
              </a:rPr>
              <a:t>Human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34" charset="0"/>
              </a:rPr>
              <a:t>activity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76200" y="40004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2" name="AutoShape 11"/>
          <p:cNvSpPr>
            <a:spLocks noChangeArrowheads="1"/>
          </p:cNvSpPr>
          <p:nvPr/>
        </p:nvSpPr>
        <p:spPr bwMode="auto">
          <a:xfrm>
            <a:off x="3886200" y="2798373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3" name="AutoShape 13"/>
          <p:cNvSpPr>
            <a:spLocks noChangeArrowheads="1"/>
          </p:cNvSpPr>
          <p:nvPr/>
        </p:nvSpPr>
        <p:spPr bwMode="auto">
          <a:xfrm>
            <a:off x="1752600" y="2798373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5" name="Freeform 15"/>
          <p:cNvSpPr>
            <a:spLocks/>
          </p:cNvSpPr>
          <p:nvPr/>
        </p:nvSpPr>
        <p:spPr bwMode="auto">
          <a:xfrm>
            <a:off x="1447800" y="3368285"/>
            <a:ext cx="655638" cy="546100"/>
          </a:xfrm>
          <a:custGeom>
            <a:avLst/>
            <a:gdLst>
              <a:gd name="T0" fmla="*/ 2147483647 w 413"/>
              <a:gd name="T1" fmla="*/ 2147483647 h 317"/>
              <a:gd name="T2" fmla="*/ 2147483647 w 413"/>
              <a:gd name="T3" fmla="*/ 2147483647 h 317"/>
              <a:gd name="T4" fmla="*/ 2147483647 w 413"/>
              <a:gd name="T5" fmla="*/ 2147483647 h 317"/>
              <a:gd name="T6" fmla="*/ 2147483647 w 413"/>
              <a:gd name="T7" fmla="*/ 2147483647 h 317"/>
              <a:gd name="T8" fmla="*/ 2147483647 w 413"/>
              <a:gd name="T9" fmla="*/ 2147483647 h 317"/>
              <a:gd name="T10" fmla="*/ 2147483647 w 413"/>
              <a:gd name="T11" fmla="*/ 2147483647 h 317"/>
              <a:gd name="T12" fmla="*/ 2147483647 w 413"/>
              <a:gd name="T13" fmla="*/ 2147483647 h 317"/>
              <a:gd name="T14" fmla="*/ 2147483647 w 413"/>
              <a:gd name="T15" fmla="*/ 2147483647 h 317"/>
              <a:gd name="T16" fmla="*/ 2147483647 w 413"/>
              <a:gd name="T17" fmla="*/ 2147483647 h 317"/>
              <a:gd name="T18" fmla="*/ 2147483647 w 413"/>
              <a:gd name="T19" fmla="*/ 2147483647 h 317"/>
              <a:gd name="T20" fmla="*/ 2147483647 w 413"/>
              <a:gd name="T21" fmla="*/ 2147483647 h 317"/>
              <a:gd name="T22" fmla="*/ 2147483647 w 413"/>
              <a:gd name="T23" fmla="*/ 2147483647 h 317"/>
              <a:gd name="T24" fmla="*/ 2147483647 w 413"/>
              <a:gd name="T25" fmla="*/ 2147483647 h 317"/>
              <a:gd name="T26" fmla="*/ 2147483647 w 413"/>
              <a:gd name="T27" fmla="*/ 2147483647 h 317"/>
              <a:gd name="T28" fmla="*/ 2147483647 w 413"/>
              <a:gd name="T29" fmla="*/ 2147483647 h 3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3"/>
              <a:gd name="T46" fmla="*/ 0 h 317"/>
              <a:gd name="T47" fmla="*/ 413 w 413"/>
              <a:gd name="T48" fmla="*/ 317 h 3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3" h="317">
                <a:moveTo>
                  <a:pt x="21" y="254"/>
                </a:moveTo>
                <a:cubicBezTo>
                  <a:pt x="30" y="228"/>
                  <a:pt x="46" y="209"/>
                  <a:pt x="53" y="182"/>
                </a:cubicBezTo>
                <a:cubicBezTo>
                  <a:pt x="54" y="177"/>
                  <a:pt x="65" y="118"/>
                  <a:pt x="69" y="110"/>
                </a:cubicBezTo>
                <a:cubicBezTo>
                  <a:pt x="94" y="60"/>
                  <a:pt x="116" y="61"/>
                  <a:pt x="149" y="22"/>
                </a:cubicBezTo>
                <a:cubicBezTo>
                  <a:pt x="167" y="0"/>
                  <a:pt x="144" y="62"/>
                  <a:pt x="160" y="38"/>
                </a:cubicBezTo>
                <a:cubicBezTo>
                  <a:pt x="168" y="43"/>
                  <a:pt x="204" y="29"/>
                  <a:pt x="208" y="38"/>
                </a:cubicBezTo>
                <a:cubicBezTo>
                  <a:pt x="217" y="61"/>
                  <a:pt x="231" y="70"/>
                  <a:pt x="237" y="102"/>
                </a:cubicBezTo>
                <a:cubicBezTo>
                  <a:pt x="245" y="144"/>
                  <a:pt x="236" y="168"/>
                  <a:pt x="277" y="182"/>
                </a:cubicBezTo>
                <a:cubicBezTo>
                  <a:pt x="308" y="136"/>
                  <a:pt x="326" y="85"/>
                  <a:pt x="357" y="38"/>
                </a:cubicBezTo>
                <a:cubicBezTo>
                  <a:pt x="364" y="27"/>
                  <a:pt x="380" y="23"/>
                  <a:pt x="389" y="14"/>
                </a:cubicBezTo>
                <a:cubicBezTo>
                  <a:pt x="396" y="7"/>
                  <a:pt x="373" y="25"/>
                  <a:pt x="365" y="30"/>
                </a:cubicBezTo>
                <a:cubicBezTo>
                  <a:pt x="373" y="104"/>
                  <a:pt x="395" y="167"/>
                  <a:pt x="413" y="238"/>
                </a:cubicBezTo>
                <a:cubicBezTo>
                  <a:pt x="410" y="249"/>
                  <a:pt x="405" y="270"/>
                  <a:pt x="405" y="270"/>
                </a:cubicBezTo>
                <a:cubicBezTo>
                  <a:pt x="320" y="273"/>
                  <a:pt x="234" y="274"/>
                  <a:pt x="149" y="278"/>
                </a:cubicBezTo>
                <a:cubicBezTo>
                  <a:pt x="119" y="279"/>
                  <a:pt x="0" y="317"/>
                  <a:pt x="21" y="254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1037" name="Picture 18" descr="fores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72421"/>
          <a:stretch>
            <a:fillRect/>
          </a:stretch>
        </p:blipFill>
        <p:spPr bwMode="auto">
          <a:xfrm>
            <a:off x="1663700" y="3368285"/>
            <a:ext cx="176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20"/>
          <p:cNvSpPr>
            <a:spLocks noChangeArrowheads="1"/>
          </p:cNvSpPr>
          <p:nvPr/>
        </p:nvSpPr>
        <p:spPr bwMode="auto">
          <a:xfrm>
            <a:off x="2155825" y="296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9" name="Line 21"/>
          <p:cNvSpPr>
            <a:spLocks noChangeShapeType="1"/>
          </p:cNvSpPr>
          <p:nvPr/>
        </p:nvSpPr>
        <p:spPr bwMode="auto">
          <a:xfrm>
            <a:off x="838200" y="3860409"/>
            <a:ext cx="8077200" cy="3025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square" lIns="45720" rIns="4572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40" name="Line 22"/>
          <p:cNvSpPr>
            <a:spLocks noChangeShapeType="1"/>
          </p:cNvSpPr>
          <p:nvPr/>
        </p:nvSpPr>
        <p:spPr bwMode="auto">
          <a:xfrm flipV="1">
            <a:off x="990600" y="3831835"/>
            <a:ext cx="0" cy="679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29399" name="Text Box 23"/>
          <p:cNvSpPr txBox="1">
            <a:spLocks noChangeArrowheads="1"/>
          </p:cNvSpPr>
          <p:nvPr/>
        </p:nvSpPr>
        <p:spPr bwMode="auto">
          <a:xfrm>
            <a:off x="7467900" y="4043065"/>
            <a:ext cx="1676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Helvetica" pitchFamily="34" charset="0"/>
              </a:rPr>
              <a:t>CONTINENT</a:t>
            </a:r>
            <a:endParaRPr lang="en-US" sz="20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042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Human activities and “natural” sources influence intercontinental O</a:t>
            </a:r>
            <a:r>
              <a:rPr lang="en-US" sz="2800" baseline="-25000" dirty="0" smtClean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 transport</a:t>
            </a:r>
          </a:p>
        </p:txBody>
      </p:sp>
      <p:sp>
        <p:nvSpPr>
          <p:cNvPr id="1043" name="Rectangle 39"/>
          <p:cNvSpPr>
            <a:spLocks noChangeArrowheads="1"/>
          </p:cNvSpPr>
          <p:nvPr/>
        </p:nvSpPr>
        <p:spPr bwMode="auto">
          <a:xfrm>
            <a:off x="0" y="3825485"/>
            <a:ext cx="981075" cy="685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44" name="Rectangle 40"/>
          <p:cNvSpPr>
            <a:spLocks noChangeArrowheads="1"/>
          </p:cNvSpPr>
          <p:nvPr/>
        </p:nvSpPr>
        <p:spPr bwMode="auto">
          <a:xfrm>
            <a:off x="4724400" y="3825485"/>
            <a:ext cx="2819400" cy="685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45" name="Text Box 19"/>
          <p:cNvSpPr txBox="1">
            <a:spLocks noChangeArrowheads="1"/>
          </p:cNvSpPr>
          <p:nvPr/>
        </p:nvSpPr>
        <p:spPr bwMode="auto">
          <a:xfrm>
            <a:off x="0" y="3941373"/>
            <a:ext cx="1158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Helvetica" pitchFamily="34" charset="0"/>
              </a:rPr>
              <a:t>OCEAN</a:t>
            </a:r>
            <a:r>
              <a:rPr lang="en-US" b="0" dirty="0" smtClean="0">
                <a:solidFill>
                  <a:srgbClr val="FFFFFF"/>
                </a:solidFill>
                <a:latin typeface="Helvetica" pitchFamily="34" charset="0"/>
              </a:rPr>
              <a:t> </a:t>
            </a:r>
            <a:endParaRPr lang="en-US" b="0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1046" name="Text Box 41"/>
          <p:cNvSpPr txBox="1">
            <a:spLocks noChangeArrowheads="1"/>
          </p:cNvSpPr>
          <p:nvPr/>
        </p:nvSpPr>
        <p:spPr bwMode="auto">
          <a:xfrm>
            <a:off x="5867400" y="3958835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Helvetica" pitchFamily="34" charset="0"/>
              </a:rPr>
              <a:t>OCEAN</a:t>
            </a:r>
            <a:r>
              <a:rPr lang="en-US" b="0" dirty="0" smtClean="0">
                <a:solidFill>
                  <a:srgbClr val="FFFFFF"/>
                </a:solidFill>
                <a:latin typeface="Helvetica" pitchFamily="34" charset="0"/>
              </a:rPr>
              <a:t> </a:t>
            </a:r>
            <a:endParaRPr lang="en-US" b="0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41406" y="2224445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NO</a:t>
            </a:r>
            <a:r>
              <a:rPr lang="en-US" sz="2800" baseline="-25000" dirty="0" err="1" smtClean="0"/>
              <a:t>x</a:t>
            </a:r>
            <a:r>
              <a:rPr lang="en-US" sz="2800" dirty="0" smtClean="0"/>
              <a:t>+  NMVOC</a:t>
            </a:r>
            <a:endParaRPr lang="en-US" sz="2800" dirty="0"/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990600" y="4195465"/>
            <a:ext cx="1987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Helvetica" pitchFamily="34" charset="0"/>
              </a:rPr>
              <a:t>CONTINENT</a:t>
            </a:r>
            <a:endParaRPr lang="en-US" sz="24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8077200" y="2904828"/>
            <a:ext cx="228600" cy="528637"/>
          </a:xfrm>
          <a:prstGeom prst="upDownArrow">
            <a:avLst>
              <a:gd name="adj1" fmla="val 50000"/>
              <a:gd name="adj2" fmla="val 4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2" name="Freeform 15"/>
          <p:cNvSpPr>
            <a:spLocks/>
          </p:cNvSpPr>
          <p:nvPr/>
        </p:nvSpPr>
        <p:spPr bwMode="auto">
          <a:xfrm>
            <a:off x="7480300" y="3520594"/>
            <a:ext cx="481116" cy="387235"/>
          </a:xfrm>
          <a:custGeom>
            <a:avLst/>
            <a:gdLst>
              <a:gd name="T0" fmla="*/ 2147483647 w 413"/>
              <a:gd name="T1" fmla="*/ 2147483647 h 317"/>
              <a:gd name="T2" fmla="*/ 2147483647 w 413"/>
              <a:gd name="T3" fmla="*/ 2147483647 h 317"/>
              <a:gd name="T4" fmla="*/ 2147483647 w 413"/>
              <a:gd name="T5" fmla="*/ 2147483647 h 317"/>
              <a:gd name="T6" fmla="*/ 2147483647 w 413"/>
              <a:gd name="T7" fmla="*/ 2147483647 h 317"/>
              <a:gd name="T8" fmla="*/ 2147483647 w 413"/>
              <a:gd name="T9" fmla="*/ 2147483647 h 317"/>
              <a:gd name="T10" fmla="*/ 2147483647 w 413"/>
              <a:gd name="T11" fmla="*/ 2147483647 h 317"/>
              <a:gd name="T12" fmla="*/ 2147483647 w 413"/>
              <a:gd name="T13" fmla="*/ 2147483647 h 317"/>
              <a:gd name="T14" fmla="*/ 2147483647 w 413"/>
              <a:gd name="T15" fmla="*/ 2147483647 h 317"/>
              <a:gd name="T16" fmla="*/ 2147483647 w 413"/>
              <a:gd name="T17" fmla="*/ 2147483647 h 317"/>
              <a:gd name="T18" fmla="*/ 2147483647 w 413"/>
              <a:gd name="T19" fmla="*/ 2147483647 h 317"/>
              <a:gd name="T20" fmla="*/ 2147483647 w 413"/>
              <a:gd name="T21" fmla="*/ 2147483647 h 317"/>
              <a:gd name="T22" fmla="*/ 2147483647 w 413"/>
              <a:gd name="T23" fmla="*/ 2147483647 h 317"/>
              <a:gd name="T24" fmla="*/ 2147483647 w 413"/>
              <a:gd name="T25" fmla="*/ 2147483647 h 317"/>
              <a:gd name="T26" fmla="*/ 2147483647 w 413"/>
              <a:gd name="T27" fmla="*/ 2147483647 h 317"/>
              <a:gd name="T28" fmla="*/ 2147483647 w 413"/>
              <a:gd name="T29" fmla="*/ 2147483647 h 3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3"/>
              <a:gd name="T46" fmla="*/ 0 h 317"/>
              <a:gd name="T47" fmla="*/ 413 w 413"/>
              <a:gd name="T48" fmla="*/ 317 h 3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3" h="317">
                <a:moveTo>
                  <a:pt x="21" y="254"/>
                </a:moveTo>
                <a:cubicBezTo>
                  <a:pt x="30" y="228"/>
                  <a:pt x="46" y="209"/>
                  <a:pt x="53" y="182"/>
                </a:cubicBezTo>
                <a:cubicBezTo>
                  <a:pt x="54" y="177"/>
                  <a:pt x="65" y="118"/>
                  <a:pt x="69" y="110"/>
                </a:cubicBezTo>
                <a:cubicBezTo>
                  <a:pt x="94" y="60"/>
                  <a:pt x="116" y="61"/>
                  <a:pt x="149" y="22"/>
                </a:cubicBezTo>
                <a:cubicBezTo>
                  <a:pt x="167" y="0"/>
                  <a:pt x="144" y="62"/>
                  <a:pt x="160" y="38"/>
                </a:cubicBezTo>
                <a:cubicBezTo>
                  <a:pt x="168" y="43"/>
                  <a:pt x="204" y="29"/>
                  <a:pt x="208" y="38"/>
                </a:cubicBezTo>
                <a:cubicBezTo>
                  <a:pt x="217" y="61"/>
                  <a:pt x="231" y="70"/>
                  <a:pt x="237" y="102"/>
                </a:cubicBezTo>
                <a:cubicBezTo>
                  <a:pt x="245" y="144"/>
                  <a:pt x="236" y="168"/>
                  <a:pt x="277" y="182"/>
                </a:cubicBezTo>
                <a:cubicBezTo>
                  <a:pt x="308" y="136"/>
                  <a:pt x="326" y="85"/>
                  <a:pt x="357" y="38"/>
                </a:cubicBezTo>
                <a:cubicBezTo>
                  <a:pt x="364" y="27"/>
                  <a:pt x="380" y="23"/>
                  <a:pt x="389" y="14"/>
                </a:cubicBezTo>
                <a:cubicBezTo>
                  <a:pt x="396" y="7"/>
                  <a:pt x="373" y="25"/>
                  <a:pt x="365" y="30"/>
                </a:cubicBezTo>
                <a:cubicBezTo>
                  <a:pt x="373" y="104"/>
                  <a:pt x="395" y="167"/>
                  <a:pt x="413" y="238"/>
                </a:cubicBezTo>
                <a:cubicBezTo>
                  <a:pt x="410" y="249"/>
                  <a:pt x="405" y="270"/>
                  <a:pt x="405" y="270"/>
                </a:cubicBezTo>
                <a:cubicBezTo>
                  <a:pt x="320" y="273"/>
                  <a:pt x="234" y="274"/>
                  <a:pt x="149" y="278"/>
                </a:cubicBezTo>
                <a:cubicBezTo>
                  <a:pt x="119" y="279"/>
                  <a:pt x="0" y="317"/>
                  <a:pt x="21" y="254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53" name="Picture 18" descr="fores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72421"/>
          <a:stretch>
            <a:fillRect/>
          </a:stretch>
        </p:blipFill>
        <p:spPr bwMode="auto">
          <a:xfrm>
            <a:off x="7696200" y="3501179"/>
            <a:ext cx="1295400" cy="38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1" descr="MCj028080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5085" y="3155355"/>
            <a:ext cx="956915" cy="663575"/>
          </a:xfrm>
          <a:prstGeom prst="rect">
            <a:avLst/>
          </a:prstGeom>
          <a:noFill/>
        </p:spPr>
      </p:pic>
      <p:pic>
        <p:nvPicPr>
          <p:cNvPr id="56" name="Picture 81" descr="MCj028080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3361730"/>
            <a:ext cx="685800" cy="475570"/>
          </a:xfrm>
          <a:prstGeom prst="rect">
            <a:avLst/>
          </a:prstGeom>
          <a:noFill/>
        </p:spPr>
      </p:pic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762000" y="1757065"/>
            <a:ext cx="685800" cy="547687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04800" y="1376065"/>
            <a:ext cx="11310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 lightning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2438400" y="1066800"/>
            <a:ext cx="2667000" cy="1147465"/>
            <a:chOff x="2438400" y="1224915"/>
            <a:chExt cx="2667000" cy="1147465"/>
          </a:xfrm>
        </p:grpSpPr>
        <p:sp>
          <p:nvSpPr>
            <p:cNvPr id="1049" name="Text Box 57"/>
            <p:cNvSpPr txBox="1">
              <a:spLocks noChangeArrowheads="1"/>
            </p:cNvSpPr>
            <p:nvPr/>
          </p:nvSpPr>
          <p:spPr bwMode="auto">
            <a:xfrm>
              <a:off x="3124200" y="1457980"/>
              <a:ext cx="17203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O</a:t>
              </a:r>
              <a:r>
                <a:rPr lang="en-US" sz="3200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sz="3200" dirty="0" smtClean="0">
                  <a:solidFill>
                    <a:srgbClr val="FF0000"/>
                  </a:solidFill>
                </a:rPr>
                <a:t>, </a:t>
              </a:r>
              <a:r>
                <a:rPr lang="en-US" sz="3200" dirty="0" smtClean="0">
                  <a:solidFill>
                    <a:srgbClr val="0000FF"/>
                  </a:solidFill>
                </a:rPr>
                <a:t>PAN</a:t>
              </a:r>
              <a:endParaRPr lang="en-US" sz="3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01087" y="1224915"/>
              <a:ext cx="1704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CH</a:t>
              </a:r>
              <a:r>
                <a:rPr lang="en-US" sz="1600" baseline="-25000" dirty="0" smtClean="0">
                  <a:solidFill>
                    <a:srgbClr val="0000FF"/>
                  </a:solidFill>
                </a:rPr>
                <a:t>3</a:t>
              </a:r>
              <a:r>
                <a:rPr lang="en-US" sz="1600" dirty="0" smtClean="0">
                  <a:solidFill>
                    <a:srgbClr val="0000FF"/>
                  </a:solidFill>
                </a:rPr>
                <a:t>C(O)OONO</a:t>
              </a:r>
              <a:r>
                <a:rPr lang="en-US" sz="1600" baseline="-25000" dirty="0" smtClean="0">
                  <a:solidFill>
                    <a:srgbClr val="0000FF"/>
                  </a:solidFill>
                </a:rPr>
                <a:t>2</a:t>
              </a:r>
              <a:endParaRPr lang="en-US" sz="16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3" name="Bent Arrow 62"/>
            <p:cNvSpPr/>
            <p:nvPr/>
          </p:nvSpPr>
          <p:spPr bwMode="auto">
            <a:xfrm>
              <a:off x="2438400" y="1762780"/>
              <a:ext cx="533400" cy="60960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1223665"/>
            <a:ext cx="4191000" cy="1828800"/>
            <a:chOff x="4953000" y="1381780"/>
            <a:chExt cx="4191000" cy="1828800"/>
          </a:xfrm>
        </p:grpSpPr>
        <p:grpSp>
          <p:nvGrpSpPr>
            <p:cNvPr id="74" name="Group 73"/>
            <p:cNvGrpSpPr/>
            <p:nvPr/>
          </p:nvGrpSpPr>
          <p:grpSpPr>
            <a:xfrm>
              <a:off x="4953000" y="1381780"/>
              <a:ext cx="3581400" cy="584775"/>
              <a:chOff x="4953000" y="1381780"/>
              <a:chExt cx="3581400" cy="584775"/>
            </a:xfrm>
          </p:grpSpPr>
          <p:sp>
            <p:nvSpPr>
              <p:cNvPr id="64" name="AutoShape 13"/>
              <p:cNvSpPr>
                <a:spLocks noChangeArrowheads="1"/>
              </p:cNvSpPr>
              <p:nvPr/>
            </p:nvSpPr>
            <p:spPr bwMode="auto">
              <a:xfrm rot="5400000">
                <a:off x="5676900" y="886480"/>
                <a:ext cx="304800" cy="17526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Text Box 68"/>
              <p:cNvSpPr txBox="1">
                <a:spLocks noChangeArrowheads="1"/>
              </p:cNvSpPr>
              <p:nvPr/>
            </p:nvSpPr>
            <p:spPr bwMode="auto">
              <a:xfrm>
                <a:off x="7512967" y="1381780"/>
                <a:ext cx="102143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</a:rPr>
                  <a:t>PAN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705600" y="1381780"/>
                <a:ext cx="76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3</a:t>
                </a:r>
                <a:endParaRPr lang="en-US" sz="3200" baseline="-25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7315200" y="1762780"/>
              <a:ext cx="1828800" cy="1447800"/>
              <a:chOff x="7315200" y="1762780"/>
              <a:chExt cx="1828800" cy="1447800"/>
            </a:xfrm>
          </p:grpSpPr>
          <p:sp>
            <p:nvSpPr>
              <p:cNvPr id="66" name="AutoShape 69"/>
              <p:cNvSpPr>
                <a:spLocks noChangeArrowheads="1"/>
              </p:cNvSpPr>
              <p:nvPr/>
            </p:nvSpPr>
            <p:spPr bwMode="auto">
              <a:xfrm rot="5400000">
                <a:off x="8191500" y="2029480"/>
                <a:ext cx="914400" cy="38100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12 h 21600"/>
                  <a:gd name="T14" fmla="*/ 18227 w 21600"/>
                  <a:gd name="T15" fmla="*/ 92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382000" y="2625805"/>
                <a:ext cx="762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sz="3200" baseline="-25000" dirty="0" smtClean="0">
                    <a:solidFill>
                      <a:srgbClr val="FF0000"/>
                    </a:solidFill>
                  </a:rPr>
                  <a:t>3</a:t>
                </a:r>
                <a:endParaRPr lang="en-US" sz="32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AutoShape 69"/>
              <p:cNvSpPr>
                <a:spLocks noChangeArrowheads="1"/>
              </p:cNvSpPr>
              <p:nvPr/>
            </p:nvSpPr>
            <p:spPr bwMode="auto">
              <a:xfrm rot="5400000">
                <a:off x="7048500" y="2029480"/>
                <a:ext cx="914400" cy="38100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12 h 21600"/>
                  <a:gd name="T14" fmla="*/ 18227 w 21600"/>
                  <a:gd name="T15" fmla="*/ 92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3581400" y="2895600"/>
            <a:ext cx="1295400" cy="2209800"/>
            <a:chOff x="3581400" y="3276600"/>
            <a:chExt cx="1295400" cy="22098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581400" y="3276600"/>
              <a:ext cx="1295400" cy="16764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14800" y="4901625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1.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33600" y="3347085"/>
            <a:ext cx="1447800" cy="1524000"/>
            <a:chOff x="2133600" y="3505200"/>
            <a:chExt cx="1447800" cy="1524000"/>
          </a:xfrm>
        </p:grpSpPr>
        <p:sp>
          <p:nvSpPr>
            <p:cNvPr id="57" name="TextBox 56"/>
            <p:cNvSpPr txBox="1"/>
            <p:nvPr/>
          </p:nvSpPr>
          <p:spPr>
            <a:xfrm>
              <a:off x="2902894" y="4444425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2.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133600" y="3505200"/>
              <a:ext cx="1447800" cy="9906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2819400" y="2813685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9" name="Text Box 61"/>
          <p:cNvSpPr txBox="1">
            <a:spLocks noChangeArrowheads="1"/>
          </p:cNvSpPr>
          <p:nvPr/>
        </p:nvSpPr>
        <p:spPr bwMode="auto">
          <a:xfrm>
            <a:off x="228600" y="4876800"/>
            <a:ext cx="84582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</a:rPr>
              <a:t> PAN as a PATHWAY: contributes to O</a:t>
            </a:r>
            <a:r>
              <a:rPr lang="en-US" sz="2000" baseline="-25000" dirty="0" smtClean="0">
                <a:solidFill>
                  <a:srgbClr val="0000FF"/>
                </a:solidFill>
                <a:latin typeface="Helvetica" pitchFamily="34" charset="0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</a:rPr>
              <a:t> formation far </a:t>
            </a:r>
            <a:r>
              <a:rPr lang="en-US" sz="2000" dirty="0">
                <a:solidFill>
                  <a:srgbClr val="0000FF"/>
                </a:solidFill>
                <a:latin typeface="Helvetica" pitchFamily="34" charset="0"/>
              </a:rPr>
              <a:t>from source </a:t>
            </a:r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</a:rPr>
              <a:t>region </a:t>
            </a:r>
            <a:r>
              <a:rPr lang="en-US" b="0" dirty="0" smtClean="0">
                <a:solidFill>
                  <a:srgbClr val="0000FF"/>
                </a:solidFill>
                <a:latin typeface="Helvetica" pitchFamily="34" charset="0"/>
              </a:rPr>
              <a:t>[</a:t>
            </a:r>
            <a:r>
              <a:rPr lang="en-US" b="0" i="1" dirty="0" smtClean="0">
                <a:solidFill>
                  <a:srgbClr val="0000FF"/>
                </a:solidFill>
                <a:latin typeface="Helvetica" pitchFamily="34" charset="0"/>
              </a:rPr>
              <a:t>e.g., </a:t>
            </a:r>
            <a:r>
              <a:rPr lang="en-US" b="0" i="1" dirty="0" err="1" smtClean="0">
                <a:solidFill>
                  <a:srgbClr val="0000FF"/>
                </a:solidFill>
                <a:latin typeface="Helvetica" pitchFamily="34" charset="0"/>
              </a:rPr>
              <a:t>Moxim</a:t>
            </a:r>
            <a:r>
              <a:rPr lang="en-US" b="0" i="1" dirty="0" smtClean="0">
                <a:solidFill>
                  <a:srgbClr val="0000FF"/>
                </a:solidFill>
                <a:latin typeface="Helvetica" pitchFamily="34" charset="0"/>
              </a:rPr>
              <a:t> et al</a:t>
            </a:r>
            <a:r>
              <a:rPr lang="en-US" b="0" smtClean="0">
                <a:solidFill>
                  <a:srgbClr val="0000FF"/>
                </a:solidFill>
                <a:latin typeface="Helvetica" pitchFamily="34" charset="0"/>
              </a:rPr>
              <a:t>., 1996; </a:t>
            </a:r>
            <a:r>
              <a:rPr lang="en-US" b="0" i="1" smtClean="0">
                <a:solidFill>
                  <a:srgbClr val="0000FF"/>
                </a:solidFill>
              </a:rPr>
              <a:t>Heald</a:t>
            </a:r>
            <a:r>
              <a:rPr lang="en-US" b="0" i="1" dirty="0" smtClean="0">
                <a:solidFill>
                  <a:srgbClr val="0000FF"/>
                </a:solidFill>
              </a:rPr>
              <a:t> et al., JGR, 2003; </a:t>
            </a:r>
            <a:r>
              <a:rPr lang="en-US" b="0" i="1" dirty="0" err="1" smtClean="0">
                <a:solidFill>
                  <a:srgbClr val="0000FF"/>
                </a:solidFill>
              </a:rPr>
              <a:t>Hudman</a:t>
            </a:r>
            <a:r>
              <a:rPr lang="en-US" b="0" i="1" dirty="0" smtClean="0">
                <a:solidFill>
                  <a:srgbClr val="0000FF"/>
                </a:solidFill>
              </a:rPr>
              <a:t> et al., JGR, 2004;Zhang et al., 2008; Fischer et al., 2010</a:t>
            </a:r>
            <a:r>
              <a:rPr lang="en-US" b="0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US" sz="800" b="0" dirty="0" smtClean="0">
                <a:solidFill>
                  <a:srgbClr val="0000FF"/>
                </a:solidFill>
              </a:rPr>
              <a:t> </a:t>
            </a:r>
            <a:endParaRPr lang="en-US" sz="800" dirty="0" smtClean="0">
              <a:solidFill>
                <a:srgbClr val="0000FF"/>
              </a:solidFill>
              <a:latin typeface="Helvetica" pitchFamily="34" charset="0"/>
            </a:endParaRPr>
          </a:p>
          <a:p>
            <a:pPr marL="457200" indent="-457200"/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</a:rPr>
              <a:t>PAN as a PROXY: may reflect changing O</a:t>
            </a:r>
            <a:r>
              <a:rPr lang="en-US" sz="2000" baseline="-25000" dirty="0" smtClean="0">
                <a:solidFill>
                  <a:srgbClr val="0000FF"/>
                </a:solidFill>
                <a:latin typeface="Helvetica" pitchFamily="34" charset="0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</a:rPr>
              <a:t> precursor sources better than O</a:t>
            </a:r>
            <a:r>
              <a:rPr lang="en-US" sz="2000" baseline="-25000" dirty="0" smtClean="0">
                <a:solidFill>
                  <a:srgbClr val="0000FF"/>
                </a:solidFill>
                <a:latin typeface="Helvetica" pitchFamily="34" charset="0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Helvetica" pitchFamily="34" charset="0"/>
              </a:rPr>
              <a:t> itself </a:t>
            </a:r>
            <a:r>
              <a:rPr lang="en-US" b="0" dirty="0" smtClean="0">
                <a:solidFill>
                  <a:srgbClr val="0000FF"/>
                </a:solidFill>
                <a:latin typeface="Helvetica" pitchFamily="34" charset="0"/>
              </a:rPr>
              <a:t>[</a:t>
            </a:r>
            <a:r>
              <a:rPr lang="en-US" b="0" i="1" dirty="0" smtClean="0">
                <a:solidFill>
                  <a:srgbClr val="0000FF"/>
                </a:solidFill>
                <a:latin typeface="Helvetica" pitchFamily="34" charset="0"/>
              </a:rPr>
              <a:t>Jaffe et al</a:t>
            </a:r>
            <a:r>
              <a:rPr lang="en-US" b="0" dirty="0" smtClean="0">
                <a:solidFill>
                  <a:srgbClr val="0000FF"/>
                </a:solidFill>
                <a:latin typeface="Helvetica" pitchFamily="34" charset="0"/>
              </a:rPr>
              <a:t>., 2007; </a:t>
            </a:r>
            <a:r>
              <a:rPr lang="en-US" b="0" i="1" dirty="0" smtClean="0">
                <a:solidFill>
                  <a:srgbClr val="0000FF"/>
                </a:solidFill>
                <a:latin typeface="Helvetica" pitchFamily="34" charset="0"/>
              </a:rPr>
              <a:t>Fischer et al</a:t>
            </a:r>
            <a:r>
              <a:rPr lang="en-US" b="0" dirty="0" smtClean="0">
                <a:solidFill>
                  <a:srgbClr val="0000FF"/>
                </a:solidFill>
                <a:latin typeface="Helvetica" pitchFamily="34" charset="0"/>
              </a:rPr>
              <a:t>., 2010]</a:t>
            </a:r>
            <a:endParaRPr lang="en-US" b="0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08759" y="662940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Wide range in prior estimates of intercontinental</a:t>
            </a:r>
            <a:br>
              <a:rPr lang="en-US" dirty="0" smtClean="0"/>
            </a:br>
            <a:r>
              <a:rPr lang="en-US" dirty="0" smtClean="0"/>
              <a:t>surface ozone source-receptor (S-R) relationships</a:t>
            </a:r>
          </a:p>
        </p:txBody>
      </p:sp>
      <p:sp>
        <p:nvSpPr>
          <p:cNvPr id="33795" name="Text Box 24"/>
          <p:cNvSpPr txBox="1">
            <a:spLocks noChangeArrowheads="1"/>
          </p:cNvSpPr>
          <p:nvPr/>
        </p:nvSpPr>
        <p:spPr bwMode="auto">
          <a:xfrm>
            <a:off x="381000" y="5715000"/>
            <a:ext cx="8229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200" smtClean="0">
                <a:solidFill>
                  <a:srgbClr val="0000FF"/>
                </a:solidFill>
              </a:rPr>
              <a:t>Assessment hindered by different (1) methods, (2) reported metrics, (3) meteorological years, (4) regional definitions </a:t>
            </a:r>
            <a:endParaRPr lang="en-US" sz="800" smtClean="0">
              <a:solidFill>
                <a:srgbClr val="0000FF"/>
              </a:solidFill>
            </a:endParaRPr>
          </a:p>
          <a:p>
            <a:pPr marL="342900" indent="-342900"/>
            <a:r>
              <a:rPr lang="en-US" sz="2200" smtClean="0">
                <a:solidFill>
                  <a:srgbClr val="0000FF"/>
                </a:solidFill>
              </a:rPr>
              <a:t>Few studies examined all seasons</a:t>
            </a:r>
          </a:p>
        </p:txBody>
      </p:sp>
      <p:pic>
        <p:nvPicPr>
          <p:cNvPr id="33796" name="Picture 26" descr="ict_EU_NA_agu"/>
          <p:cNvPicPr>
            <a:picLocks noChangeAspect="1" noChangeArrowheads="1"/>
          </p:cNvPicPr>
          <p:nvPr/>
        </p:nvPicPr>
        <p:blipFill>
          <a:blip r:embed="rId3" cstate="print"/>
          <a:srcRect l="18178" t="29411" r="15164" b="20589"/>
          <a:stretch>
            <a:fillRect/>
          </a:stretch>
        </p:blipFill>
        <p:spPr bwMode="auto">
          <a:xfrm>
            <a:off x="990600" y="1600200"/>
            <a:ext cx="670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28"/>
          <p:cNvSpPr txBox="1">
            <a:spLocks noChangeArrowheads="1"/>
          </p:cNvSpPr>
          <p:nvPr/>
        </p:nvSpPr>
        <p:spPr bwMode="auto">
          <a:xfrm>
            <a:off x="1381125" y="1143000"/>
            <a:ext cx="334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</a:rPr>
              <a:t>ASIA </a:t>
            </a:r>
            <a:r>
              <a:rPr lang="en-US" sz="2000" smtClean="0">
                <a:solidFill>
                  <a:srgbClr val="000000"/>
                </a:solidFill>
                <a:sym typeface="Wingdings" pitchFamily="2" charset="2"/>
              </a:rPr>
              <a:t> NORTH AMERICA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3798" name="Text Box 29"/>
          <p:cNvSpPr txBox="1">
            <a:spLocks noChangeArrowheads="1"/>
          </p:cNvSpPr>
          <p:nvPr/>
        </p:nvSpPr>
        <p:spPr bwMode="auto">
          <a:xfrm>
            <a:off x="4806950" y="1128713"/>
            <a:ext cx="387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sym typeface="Wingdings" pitchFamily="2" charset="2"/>
              </a:rPr>
              <a:t> NORTH AMERICA  EUROPE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33799" name="Text Box 31"/>
          <p:cNvSpPr txBox="1">
            <a:spLocks noChangeArrowheads="1"/>
          </p:cNvSpPr>
          <p:nvPr/>
        </p:nvSpPr>
        <p:spPr bwMode="auto">
          <a:xfrm>
            <a:off x="1524000" y="4724400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</a:rPr>
              <a:t>annual mean</a:t>
            </a:r>
          </a:p>
        </p:txBody>
      </p:sp>
      <p:sp>
        <p:nvSpPr>
          <p:cNvPr id="33800" name="Text Box 35"/>
          <p:cNvSpPr txBox="1">
            <a:spLocks noChangeArrowheads="1"/>
          </p:cNvSpPr>
          <p:nvPr/>
        </p:nvSpPr>
        <p:spPr bwMode="auto">
          <a:xfrm>
            <a:off x="6637338" y="2117725"/>
            <a:ext cx="1058862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</a:rPr>
              <a:t> events</a:t>
            </a:r>
          </a:p>
        </p:txBody>
      </p:sp>
      <p:sp>
        <p:nvSpPr>
          <p:cNvPr id="33801" name="Text Box 39"/>
          <p:cNvSpPr txBox="1">
            <a:spLocks noChangeArrowheads="1"/>
          </p:cNvSpPr>
          <p:nvPr/>
        </p:nvSpPr>
        <p:spPr bwMode="auto">
          <a:xfrm>
            <a:off x="2476500" y="2879725"/>
            <a:ext cx="133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smtClean="0">
                <a:solidFill>
                  <a:srgbClr val="000000"/>
                </a:solidFill>
              </a:rPr>
              <a:t>seasonal </a:t>
            </a:r>
          </a:p>
          <a:p>
            <a:pPr algn="ctr"/>
            <a:r>
              <a:rPr lang="en-US" sz="2000" smtClean="0">
                <a:solidFill>
                  <a:srgbClr val="000000"/>
                </a:solidFill>
              </a:rPr>
              <a:t>mean</a:t>
            </a:r>
          </a:p>
        </p:txBody>
      </p:sp>
      <p:sp>
        <p:nvSpPr>
          <p:cNvPr id="33802" name="Text Box 25"/>
          <p:cNvSpPr txBox="1">
            <a:spLocks noChangeArrowheads="1"/>
          </p:cNvSpPr>
          <p:nvPr/>
        </p:nvSpPr>
        <p:spPr bwMode="auto">
          <a:xfrm>
            <a:off x="304800" y="5410200"/>
            <a:ext cx="8686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0" smtClean="0">
                <a:solidFill>
                  <a:srgbClr val="000000"/>
                </a:solidFill>
              </a:rPr>
              <a:t>Studies in TF HTAP [2007] + </a:t>
            </a:r>
            <a:r>
              <a:rPr lang="en-US" sz="1700" b="0" i="1" smtClean="0">
                <a:solidFill>
                  <a:srgbClr val="000000"/>
                </a:solidFill>
              </a:rPr>
              <a:t>Holloway et al</a:t>
            </a:r>
            <a:r>
              <a:rPr lang="en-US" sz="1700" b="0" smtClean="0">
                <a:solidFill>
                  <a:srgbClr val="000000"/>
                </a:solidFill>
              </a:rPr>
              <a:t>., 2008; </a:t>
            </a:r>
            <a:r>
              <a:rPr lang="en-US" sz="1700" b="0" i="1" smtClean="0">
                <a:solidFill>
                  <a:srgbClr val="000000"/>
                </a:solidFill>
              </a:rPr>
              <a:t>Duncan et al</a:t>
            </a:r>
            <a:r>
              <a:rPr lang="en-US" sz="1700" b="0" smtClean="0">
                <a:solidFill>
                  <a:srgbClr val="000000"/>
                </a:solidFill>
              </a:rPr>
              <a:t>., 2008; </a:t>
            </a:r>
            <a:r>
              <a:rPr lang="en-US" sz="1700" b="0" i="1" smtClean="0">
                <a:solidFill>
                  <a:srgbClr val="000000"/>
                </a:solidFill>
              </a:rPr>
              <a:t>Lin et al</a:t>
            </a:r>
            <a:r>
              <a:rPr lang="en-US" sz="1700" b="0" smtClean="0">
                <a:solidFill>
                  <a:srgbClr val="000000"/>
                </a:solidFill>
              </a:rPr>
              <a:t>., 2008</a:t>
            </a:r>
          </a:p>
        </p:txBody>
      </p:sp>
      <p:sp>
        <p:nvSpPr>
          <p:cNvPr id="33803" name="Text Box 42"/>
          <p:cNvSpPr txBox="1">
            <a:spLocks noChangeArrowheads="1"/>
          </p:cNvSpPr>
          <p:nvPr/>
        </p:nvSpPr>
        <p:spPr bwMode="auto">
          <a:xfrm>
            <a:off x="3429000" y="2574925"/>
            <a:ext cx="1058863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</a:rPr>
              <a:t> events</a:t>
            </a:r>
          </a:p>
        </p:txBody>
      </p:sp>
      <p:sp>
        <p:nvSpPr>
          <p:cNvPr id="33804" name="Text Box 43"/>
          <p:cNvSpPr txBox="1">
            <a:spLocks noChangeArrowheads="1"/>
          </p:cNvSpPr>
          <p:nvPr/>
        </p:nvSpPr>
        <p:spPr bwMode="auto">
          <a:xfrm>
            <a:off x="5753100" y="3489325"/>
            <a:ext cx="133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smtClean="0">
                <a:solidFill>
                  <a:srgbClr val="000000"/>
                </a:solidFill>
              </a:rPr>
              <a:t>seasonal </a:t>
            </a:r>
          </a:p>
          <a:p>
            <a:pPr algn="ctr"/>
            <a:r>
              <a:rPr lang="en-US" sz="2000" smtClean="0">
                <a:solidFill>
                  <a:srgbClr val="000000"/>
                </a:solidFill>
              </a:rPr>
              <a:t>mean</a:t>
            </a:r>
          </a:p>
        </p:txBody>
      </p:sp>
      <p:sp>
        <p:nvSpPr>
          <p:cNvPr id="33805" name="Text Box 44"/>
          <p:cNvSpPr txBox="1">
            <a:spLocks noChangeArrowheads="1"/>
          </p:cNvSpPr>
          <p:nvPr/>
        </p:nvSpPr>
        <p:spPr bwMode="auto">
          <a:xfrm>
            <a:off x="4800600" y="1400175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</a:rPr>
              <a:t>annual mean</a:t>
            </a:r>
          </a:p>
        </p:txBody>
      </p:sp>
      <p:sp>
        <p:nvSpPr>
          <p:cNvPr id="33806" name="Text Box 45"/>
          <p:cNvSpPr txBox="1">
            <a:spLocks noChangeArrowheads="1"/>
          </p:cNvSpPr>
          <p:nvPr/>
        </p:nvSpPr>
        <p:spPr bwMode="auto">
          <a:xfrm rot="-5400000">
            <a:off x="-1331118" y="3026569"/>
            <a:ext cx="3700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</a:rPr>
              <a:t>Surface O</a:t>
            </a:r>
            <a:r>
              <a:rPr lang="en-US" sz="2200" baseline="-25000" smtClean="0">
                <a:solidFill>
                  <a:srgbClr val="000000"/>
                </a:solidFill>
              </a:rPr>
              <a:t>3</a:t>
            </a:r>
            <a:r>
              <a:rPr lang="en-US" sz="2200" smtClean="0">
                <a:solidFill>
                  <a:srgbClr val="000000"/>
                </a:solidFill>
              </a:rPr>
              <a:t> contribution </a:t>
            </a:r>
          </a:p>
          <a:p>
            <a:r>
              <a:rPr lang="en-US" sz="2200" smtClean="0">
                <a:solidFill>
                  <a:srgbClr val="000000"/>
                </a:solidFill>
              </a:rPr>
              <a:t>from foreign region (ppbv)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AP_regions_obs+eanet"/>
          <p:cNvPicPr>
            <a:picLocks noChangeAspect="1" noChangeArrowheads="1"/>
          </p:cNvPicPr>
          <p:nvPr/>
        </p:nvPicPr>
        <p:blipFill>
          <a:blip r:embed="rId3" cstate="print"/>
          <a:srcRect l="18184" t="42149" r="12230" b="36746"/>
          <a:stretch>
            <a:fillRect/>
          </a:stretch>
        </p:blipFill>
        <p:spPr bwMode="auto">
          <a:xfrm>
            <a:off x="76200" y="1281113"/>
            <a:ext cx="88392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Multi-model effort to quantify &amp; assess uncertainties in N. mid-latitude hemispheric O</a:t>
            </a:r>
            <a:r>
              <a:rPr lang="en-US" baseline="-25000" dirty="0" smtClean="0"/>
              <a:t>3</a:t>
            </a:r>
            <a:r>
              <a:rPr lang="en-US" dirty="0" smtClean="0"/>
              <a:t> transport (www.htap.org)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2725" y="3526810"/>
            <a:ext cx="8169275" cy="24929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BASE SIMULATION (21 models):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000000"/>
                </a:solidFill>
              </a:rPr>
              <a:t>horizontal resolution of 5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°</a:t>
            </a:r>
            <a:r>
              <a:rPr lang="en-US" sz="2000" dirty="0" smtClean="0">
                <a:solidFill>
                  <a:srgbClr val="000000"/>
                </a:solidFill>
              </a:rPr>
              <a:t>x5° or finer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 2001 meteorology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	 each group’s best estimate for 2001 emissions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	 methane set to 1760 ppb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SENSITIVITY SIMULATIONS (13-18 models):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	 -20% regional anthrop. </a:t>
            </a:r>
            <a:r>
              <a:rPr lang="en-US" sz="2000" dirty="0" err="1" smtClean="0">
                <a:solidFill>
                  <a:srgbClr val="000000"/>
                </a:solidFill>
                <a:sym typeface="Wingdings" pitchFamily="2" charset="2"/>
              </a:rPr>
              <a:t>NO</a:t>
            </a:r>
            <a:r>
              <a:rPr lang="en-US" sz="2000" baseline="-25000" dirty="0" err="1" smtClean="0">
                <a:solidFill>
                  <a:srgbClr val="000000"/>
                </a:solidFill>
                <a:sym typeface="Wingdings" pitchFamily="2" charset="2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, CO, NMVOC emissions,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    		individually + all together (=16 simulations)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1797050"/>
            <a:ext cx="8008938" cy="1174750"/>
            <a:chOff x="545" y="3168"/>
            <a:chExt cx="5045" cy="740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545" y="3196"/>
              <a:ext cx="6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smtClean="0">
                  <a:solidFill>
                    <a:srgbClr val="0000FF"/>
                  </a:solidFill>
                </a:rPr>
                <a:t>CASTNet</a:t>
              </a: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2928" y="3168"/>
              <a:ext cx="4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smtClean="0">
                  <a:solidFill>
                    <a:srgbClr val="0000FF"/>
                  </a:solidFill>
                </a:rPr>
                <a:t>EMEP</a:t>
              </a: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5042" y="3696"/>
              <a:ext cx="5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smtClean="0">
                  <a:solidFill>
                    <a:srgbClr val="0000FF"/>
                  </a:solidFill>
                </a:rPr>
                <a:t>EANET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" y="6248400"/>
            <a:ext cx="8639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TF HTAP, 2007, 2010; Sanderson et al., GRL, 2008; </a:t>
            </a:r>
            <a:r>
              <a:rPr lang="en-US" sz="1400" i="1" dirty="0" err="1" smtClean="0"/>
              <a:t>Shindell</a:t>
            </a:r>
            <a:r>
              <a:rPr lang="en-US" sz="1400" i="1" dirty="0" smtClean="0"/>
              <a:t> et al., ACP, 2008; Fiore et al., JGR, 2009, </a:t>
            </a:r>
          </a:p>
          <a:p>
            <a:r>
              <a:rPr lang="en-US" sz="1400" i="1" dirty="0" err="1" smtClean="0"/>
              <a:t>Reidmiller</a:t>
            </a:r>
            <a:r>
              <a:rPr lang="en-US" sz="1400" i="1" dirty="0" smtClean="0"/>
              <a:t> et al. ACP, 2009</a:t>
            </a:r>
            <a:r>
              <a:rPr lang="en-US" sz="1600" i="1" dirty="0" smtClean="0"/>
              <a:t>; </a:t>
            </a:r>
            <a:r>
              <a:rPr lang="en-US" sz="1400" i="1" dirty="0" smtClean="0"/>
              <a:t>Casper </a:t>
            </a:r>
            <a:r>
              <a:rPr lang="en-US" sz="1400" i="1" dirty="0" err="1" smtClean="0"/>
              <a:t>Anenberg</a:t>
            </a:r>
            <a:r>
              <a:rPr lang="en-US" sz="1400" i="1" dirty="0" smtClean="0"/>
              <a:t> et al., ES&amp;T, 2009;  Jonson et al., ACPD,2010</a:t>
            </a:r>
            <a:endParaRPr lang="en-US" sz="14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76200" y="990600"/>
            <a:ext cx="92964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Task Force on Hemispheric Transport of Air Pollution </a:t>
            </a:r>
          </a:p>
          <a:p>
            <a:r>
              <a:rPr lang="en-US" sz="2400" dirty="0" smtClean="0"/>
              <a:t>	(TF HTAP)  to inform policy negotiations under CLRTAP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3" name="Picture 7" descr="models_vs_emep_m24_CENTRALEUROPE_2001"/>
          <p:cNvPicPr>
            <a:picLocks noChangeAspect="1" noChangeArrowheads="1"/>
          </p:cNvPicPr>
          <p:nvPr/>
        </p:nvPicPr>
        <p:blipFill>
          <a:blip r:embed="rId3" cstate="print"/>
          <a:srcRect l="17421" t="13725" r="9105" b="15686"/>
          <a:stretch>
            <a:fillRect/>
          </a:stretch>
        </p:blipFill>
        <p:spPr bwMode="auto">
          <a:xfrm>
            <a:off x="4724400" y="1712913"/>
            <a:ext cx="4384675" cy="3255962"/>
          </a:xfrm>
          <a:prstGeom prst="rect">
            <a:avLst/>
          </a:prstGeom>
          <a:noFill/>
        </p:spPr>
      </p:pic>
      <p:sp>
        <p:nvSpPr>
          <p:cNvPr id="34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2400" dirty="0" smtClean="0">
                <a:sym typeface="Wingdings" pitchFamily="2" charset="2"/>
              </a:rPr>
              <a:t>Multi-model mean captures </a:t>
            </a:r>
            <a:r>
              <a:rPr lang="en-US" sz="2400" dirty="0" err="1" smtClean="0">
                <a:sym typeface="Wingdings" pitchFamily="2" charset="2"/>
              </a:rPr>
              <a:t>obs</a:t>
            </a:r>
            <a:r>
              <a:rPr lang="en-US" sz="2400" dirty="0" smtClean="0">
                <a:sym typeface="Wingdings" pitchFamily="2" charset="2"/>
              </a:rPr>
              <a:t> in spring, when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hemispheric transport at N. mid-latitudes peaks </a:t>
            </a:r>
            <a:endParaRPr lang="en-US" sz="2400" baseline="-25000" dirty="0"/>
          </a:p>
        </p:txBody>
      </p:sp>
      <p:pic>
        <p:nvPicPr>
          <p:cNvPr id="347142" name="Picture 6" descr="models_vs_castnet_EUS_AGU"/>
          <p:cNvPicPr>
            <a:picLocks noChangeAspect="1" noChangeArrowheads="1"/>
          </p:cNvPicPr>
          <p:nvPr/>
        </p:nvPicPr>
        <p:blipFill>
          <a:blip r:embed="rId4" cstate="print"/>
          <a:srcRect l="17421" t="13725" r="9343" b="15686"/>
          <a:stretch>
            <a:fillRect/>
          </a:stretch>
        </p:blipFill>
        <p:spPr bwMode="auto">
          <a:xfrm>
            <a:off x="428625" y="1714500"/>
            <a:ext cx="4371975" cy="3255963"/>
          </a:xfrm>
          <a:prstGeom prst="rect">
            <a:avLst/>
          </a:prstGeom>
          <a:noFill/>
        </p:spPr>
      </p:pic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5842000" y="14255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CENTRAL EUROPE</a:t>
            </a:r>
          </a:p>
        </p:txBody>
      </p:sp>
      <p:sp>
        <p:nvSpPr>
          <p:cNvPr id="347145" name="Text Box 9"/>
          <p:cNvSpPr txBox="1">
            <a:spLocks noChangeArrowheads="1"/>
          </p:cNvSpPr>
          <p:nvPr/>
        </p:nvSpPr>
        <p:spPr bwMode="auto">
          <a:xfrm rot="16200000">
            <a:off x="-907256" y="3080544"/>
            <a:ext cx="24193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Surface Ozone (ppb)</a:t>
            </a:r>
          </a:p>
        </p:txBody>
      </p:sp>
      <p:sp>
        <p:nvSpPr>
          <p:cNvPr id="347147" name="Text Box 11"/>
          <p:cNvSpPr txBox="1">
            <a:spLocks noChangeArrowheads="1"/>
          </p:cNvSpPr>
          <p:nvPr/>
        </p:nvSpPr>
        <p:spPr bwMode="auto">
          <a:xfrm>
            <a:off x="381000" y="4968875"/>
            <a:ext cx="367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High bias over EUS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in summer and early fall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1835150" y="1425575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EASTERN USA</a:t>
            </a:r>
          </a:p>
        </p:txBody>
      </p:sp>
      <p:sp>
        <p:nvSpPr>
          <p:cNvPr id="347153" name="Text Box 17"/>
          <p:cNvSpPr txBox="1">
            <a:spLocks noChangeArrowheads="1"/>
          </p:cNvSpPr>
          <p:nvPr/>
        </p:nvSpPr>
        <p:spPr bwMode="auto">
          <a:xfrm>
            <a:off x="2057400" y="3711575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OBS (CASTNet)</a:t>
            </a:r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 flipV="1">
            <a:off x="2743200" y="3330575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347157" name="Text Box 21"/>
          <p:cNvSpPr txBox="1">
            <a:spLocks noChangeArrowheads="1"/>
          </p:cNvSpPr>
          <p:nvPr/>
        </p:nvSpPr>
        <p:spPr bwMode="auto">
          <a:xfrm>
            <a:off x="819150" y="1752600"/>
            <a:ext cx="15055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INDIVIDUAL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MODELS</a:t>
            </a:r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1371600" y="2339975"/>
            <a:ext cx="838200" cy="381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3676650" y="2035175"/>
            <a:ext cx="2343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MODEL ENS. MEAN</a:t>
            </a:r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 flipH="1">
            <a:off x="3733800" y="2339975"/>
            <a:ext cx="3810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347161" name="Text Box 25"/>
          <p:cNvSpPr txBox="1">
            <a:spLocks noChangeArrowheads="1"/>
          </p:cNvSpPr>
          <p:nvPr/>
        </p:nvSpPr>
        <p:spPr bwMode="auto">
          <a:xfrm>
            <a:off x="3810000" y="489108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Month of 2001</a:t>
            </a:r>
          </a:p>
        </p:txBody>
      </p:sp>
      <p:sp>
        <p:nvSpPr>
          <p:cNvPr id="347162" name="Text Box 26"/>
          <p:cNvSpPr txBox="1">
            <a:spLocks noChangeArrowheads="1"/>
          </p:cNvSpPr>
          <p:nvPr/>
        </p:nvSpPr>
        <p:spPr bwMode="auto">
          <a:xfrm>
            <a:off x="5927725" y="491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347163" name="Text Box 27"/>
          <p:cNvSpPr txBox="1">
            <a:spLocks noChangeArrowheads="1"/>
          </p:cNvSpPr>
          <p:nvPr/>
        </p:nvSpPr>
        <p:spPr bwMode="auto">
          <a:xfrm>
            <a:off x="5410200" y="487680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Seasonal cycle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captured over Europe</a:t>
            </a:r>
          </a:p>
        </p:txBody>
      </p:sp>
      <p:sp>
        <p:nvSpPr>
          <p:cNvPr id="347167" name="Text Box 31"/>
          <p:cNvSpPr txBox="1">
            <a:spLocks noChangeArrowheads="1"/>
          </p:cNvSpPr>
          <p:nvPr/>
        </p:nvSpPr>
        <p:spPr bwMode="auto">
          <a:xfrm>
            <a:off x="228600" y="5950803"/>
            <a:ext cx="8430457" cy="8309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+mj-lt"/>
                <a:sym typeface="Wingdings" pitchFamily="2" charset="2"/>
              </a:rPr>
              <a:t>What observational constraints would best test model suitability for intercontinental transport?</a:t>
            </a:r>
            <a:endParaRPr lang="en-US" sz="24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47168" name="Text Box 32"/>
          <p:cNvSpPr txBox="1">
            <a:spLocks noChangeArrowheads="1"/>
          </p:cNvSpPr>
          <p:nvPr/>
        </p:nvSpPr>
        <p:spPr bwMode="auto">
          <a:xfrm>
            <a:off x="7448550" y="18288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OBS (EMEP)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6600" y="1078468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mean surface 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408759" y="662642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A. Fiore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7" grpId="0" animBg="1"/>
    </p:bldLst>
  </p:timing>
</p:sld>
</file>

<file path=ppt/theme/theme1.xml><?xml version="1.0" encoding="utf-8"?>
<a:theme xmlns:a="http://schemas.openxmlformats.org/drawingml/2006/main" name="8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9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Default Design">
  <a:themeElements>
    <a:clrScheme name="1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3_Default Design">
  <a:themeElements>
    <a:clrScheme name="1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2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Default Design">
  <a:themeElements>
    <a:clrScheme name="10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15541</TotalTime>
  <Words>2496</Words>
  <Application>Microsoft Office PowerPoint</Application>
  <PresentationFormat>On-screen Show (4:3)</PresentationFormat>
  <Paragraphs>423</Paragraphs>
  <Slides>30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8_Default Design</vt:lpstr>
      <vt:lpstr>15_Default Design</vt:lpstr>
      <vt:lpstr>20_Default Design</vt:lpstr>
      <vt:lpstr>23_Default Design</vt:lpstr>
      <vt:lpstr>9_Default Design</vt:lpstr>
      <vt:lpstr>10_Default Design</vt:lpstr>
      <vt:lpstr>3_Default Design</vt:lpstr>
      <vt:lpstr>22_Default Design</vt:lpstr>
      <vt:lpstr>16_Default Design</vt:lpstr>
      <vt:lpstr>19_Default Design</vt:lpstr>
      <vt:lpstr>11_Default Design</vt:lpstr>
      <vt:lpstr>Equation</vt:lpstr>
      <vt:lpstr>Slide 1</vt:lpstr>
      <vt:lpstr>Slide 2</vt:lpstr>
      <vt:lpstr>Slide 3</vt:lpstr>
      <vt:lpstr>Slide 4</vt:lpstr>
      <vt:lpstr>Slide 5</vt:lpstr>
      <vt:lpstr>Human activities and “natural” sources influence intercontinental O3 transport</vt:lpstr>
      <vt:lpstr>Wide range in prior estimates of intercontinental surface ozone source-receptor (S-R) relationships</vt:lpstr>
      <vt:lpstr>Multi-model effort to quantify &amp; assess uncertainties in N. mid-latitude hemispheric O3 transport (www.htap.org)</vt:lpstr>
      <vt:lpstr>Multi-model mean captures obs in spring, when  hemispheric transport at N. mid-latitudes peaks </vt:lpstr>
      <vt:lpstr>Model ensemble annual mean decrease in surface O3  from 20% reductions of regional anthrop. O3 precursors  </vt:lpstr>
      <vt:lpstr>Seasonality of surface ozone response over North America and Europe to -20% foreign anthrop. emissions </vt:lpstr>
      <vt:lpstr>Monthly mean import sensitivities  (surface O3 response to foreign vs. domestic emissions)</vt:lpstr>
      <vt:lpstr>Slide 13</vt:lpstr>
      <vt:lpstr>Slide 14</vt:lpstr>
      <vt:lpstr>Models likely differ in export of O3 + precursors, downwind chemistry (PAN [Emmerson and Evans, ACP, 2009]), and transport to receptor region</vt:lpstr>
      <vt:lpstr>Comparison of models with PAN measurements at mountain sites in Europe and Western USA</vt:lpstr>
      <vt:lpstr>Individual models rank differently in terms of  absolute vs. relative source attribution</vt:lpstr>
      <vt:lpstr>Relative influence of regional O3 precursors on PAN at Mount Bachelor (OR), as estimated by the models</vt:lpstr>
      <vt:lpstr>PAN as a pathway for intercontinental O3 transport: How important?</vt:lpstr>
      <vt:lpstr>PAN as a proxy: Contributions to PAN from anthropogenic versus lightning NOx sources [Fang et al., JGR, in press]</vt:lpstr>
      <vt:lpstr>What is the role of BVOC in hemispheric transport  of ozone and PAN?</vt:lpstr>
      <vt:lpstr>Explore role of isoprene vs. anthropogenic emission changes in North America with MOZART-2 global model</vt:lpstr>
      <vt:lpstr>Surface O3 response over Europe (spatial average)  to North American emission perturbations </vt:lpstr>
      <vt:lpstr>PAN (700 hPa) response over Europe (spatial average)  to North American emission perturbations </vt:lpstr>
      <vt:lpstr>PAN response to regional precursor emission changes at a European mountain site (model is sampled at the site)</vt:lpstr>
      <vt:lpstr>Returning to multi-model ensemble… where do models show largest relative discrepancies in PAN? </vt:lpstr>
      <vt:lpstr>PAN is relatively more sensitive than ozone to anthropogenic  and isoprene emission changes</vt:lpstr>
      <vt:lpstr>How will global emissions (and intercontinental O3 transport) change in the future? </vt:lpstr>
      <vt:lpstr>Summertime surface O3 changes in a warmer climate in the new GFDL chemistry-climate model (AM3)</vt:lpstr>
      <vt:lpstr>Anthropogenic and biogenic influence  on intercontinental surface O3: Concluding thoughts and some questions raised</vt:lpstr>
    </vt:vector>
  </TitlesOfParts>
  <Company>USDOC/NOAA/OAR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aff</dc:creator>
  <cp:lastModifiedBy>aff</cp:lastModifiedBy>
  <cp:revision>1033</cp:revision>
  <dcterms:created xsi:type="dcterms:W3CDTF">2006-12-29T14:36:29Z</dcterms:created>
  <dcterms:modified xsi:type="dcterms:W3CDTF">2010-09-22T21:31:46Z</dcterms:modified>
</cp:coreProperties>
</file>