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42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21CA5-76BC-4F4D-AFF9-0C6A13060B87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37789-B03A-422B-B542-21CC51F28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4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typically represents ideas and information as </a:t>
            </a:r>
            <a:r>
              <a:rPr lang="en-US" b="1" smtClean="0"/>
              <a:t>boxes or circles</a:t>
            </a:r>
            <a:r>
              <a:rPr lang="en-US" smtClean="0"/>
              <a:t>, which </a:t>
            </a:r>
            <a:r>
              <a:rPr lang="en-US" b="1" smtClean="0"/>
              <a:t>it connects with labeled arrows</a:t>
            </a:r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29628" indent="-37472453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52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69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46BA0E8E-82E8-49F6-8BE1-62FEBDE2B92C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29628" indent="-37472453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52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69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5DA3B19E-D8E3-46FD-B6DB-4868A7FA3354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Missing grey arrows of relationships other people didn’t even think about!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29628" indent="-37472453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52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69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F5FB7E97-167E-4BA6-AB52-7AC07E3F00CA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Question on a silver platter or you happen to have one</a:t>
            </a:r>
          </a:p>
          <a:p>
            <a:pPr>
              <a:spcBef>
                <a:spcPct val="0"/>
              </a:spcBef>
            </a:pPr>
            <a:r>
              <a:rPr lang="en-US" smtClean="0"/>
              <a:t>Why on EARTH should any body care</a:t>
            </a:r>
          </a:p>
          <a:p>
            <a:pPr>
              <a:spcBef>
                <a:spcPct val="0"/>
              </a:spcBef>
            </a:pPr>
            <a:r>
              <a:rPr lang="en-US" smtClean="0"/>
              <a:t>You need  broader context to justify your study, but also to provide relevant background information.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29628" indent="-37472453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52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69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DFF5E40B-EEE0-4603-B907-DA3E1AD399B9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29628" indent="-37472453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52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69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1323EFE7-2F9F-45D5-B0D4-40A78F643645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6AC2-F822-42E4-8894-7DC5561755B8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9C04B-6818-4415-A7F9-0D3D67D2E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898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6AC2-F822-42E4-8894-7DC5561755B8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9C04B-6818-4415-A7F9-0D3D67D2E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65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6AC2-F822-42E4-8894-7DC5561755B8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9C04B-6818-4415-A7F9-0D3D67D2E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012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6AC2-F822-42E4-8894-7DC5561755B8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9C04B-6818-4415-A7F9-0D3D67D2E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944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6AC2-F822-42E4-8894-7DC5561755B8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9C04B-6818-4415-A7F9-0D3D67D2E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239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6AC2-F822-42E4-8894-7DC5561755B8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9C04B-6818-4415-A7F9-0D3D67D2E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068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6AC2-F822-42E4-8894-7DC5561755B8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9C04B-6818-4415-A7F9-0D3D67D2E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570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6AC2-F822-42E4-8894-7DC5561755B8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9C04B-6818-4415-A7F9-0D3D67D2E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864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6AC2-F822-42E4-8894-7DC5561755B8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9C04B-6818-4415-A7F9-0D3D67D2E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290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6AC2-F822-42E4-8894-7DC5561755B8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9C04B-6818-4415-A7F9-0D3D67D2E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31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6AC2-F822-42E4-8894-7DC5561755B8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9C04B-6818-4415-A7F9-0D3D67D2E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30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A6AC2-F822-42E4-8894-7DC5561755B8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9C04B-6818-4415-A7F9-0D3D67D2E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91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Arctic ecosystem example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Concept Mapping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79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733425" y="349250"/>
            <a:ext cx="7772400" cy="1470025"/>
          </a:xfrm>
        </p:spPr>
        <p:txBody>
          <a:bodyPr/>
          <a:lstStyle/>
          <a:p>
            <a:r>
              <a:rPr lang="en-US" b="1" smtClean="0"/>
              <a:t>Concept Maps</a:t>
            </a:r>
            <a:br>
              <a:rPr lang="en-US" b="1" smtClean="0"/>
            </a:br>
            <a:endParaRPr lang="en-US" b="1" smtClean="0"/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733425" y="1557338"/>
            <a:ext cx="8220075" cy="1341437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Arial" charset="0"/>
                <a:cs typeface="Arial" charset="0"/>
              </a:rPr>
              <a:t>Visual road maps that depict known or suggested relationships between ideas.</a:t>
            </a:r>
          </a:p>
        </p:txBody>
      </p:sp>
      <p:pic>
        <p:nvPicPr>
          <p:cNvPr id="14340" name="Picture 5" descr="Screen shot 2014-02-10 at 8.53.2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3630613"/>
            <a:ext cx="5938838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7"/>
          <p:cNvSpPr txBox="1">
            <a:spLocks noChangeArrowheads="1"/>
          </p:cNvSpPr>
          <p:nvPr/>
        </p:nvSpPr>
        <p:spPr bwMode="auto">
          <a:xfrm>
            <a:off x="5006975" y="3259138"/>
            <a:ext cx="1093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i="1">
                <a:solidFill>
                  <a:srgbClr val="FF0000"/>
                </a:solidFill>
              </a:rPr>
              <a:t>Idea/info</a:t>
            </a:r>
          </a:p>
        </p:txBody>
      </p:sp>
      <p:sp>
        <p:nvSpPr>
          <p:cNvPr id="14342" name="TextBox 8"/>
          <p:cNvSpPr txBox="1">
            <a:spLocks noChangeArrowheads="1"/>
          </p:cNvSpPr>
          <p:nvPr/>
        </p:nvSpPr>
        <p:spPr bwMode="auto">
          <a:xfrm>
            <a:off x="3019425" y="3265488"/>
            <a:ext cx="1390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/>
            <a:r>
              <a:rPr lang="en-US" i="1">
                <a:solidFill>
                  <a:srgbClr val="FF0000"/>
                </a:solidFill>
              </a:rPr>
              <a:t>relationship</a:t>
            </a:r>
          </a:p>
        </p:txBody>
      </p:sp>
      <p:sp>
        <p:nvSpPr>
          <p:cNvPr id="14343" name="TextBox 10"/>
          <p:cNvSpPr txBox="1">
            <a:spLocks noChangeArrowheads="1"/>
          </p:cNvSpPr>
          <p:nvPr/>
        </p:nvSpPr>
        <p:spPr bwMode="auto">
          <a:xfrm>
            <a:off x="7596188" y="3309938"/>
            <a:ext cx="11128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/>
            <a:r>
              <a:rPr lang="en-US" i="1">
                <a:solidFill>
                  <a:srgbClr val="FF0000"/>
                </a:solidFill>
              </a:rPr>
              <a:t>examples</a:t>
            </a:r>
          </a:p>
        </p:txBody>
      </p:sp>
      <p:sp>
        <p:nvSpPr>
          <p:cNvPr id="18" name="Oval 17"/>
          <p:cNvSpPr/>
          <p:nvPr/>
        </p:nvSpPr>
        <p:spPr>
          <a:xfrm>
            <a:off x="7362825" y="3949700"/>
            <a:ext cx="1560513" cy="611188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tx1"/>
                </a:solidFill>
                <a:ea typeface="ＭＳ Ｐゴシック" charset="-128"/>
              </a:rPr>
              <a:t>Dairy products</a:t>
            </a:r>
          </a:p>
        </p:txBody>
      </p:sp>
      <p:sp>
        <p:nvSpPr>
          <p:cNvPr id="19" name="Oval 18"/>
          <p:cNvSpPr/>
          <p:nvPr/>
        </p:nvSpPr>
        <p:spPr>
          <a:xfrm>
            <a:off x="7178675" y="4659313"/>
            <a:ext cx="1835150" cy="612775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tx1"/>
                </a:solidFill>
                <a:ea typeface="ＭＳ Ｐゴシック" charset="-128"/>
              </a:rPr>
              <a:t>Meat/Fish</a:t>
            </a:r>
          </a:p>
        </p:txBody>
      </p:sp>
      <p:sp>
        <p:nvSpPr>
          <p:cNvPr id="21" name="Oval 20"/>
          <p:cNvSpPr/>
          <p:nvPr/>
        </p:nvSpPr>
        <p:spPr>
          <a:xfrm>
            <a:off x="7118350" y="5356225"/>
            <a:ext cx="2025650" cy="612775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tx1"/>
                </a:solidFill>
                <a:ea typeface="ＭＳ Ｐゴシック" charset="-128"/>
              </a:rPr>
              <a:t>Fruits/Veges</a:t>
            </a:r>
          </a:p>
        </p:txBody>
      </p:sp>
      <p:sp>
        <p:nvSpPr>
          <p:cNvPr id="14347" name="TextBox 14"/>
          <p:cNvSpPr txBox="1">
            <a:spLocks noChangeArrowheads="1"/>
          </p:cNvSpPr>
          <p:nvPr/>
        </p:nvSpPr>
        <p:spPr bwMode="auto">
          <a:xfrm>
            <a:off x="1462088" y="3241675"/>
            <a:ext cx="1095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i="1">
                <a:solidFill>
                  <a:srgbClr val="FF0000"/>
                </a:solidFill>
              </a:rPr>
              <a:t>Idea/info</a:t>
            </a:r>
          </a:p>
        </p:txBody>
      </p:sp>
      <p:sp>
        <p:nvSpPr>
          <p:cNvPr id="14348" name="TextBox 16"/>
          <p:cNvSpPr txBox="1">
            <a:spLocks noChangeArrowheads="1"/>
          </p:cNvSpPr>
          <p:nvPr/>
        </p:nvSpPr>
        <p:spPr bwMode="auto">
          <a:xfrm>
            <a:off x="2878138" y="5262563"/>
            <a:ext cx="15319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/>
            <a:r>
              <a:rPr lang="en-US" b="1"/>
              <a:t>REQUIRE</a:t>
            </a:r>
          </a:p>
          <a:p>
            <a:pPr algn="ctr"/>
            <a:r>
              <a:rPr lang="en-US" b="1"/>
              <a:t>CAUSE</a:t>
            </a:r>
          </a:p>
          <a:p>
            <a:pPr algn="ctr"/>
            <a:r>
              <a:rPr lang="en-US" b="1"/>
              <a:t>CONTRIBUTES</a:t>
            </a:r>
          </a:p>
          <a:p>
            <a:pPr algn="ctr"/>
            <a:endParaRPr lang="en-US" b="1"/>
          </a:p>
        </p:txBody>
      </p:sp>
      <p:sp>
        <p:nvSpPr>
          <p:cNvPr id="23" name="Rectangle 22"/>
          <p:cNvSpPr/>
          <p:nvPr/>
        </p:nvSpPr>
        <p:spPr>
          <a:xfrm>
            <a:off x="733425" y="3627438"/>
            <a:ext cx="5938838" cy="219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33425" y="6140450"/>
            <a:ext cx="5938838" cy="219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 flipH="1">
            <a:off x="733425" y="3678238"/>
            <a:ext cx="152400" cy="28336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 flipH="1">
            <a:off x="6545263" y="3525838"/>
            <a:ext cx="152400" cy="28336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3" name="Straight Arrow Connector 12"/>
          <p:cNvCxnSpPr>
            <a:endCxn id="18" idx="2"/>
          </p:cNvCxnSpPr>
          <p:nvPr/>
        </p:nvCxnSpPr>
        <p:spPr>
          <a:xfrm flipV="1">
            <a:off x="6470650" y="4256088"/>
            <a:ext cx="892175" cy="6111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470650" y="4964113"/>
            <a:ext cx="708025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21" idx="2"/>
          </p:cNvCxnSpPr>
          <p:nvPr/>
        </p:nvCxnSpPr>
        <p:spPr>
          <a:xfrm rot="16200000" flipH="1">
            <a:off x="6446043" y="4990307"/>
            <a:ext cx="696913" cy="647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56" name="TextBox 19"/>
          <p:cNvSpPr txBox="1">
            <a:spLocks noChangeArrowheads="1"/>
          </p:cNvSpPr>
          <p:nvPr/>
        </p:nvSpPr>
        <p:spPr bwMode="auto">
          <a:xfrm>
            <a:off x="6402388" y="3676650"/>
            <a:ext cx="996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/>
            <a:r>
              <a:rPr lang="en-US" b="1"/>
              <a:t>For</a:t>
            </a:r>
          </a:p>
          <a:p>
            <a:pPr algn="ctr"/>
            <a:r>
              <a:rPr lang="en-US" b="1"/>
              <a:t>example</a:t>
            </a:r>
          </a:p>
          <a:p>
            <a:pPr algn="ctr"/>
            <a:endParaRPr lang="en-US" b="1"/>
          </a:p>
        </p:txBody>
      </p:sp>
      <p:sp>
        <p:nvSpPr>
          <p:cNvPr id="22" name="Rectangle 21"/>
          <p:cNvSpPr/>
          <p:nvPr/>
        </p:nvSpPr>
        <p:spPr>
          <a:xfrm>
            <a:off x="6494463" y="3138488"/>
            <a:ext cx="2674937" cy="3221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1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82550" y="1109663"/>
            <a:ext cx="8380413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sz="2800" b="1"/>
              <a:t>1.  Hone in </a:t>
            </a:r>
            <a:r>
              <a:rPr lang="en-US" sz="2800"/>
              <a:t>on your scientific question</a:t>
            </a:r>
          </a:p>
          <a:p>
            <a:endParaRPr lang="en-US" sz="2800"/>
          </a:p>
          <a:p>
            <a:endParaRPr lang="en-US" sz="2800" b="1"/>
          </a:p>
          <a:p>
            <a:endParaRPr lang="en-US" sz="2800" b="1"/>
          </a:p>
          <a:p>
            <a:endParaRPr lang="en-US" sz="2800" b="1"/>
          </a:p>
          <a:p>
            <a:r>
              <a:rPr lang="en-US" sz="2800" b="1"/>
              <a:t>2.  Provide context</a:t>
            </a:r>
            <a:r>
              <a:rPr lang="en-US" sz="2800"/>
              <a:t> for your scientific question, </a:t>
            </a:r>
          </a:p>
          <a:p>
            <a:r>
              <a:rPr lang="en-US" sz="2800"/>
              <a:t>and organize and structure your </a:t>
            </a:r>
            <a:r>
              <a:rPr lang="en-US" sz="2800" i="1"/>
              <a:t>Introduction</a:t>
            </a:r>
          </a:p>
          <a:p>
            <a:endParaRPr lang="en-US" sz="2800" i="1"/>
          </a:p>
          <a:p>
            <a:endParaRPr lang="en-US" sz="2800" i="1"/>
          </a:p>
          <a:p>
            <a:r>
              <a:rPr lang="en-US" sz="2800" b="1"/>
              <a:t>3.  Develop hypotheses </a:t>
            </a:r>
            <a:r>
              <a:rPr lang="en-US" sz="2800"/>
              <a:t>to test</a:t>
            </a:r>
          </a:p>
          <a:p>
            <a:endParaRPr lang="en-US" sz="2800" b="1"/>
          </a:p>
          <a:p>
            <a:r>
              <a:rPr lang="en-US" sz="2800" b="1"/>
              <a:t>4.  Determine methodology </a:t>
            </a:r>
            <a:r>
              <a:rPr lang="en-US" sz="2800"/>
              <a:t>required to test hypotheses</a:t>
            </a:r>
          </a:p>
        </p:txBody>
      </p:sp>
      <p:sp>
        <p:nvSpPr>
          <p:cNvPr id="5" name="Isosceles Triangle 4"/>
          <p:cNvSpPr>
            <a:spLocks noChangeArrowheads="1"/>
          </p:cNvSpPr>
          <p:nvPr/>
        </p:nvSpPr>
        <p:spPr bwMode="auto">
          <a:xfrm>
            <a:off x="7662863" y="3471863"/>
            <a:ext cx="538162" cy="5588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Isosceles Triangle 5"/>
          <p:cNvSpPr>
            <a:spLocks noChangeArrowheads="1"/>
          </p:cNvSpPr>
          <p:nvPr/>
        </p:nvSpPr>
        <p:spPr bwMode="auto">
          <a:xfrm rot="10800000">
            <a:off x="7620000" y="1371600"/>
            <a:ext cx="614363" cy="566738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413" name="TextBox 6"/>
          <p:cNvSpPr txBox="1">
            <a:spLocks noChangeArrowheads="1"/>
          </p:cNvSpPr>
          <p:nvPr/>
        </p:nvSpPr>
        <p:spPr bwMode="auto">
          <a:xfrm>
            <a:off x="1957388" y="236538"/>
            <a:ext cx="49799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sz="3200" b="1"/>
              <a:t>Concept Maps can help you:</a:t>
            </a:r>
          </a:p>
        </p:txBody>
      </p:sp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6902450" y="3101975"/>
            <a:ext cx="2054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You have a question</a:t>
            </a:r>
          </a:p>
        </p:txBody>
      </p:sp>
      <p:sp>
        <p:nvSpPr>
          <p:cNvPr id="17415" name="TextBox 9"/>
          <p:cNvSpPr txBox="1">
            <a:spLocks noChangeArrowheads="1"/>
          </p:cNvSpPr>
          <p:nvPr/>
        </p:nvSpPr>
        <p:spPr bwMode="auto">
          <a:xfrm>
            <a:off x="6716713" y="4030663"/>
            <a:ext cx="24050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You need broad context</a:t>
            </a:r>
          </a:p>
        </p:txBody>
      </p:sp>
      <p:sp>
        <p:nvSpPr>
          <p:cNvPr id="17416" name="TextBox 10"/>
          <p:cNvSpPr txBox="1">
            <a:spLocks noChangeArrowheads="1"/>
          </p:cNvSpPr>
          <p:nvPr/>
        </p:nvSpPr>
        <p:spPr bwMode="auto">
          <a:xfrm>
            <a:off x="6892925" y="1870075"/>
            <a:ext cx="2081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You need a question</a:t>
            </a:r>
          </a:p>
        </p:txBody>
      </p:sp>
      <p:sp>
        <p:nvSpPr>
          <p:cNvPr id="17417" name="TextBox 11"/>
          <p:cNvSpPr txBox="1">
            <a:spLocks noChangeArrowheads="1"/>
          </p:cNvSpPr>
          <p:nvPr/>
        </p:nvSpPr>
        <p:spPr bwMode="auto">
          <a:xfrm>
            <a:off x="6580188" y="1011238"/>
            <a:ext cx="25574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You have a broad interest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2550" y="5889625"/>
            <a:ext cx="9061450" cy="965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2550" y="4792663"/>
            <a:ext cx="9061450" cy="1735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3101975"/>
            <a:ext cx="9061450" cy="3578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1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3" y="2106613"/>
            <a:ext cx="7596188" cy="46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Oval 31"/>
          <p:cNvSpPr/>
          <p:nvPr/>
        </p:nvSpPr>
        <p:spPr>
          <a:xfrm>
            <a:off x="5726113" y="2097088"/>
            <a:ext cx="1524000" cy="1139825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600">
                <a:solidFill>
                  <a:schemeClr val="tx1"/>
                </a:solidFill>
                <a:ea typeface="ＭＳ Ｐゴシック" charset="-128"/>
              </a:rPr>
              <a:t>HABITAT</a:t>
            </a:r>
          </a:p>
        </p:txBody>
      </p:sp>
      <p:cxnSp>
        <p:nvCxnSpPr>
          <p:cNvPr id="34" name="Straight Arrow Connector 33"/>
          <p:cNvCxnSpPr>
            <a:endCxn id="32" idx="2"/>
          </p:cNvCxnSpPr>
          <p:nvPr/>
        </p:nvCxnSpPr>
        <p:spPr>
          <a:xfrm>
            <a:off x="5094288" y="2667000"/>
            <a:ext cx="63182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37" name="TextBox 34"/>
          <p:cNvSpPr txBox="1">
            <a:spLocks noChangeArrowheads="1"/>
          </p:cNvSpPr>
          <p:nvPr/>
        </p:nvSpPr>
        <p:spPr bwMode="auto">
          <a:xfrm>
            <a:off x="2982913" y="2549525"/>
            <a:ext cx="1435100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b="1"/>
              <a:t>AMAZONIAN </a:t>
            </a:r>
          </a:p>
          <a:p>
            <a:r>
              <a:rPr lang="en-US" b="1"/>
              <a:t>RAINFOREST</a:t>
            </a:r>
          </a:p>
        </p:txBody>
      </p:sp>
      <p:sp>
        <p:nvSpPr>
          <p:cNvPr id="36" name="Oval 35"/>
          <p:cNvSpPr/>
          <p:nvPr/>
        </p:nvSpPr>
        <p:spPr>
          <a:xfrm>
            <a:off x="7831138" y="1530350"/>
            <a:ext cx="1038225" cy="649288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>
                <a:solidFill>
                  <a:schemeClr val="tx1"/>
                </a:solidFill>
                <a:ea typeface="ＭＳ Ｐゴシック" charset="-128"/>
              </a:rPr>
              <a:t>Birds    </a:t>
            </a:r>
          </a:p>
        </p:txBody>
      </p:sp>
      <p:sp>
        <p:nvSpPr>
          <p:cNvPr id="37" name="Oval 36"/>
          <p:cNvSpPr/>
          <p:nvPr/>
        </p:nvSpPr>
        <p:spPr>
          <a:xfrm>
            <a:off x="7604125" y="2344738"/>
            <a:ext cx="1471613" cy="6477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>
                <a:solidFill>
                  <a:schemeClr val="tx1"/>
                </a:solidFill>
                <a:ea typeface="ＭＳ Ｐゴシック" charset="-128"/>
              </a:rPr>
              <a:t>Arthropods</a:t>
            </a:r>
          </a:p>
        </p:txBody>
      </p:sp>
      <p:sp>
        <p:nvSpPr>
          <p:cNvPr id="38" name="Oval 37"/>
          <p:cNvSpPr/>
          <p:nvPr/>
        </p:nvSpPr>
        <p:spPr>
          <a:xfrm>
            <a:off x="7659688" y="3109913"/>
            <a:ext cx="1370012" cy="6477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>
                <a:solidFill>
                  <a:schemeClr val="tx1"/>
                </a:solidFill>
                <a:ea typeface="ＭＳ Ｐゴシック" charset="-128"/>
              </a:rPr>
              <a:t>Mammals</a:t>
            </a:r>
          </a:p>
        </p:txBody>
      </p:sp>
      <p:cxnSp>
        <p:nvCxnSpPr>
          <p:cNvPr id="45" name="Straight Arrow Connector 44"/>
          <p:cNvCxnSpPr>
            <a:stCxn id="32" idx="6"/>
            <a:endCxn id="36" idx="2"/>
          </p:cNvCxnSpPr>
          <p:nvPr/>
        </p:nvCxnSpPr>
        <p:spPr>
          <a:xfrm flipV="1">
            <a:off x="7250113" y="1854200"/>
            <a:ext cx="581025" cy="812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2" idx="6"/>
            <a:endCxn id="37" idx="2"/>
          </p:cNvCxnSpPr>
          <p:nvPr/>
        </p:nvCxnSpPr>
        <p:spPr>
          <a:xfrm>
            <a:off x="7250113" y="2667000"/>
            <a:ext cx="35401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2" idx="6"/>
            <a:endCxn id="38" idx="2"/>
          </p:cNvCxnSpPr>
          <p:nvPr/>
        </p:nvCxnSpPr>
        <p:spPr>
          <a:xfrm>
            <a:off x="7250113" y="2667000"/>
            <a:ext cx="409575" cy="7667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5759450" y="3236913"/>
            <a:ext cx="728663" cy="792162"/>
            <a:chOff x="5759815" y="3236581"/>
            <a:chExt cx="727871" cy="793066"/>
          </a:xfrm>
        </p:grpSpPr>
        <p:cxnSp>
          <p:nvCxnSpPr>
            <p:cNvPr id="43" name="Straight Arrow Connector 42"/>
            <p:cNvCxnSpPr>
              <a:endCxn id="32" idx="4"/>
            </p:cNvCxnSpPr>
            <p:nvPr/>
          </p:nvCxnSpPr>
          <p:spPr>
            <a:xfrm rot="5400000" flipH="1" flipV="1">
              <a:off x="5727218" y="3269178"/>
              <a:ext cx="793066" cy="727871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465" name="TextBox 74"/>
            <p:cNvSpPr txBox="1">
              <a:spLocks noChangeArrowheads="1"/>
            </p:cNvSpPr>
            <p:nvPr/>
          </p:nvSpPr>
          <p:spPr bwMode="auto">
            <a:xfrm>
              <a:off x="5952250" y="3278728"/>
              <a:ext cx="46948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r>
                <a:rPr lang="en-US" b="1">
                  <a:solidFill>
                    <a:srgbClr val="FF0000"/>
                  </a:solidFill>
                </a:rPr>
                <a:t> ?</a:t>
              </a:r>
            </a:p>
            <a:p>
              <a:r>
                <a:rPr lang="en-US" b="1">
                  <a:solidFill>
                    <a:srgbClr val="FF0000"/>
                  </a:solidFill>
                </a:rPr>
                <a:t>+/-</a:t>
              </a:r>
            </a:p>
          </p:txBody>
        </p:sp>
      </p:grpSp>
      <p:sp>
        <p:nvSpPr>
          <p:cNvPr id="76" name="Heart 75"/>
          <p:cNvSpPr/>
          <p:nvPr/>
        </p:nvSpPr>
        <p:spPr>
          <a:xfrm>
            <a:off x="2211388" y="1651000"/>
            <a:ext cx="2973387" cy="2224088"/>
          </a:xfrm>
          <a:prstGeom prst="hear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rgbClr val="FFFFFF"/>
                </a:solidFill>
                <a:ea typeface="ＭＳ Ｐゴシック" charset="-128"/>
              </a:rPr>
              <a:t>AMAZONIAN RAINFORESTS</a:t>
            </a:r>
          </a:p>
        </p:txBody>
      </p:sp>
      <p:sp>
        <p:nvSpPr>
          <p:cNvPr id="18446" name="TextBox 85"/>
          <p:cNvSpPr txBox="1">
            <a:spLocks noChangeArrowheads="1"/>
          </p:cNvSpPr>
          <p:nvPr/>
        </p:nvSpPr>
        <p:spPr bwMode="auto">
          <a:xfrm>
            <a:off x="5124450" y="2378075"/>
            <a:ext cx="479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sz="1400"/>
              <a:t>give</a:t>
            </a:r>
          </a:p>
        </p:txBody>
      </p:sp>
      <p:sp>
        <p:nvSpPr>
          <p:cNvPr id="18447" name="TextBox 86"/>
          <p:cNvSpPr txBox="1">
            <a:spLocks noChangeArrowheads="1"/>
          </p:cNvSpPr>
          <p:nvPr/>
        </p:nvSpPr>
        <p:spPr bwMode="auto">
          <a:xfrm rot="-3167994">
            <a:off x="6996907" y="2062956"/>
            <a:ext cx="858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sz="1400"/>
              <a:t>critical to</a:t>
            </a:r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4616450" y="4691063"/>
            <a:ext cx="3684588" cy="1077912"/>
            <a:chOff x="4616316" y="4690618"/>
            <a:chExt cx="3685510" cy="1078259"/>
          </a:xfrm>
        </p:grpSpPr>
        <p:cxnSp>
          <p:nvCxnSpPr>
            <p:cNvPr id="93" name="Straight Arrow Connector 92"/>
            <p:cNvCxnSpPr/>
            <p:nvPr/>
          </p:nvCxnSpPr>
          <p:spPr>
            <a:xfrm flipV="1">
              <a:off x="6955289" y="4785899"/>
              <a:ext cx="1346537" cy="967098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 flipV="1">
              <a:off x="5759602" y="4768430"/>
              <a:ext cx="2338973" cy="984567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>
              <a:endCxn id="39" idx="3"/>
            </p:cNvCxnSpPr>
            <p:nvPr/>
          </p:nvCxnSpPr>
          <p:spPr>
            <a:xfrm flipV="1">
              <a:off x="4616316" y="4690618"/>
              <a:ext cx="3282184" cy="1078259"/>
            </a:xfrm>
            <a:prstGeom prst="straightConnector1">
              <a:avLst/>
            </a:prstGeom>
            <a:ln w="76200">
              <a:solidFill>
                <a:srgbClr val="FF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-373063" y="1468438"/>
            <a:ext cx="11352213" cy="6588125"/>
            <a:chOff x="-387723" y="1510794"/>
            <a:chExt cx="11351225" cy="6588202"/>
          </a:xfrm>
        </p:grpSpPr>
        <p:grpSp>
          <p:nvGrpSpPr>
            <p:cNvPr id="18457" name="Group 39"/>
            <p:cNvGrpSpPr>
              <a:grpSpLocks/>
            </p:cNvGrpSpPr>
            <p:nvPr/>
          </p:nvGrpSpPr>
          <p:grpSpPr bwMode="auto">
            <a:xfrm>
              <a:off x="-387723" y="3026165"/>
              <a:ext cx="7760911" cy="5072831"/>
              <a:chOff x="-387723" y="3026165"/>
              <a:chExt cx="7760911" cy="5072831"/>
            </a:xfrm>
          </p:grpSpPr>
          <p:sp>
            <p:nvSpPr>
              <p:cNvPr id="24" name="Rectangle 23"/>
              <p:cNvSpPr/>
              <p:nvPr/>
            </p:nvSpPr>
            <p:spPr>
              <a:xfrm rot="7463417">
                <a:off x="-507784" y="3146935"/>
                <a:ext cx="4364089" cy="41239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 rot="8314823">
                <a:off x="3007644" y="3545993"/>
                <a:ext cx="4365245" cy="45530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1" name="Rectangle 40"/>
            <p:cNvSpPr/>
            <p:nvPr/>
          </p:nvSpPr>
          <p:spPr>
            <a:xfrm rot="7364178">
              <a:off x="5185241" y="1069771"/>
              <a:ext cx="5337237" cy="62192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8450" name="TextBox 5"/>
          <p:cNvSpPr txBox="1">
            <a:spLocks noChangeArrowheads="1"/>
          </p:cNvSpPr>
          <p:nvPr/>
        </p:nvSpPr>
        <p:spPr bwMode="auto">
          <a:xfrm>
            <a:off x="1433513" y="385763"/>
            <a:ext cx="69008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sz="3200" b="1"/>
              <a:t>1.  Honing in on your scientific question</a:t>
            </a:r>
          </a:p>
        </p:txBody>
      </p:sp>
      <p:grpSp>
        <p:nvGrpSpPr>
          <p:cNvPr id="8" name="Group 45"/>
          <p:cNvGrpSpPr>
            <a:grpSpLocks/>
          </p:cNvGrpSpPr>
          <p:nvPr/>
        </p:nvGrpSpPr>
        <p:grpSpPr bwMode="auto">
          <a:xfrm>
            <a:off x="7632700" y="3721100"/>
            <a:ext cx="1441450" cy="3063875"/>
            <a:chOff x="7632747" y="3721869"/>
            <a:chExt cx="1441427" cy="3063774"/>
          </a:xfrm>
        </p:grpSpPr>
        <p:grpSp>
          <p:nvGrpSpPr>
            <p:cNvPr id="18452" name="Group 24"/>
            <p:cNvGrpSpPr>
              <a:grpSpLocks/>
            </p:cNvGrpSpPr>
            <p:nvPr/>
          </p:nvGrpSpPr>
          <p:grpSpPr bwMode="auto">
            <a:xfrm>
              <a:off x="7704043" y="3721869"/>
              <a:ext cx="1332428" cy="1063634"/>
              <a:chOff x="7704043" y="3721869"/>
              <a:chExt cx="1332428" cy="1063634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7704184" y="4137780"/>
                <a:ext cx="1331891" cy="64767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1400" b="1">
                    <a:solidFill>
                      <a:srgbClr val="FF0000"/>
                    </a:solidFill>
                    <a:ea typeface="ＭＳ Ｐゴシック" charset="-128"/>
                  </a:rPr>
                  <a:t>Olinguito</a:t>
                </a:r>
              </a:p>
              <a:p>
                <a:pPr algn="ctr"/>
                <a:r>
                  <a:rPr lang="en-US" sz="1400" b="1">
                    <a:solidFill>
                      <a:srgbClr val="FF0000"/>
                    </a:solidFill>
                    <a:ea typeface="ＭＳ Ｐゴシック" charset="-128"/>
                  </a:rPr>
                  <a:t>!!!</a:t>
                </a:r>
              </a:p>
            </p:txBody>
          </p:sp>
          <p:cxnSp>
            <p:nvCxnSpPr>
              <p:cNvPr id="60" name="Straight Arrow Connector 59"/>
              <p:cNvCxnSpPr>
                <a:stCxn id="38" idx="4"/>
              </p:cNvCxnSpPr>
              <p:nvPr/>
            </p:nvCxnSpPr>
            <p:spPr>
              <a:xfrm rot="5400000">
                <a:off x="8154236" y="3948081"/>
                <a:ext cx="3794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456" name="TextBox 89"/>
              <p:cNvSpPr txBox="1">
                <a:spLocks noChangeArrowheads="1"/>
              </p:cNvSpPr>
              <p:nvPr/>
            </p:nvSpPr>
            <p:spPr bwMode="auto">
              <a:xfrm>
                <a:off x="8301826" y="3721869"/>
                <a:ext cx="72853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r>
                  <a:rPr lang="en-US" sz="1400"/>
                  <a:t>such as</a:t>
                </a:r>
              </a:p>
            </p:txBody>
          </p:sp>
        </p:grpSp>
        <p:pic>
          <p:nvPicPr>
            <p:cNvPr id="18453" name="Picture 4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2747" y="5562210"/>
              <a:ext cx="1441427" cy="1223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7543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Myers-Smith_2011_Fig3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762000"/>
            <a:ext cx="10744200" cy="711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7259638" y="1263650"/>
            <a:ext cx="50482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000" b="1">
                <a:solidFill>
                  <a:srgbClr val="FF0000"/>
                </a:solidFill>
                <a:latin typeface="Calibri" charset="0"/>
              </a:rPr>
              <a:t>+</a:t>
            </a:r>
          </a:p>
        </p:txBody>
      </p:sp>
      <p:sp>
        <p:nvSpPr>
          <p:cNvPr id="20484" name="Rectangle 7"/>
          <p:cNvSpPr>
            <a:spLocks noChangeArrowheads="1"/>
          </p:cNvSpPr>
          <p:nvPr/>
        </p:nvSpPr>
        <p:spPr bwMode="auto">
          <a:xfrm>
            <a:off x="5376863" y="3246438"/>
            <a:ext cx="4016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500" b="1">
                <a:solidFill>
                  <a:srgbClr val="0000FF"/>
                </a:solidFill>
                <a:latin typeface="Calibri" charset="0"/>
              </a:rPr>
              <a:t>-</a:t>
            </a:r>
          </a:p>
        </p:txBody>
      </p:sp>
      <p:sp>
        <p:nvSpPr>
          <p:cNvPr id="9" name="Rectangle 8"/>
          <p:cNvSpPr/>
          <p:nvPr/>
        </p:nvSpPr>
        <p:spPr>
          <a:xfrm>
            <a:off x="5715000" y="5238750"/>
            <a:ext cx="1165225" cy="939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5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???</a:t>
            </a:r>
          </a:p>
        </p:txBody>
      </p:sp>
      <p:sp>
        <p:nvSpPr>
          <p:cNvPr id="20486" name="TextBox 3"/>
          <p:cNvSpPr txBox="1">
            <a:spLocks noChangeArrowheads="1"/>
          </p:cNvSpPr>
          <p:nvPr/>
        </p:nvSpPr>
        <p:spPr bwMode="auto">
          <a:xfrm>
            <a:off x="1182688" y="-44450"/>
            <a:ext cx="68992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/>
            <a:r>
              <a:rPr lang="en-US" sz="3200" b="1"/>
              <a:t>2.  Honing in on your scientific question</a:t>
            </a:r>
          </a:p>
          <a:p>
            <a:pPr algn="ctr"/>
            <a:r>
              <a:rPr lang="en-US" sz="2400"/>
              <a:t>(another approach)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2225" y="909638"/>
            <a:ext cx="9128125" cy="5945187"/>
            <a:chOff x="16933" y="909207"/>
            <a:chExt cx="9127067" cy="5946216"/>
          </a:xfrm>
        </p:grpSpPr>
        <p:sp>
          <p:nvSpPr>
            <p:cNvPr id="11" name="Rectangle 10"/>
            <p:cNvSpPr/>
            <p:nvPr/>
          </p:nvSpPr>
          <p:spPr>
            <a:xfrm>
              <a:off x="16933" y="909207"/>
              <a:ext cx="3928608" cy="56778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740785" y="909207"/>
              <a:ext cx="4403215" cy="56778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574100" y="909207"/>
              <a:ext cx="3928607" cy="17322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574100" y="3710042"/>
              <a:ext cx="4476231" cy="31453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0488" name="TextBox 15"/>
          <p:cNvSpPr txBox="1">
            <a:spLocks noChangeArrowheads="1"/>
          </p:cNvSpPr>
          <p:nvPr/>
        </p:nvSpPr>
        <p:spPr bwMode="auto">
          <a:xfrm>
            <a:off x="6443663" y="6402388"/>
            <a:ext cx="2482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sz="1200"/>
              <a:t>(taken from Myers-Smith et al. 2011)</a:t>
            </a: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209550" y="909638"/>
            <a:ext cx="9340850" cy="5768975"/>
            <a:chOff x="208948" y="909210"/>
            <a:chExt cx="9341452" cy="5770190"/>
          </a:xfrm>
        </p:grpSpPr>
        <p:grpSp>
          <p:nvGrpSpPr>
            <p:cNvPr id="20490" name="Group 20"/>
            <p:cNvGrpSpPr>
              <a:grpSpLocks/>
            </p:cNvGrpSpPr>
            <p:nvPr/>
          </p:nvGrpSpPr>
          <p:grpSpPr bwMode="auto">
            <a:xfrm>
              <a:off x="208948" y="909210"/>
              <a:ext cx="9341452" cy="5770190"/>
              <a:chOff x="208948" y="909210"/>
              <a:chExt cx="9341452" cy="577019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208948" y="909210"/>
                <a:ext cx="9341452" cy="57701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>
                    <a:solidFill>
                      <a:srgbClr val="FFFFFF"/>
                    </a:solidFill>
                    <a:ea typeface="ＭＳ Ｐゴシック" charset="-128"/>
                  </a:rPr>
                  <a:t>Arctic tundra is becoming Shrubbier!</a:t>
                </a:r>
              </a:p>
            </p:txBody>
          </p:sp>
          <p:pic>
            <p:nvPicPr>
              <p:cNvPr id="20493" name="Picture 16" descr="Screen shot 2013-11-29 at 8.23.12 PM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8948" y="1734712"/>
                <a:ext cx="3928533" cy="2946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494" name="Picture 17" descr="Screen shot 2013-11-29 at 8.23.33 PM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8013" y="1734712"/>
                <a:ext cx="3928532" cy="2946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Right Arrow 18"/>
              <p:cNvSpPr/>
              <p:nvPr/>
            </p:nvSpPr>
            <p:spPr>
              <a:xfrm>
                <a:off x="3935051" y="2489105"/>
                <a:ext cx="1425667" cy="1373477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20491" name="TextBox 21"/>
            <p:cNvSpPr txBox="1">
              <a:spLocks noChangeArrowheads="1"/>
            </p:cNvSpPr>
            <p:nvPr/>
          </p:nvSpPr>
          <p:spPr bwMode="auto">
            <a:xfrm>
              <a:off x="1403746" y="5054719"/>
              <a:ext cx="6378870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r>
                <a:rPr lang="en-US" sz="3200" b="1"/>
                <a:t>Arctic tundra is becoming shrubbier!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096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390525" y="144463"/>
            <a:ext cx="82978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/>
            <a:r>
              <a:rPr lang="en-US" sz="3200" b="1"/>
              <a:t>2.  Providing context for your scientific question</a:t>
            </a:r>
          </a:p>
          <a:p>
            <a:pPr algn="ctr"/>
            <a:r>
              <a:rPr lang="en-US" sz="2400"/>
              <a:t>(for your Introduction)</a:t>
            </a:r>
          </a:p>
        </p:txBody>
      </p:sp>
      <p:pic>
        <p:nvPicPr>
          <p:cNvPr id="2253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3397250"/>
            <a:ext cx="5842000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1943100" y="1841500"/>
            <a:ext cx="35433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/>
            <a:r>
              <a:rPr lang="en-US" sz="2600" b="1">
                <a:solidFill>
                  <a:srgbClr val="0000FF"/>
                </a:solidFill>
              </a:rPr>
              <a:t>Does the presence of </a:t>
            </a:r>
          </a:p>
          <a:p>
            <a:pPr algn="ctr"/>
            <a:r>
              <a:rPr lang="en-US" sz="2600" b="1">
                <a:solidFill>
                  <a:srgbClr val="0000FF"/>
                </a:solidFill>
              </a:rPr>
              <a:t>caribou inhibit/promote</a:t>
            </a:r>
          </a:p>
          <a:p>
            <a:pPr algn="ctr"/>
            <a:r>
              <a:rPr lang="en-US" sz="2600" b="1">
                <a:solidFill>
                  <a:srgbClr val="0000FF"/>
                </a:solidFill>
              </a:rPr>
              <a:t>shrub dominance in </a:t>
            </a:r>
          </a:p>
          <a:p>
            <a:pPr algn="ctr"/>
            <a:r>
              <a:rPr lang="en-US" sz="2600" b="1">
                <a:solidFill>
                  <a:srgbClr val="0000FF"/>
                </a:solidFill>
              </a:rPr>
              <a:t>Arctic tundra? </a:t>
            </a:r>
          </a:p>
        </p:txBody>
      </p:sp>
      <p:pic>
        <p:nvPicPr>
          <p:cNvPr id="22533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850" y="1438275"/>
            <a:ext cx="1606550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672263" y="1295400"/>
            <a:ext cx="1389062" cy="48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686300" y="5060950"/>
            <a:ext cx="342265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/>
            <a:r>
              <a:rPr lang="en-US" sz="5000" b="1">
                <a:solidFill>
                  <a:srgbClr val="FF0000"/>
                </a:solidFill>
              </a:rPr>
              <a:t>Who cares ?</a:t>
            </a:r>
          </a:p>
          <a:p>
            <a:pPr algn="ctr"/>
            <a:r>
              <a:rPr lang="en-US" sz="3200">
                <a:solidFill>
                  <a:srgbClr val="FF0000"/>
                </a:solidFill>
              </a:rPr>
              <a:t>(start reading!)</a:t>
            </a:r>
          </a:p>
        </p:txBody>
      </p:sp>
    </p:spTree>
    <p:extLst>
      <p:ext uri="{BB962C8B-B14F-4D97-AF65-F5344CB8AC3E}">
        <p14:creationId xmlns:p14="http://schemas.microsoft.com/office/powerpoint/2010/main" val="131701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6037263"/>
            <a:ext cx="1666875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5"/>
          <p:cNvSpPr txBox="1">
            <a:spLocks noChangeArrowheads="1"/>
          </p:cNvSpPr>
          <p:nvPr/>
        </p:nvSpPr>
        <p:spPr bwMode="auto">
          <a:xfrm>
            <a:off x="3049588" y="5253038"/>
            <a:ext cx="60420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/>
            <a:r>
              <a:rPr lang="en-US" sz="2400" b="1">
                <a:solidFill>
                  <a:srgbClr val="0000FF"/>
                </a:solidFill>
              </a:rPr>
              <a:t>Does the presence of caribou inhibit/promote</a:t>
            </a:r>
          </a:p>
          <a:p>
            <a:pPr algn="ctr"/>
            <a:r>
              <a:rPr lang="en-US" sz="2400" b="1">
                <a:solidFill>
                  <a:srgbClr val="0000FF"/>
                </a:solidFill>
              </a:rPr>
              <a:t>shrub dominance in Arctic tundra? </a:t>
            </a:r>
          </a:p>
        </p:txBody>
      </p:sp>
      <p:sp>
        <p:nvSpPr>
          <p:cNvPr id="8" name="Rectangle 7"/>
          <p:cNvSpPr/>
          <p:nvPr/>
        </p:nvSpPr>
        <p:spPr>
          <a:xfrm>
            <a:off x="3213100" y="93663"/>
            <a:ext cx="2733675" cy="36988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57500" y="928688"/>
            <a:ext cx="3448050" cy="37147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01713" y="3375025"/>
            <a:ext cx="1598612" cy="36988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392488" y="3375025"/>
            <a:ext cx="1909762" cy="36988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995988" y="3375025"/>
            <a:ext cx="2101850" cy="36988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329238" y="3927475"/>
            <a:ext cx="1917700" cy="36988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903663" y="3927475"/>
            <a:ext cx="1277937" cy="36988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012950" y="3927475"/>
            <a:ext cx="1673225" cy="36988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877888" y="3235325"/>
            <a:ext cx="7410450" cy="119697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8" name="Straight Arrow Connector 47"/>
          <p:cNvCxnSpPr/>
          <p:nvPr/>
        </p:nvCxnSpPr>
        <p:spPr>
          <a:xfrm rot="5400000">
            <a:off x="4183856" y="696119"/>
            <a:ext cx="46672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6200000" flipH="1">
            <a:off x="4274344" y="1442244"/>
            <a:ext cx="28416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4" idx="2"/>
          </p:cNvCxnSpPr>
          <p:nvPr/>
        </p:nvCxnSpPr>
        <p:spPr>
          <a:xfrm rot="5400000">
            <a:off x="4629944" y="2947194"/>
            <a:ext cx="574675" cy="1587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592" name="TextBox 55"/>
          <p:cNvSpPr txBox="1">
            <a:spLocks noChangeArrowheads="1"/>
          </p:cNvSpPr>
          <p:nvPr/>
        </p:nvSpPr>
        <p:spPr bwMode="auto">
          <a:xfrm>
            <a:off x="-4763" y="2117725"/>
            <a:ext cx="952501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/>
            <a:r>
              <a:rPr lang="en-US" b="1"/>
              <a:t>Climate </a:t>
            </a:r>
          </a:p>
          <a:p>
            <a:pPr algn="ctr"/>
            <a:r>
              <a:rPr lang="en-US" b="1"/>
              <a:t>Forcing! </a:t>
            </a:r>
          </a:p>
        </p:txBody>
      </p:sp>
      <p:cxnSp>
        <p:nvCxnSpPr>
          <p:cNvPr id="58" name="Elbow Connector 57"/>
          <p:cNvCxnSpPr>
            <a:stCxn id="24592" idx="0"/>
            <a:endCxn id="8" idx="1"/>
          </p:cNvCxnSpPr>
          <p:nvPr/>
        </p:nvCxnSpPr>
        <p:spPr>
          <a:xfrm rot="5400000" flipH="1" flipV="1">
            <a:off x="922338" y="-173037"/>
            <a:ext cx="1839912" cy="2741612"/>
          </a:xfrm>
          <a:prstGeom prst="bentConnector2">
            <a:avLst/>
          </a:prstGeom>
          <a:ln w="508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endCxn id="24592" idx="2"/>
          </p:cNvCxnSpPr>
          <p:nvPr/>
        </p:nvCxnSpPr>
        <p:spPr>
          <a:xfrm rot="16200000" flipV="1">
            <a:off x="452438" y="2782888"/>
            <a:ext cx="471487" cy="433387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0" y="2473325"/>
            <a:ext cx="9043988" cy="4344988"/>
            <a:chOff x="0" y="2474106"/>
            <a:chExt cx="9044173" cy="4344279"/>
          </a:xfrm>
        </p:grpSpPr>
        <p:cxnSp>
          <p:nvCxnSpPr>
            <p:cNvPr id="33" name="Straight Arrow Connector 32"/>
            <p:cNvCxnSpPr>
              <a:endCxn id="14" idx="3"/>
            </p:cNvCxnSpPr>
            <p:nvPr/>
          </p:nvCxnSpPr>
          <p:spPr>
            <a:xfrm rot="10800000">
              <a:off x="6332668" y="2474106"/>
              <a:ext cx="2079668" cy="1588"/>
            </a:xfrm>
            <a:prstGeom prst="straightConnector1">
              <a:avLst/>
            </a:prstGeom>
            <a:ln w="50800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617" name="Group 39"/>
            <p:cNvGrpSpPr>
              <a:grpSpLocks/>
            </p:cNvGrpSpPr>
            <p:nvPr/>
          </p:nvGrpSpPr>
          <p:grpSpPr bwMode="auto">
            <a:xfrm>
              <a:off x="0" y="2474930"/>
              <a:ext cx="9044173" cy="4343455"/>
              <a:chOff x="0" y="2474930"/>
              <a:chExt cx="9044173" cy="4343455"/>
            </a:xfrm>
          </p:grpSpPr>
          <p:pic>
            <p:nvPicPr>
              <p:cNvPr id="24618" name="Picture 2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4272" y="4529332"/>
                <a:ext cx="2270931" cy="1703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38" name="Elbow Connector 37"/>
              <p:cNvCxnSpPr/>
              <p:nvPr/>
            </p:nvCxnSpPr>
            <p:spPr>
              <a:xfrm rot="10800000" flipV="1">
                <a:off x="2600378" y="2475694"/>
                <a:ext cx="5811957" cy="2496729"/>
              </a:xfrm>
              <a:prstGeom prst="bentConnector3">
                <a:avLst>
                  <a:gd name="adj1" fmla="val -101"/>
                </a:avLst>
              </a:prstGeom>
              <a:ln w="5080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620" name="TextBox 43"/>
              <p:cNvSpPr txBox="1">
                <a:spLocks noChangeArrowheads="1"/>
              </p:cNvSpPr>
              <p:nvPr/>
            </p:nvSpPr>
            <p:spPr bwMode="auto">
              <a:xfrm>
                <a:off x="0" y="6172054"/>
                <a:ext cx="286009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/>
                  <a:t>Caribou are the main large  </a:t>
                </a:r>
              </a:p>
              <a:p>
                <a:pPr algn="ctr"/>
                <a:r>
                  <a:rPr lang="en-US"/>
                  <a:t>herbivore in northern Alaska</a:t>
                </a:r>
              </a:p>
            </p:txBody>
          </p:sp>
          <p:sp>
            <p:nvSpPr>
              <p:cNvPr id="24621" name="TextBox 74"/>
              <p:cNvSpPr txBox="1">
                <a:spLocks noChangeArrowheads="1"/>
              </p:cNvSpPr>
              <p:nvPr/>
            </p:nvSpPr>
            <p:spPr bwMode="auto">
              <a:xfrm>
                <a:off x="3215314" y="4635642"/>
                <a:ext cx="370809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r>
                  <a:rPr lang="en-US" i="1">
                    <a:solidFill>
                      <a:srgbClr val="008000"/>
                    </a:solidFill>
                  </a:rPr>
                  <a:t>Trample       Forage        Fertilize</a:t>
                </a:r>
              </a:p>
            </p:txBody>
          </p:sp>
          <p:sp>
            <p:nvSpPr>
              <p:cNvPr id="24622" name="TextBox 75"/>
              <p:cNvSpPr txBox="1">
                <a:spLocks noChangeArrowheads="1"/>
              </p:cNvSpPr>
              <p:nvPr/>
            </p:nvSpPr>
            <p:spPr bwMode="auto">
              <a:xfrm rot="5400000">
                <a:off x="8224486" y="3457084"/>
                <a:ext cx="993043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b="1" i="1">
                    <a:solidFill>
                      <a:srgbClr val="008000"/>
                    </a:solidFill>
                  </a:rPr>
                  <a:t>impacts</a:t>
                </a:r>
              </a:p>
              <a:p>
                <a:pPr algn="ctr"/>
                <a:r>
                  <a:rPr lang="en-US" b="1" i="1">
                    <a:solidFill>
                      <a:srgbClr val="008000"/>
                    </a:solidFill>
                  </a:rPr>
                  <a:t>+/- ?</a:t>
                </a:r>
              </a:p>
            </p:txBody>
          </p:sp>
        </p:grpSp>
      </p:grpSp>
      <p:sp>
        <p:nvSpPr>
          <p:cNvPr id="24596" name="TextBox 31"/>
          <p:cNvSpPr txBox="1">
            <a:spLocks noChangeArrowheads="1"/>
          </p:cNvSpPr>
          <p:nvPr/>
        </p:nvSpPr>
        <p:spPr bwMode="auto">
          <a:xfrm>
            <a:off x="4418013" y="457200"/>
            <a:ext cx="969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i="1">
                <a:solidFill>
                  <a:srgbClr val="008000"/>
                </a:solidFill>
              </a:rPr>
              <a:t>causing</a:t>
            </a:r>
          </a:p>
        </p:txBody>
      </p:sp>
      <p:grpSp>
        <p:nvGrpSpPr>
          <p:cNvPr id="24597" name="Group 40"/>
          <p:cNvGrpSpPr>
            <a:grpSpLocks/>
          </p:cNvGrpSpPr>
          <p:nvPr/>
        </p:nvGrpSpPr>
        <p:grpSpPr bwMode="auto">
          <a:xfrm>
            <a:off x="0" y="93663"/>
            <a:ext cx="9144000" cy="5630862"/>
            <a:chOff x="-1" y="92940"/>
            <a:chExt cx="9144001" cy="5632312"/>
          </a:xfrm>
        </p:grpSpPr>
        <p:sp>
          <p:nvSpPr>
            <p:cNvPr id="24608" name="TextBox 3"/>
            <p:cNvSpPr txBox="1">
              <a:spLocks noChangeArrowheads="1"/>
            </p:cNvSpPr>
            <p:nvPr/>
          </p:nvSpPr>
          <p:spPr bwMode="auto">
            <a:xfrm>
              <a:off x="-1" y="92940"/>
              <a:ext cx="9144001" cy="5632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/>
              <a:r>
                <a:rPr lang="en-US"/>
                <a:t>Arctic climate warming fast</a:t>
              </a:r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r>
                <a:rPr lang="en-US"/>
                <a:t>Abiotic &amp; biotic responses are acute</a:t>
              </a:r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r>
                <a:rPr lang="en-US"/>
                <a:t>thermokarst                   fire regimes                     growing season length </a:t>
              </a:r>
            </a:p>
            <a:p>
              <a:pPr algn="ctr"/>
              <a:endParaRPr lang="en-US"/>
            </a:p>
            <a:p>
              <a:r>
                <a:rPr lang="en-US"/>
                <a:t>		     veg productivity                   woody shrub dominance</a:t>
              </a:r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r>
                <a:rPr lang="en-US"/>
                <a:t>energy balance                  carbon sink/source                alters wildlife habitat     </a:t>
              </a:r>
            </a:p>
            <a:p>
              <a:pPr algn="ctr"/>
              <a:endParaRPr lang="en-US"/>
            </a:p>
            <a:p>
              <a:pPr algn="ctr"/>
              <a:r>
                <a:rPr lang="en-US"/>
                <a:t>nutrient cycling         thaw depth       snow distribution</a:t>
              </a:r>
            </a:p>
            <a:p>
              <a:endParaRPr lang="en-US"/>
            </a:p>
            <a:p>
              <a:r>
                <a:rPr lang="en-US"/>
                <a:t>			</a:t>
              </a:r>
            </a:p>
            <a:p>
              <a:r>
                <a:rPr lang="en-US"/>
                <a:t>					</a:t>
              </a:r>
            </a:p>
            <a:p>
              <a:r>
                <a:rPr lang="en-US"/>
                <a:t>	</a:t>
              </a:r>
            </a:p>
            <a:p>
              <a:r>
                <a:rPr lang="en-US"/>
                <a:t>                                            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47749" y="1766596"/>
              <a:ext cx="1746250" cy="36998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209924" y="1766596"/>
              <a:ext cx="1744663" cy="36998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532438" y="1766596"/>
              <a:ext cx="2554287" cy="36998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76312" y="2306485"/>
              <a:ext cx="2019300" cy="36998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503612" y="2289017"/>
              <a:ext cx="2828925" cy="369983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904874" y="1583986"/>
              <a:ext cx="7332664" cy="119728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615" name="TextBox 33"/>
            <p:cNvSpPr txBox="1">
              <a:spLocks noChangeArrowheads="1"/>
            </p:cNvSpPr>
            <p:nvPr/>
          </p:nvSpPr>
          <p:spPr bwMode="auto">
            <a:xfrm>
              <a:off x="4478119" y="1249019"/>
              <a:ext cx="13768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r>
                <a:rPr lang="en-US" i="1">
                  <a:solidFill>
                    <a:srgbClr val="008000"/>
                  </a:solidFill>
                </a:rPr>
                <a:t>for example</a:t>
              </a:r>
            </a:p>
          </p:txBody>
        </p:sp>
      </p:grpSp>
      <p:sp>
        <p:nvSpPr>
          <p:cNvPr id="24598" name="TextBox 34"/>
          <p:cNvSpPr txBox="1">
            <a:spLocks noChangeArrowheads="1"/>
          </p:cNvSpPr>
          <p:nvPr/>
        </p:nvSpPr>
        <p:spPr bwMode="auto">
          <a:xfrm>
            <a:off x="5048250" y="2781300"/>
            <a:ext cx="1612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b="1" i="1">
                <a:solidFill>
                  <a:srgbClr val="008000"/>
                </a:solidFill>
              </a:rPr>
              <a:t>which impacts</a:t>
            </a:r>
          </a:p>
        </p:txBody>
      </p:sp>
      <p:sp>
        <p:nvSpPr>
          <p:cNvPr id="24599" name="TextBox 35"/>
          <p:cNvSpPr txBox="1">
            <a:spLocks noChangeArrowheads="1"/>
          </p:cNvSpPr>
          <p:nvPr/>
        </p:nvSpPr>
        <p:spPr bwMode="auto">
          <a:xfrm>
            <a:off x="708025" y="2781300"/>
            <a:ext cx="1474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i="1">
                <a:solidFill>
                  <a:srgbClr val="008000"/>
                </a:solidFill>
              </a:rPr>
              <a:t>contribute to</a:t>
            </a:r>
          </a:p>
        </p:txBody>
      </p:sp>
      <p:sp>
        <p:nvSpPr>
          <p:cNvPr id="24600" name="TextBox 38"/>
          <p:cNvSpPr txBox="1">
            <a:spLocks noChangeArrowheads="1"/>
          </p:cNvSpPr>
          <p:nvPr/>
        </p:nvSpPr>
        <p:spPr bwMode="auto">
          <a:xfrm rot="-2393891">
            <a:off x="296863" y="542925"/>
            <a:ext cx="1536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i="1">
                <a:solidFill>
                  <a:srgbClr val="008000"/>
                </a:solidFill>
              </a:rPr>
              <a:t>Feeds back to</a:t>
            </a:r>
          </a:p>
        </p:txBody>
      </p:sp>
      <p:sp>
        <p:nvSpPr>
          <p:cNvPr id="42" name="Rectangle 41"/>
          <p:cNvSpPr/>
          <p:nvPr/>
        </p:nvSpPr>
        <p:spPr>
          <a:xfrm>
            <a:off x="-50800" y="2781300"/>
            <a:ext cx="9142413" cy="24209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508000" y="1327150"/>
            <a:ext cx="8012113" cy="40274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1" name="Group 61"/>
          <p:cNvGrpSpPr>
            <a:grpSpLocks/>
          </p:cNvGrpSpPr>
          <p:nvPr/>
        </p:nvGrpSpPr>
        <p:grpSpPr bwMode="auto">
          <a:xfrm>
            <a:off x="-50800" y="92075"/>
            <a:ext cx="3225800" cy="3282950"/>
            <a:chOff x="-50799" y="92548"/>
            <a:chExt cx="3226551" cy="3282161"/>
          </a:xfrm>
        </p:grpSpPr>
        <p:sp>
          <p:nvSpPr>
            <p:cNvPr id="55" name="Rectangle 54"/>
            <p:cNvSpPr/>
            <p:nvPr/>
          </p:nvSpPr>
          <p:spPr>
            <a:xfrm>
              <a:off x="-50799" y="92548"/>
              <a:ext cx="878092" cy="32821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08203" y="2866831"/>
              <a:ext cx="1473543" cy="2190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8292" y="92548"/>
              <a:ext cx="3107460" cy="580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08203" y="638517"/>
              <a:ext cx="606566" cy="580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8521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976313"/>
            <a:ext cx="2530475" cy="189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Box 6"/>
          <p:cNvSpPr txBox="1">
            <a:spLocks noChangeArrowheads="1"/>
          </p:cNvSpPr>
          <p:nvPr/>
        </p:nvSpPr>
        <p:spPr bwMode="auto">
          <a:xfrm>
            <a:off x="5791200" y="1744663"/>
            <a:ext cx="2427288" cy="460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sz="2400" b="1"/>
              <a:t>Shrub dominance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252413" y="2873375"/>
            <a:ext cx="3089275" cy="2525713"/>
            <a:chOff x="252212" y="2872726"/>
            <a:chExt cx="3089805" cy="2527058"/>
          </a:xfrm>
        </p:grpSpPr>
        <p:sp>
          <p:nvSpPr>
            <p:cNvPr id="26651" name="TextBox 5"/>
            <p:cNvSpPr txBox="1">
              <a:spLocks noChangeArrowheads="1"/>
            </p:cNvSpPr>
            <p:nvPr/>
          </p:nvSpPr>
          <p:spPr bwMode="auto">
            <a:xfrm>
              <a:off x="252212" y="4753453"/>
              <a:ext cx="1262635" cy="6463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/>
              <a:r>
                <a:rPr lang="en-US"/>
                <a:t> understory</a:t>
              </a:r>
            </a:p>
            <a:p>
              <a:pPr algn="ctr"/>
              <a:r>
                <a:rPr lang="en-US"/>
                <a:t> vegetation</a:t>
              </a:r>
            </a:p>
          </p:txBody>
        </p:sp>
        <p:cxnSp>
          <p:nvCxnSpPr>
            <p:cNvPr id="17" name="Straight Arrow Connector 16"/>
            <p:cNvCxnSpPr>
              <a:endCxn id="26653" idx="0"/>
            </p:cNvCxnSpPr>
            <p:nvPr/>
          </p:nvCxnSpPr>
          <p:spPr>
            <a:xfrm rot="5400000">
              <a:off x="1914408" y="2561724"/>
              <a:ext cx="1116607" cy="173861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653" name="TextBox 23"/>
            <p:cNvSpPr txBox="1">
              <a:spLocks noChangeArrowheads="1"/>
            </p:cNvSpPr>
            <p:nvPr/>
          </p:nvSpPr>
          <p:spPr bwMode="auto">
            <a:xfrm>
              <a:off x="1129854" y="3988591"/>
              <a:ext cx="947382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r>
                <a:rPr lang="en-US" b="1"/>
                <a:t>damage</a:t>
              </a:r>
            </a:p>
          </p:txBody>
        </p:sp>
        <p:sp>
          <p:nvSpPr>
            <p:cNvPr id="26654" name="Rectangle 26"/>
            <p:cNvSpPr>
              <a:spLocks noChangeArrowheads="1"/>
            </p:cNvSpPr>
            <p:nvPr/>
          </p:nvSpPr>
          <p:spPr bwMode="auto">
            <a:xfrm>
              <a:off x="1693331" y="4753453"/>
              <a:ext cx="1364867" cy="6463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alibri" charset="0"/>
                </a:rPr>
                <a:t>shrub </a:t>
              </a:r>
            </a:p>
            <a:p>
              <a:pPr algn="ctr"/>
              <a:r>
                <a:rPr lang="en-US">
                  <a:latin typeface="Calibri" charset="0"/>
                </a:rPr>
                <a:t>branches</a:t>
              </a:r>
            </a:p>
          </p:txBody>
        </p:sp>
        <p:cxnSp>
          <p:nvCxnSpPr>
            <p:cNvPr id="36" name="Straight Arrow Connector 35"/>
            <p:cNvCxnSpPr>
              <a:stCxn id="26653" idx="2"/>
              <a:endCxn id="26651" idx="0"/>
            </p:cNvCxnSpPr>
            <p:nvPr/>
          </p:nvCxnSpPr>
          <p:spPr>
            <a:xfrm rot="5400000">
              <a:off x="1046027" y="4195948"/>
              <a:ext cx="395497" cy="71926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26653" idx="2"/>
              <a:endCxn id="26654" idx="0"/>
            </p:cNvCxnSpPr>
            <p:nvPr/>
          </p:nvCxnSpPr>
          <p:spPr>
            <a:xfrm rot="16200000" flipH="1">
              <a:off x="1791486" y="4169749"/>
              <a:ext cx="395497" cy="77165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3341688" y="2873375"/>
            <a:ext cx="2805112" cy="2566988"/>
            <a:chOff x="3342016" y="2872725"/>
            <a:chExt cx="2805037" cy="2567659"/>
          </a:xfrm>
        </p:grpSpPr>
        <p:sp>
          <p:nvSpPr>
            <p:cNvPr id="26645" name="TextBox 9"/>
            <p:cNvSpPr txBox="1">
              <a:spLocks noChangeArrowheads="1"/>
            </p:cNvSpPr>
            <p:nvPr/>
          </p:nvSpPr>
          <p:spPr bwMode="auto">
            <a:xfrm>
              <a:off x="3783002" y="4794053"/>
              <a:ext cx="866794" cy="6463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/>
              <a:r>
                <a:rPr lang="en-US"/>
                <a:t>shrub </a:t>
              </a:r>
            </a:p>
            <a:p>
              <a:pPr algn="ctr"/>
              <a:r>
                <a:rPr lang="en-US"/>
                <a:t>species</a:t>
              </a:r>
            </a:p>
          </p:txBody>
        </p:sp>
        <p:cxnSp>
          <p:nvCxnSpPr>
            <p:cNvPr id="18" name="Straight Arrow Connector 17"/>
            <p:cNvCxnSpPr>
              <a:endCxn id="26647" idx="0"/>
            </p:cNvCxnSpPr>
            <p:nvPr/>
          </p:nvCxnSpPr>
          <p:spPr>
            <a:xfrm rot="16200000" flipH="1">
              <a:off x="3522031" y="2692710"/>
              <a:ext cx="1116305" cy="147633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647" name="TextBox 24"/>
            <p:cNvSpPr txBox="1">
              <a:spLocks noChangeArrowheads="1"/>
            </p:cNvSpPr>
            <p:nvPr/>
          </p:nvSpPr>
          <p:spPr bwMode="auto">
            <a:xfrm>
              <a:off x="4421563" y="3988591"/>
              <a:ext cx="792404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r>
                <a:rPr lang="en-US" b="1"/>
                <a:t>forage</a:t>
              </a:r>
            </a:p>
          </p:txBody>
        </p:sp>
        <p:sp>
          <p:nvSpPr>
            <p:cNvPr id="26648" name="Rectangle 27"/>
            <p:cNvSpPr>
              <a:spLocks noChangeArrowheads="1"/>
            </p:cNvSpPr>
            <p:nvPr/>
          </p:nvSpPr>
          <p:spPr bwMode="auto">
            <a:xfrm>
              <a:off x="4890273" y="4794053"/>
              <a:ext cx="1256780" cy="6463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alibri" charset="0"/>
                </a:rPr>
                <a:t>understory </a:t>
              </a:r>
            </a:p>
            <a:p>
              <a:pPr algn="ctr"/>
              <a:r>
                <a:rPr lang="en-US">
                  <a:latin typeface="Calibri" charset="0"/>
                </a:rPr>
                <a:t>species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rot="5400000">
              <a:off x="4269828" y="4216999"/>
              <a:ext cx="395390" cy="72070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rot="16200000" flipH="1">
              <a:off x="5015933" y="4191600"/>
              <a:ext cx="395390" cy="77150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3341688" y="2873375"/>
            <a:ext cx="5494337" cy="3101975"/>
            <a:chOff x="3342015" y="2872726"/>
            <a:chExt cx="5493636" cy="3102780"/>
          </a:xfrm>
        </p:grpSpPr>
        <p:sp>
          <p:nvSpPr>
            <p:cNvPr id="26641" name="TextBox 10"/>
            <p:cNvSpPr txBox="1">
              <a:spLocks noChangeArrowheads="1"/>
            </p:cNvSpPr>
            <p:nvPr/>
          </p:nvSpPr>
          <p:spPr bwMode="auto">
            <a:xfrm>
              <a:off x="7010396" y="4775177"/>
              <a:ext cx="1825255" cy="120032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/>
              <a:r>
                <a:rPr lang="en-US"/>
                <a:t>Increase nutrient</a:t>
              </a:r>
            </a:p>
            <a:p>
              <a:pPr algn="ctr"/>
              <a:r>
                <a:rPr lang="en-US"/>
                <a:t> availability for</a:t>
              </a:r>
            </a:p>
            <a:p>
              <a:pPr algn="ctr"/>
              <a:r>
                <a:rPr lang="en-US"/>
                <a:t>all species</a:t>
              </a:r>
            </a:p>
            <a:p>
              <a:pPr algn="ctr"/>
              <a:endParaRPr lang="en-US"/>
            </a:p>
          </p:txBody>
        </p:sp>
        <p:cxnSp>
          <p:nvCxnSpPr>
            <p:cNvPr id="21" name="Straight Arrow Connector 20"/>
            <p:cNvCxnSpPr>
              <a:endCxn id="26643" idx="0"/>
            </p:cNvCxnSpPr>
            <p:nvPr/>
          </p:nvCxnSpPr>
          <p:spPr>
            <a:xfrm rot="16200000" flipH="1">
              <a:off x="5101319" y="1113422"/>
              <a:ext cx="1109951" cy="462855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643" name="TextBox 25"/>
            <p:cNvSpPr txBox="1">
              <a:spLocks noChangeArrowheads="1"/>
            </p:cNvSpPr>
            <p:nvPr/>
          </p:nvSpPr>
          <p:spPr bwMode="auto">
            <a:xfrm>
              <a:off x="7518392" y="3982520"/>
              <a:ext cx="904101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r>
                <a:rPr lang="en-US" b="1"/>
                <a:t>fertilize</a:t>
              </a:r>
            </a:p>
          </p:txBody>
        </p:sp>
        <p:cxnSp>
          <p:nvCxnSpPr>
            <p:cNvPr id="44" name="Straight Arrow Connector 43"/>
            <p:cNvCxnSpPr>
              <a:stCxn id="26643" idx="2"/>
            </p:cNvCxnSpPr>
            <p:nvPr/>
          </p:nvCxnSpPr>
          <p:spPr>
            <a:xfrm rot="16200000" flipH="1">
              <a:off x="7772085" y="4549562"/>
              <a:ext cx="39697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631" name="Rectangle 47"/>
          <p:cNvSpPr>
            <a:spLocks noChangeArrowheads="1"/>
          </p:cNvSpPr>
          <p:nvPr/>
        </p:nvSpPr>
        <p:spPr bwMode="auto">
          <a:xfrm>
            <a:off x="1835150" y="74613"/>
            <a:ext cx="5522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latin typeface="Calibri" charset="0"/>
              </a:rPr>
              <a:t>3.  Development of Hypotheses </a:t>
            </a:r>
            <a:endParaRPr lang="en-US" sz="3200">
              <a:latin typeface="Calibri" charset="0"/>
            </a:endParaRPr>
          </a:p>
        </p:txBody>
      </p:sp>
      <p:grpSp>
        <p:nvGrpSpPr>
          <p:cNvPr id="8" name="Group 75"/>
          <p:cNvGrpSpPr>
            <a:grpSpLocks/>
          </p:cNvGrpSpPr>
          <p:nvPr/>
        </p:nvGrpSpPr>
        <p:grpSpPr bwMode="auto">
          <a:xfrm>
            <a:off x="884238" y="2239963"/>
            <a:ext cx="6126162" cy="3159125"/>
            <a:chOff x="883530" y="2239655"/>
            <a:chExt cx="6126867" cy="3160129"/>
          </a:xfrm>
        </p:grpSpPr>
        <p:cxnSp>
          <p:nvCxnSpPr>
            <p:cNvPr id="51" name="Shape 50"/>
            <p:cNvCxnSpPr>
              <a:stCxn id="26651" idx="2"/>
            </p:cNvCxnSpPr>
            <p:nvPr/>
          </p:nvCxnSpPr>
          <p:spPr>
            <a:xfrm rot="5400000" flipH="1" flipV="1">
              <a:off x="2366898" y="756287"/>
              <a:ext cx="3160129" cy="6126867"/>
            </a:xfrm>
            <a:prstGeom prst="curvedConnector4">
              <a:avLst>
                <a:gd name="adj1" fmla="val -40992"/>
                <a:gd name="adj2" fmla="val 99373"/>
              </a:avLst>
            </a:prstGeom>
            <a:ln w="38100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hape 53"/>
            <p:cNvCxnSpPr>
              <a:stCxn id="26654" idx="2"/>
            </p:cNvCxnSpPr>
            <p:nvPr/>
          </p:nvCxnSpPr>
          <p:spPr>
            <a:xfrm rot="5400000" flipH="1" flipV="1">
              <a:off x="3113109" y="1502497"/>
              <a:ext cx="3160129" cy="4634445"/>
            </a:xfrm>
            <a:prstGeom prst="curvedConnector4">
              <a:avLst>
                <a:gd name="adj1" fmla="val -17415"/>
                <a:gd name="adj2" fmla="val 28864"/>
              </a:avLst>
            </a:prstGeom>
            <a:ln w="38100"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76"/>
          <p:cNvGrpSpPr>
            <a:grpSpLocks/>
          </p:cNvGrpSpPr>
          <p:nvPr/>
        </p:nvGrpSpPr>
        <p:grpSpPr bwMode="auto">
          <a:xfrm>
            <a:off x="4216400" y="2392363"/>
            <a:ext cx="2794000" cy="3048000"/>
            <a:chOff x="4216398" y="2392057"/>
            <a:chExt cx="2793999" cy="3048327"/>
          </a:xfrm>
        </p:grpSpPr>
        <p:cxnSp>
          <p:nvCxnSpPr>
            <p:cNvPr id="62" name="Shape 61"/>
            <p:cNvCxnSpPr>
              <a:stCxn id="26645" idx="2"/>
            </p:cNvCxnSpPr>
            <p:nvPr/>
          </p:nvCxnSpPr>
          <p:spPr>
            <a:xfrm rot="5400000" flipH="1" flipV="1">
              <a:off x="4089234" y="2519221"/>
              <a:ext cx="3048327" cy="2793999"/>
            </a:xfrm>
            <a:prstGeom prst="curvedConnector3">
              <a:avLst>
                <a:gd name="adj1" fmla="val -16387"/>
              </a:avLst>
            </a:prstGeom>
            <a:ln w="38100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hape 61"/>
            <p:cNvCxnSpPr>
              <a:stCxn id="26648" idx="2"/>
            </p:cNvCxnSpPr>
            <p:nvPr/>
          </p:nvCxnSpPr>
          <p:spPr>
            <a:xfrm rot="5400000" flipH="1" flipV="1">
              <a:off x="4740109" y="3170096"/>
              <a:ext cx="3048327" cy="1492249"/>
            </a:xfrm>
            <a:prstGeom prst="curvedConnector3">
              <a:avLst>
                <a:gd name="adj1" fmla="val -2500"/>
              </a:avLst>
            </a:prstGeom>
            <a:ln w="38100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Shape 69"/>
          <p:cNvCxnSpPr/>
          <p:nvPr/>
        </p:nvCxnSpPr>
        <p:spPr>
          <a:xfrm rot="16200000" flipV="1">
            <a:off x="6434931" y="2964657"/>
            <a:ext cx="3125787" cy="1676400"/>
          </a:xfrm>
          <a:prstGeom prst="curvedConnector3">
            <a:avLst>
              <a:gd name="adj1" fmla="val 77623"/>
            </a:avLst>
          </a:prstGeom>
          <a:ln w="381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1968500" y="6070600"/>
            <a:ext cx="4124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sz="3200" b="1"/>
              <a:t>4.  Determine Methods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446838" y="976313"/>
            <a:ext cx="1127125" cy="584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sz="3200" b="1">
                <a:solidFill>
                  <a:srgbClr val="7F7F7F"/>
                </a:solidFill>
              </a:rPr>
              <a:t>+/-  ?</a:t>
            </a:r>
          </a:p>
        </p:txBody>
      </p:sp>
    </p:spTree>
    <p:extLst>
      <p:ext uri="{BB962C8B-B14F-4D97-AF65-F5344CB8AC3E}">
        <p14:creationId xmlns:p14="http://schemas.microsoft.com/office/powerpoint/2010/main" val="130423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343</Words>
  <Application>Microsoft Office PowerPoint</Application>
  <PresentationFormat>On-screen Show (4:3)</PresentationFormat>
  <Paragraphs>126</Paragraphs>
  <Slides>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Arctic ecosystem example</vt:lpstr>
      <vt:lpstr>Concept Maps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Barnard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Arctic ecosystem example</dc:title>
  <dc:creator>SP</dc:creator>
  <cp:lastModifiedBy>SP</cp:lastModifiedBy>
  <cp:revision>1</cp:revision>
  <dcterms:created xsi:type="dcterms:W3CDTF">2014-09-25T15:09:24Z</dcterms:created>
  <dcterms:modified xsi:type="dcterms:W3CDTF">2014-09-25T15:09:36Z</dcterms:modified>
</cp:coreProperties>
</file>