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62" r:id="rId3"/>
    <p:sldId id="270" r:id="rId4"/>
    <p:sldId id="261" r:id="rId5"/>
    <p:sldId id="269" r:id="rId6"/>
    <p:sldId id="268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23A3D-1E10-4CBC-BBB7-424BFBC5E8DA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EB775-99D3-4F9A-8EB6-AF762680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15D15-6656-490B-834A-07C48276F79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0F20D-7543-4BC0-9208-DC3229F0ADBC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3F3A1-DA9B-45BF-8E6D-0084A152A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mind42.com/" TargetMode="External"/><Relationship Id="rId3" Type="http://schemas.openxmlformats.org/officeDocument/2006/relationships/hyperlink" Target="http://www.edrawsoft.com/" TargetMode="External"/><Relationship Id="rId7" Type="http://schemas.openxmlformats.org/officeDocument/2006/relationships/hyperlink" Target="http://freemind.sourceforge.net/wiki/index.php/Main_Page" TargetMode="External"/><Relationship Id="rId12" Type="http://schemas.openxmlformats.org/officeDocument/2006/relationships/hyperlink" Target="http://cmap.ihmc.us/conceptmap.html" TargetMode="External"/><Relationship Id="rId2" Type="http://schemas.openxmlformats.org/officeDocument/2006/relationships/hyperlink" Target="http://cmap.ihmc.u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xmind.net/" TargetMode="External"/><Relationship Id="rId11" Type="http://schemas.openxmlformats.org/officeDocument/2006/relationships/hyperlink" Target="http://bubbl.us/" TargetMode="External"/><Relationship Id="rId5" Type="http://schemas.openxmlformats.org/officeDocument/2006/relationships/hyperlink" Target="http://www.conciselearning.com/mindmapping.html" TargetMode="External"/><Relationship Id="rId10" Type="http://schemas.openxmlformats.org/officeDocument/2006/relationships/hyperlink" Target="http://www.wisemapping.com/" TargetMode="External"/><Relationship Id="rId4" Type="http://schemas.openxmlformats.org/officeDocument/2006/relationships/hyperlink" Target="http://www.conciselearning.com/" TargetMode="External"/><Relationship Id="rId9" Type="http://schemas.openxmlformats.org/officeDocument/2006/relationships/hyperlink" Target="http://wisdomap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Concept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the key concepts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Write the most important ideas related to each concept on a </a:t>
            </a:r>
            <a:r>
              <a:rPr lang="en-US" dirty="0" err="1" smtClean="0"/>
              <a:t>Postit</a:t>
            </a:r>
            <a:r>
              <a:rPr lang="en-US" dirty="0" smtClean="0"/>
              <a:t> -- Include relevant terms and details in the list</a:t>
            </a:r>
          </a:p>
          <a:p>
            <a:pPr marL="1371600" lvl="2" indent="-514350">
              <a:buFont typeface="+mj-lt"/>
              <a:buAutoNum type="romanLcPeriod"/>
            </a:pPr>
            <a:r>
              <a:rPr lang="en-US" dirty="0" smtClean="0"/>
              <a:t>Who, what, where, why, when, how, how much</a:t>
            </a:r>
          </a:p>
          <a:p>
            <a:pPr marL="1371600" lvl="2" indent="-514350">
              <a:buFont typeface="+mj-lt"/>
              <a:buAutoNum type="romanLcPeriod"/>
            </a:pPr>
            <a:r>
              <a:rPr lang="en-US" dirty="0" smtClean="0"/>
              <a:t>Processes</a:t>
            </a:r>
          </a:p>
          <a:p>
            <a:pPr marL="1371600" lvl="2" indent="-514350">
              <a:buFont typeface="+mj-lt"/>
              <a:buAutoNum type="romanLcPeriod"/>
            </a:pPr>
            <a:r>
              <a:rPr lang="en-US" dirty="0" smtClean="0"/>
              <a:t>Drivers</a:t>
            </a:r>
          </a:p>
          <a:p>
            <a:pPr marL="1371600" lvl="2" indent="-514350">
              <a:buFont typeface="+mj-lt"/>
              <a:buAutoNum type="romanLcPeriod"/>
            </a:pPr>
            <a:r>
              <a:rPr lang="en-US" dirty="0" smtClean="0"/>
              <a:t>Relationships – cause and effect, etc.</a:t>
            </a:r>
            <a:endParaRPr lang="en-US" dirty="0" smtClean="0"/>
          </a:p>
          <a:p>
            <a:pPr marL="1371600" lvl="2" indent="-514350">
              <a:buFont typeface="+mj-lt"/>
              <a:buAutoNum type="romanLcPeriod"/>
            </a:pPr>
            <a:r>
              <a:rPr lang="en-US" dirty="0" smtClean="0"/>
              <a:t>Characteristics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Number the concepts in order of importance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Group closely related concepts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Connect the concepts by drawing lines. Add verbs, verb phrases or prepositions to describe how the concepts are related.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the concept map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Check for </a:t>
            </a:r>
            <a:r>
              <a:rPr lang="en-US" dirty="0" smtClean="0"/>
              <a:t>accuracy -- fix </a:t>
            </a:r>
            <a:r>
              <a:rPr lang="en-US" dirty="0" smtClean="0"/>
              <a:t>errors </a:t>
            </a:r>
            <a:r>
              <a:rPr lang="en-US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delete any </a:t>
            </a:r>
            <a:r>
              <a:rPr lang="en-US" dirty="0" smtClean="0"/>
              <a:t>redundancies, add </a:t>
            </a:r>
            <a:r>
              <a:rPr lang="en-US" dirty="0" smtClean="0"/>
              <a:t>missing concepts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Rearrange </a:t>
            </a:r>
            <a:r>
              <a:rPr lang="en-US" dirty="0" smtClean="0"/>
              <a:t>the concepts and relationships as </a:t>
            </a:r>
            <a:r>
              <a:rPr lang="en-US" dirty="0" smtClean="0"/>
              <a:t>needed</a:t>
            </a:r>
            <a:endParaRPr lang="en-US" dirty="0"/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Add </a:t>
            </a:r>
            <a:r>
              <a:rPr lang="en-US" dirty="0" smtClean="0"/>
              <a:t>emphasis to key concepts and relationships: size, color, pictures</a:t>
            </a:r>
          </a:p>
          <a:p>
            <a:pPr marL="914400" lvl="1" indent="-514350">
              <a:buFont typeface="+mj-lt"/>
              <a:buAutoNum type="alphaUcPeriod"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43200" y="6488668"/>
            <a:ext cx="64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/>
              <a:t>http://www.ehow.com/how_4469347_make-concept-map.html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338" y="233363"/>
            <a:ext cx="7553325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 r="72910" b="41741"/>
          <a:stretch>
            <a:fillRect/>
          </a:stretch>
        </p:blipFill>
        <p:spPr bwMode="auto">
          <a:xfrm>
            <a:off x="414338" y="233363"/>
            <a:ext cx="3700462" cy="612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800600" y="1938278"/>
            <a:ext cx="3886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/>
              <a:t>Numbered List of Concepts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8" y="233363"/>
            <a:ext cx="8315325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Free Concept/Mind Mapping </a:t>
            </a:r>
            <a:br>
              <a:rPr lang="en-US" dirty="0" smtClean="0"/>
            </a:br>
            <a:r>
              <a:rPr lang="en-US" dirty="0" smtClean="0"/>
              <a:t>Tools </a:t>
            </a:r>
            <a:r>
              <a:rPr lang="en-US" dirty="0" smtClean="0"/>
              <a:t>O</a:t>
            </a:r>
            <a:r>
              <a:rPr lang="en-US" dirty="0" smtClean="0"/>
              <a:t>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Cmap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http://cmap.ihmc.us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err="1" smtClean="0"/>
              <a:t>Edraw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http://www.edrawsoft.com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Concise learning</a:t>
            </a:r>
          </a:p>
          <a:p>
            <a:pPr lvl="1"/>
            <a:r>
              <a:rPr lang="en-US" dirty="0" smtClean="0">
                <a:hlinkClick r:id="rId4"/>
              </a:rPr>
              <a:t>www.conciselearning.com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www.conciselearning.com/mindmapping.html</a:t>
            </a:r>
            <a:endParaRPr lang="en-US" dirty="0" smtClean="0"/>
          </a:p>
          <a:p>
            <a:pPr lvl="1"/>
            <a:r>
              <a:rPr lang="en-US" dirty="0" smtClean="0"/>
              <a:t>The most popular </a:t>
            </a:r>
            <a:r>
              <a:rPr lang="en-US" u="sng" dirty="0" smtClean="0"/>
              <a:t>free</a:t>
            </a:r>
            <a:r>
              <a:rPr lang="en-US" dirty="0" smtClean="0"/>
              <a:t> mind mapping programs are </a:t>
            </a:r>
            <a:r>
              <a:rPr lang="en-US" dirty="0" err="1" smtClean="0">
                <a:hlinkClick r:id="rId6"/>
              </a:rPr>
              <a:t>XMind</a:t>
            </a:r>
            <a:r>
              <a:rPr lang="en-US" dirty="0" smtClean="0">
                <a:hlinkClick r:id="rId6"/>
              </a:rPr>
              <a:t> </a:t>
            </a:r>
            <a:r>
              <a:rPr lang="en-US" dirty="0" smtClean="0">
                <a:hlinkClick r:id="rId6"/>
              </a:rPr>
              <a:t>(desktop</a:t>
            </a:r>
            <a:r>
              <a:rPr lang="en-US" dirty="0" smtClean="0">
                <a:hlinkClick r:id="rId6"/>
              </a:rPr>
              <a:t>)</a:t>
            </a:r>
            <a:r>
              <a:rPr lang="en-US" dirty="0" smtClean="0"/>
              <a:t>, </a:t>
            </a:r>
            <a:r>
              <a:rPr lang="en-US" dirty="0" err="1" smtClean="0">
                <a:hlinkClick r:id="rId7"/>
              </a:rPr>
              <a:t>FreeMind</a:t>
            </a:r>
            <a:r>
              <a:rPr lang="en-US" dirty="0" smtClean="0">
                <a:hlinkClick r:id="rId7"/>
              </a:rPr>
              <a:t> (web-based)</a:t>
            </a:r>
            <a:r>
              <a:rPr lang="en-US" dirty="0" smtClean="0"/>
              <a:t>, </a:t>
            </a:r>
            <a:r>
              <a:rPr lang="en-US" dirty="0" smtClean="0">
                <a:hlinkClick r:id="rId8"/>
              </a:rPr>
              <a:t>Mind42 (web-based)</a:t>
            </a:r>
            <a:r>
              <a:rPr lang="en-US" dirty="0" smtClean="0"/>
              <a:t>, </a:t>
            </a:r>
            <a:r>
              <a:rPr lang="en-US" dirty="0" err="1" smtClean="0">
                <a:hlinkClick r:id="rId9"/>
              </a:rPr>
              <a:t>WisdoMap</a:t>
            </a:r>
            <a:r>
              <a:rPr lang="en-US" dirty="0" smtClean="0">
                <a:hlinkClick r:id="rId9"/>
              </a:rPr>
              <a:t> (web-based)</a:t>
            </a:r>
            <a:r>
              <a:rPr lang="en-US" dirty="0" smtClean="0"/>
              <a:t>, </a:t>
            </a:r>
            <a:r>
              <a:rPr lang="en-US" dirty="0" err="1" smtClean="0">
                <a:hlinkClick r:id="rId10"/>
              </a:rPr>
              <a:t>Wisemapping</a:t>
            </a:r>
            <a:r>
              <a:rPr lang="en-US" dirty="0" smtClean="0">
                <a:hlinkClick r:id="rId10"/>
              </a:rPr>
              <a:t> (web-based)</a:t>
            </a:r>
            <a:r>
              <a:rPr lang="en-US" dirty="0" smtClean="0"/>
              <a:t>, </a:t>
            </a:r>
            <a:r>
              <a:rPr lang="en-US" dirty="0" err="1" smtClean="0">
                <a:hlinkClick r:id="rId11"/>
              </a:rPr>
              <a:t>Bubbl.us</a:t>
            </a:r>
            <a:r>
              <a:rPr lang="en-US" dirty="0" smtClean="0">
                <a:hlinkClick r:id="rId11"/>
              </a:rPr>
              <a:t> (web-based)</a:t>
            </a:r>
            <a:r>
              <a:rPr lang="en-US" dirty="0" smtClean="0"/>
              <a:t>,and </a:t>
            </a:r>
            <a:r>
              <a:rPr lang="en-US" dirty="0" smtClean="0">
                <a:hlinkClick r:id="rId12"/>
              </a:rPr>
              <a:t>IHMC </a:t>
            </a:r>
            <a:r>
              <a:rPr lang="en-US" dirty="0" err="1" smtClean="0">
                <a:hlinkClick r:id="rId12"/>
              </a:rPr>
              <a:t>CmapTools</a:t>
            </a:r>
            <a:r>
              <a:rPr lang="en-US" dirty="0" smtClean="0">
                <a:hlinkClick r:id="rId12"/>
              </a:rPr>
              <a:t> (concept mapping)</a:t>
            </a:r>
            <a:r>
              <a:rPr lang="en-US" dirty="0" smtClean="0"/>
              <a:t>. They offer robust feature menus, are easy to use, and are compatible with other mapping programs. 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18116"/>
            <a:ext cx="7391400" cy="6411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Value of Collaboratively Developed Conceptual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“Jointly developing a model not only helped the participants to formulate questions, clarify system boundaries, and identify gaps in existing data, but also revealed the thoughts and assumptions … the process of model building can help scientists, policy makers, and resource managers discuss applied problems and theory among themselves and with those in other areas. </a:t>
            </a:r>
          </a:p>
          <a:p>
            <a:pPr lvl="1"/>
            <a:r>
              <a:rPr lang="en-US" dirty="0" smtClean="0"/>
              <a:t>“Conceptual Models as Tools for Communication Across Disciplines” </a:t>
            </a:r>
            <a:r>
              <a:rPr lang="en-US" dirty="0" err="1" smtClean="0"/>
              <a:t>Heemskerk</a:t>
            </a:r>
            <a:r>
              <a:rPr lang="en-US" dirty="0" smtClean="0"/>
              <a:t> et al. 2003</a:t>
            </a:r>
          </a:p>
          <a:p>
            <a:r>
              <a:rPr lang="en-US" dirty="0" smtClean="0"/>
              <a:t>“People were willing to listen to everybody else, ‘but what about this issue or that issue, can we put that in?’ It wasn’t a case of, ‘Oh I don’t think so.’  It was a case of where will it fit and then once the subject matter was up there, then pretty much everyone in the group were able to add what effects what.’</a:t>
            </a:r>
          </a:p>
          <a:p>
            <a:pPr lvl="1"/>
            <a:r>
              <a:rPr lang="en-US" dirty="0" smtClean="0"/>
              <a:t>“Evaluating participatory modeling” Jones et al. 2008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374</Words>
  <Application>Microsoft Office PowerPoint</Application>
  <PresentationFormat>On-screen Show (4:3)</PresentationFormat>
  <Paragraphs>32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Concept Mapping</vt:lpstr>
      <vt:lpstr>Slide 2</vt:lpstr>
      <vt:lpstr>Slide 3</vt:lpstr>
      <vt:lpstr>Slide 4</vt:lpstr>
      <vt:lpstr>Free Concept/Mind Mapping  Tools Online</vt:lpstr>
      <vt:lpstr>Slide 6</vt:lpstr>
      <vt:lpstr>Slide 7</vt:lpstr>
      <vt:lpstr>Value of Collaboratively Developed Conceptual Models</vt:lpstr>
    </vt:vector>
  </TitlesOfParts>
  <Company>Barnard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for Responding to Climate Change</dc:title>
  <dc:creator>Academic Technologies</dc:creator>
  <cp:lastModifiedBy>Stephanie</cp:lastModifiedBy>
  <cp:revision>22</cp:revision>
  <dcterms:created xsi:type="dcterms:W3CDTF">2011-02-09T15:02:30Z</dcterms:created>
  <dcterms:modified xsi:type="dcterms:W3CDTF">2011-09-22T18:45:09Z</dcterms:modified>
</cp:coreProperties>
</file>