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44" r:id="rId1"/>
    <p:sldMasterId id="2147483928" r:id="rId2"/>
    <p:sldMasterId id="2147483930" r:id="rId3"/>
    <p:sldMasterId id="2147483932" r:id="rId4"/>
    <p:sldMasterId id="2147483936" r:id="rId5"/>
    <p:sldMasterId id="2147483938" r:id="rId6"/>
    <p:sldMasterId id="2147483952" r:id="rId7"/>
  </p:sldMasterIdLst>
  <p:notesMasterIdLst>
    <p:notesMasterId r:id="rId57"/>
  </p:notesMasterIdLst>
  <p:handoutMasterIdLst>
    <p:handoutMasterId r:id="rId58"/>
  </p:handoutMasterIdLst>
  <p:sldIdLst>
    <p:sldId id="343" r:id="rId8"/>
    <p:sldId id="361" r:id="rId9"/>
    <p:sldId id="321" r:id="rId10"/>
    <p:sldId id="309" r:id="rId11"/>
    <p:sldId id="258" r:id="rId12"/>
    <p:sldId id="269" r:id="rId13"/>
    <p:sldId id="267" r:id="rId14"/>
    <p:sldId id="354" r:id="rId15"/>
    <p:sldId id="266" r:id="rId16"/>
    <p:sldId id="265" r:id="rId17"/>
    <p:sldId id="259" r:id="rId18"/>
    <p:sldId id="290" r:id="rId19"/>
    <p:sldId id="260" r:id="rId20"/>
    <p:sldId id="385" r:id="rId21"/>
    <p:sldId id="358" r:id="rId22"/>
    <p:sldId id="268" r:id="rId23"/>
    <p:sldId id="292" r:id="rId24"/>
    <p:sldId id="296" r:id="rId25"/>
    <p:sldId id="353" r:id="rId26"/>
    <p:sldId id="261" r:id="rId27"/>
    <p:sldId id="287" r:id="rId28"/>
    <p:sldId id="326" r:id="rId29"/>
    <p:sldId id="278" r:id="rId30"/>
    <p:sldId id="262" r:id="rId31"/>
    <p:sldId id="263" r:id="rId32"/>
    <p:sldId id="298" r:id="rId33"/>
    <p:sldId id="328" r:id="rId34"/>
    <p:sldId id="304" r:id="rId35"/>
    <p:sldId id="386" r:id="rId36"/>
    <p:sldId id="362" r:id="rId37"/>
    <p:sldId id="376" r:id="rId38"/>
    <p:sldId id="377" r:id="rId39"/>
    <p:sldId id="363" r:id="rId40"/>
    <p:sldId id="379" r:id="rId41"/>
    <p:sldId id="364" r:id="rId42"/>
    <p:sldId id="366" r:id="rId43"/>
    <p:sldId id="381" r:id="rId44"/>
    <p:sldId id="367" r:id="rId45"/>
    <p:sldId id="374" r:id="rId46"/>
    <p:sldId id="275" r:id="rId47"/>
    <p:sldId id="280" r:id="rId48"/>
    <p:sldId id="276" r:id="rId49"/>
    <p:sldId id="273" r:id="rId50"/>
    <p:sldId id="272" r:id="rId51"/>
    <p:sldId id="283" r:id="rId52"/>
    <p:sldId id="264" r:id="rId53"/>
    <p:sldId id="305" r:id="rId54"/>
    <p:sldId id="316" r:id="rId55"/>
    <p:sldId id="384" r:id="rId56"/>
  </p:sldIdLst>
  <p:sldSz cx="9144000" cy="6858000" type="letter"/>
  <p:notesSz cx="6858000" cy="91440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48A"/>
    <a:srgbClr val="003399"/>
    <a:srgbClr val="9999FF"/>
    <a:srgbClr val="D6A300"/>
    <a:srgbClr val="FF0000"/>
    <a:srgbClr val="FFFF99"/>
    <a:srgbClr val="009900"/>
    <a:srgbClr val="FFFF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6866" autoAdjust="0"/>
  </p:normalViewPr>
  <p:slideViewPr>
    <p:cSldViewPr>
      <p:cViewPr varScale="1">
        <p:scale>
          <a:sx n="128" d="100"/>
          <a:sy n="128" d="100"/>
        </p:scale>
        <p:origin x="420" y="132"/>
      </p:cViewPr>
      <p:guideLst>
        <p:guide orient="horz" pos="2160"/>
        <p:guide pos="2880"/>
      </p:guideLst>
    </p:cSldViewPr>
  </p:slideViewPr>
  <p:outlineViewPr>
    <p:cViewPr>
      <p:scale>
        <a:sx n="45" d="100"/>
        <a:sy n="45" d="100"/>
      </p:scale>
      <p:origin x="0" y="0"/>
    </p:cViewPr>
  </p:outlineViewPr>
  <p:notesTextViewPr>
    <p:cViewPr>
      <p:scale>
        <a:sx n="100" d="100"/>
        <a:sy n="100" d="100"/>
      </p:scale>
      <p:origin x="0" y="0"/>
    </p:cViewPr>
  </p:notesTextViewPr>
  <p:sorterViewPr>
    <p:cViewPr>
      <p:scale>
        <a:sx n="80" d="100"/>
        <a:sy n="80" d="100"/>
      </p:scale>
      <p:origin x="0" y="-2430"/>
    </p:cViewPr>
  </p:sorterViewPr>
  <p:notesViewPr>
    <p:cSldViewPr>
      <p:cViewPr varScale="1">
        <p:scale>
          <a:sx n="37" d="100"/>
          <a:sy n="37" d="100"/>
        </p:scale>
        <p:origin x="-147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beizhanyan:Projects:hydrofracking:HF_master_2013_ms(Soa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5.7211075553344024E-2"/>
          <c:y val="2.7573509456411145E-2"/>
          <c:w val="0.88491017469337074"/>
          <c:h val="0.8732670018290315"/>
        </c:manualLayout>
      </c:layout>
      <c:scatterChart>
        <c:scatterStyle val="lineMarker"/>
        <c:varyColors val="0"/>
        <c:ser>
          <c:idx val="0"/>
          <c:order val="0"/>
          <c:tx>
            <c:v>PA - CU wells</c:v>
          </c:tx>
          <c:spPr>
            <a:ln w="47625">
              <a:noFill/>
            </a:ln>
          </c:spPr>
          <c:marker>
            <c:symbol val="diamond"/>
            <c:size val="14"/>
            <c:spPr>
              <a:solidFill>
                <a:srgbClr val="FF0000"/>
              </a:solidFill>
            </c:spPr>
          </c:marker>
          <c:xVal>
            <c:numRef>
              <c:f>data!$L$48:$L$60</c:f>
              <c:numCache>
                <c:formatCode>0</c:formatCode>
                <c:ptCount val="13"/>
                <c:pt idx="0">
                  <c:v>717.19440000000054</c:v>
                </c:pt>
                <c:pt idx="1">
                  <c:v>537.66719999999918</c:v>
                </c:pt>
                <c:pt idx="2">
                  <c:v>1721.2056000000011</c:v>
                </c:pt>
                <c:pt idx="3">
                  <c:v>1489.8623999999998</c:v>
                </c:pt>
                <c:pt idx="4">
                  <c:v>2370.7343999999998</c:v>
                </c:pt>
                <c:pt idx="5">
                  <c:v>2032.1016</c:v>
                </c:pt>
                <c:pt idx="6">
                  <c:v>457.2</c:v>
                </c:pt>
                <c:pt idx="7">
                  <c:v>1117.7016000000001</c:v>
                </c:pt>
                <c:pt idx="8">
                  <c:v>932.68800000000056</c:v>
                </c:pt>
                <c:pt idx="9">
                  <c:v>518.16000000000008</c:v>
                </c:pt>
                <c:pt idx="10">
                  <c:v>1767.84</c:v>
                </c:pt>
                <c:pt idx="11">
                  <c:v>2895.6</c:v>
                </c:pt>
                <c:pt idx="12">
                  <c:v>786.38400000000001</c:v>
                </c:pt>
              </c:numCache>
            </c:numRef>
          </c:xVal>
          <c:yVal>
            <c:numRef>
              <c:f>data!$AF$48:$AF$60</c:f>
              <c:numCache>
                <c:formatCode>0.000</c:formatCode>
                <c:ptCount val="13"/>
                <c:pt idx="0">
                  <c:v>7.7817197084409373E-2</c:v>
                </c:pt>
                <c:pt idx="1">
                  <c:v>11.00834159600789</c:v>
                </c:pt>
                <c:pt idx="2">
                  <c:v>0.62715413525288655</c:v>
                </c:pt>
                <c:pt idx="3">
                  <c:v>44.181374539628045</c:v>
                </c:pt>
                <c:pt idx="4">
                  <c:v>5.8783977000497763E-2</c:v>
                </c:pt>
                <c:pt idx="5">
                  <c:v>4.0293724694844763E-3</c:v>
                </c:pt>
                <c:pt idx="6">
                  <c:v>3.2900241011464366E-3</c:v>
                </c:pt>
                <c:pt idx="7">
                  <c:v>17.457338557896875</c:v>
                </c:pt>
                <c:pt idx="8">
                  <c:v>3.7765644843771928E-2</c:v>
                </c:pt>
                <c:pt idx="9">
                  <c:v>8.0081777236088239E-3</c:v>
                </c:pt>
                <c:pt idx="10">
                  <c:v>8.8570162823538023</c:v>
                </c:pt>
                <c:pt idx="11">
                  <c:v>6.2639429750056381</c:v>
                </c:pt>
                <c:pt idx="12">
                  <c:v>2.3417129014068612E-3</c:v>
                </c:pt>
              </c:numCache>
            </c:numRef>
          </c:yVal>
          <c:smooth val="0"/>
        </c:ser>
        <c:ser>
          <c:idx val="1"/>
          <c:order val="1"/>
          <c:tx>
            <c:v>NY - CU wells</c:v>
          </c:tx>
          <c:spPr>
            <a:ln w="47625">
              <a:noFill/>
            </a:ln>
          </c:spPr>
          <c:marker>
            <c:symbol val="diamond"/>
            <c:size val="14"/>
            <c:spPr>
              <a:noFill/>
              <a:ln w="28575" cmpd="sng">
                <a:prstDash val="solid"/>
              </a:ln>
            </c:spPr>
          </c:marker>
          <c:xVal>
            <c:numRef>
              <c:f>data!$L$4:$L$33</c:f>
              <c:numCache>
                <c:formatCode>0</c:formatCode>
                <c:ptCount val="30"/>
                <c:pt idx="0">
                  <c:v>6500</c:v>
                </c:pt>
                <c:pt idx="1">
                  <c:v>6500</c:v>
                </c:pt>
                <c:pt idx="2">
                  <c:v>6500</c:v>
                </c:pt>
                <c:pt idx="3">
                  <c:v>6500</c:v>
                </c:pt>
                <c:pt idx="4">
                  <c:v>6500</c:v>
                </c:pt>
                <c:pt idx="5">
                  <c:v>6500</c:v>
                </c:pt>
                <c:pt idx="6">
                  <c:v>6500</c:v>
                </c:pt>
                <c:pt idx="7">
                  <c:v>6500</c:v>
                </c:pt>
                <c:pt idx="8">
                  <c:v>6500</c:v>
                </c:pt>
                <c:pt idx="9">
                  <c:v>6500</c:v>
                </c:pt>
                <c:pt idx="10">
                  <c:v>6500</c:v>
                </c:pt>
                <c:pt idx="11">
                  <c:v>6500</c:v>
                </c:pt>
                <c:pt idx="12">
                  <c:v>6500</c:v>
                </c:pt>
                <c:pt idx="13">
                  <c:v>6500</c:v>
                </c:pt>
                <c:pt idx="14">
                  <c:v>6500</c:v>
                </c:pt>
                <c:pt idx="15">
                  <c:v>6500</c:v>
                </c:pt>
                <c:pt idx="16">
                  <c:v>6500</c:v>
                </c:pt>
                <c:pt idx="17">
                  <c:v>6500</c:v>
                </c:pt>
                <c:pt idx="18">
                  <c:v>6500</c:v>
                </c:pt>
                <c:pt idx="19">
                  <c:v>6500</c:v>
                </c:pt>
                <c:pt idx="20">
                  <c:v>6500</c:v>
                </c:pt>
                <c:pt idx="21">
                  <c:v>6500</c:v>
                </c:pt>
                <c:pt idx="22">
                  <c:v>6500</c:v>
                </c:pt>
                <c:pt idx="23">
                  <c:v>6500</c:v>
                </c:pt>
                <c:pt idx="24">
                  <c:v>6500</c:v>
                </c:pt>
                <c:pt idx="25">
                  <c:v>6500</c:v>
                </c:pt>
                <c:pt idx="26">
                  <c:v>6500</c:v>
                </c:pt>
                <c:pt idx="27">
                  <c:v>6500</c:v>
                </c:pt>
                <c:pt idx="28">
                  <c:v>6500</c:v>
                </c:pt>
                <c:pt idx="29">
                  <c:v>6500</c:v>
                </c:pt>
              </c:numCache>
            </c:numRef>
          </c:xVal>
          <c:yVal>
            <c:numRef>
              <c:f>data!$AF$4:$AF$33</c:f>
              <c:numCache>
                <c:formatCode>0.000</c:formatCode>
                <c:ptCount val="30"/>
                <c:pt idx="0">
                  <c:v>50.849999999999994</c:v>
                </c:pt>
                <c:pt idx="1">
                  <c:v>0.2</c:v>
                </c:pt>
                <c:pt idx="2">
                  <c:v>6.85</c:v>
                </c:pt>
                <c:pt idx="3">
                  <c:v>1.1600000000000001</c:v>
                </c:pt>
                <c:pt idx="4">
                  <c:v>0</c:v>
                </c:pt>
                <c:pt idx="5">
                  <c:v>1.0000000000000009E-2</c:v>
                </c:pt>
                <c:pt idx="6">
                  <c:v>3.07</c:v>
                </c:pt>
                <c:pt idx="7">
                  <c:v>60.51</c:v>
                </c:pt>
                <c:pt idx="8">
                  <c:v>0.36000000000000026</c:v>
                </c:pt>
                <c:pt idx="9">
                  <c:v>6.0000000000000046E-2</c:v>
                </c:pt>
                <c:pt idx="10">
                  <c:v>1.0000000000000009E-2</c:v>
                </c:pt>
                <c:pt idx="11">
                  <c:v>6.09</c:v>
                </c:pt>
                <c:pt idx="12">
                  <c:v>1.0000000000000009E-2</c:v>
                </c:pt>
                <c:pt idx="13">
                  <c:v>1.0000000000000009E-2</c:v>
                </c:pt>
                <c:pt idx="14">
                  <c:v>0</c:v>
                </c:pt>
                <c:pt idx="16">
                  <c:v>0.69000000000000072</c:v>
                </c:pt>
                <c:pt idx="17">
                  <c:v>35.04</c:v>
                </c:pt>
                <c:pt idx="18">
                  <c:v>1.6600000000000001</c:v>
                </c:pt>
                <c:pt idx="19">
                  <c:v>0</c:v>
                </c:pt>
                <c:pt idx="20">
                  <c:v>0</c:v>
                </c:pt>
                <c:pt idx="21">
                  <c:v>1.0000000000000009E-2</c:v>
                </c:pt>
                <c:pt idx="22">
                  <c:v>2.4499999999999997</c:v>
                </c:pt>
                <c:pt idx="23">
                  <c:v>1.0000000000000009E-2</c:v>
                </c:pt>
                <c:pt idx="24">
                  <c:v>1.0000000000000009E-2</c:v>
                </c:pt>
                <c:pt idx="25">
                  <c:v>41.04</c:v>
                </c:pt>
                <c:pt idx="26">
                  <c:v>0.1</c:v>
                </c:pt>
                <c:pt idx="27">
                  <c:v>0</c:v>
                </c:pt>
                <c:pt idx="28">
                  <c:v>1.0000000000000009E-2</c:v>
                </c:pt>
                <c:pt idx="29">
                  <c:v>2.0000000000000018E-2</c:v>
                </c:pt>
              </c:numCache>
            </c:numRef>
          </c:yVal>
          <c:smooth val="0"/>
        </c:ser>
        <c:dLbls>
          <c:showLegendKey val="0"/>
          <c:showVal val="0"/>
          <c:showCatName val="0"/>
          <c:showSerName val="0"/>
          <c:showPercent val="0"/>
          <c:showBubbleSize val="0"/>
        </c:dLbls>
        <c:axId val="169054968"/>
        <c:axId val="169054576"/>
      </c:scatterChart>
      <c:valAx>
        <c:axId val="169054968"/>
        <c:scaling>
          <c:orientation val="minMax"/>
          <c:max val="7000"/>
        </c:scaling>
        <c:delete val="1"/>
        <c:axPos val="b"/>
        <c:numFmt formatCode="0" sourceLinked="1"/>
        <c:majorTickMark val="out"/>
        <c:minorTickMark val="none"/>
        <c:tickLblPos val="none"/>
        <c:crossAx val="169054576"/>
        <c:crosses val="autoZero"/>
        <c:crossBetween val="midCat"/>
      </c:valAx>
      <c:valAx>
        <c:axId val="169054576"/>
        <c:scaling>
          <c:orientation val="minMax"/>
          <c:max val="70"/>
        </c:scaling>
        <c:delete val="1"/>
        <c:axPos val="l"/>
        <c:numFmt formatCode="0.000" sourceLinked="1"/>
        <c:majorTickMark val="out"/>
        <c:minorTickMark val="none"/>
        <c:tickLblPos val="none"/>
        <c:crossAx val="169054968"/>
        <c:crosses val="autoZero"/>
        <c:crossBetween val="midCat"/>
      </c:valAx>
    </c:plotArea>
    <c:legend>
      <c:legendPos val="t"/>
      <c:layout>
        <c:manualLayout>
          <c:xMode val="edge"/>
          <c:yMode val="edge"/>
          <c:x val="0.45050905665662133"/>
          <c:y val="0.1719167690323973"/>
          <c:w val="0.36640772624048795"/>
          <c:h val="0.17496237127997261"/>
        </c:manualLayout>
      </c:layout>
      <c:overlay val="0"/>
      <c:txPr>
        <a:bodyPr/>
        <a:lstStyle/>
        <a:p>
          <a:pPr>
            <a:defRPr sz="2400"/>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2044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6083" name="Rectangle 3"/>
          <p:cNvSpPr>
            <a:spLocks noGrp="1" noRot="1" noChangeAspect="1" noChangeArrowheads="1" noTextEdit="1"/>
          </p:cNvSpPr>
          <p:nvPr>
            <p:ph type="sldImg" idx="2"/>
          </p:nvPr>
        </p:nvSpPr>
        <p:spPr bwMode="auto">
          <a:xfrm>
            <a:off x="1150938" y="692150"/>
            <a:ext cx="4556125" cy="341630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38809706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cap="flat"/>
        </p:spPr>
      </p:sp>
      <p:sp>
        <p:nvSpPr>
          <p:cNvPr id="47107" name="Rectangle 3"/>
          <p:cNvSpPr>
            <a:spLocks noGrp="1" noChangeArrowheads="1"/>
          </p:cNvSpPr>
          <p:nvPr>
            <p:ph type="body" idx="1"/>
          </p:nvPr>
        </p:nvSpPr>
        <p:spPr>
          <a:noFill/>
          <a:ln w="9525"/>
        </p:spPr>
        <p:txBody>
          <a:bodyPr/>
          <a:lstStyle/>
          <a:p>
            <a:r>
              <a:rPr lang="en-US" dirty="0" smtClean="0">
                <a:latin typeface="Times New Roman" charset="0"/>
              </a:rPr>
              <a:t>Points to make in addition:</a:t>
            </a:r>
          </a:p>
          <a:p>
            <a:r>
              <a:rPr lang="en-US" dirty="0" smtClean="0">
                <a:latin typeface="Times New Roman" charset="0"/>
              </a:rPr>
              <a:t>- No reference slide! </a:t>
            </a:r>
            <a:endParaRPr lang="en-US" dirty="0">
              <a:latin typeface="Times New Roman" charset="0"/>
            </a:endParaRPr>
          </a:p>
        </p:txBody>
      </p:sp>
    </p:spTree>
    <p:extLst>
      <p:ext uri="{BB962C8B-B14F-4D97-AF65-F5344CB8AC3E}">
        <p14:creationId xmlns:p14="http://schemas.microsoft.com/office/powerpoint/2010/main" val="1701031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w="9525"/>
        </p:spPr>
        <p:txBody>
          <a:bodyPr/>
          <a:lstStyle/>
          <a:p>
            <a:r>
              <a:rPr lang="en-US" dirty="0" smtClean="0">
                <a:latin typeface="Times New Roman" charset="0"/>
              </a:rPr>
              <a:t>Explain axes on the figure</a:t>
            </a:r>
            <a:endParaRPr lang="en-US" dirty="0">
              <a:latin typeface="Times New Roman" charset="0"/>
            </a:endParaRPr>
          </a:p>
        </p:txBody>
      </p:sp>
    </p:spTree>
    <p:extLst>
      <p:ext uri="{BB962C8B-B14F-4D97-AF65-F5344CB8AC3E}">
        <p14:creationId xmlns:p14="http://schemas.microsoft.com/office/powerpoint/2010/main" val="3922281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cap="flat"/>
        </p:spPr>
      </p:sp>
      <p:sp>
        <p:nvSpPr>
          <p:cNvPr id="57347" name="Rectangle 3"/>
          <p:cNvSpPr>
            <a:spLocks noGrp="1" noChangeArrowheads="1"/>
          </p:cNvSpPr>
          <p:nvPr>
            <p:ph type="body" idx="1"/>
          </p:nvPr>
        </p:nvSpPr>
        <p:spPr>
          <a:noFill/>
          <a:ln w="9525"/>
        </p:spPr>
        <p:txBody>
          <a:bodyPr/>
          <a:lstStyle/>
          <a:p>
            <a:endParaRPr lang="en-US">
              <a:latin typeface="Times New Roman" charset="0"/>
            </a:endParaRPr>
          </a:p>
        </p:txBody>
      </p:sp>
    </p:spTree>
    <p:extLst>
      <p:ext uri="{BB962C8B-B14F-4D97-AF65-F5344CB8AC3E}">
        <p14:creationId xmlns:p14="http://schemas.microsoft.com/office/powerpoint/2010/main" val="3337987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43000" y="685800"/>
            <a:ext cx="4572000" cy="3429000"/>
          </a:xfrm>
          <a:ln/>
        </p:spPr>
      </p:sp>
      <p:sp>
        <p:nvSpPr>
          <p:cNvPr id="58371" name="Rectangle 3"/>
          <p:cNvSpPr>
            <a:spLocks noGrp="1" noChangeArrowheads="1"/>
          </p:cNvSpPr>
          <p:nvPr>
            <p:ph type="body" idx="1"/>
          </p:nvPr>
        </p:nvSpPr>
        <p:spPr>
          <a:noFill/>
          <a:ln w="9525"/>
        </p:spPr>
        <p:txBody>
          <a:bodyPr/>
          <a:lstStyle/>
          <a:p>
            <a:endParaRPr lang="en-US">
              <a:latin typeface="Times New Roman" charset="0"/>
            </a:endParaRPr>
          </a:p>
        </p:txBody>
      </p:sp>
    </p:spTree>
    <p:extLst>
      <p:ext uri="{BB962C8B-B14F-4D97-AF65-F5344CB8AC3E}">
        <p14:creationId xmlns:p14="http://schemas.microsoft.com/office/powerpoint/2010/main" val="251330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cap="flat"/>
        </p:spPr>
      </p:sp>
      <p:sp>
        <p:nvSpPr>
          <p:cNvPr id="59395" name="Rectangle 3"/>
          <p:cNvSpPr>
            <a:spLocks noGrp="1" noChangeArrowheads="1"/>
          </p:cNvSpPr>
          <p:nvPr>
            <p:ph type="body" idx="1"/>
          </p:nvPr>
        </p:nvSpPr>
        <p:spPr>
          <a:noFill/>
          <a:ln w="9525"/>
        </p:spPr>
        <p:txBody>
          <a:bodyPr/>
          <a:lstStyle/>
          <a:p>
            <a:endParaRPr lang="en-US">
              <a:latin typeface="Times New Roman" charset="0"/>
            </a:endParaRPr>
          </a:p>
        </p:txBody>
      </p:sp>
    </p:spTree>
    <p:extLst>
      <p:ext uri="{BB962C8B-B14F-4D97-AF65-F5344CB8AC3E}">
        <p14:creationId xmlns:p14="http://schemas.microsoft.com/office/powerpoint/2010/main" val="3776364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w="9525"/>
        </p:spPr>
        <p:txBody>
          <a:bodyPr/>
          <a:lstStyle/>
          <a:p>
            <a:r>
              <a:rPr lang="en-US" dirty="0" smtClean="0">
                <a:latin typeface="Times New Roman" charset="0"/>
              </a:rPr>
              <a:t>Technical side of things</a:t>
            </a:r>
            <a:endParaRPr lang="en-US" dirty="0">
              <a:latin typeface="Times New Roman" charset="0"/>
            </a:endParaRPr>
          </a:p>
        </p:txBody>
      </p:sp>
    </p:spTree>
    <p:extLst>
      <p:ext uri="{BB962C8B-B14F-4D97-AF65-F5344CB8AC3E}">
        <p14:creationId xmlns:p14="http://schemas.microsoft.com/office/powerpoint/2010/main" val="2592215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43000" y="685800"/>
            <a:ext cx="4572000" cy="3429000"/>
          </a:xfrm>
          <a:ln/>
        </p:spPr>
      </p:sp>
      <p:sp>
        <p:nvSpPr>
          <p:cNvPr id="61443" name="Rectangle 3"/>
          <p:cNvSpPr>
            <a:spLocks noGrp="1" noChangeArrowheads="1"/>
          </p:cNvSpPr>
          <p:nvPr>
            <p:ph type="body" idx="1"/>
          </p:nvPr>
        </p:nvSpPr>
        <p:spPr>
          <a:noFill/>
          <a:ln w="9525"/>
        </p:spPr>
        <p:txBody>
          <a:bodyPr/>
          <a:lstStyle/>
          <a:p>
            <a:endParaRPr lang="en-US">
              <a:latin typeface="Times New Roman" charset="0"/>
            </a:endParaRPr>
          </a:p>
        </p:txBody>
      </p:sp>
    </p:spTree>
    <p:extLst>
      <p:ext uri="{BB962C8B-B14F-4D97-AF65-F5344CB8AC3E}">
        <p14:creationId xmlns:p14="http://schemas.microsoft.com/office/powerpoint/2010/main" val="644399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43000" y="685800"/>
            <a:ext cx="4572000" cy="3429000"/>
          </a:xfrm>
          <a:ln/>
        </p:spPr>
      </p:sp>
      <p:sp>
        <p:nvSpPr>
          <p:cNvPr id="62467" name="Rectangle 3"/>
          <p:cNvSpPr>
            <a:spLocks noGrp="1" noChangeArrowheads="1"/>
          </p:cNvSpPr>
          <p:nvPr>
            <p:ph type="body" idx="1"/>
          </p:nvPr>
        </p:nvSpPr>
        <p:spPr>
          <a:noFill/>
          <a:ln w="9525"/>
        </p:spPr>
        <p:txBody>
          <a:bodyPr/>
          <a:lstStyle/>
          <a:p>
            <a:endParaRPr lang="en-US">
              <a:latin typeface="Times New Roman" charset="0"/>
            </a:endParaRPr>
          </a:p>
        </p:txBody>
      </p:sp>
    </p:spTree>
    <p:extLst>
      <p:ext uri="{BB962C8B-B14F-4D97-AF65-F5344CB8AC3E}">
        <p14:creationId xmlns:p14="http://schemas.microsoft.com/office/powerpoint/2010/main" val="2496946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43000" y="685800"/>
            <a:ext cx="4572000" cy="3429000"/>
          </a:xfrm>
          <a:ln/>
        </p:spPr>
      </p:sp>
      <p:sp>
        <p:nvSpPr>
          <p:cNvPr id="63491" name="Rectangle 3"/>
          <p:cNvSpPr>
            <a:spLocks noGrp="1" noChangeArrowheads="1"/>
          </p:cNvSpPr>
          <p:nvPr>
            <p:ph type="body" idx="1"/>
          </p:nvPr>
        </p:nvSpPr>
        <p:spPr>
          <a:noFill/>
          <a:ln w="9525"/>
        </p:spPr>
        <p:txBody>
          <a:bodyPr/>
          <a:lstStyle/>
          <a:p>
            <a:endParaRPr lang="en-US">
              <a:latin typeface="Times New Roman" charset="0"/>
            </a:endParaRPr>
          </a:p>
        </p:txBody>
      </p:sp>
    </p:spTree>
    <p:extLst>
      <p:ext uri="{BB962C8B-B14F-4D97-AF65-F5344CB8AC3E}">
        <p14:creationId xmlns:p14="http://schemas.microsoft.com/office/powerpoint/2010/main" val="903470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cap="flat"/>
        </p:spPr>
      </p:sp>
      <p:sp>
        <p:nvSpPr>
          <p:cNvPr id="64515" name="Rectangle 3"/>
          <p:cNvSpPr>
            <a:spLocks noGrp="1" noChangeArrowheads="1"/>
          </p:cNvSpPr>
          <p:nvPr>
            <p:ph type="body" idx="1"/>
          </p:nvPr>
        </p:nvSpPr>
        <p:spPr>
          <a:noFill/>
          <a:ln w="9525"/>
        </p:spPr>
        <p:txBody>
          <a:bodyPr/>
          <a:lstStyle/>
          <a:p>
            <a:endParaRPr lang="en-US">
              <a:latin typeface="Times New Roman" charset="0"/>
            </a:endParaRPr>
          </a:p>
        </p:txBody>
      </p:sp>
    </p:spTree>
    <p:extLst>
      <p:ext uri="{BB962C8B-B14F-4D97-AF65-F5344CB8AC3E}">
        <p14:creationId xmlns:p14="http://schemas.microsoft.com/office/powerpoint/2010/main" val="2094301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w="9525"/>
        </p:spPr>
        <p:txBody>
          <a:bodyPr/>
          <a:lstStyle/>
          <a:p>
            <a:endParaRPr lang="en-US">
              <a:latin typeface="Times New Roman" charset="0"/>
            </a:endParaRPr>
          </a:p>
        </p:txBody>
      </p:sp>
    </p:spTree>
    <p:extLst>
      <p:ext uri="{BB962C8B-B14F-4D97-AF65-F5344CB8AC3E}">
        <p14:creationId xmlns:p14="http://schemas.microsoft.com/office/powerpoint/2010/main" val="2668089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43000" y="685800"/>
            <a:ext cx="4572000" cy="3429000"/>
          </a:xfrm>
          <a:ln/>
        </p:spPr>
      </p:sp>
      <p:sp>
        <p:nvSpPr>
          <p:cNvPr id="82947" name="Rectangle 3"/>
          <p:cNvSpPr>
            <a:spLocks noGrp="1" noChangeArrowheads="1"/>
          </p:cNvSpPr>
          <p:nvPr>
            <p:ph type="body" idx="1"/>
          </p:nvPr>
        </p:nvSpPr>
        <p:spPr>
          <a:xfrm>
            <a:off x="685800" y="4343400"/>
            <a:ext cx="5486400" cy="4114800"/>
          </a:xfrm>
          <a:noFill/>
          <a:ln w="9525"/>
        </p:spPr>
        <p:txBody>
          <a:bodyPr/>
          <a:lstStyle/>
          <a:p>
            <a:endParaRPr lang="en-US">
              <a:latin typeface="Times New Roman" charset="0"/>
            </a:endParaRPr>
          </a:p>
        </p:txBody>
      </p:sp>
    </p:spTree>
    <p:extLst>
      <p:ext uri="{BB962C8B-B14F-4D97-AF65-F5344CB8AC3E}">
        <p14:creationId xmlns:p14="http://schemas.microsoft.com/office/powerpoint/2010/main" val="186630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w="9525"/>
        </p:spPr>
        <p:txBody>
          <a:bodyPr/>
          <a:lstStyle/>
          <a:p>
            <a:r>
              <a:rPr lang="en-US" dirty="0" smtClean="0">
                <a:latin typeface="Times New Roman" charset="0"/>
              </a:rPr>
              <a:t>Depends on</a:t>
            </a:r>
            <a:r>
              <a:rPr lang="en-US" baseline="0" dirty="0" smtClean="0">
                <a:latin typeface="Times New Roman" charset="0"/>
              </a:rPr>
              <a:t> customs in the field, Earth scientists are viewed with suspicion if they wear a tie</a:t>
            </a:r>
            <a:endParaRPr lang="en-US" dirty="0">
              <a:latin typeface="Times New Roman" charset="0"/>
            </a:endParaRPr>
          </a:p>
        </p:txBody>
      </p:sp>
    </p:spTree>
    <p:extLst>
      <p:ext uri="{BB962C8B-B14F-4D97-AF65-F5344CB8AC3E}">
        <p14:creationId xmlns:p14="http://schemas.microsoft.com/office/powerpoint/2010/main" val="1680477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w="9525"/>
        </p:spPr>
        <p:txBody>
          <a:bodyPr/>
          <a:lstStyle/>
          <a:p>
            <a:endParaRPr lang="en-US">
              <a:latin typeface="Times New Roman" charset="0"/>
            </a:endParaRPr>
          </a:p>
        </p:txBody>
      </p:sp>
    </p:spTree>
    <p:extLst>
      <p:ext uri="{BB962C8B-B14F-4D97-AF65-F5344CB8AC3E}">
        <p14:creationId xmlns:p14="http://schemas.microsoft.com/office/powerpoint/2010/main" val="1955944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cap="flat"/>
        </p:spPr>
      </p:sp>
      <p:sp>
        <p:nvSpPr>
          <p:cNvPr id="68611" name="Rectangle 3"/>
          <p:cNvSpPr>
            <a:spLocks noGrp="1" noChangeArrowheads="1"/>
          </p:cNvSpPr>
          <p:nvPr>
            <p:ph type="body" idx="1"/>
          </p:nvPr>
        </p:nvSpPr>
        <p:spPr>
          <a:noFill/>
          <a:ln w="9525"/>
        </p:spPr>
        <p:txBody>
          <a:bodyPr/>
          <a:lstStyle/>
          <a:p>
            <a:endParaRPr lang="en-US">
              <a:latin typeface="Times New Roman" charset="0"/>
            </a:endParaRPr>
          </a:p>
        </p:txBody>
      </p:sp>
    </p:spTree>
    <p:extLst>
      <p:ext uri="{BB962C8B-B14F-4D97-AF65-F5344CB8AC3E}">
        <p14:creationId xmlns:p14="http://schemas.microsoft.com/office/powerpoint/2010/main" val="1079489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cap="flat"/>
        </p:spPr>
      </p:sp>
      <p:sp>
        <p:nvSpPr>
          <p:cNvPr id="69635" name="Rectangle 3"/>
          <p:cNvSpPr>
            <a:spLocks noGrp="1" noChangeArrowheads="1"/>
          </p:cNvSpPr>
          <p:nvPr>
            <p:ph type="body" idx="1"/>
          </p:nvPr>
        </p:nvSpPr>
        <p:spPr>
          <a:noFill/>
          <a:ln w="9525"/>
        </p:spPr>
        <p:txBody>
          <a:bodyPr/>
          <a:lstStyle/>
          <a:p>
            <a:endParaRPr lang="en-US">
              <a:latin typeface="Times New Roman" charset="0"/>
            </a:endParaRPr>
          </a:p>
        </p:txBody>
      </p:sp>
    </p:spTree>
    <p:extLst>
      <p:ext uri="{BB962C8B-B14F-4D97-AF65-F5344CB8AC3E}">
        <p14:creationId xmlns:p14="http://schemas.microsoft.com/office/powerpoint/2010/main" val="495773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w="9525"/>
        </p:spPr>
        <p:txBody>
          <a:bodyPr/>
          <a:lstStyle/>
          <a:p>
            <a:endParaRPr lang="en-US">
              <a:latin typeface="Times New Roman" charset="0"/>
            </a:endParaRPr>
          </a:p>
        </p:txBody>
      </p:sp>
    </p:spTree>
    <p:extLst>
      <p:ext uri="{BB962C8B-B14F-4D97-AF65-F5344CB8AC3E}">
        <p14:creationId xmlns:p14="http://schemas.microsoft.com/office/powerpoint/2010/main" val="1453212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w="9525"/>
        </p:spPr>
        <p:txBody>
          <a:bodyPr/>
          <a:lstStyle/>
          <a:p>
            <a:endParaRPr lang="en-US">
              <a:latin typeface="Times New Roman" charset="0"/>
            </a:endParaRPr>
          </a:p>
        </p:txBody>
      </p:sp>
    </p:spTree>
    <p:extLst>
      <p:ext uri="{BB962C8B-B14F-4D97-AF65-F5344CB8AC3E}">
        <p14:creationId xmlns:p14="http://schemas.microsoft.com/office/powerpoint/2010/main" val="3673887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w="9525"/>
        </p:spPr>
        <p:txBody>
          <a:bodyPr/>
          <a:lstStyle/>
          <a:p>
            <a:endParaRPr lang="en-US">
              <a:latin typeface="Times New Roman" charset="0"/>
            </a:endParaRPr>
          </a:p>
        </p:txBody>
      </p:sp>
    </p:spTree>
    <p:extLst>
      <p:ext uri="{BB962C8B-B14F-4D97-AF65-F5344CB8AC3E}">
        <p14:creationId xmlns:p14="http://schemas.microsoft.com/office/powerpoint/2010/main" val="3314036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Shale gas development, including drilling and hydraulic fracturing, is rapidly increasing throughout the United States and, indeed, the rest of the world. Systematic surveys of water quality both pre- and post drilling/production are sparse. To examine the impacts of shale gas production on water quality, pilot studies are being conducted in adjacent counties of western NY (Chemung, Tioga, Broome, and Delaware) and northern PA (Bradford, Susquehanna, and Wayne). These 7 counties along the border of NY and PA share similar geology and demographic compositions and have been identified as a key area to develop shale gas with the key difference that active </a:t>
            </a:r>
            <a:r>
              <a:rPr lang="en-US" sz="1200" kern="1200" dirty="0" err="1" smtClean="0">
                <a:solidFill>
                  <a:schemeClr val="tx1"/>
                </a:solidFill>
                <a:latin typeface="+mn-lt"/>
                <a:ea typeface="+mn-ea"/>
                <a:cs typeface="+mn-cs"/>
              </a:rPr>
              <a:t>fracking</a:t>
            </a:r>
            <a:r>
              <a:rPr lang="en-US" sz="1200" kern="1200" dirty="0" smtClean="0">
                <a:solidFill>
                  <a:schemeClr val="tx1"/>
                </a:solidFill>
                <a:latin typeface="+mn-lt"/>
                <a:ea typeface="+mn-ea"/>
                <a:cs typeface="+mn-cs"/>
              </a:rPr>
              <a:t> is occurring in PA but there is no </a:t>
            </a:r>
            <a:r>
              <a:rPr lang="en-US" sz="1200" kern="1200" dirty="0" err="1" smtClean="0">
                <a:solidFill>
                  <a:schemeClr val="tx1"/>
                </a:solidFill>
                <a:latin typeface="+mn-lt"/>
                <a:ea typeface="+mn-ea"/>
                <a:cs typeface="+mn-cs"/>
              </a:rPr>
              <a:t>fracking</a:t>
            </a:r>
            <a:r>
              <a:rPr lang="en-US" sz="1200" kern="1200" dirty="0" smtClean="0">
                <a:solidFill>
                  <a:schemeClr val="tx1"/>
                </a:solidFill>
                <a:latin typeface="+mn-lt"/>
                <a:ea typeface="+mn-ea"/>
                <a:cs typeface="+mn-cs"/>
              </a:rPr>
              <a:t> yet in NY due to the current moratorium in that state. Measurements include a suite of volatile organic compounds (VOCs), major and trace elements, methane and its stable isotopes, noble gases and tritium for dating purposes, and the primary radioactive elements of potential concern, radon and radium. We found elevated methane levels on both sides of the border, and some wells show elemental fingerprints characteristic for shale fluids. Several wells near drill sites in PA have high levels of organics, and certain elements characteristic for hydraulic fracturing activities.</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D747E95B-6A07-46FC-B08D-4D4A76752C37}"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550377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http://www.youtube.com/watch?v=fFUxq9UolN4</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Pressure </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E4CA952-6FF3-42F3-8E3D-2BB44A214910}" type="slidenum">
              <a:rPr lang="en-US" smtClean="0"/>
              <a:t>32</a:t>
            </a:fld>
            <a:endParaRPr lang="en-US"/>
          </a:p>
        </p:txBody>
      </p:sp>
    </p:spTree>
    <p:extLst>
      <p:ext uri="{BB962C8B-B14F-4D97-AF65-F5344CB8AC3E}">
        <p14:creationId xmlns:p14="http://schemas.microsoft.com/office/powerpoint/2010/main" val="2379642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Map of Marcellus Shale with wells? Harvard Maps? Point is the</a:t>
            </a:r>
            <a:r>
              <a:rPr lang="en-US" baseline="0" dirty="0" smtClean="0"/>
              <a:t> contrast </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E4CA952-6FF3-42F3-8E3D-2BB44A214910}"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712273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cap="flat"/>
        </p:spPr>
      </p:sp>
      <p:sp>
        <p:nvSpPr>
          <p:cNvPr id="49155" name="Rectangle 3"/>
          <p:cNvSpPr>
            <a:spLocks noGrp="1" noChangeArrowheads="1"/>
          </p:cNvSpPr>
          <p:nvPr>
            <p:ph type="body" idx="1"/>
          </p:nvPr>
        </p:nvSpPr>
        <p:spPr>
          <a:noFill/>
          <a:ln w="9525"/>
        </p:spPr>
        <p:txBody>
          <a:bodyPr/>
          <a:lstStyle/>
          <a:p>
            <a:r>
              <a:rPr lang="en-US" dirty="0" smtClean="0">
                <a:latin typeface="Times New Roman" charset="0"/>
              </a:rPr>
              <a:t>Don’t just state the obvious: Introduction, methods,</a:t>
            </a:r>
            <a:r>
              <a:rPr lang="en-US" baseline="0" dirty="0" smtClean="0">
                <a:latin typeface="Times New Roman" charset="0"/>
              </a:rPr>
              <a:t> results, discussion, conclusions</a:t>
            </a:r>
            <a:endParaRPr lang="en-US" dirty="0">
              <a:latin typeface="Times New Roman" charset="0"/>
            </a:endParaRPr>
          </a:p>
        </p:txBody>
      </p:sp>
    </p:spTree>
    <p:extLst>
      <p:ext uri="{BB962C8B-B14F-4D97-AF65-F5344CB8AC3E}">
        <p14:creationId xmlns:p14="http://schemas.microsoft.com/office/powerpoint/2010/main" val="19696583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w="9525"/>
        </p:spPr>
        <p:txBody>
          <a:bodyPr/>
          <a:lstStyle/>
          <a:p>
            <a:endParaRPr lang="en-US">
              <a:latin typeface="Times New Roman" charset="0"/>
            </a:endParaRPr>
          </a:p>
        </p:txBody>
      </p:sp>
    </p:spTree>
    <p:extLst>
      <p:ext uri="{BB962C8B-B14F-4D97-AF65-F5344CB8AC3E}">
        <p14:creationId xmlns:p14="http://schemas.microsoft.com/office/powerpoint/2010/main" val="14180122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w="9525"/>
        </p:spPr>
        <p:txBody>
          <a:bodyPr/>
          <a:lstStyle/>
          <a:p>
            <a:endParaRPr lang="en-US">
              <a:latin typeface="Times New Roman" charset="0"/>
            </a:endParaRPr>
          </a:p>
        </p:txBody>
      </p:sp>
    </p:spTree>
    <p:extLst>
      <p:ext uri="{BB962C8B-B14F-4D97-AF65-F5344CB8AC3E}">
        <p14:creationId xmlns:p14="http://schemas.microsoft.com/office/powerpoint/2010/main" val="24176268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w="9525"/>
        </p:spPr>
        <p:txBody>
          <a:bodyPr/>
          <a:lstStyle/>
          <a:p>
            <a:endParaRPr lang="en-US">
              <a:latin typeface="Times New Roman" charset="0"/>
            </a:endParaRPr>
          </a:p>
        </p:txBody>
      </p:sp>
    </p:spTree>
    <p:extLst>
      <p:ext uri="{BB962C8B-B14F-4D97-AF65-F5344CB8AC3E}">
        <p14:creationId xmlns:p14="http://schemas.microsoft.com/office/powerpoint/2010/main" val="20265826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w="9525"/>
        </p:spPr>
        <p:txBody>
          <a:bodyPr/>
          <a:lstStyle/>
          <a:p>
            <a:r>
              <a:rPr lang="en-US" dirty="0" smtClean="0">
                <a:latin typeface="Times New Roman" charset="0"/>
              </a:rPr>
              <a:t>Go</a:t>
            </a:r>
            <a:r>
              <a:rPr lang="en-US" baseline="0" dirty="0" smtClean="0">
                <a:latin typeface="Times New Roman" charset="0"/>
              </a:rPr>
              <a:t> to 49 then back to 43</a:t>
            </a:r>
            <a:endParaRPr lang="en-US" dirty="0">
              <a:latin typeface="Times New Roman" charset="0"/>
            </a:endParaRPr>
          </a:p>
        </p:txBody>
      </p:sp>
    </p:spTree>
    <p:extLst>
      <p:ext uri="{BB962C8B-B14F-4D97-AF65-F5344CB8AC3E}">
        <p14:creationId xmlns:p14="http://schemas.microsoft.com/office/powerpoint/2010/main" val="30829433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w="9525"/>
        </p:spPr>
        <p:txBody>
          <a:bodyPr/>
          <a:lstStyle/>
          <a:p>
            <a:endParaRPr lang="en-US">
              <a:latin typeface="Times New Roman" charset="0"/>
            </a:endParaRPr>
          </a:p>
        </p:txBody>
      </p:sp>
    </p:spTree>
    <p:extLst>
      <p:ext uri="{BB962C8B-B14F-4D97-AF65-F5344CB8AC3E}">
        <p14:creationId xmlns:p14="http://schemas.microsoft.com/office/powerpoint/2010/main" val="5422972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p:spPr>
        <p:txBody>
          <a:bodyPr/>
          <a:lstStyle/>
          <a:p>
            <a:endParaRPr lang="en-US">
              <a:latin typeface="Times New Roman" charset="0"/>
            </a:endParaRPr>
          </a:p>
        </p:txBody>
      </p:sp>
    </p:spTree>
    <p:extLst>
      <p:ext uri="{BB962C8B-B14F-4D97-AF65-F5344CB8AC3E}">
        <p14:creationId xmlns:p14="http://schemas.microsoft.com/office/powerpoint/2010/main" val="29061575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cap="flat"/>
        </p:spPr>
      </p:sp>
      <p:sp>
        <p:nvSpPr>
          <p:cNvPr id="80899" name="Rectangle 3"/>
          <p:cNvSpPr>
            <a:spLocks noGrp="1" noChangeArrowheads="1"/>
          </p:cNvSpPr>
          <p:nvPr>
            <p:ph type="body" idx="1"/>
          </p:nvPr>
        </p:nvSpPr>
        <p:spPr>
          <a:noFill/>
          <a:ln w="9525"/>
        </p:spPr>
        <p:txBody>
          <a:bodyPr/>
          <a:lstStyle/>
          <a:p>
            <a:endParaRPr lang="en-US">
              <a:latin typeface="Times New Roman" charset="0"/>
            </a:endParaRPr>
          </a:p>
        </p:txBody>
      </p:sp>
    </p:spTree>
    <p:extLst>
      <p:ext uri="{BB962C8B-B14F-4D97-AF65-F5344CB8AC3E}">
        <p14:creationId xmlns:p14="http://schemas.microsoft.com/office/powerpoint/2010/main" val="33777914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w="9525"/>
        </p:spPr>
        <p:txBody>
          <a:bodyPr/>
          <a:lstStyle/>
          <a:p>
            <a:endParaRPr lang="en-US">
              <a:latin typeface="Times New Roman" charset="0"/>
            </a:endParaRPr>
          </a:p>
        </p:txBody>
      </p:sp>
    </p:spTree>
    <p:extLst>
      <p:ext uri="{BB962C8B-B14F-4D97-AF65-F5344CB8AC3E}">
        <p14:creationId xmlns:p14="http://schemas.microsoft.com/office/powerpoint/2010/main" val="24346497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43000" y="685800"/>
            <a:ext cx="4572000" cy="3429000"/>
          </a:xfrm>
          <a:ln/>
        </p:spPr>
      </p:sp>
      <p:sp>
        <p:nvSpPr>
          <p:cNvPr id="82947" name="Rectangle 3"/>
          <p:cNvSpPr>
            <a:spLocks noGrp="1" noChangeArrowheads="1"/>
          </p:cNvSpPr>
          <p:nvPr>
            <p:ph type="body" idx="1"/>
          </p:nvPr>
        </p:nvSpPr>
        <p:spPr>
          <a:xfrm>
            <a:off x="685800" y="4343400"/>
            <a:ext cx="5486400" cy="4114800"/>
          </a:xfrm>
          <a:noFill/>
          <a:ln w="9525"/>
        </p:spPr>
        <p:txBody>
          <a:bodyPr/>
          <a:lstStyle/>
          <a:p>
            <a:endParaRPr lang="en-US">
              <a:latin typeface="Times New Roman" charset="0"/>
            </a:endParaRPr>
          </a:p>
        </p:txBody>
      </p:sp>
    </p:spTree>
    <p:extLst>
      <p:ext uri="{BB962C8B-B14F-4D97-AF65-F5344CB8AC3E}">
        <p14:creationId xmlns:p14="http://schemas.microsoft.com/office/powerpoint/2010/main" val="1748773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w="9525"/>
        </p:spPr>
        <p:txBody>
          <a:bodyPr/>
          <a:lstStyle/>
          <a:p>
            <a:r>
              <a:rPr lang="en-US" dirty="0" smtClean="0">
                <a:latin typeface="Times New Roman" charset="0"/>
              </a:rPr>
              <a:t>You have really only understood</a:t>
            </a:r>
            <a:r>
              <a:rPr lang="en-US" baseline="0" dirty="0" smtClean="0">
                <a:latin typeface="Times New Roman" charset="0"/>
              </a:rPr>
              <a:t> something after you have successfully explained it to somebody who knows nothing about it</a:t>
            </a:r>
            <a:endParaRPr lang="en-US" dirty="0">
              <a:latin typeface="Times New Roman" charset="0"/>
            </a:endParaRPr>
          </a:p>
        </p:txBody>
      </p:sp>
    </p:spTree>
    <p:extLst>
      <p:ext uri="{BB962C8B-B14F-4D97-AF65-F5344CB8AC3E}">
        <p14:creationId xmlns:p14="http://schemas.microsoft.com/office/powerpoint/2010/main" val="1106729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cap="flat"/>
        </p:spPr>
      </p:sp>
      <p:sp>
        <p:nvSpPr>
          <p:cNvPr id="51203" name="Rectangle 3"/>
          <p:cNvSpPr>
            <a:spLocks noGrp="1" noChangeArrowheads="1"/>
          </p:cNvSpPr>
          <p:nvPr>
            <p:ph type="body" idx="1"/>
          </p:nvPr>
        </p:nvSpPr>
        <p:spPr>
          <a:noFill/>
          <a:ln w="9525"/>
        </p:spPr>
        <p:txBody>
          <a:bodyPr/>
          <a:lstStyle/>
          <a:p>
            <a:endParaRPr lang="en-US">
              <a:latin typeface="Times New Roman" charset="0"/>
            </a:endParaRPr>
          </a:p>
        </p:txBody>
      </p:sp>
    </p:spTree>
    <p:extLst>
      <p:ext uri="{BB962C8B-B14F-4D97-AF65-F5344CB8AC3E}">
        <p14:creationId xmlns:p14="http://schemas.microsoft.com/office/powerpoint/2010/main" val="2374215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w="9525"/>
        </p:spPr>
        <p:txBody>
          <a:bodyPr/>
          <a:lstStyle/>
          <a:p>
            <a:endParaRPr lang="en-US">
              <a:latin typeface="Times New Roman" charset="0"/>
            </a:endParaRPr>
          </a:p>
        </p:txBody>
      </p:sp>
    </p:spTree>
    <p:extLst>
      <p:ext uri="{BB962C8B-B14F-4D97-AF65-F5344CB8AC3E}">
        <p14:creationId xmlns:p14="http://schemas.microsoft.com/office/powerpoint/2010/main" val="1684689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w="9525"/>
        </p:spPr>
        <p:txBody>
          <a:bodyPr/>
          <a:lstStyle/>
          <a:p>
            <a:endParaRPr lang="en-US">
              <a:latin typeface="Times New Roman" charset="0"/>
            </a:endParaRPr>
          </a:p>
        </p:txBody>
      </p:sp>
    </p:spTree>
    <p:extLst>
      <p:ext uri="{BB962C8B-B14F-4D97-AF65-F5344CB8AC3E}">
        <p14:creationId xmlns:p14="http://schemas.microsoft.com/office/powerpoint/2010/main" val="4196755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polymerase chain reaction (</a:t>
            </a:r>
            <a:r>
              <a:rPr lang="en-US" i="1" dirty="0" smtClean="0"/>
              <a:t>PCR</a:t>
            </a:r>
            <a:r>
              <a:rPr lang="en-US" dirty="0" smtClean="0"/>
              <a:t>) is a technology in molecular biology used to amplify a single copy or a few copies of a piece of DNA across several orders of magnitude, generating thousands to millions of copies of a particular DNA sequence</a:t>
            </a:r>
            <a:endParaRPr lang="en-US" dirty="0"/>
          </a:p>
        </p:txBody>
      </p:sp>
    </p:spTree>
    <p:extLst>
      <p:ext uri="{BB962C8B-B14F-4D97-AF65-F5344CB8AC3E}">
        <p14:creationId xmlns:p14="http://schemas.microsoft.com/office/powerpoint/2010/main" val="1741601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w="9525"/>
        </p:spPr>
        <p:txBody>
          <a:bodyPr/>
          <a:lstStyle/>
          <a:p>
            <a:endParaRPr lang="en-US">
              <a:latin typeface="Times New Roman" charset="0"/>
            </a:endParaRPr>
          </a:p>
        </p:txBody>
      </p:sp>
    </p:spTree>
    <p:extLst>
      <p:ext uri="{BB962C8B-B14F-4D97-AF65-F5344CB8AC3E}">
        <p14:creationId xmlns:p14="http://schemas.microsoft.com/office/powerpoint/2010/main" val="28855097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fld id="{3B019C5F-019F-B34F-A933-3D06110ED1AA}" type="datetime1">
              <a:rPr lang="en-US"/>
              <a:pPr/>
              <a:t>10/29/2015</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lt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0C77323-F3A5-274C-A611-5F253BD415EB}"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57F87D13-A5CE-204F-8C5A-832DB628F766}" type="datetime1">
              <a:rPr lang="en-US"/>
              <a:pPr/>
              <a:t>10/29/2015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ltLang="en-US"/>
          </a:p>
        </p:txBody>
      </p:sp>
      <p:sp>
        <p:nvSpPr>
          <p:cNvPr id="6" name="Slide Number Placeholder 22"/>
          <p:cNvSpPr>
            <a:spLocks noGrp="1"/>
          </p:cNvSpPr>
          <p:nvPr>
            <p:ph type="sldNum" sz="quarter" idx="12"/>
          </p:nvPr>
        </p:nvSpPr>
        <p:spPr/>
        <p:txBody>
          <a:bodyPr/>
          <a:lstStyle>
            <a:lvl1pPr>
              <a:defRPr/>
            </a:lvl1pPr>
          </a:lstStyle>
          <a:p>
            <a:fld id="{95F7969B-8D76-0547-B251-0713ACA6B41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fld id="{BE481B5D-3ADE-664E-AE0E-0550C00058C9}" type="datetime1">
              <a:rPr lang="en-US"/>
              <a:pPr/>
              <a:t>10/29/2015</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fld id="{85B51BC1-2741-7D40-BBF6-1917985682BF}"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8D9DDA-B56E-B945-8F75-47666F5AF93E}" type="datetimeFigureOut">
              <a:rPr lang="en-US" smtClean="0">
                <a:solidFill>
                  <a:prstClr val="black">
                    <a:tint val="75000"/>
                  </a:prstClr>
                </a:solidFill>
              </a:rPr>
              <a:pPr/>
              <a:t>10/29/2015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D6F17D-A0CB-824B-8193-011C550182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1787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8D9DDA-B56E-B945-8F75-47666F5AF93E}" type="datetimeFigureOut">
              <a:rPr lang="en-US" smtClean="0">
                <a:solidFill>
                  <a:prstClr val="black">
                    <a:tint val="75000"/>
                  </a:prstClr>
                </a:solidFill>
              </a:rPr>
              <a:pPr/>
              <a:t>10/29/2015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D6F17D-A0CB-824B-8193-011C550182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1457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8D9DDA-B56E-B945-8F75-47666F5AF93E}" type="datetimeFigureOut">
              <a:rPr lang="en-US" smtClean="0">
                <a:solidFill>
                  <a:prstClr val="black">
                    <a:tint val="75000"/>
                  </a:prstClr>
                </a:solidFill>
              </a:rPr>
              <a:pPr/>
              <a:t>10/29/2015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D6F17D-A0CB-824B-8193-011C550182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432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8D9DDA-B56E-B945-8F75-47666F5AF93E}" type="datetimeFigureOut">
              <a:rPr lang="en-US" smtClean="0">
                <a:solidFill>
                  <a:prstClr val="black">
                    <a:tint val="75000"/>
                  </a:prstClr>
                </a:solidFill>
              </a:rPr>
              <a:pPr/>
              <a:t>10/29/2015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D6F17D-A0CB-824B-8193-011C550182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8116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8D9DDA-B56E-B945-8F75-47666F5AF93E}" type="datetimeFigureOut">
              <a:rPr lang="en-US" smtClean="0">
                <a:solidFill>
                  <a:prstClr val="black">
                    <a:tint val="75000"/>
                  </a:prstClr>
                </a:solidFill>
              </a:rPr>
              <a:pPr/>
              <a:t>10/29/2015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D6F17D-A0CB-824B-8193-011C550182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236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8D9DDA-B56E-B945-8F75-47666F5AF93E}" type="datetimeFigureOut">
              <a:rPr lang="en-US" smtClean="0">
                <a:solidFill>
                  <a:prstClr val="black">
                    <a:tint val="75000"/>
                  </a:prstClr>
                </a:solidFill>
              </a:rPr>
              <a:pPr/>
              <a:t>10/29/2015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D6F17D-A0CB-824B-8193-011C550182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954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5FDBAFA0-B769-F342-B362-40F04F95182B}" type="datetime1">
              <a:rPr lang="en-US"/>
              <a:pPr/>
              <a:t>10/29/2015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ltLang="en-US"/>
          </a:p>
        </p:txBody>
      </p:sp>
      <p:sp>
        <p:nvSpPr>
          <p:cNvPr id="6" name="Slide Number Placeholder 22"/>
          <p:cNvSpPr>
            <a:spLocks noGrp="1"/>
          </p:cNvSpPr>
          <p:nvPr>
            <p:ph type="sldNum" sz="quarter" idx="12"/>
          </p:nvPr>
        </p:nvSpPr>
        <p:spPr/>
        <p:txBody>
          <a:bodyPr/>
          <a:lstStyle>
            <a:lvl1pPr>
              <a:defRPr/>
            </a:lvl1pPr>
          </a:lstStyle>
          <a:p>
            <a:fld id="{9B8A9E93-1FA0-C440-8957-6FC8E4746E0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fld id="{F3F3CDFE-E57B-4942-A5D5-8470AA2A6165}" type="datetime1">
              <a:rPr lang="en-US"/>
              <a:pPr/>
              <a:t>10/29/2015</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lvl1pPr>
          </a:lstStyle>
          <a:p>
            <a:fld id="{EB7C02F9-B2E4-0645-A4D2-49174F07EACD}" type="slidenum">
              <a:rPr lang="en-US"/>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a:lstStyle>
            <a:lvl1pPr>
              <a:defRPr/>
            </a:lvl1pPr>
          </a:lstStyle>
          <a:p>
            <a:fld id="{8072AB53-3ECF-A64D-8A53-75ED7E960A13}" type="datetime1">
              <a:rPr lang="en-US"/>
              <a:pPr/>
              <a:t>10/29/2015</a:t>
            </a:fld>
            <a:endParaRPr lang="en-US"/>
          </a:p>
        </p:txBody>
      </p:sp>
      <p:sp>
        <p:nvSpPr>
          <p:cNvPr id="6" name="Slide Number Placeholder 9"/>
          <p:cNvSpPr>
            <a:spLocks noGrp="1"/>
          </p:cNvSpPr>
          <p:nvPr>
            <p:ph type="sldNum" sz="quarter" idx="11"/>
          </p:nvPr>
        </p:nvSpPr>
        <p:spPr/>
        <p:txBody>
          <a:bodyPr/>
          <a:lstStyle>
            <a:lvl1pPr>
              <a:defRPr/>
            </a:lvl1pPr>
          </a:lstStyle>
          <a:p>
            <a:fld id="{007E1E6F-ADC2-354D-8BF9-2687879F0EDE}" type="slidenum">
              <a:rPr lang="en-US"/>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a:lstStyle>
            <a:lvl1pPr>
              <a:defRPr/>
            </a:lvl1pPr>
          </a:lstStyle>
          <a:p>
            <a:fld id="{122F03DA-236A-CA48-BFC9-0F9EF7CFE9ED}" type="datetime1">
              <a:rPr lang="en-US"/>
              <a:pPr/>
              <a:t>10/29/2015</a:t>
            </a:fld>
            <a:endParaRPr lang="en-US"/>
          </a:p>
        </p:txBody>
      </p:sp>
      <p:sp>
        <p:nvSpPr>
          <p:cNvPr id="8" name="Slide Number Placeholder 11"/>
          <p:cNvSpPr>
            <a:spLocks noGrp="1"/>
          </p:cNvSpPr>
          <p:nvPr>
            <p:ph type="sldNum" sz="quarter" idx="11"/>
          </p:nvPr>
        </p:nvSpPr>
        <p:spPr/>
        <p:txBody>
          <a:bodyPr/>
          <a:lstStyle>
            <a:lvl1pPr>
              <a:defRPr/>
            </a:lvl1pPr>
          </a:lstStyle>
          <a:p>
            <a:fld id="{5CCDB8A8-7B2E-B646-94CF-D6CAC885FEDF}" type="slidenum">
              <a:rPr lang="en-US"/>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fld id="{B57C9545-A1B1-2A4F-B8CE-1C552711F77D}" type="datetime1">
              <a:rPr lang="en-US"/>
              <a:pPr/>
              <a:t>10/29/2015</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ltLang="en-US"/>
          </a:p>
        </p:txBody>
      </p:sp>
      <p:sp>
        <p:nvSpPr>
          <p:cNvPr id="5" name="Slide Number Placeholder 22"/>
          <p:cNvSpPr>
            <a:spLocks noGrp="1"/>
          </p:cNvSpPr>
          <p:nvPr>
            <p:ph type="sldNum" sz="quarter" idx="12"/>
          </p:nvPr>
        </p:nvSpPr>
        <p:spPr/>
        <p:txBody>
          <a:bodyPr/>
          <a:lstStyle>
            <a:lvl1pPr>
              <a:defRPr/>
            </a:lvl1pPr>
          </a:lstStyle>
          <a:p>
            <a:fld id="{461E84CB-9590-3A4C-8CE1-7ACFFAC8B59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C4E02E6-51F6-114F-8E21-3F019BC1CE01}" type="datetime1">
              <a:rPr lang="en-US"/>
              <a:pPr/>
              <a:t>10/29/2015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lt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2BF192C-CECF-6F40-A70F-FBB4D7C2465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757F760C-CB93-1D4A-8B17-C45BD6C0CF93}" type="datetime1">
              <a:rPr lang="en-US"/>
              <a:pPr/>
              <a:t>10/29/2015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ltLang="en-US"/>
          </a:p>
        </p:txBody>
      </p:sp>
      <p:sp>
        <p:nvSpPr>
          <p:cNvPr id="7" name="Slide Number Placeholder 22"/>
          <p:cNvSpPr>
            <a:spLocks noGrp="1"/>
          </p:cNvSpPr>
          <p:nvPr>
            <p:ph type="sldNum" sz="quarter" idx="12"/>
          </p:nvPr>
        </p:nvSpPr>
        <p:spPr/>
        <p:txBody>
          <a:bodyPr/>
          <a:lstStyle>
            <a:lvl1pPr>
              <a:defRPr/>
            </a:lvl1pPr>
          </a:lstStyle>
          <a:p>
            <a:fld id="{6DA13C9E-A450-4844-A3FF-FB28BE9D51A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a:lstStyle>
            <a:lvl1pPr>
              <a:defRPr/>
            </a:lvl1pPr>
          </a:lstStyle>
          <a:p>
            <a:fld id="{5E875C68-DC86-6545-8F9C-7AD547D5F57E}" type="datetime1">
              <a:rPr lang="en-US"/>
              <a:pPr/>
              <a:t>10/29/2015</a:t>
            </a:fld>
            <a:endParaRPr lang="en-US"/>
          </a:p>
        </p:txBody>
      </p:sp>
      <p:sp>
        <p:nvSpPr>
          <p:cNvPr id="10" name="Slide Number Placeholder 12"/>
          <p:cNvSpPr>
            <a:spLocks noGrp="1"/>
          </p:cNvSpPr>
          <p:nvPr>
            <p:ph type="sldNum" sz="quarter" idx="11"/>
          </p:nvPr>
        </p:nvSpPr>
        <p:spPr>
          <a:xfrm>
            <a:off x="0" y="4667250"/>
            <a:ext cx="1447800" cy="663575"/>
          </a:xfrm>
        </p:spPr>
        <p:txBody>
          <a:bodyPr/>
          <a:lstStyle>
            <a:lvl1pPr>
              <a:defRPr sz="2800"/>
            </a:lvl1pPr>
          </a:lstStyle>
          <a:p>
            <a:fld id="{BDABB4F2-67BA-854E-8EAD-5E9ADA82E296}" type="slidenum">
              <a:rPr lang="en-US"/>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wrap="square" lIns="91440" tIns="45720" rIns="91440" bIns="45720" numCol="1" anchor="ctr" anchorCtr="0" compatLnSpc="1">
            <a:prstTxWarp prst="textNoShape">
              <a:avLst/>
            </a:prstTxWarp>
          </a:bodyPr>
          <a:lstStyle>
            <a:lvl1pPr>
              <a:defRPr sz="1400">
                <a:solidFill>
                  <a:schemeClr val="tx2"/>
                </a:solidFill>
              </a:defRPr>
            </a:lvl1pPr>
          </a:lstStyle>
          <a:p>
            <a:fld id="{F809D259-431F-8946-9E48-F4B0CF0BE793}" type="datetime1">
              <a:rPr lang="en-US"/>
              <a:pPr/>
              <a:t>10/29/2015</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lt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a:solidFill>
                  <a:srgbClr val="FFFFFF"/>
                </a:solidFill>
              </a:defRPr>
            </a:lvl1pPr>
          </a:lstStyle>
          <a:p>
            <a:fld id="{F4AB355A-3136-EB4E-8919-D88DE8FF063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21" r:id="rId1"/>
    <p:sldLayoutId id="2147483917" r:id="rId2"/>
    <p:sldLayoutId id="2147483922" r:id="rId3"/>
    <p:sldLayoutId id="2147483923" r:id="rId4"/>
    <p:sldLayoutId id="2147483924" r:id="rId5"/>
    <p:sldLayoutId id="2147483918" r:id="rId6"/>
    <p:sldLayoutId id="2147483925" r:id="rId7"/>
    <p:sldLayoutId id="2147483919" r:id="rId8"/>
    <p:sldLayoutId id="2147483926" r:id="rId9"/>
    <p:sldLayoutId id="2147483920" r:id="rId10"/>
    <p:sldLayoutId id="2147483927"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charset="2"/>
        <a:buChar char=""/>
        <a:defRPr sz="2600" kern="1200">
          <a:solidFill>
            <a:schemeClr val="tx1"/>
          </a:solidFill>
          <a:latin typeface="+mn-lt"/>
          <a:ea typeface="ＭＳ Ｐゴシック" charset="-128"/>
          <a:cs typeface="+mn-cs"/>
        </a:defRPr>
      </a:lvl2pPr>
      <a:lvl3pPr marL="914400" indent="-228600" algn="l" rtl="0" eaLnBrk="0" fontAlgn="base" hangingPunct="0">
        <a:spcBef>
          <a:spcPts val="500"/>
        </a:spcBef>
        <a:spcAft>
          <a:spcPct val="0"/>
        </a:spcAft>
        <a:buClr>
          <a:schemeClr val="accent2"/>
        </a:buClr>
        <a:buSzPct val="75000"/>
        <a:buFont typeface="Wingdings" charset="2"/>
        <a:buChar char=""/>
        <a:defRPr sz="2300" kern="1200">
          <a:solidFill>
            <a:schemeClr val="tx1"/>
          </a:solidFill>
          <a:latin typeface="+mn-lt"/>
          <a:ea typeface="ＭＳ Ｐゴシック" charset="-128"/>
          <a:cs typeface="+mn-cs"/>
        </a:defRPr>
      </a:lvl3pPr>
      <a:lvl4pPr marL="1371600" indent="-228600" algn="l" rtl="0" eaLnBrk="0" fontAlgn="base" hangingPunct="0">
        <a:spcBef>
          <a:spcPts val="400"/>
        </a:spcBef>
        <a:spcAft>
          <a:spcPct val="0"/>
        </a:spcAft>
        <a:buClr>
          <a:srgbClr val="A04DA3"/>
        </a:buClr>
        <a:buSzPct val="75000"/>
        <a:buFont typeface="Wingdings" charset="2"/>
        <a:buChar char=""/>
        <a:defRPr sz="2000" kern="1200">
          <a:solidFill>
            <a:schemeClr val="tx1"/>
          </a:solidFill>
          <a:latin typeface="+mn-lt"/>
          <a:ea typeface="ＭＳ Ｐゴシック" charset="-128"/>
          <a:cs typeface="+mn-cs"/>
        </a:defRPr>
      </a:lvl4pPr>
      <a:lvl5pPr marL="1828800" indent="-228600" algn="l" rtl="0" eaLnBrk="0" fontAlgn="base" hangingPunct="0">
        <a:spcBef>
          <a:spcPts val="400"/>
        </a:spcBef>
        <a:spcAft>
          <a:spcPct val="0"/>
        </a:spcAft>
        <a:buClr>
          <a:srgbClr val="C4652D"/>
        </a:buClr>
        <a:buSzPct val="65000"/>
        <a:buFont typeface="Wingdings" charset="2"/>
        <a:buChar char=""/>
        <a:defRPr sz="2000" kern="1200">
          <a:solidFill>
            <a:schemeClr val="tx1"/>
          </a:solidFill>
          <a:latin typeface="+mn-lt"/>
          <a:ea typeface="ＭＳ Ｐゴシック"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728D9DDA-B56E-B945-8F75-47666F5AF93E}" type="datetimeFigureOut">
              <a:rPr lang="en-US" smtClean="0">
                <a:solidFill>
                  <a:prstClr val="black">
                    <a:tint val="75000"/>
                  </a:prstClr>
                </a:solidFill>
                <a:latin typeface="Calibri"/>
              </a:rPr>
              <a:pPr defTabSz="457200" fontAlgn="auto">
                <a:spcBef>
                  <a:spcPts val="0"/>
                </a:spcBef>
                <a:spcAft>
                  <a:spcPts val="0"/>
                </a:spcAft>
              </a:pPr>
              <a:t>10/29/2015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91D6F17D-A0CB-824B-8193-011C5501822D}" type="slidenum">
              <a:rPr lang="en-US" smtClean="0">
                <a:solidFill>
                  <a:prstClr val="black">
                    <a:tint val="75000"/>
                  </a:prstClr>
                </a:solidFill>
                <a:latin typeface="Calibri"/>
              </a:rPr>
              <a:pPr defTabSz="4572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50907172"/>
      </p:ext>
    </p:extLst>
  </p:cSld>
  <p:clrMap bg1="lt1" tx1="dk1" bg2="lt2" tx2="dk2" accent1="accent1" accent2="accent2" accent3="accent3" accent4="accent4" accent5="accent5" accent6="accent6" hlink="hlink" folHlink="folHlink"/>
  <p:sldLayoutIdLst>
    <p:sldLayoutId id="214748392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728D9DDA-B56E-B945-8F75-47666F5AF93E}" type="datetimeFigureOut">
              <a:rPr lang="en-US" smtClean="0">
                <a:solidFill>
                  <a:prstClr val="black">
                    <a:tint val="75000"/>
                  </a:prstClr>
                </a:solidFill>
                <a:latin typeface="Calibri"/>
              </a:rPr>
              <a:pPr defTabSz="457200" fontAlgn="auto">
                <a:spcBef>
                  <a:spcPts val="0"/>
                </a:spcBef>
                <a:spcAft>
                  <a:spcPts val="0"/>
                </a:spcAft>
              </a:pPr>
              <a:t>10/29/2015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91D6F17D-A0CB-824B-8193-011C5501822D}" type="slidenum">
              <a:rPr lang="en-US" smtClean="0">
                <a:solidFill>
                  <a:prstClr val="black">
                    <a:tint val="75000"/>
                  </a:prstClr>
                </a:solidFill>
                <a:latin typeface="Calibri"/>
              </a:rPr>
              <a:pPr defTabSz="4572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99674670"/>
      </p:ext>
    </p:extLst>
  </p:cSld>
  <p:clrMap bg1="lt1" tx1="dk1" bg2="lt2" tx2="dk2" accent1="accent1" accent2="accent2" accent3="accent3" accent4="accent4" accent5="accent5" accent6="accent6" hlink="hlink" folHlink="folHlink"/>
  <p:sldLayoutIdLst>
    <p:sldLayoutId id="214748393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728D9DDA-B56E-B945-8F75-47666F5AF93E}" type="datetimeFigureOut">
              <a:rPr lang="en-US" smtClean="0">
                <a:solidFill>
                  <a:prstClr val="black">
                    <a:tint val="75000"/>
                  </a:prstClr>
                </a:solidFill>
                <a:latin typeface="Calibri"/>
              </a:rPr>
              <a:pPr defTabSz="457200" fontAlgn="auto">
                <a:spcBef>
                  <a:spcPts val="0"/>
                </a:spcBef>
                <a:spcAft>
                  <a:spcPts val="0"/>
                </a:spcAft>
              </a:pPr>
              <a:t>10/29/2015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91D6F17D-A0CB-824B-8193-011C5501822D}" type="slidenum">
              <a:rPr lang="en-US" smtClean="0">
                <a:solidFill>
                  <a:prstClr val="black">
                    <a:tint val="75000"/>
                  </a:prstClr>
                </a:solidFill>
                <a:latin typeface="Calibri"/>
              </a:rPr>
              <a:pPr defTabSz="4572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07242161"/>
      </p:ext>
    </p:extLst>
  </p:cSld>
  <p:clrMap bg1="lt1" tx1="dk1" bg2="lt2" tx2="dk2" accent1="accent1" accent2="accent2" accent3="accent3" accent4="accent4" accent5="accent5" accent6="accent6" hlink="hlink" folHlink="folHlink"/>
  <p:sldLayoutIdLst>
    <p:sldLayoutId id="214748393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728D9DDA-B56E-B945-8F75-47666F5AF93E}" type="datetimeFigureOut">
              <a:rPr lang="en-US" smtClean="0">
                <a:solidFill>
                  <a:prstClr val="black">
                    <a:tint val="75000"/>
                  </a:prstClr>
                </a:solidFill>
                <a:latin typeface="Calibri"/>
              </a:rPr>
              <a:pPr defTabSz="457200" fontAlgn="auto">
                <a:spcBef>
                  <a:spcPts val="0"/>
                </a:spcBef>
                <a:spcAft>
                  <a:spcPts val="0"/>
                </a:spcAft>
              </a:pPr>
              <a:t>10/29/2015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91D6F17D-A0CB-824B-8193-011C5501822D}" type="slidenum">
              <a:rPr lang="en-US" smtClean="0">
                <a:solidFill>
                  <a:prstClr val="black">
                    <a:tint val="75000"/>
                  </a:prstClr>
                </a:solidFill>
                <a:latin typeface="Calibri"/>
              </a:rPr>
              <a:pPr defTabSz="4572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06801855"/>
      </p:ext>
    </p:extLst>
  </p:cSld>
  <p:clrMap bg1="lt1" tx1="dk1" bg2="lt2" tx2="dk2" accent1="accent1" accent2="accent2" accent3="accent3" accent4="accent4" accent5="accent5" accent6="accent6" hlink="hlink" folHlink="folHlink"/>
  <p:sldLayoutIdLst>
    <p:sldLayoutId id="214748393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728D9DDA-B56E-B945-8F75-47666F5AF93E}" type="datetimeFigureOut">
              <a:rPr lang="en-US" smtClean="0">
                <a:solidFill>
                  <a:prstClr val="black">
                    <a:tint val="75000"/>
                  </a:prstClr>
                </a:solidFill>
                <a:latin typeface="Calibri"/>
              </a:rPr>
              <a:pPr defTabSz="457200" fontAlgn="auto">
                <a:spcBef>
                  <a:spcPts val="0"/>
                </a:spcBef>
                <a:spcAft>
                  <a:spcPts val="0"/>
                </a:spcAft>
              </a:pPr>
              <a:t>10/29/2015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91D6F17D-A0CB-824B-8193-011C5501822D}" type="slidenum">
              <a:rPr lang="en-US" smtClean="0">
                <a:solidFill>
                  <a:prstClr val="black">
                    <a:tint val="75000"/>
                  </a:prstClr>
                </a:solidFill>
                <a:latin typeface="Calibri"/>
              </a:rPr>
              <a:pPr defTabSz="4572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46978909"/>
      </p:ext>
    </p:extLst>
  </p:cSld>
  <p:clrMap bg1="lt1" tx1="dk1" bg2="lt2" tx2="dk2" accent1="accent1" accent2="accent2" accent3="accent3" accent4="accent4" accent5="accent5" accent6="accent6" hlink="hlink" folHlink="folHlink"/>
  <p:sldLayoutIdLst>
    <p:sldLayoutId id="214748393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728D9DDA-B56E-B945-8F75-47666F5AF93E}" type="datetimeFigureOut">
              <a:rPr lang="en-US" smtClean="0">
                <a:solidFill>
                  <a:prstClr val="black">
                    <a:tint val="75000"/>
                  </a:prstClr>
                </a:solidFill>
                <a:latin typeface="Calibri"/>
              </a:rPr>
              <a:pPr defTabSz="457200" fontAlgn="auto">
                <a:spcBef>
                  <a:spcPts val="0"/>
                </a:spcBef>
                <a:spcAft>
                  <a:spcPts val="0"/>
                </a:spcAft>
              </a:pPr>
              <a:t>10/29/2015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91D6F17D-A0CB-824B-8193-011C5501822D}" type="slidenum">
              <a:rPr lang="en-US" smtClean="0">
                <a:solidFill>
                  <a:prstClr val="black">
                    <a:tint val="75000"/>
                  </a:prstClr>
                </a:solidFill>
                <a:latin typeface="Calibri"/>
              </a:rPr>
              <a:pPr defTabSz="4572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30660299"/>
      </p:ext>
    </p:extLst>
  </p:cSld>
  <p:clrMap bg1="lt1" tx1="dk1" bg2="lt2" tx2="dk2" accent1="accent1" accent2="accent2" accent3="accent3" accent4="accent4" accent5="accent5" accent6="accent6" hlink="hlink" folHlink="folHlink"/>
  <p:sldLayoutIdLst>
    <p:sldLayoutId id="214748395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terryfoxtheatre.com/theatre_specifications.ht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images.google.com/imgres?imgurl=http://www.thomas.edu/ced/auditorium/Auditorium-side%20view%20of%20stage-empty.jpg&amp;imgrefurl=http://www.thomas.edu/facilities/auditorium/index.htm&amp;h=1960&amp;w=3008&amp;sz=2525&amp;hl=en&amp;start=10&amp;tbnid=_4JfUh6Iz1JyCM:&amp;tbnh=98&amp;tbnw=150&amp;prev=/images?q=empty+auditorium&amp;svnum=10&amp;hl=en&amp;lr="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www.thomas.edu/facilities/auditorium/index.htm" TargetMode="Externa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4.xml"/><Relationship Id="rId5" Type="http://schemas.openxmlformats.org/officeDocument/2006/relationships/image" Target="../media/image23.jpeg"/><Relationship Id="rId4" Type="http://schemas.openxmlformats.org/officeDocument/2006/relationships/hyperlink" Target="http://www.nytimes.com/interactive/2011/02/27/us/fracking.html"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5.xml"/><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www.rscni.ac.uk/.../netmanage/networkindex.htm"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590800"/>
            <a:ext cx="7924800" cy="2971800"/>
          </a:xfrm>
        </p:spPr>
        <p:txBody>
          <a:bodyPr lIns="90488" tIns="44450" rIns="90488" bIns="44450" anchor="ctr">
            <a:noAutofit/>
          </a:bodyPr>
          <a:lstStyle/>
          <a:p>
            <a:pPr eaLnBrk="1" fontAlgn="auto" hangingPunct="1">
              <a:spcAft>
                <a:spcPts val="0"/>
              </a:spcAft>
              <a:defRPr/>
            </a:pPr>
            <a:r>
              <a:rPr lang="en-US" sz="7000" cap="none" dirty="0" smtClean="0">
                <a:solidFill>
                  <a:schemeClr val="tx1"/>
                </a:solidFill>
              </a:rPr>
              <a:t>Giving Research Presentations</a:t>
            </a:r>
            <a:br>
              <a:rPr lang="en-US" sz="7000" cap="none" dirty="0" smtClean="0">
                <a:solidFill>
                  <a:schemeClr val="tx1"/>
                </a:solidFill>
              </a:rPr>
            </a:br>
            <a:r>
              <a:rPr lang="en-US" sz="2000" cap="none" dirty="0" smtClean="0">
                <a:solidFill>
                  <a:schemeClr val="tx1"/>
                </a:solidFill>
              </a:rPr>
              <a:t>Martin Stute </a:t>
            </a:r>
            <a:r>
              <a:rPr lang="en-US" sz="2000" cap="none" dirty="0">
                <a:solidFill>
                  <a:schemeClr val="tx1"/>
                </a:solidFill>
              </a:rPr>
              <a:t/>
            </a:r>
            <a:br>
              <a:rPr lang="en-US" sz="2000" cap="none" dirty="0">
                <a:solidFill>
                  <a:schemeClr val="tx1"/>
                </a:solidFill>
              </a:rPr>
            </a:br>
            <a:r>
              <a:rPr lang="en-US" sz="2000" cap="none" dirty="0" smtClean="0">
                <a:solidFill>
                  <a:schemeClr val="tx1"/>
                </a:solidFill>
              </a:rPr>
              <a:t>Barnard College &amp; Lamont-Doherty Earth Observatory</a:t>
            </a:r>
            <a:endParaRPr lang="en-US" sz="8000" cap="none" dirty="0">
              <a:solidFill>
                <a:schemeClr val="tx1"/>
              </a:solidFill>
            </a:endParaRPr>
          </a:p>
        </p:txBody>
      </p:sp>
      <p:sp>
        <p:nvSpPr>
          <p:cNvPr id="9220" name="Text Box 5"/>
          <p:cNvSpPr txBox="1">
            <a:spLocks noChangeArrowheads="1"/>
          </p:cNvSpPr>
          <p:nvPr/>
        </p:nvSpPr>
        <p:spPr bwMode="auto">
          <a:xfrm>
            <a:off x="7984708" y="6400800"/>
            <a:ext cx="1159292" cy="307777"/>
          </a:xfrm>
          <a:prstGeom prst="rect">
            <a:avLst/>
          </a:prstGeom>
          <a:noFill/>
          <a:ln w="12700">
            <a:noFill/>
            <a:miter lim="800000"/>
            <a:headEnd/>
            <a:tailEnd/>
          </a:ln>
        </p:spPr>
        <p:txBody>
          <a:bodyPr wrap="none">
            <a:prstTxWarp prst="textNoShape">
              <a:avLst/>
            </a:prstTxWarp>
            <a:spAutoFit/>
          </a:bodyPr>
          <a:lstStyle/>
          <a:p>
            <a:pPr eaLnBrk="0" hangingPunct="0"/>
            <a:r>
              <a:rPr lang="en-US" sz="1400" dirty="0" smtClean="0">
                <a:latin typeface="+mn-lt"/>
              </a:rPr>
              <a:t>10/29/2015</a:t>
            </a:r>
            <a:endParaRPr lang="en-US" sz="1400" dirty="0">
              <a:latin typeface="+mn-lt"/>
            </a:endParaRPr>
          </a:p>
        </p:txBody>
      </p:sp>
      <p:pic>
        <p:nvPicPr>
          <p:cNvPr id="922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52400"/>
            <a:ext cx="3448050" cy="2592388"/>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228600"/>
            <a:ext cx="6210300" cy="1143000"/>
          </a:xfrm>
        </p:spPr>
        <p:txBody>
          <a:bodyPr/>
          <a:lstStyle/>
          <a:p>
            <a:pPr eaLnBrk="1" hangingPunct="1"/>
            <a:r>
              <a:rPr lang="en-US" sz="4600" b="1" dirty="0" err="1">
                <a:solidFill>
                  <a:schemeClr val="tx1"/>
                </a:solidFill>
              </a:rPr>
              <a:t>Esopus</a:t>
            </a:r>
            <a:r>
              <a:rPr lang="en-US" sz="4600" b="1" dirty="0">
                <a:solidFill>
                  <a:schemeClr val="tx1"/>
                </a:solidFill>
              </a:rPr>
              <a:t> Creek Hydrology</a:t>
            </a:r>
          </a:p>
        </p:txBody>
      </p:sp>
      <p:pic>
        <p:nvPicPr>
          <p:cNvPr id="1843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395413"/>
            <a:ext cx="7086600" cy="4852987"/>
          </a:xfrm>
          <a:prstGeom prst="rect">
            <a:avLst/>
          </a:prstGeom>
          <a:noFill/>
          <a:ln w="12700">
            <a:noFill/>
            <a:miter lim="800000"/>
            <a:headEnd/>
            <a:tailEnd/>
          </a:ln>
        </p:spPr>
      </p:pic>
      <p:sp>
        <p:nvSpPr>
          <p:cNvPr id="18436" name="Text Box 5"/>
          <p:cNvSpPr txBox="1">
            <a:spLocks noChangeArrowheads="1"/>
          </p:cNvSpPr>
          <p:nvPr/>
        </p:nvSpPr>
        <p:spPr bwMode="auto">
          <a:xfrm>
            <a:off x="914400" y="6156325"/>
            <a:ext cx="7315200" cy="701675"/>
          </a:xfrm>
          <a:prstGeom prst="rect">
            <a:avLst/>
          </a:prstGeom>
          <a:noFill/>
          <a:ln w="12700">
            <a:noFill/>
            <a:miter lim="800000"/>
            <a:headEnd/>
            <a:tailEnd/>
          </a:ln>
        </p:spPr>
        <p:txBody>
          <a:bodyPr>
            <a:prstTxWarp prst="textNoShape">
              <a:avLst/>
            </a:prstTxWarp>
            <a:spAutoFit/>
          </a:bodyPr>
          <a:lstStyle/>
          <a:p>
            <a:pPr algn="ctr" eaLnBrk="0" hangingPunct="0"/>
            <a:r>
              <a:rPr lang="en-US" sz="2000" dirty="0">
                <a:latin typeface="Arial" panose="020B0604020202020204" pitchFamily="34" charset="0"/>
                <a:cs typeface="Arial" panose="020B0604020202020204" pitchFamily="34" charset="0"/>
              </a:rPr>
              <a:t>Discharge of the </a:t>
            </a:r>
            <a:r>
              <a:rPr lang="en-US" sz="2000" dirty="0" err="1">
                <a:latin typeface="Arial" panose="020B0604020202020204" pitchFamily="34" charset="0"/>
                <a:cs typeface="Arial" panose="020B0604020202020204" pitchFamily="34" charset="0"/>
              </a:rPr>
              <a:t>Esopus</a:t>
            </a:r>
            <a:r>
              <a:rPr lang="en-US" sz="2000" dirty="0">
                <a:latin typeface="Arial" panose="020B0604020202020204" pitchFamily="34" charset="0"/>
                <a:cs typeface="Arial" panose="020B0604020202020204" pitchFamily="34" charset="0"/>
              </a:rPr>
              <a:t> Creek (</a:t>
            </a:r>
            <a:r>
              <a:rPr lang="en-US" sz="2000" dirty="0" err="1">
                <a:latin typeface="Arial" panose="020B0604020202020204" pitchFamily="34" charset="0"/>
                <a:cs typeface="Arial" panose="020B0604020202020204" pitchFamily="34" charset="0"/>
              </a:rPr>
              <a:t>Coldbrook</a:t>
            </a:r>
            <a:r>
              <a:rPr lang="en-US" sz="2000" dirty="0">
                <a:latin typeface="Arial" panose="020B0604020202020204" pitchFamily="34" charset="0"/>
                <a:cs typeface="Arial" panose="020B0604020202020204" pitchFamily="34" charset="0"/>
              </a:rPr>
              <a:t>, NY) and</a:t>
            </a:r>
          </a:p>
          <a:p>
            <a:pPr algn="ctr" eaLnBrk="0" hangingPunct="0"/>
            <a:r>
              <a:rPr lang="en-US" sz="2000" dirty="0">
                <a:latin typeface="Arial" panose="020B0604020202020204" pitchFamily="34" charset="0"/>
                <a:cs typeface="Arial" panose="020B0604020202020204" pitchFamily="34" charset="0"/>
              </a:rPr>
              <a:t>precipitation at Slide Mountain, NY (source: USGS/NCDC)</a:t>
            </a:r>
          </a:p>
        </p:txBody>
      </p:sp>
      <p:cxnSp>
        <p:nvCxnSpPr>
          <p:cNvPr id="7" name="Straight Arrow Connector 6"/>
          <p:cNvCxnSpPr/>
          <p:nvPr/>
        </p:nvCxnSpPr>
        <p:spPr>
          <a:xfrm rot="10800000" flipV="1">
            <a:off x="3429000" y="1676400"/>
            <a:ext cx="533400" cy="457200"/>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4267200" y="1676400"/>
            <a:ext cx="457200" cy="533400"/>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304800"/>
            <a:ext cx="7772400" cy="1143000"/>
          </a:xfrm>
          <a:noFill/>
        </p:spPr>
        <p:txBody>
          <a:bodyPr lIns="90488" tIns="44450" rIns="90488" bIns="44450"/>
          <a:lstStyle/>
          <a:p>
            <a:pPr eaLnBrk="1" hangingPunct="1"/>
            <a:r>
              <a:rPr lang="en-US" sz="4600" b="1">
                <a:solidFill>
                  <a:schemeClr val="tx1"/>
                </a:solidFill>
              </a:rPr>
              <a:t>Figures</a:t>
            </a:r>
          </a:p>
        </p:txBody>
      </p:sp>
      <p:sp>
        <p:nvSpPr>
          <p:cNvPr id="19459" name="Rectangle 3"/>
          <p:cNvSpPr>
            <a:spLocks noGrp="1" noChangeArrowheads="1"/>
          </p:cNvSpPr>
          <p:nvPr>
            <p:ph sz="quarter" idx="1"/>
          </p:nvPr>
        </p:nvSpPr>
        <p:spPr>
          <a:xfrm>
            <a:off x="685800" y="1905000"/>
            <a:ext cx="8229600" cy="4267200"/>
          </a:xfrm>
        </p:spPr>
        <p:txBody>
          <a:bodyPr lIns="90488" tIns="44450" rIns="90488" bIns="44450"/>
          <a:lstStyle/>
          <a:p>
            <a:pPr eaLnBrk="1" hangingPunct="1"/>
            <a:r>
              <a:rPr lang="en-US" sz="2500" dirty="0"/>
              <a:t>‘1 figure </a:t>
            </a:r>
            <a:r>
              <a:rPr lang="en-US" sz="2500" dirty="0">
                <a:sym typeface="Symbol" charset="2"/>
              </a:rPr>
              <a:t></a:t>
            </a:r>
            <a:r>
              <a:rPr lang="en-US" sz="2500" dirty="0"/>
              <a:t> 1000 words’</a:t>
            </a:r>
          </a:p>
          <a:p>
            <a:pPr eaLnBrk="1" hangingPunct="1"/>
            <a:r>
              <a:rPr lang="en-US" sz="2500" dirty="0"/>
              <a:t>Figures should be readable, understandable, uncluttered</a:t>
            </a:r>
          </a:p>
          <a:p>
            <a:pPr eaLnBrk="1" hangingPunct="1"/>
            <a:r>
              <a:rPr lang="en-US" sz="2500" dirty="0"/>
              <a:t>Keep figures simple, use color logically for clarification</a:t>
            </a:r>
          </a:p>
          <a:p>
            <a:pPr lvl="1" eaLnBrk="1" hangingPunct="1"/>
            <a:r>
              <a:rPr lang="en-US" dirty="0">
                <a:solidFill>
                  <a:srgbClr val="9999FF"/>
                </a:solidFill>
              </a:rPr>
              <a:t>Blue = cold,</a:t>
            </a:r>
            <a:r>
              <a:rPr lang="en-US" dirty="0">
                <a:solidFill>
                  <a:srgbClr val="FFFF00"/>
                </a:solidFill>
              </a:rPr>
              <a:t> </a:t>
            </a:r>
            <a:r>
              <a:rPr lang="en-US" dirty="0">
                <a:solidFill>
                  <a:srgbClr val="FF0000"/>
                </a:solidFill>
              </a:rPr>
              <a:t>red = warm, </a:t>
            </a:r>
            <a:r>
              <a:rPr lang="en-US" dirty="0">
                <a:solidFill>
                  <a:schemeClr val="bg1">
                    <a:lumMod val="50000"/>
                  </a:schemeClr>
                </a:solidFill>
              </a:rPr>
              <a:t>dark = little</a:t>
            </a:r>
            <a:r>
              <a:rPr lang="en-US" dirty="0">
                <a:solidFill>
                  <a:srgbClr val="B2B2B2"/>
                </a:solidFill>
              </a:rPr>
              <a:t>,</a:t>
            </a:r>
            <a:r>
              <a:rPr lang="en-US" dirty="0">
                <a:solidFill>
                  <a:srgbClr val="FF0000"/>
                </a:solidFill>
              </a:rPr>
              <a:t> </a:t>
            </a:r>
            <a:r>
              <a:rPr lang="en-US" b="1" dirty="0">
                <a:solidFill>
                  <a:srgbClr val="FFC000"/>
                </a:solidFill>
              </a:rPr>
              <a:t>bright = a lot</a:t>
            </a:r>
          </a:p>
          <a:p>
            <a:pPr lvl="1" eaLnBrk="1" hangingPunct="1"/>
            <a:r>
              <a:rPr lang="en-US" dirty="0">
                <a:solidFill>
                  <a:srgbClr val="FFFF00"/>
                </a:solidFill>
              </a:rPr>
              <a:t>Invisible color</a:t>
            </a:r>
          </a:p>
          <a:p>
            <a:pPr lvl="1" eaLnBrk="1" hangingPunct="1"/>
            <a:r>
              <a:rPr lang="en-US" dirty="0">
                <a:solidFill>
                  <a:srgbClr val="FF0000"/>
                </a:solidFill>
              </a:rPr>
              <a:t>Meaning</a:t>
            </a:r>
            <a:r>
              <a:rPr lang="en-US" dirty="0"/>
              <a:t> </a:t>
            </a:r>
            <a:r>
              <a:rPr lang="en-US" dirty="0">
                <a:solidFill>
                  <a:srgbClr val="009900"/>
                </a:solidFill>
              </a:rPr>
              <a:t>attached</a:t>
            </a:r>
            <a:r>
              <a:rPr lang="en-US" dirty="0"/>
              <a:t> </a:t>
            </a:r>
            <a:r>
              <a:rPr lang="en-US" dirty="0">
                <a:solidFill>
                  <a:srgbClr val="FF0000"/>
                </a:solidFill>
              </a:rPr>
              <a:t>to</a:t>
            </a:r>
            <a:r>
              <a:rPr lang="en-US" dirty="0"/>
              <a:t> </a:t>
            </a:r>
            <a:r>
              <a:rPr lang="en-US" dirty="0">
                <a:solidFill>
                  <a:srgbClr val="009900"/>
                </a:solidFill>
              </a:rPr>
              <a:t>colors</a:t>
            </a:r>
            <a:r>
              <a:rPr lang="en-US" dirty="0"/>
              <a:t> </a:t>
            </a:r>
            <a:r>
              <a:rPr lang="en-US" dirty="0" smtClean="0"/>
              <a:t>(~10% of population is color blind) </a:t>
            </a:r>
          </a:p>
          <a:p>
            <a:pPr eaLnBrk="1" hangingPunct="1"/>
            <a:r>
              <a:rPr lang="en-US" sz="2500" dirty="0" smtClean="0"/>
              <a:t>Explain axes and variables</a:t>
            </a:r>
          </a:p>
          <a:p>
            <a:pPr eaLnBrk="1" hangingPunct="1"/>
            <a:r>
              <a:rPr lang="en-US" sz="2500" dirty="0" smtClean="0"/>
              <a:t>Include </a:t>
            </a:r>
            <a:r>
              <a:rPr lang="en-US" sz="2500" dirty="0"/>
              <a:t>reference for data and images on figure</a:t>
            </a:r>
          </a:p>
        </p:txBody>
      </p:sp>
      <p:sp>
        <p:nvSpPr>
          <p:cNvPr id="19460" name="Rectangle 5"/>
          <p:cNvSpPr>
            <a:spLocks noChangeArrowheads="1"/>
          </p:cNvSpPr>
          <p:nvPr/>
        </p:nvSpPr>
        <p:spPr bwMode="auto">
          <a:xfrm>
            <a:off x="5132388" y="6230938"/>
            <a:ext cx="3706812" cy="274637"/>
          </a:xfrm>
          <a:prstGeom prst="rect">
            <a:avLst/>
          </a:prstGeom>
          <a:noFill/>
          <a:ln w="12700">
            <a:noFill/>
            <a:miter lim="800000"/>
            <a:headEnd/>
            <a:tailEnd/>
          </a:ln>
        </p:spPr>
        <p:txBody>
          <a:bodyPr wrap="none" anchor="ctr">
            <a:prstTxWarp prst="textNoShape">
              <a:avLst/>
            </a:prstTxWarp>
            <a:spAutoFit/>
          </a:bodyPr>
          <a:lstStyle/>
          <a:p>
            <a:pPr eaLnBrk="0" hangingPunct="0"/>
            <a:r>
              <a:rPr lang="en-US" sz="1200"/>
              <a:t>http://www.cs.aau.dk/~luca/SLIDES/howtotalk-ru.pdf</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4572000" y="762000"/>
            <a:ext cx="4572000" cy="5226050"/>
          </a:xfrm>
          <a:prstGeom prst="rect">
            <a:avLst/>
          </a:prstGeom>
          <a:noFill/>
          <a:ln w="9525">
            <a:noFill/>
            <a:miter lim="800000"/>
            <a:headEnd/>
            <a:tailEnd/>
          </a:ln>
        </p:spPr>
        <p:txBody>
          <a:bodyPr>
            <a:prstTxWarp prst="textNoShape">
              <a:avLst/>
            </a:prstTxWarp>
            <a:spAutoFit/>
          </a:bodyPr>
          <a:lstStyle/>
          <a:p>
            <a:pPr eaLnBrk="0" hangingPunct="0"/>
            <a:r>
              <a:rPr lang="en-US" sz="1600" dirty="0">
                <a:solidFill>
                  <a:srgbClr val="FF0000"/>
                </a:solidFill>
                <a:latin typeface="Times" charset="0"/>
              </a:rPr>
              <a:t>Emk1 knockdown inhibits lumen formation in MDCK cells:</a:t>
            </a:r>
          </a:p>
          <a:p>
            <a:pPr eaLnBrk="0" hangingPunct="0"/>
            <a:endParaRPr lang="en-US" sz="1600" dirty="0">
              <a:solidFill>
                <a:srgbClr val="FF0000"/>
              </a:solidFill>
              <a:latin typeface="Times" charset="0"/>
            </a:endParaRPr>
          </a:p>
          <a:p>
            <a:pPr eaLnBrk="0" hangingPunct="0">
              <a:buFontTx/>
              <a:buChar char="-"/>
            </a:pPr>
            <a:r>
              <a:rPr lang="en-US" sz="1600" dirty="0">
                <a:solidFill>
                  <a:srgbClr val="FF0000"/>
                </a:solidFill>
                <a:latin typeface="Times" charset="0"/>
              </a:rPr>
              <a:t>RT-PCR: EMK1 is effectively knocked down in MDCK cells 24 hours after transfection with P-SUPER (control) or P-SUPER-siEMK1 plasmid; knockdown confirmed on the right with antibodies to EMK1.</a:t>
            </a:r>
          </a:p>
          <a:p>
            <a:pPr eaLnBrk="0" hangingPunct="0">
              <a:buFontTx/>
              <a:buChar char="-"/>
            </a:pPr>
            <a:endParaRPr lang="en-US" sz="1600" dirty="0">
              <a:solidFill>
                <a:srgbClr val="FF0000"/>
              </a:solidFill>
              <a:latin typeface="Times" charset="0"/>
            </a:endParaRPr>
          </a:p>
          <a:p>
            <a:pPr eaLnBrk="0" hangingPunct="0">
              <a:buFontTx/>
              <a:buChar char="-"/>
            </a:pPr>
            <a:r>
              <a:rPr lang="en-US" sz="1600" dirty="0">
                <a:solidFill>
                  <a:srgbClr val="FF0000"/>
                </a:solidFill>
                <a:latin typeface="Times" charset="0"/>
              </a:rPr>
              <a:t> Collagen overlay assay:  cells cultured 24 h on collagen I before being overlaid with additional collagen on the apical surface,  analyzed 24 h later. Note the lack of lumen in EMK1-KO cultures.</a:t>
            </a:r>
          </a:p>
          <a:p>
            <a:pPr eaLnBrk="0" hangingPunct="0">
              <a:buFontTx/>
              <a:buChar char="-"/>
            </a:pPr>
            <a:endParaRPr lang="en-US" sz="1600" dirty="0">
              <a:solidFill>
                <a:srgbClr val="FF0000"/>
              </a:solidFill>
              <a:latin typeface="Times" charset="0"/>
            </a:endParaRPr>
          </a:p>
          <a:p>
            <a:pPr eaLnBrk="0" hangingPunct="0">
              <a:buFontTx/>
              <a:buChar char="-"/>
            </a:pPr>
            <a:r>
              <a:rPr lang="en-US" sz="1600" dirty="0">
                <a:solidFill>
                  <a:srgbClr val="FF0000"/>
                </a:solidFill>
                <a:latin typeface="Times" charset="0"/>
              </a:rPr>
              <a:t> </a:t>
            </a:r>
            <a:r>
              <a:rPr lang="en-US" sz="1600" dirty="0" err="1">
                <a:solidFill>
                  <a:srgbClr val="FF0000"/>
                </a:solidFill>
                <a:latin typeface="Times" charset="0"/>
              </a:rPr>
              <a:t>Ca</a:t>
            </a:r>
            <a:r>
              <a:rPr lang="en-US" sz="1600" dirty="0">
                <a:solidFill>
                  <a:srgbClr val="FF0000"/>
                </a:solidFill>
                <a:latin typeface="Times" charset="0"/>
              </a:rPr>
              <a:t> switch: control or EMK1-KO cells were plated in low </a:t>
            </a:r>
            <a:r>
              <a:rPr lang="en-US" sz="1600" dirty="0" err="1">
                <a:solidFill>
                  <a:srgbClr val="FF0000"/>
                </a:solidFill>
                <a:latin typeface="Times" charset="0"/>
              </a:rPr>
              <a:t>Ca</a:t>
            </a:r>
            <a:r>
              <a:rPr lang="en-US" sz="1600" dirty="0">
                <a:solidFill>
                  <a:srgbClr val="FF0000"/>
                </a:solidFill>
                <a:latin typeface="Times" charset="0"/>
              </a:rPr>
              <a:t> medium 24 h upon transfection with </a:t>
            </a:r>
            <a:r>
              <a:rPr lang="en-US" sz="1600" dirty="0" err="1">
                <a:solidFill>
                  <a:srgbClr val="FF0000"/>
                </a:solidFill>
                <a:latin typeface="Times" charset="0"/>
              </a:rPr>
              <a:t>pSUPER</a:t>
            </a:r>
            <a:r>
              <a:rPr lang="en-US" sz="1600" dirty="0">
                <a:solidFill>
                  <a:srgbClr val="FF0000"/>
                </a:solidFill>
                <a:latin typeface="Times" charset="0"/>
              </a:rPr>
              <a:t> or </a:t>
            </a:r>
            <a:r>
              <a:rPr lang="en-US" sz="1600" dirty="0" err="1">
                <a:solidFill>
                  <a:srgbClr val="FF0000"/>
                </a:solidFill>
                <a:latin typeface="Times" charset="0"/>
              </a:rPr>
              <a:t>pSUPER</a:t>
            </a:r>
            <a:r>
              <a:rPr lang="en-US" sz="1600" dirty="0">
                <a:solidFill>
                  <a:srgbClr val="FF0000"/>
                </a:solidFill>
                <a:latin typeface="Times" charset="0"/>
              </a:rPr>
              <a:t>-KO. After 12 h, cultures were switched to normal medium for 24 h. Transmission EM of cells sectioned perpendicular to the substratum shows lack of microvilli in EMK1-KO cells.</a:t>
            </a:r>
            <a:endParaRPr lang="en-US" sz="1600" dirty="0">
              <a:solidFill>
                <a:schemeClr val="hlink"/>
              </a:solidFill>
              <a:latin typeface="Times" charset="0"/>
            </a:endParaRPr>
          </a:p>
        </p:txBody>
      </p:sp>
      <p:sp>
        <p:nvSpPr>
          <p:cNvPr id="20483" name="Rectangle 4"/>
          <p:cNvSpPr>
            <a:spLocks noChangeArrowheads="1"/>
          </p:cNvSpPr>
          <p:nvPr/>
        </p:nvSpPr>
        <p:spPr bwMode="auto">
          <a:xfrm>
            <a:off x="4343400" y="5959475"/>
            <a:ext cx="4648200" cy="822325"/>
          </a:xfrm>
          <a:prstGeom prst="rect">
            <a:avLst/>
          </a:prstGeom>
          <a:solidFill>
            <a:schemeClr val="bg1"/>
          </a:solidFill>
          <a:ln w="12700">
            <a:noFill/>
            <a:miter lim="800000"/>
            <a:headEnd/>
            <a:tailEnd/>
          </a:ln>
        </p:spPr>
        <p:txBody>
          <a:bodyPr>
            <a:prstTxWarp prst="textNoShape">
              <a:avLst/>
            </a:prstTxWarp>
            <a:spAutoFit/>
          </a:bodyPr>
          <a:lstStyle/>
          <a:p>
            <a:r>
              <a:rPr lang="en-US" sz="1200" dirty="0"/>
              <a:t>http://www.fw.msu.edu/orgs/gso/documents/GSOWorkshopDocsSp2006/PresentationTipsinPowerPoint.ppt#428,1,Tips for Preparing and Giving  an Effective Scientific Presentation using </a:t>
            </a:r>
            <a:r>
              <a:rPr lang="en-US" sz="1200" dirty="0" err="1"/>
              <a:t>Powerpoint</a:t>
            </a:r>
            <a:endParaRPr lang="en-US" sz="1200" dirty="0"/>
          </a:p>
        </p:txBody>
      </p:sp>
      <p:pic>
        <p:nvPicPr>
          <p:cNvPr id="2048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
            <a:ext cx="4019550" cy="6705600"/>
          </a:xfrm>
          <a:prstGeom prst="rect">
            <a:avLst/>
          </a:prstGeom>
          <a:solidFill>
            <a:srgbClr val="FF0000"/>
          </a:solidFill>
          <a:ln w="12700">
            <a:noFill/>
            <a:miter lim="800000"/>
            <a:headEnd/>
            <a:tailEnd/>
          </a:ln>
        </p:spPr>
      </p:pic>
      <p:sp>
        <p:nvSpPr>
          <p:cNvPr id="5" name="TextBox 4"/>
          <p:cNvSpPr txBox="1"/>
          <p:nvPr/>
        </p:nvSpPr>
        <p:spPr>
          <a:xfrm>
            <a:off x="2438400" y="2209800"/>
            <a:ext cx="4419600" cy="2277547"/>
          </a:xfrm>
          <a:prstGeom prst="rect">
            <a:avLst/>
          </a:prstGeom>
          <a:solidFill>
            <a:schemeClr val="bg1">
              <a:lumMod val="85000"/>
            </a:schemeClr>
          </a:solidFill>
        </p:spPr>
        <p:txBody>
          <a:bodyPr wrap="square" rtlCol="0">
            <a:spAutoFit/>
          </a:bodyPr>
          <a:lstStyle/>
          <a:p>
            <a:r>
              <a:rPr lang="en-US" sz="7100" dirty="0" smtClean="0"/>
              <a:t>WAY TOO BUSY!!!!</a:t>
            </a:r>
            <a:endParaRPr lang="en-US" sz="7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0"/>
            <a:ext cx="3200400" cy="1219200"/>
          </a:xfrm>
          <a:noFill/>
        </p:spPr>
        <p:txBody>
          <a:bodyPr lIns="90488" tIns="44450" rIns="90488" bIns="44450"/>
          <a:lstStyle/>
          <a:p>
            <a:pPr eaLnBrk="1" hangingPunct="1"/>
            <a:r>
              <a:rPr lang="en-US" sz="4600" b="1" dirty="0">
                <a:solidFill>
                  <a:schemeClr val="tx1"/>
                </a:solidFill>
              </a:rPr>
              <a:t>Cartoons</a:t>
            </a:r>
          </a:p>
        </p:txBody>
      </p:sp>
      <p:sp>
        <p:nvSpPr>
          <p:cNvPr id="21507" name="Rectangle 3"/>
          <p:cNvSpPr>
            <a:spLocks noGrp="1" noChangeArrowheads="1"/>
          </p:cNvSpPr>
          <p:nvPr>
            <p:ph sz="quarter" idx="1"/>
          </p:nvPr>
        </p:nvSpPr>
        <p:spPr>
          <a:xfrm>
            <a:off x="457200" y="3886200"/>
            <a:ext cx="8305800" cy="2590800"/>
          </a:xfrm>
        </p:spPr>
        <p:txBody>
          <a:bodyPr lIns="90488" tIns="44450" rIns="90488" bIns="44450"/>
          <a:lstStyle/>
          <a:p>
            <a:pPr eaLnBrk="1" hangingPunct="1"/>
            <a:r>
              <a:rPr lang="en-US" sz="2600"/>
              <a:t>Create a summary cartoon, flow chart or concept map with major findings, or an illustration of the processes or problem</a:t>
            </a:r>
          </a:p>
          <a:p>
            <a:pPr lvl="1" eaLnBrk="1" hangingPunct="1"/>
            <a:r>
              <a:rPr lang="en-US" sz="2000"/>
              <a:t>Consider showing it at the beginning and the end</a:t>
            </a:r>
          </a:p>
          <a:p>
            <a:pPr eaLnBrk="1" hangingPunct="1"/>
            <a:r>
              <a:rPr lang="en-US" sz="2600"/>
              <a:t>You can use web sources for figures</a:t>
            </a:r>
          </a:p>
          <a:p>
            <a:pPr lvl="1" eaLnBrk="1" hangingPunct="1"/>
            <a:r>
              <a:rPr lang="en-US" sz="2000"/>
              <a:t>Include reference!</a:t>
            </a:r>
          </a:p>
        </p:txBody>
      </p:sp>
      <p:grpSp>
        <p:nvGrpSpPr>
          <p:cNvPr id="6" name="Group 5"/>
          <p:cNvGrpSpPr/>
          <p:nvPr/>
        </p:nvGrpSpPr>
        <p:grpSpPr>
          <a:xfrm>
            <a:off x="3048000" y="114300"/>
            <a:ext cx="5715000" cy="3467100"/>
            <a:chOff x="914400" y="815975"/>
            <a:chExt cx="7367588" cy="4441825"/>
          </a:xfrm>
        </p:grpSpPr>
        <p:grpSp>
          <p:nvGrpSpPr>
            <p:cNvPr id="7" name="Group 2"/>
            <p:cNvGrpSpPr>
              <a:grpSpLocks/>
            </p:cNvGrpSpPr>
            <p:nvPr/>
          </p:nvGrpSpPr>
          <p:grpSpPr bwMode="auto">
            <a:xfrm>
              <a:off x="4460875" y="2300288"/>
              <a:ext cx="2974975" cy="341312"/>
              <a:chOff x="2352" y="2352"/>
              <a:chExt cx="1248" cy="144"/>
            </a:xfrm>
          </p:grpSpPr>
          <p:sp>
            <p:nvSpPr>
              <p:cNvPr id="69" name="Rectangle 3" descr="Dark vertical"/>
              <p:cNvSpPr>
                <a:spLocks noChangeArrowheads="1"/>
              </p:cNvSpPr>
              <p:nvPr/>
            </p:nvSpPr>
            <p:spPr bwMode="auto">
              <a:xfrm>
                <a:off x="2352" y="2400"/>
                <a:ext cx="1248" cy="96"/>
              </a:xfrm>
              <a:prstGeom prst="rect">
                <a:avLst/>
              </a:prstGeom>
              <a:pattFill prst="dkVert">
                <a:fgClr>
                  <a:schemeClr val="accent2"/>
                </a:fgClr>
                <a:bgClr>
                  <a:schemeClr val="accent1"/>
                </a:bgClr>
              </a:pattFill>
              <a:ln w="9525">
                <a:pattFill prst="dkVert">
                  <a:fgClr>
                    <a:schemeClr val="tx1"/>
                  </a:fgClr>
                  <a:bgClr>
                    <a:srgbClr val="FFFFFF"/>
                  </a:bgClr>
                </a:pattFill>
                <a:miter lim="800000"/>
                <a:headEnd/>
                <a:tailEnd/>
              </a:ln>
              <a:effectLst/>
            </p:spPr>
            <p:txBody>
              <a:bodyPr wrap="none" anchor="ctr"/>
              <a:lstStyle/>
              <a:p>
                <a:endParaRPr lang="en-US"/>
              </a:p>
            </p:txBody>
          </p:sp>
          <p:sp>
            <p:nvSpPr>
              <p:cNvPr id="70" name="Rectangle 4" descr="Dark vertical"/>
              <p:cNvSpPr>
                <a:spLocks noChangeArrowheads="1"/>
              </p:cNvSpPr>
              <p:nvPr/>
            </p:nvSpPr>
            <p:spPr bwMode="auto">
              <a:xfrm>
                <a:off x="2352" y="2352"/>
                <a:ext cx="1248" cy="48"/>
              </a:xfrm>
              <a:prstGeom prst="rect">
                <a:avLst/>
              </a:prstGeom>
              <a:pattFill prst="dkVert">
                <a:fgClr>
                  <a:schemeClr val="bg1"/>
                </a:fgClr>
                <a:bgClr>
                  <a:schemeClr val="accent1"/>
                </a:bgClr>
              </a:pattFill>
              <a:ln w="9525">
                <a:pattFill prst="dkVert">
                  <a:fgClr>
                    <a:schemeClr val="tx1"/>
                  </a:fgClr>
                  <a:bgClr>
                    <a:srgbClr val="FFFFFF"/>
                  </a:bgClr>
                </a:pattFill>
                <a:miter lim="800000"/>
                <a:headEnd/>
                <a:tailEnd/>
              </a:ln>
              <a:effectLst/>
            </p:spPr>
            <p:txBody>
              <a:bodyPr wrap="none" anchor="ctr"/>
              <a:lstStyle/>
              <a:p>
                <a:endParaRPr lang="en-US"/>
              </a:p>
            </p:txBody>
          </p:sp>
        </p:grpSp>
        <p:grpSp>
          <p:nvGrpSpPr>
            <p:cNvPr id="8" name="Group 5"/>
            <p:cNvGrpSpPr>
              <a:grpSpLocks/>
            </p:cNvGrpSpPr>
            <p:nvPr/>
          </p:nvGrpSpPr>
          <p:grpSpPr bwMode="auto">
            <a:xfrm>
              <a:off x="1830388" y="815975"/>
              <a:ext cx="1371600" cy="1255713"/>
              <a:chOff x="1056" y="768"/>
              <a:chExt cx="672" cy="624"/>
            </a:xfrm>
          </p:grpSpPr>
          <p:sp>
            <p:nvSpPr>
              <p:cNvPr id="67" name="Rectangle 6"/>
              <p:cNvSpPr>
                <a:spLocks noChangeArrowheads="1"/>
              </p:cNvSpPr>
              <p:nvPr/>
            </p:nvSpPr>
            <p:spPr bwMode="auto">
              <a:xfrm>
                <a:off x="1152" y="912"/>
                <a:ext cx="480" cy="480"/>
              </a:xfrm>
              <a:prstGeom prst="rect">
                <a:avLst/>
              </a:prstGeom>
              <a:solidFill>
                <a:schemeClr val="bg2"/>
              </a:solidFill>
              <a:ln w="9525">
                <a:solidFill>
                  <a:schemeClr val="tx1"/>
                </a:solidFill>
                <a:miter lim="800000"/>
                <a:headEnd/>
                <a:tailEnd/>
              </a:ln>
              <a:effectLst/>
            </p:spPr>
            <p:txBody>
              <a:bodyPr wrap="none" anchor="ctr"/>
              <a:lstStyle/>
              <a:p>
                <a:endParaRPr lang="en-US"/>
              </a:p>
            </p:txBody>
          </p:sp>
          <p:sp>
            <p:nvSpPr>
              <p:cNvPr id="68" name="AutoShape 7"/>
              <p:cNvSpPr>
                <a:spLocks noChangeArrowheads="1"/>
              </p:cNvSpPr>
              <p:nvPr/>
            </p:nvSpPr>
            <p:spPr bwMode="auto">
              <a:xfrm>
                <a:off x="1056" y="768"/>
                <a:ext cx="672" cy="144"/>
              </a:xfrm>
              <a:prstGeom prst="triangle">
                <a:avLst>
                  <a:gd name="adj" fmla="val 50000"/>
                </a:avLst>
              </a:prstGeom>
              <a:solidFill>
                <a:schemeClr val="bg2"/>
              </a:solidFill>
              <a:ln w="9525">
                <a:solidFill>
                  <a:schemeClr val="tx1"/>
                </a:solidFill>
                <a:miter lim="800000"/>
                <a:headEnd/>
                <a:tailEnd/>
              </a:ln>
              <a:effectLst/>
            </p:spPr>
            <p:txBody>
              <a:bodyPr wrap="none" anchor="ctr"/>
              <a:lstStyle/>
              <a:p>
                <a:endParaRPr lang="en-US"/>
              </a:p>
            </p:txBody>
          </p:sp>
        </p:grpSp>
        <p:sp>
          <p:nvSpPr>
            <p:cNvPr id="9" name="Freeform 8"/>
            <p:cNvSpPr>
              <a:spLocks/>
            </p:cNvSpPr>
            <p:nvPr/>
          </p:nvSpPr>
          <p:spPr bwMode="auto">
            <a:xfrm>
              <a:off x="914400" y="1900238"/>
              <a:ext cx="7305675" cy="665162"/>
            </a:xfrm>
            <a:custGeom>
              <a:avLst/>
              <a:gdLst/>
              <a:ahLst/>
              <a:cxnLst>
                <a:cxn ang="0">
                  <a:pos x="0" y="264"/>
                </a:cxn>
                <a:cxn ang="0">
                  <a:pos x="144" y="216"/>
                </a:cxn>
                <a:cxn ang="0">
                  <a:pos x="240" y="72"/>
                </a:cxn>
                <a:cxn ang="0">
                  <a:pos x="576" y="24"/>
                </a:cxn>
                <a:cxn ang="0">
                  <a:pos x="1104" y="24"/>
                </a:cxn>
                <a:cxn ang="0">
                  <a:pos x="1440" y="24"/>
                </a:cxn>
                <a:cxn ang="0">
                  <a:pos x="1584" y="168"/>
                </a:cxn>
                <a:cxn ang="0">
                  <a:pos x="1728" y="264"/>
                </a:cxn>
                <a:cxn ang="0">
                  <a:pos x="2016" y="264"/>
                </a:cxn>
                <a:cxn ang="0">
                  <a:pos x="2352" y="264"/>
                </a:cxn>
                <a:cxn ang="0">
                  <a:pos x="2640" y="264"/>
                </a:cxn>
                <a:cxn ang="0">
                  <a:pos x="2736" y="168"/>
                </a:cxn>
                <a:cxn ang="0">
                  <a:pos x="2976" y="168"/>
                </a:cxn>
                <a:cxn ang="0">
                  <a:pos x="3065" y="256"/>
                </a:cxn>
              </a:cxnLst>
              <a:rect l="0" t="0" r="r" b="b"/>
              <a:pathLst>
                <a:path w="3065" h="280">
                  <a:moveTo>
                    <a:pt x="0" y="264"/>
                  </a:moveTo>
                  <a:cubicBezTo>
                    <a:pt x="24" y="256"/>
                    <a:pt x="104" y="248"/>
                    <a:pt x="144" y="216"/>
                  </a:cubicBezTo>
                  <a:cubicBezTo>
                    <a:pt x="184" y="184"/>
                    <a:pt x="168" y="104"/>
                    <a:pt x="240" y="72"/>
                  </a:cubicBezTo>
                  <a:cubicBezTo>
                    <a:pt x="312" y="40"/>
                    <a:pt x="432" y="32"/>
                    <a:pt x="576" y="24"/>
                  </a:cubicBezTo>
                  <a:cubicBezTo>
                    <a:pt x="720" y="16"/>
                    <a:pt x="960" y="24"/>
                    <a:pt x="1104" y="24"/>
                  </a:cubicBezTo>
                  <a:cubicBezTo>
                    <a:pt x="1248" y="24"/>
                    <a:pt x="1360" y="0"/>
                    <a:pt x="1440" y="24"/>
                  </a:cubicBezTo>
                  <a:cubicBezTo>
                    <a:pt x="1520" y="48"/>
                    <a:pt x="1536" y="128"/>
                    <a:pt x="1584" y="168"/>
                  </a:cubicBezTo>
                  <a:cubicBezTo>
                    <a:pt x="1632" y="208"/>
                    <a:pt x="1656" y="248"/>
                    <a:pt x="1728" y="264"/>
                  </a:cubicBezTo>
                  <a:cubicBezTo>
                    <a:pt x="1800" y="280"/>
                    <a:pt x="1912" y="264"/>
                    <a:pt x="2016" y="264"/>
                  </a:cubicBezTo>
                  <a:cubicBezTo>
                    <a:pt x="2120" y="264"/>
                    <a:pt x="2248" y="264"/>
                    <a:pt x="2352" y="264"/>
                  </a:cubicBezTo>
                  <a:cubicBezTo>
                    <a:pt x="2456" y="264"/>
                    <a:pt x="2576" y="280"/>
                    <a:pt x="2640" y="264"/>
                  </a:cubicBezTo>
                  <a:cubicBezTo>
                    <a:pt x="2704" y="248"/>
                    <a:pt x="2680" y="184"/>
                    <a:pt x="2736" y="168"/>
                  </a:cubicBezTo>
                  <a:cubicBezTo>
                    <a:pt x="2792" y="152"/>
                    <a:pt x="2921" y="153"/>
                    <a:pt x="2976" y="168"/>
                  </a:cubicBezTo>
                  <a:cubicBezTo>
                    <a:pt x="3031" y="183"/>
                    <a:pt x="3046" y="238"/>
                    <a:pt x="3065" y="256"/>
                  </a:cubicBezTo>
                </a:path>
              </a:pathLst>
            </a:custGeom>
            <a:solidFill>
              <a:srgbClr val="996633"/>
            </a:solidFill>
            <a:ln w="19050" cmpd="sng">
              <a:solidFill>
                <a:srgbClr val="996633"/>
              </a:solidFill>
              <a:round/>
              <a:headEnd/>
              <a:tailEnd/>
            </a:ln>
            <a:effectLst/>
          </p:spPr>
          <p:txBody>
            <a:bodyPr/>
            <a:lstStyle/>
            <a:p>
              <a:endParaRPr lang="en-US"/>
            </a:p>
          </p:txBody>
        </p:sp>
        <p:sp>
          <p:nvSpPr>
            <p:cNvPr id="10" name="Rectangle 9"/>
            <p:cNvSpPr>
              <a:spLocks noChangeArrowheads="1"/>
            </p:cNvSpPr>
            <p:nvPr/>
          </p:nvSpPr>
          <p:spPr bwMode="auto">
            <a:xfrm>
              <a:off x="914400" y="2517775"/>
              <a:ext cx="7321550" cy="228600"/>
            </a:xfrm>
            <a:prstGeom prst="rect">
              <a:avLst/>
            </a:prstGeom>
            <a:solidFill>
              <a:srgbClr val="996633"/>
            </a:solidFill>
            <a:ln w="9525">
              <a:noFill/>
              <a:miter lim="800000"/>
              <a:headEnd/>
              <a:tailEnd/>
            </a:ln>
            <a:effectLst/>
          </p:spPr>
          <p:txBody>
            <a:bodyPr wrap="none" anchor="ctr"/>
            <a:lstStyle/>
            <a:p>
              <a:endParaRPr lang="en-US"/>
            </a:p>
          </p:txBody>
        </p:sp>
        <p:sp>
          <p:nvSpPr>
            <p:cNvPr id="11" name="Rectangle 10" descr="Large confetti"/>
            <p:cNvSpPr>
              <a:spLocks noChangeArrowheads="1"/>
            </p:cNvSpPr>
            <p:nvPr/>
          </p:nvSpPr>
          <p:spPr bwMode="auto">
            <a:xfrm>
              <a:off x="914400" y="2746375"/>
              <a:ext cx="7321550" cy="2511425"/>
            </a:xfrm>
            <a:prstGeom prst="rect">
              <a:avLst/>
            </a:prstGeom>
            <a:pattFill prst="lgConfetti">
              <a:fgClr>
                <a:schemeClr val="accent2"/>
              </a:fgClr>
              <a:bgClr>
                <a:srgbClr val="996633"/>
              </a:bgClr>
            </a:pattFill>
            <a:ln w="9525">
              <a:noFill/>
              <a:miter lim="800000"/>
              <a:headEnd/>
              <a:tailEnd/>
            </a:ln>
            <a:effectLst/>
          </p:spPr>
          <p:txBody>
            <a:bodyPr wrap="none" anchor="ctr"/>
            <a:lstStyle/>
            <a:p>
              <a:endParaRPr lang="en-US"/>
            </a:p>
          </p:txBody>
        </p:sp>
        <p:sp>
          <p:nvSpPr>
            <p:cNvPr id="12" name="Freeform 11"/>
            <p:cNvSpPr>
              <a:spLocks/>
            </p:cNvSpPr>
            <p:nvPr/>
          </p:nvSpPr>
          <p:spPr bwMode="auto">
            <a:xfrm>
              <a:off x="1028700" y="3432175"/>
              <a:ext cx="3019425" cy="344488"/>
            </a:xfrm>
            <a:custGeom>
              <a:avLst/>
              <a:gdLst/>
              <a:ahLst/>
              <a:cxnLst>
                <a:cxn ang="0">
                  <a:pos x="97" y="48"/>
                </a:cxn>
                <a:cxn ang="0">
                  <a:pos x="1188" y="60"/>
                </a:cxn>
                <a:cxn ang="0">
                  <a:pos x="1261" y="66"/>
                </a:cxn>
                <a:cxn ang="0">
                  <a:pos x="1255" y="84"/>
                </a:cxn>
                <a:cxn ang="0">
                  <a:pos x="1194" y="96"/>
                </a:cxn>
                <a:cxn ang="0">
                  <a:pos x="0" y="72"/>
                </a:cxn>
                <a:cxn ang="0">
                  <a:pos x="97" y="48"/>
                </a:cxn>
              </a:cxnLst>
              <a:rect l="0" t="0" r="r" b="b"/>
              <a:pathLst>
                <a:path w="1267" h="145">
                  <a:moveTo>
                    <a:pt x="97" y="48"/>
                  </a:moveTo>
                  <a:cubicBezTo>
                    <a:pt x="439" y="0"/>
                    <a:pt x="835" y="48"/>
                    <a:pt x="1188" y="60"/>
                  </a:cubicBezTo>
                  <a:cubicBezTo>
                    <a:pt x="1212" y="62"/>
                    <a:pt x="1238" y="58"/>
                    <a:pt x="1261" y="66"/>
                  </a:cubicBezTo>
                  <a:cubicBezTo>
                    <a:pt x="1267" y="68"/>
                    <a:pt x="1260" y="80"/>
                    <a:pt x="1255" y="84"/>
                  </a:cubicBezTo>
                  <a:cubicBezTo>
                    <a:pt x="1239" y="97"/>
                    <a:pt x="1214" y="93"/>
                    <a:pt x="1194" y="96"/>
                  </a:cubicBezTo>
                  <a:cubicBezTo>
                    <a:pt x="1031" y="95"/>
                    <a:pt x="363" y="145"/>
                    <a:pt x="0" y="72"/>
                  </a:cubicBezTo>
                  <a:cubicBezTo>
                    <a:pt x="34" y="49"/>
                    <a:pt x="51" y="53"/>
                    <a:pt x="97" y="48"/>
                  </a:cubicBezTo>
                  <a:close/>
                </a:path>
              </a:pathLst>
            </a:custGeom>
            <a:solidFill>
              <a:srgbClr val="663300"/>
            </a:solidFill>
            <a:ln w="9525">
              <a:noFill/>
              <a:round/>
              <a:headEnd/>
              <a:tailEnd/>
            </a:ln>
            <a:effectLst/>
          </p:spPr>
          <p:txBody>
            <a:bodyPr/>
            <a:lstStyle/>
            <a:p>
              <a:endParaRPr lang="en-US"/>
            </a:p>
          </p:txBody>
        </p:sp>
        <p:sp>
          <p:nvSpPr>
            <p:cNvPr id="13" name="Freeform 12"/>
            <p:cNvSpPr>
              <a:spLocks/>
            </p:cNvSpPr>
            <p:nvPr/>
          </p:nvSpPr>
          <p:spPr bwMode="auto">
            <a:xfrm>
              <a:off x="2630488" y="3556000"/>
              <a:ext cx="2746375" cy="684213"/>
            </a:xfrm>
            <a:custGeom>
              <a:avLst/>
              <a:gdLst/>
              <a:ahLst/>
              <a:cxnLst>
                <a:cxn ang="0">
                  <a:pos x="97" y="48"/>
                </a:cxn>
                <a:cxn ang="0">
                  <a:pos x="1188" y="60"/>
                </a:cxn>
                <a:cxn ang="0">
                  <a:pos x="1261" y="66"/>
                </a:cxn>
                <a:cxn ang="0">
                  <a:pos x="1255" y="84"/>
                </a:cxn>
                <a:cxn ang="0">
                  <a:pos x="1194" y="96"/>
                </a:cxn>
                <a:cxn ang="0">
                  <a:pos x="0" y="72"/>
                </a:cxn>
                <a:cxn ang="0">
                  <a:pos x="97" y="48"/>
                </a:cxn>
              </a:cxnLst>
              <a:rect l="0" t="0" r="r" b="b"/>
              <a:pathLst>
                <a:path w="1267" h="145">
                  <a:moveTo>
                    <a:pt x="97" y="48"/>
                  </a:moveTo>
                  <a:cubicBezTo>
                    <a:pt x="439" y="0"/>
                    <a:pt x="835" y="48"/>
                    <a:pt x="1188" y="60"/>
                  </a:cubicBezTo>
                  <a:cubicBezTo>
                    <a:pt x="1212" y="62"/>
                    <a:pt x="1238" y="58"/>
                    <a:pt x="1261" y="66"/>
                  </a:cubicBezTo>
                  <a:cubicBezTo>
                    <a:pt x="1267" y="68"/>
                    <a:pt x="1260" y="80"/>
                    <a:pt x="1255" y="84"/>
                  </a:cubicBezTo>
                  <a:cubicBezTo>
                    <a:pt x="1239" y="97"/>
                    <a:pt x="1214" y="93"/>
                    <a:pt x="1194" y="96"/>
                  </a:cubicBezTo>
                  <a:cubicBezTo>
                    <a:pt x="1031" y="95"/>
                    <a:pt x="363" y="145"/>
                    <a:pt x="0" y="72"/>
                  </a:cubicBezTo>
                  <a:cubicBezTo>
                    <a:pt x="34" y="49"/>
                    <a:pt x="51" y="53"/>
                    <a:pt x="97" y="48"/>
                  </a:cubicBezTo>
                  <a:close/>
                </a:path>
              </a:pathLst>
            </a:custGeom>
            <a:solidFill>
              <a:srgbClr val="663300"/>
            </a:solidFill>
            <a:ln w="9525">
              <a:noFill/>
              <a:round/>
              <a:headEnd/>
              <a:tailEnd/>
            </a:ln>
            <a:effectLst/>
          </p:spPr>
          <p:txBody>
            <a:bodyPr/>
            <a:lstStyle/>
            <a:p>
              <a:endParaRPr lang="en-US"/>
            </a:p>
          </p:txBody>
        </p:sp>
        <p:sp>
          <p:nvSpPr>
            <p:cNvPr id="14" name="Freeform 13"/>
            <p:cNvSpPr>
              <a:spLocks/>
            </p:cNvSpPr>
            <p:nvPr/>
          </p:nvSpPr>
          <p:spPr bwMode="auto">
            <a:xfrm flipH="1" flipV="1">
              <a:off x="5719763" y="3668713"/>
              <a:ext cx="2562225" cy="346075"/>
            </a:xfrm>
            <a:custGeom>
              <a:avLst/>
              <a:gdLst/>
              <a:ahLst/>
              <a:cxnLst>
                <a:cxn ang="0">
                  <a:pos x="97" y="48"/>
                </a:cxn>
                <a:cxn ang="0">
                  <a:pos x="1188" y="60"/>
                </a:cxn>
                <a:cxn ang="0">
                  <a:pos x="1261" y="66"/>
                </a:cxn>
                <a:cxn ang="0">
                  <a:pos x="1255" y="84"/>
                </a:cxn>
                <a:cxn ang="0">
                  <a:pos x="1194" y="96"/>
                </a:cxn>
                <a:cxn ang="0">
                  <a:pos x="0" y="72"/>
                </a:cxn>
                <a:cxn ang="0">
                  <a:pos x="97" y="48"/>
                </a:cxn>
              </a:cxnLst>
              <a:rect l="0" t="0" r="r" b="b"/>
              <a:pathLst>
                <a:path w="1267" h="145">
                  <a:moveTo>
                    <a:pt x="97" y="48"/>
                  </a:moveTo>
                  <a:cubicBezTo>
                    <a:pt x="439" y="0"/>
                    <a:pt x="835" y="48"/>
                    <a:pt x="1188" y="60"/>
                  </a:cubicBezTo>
                  <a:cubicBezTo>
                    <a:pt x="1212" y="62"/>
                    <a:pt x="1238" y="58"/>
                    <a:pt x="1261" y="66"/>
                  </a:cubicBezTo>
                  <a:cubicBezTo>
                    <a:pt x="1267" y="68"/>
                    <a:pt x="1260" y="80"/>
                    <a:pt x="1255" y="84"/>
                  </a:cubicBezTo>
                  <a:cubicBezTo>
                    <a:pt x="1239" y="97"/>
                    <a:pt x="1214" y="93"/>
                    <a:pt x="1194" y="96"/>
                  </a:cubicBezTo>
                  <a:cubicBezTo>
                    <a:pt x="1031" y="95"/>
                    <a:pt x="363" y="145"/>
                    <a:pt x="0" y="72"/>
                  </a:cubicBezTo>
                  <a:cubicBezTo>
                    <a:pt x="34" y="49"/>
                    <a:pt x="51" y="53"/>
                    <a:pt x="97" y="48"/>
                  </a:cubicBezTo>
                  <a:close/>
                </a:path>
              </a:pathLst>
            </a:custGeom>
            <a:solidFill>
              <a:srgbClr val="663300"/>
            </a:solidFill>
            <a:ln w="9525">
              <a:noFill/>
              <a:round/>
              <a:headEnd/>
              <a:tailEnd/>
            </a:ln>
            <a:effectLst/>
          </p:spPr>
          <p:txBody>
            <a:bodyPr/>
            <a:lstStyle/>
            <a:p>
              <a:endParaRPr lang="en-US"/>
            </a:p>
          </p:txBody>
        </p:sp>
        <p:sp>
          <p:nvSpPr>
            <p:cNvPr id="15" name="Freeform 14"/>
            <p:cNvSpPr>
              <a:spLocks/>
            </p:cNvSpPr>
            <p:nvPr/>
          </p:nvSpPr>
          <p:spPr bwMode="auto">
            <a:xfrm>
              <a:off x="914400" y="2984500"/>
              <a:ext cx="7321550" cy="514350"/>
            </a:xfrm>
            <a:custGeom>
              <a:avLst/>
              <a:gdLst/>
              <a:ahLst/>
              <a:cxnLst>
                <a:cxn ang="0">
                  <a:pos x="64" y="67"/>
                </a:cxn>
                <a:cxn ang="0">
                  <a:pos x="312" y="48"/>
                </a:cxn>
                <a:cxn ang="0">
                  <a:pos x="440" y="18"/>
                </a:cxn>
                <a:cxn ang="0">
                  <a:pos x="585" y="6"/>
                </a:cxn>
                <a:cxn ang="0">
                  <a:pos x="985" y="30"/>
                </a:cxn>
                <a:cxn ang="0">
                  <a:pos x="1052" y="48"/>
                </a:cxn>
                <a:cxn ang="0">
                  <a:pos x="1567" y="42"/>
                </a:cxn>
                <a:cxn ang="0">
                  <a:pos x="1725" y="6"/>
                </a:cxn>
                <a:cxn ang="0">
                  <a:pos x="1895" y="30"/>
                </a:cxn>
                <a:cxn ang="0">
                  <a:pos x="1992" y="42"/>
                </a:cxn>
                <a:cxn ang="0">
                  <a:pos x="2604" y="24"/>
                </a:cxn>
                <a:cxn ang="0">
                  <a:pos x="2707" y="0"/>
                </a:cxn>
                <a:cxn ang="0">
                  <a:pos x="2998" y="6"/>
                </a:cxn>
                <a:cxn ang="0">
                  <a:pos x="3035" y="18"/>
                </a:cxn>
                <a:cxn ang="0">
                  <a:pos x="3053" y="30"/>
                </a:cxn>
                <a:cxn ang="0">
                  <a:pos x="3071" y="36"/>
                </a:cxn>
                <a:cxn ang="0">
                  <a:pos x="3072" y="150"/>
                </a:cxn>
                <a:cxn ang="0">
                  <a:pos x="2968" y="192"/>
                </a:cxn>
                <a:cxn ang="0">
                  <a:pos x="2876" y="216"/>
                </a:cxn>
                <a:cxn ang="0">
                  <a:pos x="2812" y="196"/>
                </a:cxn>
                <a:cxn ang="0">
                  <a:pos x="2704" y="176"/>
                </a:cxn>
                <a:cxn ang="0">
                  <a:pos x="2496" y="150"/>
                </a:cxn>
                <a:cxn ang="0">
                  <a:pos x="2112" y="198"/>
                </a:cxn>
                <a:cxn ang="0">
                  <a:pos x="1776" y="150"/>
                </a:cxn>
                <a:cxn ang="0">
                  <a:pos x="1488" y="150"/>
                </a:cxn>
                <a:cxn ang="0">
                  <a:pos x="1248" y="198"/>
                </a:cxn>
                <a:cxn ang="0">
                  <a:pos x="864" y="150"/>
                </a:cxn>
                <a:cxn ang="0">
                  <a:pos x="576" y="150"/>
                </a:cxn>
                <a:cxn ang="0">
                  <a:pos x="336" y="198"/>
                </a:cxn>
                <a:cxn ang="0">
                  <a:pos x="96" y="150"/>
                </a:cxn>
                <a:cxn ang="0">
                  <a:pos x="0" y="150"/>
                </a:cxn>
                <a:cxn ang="0">
                  <a:pos x="0" y="54"/>
                </a:cxn>
                <a:cxn ang="0">
                  <a:pos x="64" y="67"/>
                </a:cxn>
              </a:cxnLst>
              <a:rect l="0" t="0" r="r" b="b"/>
              <a:pathLst>
                <a:path w="3072" h="216">
                  <a:moveTo>
                    <a:pt x="64" y="67"/>
                  </a:moveTo>
                  <a:cubicBezTo>
                    <a:pt x="149" y="39"/>
                    <a:pt x="200" y="52"/>
                    <a:pt x="312" y="48"/>
                  </a:cubicBezTo>
                  <a:cubicBezTo>
                    <a:pt x="358" y="42"/>
                    <a:pt x="396" y="32"/>
                    <a:pt x="440" y="18"/>
                  </a:cubicBezTo>
                  <a:cubicBezTo>
                    <a:pt x="486" y="3"/>
                    <a:pt x="537" y="11"/>
                    <a:pt x="585" y="6"/>
                  </a:cubicBezTo>
                  <a:cubicBezTo>
                    <a:pt x="719" y="11"/>
                    <a:pt x="852" y="11"/>
                    <a:pt x="985" y="30"/>
                  </a:cubicBezTo>
                  <a:cubicBezTo>
                    <a:pt x="1007" y="37"/>
                    <a:pt x="1052" y="48"/>
                    <a:pt x="1052" y="48"/>
                  </a:cubicBezTo>
                  <a:cubicBezTo>
                    <a:pt x="1224" y="46"/>
                    <a:pt x="1395" y="46"/>
                    <a:pt x="1567" y="42"/>
                  </a:cubicBezTo>
                  <a:cubicBezTo>
                    <a:pt x="1618" y="41"/>
                    <a:pt x="1674" y="14"/>
                    <a:pt x="1725" y="6"/>
                  </a:cubicBezTo>
                  <a:cubicBezTo>
                    <a:pt x="1782" y="11"/>
                    <a:pt x="1839" y="17"/>
                    <a:pt x="1895" y="30"/>
                  </a:cubicBezTo>
                  <a:cubicBezTo>
                    <a:pt x="1931" y="54"/>
                    <a:pt x="1946" y="47"/>
                    <a:pt x="1992" y="42"/>
                  </a:cubicBezTo>
                  <a:cubicBezTo>
                    <a:pt x="2197" y="51"/>
                    <a:pt x="2399" y="29"/>
                    <a:pt x="2604" y="24"/>
                  </a:cubicBezTo>
                  <a:cubicBezTo>
                    <a:pt x="2640" y="17"/>
                    <a:pt x="2673" y="11"/>
                    <a:pt x="2707" y="0"/>
                  </a:cubicBezTo>
                  <a:cubicBezTo>
                    <a:pt x="2804" y="2"/>
                    <a:pt x="2901" y="1"/>
                    <a:pt x="2998" y="6"/>
                  </a:cubicBezTo>
                  <a:cubicBezTo>
                    <a:pt x="3011" y="7"/>
                    <a:pt x="3035" y="18"/>
                    <a:pt x="3035" y="18"/>
                  </a:cubicBezTo>
                  <a:cubicBezTo>
                    <a:pt x="3041" y="22"/>
                    <a:pt x="3047" y="27"/>
                    <a:pt x="3053" y="30"/>
                  </a:cubicBezTo>
                  <a:cubicBezTo>
                    <a:pt x="3059" y="33"/>
                    <a:pt x="3071" y="36"/>
                    <a:pt x="3071" y="36"/>
                  </a:cubicBezTo>
                  <a:lnTo>
                    <a:pt x="3072" y="150"/>
                  </a:lnTo>
                  <a:lnTo>
                    <a:pt x="2968" y="192"/>
                  </a:lnTo>
                  <a:lnTo>
                    <a:pt x="2876" y="216"/>
                  </a:lnTo>
                  <a:lnTo>
                    <a:pt x="2812" y="196"/>
                  </a:lnTo>
                  <a:lnTo>
                    <a:pt x="2704" y="176"/>
                  </a:lnTo>
                  <a:lnTo>
                    <a:pt x="2496" y="150"/>
                  </a:lnTo>
                  <a:lnTo>
                    <a:pt x="2112" y="198"/>
                  </a:lnTo>
                  <a:lnTo>
                    <a:pt x="1776" y="150"/>
                  </a:lnTo>
                  <a:lnTo>
                    <a:pt x="1488" y="150"/>
                  </a:lnTo>
                  <a:lnTo>
                    <a:pt x="1248" y="198"/>
                  </a:lnTo>
                  <a:lnTo>
                    <a:pt x="864" y="150"/>
                  </a:lnTo>
                  <a:lnTo>
                    <a:pt x="576" y="150"/>
                  </a:lnTo>
                  <a:lnTo>
                    <a:pt x="336" y="198"/>
                  </a:lnTo>
                  <a:lnTo>
                    <a:pt x="96" y="150"/>
                  </a:lnTo>
                  <a:lnTo>
                    <a:pt x="0" y="150"/>
                  </a:lnTo>
                  <a:lnTo>
                    <a:pt x="0" y="54"/>
                  </a:lnTo>
                  <a:lnTo>
                    <a:pt x="64" y="67"/>
                  </a:lnTo>
                  <a:close/>
                </a:path>
              </a:pathLst>
            </a:custGeom>
            <a:solidFill>
              <a:srgbClr val="FF0000">
                <a:alpha val="50000"/>
              </a:srgbClr>
            </a:solidFill>
            <a:ln w="9525">
              <a:noFill/>
              <a:round/>
              <a:headEnd/>
              <a:tailEnd/>
            </a:ln>
            <a:effectLst/>
          </p:spPr>
          <p:txBody>
            <a:bodyPr/>
            <a:lstStyle/>
            <a:p>
              <a:endParaRPr lang="en-US"/>
            </a:p>
          </p:txBody>
        </p:sp>
        <p:sp>
          <p:nvSpPr>
            <p:cNvPr id="16" name="Freeform 15"/>
            <p:cNvSpPr>
              <a:spLocks/>
            </p:cNvSpPr>
            <p:nvPr/>
          </p:nvSpPr>
          <p:spPr bwMode="auto">
            <a:xfrm flipH="1" flipV="1">
              <a:off x="5148263" y="4687888"/>
              <a:ext cx="2630487" cy="230187"/>
            </a:xfrm>
            <a:custGeom>
              <a:avLst/>
              <a:gdLst/>
              <a:ahLst/>
              <a:cxnLst>
                <a:cxn ang="0">
                  <a:pos x="97" y="48"/>
                </a:cxn>
                <a:cxn ang="0">
                  <a:pos x="1188" y="60"/>
                </a:cxn>
                <a:cxn ang="0">
                  <a:pos x="1261" y="66"/>
                </a:cxn>
                <a:cxn ang="0">
                  <a:pos x="1255" y="84"/>
                </a:cxn>
                <a:cxn ang="0">
                  <a:pos x="1194" y="96"/>
                </a:cxn>
                <a:cxn ang="0">
                  <a:pos x="0" y="72"/>
                </a:cxn>
                <a:cxn ang="0">
                  <a:pos x="97" y="48"/>
                </a:cxn>
              </a:cxnLst>
              <a:rect l="0" t="0" r="r" b="b"/>
              <a:pathLst>
                <a:path w="1267" h="145">
                  <a:moveTo>
                    <a:pt x="97" y="48"/>
                  </a:moveTo>
                  <a:cubicBezTo>
                    <a:pt x="439" y="0"/>
                    <a:pt x="835" y="48"/>
                    <a:pt x="1188" y="60"/>
                  </a:cubicBezTo>
                  <a:cubicBezTo>
                    <a:pt x="1212" y="62"/>
                    <a:pt x="1238" y="58"/>
                    <a:pt x="1261" y="66"/>
                  </a:cubicBezTo>
                  <a:cubicBezTo>
                    <a:pt x="1267" y="68"/>
                    <a:pt x="1260" y="80"/>
                    <a:pt x="1255" y="84"/>
                  </a:cubicBezTo>
                  <a:cubicBezTo>
                    <a:pt x="1239" y="97"/>
                    <a:pt x="1214" y="93"/>
                    <a:pt x="1194" y="96"/>
                  </a:cubicBezTo>
                  <a:cubicBezTo>
                    <a:pt x="1031" y="95"/>
                    <a:pt x="363" y="145"/>
                    <a:pt x="0" y="72"/>
                  </a:cubicBezTo>
                  <a:cubicBezTo>
                    <a:pt x="34" y="49"/>
                    <a:pt x="51" y="53"/>
                    <a:pt x="97" y="48"/>
                  </a:cubicBezTo>
                  <a:close/>
                </a:path>
              </a:pathLst>
            </a:custGeom>
            <a:solidFill>
              <a:srgbClr val="663300"/>
            </a:solidFill>
            <a:ln w="9525">
              <a:noFill/>
              <a:round/>
              <a:headEnd/>
              <a:tailEnd/>
            </a:ln>
            <a:effectLst/>
          </p:spPr>
          <p:txBody>
            <a:bodyPr/>
            <a:lstStyle/>
            <a:p>
              <a:endParaRPr lang="en-US"/>
            </a:p>
          </p:txBody>
        </p:sp>
        <p:grpSp>
          <p:nvGrpSpPr>
            <p:cNvPr id="17" name="Group 16"/>
            <p:cNvGrpSpPr>
              <a:grpSpLocks/>
            </p:cNvGrpSpPr>
            <p:nvPr/>
          </p:nvGrpSpPr>
          <p:grpSpPr bwMode="auto">
            <a:xfrm>
              <a:off x="3244850" y="1943100"/>
              <a:ext cx="0" cy="3309938"/>
              <a:chOff x="1842" y="714"/>
              <a:chExt cx="0" cy="1392"/>
            </a:xfrm>
          </p:grpSpPr>
          <p:sp>
            <p:nvSpPr>
              <p:cNvPr id="65" name="Line 17"/>
              <p:cNvSpPr>
                <a:spLocks noChangeShapeType="1"/>
              </p:cNvSpPr>
              <p:nvPr/>
            </p:nvSpPr>
            <p:spPr bwMode="auto">
              <a:xfrm flipV="1">
                <a:off x="1842" y="714"/>
                <a:ext cx="0" cy="1382"/>
              </a:xfrm>
              <a:prstGeom prst="line">
                <a:avLst/>
              </a:prstGeom>
              <a:noFill/>
              <a:ln w="28575">
                <a:solidFill>
                  <a:schemeClr val="tx1"/>
                </a:solidFill>
                <a:round/>
                <a:headEnd/>
                <a:tailEnd/>
              </a:ln>
              <a:effectLst/>
            </p:spPr>
            <p:txBody>
              <a:bodyPr/>
              <a:lstStyle/>
              <a:p>
                <a:endParaRPr lang="en-US"/>
              </a:p>
            </p:txBody>
          </p:sp>
          <p:sp>
            <p:nvSpPr>
              <p:cNvPr id="66" name="Line 18"/>
              <p:cNvSpPr>
                <a:spLocks noChangeShapeType="1"/>
              </p:cNvSpPr>
              <p:nvPr/>
            </p:nvSpPr>
            <p:spPr bwMode="auto">
              <a:xfrm flipV="1">
                <a:off x="1842" y="2010"/>
                <a:ext cx="0" cy="96"/>
              </a:xfrm>
              <a:prstGeom prst="line">
                <a:avLst/>
              </a:prstGeom>
              <a:noFill/>
              <a:ln w="28575">
                <a:pattFill prst="dkHorz">
                  <a:fgClr>
                    <a:schemeClr val="tx1"/>
                  </a:fgClr>
                  <a:bgClr>
                    <a:srgbClr val="0000FF"/>
                  </a:bgClr>
                </a:pattFill>
                <a:round/>
                <a:headEnd/>
                <a:tailEnd/>
              </a:ln>
              <a:effectLst/>
            </p:spPr>
            <p:txBody>
              <a:bodyPr/>
              <a:lstStyle/>
              <a:p>
                <a:endParaRPr lang="en-US"/>
              </a:p>
            </p:txBody>
          </p:sp>
        </p:grpSp>
        <p:grpSp>
          <p:nvGrpSpPr>
            <p:cNvPr id="18" name="Group 19"/>
            <p:cNvGrpSpPr>
              <a:grpSpLocks/>
            </p:cNvGrpSpPr>
            <p:nvPr/>
          </p:nvGrpSpPr>
          <p:grpSpPr bwMode="auto">
            <a:xfrm>
              <a:off x="1714500" y="1900238"/>
              <a:ext cx="0" cy="1512887"/>
              <a:chOff x="1200" y="696"/>
              <a:chExt cx="0" cy="636"/>
            </a:xfrm>
          </p:grpSpPr>
          <p:sp>
            <p:nvSpPr>
              <p:cNvPr id="63" name="Line 20"/>
              <p:cNvSpPr>
                <a:spLocks noChangeShapeType="1"/>
              </p:cNvSpPr>
              <p:nvPr/>
            </p:nvSpPr>
            <p:spPr bwMode="auto">
              <a:xfrm flipV="1">
                <a:off x="1200" y="696"/>
                <a:ext cx="0" cy="624"/>
              </a:xfrm>
              <a:prstGeom prst="line">
                <a:avLst/>
              </a:prstGeom>
              <a:noFill/>
              <a:ln w="28575">
                <a:solidFill>
                  <a:schemeClr val="tx1"/>
                </a:solidFill>
                <a:round/>
                <a:headEnd/>
                <a:tailEnd/>
              </a:ln>
              <a:effectLst/>
            </p:spPr>
            <p:txBody>
              <a:bodyPr/>
              <a:lstStyle/>
              <a:p>
                <a:endParaRPr lang="en-US"/>
              </a:p>
            </p:txBody>
          </p:sp>
          <p:sp>
            <p:nvSpPr>
              <p:cNvPr id="64" name="Line 21"/>
              <p:cNvSpPr>
                <a:spLocks noChangeShapeType="1"/>
              </p:cNvSpPr>
              <p:nvPr/>
            </p:nvSpPr>
            <p:spPr bwMode="auto">
              <a:xfrm flipV="1">
                <a:off x="1200" y="1236"/>
                <a:ext cx="0" cy="96"/>
              </a:xfrm>
              <a:prstGeom prst="line">
                <a:avLst/>
              </a:prstGeom>
              <a:noFill/>
              <a:ln w="28575">
                <a:pattFill prst="dkHorz">
                  <a:fgClr>
                    <a:schemeClr val="tx1"/>
                  </a:fgClr>
                  <a:bgClr>
                    <a:srgbClr val="0000FF"/>
                  </a:bgClr>
                </a:pattFill>
                <a:round/>
                <a:headEnd/>
                <a:tailEnd/>
              </a:ln>
              <a:effectLst/>
            </p:spPr>
            <p:txBody>
              <a:bodyPr/>
              <a:lstStyle/>
              <a:p>
                <a:endParaRPr lang="en-US"/>
              </a:p>
            </p:txBody>
          </p:sp>
        </p:grpSp>
        <p:sp>
          <p:nvSpPr>
            <p:cNvPr id="19" name="Line 22"/>
            <p:cNvSpPr>
              <a:spLocks noChangeShapeType="1"/>
            </p:cNvSpPr>
            <p:nvPr/>
          </p:nvSpPr>
          <p:spPr bwMode="auto">
            <a:xfrm flipV="1">
              <a:off x="7735888" y="3117850"/>
              <a:ext cx="0" cy="228600"/>
            </a:xfrm>
            <a:prstGeom prst="line">
              <a:avLst/>
            </a:prstGeom>
            <a:noFill/>
            <a:ln w="38100">
              <a:pattFill prst="dkHorz">
                <a:fgClr>
                  <a:schemeClr val="tx1"/>
                </a:fgClr>
                <a:bgClr>
                  <a:srgbClr val="0000FF"/>
                </a:bgClr>
              </a:pattFill>
              <a:round/>
              <a:headEnd/>
              <a:tailEnd/>
            </a:ln>
            <a:effectLst/>
          </p:spPr>
          <p:txBody>
            <a:bodyPr/>
            <a:lstStyle/>
            <a:p>
              <a:endParaRPr lang="en-US"/>
            </a:p>
          </p:txBody>
        </p:sp>
        <p:sp>
          <p:nvSpPr>
            <p:cNvPr id="20" name="Line 23"/>
            <p:cNvSpPr>
              <a:spLocks noChangeShapeType="1"/>
            </p:cNvSpPr>
            <p:nvPr/>
          </p:nvSpPr>
          <p:spPr bwMode="auto">
            <a:xfrm flipV="1">
              <a:off x="7735888" y="3089275"/>
              <a:ext cx="0" cy="342900"/>
            </a:xfrm>
            <a:prstGeom prst="line">
              <a:avLst/>
            </a:prstGeom>
            <a:noFill/>
            <a:ln w="38100">
              <a:pattFill prst="dkHorz">
                <a:fgClr>
                  <a:schemeClr val="tx1"/>
                </a:fgClr>
                <a:bgClr>
                  <a:srgbClr val="0000FF"/>
                </a:bgClr>
              </a:pattFill>
              <a:round/>
              <a:headEnd/>
              <a:tailEnd/>
            </a:ln>
            <a:effectLst/>
          </p:spPr>
          <p:txBody>
            <a:bodyPr/>
            <a:lstStyle/>
            <a:p>
              <a:endParaRPr lang="en-US"/>
            </a:p>
          </p:txBody>
        </p:sp>
        <p:sp>
          <p:nvSpPr>
            <p:cNvPr id="21" name="Rectangle 24"/>
            <p:cNvSpPr>
              <a:spLocks noChangeArrowheads="1"/>
            </p:cNvSpPr>
            <p:nvPr/>
          </p:nvSpPr>
          <p:spPr bwMode="auto">
            <a:xfrm>
              <a:off x="2173288" y="1330325"/>
              <a:ext cx="342900" cy="227013"/>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22" name="Line 25"/>
            <p:cNvSpPr>
              <a:spLocks noChangeShapeType="1"/>
            </p:cNvSpPr>
            <p:nvPr/>
          </p:nvSpPr>
          <p:spPr bwMode="auto">
            <a:xfrm>
              <a:off x="3335338" y="5143500"/>
              <a:ext cx="325437" cy="0"/>
            </a:xfrm>
            <a:prstGeom prst="line">
              <a:avLst/>
            </a:prstGeom>
            <a:noFill/>
            <a:ln w="19050">
              <a:solidFill>
                <a:srgbClr val="0000FF"/>
              </a:solidFill>
              <a:round/>
              <a:headEnd type="triangle" w="med" len="med"/>
              <a:tailEnd/>
            </a:ln>
            <a:effectLst/>
          </p:spPr>
          <p:txBody>
            <a:bodyPr/>
            <a:lstStyle/>
            <a:p>
              <a:endParaRPr lang="en-US"/>
            </a:p>
          </p:txBody>
        </p:sp>
        <p:sp>
          <p:nvSpPr>
            <p:cNvPr id="23" name="Line 26"/>
            <p:cNvSpPr>
              <a:spLocks noChangeShapeType="1"/>
            </p:cNvSpPr>
            <p:nvPr/>
          </p:nvSpPr>
          <p:spPr bwMode="auto">
            <a:xfrm>
              <a:off x="2801938" y="5143500"/>
              <a:ext cx="323850" cy="0"/>
            </a:xfrm>
            <a:prstGeom prst="line">
              <a:avLst/>
            </a:prstGeom>
            <a:noFill/>
            <a:ln w="19050">
              <a:solidFill>
                <a:srgbClr val="0000FF"/>
              </a:solidFill>
              <a:round/>
              <a:headEnd/>
              <a:tailEnd type="triangle" w="med" len="med"/>
            </a:ln>
            <a:effectLst/>
          </p:spPr>
          <p:txBody>
            <a:bodyPr/>
            <a:lstStyle/>
            <a:p>
              <a:endParaRPr lang="en-US"/>
            </a:p>
          </p:txBody>
        </p:sp>
        <p:sp>
          <p:nvSpPr>
            <p:cNvPr id="24" name="Line 27"/>
            <p:cNvSpPr>
              <a:spLocks noChangeShapeType="1"/>
            </p:cNvSpPr>
            <p:nvPr/>
          </p:nvSpPr>
          <p:spPr bwMode="auto">
            <a:xfrm flipH="1">
              <a:off x="4267200" y="4648200"/>
              <a:ext cx="454025" cy="152400"/>
            </a:xfrm>
            <a:prstGeom prst="line">
              <a:avLst/>
            </a:prstGeom>
            <a:noFill/>
            <a:ln w="38100">
              <a:solidFill>
                <a:srgbClr val="0000FF"/>
              </a:solidFill>
              <a:round/>
              <a:headEnd/>
              <a:tailEnd type="triangle" w="med" len="med"/>
            </a:ln>
            <a:effectLst/>
          </p:spPr>
          <p:txBody>
            <a:bodyPr/>
            <a:lstStyle/>
            <a:p>
              <a:endParaRPr lang="en-US"/>
            </a:p>
          </p:txBody>
        </p:sp>
        <p:sp>
          <p:nvSpPr>
            <p:cNvPr id="25" name="Line 28"/>
            <p:cNvSpPr>
              <a:spLocks noChangeShapeType="1"/>
            </p:cNvSpPr>
            <p:nvPr/>
          </p:nvSpPr>
          <p:spPr bwMode="auto">
            <a:xfrm flipV="1">
              <a:off x="4114800" y="3200400"/>
              <a:ext cx="3175" cy="381000"/>
            </a:xfrm>
            <a:prstGeom prst="line">
              <a:avLst/>
            </a:prstGeom>
            <a:noFill/>
            <a:ln w="38100">
              <a:solidFill>
                <a:srgbClr val="0000FF"/>
              </a:solidFill>
              <a:round/>
              <a:headEnd type="triangle" w="med" len="med"/>
              <a:tailEnd/>
            </a:ln>
            <a:effectLst/>
          </p:spPr>
          <p:txBody>
            <a:bodyPr/>
            <a:lstStyle/>
            <a:p>
              <a:endParaRPr lang="en-US"/>
            </a:p>
          </p:txBody>
        </p:sp>
        <p:sp>
          <p:nvSpPr>
            <p:cNvPr id="26" name="Line 29"/>
            <p:cNvSpPr>
              <a:spLocks noChangeShapeType="1"/>
            </p:cNvSpPr>
            <p:nvPr/>
          </p:nvSpPr>
          <p:spPr bwMode="auto">
            <a:xfrm flipV="1">
              <a:off x="7735888" y="2087563"/>
              <a:ext cx="0" cy="1096962"/>
            </a:xfrm>
            <a:prstGeom prst="line">
              <a:avLst/>
            </a:prstGeom>
            <a:noFill/>
            <a:ln w="38100">
              <a:solidFill>
                <a:schemeClr val="tx1"/>
              </a:solidFill>
              <a:round/>
              <a:headEnd/>
              <a:tailEnd/>
            </a:ln>
            <a:effectLst/>
          </p:spPr>
          <p:txBody>
            <a:bodyPr/>
            <a:lstStyle/>
            <a:p>
              <a:endParaRPr lang="en-US"/>
            </a:p>
          </p:txBody>
        </p:sp>
        <p:sp>
          <p:nvSpPr>
            <p:cNvPr id="27" name="Text Box 30"/>
            <p:cNvSpPr txBox="1">
              <a:spLocks noChangeArrowheads="1"/>
            </p:cNvSpPr>
            <p:nvPr/>
          </p:nvSpPr>
          <p:spPr bwMode="auto">
            <a:xfrm>
              <a:off x="1992313" y="1943100"/>
              <a:ext cx="1028700" cy="579438"/>
            </a:xfrm>
            <a:prstGeom prst="rect">
              <a:avLst/>
            </a:prstGeom>
            <a:noFill/>
            <a:ln w="9525">
              <a:noFill/>
              <a:miter lim="800000"/>
              <a:headEnd/>
              <a:tailEnd/>
            </a:ln>
            <a:effectLst/>
          </p:spPr>
          <p:txBody>
            <a:bodyPr wrap="none">
              <a:spAutoFit/>
            </a:bodyPr>
            <a:lstStyle/>
            <a:p>
              <a:pPr algn="ctr" eaLnBrk="1" hangingPunct="1"/>
              <a:r>
                <a:rPr lang="en-US" sz="1600">
                  <a:latin typeface="Arial" charset="0"/>
                </a:rPr>
                <a:t>Domestic</a:t>
              </a:r>
            </a:p>
            <a:p>
              <a:pPr algn="ctr" eaLnBrk="1" hangingPunct="1"/>
              <a:r>
                <a:rPr lang="en-US" sz="1600">
                  <a:latin typeface="Arial" charset="0"/>
                </a:rPr>
                <a:t>use</a:t>
              </a:r>
            </a:p>
          </p:txBody>
        </p:sp>
        <p:sp>
          <p:nvSpPr>
            <p:cNvPr id="28" name="Text Box 31"/>
            <p:cNvSpPr txBox="1">
              <a:spLocks noChangeArrowheads="1"/>
            </p:cNvSpPr>
            <p:nvPr/>
          </p:nvSpPr>
          <p:spPr bwMode="auto">
            <a:xfrm>
              <a:off x="5559425" y="3124200"/>
              <a:ext cx="411163" cy="304800"/>
            </a:xfrm>
            <a:prstGeom prst="rect">
              <a:avLst/>
            </a:prstGeom>
            <a:noFill/>
            <a:ln w="9525">
              <a:noFill/>
              <a:miter lim="800000"/>
              <a:headEnd/>
              <a:tailEnd/>
            </a:ln>
            <a:effectLst/>
          </p:spPr>
          <p:txBody>
            <a:bodyPr wrap="none">
              <a:spAutoFit/>
            </a:bodyPr>
            <a:lstStyle/>
            <a:p>
              <a:pPr eaLnBrk="1" hangingPunct="1"/>
              <a:r>
                <a:rPr lang="en-US" sz="1400" b="1">
                  <a:solidFill>
                    <a:srgbClr val="FF0000"/>
                  </a:solidFill>
                  <a:latin typeface="Arial" charset="0"/>
                </a:rPr>
                <a:t>As</a:t>
              </a:r>
            </a:p>
          </p:txBody>
        </p:sp>
        <p:sp>
          <p:nvSpPr>
            <p:cNvPr id="29" name="Text Box 32"/>
            <p:cNvSpPr txBox="1">
              <a:spLocks noChangeArrowheads="1"/>
            </p:cNvSpPr>
            <p:nvPr/>
          </p:nvSpPr>
          <p:spPr bwMode="auto">
            <a:xfrm>
              <a:off x="3546475" y="3124200"/>
              <a:ext cx="411163" cy="304800"/>
            </a:xfrm>
            <a:prstGeom prst="rect">
              <a:avLst/>
            </a:prstGeom>
            <a:noFill/>
            <a:ln w="9525">
              <a:noFill/>
              <a:miter lim="800000"/>
              <a:headEnd/>
              <a:tailEnd/>
            </a:ln>
            <a:effectLst/>
          </p:spPr>
          <p:txBody>
            <a:bodyPr wrap="none">
              <a:spAutoFit/>
            </a:bodyPr>
            <a:lstStyle/>
            <a:p>
              <a:pPr eaLnBrk="1" hangingPunct="1"/>
              <a:r>
                <a:rPr lang="en-US" sz="1400" b="1">
                  <a:solidFill>
                    <a:srgbClr val="FF0000"/>
                  </a:solidFill>
                  <a:latin typeface="Arial" charset="0"/>
                </a:rPr>
                <a:t>As</a:t>
              </a:r>
            </a:p>
          </p:txBody>
        </p:sp>
        <p:graphicFrame>
          <p:nvGraphicFramePr>
            <p:cNvPr id="30" name="Object 33"/>
            <p:cNvGraphicFramePr>
              <a:graphicFrameLocks noChangeAspect="1"/>
            </p:cNvGraphicFramePr>
            <p:nvPr>
              <p:extLst>
                <p:ext uri="{D42A27DB-BD31-4B8C-83A1-F6EECF244321}">
                  <p14:modId xmlns:p14="http://schemas.microsoft.com/office/powerpoint/2010/main" val="4095118931"/>
                </p:ext>
              </p:extLst>
            </p:nvPr>
          </p:nvGraphicFramePr>
          <p:xfrm>
            <a:off x="3495675" y="914400"/>
            <a:ext cx="439738" cy="1038225"/>
          </p:xfrm>
          <a:graphic>
            <a:graphicData uri="http://schemas.openxmlformats.org/presentationml/2006/ole">
              <mc:AlternateContent xmlns:mc="http://schemas.openxmlformats.org/markup-compatibility/2006">
                <mc:Choice xmlns:v="urn:schemas-microsoft-com:vml" Requires="v">
                  <p:oleObj spid="_x0000_s1063" name="Clip" r:id="rId4" imgW="1857600" imgH="3995640" progId="">
                    <p:embed/>
                  </p:oleObj>
                </mc:Choice>
                <mc:Fallback>
                  <p:oleObj name="Clip" r:id="rId4" imgW="1857600" imgH="39956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5675" y="914400"/>
                          <a:ext cx="439738" cy="1038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1" name="Picture 34" descr="handpump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28950" y="1263650"/>
              <a:ext cx="365125" cy="688975"/>
            </a:xfrm>
            <a:prstGeom prst="rect">
              <a:avLst/>
            </a:prstGeom>
            <a:noFill/>
          </p:spPr>
        </p:pic>
        <p:sp>
          <p:nvSpPr>
            <p:cNvPr id="32" name="Text Box 35"/>
            <p:cNvSpPr txBox="1">
              <a:spLocks noChangeArrowheads="1"/>
            </p:cNvSpPr>
            <p:nvPr/>
          </p:nvSpPr>
          <p:spPr bwMode="auto">
            <a:xfrm>
              <a:off x="5514975" y="1873250"/>
              <a:ext cx="962025" cy="336550"/>
            </a:xfrm>
            <a:prstGeom prst="rect">
              <a:avLst/>
            </a:prstGeom>
            <a:noFill/>
            <a:ln w="9525">
              <a:noFill/>
              <a:miter lim="800000"/>
              <a:headEnd/>
              <a:tailEnd/>
            </a:ln>
            <a:effectLst/>
          </p:spPr>
          <p:txBody>
            <a:bodyPr wrap="none">
              <a:spAutoFit/>
            </a:bodyPr>
            <a:lstStyle/>
            <a:p>
              <a:pPr eaLnBrk="1" hangingPunct="1"/>
              <a:r>
                <a:rPr lang="en-US" sz="1600">
                  <a:latin typeface="Arial" charset="0"/>
                </a:rPr>
                <a:t>irrigation</a:t>
              </a:r>
            </a:p>
          </p:txBody>
        </p:sp>
        <p:sp>
          <p:nvSpPr>
            <p:cNvPr id="33" name="Text Box 36"/>
            <p:cNvSpPr txBox="1">
              <a:spLocks noChangeArrowheads="1"/>
            </p:cNvSpPr>
            <p:nvPr/>
          </p:nvSpPr>
          <p:spPr bwMode="auto">
            <a:xfrm>
              <a:off x="4572000" y="4800600"/>
              <a:ext cx="411163" cy="304800"/>
            </a:xfrm>
            <a:prstGeom prst="rect">
              <a:avLst/>
            </a:prstGeom>
            <a:noFill/>
            <a:ln w="9525">
              <a:noFill/>
              <a:miter lim="800000"/>
              <a:headEnd/>
              <a:tailEnd/>
            </a:ln>
            <a:effectLst/>
          </p:spPr>
          <p:txBody>
            <a:bodyPr wrap="none">
              <a:spAutoFit/>
            </a:bodyPr>
            <a:lstStyle/>
            <a:p>
              <a:pPr eaLnBrk="1" hangingPunct="1"/>
              <a:r>
                <a:rPr lang="en-US" sz="1400" b="1">
                  <a:solidFill>
                    <a:srgbClr val="FF0000"/>
                  </a:solidFill>
                  <a:latin typeface="Arial" charset="0"/>
                </a:rPr>
                <a:t>As</a:t>
              </a:r>
            </a:p>
          </p:txBody>
        </p:sp>
        <p:sp>
          <p:nvSpPr>
            <p:cNvPr id="34" name="Oval 37"/>
            <p:cNvSpPr>
              <a:spLocks noChangeArrowheads="1"/>
            </p:cNvSpPr>
            <p:nvPr/>
          </p:nvSpPr>
          <p:spPr bwMode="auto">
            <a:xfrm>
              <a:off x="4886325" y="2419350"/>
              <a:ext cx="2057400" cy="152400"/>
            </a:xfrm>
            <a:prstGeom prst="ellipse">
              <a:avLst/>
            </a:prstGeom>
            <a:solidFill>
              <a:srgbClr val="FF0000">
                <a:alpha val="50000"/>
              </a:srgbClr>
            </a:solidFill>
            <a:ln w="9525">
              <a:noFill/>
              <a:round/>
              <a:headEnd/>
              <a:tailEnd/>
            </a:ln>
            <a:effectLst/>
          </p:spPr>
          <p:txBody>
            <a:bodyPr wrap="none" anchor="ctr"/>
            <a:lstStyle/>
            <a:p>
              <a:endParaRPr lang="en-US"/>
            </a:p>
          </p:txBody>
        </p:sp>
        <p:sp>
          <p:nvSpPr>
            <p:cNvPr id="35" name="Text Box 38"/>
            <p:cNvSpPr txBox="1">
              <a:spLocks noChangeArrowheads="1"/>
            </p:cNvSpPr>
            <p:nvPr/>
          </p:nvSpPr>
          <p:spPr bwMode="auto">
            <a:xfrm>
              <a:off x="3246438" y="4800600"/>
              <a:ext cx="411162" cy="304800"/>
            </a:xfrm>
            <a:prstGeom prst="rect">
              <a:avLst/>
            </a:prstGeom>
            <a:noFill/>
            <a:ln w="9525">
              <a:noFill/>
              <a:miter lim="800000"/>
              <a:headEnd/>
              <a:tailEnd/>
            </a:ln>
            <a:effectLst/>
          </p:spPr>
          <p:txBody>
            <a:bodyPr wrap="none">
              <a:spAutoFit/>
            </a:bodyPr>
            <a:lstStyle/>
            <a:p>
              <a:pPr eaLnBrk="1" hangingPunct="1"/>
              <a:r>
                <a:rPr lang="en-US" sz="1400" b="1">
                  <a:solidFill>
                    <a:srgbClr val="FF0000"/>
                  </a:solidFill>
                  <a:latin typeface="Arial" charset="0"/>
                </a:rPr>
                <a:t>As</a:t>
              </a:r>
            </a:p>
          </p:txBody>
        </p:sp>
        <p:sp>
          <p:nvSpPr>
            <p:cNvPr id="36" name="Line 39"/>
            <p:cNvSpPr>
              <a:spLocks noChangeShapeType="1"/>
            </p:cNvSpPr>
            <p:nvPr/>
          </p:nvSpPr>
          <p:spPr bwMode="auto">
            <a:xfrm>
              <a:off x="3657600" y="4724400"/>
              <a:ext cx="454025" cy="76200"/>
            </a:xfrm>
            <a:prstGeom prst="line">
              <a:avLst/>
            </a:prstGeom>
            <a:noFill/>
            <a:ln w="38100">
              <a:solidFill>
                <a:srgbClr val="0000FF"/>
              </a:solidFill>
              <a:round/>
              <a:headEnd/>
              <a:tailEnd type="triangle" w="med" len="med"/>
            </a:ln>
            <a:effectLst/>
          </p:spPr>
          <p:txBody>
            <a:bodyPr/>
            <a:lstStyle/>
            <a:p>
              <a:endParaRPr lang="en-US"/>
            </a:p>
          </p:txBody>
        </p:sp>
        <p:sp>
          <p:nvSpPr>
            <p:cNvPr id="37" name="Freeform 40"/>
            <p:cNvSpPr>
              <a:spLocks noChangeAspect="1"/>
            </p:cNvSpPr>
            <p:nvPr/>
          </p:nvSpPr>
          <p:spPr bwMode="auto">
            <a:xfrm>
              <a:off x="3305175" y="1676400"/>
              <a:ext cx="114300" cy="209550"/>
            </a:xfrm>
            <a:custGeom>
              <a:avLst/>
              <a:gdLst/>
              <a:ahLst/>
              <a:cxnLst>
                <a:cxn ang="0">
                  <a:pos x="141" y="142"/>
                </a:cxn>
                <a:cxn ang="0">
                  <a:pos x="102" y="194"/>
                </a:cxn>
                <a:cxn ang="0">
                  <a:pos x="64" y="251"/>
                </a:cxn>
                <a:cxn ang="0">
                  <a:pos x="26" y="315"/>
                </a:cxn>
                <a:cxn ang="0">
                  <a:pos x="16" y="392"/>
                </a:cxn>
                <a:cxn ang="0">
                  <a:pos x="16" y="488"/>
                </a:cxn>
                <a:cxn ang="0">
                  <a:pos x="112" y="632"/>
                </a:cxn>
                <a:cxn ang="0">
                  <a:pos x="256" y="632"/>
                </a:cxn>
                <a:cxn ang="0">
                  <a:pos x="326" y="533"/>
                </a:cxn>
                <a:cxn ang="0">
                  <a:pos x="352" y="456"/>
                </a:cxn>
                <a:cxn ang="0">
                  <a:pos x="346" y="354"/>
                </a:cxn>
                <a:cxn ang="0">
                  <a:pos x="294" y="296"/>
                </a:cxn>
                <a:cxn ang="0">
                  <a:pos x="262" y="226"/>
                </a:cxn>
                <a:cxn ang="0">
                  <a:pos x="256" y="104"/>
                </a:cxn>
                <a:cxn ang="0">
                  <a:pos x="282" y="8"/>
                </a:cxn>
                <a:cxn ang="0">
                  <a:pos x="230" y="53"/>
                </a:cxn>
                <a:cxn ang="0">
                  <a:pos x="141" y="142"/>
                </a:cxn>
              </a:cxnLst>
              <a:rect l="0" t="0" r="r" b="b"/>
              <a:pathLst>
                <a:path w="356" h="656">
                  <a:moveTo>
                    <a:pt x="141" y="142"/>
                  </a:moveTo>
                  <a:cubicBezTo>
                    <a:pt x="120" y="165"/>
                    <a:pt x="115" y="176"/>
                    <a:pt x="102" y="194"/>
                  </a:cubicBezTo>
                  <a:cubicBezTo>
                    <a:pt x="89" y="212"/>
                    <a:pt x="77" y="231"/>
                    <a:pt x="64" y="251"/>
                  </a:cubicBezTo>
                  <a:cubicBezTo>
                    <a:pt x="51" y="271"/>
                    <a:pt x="34" y="292"/>
                    <a:pt x="26" y="315"/>
                  </a:cubicBezTo>
                  <a:cubicBezTo>
                    <a:pt x="18" y="338"/>
                    <a:pt x="18" y="363"/>
                    <a:pt x="16" y="392"/>
                  </a:cubicBezTo>
                  <a:cubicBezTo>
                    <a:pt x="14" y="421"/>
                    <a:pt x="0" y="448"/>
                    <a:pt x="16" y="488"/>
                  </a:cubicBezTo>
                  <a:cubicBezTo>
                    <a:pt x="32" y="528"/>
                    <a:pt x="72" y="608"/>
                    <a:pt x="112" y="632"/>
                  </a:cubicBezTo>
                  <a:cubicBezTo>
                    <a:pt x="152" y="656"/>
                    <a:pt x="221" y="648"/>
                    <a:pt x="256" y="632"/>
                  </a:cubicBezTo>
                  <a:cubicBezTo>
                    <a:pt x="291" y="616"/>
                    <a:pt x="310" y="562"/>
                    <a:pt x="326" y="533"/>
                  </a:cubicBezTo>
                  <a:cubicBezTo>
                    <a:pt x="342" y="504"/>
                    <a:pt x="349" y="486"/>
                    <a:pt x="352" y="456"/>
                  </a:cubicBezTo>
                  <a:cubicBezTo>
                    <a:pt x="355" y="426"/>
                    <a:pt x="356" y="381"/>
                    <a:pt x="346" y="354"/>
                  </a:cubicBezTo>
                  <a:cubicBezTo>
                    <a:pt x="336" y="327"/>
                    <a:pt x="308" y="317"/>
                    <a:pt x="294" y="296"/>
                  </a:cubicBezTo>
                  <a:cubicBezTo>
                    <a:pt x="280" y="275"/>
                    <a:pt x="268" y="258"/>
                    <a:pt x="262" y="226"/>
                  </a:cubicBezTo>
                  <a:cubicBezTo>
                    <a:pt x="256" y="194"/>
                    <a:pt x="253" y="140"/>
                    <a:pt x="256" y="104"/>
                  </a:cubicBezTo>
                  <a:cubicBezTo>
                    <a:pt x="259" y="68"/>
                    <a:pt x="286" y="16"/>
                    <a:pt x="282" y="8"/>
                  </a:cubicBezTo>
                  <a:cubicBezTo>
                    <a:pt x="278" y="0"/>
                    <a:pt x="253" y="31"/>
                    <a:pt x="230" y="53"/>
                  </a:cubicBezTo>
                  <a:cubicBezTo>
                    <a:pt x="207" y="75"/>
                    <a:pt x="161" y="118"/>
                    <a:pt x="141" y="142"/>
                  </a:cubicBezTo>
                  <a:close/>
                </a:path>
              </a:pathLst>
            </a:custGeom>
            <a:solidFill>
              <a:srgbClr val="FF0000"/>
            </a:solidFill>
            <a:ln w="9525">
              <a:noFill/>
              <a:round/>
              <a:headEnd/>
              <a:tailEnd/>
            </a:ln>
            <a:effectLst/>
          </p:spPr>
          <p:txBody>
            <a:bodyPr/>
            <a:lstStyle/>
            <a:p>
              <a:endParaRPr lang="en-US"/>
            </a:p>
          </p:txBody>
        </p:sp>
        <p:sp>
          <p:nvSpPr>
            <p:cNvPr id="38" name="Line 41"/>
            <p:cNvSpPr>
              <a:spLocks noChangeShapeType="1"/>
            </p:cNvSpPr>
            <p:nvPr/>
          </p:nvSpPr>
          <p:spPr bwMode="auto">
            <a:xfrm flipV="1">
              <a:off x="3657600" y="4876800"/>
              <a:ext cx="454025" cy="152400"/>
            </a:xfrm>
            <a:prstGeom prst="line">
              <a:avLst/>
            </a:prstGeom>
            <a:noFill/>
            <a:ln w="38100">
              <a:solidFill>
                <a:srgbClr val="0000FF"/>
              </a:solidFill>
              <a:round/>
              <a:headEnd/>
              <a:tailEnd type="triangle" w="med" len="med"/>
            </a:ln>
            <a:effectLst/>
          </p:spPr>
          <p:txBody>
            <a:bodyPr/>
            <a:lstStyle/>
            <a:p>
              <a:endParaRPr lang="en-US"/>
            </a:p>
          </p:txBody>
        </p:sp>
        <p:sp>
          <p:nvSpPr>
            <p:cNvPr id="39" name="Line 42"/>
            <p:cNvSpPr>
              <a:spLocks noChangeShapeType="1"/>
            </p:cNvSpPr>
            <p:nvPr/>
          </p:nvSpPr>
          <p:spPr bwMode="auto">
            <a:xfrm flipV="1">
              <a:off x="4191000" y="4687888"/>
              <a:ext cx="0" cy="341312"/>
            </a:xfrm>
            <a:prstGeom prst="line">
              <a:avLst/>
            </a:prstGeom>
            <a:noFill/>
            <a:ln w="38100">
              <a:pattFill prst="dkHorz">
                <a:fgClr>
                  <a:schemeClr val="tx1"/>
                </a:fgClr>
                <a:bgClr>
                  <a:srgbClr val="0000FF"/>
                </a:bgClr>
              </a:pattFill>
              <a:round/>
              <a:headEnd/>
              <a:tailEnd/>
            </a:ln>
            <a:effectLst/>
          </p:spPr>
          <p:txBody>
            <a:bodyPr/>
            <a:lstStyle/>
            <a:p>
              <a:endParaRPr lang="en-US"/>
            </a:p>
          </p:txBody>
        </p:sp>
        <p:sp>
          <p:nvSpPr>
            <p:cNvPr id="40" name="Line 43"/>
            <p:cNvSpPr>
              <a:spLocks noChangeShapeType="1"/>
            </p:cNvSpPr>
            <p:nvPr/>
          </p:nvSpPr>
          <p:spPr bwMode="auto">
            <a:xfrm flipV="1">
              <a:off x="4191000" y="3063875"/>
              <a:ext cx="0" cy="1736725"/>
            </a:xfrm>
            <a:prstGeom prst="line">
              <a:avLst/>
            </a:prstGeom>
            <a:noFill/>
            <a:ln w="38100">
              <a:solidFill>
                <a:schemeClr val="tx1"/>
              </a:solidFill>
              <a:round/>
              <a:headEnd/>
              <a:tailEnd/>
            </a:ln>
            <a:effectLst/>
          </p:spPr>
          <p:txBody>
            <a:bodyPr/>
            <a:lstStyle/>
            <a:p>
              <a:endParaRPr lang="en-US"/>
            </a:p>
          </p:txBody>
        </p:sp>
        <p:sp>
          <p:nvSpPr>
            <p:cNvPr id="41" name="Line 44"/>
            <p:cNvSpPr>
              <a:spLocks noChangeShapeType="1"/>
            </p:cNvSpPr>
            <p:nvPr/>
          </p:nvSpPr>
          <p:spPr bwMode="auto">
            <a:xfrm flipV="1">
              <a:off x="4267200" y="3200400"/>
              <a:ext cx="3175" cy="381000"/>
            </a:xfrm>
            <a:prstGeom prst="line">
              <a:avLst/>
            </a:prstGeom>
            <a:noFill/>
            <a:ln w="38100">
              <a:solidFill>
                <a:srgbClr val="0000FF"/>
              </a:solidFill>
              <a:round/>
              <a:headEnd type="triangle" w="med" len="med"/>
              <a:tailEnd/>
            </a:ln>
            <a:effectLst/>
          </p:spPr>
          <p:txBody>
            <a:bodyPr/>
            <a:lstStyle/>
            <a:p>
              <a:endParaRPr lang="en-US"/>
            </a:p>
          </p:txBody>
        </p:sp>
        <p:sp>
          <p:nvSpPr>
            <p:cNvPr id="42" name="Line 45"/>
            <p:cNvSpPr>
              <a:spLocks noChangeShapeType="1"/>
            </p:cNvSpPr>
            <p:nvPr/>
          </p:nvSpPr>
          <p:spPr bwMode="auto">
            <a:xfrm flipV="1">
              <a:off x="4267200" y="4114800"/>
              <a:ext cx="3175" cy="381000"/>
            </a:xfrm>
            <a:prstGeom prst="line">
              <a:avLst/>
            </a:prstGeom>
            <a:noFill/>
            <a:ln w="38100">
              <a:solidFill>
                <a:srgbClr val="0000FF"/>
              </a:solidFill>
              <a:round/>
              <a:headEnd type="triangle" w="med" len="med"/>
              <a:tailEnd/>
            </a:ln>
            <a:effectLst/>
          </p:spPr>
          <p:txBody>
            <a:bodyPr/>
            <a:lstStyle/>
            <a:p>
              <a:endParaRPr lang="en-US"/>
            </a:p>
          </p:txBody>
        </p:sp>
        <p:sp>
          <p:nvSpPr>
            <p:cNvPr id="43" name="Line 46"/>
            <p:cNvSpPr>
              <a:spLocks noChangeShapeType="1"/>
            </p:cNvSpPr>
            <p:nvPr/>
          </p:nvSpPr>
          <p:spPr bwMode="auto">
            <a:xfrm flipV="1">
              <a:off x="4114800" y="4114800"/>
              <a:ext cx="3175" cy="381000"/>
            </a:xfrm>
            <a:prstGeom prst="line">
              <a:avLst/>
            </a:prstGeom>
            <a:noFill/>
            <a:ln w="38100">
              <a:solidFill>
                <a:srgbClr val="0000FF"/>
              </a:solidFill>
              <a:round/>
              <a:headEnd type="triangle" w="med" len="med"/>
              <a:tailEnd/>
            </a:ln>
            <a:effectLst/>
          </p:spPr>
          <p:txBody>
            <a:bodyPr/>
            <a:lstStyle/>
            <a:p>
              <a:endParaRPr lang="en-US"/>
            </a:p>
          </p:txBody>
        </p:sp>
        <p:sp>
          <p:nvSpPr>
            <p:cNvPr id="44" name="Oval 47"/>
            <p:cNvSpPr>
              <a:spLocks noChangeArrowheads="1"/>
            </p:cNvSpPr>
            <p:nvPr/>
          </p:nvSpPr>
          <p:spPr bwMode="auto">
            <a:xfrm flipH="1">
              <a:off x="4117975" y="1728788"/>
              <a:ext cx="342900" cy="2286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45" name="Arc 48"/>
            <p:cNvSpPr>
              <a:spLocks/>
            </p:cNvSpPr>
            <p:nvPr/>
          </p:nvSpPr>
          <p:spPr bwMode="auto">
            <a:xfrm>
              <a:off x="4575175" y="1800225"/>
              <a:ext cx="228600" cy="228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FF"/>
              </a:solidFill>
              <a:round/>
              <a:headEnd/>
              <a:tailEnd/>
            </a:ln>
            <a:effectLst/>
          </p:spPr>
          <p:txBody>
            <a:bodyPr wrap="none" anchor="ctr"/>
            <a:lstStyle/>
            <a:p>
              <a:endParaRPr lang="en-US"/>
            </a:p>
          </p:txBody>
        </p:sp>
        <p:sp>
          <p:nvSpPr>
            <p:cNvPr id="46" name="Arc 49"/>
            <p:cNvSpPr>
              <a:spLocks/>
            </p:cNvSpPr>
            <p:nvPr/>
          </p:nvSpPr>
          <p:spPr bwMode="auto">
            <a:xfrm>
              <a:off x="4646613" y="1814513"/>
              <a:ext cx="342900" cy="228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FF0000"/>
              </a:solidFill>
              <a:round/>
              <a:headEnd/>
              <a:tailEnd/>
            </a:ln>
            <a:effectLst/>
          </p:spPr>
          <p:txBody>
            <a:bodyPr wrap="none" anchor="ctr"/>
            <a:lstStyle/>
            <a:p>
              <a:endParaRPr lang="en-US"/>
            </a:p>
          </p:txBody>
        </p:sp>
        <p:sp>
          <p:nvSpPr>
            <p:cNvPr id="47" name="Arc 50"/>
            <p:cNvSpPr>
              <a:spLocks/>
            </p:cNvSpPr>
            <p:nvPr/>
          </p:nvSpPr>
          <p:spPr bwMode="auto">
            <a:xfrm>
              <a:off x="4646613" y="1814513"/>
              <a:ext cx="228600" cy="48577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FF0000"/>
              </a:solidFill>
              <a:round/>
              <a:headEnd/>
              <a:tailEnd/>
            </a:ln>
            <a:effectLst/>
          </p:spPr>
          <p:txBody>
            <a:bodyPr wrap="none" anchor="ctr"/>
            <a:lstStyle/>
            <a:p>
              <a:endParaRPr lang="en-US"/>
            </a:p>
          </p:txBody>
        </p:sp>
        <p:sp>
          <p:nvSpPr>
            <p:cNvPr id="48" name="Arc 51"/>
            <p:cNvSpPr>
              <a:spLocks/>
            </p:cNvSpPr>
            <p:nvPr/>
          </p:nvSpPr>
          <p:spPr bwMode="auto">
            <a:xfrm>
              <a:off x="4689475" y="1803400"/>
              <a:ext cx="344488" cy="450850"/>
            </a:xfrm>
            <a:custGeom>
              <a:avLst/>
              <a:gdLst>
                <a:gd name="G0" fmla="+- 0 0 0"/>
                <a:gd name="G1" fmla="+- 21600 0 0"/>
                <a:gd name="G2" fmla="+- 21600 0 0"/>
                <a:gd name="T0" fmla="*/ 0 w 21600"/>
                <a:gd name="T1" fmla="*/ 0 h 25381"/>
                <a:gd name="T2" fmla="*/ 21267 w 21600"/>
                <a:gd name="T3" fmla="*/ 25381 h 25381"/>
                <a:gd name="T4" fmla="*/ 0 w 21600"/>
                <a:gd name="T5" fmla="*/ 21600 h 25381"/>
              </a:gdLst>
              <a:ahLst/>
              <a:cxnLst>
                <a:cxn ang="0">
                  <a:pos x="T0" y="T1"/>
                </a:cxn>
                <a:cxn ang="0">
                  <a:pos x="T2" y="T3"/>
                </a:cxn>
                <a:cxn ang="0">
                  <a:pos x="T4" y="T5"/>
                </a:cxn>
              </a:cxnLst>
              <a:rect l="0" t="0" r="r" b="b"/>
              <a:pathLst>
                <a:path w="21600" h="25381" fill="none" extrusionOk="0">
                  <a:moveTo>
                    <a:pt x="-1" y="0"/>
                  </a:moveTo>
                  <a:cubicBezTo>
                    <a:pt x="11929" y="0"/>
                    <a:pt x="21600" y="9670"/>
                    <a:pt x="21600" y="21600"/>
                  </a:cubicBezTo>
                  <a:cubicBezTo>
                    <a:pt x="21600" y="22867"/>
                    <a:pt x="21488" y="24132"/>
                    <a:pt x="21266" y="25380"/>
                  </a:cubicBezTo>
                </a:path>
                <a:path w="21600" h="25381" stroke="0" extrusionOk="0">
                  <a:moveTo>
                    <a:pt x="-1" y="0"/>
                  </a:moveTo>
                  <a:cubicBezTo>
                    <a:pt x="11929" y="0"/>
                    <a:pt x="21600" y="9670"/>
                    <a:pt x="21600" y="21600"/>
                  </a:cubicBezTo>
                  <a:cubicBezTo>
                    <a:pt x="21600" y="22867"/>
                    <a:pt x="21488" y="24132"/>
                    <a:pt x="21266" y="25380"/>
                  </a:cubicBezTo>
                  <a:lnTo>
                    <a:pt x="0" y="21600"/>
                  </a:lnTo>
                  <a:close/>
                </a:path>
              </a:pathLst>
            </a:custGeom>
            <a:noFill/>
            <a:ln w="9525">
              <a:solidFill>
                <a:srgbClr val="FF0000"/>
              </a:solidFill>
              <a:round/>
              <a:headEnd/>
              <a:tailEnd/>
            </a:ln>
            <a:effectLst/>
          </p:spPr>
          <p:txBody>
            <a:bodyPr wrap="none" anchor="ctr"/>
            <a:lstStyle/>
            <a:p>
              <a:endParaRPr lang="en-US"/>
            </a:p>
          </p:txBody>
        </p:sp>
        <p:sp>
          <p:nvSpPr>
            <p:cNvPr id="49" name="Arc 52"/>
            <p:cNvSpPr>
              <a:spLocks/>
            </p:cNvSpPr>
            <p:nvPr/>
          </p:nvSpPr>
          <p:spPr bwMode="auto">
            <a:xfrm>
              <a:off x="4689475" y="1843088"/>
              <a:ext cx="344488" cy="457200"/>
            </a:xfrm>
            <a:custGeom>
              <a:avLst/>
              <a:gdLst>
                <a:gd name="G0" fmla="+- 0 0 0"/>
                <a:gd name="G1" fmla="+- 21600 0 0"/>
                <a:gd name="G2" fmla="+- 21600 0 0"/>
                <a:gd name="T0" fmla="*/ 0 w 21600"/>
                <a:gd name="T1" fmla="*/ 0 h 29557"/>
                <a:gd name="T2" fmla="*/ 20081 w 21600"/>
                <a:gd name="T3" fmla="*/ 29557 h 29557"/>
                <a:gd name="T4" fmla="*/ 0 w 21600"/>
                <a:gd name="T5" fmla="*/ 21600 h 29557"/>
              </a:gdLst>
              <a:ahLst/>
              <a:cxnLst>
                <a:cxn ang="0">
                  <a:pos x="T0" y="T1"/>
                </a:cxn>
                <a:cxn ang="0">
                  <a:pos x="T2" y="T3"/>
                </a:cxn>
                <a:cxn ang="0">
                  <a:pos x="T4" y="T5"/>
                </a:cxn>
              </a:cxnLst>
              <a:rect l="0" t="0" r="r" b="b"/>
              <a:pathLst>
                <a:path w="21600" h="29557" fill="none" extrusionOk="0">
                  <a:moveTo>
                    <a:pt x="-1" y="0"/>
                  </a:moveTo>
                  <a:cubicBezTo>
                    <a:pt x="11929" y="0"/>
                    <a:pt x="21600" y="9670"/>
                    <a:pt x="21600" y="21600"/>
                  </a:cubicBezTo>
                  <a:cubicBezTo>
                    <a:pt x="21600" y="24324"/>
                    <a:pt x="21084" y="27024"/>
                    <a:pt x="20080" y="29556"/>
                  </a:cubicBezTo>
                </a:path>
                <a:path w="21600" h="29557" stroke="0" extrusionOk="0">
                  <a:moveTo>
                    <a:pt x="-1" y="0"/>
                  </a:moveTo>
                  <a:cubicBezTo>
                    <a:pt x="11929" y="0"/>
                    <a:pt x="21600" y="9670"/>
                    <a:pt x="21600" y="21600"/>
                  </a:cubicBezTo>
                  <a:cubicBezTo>
                    <a:pt x="21600" y="24324"/>
                    <a:pt x="21084" y="27024"/>
                    <a:pt x="20080" y="29556"/>
                  </a:cubicBezTo>
                  <a:lnTo>
                    <a:pt x="0" y="21600"/>
                  </a:lnTo>
                  <a:close/>
                </a:path>
              </a:pathLst>
            </a:custGeom>
            <a:noFill/>
            <a:ln w="9525">
              <a:solidFill>
                <a:srgbClr val="FF0000"/>
              </a:solidFill>
              <a:round/>
              <a:headEnd/>
              <a:tailEnd/>
            </a:ln>
            <a:effectLst/>
          </p:spPr>
          <p:txBody>
            <a:bodyPr wrap="none" anchor="ctr"/>
            <a:lstStyle/>
            <a:p>
              <a:endParaRPr lang="en-US"/>
            </a:p>
          </p:txBody>
        </p:sp>
        <p:sp>
          <p:nvSpPr>
            <p:cNvPr id="50" name="Arc 53"/>
            <p:cNvSpPr>
              <a:spLocks/>
            </p:cNvSpPr>
            <p:nvPr/>
          </p:nvSpPr>
          <p:spPr bwMode="auto">
            <a:xfrm>
              <a:off x="4818063" y="1857375"/>
              <a:ext cx="230187" cy="4429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FF0000"/>
              </a:solidFill>
              <a:round/>
              <a:headEnd/>
              <a:tailEnd/>
            </a:ln>
            <a:effectLst/>
          </p:spPr>
          <p:txBody>
            <a:bodyPr wrap="none" anchor="ctr"/>
            <a:lstStyle/>
            <a:p>
              <a:endParaRPr lang="en-US"/>
            </a:p>
          </p:txBody>
        </p:sp>
        <p:sp>
          <p:nvSpPr>
            <p:cNvPr id="51" name="Rectangle 54"/>
            <p:cNvSpPr>
              <a:spLocks noChangeArrowheads="1"/>
            </p:cNvSpPr>
            <p:nvPr/>
          </p:nvSpPr>
          <p:spPr bwMode="auto">
            <a:xfrm>
              <a:off x="4160838" y="1643063"/>
              <a:ext cx="114300" cy="228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52" name="Line 55"/>
            <p:cNvSpPr>
              <a:spLocks noChangeShapeType="1"/>
            </p:cNvSpPr>
            <p:nvPr/>
          </p:nvSpPr>
          <p:spPr bwMode="auto">
            <a:xfrm flipH="1">
              <a:off x="4403725" y="1814513"/>
              <a:ext cx="228600" cy="0"/>
            </a:xfrm>
            <a:prstGeom prst="line">
              <a:avLst/>
            </a:prstGeom>
            <a:noFill/>
            <a:ln w="38100">
              <a:solidFill>
                <a:schemeClr val="tx1"/>
              </a:solidFill>
              <a:round/>
              <a:headEnd/>
              <a:tailEnd/>
            </a:ln>
            <a:effectLst/>
          </p:spPr>
          <p:txBody>
            <a:bodyPr/>
            <a:lstStyle/>
            <a:p>
              <a:endParaRPr lang="en-US"/>
            </a:p>
          </p:txBody>
        </p:sp>
        <p:sp>
          <p:nvSpPr>
            <p:cNvPr id="53" name="Arc 56"/>
            <p:cNvSpPr>
              <a:spLocks/>
            </p:cNvSpPr>
            <p:nvPr/>
          </p:nvSpPr>
          <p:spPr bwMode="auto">
            <a:xfrm>
              <a:off x="4689475" y="1843088"/>
              <a:ext cx="228600" cy="228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FF0000"/>
              </a:solidFill>
              <a:round/>
              <a:headEnd/>
              <a:tailEnd/>
            </a:ln>
            <a:effectLst/>
          </p:spPr>
          <p:txBody>
            <a:bodyPr wrap="none" anchor="ctr"/>
            <a:lstStyle/>
            <a:p>
              <a:endParaRPr lang="en-US"/>
            </a:p>
          </p:txBody>
        </p:sp>
        <p:sp>
          <p:nvSpPr>
            <p:cNvPr id="54" name="Arc 57"/>
            <p:cNvSpPr>
              <a:spLocks/>
            </p:cNvSpPr>
            <p:nvPr/>
          </p:nvSpPr>
          <p:spPr bwMode="auto">
            <a:xfrm>
              <a:off x="4760913" y="1857375"/>
              <a:ext cx="344487" cy="228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FF0000"/>
              </a:solidFill>
              <a:round/>
              <a:headEnd/>
              <a:tailEnd/>
            </a:ln>
            <a:effectLst/>
          </p:spPr>
          <p:txBody>
            <a:bodyPr wrap="none" anchor="ctr"/>
            <a:lstStyle/>
            <a:p>
              <a:endParaRPr lang="en-US"/>
            </a:p>
          </p:txBody>
        </p:sp>
        <p:sp>
          <p:nvSpPr>
            <p:cNvPr id="55" name="Arc 58"/>
            <p:cNvSpPr>
              <a:spLocks/>
            </p:cNvSpPr>
            <p:nvPr/>
          </p:nvSpPr>
          <p:spPr bwMode="auto">
            <a:xfrm>
              <a:off x="4760913" y="1857375"/>
              <a:ext cx="228600" cy="48577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FF0000"/>
              </a:solidFill>
              <a:round/>
              <a:headEnd/>
              <a:tailEnd/>
            </a:ln>
            <a:effectLst/>
          </p:spPr>
          <p:txBody>
            <a:bodyPr wrap="none" anchor="ctr"/>
            <a:lstStyle/>
            <a:p>
              <a:endParaRPr lang="en-US"/>
            </a:p>
          </p:txBody>
        </p:sp>
        <p:sp>
          <p:nvSpPr>
            <p:cNvPr id="56" name="Arc 59"/>
            <p:cNvSpPr>
              <a:spLocks/>
            </p:cNvSpPr>
            <p:nvPr/>
          </p:nvSpPr>
          <p:spPr bwMode="auto">
            <a:xfrm>
              <a:off x="4803775" y="1846263"/>
              <a:ext cx="344488" cy="450850"/>
            </a:xfrm>
            <a:custGeom>
              <a:avLst/>
              <a:gdLst>
                <a:gd name="G0" fmla="+- 0 0 0"/>
                <a:gd name="G1" fmla="+- 21600 0 0"/>
                <a:gd name="G2" fmla="+- 21600 0 0"/>
                <a:gd name="T0" fmla="*/ 0 w 21600"/>
                <a:gd name="T1" fmla="*/ 0 h 25381"/>
                <a:gd name="T2" fmla="*/ 21267 w 21600"/>
                <a:gd name="T3" fmla="*/ 25381 h 25381"/>
                <a:gd name="T4" fmla="*/ 0 w 21600"/>
                <a:gd name="T5" fmla="*/ 21600 h 25381"/>
              </a:gdLst>
              <a:ahLst/>
              <a:cxnLst>
                <a:cxn ang="0">
                  <a:pos x="T0" y="T1"/>
                </a:cxn>
                <a:cxn ang="0">
                  <a:pos x="T2" y="T3"/>
                </a:cxn>
                <a:cxn ang="0">
                  <a:pos x="T4" y="T5"/>
                </a:cxn>
              </a:cxnLst>
              <a:rect l="0" t="0" r="r" b="b"/>
              <a:pathLst>
                <a:path w="21600" h="25381" fill="none" extrusionOk="0">
                  <a:moveTo>
                    <a:pt x="-1" y="0"/>
                  </a:moveTo>
                  <a:cubicBezTo>
                    <a:pt x="11929" y="0"/>
                    <a:pt x="21600" y="9670"/>
                    <a:pt x="21600" y="21600"/>
                  </a:cubicBezTo>
                  <a:cubicBezTo>
                    <a:pt x="21600" y="22867"/>
                    <a:pt x="21488" y="24132"/>
                    <a:pt x="21266" y="25380"/>
                  </a:cubicBezTo>
                </a:path>
                <a:path w="21600" h="25381" stroke="0" extrusionOk="0">
                  <a:moveTo>
                    <a:pt x="-1" y="0"/>
                  </a:moveTo>
                  <a:cubicBezTo>
                    <a:pt x="11929" y="0"/>
                    <a:pt x="21600" y="9670"/>
                    <a:pt x="21600" y="21600"/>
                  </a:cubicBezTo>
                  <a:cubicBezTo>
                    <a:pt x="21600" y="22867"/>
                    <a:pt x="21488" y="24132"/>
                    <a:pt x="21266" y="25380"/>
                  </a:cubicBezTo>
                  <a:lnTo>
                    <a:pt x="0" y="21600"/>
                  </a:lnTo>
                  <a:close/>
                </a:path>
              </a:pathLst>
            </a:custGeom>
            <a:noFill/>
            <a:ln w="9525">
              <a:solidFill>
                <a:srgbClr val="FF0000"/>
              </a:solidFill>
              <a:round/>
              <a:headEnd/>
              <a:tailEnd/>
            </a:ln>
            <a:effectLst/>
          </p:spPr>
          <p:txBody>
            <a:bodyPr wrap="none" anchor="ctr"/>
            <a:lstStyle/>
            <a:p>
              <a:endParaRPr lang="en-US"/>
            </a:p>
          </p:txBody>
        </p:sp>
        <p:sp>
          <p:nvSpPr>
            <p:cNvPr id="57" name="Arc 60"/>
            <p:cNvSpPr>
              <a:spLocks/>
            </p:cNvSpPr>
            <p:nvPr/>
          </p:nvSpPr>
          <p:spPr bwMode="auto">
            <a:xfrm>
              <a:off x="4803775" y="1885950"/>
              <a:ext cx="344488" cy="457200"/>
            </a:xfrm>
            <a:custGeom>
              <a:avLst/>
              <a:gdLst>
                <a:gd name="G0" fmla="+- 0 0 0"/>
                <a:gd name="G1" fmla="+- 21600 0 0"/>
                <a:gd name="G2" fmla="+- 21600 0 0"/>
                <a:gd name="T0" fmla="*/ 0 w 21600"/>
                <a:gd name="T1" fmla="*/ 0 h 29557"/>
                <a:gd name="T2" fmla="*/ 20081 w 21600"/>
                <a:gd name="T3" fmla="*/ 29557 h 29557"/>
                <a:gd name="T4" fmla="*/ 0 w 21600"/>
                <a:gd name="T5" fmla="*/ 21600 h 29557"/>
              </a:gdLst>
              <a:ahLst/>
              <a:cxnLst>
                <a:cxn ang="0">
                  <a:pos x="T0" y="T1"/>
                </a:cxn>
                <a:cxn ang="0">
                  <a:pos x="T2" y="T3"/>
                </a:cxn>
                <a:cxn ang="0">
                  <a:pos x="T4" y="T5"/>
                </a:cxn>
              </a:cxnLst>
              <a:rect l="0" t="0" r="r" b="b"/>
              <a:pathLst>
                <a:path w="21600" h="29557" fill="none" extrusionOk="0">
                  <a:moveTo>
                    <a:pt x="-1" y="0"/>
                  </a:moveTo>
                  <a:cubicBezTo>
                    <a:pt x="11929" y="0"/>
                    <a:pt x="21600" y="9670"/>
                    <a:pt x="21600" y="21600"/>
                  </a:cubicBezTo>
                  <a:cubicBezTo>
                    <a:pt x="21600" y="24324"/>
                    <a:pt x="21084" y="27024"/>
                    <a:pt x="20080" y="29556"/>
                  </a:cubicBezTo>
                </a:path>
                <a:path w="21600" h="29557" stroke="0" extrusionOk="0">
                  <a:moveTo>
                    <a:pt x="-1" y="0"/>
                  </a:moveTo>
                  <a:cubicBezTo>
                    <a:pt x="11929" y="0"/>
                    <a:pt x="21600" y="9670"/>
                    <a:pt x="21600" y="21600"/>
                  </a:cubicBezTo>
                  <a:cubicBezTo>
                    <a:pt x="21600" y="24324"/>
                    <a:pt x="21084" y="27024"/>
                    <a:pt x="20080" y="29556"/>
                  </a:cubicBezTo>
                  <a:lnTo>
                    <a:pt x="0" y="21600"/>
                  </a:lnTo>
                  <a:close/>
                </a:path>
              </a:pathLst>
            </a:custGeom>
            <a:noFill/>
            <a:ln w="9525">
              <a:solidFill>
                <a:srgbClr val="FF0000"/>
              </a:solidFill>
              <a:round/>
              <a:headEnd/>
              <a:tailEnd/>
            </a:ln>
            <a:effectLst/>
          </p:spPr>
          <p:txBody>
            <a:bodyPr wrap="none" anchor="ctr"/>
            <a:lstStyle/>
            <a:p>
              <a:endParaRPr lang="en-US"/>
            </a:p>
          </p:txBody>
        </p:sp>
        <p:sp>
          <p:nvSpPr>
            <p:cNvPr id="58" name="Arc 61"/>
            <p:cNvSpPr>
              <a:spLocks/>
            </p:cNvSpPr>
            <p:nvPr/>
          </p:nvSpPr>
          <p:spPr bwMode="auto">
            <a:xfrm>
              <a:off x="4932363" y="1900238"/>
              <a:ext cx="230187" cy="4429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FF0000"/>
              </a:solidFill>
              <a:round/>
              <a:headEnd/>
              <a:tailEnd/>
            </a:ln>
            <a:effectLst/>
          </p:spPr>
          <p:txBody>
            <a:bodyPr wrap="none" anchor="ctr"/>
            <a:lstStyle/>
            <a:p>
              <a:endParaRPr lang="en-US"/>
            </a:p>
          </p:txBody>
        </p:sp>
        <p:sp>
          <p:nvSpPr>
            <p:cNvPr id="59" name="Freeform 62"/>
            <p:cNvSpPr>
              <a:spLocks/>
            </p:cNvSpPr>
            <p:nvPr/>
          </p:nvSpPr>
          <p:spPr bwMode="auto">
            <a:xfrm>
              <a:off x="1941513" y="2705100"/>
              <a:ext cx="2820987" cy="247650"/>
            </a:xfrm>
            <a:custGeom>
              <a:avLst/>
              <a:gdLst/>
              <a:ahLst/>
              <a:cxnLst>
                <a:cxn ang="0">
                  <a:pos x="0" y="8"/>
                </a:cxn>
                <a:cxn ang="0">
                  <a:pos x="384" y="8"/>
                </a:cxn>
                <a:cxn ang="0">
                  <a:pos x="816" y="56"/>
                </a:cxn>
                <a:cxn ang="0">
                  <a:pos x="960" y="104"/>
                </a:cxn>
                <a:cxn ang="0">
                  <a:pos x="1056" y="56"/>
                </a:cxn>
                <a:cxn ang="0">
                  <a:pos x="1184" y="12"/>
                </a:cxn>
              </a:cxnLst>
              <a:rect l="0" t="0" r="r" b="b"/>
              <a:pathLst>
                <a:path w="1184" h="104">
                  <a:moveTo>
                    <a:pt x="0" y="8"/>
                  </a:moveTo>
                  <a:cubicBezTo>
                    <a:pt x="124" y="4"/>
                    <a:pt x="248" y="0"/>
                    <a:pt x="384" y="8"/>
                  </a:cubicBezTo>
                  <a:cubicBezTo>
                    <a:pt x="520" y="16"/>
                    <a:pt x="720" y="40"/>
                    <a:pt x="816" y="56"/>
                  </a:cubicBezTo>
                  <a:cubicBezTo>
                    <a:pt x="912" y="72"/>
                    <a:pt x="920" y="104"/>
                    <a:pt x="960" y="104"/>
                  </a:cubicBezTo>
                  <a:cubicBezTo>
                    <a:pt x="1000" y="104"/>
                    <a:pt x="1019" y="71"/>
                    <a:pt x="1056" y="56"/>
                  </a:cubicBezTo>
                  <a:cubicBezTo>
                    <a:pt x="1093" y="41"/>
                    <a:pt x="1157" y="21"/>
                    <a:pt x="1184" y="12"/>
                  </a:cubicBezTo>
                </a:path>
              </a:pathLst>
            </a:custGeom>
            <a:solidFill>
              <a:srgbClr val="996633"/>
            </a:solidFill>
            <a:ln w="9525">
              <a:noFill/>
              <a:round/>
              <a:headEnd/>
              <a:tailEnd/>
            </a:ln>
            <a:effectLst/>
          </p:spPr>
          <p:txBody>
            <a:bodyPr/>
            <a:lstStyle/>
            <a:p>
              <a:endParaRPr lang="en-US"/>
            </a:p>
          </p:txBody>
        </p:sp>
        <p:sp>
          <p:nvSpPr>
            <p:cNvPr id="60" name="Line 63"/>
            <p:cNvSpPr>
              <a:spLocks noChangeShapeType="1"/>
            </p:cNvSpPr>
            <p:nvPr/>
          </p:nvSpPr>
          <p:spPr bwMode="auto">
            <a:xfrm flipV="1">
              <a:off x="4191000" y="1905000"/>
              <a:ext cx="0" cy="1371600"/>
            </a:xfrm>
            <a:prstGeom prst="line">
              <a:avLst/>
            </a:prstGeom>
            <a:noFill/>
            <a:ln w="38100">
              <a:solidFill>
                <a:schemeClr val="tx1"/>
              </a:solidFill>
              <a:round/>
              <a:headEnd/>
              <a:tailEnd/>
            </a:ln>
            <a:effectLst/>
          </p:spPr>
          <p:txBody>
            <a:bodyPr/>
            <a:lstStyle/>
            <a:p>
              <a:endParaRPr lang="en-US"/>
            </a:p>
          </p:txBody>
        </p:sp>
        <p:sp>
          <p:nvSpPr>
            <p:cNvPr id="61" name="Line 64"/>
            <p:cNvSpPr>
              <a:spLocks noChangeShapeType="1"/>
            </p:cNvSpPr>
            <p:nvPr/>
          </p:nvSpPr>
          <p:spPr bwMode="auto">
            <a:xfrm flipH="1" flipV="1">
              <a:off x="4270375" y="4876800"/>
              <a:ext cx="454025" cy="152400"/>
            </a:xfrm>
            <a:prstGeom prst="line">
              <a:avLst/>
            </a:prstGeom>
            <a:noFill/>
            <a:ln w="38100">
              <a:solidFill>
                <a:srgbClr val="0000FF"/>
              </a:solidFill>
              <a:round/>
              <a:headEnd/>
              <a:tailEnd type="triangle" w="med" len="med"/>
            </a:ln>
            <a:effectLst/>
          </p:spPr>
          <p:txBody>
            <a:bodyPr/>
            <a:lstStyle/>
            <a:p>
              <a:endParaRPr lang="en-US"/>
            </a:p>
          </p:txBody>
        </p:sp>
        <p:sp>
          <p:nvSpPr>
            <p:cNvPr id="62" name="Freeform 65"/>
            <p:cNvSpPr>
              <a:spLocks/>
            </p:cNvSpPr>
            <p:nvPr/>
          </p:nvSpPr>
          <p:spPr bwMode="auto">
            <a:xfrm>
              <a:off x="2362200" y="3262313"/>
              <a:ext cx="3078163" cy="1995487"/>
            </a:xfrm>
            <a:custGeom>
              <a:avLst/>
              <a:gdLst/>
              <a:ahLst/>
              <a:cxnLst>
                <a:cxn ang="0">
                  <a:pos x="0" y="1126"/>
                </a:cxn>
                <a:cxn ang="0">
                  <a:pos x="504" y="1048"/>
                </a:cxn>
                <a:cxn ang="0">
                  <a:pos x="840" y="893"/>
                </a:cxn>
                <a:cxn ang="0">
                  <a:pos x="1040" y="813"/>
                </a:cxn>
                <a:cxn ang="0">
                  <a:pos x="1152" y="5"/>
                </a:cxn>
                <a:cxn ang="0">
                  <a:pos x="1208" y="781"/>
                </a:cxn>
                <a:cxn ang="0">
                  <a:pos x="1360" y="853"/>
                </a:cxn>
                <a:cxn ang="0">
                  <a:pos x="1552" y="885"/>
                </a:cxn>
                <a:cxn ang="0">
                  <a:pos x="1775" y="1085"/>
                </a:cxn>
                <a:cxn ang="0">
                  <a:pos x="566" y="1234"/>
                </a:cxn>
                <a:cxn ang="0">
                  <a:pos x="228" y="1222"/>
                </a:cxn>
                <a:cxn ang="0">
                  <a:pos x="0" y="1126"/>
                </a:cxn>
              </a:cxnLst>
              <a:rect l="0" t="0" r="r" b="b"/>
              <a:pathLst>
                <a:path w="1939" h="1257">
                  <a:moveTo>
                    <a:pt x="0" y="1126"/>
                  </a:moveTo>
                  <a:cubicBezTo>
                    <a:pt x="49" y="1073"/>
                    <a:pt x="364" y="1087"/>
                    <a:pt x="504" y="1048"/>
                  </a:cubicBezTo>
                  <a:cubicBezTo>
                    <a:pt x="644" y="1009"/>
                    <a:pt x="751" y="932"/>
                    <a:pt x="840" y="893"/>
                  </a:cubicBezTo>
                  <a:cubicBezTo>
                    <a:pt x="929" y="854"/>
                    <a:pt x="988" y="961"/>
                    <a:pt x="1040" y="813"/>
                  </a:cubicBezTo>
                  <a:cubicBezTo>
                    <a:pt x="1092" y="665"/>
                    <a:pt x="1124" y="10"/>
                    <a:pt x="1152" y="5"/>
                  </a:cubicBezTo>
                  <a:cubicBezTo>
                    <a:pt x="1180" y="0"/>
                    <a:pt x="1173" y="640"/>
                    <a:pt x="1208" y="781"/>
                  </a:cubicBezTo>
                  <a:cubicBezTo>
                    <a:pt x="1243" y="922"/>
                    <a:pt x="1303" y="836"/>
                    <a:pt x="1360" y="853"/>
                  </a:cubicBezTo>
                  <a:cubicBezTo>
                    <a:pt x="1417" y="870"/>
                    <a:pt x="1483" y="846"/>
                    <a:pt x="1552" y="885"/>
                  </a:cubicBezTo>
                  <a:cubicBezTo>
                    <a:pt x="1621" y="924"/>
                    <a:pt x="1939" y="1027"/>
                    <a:pt x="1775" y="1085"/>
                  </a:cubicBezTo>
                  <a:cubicBezTo>
                    <a:pt x="1611" y="1143"/>
                    <a:pt x="824" y="1211"/>
                    <a:pt x="566" y="1234"/>
                  </a:cubicBezTo>
                  <a:cubicBezTo>
                    <a:pt x="308" y="1257"/>
                    <a:pt x="322" y="1240"/>
                    <a:pt x="228" y="1222"/>
                  </a:cubicBezTo>
                  <a:cubicBezTo>
                    <a:pt x="134" y="1204"/>
                    <a:pt x="47" y="1146"/>
                    <a:pt x="0" y="1126"/>
                  </a:cubicBezTo>
                  <a:close/>
                </a:path>
              </a:pathLst>
            </a:custGeom>
            <a:solidFill>
              <a:srgbClr val="FF0000">
                <a:alpha val="50000"/>
              </a:srgbClr>
            </a:solidFill>
            <a:ln w="9525">
              <a:noFill/>
              <a:round/>
              <a:headEnd/>
              <a:tailEnd/>
            </a:ln>
            <a:effectLst/>
          </p:spPr>
          <p:txBody>
            <a:bodyPr/>
            <a:lstStyle/>
            <a:p>
              <a:endParaRPr lang="en-US"/>
            </a:p>
          </p:txBody>
        </p:sp>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9044940" cy="990600"/>
          </a:xfrm>
        </p:spPr>
        <p:txBody>
          <a:bodyPr/>
          <a:lstStyle/>
          <a:p>
            <a:r>
              <a:rPr lang="en-US" sz="4000" b="1" dirty="0" smtClean="0">
                <a:solidFill>
                  <a:srgbClr val="003399"/>
                </a:solidFill>
              </a:rPr>
              <a:t>Some Aspects of Sustainable </a:t>
            </a:r>
            <a:r>
              <a:rPr lang="en-US" sz="4000" b="1" dirty="0">
                <a:solidFill>
                  <a:srgbClr val="003399"/>
                </a:solidFill>
              </a:rPr>
              <a:t>D</a:t>
            </a:r>
            <a:r>
              <a:rPr lang="en-US" sz="4000" b="1" dirty="0" smtClean="0">
                <a:solidFill>
                  <a:srgbClr val="003399"/>
                </a:solidFill>
              </a:rPr>
              <a:t>evelopment</a:t>
            </a:r>
            <a:endParaRPr lang="en-US" sz="4000" b="1" dirty="0">
              <a:solidFill>
                <a:srgbClr val="003399"/>
              </a:solidFill>
            </a:endParaRPr>
          </a:p>
        </p:txBody>
      </p:sp>
      <p:pic>
        <p:nvPicPr>
          <p:cNvPr id="3074" name="Picture 2" descr="https://www.libraries.psu.edu/content/psul/lls/students/research_resources/conceptmap/_jcr_content/openpar/textimage_psul_1/image.img.jpg/13331164023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905000"/>
            <a:ext cx="6143938"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682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4400"/>
            <a:ext cx="9144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91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8661400" cy="591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20" name="Text Box 8"/>
          <p:cNvSpPr txBox="1">
            <a:spLocks noChangeArrowheads="1"/>
          </p:cNvSpPr>
          <p:nvPr/>
        </p:nvSpPr>
        <p:spPr bwMode="auto">
          <a:xfrm>
            <a:off x="5486400" y="2133600"/>
            <a:ext cx="1428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chemeClr val="tx2"/>
                </a:solidFill>
              </a:rPr>
              <a:t>ocean water</a:t>
            </a:r>
          </a:p>
        </p:txBody>
      </p:sp>
      <p:sp>
        <p:nvSpPr>
          <p:cNvPr id="38924" name="Text Box 12"/>
          <p:cNvSpPr txBox="1">
            <a:spLocks noChangeArrowheads="1"/>
          </p:cNvSpPr>
          <p:nvPr/>
        </p:nvSpPr>
        <p:spPr bwMode="auto">
          <a:xfrm>
            <a:off x="1447800" y="6248400"/>
            <a:ext cx="2419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chemeClr val="tx2"/>
                </a:solidFill>
              </a:rPr>
              <a:t>first vapor, equilibrium</a:t>
            </a:r>
          </a:p>
        </p:txBody>
      </p:sp>
      <p:sp>
        <p:nvSpPr>
          <p:cNvPr id="38930" name="Line 18"/>
          <p:cNvSpPr>
            <a:spLocks noChangeShapeType="1"/>
          </p:cNvSpPr>
          <p:nvPr/>
        </p:nvSpPr>
        <p:spPr bwMode="auto">
          <a:xfrm flipH="1">
            <a:off x="457200" y="457200"/>
            <a:ext cx="6629400" cy="6096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2" name="Text Box 20"/>
          <p:cNvSpPr txBox="1">
            <a:spLocks noChangeArrowheads="1"/>
          </p:cNvSpPr>
          <p:nvPr/>
        </p:nvSpPr>
        <p:spPr bwMode="auto">
          <a:xfrm>
            <a:off x="0" y="5410200"/>
            <a:ext cx="1339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chemeClr val="tx2"/>
                </a:solidFill>
              </a:rPr>
              <a:t>kinetic frac.</a:t>
            </a:r>
          </a:p>
        </p:txBody>
      </p:sp>
      <p:sp>
        <p:nvSpPr>
          <p:cNvPr id="38933" name="Text Box 21"/>
          <p:cNvSpPr txBox="1">
            <a:spLocks noChangeArrowheads="1"/>
          </p:cNvSpPr>
          <p:nvPr/>
        </p:nvSpPr>
        <p:spPr bwMode="auto">
          <a:xfrm>
            <a:off x="3581400" y="1981200"/>
            <a:ext cx="996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chemeClr val="tx2"/>
                </a:solidFill>
              </a:rPr>
              <a:t>first rain</a:t>
            </a:r>
          </a:p>
        </p:txBody>
      </p:sp>
      <p:sp>
        <p:nvSpPr>
          <p:cNvPr id="38927" name="Oval 15"/>
          <p:cNvSpPr>
            <a:spLocks noChangeArrowheads="1"/>
          </p:cNvSpPr>
          <p:nvPr/>
        </p:nvSpPr>
        <p:spPr bwMode="auto">
          <a:xfrm>
            <a:off x="5257800" y="2476500"/>
            <a:ext cx="182563" cy="182563"/>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tx2"/>
              </a:solidFill>
            </a:endParaRPr>
          </a:p>
        </p:txBody>
      </p:sp>
      <p:sp>
        <p:nvSpPr>
          <p:cNvPr id="38935" name="Text Box 23"/>
          <p:cNvSpPr txBox="1">
            <a:spLocks noChangeArrowheads="1"/>
          </p:cNvSpPr>
          <p:nvPr/>
        </p:nvSpPr>
        <p:spPr bwMode="auto">
          <a:xfrm>
            <a:off x="2908300" y="2681288"/>
            <a:ext cx="1365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chemeClr val="tx2"/>
                </a:solidFill>
              </a:rPr>
              <a:t>second rain</a:t>
            </a:r>
          </a:p>
        </p:txBody>
      </p:sp>
      <p:sp>
        <p:nvSpPr>
          <p:cNvPr id="38936" name="Text Box 24"/>
          <p:cNvSpPr txBox="1">
            <a:spLocks noChangeArrowheads="1"/>
          </p:cNvSpPr>
          <p:nvPr/>
        </p:nvSpPr>
        <p:spPr bwMode="auto">
          <a:xfrm>
            <a:off x="2514600" y="3276600"/>
            <a:ext cx="1073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chemeClr val="tx2"/>
                </a:solidFill>
              </a:rPr>
              <a:t>third rain</a:t>
            </a:r>
          </a:p>
        </p:txBody>
      </p:sp>
      <p:sp>
        <p:nvSpPr>
          <p:cNvPr id="38937" name="Line 25"/>
          <p:cNvSpPr>
            <a:spLocks noChangeShapeType="1"/>
          </p:cNvSpPr>
          <p:nvPr/>
        </p:nvSpPr>
        <p:spPr bwMode="auto">
          <a:xfrm flipH="1">
            <a:off x="4724400" y="2717800"/>
            <a:ext cx="457200" cy="457200"/>
          </a:xfrm>
          <a:prstGeom prst="line">
            <a:avLst/>
          </a:prstGeom>
          <a:noFill/>
          <a:ln w="571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tx2"/>
              </a:solidFill>
            </a:endParaRPr>
          </a:p>
        </p:txBody>
      </p:sp>
      <p:sp>
        <p:nvSpPr>
          <p:cNvPr id="38938" name="Text Box 26"/>
          <p:cNvSpPr txBox="1">
            <a:spLocks noChangeArrowheads="1"/>
          </p:cNvSpPr>
          <p:nvPr/>
        </p:nvSpPr>
        <p:spPr bwMode="auto">
          <a:xfrm>
            <a:off x="5410200" y="2895600"/>
            <a:ext cx="1377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chemeClr val="tx2"/>
                </a:solidFill>
              </a:rPr>
              <a:t>evaporation</a:t>
            </a:r>
          </a:p>
        </p:txBody>
      </p:sp>
      <p:sp>
        <p:nvSpPr>
          <p:cNvPr id="38939" name="Line 27"/>
          <p:cNvSpPr>
            <a:spLocks noChangeShapeType="1"/>
          </p:cNvSpPr>
          <p:nvPr/>
        </p:nvSpPr>
        <p:spPr bwMode="auto">
          <a:xfrm flipH="1" flipV="1">
            <a:off x="939800" y="6223000"/>
            <a:ext cx="304800" cy="76200"/>
          </a:xfrm>
          <a:prstGeom prst="line">
            <a:avLst/>
          </a:prstGeom>
          <a:noFill/>
          <a:ln w="571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tx2"/>
              </a:solidFill>
            </a:endParaRPr>
          </a:p>
        </p:txBody>
      </p:sp>
      <p:sp>
        <p:nvSpPr>
          <p:cNvPr id="38940" name="Line 28"/>
          <p:cNvSpPr>
            <a:spLocks noChangeShapeType="1"/>
          </p:cNvSpPr>
          <p:nvPr/>
        </p:nvSpPr>
        <p:spPr bwMode="auto">
          <a:xfrm flipV="1">
            <a:off x="838200" y="2438400"/>
            <a:ext cx="4038600" cy="373380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tx2"/>
              </a:solidFill>
            </a:endParaRPr>
          </a:p>
        </p:txBody>
      </p:sp>
      <p:sp>
        <p:nvSpPr>
          <p:cNvPr id="38941" name="Text Box 29"/>
          <p:cNvSpPr txBox="1">
            <a:spLocks noChangeArrowheads="1"/>
          </p:cNvSpPr>
          <p:nvPr/>
        </p:nvSpPr>
        <p:spPr bwMode="auto">
          <a:xfrm>
            <a:off x="3733800" y="3568700"/>
            <a:ext cx="3067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chemeClr val="tx2"/>
                </a:solidFill>
              </a:rPr>
              <a:t>evaporation of surface water</a:t>
            </a:r>
          </a:p>
        </p:txBody>
      </p:sp>
      <p:sp>
        <p:nvSpPr>
          <p:cNvPr id="38942" name="Line 30"/>
          <p:cNvSpPr>
            <a:spLocks noChangeShapeType="1"/>
          </p:cNvSpPr>
          <p:nvPr/>
        </p:nvSpPr>
        <p:spPr bwMode="auto">
          <a:xfrm flipV="1">
            <a:off x="3657600" y="3392488"/>
            <a:ext cx="533400" cy="228600"/>
          </a:xfrm>
          <a:prstGeom prst="line">
            <a:avLst/>
          </a:prstGeom>
          <a:noFill/>
          <a:ln w="571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tx2"/>
              </a:solidFill>
            </a:endParaRPr>
          </a:p>
        </p:txBody>
      </p:sp>
      <p:sp>
        <p:nvSpPr>
          <p:cNvPr id="20" name="Rectangle 2"/>
          <p:cNvSpPr txBox="1">
            <a:spLocks noChangeArrowheads="1"/>
          </p:cNvSpPr>
          <p:nvPr/>
        </p:nvSpPr>
        <p:spPr bwMode="auto">
          <a:xfrm>
            <a:off x="228600" y="0"/>
            <a:ext cx="3200400" cy="1219200"/>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eaLnBrk="1" hangingPunct="1"/>
            <a:r>
              <a:rPr lang="en-US" sz="4600" b="1" dirty="0" smtClean="0">
                <a:solidFill>
                  <a:schemeClr val="tx1"/>
                </a:solidFill>
              </a:rPr>
              <a:t>Animations</a:t>
            </a:r>
            <a:endParaRPr lang="en-US" sz="4600" b="1" dirty="0">
              <a:solidFill>
                <a:schemeClr val="tx1"/>
              </a:solidFill>
            </a:endParaRPr>
          </a:p>
        </p:txBody>
      </p:sp>
    </p:spTree>
    <p:extLst>
      <p:ext uri="{BB962C8B-B14F-4D97-AF65-F5344CB8AC3E}">
        <p14:creationId xmlns:p14="http://schemas.microsoft.com/office/powerpoint/2010/main" val="4103744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20"/>
                                        </p:tgtEl>
                                        <p:attrNameLst>
                                          <p:attrName>style.visibility</p:attrName>
                                        </p:attrNameLst>
                                      </p:cBhvr>
                                      <p:to>
                                        <p:strVal val="visible"/>
                                      </p:to>
                                    </p:set>
                                    <p:anim calcmode="lin" valueType="num">
                                      <p:cBhvr additive="base">
                                        <p:cTn id="7" dur="500" fill="hold"/>
                                        <p:tgtEl>
                                          <p:spTgt spid="38920"/>
                                        </p:tgtEl>
                                        <p:attrNameLst>
                                          <p:attrName>ppt_x</p:attrName>
                                        </p:attrNameLst>
                                      </p:cBhvr>
                                      <p:tavLst>
                                        <p:tav tm="0">
                                          <p:val>
                                            <p:strVal val="#ppt_x"/>
                                          </p:val>
                                        </p:tav>
                                        <p:tav tm="100000">
                                          <p:val>
                                            <p:strVal val="#ppt_x"/>
                                          </p:val>
                                        </p:tav>
                                      </p:tavLst>
                                    </p:anim>
                                    <p:anim calcmode="lin" valueType="num">
                                      <p:cBhvr additive="base">
                                        <p:cTn id="8" dur="500" fill="hold"/>
                                        <p:tgtEl>
                                          <p:spTgt spid="389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8927"/>
                                        </p:tgtEl>
                                        <p:attrNameLst>
                                          <p:attrName>style.visibility</p:attrName>
                                        </p:attrNameLst>
                                      </p:cBhvr>
                                      <p:to>
                                        <p:strVal val="visible"/>
                                      </p:to>
                                    </p:set>
                                    <p:anim calcmode="lin" valueType="num">
                                      <p:cBhvr additive="base">
                                        <p:cTn id="11" dur="500" fill="hold"/>
                                        <p:tgtEl>
                                          <p:spTgt spid="38927"/>
                                        </p:tgtEl>
                                        <p:attrNameLst>
                                          <p:attrName>ppt_x</p:attrName>
                                        </p:attrNameLst>
                                      </p:cBhvr>
                                      <p:tavLst>
                                        <p:tav tm="0">
                                          <p:val>
                                            <p:strVal val="#ppt_x"/>
                                          </p:val>
                                        </p:tav>
                                        <p:tav tm="100000">
                                          <p:val>
                                            <p:strVal val="#ppt_x"/>
                                          </p:val>
                                        </p:tav>
                                      </p:tavLst>
                                    </p:anim>
                                    <p:anim calcmode="lin" valueType="num">
                                      <p:cBhvr additive="base">
                                        <p:cTn id="12" dur="500" fill="hold"/>
                                        <p:tgtEl>
                                          <p:spTgt spid="38927"/>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8937"/>
                                        </p:tgtEl>
                                        <p:attrNameLst>
                                          <p:attrName>style.visibility</p:attrName>
                                        </p:attrNameLst>
                                      </p:cBhvr>
                                      <p:to>
                                        <p:strVal val="visible"/>
                                      </p:to>
                                    </p:set>
                                    <p:anim calcmode="lin" valueType="num">
                                      <p:cBhvr additive="base">
                                        <p:cTn id="17" dur="500" fill="hold"/>
                                        <p:tgtEl>
                                          <p:spTgt spid="38937"/>
                                        </p:tgtEl>
                                        <p:attrNameLst>
                                          <p:attrName>ppt_x</p:attrName>
                                        </p:attrNameLst>
                                      </p:cBhvr>
                                      <p:tavLst>
                                        <p:tav tm="0">
                                          <p:val>
                                            <p:strVal val="#ppt_x"/>
                                          </p:val>
                                        </p:tav>
                                        <p:tav tm="100000">
                                          <p:val>
                                            <p:strVal val="#ppt_x"/>
                                          </p:val>
                                        </p:tav>
                                      </p:tavLst>
                                    </p:anim>
                                    <p:anim calcmode="lin" valueType="num">
                                      <p:cBhvr additive="base">
                                        <p:cTn id="18" dur="500" fill="hold"/>
                                        <p:tgtEl>
                                          <p:spTgt spid="3893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8938"/>
                                        </p:tgtEl>
                                        <p:attrNameLst>
                                          <p:attrName>style.visibility</p:attrName>
                                        </p:attrNameLst>
                                      </p:cBhvr>
                                      <p:to>
                                        <p:strVal val="visible"/>
                                      </p:to>
                                    </p:set>
                                    <p:anim calcmode="lin" valueType="num">
                                      <p:cBhvr additive="base">
                                        <p:cTn id="21" dur="500" fill="hold"/>
                                        <p:tgtEl>
                                          <p:spTgt spid="38938"/>
                                        </p:tgtEl>
                                        <p:attrNameLst>
                                          <p:attrName>ppt_x</p:attrName>
                                        </p:attrNameLst>
                                      </p:cBhvr>
                                      <p:tavLst>
                                        <p:tav tm="0">
                                          <p:val>
                                            <p:strVal val="#ppt_x"/>
                                          </p:val>
                                        </p:tav>
                                        <p:tav tm="100000">
                                          <p:val>
                                            <p:strVal val="#ppt_x"/>
                                          </p:val>
                                        </p:tav>
                                      </p:tavLst>
                                    </p:anim>
                                    <p:anim calcmode="lin" valueType="num">
                                      <p:cBhvr additive="base">
                                        <p:cTn id="22" dur="500" fill="hold"/>
                                        <p:tgtEl>
                                          <p:spTgt spid="38938"/>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0" presetClass="path" presetSubtype="0" accel="50000" decel="50000" fill="hold" grpId="1" nodeType="clickEffect">
                                  <p:stCondLst>
                                    <p:cond delay="0"/>
                                  </p:stCondLst>
                                  <p:childTnLst>
                                    <p:animMotion origin="layout" path="M -7.5E-6 1.40611E-6 L -0.44167 0.54394 " pathEditMode="relative" ptsTypes="AA">
                                      <p:cBhvr>
                                        <p:cTn id="26" dur="2000" fill="hold"/>
                                        <p:tgtEl>
                                          <p:spTgt spid="38927"/>
                                        </p:tgtEl>
                                        <p:attrNameLst>
                                          <p:attrName>ppt_x</p:attrName>
                                          <p:attrName>ppt_y</p:attrName>
                                        </p:attrNameLst>
                                      </p:cBhvr>
                                    </p:animMotion>
                                  </p:childTnLst>
                                </p:cTn>
                              </p:par>
                            </p:childTnLst>
                          </p:cTn>
                        </p:par>
                        <p:par>
                          <p:cTn id="27" fill="hold" nodeType="afterGroup">
                            <p:stCondLst>
                              <p:cond delay="2000"/>
                            </p:stCondLst>
                            <p:childTnLst>
                              <p:par>
                                <p:cTn id="28" presetID="2" presetClass="entr" presetSubtype="4" fill="hold" grpId="0" nodeType="afterEffect">
                                  <p:stCondLst>
                                    <p:cond delay="0"/>
                                  </p:stCondLst>
                                  <p:childTnLst>
                                    <p:set>
                                      <p:cBhvr>
                                        <p:cTn id="29" dur="1" fill="hold">
                                          <p:stCondLst>
                                            <p:cond delay="0"/>
                                          </p:stCondLst>
                                        </p:cTn>
                                        <p:tgtEl>
                                          <p:spTgt spid="38924"/>
                                        </p:tgtEl>
                                        <p:attrNameLst>
                                          <p:attrName>style.visibility</p:attrName>
                                        </p:attrNameLst>
                                      </p:cBhvr>
                                      <p:to>
                                        <p:strVal val="visible"/>
                                      </p:to>
                                    </p:set>
                                    <p:anim calcmode="lin" valueType="num">
                                      <p:cBhvr additive="base">
                                        <p:cTn id="30" dur="500" fill="hold"/>
                                        <p:tgtEl>
                                          <p:spTgt spid="38924"/>
                                        </p:tgtEl>
                                        <p:attrNameLst>
                                          <p:attrName>ppt_x</p:attrName>
                                        </p:attrNameLst>
                                      </p:cBhvr>
                                      <p:tavLst>
                                        <p:tav tm="0">
                                          <p:val>
                                            <p:strVal val="#ppt_x"/>
                                          </p:val>
                                        </p:tav>
                                        <p:tav tm="100000">
                                          <p:val>
                                            <p:strVal val="#ppt_x"/>
                                          </p:val>
                                        </p:tav>
                                      </p:tavLst>
                                    </p:anim>
                                    <p:anim calcmode="lin" valueType="num">
                                      <p:cBhvr additive="base">
                                        <p:cTn id="31" dur="500" fill="hold"/>
                                        <p:tgtEl>
                                          <p:spTgt spid="38924"/>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8939"/>
                                        </p:tgtEl>
                                        <p:attrNameLst>
                                          <p:attrName>style.visibility</p:attrName>
                                        </p:attrNameLst>
                                      </p:cBhvr>
                                      <p:to>
                                        <p:strVal val="visible"/>
                                      </p:to>
                                    </p:set>
                                    <p:anim calcmode="lin" valueType="num">
                                      <p:cBhvr additive="base">
                                        <p:cTn id="36" dur="500" fill="hold"/>
                                        <p:tgtEl>
                                          <p:spTgt spid="38939"/>
                                        </p:tgtEl>
                                        <p:attrNameLst>
                                          <p:attrName>ppt_x</p:attrName>
                                        </p:attrNameLst>
                                      </p:cBhvr>
                                      <p:tavLst>
                                        <p:tav tm="0">
                                          <p:val>
                                            <p:strVal val="#ppt_x"/>
                                          </p:val>
                                        </p:tav>
                                        <p:tav tm="100000">
                                          <p:val>
                                            <p:strVal val="#ppt_x"/>
                                          </p:val>
                                        </p:tav>
                                      </p:tavLst>
                                    </p:anim>
                                    <p:anim calcmode="lin" valueType="num">
                                      <p:cBhvr additive="base">
                                        <p:cTn id="37" dur="500" fill="hold"/>
                                        <p:tgtEl>
                                          <p:spTgt spid="3893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8932"/>
                                        </p:tgtEl>
                                        <p:attrNameLst>
                                          <p:attrName>style.visibility</p:attrName>
                                        </p:attrNameLst>
                                      </p:cBhvr>
                                      <p:to>
                                        <p:strVal val="visible"/>
                                      </p:to>
                                    </p:set>
                                    <p:anim calcmode="lin" valueType="num">
                                      <p:cBhvr additive="base">
                                        <p:cTn id="40" dur="500" fill="hold"/>
                                        <p:tgtEl>
                                          <p:spTgt spid="38932"/>
                                        </p:tgtEl>
                                        <p:attrNameLst>
                                          <p:attrName>ppt_x</p:attrName>
                                        </p:attrNameLst>
                                      </p:cBhvr>
                                      <p:tavLst>
                                        <p:tav tm="0">
                                          <p:val>
                                            <p:strVal val="#ppt_x"/>
                                          </p:val>
                                        </p:tav>
                                        <p:tav tm="100000">
                                          <p:val>
                                            <p:strVal val="#ppt_x"/>
                                          </p:val>
                                        </p:tav>
                                      </p:tavLst>
                                    </p:anim>
                                    <p:anim calcmode="lin" valueType="num">
                                      <p:cBhvr additive="base">
                                        <p:cTn id="41" dur="500" fill="hold"/>
                                        <p:tgtEl>
                                          <p:spTgt spid="38932"/>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0" presetClass="path" presetSubtype="0" accel="50000" decel="50000" fill="hold" grpId="2" nodeType="clickEffect">
                                  <p:stCondLst>
                                    <p:cond delay="0"/>
                                  </p:stCondLst>
                                  <p:childTnLst>
                                    <p:animMotion origin="layout" path="M -0.44167 0.54394 L -0.49323 0.53076 " pathEditMode="relative" rAng="0" ptsTypes="AA">
                                      <p:cBhvr>
                                        <p:cTn id="45" dur="2000" fill="hold"/>
                                        <p:tgtEl>
                                          <p:spTgt spid="38927"/>
                                        </p:tgtEl>
                                        <p:attrNameLst>
                                          <p:attrName>ppt_x</p:attrName>
                                          <p:attrName>ppt_y</p:attrName>
                                        </p:attrNameLst>
                                      </p:cBhvr>
                                      <p:rCtr x="-2587" y="-671"/>
                                    </p:animMotion>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8933"/>
                                        </p:tgtEl>
                                        <p:attrNameLst>
                                          <p:attrName>style.visibility</p:attrName>
                                        </p:attrNameLst>
                                      </p:cBhvr>
                                      <p:to>
                                        <p:strVal val="visible"/>
                                      </p:to>
                                    </p:set>
                                    <p:anim calcmode="lin" valueType="num">
                                      <p:cBhvr additive="base">
                                        <p:cTn id="50" dur="500" fill="hold"/>
                                        <p:tgtEl>
                                          <p:spTgt spid="38933"/>
                                        </p:tgtEl>
                                        <p:attrNameLst>
                                          <p:attrName>ppt_x</p:attrName>
                                        </p:attrNameLst>
                                      </p:cBhvr>
                                      <p:tavLst>
                                        <p:tav tm="0">
                                          <p:val>
                                            <p:strVal val="#ppt_x"/>
                                          </p:val>
                                        </p:tav>
                                        <p:tav tm="100000">
                                          <p:val>
                                            <p:strVal val="#ppt_x"/>
                                          </p:val>
                                        </p:tav>
                                      </p:tavLst>
                                    </p:anim>
                                    <p:anim calcmode="lin" valueType="num">
                                      <p:cBhvr additive="base">
                                        <p:cTn id="51" dur="500" fill="hold"/>
                                        <p:tgtEl>
                                          <p:spTgt spid="38933"/>
                                        </p:tgtEl>
                                        <p:attrNameLst>
                                          <p:attrName>ppt_y</p:attrName>
                                        </p:attrNameLst>
                                      </p:cBhvr>
                                      <p:tavLst>
                                        <p:tav tm="0">
                                          <p:val>
                                            <p:strVal val="1+#ppt_h/2"/>
                                          </p:val>
                                        </p:tav>
                                        <p:tav tm="100000">
                                          <p:val>
                                            <p:strVal val="#ppt_y"/>
                                          </p:val>
                                        </p:tav>
                                      </p:tavLst>
                                    </p:anim>
                                  </p:childTnLst>
                                </p:cTn>
                              </p:par>
                            </p:childTnLst>
                          </p:cTn>
                        </p:par>
                        <p:par>
                          <p:cTn id="52" fill="hold" nodeType="afterGroup">
                            <p:stCondLst>
                              <p:cond delay="500"/>
                            </p:stCondLst>
                            <p:childTnLst>
                              <p:par>
                                <p:cTn id="53" presetID="0" presetClass="path" presetSubtype="0" accel="50000" decel="50000" fill="hold" grpId="3" nodeType="afterEffect">
                                  <p:stCondLst>
                                    <p:cond delay="0"/>
                                  </p:stCondLst>
                                  <p:childTnLst>
                                    <p:animMotion origin="layout" path="M -0.49323 0.53076 L -0.04323 -0.01873 " pathEditMode="relative" rAng="0" ptsTypes="AA">
                                      <p:cBhvr>
                                        <p:cTn id="54" dur="2000" fill="hold"/>
                                        <p:tgtEl>
                                          <p:spTgt spid="38927"/>
                                        </p:tgtEl>
                                        <p:attrNameLst>
                                          <p:attrName>ppt_x</p:attrName>
                                          <p:attrName>ppt_y</p:attrName>
                                        </p:attrNameLst>
                                      </p:cBhvr>
                                      <p:rCtr x="22500" y="-27475"/>
                                    </p:animMotion>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8935"/>
                                        </p:tgtEl>
                                        <p:attrNameLst>
                                          <p:attrName>style.visibility</p:attrName>
                                        </p:attrNameLst>
                                      </p:cBhvr>
                                      <p:to>
                                        <p:strVal val="visible"/>
                                      </p:to>
                                    </p:set>
                                    <p:anim calcmode="lin" valueType="num">
                                      <p:cBhvr additive="base">
                                        <p:cTn id="59" dur="500" fill="hold"/>
                                        <p:tgtEl>
                                          <p:spTgt spid="38935"/>
                                        </p:tgtEl>
                                        <p:attrNameLst>
                                          <p:attrName>ppt_x</p:attrName>
                                        </p:attrNameLst>
                                      </p:cBhvr>
                                      <p:tavLst>
                                        <p:tav tm="0">
                                          <p:val>
                                            <p:strVal val="#ppt_x"/>
                                          </p:val>
                                        </p:tav>
                                        <p:tav tm="100000">
                                          <p:val>
                                            <p:strVal val="#ppt_x"/>
                                          </p:val>
                                        </p:tav>
                                      </p:tavLst>
                                    </p:anim>
                                    <p:anim calcmode="lin" valueType="num">
                                      <p:cBhvr additive="base">
                                        <p:cTn id="60" dur="500" fill="hold"/>
                                        <p:tgtEl>
                                          <p:spTgt spid="38935"/>
                                        </p:tgtEl>
                                        <p:attrNameLst>
                                          <p:attrName>ppt_y</p:attrName>
                                        </p:attrNameLst>
                                      </p:cBhvr>
                                      <p:tavLst>
                                        <p:tav tm="0">
                                          <p:val>
                                            <p:strVal val="1+#ppt_h/2"/>
                                          </p:val>
                                        </p:tav>
                                        <p:tav tm="100000">
                                          <p:val>
                                            <p:strVal val="#ppt_y"/>
                                          </p:val>
                                        </p:tav>
                                      </p:tavLst>
                                    </p:anim>
                                  </p:childTnLst>
                                </p:cTn>
                              </p:par>
                            </p:childTnLst>
                          </p:cTn>
                        </p:par>
                        <p:par>
                          <p:cTn id="61" fill="hold" nodeType="afterGroup">
                            <p:stCondLst>
                              <p:cond delay="500"/>
                            </p:stCondLst>
                            <p:childTnLst>
                              <p:par>
                                <p:cTn id="62" presetID="0" presetClass="path" presetSubtype="0" accel="50000" decel="50000" fill="hold" grpId="4" nodeType="afterEffect">
                                  <p:stCondLst>
                                    <p:cond delay="0"/>
                                  </p:stCondLst>
                                  <p:childTnLst>
                                    <p:animMotion origin="layout" path="M -0.04323 -0.01873 L -0.1099 0.05897 " pathEditMode="relative" ptsTypes="AA">
                                      <p:cBhvr>
                                        <p:cTn id="63" dur="2000" fill="hold"/>
                                        <p:tgtEl>
                                          <p:spTgt spid="38927"/>
                                        </p:tgtEl>
                                        <p:attrNameLst>
                                          <p:attrName>ppt_x</p:attrName>
                                          <p:attrName>ppt_y</p:attrName>
                                        </p:attrNameLst>
                                      </p:cBhvr>
                                    </p:animMotion>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38936"/>
                                        </p:tgtEl>
                                        <p:attrNameLst>
                                          <p:attrName>style.visibility</p:attrName>
                                        </p:attrNameLst>
                                      </p:cBhvr>
                                      <p:to>
                                        <p:strVal val="visible"/>
                                      </p:to>
                                    </p:set>
                                    <p:anim calcmode="lin" valueType="num">
                                      <p:cBhvr additive="base">
                                        <p:cTn id="68" dur="500" fill="hold"/>
                                        <p:tgtEl>
                                          <p:spTgt spid="38936"/>
                                        </p:tgtEl>
                                        <p:attrNameLst>
                                          <p:attrName>ppt_x</p:attrName>
                                        </p:attrNameLst>
                                      </p:cBhvr>
                                      <p:tavLst>
                                        <p:tav tm="0">
                                          <p:val>
                                            <p:strVal val="#ppt_x"/>
                                          </p:val>
                                        </p:tav>
                                        <p:tav tm="100000">
                                          <p:val>
                                            <p:strVal val="#ppt_x"/>
                                          </p:val>
                                        </p:tav>
                                      </p:tavLst>
                                    </p:anim>
                                    <p:anim calcmode="lin" valueType="num">
                                      <p:cBhvr additive="base">
                                        <p:cTn id="69" dur="500" fill="hold"/>
                                        <p:tgtEl>
                                          <p:spTgt spid="38936"/>
                                        </p:tgtEl>
                                        <p:attrNameLst>
                                          <p:attrName>ppt_y</p:attrName>
                                        </p:attrNameLst>
                                      </p:cBhvr>
                                      <p:tavLst>
                                        <p:tav tm="0">
                                          <p:val>
                                            <p:strVal val="1+#ppt_h/2"/>
                                          </p:val>
                                        </p:tav>
                                        <p:tav tm="100000">
                                          <p:val>
                                            <p:strVal val="#ppt_y"/>
                                          </p:val>
                                        </p:tav>
                                      </p:tavLst>
                                    </p:anim>
                                  </p:childTnLst>
                                </p:cTn>
                              </p:par>
                            </p:childTnLst>
                          </p:cTn>
                        </p:par>
                        <p:par>
                          <p:cTn id="70" fill="hold" nodeType="afterGroup">
                            <p:stCondLst>
                              <p:cond delay="500"/>
                            </p:stCondLst>
                            <p:childTnLst>
                              <p:par>
                                <p:cTn id="71" presetID="0" presetClass="path" presetSubtype="0" accel="50000" decel="50000" fill="hold" grpId="5" nodeType="afterEffect">
                                  <p:stCondLst>
                                    <p:cond delay="0"/>
                                  </p:stCondLst>
                                  <p:childTnLst>
                                    <p:animMotion origin="layout" path="M -0.1099 0.05897 L -0.19323 0.15888 " pathEditMode="relative" ptsTypes="AA">
                                      <p:cBhvr>
                                        <p:cTn id="72" dur="2000" fill="hold"/>
                                        <p:tgtEl>
                                          <p:spTgt spid="38927"/>
                                        </p:tgtEl>
                                        <p:attrNameLst>
                                          <p:attrName>ppt_x</p:attrName>
                                          <p:attrName>ppt_y</p:attrName>
                                        </p:attrNameLst>
                                      </p:cBhvr>
                                    </p:animMotion>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xit" presetSubtype="4" fill="hold" grpId="1" nodeType="clickEffect">
                                  <p:stCondLst>
                                    <p:cond delay="0"/>
                                  </p:stCondLst>
                                  <p:childTnLst>
                                    <p:anim calcmode="lin" valueType="num">
                                      <p:cBhvr additive="base">
                                        <p:cTn id="76" dur="500"/>
                                        <p:tgtEl>
                                          <p:spTgt spid="38937"/>
                                        </p:tgtEl>
                                        <p:attrNameLst>
                                          <p:attrName>ppt_x</p:attrName>
                                        </p:attrNameLst>
                                      </p:cBhvr>
                                      <p:tavLst>
                                        <p:tav tm="0">
                                          <p:val>
                                            <p:strVal val="ppt_x"/>
                                          </p:val>
                                        </p:tav>
                                        <p:tav tm="100000">
                                          <p:val>
                                            <p:strVal val="ppt_x"/>
                                          </p:val>
                                        </p:tav>
                                      </p:tavLst>
                                    </p:anim>
                                    <p:anim calcmode="lin" valueType="num">
                                      <p:cBhvr additive="base">
                                        <p:cTn id="77" dur="500"/>
                                        <p:tgtEl>
                                          <p:spTgt spid="38937"/>
                                        </p:tgtEl>
                                        <p:attrNameLst>
                                          <p:attrName>ppt_y</p:attrName>
                                        </p:attrNameLst>
                                      </p:cBhvr>
                                      <p:tavLst>
                                        <p:tav tm="0">
                                          <p:val>
                                            <p:strVal val="ppt_y"/>
                                          </p:val>
                                        </p:tav>
                                        <p:tav tm="100000">
                                          <p:val>
                                            <p:strVal val="1+ppt_h/2"/>
                                          </p:val>
                                        </p:tav>
                                      </p:tavLst>
                                    </p:anim>
                                    <p:set>
                                      <p:cBhvr>
                                        <p:cTn id="78" dur="1" fill="hold">
                                          <p:stCondLst>
                                            <p:cond delay="499"/>
                                          </p:stCondLst>
                                        </p:cTn>
                                        <p:tgtEl>
                                          <p:spTgt spid="38937"/>
                                        </p:tgtEl>
                                        <p:attrNameLst>
                                          <p:attrName>style.visibility</p:attrName>
                                        </p:attrNameLst>
                                      </p:cBhvr>
                                      <p:to>
                                        <p:strVal val="hidden"/>
                                      </p:to>
                                    </p:set>
                                  </p:childTnLst>
                                </p:cTn>
                              </p:par>
                              <p:par>
                                <p:cTn id="79" presetID="2" presetClass="exit" presetSubtype="4" fill="hold" grpId="1" nodeType="withEffect">
                                  <p:stCondLst>
                                    <p:cond delay="0"/>
                                  </p:stCondLst>
                                  <p:childTnLst>
                                    <p:anim calcmode="lin" valueType="num">
                                      <p:cBhvr additive="base">
                                        <p:cTn id="80" dur="500"/>
                                        <p:tgtEl>
                                          <p:spTgt spid="38938"/>
                                        </p:tgtEl>
                                        <p:attrNameLst>
                                          <p:attrName>ppt_x</p:attrName>
                                        </p:attrNameLst>
                                      </p:cBhvr>
                                      <p:tavLst>
                                        <p:tav tm="0">
                                          <p:val>
                                            <p:strVal val="ppt_x"/>
                                          </p:val>
                                        </p:tav>
                                        <p:tav tm="100000">
                                          <p:val>
                                            <p:strVal val="ppt_x"/>
                                          </p:val>
                                        </p:tav>
                                      </p:tavLst>
                                    </p:anim>
                                    <p:anim calcmode="lin" valueType="num">
                                      <p:cBhvr additive="base">
                                        <p:cTn id="81" dur="500"/>
                                        <p:tgtEl>
                                          <p:spTgt spid="38938"/>
                                        </p:tgtEl>
                                        <p:attrNameLst>
                                          <p:attrName>ppt_y</p:attrName>
                                        </p:attrNameLst>
                                      </p:cBhvr>
                                      <p:tavLst>
                                        <p:tav tm="0">
                                          <p:val>
                                            <p:strVal val="ppt_y"/>
                                          </p:val>
                                        </p:tav>
                                        <p:tav tm="100000">
                                          <p:val>
                                            <p:strVal val="1+ppt_h/2"/>
                                          </p:val>
                                        </p:tav>
                                      </p:tavLst>
                                    </p:anim>
                                    <p:set>
                                      <p:cBhvr>
                                        <p:cTn id="82" dur="1" fill="hold">
                                          <p:stCondLst>
                                            <p:cond delay="499"/>
                                          </p:stCondLst>
                                        </p:cTn>
                                        <p:tgtEl>
                                          <p:spTgt spid="38938"/>
                                        </p:tgtEl>
                                        <p:attrNameLst>
                                          <p:attrName>style.visibility</p:attrName>
                                        </p:attrNameLst>
                                      </p:cBhvr>
                                      <p:to>
                                        <p:strVal val="hidden"/>
                                      </p:to>
                                    </p:set>
                                  </p:childTnLst>
                                </p:cTn>
                              </p:par>
                              <p:par>
                                <p:cTn id="83" presetID="2" presetClass="entr" presetSubtype="4" fill="hold" grpId="0" nodeType="withEffect">
                                  <p:stCondLst>
                                    <p:cond delay="0"/>
                                  </p:stCondLst>
                                  <p:childTnLst>
                                    <p:set>
                                      <p:cBhvr>
                                        <p:cTn id="84" dur="1" fill="hold">
                                          <p:stCondLst>
                                            <p:cond delay="0"/>
                                          </p:stCondLst>
                                        </p:cTn>
                                        <p:tgtEl>
                                          <p:spTgt spid="38941"/>
                                        </p:tgtEl>
                                        <p:attrNameLst>
                                          <p:attrName>style.visibility</p:attrName>
                                        </p:attrNameLst>
                                      </p:cBhvr>
                                      <p:to>
                                        <p:strVal val="visible"/>
                                      </p:to>
                                    </p:set>
                                    <p:anim calcmode="lin" valueType="num">
                                      <p:cBhvr additive="base">
                                        <p:cTn id="85" dur="500" fill="hold"/>
                                        <p:tgtEl>
                                          <p:spTgt spid="38941"/>
                                        </p:tgtEl>
                                        <p:attrNameLst>
                                          <p:attrName>ppt_x</p:attrName>
                                        </p:attrNameLst>
                                      </p:cBhvr>
                                      <p:tavLst>
                                        <p:tav tm="0">
                                          <p:val>
                                            <p:strVal val="#ppt_x"/>
                                          </p:val>
                                        </p:tav>
                                        <p:tav tm="100000">
                                          <p:val>
                                            <p:strVal val="#ppt_x"/>
                                          </p:val>
                                        </p:tav>
                                      </p:tavLst>
                                    </p:anim>
                                    <p:anim calcmode="lin" valueType="num">
                                      <p:cBhvr additive="base">
                                        <p:cTn id="86" dur="500" fill="hold"/>
                                        <p:tgtEl>
                                          <p:spTgt spid="38941"/>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38942"/>
                                        </p:tgtEl>
                                        <p:attrNameLst>
                                          <p:attrName>style.visibility</p:attrName>
                                        </p:attrNameLst>
                                      </p:cBhvr>
                                      <p:to>
                                        <p:strVal val="visible"/>
                                      </p:to>
                                    </p:set>
                                    <p:anim calcmode="lin" valueType="num">
                                      <p:cBhvr additive="base">
                                        <p:cTn id="89" dur="500" fill="hold"/>
                                        <p:tgtEl>
                                          <p:spTgt spid="38942"/>
                                        </p:tgtEl>
                                        <p:attrNameLst>
                                          <p:attrName>ppt_x</p:attrName>
                                        </p:attrNameLst>
                                      </p:cBhvr>
                                      <p:tavLst>
                                        <p:tav tm="0">
                                          <p:val>
                                            <p:strVal val="#ppt_x"/>
                                          </p:val>
                                        </p:tav>
                                        <p:tav tm="100000">
                                          <p:val>
                                            <p:strVal val="#ppt_x"/>
                                          </p:val>
                                        </p:tav>
                                      </p:tavLst>
                                    </p:anim>
                                    <p:anim calcmode="lin" valueType="num">
                                      <p:cBhvr additive="base">
                                        <p:cTn id="90" dur="500" fill="hold"/>
                                        <p:tgtEl>
                                          <p:spTgt spid="38942"/>
                                        </p:tgtEl>
                                        <p:attrNameLst>
                                          <p:attrName>ppt_y</p:attrName>
                                        </p:attrNameLst>
                                      </p:cBhvr>
                                      <p:tavLst>
                                        <p:tav tm="0">
                                          <p:val>
                                            <p:strVal val="1+#ppt_h/2"/>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0" presetClass="path" presetSubtype="0" accel="50000" decel="50000" fill="hold" grpId="6" nodeType="clickEffect">
                                  <p:stCondLst>
                                    <p:cond delay="0"/>
                                  </p:stCondLst>
                                  <p:childTnLst>
                                    <p:animMotion origin="layout" path="M -0.19323 0.15888 L -0.0849 0.09227 " pathEditMode="relative" ptsTypes="AA">
                                      <p:cBhvr>
                                        <p:cTn id="94" dur="2000" fill="hold"/>
                                        <p:tgtEl>
                                          <p:spTgt spid="3892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0" grpId="0"/>
      <p:bldP spid="38924" grpId="0"/>
      <p:bldP spid="38932" grpId="0"/>
      <p:bldP spid="38933" grpId="0"/>
      <p:bldP spid="38927" grpId="0" animBg="1"/>
      <p:bldP spid="38927" grpId="1" animBg="1"/>
      <p:bldP spid="38927" grpId="2" animBg="1"/>
      <p:bldP spid="38927" grpId="3" animBg="1"/>
      <p:bldP spid="38927" grpId="4" animBg="1"/>
      <p:bldP spid="38927" grpId="5" animBg="1"/>
      <p:bldP spid="38927" grpId="6" animBg="1"/>
      <p:bldP spid="38935" grpId="0"/>
      <p:bldP spid="38936" grpId="0"/>
      <p:bldP spid="38937" grpId="0" animBg="1"/>
      <p:bldP spid="38937" grpId="1" animBg="1"/>
      <p:bldP spid="38938" grpId="0"/>
      <p:bldP spid="38938" grpId="1"/>
      <p:bldP spid="38939" grpId="0" animBg="1"/>
      <p:bldP spid="38941" grpId="0"/>
      <p:bldP spid="389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28600"/>
            <a:ext cx="7772400" cy="1143000"/>
          </a:xfrm>
        </p:spPr>
        <p:txBody>
          <a:bodyPr/>
          <a:lstStyle/>
          <a:p>
            <a:pPr eaLnBrk="1" hangingPunct="1"/>
            <a:r>
              <a:rPr lang="en-US" sz="4600" b="1" dirty="0">
                <a:solidFill>
                  <a:schemeClr val="tx1"/>
                </a:solidFill>
              </a:rPr>
              <a:t>Preparing the Presentation</a:t>
            </a:r>
            <a:endParaRPr lang="en-US" b="1" dirty="0">
              <a:solidFill>
                <a:schemeClr val="tx1"/>
              </a:solidFill>
            </a:endParaRPr>
          </a:p>
        </p:txBody>
      </p:sp>
      <p:sp>
        <p:nvSpPr>
          <p:cNvPr id="26627" name="Rectangle 3"/>
          <p:cNvSpPr>
            <a:spLocks noGrp="1" noChangeArrowheads="1"/>
          </p:cNvSpPr>
          <p:nvPr>
            <p:ph sz="quarter" idx="1"/>
          </p:nvPr>
        </p:nvSpPr>
        <p:spPr>
          <a:xfrm>
            <a:off x="457200" y="1600200"/>
            <a:ext cx="8153400" cy="5257800"/>
          </a:xfrm>
        </p:spPr>
        <p:txBody>
          <a:bodyPr/>
          <a:lstStyle/>
          <a:p>
            <a:pPr eaLnBrk="1" hangingPunct="1"/>
            <a:endParaRPr lang="en-US" sz="2600" dirty="0"/>
          </a:p>
          <a:p>
            <a:pPr eaLnBrk="1" hangingPunct="1"/>
            <a:r>
              <a:rPr lang="en-US" sz="2600" dirty="0"/>
              <a:t>Average not more than 1 slide per minute</a:t>
            </a:r>
          </a:p>
          <a:p>
            <a:pPr eaLnBrk="1" hangingPunct="1"/>
            <a:r>
              <a:rPr lang="en-US" sz="2600" dirty="0" err="1"/>
              <a:t>Powerpoint</a:t>
            </a:r>
            <a:r>
              <a:rPr lang="en-US" sz="2600" dirty="0"/>
              <a:t>, </a:t>
            </a:r>
            <a:r>
              <a:rPr lang="en-US" sz="2600" dirty="0" smtClean="0"/>
              <a:t>PDF </a:t>
            </a:r>
            <a:r>
              <a:rPr lang="en-US" sz="2600" dirty="0"/>
              <a:t>are standard</a:t>
            </a:r>
          </a:p>
          <a:p>
            <a:pPr lvl="1" eaLnBrk="1" hangingPunct="1"/>
            <a:r>
              <a:rPr lang="en-US" sz="2000" dirty="0" smtClean="0"/>
              <a:t>Avoid </a:t>
            </a:r>
            <a:r>
              <a:rPr lang="en-US" sz="2000" dirty="0" smtClean="0"/>
              <a:t>others, convert Keynote to PDF files</a:t>
            </a:r>
            <a:endParaRPr lang="en-US" sz="2000" dirty="0" smtClean="0"/>
          </a:p>
          <a:p>
            <a:pPr lvl="1" eaLnBrk="1" hangingPunct="1"/>
            <a:r>
              <a:rPr lang="en-US" sz="2000" dirty="0" smtClean="0"/>
              <a:t>Prezi </a:t>
            </a:r>
            <a:r>
              <a:rPr lang="en-US" sz="2000" dirty="0" smtClean="0"/>
              <a:t>causes nausea! </a:t>
            </a:r>
            <a:endParaRPr lang="en-US" sz="2000" dirty="0" smtClean="0"/>
          </a:p>
          <a:p>
            <a:pPr eaLnBrk="1" hangingPunct="1"/>
            <a:r>
              <a:rPr lang="en-US" sz="2600" dirty="0"/>
              <a:t>No sounds! </a:t>
            </a:r>
            <a:r>
              <a:rPr lang="en-US" sz="2600" dirty="0" smtClean="0"/>
              <a:t>Some logical </a:t>
            </a:r>
            <a:r>
              <a:rPr lang="en-US" sz="2600" dirty="0"/>
              <a:t>animations </a:t>
            </a:r>
            <a:r>
              <a:rPr lang="en-US" sz="2600" dirty="0" smtClean="0"/>
              <a:t>can be good</a:t>
            </a:r>
            <a:endParaRPr lang="en-US" sz="2600" dirty="0" smtClean="0"/>
          </a:p>
          <a:p>
            <a:pPr eaLnBrk="1" hangingPunct="1"/>
            <a:r>
              <a:rPr lang="en-US" sz="2600" dirty="0" smtClean="0"/>
              <a:t>Use </a:t>
            </a:r>
            <a:r>
              <a:rPr lang="en-US" sz="2600" dirty="0"/>
              <a:t>3-7 bullets per page</a:t>
            </a:r>
          </a:p>
          <a:p>
            <a:pPr lvl="1" eaLnBrk="1" hangingPunct="1"/>
            <a:r>
              <a:rPr lang="en-US" sz="2000" dirty="0"/>
              <a:t>Avoid writing out, and especially reading, long and complete sentences on slides because it is really boring to the audience</a:t>
            </a:r>
          </a:p>
          <a:p>
            <a:pPr eaLnBrk="1" hangingPunct="1"/>
            <a:r>
              <a:rPr lang="en-US" sz="2600" dirty="0"/>
              <a:t>Slide appearance (font, colors) should be consistent</a:t>
            </a:r>
          </a:p>
          <a:p>
            <a:pPr eaLnBrk="1" hangingPunct="1"/>
            <a:r>
              <a:rPr lang="en-US" sz="2600" dirty="0" err="1" smtClean="0"/>
              <a:t>Speelcheck</a:t>
            </a:r>
            <a:endParaRPr lang="en-US" sz="2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 calcmode="lin" valueType="num">
                                      <p:cBhvr additive="base">
                                        <p:cTn id="7"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26627">
                                            <p:txEl>
                                              <p:pRg st="2" end="2"/>
                                            </p:txEl>
                                          </p:spTgt>
                                        </p:tgtEl>
                                        <p:attrNameLst>
                                          <p:attrName>style.visibility</p:attrName>
                                        </p:attrNameLst>
                                      </p:cBhvr>
                                      <p:to>
                                        <p:strVal val="visible"/>
                                      </p:to>
                                    </p:set>
                                    <p:anim calcmode="lin" valueType="num">
                                      <p:cBhvr additive="base">
                                        <p:cTn id="13"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accel="50000" decel="50000" fill="hold" grpId="0" nodeType="withEffect">
                                  <p:stCondLst>
                                    <p:cond delay="0"/>
                                  </p:stCondLst>
                                  <p:childTnLst>
                                    <p:set>
                                      <p:cBhvr>
                                        <p:cTn id="16" dur="1" fill="hold">
                                          <p:stCondLst>
                                            <p:cond delay="0"/>
                                          </p:stCondLst>
                                        </p:cTn>
                                        <p:tgtEl>
                                          <p:spTgt spid="26627">
                                            <p:txEl>
                                              <p:pRg st="3" end="3"/>
                                            </p:txEl>
                                          </p:spTgt>
                                        </p:tgtEl>
                                        <p:attrNameLst>
                                          <p:attrName>style.visibility</p:attrName>
                                        </p:attrNameLst>
                                      </p:cBhvr>
                                      <p:to>
                                        <p:strVal val="visible"/>
                                      </p:to>
                                    </p:set>
                                    <p:anim calcmode="lin" valueType="num">
                                      <p:cBhvr additive="base">
                                        <p:cTn id="17"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6627">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accel="50000" decel="50000" fill="hold" grpId="0" nodeType="withEffect">
                                  <p:stCondLst>
                                    <p:cond delay="0"/>
                                  </p:stCondLst>
                                  <p:childTnLst>
                                    <p:set>
                                      <p:cBhvr>
                                        <p:cTn id="20" dur="1" fill="hold">
                                          <p:stCondLst>
                                            <p:cond delay="0"/>
                                          </p:stCondLst>
                                        </p:cTn>
                                        <p:tgtEl>
                                          <p:spTgt spid="26627">
                                            <p:txEl>
                                              <p:pRg st="4" end="4"/>
                                            </p:txEl>
                                          </p:spTgt>
                                        </p:tgtEl>
                                        <p:attrNameLst>
                                          <p:attrName>style.visibility</p:attrName>
                                        </p:attrNameLst>
                                      </p:cBhvr>
                                      <p:to>
                                        <p:strVal val="visible"/>
                                      </p:to>
                                    </p:set>
                                    <p:anim calcmode="lin" valueType="num">
                                      <p:cBhvr additive="base">
                                        <p:cTn id="21"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66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accel="50000" decel="50000" fill="hold" grpId="0" nodeType="clickEffect">
                                  <p:stCondLst>
                                    <p:cond delay="0"/>
                                  </p:stCondLst>
                                  <p:childTnLst>
                                    <p:set>
                                      <p:cBhvr>
                                        <p:cTn id="26" dur="1" fill="hold">
                                          <p:stCondLst>
                                            <p:cond delay="0"/>
                                          </p:stCondLst>
                                        </p:cTn>
                                        <p:tgtEl>
                                          <p:spTgt spid="26627">
                                            <p:txEl>
                                              <p:pRg st="5" end="5"/>
                                            </p:txEl>
                                          </p:spTgt>
                                        </p:tgtEl>
                                        <p:attrNameLst>
                                          <p:attrName>style.visibility</p:attrName>
                                        </p:attrNameLst>
                                      </p:cBhvr>
                                      <p:to>
                                        <p:strVal val="visible"/>
                                      </p:to>
                                    </p:set>
                                    <p:anim calcmode="lin" valueType="num">
                                      <p:cBhvr additive="base">
                                        <p:cTn id="27" dur="5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66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accel="50000" decel="50000" fill="hold" grpId="0" nodeType="clickEffect">
                                  <p:stCondLst>
                                    <p:cond delay="0"/>
                                  </p:stCondLst>
                                  <p:childTnLst>
                                    <p:set>
                                      <p:cBhvr>
                                        <p:cTn id="32" dur="1" fill="hold">
                                          <p:stCondLst>
                                            <p:cond delay="0"/>
                                          </p:stCondLst>
                                        </p:cTn>
                                        <p:tgtEl>
                                          <p:spTgt spid="26627">
                                            <p:txEl>
                                              <p:pRg st="6" end="6"/>
                                            </p:txEl>
                                          </p:spTgt>
                                        </p:tgtEl>
                                        <p:attrNameLst>
                                          <p:attrName>style.visibility</p:attrName>
                                        </p:attrNameLst>
                                      </p:cBhvr>
                                      <p:to>
                                        <p:strVal val="visible"/>
                                      </p:to>
                                    </p:set>
                                    <p:anim calcmode="lin" valueType="num">
                                      <p:cBhvr additive="base">
                                        <p:cTn id="33" dur="500" fill="hold"/>
                                        <p:tgtEl>
                                          <p:spTgt spid="26627">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6627">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accel="50000" decel="50000" fill="hold" grpId="0" nodeType="withEffect">
                                  <p:stCondLst>
                                    <p:cond delay="0"/>
                                  </p:stCondLst>
                                  <p:childTnLst>
                                    <p:set>
                                      <p:cBhvr>
                                        <p:cTn id="36" dur="1" fill="hold">
                                          <p:stCondLst>
                                            <p:cond delay="0"/>
                                          </p:stCondLst>
                                        </p:cTn>
                                        <p:tgtEl>
                                          <p:spTgt spid="26627">
                                            <p:txEl>
                                              <p:pRg st="7" end="7"/>
                                            </p:txEl>
                                          </p:spTgt>
                                        </p:tgtEl>
                                        <p:attrNameLst>
                                          <p:attrName>style.visibility</p:attrName>
                                        </p:attrNameLst>
                                      </p:cBhvr>
                                      <p:to>
                                        <p:strVal val="visible"/>
                                      </p:to>
                                    </p:set>
                                    <p:anim calcmode="lin" valueType="num">
                                      <p:cBhvr additive="base">
                                        <p:cTn id="37" dur="500" fill="hold"/>
                                        <p:tgtEl>
                                          <p:spTgt spid="2662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662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26627">
                                            <p:txEl>
                                              <p:pRg st="8" end="8"/>
                                            </p:txEl>
                                          </p:spTgt>
                                        </p:tgtEl>
                                        <p:attrNameLst>
                                          <p:attrName>style.visibility</p:attrName>
                                        </p:attrNameLst>
                                      </p:cBhvr>
                                      <p:to>
                                        <p:strVal val="visible"/>
                                      </p:to>
                                    </p:set>
                                    <p:anim calcmode="lin" valueType="num">
                                      <p:cBhvr additive="base">
                                        <p:cTn id="43" dur="500" fill="hold"/>
                                        <p:tgtEl>
                                          <p:spTgt spid="26627">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662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accel="50000" decel="50000" fill="hold" grpId="0" nodeType="clickEffect">
                                  <p:stCondLst>
                                    <p:cond delay="0"/>
                                  </p:stCondLst>
                                  <p:childTnLst>
                                    <p:set>
                                      <p:cBhvr>
                                        <p:cTn id="48" dur="1" fill="hold">
                                          <p:stCondLst>
                                            <p:cond delay="0"/>
                                          </p:stCondLst>
                                        </p:cTn>
                                        <p:tgtEl>
                                          <p:spTgt spid="26627">
                                            <p:txEl>
                                              <p:pRg st="9" end="9"/>
                                            </p:txEl>
                                          </p:spTgt>
                                        </p:tgtEl>
                                        <p:attrNameLst>
                                          <p:attrName>style.visibility</p:attrName>
                                        </p:attrNameLst>
                                      </p:cBhvr>
                                      <p:to>
                                        <p:strVal val="visible"/>
                                      </p:to>
                                    </p:set>
                                    <p:anim calcmode="lin" valueType="num">
                                      <p:cBhvr additive="base">
                                        <p:cTn id="49" dur="500" fill="hold"/>
                                        <p:tgtEl>
                                          <p:spTgt spid="26627">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662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52400"/>
            <a:ext cx="8458200" cy="1143000"/>
          </a:xfrm>
        </p:spPr>
        <p:txBody>
          <a:bodyPr/>
          <a:lstStyle/>
          <a:p>
            <a:pPr eaLnBrk="1" hangingPunct="1"/>
            <a:r>
              <a:rPr lang="en-US" b="1">
                <a:solidFill>
                  <a:schemeClr val="tx1"/>
                </a:solidFill>
              </a:rPr>
              <a:t>What Font to Use</a:t>
            </a:r>
          </a:p>
        </p:txBody>
      </p:sp>
      <p:sp>
        <p:nvSpPr>
          <p:cNvPr id="23555" name="Text Box 4"/>
          <p:cNvSpPr txBox="1">
            <a:spLocks noChangeArrowheads="1"/>
          </p:cNvSpPr>
          <p:nvPr/>
        </p:nvSpPr>
        <p:spPr bwMode="auto">
          <a:xfrm>
            <a:off x="1543050" y="1279525"/>
            <a:ext cx="5772150" cy="3749675"/>
          </a:xfrm>
          <a:prstGeom prst="rect">
            <a:avLst/>
          </a:prstGeom>
          <a:noFill/>
          <a:ln w="9525">
            <a:noFill/>
            <a:miter lim="800000"/>
            <a:headEnd/>
            <a:tailEnd/>
          </a:ln>
        </p:spPr>
        <p:txBody>
          <a:bodyPr wrap="none">
            <a:prstTxWarp prst="textNoShape">
              <a:avLst/>
            </a:prstTxWarp>
            <a:spAutoFit/>
          </a:bodyPr>
          <a:lstStyle/>
          <a:p>
            <a:pPr algn="ctr" eaLnBrk="0" hangingPunct="0">
              <a:lnSpc>
                <a:spcPct val="160000"/>
              </a:lnSpc>
            </a:pPr>
            <a:r>
              <a:rPr lang="en-US" sz="2400" dirty="0">
                <a:latin typeface="Comic Sans MS" charset="0"/>
              </a:rPr>
              <a:t>Type size should be 18 points or larger:</a:t>
            </a:r>
          </a:p>
          <a:p>
            <a:pPr algn="ctr" eaLnBrk="0" hangingPunct="0">
              <a:lnSpc>
                <a:spcPct val="160000"/>
              </a:lnSpc>
            </a:pPr>
            <a:r>
              <a:rPr lang="en-US" dirty="0">
                <a:latin typeface="Comic Sans MS" charset="0"/>
              </a:rPr>
              <a:t>18 point</a:t>
            </a:r>
            <a:endParaRPr lang="en-US" sz="2400" dirty="0">
              <a:latin typeface="Comic Sans MS" charset="0"/>
            </a:endParaRPr>
          </a:p>
          <a:p>
            <a:pPr algn="ctr" eaLnBrk="0" hangingPunct="0">
              <a:lnSpc>
                <a:spcPct val="160000"/>
              </a:lnSpc>
            </a:pPr>
            <a:r>
              <a:rPr lang="en-US" sz="2000" dirty="0">
                <a:latin typeface="Comic Sans MS" charset="0"/>
              </a:rPr>
              <a:t>20 point</a:t>
            </a:r>
            <a:endParaRPr lang="en-US" sz="2400" dirty="0">
              <a:latin typeface="Comic Sans MS" charset="0"/>
            </a:endParaRPr>
          </a:p>
          <a:p>
            <a:pPr algn="ctr" eaLnBrk="0" hangingPunct="0">
              <a:lnSpc>
                <a:spcPct val="160000"/>
              </a:lnSpc>
            </a:pPr>
            <a:r>
              <a:rPr lang="en-US" sz="2400" dirty="0">
                <a:latin typeface="Comic Sans MS" charset="0"/>
              </a:rPr>
              <a:t>24 point</a:t>
            </a:r>
          </a:p>
          <a:p>
            <a:pPr algn="ctr" eaLnBrk="0" hangingPunct="0">
              <a:lnSpc>
                <a:spcPct val="160000"/>
              </a:lnSpc>
            </a:pPr>
            <a:r>
              <a:rPr lang="en-US" sz="2800" dirty="0">
                <a:latin typeface="Comic Sans MS" charset="0"/>
              </a:rPr>
              <a:t>28 point</a:t>
            </a:r>
          </a:p>
          <a:p>
            <a:pPr algn="ctr" eaLnBrk="0" hangingPunct="0">
              <a:lnSpc>
                <a:spcPct val="160000"/>
              </a:lnSpc>
            </a:pPr>
            <a:r>
              <a:rPr lang="en-US" sz="3600" dirty="0">
                <a:latin typeface="Comic Sans MS" charset="0"/>
              </a:rPr>
              <a:t>36 point</a:t>
            </a:r>
            <a:endParaRPr lang="en-US" sz="2400" dirty="0">
              <a:solidFill>
                <a:srgbClr val="FF0000"/>
              </a:solidFill>
              <a:latin typeface="Trebuchet MS" charset="0"/>
            </a:endParaRPr>
          </a:p>
        </p:txBody>
      </p:sp>
      <p:sp>
        <p:nvSpPr>
          <p:cNvPr id="23556" name="Text Box 5"/>
          <p:cNvSpPr txBox="1">
            <a:spLocks noChangeArrowheads="1"/>
          </p:cNvSpPr>
          <p:nvPr/>
        </p:nvSpPr>
        <p:spPr bwMode="auto">
          <a:xfrm>
            <a:off x="304800" y="6172200"/>
            <a:ext cx="3440113" cy="304800"/>
          </a:xfrm>
          <a:prstGeom prst="rect">
            <a:avLst/>
          </a:prstGeom>
          <a:noFill/>
          <a:ln w="9525">
            <a:noFill/>
            <a:miter lim="800000"/>
            <a:headEnd/>
            <a:tailEnd/>
          </a:ln>
        </p:spPr>
        <p:txBody>
          <a:bodyPr wrap="none">
            <a:prstTxWarp prst="textNoShape">
              <a:avLst/>
            </a:prstTxWarp>
            <a:spAutoFit/>
          </a:bodyPr>
          <a:lstStyle/>
          <a:p>
            <a:pPr eaLnBrk="0" hangingPunct="0"/>
            <a:r>
              <a:rPr lang="en-US" sz="1400">
                <a:latin typeface="Comic Sans MS" charset="0"/>
              </a:rPr>
              <a:t>* References can be in 12-14 point font</a:t>
            </a:r>
          </a:p>
        </p:txBody>
      </p:sp>
      <p:sp>
        <p:nvSpPr>
          <p:cNvPr id="23557" name="Rectangle 6"/>
          <p:cNvSpPr>
            <a:spLocks noChangeArrowheads="1"/>
          </p:cNvSpPr>
          <p:nvPr/>
        </p:nvSpPr>
        <p:spPr bwMode="auto">
          <a:xfrm>
            <a:off x="4876800" y="6172200"/>
            <a:ext cx="4267200" cy="639763"/>
          </a:xfrm>
          <a:prstGeom prst="rect">
            <a:avLst/>
          </a:prstGeom>
          <a:noFill/>
          <a:ln w="12700">
            <a:noFill/>
            <a:miter lim="800000"/>
            <a:headEnd/>
            <a:tailEnd/>
          </a:ln>
        </p:spPr>
        <p:txBody>
          <a:bodyPr>
            <a:prstTxWarp prst="textNoShape">
              <a:avLst/>
            </a:prstTxWarp>
            <a:spAutoFit/>
          </a:bodyPr>
          <a:lstStyle/>
          <a:p>
            <a:r>
              <a:rPr lang="en-US" sz="1200"/>
              <a:t>http://www.fw.msu.edu/orgs/gso/documents/GSOWorkshopDocsSp2006/PresentationTipsinPowerPoint.ppt#307,6,Powerpoint basics: 1.  What font to use</a:t>
            </a:r>
          </a:p>
        </p:txBody>
      </p:sp>
      <p:sp>
        <p:nvSpPr>
          <p:cNvPr id="23558" name="Text Box 7"/>
          <p:cNvSpPr txBox="1">
            <a:spLocks noChangeArrowheads="1"/>
          </p:cNvSpPr>
          <p:nvPr/>
        </p:nvSpPr>
        <p:spPr bwMode="auto">
          <a:xfrm>
            <a:off x="1143000" y="5029200"/>
            <a:ext cx="7315200" cy="1031875"/>
          </a:xfrm>
          <a:prstGeom prst="rect">
            <a:avLst/>
          </a:prstGeom>
          <a:noFill/>
          <a:ln w="9525">
            <a:noFill/>
            <a:miter lim="800000"/>
            <a:headEnd/>
            <a:tailEnd/>
          </a:ln>
        </p:spPr>
        <p:txBody>
          <a:bodyPr>
            <a:prstTxWarp prst="textNoShape">
              <a:avLst/>
            </a:prstTxWarp>
            <a:spAutoFit/>
          </a:bodyPr>
          <a:lstStyle/>
          <a:p>
            <a:pPr algn="ctr" eaLnBrk="0" hangingPunct="0">
              <a:lnSpc>
                <a:spcPct val="110000"/>
              </a:lnSpc>
            </a:pPr>
            <a:r>
              <a:rPr lang="en-US" sz="2800">
                <a:latin typeface="Comic Sans MS" charset="0"/>
              </a:rPr>
              <a:t>AVOID USING ALL CAPITAL LETTERS BECAUSE IT’S MUCH HARDER TO READ</a:t>
            </a:r>
            <a:endParaRPr lang="en-US" sz="2800">
              <a:solidFill>
                <a:srgbClr val="FF0000"/>
              </a:solidFill>
              <a:latin typeface="Trebuchet MS" charset="0"/>
            </a:endParaRPr>
          </a:p>
        </p:txBody>
      </p:sp>
      <p:sp>
        <p:nvSpPr>
          <p:cNvPr id="2" name="TextBox 1"/>
          <p:cNvSpPr txBox="1"/>
          <p:nvPr/>
        </p:nvSpPr>
        <p:spPr>
          <a:xfrm>
            <a:off x="7237253" y="228600"/>
            <a:ext cx="1249060" cy="923330"/>
          </a:xfrm>
          <a:prstGeom prst="rect">
            <a:avLst/>
          </a:prstGeom>
          <a:noFill/>
        </p:spPr>
        <p:txBody>
          <a:bodyPr wrap="none" rtlCol="0">
            <a:spAutoFit/>
          </a:bodyPr>
          <a:lstStyle/>
          <a:p>
            <a:r>
              <a:rPr lang="en-US" dirty="0" smtClean="0">
                <a:latin typeface="Times New Roman" pitchFamily="18" charset="0"/>
                <a:cs typeface="Times New Roman" pitchFamily="18" charset="0"/>
              </a:rPr>
              <a:t>Serif</a:t>
            </a:r>
          </a:p>
          <a:p>
            <a:r>
              <a:rPr lang="en-US" dirty="0" smtClean="0"/>
              <a:t>Sans Serif</a:t>
            </a:r>
          </a:p>
          <a:p>
            <a:r>
              <a:rPr lang="en-US" dirty="0" smtClean="0">
                <a:latin typeface="Jokerman" pitchFamily="82" charset="0"/>
              </a:rPr>
              <a:t>annoying</a:t>
            </a:r>
            <a:endParaRPr lang="en-US" dirty="0">
              <a:latin typeface="Jokerman" pitchFamily="8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28600"/>
            <a:ext cx="8458200" cy="1143000"/>
          </a:xfrm>
        </p:spPr>
        <p:txBody>
          <a:bodyPr/>
          <a:lstStyle/>
          <a:p>
            <a:pPr eaLnBrk="1" hangingPunct="1"/>
            <a:r>
              <a:rPr lang="en-US" b="1" dirty="0">
                <a:solidFill>
                  <a:schemeClr val="tx1"/>
                </a:solidFill>
              </a:rPr>
              <a:t>Color</a:t>
            </a:r>
          </a:p>
        </p:txBody>
      </p:sp>
      <p:sp>
        <p:nvSpPr>
          <p:cNvPr id="24579" name="Text Box 4"/>
          <p:cNvSpPr txBox="1">
            <a:spLocks noChangeArrowheads="1"/>
          </p:cNvSpPr>
          <p:nvPr/>
        </p:nvSpPr>
        <p:spPr bwMode="auto">
          <a:xfrm>
            <a:off x="533400" y="2667000"/>
            <a:ext cx="8001000" cy="536575"/>
          </a:xfrm>
          <a:prstGeom prst="rect">
            <a:avLst/>
          </a:prstGeom>
          <a:noFill/>
          <a:ln w="9525">
            <a:noFill/>
            <a:miter lim="800000"/>
            <a:headEnd/>
            <a:tailEnd/>
          </a:ln>
        </p:spPr>
        <p:txBody>
          <a:bodyPr>
            <a:prstTxWarp prst="textNoShape">
              <a:avLst/>
            </a:prstTxWarp>
            <a:spAutoFit/>
          </a:bodyPr>
          <a:lstStyle/>
          <a:p>
            <a:pPr algn="ctr" eaLnBrk="0" hangingPunct="0">
              <a:lnSpc>
                <a:spcPct val="110000"/>
              </a:lnSpc>
            </a:pPr>
            <a:r>
              <a:rPr lang="en-US" sz="2800">
                <a:latin typeface="Comic Sans MS" charset="0"/>
              </a:rPr>
              <a:t>Dark letters against a light background work</a:t>
            </a:r>
            <a:endParaRPr lang="en-US" sz="2400">
              <a:latin typeface="Trebuchet MS" charset="0"/>
            </a:endParaRPr>
          </a:p>
        </p:txBody>
      </p:sp>
      <p:sp>
        <p:nvSpPr>
          <p:cNvPr id="24580" name="Text Box 5"/>
          <p:cNvSpPr txBox="1">
            <a:spLocks noChangeArrowheads="1"/>
          </p:cNvSpPr>
          <p:nvPr/>
        </p:nvSpPr>
        <p:spPr bwMode="auto">
          <a:xfrm>
            <a:off x="333375" y="4419600"/>
            <a:ext cx="8658225" cy="1471172"/>
          </a:xfrm>
          <a:prstGeom prst="rect">
            <a:avLst/>
          </a:prstGeom>
          <a:noFill/>
          <a:ln w="9525">
            <a:noFill/>
            <a:miter lim="800000"/>
            <a:headEnd/>
            <a:tailEnd/>
          </a:ln>
        </p:spPr>
        <p:txBody>
          <a:bodyPr>
            <a:prstTxWarp prst="textNoShape">
              <a:avLst/>
            </a:prstTxWarp>
            <a:spAutoFit/>
          </a:bodyPr>
          <a:lstStyle/>
          <a:p>
            <a:pPr algn="ctr" eaLnBrk="0" hangingPunct="0">
              <a:lnSpc>
                <a:spcPct val="110000"/>
              </a:lnSpc>
            </a:pPr>
            <a:r>
              <a:rPr lang="en-US" sz="2800" dirty="0" smtClean="0">
                <a:latin typeface="Comic Sans MS" charset="0"/>
              </a:rPr>
              <a:t>best </a:t>
            </a:r>
            <a:r>
              <a:rPr lang="en-US" sz="2800" dirty="0">
                <a:latin typeface="Comic Sans MS" charset="0"/>
              </a:rPr>
              <a:t>for smaller rooms, especially when </a:t>
            </a:r>
            <a:r>
              <a:rPr lang="en-US" sz="2800" dirty="0" smtClean="0">
                <a:latin typeface="Comic Sans MS" charset="0"/>
              </a:rPr>
              <a:t/>
            </a:r>
            <a:br>
              <a:rPr lang="en-US" sz="2800" dirty="0" smtClean="0">
                <a:latin typeface="Comic Sans MS" charset="0"/>
              </a:rPr>
            </a:br>
            <a:r>
              <a:rPr lang="en-US" sz="2800" dirty="0" smtClean="0">
                <a:latin typeface="Comic Sans MS" charset="0"/>
              </a:rPr>
              <a:t>lights </a:t>
            </a:r>
            <a:r>
              <a:rPr lang="en-US" sz="2800" dirty="0">
                <a:latin typeface="Comic Sans MS" charset="0"/>
              </a:rPr>
              <a:t>are </a:t>
            </a:r>
            <a:r>
              <a:rPr lang="en-US" sz="2800" dirty="0" smtClean="0">
                <a:latin typeface="Comic Sans MS" charset="0"/>
              </a:rPr>
              <a:t>on</a:t>
            </a:r>
            <a:endParaRPr lang="en-US" sz="2800" dirty="0">
              <a:latin typeface="Trebuchet MS" charset="0"/>
            </a:endParaRPr>
          </a:p>
          <a:p>
            <a:pPr algn="ctr" eaLnBrk="0" hangingPunct="0"/>
            <a:endParaRPr lang="en-US" sz="2800" dirty="0">
              <a:latin typeface="Times" charset="0"/>
            </a:endParaRPr>
          </a:p>
        </p:txBody>
      </p:sp>
      <p:sp>
        <p:nvSpPr>
          <p:cNvPr id="24581" name="Rectangle 6"/>
          <p:cNvSpPr>
            <a:spLocks noChangeArrowheads="1"/>
          </p:cNvSpPr>
          <p:nvPr/>
        </p:nvSpPr>
        <p:spPr bwMode="auto">
          <a:xfrm>
            <a:off x="4648200" y="6096000"/>
            <a:ext cx="4343400" cy="646113"/>
          </a:xfrm>
          <a:prstGeom prst="rect">
            <a:avLst/>
          </a:prstGeom>
          <a:noFill/>
          <a:ln w="12700">
            <a:noFill/>
            <a:miter lim="800000"/>
            <a:headEnd/>
            <a:tailEnd/>
          </a:ln>
        </p:spPr>
        <p:txBody>
          <a:bodyPr>
            <a:prstTxWarp prst="textNoShape">
              <a:avLst/>
            </a:prstTxWarp>
            <a:spAutoFit/>
          </a:bodyPr>
          <a:lstStyle/>
          <a:p>
            <a:r>
              <a:rPr lang="en-US" sz="1200"/>
              <a:t>http://www.fw.msu.edu/orgs/gso/documents/GSOWorkshopDocsSp2006/PresentationTipsinPowerPoint.ppt#302,5,Powerpoint basics: 1.  What font to use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en-US"/>
          </a:p>
        </p:txBody>
      </p:sp>
      <p:sp>
        <p:nvSpPr>
          <p:cNvPr id="25603" name="Rectangle 3"/>
          <p:cNvSpPr>
            <a:spLocks noChangeArrowheads="1"/>
          </p:cNvSpPr>
          <p:nvPr/>
        </p:nvSpPr>
        <p:spPr bwMode="auto">
          <a:xfrm>
            <a:off x="0" y="0"/>
            <a:ext cx="9144000" cy="6858000"/>
          </a:xfrm>
          <a:prstGeom prst="rect">
            <a:avLst/>
          </a:prstGeom>
          <a:solidFill>
            <a:srgbClr val="00004A"/>
          </a:solidFill>
          <a:ln w="9525">
            <a:solidFill>
              <a:schemeClr val="tx1"/>
            </a:solidFill>
            <a:miter lim="800000"/>
            <a:headEnd/>
            <a:tailEnd/>
          </a:ln>
        </p:spPr>
        <p:txBody>
          <a:bodyPr wrap="none" anchor="ctr">
            <a:prstTxWarp prst="textNoShape">
              <a:avLst/>
            </a:prstTxWarp>
          </a:bodyPr>
          <a:lstStyle/>
          <a:p>
            <a:pPr algn="ctr" eaLnBrk="0" hangingPunct="0"/>
            <a:endParaRPr lang="en-US" sz="2400">
              <a:solidFill>
                <a:schemeClr val="accent2"/>
              </a:solidFill>
              <a:latin typeface="Times" charset="0"/>
            </a:endParaRPr>
          </a:p>
        </p:txBody>
      </p:sp>
      <p:sp>
        <p:nvSpPr>
          <p:cNvPr id="25604" name="Rectangle 4"/>
          <p:cNvSpPr>
            <a:spLocks noChangeArrowheads="1"/>
          </p:cNvSpPr>
          <p:nvPr/>
        </p:nvSpPr>
        <p:spPr bwMode="auto">
          <a:xfrm>
            <a:off x="304800" y="152400"/>
            <a:ext cx="8458200" cy="1143000"/>
          </a:xfrm>
          <a:prstGeom prst="rect">
            <a:avLst/>
          </a:prstGeom>
          <a:noFill/>
          <a:ln w="9525">
            <a:noFill/>
            <a:miter lim="800000"/>
            <a:headEnd/>
            <a:tailEnd/>
          </a:ln>
        </p:spPr>
        <p:txBody>
          <a:bodyPr anchor="ctr">
            <a:prstTxWarp prst="textNoShape">
              <a:avLst/>
            </a:prstTxWarp>
          </a:bodyPr>
          <a:lstStyle/>
          <a:p>
            <a:r>
              <a:rPr lang="en-US" sz="4200" b="1" dirty="0">
                <a:solidFill>
                  <a:schemeClr val="bg1"/>
                </a:solidFill>
                <a:latin typeface="+mj-lt"/>
              </a:rPr>
              <a:t>Color</a:t>
            </a:r>
          </a:p>
        </p:txBody>
      </p:sp>
      <p:sp>
        <p:nvSpPr>
          <p:cNvPr id="25605" name="Line 5"/>
          <p:cNvSpPr>
            <a:spLocks noChangeShapeType="1"/>
          </p:cNvSpPr>
          <p:nvPr/>
        </p:nvSpPr>
        <p:spPr bwMode="auto">
          <a:xfrm>
            <a:off x="76200" y="1447800"/>
            <a:ext cx="8991600" cy="0"/>
          </a:xfrm>
          <a:prstGeom prst="line">
            <a:avLst/>
          </a:prstGeom>
          <a:noFill/>
          <a:ln w="57150" cmpd="thickThin">
            <a:solidFill>
              <a:srgbClr val="00B050"/>
            </a:solidFill>
            <a:round/>
            <a:headEnd/>
            <a:tailEnd/>
          </a:ln>
        </p:spPr>
        <p:txBody>
          <a:bodyPr wrap="none" anchor="ctr">
            <a:prstTxWarp prst="textNoShape">
              <a:avLst/>
            </a:prstTxWarp>
          </a:bodyPr>
          <a:lstStyle/>
          <a:p>
            <a:endParaRPr lang="en-US"/>
          </a:p>
        </p:txBody>
      </p:sp>
      <p:sp>
        <p:nvSpPr>
          <p:cNvPr id="25606" name="Text Box 6"/>
          <p:cNvSpPr txBox="1">
            <a:spLocks noChangeArrowheads="1"/>
          </p:cNvSpPr>
          <p:nvPr/>
        </p:nvSpPr>
        <p:spPr bwMode="auto">
          <a:xfrm>
            <a:off x="914400" y="4419600"/>
            <a:ext cx="7315200" cy="1501775"/>
          </a:xfrm>
          <a:prstGeom prst="rect">
            <a:avLst/>
          </a:prstGeom>
          <a:noFill/>
          <a:ln w="9525">
            <a:noFill/>
            <a:miter lim="800000"/>
            <a:headEnd/>
            <a:tailEnd/>
          </a:ln>
        </p:spPr>
        <p:txBody>
          <a:bodyPr>
            <a:prstTxWarp prst="textNoShape">
              <a:avLst/>
            </a:prstTxWarp>
            <a:spAutoFit/>
          </a:bodyPr>
          <a:lstStyle/>
          <a:p>
            <a:pPr algn="ctr" eaLnBrk="0" hangingPunct="0">
              <a:lnSpc>
                <a:spcPct val="110000"/>
              </a:lnSpc>
            </a:pPr>
            <a:r>
              <a:rPr lang="en-US" sz="2800" dirty="0">
                <a:solidFill>
                  <a:srgbClr val="FF0000"/>
                </a:solidFill>
                <a:latin typeface="Comic Sans MS" charset="0"/>
              </a:rPr>
              <a:t>Many experts feel that a dark blue or black background works best for talks in a large room</a:t>
            </a:r>
            <a:endParaRPr lang="en-US" sz="2400" dirty="0">
              <a:solidFill>
                <a:srgbClr val="FF0000"/>
              </a:solidFill>
              <a:latin typeface="Trebuchet MS" charset="0"/>
            </a:endParaRPr>
          </a:p>
        </p:txBody>
      </p:sp>
      <p:sp>
        <p:nvSpPr>
          <p:cNvPr id="25607" name="Text Box 7"/>
          <p:cNvSpPr txBox="1">
            <a:spLocks noChangeArrowheads="1"/>
          </p:cNvSpPr>
          <p:nvPr/>
        </p:nvSpPr>
        <p:spPr bwMode="auto">
          <a:xfrm>
            <a:off x="835025" y="2743200"/>
            <a:ext cx="6862763" cy="946150"/>
          </a:xfrm>
          <a:prstGeom prst="rect">
            <a:avLst/>
          </a:prstGeom>
          <a:noFill/>
          <a:ln w="9525">
            <a:noFill/>
            <a:miter lim="800000"/>
            <a:headEnd/>
            <a:tailEnd/>
          </a:ln>
        </p:spPr>
        <p:txBody>
          <a:bodyPr wrap="none">
            <a:prstTxWarp prst="textNoShape">
              <a:avLst/>
            </a:prstTxWarp>
            <a:spAutoFit/>
          </a:bodyPr>
          <a:lstStyle/>
          <a:p>
            <a:pPr algn="ctr" eaLnBrk="0" hangingPunct="0"/>
            <a:r>
              <a:rPr lang="en-US" sz="2800" dirty="0">
                <a:solidFill>
                  <a:schemeClr val="bg1"/>
                </a:solidFill>
                <a:latin typeface="Comic Sans MS" charset="0"/>
              </a:rPr>
              <a:t>Light letters against a dark background </a:t>
            </a:r>
          </a:p>
          <a:p>
            <a:pPr algn="ctr" eaLnBrk="0" hangingPunct="0"/>
            <a:r>
              <a:rPr lang="en-US" sz="2800" dirty="0">
                <a:solidFill>
                  <a:schemeClr val="bg1"/>
                </a:solidFill>
                <a:latin typeface="Comic Sans MS" charset="0"/>
              </a:rPr>
              <a:t>also work</a:t>
            </a:r>
            <a:endParaRPr lang="en-US" sz="2400" dirty="0">
              <a:solidFill>
                <a:schemeClr val="bg1"/>
              </a:solidFill>
              <a:latin typeface="Comic Sans MS" charset="0"/>
            </a:endParaRPr>
          </a:p>
        </p:txBody>
      </p:sp>
      <p:sp>
        <p:nvSpPr>
          <p:cNvPr id="25608" name="Rectangle 8"/>
          <p:cNvSpPr>
            <a:spLocks noChangeArrowheads="1"/>
          </p:cNvSpPr>
          <p:nvPr/>
        </p:nvSpPr>
        <p:spPr bwMode="auto">
          <a:xfrm>
            <a:off x="4800600" y="6172200"/>
            <a:ext cx="4267200" cy="639763"/>
          </a:xfrm>
          <a:prstGeom prst="rect">
            <a:avLst/>
          </a:prstGeom>
          <a:noFill/>
          <a:ln w="12700">
            <a:noFill/>
            <a:miter lim="800000"/>
            <a:headEnd/>
            <a:tailEnd/>
          </a:ln>
        </p:spPr>
        <p:txBody>
          <a:bodyPr>
            <a:prstTxWarp prst="textNoShape">
              <a:avLst/>
            </a:prstTxWarp>
            <a:spAutoFit/>
          </a:bodyPr>
          <a:lstStyle/>
          <a:p>
            <a:r>
              <a:rPr lang="en-US" sz="1200"/>
              <a:t>http://www.fw.msu.edu/orgs/gso/documents/GSOWorkshopDocsSp2006/PresentationTipsinPowerPoint.ppt#302,5,Powerpoint basics: 1.  What font to use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81000" y="228600"/>
            <a:ext cx="8763000" cy="1143000"/>
          </a:xfrm>
        </p:spPr>
        <p:txBody>
          <a:bodyPr/>
          <a:lstStyle/>
          <a:p>
            <a:pPr eaLnBrk="1" hangingPunct="1"/>
            <a:r>
              <a:rPr lang="en-US" sz="3800" b="1" dirty="0" smtClean="0">
                <a:solidFill>
                  <a:schemeClr val="tx1"/>
                </a:solidFill>
              </a:rPr>
              <a:t>Acknowledgements</a:t>
            </a:r>
            <a:endParaRPr lang="en-US" sz="3800" b="1" dirty="0">
              <a:solidFill>
                <a:schemeClr val="tx1"/>
              </a:solidFill>
            </a:endParaRPr>
          </a:p>
        </p:txBody>
      </p:sp>
      <p:sp>
        <p:nvSpPr>
          <p:cNvPr id="45059" name="Rectangle 3"/>
          <p:cNvSpPr>
            <a:spLocks noGrp="1" noChangeArrowheads="1"/>
          </p:cNvSpPr>
          <p:nvPr>
            <p:ph sz="quarter" idx="1"/>
          </p:nvPr>
        </p:nvSpPr>
        <p:spPr>
          <a:xfrm>
            <a:off x="457200" y="1752600"/>
            <a:ext cx="8229600" cy="3692525"/>
          </a:xfrm>
        </p:spPr>
        <p:txBody>
          <a:bodyPr/>
          <a:lstStyle/>
          <a:p>
            <a:pPr eaLnBrk="1" hangingPunct="1">
              <a:lnSpc>
                <a:spcPct val="90000"/>
              </a:lnSpc>
            </a:pPr>
            <a:r>
              <a:rPr lang="en-US" dirty="0" smtClean="0"/>
              <a:t>Stephanie </a:t>
            </a:r>
            <a:r>
              <a:rPr lang="en-US" dirty="0" err="1" smtClean="0"/>
              <a:t>Pfirman</a:t>
            </a:r>
            <a:r>
              <a:rPr lang="en-US" dirty="0" smtClean="0"/>
              <a:t>, Barnard College</a:t>
            </a:r>
          </a:p>
          <a:p>
            <a:pPr eaLnBrk="1" hangingPunct="1">
              <a:lnSpc>
                <a:spcPct val="90000"/>
              </a:lnSpc>
            </a:pPr>
            <a:r>
              <a:rPr lang="en-US" dirty="0" smtClean="0"/>
              <a:t>Brian </a:t>
            </a:r>
            <a:r>
              <a:rPr lang="en-US" dirty="0" err="1" smtClean="0"/>
              <a:t>Mailloux</a:t>
            </a:r>
            <a:r>
              <a:rPr lang="en-US" dirty="0" smtClean="0"/>
              <a:t>, </a:t>
            </a:r>
            <a:r>
              <a:rPr lang="en-US" dirty="0"/>
              <a:t>Barnard College</a:t>
            </a:r>
            <a:endParaRPr lang="en-US" dirty="0" smtClean="0"/>
          </a:p>
          <a:p>
            <a:pPr eaLnBrk="1" hangingPunct="1">
              <a:lnSpc>
                <a:spcPct val="90000"/>
              </a:lnSpc>
            </a:pPr>
            <a:r>
              <a:rPr lang="en-US" dirty="0" smtClean="0"/>
              <a:t>Natalie </a:t>
            </a:r>
            <a:r>
              <a:rPr lang="en-US" dirty="0" err="1" smtClean="0"/>
              <a:t>Boelman</a:t>
            </a:r>
            <a:r>
              <a:rPr lang="en-US" dirty="0" smtClean="0"/>
              <a:t>, Lamont-Doherty Earth Observatory</a:t>
            </a:r>
          </a:p>
          <a:p>
            <a:pPr eaLnBrk="1" hangingPunct="1">
              <a:lnSpc>
                <a:spcPct val="90000"/>
              </a:lnSpc>
            </a:pPr>
            <a:r>
              <a:rPr lang="en-US" dirty="0" smtClean="0"/>
              <a:t>Jeff Shaman, Mailman School of Public Health</a:t>
            </a:r>
          </a:p>
          <a:p>
            <a:pPr eaLnBrk="1" hangingPunct="1">
              <a:lnSpc>
                <a:spcPct val="90000"/>
              </a:lnSpc>
            </a:pPr>
            <a:r>
              <a:rPr lang="en-US" dirty="0" smtClean="0"/>
              <a:t>Students in the joint Columbia/Barnard Environmental Science Senior Seminar</a:t>
            </a:r>
          </a:p>
        </p:txBody>
      </p:sp>
    </p:spTree>
    <p:extLst>
      <p:ext uri="{BB962C8B-B14F-4D97-AF65-F5344CB8AC3E}">
        <p14:creationId xmlns:p14="http://schemas.microsoft.com/office/powerpoint/2010/main" val="2944762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 y="228600"/>
            <a:ext cx="7772400" cy="1143000"/>
          </a:xfrm>
          <a:noFill/>
        </p:spPr>
        <p:txBody>
          <a:bodyPr lIns="90488" tIns="44450" rIns="90488" bIns="44450"/>
          <a:lstStyle/>
          <a:p>
            <a:pPr eaLnBrk="1" hangingPunct="1"/>
            <a:r>
              <a:rPr lang="en-US" sz="4600" b="1">
                <a:solidFill>
                  <a:schemeClr val="tx1"/>
                </a:solidFill>
              </a:rPr>
              <a:t>Preparing Yourself</a:t>
            </a:r>
          </a:p>
        </p:txBody>
      </p:sp>
      <p:sp>
        <p:nvSpPr>
          <p:cNvPr id="26627" name="Rectangle 3"/>
          <p:cNvSpPr>
            <a:spLocks noGrp="1" noChangeArrowheads="1"/>
          </p:cNvSpPr>
          <p:nvPr>
            <p:ph sz="quarter" idx="1"/>
          </p:nvPr>
        </p:nvSpPr>
        <p:spPr>
          <a:xfrm>
            <a:off x="457200" y="2133600"/>
            <a:ext cx="8686800" cy="4648200"/>
          </a:xfrm>
        </p:spPr>
        <p:txBody>
          <a:bodyPr lIns="90488" tIns="44450" rIns="90488" bIns="44450"/>
          <a:lstStyle/>
          <a:p>
            <a:pPr eaLnBrk="1" hangingPunct="1">
              <a:spcBef>
                <a:spcPct val="40000"/>
              </a:spcBef>
            </a:pPr>
            <a:r>
              <a:rPr lang="en-US" sz="2800" dirty="0"/>
              <a:t>Immerse yourself in subject</a:t>
            </a:r>
          </a:p>
          <a:p>
            <a:pPr lvl="1" eaLnBrk="1" hangingPunct="1">
              <a:spcBef>
                <a:spcPct val="40000"/>
              </a:spcBef>
            </a:pPr>
            <a:r>
              <a:rPr lang="en-US" sz="2400" dirty="0"/>
              <a:t>Web of Science/Google it: use the latest news</a:t>
            </a:r>
          </a:p>
          <a:p>
            <a:pPr eaLnBrk="1" hangingPunct="1">
              <a:spcBef>
                <a:spcPct val="40000"/>
              </a:spcBef>
            </a:pPr>
            <a:r>
              <a:rPr lang="en-US" sz="2800" dirty="0"/>
              <a:t>Familiar with the projection equipment, remote control …</a:t>
            </a:r>
          </a:p>
          <a:p>
            <a:pPr lvl="1" eaLnBrk="1" hangingPunct="1">
              <a:spcBef>
                <a:spcPct val="40000"/>
              </a:spcBef>
            </a:pPr>
            <a:r>
              <a:rPr lang="en-US" sz="2400" dirty="0"/>
              <a:t>Memory stick </a:t>
            </a:r>
            <a:r>
              <a:rPr lang="en-US" sz="2400" dirty="0" smtClean="0"/>
              <a:t>(AND </a:t>
            </a:r>
            <a:r>
              <a:rPr lang="en-US" sz="2400" dirty="0"/>
              <a:t>a laptop WITH power </a:t>
            </a:r>
            <a:r>
              <a:rPr lang="en-US" sz="2400" dirty="0" smtClean="0"/>
              <a:t>supply)</a:t>
            </a:r>
            <a:endParaRPr lang="en-US" sz="2400" dirty="0"/>
          </a:p>
          <a:p>
            <a:pPr eaLnBrk="1" hangingPunct="1">
              <a:spcBef>
                <a:spcPct val="40000"/>
              </a:spcBef>
            </a:pPr>
            <a:r>
              <a:rPr lang="en-US" sz="2800" dirty="0" smtClean="0"/>
              <a:t>Bring copies </a:t>
            </a:r>
            <a:r>
              <a:rPr lang="en-US" sz="2800" dirty="0"/>
              <a:t>of your slides (‘handouts’)</a:t>
            </a:r>
          </a:p>
          <a:p>
            <a:pPr lvl="1" eaLnBrk="1" hangingPunct="1">
              <a:spcBef>
                <a:spcPct val="40000"/>
              </a:spcBef>
            </a:pPr>
            <a:r>
              <a:rPr lang="en-US" sz="2400" dirty="0"/>
              <a:t>Annotate and use as notes</a:t>
            </a:r>
          </a:p>
          <a:p>
            <a:pPr lvl="1" eaLnBrk="1" hangingPunct="1">
              <a:spcBef>
                <a:spcPct val="40000"/>
              </a:spcBef>
            </a:pPr>
            <a:r>
              <a:rPr lang="en-US" sz="2400" dirty="0"/>
              <a:t>Review as you’re waiting</a:t>
            </a:r>
          </a:p>
          <a:p>
            <a:pPr lvl="1" eaLnBrk="1" hangingPunct="1">
              <a:spcBef>
                <a:spcPct val="40000"/>
              </a:spcBef>
            </a:pPr>
            <a:r>
              <a:rPr lang="en-US" sz="2400" dirty="0" smtClean="0"/>
              <a:t>Helps </a:t>
            </a:r>
            <a:r>
              <a:rPr lang="en-US" sz="2400" dirty="0"/>
              <a:t>if everything crashes, the bulb </a:t>
            </a:r>
            <a:r>
              <a:rPr lang="en-US" sz="2400" dirty="0" smtClean="0"/>
              <a:t>blows</a:t>
            </a:r>
            <a:endParaRPr lang="en-US" sz="2400" dirty="0"/>
          </a:p>
        </p:txBody>
      </p:sp>
      <p:pic>
        <p:nvPicPr>
          <p:cNvPr id="26628" name="Picture 8" descr="seating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28600"/>
            <a:ext cx="2762250" cy="1835150"/>
          </a:xfrm>
          <a:prstGeom prst="rect">
            <a:avLst/>
          </a:prstGeom>
          <a:noFill/>
          <a:ln w="9525">
            <a:noFill/>
            <a:miter lim="800000"/>
            <a:headEnd/>
            <a:tailEnd/>
          </a:ln>
        </p:spPr>
      </p:pic>
      <p:sp>
        <p:nvSpPr>
          <p:cNvPr id="26629" name="Rectangle 9"/>
          <p:cNvSpPr>
            <a:spLocks noChangeArrowheads="1"/>
          </p:cNvSpPr>
          <p:nvPr/>
        </p:nvSpPr>
        <p:spPr bwMode="auto">
          <a:xfrm>
            <a:off x="5670550" y="6553200"/>
            <a:ext cx="3473450" cy="274638"/>
          </a:xfrm>
          <a:prstGeom prst="rect">
            <a:avLst/>
          </a:prstGeom>
          <a:noFill/>
          <a:ln w="12700">
            <a:noFill/>
            <a:miter lim="800000"/>
            <a:headEnd/>
            <a:tailEnd/>
          </a:ln>
        </p:spPr>
        <p:txBody>
          <a:bodyPr wrap="none" anchor="ctr">
            <a:prstTxWarp prst="textNoShape">
              <a:avLst/>
            </a:prstTxWarp>
            <a:spAutoFit/>
          </a:bodyPr>
          <a:lstStyle/>
          <a:p>
            <a:pPr eaLnBrk="0" hangingPunct="0"/>
            <a:r>
              <a:rPr lang="en-US" sz="1200">
                <a:hlinkClick r:id="rId4"/>
              </a:rPr>
              <a:t>www.terryfoxtheatre.com/theatre_specification...</a:t>
            </a:r>
            <a:r>
              <a:rPr lang="en-US" sz="1200"/>
              <a:t>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52400"/>
            <a:ext cx="8229600" cy="1139825"/>
          </a:xfrm>
        </p:spPr>
        <p:txBody>
          <a:bodyPr/>
          <a:lstStyle/>
          <a:p>
            <a:pPr eaLnBrk="1" hangingPunct="1"/>
            <a:r>
              <a:rPr lang="en-US" b="1" dirty="0">
                <a:solidFill>
                  <a:schemeClr val="tx1"/>
                </a:solidFill>
              </a:rPr>
              <a:t>Rehearsing</a:t>
            </a:r>
          </a:p>
        </p:txBody>
      </p:sp>
      <p:sp>
        <p:nvSpPr>
          <p:cNvPr id="27651" name="Rectangle 3"/>
          <p:cNvSpPr>
            <a:spLocks noGrp="1" noChangeArrowheads="1"/>
          </p:cNvSpPr>
          <p:nvPr>
            <p:ph sz="quarter" idx="1"/>
          </p:nvPr>
        </p:nvSpPr>
        <p:spPr>
          <a:xfrm>
            <a:off x="228600" y="1905000"/>
            <a:ext cx="8534400" cy="4038600"/>
          </a:xfrm>
        </p:spPr>
        <p:txBody>
          <a:bodyPr/>
          <a:lstStyle/>
          <a:p>
            <a:pPr eaLnBrk="1" hangingPunct="1">
              <a:spcAft>
                <a:spcPts val="1200"/>
              </a:spcAft>
            </a:pPr>
            <a:r>
              <a:rPr lang="en-US" sz="2400" b="1" dirty="0"/>
              <a:t>Practice – actually stand up and say the words out loud</a:t>
            </a:r>
          </a:p>
          <a:p>
            <a:pPr lvl="1" eaLnBrk="1" hangingPunct="1">
              <a:spcAft>
                <a:spcPts val="1200"/>
              </a:spcAft>
            </a:pPr>
            <a:r>
              <a:rPr lang="en-US" sz="2400" dirty="0"/>
              <a:t>Discover what you don’t understand</a:t>
            </a:r>
          </a:p>
          <a:p>
            <a:pPr lvl="1" eaLnBrk="1" hangingPunct="1">
              <a:spcAft>
                <a:spcPts val="1200"/>
              </a:spcAft>
            </a:pPr>
            <a:r>
              <a:rPr lang="en-US" sz="2400" dirty="0"/>
              <a:t>Develop a natural flow and come up with better phrasings and ways to describe things – no </a:t>
            </a:r>
            <a:r>
              <a:rPr lang="en-US" sz="2400" dirty="0" err="1"/>
              <a:t>uptalk</a:t>
            </a:r>
            <a:r>
              <a:rPr lang="en-US" sz="2400" dirty="0"/>
              <a:t>!</a:t>
            </a:r>
          </a:p>
          <a:p>
            <a:pPr lvl="1" eaLnBrk="1" hangingPunct="1">
              <a:spcAft>
                <a:spcPts val="1200"/>
              </a:spcAft>
            </a:pPr>
            <a:r>
              <a:rPr lang="en-US" sz="2400" u="sng" dirty="0"/>
              <a:t>Stay within the time limit</a:t>
            </a:r>
          </a:p>
          <a:p>
            <a:pPr lvl="1" eaLnBrk="1" hangingPunct="1">
              <a:spcAft>
                <a:spcPts val="1200"/>
              </a:spcAft>
            </a:pPr>
            <a:r>
              <a:rPr lang="en-US" sz="2400" dirty="0"/>
              <a:t>Try speaking too loud to get a feeling where the upper limit is</a:t>
            </a:r>
          </a:p>
          <a:p>
            <a:pPr eaLnBrk="1" hangingPunct="1">
              <a:spcAft>
                <a:spcPts val="1200"/>
              </a:spcAft>
            </a:pPr>
            <a:r>
              <a:rPr lang="en-US" sz="2400" b="1" dirty="0"/>
              <a:t>Don’t over rehearse or memorize the talk</a:t>
            </a:r>
          </a:p>
        </p:txBody>
      </p:sp>
      <p:sp>
        <p:nvSpPr>
          <p:cNvPr id="27652" name="Rectangle 4"/>
          <p:cNvSpPr>
            <a:spLocks noChangeArrowheads="1"/>
          </p:cNvSpPr>
          <p:nvPr/>
        </p:nvSpPr>
        <p:spPr bwMode="auto">
          <a:xfrm>
            <a:off x="4648200" y="6172200"/>
            <a:ext cx="4065588" cy="457200"/>
          </a:xfrm>
          <a:prstGeom prst="rect">
            <a:avLst/>
          </a:prstGeom>
          <a:noFill/>
          <a:ln w="12700">
            <a:noFill/>
            <a:miter lim="800000"/>
            <a:headEnd/>
            <a:tailEnd/>
          </a:ln>
        </p:spPr>
        <p:txBody>
          <a:bodyPr>
            <a:prstTxWarp prst="textNoShape">
              <a:avLst/>
            </a:prstTxWarp>
            <a:spAutoFit/>
          </a:bodyPr>
          <a:lstStyle/>
          <a:p>
            <a:r>
              <a:rPr lang="en-US" sz="1200"/>
              <a:t>http://www.fw.msu.edu/orgs/gso/documents/GSOWorkshopDocsSp2006/TipsforGivingaScientificPresentation.pdf</a:t>
            </a:r>
          </a:p>
        </p:txBody>
      </p:sp>
      <p:pic>
        <p:nvPicPr>
          <p:cNvPr id="27653" name="Picture 6" descr="Auditorium-side%2520view%2520of%2520stage-empt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04800"/>
            <a:ext cx="2114550" cy="1381125"/>
          </a:xfrm>
          <a:prstGeom prst="rect">
            <a:avLst/>
          </a:prstGeom>
          <a:noFill/>
          <a:ln w="9525">
            <a:noFill/>
            <a:miter lim="800000"/>
            <a:headEnd/>
            <a:tailEnd/>
          </a:ln>
        </p:spPr>
      </p:pic>
      <p:sp>
        <p:nvSpPr>
          <p:cNvPr id="27654" name="Rectangle 7"/>
          <p:cNvSpPr>
            <a:spLocks noChangeArrowheads="1"/>
          </p:cNvSpPr>
          <p:nvPr/>
        </p:nvSpPr>
        <p:spPr bwMode="auto">
          <a:xfrm>
            <a:off x="5330825" y="-76200"/>
            <a:ext cx="3584575" cy="274638"/>
          </a:xfrm>
          <a:prstGeom prst="rect">
            <a:avLst/>
          </a:prstGeom>
          <a:noFill/>
          <a:ln w="12700">
            <a:noFill/>
            <a:miter lim="800000"/>
            <a:headEnd/>
            <a:tailEnd/>
          </a:ln>
        </p:spPr>
        <p:txBody>
          <a:bodyPr anchor="ctr">
            <a:prstTxWarp prst="textNoShape">
              <a:avLst/>
            </a:prstTxWarp>
            <a:spAutoFit/>
          </a:bodyPr>
          <a:lstStyle/>
          <a:p>
            <a:pPr eaLnBrk="0" hangingPunct="0"/>
            <a:r>
              <a:rPr lang="en-US" sz="1200">
                <a:hlinkClick r:id="rId5"/>
              </a:rPr>
              <a:t>www.thomas.edu/facilities/auditorium/index.htm</a:t>
            </a:r>
            <a:r>
              <a:rPr lang="en-US" sz="1200"/>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12775" y="228600"/>
            <a:ext cx="8153400" cy="990600"/>
          </a:xfrm>
        </p:spPr>
        <p:txBody>
          <a:bodyPr/>
          <a:lstStyle/>
          <a:p>
            <a:pPr eaLnBrk="1" hangingPunct="1"/>
            <a:r>
              <a:rPr lang="en-US" b="1">
                <a:solidFill>
                  <a:schemeClr val="tx1"/>
                </a:solidFill>
              </a:rPr>
              <a:t>What to Wear …</a:t>
            </a:r>
          </a:p>
        </p:txBody>
      </p:sp>
      <p:sp>
        <p:nvSpPr>
          <p:cNvPr id="28675" name="Rectangle 3"/>
          <p:cNvSpPr>
            <a:spLocks noGrp="1" noChangeArrowheads="1"/>
          </p:cNvSpPr>
          <p:nvPr>
            <p:ph sz="quarter" idx="1"/>
          </p:nvPr>
        </p:nvSpPr>
        <p:spPr>
          <a:xfrm>
            <a:off x="372410" y="1905000"/>
            <a:ext cx="6172200" cy="4572000"/>
          </a:xfrm>
        </p:spPr>
        <p:txBody>
          <a:bodyPr/>
          <a:lstStyle/>
          <a:p>
            <a:pPr eaLnBrk="1" hangingPunct="1">
              <a:lnSpc>
                <a:spcPct val="90000"/>
              </a:lnSpc>
              <a:spcBef>
                <a:spcPct val="40000"/>
              </a:spcBef>
            </a:pPr>
            <a:r>
              <a:rPr lang="en-US" sz="2500" dirty="0"/>
              <a:t>Dress up – maybe wear a jacket?</a:t>
            </a:r>
          </a:p>
          <a:p>
            <a:pPr lvl="1" eaLnBrk="1" hangingPunct="1">
              <a:lnSpc>
                <a:spcPct val="90000"/>
              </a:lnSpc>
              <a:spcBef>
                <a:spcPct val="40000"/>
              </a:spcBef>
            </a:pPr>
            <a:r>
              <a:rPr lang="en-US" sz="2000" dirty="0"/>
              <a:t>More formal attire makes you appear more authoritative and you show you care enough to try to look </a:t>
            </a:r>
            <a:r>
              <a:rPr lang="en-US" sz="2000" dirty="0" smtClean="0"/>
              <a:t>nice</a:t>
            </a:r>
          </a:p>
          <a:p>
            <a:pPr lvl="1" eaLnBrk="1" hangingPunct="1">
              <a:lnSpc>
                <a:spcPct val="90000"/>
              </a:lnSpc>
              <a:spcBef>
                <a:spcPct val="40000"/>
              </a:spcBef>
            </a:pPr>
            <a:r>
              <a:rPr lang="en-US" sz="2000" dirty="0" smtClean="0"/>
              <a:t>“Snappy Casual”</a:t>
            </a:r>
            <a:endParaRPr lang="en-US" sz="2000" dirty="0"/>
          </a:p>
          <a:p>
            <a:pPr lvl="1" eaLnBrk="1" hangingPunct="1">
              <a:lnSpc>
                <a:spcPct val="90000"/>
              </a:lnSpc>
              <a:spcBef>
                <a:spcPct val="40000"/>
              </a:spcBef>
            </a:pPr>
            <a:r>
              <a:rPr lang="en-US" sz="2100" dirty="0" smtClean="0"/>
              <a:t>Dark </a:t>
            </a:r>
            <a:r>
              <a:rPr lang="en-US" sz="2100" dirty="0"/>
              <a:t>clothes are more powerful than light clothes</a:t>
            </a:r>
          </a:p>
          <a:p>
            <a:pPr lvl="1" eaLnBrk="1" hangingPunct="1">
              <a:lnSpc>
                <a:spcPct val="90000"/>
              </a:lnSpc>
              <a:spcBef>
                <a:spcPct val="40000"/>
              </a:spcBef>
            </a:pPr>
            <a:r>
              <a:rPr lang="en-US" sz="2100" dirty="0"/>
              <a:t>Shirts or blouses with collars are better than collarless ones</a:t>
            </a:r>
          </a:p>
          <a:p>
            <a:pPr lvl="1" eaLnBrk="1" hangingPunct="1">
              <a:lnSpc>
                <a:spcPct val="90000"/>
              </a:lnSpc>
              <a:spcBef>
                <a:spcPct val="40000"/>
              </a:spcBef>
            </a:pPr>
            <a:r>
              <a:rPr lang="en-US" sz="2100" dirty="0"/>
              <a:t>Clothes with pressed creases (!) are signs of power</a:t>
            </a:r>
          </a:p>
          <a:p>
            <a:pPr lvl="1" eaLnBrk="1" hangingPunct="1">
              <a:lnSpc>
                <a:spcPct val="90000"/>
              </a:lnSpc>
              <a:spcBef>
                <a:spcPct val="40000"/>
              </a:spcBef>
            </a:pPr>
            <a:endParaRPr lang="en-US" sz="2000" dirty="0"/>
          </a:p>
        </p:txBody>
      </p:sp>
      <p:pic>
        <p:nvPicPr>
          <p:cNvPr id="28677" name="Picture 15" descr="041008_presidential_deb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4244" y="347663"/>
            <a:ext cx="2649256" cy="2090737"/>
          </a:xfrm>
          <a:prstGeom prst="rect">
            <a:avLst/>
          </a:prstGeom>
          <a:noFill/>
          <a:ln w="9525">
            <a:noFill/>
            <a:miter lim="800000"/>
            <a:headEnd/>
            <a:tailEnd/>
          </a:ln>
        </p:spPr>
      </p:pic>
      <p:sp>
        <p:nvSpPr>
          <p:cNvPr id="2" name="TextBox 1"/>
          <p:cNvSpPr txBox="1"/>
          <p:nvPr/>
        </p:nvSpPr>
        <p:spPr>
          <a:xfrm>
            <a:off x="5321899" y="6400800"/>
            <a:ext cx="3444276" cy="276999"/>
          </a:xfrm>
          <a:prstGeom prst="rect">
            <a:avLst/>
          </a:prstGeom>
          <a:noFill/>
        </p:spPr>
        <p:txBody>
          <a:bodyPr wrap="none" rtlCol="0">
            <a:spAutoFit/>
          </a:bodyPr>
          <a:lstStyle/>
          <a:p>
            <a:r>
              <a:rPr lang="en-US" sz="1200" dirty="0"/>
              <a:t>“Ask Dr. Marty” </a:t>
            </a:r>
            <a:r>
              <a:rPr lang="en-US" sz="1200" dirty="0" err="1"/>
              <a:t>AnimalLabNews</a:t>
            </a:r>
            <a:r>
              <a:rPr lang="en-US" sz="1200" dirty="0"/>
              <a:t> (Jan-Feb 2007)</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228600"/>
            <a:ext cx="2133600" cy="990600"/>
          </a:xfrm>
        </p:spPr>
        <p:txBody>
          <a:bodyPr/>
          <a:lstStyle/>
          <a:p>
            <a:pPr eaLnBrk="1" hangingPunct="1"/>
            <a:r>
              <a:rPr lang="en-US" b="1">
                <a:solidFill>
                  <a:schemeClr val="tx1"/>
                </a:solidFill>
              </a:rPr>
              <a:t>Starting</a:t>
            </a:r>
          </a:p>
        </p:txBody>
      </p:sp>
      <p:sp>
        <p:nvSpPr>
          <p:cNvPr id="29699" name="Rectangle 3"/>
          <p:cNvSpPr>
            <a:spLocks noGrp="1" noChangeArrowheads="1"/>
          </p:cNvSpPr>
          <p:nvPr>
            <p:ph sz="quarter" idx="1"/>
          </p:nvPr>
        </p:nvSpPr>
        <p:spPr>
          <a:xfrm>
            <a:off x="457200" y="1752600"/>
            <a:ext cx="5257800" cy="4267200"/>
          </a:xfrm>
        </p:spPr>
        <p:txBody>
          <a:bodyPr/>
          <a:lstStyle/>
          <a:p>
            <a:pPr eaLnBrk="1" hangingPunct="1">
              <a:spcAft>
                <a:spcPts val="1200"/>
              </a:spcAft>
            </a:pPr>
            <a:r>
              <a:rPr lang="en-US" sz="2600" dirty="0"/>
              <a:t>Starting out is the hardest part of the talk</a:t>
            </a:r>
            <a:endParaRPr lang="en-US" sz="2600" b="1" dirty="0"/>
          </a:p>
          <a:p>
            <a:pPr lvl="1" eaLnBrk="1" hangingPunct="1">
              <a:spcAft>
                <a:spcPts val="1200"/>
              </a:spcAft>
            </a:pPr>
            <a:r>
              <a:rPr lang="en-US" sz="2200" dirty="0"/>
              <a:t>Memorize the first few lines …</a:t>
            </a:r>
          </a:p>
          <a:p>
            <a:pPr lvl="1" eaLnBrk="1" hangingPunct="1">
              <a:spcAft>
                <a:spcPts val="1200"/>
              </a:spcAft>
            </a:pPr>
            <a:r>
              <a:rPr lang="en-US" sz="2200" i="1" dirty="0"/>
              <a:t>“Hello, I’m</a:t>
            </a:r>
            <a:r>
              <a:rPr lang="en-US" sz="2200" i="1" dirty="0" smtClean="0"/>
              <a:t> Martin Stute. </a:t>
            </a:r>
            <a:r>
              <a:rPr lang="en-US" sz="2200" i="1" dirty="0"/>
              <a:t>The title of my presentation is, </a:t>
            </a:r>
            <a:r>
              <a:rPr lang="en-US" sz="2200" i="1" dirty="0" smtClean="0"/>
              <a:t>‘How to give a scientific talk.</a:t>
            </a:r>
            <a:r>
              <a:rPr lang="en-US" sz="2200" i="1" dirty="0"/>
              <a:t>’</a:t>
            </a:r>
            <a:r>
              <a:rPr lang="en-US" sz="2200" i="1" dirty="0" smtClean="0"/>
              <a:t>  By the end of this talk you should be able to give a scientific talk….</a:t>
            </a:r>
            <a:endParaRPr lang="en-US" sz="2200" i="1" dirty="0"/>
          </a:p>
        </p:txBody>
      </p:sp>
      <p:sp>
        <p:nvSpPr>
          <p:cNvPr id="29700" name="Rectangle 4"/>
          <p:cNvSpPr>
            <a:spLocks noChangeArrowheads="1"/>
          </p:cNvSpPr>
          <p:nvPr/>
        </p:nvSpPr>
        <p:spPr bwMode="auto">
          <a:xfrm>
            <a:off x="5562600" y="6172200"/>
            <a:ext cx="3352800" cy="639763"/>
          </a:xfrm>
          <a:prstGeom prst="rect">
            <a:avLst/>
          </a:prstGeom>
          <a:noFill/>
          <a:ln w="12700">
            <a:noFill/>
            <a:miter lim="800000"/>
            <a:headEnd/>
            <a:tailEnd/>
          </a:ln>
        </p:spPr>
        <p:txBody>
          <a:bodyPr>
            <a:prstTxWarp prst="textNoShape">
              <a:avLst/>
            </a:prstTxWarp>
            <a:spAutoFit/>
          </a:bodyPr>
          <a:lstStyle/>
          <a:p>
            <a:r>
              <a:rPr lang="en-US" sz="1200"/>
              <a:t>http://www.fw.msu.edu/orgs/gso/documents/GSOWorkshopDocsSp2006/TipsforGivingaScientificPresentation.pdf</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04800" y="0"/>
            <a:ext cx="4876800" cy="1295400"/>
          </a:xfrm>
        </p:spPr>
        <p:txBody>
          <a:bodyPr lIns="90488" tIns="44450" rIns="90488" bIns="44450"/>
          <a:lstStyle/>
          <a:p>
            <a:pPr eaLnBrk="1" hangingPunct="1"/>
            <a:r>
              <a:rPr lang="en-US" sz="4600" b="1">
                <a:solidFill>
                  <a:schemeClr val="tx1"/>
                </a:solidFill>
              </a:rPr>
              <a:t>Eye Contact</a:t>
            </a:r>
          </a:p>
        </p:txBody>
      </p:sp>
      <p:sp>
        <p:nvSpPr>
          <p:cNvPr id="30723" name="Rectangle 3"/>
          <p:cNvSpPr>
            <a:spLocks noGrp="1" noChangeArrowheads="1"/>
          </p:cNvSpPr>
          <p:nvPr>
            <p:ph sz="quarter" idx="1"/>
          </p:nvPr>
        </p:nvSpPr>
        <p:spPr>
          <a:xfrm>
            <a:off x="533400" y="2438400"/>
            <a:ext cx="8229600" cy="4114800"/>
          </a:xfrm>
        </p:spPr>
        <p:txBody>
          <a:bodyPr lIns="90488" tIns="44450" rIns="90488" bIns="44450"/>
          <a:lstStyle/>
          <a:p>
            <a:pPr eaLnBrk="1" hangingPunct="1">
              <a:buFont typeface="Wingdings" charset="2"/>
              <a:buNone/>
            </a:pPr>
            <a:r>
              <a:rPr lang="en-US" dirty="0"/>
              <a:t>Experienced speakers:</a:t>
            </a:r>
            <a:endParaRPr lang="en-US" sz="3400" dirty="0"/>
          </a:p>
          <a:p>
            <a:pPr lvl="1" eaLnBrk="1" hangingPunct="1"/>
            <a:r>
              <a:rPr lang="en-US" sz="2000" dirty="0"/>
              <a:t>Speak freely and look directly at audience</a:t>
            </a:r>
          </a:p>
          <a:p>
            <a:pPr lvl="1" eaLnBrk="1" hangingPunct="1"/>
            <a:r>
              <a:rPr lang="en-US" sz="2000" dirty="0"/>
              <a:t>Remember to roam around the room – don’t lock onto 1 person!</a:t>
            </a:r>
          </a:p>
          <a:p>
            <a:pPr eaLnBrk="1" hangingPunct="1">
              <a:buFont typeface="Wingdings" charset="2"/>
              <a:buNone/>
            </a:pPr>
            <a:r>
              <a:rPr lang="en-US" dirty="0"/>
              <a:t>Inexperienced speakers:</a:t>
            </a:r>
            <a:endParaRPr lang="en-US" sz="3400" dirty="0"/>
          </a:p>
          <a:p>
            <a:pPr lvl="1" eaLnBrk="1" hangingPunct="1"/>
            <a:r>
              <a:rPr lang="en-US" sz="2000" dirty="0"/>
              <a:t>Put outline and key points of your presentation on your slides</a:t>
            </a:r>
          </a:p>
          <a:p>
            <a:pPr lvl="1" eaLnBrk="1" hangingPunct="1"/>
            <a:r>
              <a:rPr lang="en-US" sz="2000" dirty="0"/>
              <a:t>This procedure helps you be more comfortable</a:t>
            </a:r>
          </a:p>
          <a:p>
            <a:pPr lvl="2" eaLnBrk="1" hangingPunct="1"/>
            <a:r>
              <a:rPr lang="en-US" sz="2000" dirty="0"/>
              <a:t>You don’t have to remember what to say</a:t>
            </a:r>
          </a:p>
          <a:p>
            <a:pPr lvl="2" eaLnBrk="1" hangingPunct="1"/>
            <a:r>
              <a:rPr lang="en-US" sz="2000" dirty="0"/>
              <a:t>Eyes are on the slide not on you</a:t>
            </a:r>
          </a:p>
          <a:p>
            <a:pPr lvl="2" eaLnBrk="1" hangingPunct="1"/>
            <a:r>
              <a:rPr lang="en-US" sz="2000" dirty="0"/>
              <a:t>Key points are there in case you forget to say something and also for people who weren’t listening or who are visual learners</a:t>
            </a:r>
          </a:p>
        </p:txBody>
      </p:sp>
      <p:sp>
        <p:nvSpPr>
          <p:cNvPr id="30724" name="Rectangle 7"/>
          <p:cNvSpPr>
            <a:spLocks noChangeArrowheads="1"/>
          </p:cNvSpPr>
          <p:nvPr/>
        </p:nvSpPr>
        <p:spPr bwMode="auto">
          <a:xfrm>
            <a:off x="5715000" y="6507163"/>
            <a:ext cx="3224213" cy="274637"/>
          </a:xfrm>
          <a:prstGeom prst="rect">
            <a:avLst/>
          </a:prstGeom>
          <a:noFill/>
          <a:ln w="12700">
            <a:noFill/>
            <a:miter lim="800000"/>
            <a:headEnd/>
            <a:tailEnd/>
          </a:ln>
        </p:spPr>
        <p:txBody>
          <a:bodyPr wrap="none">
            <a:prstTxWarp prst="textNoShape">
              <a:avLst/>
            </a:prstTxWarp>
            <a:spAutoFit/>
          </a:bodyPr>
          <a:lstStyle/>
          <a:p>
            <a:pPr algn="r"/>
            <a:r>
              <a:rPr lang="en-US" sz="1200"/>
              <a:t>http://www.metclubnyc.org/slide%20show.jpg</a:t>
            </a:r>
          </a:p>
        </p:txBody>
      </p:sp>
      <p:pic>
        <p:nvPicPr>
          <p:cNvPr id="3072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304800"/>
            <a:ext cx="3543300" cy="203835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5"/>
          <p:cNvSpPr>
            <a:spLocks noGrp="1" noChangeArrowheads="1"/>
          </p:cNvSpPr>
          <p:nvPr>
            <p:ph type="title"/>
          </p:nvPr>
        </p:nvSpPr>
        <p:spPr>
          <a:xfrm>
            <a:off x="228600" y="0"/>
            <a:ext cx="7696200" cy="1219200"/>
          </a:xfrm>
        </p:spPr>
        <p:txBody>
          <a:bodyPr>
            <a:normAutofit/>
          </a:bodyPr>
          <a:lstStyle/>
          <a:p>
            <a:pPr eaLnBrk="1" fontAlgn="auto" hangingPunct="1">
              <a:spcAft>
                <a:spcPts val="0"/>
              </a:spcAft>
              <a:defRPr/>
            </a:pPr>
            <a:r>
              <a:rPr lang="en-US" sz="4600" b="1" dirty="0" smtClean="0">
                <a:solidFill>
                  <a:schemeClr val="tx1"/>
                </a:solidFill>
              </a:rPr>
              <a:t>Presenting the Presentation</a:t>
            </a:r>
            <a:endParaRPr lang="en-US" sz="4600" b="1" dirty="0">
              <a:solidFill>
                <a:schemeClr val="tx1"/>
              </a:solidFill>
            </a:endParaRPr>
          </a:p>
        </p:txBody>
      </p:sp>
      <p:sp>
        <p:nvSpPr>
          <p:cNvPr id="31747" name="Rectangle 2"/>
          <p:cNvSpPr>
            <a:spLocks noGrp="1" noChangeArrowheads="1"/>
          </p:cNvSpPr>
          <p:nvPr>
            <p:ph sz="quarter" idx="1"/>
          </p:nvPr>
        </p:nvSpPr>
        <p:spPr>
          <a:xfrm>
            <a:off x="457200" y="1676400"/>
            <a:ext cx="8458200" cy="3733800"/>
          </a:xfrm>
        </p:spPr>
        <p:txBody>
          <a:bodyPr lIns="90488" tIns="44450" rIns="90488" bIns="44450"/>
          <a:lstStyle/>
          <a:p>
            <a:pPr eaLnBrk="1" hangingPunct="1">
              <a:spcAft>
                <a:spcPts val="1800"/>
              </a:spcAft>
            </a:pPr>
            <a:r>
              <a:rPr lang="en-US" dirty="0"/>
              <a:t>Stand where the figures can be </a:t>
            </a:r>
            <a:r>
              <a:rPr lang="en-US" dirty="0" smtClean="0"/>
              <a:t>seen</a:t>
            </a:r>
          </a:p>
          <a:p>
            <a:pPr eaLnBrk="1" hangingPunct="1">
              <a:spcAft>
                <a:spcPts val="600"/>
              </a:spcAft>
            </a:pPr>
            <a:r>
              <a:rPr lang="en-US" dirty="0" smtClean="0"/>
              <a:t>Track </a:t>
            </a:r>
            <a:r>
              <a:rPr lang="en-US" dirty="0"/>
              <a:t>your talk using the monitor </a:t>
            </a:r>
            <a:r>
              <a:rPr lang="en-US" dirty="0" smtClean="0"/>
              <a:t>(not the screen)</a:t>
            </a:r>
            <a:endParaRPr lang="en-US" dirty="0"/>
          </a:p>
          <a:p>
            <a:pPr eaLnBrk="1" hangingPunct="1">
              <a:spcAft>
                <a:spcPts val="600"/>
              </a:spcAft>
            </a:pPr>
            <a:r>
              <a:rPr lang="en-US" dirty="0" smtClean="0"/>
              <a:t>Pace </a:t>
            </a:r>
            <a:r>
              <a:rPr lang="en-US" dirty="0"/>
              <a:t>yourself</a:t>
            </a:r>
          </a:p>
          <a:p>
            <a:pPr lvl="1" eaLnBrk="1" hangingPunct="1">
              <a:spcAft>
                <a:spcPts val="1800"/>
              </a:spcAft>
            </a:pPr>
            <a:r>
              <a:rPr lang="en-US" sz="2400" dirty="0"/>
              <a:t>Figure out which slide is your half-way mark and use that to check your </a:t>
            </a:r>
            <a:r>
              <a:rPr lang="en-US" sz="2400" dirty="0" smtClean="0"/>
              <a:t>time</a:t>
            </a:r>
          </a:p>
          <a:p>
            <a:pPr eaLnBrk="1" hangingPunct="1">
              <a:spcAft>
                <a:spcPts val="1800"/>
              </a:spcAft>
            </a:pPr>
            <a:r>
              <a:rPr lang="en-US" sz="2700" dirty="0" smtClean="0"/>
              <a:t>Pause between slides to capture your thoughts.  </a:t>
            </a:r>
            <a:endParaRPr lang="en-US" sz="2700" dirty="0"/>
          </a:p>
        </p:txBody>
      </p:sp>
      <p:sp>
        <p:nvSpPr>
          <p:cNvPr id="31748" name="Rectangle 9"/>
          <p:cNvSpPr>
            <a:spLocks noChangeArrowheads="1"/>
          </p:cNvSpPr>
          <p:nvPr/>
        </p:nvSpPr>
        <p:spPr bwMode="auto">
          <a:xfrm>
            <a:off x="4821238" y="6321425"/>
            <a:ext cx="3859212" cy="274638"/>
          </a:xfrm>
          <a:prstGeom prst="rect">
            <a:avLst/>
          </a:prstGeom>
          <a:noFill/>
          <a:ln w="12700">
            <a:noFill/>
            <a:miter lim="800000"/>
            <a:headEnd/>
            <a:tailEnd/>
          </a:ln>
        </p:spPr>
        <p:txBody>
          <a:bodyPr wrap="none">
            <a:prstTxWarp prst="textNoShape">
              <a:avLst/>
            </a:prstTxWarp>
            <a:spAutoFit/>
          </a:bodyPr>
          <a:lstStyle/>
          <a:p>
            <a:pPr algn="r"/>
            <a:r>
              <a:rPr lang="en-US" sz="1200"/>
              <a:t>http://www.dvd-photo-slideshow.com/screenshot/01.gif</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76200"/>
            <a:ext cx="7772400" cy="1627188"/>
          </a:xfrm>
        </p:spPr>
        <p:txBody>
          <a:bodyPr/>
          <a:lstStyle/>
          <a:p>
            <a:pPr eaLnBrk="1" hangingPunct="1"/>
            <a:r>
              <a:rPr lang="en-US" sz="4600" b="1" dirty="0">
                <a:solidFill>
                  <a:schemeClr val="tx1"/>
                </a:solidFill>
              </a:rPr>
              <a:t>Some “Don’ts”</a:t>
            </a:r>
          </a:p>
        </p:txBody>
      </p:sp>
      <p:sp>
        <p:nvSpPr>
          <p:cNvPr id="32771" name="Rectangle 3"/>
          <p:cNvSpPr>
            <a:spLocks noGrp="1" noChangeArrowheads="1"/>
          </p:cNvSpPr>
          <p:nvPr>
            <p:ph sz="quarter" idx="1"/>
          </p:nvPr>
        </p:nvSpPr>
        <p:spPr>
          <a:xfrm>
            <a:off x="457200" y="1600200"/>
            <a:ext cx="8229600" cy="5257800"/>
          </a:xfrm>
        </p:spPr>
        <p:txBody>
          <a:bodyPr/>
          <a:lstStyle/>
          <a:p>
            <a:pPr eaLnBrk="1" hangingPunct="1">
              <a:lnSpc>
                <a:spcPct val="90000"/>
              </a:lnSpc>
            </a:pPr>
            <a:r>
              <a:rPr lang="en-US" sz="2400" dirty="0"/>
              <a:t>Don’t apologize or make comments about yourself</a:t>
            </a:r>
          </a:p>
          <a:p>
            <a:pPr lvl="1" eaLnBrk="1" hangingPunct="1">
              <a:lnSpc>
                <a:spcPct val="90000"/>
              </a:lnSpc>
            </a:pPr>
            <a:r>
              <a:rPr lang="en-US" sz="2000" dirty="0"/>
              <a:t>“I hope you’re not bored</a:t>
            </a:r>
            <a:r>
              <a:rPr lang="en-US" sz="2000" dirty="0" smtClean="0"/>
              <a:t>”</a:t>
            </a:r>
          </a:p>
          <a:p>
            <a:pPr lvl="1" eaLnBrk="1" hangingPunct="1">
              <a:lnSpc>
                <a:spcPct val="90000"/>
              </a:lnSpc>
            </a:pPr>
            <a:r>
              <a:rPr lang="en-US" sz="2000" dirty="0" smtClean="0"/>
              <a:t>Never say “sorry</a:t>
            </a:r>
            <a:r>
              <a:rPr lang="en-US" sz="2000" dirty="0" smtClean="0"/>
              <a:t>”</a:t>
            </a:r>
            <a:endParaRPr lang="en-US" sz="2000" dirty="0" smtClean="0"/>
          </a:p>
          <a:p>
            <a:pPr lvl="1" eaLnBrk="1" hangingPunct="1">
              <a:lnSpc>
                <a:spcPct val="90000"/>
              </a:lnSpc>
            </a:pPr>
            <a:r>
              <a:rPr lang="en-US" sz="2000" dirty="0"/>
              <a:t>“I was working on this ‘til 3 am” </a:t>
            </a:r>
          </a:p>
          <a:p>
            <a:pPr eaLnBrk="1" hangingPunct="1">
              <a:lnSpc>
                <a:spcPct val="90000"/>
              </a:lnSpc>
            </a:pPr>
            <a:r>
              <a:rPr lang="en-US" sz="2400" dirty="0"/>
              <a:t>Don’t overuse the pointer</a:t>
            </a:r>
          </a:p>
          <a:p>
            <a:pPr eaLnBrk="1" hangingPunct="1">
              <a:lnSpc>
                <a:spcPct val="90000"/>
              </a:lnSpc>
            </a:pPr>
            <a:r>
              <a:rPr lang="en-US" sz="2400" dirty="0"/>
              <a:t>Don’t try to be cute and don’t force being </a:t>
            </a:r>
            <a:r>
              <a:rPr lang="en-US" sz="2400" dirty="0" smtClean="0"/>
              <a:t>funny</a:t>
            </a:r>
          </a:p>
          <a:p>
            <a:pPr lvl="1" eaLnBrk="1" hangingPunct="1">
              <a:lnSpc>
                <a:spcPct val="90000"/>
              </a:lnSpc>
            </a:pPr>
            <a:r>
              <a:rPr lang="en-US" sz="2000" dirty="0" smtClean="0"/>
              <a:t>Stay formal  </a:t>
            </a:r>
          </a:p>
          <a:p>
            <a:pPr eaLnBrk="1" hangingPunct="1">
              <a:lnSpc>
                <a:spcPct val="90000"/>
              </a:lnSpc>
            </a:pPr>
            <a:r>
              <a:rPr lang="en-US" sz="2400" dirty="0"/>
              <a:t>Don’t forget acknowledgements, always give proper credit</a:t>
            </a:r>
          </a:p>
          <a:p>
            <a:pPr lvl="1" eaLnBrk="1" hangingPunct="1">
              <a:lnSpc>
                <a:spcPct val="90000"/>
              </a:lnSpc>
            </a:pPr>
            <a:r>
              <a:rPr lang="en-US" sz="1600" dirty="0"/>
              <a:t>Tip: Everyone in the audience has come to listen to your lecture with the secret hope of hearing their work </a:t>
            </a:r>
            <a:r>
              <a:rPr lang="en-US" sz="1600" dirty="0" smtClean="0"/>
              <a:t>mentioned</a:t>
            </a:r>
          </a:p>
          <a:p>
            <a:pPr eaLnBrk="1" hangingPunct="1">
              <a:lnSpc>
                <a:spcPct val="90000"/>
              </a:lnSpc>
            </a:pPr>
            <a:r>
              <a:rPr lang="en-US" sz="1800" dirty="0" smtClean="0"/>
              <a:t>D</a:t>
            </a:r>
            <a:r>
              <a:rPr lang="en-US" sz="2400" dirty="0" smtClean="0"/>
              <a:t>on’t </a:t>
            </a:r>
            <a:r>
              <a:rPr lang="en-US" sz="2400" dirty="0" smtClean="0"/>
              <a:t>raise your voice at the end of </a:t>
            </a:r>
            <a:r>
              <a:rPr lang="en-US" sz="2400" dirty="0" smtClean="0"/>
              <a:t>sentences </a:t>
            </a:r>
          </a:p>
          <a:p>
            <a:pPr marL="319088" lvl="1" indent="-319088" eaLnBrk="1" hangingPunct="1">
              <a:lnSpc>
                <a:spcPct val="90000"/>
              </a:lnSpc>
              <a:spcBef>
                <a:spcPts val="700"/>
              </a:spcBef>
              <a:buClr>
                <a:schemeClr val="accent2"/>
              </a:buClr>
              <a:buSzPct val="60000"/>
              <a:buFont typeface="Wingdings" charset="2"/>
              <a:buChar char=""/>
            </a:pPr>
            <a:r>
              <a:rPr lang="en-US" sz="2400" dirty="0"/>
              <a:t>Don’t try to build suspense and then unveil a surprise </a:t>
            </a:r>
            <a:r>
              <a:rPr lang="en-US" sz="2400" dirty="0" smtClean="0"/>
              <a:t>ending</a:t>
            </a: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179388"/>
            <a:ext cx="2971800" cy="1627188"/>
          </a:xfrm>
        </p:spPr>
        <p:txBody>
          <a:bodyPr/>
          <a:lstStyle/>
          <a:p>
            <a:pPr eaLnBrk="1" hangingPunct="1"/>
            <a:r>
              <a:rPr lang="en-US" b="1">
                <a:solidFill>
                  <a:schemeClr val="tx1"/>
                </a:solidFill>
              </a:rPr>
              <a:t>Concluding</a:t>
            </a:r>
          </a:p>
        </p:txBody>
      </p:sp>
      <p:sp>
        <p:nvSpPr>
          <p:cNvPr id="33795" name="Rectangle 3"/>
          <p:cNvSpPr>
            <a:spLocks noGrp="1" noChangeArrowheads="1"/>
          </p:cNvSpPr>
          <p:nvPr>
            <p:ph sz="quarter" idx="1"/>
          </p:nvPr>
        </p:nvSpPr>
        <p:spPr>
          <a:xfrm>
            <a:off x="381000" y="1828800"/>
            <a:ext cx="8686800" cy="4114800"/>
          </a:xfrm>
        </p:spPr>
        <p:txBody>
          <a:bodyPr/>
          <a:lstStyle/>
          <a:p>
            <a:pPr eaLnBrk="1" hangingPunct="1"/>
            <a:r>
              <a:rPr lang="en-US" sz="2500" dirty="0" smtClean="0"/>
              <a:t>Have </a:t>
            </a:r>
            <a:r>
              <a:rPr lang="en-US" sz="2500" dirty="0"/>
              <a:t>only a few concluding statements</a:t>
            </a:r>
          </a:p>
          <a:p>
            <a:pPr eaLnBrk="1" hangingPunct="1"/>
            <a:r>
              <a:rPr lang="en-US" sz="2500" dirty="0"/>
              <a:t>Come back to the big picture and summarize the significance of your work </a:t>
            </a:r>
            <a:endParaRPr lang="en-US" sz="2500" dirty="0" smtClean="0"/>
          </a:p>
          <a:p>
            <a:pPr lvl="1" eaLnBrk="1" hangingPunct="1"/>
            <a:r>
              <a:rPr lang="en-US" sz="1800" dirty="0" smtClean="0"/>
              <a:t>Extend </a:t>
            </a:r>
            <a:r>
              <a:rPr lang="en-US" sz="1800" dirty="0"/>
              <a:t>logically beyond your limited study – but don’t overreach</a:t>
            </a:r>
          </a:p>
          <a:p>
            <a:pPr eaLnBrk="1" hangingPunct="1"/>
            <a:r>
              <a:rPr lang="en-US" sz="2500" dirty="0"/>
              <a:t>Open up new </a:t>
            </a:r>
            <a:r>
              <a:rPr lang="en-US" sz="2500" dirty="0" smtClean="0"/>
              <a:t>perspectives</a:t>
            </a:r>
            <a:endParaRPr lang="en-US" sz="2500" dirty="0"/>
          </a:p>
          <a:p>
            <a:pPr lvl="1" eaLnBrk="1" hangingPunct="1"/>
            <a:r>
              <a:rPr lang="en-US" sz="2000" dirty="0"/>
              <a:t>Describe future work, raise questions, potential </a:t>
            </a:r>
            <a:r>
              <a:rPr lang="en-US" sz="2000" dirty="0" smtClean="0"/>
              <a:t>implications</a:t>
            </a:r>
            <a:endParaRPr lang="en-US" sz="2200" dirty="0"/>
          </a:p>
          <a:p>
            <a:pPr eaLnBrk="1" hangingPunct="1"/>
            <a:r>
              <a:rPr lang="en-US" sz="2500" dirty="0" smtClean="0"/>
              <a:t>Leave your conclusion slide up during questions</a:t>
            </a:r>
          </a:p>
          <a:p>
            <a:pPr eaLnBrk="1" hangingPunct="1"/>
            <a:r>
              <a:rPr lang="en-US" sz="2500" u="sng" dirty="0" smtClean="0"/>
              <a:t>Don’t</a:t>
            </a:r>
            <a:r>
              <a:rPr lang="en-US" sz="2500" dirty="0" smtClean="0"/>
              <a:t> end with a slide of references!</a:t>
            </a:r>
            <a:endParaRPr lang="en-US" sz="2300" dirty="0" smtClean="0"/>
          </a:p>
        </p:txBody>
      </p:sp>
      <p:sp>
        <p:nvSpPr>
          <p:cNvPr id="33796" name="Rectangle 4"/>
          <p:cNvSpPr>
            <a:spLocks noChangeArrowheads="1"/>
          </p:cNvSpPr>
          <p:nvPr/>
        </p:nvSpPr>
        <p:spPr bwMode="auto">
          <a:xfrm>
            <a:off x="5056188" y="6216650"/>
            <a:ext cx="3706812" cy="274638"/>
          </a:xfrm>
          <a:prstGeom prst="rect">
            <a:avLst/>
          </a:prstGeom>
          <a:noFill/>
          <a:ln w="12700">
            <a:noFill/>
            <a:miter lim="800000"/>
            <a:headEnd/>
            <a:tailEnd/>
          </a:ln>
        </p:spPr>
        <p:txBody>
          <a:bodyPr wrap="none" anchor="ctr">
            <a:prstTxWarp prst="textNoShape">
              <a:avLst/>
            </a:prstTxWarp>
            <a:spAutoFit/>
          </a:bodyPr>
          <a:lstStyle/>
          <a:p>
            <a:pPr eaLnBrk="0" hangingPunct="0"/>
            <a:r>
              <a:rPr lang="en-US" sz="1200"/>
              <a:t>http://www.cs.aau.dk/~luca/SLIDES/howtotalk-ru.pdf</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04800" y="277813"/>
            <a:ext cx="6400800" cy="865187"/>
          </a:xfrm>
        </p:spPr>
        <p:txBody>
          <a:bodyPr/>
          <a:lstStyle/>
          <a:p>
            <a:pPr eaLnBrk="1" hangingPunct="1"/>
            <a:r>
              <a:rPr lang="en-US" b="1">
                <a:solidFill>
                  <a:schemeClr val="tx1"/>
                </a:solidFill>
              </a:rPr>
              <a:t>Finishing</a:t>
            </a:r>
          </a:p>
        </p:txBody>
      </p:sp>
      <p:sp>
        <p:nvSpPr>
          <p:cNvPr id="34819" name="Rectangle 3"/>
          <p:cNvSpPr>
            <a:spLocks noGrp="1" noChangeArrowheads="1"/>
          </p:cNvSpPr>
          <p:nvPr>
            <p:ph sz="quarter" idx="1"/>
          </p:nvPr>
        </p:nvSpPr>
        <p:spPr>
          <a:xfrm>
            <a:off x="457200" y="2286000"/>
            <a:ext cx="8229600" cy="4530725"/>
          </a:xfrm>
        </p:spPr>
        <p:txBody>
          <a:bodyPr/>
          <a:lstStyle/>
          <a:p>
            <a:pPr eaLnBrk="1" hangingPunct="1"/>
            <a:r>
              <a:rPr lang="en-US"/>
              <a:t>Think carefully about your final words and how to finish your presentation strongly</a:t>
            </a:r>
          </a:p>
          <a:p>
            <a:pPr lvl="1" eaLnBrk="1" hangingPunct="1"/>
            <a:r>
              <a:rPr lang="en-US" sz="2400"/>
              <a:t>Don’t just drift off … “I guess that’s all I have to say …”</a:t>
            </a:r>
          </a:p>
          <a:p>
            <a:pPr lvl="1" eaLnBrk="1" hangingPunct="1"/>
            <a:r>
              <a:rPr lang="en-US" sz="2400"/>
              <a:t>You may want to actually memorize your ending lines, just as you do your starting points</a:t>
            </a:r>
            <a:endParaRPr lang="en-US" sz="2500"/>
          </a:p>
          <a:p>
            <a:pPr eaLnBrk="1" hangingPunct="1"/>
            <a:r>
              <a:rPr lang="en-US"/>
              <a:t>Ending your talk</a:t>
            </a:r>
          </a:p>
          <a:p>
            <a:pPr lvl="1" eaLnBrk="1" hangingPunct="1"/>
            <a:r>
              <a:rPr lang="en-US" sz="2400"/>
              <a:t>Say “Thank You” … pause for applause … then</a:t>
            </a:r>
          </a:p>
          <a:p>
            <a:pPr lvl="1" eaLnBrk="1" hangingPunct="1"/>
            <a:r>
              <a:rPr lang="en-US" sz="2400"/>
              <a:t>Say “Any questions?”</a:t>
            </a:r>
          </a:p>
          <a:p>
            <a:pPr eaLnBrk="1" hangingPunct="1"/>
            <a:endParaRPr lang="en-US" sz="2400"/>
          </a:p>
        </p:txBody>
      </p:sp>
      <p:pic>
        <p:nvPicPr>
          <p:cNvPr id="348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700" y="304800"/>
            <a:ext cx="2247900" cy="1695450"/>
          </a:xfrm>
          <a:prstGeom prst="rect">
            <a:avLst/>
          </a:prstGeom>
          <a:noFill/>
          <a:ln w="12700">
            <a:noFill/>
            <a:miter lim="800000"/>
            <a:headEnd/>
            <a:tailEnd/>
          </a:ln>
        </p:spPr>
      </p:pic>
      <p:sp>
        <p:nvSpPr>
          <p:cNvPr id="34821" name="Rectangle 5"/>
          <p:cNvSpPr>
            <a:spLocks noChangeArrowheads="1"/>
          </p:cNvSpPr>
          <p:nvPr/>
        </p:nvSpPr>
        <p:spPr bwMode="auto">
          <a:xfrm>
            <a:off x="5257800" y="6223000"/>
            <a:ext cx="3448050" cy="457200"/>
          </a:xfrm>
          <a:prstGeom prst="rect">
            <a:avLst/>
          </a:prstGeom>
          <a:noFill/>
          <a:ln w="12700">
            <a:noFill/>
            <a:miter lim="800000"/>
            <a:headEnd/>
            <a:tailEnd/>
          </a:ln>
        </p:spPr>
        <p:txBody>
          <a:bodyPr>
            <a:prstTxWarp prst="textNoShape">
              <a:avLst/>
            </a:prstTxWarp>
            <a:spAutoFit/>
          </a:bodyPr>
          <a:lstStyle/>
          <a:p>
            <a:pPr algn="r"/>
            <a:r>
              <a:rPr lang="en-US" sz="1200"/>
              <a:t>http://international.internet2.edu/images/CLARA-I2-MoU/i2-clara-applause.JPG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3548A"/>
                </a:solidFill>
              </a:rPr>
              <a:t>An Example</a:t>
            </a:r>
            <a:endParaRPr lang="en-US" dirty="0">
              <a:solidFill>
                <a:srgbClr val="53548A"/>
              </a:solidFill>
            </a:endParaRPr>
          </a:p>
        </p:txBody>
      </p:sp>
      <p:sp>
        <p:nvSpPr>
          <p:cNvPr id="3" name="Content Placeholder 2"/>
          <p:cNvSpPr>
            <a:spLocks noGrp="1"/>
          </p:cNvSpPr>
          <p:nvPr>
            <p:ph sz="quarter" idx="1"/>
          </p:nvPr>
        </p:nvSpPr>
        <p:spPr/>
        <p:txBody>
          <a:bodyPr/>
          <a:lstStyle/>
          <a:p>
            <a:endParaRPr lang="en-US" dirty="0"/>
          </a:p>
        </p:txBody>
      </p:sp>
    </p:spTree>
    <p:extLst>
      <p:ext uri="{BB962C8B-B14F-4D97-AF65-F5344CB8AC3E}">
        <p14:creationId xmlns:p14="http://schemas.microsoft.com/office/powerpoint/2010/main" val="473569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12775" y="228600"/>
            <a:ext cx="8153400" cy="990600"/>
          </a:xfrm>
          <a:noFill/>
        </p:spPr>
        <p:txBody>
          <a:bodyPr lIns="90488" tIns="44450" rIns="90488" bIns="44450"/>
          <a:lstStyle/>
          <a:p>
            <a:pPr eaLnBrk="1" hangingPunct="1"/>
            <a:r>
              <a:rPr lang="en-US" sz="4600" b="1" dirty="0">
                <a:solidFill>
                  <a:schemeClr val="tx1"/>
                </a:solidFill>
              </a:rPr>
              <a:t>Outline</a:t>
            </a:r>
          </a:p>
        </p:txBody>
      </p:sp>
      <p:sp>
        <p:nvSpPr>
          <p:cNvPr id="11267" name="Rectangle 3"/>
          <p:cNvSpPr>
            <a:spLocks noGrp="1" noChangeArrowheads="1"/>
          </p:cNvSpPr>
          <p:nvPr>
            <p:ph sz="quarter" idx="1"/>
          </p:nvPr>
        </p:nvSpPr>
        <p:spPr>
          <a:xfrm>
            <a:off x="528955" y="1600200"/>
            <a:ext cx="8229600" cy="4724400"/>
          </a:xfrm>
        </p:spPr>
        <p:txBody>
          <a:bodyPr lIns="90488" tIns="44450" rIns="90488" bIns="44450"/>
          <a:lstStyle/>
          <a:p>
            <a:pPr eaLnBrk="1" hangingPunct="1">
              <a:lnSpc>
                <a:spcPct val="80000"/>
              </a:lnSpc>
              <a:spcAft>
                <a:spcPts val="1200"/>
              </a:spcAft>
            </a:pPr>
            <a:r>
              <a:rPr lang="en-US" sz="3200" dirty="0" smtClean="0"/>
              <a:t>Introduction-Why give talks</a:t>
            </a:r>
          </a:p>
          <a:p>
            <a:pPr eaLnBrk="1" hangingPunct="1">
              <a:lnSpc>
                <a:spcPct val="80000"/>
              </a:lnSpc>
              <a:spcAft>
                <a:spcPts val="1200"/>
              </a:spcAft>
            </a:pPr>
            <a:r>
              <a:rPr lang="en-US" sz="3200" dirty="0" smtClean="0"/>
              <a:t>Structuring </a:t>
            </a:r>
            <a:r>
              <a:rPr lang="en-US" sz="3200" dirty="0"/>
              <a:t>your story</a:t>
            </a:r>
          </a:p>
          <a:p>
            <a:pPr eaLnBrk="1" hangingPunct="1">
              <a:lnSpc>
                <a:spcPct val="80000"/>
              </a:lnSpc>
              <a:spcAft>
                <a:spcPts val="1200"/>
              </a:spcAft>
            </a:pPr>
            <a:r>
              <a:rPr lang="en-US" sz="3200" dirty="0"/>
              <a:t>Preparing your data/information</a:t>
            </a:r>
          </a:p>
          <a:p>
            <a:pPr eaLnBrk="1" hangingPunct="1">
              <a:lnSpc>
                <a:spcPct val="80000"/>
              </a:lnSpc>
              <a:spcAft>
                <a:spcPts val="1200"/>
              </a:spcAft>
            </a:pPr>
            <a:r>
              <a:rPr lang="en-US" sz="3200" dirty="0"/>
              <a:t>Preparing and giving the presentation</a:t>
            </a:r>
          </a:p>
          <a:p>
            <a:pPr eaLnBrk="1" hangingPunct="1">
              <a:lnSpc>
                <a:spcPct val="80000"/>
              </a:lnSpc>
              <a:spcAft>
                <a:spcPts val="1200"/>
              </a:spcAft>
            </a:pPr>
            <a:r>
              <a:rPr lang="en-US" sz="3200" dirty="0"/>
              <a:t>Concluding your </a:t>
            </a:r>
            <a:r>
              <a:rPr lang="en-US" sz="3200" dirty="0" smtClean="0"/>
              <a:t>presentation</a:t>
            </a:r>
          </a:p>
          <a:p>
            <a:pPr eaLnBrk="1" hangingPunct="1">
              <a:lnSpc>
                <a:spcPct val="80000"/>
              </a:lnSpc>
              <a:spcAft>
                <a:spcPts val="1200"/>
              </a:spcAft>
            </a:pPr>
            <a:r>
              <a:rPr lang="en-US" sz="3200" dirty="0" smtClean="0"/>
              <a:t>Example</a:t>
            </a:r>
            <a:endParaRPr lang="en-US" sz="3200" dirty="0"/>
          </a:p>
          <a:p>
            <a:pPr eaLnBrk="1" hangingPunct="1">
              <a:lnSpc>
                <a:spcPct val="80000"/>
              </a:lnSpc>
              <a:spcAft>
                <a:spcPts val="1200"/>
              </a:spcAft>
            </a:pPr>
            <a:r>
              <a:rPr lang="en-US" sz="3200" dirty="0" smtClean="0"/>
              <a:t>What can go wrong?</a:t>
            </a:r>
          </a:p>
          <a:p>
            <a:pPr eaLnBrk="1" hangingPunct="1">
              <a:lnSpc>
                <a:spcPct val="80000"/>
              </a:lnSpc>
              <a:spcAft>
                <a:spcPts val="1200"/>
              </a:spcAft>
            </a:pPr>
            <a:r>
              <a:rPr lang="en-US" sz="3200" dirty="0" smtClean="0"/>
              <a:t>Handling </a:t>
            </a:r>
            <a:r>
              <a:rPr lang="en-US" sz="3200" dirty="0"/>
              <a:t>questions and answers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3445.JPG"/>
          <p:cNvPicPr>
            <a:picLocks noChangeAspect="1"/>
          </p:cNvPicPr>
          <p:nvPr/>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0"/>
            <a:ext cx="8229600" cy="1691640"/>
          </a:xfrm>
        </p:spPr>
        <p:txBody>
          <a:bodyPr>
            <a:noAutofit/>
          </a:bodyPr>
          <a:lstStyle/>
          <a:p>
            <a:r>
              <a:rPr lang="en-US" sz="3200" b="1" dirty="0" smtClean="0">
                <a:effectLst>
                  <a:outerShdw blurRad="50800" dist="38100" dir="2700000" algn="tl" rotWithShape="0">
                    <a:prstClr val="black">
                      <a:alpha val="40000"/>
                    </a:prstClr>
                  </a:outerShdw>
                </a:effectLst>
              </a:rPr>
              <a:t>Contrasting groundwater quality in areas with and without gas production by hydraulic fracturing near the PA/NY border </a:t>
            </a:r>
            <a:endParaRPr lang="en-US" sz="3200"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914400" y="2895600"/>
            <a:ext cx="9376117" cy="4525963"/>
          </a:xfrm>
        </p:spPr>
        <p:txBody>
          <a:bodyPr>
            <a:normAutofit fontScale="70000" lnSpcReduction="20000"/>
          </a:bodyPr>
          <a:lstStyle/>
          <a:p>
            <a:pPr algn="ctr">
              <a:buNone/>
            </a:pPr>
            <a:endParaRPr lang="en-US" sz="2800" b="1" dirty="0" smtClean="0">
              <a:solidFill>
                <a:schemeClr val="bg1"/>
              </a:solidFill>
            </a:endParaRPr>
          </a:p>
          <a:p>
            <a:pPr>
              <a:buNone/>
            </a:pPr>
            <a:r>
              <a:rPr lang="en-US" sz="2800" b="1" dirty="0" smtClean="0">
                <a:solidFill>
                  <a:schemeClr val="bg1"/>
                </a:solidFill>
              </a:rPr>
              <a:t>Martin Stute</a:t>
            </a:r>
            <a:endParaRPr lang="en-US" sz="2800" b="1" dirty="0">
              <a:solidFill>
                <a:schemeClr val="bg1"/>
              </a:solidFill>
            </a:endParaRPr>
          </a:p>
          <a:p>
            <a:pPr>
              <a:buNone/>
            </a:pPr>
            <a:r>
              <a:rPr lang="en-US" sz="2800" b="1" dirty="0" smtClean="0">
                <a:solidFill>
                  <a:schemeClr val="bg1"/>
                </a:solidFill>
              </a:rPr>
              <a:t>	Environmental Science, Barnard College</a:t>
            </a:r>
          </a:p>
          <a:p>
            <a:pPr>
              <a:buNone/>
            </a:pPr>
            <a:endParaRPr lang="en-US" sz="2800" b="1" dirty="0">
              <a:solidFill>
                <a:schemeClr val="bg1"/>
              </a:solidFill>
            </a:endParaRPr>
          </a:p>
          <a:p>
            <a:pPr>
              <a:buNone/>
            </a:pPr>
            <a:endParaRPr lang="en-US" sz="2800" b="1" dirty="0" smtClean="0">
              <a:solidFill>
                <a:schemeClr val="bg1"/>
              </a:solidFill>
            </a:endParaRPr>
          </a:p>
          <a:p>
            <a:pPr>
              <a:buNone/>
            </a:pPr>
            <a:r>
              <a:rPr lang="en-US" sz="2800" b="1" dirty="0" smtClean="0">
                <a:solidFill>
                  <a:schemeClr val="bg1"/>
                </a:solidFill>
              </a:rPr>
              <a:t>Mentor:  </a:t>
            </a:r>
            <a:r>
              <a:rPr lang="en-US" sz="2800" b="1" dirty="0" err="1" smtClean="0">
                <a:solidFill>
                  <a:schemeClr val="bg1"/>
                </a:solidFill>
              </a:rPr>
              <a:t>Beizhan</a:t>
            </a:r>
            <a:r>
              <a:rPr lang="en-US" sz="2800" b="1" dirty="0" smtClean="0">
                <a:solidFill>
                  <a:schemeClr val="bg1"/>
                </a:solidFill>
              </a:rPr>
              <a:t> Yan &amp; Steve </a:t>
            </a:r>
            <a:r>
              <a:rPr lang="en-US" sz="2800" b="1" dirty="0" err="1" smtClean="0">
                <a:solidFill>
                  <a:schemeClr val="bg1"/>
                </a:solidFill>
              </a:rPr>
              <a:t>Chillrud</a:t>
            </a:r>
            <a:endParaRPr lang="en-US" sz="2800" b="1" dirty="0" smtClean="0">
              <a:solidFill>
                <a:schemeClr val="bg1"/>
              </a:solidFill>
            </a:endParaRPr>
          </a:p>
          <a:p>
            <a:pPr>
              <a:buNone/>
            </a:pPr>
            <a:r>
              <a:rPr lang="en-US" sz="2800" b="1" dirty="0">
                <a:solidFill>
                  <a:schemeClr val="bg1"/>
                </a:solidFill>
              </a:rPr>
              <a:t>	</a:t>
            </a:r>
            <a:r>
              <a:rPr lang="en-US" sz="2800" b="1" dirty="0" smtClean="0">
                <a:solidFill>
                  <a:schemeClr val="bg1"/>
                </a:solidFill>
              </a:rPr>
              <a:t>Lamont-Doherty Earth Observatory</a:t>
            </a:r>
          </a:p>
          <a:p>
            <a:pPr>
              <a:buNone/>
            </a:pPr>
            <a:r>
              <a:rPr lang="en-US" sz="2800" b="1" dirty="0" smtClean="0">
                <a:solidFill>
                  <a:schemeClr val="bg1"/>
                </a:solidFill>
              </a:rPr>
              <a:t>Advisor: Stephanie </a:t>
            </a:r>
            <a:r>
              <a:rPr lang="en-US" sz="2800" b="1" dirty="0" err="1" smtClean="0">
                <a:solidFill>
                  <a:schemeClr val="bg1"/>
                </a:solidFill>
              </a:rPr>
              <a:t>Pfirman</a:t>
            </a:r>
            <a:endParaRPr lang="en-US" sz="2800" b="1" dirty="0" smtClean="0">
              <a:solidFill>
                <a:schemeClr val="bg1"/>
              </a:solidFill>
            </a:endParaRPr>
          </a:p>
          <a:p>
            <a:pPr>
              <a:buNone/>
            </a:pPr>
            <a:r>
              <a:rPr lang="en-US" sz="2800" b="1" dirty="0" smtClean="0">
                <a:solidFill>
                  <a:schemeClr val="bg1"/>
                </a:solidFill>
              </a:rPr>
              <a:t>	Environmental </a:t>
            </a:r>
            <a:r>
              <a:rPr lang="en-US" sz="2800" b="1" dirty="0">
                <a:solidFill>
                  <a:schemeClr val="bg1"/>
                </a:solidFill>
              </a:rPr>
              <a:t>Science, Barnard College</a:t>
            </a:r>
          </a:p>
          <a:p>
            <a:pPr>
              <a:buNone/>
            </a:pPr>
            <a:endParaRPr lang="en-US" sz="2800" b="1" dirty="0" smtClean="0">
              <a:solidFill>
                <a:schemeClr val="bg1"/>
              </a:solidFill>
            </a:endParaRPr>
          </a:p>
          <a:p>
            <a:pPr>
              <a:buNone/>
            </a:pPr>
            <a:endParaRPr lang="en-US" sz="2800" b="1" dirty="0" smtClean="0">
              <a:solidFill>
                <a:schemeClr val="bg1"/>
              </a:solidFill>
            </a:endParaRPr>
          </a:p>
          <a:p>
            <a:pPr algn="ctr">
              <a:buNone/>
            </a:pPr>
            <a:endParaRPr lang="en-US" sz="2800" b="1" dirty="0">
              <a:solidFill>
                <a:schemeClr val="bg1"/>
              </a:solidFill>
            </a:endParaRPr>
          </a:p>
          <a:p>
            <a:pPr algn="ctr">
              <a:buNone/>
            </a:pPr>
            <a:endParaRPr lang="en-US" sz="2800" b="1" dirty="0" smtClean="0">
              <a:solidFill>
                <a:schemeClr val="bg1"/>
              </a:solidFill>
            </a:endParaRPr>
          </a:p>
          <a:p>
            <a:pPr algn="ctr">
              <a:buNone/>
            </a:pPr>
            <a:r>
              <a:rPr lang="en-US" sz="2800" b="1" dirty="0" smtClean="0">
                <a:solidFill>
                  <a:schemeClr val="bg1"/>
                </a:solidFill>
              </a:rPr>
              <a:t>, </a:t>
            </a:r>
          </a:p>
          <a:p>
            <a:endParaRPr lang="en-US" dirty="0">
              <a:solidFill>
                <a:schemeClr val="bg1"/>
              </a:solidFill>
            </a:endParaRPr>
          </a:p>
        </p:txBody>
      </p:sp>
      <p:sp>
        <p:nvSpPr>
          <p:cNvPr id="6" name="TextBox 5"/>
          <p:cNvSpPr txBox="1"/>
          <p:nvPr/>
        </p:nvSpPr>
        <p:spPr>
          <a:xfrm>
            <a:off x="838200" y="5943443"/>
            <a:ext cx="7624075" cy="646331"/>
          </a:xfrm>
          <a:prstGeom prst="rect">
            <a:avLst/>
          </a:prstGeom>
          <a:noFill/>
        </p:spPr>
        <p:txBody>
          <a:bodyPr wrap="none" rtlCol="0">
            <a:spAutoFit/>
          </a:bodyPr>
          <a:lstStyle/>
          <a:p>
            <a:pPr defTabSz="457200" fontAlgn="auto">
              <a:spcBef>
                <a:spcPts val="0"/>
              </a:spcBef>
              <a:spcAft>
                <a:spcPts val="0"/>
              </a:spcAft>
            </a:pPr>
            <a:r>
              <a:rPr lang="en-US" b="1" dirty="0" smtClean="0">
                <a:solidFill>
                  <a:prstClr val="white"/>
                </a:solidFill>
                <a:latin typeface="Calibri"/>
              </a:rPr>
              <a:t>Thanks to: USGS (Albany office), NIEHS Center for Environmental Health In </a:t>
            </a:r>
          </a:p>
          <a:p>
            <a:pPr defTabSz="457200" fontAlgn="auto">
              <a:spcBef>
                <a:spcPts val="0"/>
              </a:spcBef>
              <a:spcAft>
                <a:spcPts val="0"/>
              </a:spcAft>
            </a:pPr>
            <a:r>
              <a:rPr lang="en-US" b="1" dirty="0" smtClean="0">
                <a:solidFill>
                  <a:prstClr val="white"/>
                </a:solidFill>
                <a:latin typeface="Calibri"/>
              </a:rPr>
              <a:t>Northern Manhattan, NIEHS Center of Excellence in Environmental Toxicology,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b="1" dirty="0" smtClean="0">
                <a:solidFill>
                  <a:srgbClr val="0070C0"/>
                </a:solidFill>
              </a:rPr>
              <a:t>Outline</a:t>
            </a:r>
            <a:endParaRPr lang="en-US" sz="4000" b="1" dirty="0">
              <a:solidFill>
                <a:srgbClr val="0070C0"/>
              </a:solidFill>
            </a:endParaRPr>
          </a:p>
        </p:txBody>
      </p:sp>
      <p:sp>
        <p:nvSpPr>
          <p:cNvPr id="3" name="Content Placeholder 2"/>
          <p:cNvSpPr>
            <a:spLocks noGrp="1"/>
          </p:cNvSpPr>
          <p:nvPr>
            <p:ph idx="1"/>
          </p:nvPr>
        </p:nvSpPr>
        <p:spPr>
          <a:xfrm>
            <a:off x="762000" y="762000"/>
            <a:ext cx="8686800" cy="6019800"/>
          </a:xfrm>
        </p:spPr>
        <p:txBody>
          <a:bodyPr>
            <a:noAutofit/>
          </a:bodyPr>
          <a:lstStyle/>
          <a:p>
            <a:r>
              <a:rPr lang="en-US" dirty="0" smtClean="0"/>
              <a:t>Introduction</a:t>
            </a:r>
          </a:p>
          <a:p>
            <a:pPr lvl="1"/>
            <a:r>
              <a:rPr lang="en-US" dirty="0" smtClean="0"/>
              <a:t>What is hydraulic fracturing?</a:t>
            </a:r>
          </a:p>
          <a:p>
            <a:pPr lvl="1"/>
            <a:r>
              <a:rPr lang="en-US" dirty="0" smtClean="0"/>
              <a:t>Potential environmental effects</a:t>
            </a:r>
          </a:p>
          <a:p>
            <a:r>
              <a:rPr lang="en-US" dirty="0" smtClean="0"/>
              <a:t>Thesis statement</a:t>
            </a:r>
          </a:p>
          <a:p>
            <a:r>
              <a:rPr lang="en-US" dirty="0" smtClean="0"/>
              <a:t>Methods</a:t>
            </a:r>
          </a:p>
          <a:p>
            <a:pPr lvl="1"/>
            <a:r>
              <a:rPr lang="en-US" dirty="0" smtClean="0"/>
              <a:t>Sampling</a:t>
            </a:r>
          </a:p>
          <a:p>
            <a:pPr lvl="1"/>
            <a:r>
              <a:rPr lang="en-US" dirty="0" smtClean="0"/>
              <a:t>Measurements</a:t>
            </a:r>
          </a:p>
          <a:p>
            <a:r>
              <a:rPr lang="en-US" dirty="0" smtClean="0"/>
              <a:t>Preliminary results and discussion</a:t>
            </a:r>
          </a:p>
          <a:p>
            <a:pPr lvl="1"/>
            <a:r>
              <a:rPr lang="en-US" dirty="0" smtClean="0"/>
              <a:t>Methane concentrations</a:t>
            </a:r>
          </a:p>
          <a:p>
            <a:pPr lvl="1"/>
            <a:r>
              <a:rPr lang="en-US" dirty="0" smtClean="0"/>
              <a:t>Major anions</a:t>
            </a:r>
          </a:p>
          <a:p>
            <a:r>
              <a:rPr lang="en-US" dirty="0" smtClean="0"/>
              <a:t>Next steps</a:t>
            </a:r>
          </a:p>
          <a:p>
            <a:endParaRPr lang="en-US" dirty="0"/>
          </a:p>
        </p:txBody>
      </p:sp>
    </p:spTree>
    <p:extLst>
      <p:ext uri="{BB962C8B-B14F-4D97-AF65-F5344CB8AC3E}">
        <p14:creationId xmlns:p14="http://schemas.microsoft.com/office/powerpoint/2010/main" val="35045114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7269328" cy="60335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a:xfrm>
            <a:off x="457200" y="-99392"/>
            <a:ext cx="8229600" cy="1143000"/>
          </a:xfrm>
        </p:spPr>
        <p:txBody>
          <a:bodyPr>
            <a:normAutofit/>
          </a:bodyPr>
          <a:lstStyle/>
          <a:p>
            <a:r>
              <a:rPr lang="en-US" b="1" dirty="0" smtClean="0">
                <a:solidFill>
                  <a:srgbClr val="0070C0"/>
                </a:solidFill>
              </a:rPr>
              <a:t>hydraulic fracturing (‘fracking’)</a:t>
            </a:r>
            <a:endParaRPr lang="en-US" b="1" dirty="0">
              <a:solidFill>
                <a:srgbClr val="0070C0"/>
              </a:solidFill>
            </a:endParaRPr>
          </a:p>
        </p:txBody>
      </p:sp>
      <p:sp>
        <p:nvSpPr>
          <p:cNvPr id="3" name="TextBox 2"/>
          <p:cNvSpPr txBox="1"/>
          <p:nvPr/>
        </p:nvSpPr>
        <p:spPr>
          <a:xfrm>
            <a:off x="3689659" y="6488668"/>
            <a:ext cx="2058064" cy="369332"/>
          </a:xfrm>
          <a:prstGeom prst="rect">
            <a:avLst/>
          </a:prstGeom>
          <a:noFill/>
        </p:spPr>
        <p:txBody>
          <a:bodyPr wrap="none" rtlCol="0">
            <a:spAutoFit/>
          </a:bodyPr>
          <a:lstStyle/>
          <a:p>
            <a:r>
              <a:rPr lang="en-US" dirty="0" smtClean="0">
                <a:hlinkClick r:id="rId4"/>
              </a:rPr>
              <a:t>NY Times animation</a:t>
            </a:r>
            <a:endParaRPr lang="en-US" dirty="0"/>
          </a:p>
        </p:txBody>
      </p:sp>
      <p:pic>
        <p:nvPicPr>
          <p:cNvPr id="5" name="Picture 8" descr="Gas Well Trip 10"/>
          <p:cNvPicPr>
            <a:picLocks noChangeAspect="1" noChangeArrowheads="1"/>
          </p:cNvPicPr>
          <p:nvPr/>
        </p:nvPicPr>
        <p:blipFill>
          <a:blip r:embed="rId5" cstate="print">
            <a:lum bright="-6000"/>
            <a:extLst>
              <a:ext uri="{28A0092B-C50C-407E-A947-70E740481C1C}">
                <a14:useLocalDpi xmlns:a14="http://schemas.microsoft.com/office/drawing/2010/main" val="0"/>
              </a:ext>
            </a:extLst>
          </a:blip>
          <a:srcRect/>
          <a:stretch>
            <a:fillRect/>
          </a:stretch>
        </p:blipFill>
        <p:spPr bwMode="auto">
          <a:xfrm>
            <a:off x="6705600" y="4929442"/>
            <a:ext cx="2209800" cy="15690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spTree>
    <p:extLst>
      <p:ext uri="{BB962C8B-B14F-4D97-AF65-F5344CB8AC3E}">
        <p14:creationId xmlns:p14="http://schemas.microsoft.com/office/powerpoint/2010/main" val="41624617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353"/>
            <a:ext cx="8229600" cy="1143000"/>
          </a:xfrm>
        </p:spPr>
        <p:txBody>
          <a:bodyPr>
            <a:normAutofit/>
          </a:bodyPr>
          <a:lstStyle/>
          <a:p>
            <a:r>
              <a:rPr lang="en-US" sz="4000" b="1" dirty="0" smtClean="0">
                <a:solidFill>
                  <a:srgbClr val="0070C0"/>
                </a:solidFill>
              </a:rPr>
              <a:t>Marcellus and Utica </a:t>
            </a:r>
            <a:r>
              <a:rPr lang="en-US" sz="4000" b="1" dirty="0" err="1" smtClean="0">
                <a:solidFill>
                  <a:srgbClr val="0070C0"/>
                </a:solidFill>
              </a:rPr>
              <a:t>Shales</a:t>
            </a:r>
            <a:r>
              <a:rPr lang="en-US" sz="4000" b="1" dirty="0" smtClean="0">
                <a:solidFill>
                  <a:srgbClr val="0070C0"/>
                </a:solidFill>
              </a:rPr>
              <a:t> </a:t>
            </a:r>
            <a:endParaRPr lang="en-US" sz="4000" b="1" dirty="0">
              <a:solidFill>
                <a:srgbClr val="0070C0"/>
              </a:solidFill>
            </a:endParaRPr>
          </a:p>
        </p:txBody>
      </p:sp>
      <p:pic>
        <p:nvPicPr>
          <p:cNvPr id="5" name="Picture 4" descr="map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916096"/>
            <a:ext cx="8229600" cy="5349240"/>
          </a:xfrm>
          <a:prstGeom prst="rect">
            <a:avLst/>
          </a:prstGeom>
        </p:spPr>
      </p:pic>
      <p:sp>
        <p:nvSpPr>
          <p:cNvPr id="6" name="TextBox 5"/>
          <p:cNvSpPr txBox="1"/>
          <p:nvPr/>
        </p:nvSpPr>
        <p:spPr>
          <a:xfrm>
            <a:off x="6680694" y="6351601"/>
            <a:ext cx="2260106" cy="369332"/>
          </a:xfrm>
          <a:prstGeom prst="rect">
            <a:avLst/>
          </a:prstGeom>
          <a:noFill/>
        </p:spPr>
        <p:txBody>
          <a:bodyPr wrap="none" rtlCol="0">
            <a:spAutoFit/>
          </a:bodyPr>
          <a:lstStyle/>
          <a:p>
            <a:pPr defTabSz="457200" fontAlgn="auto">
              <a:spcBef>
                <a:spcPts val="0"/>
              </a:spcBef>
              <a:spcAft>
                <a:spcPts val="0"/>
              </a:spcAft>
            </a:pPr>
            <a:r>
              <a:rPr lang="en-US" dirty="0" smtClean="0">
                <a:solidFill>
                  <a:prstClr val="black"/>
                </a:solidFill>
                <a:latin typeface="Calibri"/>
              </a:rPr>
              <a:t>marcelluscoalition.org</a:t>
            </a:r>
            <a:endParaRPr lang="en-US" dirty="0">
              <a:solidFill>
                <a:prstClr val="black"/>
              </a:solidFill>
              <a:latin typeface="Calibri"/>
            </a:endParaRPr>
          </a:p>
        </p:txBody>
      </p:sp>
    </p:spTree>
    <p:extLst>
      <p:ext uri="{BB962C8B-B14F-4D97-AF65-F5344CB8AC3E}">
        <p14:creationId xmlns:p14="http://schemas.microsoft.com/office/powerpoint/2010/main" val="10903996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p:spPr>
        <p:txBody>
          <a:bodyPr/>
          <a:lstStyle/>
          <a:p>
            <a:r>
              <a:rPr lang="en-US" b="1" dirty="0" smtClean="0">
                <a:solidFill>
                  <a:srgbClr val="0070C0"/>
                </a:solidFill>
              </a:rPr>
              <a:t>Potential Environmental Effects</a:t>
            </a:r>
            <a:endParaRPr lang="en-US" b="1" dirty="0">
              <a:solidFill>
                <a:srgbClr val="0070C0"/>
              </a:solidFill>
            </a:endParaRPr>
          </a:p>
        </p:txBody>
      </p:sp>
      <p:sp>
        <p:nvSpPr>
          <p:cNvPr id="3" name="Content Placeholder 2"/>
          <p:cNvSpPr>
            <a:spLocks noGrp="1"/>
          </p:cNvSpPr>
          <p:nvPr>
            <p:ph idx="1"/>
          </p:nvPr>
        </p:nvSpPr>
        <p:spPr>
          <a:xfrm>
            <a:off x="5029200" y="1143000"/>
            <a:ext cx="8229600" cy="5589240"/>
          </a:xfrm>
        </p:spPr>
        <p:txBody>
          <a:bodyPr>
            <a:normAutofit/>
          </a:bodyPr>
          <a:lstStyle/>
          <a:p>
            <a:r>
              <a:rPr lang="en-US" sz="2400" dirty="0" smtClean="0"/>
              <a:t>Water quality</a:t>
            </a:r>
          </a:p>
          <a:p>
            <a:pPr lvl="1"/>
            <a:r>
              <a:rPr lang="en-US" sz="2400" dirty="0" smtClean="0"/>
              <a:t>Surface spillage</a:t>
            </a:r>
          </a:p>
          <a:p>
            <a:pPr lvl="1"/>
            <a:r>
              <a:rPr lang="en-US" sz="2400" dirty="0" smtClean="0"/>
              <a:t>Well leakage</a:t>
            </a:r>
          </a:p>
          <a:p>
            <a:pPr lvl="1"/>
            <a:r>
              <a:rPr lang="en-US" sz="2400" dirty="0" smtClean="0"/>
              <a:t>Waste water disposal</a:t>
            </a:r>
          </a:p>
          <a:p>
            <a:r>
              <a:rPr lang="en-US" sz="2400" dirty="0" smtClean="0"/>
              <a:t>Air quality</a:t>
            </a:r>
          </a:p>
          <a:p>
            <a:pPr lvl="1"/>
            <a:r>
              <a:rPr lang="en-US" sz="2400" dirty="0" smtClean="0"/>
              <a:t>Increased traffic</a:t>
            </a:r>
          </a:p>
          <a:p>
            <a:pPr lvl="1"/>
            <a:r>
              <a:rPr lang="en-US" sz="2400" dirty="0" smtClean="0"/>
              <a:t>Flaring</a:t>
            </a:r>
          </a:p>
          <a:p>
            <a:pPr lvl="1"/>
            <a:r>
              <a:rPr lang="en-US" sz="2400" dirty="0" smtClean="0"/>
              <a:t>Other site emissions</a:t>
            </a:r>
          </a:p>
          <a:p>
            <a:r>
              <a:rPr lang="en-US" sz="2400" dirty="0" smtClean="0"/>
              <a:t>Climate change</a:t>
            </a:r>
          </a:p>
          <a:p>
            <a:pPr lvl="1"/>
            <a:r>
              <a:rPr lang="en-US" sz="2000" dirty="0" smtClean="0"/>
              <a:t>Methane emissions</a:t>
            </a:r>
          </a:p>
          <a:p>
            <a:r>
              <a:rPr lang="en-US" sz="2400" dirty="0" smtClean="0"/>
              <a:t>Noise</a:t>
            </a:r>
          </a:p>
          <a:p>
            <a:r>
              <a:rPr lang="en-US" sz="2400" dirty="0" smtClean="0"/>
              <a:t>Earthquakes</a:t>
            </a:r>
            <a:endParaRPr lang="en-US" sz="24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865" y="1297230"/>
            <a:ext cx="3990135" cy="23156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865" y="3733800"/>
            <a:ext cx="4010744" cy="2687198"/>
          </a:xfrm>
          <a:prstGeom prst="rect">
            <a:avLst/>
          </a:prstGeom>
        </p:spPr>
      </p:pic>
      <p:sp>
        <p:nvSpPr>
          <p:cNvPr id="6" name="TextBox 5"/>
          <p:cNvSpPr txBox="1"/>
          <p:nvPr/>
        </p:nvSpPr>
        <p:spPr>
          <a:xfrm>
            <a:off x="545021" y="6417650"/>
            <a:ext cx="4968552" cy="461665"/>
          </a:xfrm>
          <a:prstGeom prst="rect">
            <a:avLst/>
          </a:prstGeom>
          <a:noFill/>
        </p:spPr>
        <p:txBody>
          <a:bodyPr wrap="square" rtlCol="0">
            <a:spAutoFit/>
          </a:bodyPr>
          <a:lstStyle/>
          <a:p>
            <a:r>
              <a:rPr lang="en-US" sz="1200" i="1" dirty="0" smtClean="0"/>
              <a:t>Fracking site in West-Virginia</a:t>
            </a:r>
          </a:p>
          <a:p>
            <a:r>
              <a:rPr lang="en-US" sz="1200" i="1" dirty="0"/>
              <a:t>http://www.marcellus-shale.us/MARCELLUS-AIR-V.htm</a:t>
            </a:r>
          </a:p>
        </p:txBody>
      </p:sp>
      <p:sp>
        <p:nvSpPr>
          <p:cNvPr id="7" name="Rounded Rectangle 6"/>
          <p:cNvSpPr/>
          <p:nvPr/>
        </p:nvSpPr>
        <p:spPr>
          <a:xfrm>
            <a:off x="4876800" y="1066800"/>
            <a:ext cx="2895600" cy="609600"/>
          </a:xfrm>
          <a:prstGeom prst="roundRect">
            <a:avLst/>
          </a:prstGeom>
          <a:noFill/>
          <a:ln w="476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0169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496" y="97214"/>
            <a:ext cx="8229600" cy="1143000"/>
          </a:xfrm>
        </p:spPr>
        <p:txBody>
          <a:bodyPr>
            <a:normAutofit/>
          </a:bodyPr>
          <a:lstStyle/>
          <a:p>
            <a:r>
              <a:rPr lang="en-US" sz="4000" b="1" dirty="0" smtClean="0">
                <a:solidFill>
                  <a:srgbClr val="0070C0"/>
                </a:solidFill>
              </a:rPr>
              <a:t>Goal of study</a:t>
            </a:r>
            <a:endParaRPr lang="en-US" sz="4000" b="1" dirty="0">
              <a:solidFill>
                <a:srgbClr val="0070C0"/>
              </a:solidFill>
            </a:endParaRPr>
          </a:p>
        </p:txBody>
      </p:sp>
      <p:sp>
        <p:nvSpPr>
          <p:cNvPr id="3" name="Content Placeholder 2"/>
          <p:cNvSpPr>
            <a:spLocks noGrp="1"/>
          </p:cNvSpPr>
          <p:nvPr>
            <p:ph idx="1"/>
          </p:nvPr>
        </p:nvSpPr>
        <p:spPr>
          <a:xfrm>
            <a:off x="300264" y="1043493"/>
            <a:ext cx="8686800" cy="4525963"/>
          </a:xfrm>
        </p:spPr>
        <p:txBody>
          <a:bodyPr>
            <a:normAutofit/>
          </a:bodyPr>
          <a:lstStyle/>
          <a:p>
            <a:r>
              <a:rPr lang="en-US" sz="3000" dirty="0" smtClean="0"/>
              <a:t>Is there a difference in water quality in areas with and without hydraulic fracturing activity?</a:t>
            </a:r>
          </a:p>
          <a:p>
            <a:pPr marL="0" indent="0">
              <a:buNone/>
            </a:pPr>
            <a:endParaRPr lang="en-US" dirty="0" smtClean="0"/>
          </a:p>
          <a:p>
            <a:endParaRPr lang="en-US" dirty="0"/>
          </a:p>
        </p:txBody>
      </p:sp>
      <p:pic>
        <p:nvPicPr>
          <p:cNvPr id="5" name="Picture 4" descr="map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520" y="2296475"/>
            <a:ext cx="7870155" cy="4219259"/>
          </a:xfrm>
          <a:prstGeom prst="rect">
            <a:avLst/>
          </a:prstGeom>
        </p:spPr>
      </p:pic>
      <p:sp>
        <p:nvSpPr>
          <p:cNvPr id="6" name="TextBox 5"/>
          <p:cNvSpPr txBox="1"/>
          <p:nvPr/>
        </p:nvSpPr>
        <p:spPr>
          <a:xfrm>
            <a:off x="3190760" y="5731053"/>
            <a:ext cx="2905808" cy="769441"/>
          </a:xfrm>
          <a:prstGeom prst="rect">
            <a:avLst/>
          </a:prstGeom>
          <a:noFill/>
        </p:spPr>
        <p:txBody>
          <a:bodyPr wrap="square" rtlCol="0">
            <a:spAutoFit/>
          </a:bodyPr>
          <a:lstStyle/>
          <a:p>
            <a:pPr defTabSz="457200" fontAlgn="auto">
              <a:spcBef>
                <a:spcPts val="0"/>
              </a:spcBef>
              <a:spcAft>
                <a:spcPts val="0"/>
              </a:spcAft>
            </a:pPr>
            <a:r>
              <a:rPr lang="en-US" sz="3200" b="1" dirty="0" smtClean="0">
                <a:solidFill>
                  <a:prstClr val="black"/>
                </a:solidFill>
                <a:latin typeface="Calibri"/>
              </a:rPr>
              <a:t>PA (7315 wells)</a:t>
            </a:r>
            <a:r>
              <a:rPr lang="en-US" sz="3200" b="1" dirty="0"/>
              <a:t> </a:t>
            </a:r>
            <a:r>
              <a:rPr lang="en-US" sz="3200" b="1" dirty="0" smtClean="0"/>
              <a:t/>
            </a:r>
            <a:br>
              <a:rPr lang="en-US" sz="3200" b="1" dirty="0" smtClean="0"/>
            </a:br>
            <a:r>
              <a:rPr lang="en-US" sz="1200" b="1" dirty="0" smtClean="0"/>
              <a:t>(1/2000-11/2013</a:t>
            </a:r>
            <a:r>
              <a:rPr lang="en-US" sz="1200" b="1" dirty="0"/>
              <a:t>)</a:t>
            </a:r>
            <a:endParaRPr lang="en-US" sz="1200" b="1" dirty="0">
              <a:solidFill>
                <a:prstClr val="black"/>
              </a:solidFill>
              <a:latin typeface="Calibri"/>
            </a:endParaRPr>
          </a:p>
        </p:txBody>
      </p:sp>
      <p:sp>
        <p:nvSpPr>
          <p:cNvPr id="7" name="TextBox 6"/>
          <p:cNvSpPr txBox="1"/>
          <p:nvPr/>
        </p:nvSpPr>
        <p:spPr>
          <a:xfrm>
            <a:off x="1676400" y="2471329"/>
            <a:ext cx="2667000" cy="584775"/>
          </a:xfrm>
          <a:prstGeom prst="rect">
            <a:avLst/>
          </a:prstGeom>
          <a:noFill/>
        </p:spPr>
        <p:txBody>
          <a:bodyPr wrap="square" rtlCol="0">
            <a:spAutoFit/>
          </a:bodyPr>
          <a:lstStyle/>
          <a:p>
            <a:pPr defTabSz="457200" fontAlgn="auto">
              <a:spcBef>
                <a:spcPts val="0"/>
              </a:spcBef>
              <a:spcAft>
                <a:spcPts val="0"/>
              </a:spcAft>
            </a:pPr>
            <a:r>
              <a:rPr lang="en-US" sz="3200" b="1" dirty="0" smtClean="0">
                <a:solidFill>
                  <a:prstClr val="black"/>
                </a:solidFill>
                <a:latin typeface="Calibri"/>
              </a:rPr>
              <a:t>NY (~10 wells)</a:t>
            </a:r>
            <a:endParaRPr lang="en-US" sz="3200" b="1" dirty="0">
              <a:solidFill>
                <a:prstClr val="black"/>
              </a:solidFill>
              <a:latin typeface="Calibri"/>
            </a:endParaRPr>
          </a:p>
        </p:txBody>
      </p:sp>
      <p:pic>
        <p:nvPicPr>
          <p:cNvPr id="8" name="Picture 7" descr="legend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2426717"/>
            <a:ext cx="1404954" cy="853992"/>
          </a:xfrm>
          <a:prstGeom prst="rect">
            <a:avLst/>
          </a:prstGeom>
        </p:spPr>
      </p:pic>
      <p:sp>
        <p:nvSpPr>
          <p:cNvPr id="9" name="TextBox 8"/>
          <p:cNvSpPr txBox="1"/>
          <p:nvPr/>
        </p:nvSpPr>
        <p:spPr>
          <a:xfrm>
            <a:off x="5867400" y="6515734"/>
            <a:ext cx="4202764" cy="369332"/>
          </a:xfrm>
          <a:prstGeom prst="rect">
            <a:avLst/>
          </a:prstGeom>
          <a:noFill/>
        </p:spPr>
        <p:txBody>
          <a:bodyPr wrap="square" rtlCol="0">
            <a:spAutoFit/>
          </a:bodyPr>
          <a:lstStyle/>
          <a:p>
            <a:pPr defTabSz="457200" fontAlgn="auto">
              <a:spcBef>
                <a:spcPts val="0"/>
              </a:spcBef>
              <a:spcAft>
                <a:spcPts val="0"/>
              </a:spcAft>
            </a:pPr>
            <a:r>
              <a:rPr lang="en-US" dirty="0" smtClean="0">
                <a:solidFill>
                  <a:prstClr val="black"/>
                </a:solidFill>
                <a:latin typeface="Calibri"/>
              </a:rPr>
              <a:t>http://maps.fractracker.org</a:t>
            </a:r>
            <a:endParaRPr lang="en-US" dirty="0">
              <a:solidFill>
                <a:prstClr val="black"/>
              </a:solidFill>
              <a:latin typeface="Calibri"/>
            </a:endParaRPr>
          </a:p>
        </p:txBody>
      </p:sp>
      <p:grpSp>
        <p:nvGrpSpPr>
          <p:cNvPr id="10" name="Group 9"/>
          <p:cNvGrpSpPr/>
          <p:nvPr/>
        </p:nvGrpSpPr>
        <p:grpSpPr>
          <a:xfrm>
            <a:off x="5397731" y="3189826"/>
            <a:ext cx="1384069" cy="696374"/>
            <a:chOff x="5418108" y="2294799"/>
            <a:chExt cx="1680961" cy="1179921"/>
          </a:xfrm>
          <a:effectLst>
            <a:outerShdw blurRad="50800" dist="38100" dir="2700000" algn="tl" rotWithShape="0">
              <a:prstClr val="black">
                <a:alpha val="40000"/>
              </a:prstClr>
            </a:outerShdw>
          </a:effectLst>
        </p:grpSpPr>
        <p:sp>
          <p:nvSpPr>
            <p:cNvPr id="11" name="Rounded Rectangle 10"/>
            <p:cNvSpPr/>
            <p:nvPr/>
          </p:nvSpPr>
          <p:spPr>
            <a:xfrm>
              <a:off x="5418108" y="2294800"/>
              <a:ext cx="1680961" cy="117992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12" name="TextBox 11"/>
            <p:cNvSpPr txBox="1"/>
            <p:nvPr/>
          </p:nvSpPr>
          <p:spPr>
            <a:xfrm>
              <a:off x="5418108" y="2294799"/>
              <a:ext cx="1160831" cy="369331"/>
            </a:xfrm>
            <a:prstGeom prst="rect">
              <a:avLst/>
            </a:prstGeom>
            <a:noFill/>
          </p:spPr>
          <p:txBody>
            <a:bodyPr wrap="none" rtlCol="0">
              <a:spAutoFit/>
            </a:bodyPr>
            <a:lstStyle/>
            <a:p>
              <a:pPr defTabSz="457200" fontAlgn="auto">
                <a:spcBef>
                  <a:spcPts val="0"/>
                </a:spcBef>
                <a:spcAft>
                  <a:spcPts val="0"/>
                </a:spcAft>
              </a:pPr>
              <a:r>
                <a:rPr lang="en-US" b="1" dirty="0" smtClean="0">
                  <a:solidFill>
                    <a:srgbClr val="FF0000"/>
                  </a:solidFill>
                  <a:latin typeface="Calibri"/>
                </a:rPr>
                <a:t>7 counties</a:t>
              </a:r>
              <a:endParaRPr lang="en-US" b="1" dirty="0">
                <a:solidFill>
                  <a:srgbClr val="FF0000"/>
                </a:solidFill>
                <a:latin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132954"/>
            <a:ext cx="8229600" cy="1143000"/>
          </a:xfrm>
        </p:spPr>
        <p:txBody>
          <a:bodyPr>
            <a:normAutofit/>
          </a:bodyPr>
          <a:lstStyle/>
          <a:p>
            <a:r>
              <a:rPr lang="en-US" sz="3600" b="1" dirty="0" smtClean="0">
                <a:solidFill>
                  <a:srgbClr val="0070C0"/>
                </a:solidFill>
              </a:rPr>
              <a:t>Samples collected during summer 2015</a:t>
            </a:r>
            <a:endParaRPr lang="en-US" sz="3600" b="1" dirty="0">
              <a:solidFill>
                <a:srgbClr val="0070C0"/>
              </a:solidFill>
            </a:endParaRPr>
          </a:p>
        </p:txBody>
      </p:sp>
      <p:pic>
        <p:nvPicPr>
          <p:cNvPr id="6" name="Picture 5" descr="Screen Shot 2013-11-06 at 9.32.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13416"/>
            <a:ext cx="9144001" cy="4915218"/>
          </a:xfrm>
          <a:prstGeom prst="rect">
            <a:avLst/>
          </a:prstGeom>
        </p:spPr>
      </p:pic>
      <p:sp>
        <p:nvSpPr>
          <p:cNvPr id="5" name="TextBox 4"/>
          <p:cNvSpPr txBox="1"/>
          <p:nvPr/>
        </p:nvSpPr>
        <p:spPr>
          <a:xfrm>
            <a:off x="89690" y="3531324"/>
            <a:ext cx="1007007" cy="1015663"/>
          </a:xfrm>
          <a:prstGeom prst="rect">
            <a:avLst/>
          </a:prstGeom>
          <a:noFill/>
        </p:spPr>
        <p:txBody>
          <a:bodyPr wrap="none" rtlCol="0">
            <a:spAutoFit/>
          </a:bodyPr>
          <a:lstStyle/>
          <a:p>
            <a:pPr algn="ctr" defTabSz="457200" fontAlgn="auto">
              <a:spcBef>
                <a:spcPts val="0"/>
              </a:spcBef>
              <a:spcAft>
                <a:spcPts val="0"/>
              </a:spcAft>
            </a:pPr>
            <a:r>
              <a:rPr lang="en-US" sz="3600" b="1" dirty="0" smtClean="0">
                <a:solidFill>
                  <a:prstClr val="black"/>
                </a:solidFill>
                <a:latin typeface="Calibri"/>
              </a:rPr>
              <a:t>NY</a:t>
            </a:r>
          </a:p>
          <a:p>
            <a:pPr algn="ctr" defTabSz="457200" fontAlgn="auto">
              <a:spcBef>
                <a:spcPts val="0"/>
              </a:spcBef>
              <a:spcAft>
                <a:spcPts val="0"/>
              </a:spcAft>
            </a:pPr>
            <a:r>
              <a:rPr lang="en-US" sz="2400" b="1" dirty="0" smtClean="0">
                <a:solidFill>
                  <a:prstClr val="black"/>
                </a:solidFill>
                <a:latin typeface="Calibri"/>
              </a:rPr>
              <a:t>(n=32)</a:t>
            </a:r>
            <a:endParaRPr lang="en-US" sz="2400" b="1" dirty="0">
              <a:solidFill>
                <a:prstClr val="black"/>
              </a:solidFill>
              <a:latin typeface="Calibri"/>
            </a:endParaRPr>
          </a:p>
        </p:txBody>
      </p:sp>
      <p:sp>
        <p:nvSpPr>
          <p:cNvPr id="9" name="TextBox 8"/>
          <p:cNvSpPr txBox="1"/>
          <p:nvPr/>
        </p:nvSpPr>
        <p:spPr>
          <a:xfrm>
            <a:off x="66830" y="4769063"/>
            <a:ext cx="1007007" cy="1015663"/>
          </a:xfrm>
          <a:prstGeom prst="rect">
            <a:avLst/>
          </a:prstGeom>
          <a:noFill/>
        </p:spPr>
        <p:txBody>
          <a:bodyPr wrap="none" rtlCol="0">
            <a:spAutoFit/>
          </a:bodyPr>
          <a:lstStyle/>
          <a:p>
            <a:pPr algn="ctr" defTabSz="457200" fontAlgn="auto">
              <a:spcBef>
                <a:spcPts val="0"/>
              </a:spcBef>
              <a:spcAft>
                <a:spcPts val="0"/>
              </a:spcAft>
            </a:pPr>
            <a:r>
              <a:rPr lang="en-US" sz="3600" b="1" dirty="0" smtClean="0">
                <a:solidFill>
                  <a:prstClr val="black"/>
                </a:solidFill>
                <a:latin typeface="Calibri"/>
              </a:rPr>
              <a:t>PA</a:t>
            </a:r>
          </a:p>
          <a:p>
            <a:pPr algn="ctr" defTabSz="457200" fontAlgn="auto">
              <a:spcBef>
                <a:spcPts val="0"/>
              </a:spcBef>
              <a:spcAft>
                <a:spcPts val="0"/>
              </a:spcAft>
            </a:pPr>
            <a:r>
              <a:rPr lang="en-US" sz="2400" b="1" dirty="0" smtClean="0">
                <a:solidFill>
                  <a:prstClr val="black"/>
                </a:solidFill>
                <a:latin typeface="Calibri"/>
              </a:rPr>
              <a:t>(n=13)</a:t>
            </a:r>
            <a:endParaRPr lang="en-US" sz="2400" b="1" dirty="0">
              <a:solidFill>
                <a:prstClr val="black"/>
              </a:solidFill>
              <a:latin typeface="Calibri"/>
            </a:endParaRPr>
          </a:p>
        </p:txBody>
      </p:sp>
      <p:pic>
        <p:nvPicPr>
          <p:cNvPr id="12" name="Picture 11" descr="IMG_3470.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5943600" y="949676"/>
            <a:ext cx="2508388" cy="2326924"/>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52399" y="949676"/>
            <a:ext cx="3571279" cy="2581647"/>
          </a:xfrm>
          <a:prstGeom prst="rect">
            <a:avLst/>
          </a:prstGeom>
        </p:spPr>
      </p:pic>
    </p:spTree>
    <p:extLst>
      <p:ext uri="{BB962C8B-B14F-4D97-AF65-F5344CB8AC3E}">
        <p14:creationId xmlns:p14="http://schemas.microsoft.com/office/powerpoint/2010/main" val="30177856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143000"/>
          </a:xfrm>
        </p:spPr>
        <p:txBody>
          <a:bodyPr>
            <a:normAutofit/>
          </a:bodyPr>
          <a:lstStyle/>
          <a:p>
            <a:r>
              <a:rPr lang="en-US" sz="3600" b="1" dirty="0" smtClean="0">
                <a:solidFill>
                  <a:srgbClr val="0070C0"/>
                </a:solidFill>
              </a:rPr>
              <a:t>Measurement</a:t>
            </a:r>
            <a:endParaRPr lang="en-US" sz="3600" b="1" dirty="0">
              <a:solidFill>
                <a:srgbClr val="0070C0"/>
              </a:solidFill>
            </a:endParaRPr>
          </a:p>
        </p:txBody>
      </p:sp>
      <p:pic>
        <p:nvPicPr>
          <p:cNvPr id="2050" name="Picture 2" descr="http://www.sri-instruments-europe.com/en/img/products/gcp_multigasanalyzer2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757805"/>
            <a:ext cx="3672098" cy="34064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cience-math.wright.edu/sites/default/files/dionex-ics-1500-470x5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438400"/>
            <a:ext cx="3446253" cy="38862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81000" y="1645920"/>
            <a:ext cx="8229600" cy="4525963"/>
          </a:xfrm>
        </p:spPr>
        <p:txBody>
          <a:bodyPr/>
          <a:lstStyle/>
          <a:p>
            <a:pPr marL="0" indent="0">
              <a:buNone/>
            </a:pPr>
            <a:r>
              <a:rPr lang="en-US" dirty="0" smtClean="0"/>
              <a:t>Gas chromatography			Ion Chromatography</a:t>
            </a:r>
            <a:endParaRPr lang="en-US" dirty="0"/>
          </a:p>
        </p:txBody>
      </p:sp>
      <p:sp>
        <p:nvSpPr>
          <p:cNvPr id="3" name="TextBox 2"/>
          <p:cNvSpPr txBox="1"/>
          <p:nvPr/>
        </p:nvSpPr>
        <p:spPr>
          <a:xfrm>
            <a:off x="685800" y="6382564"/>
            <a:ext cx="2805127" cy="276999"/>
          </a:xfrm>
          <a:prstGeom prst="rect">
            <a:avLst/>
          </a:prstGeom>
          <a:noFill/>
        </p:spPr>
        <p:txBody>
          <a:bodyPr wrap="none" rtlCol="0">
            <a:spAutoFit/>
          </a:bodyPr>
          <a:lstStyle/>
          <a:p>
            <a:r>
              <a:rPr lang="en-US" sz="1200" dirty="0"/>
              <a:t>http://www.sri-instruments-europe.com</a:t>
            </a:r>
          </a:p>
        </p:txBody>
      </p:sp>
    </p:spTree>
    <p:extLst>
      <p:ext uri="{BB962C8B-B14F-4D97-AF65-F5344CB8AC3E}">
        <p14:creationId xmlns:p14="http://schemas.microsoft.com/office/powerpoint/2010/main" val="24902063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12-11 at 6.38.08 PM.png"/>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769375" y="900748"/>
            <a:ext cx="6913356" cy="5839959"/>
          </a:xfrm>
          <a:prstGeom prst="rect">
            <a:avLst/>
          </a:prstGeom>
        </p:spPr>
      </p:pic>
      <p:graphicFrame>
        <p:nvGraphicFramePr>
          <p:cNvPr id="7" name="Chart 6"/>
          <p:cNvGraphicFramePr>
            <a:graphicFrameLocks/>
          </p:cNvGraphicFramePr>
          <p:nvPr>
            <p:extLst>
              <p:ext uri="{D42A27DB-BD31-4B8C-83A1-F6EECF244321}">
                <p14:modId xmlns:p14="http://schemas.microsoft.com/office/powerpoint/2010/main" val="2659993109"/>
              </p:ext>
            </p:extLst>
          </p:nvPr>
        </p:nvGraphicFramePr>
        <p:xfrm>
          <a:off x="1202634" y="900748"/>
          <a:ext cx="7190457" cy="563665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533766" y="6466912"/>
            <a:ext cx="2630848" cy="369332"/>
          </a:xfrm>
          <a:prstGeom prst="rect">
            <a:avLst/>
          </a:prstGeom>
          <a:noFill/>
        </p:spPr>
        <p:txBody>
          <a:bodyPr wrap="none" rtlCol="0">
            <a:spAutoFit/>
          </a:bodyPr>
          <a:lstStyle/>
          <a:p>
            <a:pPr defTabSz="457200" fontAlgn="auto">
              <a:spcBef>
                <a:spcPts val="0"/>
              </a:spcBef>
              <a:spcAft>
                <a:spcPts val="0"/>
              </a:spcAft>
            </a:pPr>
            <a:r>
              <a:rPr lang="en-US" i="1" dirty="0" smtClean="0">
                <a:solidFill>
                  <a:prstClr val="black"/>
                </a:solidFill>
                <a:latin typeface="Calibri"/>
              </a:rPr>
              <a:t>Osborn et al., PNAS, 2011</a:t>
            </a:r>
            <a:endParaRPr lang="en-US" i="1" dirty="0">
              <a:solidFill>
                <a:prstClr val="black"/>
              </a:solidFill>
              <a:latin typeface="Calibri"/>
            </a:endParaRPr>
          </a:p>
        </p:txBody>
      </p:sp>
      <p:sp>
        <p:nvSpPr>
          <p:cNvPr id="8" name="Title 1"/>
          <p:cNvSpPr txBox="1">
            <a:spLocks/>
          </p:cNvSpPr>
          <p:nvPr/>
        </p:nvSpPr>
        <p:spPr>
          <a:xfrm>
            <a:off x="0" y="-40944"/>
            <a:ext cx="8980227" cy="1143000"/>
          </a:xfrm>
          <a:prstGeom prst="rect">
            <a:avLst/>
          </a:prstGeom>
        </p:spPr>
        <p:txBody>
          <a:bodyPr vert="horz" lIns="91440" tIns="45720" rIns="91440" bIns="45720" rtlCol="0" anchor="ctr">
            <a:normAutofit/>
          </a:bodyPr>
          <a:lstStyle/>
          <a:p>
            <a:pPr algn="ctr" defTabSz="457200" fontAlgn="auto">
              <a:spcAft>
                <a:spcPts val="0"/>
              </a:spcAft>
              <a:defRPr/>
            </a:pPr>
            <a:r>
              <a:rPr lang="en-US" sz="3600" b="1" dirty="0" smtClean="0">
                <a:solidFill>
                  <a:srgbClr val="0070C0"/>
                </a:solidFill>
                <a:latin typeface="Calibri"/>
              </a:rPr>
              <a:t>Preliminary </a:t>
            </a:r>
            <a:r>
              <a:rPr lang="en-US" sz="3600" b="1" dirty="0" smtClean="0">
                <a:solidFill>
                  <a:srgbClr val="0070C0"/>
                </a:solidFill>
                <a:latin typeface="Calibri"/>
              </a:rPr>
              <a:t>results &amp; Discussion:</a:t>
            </a:r>
            <a:endParaRPr lang="en-US" sz="3600" b="1" dirty="0" smtClean="0">
              <a:solidFill>
                <a:srgbClr val="0070C0"/>
              </a:solidFill>
              <a:latin typeface="Calibri"/>
            </a:endParaRPr>
          </a:p>
          <a:p>
            <a:pPr algn="ctr" defTabSz="457200" fontAlgn="auto">
              <a:spcAft>
                <a:spcPts val="0"/>
              </a:spcAft>
              <a:defRPr/>
            </a:pPr>
            <a:r>
              <a:rPr lang="en-US" sz="2400" b="1" dirty="0" smtClean="0">
                <a:latin typeface="Calibri"/>
              </a:rPr>
              <a:t>Methane as function of distance from gas well</a:t>
            </a:r>
            <a:endParaRPr lang="en-US" sz="2400" b="1" dirty="0">
              <a:latin typeface="Calibri"/>
            </a:endParaRPr>
          </a:p>
        </p:txBody>
      </p:sp>
      <p:sp>
        <p:nvSpPr>
          <p:cNvPr id="9" name="TextBox 8"/>
          <p:cNvSpPr txBox="1"/>
          <p:nvPr/>
        </p:nvSpPr>
        <p:spPr>
          <a:xfrm>
            <a:off x="5457476" y="1869728"/>
            <a:ext cx="1461939" cy="461665"/>
          </a:xfrm>
          <a:prstGeom prst="rect">
            <a:avLst/>
          </a:prstGeom>
          <a:solidFill>
            <a:schemeClr val="bg1"/>
          </a:solidFill>
        </p:spPr>
        <p:txBody>
          <a:bodyPr wrap="none" rtlCol="0">
            <a:spAutoFit/>
          </a:bodyPr>
          <a:lstStyle/>
          <a:p>
            <a:pPr defTabSz="457200" fontAlgn="auto">
              <a:spcBef>
                <a:spcPts val="0"/>
              </a:spcBef>
              <a:spcAft>
                <a:spcPts val="0"/>
              </a:spcAft>
            </a:pPr>
            <a:r>
              <a:rPr lang="en-US" sz="2400" dirty="0" smtClean="0">
                <a:solidFill>
                  <a:prstClr val="black"/>
                </a:solidFill>
                <a:latin typeface="Calibri"/>
              </a:rPr>
              <a:t>,this study</a:t>
            </a:r>
            <a:endParaRPr lang="en-US" sz="2400" dirty="0">
              <a:solidFill>
                <a:prstClr val="black"/>
              </a:solidFill>
              <a:latin typeface="Calibri"/>
            </a:endParaRPr>
          </a:p>
        </p:txBody>
      </p:sp>
      <p:sp>
        <p:nvSpPr>
          <p:cNvPr id="10" name="TextBox 9"/>
          <p:cNvSpPr txBox="1"/>
          <p:nvPr/>
        </p:nvSpPr>
        <p:spPr>
          <a:xfrm>
            <a:off x="5473396" y="2349680"/>
            <a:ext cx="1461939" cy="461665"/>
          </a:xfrm>
          <a:prstGeom prst="rect">
            <a:avLst/>
          </a:prstGeom>
          <a:solidFill>
            <a:schemeClr val="bg1"/>
          </a:solidFill>
        </p:spPr>
        <p:txBody>
          <a:bodyPr wrap="none" rtlCol="0">
            <a:spAutoFit/>
          </a:bodyPr>
          <a:lstStyle/>
          <a:p>
            <a:pPr defTabSz="457200" fontAlgn="auto">
              <a:spcBef>
                <a:spcPts val="0"/>
              </a:spcBef>
              <a:spcAft>
                <a:spcPts val="0"/>
              </a:spcAft>
            </a:pPr>
            <a:r>
              <a:rPr lang="en-US" sz="2400" dirty="0" smtClean="0">
                <a:solidFill>
                  <a:prstClr val="black"/>
                </a:solidFill>
                <a:latin typeface="Calibri"/>
              </a:rPr>
              <a:t>,this study</a:t>
            </a:r>
            <a:endParaRPr lang="en-US" sz="2400" dirty="0">
              <a:solidFill>
                <a:prstClr val="black"/>
              </a:solidFill>
              <a:latin typeface="Calibri"/>
            </a:endParaRPr>
          </a:p>
        </p:txBody>
      </p:sp>
      <p:sp>
        <p:nvSpPr>
          <p:cNvPr id="6" name="Rectangle 5"/>
          <p:cNvSpPr/>
          <p:nvPr/>
        </p:nvSpPr>
        <p:spPr>
          <a:xfrm>
            <a:off x="4778989" y="1869728"/>
            <a:ext cx="2156346" cy="9144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8120785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Summary</a:t>
            </a:r>
            <a:endParaRPr lang="en-US" b="1" dirty="0">
              <a:solidFill>
                <a:srgbClr val="0070C0"/>
              </a:solidFill>
            </a:endParaRPr>
          </a:p>
        </p:txBody>
      </p:sp>
      <p:sp>
        <p:nvSpPr>
          <p:cNvPr id="3" name="Content Placeholder 2"/>
          <p:cNvSpPr>
            <a:spLocks noGrp="1"/>
          </p:cNvSpPr>
          <p:nvPr>
            <p:ph idx="1"/>
          </p:nvPr>
        </p:nvSpPr>
        <p:spPr>
          <a:xfrm>
            <a:off x="457200" y="1531960"/>
            <a:ext cx="8229600" cy="4525963"/>
          </a:xfrm>
        </p:spPr>
        <p:txBody>
          <a:bodyPr>
            <a:normAutofit fontScale="92500"/>
          </a:bodyPr>
          <a:lstStyle/>
          <a:p>
            <a:r>
              <a:rPr lang="en-US" dirty="0" smtClean="0"/>
              <a:t>No systematic CH</a:t>
            </a:r>
            <a:r>
              <a:rPr lang="en-US" baseline="-25000" dirty="0" smtClean="0"/>
              <a:t>4</a:t>
            </a:r>
            <a:r>
              <a:rPr lang="en-US" dirty="0" smtClean="0"/>
              <a:t> concentration differences </a:t>
            </a:r>
            <a:br>
              <a:rPr lang="en-US" dirty="0" smtClean="0"/>
            </a:br>
            <a:r>
              <a:rPr lang="en-US" dirty="0" smtClean="0"/>
              <a:t>(so far) between NY and PA that can be linked to unconventional gas production</a:t>
            </a:r>
          </a:p>
          <a:p>
            <a:pPr lvl="1"/>
            <a:r>
              <a:rPr lang="en-US" dirty="0" smtClean="0"/>
              <a:t>Do we really have CH</a:t>
            </a:r>
            <a:r>
              <a:rPr lang="en-US" baseline="-25000" dirty="0" smtClean="0"/>
              <a:t>4</a:t>
            </a:r>
            <a:r>
              <a:rPr lang="en-US" dirty="0" smtClean="0"/>
              <a:t> contamination in groundwater?</a:t>
            </a:r>
          </a:p>
          <a:p>
            <a:pPr lvl="1"/>
            <a:r>
              <a:rPr lang="en-US" dirty="0" smtClean="0"/>
              <a:t>Caveat</a:t>
            </a:r>
            <a:r>
              <a:rPr lang="en-US" dirty="0" smtClean="0"/>
              <a:t>: small dataset, slow groundwater velocities</a:t>
            </a:r>
          </a:p>
          <a:p>
            <a:endParaRPr lang="en-US" dirty="0" smtClean="0"/>
          </a:p>
          <a:p>
            <a:endParaRPr lang="en-US" dirty="0" smtClean="0"/>
          </a:p>
          <a:p>
            <a:r>
              <a:rPr lang="en-US" dirty="0" smtClean="0"/>
              <a:t>Measurement of anions and cations and trace elements</a:t>
            </a:r>
            <a:endParaRPr lang="en-US" baseline="-25000" dirty="0" smtClean="0"/>
          </a:p>
          <a:p>
            <a:endParaRPr lang="en-US" dirty="0" smtClean="0"/>
          </a:p>
          <a:p>
            <a:endParaRPr lang="en-US" dirty="0"/>
          </a:p>
        </p:txBody>
      </p:sp>
      <p:sp>
        <p:nvSpPr>
          <p:cNvPr id="4" name="Title 1"/>
          <p:cNvSpPr txBox="1">
            <a:spLocks/>
          </p:cNvSpPr>
          <p:nvPr/>
        </p:nvSpPr>
        <p:spPr>
          <a:xfrm>
            <a:off x="426720" y="3962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smtClean="0">
                <a:solidFill>
                  <a:srgbClr val="0070C0"/>
                </a:solidFill>
              </a:rPr>
              <a:t>Next steps</a:t>
            </a:r>
            <a:endParaRPr lang="en-US" b="1" dirty="0">
              <a:solidFill>
                <a:srgbClr val="0070C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sz="quarter" idx="1"/>
          </p:nvPr>
        </p:nvSpPr>
        <p:spPr>
          <a:xfrm>
            <a:off x="0" y="1600200"/>
            <a:ext cx="9144000" cy="4800600"/>
          </a:xfrm>
        </p:spPr>
        <p:txBody>
          <a:bodyPr/>
          <a:lstStyle/>
          <a:p>
            <a:pPr marL="0" indent="0" algn="ctr" eaLnBrk="1" hangingPunct="1">
              <a:buFont typeface="Wingdings" charset="2"/>
              <a:buNone/>
            </a:pPr>
            <a:r>
              <a:rPr lang="en-US" sz="2400" b="1" i="1" dirty="0"/>
              <a:t>“If you don’t kick things around with people, </a:t>
            </a:r>
          </a:p>
          <a:p>
            <a:pPr marL="0" indent="0" algn="ctr" eaLnBrk="1" hangingPunct="1">
              <a:buFont typeface="Wingdings" charset="2"/>
              <a:buNone/>
            </a:pPr>
            <a:r>
              <a:rPr lang="en-US" sz="2400" b="1" i="1" dirty="0"/>
              <a:t>you are out of it.  </a:t>
            </a:r>
          </a:p>
          <a:p>
            <a:pPr marL="0" indent="0" algn="ctr" eaLnBrk="1" hangingPunct="1">
              <a:buFont typeface="Wingdings" charset="2"/>
              <a:buNone/>
            </a:pPr>
            <a:r>
              <a:rPr lang="en-US" sz="2400" b="1" i="1" dirty="0"/>
              <a:t>Nobody, I always say, can be anybody </a:t>
            </a:r>
          </a:p>
          <a:p>
            <a:pPr marL="0" indent="0" algn="ctr" eaLnBrk="1" hangingPunct="1">
              <a:buFont typeface="Wingdings" charset="2"/>
              <a:buNone/>
            </a:pPr>
            <a:r>
              <a:rPr lang="en-US" sz="2400" b="1" i="1" dirty="0"/>
              <a:t>without somebody around.”</a:t>
            </a:r>
            <a:r>
              <a:rPr lang="en-US" sz="2000" b="1" dirty="0"/>
              <a:t>  </a:t>
            </a:r>
          </a:p>
          <a:p>
            <a:pPr marL="0" indent="0" algn="ctr" eaLnBrk="1" hangingPunct="1">
              <a:buFont typeface="Wingdings" charset="2"/>
              <a:buNone/>
            </a:pPr>
            <a:r>
              <a:rPr lang="en-US" sz="1600" dirty="0"/>
              <a:t>Physicist</a:t>
            </a:r>
            <a:r>
              <a:rPr lang="en-US" sz="1800" dirty="0"/>
              <a:t> John Wheeler</a:t>
            </a:r>
            <a:endParaRPr lang="en-US" sz="2000" dirty="0"/>
          </a:p>
        </p:txBody>
      </p:sp>
      <p:sp>
        <p:nvSpPr>
          <p:cNvPr id="10243" name="Text Box 4"/>
          <p:cNvSpPr txBox="1">
            <a:spLocks noChangeArrowheads="1"/>
          </p:cNvSpPr>
          <p:nvPr/>
        </p:nvSpPr>
        <p:spPr bwMode="auto">
          <a:xfrm>
            <a:off x="5638800" y="6324600"/>
            <a:ext cx="3200400" cy="366713"/>
          </a:xfrm>
          <a:prstGeom prst="rect">
            <a:avLst/>
          </a:prstGeom>
          <a:noFill/>
          <a:ln w="12700">
            <a:noFill/>
            <a:miter lim="800000"/>
            <a:headEnd/>
            <a:tailEnd/>
          </a:ln>
        </p:spPr>
        <p:txBody>
          <a:bodyPr>
            <a:prstTxWarp prst="textNoShape">
              <a:avLst/>
            </a:prstTxWarp>
            <a:spAutoFit/>
          </a:bodyPr>
          <a:lstStyle/>
          <a:p>
            <a:pPr>
              <a:spcBef>
                <a:spcPct val="50000"/>
              </a:spcBef>
            </a:pPr>
            <a:endParaRPr lang="en-US"/>
          </a:p>
        </p:txBody>
      </p:sp>
      <p:sp>
        <p:nvSpPr>
          <p:cNvPr id="126981" name="Text Box 5"/>
          <p:cNvSpPr txBox="1">
            <a:spLocks noChangeArrowheads="1"/>
          </p:cNvSpPr>
          <p:nvPr/>
        </p:nvSpPr>
        <p:spPr bwMode="auto">
          <a:xfrm>
            <a:off x="2534934" y="5010090"/>
            <a:ext cx="5029200" cy="400110"/>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dirty="0" smtClean="0">
                <a:latin typeface="Tw Cen MT" charset="0"/>
              </a:rPr>
              <a:t>Psychologist</a:t>
            </a:r>
            <a:r>
              <a:rPr lang="en-US" sz="2000" dirty="0" smtClean="0">
                <a:latin typeface="Tw Cen MT" charset="0"/>
              </a:rPr>
              <a:t> </a:t>
            </a:r>
            <a:r>
              <a:rPr lang="en-US" sz="2000" dirty="0" err="1" smtClean="0">
                <a:latin typeface="Tw Cen MT" charset="0"/>
              </a:rPr>
              <a:t>Mihaly</a:t>
            </a:r>
            <a:r>
              <a:rPr lang="en-US" sz="2000" dirty="0" smtClean="0">
                <a:latin typeface="Tw Cen MT" charset="0"/>
              </a:rPr>
              <a:t> </a:t>
            </a:r>
            <a:r>
              <a:rPr lang="en-US" sz="2000" dirty="0" err="1" smtClean="0">
                <a:latin typeface="Tw Cen MT" charset="0"/>
              </a:rPr>
              <a:t>Csikszentmihalyi</a:t>
            </a:r>
            <a:endParaRPr lang="en-US" sz="2000" dirty="0">
              <a:latin typeface="Tw Cen MT" charset="0"/>
            </a:endParaRPr>
          </a:p>
        </p:txBody>
      </p:sp>
      <p:sp>
        <p:nvSpPr>
          <p:cNvPr id="126982" name="Rectangle 6"/>
          <p:cNvSpPr>
            <a:spLocks noChangeArrowheads="1"/>
          </p:cNvSpPr>
          <p:nvPr/>
        </p:nvSpPr>
        <p:spPr bwMode="auto">
          <a:xfrm>
            <a:off x="1010934" y="4137809"/>
            <a:ext cx="6761466" cy="830997"/>
          </a:xfrm>
          <a:prstGeom prst="rect">
            <a:avLst/>
          </a:prstGeom>
          <a:noFill/>
          <a:ln w="12700">
            <a:noFill/>
            <a:miter lim="800000"/>
            <a:headEnd/>
            <a:tailEnd/>
          </a:ln>
          <a:effectLst/>
        </p:spPr>
        <p:txBody>
          <a:bodyPr wrap="none">
            <a:prstTxWarp prst="textNoShape">
              <a:avLst/>
            </a:prstTxWarp>
            <a:spAutoFit/>
          </a:bodyPr>
          <a:lstStyle/>
          <a:p>
            <a:pPr algn="ctr">
              <a:buClr>
                <a:schemeClr val="accent2"/>
              </a:buClr>
              <a:buSzPct val="60000"/>
              <a:buFont typeface="Wingdings" charset="2"/>
              <a:buNone/>
            </a:pPr>
            <a:r>
              <a:rPr lang="en-US" sz="2400" b="1" i="1" dirty="0">
                <a:latin typeface="Tw Cen MT" charset="0"/>
              </a:rPr>
              <a:t>“Your thinking improves, the more you talk about it.</a:t>
            </a:r>
            <a:endParaRPr lang="en-US" sz="3200" b="1" i="1" dirty="0">
              <a:latin typeface="Tw Cen MT" charset="0"/>
            </a:endParaRPr>
          </a:p>
          <a:p>
            <a:pPr algn="ctr">
              <a:buClr>
                <a:schemeClr val="accent2"/>
              </a:buClr>
              <a:buSzPct val="60000"/>
              <a:buFont typeface="Wingdings" charset="2"/>
              <a:buNone/>
            </a:pPr>
            <a:r>
              <a:rPr lang="en-US" sz="2400" b="1" i="1" dirty="0">
                <a:latin typeface="Tw Cen MT" charset="0"/>
              </a:rPr>
              <a:t>You need to be seen and heard, to be known and read.”</a:t>
            </a:r>
          </a:p>
        </p:txBody>
      </p:sp>
      <p:sp>
        <p:nvSpPr>
          <p:cNvPr id="6" name="Rectangle 2"/>
          <p:cNvSpPr>
            <a:spLocks noGrp="1" noChangeArrowheads="1"/>
          </p:cNvSpPr>
          <p:nvPr>
            <p:ph type="title"/>
          </p:nvPr>
        </p:nvSpPr>
        <p:spPr>
          <a:xfrm>
            <a:off x="612775" y="228600"/>
            <a:ext cx="8153400" cy="990600"/>
          </a:xfrm>
          <a:noFill/>
        </p:spPr>
        <p:txBody>
          <a:bodyPr lIns="90488" tIns="44450" rIns="90488" bIns="44450"/>
          <a:lstStyle/>
          <a:p>
            <a:pPr eaLnBrk="1" hangingPunct="1"/>
            <a:r>
              <a:rPr lang="en-US" sz="4600" b="1" dirty="0" smtClean="0">
                <a:solidFill>
                  <a:schemeClr val="tx1"/>
                </a:solidFill>
              </a:rPr>
              <a:t>Why give presentations</a:t>
            </a:r>
            <a:endParaRPr lang="en-US" sz="4600" b="1" dirty="0">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28600" y="0"/>
            <a:ext cx="4953000" cy="1295400"/>
          </a:xfrm>
        </p:spPr>
        <p:txBody>
          <a:bodyPr>
            <a:normAutofit fontScale="90000"/>
          </a:bodyPr>
          <a:lstStyle/>
          <a:p>
            <a:pPr eaLnBrk="1" fontAlgn="auto" hangingPunct="1">
              <a:spcAft>
                <a:spcPts val="0"/>
              </a:spcAft>
              <a:defRPr/>
            </a:pPr>
            <a:r>
              <a:rPr lang="en-US" b="1" dirty="0">
                <a:solidFill>
                  <a:schemeClr val="tx1"/>
                </a:solidFill>
              </a:rPr>
              <a:t>What Can Go Wrong?</a:t>
            </a:r>
          </a:p>
        </p:txBody>
      </p:sp>
      <p:sp>
        <p:nvSpPr>
          <p:cNvPr id="35843" name="Rectangle 3"/>
          <p:cNvSpPr>
            <a:spLocks noGrp="1" noChangeArrowheads="1"/>
          </p:cNvSpPr>
          <p:nvPr>
            <p:ph sz="quarter" idx="1"/>
          </p:nvPr>
        </p:nvSpPr>
        <p:spPr>
          <a:xfrm>
            <a:off x="472736" y="2514600"/>
            <a:ext cx="8229600" cy="1863725"/>
          </a:xfrm>
        </p:spPr>
        <p:txBody>
          <a:bodyPr/>
          <a:lstStyle/>
          <a:p>
            <a:pPr eaLnBrk="1" hangingPunct="1">
              <a:lnSpc>
                <a:spcPct val="80000"/>
              </a:lnSpc>
            </a:pPr>
            <a:r>
              <a:rPr lang="en-US" sz="2800" dirty="0"/>
              <a:t>Uncertainty about </a:t>
            </a:r>
            <a:r>
              <a:rPr lang="en-US" sz="2800" dirty="0" smtClean="0"/>
              <a:t>material</a:t>
            </a:r>
          </a:p>
          <a:p>
            <a:pPr eaLnBrk="1" hangingPunct="1">
              <a:lnSpc>
                <a:spcPct val="80000"/>
              </a:lnSpc>
            </a:pPr>
            <a:endParaRPr lang="en-US" sz="2800" dirty="0"/>
          </a:p>
          <a:p>
            <a:pPr eaLnBrk="1" hangingPunct="1">
              <a:lnSpc>
                <a:spcPct val="80000"/>
              </a:lnSpc>
            </a:pPr>
            <a:r>
              <a:rPr lang="en-US" sz="2800" dirty="0"/>
              <a:t>Interruptions</a:t>
            </a:r>
          </a:p>
          <a:p>
            <a:pPr eaLnBrk="1" hangingPunct="1">
              <a:lnSpc>
                <a:spcPct val="80000"/>
              </a:lnSpc>
            </a:pPr>
            <a:endParaRPr lang="en-US" sz="2800" dirty="0" smtClean="0"/>
          </a:p>
          <a:p>
            <a:pPr eaLnBrk="1" hangingPunct="1">
              <a:lnSpc>
                <a:spcPct val="80000"/>
              </a:lnSpc>
            </a:pPr>
            <a:r>
              <a:rPr lang="en-US" sz="2800" dirty="0" smtClean="0"/>
              <a:t>Running </a:t>
            </a:r>
            <a:r>
              <a:rPr lang="en-US" sz="2800" dirty="0"/>
              <a:t>out of slides</a:t>
            </a:r>
          </a:p>
          <a:p>
            <a:pPr eaLnBrk="1" hangingPunct="1">
              <a:lnSpc>
                <a:spcPct val="80000"/>
              </a:lnSpc>
            </a:pPr>
            <a:endParaRPr lang="en-US" sz="2800" dirty="0" smtClean="0"/>
          </a:p>
          <a:p>
            <a:pPr eaLnBrk="1" hangingPunct="1">
              <a:lnSpc>
                <a:spcPct val="80000"/>
              </a:lnSpc>
            </a:pPr>
            <a:r>
              <a:rPr lang="en-US" sz="2800" dirty="0" smtClean="0"/>
              <a:t>Running </a:t>
            </a:r>
            <a:r>
              <a:rPr lang="en-US" sz="2800" dirty="0"/>
              <a:t>out of time</a:t>
            </a:r>
          </a:p>
        </p:txBody>
      </p:sp>
      <p:sp>
        <p:nvSpPr>
          <p:cNvPr id="35844" name="Rectangle 4"/>
          <p:cNvSpPr>
            <a:spLocks noChangeArrowheads="1"/>
          </p:cNvSpPr>
          <p:nvPr/>
        </p:nvSpPr>
        <p:spPr bwMode="auto">
          <a:xfrm>
            <a:off x="4979988" y="6292850"/>
            <a:ext cx="3706812" cy="274638"/>
          </a:xfrm>
          <a:prstGeom prst="rect">
            <a:avLst/>
          </a:prstGeom>
          <a:noFill/>
          <a:ln w="12700">
            <a:noFill/>
            <a:miter lim="800000"/>
            <a:headEnd/>
            <a:tailEnd/>
          </a:ln>
        </p:spPr>
        <p:txBody>
          <a:bodyPr wrap="none" anchor="ctr">
            <a:prstTxWarp prst="textNoShape">
              <a:avLst/>
            </a:prstTxWarp>
            <a:spAutoFit/>
          </a:bodyPr>
          <a:lstStyle/>
          <a:p>
            <a:pPr eaLnBrk="0" hangingPunct="0"/>
            <a:r>
              <a:rPr lang="en-US" sz="1200"/>
              <a:t>http://www.cs.aau.dk/~luca/SLIDES/howtotalk-ru.pdf</a:t>
            </a:r>
          </a:p>
        </p:txBody>
      </p:sp>
      <p:sp>
        <p:nvSpPr>
          <p:cNvPr id="35845" name="Rectangle 7"/>
          <p:cNvSpPr>
            <a:spLocks noChangeArrowheads="1"/>
          </p:cNvSpPr>
          <p:nvPr/>
        </p:nvSpPr>
        <p:spPr bwMode="auto">
          <a:xfrm>
            <a:off x="5486400" y="2895600"/>
            <a:ext cx="3479800" cy="304800"/>
          </a:xfrm>
          <a:prstGeom prst="rect">
            <a:avLst/>
          </a:prstGeom>
          <a:noFill/>
          <a:ln w="12700">
            <a:noFill/>
            <a:miter lim="800000"/>
            <a:headEnd/>
            <a:tailEnd/>
          </a:ln>
        </p:spPr>
        <p:txBody>
          <a:bodyPr wrap="none" anchor="ctr">
            <a:prstTxWarp prst="textNoShape">
              <a:avLst/>
            </a:prstTxWarp>
            <a:spAutoFit/>
          </a:bodyPr>
          <a:lstStyle/>
          <a:p>
            <a:pPr algn="r" eaLnBrk="0" hangingPunct="0"/>
            <a:r>
              <a:rPr lang="en-US" sz="1200"/>
              <a:t>www.rcpsych.ac.uk/.../ anxiety/images/grap6.jpg</a:t>
            </a:r>
            <a:r>
              <a:rPr lang="en-US" sz="1400"/>
              <a:t> </a:t>
            </a:r>
          </a:p>
        </p:txBody>
      </p:sp>
      <p:pic>
        <p:nvPicPr>
          <p:cNvPr id="3584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0"/>
            <a:ext cx="3886200" cy="28575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0"/>
            <a:ext cx="5638800" cy="1295400"/>
          </a:xfrm>
        </p:spPr>
        <p:txBody>
          <a:bodyPr>
            <a:normAutofit fontScale="90000"/>
          </a:bodyPr>
          <a:lstStyle/>
          <a:p>
            <a:pPr eaLnBrk="1" fontAlgn="auto" hangingPunct="1">
              <a:spcAft>
                <a:spcPts val="0"/>
              </a:spcAft>
              <a:defRPr/>
            </a:pPr>
            <a:r>
              <a:rPr lang="en-US" b="1" dirty="0">
                <a:solidFill>
                  <a:schemeClr val="tx1"/>
                </a:solidFill>
              </a:rPr>
              <a:t>Uncertainty About the Material</a:t>
            </a:r>
          </a:p>
        </p:txBody>
      </p:sp>
      <p:sp>
        <p:nvSpPr>
          <p:cNvPr id="36867" name="Rectangle 3"/>
          <p:cNvSpPr>
            <a:spLocks noGrp="1" noChangeArrowheads="1"/>
          </p:cNvSpPr>
          <p:nvPr>
            <p:ph sz="quarter" idx="1"/>
          </p:nvPr>
        </p:nvSpPr>
        <p:spPr>
          <a:xfrm>
            <a:off x="533400" y="2152003"/>
            <a:ext cx="8229600" cy="3657600"/>
          </a:xfrm>
        </p:spPr>
        <p:txBody>
          <a:bodyPr/>
          <a:lstStyle/>
          <a:p>
            <a:pPr eaLnBrk="1" hangingPunct="1">
              <a:lnSpc>
                <a:spcPct val="90000"/>
              </a:lnSpc>
            </a:pPr>
            <a:r>
              <a:rPr lang="en-US" sz="2800" dirty="0"/>
              <a:t>Best is if you are sure about the material you present</a:t>
            </a:r>
          </a:p>
          <a:p>
            <a:pPr lvl="1" eaLnBrk="1" hangingPunct="1">
              <a:lnSpc>
                <a:spcPct val="90000"/>
              </a:lnSpc>
            </a:pPr>
            <a:r>
              <a:rPr lang="en-US" sz="2500" dirty="0"/>
              <a:t>Trim the other parts out – if </a:t>
            </a:r>
            <a:r>
              <a:rPr lang="en-US" sz="2500" dirty="0" smtClean="0"/>
              <a:t>possible</a:t>
            </a:r>
          </a:p>
          <a:p>
            <a:pPr lvl="1" eaLnBrk="1" hangingPunct="1">
              <a:lnSpc>
                <a:spcPct val="90000"/>
              </a:lnSpc>
            </a:pPr>
            <a:endParaRPr lang="en-US" sz="2500" dirty="0"/>
          </a:p>
          <a:p>
            <a:pPr eaLnBrk="1" hangingPunct="1">
              <a:lnSpc>
                <a:spcPct val="90000"/>
              </a:lnSpc>
            </a:pPr>
            <a:r>
              <a:rPr lang="en-US" sz="2800" dirty="0"/>
              <a:t>If you have to address something important that you are unsure of …</a:t>
            </a:r>
          </a:p>
          <a:p>
            <a:pPr lvl="1" eaLnBrk="1" hangingPunct="1">
              <a:lnSpc>
                <a:spcPct val="90000"/>
              </a:lnSpc>
            </a:pPr>
            <a:r>
              <a:rPr lang="en-US" sz="2400" dirty="0"/>
              <a:t>Acknowledge the gap in your understanding </a:t>
            </a:r>
          </a:p>
          <a:p>
            <a:pPr lvl="2" eaLnBrk="1" hangingPunct="1">
              <a:lnSpc>
                <a:spcPct val="90000"/>
              </a:lnSpc>
            </a:pPr>
            <a:r>
              <a:rPr lang="en-US" sz="2400" dirty="0"/>
              <a:t>“I’m working on this part” or “I’m looking into it”</a:t>
            </a:r>
          </a:p>
          <a:p>
            <a:pPr lvl="1" eaLnBrk="1" hangingPunct="1">
              <a:lnSpc>
                <a:spcPct val="90000"/>
              </a:lnSpc>
            </a:pPr>
            <a:r>
              <a:rPr lang="en-US" sz="2400" dirty="0"/>
              <a:t>Pose the issue in the future research section at the end</a:t>
            </a:r>
          </a:p>
          <a:p>
            <a:pPr lvl="1" eaLnBrk="1" hangingPunct="1">
              <a:lnSpc>
                <a:spcPct val="90000"/>
              </a:lnSpc>
            </a:pPr>
            <a:r>
              <a:rPr lang="en-US" sz="2400" dirty="0"/>
              <a:t>Or raise it as a question yourself …</a:t>
            </a:r>
          </a:p>
        </p:txBody>
      </p:sp>
      <p:pic>
        <p:nvPicPr>
          <p:cNvPr id="36868" name="Picture 5" descr="HarrisMiracl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52400"/>
            <a:ext cx="2571750" cy="1990725"/>
          </a:xfrm>
          <a:prstGeom prst="rect">
            <a:avLst/>
          </a:prstGeom>
          <a:noFill/>
          <a:ln w="9525">
            <a:noFill/>
            <a:miter lim="800000"/>
            <a:headEnd/>
            <a:tailEnd/>
          </a:ln>
        </p:spPr>
      </p:pic>
      <p:sp>
        <p:nvSpPr>
          <p:cNvPr id="36869" name="Rectangle 6"/>
          <p:cNvSpPr>
            <a:spLocks noChangeArrowheads="1"/>
          </p:cNvSpPr>
          <p:nvPr/>
        </p:nvSpPr>
        <p:spPr bwMode="auto">
          <a:xfrm>
            <a:off x="4038600" y="6400800"/>
            <a:ext cx="4956175" cy="274638"/>
          </a:xfrm>
          <a:prstGeom prst="rect">
            <a:avLst/>
          </a:prstGeom>
          <a:noFill/>
          <a:ln w="12700">
            <a:noFill/>
            <a:miter lim="800000"/>
            <a:headEnd/>
            <a:tailEnd/>
          </a:ln>
        </p:spPr>
        <p:txBody>
          <a:bodyPr wrap="none" anchor="ctr">
            <a:prstTxWarp prst="textNoShape">
              <a:avLst/>
            </a:prstTxWarp>
            <a:spAutoFit/>
          </a:bodyPr>
          <a:lstStyle/>
          <a:p>
            <a:pPr lvl="1" eaLnBrk="0" hangingPunct="0"/>
            <a:r>
              <a:rPr lang="en-US" sz="1200"/>
              <a:t>From </a:t>
            </a:r>
            <a:r>
              <a:rPr lang="en-US" sz="1200" i="1"/>
              <a:t>What's so Funny About Science?</a:t>
            </a:r>
            <a:r>
              <a:rPr lang="en-US" sz="1200"/>
              <a:t> by Sidney Harris (1977)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152400"/>
            <a:ext cx="8153400" cy="990600"/>
          </a:xfrm>
        </p:spPr>
        <p:txBody>
          <a:bodyPr/>
          <a:lstStyle/>
          <a:p>
            <a:pPr eaLnBrk="1" hangingPunct="1"/>
            <a:r>
              <a:rPr lang="en-US" sz="3600" b="1" dirty="0">
                <a:solidFill>
                  <a:schemeClr val="tx1"/>
                </a:solidFill>
              </a:rPr>
              <a:t>Interruptions </a:t>
            </a:r>
            <a:br>
              <a:rPr lang="en-US" sz="3600" b="1" dirty="0">
                <a:solidFill>
                  <a:schemeClr val="tx1"/>
                </a:solidFill>
              </a:rPr>
            </a:br>
            <a:r>
              <a:rPr lang="en-US" sz="3600" b="1" dirty="0">
                <a:solidFill>
                  <a:schemeClr val="tx1"/>
                </a:solidFill>
              </a:rPr>
              <a:t>During Your Presentation</a:t>
            </a:r>
          </a:p>
        </p:txBody>
      </p:sp>
      <p:sp>
        <p:nvSpPr>
          <p:cNvPr id="38915" name="Rectangle 3"/>
          <p:cNvSpPr>
            <a:spLocks noGrp="1" noChangeArrowheads="1"/>
          </p:cNvSpPr>
          <p:nvPr>
            <p:ph sz="quarter" idx="1"/>
          </p:nvPr>
        </p:nvSpPr>
        <p:spPr>
          <a:xfrm>
            <a:off x="228600" y="2332598"/>
            <a:ext cx="8915400" cy="4149725"/>
          </a:xfrm>
        </p:spPr>
        <p:txBody>
          <a:bodyPr/>
          <a:lstStyle/>
          <a:p>
            <a:pPr eaLnBrk="1" hangingPunct="1">
              <a:spcBef>
                <a:spcPct val="30000"/>
              </a:spcBef>
            </a:pPr>
            <a:r>
              <a:rPr lang="en-US" sz="2500" dirty="0"/>
              <a:t>Don’t look irritated</a:t>
            </a:r>
            <a:r>
              <a:rPr lang="en-US" sz="2100" dirty="0"/>
              <a:t> </a:t>
            </a:r>
            <a:r>
              <a:rPr lang="en-US" sz="2500" dirty="0"/>
              <a:t>or </a:t>
            </a:r>
            <a:r>
              <a:rPr lang="en-US" sz="2500" dirty="0" smtClean="0"/>
              <a:t>rushed</a:t>
            </a:r>
            <a:endParaRPr lang="en-US" dirty="0"/>
          </a:p>
          <a:p>
            <a:pPr eaLnBrk="1" hangingPunct="1">
              <a:spcBef>
                <a:spcPct val="30000"/>
              </a:spcBef>
            </a:pPr>
            <a:r>
              <a:rPr lang="en-US" sz="2500" dirty="0"/>
              <a:t>Answer – briefly – just enough to straighten it out</a:t>
            </a:r>
          </a:p>
          <a:p>
            <a:pPr lvl="1" eaLnBrk="1" hangingPunct="1">
              <a:spcBef>
                <a:spcPct val="30000"/>
              </a:spcBef>
            </a:pPr>
            <a:r>
              <a:rPr lang="en-US" sz="2200" dirty="0"/>
              <a:t>Then carry on with your presentation without checking back</a:t>
            </a:r>
          </a:p>
          <a:p>
            <a:pPr eaLnBrk="1" hangingPunct="1">
              <a:spcBef>
                <a:spcPct val="30000"/>
              </a:spcBef>
            </a:pPr>
            <a:r>
              <a:rPr lang="en-US" sz="2500" dirty="0"/>
              <a:t>A question that you will answer later in your talk?</a:t>
            </a:r>
          </a:p>
          <a:p>
            <a:pPr lvl="1" eaLnBrk="1" hangingPunct="1">
              <a:spcBef>
                <a:spcPct val="30000"/>
              </a:spcBef>
            </a:pPr>
            <a:r>
              <a:rPr lang="en-US" sz="2200" dirty="0"/>
              <a:t>Say “Good point; just wait two slides”</a:t>
            </a:r>
          </a:p>
          <a:p>
            <a:pPr eaLnBrk="1" hangingPunct="1">
              <a:spcBef>
                <a:spcPct val="30000"/>
              </a:spcBef>
            </a:pPr>
            <a:r>
              <a:rPr lang="en-US" sz="2500" dirty="0"/>
              <a:t>Requires a long answer and is </a:t>
            </a:r>
            <a:r>
              <a:rPr lang="en-US" sz="2500" u="sng" dirty="0"/>
              <a:t>not</a:t>
            </a:r>
            <a:r>
              <a:rPr lang="en-US" sz="2500" dirty="0"/>
              <a:t> critical understanding?</a:t>
            </a:r>
          </a:p>
          <a:p>
            <a:pPr lvl="1" eaLnBrk="1" hangingPunct="1">
              <a:spcBef>
                <a:spcPct val="30000"/>
              </a:spcBef>
            </a:pPr>
            <a:r>
              <a:rPr lang="en-US" sz="2200" dirty="0"/>
              <a:t>Say “Good point; I’ll come back to it at the end of the talk”</a:t>
            </a:r>
          </a:p>
        </p:txBody>
      </p:sp>
      <p:sp>
        <p:nvSpPr>
          <p:cNvPr id="38916" name="Rectangle 4"/>
          <p:cNvSpPr>
            <a:spLocks noChangeArrowheads="1"/>
          </p:cNvSpPr>
          <p:nvPr/>
        </p:nvSpPr>
        <p:spPr bwMode="auto">
          <a:xfrm>
            <a:off x="5132388" y="6216650"/>
            <a:ext cx="3706812" cy="274638"/>
          </a:xfrm>
          <a:prstGeom prst="rect">
            <a:avLst/>
          </a:prstGeom>
          <a:noFill/>
          <a:ln w="12700">
            <a:noFill/>
            <a:miter lim="800000"/>
            <a:headEnd/>
            <a:tailEnd/>
          </a:ln>
        </p:spPr>
        <p:txBody>
          <a:bodyPr wrap="none" anchor="ctr">
            <a:prstTxWarp prst="textNoShape">
              <a:avLst/>
            </a:prstTxWarp>
            <a:spAutoFit/>
          </a:bodyPr>
          <a:lstStyle/>
          <a:p>
            <a:pPr eaLnBrk="0" hangingPunct="0"/>
            <a:r>
              <a:rPr lang="en-US" sz="1200"/>
              <a:t>http://www.cs.aau.dk/~luca/SLIDES/howtotalk-ru.pdf</a:t>
            </a:r>
          </a:p>
        </p:txBody>
      </p:sp>
      <p:pic>
        <p:nvPicPr>
          <p:cNvPr id="38917" name="Picture 12" descr="man thinking of 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28600"/>
            <a:ext cx="2422525" cy="2438400"/>
          </a:xfrm>
          <a:prstGeom prst="rect">
            <a:avLst/>
          </a:prstGeom>
          <a:noFill/>
          <a:ln w="9525">
            <a:noFill/>
            <a:miter lim="800000"/>
            <a:headEnd/>
            <a:tailEnd/>
          </a:ln>
        </p:spPr>
      </p:pic>
      <p:sp>
        <p:nvSpPr>
          <p:cNvPr id="38918" name="Rectangle 13"/>
          <p:cNvSpPr>
            <a:spLocks noChangeArrowheads="1"/>
          </p:cNvSpPr>
          <p:nvPr/>
        </p:nvSpPr>
        <p:spPr bwMode="auto">
          <a:xfrm>
            <a:off x="5181600" y="-46038"/>
            <a:ext cx="3962400" cy="274638"/>
          </a:xfrm>
          <a:prstGeom prst="rect">
            <a:avLst/>
          </a:prstGeom>
          <a:noFill/>
          <a:ln w="12700">
            <a:noFill/>
            <a:miter lim="800000"/>
            <a:headEnd/>
            <a:tailEnd/>
          </a:ln>
        </p:spPr>
        <p:txBody>
          <a:bodyPr anchor="ctr">
            <a:prstTxWarp prst="textNoShape">
              <a:avLst/>
            </a:prstTxWarp>
            <a:spAutoFit/>
          </a:bodyPr>
          <a:lstStyle/>
          <a:p>
            <a:pPr eaLnBrk="0" hangingPunct="0"/>
            <a:r>
              <a:rPr lang="en-US" sz="1200">
                <a:hlinkClick r:id="rId4"/>
              </a:rPr>
              <a:t>www.rscni.ac.uk/.../netmanage/networkindex.htm</a:t>
            </a:r>
            <a:r>
              <a:rPr lang="en-US" sz="1200"/>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28600" y="-228600"/>
            <a:ext cx="5105400" cy="1703388"/>
          </a:xfrm>
        </p:spPr>
        <p:txBody>
          <a:bodyPr/>
          <a:lstStyle/>
          <a:p>
            <a:pPr eaLnBrk="1" hangingPunct="1"/>
            <a:r>
              <a:rPr lang="en-US" b="1">
                <a:solidFill>
                  <a:schemeClr val="tx1"/>
                </a:solidFill>
              </a:rPr>
              <a:t>Finishing Too Fast</a:t>
            </a:r>
          </a:p>
        </p:txBody>
      </p:sp>
      <p:sp>
        <p:nvSpPr>
          <p:cNvPr id="43011" name="Rectangle 3"/>
          <p:cNvSpPr>
            <a:spLocks noGrp="1" noChangeArrowheads="1"/>
          </p:cNvSpPr>
          <p:nvPr>
            <p:ph sz="quarter" idx="1"/>
          </p:nvPr>
        </p:nvSpPr>
        <p:spPr>
          <a:xfrm>
            <a:off x="457200" y="3124200"/>
            <a:ext cx="8229600" cy="3006725"/>
          </a:xfrm>
        </p:spPr>
        <p:txBody>
          <a:bodyPr>
            <a:normAutofit/>
          </a:bodyPr>
          <a:lstStyle/>
          <a:p>
            <a:pPr eaLnBrk="1" hangingPunct="1">
              <a:lnSpc>
                <a:spcPct val="80000"/>
              </a:lnSpc>
            </a:pPr>
            <a:r>
              <a:rPr lang="en-US" sz="2600" dirty="0"/>
              <a:t>Short talks are better </a:t>
            </a:r>
            <a:r>
              <a:rPr lang="en-US" sz="2600" dirty="0" smtClean="0"/>
              <a:t>than long ones</a:t>
            </a:r>
            <a:endParaRPr lang="en-US" sz="2600" dirty="0"/>
          </a:p>
          <a:p>
            <a:pPr eaLnBrk="1" hangingPunct="1">
              <a:lnSpc>
                <a:spcPct val="80000"/>
              </a:lnSpc>
            </a:pPr>
            <a:r>
              <a:rPr lang="en-US" sz="2600" dirty="0"/>
              <a:t>What to do:</a:t>
            </a:r>
          </a:p>
          <a:p>
            <a:pPr lvl="1" eaLnBrk="1" hangingPunct="1">
              <a:lnSpc>
                <a:spcPct val="80000"/>
              </a:lnSpc>
            </a:pPr>
            <a:r>
              <a:rPr lang="en-US" sz="2200" dirty="0"/>
              <a:t>Don’t make a personal comment</a:t>
            </a:r>
          </a:p>
          <a:p>
            <a:pPr lvl="2" eaLnBrk="1" hangingPunct="1">
              <a:lnSpc>
                <a:spcPct val="80000"/>
              </a:lnSpc>
            </a:pPr>
            <a:r>
              <a:rPr lang="en-US" dirty="0"/>
              <a:t>“hum, I’m running out of slides …”</a:t>
            </a:r>
          </a:p>
          <a:p>
            <a:pPr lvl="1" eaLnBrk="1" hangingPunct="1">
              <a:lnSpc>
                <a:spcPct val="80000"/>
              </a:lnSpc>
            </a:pPr>
            <a:r>
              <a:rPr lang="en-US" sz="2200" dirty="0"/>
              <a:t>Stretch it a little -- see if you can think of an example, or story, to bolster your points</a:t>
            </a:r>
          </a:p>
          <a:p>
            <a:pPr lvl="1" eaLnBrk="1" hangingPunct="1">
              <a:lnSpc>
                <a:spcPct val="80000"/>
              </a:lnSpc>
            </a:pPr>
            <a:r>
              <a:rPr lang="en-US" sz="2200" dirty="0"/>
              <a:t>Conclude unhurriedly, summarizing your main points, but don’t be repetitious</a:t>
            </a:r>
          </a:p>
        </p:txBody>
      </p:sp>
      <p:sp>
        <p:nvSpPr>
          <p:cNvPr id="39940" name="Rectangle 4"/>
          <p:cNvSpPr>
            <a:spLocks noChangeArrowheads="1"/>
          </p:cNvSpPr>
          <p:nvPr/>
        </p:nvSpPr>
        <p:spPr bwMode="auto">
          <a:xfrm>
            <a:off x="5029200" y="6172200"/>
            <a:ext cx="3706813" cy="274638"/>
          </a:xfrm>
          <a:prstGeom prst="rect">
            <a:avLst/>
          </a:prstGeom>
          <a:noFill/>
          <a:ln w="12700">
            <a:noFill/>
            <a:miter lim="800000"/>
            <a:headEnd/>
            <a:tailEnd/>
          </a:ln>
        </p:spPr>
        <p:txBody>
          <a:bodyPr wrap="none">
            <a:prstTxWarp prst="textNoShape">
              <a:avLst/>
            </a:prstTxWarp>
            <a:spAutoFit/>
          </a:bodyPr>
          <a:lstStyle/>
          <a:p>
            <a:r>
              <a:rPr lang="en-US" sz="1200"/>
              <a:t>http://www.cs.aau.dk/~luca/SLIDES/howtotalk-ru.pdf</a:t>
            </a:r>
          </a:p>
        </p:txBody>
      </p:sp>
      <p:pic>
        <p:nvPicPr>
          <p:cNvPr id="3994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04800"/>
            <a:ext cx="3200400" cy="2400300"/>
          </a:xfrm>
          <a:prstGeom prst="rect">
            <a:avLst/>
          </a:prstGeom>
          <a:noFill/>
          <a:ln w="12700">
            <a:noFill/>
            <a:miter lim="800000"/>
            <a:headEnd/>
            <a:tailEnd/>
          </a:ln>
        </p:spPr>
      </p:pic>
      <p:sp>
        <p:nvSpPr>
          <p:cNvPr id="39942" name="Rectangle 8"/>
          <p:cNvSpPr>
            <a:spLocks noChangeArrowheads="1"/>
          </p:cNvSpPr>
          <p:nvPr/>
        </p:nvSpPr>
        <p:spPr bwMode="auto">
          <a:xfrm>
            <a:off x="4579938" y="2697163"/>
            <a:ext cx="4138612" cy="274637"/>
          </a:xfrm>
          <a:prstGeom prst="rect">
            <a:avLst/>
          </a:prstGeom>
          <a:noFill/>
          <a:ln w="12700">
            <a:noFill/>
            <a:miter lim="800000"/>
            <a:headEnd/>
            <a:tailEnd/>
          </a:ln>
        </p:spPr>
        <p:txBody>
          <a:bodyPr wrap="none">
            <a:prstTxWarp prst="textNoShape">
              <a:avLst/>
            </a:prstTxWarp>
            <a:spAutoFit/>
          </a:bodyPr>
          <a:lstStyle/>
          <a:p>
            <a:pPr algn="r"/>
            <a:r>
              <a:rPr lang="en-US" sz="1200"/>
              <a:t>http://photolog.icyshard.com/archives/26things3/stretch.jpg</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04800" y="-76200"/>
            <a:ext cx="5562600" cy="1474788"/>
          </a:xfrm>
        </p:spPr>
        <p:txBody>
          <a:bodyPr/>
          <a:lstStyle/>
          <a:p>
            <a:pPr eaLnBrk="1" hangingPunct="1"/>
            <a:r>
              <a:rPr lang="en-US" b="1">
                <a:solidFill>
                  <a:schemeClr val="tx1"/>
                </a:solidFill>
              </a:rPr>
              <a:t>Running Out of Time</a:t>
            </a:r>
          </a:p>
        </p:txBody>
      </p:sp>
      <p:sp>
        <p:nvSpPr>
          <p:cNvPr id="40963" name="Rectangle 3"/>
          <p:cNvSpPr>
            <a:spLocks noGrp="1" noChangeArrowheads="1"/>
          </p:cNvSpPr>
          <p:nvPr>
            <p:ph sz="quarter" idx="1"/>
          </p:nvPr>
        </p:nvSpPr>
        <p:spPr>
          <a:xfrm>
            <a:off x="467566" y="1905000"/>
            <a:ext cx="8229600" cy="3311525"/>
          </a:xfrm>
        </p:spPr>
        <p:txBody>
          <a:bodyPr/>
          <a:lstStyle/>
          <a:p>
            <a:pPr eaLnBrk="1" hangingPunct="1">
              <a:lnSpc>
                <a:spcPct val="90000"/>
              </a:lnSpc>
            </a:pPr>
            <a:r>
              <a:rPr lang="en-US" dirty="0"/>
              <a:t>Avoid this – impolite to other speakers and the audience: if it happens …</a:t>
            </a:r>
          </a:p>
          <a:p>
            <a:pPr lvl="1" eaLnBrk="1" hangingPunct="1">
              <a:lnSpc>
                <a:spcPct val="90000"/>
              </a:lnSpc>
            </a:pPr>
            <a:r>
              <a:rPr lang="en-US" sz="2200" dirty="0"/>
              <a:t>Do not assume that you can carry on past your time</a:t>
            </a:r>
          </a:p>
          <a:p>
            <a:pPr lvl="1" eaLnBrk="1" hangingPunct="1">
              <a:lnSpc>
                <a:spcPct val="90000"/>
              </a:lnSpc>
            </a:pPr>
            <a:r>
              <a:rPr lang="en-US" sz="2200" dirty="0"/>
              <a:t>Do not skip all of your slides looking for the right one to put on next </a:t>
            </a:r>
          </a:p>
          <a:p>
            <a:pPr lvl="1" eaLnBrk="1" hangingPunct="1">
              <a:lnSpc>
                <a:spcPct val="90000"/>
              </a:lnSpc>
            </a:pPr>
            <a:r>
              <a:rPr lang="en-US" sz="2200" dirty="0"/>
              <a:t>Conclude – on time wherever you are in your talk -- by making your main points</a:t>
            </a:r>
          </a:p>
          <a:p>
            <a:pPr lvl="2" eaLnBrk="1" hangingPunct="1">
              <a:lnSpc>
                <a:spcPct val="90000"/>
              </a:lnSpc>
            </a:pPr>
            <a:r>
              <a:rPr lang="en-US" sz="2000" dirty="0"/>
              <a:t>In </a:t>
            </a:r>
            <a:r>
              <a:rPr lang="en-US" sz="2000" dirty="0" err="1"/>
              <a:t>Powerpoint</a:t>
            </a:r>
            <a:r>
              <a:rPr lang="en-US" sz="2000" dirty="0"/>
              <a:t> you can just type the number of your concluding slide and press Enter to skip right to it</a:t>
            </a:r>
          </a:p>
        </p:txBody>
      </p:sp>
      <p:sp>
        <p:nvSpPr>
          <p:cNvPr id="40964" name="Rectangle 4"/>
          <p:cNvSpPr>
            <a:spLocks noChangeArrowheads="1"/>
          </p:cNvSpPr>
          <p:nvPr/>
        </p:nvSpPr>
        <p:spPr bwMode="auto">
          <a:xfrm>
            <a:off x="4419600" y="6172200"/>
            <a:ext cx="4291013" cy="304800"/>
          </a:xfrm>
          <a:prstGeom prst="rect">
            <a:avLst/>
          </a:prstGeom>
          <a:noFill/>
          <a:ln w="12700">
            <a:noFill/>
            <a:miter lim="800000"/>
            <a:headEnd/>
            <a:tailEnd/>
          </a:ln>
        </p:spPr>
        <p:txBody>
          <a:bodyPr wrap="none">
            <a:prstTxWarp prst="textNoShape">
              <a:avLst/>
            </a:prstTxWarp>
            <a:spAutoFit/>
          </a:bodyPr>
          <a:lstStyle/>
          <a:p>
            <a:r>
              <a:rPr lang="en-US" sz="1400"/>
              <a:t>http://www.cs.aau.dk/~luca/SLIDES/howtotalk-ru.pdf</a:t>
            </a:r>
          </a:p>
        </p:txBody>
      </p:sp>
      <p:sp>
        <p:nvSpPr>
          <p:cNvPr id="40965" name="Rectangle 6"/>
          <p:cNvSpPr>
            <a:spLocks noChangeArrowheads="1"/>
          </p:cNvSpPr>
          <p:nvPr/>
        </p:nvSpPr>
        <p:spPr bwMode="auto">
          <a:xfrm>
            <a:off x="4419600" y="6400800"/>
            <a:ext cx="4343400" cy="457200"/>
          </a:xfrm>
          <a:prstGeom prst="rect">
            <a:avLst/>
          </a:prstGeom>
          <a:noFill/>
          <a:ln w="12700">
            <a:noFill/>
            <a:miter lim="800000"/>
            <a:headEnd/>
            <a:tailEnd/>
          </a:ln>
        </p:spPr>
        <p:txBody>
          <a:bodyPr>
            <a:prstTxWarp prst="textNoShape">
              <a:avLst/>
            </a:prstTxWarp>
            <a:spAutoFit/>
          </a:bodyPr>
          <a:lstStyle/>
          <a:p>
            <a:r>
              <a:rPr lang="en-US" sz="1200"/>
              <a:t>http://www.fw.msu.edu/orgs/gso/documents/GSOWorkshopDocsSp2006/CairnsSpeakingAtLength.pdf</a:t>
            </a:r>
          </a:p>
        </p:txBody>
      </p:sp>
      <p:sp>
        <p:nvSpPr>
          <p:cNvPr id="40966" name="Rectangle 6"/>
          <p:cNvSpPr>
            <a:spLocks noChangeArrowheads="1"/>
          </p:cNvSpPr>
          <p:nvPr/>
        </p:nvSpPr>
        <p:spPr bwMode="auto">
          <a:xfrm>
            <a:off x="4724400" y="0"/>
            <a:ext cx="4419600" cy="1077913"/>
          </a:xfrm>
          <a:prstGeom prst="rect">
            <a:avLst/>
          </a:prstGeom>
          <a:noFill/>
          <a:ln w="12700">
            <a:noFill/>
            <a:miter lim="800000"/>
            <a:headEnd/>
            <a:tailEnd/>
          </a:ln>
        </p:spPr>
        <p:txBody>
          <a:bodyPr>
            <a:prstTxWarp prst="textNoShape">
              <a:avLst/>
            </a:prstTxWarp>
            <a:spAutoFit/>
          </a:bodyPr>
          <a:lstStyle/>
          <a:p>
            <a:pPr algn="r"/>
            <a:r>
              <a:rPr lang="en-US" i="1">
                <a:latin typeface="Blackadder ITC" pitchFamily="82" charset="0"/>
              </a:rPr>
              <a:t>“</a:t>
            </a:r>
            <a:r>
              <a:rPr lang="en-US" sz="2400" b="1" i="1">
                <a:latin typeface="Bradley Hand ITC" pitchFamily="66" charset="0"/>
              </a:rPr>
              <a:t>He cannot speak well that cannot hold his tongue”</a:t>
            </a:r>
          </a:p>
          <a:p>
            <a:pPr algn="r"/>
            <a:r>
              <a:rPr lang="en-US" sz="1400"/>
              <a:t>Thomas Fuller, 1732, </a:t>
            </a:r>
            <a:r>
              <a:rPr lang="en-US" sz="1400" i="1"/>
              <a:t>Gnomologia</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12775" y="228600"/>
            <a:ext cx="5711825" cy="990600"/>
          </a:xfrm>
        </p:spPr>
        <p:txBody>
          <a:bodyPr/>
          <a:lstStyle/>
          <a:p>
            <a:pPr eaLnBrk="1" hangingPunct="1"/>
            <a:r>
              <a:rPr lang="en-US" b="1" dirty="0">
                <a:solidFill>
                  <a:schemeClr val="tx1"/>
                </a:solidFill>
              </a:rPr>
              <a:t>Questions</a:t>
            </a:r>
          </a:p>
        </p:txBody>
      </p:sp>
      <p:sp>
        <p:nvSpPr>
          <p:cNvPr id="41987" name="Rectangle 3"/>
          <p:cNvSpPr>
            <a:spLocks noGrp="1" noChangeArrowheads="1"/>
          </p:cNvSpPr>
          <p:nvPr>
            <p:ph sz="quarter" idx="1"/>
          </p:nvPr>
        </p:nvSpPr>
        <p:spPr>
          <a:xfrm>
            <a:off x="304800" y="1981200"/>
            <a:ext cx="8229600" cy="3997325"/>
          </a:xfrm>
        </p:spPr>
        <p:txBody>
          <a:bodyPr/>
          <a:lstStyle/>
          <a:p>
            <a:pPr eaLnBrk="1" hangingPunct="1"/>
            <a:r>
              <a:rPr lang="en-US" sz="2600"/>
              <a:t>Questions after your talk help you in writing up your research</a:t>
            </a:r>
          </a:p>
          <a:p>
            <a:pPr lvl="1" eaLnBrk="1" hangingPunct="1"/>
            <a:r>
              <a:rPr lang="en-US" sz="2200"/>
              <a:t>Identifies parts the audience did not understand</a:t>
            </a:r>
          </a:p>
          <a:p>
            <a:pPr lvl="1" eaLnBrk="1" hangingPunct="1"/>
            <a:r>
              <a:rPr lang="en-US" sz="2200"/>
              <a:t>Focuses and adds dimension to your analysis</a:t>
            </a:r>
          </a:p>
          <a:p>
            <a:pPr eaLnBrk="1" hangingPunct="1"/>
            <a:r>
              <a:rPr lang="en-US" sz="2600"/>
              <a:t>You can repeat the question – but don’t check back “Did I get it right?”</a:t>
            </a:r>
          </a:p>
          <a:p>
            <a:pPr lvl="1" eaLnBrk="1" hangingPunct="1"/>
            <a:r>
              <a:rPr lang="en-US" sz="2200"/>
              <a:t>This gives you time to think</a:t>
            </a:r>
          </a:p>
          <a:p>
            <a:pPr lvl="1" eaLnBrk="1" hangingPunct="1"/>
            <a:r>
              <a:rPr lang="en-US" sz="2200"/>
              <a:t>The rest of the audience may not have heard the question</a:t>
            </a:r>
          </a:p>
          <a:p>
            <a:pPr lvl="1" eaLnBrk="1" hangingPunct="1"/>
            <a:r>
              <a:rPr lang="en-US" sz="2200"/>
              <a:t>(If you heard the question incorrectly, it presents an opportunity for clarification)</a:t>
            </a:r>
          </a:p>
        </p:txBody>
      </p:sp>
      <p:sp>
        <p:nvSpPr>
          <p:cNvPr id="41988" name="Rectangle 4"/>
          <p:cNvSpPr>
            <a:spLocks noChangeArrowheads="1"/>
          </p:cNvSpPr>
          <p:nvPr/>
        </p:nvSpPr>
        <p:spPr bwMode="auto">
          <a:xfrm>
            <a:off x="5181600" y="6194425"/>
            <a:ext cx="3673475" cy="274638"/>
          </a:xfrm>
          <a:prstGeom prst="rect">
            <a:avLst/>
          </a:prstGeom>
          <a:noFill/>
          <a:ln w="12700">
            <a:noFill/>
            <a:miter lim="800000"/>
            <a:headEnd/>
            <a:tailEnd/>
          </a:ln>
        </p:spPr>
        <p:txBody>
          <a:bodyPr wrap="none">
            <a:prstTxWarp prst="textNoShape">
              <a:avLst/>
            </a:prstTxWarp>
            <a:spAutoFit/>
          </a:bodyPr>
          <a:lstStyle/>
          <a:p>
            <a:r>
              <a:rPr lang="en-US" sz="1200"/>
              <a:t>http://www.erp.wisc.edu/profdev/Talkhandout05.doc</a:t>
            </a:r>
          </a:p>
        </p:txBody>
      </p:sp>
      <p:pic>
        <p:nvPicPr>
          <p:cNvPr id="41989" name="Picture 6" descr="howst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228600"/>
            <a:ext cx="1520825" cy="1981200"/>
          </a:xfrm>
          <a:prstGeom prst="rect">
            <a:avLst/>
          </a:prstGeom>
          <a:noFill/>
          <a:ln w="9525">
            <a:noFill/>
            <a:miter lim="800000"/>
            <a:headEnd/>
            <a:tailEnd/>
          </a:ln>
        </p:spPr>
      </p:pic>
      <p:sp>
        <p:nvSpPr>
          <p:cNvPr id="41990" name="Rectangle 7"/>
          <p:cNvSpPr>
            <a:spLocks noChangeArrowheads="1"/>
          </p:cNvSpPr>
          <p:nvPr/>
        </p:nvSpPr>
        <p:spPr bwMode="auto">
          <a:xfrm>
            <a:off x="4038600" y="6400800"/>
            <a:ext cx="4791075" cy="274638"/>
          </a:xfrm>
          <a:prstGeom prst="rect">
            <a:avLst/>
          </a:prstGeom>
          <a:noFill/>
          <a:ln w="12700">
            <a:noFill/>
            <a:miter lim="800000"/>
            <a:headEnd/>
            <a:tailEnd/>
          </a:ln>
        </p:spPr>
        <p:txBody>
          <a:bodyPr>
            <a:prstTxWarp prst="textNoShape">
              <a:avLst/>
            </a:prstTxWarp>
            <a:spAutoFit/>
          </a:bodyPr>
          <a:lstStyle/>
          <a:p>
            <a:pPr algn="r"/>
            <a:r>
              <a:rPr lang="en-US" sz="1200"/>
              <a:t>http://www.firekills.gov.uk/seniors/cool/howstart/images/howstart.gif</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a:xfrm>
            <a:off x="457200" y="304800"/>
            <a:ext cx="7848600" cy="1066800"/>
          </a:xfrm>
        </p:spPr>
        <p:txBody>
          <a:bodyPr/>
          <a:lstStyle/>
          <a:p>
            <a:pPr eaLnBrk="1" hangingPunct="1"/>
            <a:r>
              <a:rPr lang="en-US" sz="4800" b="1" dirty="0">
                <a:solidFill>
                  <a:schemeClr val="tx1"/>
                </a:solidFill>
              </a:rPr>
              <a:t>Preparing for Answers</a:t>
            </a:r>
          </a:p>
        </p:txBody>
      </p:sp>
      <p:sp>
        <p:nvSpPr>
          <p:cNvPr id="43011" name="Rectangle 2"/>
          <p:cNvSpPr>
            <a:spLocks noGrp="1" noChangeArrowheads="1"/>
          </p:cNvSpPr>
          <p:nvPr>
            <p:ph sz="quarter" idx="1"/>
          </p:nvPr>
        </p:nvSpPr>
        <p:spPr>
          <a:xfrm>
            <a:off x="304800" y="2667000"/>
            <a:ext cx="8610600" cy="4114800"/>
          </a:xfrm>
        </p:spPr>
        <p:txBody>
          <a:bodyPr lIns="90488" tIns="44450" rIns="90488" bIns="44450"/>
          <a:lstStyle/>
          <a:p>
            <a:pPr eaLnBrk="1" hangingPunct="1"/>
            <a:r>
              <a:rPr lang="en-US" sz="2400" dirty="0"/>
              <a:t>Usually you have thought more about the material than anyone else -- t</a:t>
            </a:r>
            <a:r>
              <a:rPr lang="en-US" sz="2100" dirty="0"/>
              <a:t>his puts you in a stronger position than you may think</a:t>
            </a:r>
          </a:p>
          <a:p>
            <a:pPr eaLnBrk="1" hangingPunct="1"/>
            <a:r>
              <a:rPr lang="en-US" sz="2400" dirty="0"/>
              <a:t>Keep your answers short and to the point -- </a:t>
            </a:r>
            <a:r>
              <a:rPr lang="en-US" sz="2100" dirty="0"/>
              <a:t>don’t respond with another lecture</a:t>
            </a:r>
          </a:p>
          <a:p>
            <a:pPr eaLnBrk="1" hangingPunct="1"/>
            <a:r>
              <a:rPr lang="en-US" sz="2400" dirty="0"/>
              <a:t>Anticipate typical questions and prepare for them</a:t>
            </a:r>
          </a:p>
          <a:p>
            <a:pPr lvl="1" eaLnBrk="1" hangingPunct="1"/>
            <a:r>
              <a:rPr lang="en-US" sz="1800" dirty="0"/>
              <a:t>Generalizability of your findings to other times?  Other places?  Other conditions?</a:t>
            </a:r>
          </a:p>
          <a:p>
            <a:pPr lvl="1" eaLnBrk="1" hangingPunct="1"/>
            <a:r>
              <a:rPr lang="en-US" sz="1800" dirty="0"/>
              <a:t>Methodological bias?  Uncertainties?  Exceptions?  Priorities?</a:t>
            </a:r>
          </a:p>
          <a:p>
            <a:pPr eaLnBrk="1" hangingPunct="1"/>
            <a:r>
              <a:rPr lang="en-US" sz="2400" dirty="0"/>
              <a:t>Still concerned about questions?</a:t>
            </a:r>
          </a:p>
          <a:p>
            <a:pPr lvl="1" eaLnBrk="1" hangingPunct="1"/>
            <a:r>
              <a:rPr lang="en-US" sz="1800" dirty="0"/>
              <a:t>Make extra slides – perhaps on details of instrumentation or methodology</a:t>
            </a:r>
          </a:p>
        </p:txBody>
      </p:sp>
      <p:sp>
        <p:nvSpPr>
          <p:cNvPr id="43012" name="Rectangle 8"/>
          <p:cNvSpPr>
            <a:spLocks noChangeArrowheads="1"/>
          </p:cNvSpPr>
          <p:nvPr/>
        </p:nvSpPr>
        <p:spPr bwMode="auto">
          <a:xfrm>
            <a:off x="3671888" y="6583363"/>
            <a:ext cx="5472112" cy="274637"/>
          </a:xfrm>
          <a:prstGeom prst="rect">
            <a:avLst/>
          </a:prstGeom>
          <a:noFill/>
          <a:ln w="12700">
            <a:noFill/>
            <a:miter lim="800000"/>
            <a:headEnd/>
            <a:tailEnd/>
          </a:ln>
        </p:spPr>
        <p:txBody>
          <a:bodyPr>
            <a:prstTxWarp prst="textNoShape">
              <a:avLst/>
            </a:prstTxWarp>
            <a:spAutoFit/>
          </a:bodyPr>
          <a:lstStyle/>
          <a:p>
            <a:pPr algn="r"/>
            <a:r>
              <a:rPr lang="en-US" sz="1200"/>
              <a:t>http://www.regislasvegas.org/images/class-pic-hand-raised.jpg</a:t>
            </a:r>
          </a:p>
        </p:txBody>
      </p:sp>
      <p:pic>
        <p:nvPicPr>
          <p:cNvPr id="43013" name="Picture 6" descr="aton893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76200"/>
            <a:ext cx="2590800" cy="23320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12775" y="228600"/>
            <a:ext cx="8153400" cy="990600"/>
          </a:xfrm>
        </p:spPr>
        <p:txBody>
          <a:bodyPr/>
          <a:lstStyle/>
          <a:p>
            <a:pPr eaLnBrk="1" hangingPunct="1"/>
            <a:r>
              <a:rPr lang="en-US" b="1" dirty="0">
                <a:solidFill>
                  <a:schemeClr val="tx1"/>
                </a:solidFill>
              </a:rPr>
              <a:t>Difficult Questions</a:t>
            </a:r>
          </a:p>
        </p:txBody>
      </p:sp>
      <p:sp>
        <p:nvSpPr>
          <p:cNvPr id="44035" name="Rectangle 3"/>
          <p:cNvSpPr>
            <a:spLocks noGrp="1" noChangeArrowheads="1"/>
          </p:cNvSpPr>
          <p:nvPr>
            <p:ph sz="quarter" idx="1"/>
          </p:nvPr>
        </p:nvSpPr>
        <p:spPr>
          <a:xfrm>
            <a:off x="503808" y="1981200"/>
            <a:ext cx="8229600" cy="3844925"/>
          </a:xfrm>
        </p:spPr>
        <p:txBody>
          <a:bodyPr/>
          <a:lstStyle/>
          <a:p>
            <a:pPr eaLnBrk="1" hangingPunct="1"/>
            <a:r>
              <a:rPr lang="en-US" sz="2500" dirty="0"/>
              <a:t>If you really don't know the answer</a:t>
            </a:r>
          </a:p>
          <a:p>
            <a:pPr lvl="1" eaLnBrk="1" hangingPunct="1"/>
            <a:r>
              <a:rPr lang="en-US" sz="2000" dirty="0"/>
              <a:t>Don't feel that you have to invent an answer on the fly -- you are only human and you can't have thought of everything</a:t>
            </a:r>
          </a:p>
          <a:p>
            <a:pPr lvl="1" eaLnBrk="1" hangingPunct="1"/>
            <a:r>
              <a:rPr lang="en-US" sz="2000" dirty="0"/>
              <a:t>Say “That’s a good point, let’s discuss it afterwards</a:t>
            </a:r>
            <a:r>
              <a:rPr lang="en-US" sz="2000" dirty="0" smtClean="0"/>
              <a:t>”</a:t>
            </a:r>
          </a:p>
          <a:p>
            <a:pPr lvl="1" eaLnBrk="1" hangingPunct="1"/>
            <a:endParaRPr lang="en-US" sz="2000" dirty="0"/>
          </a:p>
          <a:p>
            <a:pPr eaLnBrk="1" hangingPunct="1"/>
            <a:r>
              <a:rPr lang="en-US" sz="2500" dirty="0"/>
              <a:t>If the questioner disagrees with you and it looks like there will be an argument then defuse the situation</a:t>
            </a:r>
          </a:p>
          <a:p>
            <a:pPr lvl="1" eaLnBrk="1" hangingPunct="1"/>
            <a:r>
              <a:rPr lang="en-US" sz="2000" dirty="0"/>
              <a:t>"We clearly don't agree on this point, let's go on to other questions and you and I can talk about this later"</a:t>
            </a:r>
          </a:p>
          <a:p>
            <a:pPr eaLnBrk="1" hangingPunct="1"/>
            <a:endParaRPr lang="en-US" dirty="0"/>
          </a:p>
        </p:txBody>
      </p:sp>
      <p:sp>
        <p:nvSpPr>
          <p:cNvPr id="44036" name="Rectangle 4"/>
          <p:cNvSpPr>
            <a:spLocks noChangeArrowheads="1"/>
          </p:cNvSpPr>
          <p:nvPr/>
        </p:nvSpPr>
        <p:spPr bwMode="auto">
          <a:xfrm>
            <a:off x="5089525" y="6248400"/>
            <a:ext cx="3673475" cy="274638"/>
          </a:xfrm>
          <a:prstGeom prst="rect">
            <a:avLst/>
          </a:prstGeom>
          <a:noFill/>
          <a:ln w="12700">
            <a:noFill/>
            <a:miter lim="800000"/>
            <a:headEnd/>
            <a:tailEnd/>
          </a:ln>
        </p:spPr>
        <p:txBody>
          <a:bodyPr wrap="none">
            <a:prstTxWarp prst="textNoShape">
              <a:avLst/>
            </a:prstTxWarp>
            <a:spAutoFit/>
          </a:bodyPr>
          <a:lstStyle/>
          <a:p>
            <a:r>
              <a:rPr lang="en-US" sz="1200"/>
              <a:t>http://www.erp.wisc.edu/profdev/Talkhandout05.doc</a:t>
            </a:r>
          </a:p>
        </p:txBody>
      </p:sp>
      <p:pic>
        <p:nvPicPr>
          <p:cNvPr id="4403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04800"/>
            <a:ext cx="1809750" cy="18288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81000" y="228600"/>
            <a:ext cx="8763000" cy="1143000"/>
          </a:xfrm>
        </p:spPr>
        <p:txBody>
          <a:bodyPr/>
          <a:lstStyle/>
          <a:p>
            <a:pPr eaLnBrk="1" hangingPunct="1"/>
            <a:r>
              <a:rPr lang="en-US" b="1" dirty="0">
                <a:solidFill>
                  <a:schemeClr val="tx1"/>
                </a:solidFill>
              </a:rPr>
              <a:t>Conclusions</a:t>
            </a:r>
          </a:p>
        </p:txBody>
      </p:sp>
      <p:sp>
        <p:nvSpPr>
          <p:cNvPr id="45059" name="Rectangle 3"/>
          <p:cNvSpPr>
            <a:spLocks noGrp="1" noChangeArrowheads="1"/>
          </p:cNvSpPr>
          <p:nvPr>
            <p:ph sz="quarter" idx="1"/>
          </p:nvPr>
        </p:nvSpPr>
        <p:spPr>
          <a:xfrm>
            <a:off x="457200" y="1752600"/>
            <a:ext cx="8229600" cy="3692525"/>
          </a:xfrm>
        </p:spPr>
        <p:txBody>
          <a:bodyPr/>
          <a:lstStyle/>
          <a:p>
            <a:pPr eaLnBrk="1" hangingPunct="1">
              <a:lnSpc>
                <a:spcPct val="90000"/>
              </a:lnSpc>
            </a:pPr>
            <a:r>
              <a:rPr lang="en-US" dirty="0"/>
              <a:t>Presenting your research is critically important in advancing both your ideas and your </a:t>
            </a:r>
            <a:r>
              <a:rPr lang="en-US" dirty="0" smtClean="0"/>
              <a:t>reputation</a:t>
            </a:r>
          </a:p>
          <a:p>
            <a:pPr eaLnBrk="1" hangingPunct="1">
              <a:lnSpc>
                <a:spcPct val="90000"/>
              </a:lnSpc>
            </a:pPr>
            <a:endParaRPr lang="en-US" dirty="0"/>
          </a:p>
          <a:p>
            <a:pPr eaLnBrk="1" hangingPunct="1"/>
            <a:r>
              <a:rPr lang="en-US" dirty="0"/>
              <a:t>Structure your content in a way that is comfortable for </a:t>
            </a:r>
            <a:r>
              <a:rPr lang="en-US" dirty="0" smtClean="0"/>
              <a:t>you and understandable by your audience</a:t>
            </a:r>
            <a:endParaRPr lang="en-US" dirty="0"/>
          </a:p>
          <a:p>
            <a:pPr lvl="1" eaLnBrk="1" hangingPunct="1"/>
            <a:r>
              <a:rPr lang="en-US" dirty="0"/>
              <a:t>Use your own style to your </a:t>
            </a:r>
            <a:r>
              <a:rPr lang="en-US" dirty="0" smtClean="0"/>
              <a:t>advantage</a:t>
            </a:r>
          </a:p>
          <a:p>
            <a:pPr lvl="1" eaLnBrk="1" hangingPunct="1"/>
            <a:endParaRPr lang="en-US" dirty="0"/>
          </a:p>
          <a:p>
            <a:pPr eaLnBrk="1" hangingPunct="1"/>
            <a:r>
              <a:rPr lang="en-US" dirty="0"/>
              <a:t>Think ahead about where you might encounter difficulties and figure out ways to overcome </a:t>
            </a:r>
            <a:r>
              <a:rPr lang="en-US" dirty="0" smtClean="0"/>
              <a:t>it</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53548A"/>
                </a:solidFill>
              </a:rPr>
              <a:t>Logistics </a:t>
            </a:r>
            <a:endParaRPr lang="en-US" b="1" dirty="0">
              <a:solidFill>
                <a:srgbClr val="53548A"/>
              </a:solidFill>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2400" y="2133600"/>
            <a:ext cx="3962400" cy="4353086"/>
          </a:xfrm>
          <a:prstGeom prst="rect">
            <a:avLst/>
          </a:prstGeom>
        </p:spPr>
      </p:pic>
      <p:sp>
        <p:nvSpPr>
          <p:cNvPr id="5" name="Rectangle 4"/>
          <p:cNvSpPr/>
          <p:nvPr/>
        </p:nvSpPr>
        <p:spPr>
          <a:xfrm>
            <a:off x="2133600" y="1828800"/>
            <a:ext cx="2286000" cy="27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
          </p:nvPr>
        </p:nvSpPr>
        <p:spPr>
          <a:xfrm>
            <a:off x="3048000" y="1752600"/>
            <a:ext cx="5867400" cy="4495800"/>
          </a:xfrm>
        </p:spPr>
        <p:txBody>
          <a:bodyPr/>
          <a:lstStyle/>
          <a:p>
            <a:r>
              <a:rPr lang="en-US" sz="2400" dirty="0" smtClean="0"/>
              <a:t>Let us know if you have a conflict on a presentation day</a:t>
            </a:r>
          </a:p>
          <a:p>
            <a:r>
              <a:rPr lang="en-US" sz="2400" dirty="0" smtClean="0"/>
              <a:t>Schedule posted on website</a:t>
            </a:r>
          </a:p>
          <a:p>
            <a:r>
              <a:rPr lang="en-US" sz="2400" dirty="0" smtClean="0"/>
              <a:t>Upload files before class on </a:t>
            </a:r>
            <a:r>
              <a:rPr lang="en-US" sz="2400" dirty="0" err="1" smtClean="0"/>
              <a:t>courseworks</a:t>
            </a:r>
            <a:r>
              <a:rPr lang="en-US" sz="2400" dirty="0" smtClean="0"/>
              <a:t> (</a:t>
            </a:r>
            <a:r>
              <a:rPr lang="en-US" sz="2400" dirty="0" err="1" smtClean="0"/>
              <a:t>pptx</a:t>
            </a:r>
            <a:r>
              <a:rPr lang="en-US" sz="2400" dirty="0" smtClean="0"/>
              <a:t> or pdf)</a:t>
            </a:r>
          </a:p>
          <a:p>
            <a:r>
              <a:rPr lang="en-US" sz="2400" dirty="0" smtClean="0"/>
              <a:t>Make comments during the presentation</a:t>
            </a:r>
          </a:p>
          <a:p>
            <a:r>
              <a:rPr lang="en-US" sz="2400" dirty="0" smtClean="0"/>
              <a:t>Summary of comments will be sent by advisor</a:t>
            </a:r>
            <a:endParaRPr lang="en-US" sz="1500" dirty="0" smtClean="0"/>
          </a:p>
          <a:p>
            <a:endParaRPr lang="en-US" sz="2400" dirty="0"/>
          </a:p>
        </p:txBody>
      </p:sp>
      <p:sp>
        <p:nvSpPr>
          <p:cNvPr id="6" name="TextBox 5"/>
          <p:cNvSpPr txBox="1"/>
          <p:nvPr/>
        </p:nvSpPr>
        <p:spPr>
          <a:xfrm>
            <a:off x="5534703" y="5490381"/>
            <a:ext cx="1960793" cy="584775"/>
          </a:xfrm>
          <a:prstGeom prst="rect">
            <a:avLst/>
          </a:prstGeom>
          <a:noFill/>
        </p:spPr>
        <p:txBody>
          <a:bodyPr wrap="none" rtlCol="0">
            <a:spAutoFit/>
          </a:bodyPr>
          <a:lstStyle/>
          <a:p>
            <a:r>
              <a:rPr lang="en-US" sz="3200" dirty="0" smtClean="0"/>
              <a:t>Be there! </a:t>
            </a:r>
            <a:endParaRPr lang="en-US" sz="3200" dirty="0"/>
          </a:p>
        </p:txBody>
      </p:sp>
    </p:spTree>
    <p:extLst>
      <p:ext uri="{BB962C8B-B14F-4D97-AF65-F5344CB8AC3E}">
        <p14:creationId xmlns:p14="http://schemas.microsoft.com/office/powerpoint/2010/main" val="3330923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76200"/>
            <a:ext cx="7772400" cy="1143000"/>
          </a:xfrm>
        </p:spPr>
        <p:txBody>
          <a:bodyPr lIns="90488" tIns="44450" rIns="90488" bIns="44450">
            <a:normAutofit fontScale="90000"/>
          </a:bodyPr>
          <a:lstStyle/>
          <a:p>
            <a:pPr eaLnBrk="1" fontAlgn="auto" hangingPunct="1">
              <a:spcAft>
                <a:spcPts val="0"/>
              </a:spcAft>
              <a:defRPr/>
            </a:pPr>
            <a:r>
              <a:rPr lang="en-US" b="1" dirty="0">
                <a:solidFill>
                  <a:schemeClr val="tx1"/>
                </a:solidFill>
              </a:rPr>
              <a:t>How to Give an Effective Presentation: Structure</a:t>
            </a:r>
          </a:p>
        </p:txBody>
      </p:sp>
      <p:sp>
        <p:nvSpPr>
          <p:cNvPr id="13315" name="Rectangle 3"/>
          <p:cNvSpPr>
            <a:spLocks noGrp="1" noChangeArrowheads="1"/>
          </p:cNvSpPr>
          <p:nvPr>
            <p:ph sz="quarter" idx="1"/>
          </p:nvPr>
        </p:nvSpPr>
        <p:spPr>
          <a:xfrm>
            <a:off x="441960" y="1981200"/>
            <a:ext cx="8077200" cy="4114800"/>
          </a:xfrm>
        </p:spPr>
        <p:txBody>
          <a:bodyPr lIns="90488" tIns="44450" rIns="90488" bIns="44450"/>
          <a:lstStyle/>
          <a:p>
            <a:pPr eaLnBrk="1" hangingPunct="1"/>
            <a:r>
              <a:rPr lang="en-US" dirty="0"/>
              <a:t>Basic rule</a:t>
            </a:r>
            <a:endParaRPr lang="en-US" sz="3400" dirty="0"/>
          </a:p>
          <a:p>
            <a:pPr lvl="1" eaLnBrk="1" hangingPunct="1"/>
            <a:r>
              <a:rPr lang="en-US" dirty="0"/>
              <a:t>Say what you are going to say</a:t>
            </a:r>
          </a:p>
          <a:p>
            <a:pPr lvl="2" eaLnBrk="1" hangingPunct="1"/>
            <a:r>
              <a:rPr lang="en-US" sz="2000" dirty="0"/>
              <a:t>1-3 main points in the introduction</a:t>
            </a:r>
          </a:p>
          <a:p>
            <a:pPr lvl="1" eaLnBrk="1" hangingPunct="1"/>
            <a:r>
              <a:rPr lang="en-US" dirty="0"/>
              <a:t>Say it</a:t>
            </a:r>
          </a:p>
          <a:p>
            <a:pPr lvl="2" eaLnBrk="1" hangingPunct="1"/>
            <a:r>
              <a:rPr lang="en-US" sz="2000" dirty="0"/>
              <a:t>Give the talk</a:t>
            </a:r>
          </a:p>
          <a:p>
            <a:pPr lvl="1" eaLnBrk="1" hangingPunct="1"/>
            <a:r>
              <a:rPr lang="en-US" dirty="0"/>
              <a:t>Then say what you said</a:t>
            </a:r>
          </a:p>
          <a:p>
            <a:pPr lvl="2" eaLnBrk="1" hangingPunct="1"/>
            <a:r>
              <a:rPr lang="en-US" sz="2000" dirty="0"/>
              <a:t>Summarize main points in the </a:t>
            </a:r>
            <a:r>
              <a:rPr lang="en-US" sz="2000" dirty="0" smtClean="0"/>
              <a:t>conclusion</a:t>
            </a:r>
            <a:endParaRPr lang="en-US" sz="2000" dirty="0"/>
          </a:p>
        </p:txBody>
      </p:sp>
      <p:sp>
        <p:nvSpPr>
          <p:cNvPr id="13316" name="Rectangle 6"/>
          <p:cNvSpPr>
            <a:spLocks noChangeArrowheads="1"/>
          </p:cNvSpPr>
          <p:nvPr/>
        </p:nvSpPr>
        <p:spPr bwMode="auto">
          <a:xfrm>
            <a:off x="5715000" y="6223000"/>
            <a:ext cx="3124200" cy="457200"/>
          </a:xfrm>
          <a:prstGeom prst="rect">
            <a:avLst/>
          </a:prstGeom>
          <a:noFill/>
          <a:ln w="12700">
            <a:noFill/>
            <a:miter lim="800000"/>
            <a:headEnd/>
            <a:tailEnd/>
          </a:ln>
        </p:spPr>
        <p:txBody>
          <a:bodyPr>
            <a:prstTxWarp prst="textNoShape">
              <a:avLst/>
            </a:prstTxWarp>
            <a:spAutoFit/>
          </a:bodyPr>
          <a:lstStyle/>
          <a:p>
            <a:pPr algn="r"/>
            <a:r>
              <a:rPr lang="en-US" sz="1200"/>
              <a:t>http://www.safetyoffice.uwaterloo.ca/hspm/tools/images/scaffold_stair.png</a:t>
            </a:r>
          </a:p>
        </p:txBody>
      </p:sp>
      <p:pic>
        <p:nvPicPr>
          <p:cNvPr id="1331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2725" y="304800"/>
            <a:ext cx="2047875" cy="39624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12775" y="228600"/>
            <a:ext cx="8153400" cy="990600"/>
          </a:xfrm>
        </p:spPr>
        <p:txBody>
          <a:bodyPr/>
          <a:lstStyle/>
          <a:p>
            <a:pPr eaLnBrk="1" hangingPunct="1"/>
            <a:r>
              <a:rPr lang="en-US" sz="4600" b="1">
                <a:solidFill>
                  <a:schemeClr val="tx1"/>
                </a:solidFill>
              </a:rPr>
              <a:t>Tell a Story</a:t>
            </a:r>
          </a:p>
        </p:txBody>
      </p:sp>
      <p:sp>
        <p:nvSpPr>
          <p:cNvPr id="14339" name="Rectangle 3"/>
          <p:cNvSpPr>
            <a:spLocks noGrp="1" noChangeArrowheads="1"/>
          </p:cNvSpPr>
          <p:nvPr>
            <p:ph sz="quarter" idx="1"/>
          </p:nvPr>
        </p:nvSpPr>
        <p:spPr>
          <a:xfrm>
            <a:off x="457200" y="1981200"/>
            <a:ext cx="8229600" cy="4149725"/>
          </a:xfrm>
        </p:spPr>
        <p:txBody>
          <a:bodyPr/>
          <a:lstStyle/>
          <a:p>
            <a:pPr eaLnBrk="1" hangingPunct="1"/>
            <a:r>
              <a:rPr lang="en-US" sz="2400" dirty="0"/>
              <a:t>Prepare your material so that it tells a story logically</a:t>
            </a:r>
          </a:p>
          <a:p>
            <a:pPr lvl="1" eaLnBrk="1" hangingPunct="1"/>
            <a:r>
              <a:rPr lang="en-US" sz="2000" dirty="0" smtClean="0"/>
              <a:t>Title</a:t>
            </a:r>
            <a:r>
              <a:rPr lang="en-US" sz="2000" dirty="0"/>
              <a:t>, authors, acknowledgements</a:t>
            </a:r>
          </a:p>
          <a:p>
            <a:pPr lvl="1" eaLnBrk="1" hangingPunct="1"/>
            <a:r>
              <a:rPr lang="en-US" sz="2000" dirty="0" smtClean="0"/>
              <a:t>Introduction/overview</a:t>
            </a:r>
          </a:p>
          <a:p>
            <a:pPr lvl="1" eaLnBrk="1" hangingPunct="1"/>
            <a:r>
              <a:rPr lang="en-US" sz="2000" dirty="0" smtClean="0"/>
              <a:t>Thesis statement/project goals</a:t>
            </a:r>
            <a:endParaRPr lang="en-US" sz="2000" dirty="0"/>
          </a:p>
          <a:p>
            <a:pPr lvl="1" eaLnBrk="1" hangingPunct="1"/>
            <a:r>
              <a:rPr lang="en-US" sz="2000" dirty="0" smtClean="0"/>
              <a:t>Methods/approach</a:t>
            </a:r>
            <a:endParaRPr lang="en-US" sz="2000" dirty="0"/>
          </a:p>
          <a:p>
            <a:pPr lvl="1" eaLnBrk="1" hangingPunct="1"/>
            <a:r>
              <a:rPr lang="en-US" sz="2000" dirty="0"/>
              <a:t>Results/information/analysis</a:t>
            </a:r>
          </a:p>
          <a:p>
            <a:pPr lvl="1" eaLnBrk="1" hangingPunct="1"/>
            <a:r>
              <a:rPr lang="en-US" sz="2000" dirty="0"/>
              <a:t>Conclusion/summary</a:t>
            </a:r>
          </a:p>
          <a:p>
            <a:pPr eaLnBrk="1" hangingPunct="1"/>
            <a:r>
              <a:rPr lang="en-US" sz="2400" dirty="0"/>
              <a:t>Why and to whom are you giving this presentation</a:t>
            </a:r>
            <a:r>
              <a:rPr lang="en-US" sz="2400" dirty="0" smtClean="0"/>
              <a:t>?</a:t>
            </a:r>
            <a:endParaRPr lang="en-US" sz="2000" dirty="0" smtClean="0"/>
          </a:p>
          <a:p>
            <a:pPr lvl="1" eaLnBrk="1" hangingPunct="1"/>
            <a:r>
              <a:rPr lang="en-US" sz="2000" dirty="0" smtClean="0"/>
              <a:t>What </a:t>
            </a:r>
            <a:r>
              <a:rPr lang="en-US" sz="2000" dirty="0"/>
              <a:t>do you want the audience to learn</a:t>
            </a:r>
            <a:r>
              <a:rPr lang="en-US" sz="2000" dirty="0" smtClean="0"/>
              <a:t>?</a:t>
            </a:r>
          </a:p>
          <a:p>
            <a:pPr lvl="1" eaLnBrk="1" hangingPunct="1"/>
            <a:r>
              <a:rPr lang="en-US" sz="2000" dirty="0" smtClean="0"/>
              <a:t>Taylor your slides to the audience </a:t>
            </a:r>
          </a:p>
        </p:txBody>
      </p:sp>
      <p:sp>
        <p:nvSpPr>
          <p:cNvPr id="14340" name="Rectangle 4"/>
          <p:cNvSpPr>
            <a:spLocks noChangeArrowheads="1"/>
          </p:cNvSpPr>
          <p:nvPr/>
        </p:nvSpPr>
        <p:spPr bwMode="auto">
          <a:xfrm>
            <a:off x="5662613" y="6583363"/>
            <a:ext cx="3481387" cy="274637"/>
          </a:xfrm>
          <a:prstGeom prst="rect">
            <a:avLst/>
          </a:prstGeom>
          <a:noFill/>
          <a:ln w="12700">
            <a:noFill/>
            <a:miter lim="800000"/>
            <a:headEnd/>
            <a:tailEnd/>
          </a:ln>
        </p:spPr>
        <p:txBody>
          <a:bodyPr wrap="none">
            <a:prstTxWarp prst="textNoShape">
              <a:avLst/>
            </a:prstTxWarp>
            <a:spAutoFit/>
          </a:bodyPr>
          <a:lstStyle/>
          <a:p>
            <a:pPr eaLnBrk="0" hangingPunct="0"/>
            <a:r>
              <a:rPr lang="en-US" sz="1200">
                <a:latin typeface="Times New Roman" charset="0"/>
              </a:rPr>
              <a:t>http://www.cgd.ucar.edu/cms/agu/scientific_talk.html</a:t>
            </a:r>
          </a:p>
        </p:txBody>
      </p:sp>
      <p:sp>
        <p:nvSpPr>
          <p:cNvPr id="14341" name="Rectangle 6"/>
          <p:cNvSpPr>
            <a:spLocks noChangeArrowheads="1"/>
          </p:cNvSpPr>
          <p:nvPr/>
        </p:nvSpPr>
        <p:spPr bwMode="auto">
          <a:xfrm>
            <a:off x="5243513" y="22225"/>
            <a:ext cx="3367087" cy="274638"/>
          </a:xfrm>
          <a:prstGeom prst="rect">
            <a:avLst/>
          </a:prstGeom>
          <a:noFill/>
          <a:ln w="12700">
            <a:noFill/>
            <a:miter lim="800000"/>
            <a:headEnd/>
            <a:tailEnd/>
          </a:ln>
        </p:spPr>
        <p:txBody>
          <a:bodyPr wrap="none">
            <a:prstTxWarp prst="textNoShape">
              <a:avLst/>
            </a:prstTxWarp>
            <a:spAutoFit/>
          </a:bodyPr>
          <a:lstStyle/>
          <a:p>
            <a:pPr algn="r"/>
            <a:r>
              <a:rPr lang="en-US" sz="1200"/>
              <a:t>http://battellemedia.com/images/book_open.jpg</a:t>
            </a:r>
          </a:p>
        </p:txBody>
      </p:sp>
      <p:pic>
        <p:nvPicPr>
          <p:cNvPr id="1434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304800"/>
            <a:ext cx="2314575" cy="16764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b="1" dirty="0">
                <a:solidFill>
                  <a:schemeClr val="tx1"/>
                </a:solidFill>
              </a:rPr>
              <a:t>Presenting Your Methods, Data, and Results</a:t>
            </a:r>
          </a:p>
        </p:txBody>
      </p:sp>
      <p:sp>
        <p:nvSpPr>
          <p:cNvPr id="16387" name="Rectangle 3"/>
          <p:cNvSpPr>
            <a:spLocks noGrp="1" noChangeArrowheads="1"/>
          </p:cNvSpPr>
          <p:nvPr>
            <p:ph sz="quarter" idx="1"/>
          </p:nvPr>
        </p:nvSpPr>
        <p:spPr>
          <a:xfrm>
            <a:off x="685800" y="1752600"/>
            <a:ext cx="7772400" cy="3810000"/>
          </a:xfrm>
        </p:spPr>
        <p:txBody>
          <a:bodyPr/>
          <a:lstStyle/>
          <a:p>
            <a:pPr eaLnBrk="1" hangingPunct="1"/>
            <a:r>
              <a:rPr lang="en-US" dirty="0"/>
              <a:t>Methods, Instrumentation</a:t>
            </a:r>
          </a:p>
          <a:p>
            <a:pPr lvl="1" eaLnBrk="1" hangingPunct="1"/>
            <a:r>
              <a:rPr lang="en-US" dirty="0"/>
              <a:t>For most talks, only present the </a:t>
            </a:r>
            <a:r>
              <a:rPr lang="en-US" dirty="0" smtClean="0"/>
              <a:t>minimum</a:t>
            </a:r>
          </a:p>
          <a:p>
            <a:pPr lvl="1" eaLnBrk="1" hangingPunct="1"/>
            <a:r>
              <a:rPr lang="en-US" dirty="0" smtClean="0"/>
              <a:t>People can ask more if they are interested.  </a:t>
            </a:r>
          </a:p>
          <a:p>
            <a:pPr lvl="1" eaLnBrk="1" hangingPunct="1"/>
            <a:r>
              <a:rPr lang="en-US" dirty="0" smtClean="0"/>
              <a:t>Pictures!  </a:t>
            </a:r>
          </a:p>
          <a:p>
            <a:pPr eaLnBrk="1" hangingPunct="1"/>
            <a:r>
              <a:rPr lang="en-US" dirty="0"/>
              <a:t>Data </a:t>
            </a:r>
            <a:r>
              <a:rPr lang="en-US" dirty="0" smtClean="0"/>
              <a:t>Presentation</a:t>
            </a:r>
            <a:endParaRPr lang="en-US" dirty="0"/>
          </a:p>
          <a:p>
            <a:pPr lvl="1" eaLnBrk="1" hangingPunct="1"/>
            <a:r>
              <a:rPr lang="en-US" dirty="0"/>
              <a:t>Tables are useful for a small amount of data</a:t>
            </a:r>
          </a:p>
          <a:p>
            <a:pPr lvl="1" eaLnBrk="1" hangingPunct="1"/>
            <a:r>
              <a:rPr lang="en-US" dirty="0"/>
              <a:t>Include units</a:t>
            </a:r>
          </a:p>
          <a:p>
            <a:pPr lvl="1" eaLnBrk="1" hangingPunct="1"/>
            <a:r>
              <a:rPr lang="en-US" dirty="0"/>
              <a:t>Indicate data source if they are not your own</a:t>
            </a:r>
          </a:p>
          <a:p>
            <a:pPr lvl="1" eaLnBrk="1" hangingPunct="1"/>
            <a:r>
              <a:rPr lang="en-US" dirty="0"/>
              <a:t>But tables are often used badly </a:t>
            </a:r>
            <a:r>
              <a:rPr lang="en-US" dirty="0" smtClean="0"/>
              <a:t>…</a:t>
            </a:r>
          </a:p>
          <a:p>
            <a:pPr lvl="1" eaLnBrk="1" hangingPunct="1"/>
            <a:r>
              <a:rPr lang="en-US" dirty="0" smtClean="0"/>
              <a:t>Use figures instead of tables whenever possible!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73" name="Picture 65" descr="Microcosm emp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762" y="3443288"/>
            <a:ext cx="1628775" cy="3438525"/>
          </a:xfrm>
          <a:prstGeom prst="rect">
            <a:avLst/>
          </a:prstGeom>
          <a:noFill/>
          <a:extLst>
            <a:ext uri="{909E8E84-426E-40DD-AFC4-6F175D3DCCD1}">
              <a14:hiddenFill xmlns:a14="http://schemas.microsoft.com/office/drawing/2010/main">
                <a:solidFill>
                  <a:srgbClr val="FFFFFF"/>
                </a:solidFill>
              </a14:hiddenFill>
            </a:ext>
          </a:extLst>
        </p:spPr>
      </p:pic>
      <p:sp>
        <p:nvSpPr>
          <p:cNvPr id="43010" name="Rectangle 2"/>
          <p:cNvSpPr>
            <a:spLocks noGrp="1" noChangeArrowheads="1"/>
          </p:cNvSpPr>
          <p:nvPr>
            <p:ph type="title" idx="4294967295"/>
          </p:nvPr>
        </p:nvSpPr>
        <p:spPr>
          <a:xfrm>
            <a:off x="3124200" y="0"/>
            <a:ext cx="6019800" cy="1150938"/>
          </a:xfrm>
          <a:solidFill>
            <a:srgbClr val="003366"/>
          </a:solidFill>
        </p:spPr>
        <p:txBody>
          <a:bodyPr/>
          <a:lstStyle/>
          <a:p>
            <a:r>
              <a:rPr lang="en-US" b="1" dirty="0" smtClean="0">
                <a:solidFill>
                  <a:schemeClr val="bg1"/>
                </a:solidFill>
              </a:rPr>
              <a:t>Methods</a:t>
            </a:r>
            <a:endParaRPr lang="en-US" b="1" dirty="0">
              <a:solidFill>
                <a:schemeClr val="bg1"/>
              </a:solidFill>
            </a:endParaRPr>
          </a:p>
        </p:txBody>
      </p:sp>
      <p:sp>
        <p:nvSpPr>
          <p:cNvPr id="43012" name="Text Box 4"/>
          <p:cNvSpPr txBox="1">
            <a:spLocks noChangeArrowheads="1"/>
          </p:cNvSpPr>
          <p:nvPr/>
        </p:nvSpPr>
        <p:spPr bwMode="auto">
          <a:xfrm>
            <a:off x="192087" y="2133600"/>
            <a:ext cx="2457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t>Vineland Chemical, Co Superfund Site</a:t>
            </a:r>
          </a:p>
        </p:txBody>
      </p:sp>
      <p:sp>
        <p:nvSpPr>
          <p:cNvPr id="43014" name="Text Box 6"/>
          <p:cNvSpPr txBox="1">
            <a:spLocks noChangeArrowheads="1"/>
          </p:cNvSpPr>
          <p:nvPr/>
        </p:nvSpPr>
        <p:spPr bwMode="auto">
          <a:xfrm>
            <a:off x="3695700" y="405765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t>Extraction</a:t>
            </a:r>
          </a:p>
        </p:txBody>
      </p:sp>
      <p:sp>
        <p:nvSpPr>
          <p:cNvPr id="43016" name="Text Box 8"/>
          <p:cNvSpPr txBox="1">
            <a:spLocks noChangeArrowheads="1"/>
          </p:cNvSpPr>
          <p:nvPr/>
        </p:nvSpPr>
        <p:spPr bwMode="auto">
          <a:xfrm>
            <a:off x="6667500" y="4010025"/>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t>PCR</a:t>
            </a:r>
          </a:p>
        </p:txBody>
      </p:sp>
      <p:sp>
        <p:nvSpPr>
          <p:cNvPr id="43017" name="Text Box 9"/>
          <p:cNvSpPr txBox="1">
            <a:spLocks noChangeArrowheads="1"/>
          </p:cNvSpPr>
          <p:nvPr/>
        </p:nvSpPr>
        <p:spPr bwMode="auto">
          <a:xfrm>
            <a:off x="6372225" y="2466975"/>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t>Sequencing</a:t>
            </a:r>
          </a:p>
        </p:txBody>
      </p:sp>
      <p:sp>
        <p:nvSpPr>
          <p:cNvPr id="43018" name="Text Box 10"/>
          <p:cNvSpPr txBox="1">
            <a:spLocks noChangeArrowheads="1"/>
          </p:cNvSpPr>
          <p:nvPr/>
        </p:nvSpPr>
        <p:spPr bwMode="auto">
          <a:xfrm>
            <a:off x="3810000" y="2552700"/>
            <a:ext cx="1828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t>Trimming, Alignment and Tree</a:t>
            </a:r>
          </a:p>
        </p:txBody>
      </p:sp>
      <p:pic>
        <p:nvPicPr>
          <p:cNvPr id="43021" name="Picture 13" descr="MCj0278848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8350" y="4868863"/>
            <a:ext cx="509588" cy="568325"/>
          </a:xfrm>
          <a:prstGeom prst="rect">
            <a:avLst/>
          </a:prstGeom>
          <a:noFill/>
          <a:extLst>
            <a:ext uri="{909E8E84-426E-40DD-AFC4-6F175D3DCCD1}">
              <a14:hiddenFill xmlns:a14="http://schemas.microsoft.com/office/drawing/2010/main">
                <a:solidFill>
                  <a:srgbClr val="FFFFFF"/>
                </a:solidFill>
              </a14:hiddenFill>
            </a:ext>
          </a:extLst>
        </p:spPr>
      </p:pic>
      <p:pic>
        <p:nvPicPr>
          <p:cNvPr id="43026" name="Picture 18" descr="MCj0278848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1013" y="4716463"/>
            <a:ext cx="415925" cy="465137"/>
          </a:xfrm>
          <a:prstGeom prst="rect">
            <a:avLst/>
          </a:prstGeom>
          <a:noFill/>
          <a:extLst>
            <a:ext uri="{909E8E84-426E-40DD-AFC4-6F175D3DCCD1}">
              <a14:hiddenFill xmlns:a14="http://schemas.microsoft.com/office/drawing/2010/main">
                <a:solidFill>
                  <a:srgbClr val="FFFFFF"/>
                </a:solidFill>
              </a14:hiddenFill>
            </a:ext>
          </a:extLst>
        </p:spPr>
      </p:pic>
      <p:pic>
        <p:nvPicPr>
          <p:cNvPr id="43029" name="Picture 21" descr="MCj0278848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2663" y="4308475"/>
            <a:ext cx="815975" cy="911225"/>
          </a:xfrm>
          <a:prstGeom prst="rect">
            <a:avLst/>
          </a:prstGeom>
          <a:noFill/>
          <a:extLst>
            <a:ext uri="{909E8E84-426E-40DD-AFC4-6F175D3DCCD1}">
              <a14:hiddenFill xmlns:a14="http://schemas.microsoft.com/office/drawing/2010/main">
                <a:solidFill>
                  <a:srgbClr val="FFFFFF"/>
                </a:solidFill>
              </a14:hiddenFill>
            </a:ext>
          </a:extLst>
        </p:spPr>
      </p:pic>
      <p:pic>
        <p:nvPicPr>
          <p:cNvPr id="43030" name="Picture 22" descr="MCj0278848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9213" y="4486275"/>
            <a:ext cx="9302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43031" name="Picture 23" descr="MCj0278848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2113" y="4251325"/>
            <a:ext cx="815975" cy="911225"/>
          </a:xfrm>
          <a:prstGeom prst="rect">
            <a:avLst/>
          </a:prstGeom>
          <a:noFill/>
          <a:extLst>
            <a:ext uri="{909E8E84-426E-40DD-AFC4-6F175D3DCCD1}">
              <a14:hiddenFill xmlns:a14="http://schemas.microsoft.com/office/drawing/2010/main">
                <a:solidFill>
                  <a:srgbClr val="FFFFFF"/>
                </a:solidFill>
              </a14:hiddenFill>
            </a:ext>
          </a:extLst>
        </p:spPr>
      </p:pic>
      <p:pic>
        <p:nvPicPr>
          <p:cNvPr id="43032" name="Picture 24" descr="MCj0278848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0038" y="4556125"/>
            <a:ext cx="1174750" cy="1311275"/>
          </a:xfrm>
          <a:prstGeom prst="rect">
            <a:avLst/>
          </a:prstGeom>
          <a:noFill/>
          <a:extLst>
            <a:ext uri="{909E8E84-426E-40DD-AFC4-6F175D3DCCD1}">
              <a14:hiddenFill xmlns:a14="http://schemas.microsoft.com/office/drawing/2010/main">
                <a:solidFill>
                  <a:srgbClr val="FFFFFF"/>
                </a:solidFill>
              </a14:hiddenFill>
            </a:ext>
          </a:extLst>
        </p:spPr>
      </p:pic>
      <p:pic>
        <p:nvPicPr>
          <p:cNvPr id="43033" name="Picture 25" descr="MCj0278848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1063" y="4745038"/>
            <a:ext cx="415925" cy="465137"/>
          </a:xfrm>
          <a:prstGeom prst="rect">
            <a:avLst/>
          </a:prstGeom>
          <a:noFill/>
          <a:extLst>
            <a:ext uri="{909E8E84-426E-40DD-AFC4-6F175D3DCCD1}">
              <a14:hiddenFill xmlns:a14="http://schemas.microsoft.com/office/drawing/2010/main">
                <a:solidFill>
                  <a:srgbClr val="FFFFFF"/>
                </a:solidFill>
              </a14:hiddenFill>
            </a:ext>
          </a:extLst>
        </p:spPr>
      </p:pic>
      <p:pic>
        <p:nvPicPr>
          <p:cNvPr id="43034" name="Picture 26" descr="MCj0278848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9213" y="4630738"/>
            <a:ext cx="415925" cy="465137"/>
          </a:xfrm>
          <a:prstGeom prst="rect">
            <a:avLst/>
          </a:prstGeom>
          <a:noFill/>
          <a:extLst>
            <a:ext uri="{909E8E84-426E-40DD-AFC4-6F175D3DCCD1}">
              <a14:hiddenFill xmlns:a14="http://schemas.microsoft.com/office/drawing/2010/main">
                <a:solidFill>
                  <a:srgbClr val="FFFFFF"/>
                </a:solidFill>
              </a14:hiddenFill>
            </a:ext>
          </a:extLst>
        </p:spPr>
      </p:pic>
      <p:pic>
        <p:nvPicPr>
          <p:cNvPr id="43035" name="Picture 27" descr="MCj0278848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2250" y="4611688"/>
            <a:ext cx="509588" cy="568325"/>
          </a:xfrm>
          <a:prstGeom prst="rect">
            <a:avLst/>
          </a:prstGeom>
          <a:noFill/>
          <a:extLst>
            <a:ext uri="{909E8E84-426E-40DD-AFC4-6F175D3DCCD1}">
              <a14:hiddenFill xmlns:a14="http://schemas.microsoft.com/office/drawing/2010/main">
                <a:solidFill>
                  <a:srgbClr val="FFFFFF"/>
                </a:solidFill>
              </a14:hiddenFill>
            </a:ext>
          </a:extLst>
        </p:spPr>
      </p:pic>
      <p:pic>
        <p:nvPicPr>
          <p:cNvPr id="43036" name="Picture 28" descr="MCj0278848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1150" y="4887913"/>
            <a:ext cx="509588" cy="568325"/>
          </a:xfrm>
          <a:prstGeom prst="rect">
            <a:avLst/>
          </a:prstGeom>
          <a:noFill/>
          <a:extLst>
            <a:ext uri="{909E8E84-426E-40DD-AFC4-6F175D3DCCD1}">
              <a14:hiddenFill xmlns:a14="http://schemas.microsoft.com/office/drawing/2010/main">
                <a:solidFill>
                  <a:srgbClr val="FFFFFF"/>
                </a:solidFill>
              </a14:hiddenFill>
            </a:ext>
          </a:extLst>
        </p:spPr>
      </p:pic>
      <p:pic>
        <p:nvPicPr>
          <p:cNvPr id="43037" name="Picture 29" descr="MCj0278848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2700" y="4773613"/>
            <a:ext cx="509588" cy="568325"/>
          </a:xfrm>
          <a:prstGeom prst="rect">
            <a:avLst/>
          </a:prstGeom>
          <a:noFill/>
          <a:extLst>
            <a:ext uri="{909E8E84-426E-40DD-AFC4-6F175D3DCCD1}">
              <a14:hiddenFill xmlns:a14="http://schemas.microsoft.com/office/drawing/2010/main">
                <a:solidFill>
                  <a:srgbClr val="FFFFFF"/>
                </a:solidFill>
              </a14:hiddenFill>
            </a:ext>
          </a:extLst>
        </p:spPr>
      </p:pic>
      <p:pic>
        <p:nvPicPr>
          <p:cNvPr id="43038" name="Picture 30" descr="MCj0278848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7850" y="4430713"/>
            <a:ext cx="509588" cy="568325"/>
          </a:xfrm>
          <a:prstGeom prst="rect">
            <a:avLst/>
          </a:prstGeom>
          <a:noFill/>
          <a:extLst>
            <a:ext uri="{909E8E84-426E-40DD-AFC4-6F175D3DCCD1}">
              <a14:hiddenFill xmlns:a14="http://schemas.microsoft.com/office/drawing/2010/main">
                <a:solidFill>
                  <a:srgbClr val="FFFFFF"/>
                </a:solidFill>
              </a14:hiddenFill>
            </a:ext>
          </a:extLst>
        </p:spPr>
      </p:pic>
      <p:pic>
        <p:nvPicPr>
          <p:cNvPr id="43039" name="Picture 31" descr="MCj0278848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7350" y="4621213"/>
            <a:ext cx="304800" cy="339725"/>
          </a:xfrm>
          <a:prstGeom prst="rect">
            <a:avLst/>
          </a:prstGeom>
          <a:noFill/>
          <a:extLst>
            <a:ext uri="{909E8E84-426E-40DD-AFC4-6F175D3DCCD1}">
              <a14:hiddenFill xmlns:a14="http://schemas.microsoft.com/office/drawing/2010/main">
                <a:solidFill>
                  <a:srgbClr val="FFFFFF"/>
                </a:solidFill>
              </a14:hiddenFill>
            </a:ext>
          </a:extLst>
        </p:spPr>
      </p:pic>
      <p:sp>
        <p:nvSpPr>
          <p:cNvPr id="43040" name="Text Box 32"/>
          <p:cNvSpPr txBox="1">
            <a:spLocks noChangeArrowheads="1"/>
          </p:cNvSpPr>
          <p:nvPr/>
        </p:nvSpPr>
        <p:spPr bwMode="auto">
          <a:xfrm>
            <a:off x="5915025" y="2857500"/>
            <a:ext cx="2609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b="1">
                <a:solidFill>
                  <a:srgbClr val="003300"/>
                </a:solidFill>
                <a:latin typeface="Berlin Sans FB Demi" pitchFamily="34" charset="0"/>
              </a:rPr>
              <a:t>A</a:t>
            </a:r>
            <a:r>
              <a:rPr lang="en-US" b="1">
                <a:solidFill>
                  <a:srgbClr val="FF0000"/>
                </a:solidFill>
                <a:latin typeface="Berlin Sans FB Demi" pitchFamily="34" charset="0"/>
              </a:rPr>
              <a:t>T</a:t>
            </a:r>
            <a:r>
              <a:rPr lang="en-US" b="1">
                <a:latin typeface="Berlin Sans FB Demi" pitchFamily="34" charset="0"/>
              </a:rPr>
              <a:t>GG</a:t>
            </a:r>
            <a:r>
              <a:rPr lang="en-US" b="1">
                <a:solidFill>
                  <a:schemeClr val="accent2"/>
                </a:solidFill>
                <a:latin typeface="Berlin Sans FB Demi" pitchFamily="34" charset="0"/>
              </a:rPr>
              <a:t>C</a:t>
            </a:r>
            <a:r>
              <a:rPr lang="en-US" b="1">
                <a:solidFill>
                  <a:srgbClr val="FF0000"/>
                </a:solidFill>
                <a:latin typeface="Berlin Sans FB Demi" pitchFamily="34" charset="0"/>
              </a:rPr>
              <a:t>T</a:t>
            </a:r>
            <a:r>
              <a:rPr lang="en-US" b="1">
                <a:solidFill>
                  <a:schemeClr val="accent2"/>
                </a:solidFill>
                <a:latin typeface="Berlin Sans FB Demi" pitchFamily="34" charset="0"/>
              </a:rPr>
              <a:t>C</a:t>
            </a:r>
            <a:r>
              <a:rPr lang="en-US" b="1">
                <a:solidFill>
                  <a:srgbClr val="003300"/>
                </a:solidFill>
                <a:latin typeface="Berlin Sans FB Demi" pitchFamily="34" charset="0"/>
              </a:rPr>
              <a:t>AA</a:t>
            </a:r>
            <a:r>
              <a:rPr lang="en-US" b="1">
                <a:solidFill>
                  <a:srgbClr val="FF0000"/>
                </a:solidFill>
                <a:latin typeface="Berlin Sans FB Demi" pitchFamily="34" charset="0"/>
              </a:rPr>
              <a:t>T</a:t>
            </a:r>
            <a:r>
              <a:rPr lang="en-US" b="1">
                <a:latin typeface="Berlin Sans FB Demi" pitchFamily="34" charset="0"/>
              </a:rPr>
              <a:t>G</a:t>
            </a:r>
            <a:r>
              <a:rPr lang="en-US" b="1">
                <a:solidFill>
                  <a:schemeClr val="accent2"/>
                </a:solidFill>
                <a:latin typeface="Berlin Sans FB Demi" pitchFamily="34" charset="0"/>
              </a:rPr>
              <a:t>C</a:t>
            </a:r>
            <a:r>
              <a:rPr lang="en-US" b="1">
                <a:solidFill>
                  <a:srgbClr val="FF0000"/>
                </a:solidFill>
                <a:latin typeface="Berlin Sans FB Demi" pitchFamily="34" charset="0"/>
              </a:rPr>
              <a:t>TT</a:t>
            </a:r>
          </a:p>
        </p:txBody>
      </p:sp>
      <p:sp>
        <p:nvSpPr>
          <p:cNvPr id="43042" name="Line 34"/>
          <p:cNvSpPr>
            <a:spLocks noChangeShapeType="1"/>
          </p:cNvSpPr>
          <p:nvPr/>
        </p:nvSpPr>
        <p:spPr bwMode="auto">
          <a:xfrm>
            <a:off x="3962400" y="1466850"/>
            <a:ext cx="0" cy="781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44" name="Line 36"/>
          <p:cNvSpPr>
            <a:spLocks noChangeShapeType="1"/>
          </p:cNvSpPr>
          <p:nvPr/>
        </p:nvSpPr>
        <p:spPr bwMode="auto">
          <a:xfrm>
            <a:off x="3848100" y="1847850"/>
            <a:ext cx="952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43045" name="AutoShape 37"/>
          <p:cNvCxnSpPr>
            <a:cxnSpLocks noChangeShapeType="1"/>
            <a:stCxn id="43042" idx="1"/>
          </p:cNvCxnSpPr>
          <p:nvPr/>
        </p:nvCxnSpPr>
        <p:spPr bwMode="auto">
          <a:xfrm>
            <a:off x="3962400" y="2247900"/>
            <a:ext cx="24765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048" name="Line 40"/>
          <p:cNvSpPr>
            <a:spLocks noChangeShapeType="1"/>
          </p:cNvSpPr>
          <p:nvPr/>
        </p:nvSpPr>
        <p:spPr bwMode="auto">
          <a:xfrm>
            <a:off x="3981450" y="1447800"/>
            <a:ext cx="4953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50" name="Line 42"/>
          <p:cNvSpPr>
            <a:spLocks noChangeShapeType="1"/>
          </p:cNvSpPr>
          <p:nvPr/>
        </p:nvSpPr>
        <p:spPr bwMode="auto">
          <a:xfrm>
            <a:off x="4229100" y="2495550"/>
            <a:ext cx="800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51" name="Line 43"/>
          <p:cNvSpPr>
            <a:spLocks noChangeShapeType="1"/>
          </p:cNvSpPr>
          <p:nvPr/>
        </p:nvSpPr>
        <p:spPr bwMode="auto">
          <a:xfrm>
            <a:off x="4219575" y="2114550"/>
            <a:ext cx="371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52" name="Line 44"/>
          <p:cNvSpPr>
            <a:spLocks noChangeShapeType="1"/>
          </p:cNvSpPr>
          <p:nvPr/>
        </p:nvSpPr>
        <p:spPr bwMode="auto">
          <a:xfrm>
            <a:off x="4495800" y="1238250"/>
            <a:ext cx="342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53" name="Line 45"/>
          <p:cNvSpPr>
            <a:spLocks noChangeShapeType="1"/>
          </p:cNvSpPr>
          <p:nvPr/>
        </p:nvSpPr>
        <p:spPr bwMode="auto">
          <a:xfrm>
            <a:off x="4476750" y="1695450"/>
            <a:ext cx="4381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54" name="Line 46"/>
          <p:cNvSpPr>
            <a:spLocks noChangeShapeType="1"/>
          </p:cNvSpPr>
          <p:nvPr/>
        </p:nvSpPr>
        <p:spPr bwMode="auto">
          <a:xfrm>
            <a:off x="4629150" y="1962150"/>
            <a:ext cx="342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55" name="Line 47"/>
          <p:cNvSpPr>
            <a:spLocks noChangeShapeType="1"/>
          </p:cNvSpPr>
          <p:nvPr/>
        </p:nvSpPr>
        <p:spPr bwMode="auto">
          <a:xfrm>
            <a:off x="4629150" y="2228850"/>
            <a:ext cx="342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56" name="Line 48"/>
          <p:cNvSpPr>
            <a:spLocks noChangeShapeType="1"/>
          </p:cNvSpPr>
          <p:nvPr/>
        </p:nvSpPr>
        <p:spPr bwMode="auto">
          <a:xfrm flipV="1">
            <a:off x="4610100" y="1962150"/>
            <a:ext cx="0" cy="285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58" name="Line 50"/>
          <p:cNvSpPr>
            <a:spLocks noChangeShapeType="1"/>
          </p:cNvSpPr>
          <p:nvPr/>
        </p:nvSpPr>
        <p:spPr bwMode="auto">
          <a:xfrm>
            <a:off x="4476750" y="1238250"/>
            <a:ext cx="0" cy="438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43062" name="AutoShape 54"/>
          <p:cNvCxnSpPr>
            <a:cxnSpLocks noChangeShapeType="1"/>
            <a:stCxn id="43072" idx="3"/>
            <a:endCxn id="43014" idx="1"/>
          </p:cNvCxnSpPr>
          <p:nvPr/>
        </p:nvCxnSpPr>
        <p:spPr bwMode="auto">
          <a:xfrm flipV="1">
            <a:off x="2344737" y="4241007"/>
            <a:ext cx="1350963" cy="144859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63" name="AutoShape 55"/>
          <p:cNvCxnSpPr>
            <a:cxnSpLocks noChangeShapeType="1"/>
            <a:stCxn id="43014" idx="3"/>
            <a:endCxn id="43016" idx="1"/>
          </p:cNvCxnSpPr>
          <p:nvPr/>
        </p:nvCxnSpPr>
        <p:spPr bwMode="auto">
          <a:xfrm flipV="1">
            <a:off x="4914900" y="4194175"/>
            <a:ext cx="1752600" cy="476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64" name="AutoShape 56"/>
          <p:cNvCxnSpPr>
            <a:cxnSpLocks noChangeShapeType="1"/>
            <a:stCxn id="43016" idx="0"/>
            <a:endCxn id="43040" idx="2"/>
          </p:cNvCxnSpPr>
          <p:nvPr/>
        </p:nvCxnSpPr>
        <p:spPr bwMode="auto">
          <a:xfrm flipV="1">
            <a:off x="7048500" y="3224213"/>
            <a:ext cx="171450" cy="78581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65" name="AutoShape 57"/>
          <p:cNvCxnSpPr>
            <a:cxnSpLocks noChangeShapeType="1"/>
            <a:stCxn id="43017" idx="0"/>
          </p:cNvCxnSpPr>
          <p:nvPr/>
        </p:nvCxnSpPr>
        <p:spPr bwMode="auto">
          <a:xfrm flipH="1" flipV="1">
            <a:off x="5305425" y="2041525"/>
            <a:ext cx="1790700" cy="4254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3066" name="Picture 58" descr="Vadose Digg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649" y="9525"/>
            <a:ext cx="2876551" cy="2157413"/>
          </a:xfrm>
          <a:prstGeom prst="rect">
            <a:avLst/>
          </a:prstGeom>
          <a:noFill/>
          <a:extLst>
            <a:ext uri="{909E8E84-426E-40DD-AFC4-6F175D3DCCD1}">
              <a14:hiddenFill xmlns:a14="http://schemas.microsoft.com/office/drawing/2010/main">
                <a:solidFill>
                  <a:srgbClr val="FFFFFF"/>
                </a:solidFill>
              </a14:hiddenFill>
            </a:ext>
          </a:extLst>
        </p:spPr>
      </p:pic>
      <p:cxnSp>
        <p:nvCxnSpPr>
          <p:cNvPr id="43069" name="AutoShape 61"/>
          <p:cNvCxnSpPr>
            <a:cxnSpLocks noChangeShapeType="1"/>
            <a:stCxn id="43012" idx="2"/>
            <a:endCxn id="43073" idx="0"/>
          </p:cNvCxnSpPr>
          <p:nvPr/>
        </p:nvCxnSpPr>
        <p:spPr bwMode="auto">
          <a:xfrm>
            <a:off x="1420812" y="2774950"/>
            <a:ext cx="33338" cy="66833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070" name="Text Box 62"/>
          <p:cNvSpPr txBox="1">
            <a:spLocks noChangeArrowheads="1"/>
          </p:cNvSpPr>
          <p:nvPr/>
        </p:nvSpPr>
        <p:spPr bwMode="auto">
          <a:xfrm>
            <a:off x="173037" y="3124200"/>
            <a:ext cx="165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t>Microcosm</a:t>
            </a:r>
          </a:p>
        </p:txBody>
      </p:sp>
      <p:sp>
        <p:nvSpPr>
          <p:cNvPr id="43072" name="Text Box 64"/>
          <p:cNvSpPr txBox="1">
            <a:spLocks noChangeArrowheads="1"/>
          </p:cNvSpPr>
          <p:nvPr/>
        </p:nvSpPr>
        <p:spPr bwMode="auto">
          <a:xfrm>
            <a:off x="763587" y="5276850"/>
            <a:ext cx="15811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600"/>
              <a:t>Groundwater with Acetate    + Arsenate</a:t>
            </a:r>
          </a:p>
        </p:txBody>
      </p:sp>
      <p:sp>
        <p:nvSpPr>
          <p:cNvPr id="43075" name="Text Box 67"/>
          <p:cNvSpPr txBox="1">
            <a:spLocks noChangeArrowheads="1"/>
          </p:cNvSpPr>
          <p:nvPr/>
        </p:nvSpPr>
        <p:spPr bwMode="auto">
          <a:xfrm>
            <a:off x="801687" y="6172200"/>
            <a:ext cx="1485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t>Sediment</a:t>
            </a:r>
          </a:p>
        </p:txBody>
      </p:sp>
      <p:sp>
        <p:nvSpPr>
          <p:cNvPr id="43076" name="Freeform 68"/>
          <p:cNvSpPr>
            <a:spLocks/>
          </p:cNvSpPr>
          <p:nvPr/>
        </p:nvSpPr>
        <p:spPr bwMode="auto">
          <a:xfrm>
            <a:off x="763587" y="6038850"/>
            <a:ext cx="1333500" cy="114300"/>
          </a:xfrm>
          <a:custGeom>
            <a:avLst/>
            <a:gdLst>
              <a:gd name="T0" fmla="*/ 0 w 840"/>
              <a:gd name="T1" fmla="*/ 0 h 72"/>
              <a:gd name="T2" fmla="*/ 420 w 840"/>
              <a:gd name="T3" fmla="*/ 72 h 72"/>
              <a:gd name="T4" fmla="*/ 840 w 840"/>
              <a:gd name="T5" fmla="*/ 0 h 72"/>
            </a:gdLst>
            <a:ahLst/>
            <a:cxnLst>
              <a:cxn ang="0">
                <a:pos x="T0" y="T1"/>
              </a:cxn>
              <a:cxn ang="0">
                <a:pos x="T2" y="T3"/>
              </a:cxn>
              <a:cxn ang="0">
                <a:pos x="T4" y="T5"/>
              </a:cxn>
            </a:cxnLst>
            <a:rect l="0" t="0" r="r" b="b"/>
            <a:pathLst>
              <a:path w="840" h="72">
                <a:moveTo>
                  <a:pt x="0" y="0"/>
                </a:moveTo>
                <a:cubicBezTo>
                  <a:pt x="140" y="36"/>
                  <a:pt x="280" y="72"/>
                  <a:pt x="420" y="72"/>
                </a:cubicBezTo>
                <a:cubicBezTo>
                  <a:pt x="560" y="72"/>
                  <a:pt x="768" y="6"/>
                  <a:pt x="84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77" name="Freeform 69"/>
          <p:cNvSpPr>
            <a:spLocks/>
          </p:cNvSpPr>
          <p:nvPr/>
        </p:nvSpPr>
        <p:spPr bwMode="auto">
          <a:xfrm>
            <a:off x="763587" y="5162550"/>
            <a:ext cx="1333500" cy="114300"/>
          </a:xfrm>
          <a:custGeom>
            <a:avLst/>
            <a:gdLst>
              <a:gd name="T0" fmla="*/ 0 w 840"/>
              <a:gd name="T1" fmla="*/ 0 h 72"/>
              <a:gd name="T2" fmla="*/ 420 w 840"/>
              <a:gd name="T3" fmla="*/ 72 h 72"/>
              <a:gd name="T4" fmla="*/ 840 w 840"/>
              <a:gd name="T5" fmla="*/ 0 h 72"/>
            </a:gdLst>
            <a:ahLst/>
            <a:cxnLst>
              <a:cxn ang="0">
                <a:pos x="T0" y="T1"/>
              </a:cxn>
              <a:cxn ang="0">
                <a:pos x="T2" y="T3"/>
              </a:cxn>
              <a:cxn ang="0">
                <a:pos x="T4" y="T5"/>
              </a:cxn>
            </a:cxnLst>
            <a:rect l="0" t="0" r="r" b="b"/>
            <a:pathLst>
              <a:path w="840" h="72">
                <a:moveTo>
                  <a:pt x="0" y="0"/>
                </a:moveTo>
                <a:cubicBezTo>
                  <a:pt x="140" y="36"/>
                  <a:pt x="280" y="72"/>
                  <a:pt x="420" y="72"/>
                </a:cubicBezTo>
                <a:cubicBezTo>
                  <a:pt x="560" y="72"/>
                  <a:pt x="768" y="6"/>
                  <a:pt x="84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43078" name="AutoShape 70"/>
          <p:cNvCxnSpPr>
            <a:cxnSpLocks noChangeShapeType="1"/>
            <a:stCxn id="43050" idx="0"/>
            <a:endCxn id="43051" idx="0"/>
          </p:cNvCxnSpPr>
          <p:nvPr/>
        </p:nvCxnSpPr>
        <p:spPr bwMode="auto">
          <a:xfrm flipH="1" flipV="1">
            <a:off x="4219575" y="2114550"/>
            <a:ext cx="9525" cy="3810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080" name="Text Box 72"/>
          <p:cNvSpPr txBox="1">
            <a:spLocks noChangeArrowheads="1"/>
          </p:cNvSpPr>
          <p:nvPr/>
        </p:nvSpPr>
        <p:spPr bwMode="auto">
          <a:xfrm>
            <a:off x="2773363" y="5656262"/>
            <a:ext cx="1428750" cy="119062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a:solidFill>
                  <a:schemeClr val="bg1"/>
                </a:solidFill>
              </a:rPr>
              <a:t>Elemental analysis and arsenic speciation</a:t>
            </a:r>
          </a:p>
        </p:txBody>
      </p:sp>
      <p:cxnSp>
        <p:nvCxnSpPr>
          <p:cNvPr id="52" name="AutoShape 54"/>
          <p:cNvCxnSpPr>
            <a:cxnSpLocks noChangeShapeType="1"/>
            <a:stCxn id="43072" idx="3"/>
          </p:cNvCxnSpPr>
          <p:nvPr/>
        </p:nvCxnSpPr>
        <p:spPr bwMode="auto">
          <a:xfrm>
            <a:off x="2344737" y="5689600"/>
            <a:ext cx="318294" cy="58023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50146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304800"/>
            <a:ext cx="7772400" cy="1143000"/>
          </a:xfrm>
        </p:spPr>
        <p:txBody>
          <a:bodyPr/>
          <a:lstStyle/>
          <a:p>
            <a:pPr eaLnBrk="1" hangingPunct="1"/>
            <a:r>
              <a:rPr lang="en-US" sz="4600" b="1" dirty="0" err="1">
                <a:solidFill>
                  <a:schemeClr val="tx1"/>
                </a:solidFill>
              </a:rPr>
              <a:t>Esopus</a:t>
            </a:r>
            <a:r>
              <a:rPr lang="en-US" sz="4600" b="1" dirty="0">
                <a:solidFill>
                  <a:schemeClr val="tx1"/>
                </a:solidFill>
              </a:rPr>
              <a:t> </a:t>
            </a:r>
            <a:r>
              <a:rPr lang="en-US" sz="4600" b="1" dirty="0" smtClean="0">
                <a:solidFill>
                  <a:schemeClr val="tx1"/>
                </a:solidFill>
              </a:rPr>
              <a:t>Creek Hydrology</a:t>
            </a:r>
            <a:endParaRPr lang="en-US" sz="4600" b="1" dirty="0">
              <a:solidFill>
                <a:schemeClr val="tx1"/>
              </a:solidFill>
            </a:endParaRPr>
          </a:p>
        </p:txBody>
      </p:sp>
      <p:sp>
        <p:nvSpPr>
          <p:cNvPr id="17411" name="Text Box 5"/>
          <p:cNvSpPr txBox="1">
            <a:spLocks noChangeArrowheads="1"/>
          </p:cNvSpPr>
          <p:nvPr/>
        </p:nvSpPr>
        <p:spPr bwMode="auto">
          <a:xfrm>
            <a:off x="6096000" y="4267200"/>
            <a:ext cx="2667000" cy="1754326"/>
          </a:xfrm>
          <a:prstGeom prst="rect">
            <a:avLst/>
          </a:prstGeom>
          <a:noFill/>
          <a:ln w="12700">
            <a:noFill/>
            <a:miter lim="800000"/>
            <a:headEnd/>
            <a:tailEnd/>
          </a:ln>
        </p:spPr>
        <p:txBody>
          <a:bodyPr>
            <a:prstTxWarp prst="textNoShape">
              <a:avLst/>
            </a:prstTxWarp>
            <a:spAutoFit/>
          </a:bodyPr>
          <a:lstStyle/>
          <a:p>
            <a:pPr eaLnBrk="0" hangingPunct="0"/>
            <a:r>
              <a:rPr lang="en-US" dirty="0">
                <a:latin typeface="Arial" panose="020B0604020202020204" pitchFamily="34" charset="0"/>
                <a:cs typeface="Arial" panose="020B0604020202020204" pitchFamily="34" charset="0"/>
              </a:rPr>
              <a:t>Discharge of the </a:t>
            </a:r>
            <a:r>
              <a:rPr lang="en-US" dirty="0" err="1">
                <a:latin typeface="Arial" panose="020B0604020202020204" pitchFamily="34" charset="0"/>
                <a:cs typeface="Arial" panose="020B0604020202020204" pitchFamily="34" charset="0"/>
              </a:rPr>
              <a:t>Esopus</a:t>
            </a:r>
            <a:r>
              <a:rPr lang="en-US" dirty="0">
                <a:latin typeface="Arial" panose="020B0604020202020204" pitchFamily="34" charset="0"/>
                <a:cs typeface="Arial" panose="020B0604020202020204" pitchFamily="34" charset="0"/>
              </a:rPr>
              <a:t> Creek (</a:t>
            </a:r>
            <a:r>
              <a:rPr lang="en-US" dirty="0" err="1">
                <a:latin typeface="Arial" panose="020B0604020202020204" pitchFamily="34" charset="0"/>
                <a:cs typeface="Arial" panose="020B0604020202020204" pitchFamily="34" charset="0"/>
              </a:rPr>
              <a:t>Coldbrook</a:t>
            </a:r>
            <a:r>
              <a:rPr lang="en-US" dirty="0">
                <a:latin typeface="Arial" panose="020B0604020202020204" pitchFamily="34" charset="0"/>
                <a:cs typeface="Arial" panose="020B0604020202020204" pitchFamily="34" charset="0"/>
              </a:rPr>
              <a:t>, NY) and precipitation at Slide Mountain, NY (source: </a:t>
            </a:r>
            <a:r>
              <a:rPr lang="en-US" dirty="0" smtClean="0">
                <a:latin typeface="Arial" panose="020B0604020202020204" pitchFamily="34" charset="0"/>
                <a:cs typeface="Arial" panose="020B0604020202020204" pitchFamily="34" charset="0"/>
              </a:rPr>
              <a:t>USGS &amp; NCDC</a:t>
            </a:r>
            <a:r>
              <a:rPr lang="en-US" dirty="0">
                <a:latin typeface="Arial" panose="020B0604020202020204" pitchFamily="34" charset="0"/>
                <a:cs typeface="Arial" panose="020B0604020202020204" pitchFamily="34" charset="0"/>
              </a:rPr>
              <a:t>)</a:t>
            </a:r>
          </a:p>
        </p:txBody>
      </p:sp>
      <p:pic>
        <p:nvPicPr>
          <p:cNvPr id="1741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681163"/>
            <a:ext cx="5105400" cy="4872037"/>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1">
      <a:dk1>
        <a:srgbClr val="53548A"/>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rgbClr val="53548A"/>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Median</Template>
  <TotalTime>3059</TotalTime>
  <Pages>9</Pages>
  <Words>2799</Words>
  <Application>Microsoft Office PowerPoint</Application>
  <PresentationFormat>Letter Paper (8.5x11 in)</PresentationFormat>
  <Paragraphs>410</Paragraphs>
  <Slides>49</Slides>
  <Notes>38</Notes>
  <HiddenSlides>0</HiddenSlides>
  <MMClips>0</MMClips>
  <ScaleCrop>false</ScaleCrop>
  <HeadingPairs>
    <vt:vector size="8" baseType="variant">
      <vt:variant>
        <vt:lpstr>Fonts Used</vt:lpstr>
      </vt:variant>
      <vt:variant>
        <vt:i4>15</vt:i4>
      </vt:variant>
      <vt:variant>
        <vt:lpstr>Theme</vt:lpstr>
      </vt:variant>
      <vt:variant>
        <vt:i4>7</vt:i4>
      </vt:variant>
      <vt:variant>
        <vt:lpstr>Embedded OLE Servers</vt:lpstr>
      </vt:variant>
      <vt:variant>
        <vt:i4>1</vt:i4>
      </vt:variant>
      <vt:variant>
        <vt:lpstr>Slide Titles</vt:lpstr>
      </vt:variant>
      <vt:variant>
        <vt:i4>49</vt:i4>
      </vt:variant>
    </vt:vector>
  </HeadingPairs>
  <TitlesOfParts>
    <vt:vector size="72" baseType="lpstr">
      <vt:lpstr>ＭＳ Ｐゴシック</vt:lpstr>
      <vt:lpstr>Arial</vt:lpstr>
      <vt:lpstr>Berlin Sans FB Demi</vt:lpstr>
      <vt:lpstr>Blackadder ITC</vt:lpstr>
      <vt:lpstr>Bradley Hand ITC</vt:lpstr>
      <vt:lpstr>Calibri</vt:lpstr>
      <vt:lpstr>Comic Sans MS</vt:lpstr>
      <vt:lpstr>Jokerman</vt:lpstr>
      <vt:lpstr>Symbol</vt:lpstr>
      <vt:lpstr>Times</vt:lpstr>
      <vt:lpstr>Times New Roman</vt:lpstr>
      <vt:lpstr>Trebuchet MS</vt:lpstr>
      <vt:lpstr>Tw Cen MT</vt:lpstr>
      <vt:lpstr>Wingdings</vt:lpstr>
      <vt:lpstr>Wingdings 2</vt:lpstr>
      <vt:lpstr>Median</vt:lpstr>
      <vt:lpstr>Office Theme</vt:lpstr>
      <vt:lpstr>1_Office Theme</vt:lpstr>
      <vt:lpstr>2_Office Theme</vt:lpstr>
      <vt:lpstr>4_Office Theme</vt:lpstr>
      <vt:lpstr>5_Office Theme</vt:lpstr>
      <vt:lpstr>12_Office Theme</vt:lpstr>
      <vt:lpstr>Clip</vt:lpstr>
      <vt:lpstr>Giving Research Presentations Martin Stute  Barnard College &amp; Lamont-Doherty Earth Observatory</vt:lpstr>
      <vt:lpstr>Acknowledgements</vt:lpstr>
      <vt:lpstr>Outline</vt:lpstr>
      <vt:lpstr>Why give presentations</vt:lpstr>
      <vt:lpstr>How to Give an Effective Presentation: Structure</vt:lpstr>
      <vt:lpstr>Tell a Story</vt:lpstr>
      <vt:lpstr>Presenting Your Methods, Data, and Results</vt:lpstr>
      <vt:lpstr>Methods</vt:lpstr>
      <vt:lpstr>Esopus Creek Hydrology</vt:lpstr>
      <vt:lpstr>Esopus Creek Hydrology</vt:lpstr>
      <vt:lpstr>Figures</vt:lpstr>
      <vt:lpstr>PowerPoint Presentation</vt:lpstr>
      <vt:lpstr>Cartoons</vt:lpstr>
      <vt:lpstr>Some Aspects of Sustainable Development</vt:lpstr>
      <vt:lpstr>PowerPoint Presentation</vt:lpstr>
      <vt:lpstr>Preparing the Presentation</vt:lpstr>
      <vt:lpstr>What Font to Use</vt:lpstr>
      <vt:lpstr>Color</vt:lpstr>
      <vt:lpstr>PowerPoint Presentation</vt:lpstr>
      <vt:lpstr>Preparing Yourself</vt:lpstr>
      <vt:lpstr>Rehearsing</vt:lpstr>
      <vt:lpstr>What to Wear …</vt:lpstr>
      <vt:lpstr>Starting</vt:lpstr>
      <vt:lpstr>Eye Contact</vt:lpstr>
      <vt:lpstr>Presenting the Presentation</vt:lpstr>
      <vt:lpstr>Some “Don’ts”</vt:lpstr>
      <vt:lpstr>Concluding</vt:lpstr>
      <vt:lpstr>Finishing</vt:lpstr>
      <vt:lpstr>An Example</vt:lpstr>
      <vt:lpstr>Contrasting groundwater quality in areas with and without gas production by hydraulic fracturing near the PA/NY border </vt:lpstr>
      <vt:lpstr>Outline</vt:lpstr>
      <vt:lpstr>hydraulic fracturing (‘fracking’)</vt:lpstr>
      <vt:lpstr>Marcellus and Utica Shales </vt:lpstr>
      <vt:lpstr>Potential Environmental Effects</vt:lpstr>
      <vt:lpstr>Goal of study</vt:lpstr>
      <vt:lpstr>Samples collected during summer 2015</vt:lpstr>
      <vt:lpstr>Measurement</vt:lpstr>
      <vt:lpstr>PowerPoint Presentation</vt:lpstr>
      <vt:lpstr>Summary</vt:lpstr>
      <vt:lpstr>What Can Go Wrong?</vt:lpstr>
      <vt:lpstr>Uncertainty About the Material</vt:lpstr>
      <vt:lpstr>Interruptions  During Your Presentation</vt:lpstr>
      <vt:lpstr>Finishing Too Fast</vt:lpstr>
      <vt:lpstr>Running Out of Time</vt:lpstr>
      <vt:lpstr>Questions</vt:lpstr>
      <vt:lpstr>Preparing for Answers</vt:lpstr>
      <vt:lpstr>Difficult Questions</vt:lpstr>
      <vt:lpstr>Conclusions</vt:lpstr>
      <vt:lpstr>Logistics </vt:lpstr>
    </vt:vector>
  </TitlesOfParts>
  <Company>Barnard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give a scientific talk</dc:title>
  <dc:creator>Martin Stute/Stephanie Pfirman</dc:creator>
  <dc:description>for presentation in BC/CU Senior Seminar_x000d_
10/11/05</dc:description>
  <cp:lastModifiedBy>Martin Stute</cp:lastModifiedBy>
  <cp:revision>271</cp:revision>
  <cp:lastPrinted>1996-12-09T12:42:10Z</cp:lastPrinted>
  <dcterms:created xsi:type="dcterms:W3CDTF">2012-10-25T01:18:05Z</dcterms:created>
  <dcterms:modified xsi:type="dcterms:W3CDTF">2015-10-29T19:39:42Z</dcterms:modified>
</cp:coreProperties>
</file>