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1" r:id="rId3"/>
    <p:sldId id="271" r:id="rId4"/>
    <p:sldId id="258" r:id="rId5"/>
    <p:sldId id="285" r:id="rId6"/>
    <p:sldId id="269" r:id="rId7"/>
    <p:sldId id="266" r:id="rId8"/>
    <p:sldId id="337" r:id="rId9"/>
    <p:sldId id="267" r:id="rId10"/>
    <p:sldId id="335" r:id="rId11"/>
    <p:sldId id="265" r:id="rId12"/>
    <p:sldId id="259" r:id="rId13"/>
    <p:sldId id="260" r:id="rId14"/>
    <p:sldId id="268" r:id="rId15"/>
    <p:sldId id="292" r:id="rId16"/>
    <p:sldId id="296" r:id="rId17"/>
    <p:sldId id="297" r:id="rId18"/>
    <p:sldId id="261" r:id="rId19"/>
    <p:sldId id="326" r:id="rId20"/>
    <p:sldId id="308" r:id="rId21"/>
    <p:sldId id="287" r:id="rId22"/>
    <p:sldId id="333" r:id="rId23"/>
    <p:sldId id="334" r:id="rId24"/>
    <p:sldId id="278" r:id="rId25"/>
    <p:sldId id="262" r:id="rId26"/>
    <p:sldId id="263" r:id="rId27"/>
    <p:sldId id="298" r:id="rId28"/>
    <p:sldId id="328" r:id="rId29"/>
    <p:sldId id="304" r:id="rId30"/>
    <p:sldId id="275" r:id="rId31"/>
    <p:sldId id="272" r:id="rId32"/>
    <p:sldId id="280" r:id="rId33"/>
    <p:sldId id="276" r:id="rId34"/>
    <p:sldId id="273" r:id="rId35"/>
    <p:sldId id="283" r:id="rId36"/>
    <p:sldId id="284" r:id="rId37"/>
    <p:sldId id="332" r:id="rId38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9999FF"/>
    <a:srgbClr val="FFFF99"/>
    <a:srgbClr val="009900"/>
    <a:srgbClr val="FFFF00"/>
    <a:srgbClr val="003399"/>
    <a:srgbClr val="B2B2B2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7917" autoAdjust="0"/>
  </p:normalViewPr>
  <p:slideViewPr>
    <p:cSldViewPr>
      <p:cViewPr>
        <p:scale>
          <a:sx n="66" d="100"/>
          <a:sy n="66" d="100"/>
        </p:scale>
        <p:origin x="-2940" y="-152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Preferrably in front of at least one other person</a:t>
            </a:r>
          </a:p>
          <a:p>
            <a:r>
              <a:rPr lang="en-US"/>
              <a:t>…controversial point</a:t>
            </a:r>
          </a:p>
          <a:p>
            <a:r>
              <a:rPr lang="en-US"/>
              <a:t>WOMEN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excuse -- uh, um, you know (NO&lt; WE DON’T KNOW), and certainly no LIKEs</a:t>
            </a:r>
          </a:p>
          <a:p>
            <a:r>
              <a:rPr lang="en-US"/>
              <a:t>Embrace the silence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morning.  Today I’ll be talking about the pair bond in brown titi moneys in Peru.</a:t>
            </a:r>
          </a:p>
          <a:p>
            <a:r>
              <a:rPr lang="en-US"/>
              <a:t>-Specifically, I investigated why one male and one female might form an exclusive and enduring attachment.  Generally explanations for the occurrence of PB have centered on three categories of potential reproductive benefits.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BUT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slides are for your audience, and not for you -- if you’re using the slides to prompt you what to say next, then there is too much text!</a:t>
            </a:r>
          </a:p>
          <a:p>
            <a:r>
              <a:rPr lang="en-US"/>
              <a:t>Don’t let the slides replace you -- the audience will be reading and not listening (esp if have to take notes!)</a:t>
            </a:r>
          </a:p>
          <a:p>
            <a:r>
              <a:rPr lang="en-US"/>
              <a:t>These slide have more text then I would recommend - but this presentation will have a second life as as online reference tool.</a:t>
            </a:r>
          </a:p>
          <a:p>
            <a:endParaRPr lang="en-US"/>
          </a:p>
          <a:p>
            <a:r>
              <a:rPr lang="en-US"/>
              <a:t>…just no UM!</a:t>
            </a:r>
          </a:p>
          <a:p>
            <a:endParaRPr lang="en-US"/>
          </a:p>
          <a:p>
            <a:r>
              <a:rPr lang="en-US"/>
              <a:t>…so know if need to speed up or slow down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…or make comments about yourself</a:t>
            </a:r>
          </a:p>
          <a:p>
            <a:endParaRPr lang="en-US" sz="900"/>
          </a:p>
          <a:p>
            <a:r>
              <a:rPr lang="en-US" sz="900"/>
              <a:t>Tip: Everyone in the audience has come to listen to your lecture with the secret hope of hearing their work mentioned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/>
              <a:t>Or by saying, “In my final slide …” or “My final point is …”</a:t>
            </a:r>
          </a:p>
          <a:p>
            <a:endParaRPr lang="en-US" sz="1100"/>
          </a:p>
          <a:p>
            <a:r>
              <a:rPr lang="en-US" sz="1100"/>
              <a:t>…so what DID I learn about the pair bond in titi monkeys?</a:t>
            </a:r>
          </a:p>
          <a:p>
            <a:r>
              <a:rPr lang="en-US" sz="1100"/>
              <a:t>…how did my results contribute to general debate on the evolutionary function of pair bonds (in primates and other mammals)?</a:t>
            </a:r>
          </a:p>
          <a:p>
            <a:endParaRPr lang="en-US"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there was a part of your project that weren’t too clear on -- ex, particular statistical analysis -- skip right over it and hope no one asks a question about it.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…or we can discuss it after my talk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…have stories ready that are relevant to your points -- eg, I love it when I have an excuse to talk about the scandalous saga of death and divorce with y titis -- shows that pair bonds weren’t quite as permanent as previously thought.</a:t>
            </a:r>
          </a:p>
          <a:p>
            <a:r>
              <a:rPr lang="en-US"/>
              <a:t>…should be prepared to stretch if got to your half-way point too quickly -- and will have timer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..helps you see something in a new way.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100"/>
              <a:t>..Why, I’m so glad you asked</a:t>
            </a:r>
          </a:p>
          <a:p>
            <a:pPr lvl="1"/>
            <a:endParaRPr lang="en-US" sz="1100"/>
          </a:p>
          <a:p>
            <a:pPr lvl="1"/>
            <a:r>
              <a:rPr lang="en-US" sz="1100"/>
              <a:t>Generalizability of your findings to other places?  Other conditions?</a:t>
            </a:r>
          </a:p>
          <a:p>
            <a:pPr lvl="1"/>
            <a:r>
              <a:rPr lang="en-US" sz="1100"/>
              <a:t>Methodological bias?  Uncertainties?  Exceptions? </a:t>
            </a:r>
          </a:p>
          <a:p>
            <a:pPr lvl="1"/>
            <a:endParaRPr lang="en-US" sz="1100"/>
          </a:p>
          <a:p>
            <a:pPr lvl="1"/>
            <a:r>
              <a:rPr lang="en-US" sz="1100"/>
              <a:t>…after I’ve disappeared</a:t>
            </a:r>
          </a:p>
          <a:p>
            <a:pPr lvl="1"/>
            <a:r>
              <a:rPr lang="en-US" sz="1100"/>
              <a:t>…don’t BS!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96913"/>
            <a:ext cx="4516438" cy="3387725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383088"/>
            <a:ext cx="5070475" cy="40862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 relevance glaciations in general: probably most significant manifestation of climate changes on continents. Although not continuous record, glacial records have other unique strenghts:</a:t>
            </a:r>
          </a:p>
          <a:p>
            <a:pPr>
              <a:buFontTx/>
              <a:buChar char="•"/>
            </a:pPr>
            <a:r>
              <a:rPr lang="en-US"/>
              <a:t>This slide shows you a dramatic climate signal, namely the glacial retreat over the last 150 years. This example is from NZ, but I could show you similar slides from almost every glacial record world-wide! Glaciers everywhere reacted to this small signal of about 0.7oC warming since 1850 AD, which is a key argument that glaciers primarily respond on temperature changes on longer timescales. You will have a rather hard time to find this climate signal in other climate records, which illustrates the main strength of glaciers as paleo-archive: their unmatched sensititivity. On the downside: Glaciers leave a non-continuous event-record. </a:t>
            </a:r>
          </a:p>
          <a:p>
            <a:pPr>
              <a:buFontTx/>
              <a:buChar char="•"/>
            </a:pPr>
            <a:r>
              <a:rPr lang="en-US"/>
              <a:t>Glacier Events reflect changes in the hydrological cycle, I.e. climate changes on continents! As an expample, in many areas glaciers dominate the drinkwater water supply.</a:t>
            </a:r>
          </a:p>
          <a:p>
            <a:pPr>
              <a:buFontTx/>
              <a:buChar char="•"/>
            </a:pPr>
            <a:r>
              <a:rPr lang="en-US"/>
              <a:t>Glaciers and moraines wide-spread on earth in principle allowing near-global experiments </a:t>
            </a:r>
            <a:r>
              <a:rPr lang="en-US">
                <a:sym typeface="Wingdings" pitchFamily="2" charset="2"/>
              </a:rPr>
              <a:t> value as calibration for global climate models;</a:t>
            </a:r>
          </a:p>
          <a:p>
            <a:pPr>
              <a:buFontTx/>
              <a:buChar char="•"/>
            </a:pPr>
            <a:r>
              <a:rPr lang="en-US">
                <a:sym typeface="Wingdings" pitchFamily="2" charset="2"/>
              </a:rPr>
              <a:t> Glaciers and Ice Sheet active players in climate system (freshwater forcing of ocean circulation; albedo etc)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The problem so far was: There was no reliable dating tool and consequently no chronologies! I would claim that we have this universal tool now.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ED50D4B-6D3E-4BB0-8A2A-86989F942514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5B2B6E-FC75-4AF8-8899-33499B8F6C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8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93C25-8640-4DF6-B3C0-28EA3FD52D9E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0CE69-8A12-4AC1-8FB3-DD4200F7A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DA7316-C09D-4999-8BF3-A43A7C22EC12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44F2C-FBFE-4B50-83BF-F394454D5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83CFF5-8602-4625-B8F3-848FAAD318CF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D58CB6-F09A-47CB-8CAF-AF09061E6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7B83D0-5FD9-4E9D-9781-527A076B44CA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F285AB-46F7-4A2F-A89A-970301FE9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672322-7547-4044-B7FF-7C190DA6BDAB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D6DB708-1A23-48D6-BE82-A96690641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B4CC7-29BE-4DE0-BDF4-6A2FBC5E2299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A68D-43F9-46D3-BCE8-D0968E345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ED356-45EA-400E-930F-948FCB87CF78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CC5A-BB14-4D2F-B932-A2374A42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8B4AD-5DE1-40BA-AAF0-982F2EDF12AC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BDE2-2780-4C94-9FF2-CEE068D97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5383D-5790-4005-BDBC-AD4E435AAFE1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0F64-F02E-406F-9BD2-78C05F22F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1BE5B-45C8-40ED-9328-52D67CFFE93E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AC50E-C08F-4A37-A090-B504A5412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8787C-F074-422D-8280-7BB06BD8C62C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2D26-0FCC-430A-8E9C-2C2F4C700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C1AEF-46DF-4F61-A5D3-F16BA995B4D0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E95AD-0D9A-4E43-A993-B5C118421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D0DC8-1945-434C-B565-458F0753ADD8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41F04-5276-4A58-A7C8-E377DC6EA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03081022-1124-43A6-A10D-74648DD6C22B}" type="datetime1">
              <a:rPr lang="en-US"/>
              <a:pPr/>
              <a:t>10/29/2009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9911C8D0-08B4-48CE-9BF4-ED195955D2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8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ryfoxtheatre.com/theatre_specification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.msu.edu/.../powerpoint/printing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mas.edu/facilities/auditorium/index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omas.edu/ced/auditorium/Auditorium-side%20view%20of%20stage-empty.jpg&amp;imgrefurl=http://www.thomas.edu/facilities/auditorium/index.htm&amp;h=1960&amp;w=3008&amp;sz=2525&amp;hl=en&amp;start=10&amp;tbnid=_4JfUh6Iz1JyCM:&amp;tbnh=98&amp;tbnw=150&amp;prev=/images%3Fq%3Dempty%2Bauditorium%26svnum%3D10%26hl%3Den%26lr%3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omas.edu/facilities/auditorium/index.htm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ni.ac.uk/.../netmanage/networkindex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924800" cy="1524000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5600">
                <a:solidFill>
                  <a:schemeClr val="tx1"/>
                </a:solidFill>
              </a:rPr>
              <a:t>Giving </a:t>
            </a:r>
            <a:br>
              <a:rPr lang="en-US" sz="5600">
                <a:solidFill>
                  <a:schemeClr val="tx1"/>
                </a:solidFill>
              </a:rPr>
            </a:br>
            <a:r>
              <a:rPr lang="en-US" sz="5600">
                <a:solidFill>
                  <a:schemeClr val="tx1"/>
                </a:solidFill>
              </a:rPr>
              <a:t>Research Presentations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038600"/>
            <a:ext cx="6934200" cy="2438400"/>
          </a:xfrm>
          <a:noFill/>
          <a:ln/>
        </p:spPr>
        <p:txBody>
          <a:bodyPr lIns="90488" tIns="44450" rIns="90488" bIns="44450"/>
          <a:lstStyle/>
          <a:p>
            <a:pPr marL="342900" indent="-342900" algn="r"/>
            <a:r>
              <a:rPr lang="en-US" sz="3200"/>
              <a:t>Jenna Lawrence &amp; Joerg Schaefer</a:t>
            </a:r>
          </a:p>
          <a:p>
            <a:pPr marL="342900" indent="-342900" algn="ctr"/>
            <a:r>
              <a:rPr lang="en-US" sz="2400"/>
              <a:t>Modified after</a:t>
            </a:r>
          </a:p>
          <a:p>
            <a:pPr marL="342900" indent="-342900" algn="r"/>
            <a:r>
              <a:rPr lang="en-US" sz="3200"/>
              <a:t>Stephanie Pfirman</a:t>
            </a:r>
          </a:p>
          <a:p>
            <a:pPr marL="342900" indent="-342900" algn="r"/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25" y="6518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152400"/>
            <a:ext cx="344805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Esopus Creek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6096000" y="4572000"/>
            <a:ext cx="26670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Discharge of the Esopus Creek (Coldbrook, NY) and precipitation at Slide Mountain, NY (source: USGS/NCDC)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219200"/>
            <a:ext cx="5105400" cy="487203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210300" cy="1143000"/>
          </a:xfrm>
        </p:spPr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Esopus Creek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1143000"/>
            <a:ext cx="7086600" cy="48529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6156325"/>
            <a:ext cx="7315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Discharge of the Esopus Creek (Coldbrook, NY) and</a:t>
            </a:r>
          </a:p>
          <a:p>
            <a:pPr algn="ctr" eaLnBrk="0" hangingPunct="0"/>
            <a:r>
              <a:rPr lang="en-US" sz="2000">
                <a:latin typeface="Times New Roman" pitchFamily="18" charset="0"/>
              </a:rPr>
              <a:t>precipitation at Slide Mountain, NY (source: USGS/NCDC)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4600">
                <a:solidFill>
                  <a:schemeClr val="tx1"/>
                </a:solidFill>
              </a:rPr>
              <a:t>Preparing Your Data, continued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  <a:noFill/>
          <a:ln/>
        </p:spPr>
        <p:txBody>
          <a:bodyPr lIns="90488" tIns="44450" rIns="90488" bIns="44450"/>
          <a:lstStyle/>
          <a:p>
            <a:r>
              <a:rPr lang="en-US" sz="2600"/>
              <a:t>Figures</a:t>
            </a:r>
          </a:p>
          <a:p>
            <a:pPr lvl="1"/>
            <a:r>
              <a:rPr lang="en-US" sz="2200"/>
              <a:t>‘1 figure </a:t>
            </a:r>
            <a:r>
              <a:rPr lang="en-US" sz="2200">
                <a:sym typeface="Symbol" pitchFamily="18" charset="2"/>
              </a:rPr>
              <a:t></a:t>
            </a:r>
            <a:r>
              <a:rPr lang="en-US" sz="2200"/>
              <a:t> 1000 words’</a:t>
            </a:r>
          </a:p>
          <a:p>
            <a:pPr lvl="1"/>
            <a:r>
              <a:rPr lang="en-US" sz="2200"/>
              <a:t>Figures should be readable, understandable, uncluttered</a:t>
            </a:r>
          </a:p>
          <a:p>
            <a:pPr lvl="1"/>
            <a:r>
              <a:rPr lang="en-US" sz="2200"/>
              <a:t>Keep figures simple, use color logically for clarification</a:t>
            </a:r>
          </a:p>
          <a:p>
            <a:pPr lvl="2"/>
            <a:r>
              <a:rPr lang="en-US" sz="2000">
                <a:solidFill>
                  <a:srgbClr val="9999FF"/>
                </a:solidFill>
              </a:rPr>
              <a:t>Blue = cold,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red = warm, </a:t>
            </a:r>
            <a:r>
              <a:rPr lang="en-US" sz="2000">
                <a:solidFill>
                  <a:srgbClr val="B2B2B2"/>
                </a:solidFill>
              </a:rPr>
              <a:t>dark = little,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chemeClr val="hlink"/>
                </a:solidFill>
              </a:rPr>
              <a:t>bright = a lot</a:t>
            </a:r>
          </a:p>
          <a:p>
            <a:pPr lvl="2"/>
            <a:r>
              <a:rPr lang="en-US" sz="2000">
                <a:solidFill>
                  <a:srgbClr val="0000FF"/>
                </a:solidFill>
              </a:rPr>
              <a:t>Invisible color</a:t>
            </a:r>
          </a:p>
          <a:p>
            <a:pPr lvl="2"/>
            <a:r>
              <a:rPr lang="en-US" sz="2000">
                <a:solidFill>
                  <a:srgbClr val="FF0000"/>
                </a:solidFill>
              </a:rPr>
              <a:t>Meaning</a:t>
            </a:r>
            <a:r>
              <a:rPr lang="en-US" sz="2000"/>
              <a:t> </a:t>
            </a:r>
            <a:r>
              <a:rPr lang="en-US" sz="2000">
                <a:solidFill>
                  <a:srgbClr val="009900"/>
                </a:solidFill>
              </a:rPr>
              <a:t>attached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to</a:t>
            </a:r>
            <a:r>
              <a:rPr lang="en-US" sz="2000"/>
              <a:t> </a:t>
            </a:r>
            <a:r>
              <a:rPr lang="en-US" sz="2000">
                <a:solidFill>
                  <a:srgbClr val="009900"/>
                </a:solidFill>
              </a:rPr>
              <a:t>colors</a:t>
            </a:r>
            <a:r>
              <a:rPr lang="en-US" sz="2000"/>
              <a:t> (color blindness is more common than you think</a:t>
            </a:r>
          </a:p>
          <a:p>
            <a:pPr lvl="1"/>
            <a:r>
              <a:rPr lang="en-US" sz="2200"/>
              <a:t>Explain axes and variables</a:t>
            </a:r>
          </a:p>
          <a:p>
            <a:pPr lvl="1"/>
            <a:r>
              <a:rPr lang="en-US" sz="2200"/>
              <a:t>Include reference on figure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32388" y="6230938"/>
            <a:ext cx="371157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200400" cy="1703387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4600">
                <a:solidFill>
                  <a:schemeClr val="tx1"/>
                </a:solidFill>
              </a:rPr>
              <a:t>Figures continued ...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001000" cy="2209800"/>
          </a:xfrm>
          <a:noFill/>
          <a:ln/>
        </p:spPr>
        <p:txBody>
          <a:bodyPr lIns="90488" tIns="44450" rIns="90488" bIns="44450"/>
          <a:lstStyle/>
          <a:p>
            <a:r>
              <a:rPr lang="en-US" sz="2600"/>
              <a:t>Create a summary cartoon with major findings, or an illustration of the processes or problem</a:t>
            </a:r>
          </a:p>
          <a:p>
            <a:pPr lvl="1"/>
            <a:r>
              <a:rPr lang="en-US" sz="2000"/>
              <a:t>Consider showing it at the beginning and the end</a:t>
            </a:r>
          </a:p>
          <a:p>
            <a:r>
              <a:rPr lang="en-US" sz="2600"/>
              <a:t>You can use web sources for figures</a:t>
            </a:r>
          </a:p>
          <a:p>
            <a:pPr lvl="1"/>
            <a:r>
              <a:rPr lang="en-US" sz="2000"/>
              <a:t>Include reference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304800"/>
            <a:ext cx="5105400" cy="3419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Preparing the Presentation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143000"/>
            <a:ext cx="5943600" cy="4530725"/>
          </a:xfrm>
        </p:spPr>
        <p:txBody>
          <a:bodyPr/>
          <a:lstStyle/>
          <a:p>
            <a:endParaRPr lang="en-US" sz="2200"/>
          </a:p>
          <a:p>
            <a:r>
              <a:rPr lang="en-US" sz="2200"/>
              <a:t>Average not more than 1 slide per minute</a:t>
            </a:r>
          </a:p>
          <a:p>
            <a:r>
              <a:rPr lang="en-US" sz="2200"/>
              <a:t>MS Powerpoint is now standard</a:t>
            </a:r>
          </a:p>
          <a:p>
            <a:pPr lvl="1"/>
            <a:r>
              <a:rPr lang="en-US" sz="1800"/>
              <a:t>If you use something else, be careful to check it in advance</a:t>
            </a:r>
          </a:p>
          <a:p>
            <a:r>
              <a:rPr lang="en-US" sz="2200"/>
              <a:t>No sounds! Some logical animations good</a:t>
            </a:r>
          </a:p>
          <a:p>
            <a:r>
              <a:rPr lang="en-US" sz="2200"/>
              <a:t>Use 3-7 bullets per page</a:t>
            </a:r>
          </a:p>
          <a:p>
            <a:pPr lvl="1"/>
            <a:r>
              <a:rPr lang="en-US" sz="1800"/>
              <a:t>Avoid writing out, and especially reading, long and complete sentences on slides because it is really boring to the audience</a:t>
            </a:r>
          </a:p>
          <a:p>
            <a:r>
              <a:rPr lang="en-US" sz="2200"/>
              <a:t>Slide appearance (font, colors) should be consistent</a:t>
            </a:r>
          </a:p>
          <a:p>
            <a:r>
              <a:rPr lang="en-US" sz="2200"/>
              <a:t>Speelcheck</a:t>
            </a:r>
          </a:p>
        </p:txBody>
      </p:sp>
      <p:pic>
        <p:nvPicPr>
          <p:cNvPr id="26630" name="Picture 6" descr="penguin-cartoon-thumb136345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3048000"/>
            <a:ext cx="528638" cy="630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r>
              <a:rPr lang="en-US"/>
              <a:t>What Font to Use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39875" y="1143000"/>
            <a:ext cx="5778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2400">
                <a:latin typeface="Comic Sans MS" pitchFamily="66" charset="0"/>
              </a:rPr>
              <a:t>Type size should be 18 points or larger: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>
                <a:latin typeface="Comic Sans MS" pitchFamily="66" charset="0"/>
              </a:rPr>
              <a:t>18 point</a:t>
            </a:r>
            <a:endParaRPr lang="en-US" sz="2400">
              <a:latin typeface="Comic Sans MS" pitchFamily="66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000">
                <a:latin typeface="Comic Sans MS" pitchFamily="66" charset="0"/>
              </a:rPr>
              <a:t>20 point</a:t>
            </a:r>
            <a:endParaRPr lang="en-US" sz="2400">
              <a:latin typeface="Comic Sans MS" pitchFamily="66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400">
                <a:latin typeface="Comic Sans MS" pitchFamily="66" charset="0"/>
              </a:rPr>
              <a:t>24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2800">
                <a:latin typeface="Comic Sans MS" pitchFamily="66" charset="0"/>
              </a:rPr>
              <a:t>28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3600">
                <a:latin typeface="Comic Sans MS" pitchFamily="66" charset="0"/>
              </a:rPr>
              <a:t>36 point</a:t>
            </a:r>
            <a:endParaRPr lang="en-US" sz="24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3446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* References can be in 12-14 point font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8768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http://www.fw.msu.edu/orgs/gso/documents/GSOWorkshopDocsSp2006/PresentationTipsinPowerPoint.ppt#307,6,Powerpoint basics: 1.  What font to use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143000" y="5029200"/>
            <a:ext cx="7315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pitchFamily="66" charset="0"/>
              </a:rPr>
              <a:t>AVOID USING ALL CAPITAL LETTERS BECAUSE IT’S MUCH HARDER TO READ</a:t>
            </a:r>
            <a:endParaRPr lang="en-US" sz="280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Color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800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chemeClr val="bg2"/>
                </a:solidFill>
                <a:latin typeface="Comic Sans MS" pitchFamily="66" charset="0"/>
              </a:rPr>
              <a:t>Dark letters against a light background work</a:t>
            </a:r>
            <a:endParaRPr lang="en-US" sz="240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33375" y="4419600"/>
            <a:ext cx="86582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chemeClr val="bg2"/>
                </a:solidFill>
                <a:latin typeface="Comic Sans MS" pitchFamily="66" charset="0"/>
              </a:rPr>
              <a:t>Dark letters against a light background 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chemeClr val="bg2"/>
                </a:solidFill>
                <a:latin typeface="Comic Sans MS" pitchFamily="66" charset="0"/>
              </a:rPr>
              <a:t>are best for smaller rooms, especially when the lights are on for teaching</a:t>
            </a:r>
            <a:endParaRPr lang="en-US" sz="2800">
              <a:solidFill>
                <a:schemeClr val="bg2"/>
              </a:solidFill>
              <a:latin typeface="Trebuchet MS" pitchFamily="34" charset="0"/>
            </a:endParaRPr>
          </a:p>
          <a:p>
            <a:pPr algn="ctr" eaLnBrk="0" hangingPunct="0"/>
            <a:endParaRPr lang="en-US" sz="280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648200" y="6096000"/>
            <a:ext cx="43434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200">
                <a:solidFill>
                  <a:srgbClr val="FFFF00"/>
                </a:solidFill>
                <a:latin typeface="Garamond" pitchFamily="18" charset="0"/>
              </a:rPr>
              <a:t>Color</a:t>
            </a:r>
            <a:endParaRPr lang="en-US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solidFill>
                  <a:srgbClr val="99CCFF"/>
                </a:solidFill>
                <a:latin typeface="Comic Sans MS" pitchFamily="66" charset="0"/>
              </a:rPr>
              <a:t>Many experts feel that a dark blue or black background works best for talks in a large room</a:t>
            </a:r>
            <a:endParaRPr lang="en-US" sz="2400">
              <a:solidFill>
                <a:srgbClr val="99CCFF"/>
              </a:solidFill>
              <a:latin typeface="Trebuchet MS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39788" y="2743200"/>
            <a:ext cx="6854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pitchFamily="66" charset="0"/>
              </a:rPr>
              <a:t>Light letters against a dark background </a:t>
            </a:r>
          </a:p>
          <a:p>
            <a:pPr algn="ctr" eaLnBrk="0" hangingPunct="0"/>
            <a:r>
              <a:rPr lang="en-US" sz="2800">
                <a:solidFill>
                  <a:srgbClr val="99CCFF"/>
                </a:solidFill>
                <a:latin typeface="Comic Sans MS" pitchFamily="66" charset="0"/>
              </a:rPr>
              <a:t>also work</a:t>
            </a:r>
            <a:endParaRPr lang="en-US" sz="24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4600">
                <a:solidFill>
                  <a:schemeClr val="tx1"/>
                </a:solidFill>
              </a:rPr>
              <a:t>Preparing Yourself...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886200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40000"/>
              </a:spcBef>
            </a:pPr>
            <a:r>
              <a:rPr lang="en-US" sz="2900"/>
              <a:t>Immerse yourself in what you are going to say</a:t>
            </a:r>
          </a:p>
          <a:p>
            <a:pPr lvl="1">
              <a:spcBef>
                <a:spcPct val="40000"/>
              </a:spcBef>
            </a:pPr>
            <a:r>
              <a:rPr lang="en-US" sz="2400"/>
              <a:t>Web of Science/Google it: use the latest news</a:t>
            </a:r>
          </a:p>
          <a:p>
            <a:pPr>
              <a:spcBef>
                <a:spcPct val="40000"/>
              </a:spcBef>
            </a:pPr>
            <a:r>
              <a:rPr lang="en-US" sz="2900"/>
              <a:t>Make sure you are familiar with the projection equipment, remote control and Powerpoint</a:t>
            </a:r>
          </a:p>
          <a:p>
            <a:pPr lvl="1">
              <a:spcBef>
                <a:spcPct val="40000"/>
              </a:spcBef>
            </a:pPr>
            <a:r>
              <a:rPr lang="en-US" sz="2400"/>
              <a:t>Bring your presentation on a memory stick AND a laptop with power supply AND an extension cord …</a:t>
            </a:r>
          </a:p>
        </p:txBody>
      </p:sp>
      <p:pic>
        <p:nvPicPr>
          <p:cNvPr id="14344" name="Picture 8" descr="seating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228600"/>
            <a:ext cx="3600450" cy="2392363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257800" y="6172200"/>
            <a:ext cx="3479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hlinkClick r:id="rId4"/>
              </a:rPr>
              <a:t>www.terryfoxtheatre.com/theatre_specification...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Wear …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61722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500"/>
              <a:t>Dress up – maybe wear a jacket?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/>
              <a:t>More formal attire makes you appear more authoritative and you show you care enough to try to look nice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500"/>
              <a:t>From “Ask Dr. Marty” </a:t>
            </a:r>
            <a:r>
              <a:rPr lang="en-US" sz="1900"/>
              <a:t>AnimalLabNews (Jan-Feb 2007)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100"/>
              <a:t>Dark clothes are more powerful than light clothes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100"/>
              <a:t>Shirts or blouses with collars are better than collarless ones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100"/>
              <a:t>Clothes with pressed creases (!) are signs of power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en-US" sz="2000"/>
          </a:p>
        </p:txBody>
      </p:sp>
      <p:pic>
        <p:nvPicPr>
          <p:cNvPr id="158729" name="Picture 9" descr="recensie_blink_malcom_gladwe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2819400"/>
            <a:ext cx="2079625" cy="3200400"/>
          </a:xfrm>
          <a:prstGeom prst="rect">
            <a:avLst/>
          </a:prstGeom>
          <a:noFill/>
        </p:spPr>
      </p:pic>
      <p:pic>
        <p:nvPicPr>
          <p:cNvPr id="158735" name="Picture 15" descr="041008_presidential_debat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347663"/>
            <a:ext cx="2552700" cy="201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en-US" sz="4600" b="1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06725"/>
          </a:xfrm>
          <a:noFill/>
          <a:ln/>
        </p:spPr>
        <p:txBody>
          <a:bodyPr lIns="90488" tIns="44450" rIns="90488" bIns="44450"/>
          <a:lstStyle/>
          <a:p>
            <a:pPr indent="228600">
              <a:lnSpc>
                <a:spcPct val="90000"/>
              </a:lnSpc>
            </a:pPr>
            <a:r>
              <a:rPr lang="en-US" sz="2100"/>
              <a:t>How to give a good talk –technically</a:t>
            </a:r>
          </a:p>
          <a:p>
            <a:pPr indent="22860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- Structuring your story</a:t>
            </a:r>
          </a:p>
          <a:p>
            <a:pPr indent="22860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- Preparing your data/information</a:t>
            </a:r>
          </a:p>
          <a:p>
            <a:pPr indent="22860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- Present</a:t>
            </a:r>
          </a:p>
          <a:p>
            <a:pPr indent="228600"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 indent="228600">
              <a:lnSpc>
                <a:spcPct val="90000"/>
              </a:lnSpc>
            </a:pPr>
            <a:r>
              <a:rPr lang="en-US" sz="2100"/>
              <a:t>How to give a good talk – performance</a:t>
            </a:r>
          </a:p>
          <a:p>
            <a:pPr indent="228600"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 indent="228600">
              <a:lnSpc>
                <a:spcPct val="90000"/>
              </a:lnSpc>
            </a:pPr>
            <a:r>
              <a:rPr lang="en-US" sz="2100"/>
              <a:t>What can go wrong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 Your Slides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13075"/>
            <a:ext cx="8229600" cy="3463925"/>
          </a:xfrm>
        </p:spPr>
        <p:txBody>
          <a:bodyPr/>
          <a:lstStyle/>
          <a:p>
            <a:r>
              <a:rPr lang="en-US" sz="2800"/>
              <a:t>Don’t read the presentation</a:t>
            </a:r>
            <a:endParaRPr lang="en-US" sz="2900"/>
          </a:p>
          <a:p>
            <a:pPr>
              <a:spcBef>
                <a:spcPct val="40000"/>
              </a:spcBef>
            </a:pPr>
            <a:r>
              <a:rPr lang="en-US" sz="2800"/>
              <a:t>Print out copies of your slides (‘handouts’)</a:t>
            </a:r>
          </a:p>
          <a:p>
            <a:pPr lvl="1">
              <a:spcBef>
                <a:spcPct val="40000"/>
              </a:spcBef>
            </a:pPr>
            <a:r>
              <a:rPr lang="en-US" sz="2400"/>
              <a:t>You can annotate them and use them as notes</a:t>
            </a:r>
          </a:p>
          <a:p>
            <a:pPr lvl="1">
              <a:spcBef>
                <a:spcPct val="40000"/>
              </a:spcBef>
            </a:pPr>
            <a:r>
              <a:rPr lang="en-US" sz="2400"/>
              <a:t>You can review them as you’re waiting</a:t>
            </a:r>
          </a:p>
          <a:p>
            <a:pPr lvl="1">
              <a:spcBef>
                <a:spcPct val="40000"/>
              </a:spcBef>
            </a:pPr>
            <a:r>
              <a:rPr lang="en-US" sz="2400"/>
              <a:t>If everything crashes – the bulb blows, you can still make your main points in a logical way</a:t>
            </a:r>
          </a:p>
          <a:p>
            <a:pPr>
              <a:spcBef>
                <a:spcPct val="40000"/>
              </a:spcBef>
            </a:pPr>
            <a:endParaRPr lang="en-US" sz="3200"/>
          </a:p>
          <a:p>
            <a:endParaRPr lang="en-US"/>
          </a:p>
        </p:txBody>
      </p:sp>
      <p:pic>
        <p:nvPicPr>
          <p:cNvPr id="100359" name="Picture 7" descr="print handouts - 3 per p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304800"/>
            <a:ext cx="1946275" cy="2590800"/>
          </a:xfrm>
          <a:prstGeom prst="rect">
            <a:avLst/>
          </a:prstGeom>
          <a:noFill/>
        </p:spPr>
      </p:pic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6629400" y="2879725"/>
            <a:ext cx="20812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hlinkClick r:id="rId4"/>
              </a:rPr>
              <a:t>www.com.msu.edu/.../powerpoint/printing.htm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Giving a good talk - performance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 technically perfect talk can still be BORING!!</a:t>
            </a:r>
          </a:p>
          <a:p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0825" y="-76200"/>
            <a:ext cx="3584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hlinkClick r:id="rId3"/>
              </a:rPr>
              <a:t>www.thomas.edu/facilities/auditorium/index.htm</a:t>
            </a:r>
            <a:r>
              <a:rPr lang="en-US" sz="1200"/>
              <a:t> </a:t>
            </a:r>
          </a:p>
        </p:txBody>
      </p:sp>
      <p:pic>
        <p:nvPicPr>
          <p:cNvPr id="65544" name="Picture 8" descr="sleeping-audience"/>
          <p:cNvPicPr>
            <a:picLocks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752600" y="2590800"/>
            <a:ext cx="5181600" cy="3440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/>
              <a:t>Rehearsing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/>
              <a:t>Practice – actually stand up and say the words out loud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discover what you don’t understand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develop a natural flow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You come up with better phrasings and ways to describe things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It is harder to explain things than you think, practicing helps you find the words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FFFF99"/>
                </a:solidFill>
              </a:rPr>
              <a:t>Stay within the time limit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more rehearsing, the better!</a:t>
            </a:r>
            <a:endParaRPr lang="en-US" sz="2400">
              <a:solidFill>
                <a:srgbClr val="FFFF99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4648200" y="6172200"/>
            <a:ext cx="4065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  <p:pic>
        <p:nvPicPr>
          <p:cNvPr id="178181" name="Picture 5" descr="Auditorium-side%2520view%2520of%2520stage-emp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04800"/>
            <a:ext cx="2114550" cy="1381125"/>
          </a:xfrm>
          <a:prstGeom prst="rect">
            <a:avLst/>
          </a:prstGeom>
          <a:noFill/>
        </p:spPr>
      </p:pic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5330825" y="-76200"/>
            <a:ext cx="3584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hlinkClick r:id="rId5"/>
              </a:rPr>
              <a:t>www.thomas.edu/facilities/auditorium/index.htm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252" name="Picture 4" descr="uhh_ballo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1828800"/>
            <a:ext cx="5334000" cy="25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Giving the Presentation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257800" cy="4267200"/>
          </a:xfrm>
        </p:spPr>
        <p:txBody>
          <a:bodyPr/>
          <a:lstStyle/>
          <a:p>
            <a:r>
              <a:rPr lang="en-US"/>
              <a:t>Starting out is the hardest part of the talk</a:t>
            </a:r>
            <a:endParaRPr lang="en-US" b="1"/>
          </a:p>
          <a:p>
            <a:pPr lvl="1"/>
            <a:r>
              <a:rPr lang="en-US"/>
              <a:t>To get going, memorize the first few lines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562600" y="6172200"/>
            <a:ext cx="33528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  <p:pic>
        <p:nvPicPr>
          <p:cNvPr id="48137" name="Picture 9" descr="presentation entranc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1752600"/>
            <a:ext cx="320040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876800" cy="1905000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sz="4600">
                <a:solidFill>
                  <a:schemeClr val="tx1"/>
                </a:solidFill>
              </a:rPr>
              <a:t>Giving the 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38100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/>
              <a:t>Experienced speakers:</a:t>
            </a:r>
            <a:endParaRPr lang="en-US" sz="3400"/>
          </a:p>
          <a:p>
            <a:pPr lvl="1"/>
            <a:r>
              <a:rPr lang="en-US" sz="2000"/>
              <a:t>Speak freely and look directly at audience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/>
              <a:t>Inexperienced speakers:</a:t>
            </a:r>
            <a:endParaRPr lang="en-US" sz="3400"/>
          </a:p>
          <a:p>
            <a:pPr lvl="1"/>
            <a:r>
              <a:rPr lang="en-US" sz="2000"/>
              <a:t>Put outline and key points of your presentation on your slides</a:t>
            </a:r>
            <a:endParaRPr lang="en-US" sz="240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304800"/>
            <a:ext cx="2043113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324600" y="3429000"/>
            <a:ext cx="281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http://soroptimistofgreaterdavis.org/documents/images/photos/speaker.gif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458200" cy="4191000"/>
          </a:xfrm>
          <a:noFill/>
          <a:ln/>
        </p:spPr>
        <p:txBody>
          <a:bodyPr lIns="90488" tIns="44450" rIns="90488" bIns="44450"/>
          <a:lstStyle/>
          <a:p>
            <a:r>
              <a:rPr lang="en-US" sz="2600"/>
              <a:t>Look at people, not slides, during presentation</a:t>
            </a:r>
          </a:p>
          <a:p>
            <a:r>
              <a:rPr lang="en-US" sz="2600"/>
              <a:t>Stand where the figures can be seen</a:t>
            </a:r>
          </a:p>
          <a:p>
            <a:r>
              <a:rPr lang="en-US" sz="2600"/>
              <a:t>Be enthusiastic</a:t>
            </a:r>
          </a:p>
          <a:p>
            <a:r>
              <a:rPr lang="en-US" sz="2600"/>
              <a:t>Don’t worry about stopping to think</a:t>
            </a:r>
          </a:p>
          <a:p>
            <a:r>
              <a:rPr lang="en-US" sz="2600"/>
              <a:t>Don’t rush</a:t>
            </a:r>
            <a:endParaRPr lang="en-US" sz="2900"/>
          </a:p>
          <a:p>
            <a:pPr lvl="1"/>
            <a:r>
              <a:rPr lang="en-US" sz="2400"/>
              <a:t>Figure out which slide is your half-way mark and use that to check your time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334000" cy="1828800"/>
          </a:xfrm>
        </p:spPr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Giving the Presentation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212013" y="6321425"/>
            <a:ext cx="1547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www.clarityrules.org</a:t>
            </a:r>
          </a:p>
        </p:txBody>
      </p:sp>
      <p:pic>
        <p:nvPicPr>
          <p:cNvPr id="18443" name="Picture 11" descr="really_bad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228600"/>
            <a:ext cx="3586163" cy="2384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91200" cy="1627187"/>
          </a:xfrm>
        </p:spPr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Giving the Presentation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r>
              <a:rPr lang="en-US" sz="2900"/>
              <a:t>Don’t apologize </a:t>
            </a:r>
          </a:p>
          <a:p>
            <a:pPr lvl="1"/>
            <a:r>
              <a:rPr lang="en-US" sz="2500"/>
              <a:t>“I hope you’re not bored”</a:t>
            </a:r>
          </a:p>
          <a:p>
            <a:pPr lvl="1"/>
            <a:r>
              <a:rPr lang="en-US" sz="2500"/>
              <a:t>“I was working on this ‘til 3 am” </a:t>
            </a:r>
          </a:p>
          <a:p>
            <a:r>
              <a:rPr lang="en-US" sz="2900"/>
              <a:t>Don’t overuse the pointer</a:t>
            </a:r>
          </a:p>
          <a:p>
            <a:r>
              <a:rPr lang="en-US" sz="2900"/>
              <a:t>Don’t forget acknowledgements; always give proper credit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348538" y="6321425"/>
            <a:ext cx="1420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www.laylaland.org</a:t>
            </a:r>
          </a:p>
        </p:txBody>
      </p:sp>
      <p:pic>
        <p:nvPicPr>
          <p:cNvPr id="86028" name="Picture 12" descr="laser_m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09600"/>
            <a:ext cx="19526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572000" cy="1627187"/>
          </a:xfrm>
        </p:spPr>
        <p:txBody>
          <a:bodyPr/>
          <a:lstStyle/>
          <a:p>
            <a:r>
              <a:rPr lang="en-US"/>
              <a:t>Concluding Your Content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6868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500"/>
              <a:t>Announce the ending so that people are prepared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For example, with a slide titled “Conclusions”</a:t>
            </a:r>
            <a:endParaRPr lang="en-US" sz="2000" b="1"/>
          </a:p>
          <a:p>
            <a:pPr>
              <a:lnSpc>
                <a:spcPct val="110000"/>
              </a:lnSpc>
            </a:pPr>
            <a:r>
              <a:rPr lang="en-US" sz="2500"/>
              <a:t>Have only a few concluding statements</a:t>
            </a:r>
          </a:p>
          <a:p>
            <a:pPr>
              <a:lnSpc>
                <a:spcPct val="110000"/>
              </a:lnSpc>
            </a:pPr>
            <a:r>
              <a:rPr lang="en-US" sz="2500"/>
              <a:t>Come back to the big picture and summarize the significance of your work in that context</a:t>
            </a:r>
          </a:p>
          <a:p>
            <a:pPr>
              <a:lnSpc>
                <a:spcPct val="110000"/>
              </a:lnSpc>
            </a:pPr>
            <a:r>
              <a:rPr lang="en-US" sz="2500"/>
              <a:t>Open up new perspective</a:t>
            </a:r>
          </a:p>
          <a:p>
            <a:pPr lvl="1">
              <a:lnSpc>
                <a:spcPct val="110000"/>
              </a:lnSpc>
            </a:pPr>
            <a:r>
              <a:rPr lang="en-US" sz="2000"/>
              <a:t>Describe future work, potential implications</a:t>
            </a:r>
            <a:endParaRPr lang="en-US" sz="1900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056188" y="6216650"/>
            <a:ext cx="3711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330200"/>
            <a:ext cx="34290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1139825"/>
          </a:xfrm>
        </p:spPr>
        <p:txBody>
          <a:bodyPr/>
          <a:lstStyle/>
          <a:p>
            <a:r>
              <a:rPr lang="en-US"/>
              <a:t>Finishing Your Presentation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530725"/>
          </a:xfrm>
        </p:spPr>
        <p:txBody>
          <a:bodyPr/>
          <a:lstStyle/>
          <a:p>
            <a:r>
              <a:rPr lang="en-US" sz="2900"/>
              <a:t>Think carefully about your final words and how to finish your presentation strongly</a:t>
            </a:r>
          </a:p>
          <a:p>
            <a:pPr lvl="1"/>
            <a:r>
              <a:rPr lang="en-US" sz="2400"/>
              <a:t>Don’t just drift off … “I guess that’s all I have to say …”</a:t>
            </a:r>
          </a:p>
          <a:p>
            <a:pPr lvl="1"/>
            <a:r>
              <a:rPr lang="en-US" sz="2400"/>
              <a:t>You may want to actually memorize your ending lines, just as you do your starting points</a:t>
            </a:r>
            <a:endParaRPr lang="en-US" sz="2500"/>
          </a:p>
          <a:p>
            <a:r>
              <a:rPr lang="en-US" sz="2900"/>
              <a:t>Ending your talk</a:t>
            </a:r>
          </a:p>
          <a:p>
            <a:pPr lvl="1"/>
            <a:r>
              <a:rPr lang="en-US" sz="2400"/>
              <a:t>Say “Thank You” … pause for applause … then</a:t>
            </a:r>
          </a:p>
          <a:p>
            <a:pPr lvl="1"/>
            <a:r>
              <a:rPr lang="en-US" sz="2400"/>
              <a:t>Say: “Any questions?”</a:t>
            </a:r>
          </a:p>
          <a:p>
            <a:endParaRPr lang="en-US" sz="240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5100" y="304800"/>
            <a:ext cx="2247900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5257800" y="6223000"/>
            <a:ext cx="344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http://international.internet2.edu/images/CLARA-I2-MoU/i2-clara-applause.JPG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1225"/>
          </a:xfrm>
        </p:spPr>
        <p:txBody>
          <a:bodyPr/>
          <a:lstStyle/>
          <a:p>
            <a:r>
              <a:rPr lang="en-US"/>
              <a:t>Different talks – different animals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 minute conference talk</a:t>
            </a:r>
          </a:p>
          <a:p>
            <a:r>
              <a:rPr lang="en-US"/>
              <a:t>45 minute seminar talk of your project</a:t>
            </a:r>
          </a:p>
          <a:p>
            <a:r>
              <a:rPr lang="en-US"/>
              <a:t>45 minute overview talk of your field </a:t>
            </a:r>
          </a:p>
          <a:p>
            <a:pPr>
              <a:buFont typeface="Wingdings" pitchFamily="2" charset="2"/>
              <a:buNone/>
            </a:pPr>
            <a:r>
              <a:rPr lang="en-US"/>
              <a:t>   (to non-experts)</a:t>
            </a:r>
          </a:p>
          <a:p>
            <a:r>
              <a:rPr lang="en-US"/>
              <a:t>45 minute application talk (to the committee)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800600" cy="2617787"/>
          </a:xfrm>
        </p:spPr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</p:spPr>
        <p:txBody>
          <a:bodyPr/>
          <a:lstStyle/>
          <a:p>
            <a:r>
              <a:rPr lang="en-US"/>
              <a:t>RUNNING OUT OF TIME</a:t>
            </a:r>
          </a:p>
          <a:p>
            <a:r>
              <a:rPr lang="en-US"/>
              <a:t>Uncertainty about material</a:t>
            </a:r>
          </a:p>
          <a:p>
            <a:r>
              <a:rPr lang="en-US"/>
              <a:t>Interruptions</a:t>
            </a:r>
          </a:p>
          <a:p>
            <a:r>
              <a:rPr lang="en-US"/>
              <a:t>Running out of slides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979988" y="6292850"/>
            <a:ext cx="3711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291138" y="3276600"/>
            <a:ext cx="3486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1200"/>
              <a:t>www.rcpsych.ac.uk/.../ anxiety/images/grap6.jpg</a:t>
            </a:r>
            <a:r>
              <a:rPr lang="en-US" sz="1400"/>
              <a:t> 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342900"/>
            <a:ext cx="38862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19600" cy="1474787"/>
          </a:xfrm>
        </p:spPr>
        <p:txBody>
          <a:bodyPr/>
          <a:lstStyle/>
          <a:p>
            <a:r>
              <a:rPr lang="en-US"/>
              <a:t>Running Out of </a:t>
            </a:r>
            <a:br>
              <a:rPr lang="en-US"/>
            </a:br>
            <a:r>
              <a:rPr lang="en-US"/>
              <a:t>Time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11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Avoid this – impolite to other speakers and the audience: if it happens …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Do not assume that you can carry on past your time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Do not skip all of your slides looking for the right one to put on next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Conclude – on time wherever you are in your talk -- by making your main points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 Powerpoint you can just type the number of your concluding slide and press Enter to skip right to it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419600" y="6172200"/>
            <a:ext cx="430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http://www.cs.aau.dk/~luca/SLIDES/howtotalk-ru.pdf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800600" y="304800"/>
            <a:ext cx="38100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i="1">
                <a:latin typeface="Blackadder ITC" pitchFamily="82" charset="0"/>
              </a:rPr>
              <a:t>“</a:t>
            </a:r>
            <a:r>
              <a:rPr lang="en-US" sz="3200" b="1" i="1">
                <a:latin typeface="Bradley Hand ITC" pitchFamily="66" charset="0"/>
              </a:rPr>
              <a:t>He cannot speak well that cannot hold his tongue”</a:t>
            </a:r>
          </a:p>
          <a:p>
            <a:pPr algn="r"/>
            <a:r>
              <a:rPr lang="en-US"/>
              <a:t>Thomas Fuller, 1732, </a:t>
            </a:r>
            <a:r>
              <a:rPr lang="en-US" i="1"/>
              <a:t>Gnomologia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419600" y="6400800"/>
            <a:ext cx="434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http://www.fw.msu.edu/orgs/gso/documents/GSOWorkshopDocsSp2006/CairnsSpeakingAtLength.pdf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24400" cy="2084387"/>
          </a:xfrm>
        </p:spPr>
        <p:txBody>
          <a:bodyPr/>
          <a:lstStyle/>
          <a:p>
            <a:r>
              <a:rPr lang="en-US"/>
              <a:t>Uncertainty About the Material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9675"/>
            <a:ext cx="8229600" cy="3921125"/>
          </a:xfrm>
        </p:spPr>
        <p:txBody>
          <a:bodyPr/>
          <a:lstStyle/>
          <a:p>
            <a:r>
              <a:rPr lang="en-US"/>
              <a:t>Try to structure your talk so that you are sure about the material you present</a:t>
            </a:r>
          </a:p>
          <a:p>
            <a:r>
              <a:rPr lang="en-US"/>
              <a:t>If you have to address something important that you are unsure of</a:t>
            </a:r>
          </a:p>
          <a:p>
            <a:pPr lvl="1"/>
            <a:r>
              <a:rPr lang="en-US" sz="2400"/>
              <a:t>Acknowledge the gap in your understanding </a:t>
            </a:r>
          </a:p>
          <a:p>
            <a:pPr lvl="2"/>
            <a:r>
              <a:rPr lang="en-US" sz="2000"/>
              <a:t>“I’m working on it” or “I’m looking into it”</a:t>
            </a:r>
          </a:p>
          <a:p>
            <a:pPr lvl="1"/>
            <a:r>
              <a:rPr lang="en-US" sz="2400"/>
              <a:t>Better than being pressed to admit something</a:t>
            </a:r>
          </a:p>
          <a:p>
            <a:endParaRPr lang="en-US"/>
          </a:p>
        </p:txBody>
      </p:sp>
      <p:pic>
        <p:nvPicPr>
          <p:cNvPr id="54277" name="Picture 5" descr="HarrisMiracle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8800" y="304800"/>
            <a:ext cx="2971800" cy="218440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652838" y="6216650"/>
            <a:ext cx="49641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eaLnBrk="0" hangingPunct="0"/>
            <a:r>
              <a:rPr lang="en-US" sz="1200"/>
              <a:t>From </a:t>
            </a:r>
            <a:r>
              <a:rPr lang="en-US" sz="1200" i="1"/>
              <a:t>What's so Funny About Science?</a:t>
            </a:r>
            <a:r>
              <a:rPr lang="en-US" sz="1200"/>
              <a:t> by Sidney Harris (1977)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Interruptions </a:t>
            </a:r>
            <a:br>
              <a:rPr lang="en-US" sz="3800"/>
            </a:br>
            <a:r>
              <a:rPr lang="en-US" sz="3800"/>
              <a:t>During Your Presentation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8915400" cy="414972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500"/>
              <a:t>Don’t look irritated</a:t>
            </a:r>
            <a:r>
              <a:rPr lang="en-US" sz="2100"/>
              <a:t> </a:t>
            </a:r>
            <a:r>
              <a:rPr lang="en-US" sz="2500"/>
              <a:t>or rushed</a:t>
            </a:r>
            <a:endParaRPr lang="en-US" sz="2900"/>
          </a:p>
          <a:p>
            <a:pPr>
              <a:spcBef>
                <a:spcPct val="30000"/>
              </a:spcBef>
            </a:pPr>
            <a:r>
              <a:rPr lang="en-US" sz="2500"/>
              <a:t>Answer – briefly – just enough to straighten it out</a:t>
            </a:r>
          </a:p>
          <a:p>
            <a:pPr lvl="1">
              <a:spcBef>
                <a:spcPct val="30000"/>
              </a:spcBef>
            </a:pPr>
            <a:r>
              <a:rPr lang="en-US" sz="2200"/>
              <a:t>Then carry on with your presentation without checking back</a:t>
            </a:r>
          </a:p>
          <a:p>
            <a:pPr>
              <a:spcBef>
                <a:spcPct val="30000"/>
              </a:spcBef>
            </a:pPr>
            <a:r>
              <a:rPr lang="en-US" sz="2500"/>
              <a:t>A question that you will answer later in your talk?</a:t>
            </a:r>
          </a:p>
          <a:p>
            <a:pPr lvl="1">
              <a:spcBef>
                <a:spcPct val="30000"/>
              </a:spcBef>
            </a:pPr>
            <a:r>
              <a:rPr lang="en-US" sz="2200"/>
              <a:t>Say “Good point; just wait two slides”</a:t>
            </a:r>
          </a:p>
          <a:p>
            <a:pPr>
              <a:spcBef>
                <a:spcPct val="30000"/>
              </a:spcBef>
            </a:pPr>
            <a:r>
              <a:rPr lang="en-US" sz="2500"/>
              <a:t>Requires a long answer and is </a:t>
            </a:r>
            <a:r>
              <a:rPr lang="en-US" sz="2500" u="sng"/>
              <a:t>not</a:t>
            </a:r>
            <a:r>
              <a:rPr lang="en-US" sz="2500"/>
              <a:t> critical understanding?</a:t>
            </a:r>
          </a:p>
          <a:p>
            <a:pPr lvl="1">
              <a:spcBef>
                <a:spcPct val="30000"/>
              </a:spcBef>
            </a:pPr>
            <a:r>
              <a:rPr lang="en-US" sz="2200"/>
              <a:t>Say “Good point; I’ll come back to it at the end of the talk.”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132388" y="6216650"/>
            <a:ext cx="3711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705600" y="0"/>
            <a:ext cx="39624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hlinkClick r:id="rId3"/>
              </a:rPr>
              <a:t>www.neoseeker.com</a:t>
            </a:r>
            <a:endParaRPr lang="en-US" sz="1200"/>
          </a:p>
        </p:txBody>
      </p:sp>
      <p:pic>
        <p:nvPicPr>
          <p:cNvPr id="46094" name="Picture 14" descr="hu0z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81000"/>
            <a:ext cx="208756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24400" cy="1703387"/>
          </a:xfrm>
        </p:spPr>
        <p:txBody>
          <a:bodyPr/>
          <a:lstStyle/>
          <a:p>
            <a:r>
              <a:rPr lang="en-US"/>
              <a:t>Running Out of </a:t>
            </a:r>
            <a:br>
              <a:rPr lang="en-US"/>
            </a:br>
            <a:r>
              <a:rPr lang="en-US"/>
              <a:t>Slides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Short talks are better than ones that are too long</a:t>
            </a:r>
          </a:p>
          <a:p>
            <a:pPr>
              <a:lnSpc>
                <a:spcPct val="90000"/>
              </a:lnSpc>
            </a:pPr>
            <a:r>
              <a:rPr lang="en-US" sz="2600"/>
              <a:t>What to do: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Don’t make a personal comment</a:t>
            </a:r>
          </a:p>
          <a:p>
            <a:pPr lvl="2">
              <a:lnSpc>
                <a:spcPct val="90000"/>
              </a:lnSpc>
            </a:pPr>
            <a:r>
              <a:rPr lang="en-US"/>
              <a:t>“hmm, I’m running out of slides …”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Stretch it a little -- see if you can think of an example, or story, to bolster your points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Conclude unhurriedly, summarizing your main points, but don’t be repetitious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029200" y="6172200"/>
            <a:ext cx="3711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http://www.cs.aau.dk/~luca/SLIDES/howtotalk-ru.pdf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858000" y="2819400"/>
            <a:ext cx="1631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www.poeghostal.com</a:t>
            </a:r>
          </a:p>
        </p:txBody>
      </p:sp>
      <p:pic>
        <p:nvPicPr>
          <p:cNvPr id="43017" name="Picture 9" descr="PlasticMan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2900" y="304800"/>
            <a:ext cx="19177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229600" cy="3997325"/>
          </a:xfrm>
        </p:spPr>
        <p:txBody>
          <a:bodyPr/>
          <a:lstStyle/>
          <a:p>
            <a:r>
              <a:rPr lang="en-US" sz="2600"/>
              <a:t>Questions after your talk can be difficult but they definitely help you in writing up your research</a:t>
            </a:r>
          </a:p>
          <a:p>
            <a:pPr lvl="1"/>
            <a:r>
              <a:rPr lang="en-US" sz="2200"/>
              <a:t>Identifies parts the audience did not understand</a:t>
            </a:r>
          </a:p>
          <a:p>
            <a:pPr lvl="1"/>
            <a:r>
              <a:rPr lang="en-US" sz="2200"/>
              <a:t>Focuses and adds dimension to your analysis</a:t>
            </a:r>
          </a:p>
          <a:p>
            <a:r>
              <a:rPr lang="en-US" sz="2600"/>
              <a:t>You can repeat the question</a:t>
            </a:r>
          </a:p>
          <a:p>
            <a:pPr lvl="1"/>
            <a:r>
              <a:rPr lang="en-US" sz="2200"/>
              <a:t>This gives you time to think</a:t>
            </a:r>
          </a:p>
          <a:p>
            <a:pPr lvl="1"/>
            <a:r>
              <a:rPr lang="en-US" sz="2200"/>
              <a:t>The rest of the audience may not have heard the question</a:t>
            </a:r>
          </a:p>
          <a:p>
            <a:pPr lvl="1"/>
            <a:r>
              <a:rPr lang="en-US" sz="2200"/>
              <a:t>Also, if you heard the question incorrectly, it gives you an opportunity for clarification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181600" y="6194425"/>
            <a:ext cx="3683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http://www.erp.wisc.edu/profdev/Talkhandout05.doc</a:t>
            </a:r>
          </a:p>
        </p:txBody>
      </p:sp>
      <p:pic>
        <p:nvPicPr>
          <p:cNvPr id="58374" name="Picture 6" descr="howstar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89775" y="304800"/>
            <a:ext cx="1520825" cy="1981200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038600" y="6400800"/>
            <a:ext cx="47910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http://www.firekills.gov.uk/seniors/cool/howstart/images/howstart.gif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1703387"/>
          </a:xfrm>
        </p:spPr>
        <p:txBody>
          <a:bodyPr/>
          <a:lstStyle/>
          <a:p>
            <a:r>
              <a:rPr lang="en-US"/>
              <a:t>Questions and Answers, continued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21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Keep your answers short and to the point – don’t respond with another lecture</a:t>
            </a:r>
          </a:p>
          <a:p>
            <a:pPr>
              <a:lnSpc>
                <a:spcPct val="90000"/>
              </a:lnSpc>
            </a:pPr>
            <a:r>
              <a:rPr lang="en-US" sz="2600"/>
              <a:t>Anticipate typical questions and prepare for them</a:t>
            </a:r>
          </a:p>
          <a:p>
            <a:pPr>
              <a:lnSpc>
                <a:spcPct val="90000"/>
              </a:lnSpc>
            </a:pPr>
            <a:r>
              <a:rPr lang="en-US" sz="2400"/>
              <a:t>Make extra slides – perhaps on details of instrumentation or methodology</a:t>
            </a:r>
            <a:endParaRPr lang="en-US" sz="2600"/>
          </a:p>
          <a:p>
            <a:pPr>
              <a:lnSpc>
                <a:spcPct val="90000"/>
              </a:lnSpc>
            </a:pPr>
            <a:r>
              <a:rPr lang="en-US" sz="2500"/>
              <a:t>If you really don't know the answer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Say "Interesting, I will look into that" or “That’s a good point, let’s discuss it afterward”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Don't feel that you have to invent an answer on the fly -- you are only human and you can't have thought of everything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13075"/>
            <a:ext cx="7315200" cy="4530725"/>
          </a:xfrm>
        </p:spPr>
        <p:txBody>
          <a:bodyPr/>
          <a:lstStyle/>
          <a:p>
            <a:r>
              <a:rPr lang="en-US" sz="2600"/>
              <a:t>Structure your content in a way that is comfortable for you</a:t>
            </a:r>
          </a:p>
          <a:p>
            <a:r>
              <a:rPr lang="en-US" sz="2600"/>
              <a:t>Practice!</a:t>
            </a:r>
          </a:p>
          <a:p>
            <a:r>
              <a:rPr lang="en-US" sz="2600"/>
              <a:t>Think ahead about where you might encounter difficulties and figure out ways to overcome them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228600"/>
            <a:ext cx="3429000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  <a:noFill/>
          <a:ln/>
        </p:spPr>
        <p:txBody>
          <a:bodyPr lIns="90488" tIns="44450" rIns="90488" bIns="44450" anchor="ctr"/>
          <a:lstStyle/>
          <a:p>
            <a:r>
              <a:rPr lang="en-US">
                <a:solidFill>
                  <a:schemeClr val="tx1"/>
                </a:solidFill>
              </a:rPr>
              <a:t>How to Give an Effective Presentation: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Basic rule</a:t>
            </a:r>
            <a:endParaRPr lang="en-US" sz="3400"/>
          </a:p>
          <a:p>
            <a:pPr lvl="1"/>
            <a:r>
              <a:rPr lang="en-US"/>
              <a:t>Say what you are going to say</a:t>
            </a:r>
          </a:p>
          <a:p>
            <a:pPr lvl="2"/>
            <a:r>
              <a:rPr lang="en-US" sz="2000"/>
              <a:t>1-3 main points in the introduction</a:t>
            </a:r>
          </a:p>
          <a:p>
            <a:pPr lvl="1"/>
            <a:r>
              <a:rPr lang="en-US"/>
              <a:t>Say it</a:t>
            </a:r>
          </a:p>
          <a:p>
            <a:pPr lvl="2"/>
            <a:r>
              <a:rPr lang="en-US" sz="2000"/>
              <a:t>Give the talk</a:t>
            </a:r>
          </a:p>
          <a:p>
            <a:pPr lvl="1"/>
            <a:r>
              <a:rPr lang="en-US"/>
              <a:t>Then say what you said</a:t>
            </a:r>
          </a:p>
          <a:p>
            <a:pPr lvl="2"/>
            <a:r>
              <a:rPr lang="en-US" sz="2000"/>
              <a:t>Summarize main points in the conclusion</a:t>
            </a:r>
            <a:endParaRPr lang="en-US" sz="1800" i="1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15000" y="62230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/>
              <a:t>http://www.safetyoffice.uwaterloo.ca/hspm/tools/images/scaffold_stair.png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2725" y="304800"/>
            <a:ext cx="2047875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Audience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006725"/>
          </a:xfrm>
        </p:spPr>
        <p:txBody>
          <a:bodyPr/>
          <a:lstStyle/>
          <a:p>
            <a:r>
              <a:rPr lang="en-US"/>
              <a:t>Why and to whom are you giving this presentation?</a:t>
            </a:r>
          </a:p>
          <a:p>
            <a:r>
              <a:rPr lang="en-US"/>
              <a:t>What do you want the audience to learn?</a:t>
            </a:r>
          </a:p>
          <a:p>
            <a:pPr lvl="1"/>
            <a:r>
              <a:rPr lang="en-US"/>
              <a:t>Think about this as you construct your talk</a:t>
            </a:r>
          </a:p>
          <a:p>
            <a:pPr lvl="1"/>
            <a:r>
              <a:rPr lang="en-US"/>
              <a:t>Edit your slides -- delete what is unnecessary, distracting, confusing, off point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304800"/>
            <a:ext cx="2686050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/>
              <a:t>Tell a Story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r>
              <a:rPr lang="en-US" sz="2600"/>
              <a:t>Prepare your material so that it tells a story logically</a:t>
            </a:r>
          </a:p>
          <a:p>
            <a:pPr lvl="1"/>
            <a:r>
              <a:rPr lang="en-US" sz="2000"/>
              <a:t>Subject: title, authors, acknowledgements</a:t>
            </a:r>
          </a:p>
          <a:p>
            <a:pPr lvl="1"/>
            <a:r>
              <a:rPr lang="en-US" sz="2000"/>
              <a:t>Introduction/overview</a:t>
            </a:r>
          </a:p>
          <a:p>
            <a:pPr lvl="1"/>
            <a:r>
              <a:rPr lang="en-US" sz="2000"/>
              <a:t>Method/approach</a:t>
            </a:r>
          </a:p>
          <a:p>
            <a:pPr lvl="1"/>
            <a:r>
              <a:rPr lang="en-US" sz="2000"/>
              <a:t>Results/information/analysis</a:t>
            </a:r>
          </a:p>
          <a:p>
            <a:pPr lvl="1"/>
            <a:r>
              <a:rPr lang="en-US" sz="2000"/>
              <a:t>Conclusion/summary</a:t>
            </a:r>
          </a:p>
          <a:p>
            <a:r>
              <a:rPr lang="en-US" sz="2600"/>
              <a:t>Use examples and anecdotes</a:t>
            </a:r>
          </a:p>
          <a:p>
            <a:r>
              <a:rPr lang="en-US" sz="2600"/>
              <a:t>Create continuity so that your slides flow smoothly</a:t>
            </a:r>
          </a:p>
          <a:p>
            <a:pPr lvl="1"/>
            <a:r>
              <a:rPr lang="en-US" sz="2000"/>
              <a:t>Guide the audience through your story</a:t>
            </a:r>
          </a:p>
          <a:p>
            <a:pPr lvl="1"/>
            <a:r>
              <a:rPr lang="en-US" sz="2000"/>
              <a:t>Your last point on one slide can anticipate the next slide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205413" y="6243638"/>
            <a:ext cx="34686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http://www.cgd.ucar.edu/cms/agu/scientific_talk.html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241925" y="22225"/>
            <a:ext cx="3378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http://battellemedia.com/images/book_open.jpg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25" y="304800"/>
            <a:ext cx="2314575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chemeClr val="tx1"/>
                </a:solidFill>
              </a:rPr>
              <a:t>Examples, anectdotes, analoges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295400"/>
            <a:ext cx="4648200" cy="3467100"/>
          </a:xfrm>
          <a:noFill/>
          <a:ln/>
        </p:spPr>
      </p:pic>
      <p:pic>
        <p:nvPicPr>
          <p:cNvPr id="23565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1295400"/>
            <a:ext cx="4572000" cy="3417888"/>
          </a:xfrm>
          <a:noFill/>
          <a:ln/>
        </p:spPr>
      </p:pic>
      <p:pic>
        <p:nvPicPr>
          <p:cNvPr id="23568" name="Picture 16"/>
          <p:cNvPicPr>
            <a:picLocks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0" y="2667000"/>
            <a:ext cx="9144000" cy="3494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25" name="Group 13"/>
          <p:cNvGrpSpPr>
            <a:grpSpLocks/>
          </p:cNvGrpSpPr>
          <p:nvPr/>
        </p:nvGrpSpPr>
        <p:grpSpPr bwMode="auto">
          <a:xfrm>
            <a:off x="2590800" y="304800"/>
            <a:ext cx="6369050" cy="5738813"/>
            <a:chOff x="864" y="490"/>
            <a:chExt cx="4012" cy="3615"/>
          </a:xfrm>
        </p:grpSpPr>
        <p:pic>
          <p:nvPicPr>
            <p:cNvPr id="192514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76" y="490"/>
              <a:ext cx="3045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2524" name="Group 12"/>
            <p:cNvGrpSpPr>
              <a:grpSpLocks/>
            </p:cNvGrpSpPr>
            <p:nvPr/>
          </p:nvGrpSpPr>
          <p:grpSpPr bwMode="auto">
            <a:xfrm>
              <a:off x="864" y="816"/>
              <a:ext cx="4012" cy="3289"/>
              <a:chOff x="864" y="816"/>
              <a:chExt cx="4012" cy="3289"/>
            </a:xfrm>
          </p:grpSpPr>
          <p:sp>
            <p:nvSpPr>
              <p:cNvPr id="192515" name="Text Box 3"/>
              <p:cNvSpPr txBox="1">
                <a:spLocks noChangeArrowheads="1"/>
              </p:cNvSpPr>
              <p:nvPr/>
            </p:nvSpPr>
            <p:spPr bwMode="auto">
              <a:xfrm>
                <a:off x="2400" y="2784"/>
                <a:ext cx="2400" cy="25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 b="1"/>
                  <a:t>Glaciers and Climate Change</a:t>
                </a:r>
              </a:p>
            </p:txBody>
          </p:sp>
          <p:sp>
            <p:nvSpPr>
              <p:cNvPr id="192516" name="Text Box 4"/>
              <p:cNvSpPr txBox="1">
                <a:spLocks noChangeArrowheads="1"/>
              </p:cNvSpPr>
              <p:nvPr/>
            </p:nvSpPr>
            <p:spPr bwMode="auto">
              <a:xfrm>
                <a:off x="4128" y="2448"/>
                <a:ext cx="7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FF0000"/>
                    </a:solidFill>
                  </a:rPr>
                  <a:t>1860 AD</a:t>
                </a:r>
              </a:p>
            </p:txBody>
          </p:sp>
          <p:sp>
            <p:nvSpPr>
              <p:cNvPr id="192517" name="Line 5"/>
              <p:cNvSpPr>
                <a:spLocks noChangeShapeType="1"/>
              </p:cNvSpPr>
              <p:nvPr/>
            </p:nvSpPr>
            <p:spPr bwMode="auto">
              <a:xfrm flipH="1" flipV="1">
                <a:off x="3456" y="864"/>
                <a:ext cx="432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18" name="Text Box 6"/>
              <p:cNvSpPr txBox="1">
                <a:spLocks noChangeArrowheads="1"/>
              </p:cNvSpPr>
              <p:nvPr/>
            </p:nvSpPr>
            <p:spPr bwMode="auto">
              <a:xfrm rot="4387296">
                <a:off x="2441" y="1591"/>
                <a:ext cx="1724" cy="173"/>
              </a:xfrm>
              <a:prstGeom prst="rect">
                <a:avLst/>
              </a:prstGeom>
              <a:solidFill>
                <a:schemeClr val="tx2">
                  <a:alpha val="39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rgbClr val="FF0000"/>
                    </a:solidFill>
                  </a:rPr>
                  <a:t>Climate change over the last 150 yr</a:t>
                </a:r>
              </a:p>
            </p:txBody>
          </p:sp>
          <p:pic>
            <p:nvPicPr>
              <p:cNvPr id="192519" name="Picture 7" descr="haast_map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776" y="3072"/>
                <a:ext cx="3088" cy="1033"/>
              </a:xfrm>
              <a:prstGeom prst="rect">
                <a:avLst/>
              </a:prstGeom>
              <a:noFill/>
            </p:spPr>
          </p:pic>
          <p:sp>
            <p:nvSpPr>
              <p:cNvPr id="192520" name="Text Box 8"/>
              <p:cNvSpPr txBox="1">
                <a:spLocks noChangeArrowheads="1"/>
              </p:cNvSpPr>
              <p:nvPr/>
            </p:nvSpPr>
            <p:spPr bwMode="auto">
              <a:xfrm>
                <a:off x="864" y="3216"/>
                <a:ext cx="90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66FFFF"/>
                    </a:solidFill>
                  </a:rPr>
                  <a:t>Drawing by</a:t>
                </a:r>
              </a:p>
              <a:p>
                <a:pPr eaLnBrk="0" hangingPunct="0"/>
                <a:r>
                  <a:rPr lang="en-US">
                    <a:solidFill>
                      <a:srgbClr val="66FFFF"/>
                    </a:solidFill>
                  </a:rPr>
                  <a:t>Julius Haast</a:t>
                </a:r>
              </a:p>
              <a:p>
                <a:pPr eaLnBrk="0" hangingPunct="0"/>
                <a:r>
                  <a:rPr lang="en-US">
                    <a:solidFill>
                      <a:srgbClr val="66FFFF"/>
                    </a:solidFill>
                  </a:rPr>
                  <a:t>1863</a:t>
                </a:r>
              </a:p>
            </p:txBody>
          </p:sp>
        </p:grpSp>
      </p:grpSp>
      <p:sp>
        <p:nvSpPr>
          <p:cNvPr id="1925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  <a:noFill/>
          <a:ln/>
        </p:spPr>
        <p:txBody>
          <a:bodyPr/>
          <a:lstStyle/>
          <a:p>
            <a:r>
              <a:rPr lang="en-US" sz="3200"/>
              <a:t>	</a:t>
            </a:r>
            <a:r>
              <a:rPr lang="en-US" sz="4000"/>
              <a:t>Illustrate</a:t>
            </a:r>
            <a:br>
              <a:rPr lang="en-US" sz="4000"/>
            </a:br>
            <a:r>
              <a:rPr lang="en-US" sz="2800"/>
              <a:t>(e.g. ‘climate change’)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Presenting Your Methods, Data, and Results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810000"/>
          </a:xfrm>
        </p:spPr>
        <p:txBody>
          <a:bodyPr/>
          <a:lstStyle/>
          <a:p>
            <a:r>
              <a:rPr lang="en-US"/>
              <a:t>Methods, Instrumentation</a:t>
            </a:r>
          </a:p>
          <a:p>
            <a:pPr lvl="1"/>
            <a:r>
              <a:rPr lang="en-US"/>
              <a:t>For most talks, only present the minimum</a:t>
            </a:r>
          </a:p>
          <a:p>
            <a:r>
              <a:rPr lang="en-US"/>
              <a:t>Data Tables</a:t>
            </a:r>
          </a:p>
          <a:p>
            <a:pPr lvl="1"/>
            <a:r>
              <a:rPr lang="en-US"/>
              <a:t>Tables are useful for a small amount of data</a:t>
            </a:r>
          </a:p>
          <a:p>
            <a:pPr lvl="1"/>
            <a:r>
              <a:rPr lang="en-US"/>
              <a:t>Include units</a:t>
            </a:r>
          </a:p>
          <a:p>
            <a:pPr lvl="1"/>
            <a:r>
              <a:rPr lang="en-US"/>
              <a:t>Indicate data source if they are not your own</a:t>
            </a:r>
          </a:p>
          <a:p>
            <a:pPr lvl="1"/>
            <a:r>
              <a:rPr lang="en-US"/>
              <a:t>But tables are often used badly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4"/>
</p:tagLst>
</file>

<file path=ppt/theme/theme1.xml><?xml version="1.0" encoding="utf-8"?>
<a:theme xmlns:a="http://schemas.openxmlformats.org/drawingml/2006/main" name="Edge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2218</TotalTime>
  <Pages>9</Pages>
  <Words>2385</Words>
  <Application>Microsoft Office PowerPoint</Application>
  <PresentationFormat>Letter Paper (8.5x11 in)</PresentationFormat>
  <Paragraphs>292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Times New Roman</vt:lpstr>
      <vt:lpstr>Garamond</vt:lpstr>
      <vt:lpstr>Arial</vt:lpstr>
      <vt:lpstr>Wingdings</vt:lpstr>
      <vt:lpstr>Symbol</vt:lpstr>
      <vt:lpstr>Comic Sans MS</vt:lpstr>
      <vt:lpstr>Trebuchet MS</vt:lpstr>
      <vt:lpstr>Times</vt:lpstr>
      <vt:lpstr>Blackadder ITC</vt:lpstr>
      <vt:lpstr>Bradley Hand ITC</vt:lpstr>
      <vt:lpstr>Edge</vt:lpstr>
      <vt:lpstr>Giving  Research Presentations</vt:lpstr>
      <vt:lpstr>Outline</vt:lpstr>
      <vt:lpstr>Different talks – different animals</vt:lpstr>
      <vt:lpstr>How to Give an Effective Presentation: Structure</vt:lpstr>
      <vt:lpstr>Audience</vt:lpstr>
      <vt:lpstr>Tell a Story</vt:lpstr>
      <vt:lpstr>Examples, anectdotes, analoges</vt:lpstr>
      <vt:lpstr> Illustrate (e.g. ‘climate change’)</vt:lpstr>
      <vt:lpstr>Presenting Your Methods, Data, and Results</vt:lpstr>
      <vt:lpstr>Esopus Creek</vt:lpstr>
      <vt:lpstr>Esopus Creek</vt:lpstr>
      <vt:lpstr>Preparing Your Data, continued</vt:lpstr>
      <vt:lpstr>Figures continued ...</vt:lpstr>
      <vt:lpstr>Preparing the Presentation</vt:lpstr>
      <vt:lpstr>What Font to Use</vt:lpstr>
      <vt:lpstr>Color</vt:lpstr>
      <vt:lpstr>Slide 17</vt:lpstr>
      <vt:lpstr>Preparing Yourself...</vt:lpstr>
      <vt:lpstr>What to Wear …</vt:lpstr>
      <vt:lpstr>Print Your Slides</vt:lpstr>
      <vt:lpstr>Giving a good talk - performance</vt:lpstr>
      <vt:lpstr>Rehearsing</vt:lpstr>
      <vt:lpstr>Slide 23</vt:lpstr>
      <vt:lpstr>Giving the Presentation</vt:lpstr>
      <vt:lpstr>Giving the Presentation</vt:lpstr>
      <vt:lpstr>Giving the Presentation</vt:lpstr>
      <vt:lpstr>Giving the Presentation</vt:lpstr>
      <vt:lpstr>Concluding Your Content</vt:lpstr>
      <vt:lpstr>Finishing Your Presentation</vt:lpstr>
      <vt:lpstr>What Can Go Wrong?</vt:lpstr>
      <vt:lpstr>Running Out of  Time</vt:lpstr>
      <vt:lpstr>Uncertainty About the Material</vt:lpstr>
      <vt:lpstr>Interruptions  During Your Presentation</vt:lpstr>
      <vt:lpstr>Running Out of  Slides</vt:lpstr>
      <vt:lpstr>Questions and Answers</vt:lpstr>
      <vt:lpstr>Questions and Answers, continued</vt:lpstr>
      <vt:lpstr>Conclusions</vt:lpstr>
    </vt:vector>
  </TitlesOfParts>
  <Company>Barnard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scientific talk</dc:title>
  <dc:subject/>
  <dc:creator>Martin Stute/Stephanie Pfirman</dc:creator>
  <cp:keywords/>
  <dc:description>for presentation in BC/CU Senior Seminar_x000d_
10/11/05</dc:description>
  <cp:lastModifiedBy>Martin Stute</cp:lastModifiedBy>
  <cp:revision>217</cp:revision>
  <cp:lastPrinted>2009-10-29T02:27:23Z</cp:lastPrinted>
  <dcterms:created xsi:type="dcterms:W3CDTF">1996-12-09T12:05:26Z</dcterms:created>
  <dcterms:modified xsi:type="dcterms:W3CDTF">2009-10-29T22:50:16Z</dcterms:modified>
</cp:coreProperties>
</file>