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58" r:id="rId5"/>
    <p:sldId id="259" r:id="rId6"/>
    <p:sldId id="268" r:id="rId7"/>
    <p:sldId id="271" r:id="rId8"/>
    <p:sldId id="269" r:id="rId9"/>
    <p:sldId id="270" r:id="rId10"/>
    <p:sldId id="261" r:id="rId11"/>
    <p:sldId id="262" r:id="rId12"/>
    <p:sldId id="272" r:id="rId13"/>
    <p:sldId id="263" r:id="rId14"/>
    <p:sldId id="264" r:id="rId15"/>
    <p:sldId id="265" r:id="rId16"/>
    <p:sldId id="26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62" autoAdjust="0"/>
    <p:restoredTop sz="99491" autoAdjust="0"/>
  </p:normalViewPr>
  <p:slideViewPr>
    <p:cSldViewPr>
      <p:cViewPr varScale="1">
        <p:scale>
          <a:sx n="84" d="100"/>
          <a:sy n="84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EA8CD35E-FC04-4222-B098-43A86FDAAB8F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4794C127-38B8-468C-BD85-1D54D7941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2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41940A-E1B1-47DB-A8D7-2F830FCB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9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7A79-4A68-4F66-B1F6-354FDC3DD489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28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4A05-9BE0-452E-831A-3798058FCE1D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78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30B86-0379-4238-B0E2-B540270CEAAC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52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1B872-1996-46F5-8C98-861F280881EE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659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D479F-7819-43D9-BE30-384467E7118E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050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3CA7-71A6-4080-AC99-51DC283EEDCB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09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03403-4187-4EA8-B05A-583EC72A7779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242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9810A-C30F-458D-9393-9D5482447412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0017E-7673-453F-A220-87D6D141A223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272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02573-EE6B-492F-8CD6-9A906DBCC109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014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43FD-AF81-4574-BA66-F41F01C3F20A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499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4B73D-DFE4-4CBE-A3D5-948C9CA37EDF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609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873E-E05E-40A6-B59B-50062B46BD5C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14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78958-8A05-4516-A0D8-058032529C33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707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BFDC-7009-4EC8-84EA-E9C39BB2FE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5BAC9-23E4-48F2-A869-0AF8B4A5A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7D3E1-6F7D-4054-B6D4-0F2AD6428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13814-F3A0-4DE3-BB54-51653BDB0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3346-5129-4159-8602-A8ECA0F7E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39C20-2A0F-4B32-BCEC-0C6BFE054D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BF505-4A8D-4E65-830E-3995D45A2B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6A8F3-A456-4955-B0EE-B7C87D2D8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A6415-C205-4BE3-B3A0-B7A4E47B4E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FBFFE-0E0A-494F-81CD-C78F21EF98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A62F5-A06B-444D-B328-68484639E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B96E36-5B0B-49BE-AD66-FC6B9A2B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01000" cy="1752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ook Antiqua" pitchFamily="18" charset="0"/>
                <a:cs typeface="Times New Roman" pitchFamily="18" charset="0"/>
              </a:rPr>
              <a:t>HOW TO GET AHEAD IN </a:t>
            </a:r>
            <a:br>
              <a:rPr lang="en-US" sz="3200" b="1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Book Antiqua" pitchFamily="18" charset="0"/>
                <a:cs typeface="Times New Roman" pitchFamily="18" charset="0"/>
              </a:rPr>
              <a:t>PROFESSIONAL ORGANIZATIONAL ENVIRONMENTS</a:t>
            </a:r>
            <a:endParaRPr lang="en-US" sz="32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95800"/>
            <a:ext cx="6400800" cy="1752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BY STEVEN COHEN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COLUMBIA UNIVERSITY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SIPA &amp; EARTH INSTITUTE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May 2019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2DAD7EE-2F88-4490-8AF7-B7A7DC30A3F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77724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The importance of listening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The importance of informal relations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Learning to read your boss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Preserving your boss’ time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Professionalism: 	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Honesty, Ethics, Communication Skills, Reliability, Punctuality, Dress, Respect for Others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Knowing what you don’t know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Learning how to ask for help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Getting along with people</a:t>
            </a:r>
          </a:p>
          <a:p>
            <a:pPr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Dealing with bad assignments and getting good ones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DDEDF6E-1B98-4862-A151-6AF65098549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sz="4000" b="1" dirty="0" smtClean="0">
                <a:latin typeface="Garamond"/>
                <a:cs typeface="Garamond"/>
              </a:rPr>
              <a:t>4. SUCCEEDING ON THE JOB</a:t>
            </a:r>
            <a:endParaRPr lang="en-US" sz="4000" b="1" dirty="0">
              <a:latin typeface="Garamond"/>
              <a:cs typeface="Garamond"/>
            </a:endParaRPr>
          </a:p>
        </p:txBody>
      </p:sp>
      <p:pic>
        <p:nvPicPr>
          <p:cNvPr id="1026" name="Picture 2" descr="Quick Guide: Redefining Suc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019300" cy="1009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5125"/>
            <a:ext cx="7772400" cy="930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Garamond"/>
                <a:cs typeface="Garamond"/>
              </a:rPr>
              <a:t>5. BUILDING SKILLS AND COMPETENCIES</a:t>
            </a:r>
            <a:endParaRPr lang="en-US" sz="3600" dirty="0" smtClean="0">
              <a:latin typeface="Garamond"/>
              <a:cs typeface="Garamond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1534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Finding jobs that develop new skills</a:t>
            </a:r>
          </a:p>
          <a:p>
            <a:pPr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Finance and accounting</a:t>
            </a:r>
          </a:p>
          <a:p>
            <a:pPr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Sustainability management</a:t>
            </a:r>
          </a:p>
          <a:p>
            <a:pPr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400" dirty="0" smtClean="0"/>
              <a:t>Environmental science and policy</a:t>
            </a:r>
          </a:p>
          <a:p>
            <a:pPr lvl="1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Technology for sustainable development- energy, food, water and health care</a:t>
            </a:r>
          </a:p>
          <a:p>
            <a:pPr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Computing, data analysis, coding, management and geographic information systems (MIS) (GIS)</a:t>
            </a:r>
          </a:p>
          <a:p>
            <a:pPr>
              <a:lnSpc>
                <a:spcPct val="80000"/>
              </a:lnSpc>
              <a:buSzPct val="150000"/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B4363B5-93F5-41A2-82C0-DC49F1299887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505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Management, team building, strategy formulation</a:t>
            </a:r>
          </a:p>
          <a:p>
            <a:pPr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Public relations, media relations, communication skills</a:t>
            </a:r>
          </a:p>
          <a:p>
            <a:pPr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Lobbying and legislative relations</a:t>
            </a:r>
          </a:p>
          <a:p>
            <a:pPr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Research and policy analysis</a:t>
            </a:r>
          </a:p>
          <a:p>
            <a:pPr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Fundraising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79FB5-6C30-472B-9A4B-5E96303D08C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5125"/>
            <a:ext cx="7772400" cy="930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Garamond"/>
                <a:cs typeface="Garamond"/>
              </a:rPr>
              <a:t>5. BUILDING SKILLS AND COMPETENCIES</a:t>
            </a:r>
            <a:endParaRPr lang="en-US" sz="3600" dirty="0" smtClean="0">
              <a:latin typeface="Garamond"/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4317809"/>
            <a:ext cx="4178300" cy="21187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8392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Garamond"/>
                <a:cs typeface="Garamond"/>
              </a:rPr>
              <a:t>6. DEVELOPING A PROFESSIONAL  REPUTATION</a:t>
            </a:r>
            <a:endParaRPr lang="en-US" sz="3600" dirty="0" smtClean="0">
              <a:latin typeface="Garamond"/>
              <a:cs typeface="Garamond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7924800" cy="4648200"/>
          </a:xfrm>
        </p:spPr>
        <p:txBody>
          <a:bodyPr>
            <a:normAutofit/>
          </a:bodyPr>
          <a:lstStyle/>
          <a:p>
            <a:pPr>
              <a:buSzPct val="12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Getting known for your competence</a:t>
            </a:r>
          </a:p>
          <a:p>
            <a:pPr>
              <a:buSzPct val="12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Getting and sharing authorship and credit</a:t>
            </a:r>
          </a:p>
          <a:p>
            <a:pPr>
              <a:buSzPct val="12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Protecting your good name</a:t>
            </a:r>
          </a:p>
          <a:p>
            <a:pPr>
              <a:buSzPct val="12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Knowing when to quit</a:t>
            </a:r>
          </a:p>
          <a:p>
            <a:pPr>
              <a:buSzPct val="120000"/>
              <a:buFont typeface="Arial"/>
              <a:buChar char="•"/>
            </a:pPr>
            <a:r>
              <a:rPr lang="en-US" sz="2400" dirty="0" smtClean="0">
                <a:cs typeface="Times New Roman" pitchFamily="18" charset="0"/>
              </a:rPr>
              <a:t>The opportunities and dangers of politics and advocacy</a:t>
            </a: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E525D6D-54BB-4E1D-B57F-337CC24DF9A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267200"/>
            <a:ext cx="4343400" cy="21253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aramond"/>
                <a:cs typeface="Garamond"/>
              </a:rPr>
              <a:t>7. OVERCOMING PROFESSIONAL ADVERSITY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620000" cy="3429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Everyone faces professional setbacks. 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Understanding how you are perceived within your organization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Understanding your organization’s environment and the trends that affect it. 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Maintaining a professional demeanor and keeping in mind your long-term professional interests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Keep professional life in perspective.</a:t>
            </a:r>
          </a:p>
          <a:p>
            <a:pPr marL="274320" indent="-274320" fontAlgn="auto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5C5F51F-A79B-48D1-BD20-ABF2A369761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>
                <a:latin typeface="Garamond"/>
                <a:cs typeface="Garamond"/>
              </a:rPr>
              <a:t>8. MOVING UP, OVER AND AROUND</a:t>
            </a:r>
            <a:endParaRPr lang="en-US" sz="3800" dirty="0" smtClean="0">
              <a:latin typeface="Garamond"/>
              <a:cs typeface="Garamond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410200" cy="48006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Determining when it is time to move </a:t>
            </a:r>
          </a:p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You’ve stopped learning. </a:t>
            </a:r>
          </a:p>
          <a:p>
            <a:pPr lvl="1">
              <a:lnSpc>
                <a:spcPct val="110000"/>
              </a:lnSpc>
              <a:spcBef>
                <a:spcPts val="58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Your reputation is no longer growing. </a:t>
            </a:r>
          </a:p>
          <a:p>
            <a:pPr lvl="1">
              <a:lnSpc>
                <a:spcPct val="110000"/>
              </a:lnSpc>
              <a:spcBef>
                <a:spcPts val="58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You’ve hit a professional ceiling or you’ve been passed over for a key promotion. </a:t>
            </a:r>
          </a:p>
          <a:p>
            <a:pPr lvl="1">
              <a:lnSpc>
                <a:spcPct val="110000"/>
              </a:lnSpc>
              <a:spcBef>
                <a:spcPts val="58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Other options look better. </a:t>
            </a:r>
          </a:p>
          <a:p>
            <a:pPr lvl="1">
              <a:lnSpc>
                <a:spcPct val="110000"/>
              </a:lnSpc>
              <a:spcBef>
                <a:spcPts val="58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You no longer look forward to work. </a:t>
            </a:r>
          </a:p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When should you look for a new job? Always. </a:t>
            </a:r>
          </a:p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Where and how to look for a new job from a job</a:t>
            </a:r>
          </a:p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Moving down to move up</a:t>
            </a:r>
          </a:p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0FE0-ED6D-4505-AE04-75523C5102A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627772"/>
            <a:ext cx="2283722" cy="171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atin typeface="Garamond"/>
                <a:cs typeface="Garamond"/>
              </a:rPr>
              <a:t>9. KEEPING YOUR CAREER IN PERSPECTIVE</a:t>
            </a:r>
            <a:endParaRPr lang="en-US" sz="3800" dirty="0">
              <a:latin typeface="Garamond"/>
              <a:cs typeface="Garamond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2514600"/>
            <a:ext cx="4727448" cy="3048000"/>
          </a:xfrm>
        </p:spPr>
        <p:txBody>
          <a:bodyPr>
            <a:noAutofit/>
          </a:bodyPr>
          <a:lstStyle/>
          <a:p>
            <a:pPr>
              <a:buSzTx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Balancing work and home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Maintain a personal life while building a career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Work can follow you anywhere- learn how to turn it off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Preventing burnout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Remembering what you are about and who you are</a:t>
            </a: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7F0F3-A3BC-42E9-8BDA-26B19BA6A88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work-stress-depression-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0"/>
            <a:ext cx="3048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Garamond"/>
                <a:cs typeface="Garamond"/>
              </a:rPr>
              <a:t>TODAY'S BRIEFING </a:t>
            </a:r>
            <a:br>
              <a:rPr lang="en-US" sz="3200" b="1" dirty="0" smtClean="0">
                <a:latin typeface="Garamond"/>
                <a:cs typeface="Garamond"/>
              </a:rPr>
            </a:br>
            <a:r>
              <a:rPr lang="en-US" sz="3200" b="1" dirty="0" smtClean="0">
                <a:latin typeface="Garamond"/>
                <a:cs typeface="Garamond"/>
              </a:rPr>
              <a:t>WILL DISCUSS THE FOLLOWING ISSUES: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76400"/>
            <a:ext cx="4800600" cy="4645152"/>
          </a:xfrm>
        </p:spPr>
        <p:txBody>
          <a:bodyPr>
            <a:normAutofit fontScale="62500" lnSpcReduction="20000"/>
          </a:bodyPr>
          <a:lstStyle/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Moving from School to Work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Developing and Maintaining a Professional Network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Planning Your First Post-College Professional Move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Succeeding on the Job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Building Skills and Competencies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Developing a Professional Reputation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Overcoming Professional Adversity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Moving Up, Over and Around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Keeping Your Career in Perspective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790ADB0-11F3-4CFC-B8E2-CE55D62F85C6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7000"/>
            <a:ext cx="2877644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Garamond"/>
                <a:cs typeface="Garamond"/>
              </a:rPr>
              <a:t>1. MOVING FROM SCHOOL TO WORK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239000" cy="4800600"/>
          </a:xfrm>
        </p:spPr>
        <p:txBody>
          <a:bodyPr>
            <a:normAutofit/>
          </a:bodyPr>
          <a:lstStyle/>
          <a:p>
            <a:pPr>
              <a:buSzTx/>
              <a:buFont typeface="Arial" pitchFamily="34" charset="0"/>
              <a:buChar char="•"/>
            </a:pPr>
            <a:r>
              <a:rPr lang="en-US" dirty="0" smtClean="0"/>
              <a:t>Work is changing. 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dirty="0" smtClean="0"/>
              <a:t>Less Structure, Less Security, More Mobility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dirty="0" smtClean="0"/>
              <a:t>The Gig economy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dirty="0" smtClean="0"/>
              <a:t>Education is now constant. 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dirty="0" smtClean="0"/>
              <a:t>Formal education, training, and learning by doing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dirty="0" smtClean="0"/>
              <a:t>The culture of the workplace is different from school. 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dirty="0" smtClean="0"/>
              <a:t>Be careful about crossing personal and professional boundaries. 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B8ADCA6-75CA-4BD6-A4B4-E4AFD872A7C9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har004-barnard_college_ornamental_iron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6356" y="4191000"/>
            <a:ext cx="3009288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2. DEVELOPING AND MAINTAINING A PROFESSIONAL NETWORK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301752" y="1527048"/>
            <a:ext cx="8004048" cy="4873752"/>
          </a:xfrm>
        </p:spPr>
        <p:txBody>
          <a:bodyPr>
            <a:norm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Building and using your contacts. </a:t>
            </a:r>
          </a:p>
          <a:p>
            <a:pPr>
              <a:buSzPct val="100000"/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Staying in touch. </a:t>
            </a:r>
          </a:p>
          <a:p>
            <a:pPr>
              <a:buSzPct val="100000"/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Nurturing an informal network. </a:t>
            </a:r>
          </a:p>
          <a:p>
            <a:pPr lvl="1">
              <a:buSzPct val="100000"/>
              <a:buFont typeface="Arial"/>
              <a:buChar char="•"/>
            </a:pPr>
            <a:r>
              <a:rPr lang="en-US" sz="2200" dirty="0" smtClean="0">
                <a:cs typeface="Times New Roman" pitchFamily="18" charset="0"/>
              </a:rPr>
              <a:t>Beyond Social Media</a:t>
            </a:r>
          </a:p>
          <a:p>
            <a:pPr>
              <a:buSzPct val="100000"/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Professional socializing and professional civility</a:t>
            </a:r>
          </a:p>
          <a:p>
            <a:pPr>
              <a:buSzPct val="100000"/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Using professional associations</a:t>
            </a:r>
          </a:p>
          <a:p>
            <a:pPr>
              <a:buSzPct val="100000"/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Using school and alumni connections</a:t>
            </a:r>
          </a:p>
          <a:p>
            <a:pPr>
              <a:buSzPct val="100000"/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Asking for help from family, friends and friends of friends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9880EFC-DB10-451B-805A-EE60C1BD0663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96" y="5215156"/>
            <a:ext cx="3200400" cy="867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30368"/>
            <a:ext cx="8382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948" y="5127544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305800" cy="9144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Garamond"/>
                <a:cs typeface="Garamond"/>
              </a:rPr>
              <a:t>3. PLANNING YOUR FIRST POST-COLLEGE PROFESSIONAL MOVE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600200"/>
            <a:ext cx="5867400" cy="48006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Networking from Columbia and Barnard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Use of adjuncts, faculty and alums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Use of speakers, student organizations, internships, research work, fellow students and volunteer work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Using career service offices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Taking advantage of your student status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Casting a wide net to develop job opportunities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Use Columbia, Barnard, and the Earth Institute as selling points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Opportunities for professional advancement: mentors, skill building, interests, values and ideals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1E7CAA1-7FE7-4BF1-A9F6-04CC08E4D5F7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160x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267" y="2214880"/>
            <a:ext cx="2099733" cy="2362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4800600" cy="42672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Devote a substantial amount of time and effort to the search. </a:t>
            </a:r>
          </a:p>
          <a:p>
            <a:pPr lvl="1"/>
            <a:r>
              <a:rPr lang="en-US" sz="2100" dirty="0" smtClean="0"/>
              <a:t>Allocate about 20% of your time to the job search in the year before you leave school. </a:t>
            </a:r>
          </a:p>
          <a:p>
            <a:r>
              <a:rPr lang="en-US" sz="2100" dirty="0" smtClean="0"/>
              <a:t>Identify your preferences and priorities. </a:t>
            </a:r>
          </a:p>
          <a:p>
            <a:pPr lvl="1"/>
            <a:r>
              <a:rPr lang="en-US" sz="2100" dirty="0" smtClean="0"/>
              <a:t>Retain flexibility for unforeseen opportunities. </a:t>
            </a:r>
          </a:p>
          <a:p>
            <a:pPr lvl="1"/>
            <a:r>
              <a:rPr lang="en-US" sz="2100" dirty="0" smtClean="0"/>
              <a:t>Cast a wide net</a:t>
            </a:r>
          </a:p>
          <a:p>
            <a:pPr lvl="1"/>
            <a:r>
              <a:rPr lang="en-US" sz="2100" dirty="0" smtClean="0"/>
              <a:t>Develop a strategy and </a:t>
            </a:r>
            <a:r>
              <a:rPr lang="en-US" sz="2100" dirty="0" err="1" smtClean="0"/>
              <a:t>workplan</a:t>
            </a:r>
            <a:r>
              <a:rPr lang="en-US" sz="2100" dirty="0" smtClean="0"/>
              <a:t>: goals, tasks, and schedule.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100" dirty="0" smtClean="0"/>
          </a:p>
          <a:p>
            <a:pPr lvl="2">
              <a:lnSpc>
                <a:spcPct val="80000"/>
              </a:lnSpc>
            </a:pPr>
            <a:endParaRPr lang="en-US" sz="2900" dirty="0" smtClean="0"/>
          </a:p>
          <a:p>
            <a:pPr>
              <a:lnSpc>
                <a:spcPct val="80000"/>
              </a:lnSpc>
            </a:pPr>
            <a:endParaRPr lang="en-US" sz="2900" dirty="0" smtClean="0"/>
          </a:p>
          <a:p>
            <a:pPr>
              <a:lnSpc>
                <a:spcPct val="80000"/>
              </a:lnSpc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8B71E0C-FA1A-44DC-9D91-EA595A2AC54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228599"/>
            <a:ext cx="83058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latin typeface="Garamond"/>
                <a:cs typeface="Garamond"/>
              </a:rPr>
              <a:t>3. PLANNING YOUR FIRST POST-COLLEGE PROFESSIONAL MOVE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981200"/>
            <a:ext cx="2177679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7086600" cy="2743200"/>
          </a:xfrm>
        </p:spPr>
        <p:txBody>
          <a:bodyPr>
            <a:noAutofit/>
          </a:bodyPr>
          <a:lstStyle/>
          <a:p>
            <a:pPr marL="457200" indent="-45720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sz="2000" dirty="0" smtClean="0"/>
              <a:t>Communicate and network</a:t>
            </a:r>
          </a:p>
          <a:p>
            <a:pPr marL="777240" lvl="1" indent="-457200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dirty="0" smtClean="0"/>
              <a:t>E-mail and texts should be used to set up phone calls and visits.</a:t>
            </a:r>
          </a:p>
          <a:p>
            <a:pPr marL="777240" lvl="1" indent="-457200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dirty="0" smtClean="0"/>
              <a:t>Your need to devote the extra effort to identifying openings. </a:t>
            </a:r>
          </a:p>
          <a:p>
            <a:pPr marL="777240" lvl="1" indent="-457200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dirty="0" smtClean="0"/>
              <a:t>Contact classmates, alums, adjuncts, friends and family. </a:t>
            </a:r>
          </a:p>
          <a:p>
            <a:pPr marL="1051560" lvl="2" indent="-457200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 smtClean="0"/>
              <a:t>This is not the time to be reserved or shy. </a:t>
            </a:r>
          </a:p>
          <a:p>
            <a:pPr marL="1051560" lvl="2" indent="-457200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 smtClean="0"/>
              <a:t>Contact organizations you once worked for.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CEC6B-2613-401C-9AAD-D118293CAA5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799"/>
            <a:ext cx="8305800" cy="9144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Garamond"/>
                <a:cs typeface="Garamond"/>
              </a:rPr>
              <a:t>3. PLANNING YOUR FIRST POST-COLLEGE PROFESSIONAL MOVE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05960"/>
            <a:ext cx="3276600" cy="20965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7391400" cy="45720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Connect with the University’s adjunct faculty. </a:t>
            </a:r>
          </a:p>
          <a:p>
            <a:pPr lvl="1"/>
            <a:r>
              <a:rPr lang="en-US" sz="2100" dirty="0" smtClean="0"/>
              <a:t>They are important links to the “real world” and can help with contacts and information. </a:t>
            </a:r>
          </a:p>
          <a:p>
            <a:r>
              <a:rPr lang="en-US" sz="2100" dirty="0" smtClean="0"/>
              <a:t>Use but do not rely on sites such as LinkedIn, Monster, etc. </a:t>
            </a:r>
          </a:p>
          <a:p>
            <a:pPr lvl="1"/>
            <a:r>
              <a:rPr lang="en-US" sz="2100" dirty="0" smtClean="0"/>
              <a:t>They can provide information and speed elements of the search, but they have limits. </a:t>
            </a:r>
          </a:p>
          <a:p>
            <a:r>
              <a:rPr lang="en-US" sz="2100" dirty="0" smtClean="0"/>
              <a:t>Use the “snowball” method:</a:t>
            </a:r>
          </a:p>
          <a:p>
            <a:pPr lvl="1"/>
            <a:r>
              <a:rPr lang="en-US" sz="2100" dirty="0" smtClean="0"/>
              <a:t>Always ask for the introductions to others- even people not hiring may know people who might be hiring. </a:t>
            </a:r>
          </a:p>
          <a:p>
            <a:r>
              <a:rPr lang="en-US" sz="2100" dirty="0" smtClean="0"/>
              <a:t>Keep records of contacts, information and progress. </a:t>
            </a:r>
          </a:p>
          <a:p>
            <a:r>
              <a:rPr lang="en-US" sz="2100" dirty="0" smtClean="0"/>
              <a:t>Develop a basic resume, but tailor it for specific jobs.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82E4DC-E745-4E30-9032-240BC7509A7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05800" cy="9144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Garamond"/>
                <a:cs typeface="Garamond"/>
              </a:rPr>
              <a:t>3. PLANNING YOUR FIRST POST-COLLEGE PROFESSIONAL MOVE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7772400" cy="33528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Keep up with developments in the field. 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Makes you a more interesting informational interview and helps identify emerging opportunities. 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Stay positive. The job search is difficult enough. 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You need to convince your potential employer that you will help them achieve their goals.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 not be passive. Do not give up. Ask for help if you need it. </a:t>
            </a:r>
          </a:p>
          <a:p>
            <a:pPr lvl="1">
              <a:lnSpc>
                <a:spcPct val="120000"/>
              </a:lnSpc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/>
              <a:t>The overall economy doesn’t matter: Even during the Great Depression, most people had jobs. 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44FF265-3D3F-475D-B211-2F3C35E2092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05800" cy="9144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Garamond"/>
                <a:cs typeface="Garamond"/>
              </a:rPr>
              <a:t>3. PLANNING YOUR FIRST POST-COLLEGE PROFESSIONAL MOVE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29200"/>
            <a:ext cx="3657600" cy="153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4187</TotalTime>
  <Words>923</Words>
  <Application>Microsoft Office PowerPoint</Application>
  <PresentationFormat>On-screen Show (4:3)</PresentationFormat>
  <Paragraphs>157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Cambria</vt:lpstr>
      <vt:lpstr>Garamond</vt:lpstr>
      <vt:lpstr>Times New Roman</vt:lpstr>
      <vt:lpstr>Wingdings</vt:lpstr>
      <vt:lpstr>Wingdings 2</vt:lpstr>
      <vt:lpstr>Adjacency</vt:lpstr>
      <vt:lpstr>HOW TO GET AHEAD IN  PROFESSIONAL ORGANIZATIONAL ENVIRONMENTS</vt:lpstr>
      <vt:lpstr>TODAY'S BRIEFING  WILL DISCUSS THE FOLLOWING ISSUES: </vt:lpstr>
      <vt:lpstr>1. MOVING FROM SCHOOL TO WORK</vt:lpstr>
      <vt:lpstr>2. DEVELOPING AND MAINTAINING A PROFESSIONAL NETWORK</vt:lpstr>
      <vt:lpstr>3. PLANNING YOUR FIRST POST-COLLEGE PROFESSIONAL MOVE</vt:lpstr>
      <vt:lpstr>PowerPoint Presentation</vt:lpstr>
      <vt:lpstr>3. PLANNING YOUR FIRST POST-COLLEGE PROFESSIONAL MOVE</vt:lpstr>
      <vt:lpstr>3. PLANNING YOUR FIRST POST-COLLEGE PROFESSIONAL MOVE</vt:lpstr>
      <vt:lpstr>3. PLANNING YOUR FIRST POST-COLLEGE PROFESSIONAL MOVE</vt:lpstr>
      <vt:lpstr>4. SUCCEEDING ON THE JOB</vt:lpstr>
      <vt:lpstr>5. BUILDING SKILLS AND COMPETENCIES</vt:lpstr>
      <vt:lpstr>5. BUILDING SKILLS AND COMPETENCIES</vt:lpstr>
      <vt:lpstr>6. DEVELOPING A PROFESSIONAL  REPUTATION</vt:lpstr>
      <vt:lpstr>7. OVERCOMING PROFESSIONAL ADVERSITY </vt:lpstr>
      <vt:lpstr>8. MOVING UP, OVER AND AROUND</vt:lpstr>
      <vt:lpstr>9. KEEPING YOUR CAREER IN PERSPECTIVE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AHEAD IN PROFESSIONAL ORGANIZATIONAL ENVIRONMENTS    PUBLIC MANAGEMENT SEMINAR</dc:title>
  <dc:creator>faculty</dc:creator>
  <cp:lastModifiedBy>Stephanie Hoyt</cp:lastModifiedBy>
  <cp:revision>98</cp:revision>
  <cp:lastPrinted>2015-04-27T21:22:01Z</cp:lastPrinted>
  <dcterms:created xsi:type="dcterms:W3CDTF">2003-10-31T15:27:08Z</dcterms:created>
  <dcterms:modified xsi:type="dcterms:W3CDTF">2019-05-01T20:27:28Z</dcterms:modified>
</cp:coreProperties>
</file>