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2" r:id="rId2"/>
    <p:sldId id="273" r:id="rId3"/>
    <p:sldId id="266" r:id="rId4"/>
    <p:sldId id="267" r:id="rId5"/>
    <p:sldId id="269" r:id="rId6"/>
    <p:sldId id="268" r:id="rId7"/>
    <p:sldId id="265" r:id="rId8"/>
    <p:sldId id="256" r:id="rId9"/>
    <p:sldId id="282" r:id="rId10"/>
    <p:sldId id="257" r:id="rId11"/>
    <p:sldId id="260" r:id="rId12"/>
    <p:sldId id="270" r:id="rId13"/>
    <p:sldId id="263" r:id="rId14"/>
    <p:sldId id="258" r:id="rId15"/>
    <p:sldId id="259" r:id="rId16"/>
    <p:sldId id="261" r:id="rId17"/>
    <p:sldId id="262" r:id="rId18"/>
    <p:sldId id="274" r:id="rId19"/>
    <p:sldId id="275" r:id="rId20"/>
    <p:sldId id="280" r:id="rId21"/>
    <p:sldId id="278" r:id="rId22"/>
    <p:sldId id="281"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6" autoAdjust="0"/>
    <p:restoredTop sz="81215" autoAdjust="0"/>
  </p:normalViewPr>
  <p:slideViewPr>
    <p:cSldViewPr snapToGrid="0" snapToObjects="1">
      <p:cViewPr varScale="1">
        <p:scale>
          <a:sx n="103" d="100"/>
          <a:sy n="103"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ducklow:Downloads:Graph-Fix-Up-assignment-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ducklow:Downloads:Graph-Fix-Up-assignment-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ducklow:Downloads:Graph-Fix-Up-assignment-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ducklow:Downloads:Graph-Fix-Up-assignment-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470499657452599E-2"/>
          <c:y val="0.101604145424066"/>
          <c:w val="0.75177348354243001"/>
          <c:h val="0.73796695097479903"/>
        </c:manualLayout>
      </c:layout>
      <c:scatterChart>
        <c:scatterStyle val="smoothMarker"/>
        <c:varyColors val="0"/>
        <c:ser>
          <c:idx val="0"/>
          <c:order val="0"/>
          <c:tx>
            <c:strRef>
              <c:f>'Sample Fix up'!$C$2</c:f>
              <c:strCache>
                <c:ptCount val="1"/>
                <c:pt idx="0">
                  <c:v>Tap </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xVal>
            <c:numRef>
              <c:f>'Sample Fix up'!$B$3:$B$8</c:f>
              <c:numCache>
                <c:formatCode>General</c:formatCode>
                <c:ptCount val="6"/>
                <c:pt idx="0">
                  <c:v>1</c:v>
                </c:pt>
                <c:pt idx="1">
                  <c:v>2</c:v>
                </c:pt>
                <c:pt idx="2">
                  <c:v>3</c:v>
                </c:pt>
                <c:pt idx="3">
                  <c:v>4</c:v>
                </c:pt>
                <c:pt idx="4">
                  <c:v>5</c:v>
                </c:pt>
                <c:pt idx="5">
                  <c:v>7</c:v>
                </c:pt>
              </c:numCache>
            </c:numRef>
          </c:xVal>
          <c:yVal>
            <c:numRef>
              <c:f>'Sample Fix up'!$C$3:$C$8</c:f>
              <c:numCache>
                <c:formatCode>General</c:formatCode>
                <c:ptCount val="6"/>
                <c:pt idx="0">
                  <c:v>7.0000000000000007E-2</c:v>
                </c:pt>
                <c:pt idx="1">
                  <c:v>3.5000000000000003E-2</c:v>
                </c:pt>
                <c:pt idx="2">
                  <c:v>0.03</c:v>
                </c:pt>
                <c:pt idx="3">
                  <c:v>4.2999999999999997E-2</c:v>
                </c:pt>
                <c:pt idx="4">
                  <c:v>0.06</c:v>
                </c:pt>
                <c:pt idx="5">
                  <c:v>6.5000000000000002E-2</c:v>
                </c:pt>
              </c:numCache>
            </c:numRef>
          </c:yVal>
          <c:smooth val="1"/>
          <c:extLst>
            <c:ext xmlns:c16="http://schemas.microsoft.com/office/drawing/2014/chart" uri="{C3380CC4-5D6E-409C-BE32-E72D297353CC}">
              <c16:uniqueId val="{00000000-904E-7B49-9ADD-8967B91C7AE1}"/>
            </c:ext>
          </c:extLst>
        </c:ser>
        <c:ser>
          <c:idx val="1"/>
          <c:order val="1"/>
          <c:tx>
            <c:strRef>
              <c:f>'Sample Fix up'!$D$2</c:f>
              <c:strCache>
                <c:ptCount val="1"/>
                <c:pt idx="0">
                  <c:v>Pur</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xVal>
            <c:numRef>
              <c:f>'Sample Fix up'!$B$3:$B$8</c:f>
              <c:numCache>
                <c:formatCode>General</c:formatCode>
                <c:ptCount val="6"/>
                <c:pt idx="0">
                  <c:v>1</c:v>
                </c:pt>
                <c:pt idx="1">
                  <c:v>2</c:v>
                </c:pt>
                <c:pt idx="2">
                  <c:v>3</c:v>
                </c:pt>
                <c:pt idx="3">
                  <c:v>4</c:v>
                </c:pt>
                <c:pt idx="4">
                  <c:v>5</c:v>
                </c:pt>
                <c:pt idx="5">
                  <c:v>7</c:v>
                </c:pt>
              </c:numCache>
            </c:numRef>
          </c:xVal>
          <c:yVal>
            <c:numRef>
              <c:f>'Sample Fix up'!$D$3:$D$8</c:f>
              <c:numCache>
                <c:formatCode>General</c:formatCode>
                <c:ptCount val="6"/>
                <c:pt idx="0">
                  <c:v>5.0000000000000001E-3</c:v>
                </c:pt>
                <c:pt idx="1">
                  <c:v>5.0000000000000001E-3</c:v>
                </c:pt>
                <c:pt idx="2">
                  <c:v>8.9999999999999993E-3</c:v>
                </c:pt>
                <c:pt idx="3">
                  <c:v>6.0000000000000001E-3</c:v>
                </c:pt>
                <c:pt idx="4">
                  <c:v>4.0000000000000001E-3</c:v>
                </c:pt>
                <c:pt idx="5">
                  <c:v>3.0000000000000001E-3</c:v>
                </c:pt>
              </c:numCache>
            </c:numRef>
          </c:yVal>
          <c:smooth val="1"/>
          <c:extLst>
            <c:ext xmlns:c16="http://schemas.microsoft.com/office/drawing/2014/chart" uri="{C3380CC4-5D6E-409C-BE32-E72D297353CC}">
              <c16:uniqueId val="{00000001-904E-7B49-9ADD-8967B91C7AE1}"/>
            </c:ext>
          </c:extLst>
        </c:ser>
        <c:ser>
          <c:idx val="2"/>
          <c:order val="2"/>
          <c:tx>
            <c:strRef>
              <c:f>'Sample Fix up'!$E$2</c:f>
              <c:strCache>
                <c:ptCount val="1"/>
                <c:pt idx="0">
                  <c:v>Brita</c:v>
                </c:pt>
              </c:strCache>
            </c:strRef>
          </c:tx>
          <c:spPr>
            <a:ln w="12700">
              <a:solidFill>
                <a:srgbClr val="FFFF00"/>
              </a:solidFill>
              <a:prstDash val="solid"/>
            </a:ln>
          </c:spPr>
          <c:marker>
            <c:symbol val="triangle"/>
            <c:size val="5"/>
            <c:spPr>
              <a:solidFill>
                <a:srgbClr val="FFFF00"/>
              </a:solidFill>
              <a:ln>
                <a:solidFill>
                  <a:srgbClr val="FFFF00"/>
                </a:solidFill>
                <a:prstDash val="solid"/>
              </a:ln>
            </c:spPr>
          </c:marker>
          <c:xVal>
            <c:numRef>
              <c:f>'Sample Fix up'!$B$3:$B$8</c:f>
              <c:numCache>
                <c:formatCode>General</c:formatCode>
                <c:ptCount val="6"/>
                <c:pt idx="0">
                  <c:v>1</c:v>
                </c:pt>
                <c:pt idx="1">
                  <c:v>2</c:v>
                </c:pt>
                <c:pt idx="2">
                  <c:v>3</c:v>
                </c:pt>
                <c:pt idx="3">
                  <c:v>4</c:v>
                </c:pt>
                <c:pt idx="4">
                  <c:v>5</c:v>
                </c:pt>
                <c:pt idx="5">
                  <c:v>7</c:v>
                </c:pt>
              </c:numCache>
            </c:numRef>
          </c:xVal>
          <c:yVal>
            <c:numRef>
              <c:f>'Sample Fix up'!$E$3:$E$8</c:f>
              <c:numCache>
                <c:formatCode>General</c:formatCode>
                <c:ptCount val="6"/>
                <c:pt idx="0">
                  <c:v>6.0000000000000001E-3</c:v>
                </c:pt>
                <c:pt idx="1">
                  <c:v>5.0000000000000001E-3</c:v>
                </c:pt>
                <c:pt idx="2">
                  <c:v>8.0000000000000002E-3</c:v>
                </c:pt>
                <c:pt idx="3">
                  <c:v>8.0000000000000002E-3</c:v>
                </c:pt>
                <c:pt idx="4">
                  <c:v>8.0000000000000002E-3</c:v>
                </c:pt>
                <c:pt idx="5">
                  <c:v>0.01</c:v>
                </c:pt>
              </c:numCache>
            </c:numRef>
          </c:yVal>
          <c:smooth val="1"/>
          <c:extLst>
            <c:ext xmlns:c16="http://schemas.microsoft.com/office/drawing/2014/chart" uri="{C3380CC4-5D6E-409C-BE32-E72D297353CC}">
              <c16:uniqueId val="{00000002-904E-7B49-9ADD-8967B91C7AE1}"/>
            </c:ext>
          </c:extLst>
        </c:ser>
        <c:dLbls>
          <c:showLegendKey val="0"/>
          <c:showVal val="0"/>
          <c:showCatName val="0"/>
          <c:showSerName val="0"/>
          <c:showPercent val="0"/>
          <c:showBubbleSize val="0"/>
        </c:dLbls>
        <c:axId val="34425856"/>
        <c:axId val="34428032"/>
      </c:scatterChart>
      <c:valAx>
        <c:axId val="3442585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34428032"/>
        <c:crosses val="autoZero"/>
        <c:crossBetween val="midCat"/>
      </c:valAx>
      <c:valAx>
        <c:axId val="344280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34425856"/>
        <c:crosses val="autoZero"/>
        <c:crossBetween val="midCat"/>
      </c:valAx>
      <c:spPr>
        <a:solidFill>
          <a:srgbClr val="C0C0C0"/>
        </a:solidFill>
        <a:ln w="12700">
          <a:solidFill>
            <a:srgbClr val="808080"/>
          </a:solidFill>
          <a:prstDash val="solid"/>
        </a:ln>
      </c:spPr>
    </c:plotArea>
    <c:legend>
      <c:legendPos val="r"/>
      <c:layout>
        <c:manualLayout>
          <c:xMode val="edge"/>
          <c:yMode val="edge"/>
          <c:x val="0.867612793899597"/>
          <c:y val="0.37433106208866601"/>
          <c:w val="0.11583931035716701"/>
          <c:h val="0.197860704246866"/>
        </c:manualLayout>
      </c:layout>
      <c:overlay val="0"/>
      <c:spPr>
        <a:solidFill>
          <a:srgbClr val="FFFFFF"/>
        </a:solidFill>
        <a:ln w="3175">
          <a:solidFill>
            <a:srgbClr val="000000"/>
          </a:solidFill>
          <a:prstDash val="solid"/>
        </a:ln>
      </c:spPr>
      <c:txPr>
        <a:bodyPr/>
        <a:lstStyle/>
        <a:p>
          <a:pPr>
            <a:defRPr sz="80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58211590200299"/>
          <c:y val="0.10999979858435301"/>
          <c:w val="0.66666647563336801"/>
          <c:h val="0.614998873903429"/>
        </c:manualLayout>
      </c:layout>
      <c:scatterChart>
        <c:scatterStyle val="smoothMarker"/>
        <c:varyColors val="0"/>
        <c:ser>
          <c:idx val="0"/>
          <c:order val="0"/>
          <c:tx>
            <c:strRef>
              <c:f>'Sample Fix up'!$C$2</c:f>
              <c:strCache>
                <c:ptCount val="1"/>
                <c:pt idx="0">
                  <c:v>Tap </c:v>
                </c:pt>
              </c:strCache>
            </c:strRef>
          </c:tx>
          <c:spPr>
            <a:ln w="25400">
              <a:solidFill>
                <a:srgbClr val="000080"/>
              </a:solidFill>
              <a:prstDash val="solid"/>
            </a:ln>
          </c:spPr>
          <c:marker>
            <c:symbol val="square"/>
            <c:size val="8"/>
            <c:spPr>
              <a:solidFill>
                <a:srgbClr val="000080"/>
              </a:solidFill>
              <a:ln>
                <a:solidFill>
                  <a:srgbClr val="000080"/>
                </a:solidFill>
                <a:prstDash val="solid"/>
              </a:ln>
            </c:spPr>
          </c:marker>
          <c:errBars>
            <c:errDir val="y"/>
            <c:errBarType val="both"/>
            <c:errValType val="cust"/>
            <c:noEndCap val="0"/>
            <c:plus>
              <c:numRef>
                <c:f>'Sample Fix up'!$I$3:$I$8</c:f>
                <c:numCache>
                  <c:formatCode>General</c:formatCode>
                  <c:ptCount val="6"/>
                  <c:pt idx="0">
                    <c:v>4.0000000000000001E-3</c:v>
                  </c:pt>
                  <c:pt idx="1">
                    <c:v>2E-3</c:v>
                  </c:pt>
                  <c:pt idx="2">
                    <c:v>0</c:v>
                  </c:pt>
                  <c:pt idx="3">
                    <c:v>2E-3</c:v>
                  </c:pt>
                  <c:pt idx="4">
                    <c:v>4.0000000000000001E-3</c:v>
                  </c:pt>
                  <c:pt idx="5">
                    <c:v>2E-3</c:v>
                  </c:pt>
                </c:numCache>
              </c:numRef>
            </c:plus>
            <c:minus>
              <c:numRef>
                <c:f>'Sample Fix up'!$I$3:$I$8</c:f>
                <c:numCache>
                  <c:formatCode>General</c:formatCode>
                  <c:ptCount val="6"/>
                  <c:pt idx="0">
                    <c:v>4.0000000000000001E-3</c:v>
                  </c:pt>
                  <c:pt idx="1">
                    <c:v>2E-3</c:v>
                  </c:pt>
                  <c:pt idx="2">
                    <c:v>0</c:v>
                  </c:pt>
                  <c:pt idx="3">
                    <c:v>2E-3</c:v>
                  </c:pt>
                  <c:pt idx="4">
                    <c:v>4.0000000000000001E-3</c:v>
                  </c:pt>
                  <c:pt idx="5">
                    <c:v>2E-3</c:v>
                  </c:pt>
                </c:numCache>
              </c:numRef>
            </c:minus>
            <c:spPr>
              <a:ln w="12700">
                <a:solidFill>
                  <a:srgbClr val="000090"/>
                </a:solidFill>
                <a:prstDash val="solid"/>
              </a:ln>
            </c:spPr>
          </c:errBars>
          <c:xVal>
            <c:numRef>
              <c:f>'Sample Fix up'!$B$3:$B$8</c:f>
              <c:numCache>
                <c:formatCode>General</c:formatCode>
                <c:ptCount val="6"/>
                <c:pt idx="0">
                  <c:v>1</c:v>
                </c:pt>
                <c:pt idx="1">
                  <c:v>2</c:v>
                </c:pt>
                <c:pt idx="2">
                  <c:v>3</c:v>
                </c:pt>
                <c:pt idx="3">
                  <c:v>4</c:v>
                </c:pt>
                <c:pt idx="4">
                  <c:v>5</c:v>
                </c:pt>
                <c:pt idx="5">
                  <c:v>7</c:v>
                </c:pt>
              </c:numCache>
            </c:numRef>
          </c:xVal>
          <c:yVal>
            <c:numRef>
              <c:f>'Sample Fix up'!$C$3:$C$8</c:f>
              <c:numCache>
                <c:formatCode>General</c:formatCode>
                <c:ptCount val="6"/>
                <c:pt idx="0">
                  <c:v>7.0000000000000007E-2</c:v>
                </c:pt>
                <c:pt idx="1">
                  <c:v>3.5000000000000003E-2</c:v>
                </c:pt>
                <c:pt idx="2">
                  <c:v>0.03</c:v>
                </c:pt>
                <c:pt idx="3">
                  <c:v>4.2999999999999997E-2</c:v>
                </c:pt>
                <c:pt idx="4">
                  <c:v>0.06</c:v>
                </c:pt>
                <c:pt idx="5">
                  <c:v>6.5000000000000002E-2</c:v>
                </c:pt>
              </c:numCache>
            </c:numRef>
          </c:yVal>
          <c:smooth val="0"/>
          <c:extLst>
            <c:ext xmlns:c16="http://schemas.microsoft.com/office/drawing/2014/chart" uri="{C3380CC4-5D6E-409C-BE32-E72D297353CC}">
              <c16:uniqueId val="{00000000-E7F6-5142-AFA5-1095ACD13A90}"/>
            </c:ext>
          </c:extLst>
        </c:ser>
        <c:ser>
          <c:idx val="1"/>
          <c:order val="1"/>
          <c:tx>
            <c:strRef>
              <c:f>'Sample Fix up'!$D$2</c:f>
              <c:strCache>
                <c:ptCount val="1"/>
                <c:pt idx="0">
                  <c:v>Pur</c:v>
                </c:pt>
              </c:strCache>
            </c:strRef>
          </c:tx>
          <c:spPr>
            <a:ln w="25400">
              <a:solidFill>
                <a:srgbClr val="1FB714"/>
              </a:solidFill>
              <a:prstDash val="solid"/>
            </a:ln>
          </c:spPr>
          <c:marker>
            <c:symbol val="circle"/>
            <c:size val="8"/>
            <c:spPr>
              <a:solidFill>
                <a:srgbClr val="1FB714"/>
              </a:solidFill>
              <a:ln>
                <a:solidFill>
                  <a:srgbClr val="1FB714"/>
                </a:solidFill>
                <a:prstDash val="solid"/>
              </a:ln>
            </c:spPr>
          </c:marker>
          <c:errBars>
            <c:errDir val="y"/>
            <c:errBarType val="both"/>
            <c:errValType val="cust"/>
            <c:noEndCap val="0"/>
            <c:plus>
              <c:numRef>
                <c:f>'Sample Fix up'!$J$3:$J$8</c:f>
                <c:numCache>
                  <c:formatCode>General</c:formatCode>
                  <c:ptCount val="6"/>
                  <c:pt idx="0">
                    <c:v>2E-3</c:v>
                  </c:pt>
                  <c:pt idx="1">
                    <c:v>1E-3</c:v>
                  </c:pt>
                  <c:pt idx="2">
                    <c:v>2E-3</c:v>
                  </c:pt>
                  <c:pt idx="3">
                    <c:v>1E-3</c:v>
                  </c:pt>
                  <c:pt idx="4">
                    <c:v>2E-3</c:v>
                  </c:pt>
                  <c:pt idx="5">
                    <c:v>1E-3</c:v>
                  </c:pt>
                </c:numCache>
              </c:numRef>
            </c:plus>
            <c:minus>
              <c:numRef>
                <c:f>'Sample Fix up'!$J$3:$J$8</c:f>
                <c:numCache>
                  <c:formatCode>General</c:formatCode>
                  <c:ptCount val="6"/>
                  <c:pt idx="0">
                    <c:v>2E-3</c:v>
                  </c:pt>
                  <c:pt idx="1">
                    <c:v>1E-3</c:v>
                  </c:pt>
                  <c:pt idx="2">
                    <c:v>2E-3</c:v>
                  </c:pt>
                  <c:pt idx="3">
                    <c:v>1E-3</c:v>
                  </c:pt>
                  <c:pt idx="4">
                    <c:v>2E-3</c:v>
                  </c:pt>
                  <c:pt idx="5">
                    <c:v>1E-3</c:v>
                  </c:pt>
                </c:numCache>
              </c:numRef>
            </c:minus>
            <c:spPr>
              <a:ln w="12700">
                <a:solidFill>
                  <a:srgbClr val="1FB714"/>
                </a:solidFill>
                <a:prstDash val="solid"/>
              </a:ln>
            </c:spPr>
          </c:errBars>
          <c:xVal>
            <c:numRef>
              <c:f>'Sample Fix up'!$B$3:$B$8</c:f>
              <c:numCache>
                <c:formatCode>General</c:formatCode>
                <c:ptCount val="6"/>
                <c:pt idx="0">
                  <c:v>1</c:v>
                </c:pt>
                <c:pt idx="1">
                  <c:v>2</c:v>
                </c:pt>
                <c:pt idx="2">
                  <c:v>3</c:v>
                </c:pt>
                <c:pt idx="3">
                  <c:v>4</c:v>
                </c:pt>
                <c:pt idx="4">
                  <c:v>5</c:v>
                </c:pt>
                <c:pt idx="5">
                  <c:v>7</c:v>
                </c:pt>
              </c:numCache>
            </c:numRef>
          </c:xVal>
          <c:yVal>
            <c:numRef>
              <c:f>'Sample Fix up'!$D$3:$D$8</c:f>
              <c:numCache>
                <c:formatCode>General</c:formatCode>
                <c:ptCount val="6"/>
                <c:pt idx="0">
                  <c:v>5.0000000000000001E-3</c:v>
                </c:pt>
                <c:pt idx="1">
                  <c:v>5.0000000000000001E-3</c:v>
                </c:pt>
                <c:pt idx="2">
                  <c:v>8.9999999999999993E-3</c:v>
                </c:pt>
                <c:pt idx="3">
                  <c:v>6.0000000000000001E-3</c:v>
                </c:pt>
                <c:pt idx="4">
                  <c:v>4.0000000000000001E-3</c:v>
                </c:pt>
                <c:pt idx="5">
                  <c:v>3.0000000000000001E-3</c:v>
                </c:pt>
              </c:numCache>
            </c:numRef>
          </c:yVal>
          <c:smooth val="1"/>
          <c:extLst>
            <c:ext xmlns:c16="http://schemas.microsoft.com/office/drawing/2014/chart" uri="{C3380CC4-5D6E-409C-BE32-E72D297353CC}">
              <c16:uniqueId val="{00000001-E7F6-5142-AFA5-1095ACD13A90}"/>
            </c:ext>
          </c:extLst>
        </c:ser>
        <c:ser>
          <c:idx val="2"/>
          <c:order val="2"/>
          <c:tx>
            <c:strRef>
              <c:f>'Sample Fix up'!$E$2</c:f>
              <c:strCache>
                <c:ptCount val="1"/>
                <c:pt idx="0">
                  <c:v>Brita</c:v>
                </c:pt>
              </c:strCache>
            </c:strRef>
          </c:tx>
          <c:spPr>
            <a:ln w="25400">
              <a:solidFill>
                <a:srgbClr val="DD0806"/>
              </a:solidFill>
              <a:prstDash val="solid"/>
            </a:ln>
          </c:spPr>
          <c:marker>
            <c:symbol val="triangle"/>
            <c:size val="8"/>
            <c:spPr>
              <a:solidFill>
                <a:srgbClr val="DD0806"/>
              </a:solidFill>
              <a:ln>
                <a:solidFill>
                  <a:srgbClr val="DD0806"/>
                </a:solidFill>
                <a:prstDash val="solid"/>
              </a:ln>
            </c:spPr>
          </c:marker>
          <c:errBars>
            <c:errDir val="y"/>
            <c:errBarType val="both"/>
            <c:errValType val="cust"/>
            <c:noEndCap val="0"/>
            <c:plus>
              <c:numRef>
                <c:f>'Sample Fix up'!$K$3:$K$8</c:f>
                <c:numCache>
                  <c:formatCode>General</c:formatCode>
                  <c:ptCount val="6"/>
                  <c:pt idx="0">
                    <c:v>4.0000000000000001E-3</c:v>
                  </c:pt>
                  <c:pt idx="1">
                    <c:v>2E-3</c:v>
                  </c:pt>
                  <c:pt idx="2">
                    <c:v>1E-3</c:v>
                  </c:pt>
                  <c:pt idx="3">
                    <c:v>4.0000000000000001E-3</c:v>
                  </c:pt>
                  <c:pt idx="4">
                    <c:v>2E-3</c:v>
                  </c:pt>
                  <c:pt idx="5">
                    <c:v>1E-3</c:v>
                  </c:pt>
                </c:numCache>
              </c:numRef>
            </c:plus>
            <c:minus>
              <c:numRef>
                <c:f>'Sample Fix up'!$K$3:$K$8</c:f>
                <c:numCache>
                  <c:formatCode>General</c:formatCode>
                  <c:ptCount val="6"/>
                  <c:pt idx="0">
                    <c:v>4.0000000000000001E-3</c:v>
                  </c:pt>
                  <c:pt idx="1">
                    <c:v>2E-3</c:v>
                  </c:pt>
                  <c:pt idx="2">
                    <c:v>1E-3</c:v>
                  </c:pt>
                  <c:pt idx="3">
                    <c:v>4.0000000000000001E-3</c:v>
                  </c:pt>
                  <c:pt idx="4">
                    <c:v>2E-3</c:v>
                  </c:pt>
                  <c:pt idx="5">
                    <c:v>1E-3</c:v>
                  </c:pt>
                </c:numCache>
              </c:numRef>
            </c:minus>
            <c:spPr>
              <a:ln w="12700">
                <a:solidFill>
                  <a:srgbClr val="DD0806"/>
                </a:solidFill>
                <a:prstDash val="solid"/>
              </a:ln>
            </c:spPr>
          </c:errBars>
          <c:xVal>
            <c:numRef>
              <c:f>'Sample Fix up'!$B$3:$B$8</c:f>
              <c:numCache>
                <c:formatCode>General</c:formatCode>
                <c:ptCount val="6"/>
                <c:pt idx="0">
                  <c:v>1</c:v>
                </c:pt>
                <c:pt idx="1">
                  <c:v>2</c:v>
                </c:pt>
                <c:pt idx="2">
                  <c:v>3</c:v>
                </c:pt>
                <c:pt idx="3">
                  <c:v>4</c:v>
                </c:pt>
                <c:pt idx="4">
                  <c:v>5</c:v>
                </c:pt>
                <c:pt idx="5">
                  <c:v>7</c:v>
                </c:pt>
              </c:numCache>
            </c:numRef>
          </c:xVal>
          <c:yVal>
            <c:numRef>
              <c:f>'Sample Fix up'!$E$3:$E$8</c:f>
              <c:numCache>
                <c:formatCode>General</c:formatCode>
                <c:ptCount val="6"/>
                <c:pt idx="0">
                  <c:v>6.0000000000000001E-3</c:v>
                </c:pt>
                <c:pt idx="1">
                  <c:v>5.0000000000000001E-3</c:v>
                </c:pt>
                <c:pt idx="2">
                  <c:v>8.0000000000000002E-3</c:v>
                </c:pt>
                <c:pt idx="3">
                  <c:v>8.0000000000000002E-3</c:v>
                </c:pt>
                <c:pt idx="4">
                  <c:v>8.0000000000000002E-3</c:v>
                </c:pt>
                <c:pt idx="5">
                  <c:v>0.01</c:v>
                </c:pt>
              </c:numCache>
            </c:numRef>
          </c:yVal>
          <c:smooth val="1"/>
          <c:extLst>
            <c:ext xmlns:c16="http://schemas.microsoft.com/office/drawing/2014/chart" uri="{C3380CC4-5D6E-409C-BE32-E72D297353CC}">
              <c16:uniqueId val="{00000002-E7F6-5142-AFA5-1095ACD13A90}"/>
            </c:ext>
          </c:extLst>
        </c:ser>
        <c:dLbls>
          <c:showLegendKey val="0"/>
          <c:showVal val="0"/>
          <c:showCatName val="0"/>
          <c:showSerName val="0"/>
          <c:showPercent val="0"/>
          <c:showBubbleSize val="0"/>
        </c:dLbls>
        <c:axId val="35313536"/>
        <c:axId val="35528704"/>
      </c:scatterChart>
      <c:valAx>
        <c:axId val="35313536"/>
        <c:scaling>
          <c:orientation val="minMax"/>
        </c:scaling>
        <c:delete val="0"/>
        <c:axPos val="b"/>
        <c:majorGridlines>
          <c:spPr>
            <a:ln w="3175">
              <a:solidFill>
                <a:srgbClr val="969696"/>
              </a:solidFill>
              <a:prstDash val="solid"/>
            </a:ln>
          </c:spPr>
        </c:majorGridlines>
        <c:title>
          <c:tx>
            <c:rich>
              <a:bodyPr/>
              <a:lstStyle/>
              <a:p>
                <a:pPr>
                  <a:defRPr sz="1400" b="0" i="0" u="none" strike="noStrike" baseline="0">
                    <a:solidFill>
                      <a:srgbClr val="000000"/>
                    </a:solidFill>
                    <a:latin typeface="Arial"/>
                    <a:ea typeface="Arial"/>
                    <a:cs typeface="Arial"/>
                  </a:defRPr>
                </a:pPr>
                <a:r>
                  <a:rPr lang="en-US"/>
                  <a:t>Week</a:t>
                </a:r>
              </a:p>
            </c:rich>
          </c:tx>
          <c:layout>
            <c:manualLayout>
              <c:xMode val="edge"/>
              <c:yMode val="edge"/>
              <c:x val="0.45392832240167424"/>
              <c:y val="0.81630922105113268"/>
            </c:manualLayout>
          </c:layout>
          <c:overlay val="0"/>
          <c:spPr>
            <a:noFill/>
            <a:ln w="25400">
              <a:noFill/>
            </a:ln>
          </c:spPr>
        </c:title>
        <c:numFmt formatCode="General" sourceLinked="1"/>
        <c:majorTickMark val="out"/>
        <c:minorTickMark val="out"/>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528704"/>
        <c:crosses val="autoZero"/>
        <c:crossBetween val="midCat"/>
        <c:minorUnit val="1"/>
      </c:valAx>
      <c:valAx>
        <c:axId val="35528704"/>
        <c:scaling>
          <c:orientation val="minMax"/>
          <c:max val="0.08"/>
          <c:min val="0"/>
        </c:scaling>
        <c:delete val="0"/>
        <c:axPos val="l"/>
        <c:majorGridlines>
          <c:spPr>
            <a:ln w="3175">
              <a:solidFill>
                <a:srgbClr val="969696"/>
              </a:solidFill>
              <a:prstDash val="solid"/>
            </a:ln>
          </c:spPr>
        </c:majorGridlines>
        <c:title>
          <c:tx>
            <c:rich>
              <a:bodyPr/>
              <a:lstStyle/>
              <a:p>
                <a:pPr>
                  <a:defRPr sz="1400" b="0" i="0" u="none" strike="noStrike" baseline="0">
                    <a:solidFill>
                      <a:srgbClr val="000000"/>
                    </a:solidFill>
                    <a:latin typeface="Arial"/>
                    <a:ea typeface="Arial"/>
                    <a:cs typeface="Arial"/>
                  </a:defRPr>
                </a:pPr>
                <a:r>
                  <a:rPr lang="en-US"/>
                  <a:t>Concentration (mg/l)</a:t>
                </a:r>
              </a:p>
            </c:rich>
          </c:tx>
          <c:layout>
            <c:manualLayout>
              <c:xMode val="edge"/>
              <c:yMode val="edge"/>
              <c:x val="2.9777333957962164E-2"/>
              <c:y val="0.23567002418570707"/>
            </c:manualLayout>
          </c:layout>
          <c:overlay val="0"/>
          <c:spPr>
            <a:noFill/>
            <a:ln w="25400">
              <a:noFill/>
            </a:ln>
          </c:spPr>
        </c:title>
        <c:numFmt formatCode="General" sourceLinked="1"/>
        <c:majorTickMark val="out"/>
        <c:minorTickMark val="out"/>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5313536"/>
        <c:crosses val="autoZero"/>
        <c:crossBetween val="midCat"/>
        <c:majorUnit val="0.02"/>
        <c:minorUnit val="0.01"/>
      </c:valAx>
      <c:spPr>
        <a:noFill/>
        <a:ln w="3175">
          <a:solidFill>
            <a:srgbClr val="000000"/>
          </a:solidFill>
          <a:prstDash val="solid"/>
        </a:ln>
      </c:spPr>
    </c:plotArea>
    <c:legend>
      <c:legendPos val="r"/>
      <c:layout>
        <c:manualLayout>
          <c:xMode val="edge"/>
          <c:yMode val="edge"/>
          <c:x val="0.63380263528524505"/>
          <c:y val="0.27999948730562602"/>
          <c:w val="0.15258211590200299"/>
          <c:h val="0.304999441529343"/>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29401830134001"/>
          <c:y val="8.9999835205379797E-2"/>
          <c:w val="0.71058762300009504"/>
          <c:h val="0.69999871826406601"/>
        </c:manualLayout>
      </c:layout>
      <c:scatterChart>
        <c:scatterStyle val="smoothMarker"/>
        <c:varyColors val="0"/>
        <c:ser>
          <c:idx val="0"/>
          <c:order val="0"/>
          <c:tx>
            <c:strRef>
              <c:f>'Sample Fix up'!$C$2</c:f>
              <c:strCache>
                <c:ptCount val="1"/>
                <c:pt idx="0">
                  <c:v>Tap </c:v>
                </c:pt>
              </c:strCache>
            </c:strRef>
          </c:tx>
          <c:spPr>
            <a:ln w="12700">
              <a:solidFill>
                <a:srgbClr val="000000"/>
              </a:solidFill>
              <a:prstDash val="solid"/>
            </a:ln>
          </c:spPr>
          <c:marker>
            <c:symbol val="square"/>
            <c:size val="6"/>
            <c:spPr>
              <a:solidFill>
                <a:srgbClr val="000000"/>
              </a:solidFill>
              <a:ln>
                <a:solidFill>
                  <a:srgbClr val="000000"/>
                </a:solidFill>
                <a:prstDash val="solid"/>
              </a:ln>
            </c:spPr>
          </c:marker>
          <c:errBars>
            <c:errDir val="y"/>
            <c:errBarType val="both"/>
            <c:errValType val="cust"/>
            <c:noEndCap val="0"/>
            <c:plus>
              <c:numRef>
                <c:f>'Sample Fix up'!$I$3:$I$8</c:f>
                <c:numCache>
                  <c:formatCode>General</c:formatCode>
                  <c:ptCount val="6"/>
                  <c:pt idx="0">
                    <c:v>4.0000000000000001E-3</c:v>
                  </c:pt>
                  <c:pt idx="1">
                    <c:v>2E-3</c:v>
                  </c:pt>
                  <c:pt idx="2">
                    <c:v>0</c:v>
                  </c:pt>
                  <c:pt idx="3">
                    <c:v>2E-3</c:v>
                  </c:pt>
                  <c:pt idx="4">
                    <c:v>4.0000000000000001E-3</c:v>
                  </c:pt>
                  <c:pt idx="5">
                    <c:v>2E-3</c:v>
                  </c:pt>
                </c:numCache>
              </c:numRef>
            </c:plus>
            <c:minus>
              <c:numRef>
                <c:f>'Sample Fix up'!$I$3:$I$8</c:f>
                <c:numCache>
                  <c:formatCode>General</c:formatCode>
                  <c:ptCount val="6"/>
                  <c:pt idx="0">
                    <c:v>4.0000000000000001E-3</c:v>
                  </c:pt>
                  <c:pt idx="1">
                    <c:v>2E-3</c:v>
                  </c:pt>
                  <c:pt idx="2">
                    <c:v>0</c:v>
                  </c:pt>
                  <c:pt idx="3">
                    <c:v>2E-3</c:v>
                  </c:pt>
                  <c:pt idx="4">
                    <c:v>4.0000000000000001E-3</c:v>
                  </c:pt>
                  <c:pt idx="5">
                    <c:v>2E-3</c:v>
                  </c:pt>
                </c:numCache>
              </c:numRef>
            </c:minus>
            <c:spPr>
              <a:ln w="12700">
                <a:solidFill>
                  <a:srgbClr val="000000"/>
                </a:solidFill>
                <a:prstDash val="solid"/>
              </a:ln>
            </c:spPr>
          </c:errBars>
          <c:xVal>
            <c:numRef>
              <c:f>'Sample Fix up'!$B$3:$B$8</c:f>
              <c:numCache>
                <c:formatCode>General</c:formatCode>
                <c:ptCount val="6"/>
                <c:pt idx="0">
                  <c:v>1</c:v>
                </c:pt>
                <c:pt idx="1">
                  <c:v>2</c:v>
                </c:pt>
                <c:pt idx="2">
                  <c:v>3</c:v>
                </c:pt>
                <c:pt idx="3">
                  <c:v>4</c:v>
                </c:pt>
                <c:pt idx="4">
                  <c:v>5</c:v>
                </c:pt>
                <c:pt idx="5">
                  <c:v>7</c:v>
                </c:pt>
              </c:numCache>
            </c:numRef>
          </c:xVal>
          <c:yVal>
            <c:numRef>
              <c:f>'Sample Fix up'!$C$3:$C$8</c:f>
              <c:numCache>
                <c:formatCode>General</c:formatCode>
                <c:ptCount val="6"/>
                <c:pt idx="0">
                  <c:v>7.0000000000000007E-2</c:v>
                </c:pt>
                <c:pt idx="1">
                  <c:v>3.5000000000000003E-2</c:v>
                </c:pt>
                <c:pt idx="2">
                  <c:v>0.03</c:v>
                </c:pt>
                <c:pt idx="3">
                  <c:v>4.2999999999999997E-2</c:v>
                </c:pt>
                <c:pt idx="4">
                  <c:v>0.06</c:v>
                </c:pt>
                <c:pt idx="5">
                  <c:v>6.5000000000000002E-2</c:v>
                </c:pt>
              </c:numCache>
            </c:numRef>
          </c:yVal>
          <c:smooth val="0"/>
          <c:extLst>
            <c:ext xmlns:c16="http://schemas.microsoft.com/office/drawing/2014/chart" uri="{C3380CC4-5D6E-409C-BE32-E72D297353CC}">
              <c16:uniqueId val="{00000000-6B63-AE41-BEF1-E9E7F8F1331C}"/>
            </c:ext>
          </c:extLst>
        </c:ser>
        <c:ser>
          <c:idx val="1"/>
          <c:order val="1"/>
          <c:tx>
            <c:strRef>
              <c:f>'Sample Fix up'!$D$2</c:f>
              <c:strCache>
                <c:ptCount val="1"/>
                <c:pt idx="0">
                  <c:v>Pur</c:v>
                </c:pt>
              </c:strCache>
            </c:strRef>
          </c:tx>
          <c:spPr>
            <a:ln w="12700">
              <a:solidFill>
                <a:srgbClr val="000000"/>
              </a:solidFill>
              <a:prstDash val="solid"/>
            </a:ln>
          </c:spPr>
          <c:marker>
            <c:symbol val="circle"/>
            <c:size val="6"/>
            <c:spPr>
              <a:noFill/>
              <a:ln>
                <a:solidFill>
                  <a:srgbClr val="000000"/>
                </a:solidFill>
                <a:prstDash val="solid"/>
              </a:ln>
            </c:spPr>
          </c:marker>
          <c:errBars>
            <c:errDir val="y"/>
            <c:errBarType val="both"/>
            <c:errValType val="cust"/>
            <c:noEndCap val="0"/>
            <c:plus>
              <c:numRef>
                <c:f>'Sample Fix up'!$J$3:$J$8</c:f>
                <c:numCache>
                  <c:formatCode>General</c:formatCode>
                  <c:ptCount val="6"/>
                  <c:pt idx="0">
                    <c:v>2E-3</c:v>
                  </c:pt>
                  <c:pt idx="1">
                    <c:v>1E-3</c:v>
                  </c:pt>
                  <c:pt idx="2">
                    <c:v>2E-3</c:v>
                  </c:pt>
                  <c:pt idx="3">
                    <c:v>1E-3</c:v>
                  </c:pt>
                  <c:pt idx="4">
                    <c:v>2E-3</c:v>
                  </c:pt>
                  <c:pt idx="5">
                    <c:v>1E-3</c:v>
                  </c:pt>
                </c:numCache>
              </c:numRef>
            </c:plus>
            <c:minus>
              <c:numRef>
                <c:f>'Sample Fix up'!$J$3:$J$8</c:f>
                <c:numCache>
                  <c:formatCode>General</c:formatCode>
                  <c:ptCount val="6"/>
                  <c:pt idx="0">
                    <c:v>2E-3</c:v>
                  </c:pt>
                  <c:pt idx="1">
                    <c:v>1E-3</c:v>
                  </c:pt>
                  <c:pt idx="2">
                    <c:v>2E-3</c:v>
                  </c:pt>
                  <c:pt idx="3">
                    <c:v>1E-3</c:v>
                  </c:pt>
                  <c:pt idx="4">
                    <c:v>2E-3</c:v>
                  </c:pt>
                  <c:pt idx="5">
                    <c:v>1E-3</c:v>
                  </c:pt>
                </c:numCache>
              </c:numRef>
            </c:minus>
            <c:spPr>
              <a:ln w="12700">
                <a:solidFill>
                  <a:srgbClr val="000000"/>
                </a:solidFill>
                <a:prstDash val="solid"/>
              </a:ln>
            </c:spPr>
          </c:errBars>
          <c:xVal>
            <c:numRef>
              <c:f>'Sample Fix up'!$B$3:$B$8</c:f>
              <c:numCache>
                <c:formatCode>General</c:formatCode>
                <c:ptCount val="6"/>
                <c:pt idx="0">
                  <c:v>1</c:v>
                </c:pt>
                <c:pt idx="1">
                  <c:v>2</c:v>
                </c:pt>
                <c:pt idx="2">
                  <c:v>3</c:v>
                </c:pt>
                <c:pt idx="3">
                  <c:v>4</c:v>
                </c:pt>
                <c:pt idx="4">
                  <c:v>5</c:v>
                </c:pt>
                <c:pt idx="5">
                  <c:v>7</c:v>
                </c:pt>
              </c:numCache>
            </c:numRef>
          </c:xVal>
          <c:yVal>
            <c:numRef>
              <c:f>'Sample Fix up'!$D$3:$D$8</c:f>
              <c:numCache>
                <c:formatCode>General</c:formatCode>
                <c:ptCount val="6"/>
                <c:pt idx="0">
                  <c:v>5.0000000000000001E-3</c:v>
                </c:pt>
                <c:pt idx="1">
                  <c:v>5.0000000000000001E-3</c:v>
                </c:pt>
                <c:pt idx="2">
                  <c:v>8.9999999999999993E-3</c:v>
                </c:pt>
                <c:pt idx="3">
                  <c:v>6.0000000000000001E-3</c:v>
                </c:pt>
                <c:pt idx="4">
                  <c:v>4.0000000000000001E-3</c:v>
                </c:pt>
                <c:pt idx="5">
                  <c:v>3.0000000000000001E-3</c:v>
                </c:pt>
              </c:numCache>
            </c:numRef>
          </c:yVal>
          <c:smooth val="1"/>
          <c:extLst>
            <c:ext xmlns:c16="http://schemas.microsoft.com/office/drawing/2014/chart" uri="{C3380CC4-5D6E-409C-BE32-E72D297353CC}">
              <c16:uniqueId val="{00000001-6B63-AE41-BEF1-E9E7F8F1331C}"/>
            </c:ext>
          </c:extLst>
        </c:ser>
        <c:ser>
          <c:idx val="2"/>
          <c:order val="2"/>
          <c:tx>
            <c:strRef>
              <c:f>'Sample Fix up'!$E$2</c:f>
              <c:strCache>
                <c:ptCount val="1"/>
                <c:pt idx="0">
                  <c:v>Brita</c:v>
                </c:pt>
              </c:strCache>
            </c:strRef>
          </c:tx>
          <c:spPr>
            <a:ln w="12700">
              <a:solidFill>
                <a:srgbClr val="000000"/>
              </a:solidFill>
              <a:prstDash val="solid"/>
            </a:ln>
          </c:spPr>
          <c:marker>
            <c:symbol val="triangle"/>
            <c:size val="6"/>
            <c:spPr>
              <a:noFill/>
              <a:ln>
                <a:solidFill>
                  <a:srgbClr val="000000"/>
                </a:solidFill>
                <a:prstDash val="solid"/>
              </a:ln>
            </c:spPr>
          </c:marker>
          <c:errBars>
            <c:errDir val="y"/>
            <c:errBarType val="both"/>
            <c:errValType val="cust"/>
            <c:noEndCap val="0"/>
            <c:plus>
              <c:numRef>
                <c:f>'Sample Fix up'!$K$3:$K$8</c:f>
                <c:numCache>
                  <c:formatCode>General</c:formatCode>
                  <c:ptCount val="6"/>
                  <c:pt idx="0">
                    <c:v>4.0000000000000001E-3</c:v>
                  </c:pt>
                  <c:pt idx="1">
                    <c:v>2E-3</c:v>
                  </c:pt>
                  <c:pt idx="2">
                    <c:v>1E-3</c:v>
                  </c:pt>
                  <c:pt idx="3">
                    <c:v>4.0000000000000001E-3</c:v>
                  </c:pt>
                  <c:pt idx="4">
                    <c:v>2E-3</c:v>
                  </c:pt>
                  <c:pt idx="5">
                    <c:v>1E-3</c:v>
                  </c:pt>
                </c:numCache>
              </c:numRef>
            </c:plus>
            <c:minus>
              <c:numRef>
                <c:f>'Sample Fix up'!$K$3:$K$8</c:f>
                <c:numCache>
                  <c:formatCode>General</c:formatCode>
                  <c:ptCount val="6"/>
                  <c:pt idx="0">
                    <c:v>4.0000000000000001E-3</c:v>
                  </c:pt>
                  <c:pt idx="1">
                    <c:v>2E-3</c:v>
                  </c:pt>
                  <c:pt idx="2">
                    <c:v>1E-3</c:v>
                  </c:pt>
                  <c:pt idx="3">
                    <c:v>4.0000000000000001E-3</c:v>
                  </c:pt>
                  <c:pt idx="4">
                    <c:v>2E-3</c:v>
                  </c:pt>
                  <c:pt idx="5">
                    <c:v>1E-3</c:v>
                  </c:pt>
                </c:numCache>
              </c:numRef>
            </c:minus>
            <c:spPr>
              <a:ln w="12700">
                <a:solidFill>
                  <a:srgbClr val="000000"/>
                </a:solidFill>
                <a:prstDash val="solid"/>
              </a:ln>
            </c:spPr>
          </c:errBars>
          <c:xVal>
            <c:numRef>
              <c:f>'Sample Fix up'!$B$3:$B$8</c:f>
              <c:numCache>
                <c:formatCode>General</c:formatCode>
                <c:ptCount val="6"/>
                <c:pt idx="0">
                  <c:v>1</c:v>
                </c:pt>
                <c:pt idx="1">
                  <c:v>2</c:v>
                </c:pt>
                <c:pt idx="2">
                  <c:v>3</c:v>
                </c:pt>
                <c:pt idx="3">
                  <c:v>4</c:v>
                </c:pt>
                <c:pt idx="4">
                  <c:v>5</c:v>
                </c:pt>
                <c:pt idx="5">
                  <c:v>7</c:v>
                </c:pt>
              </c:numCache>
            </c:numRef>
          </c:xVal>
          <c:yVal>
            <c:numRef>
              <c:f>'Sample Fix up'!$E$3:$E$8</c:f>
              <c:numCache>
                <c:formatCode>General</c:formatCode>
                <c:ptCount val="6"/>
                <c:pt idx="0">
                  <c:v>6.0000000000000001E-3</c:v>
                </c:pt>
                <c:pt idx="1">
                  <c:v>5.0000000000000001E-3</c:v>
                </c:pt>
                <c:pt idx="2">
                  <c:v>8.0000000000000002E-3</c:v>
                </c:pt>
                <c:pt idx="3">
                  <c:v>8.0000000000000002E-3</c:v>
                </c:pt>
                <c:pt idx="4">
                  <c:v>8.0000000000000002E-3</c:v>
                </c:pt>
                <c:pt idx="5">
                  <c:v>0.01</c:v>
                </c:pt>
              </c:numCache>
            </c:numRef>
          </c:yVal>
          <c:smooth val="1"/>
          <c:extLst>
            <c:ext xmlns:c16="http://schemas.microsoft.com/office/drawing/2014/chart" uri="{C3380CC4-5D6E-409C-BE32-E72D297353CC}">
              <c16:uniqueId val="{00000002-6B63-AE41-BEF1-E9E7F8F1331C}"/>
            </c:ext>
          </c:extLst>
        </c:ser>
        <c:dLbls>
          <c:showLegendKey val="0"/>
          <c:showVal val="0"/>
          <c:showCatName val="0"/>
          <c:showSerName val="0"/>
          <c:showPercent val="0"/>
          <c:showBubbleSize val="0"/>
        </c:dLbls>
        <c:axId val="35262848"/>
        <c:axId val="35264768"/>
      </c:scatterChart>
      <c:valAx>
        <c:axId val="35262848"/>
        <c:scaling>
          <c:orientation val="minMax"/>
        </c:scaling>
        <c:delete val="0"/>
        <c:axPos val="b"/>
        <c:majorGridlines>
          <c:spPr>
            <a:ln w="3175">
              <a:solidFill>
                <a:srgbClr val="969696"/>
              </a:solidFill>
              <a:prstDash val="solid"/>
            </a:ln>
          </c:spPr>
        </c:majorGridlines>
        <c:title>
          <c:tx>
            <c:rich>
              <a:bodyPr/>
              <a:lstStyle/>
              <a:p>
                <a:pPr>
                  <a:defRPr sz="1100" b="0" i="0" u="none" strike="noStrike" baseline="0">
                    <a:solidFill>
                      <a:srgbClr val="000000"/>
                    </a:solidFill>
                    <a:latin typeface="Arial"/>
                    <a:ea typeface="Arial"/>
                    <a:cs typeface="Arial"/>
                  </a:defRPr>
                </a:pPr>
                <a:r>
                  <a:rPr lang="en-US" sz="1100"/>
                  <a:t>Week</a:t>
                </a:r>
              </a:p>
            </c:rich>
          </c:tx>
          <c:layout>
            <c:manualLayout>
              <c:xMode val="edge"/>
              <c:yMode val="edge"/>
              <c:x val="0.44235256001330397"/>
              <c:y val="0.87999838867482505"/>
            </c:manualLayout>
          </c:layout>
          <c:overlay val="0"/>
          <c:spPr>
            <a:noFill/>
            <a:ln w="25400">
              <a:noFill/>
            </a:ln>
          </c:spPr>
        </c:title>
        <c:numFmt formatCode="General" sourceLinked="1"/>
        <c:majorTickMark val="out"/>
        <c:minorTickMark val="out"/>
        <c:tickLblPos val="nextTo"/>
        <c:spPr>
          <a:ln w="3175">
            <a:solidFill>
              <a:srgbClr val="000000"/>
            </a:solidFill>
            <a:prstDash val="solid"/>
          </a:ln>
        </c:spPr>
        <c:txPr>
          <a:bodyPr rot="0" vert="horz"/>
          <a:lstStyle/>
          <a:p>
            <a:pPr>
              <a:defRPr sz="825" b="0" i="0" u="none" strike="noStrike" baseline="0">
                <a:solidFill>
                  <a:srgbClr val="000000"/>
                </a:solidFill>
                <a:latin typeface="Arial"/>
                <a:ea typeface="Arial"/>
                <a:cs typeface="Arial"/>
              </a:defRPr>
            </a:pPr>
            <a:endParaRPr lang="en-US"/>
          </a:p>
        </c:txPr>
        <c:crossAx val="35264768"/>
        <c:crosses val="autoZero"/>
        <c:crossBetween val="midCat"/>
        <c:minorUnit val="1"/>
      </c:valAx>
      <c:valAx>
        <c:axId val="35264768"/>
        <c:scaling>
          <c:orientation val="minMax"/>
          <c:max val="0.08"/>
          <c:min val="0"/>
        </c:scaling>
        <c:delete val="0"/>
        <c:axPos val="l"/>
        <c:majorGridlines>
          <c:spPr>
            <a:ln w="3175">
              <a:solidFill>
                <a:srgbClr val="969696"/>
              </a:solidFill>
              <a:prstDash val="solid"/>
            </a:ln>
          </c:spPr>
        </c:majorGridlines>
        <c:title>
          <c:tx>
            <c:rich>
              <a:bodyPr/>
              <a:lstStyle/>
              <a:p>
                <a:pPr>
                  <a:defRPr sz="1100" b="0" i="0" u="none" strike="noStrike" baseline="0">
                    <a:solidFill>
                      <a:srgbClr val="000000"/>
                    </a:solidFill>
                    <a:latin typeface="Arial"/>
                    <a:ea typeface="Arial"/>
                    <a:cs typeface="Arial"/>
                  </a:defRPr>
                </a:pPr>
                <a:r>
                  <a:rPr lang="en-US" sz="1100"/>
                  <a:t>Concentration (mg/l)</a:t>
                </a:r>
              </a:p>
            </c:rich>
          </c:tx>
          <c:layout>
            <c:manualLayout>
              <c:xMode val="edge"/>
              <c:yMode val="edge"/>
              <c:x val="2.5882330639076301E-2"/>
              <c:y val="0.24499955139242299"/>
            </c:manualLayout>
          </c:layout>
          <c:overlay val="0"/>
          <c:spPr>
            <a:noFill/>
            <a:ln w="25400">
              <a:noFill/>
            </a:ln>
          </c:spPr>
        </c:title>
        <c:numFmt formatCode="General" sourceLinked="1"/>
        <c:majorTickMark val="out"/>
        <c:minorTickMark val="out"/>
        <c:tickLblPos val="nextTo"/>
        <c:spPr>
          <a:ln w="3175">
            <a:solidFill>
              <a:srgbClr val="000000"/>
            </a:solidFill>
            <a:prstDash val="solid"/>
          </a:ln>
        </c:spPr>
        <c:txPr>
          <a:bodyPr rot="0" vert="horz"/>
          <a:lstStyle/>
          <a:p>
            <a:pPr>
              <a:defRPr sz="825" b="0" i="0" u="none" strike="noStrike" baseline="0">
                <a:solidFill>
                  <a:srgbClr val="000000"/>
                </a:solidFill>
                <a:latin typeface="Arial"/>
                <a:ea typeface="Arial"/>
                <a:cs typeface="Arial"/>
              </a:defRPr>
            </a:pPr>
            <a:endParaRPr lang="en-US"/>
          </a:p>
        </c:txPr>
        <c:crossAx val="35262848"/>
        <c:crosses val="autoZero"/>
        <c:crossBetween val="midCat"/>
        <c:majorUnit val="0.02"/>
        <c:minorUnit val="0.01"/>
      </c:valAx>
      <c:spPr>
        <a:noFill/>
        <a:ln w="3175">
          <a:solidFill>
            <a:srgbClr val="000000"/>
          </a:solidFill>
          <a:prstDash val="solid"/>
        </a:ln>
      </c:spPr>
    </c:plotArea>
    <c:legend>
      <c:legendPos val="r"/>
      <c:layout>
        <c:manualLayout>
          <c:xMode val="edge"/>
          <c:yMode val="edge"/>
          <c:x val="0.84470515449349004"/>
          <c:y val="0.31499942321883001"/>
          <c:w val="0.11058814000332599"/>
          <c:h val="0.169999688721273"/>
        </c:manualLayout>
      </c:layout>
      <c:overlay val="0"/>
      <c:spPr>
        <a:solidFill>
          <a:srgbClr val="FFFFFF"/>
        </a:solidFill>
        <a:ln w="3175">
          <a:solidFill>
            <a:srgbClr val="000000"/>
          </a:solidFill>
          <a:prstDash val="solid"/>
        </a:ln>
      </c:spPr>
      <c:txPr>
        <a:bodyPr/>
        <a:lstStyle/>
        <a:p>
          <a:pPr>
            <a:defRPr sz="75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82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50"/>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9662940457925607E-2"/>
          <c:y val="5.7291630241629102E-2"/>
          <c:w val="0.71685412922833203"/>
          <c:h val="0.79166616333887496"/>
        </c:manualLayout>
      </c:layout>
      <c:bar3DChart>
        <c:barDir val="col"/>
        <c:grouping val="clustered"/>
        <c:varyColors val="0"/>
        <c:ser>
          <c:idx val="0"/>
          <c:order val="0"/>
          <c:tx>
            <c:strRef>
              <c:f>'Bar Chart'!$A$4</c:f>
              <c:strCache>
                <c:ptCount val="1"/>
                <c:pt idx="0">
                  <c:v>Tap water</c:v>
                </c:pt>
              </c:strCache>
            </c:strRef>
          </c:tx>
          <c:spPr>
            <a:solidFill>
              <a:srgbClr val="9999FF"/>
            </a:solidFill>
            <a:ln w="12700">
              <a:solidFill>
                <a:srgbClr val="000000"/>
              </a:solidFill>
              <a:prstDash val="solid"/>
            </a:ln>
          </c:spPr>
          <c:invertIfNegative val="0"/>
          <c:cat>
            <c:strRef>
              <c:f>'Bar Chart'!$B$3:$C$3</c:f>
              <c:strCache>
                <c:ptCount val="2"/>
                <c:pt idx="0">
                  <c:v>Day1</c:v>
                </c:pt>
                <c:pt idx="1">
                  <c:v>Day 20</c:v>
                </c:pt>
              </c:strCache>
            </c:strRef>
          </c:cat>
          <c:val>
            <c:numRef>
              <c:f>'Bar Chart'!$B$4:$C$4</c:f>
              <c:numCache>
                <c:formatCode>General</c:formatCode>
                <c:ptCount val="2"/>
                <c:pt idx="0">
                  <c:v>1.8</c:v>
                </c:pt>
                <c:pt idx="1">
                  <c:v>1.6</c:v>
                </c:pt>
              </c:numCache>
            </c:numRef>
          </c:val>
          <c:extLst>
            <c:ext xmlns:c16="http://schemas.microsoft.com/office/drawing/2014/chart" uri="{C3380CC4-5D6E-409C-BE32-E72D297353CC}">
              <c16:uniqueId val="{00000000-533F-034B-A6B4-DE7162A3E194}"/>
            </c:ext>
          </c:extLst>
        </c:ser>
        <c:ser>
          <c:idx val="1"/>
          <c:order val="1"/>
          <c:tx>
            <c:strRef>
              <c:f>'Bar Chart'!$A$5</c:f>
              <c:strCache>
                <c:ptCount val="1"/>
                <c:pt idx="0">
                  <c:v>New Omni Filter</c:v>
                </c:pt>
              </c:strCache>
            </c:strRef>
          </c:tx>
          <c:spPr>
            <a:solidFill>
              <a:srgbClr val="993366"/>
            </a:solidFill>
            <a:ln w="12700">
              <a:solidFill>
                <a:srgbClr val="000000"/>
              </a:solidFill>
              <a:prstDash val="solid"/>
            </a:ln>
          </c:spPr>
          <c:invertIfNegative val="0"/>
          <c:cat>
            <c:strRef>
              <c:f>'Bar Chart'!$B$3:$C$3</c:f>
              <c:strCache>
                <c:ptCount val="2"/>
                <c:pt idx="0">
                  <c:v>Day1</c:v>
                </c:pt>
                <c:pt idx="1">
                  <c:v>Day 20</c:v>
                </c:pt>
              </c:strCache>
            </c:strRef>
          </c:cat>
          <c:val>
            <c:numRef>
              <c:f>'Bar Chart'!$B$5:$C$5</c:f>
              <c:numCache>
                <c:formatCode>General</c:formatCode>
                <c:ptCount val="2"/>
                <c:pt idx="0">
                  <c:v>2.2000000000000002</c:v>
                </c:pt>
                <c:pt idx="1">
                  <c:v>1.9</c:v>
                </c:pt>
              </c:numCache>
            </c:numRef>
          </c:val>
          <c:extLst>
            <c:ext xmlns:c16="http://schemas.microsoft.com/office/drawing/2014/chart" uri="{C3380CC4-5D6E-409C-BE32-E72D297353CC}">
              <c16:uniqueId val="{00000001-533F-034B-A6B4-DE7162A3E194}"/>
            </c:ext>
          </c:extLst>
        </c:ser>
        <c:ser>
          <c:idx val="2"/>
          <c:order val="2"/>
          <c:tx>
            <c:strRef>
              <c:f>'Bar Chart'!$A$6</c:f>
              <c:strCache>
                <c:ptCount val="1"/>
                <c:pt idx="0">
                  <c:v>Old Omni Filter</c:v>
                </c:pt>
              </c:strCache>
            </c:strRef>
          </c:tx>
          <c:spPr>
            <a:solidFill>
              <a:srgbClr val="FFFFCC"/>
            </a:solidFill>
            <a:ln w="12700">
              <a:solidFill>
                <a:srgbClr val="000000"/>
              </a:solidFill>
              <a:prstDash val="solid"/>
            </a:ln>
          </c:spPr>
          <c:invertIfNegative val="0"/>
          <c:cat>
            <c:strRef>
              <c:f>'Bar Chart'!$B$3:$C$3</c:f>
              <c:strCache>
                <c:ptCount val="2"/>
                <c:pt idx="0">
                  <c:v>Day1</c:v>
                </c:pt>
                <c:pt idx="1">
                  <c:v>Day 20</c:v>
                </c:pt>
              </c:strCache>
            </c:strRef>
          </c:cat>
          <c:val>
            <c:numRef>
              <c:f>'Bar Chart'!$B$6:$C$6</c:f>
              <c:numCache>
                <c:formatCode>General</c:formatCode>
                <c:ptCount val="2"/>
                <c:pt idx="0">
                  <c:v>0.4</c:v>
                </c:pt>
                <c:pt idx="1">
                  <c:v>0.1</c:v>
                </c:pt>
              </c:numCache>
            </c:numRef>
          </c:val>
          <c:extLst>
            <c:ext xmlns:c16="http://schemas.microsoft.com/office/drawing/2014/chart" uri="{C3380CC4-5D6E-409C-BE32-E72D297353CC}">
              <c16:uniqueId val="{00000002-533F-034B-A6B4-DE7162A3E194}"/>
            </c:ext>
          </c:extLst>
        </c:ser>
        <c:dLbls>
          <c:showLegendKey val="0"/>
          <c:showVal val="0"/>
          <c:showCatName val="0"/>
          <c:showSerName val="0"/>
          <c:showPercent val="0"/>
          <c:showBubbleSize val="0"/>
        </c:dLbls>
        <c:gapWidth val="150"/>
        <c:shape val="box"/>
        <c:axId val="35551872"/>
        <c:axId val="35557760"/>
        <c:axId val="0"/>
      </c:bar3DChart>
      <c:catAx>
        <c:axId val="3555187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5557760"/>
        <c:crosses val="autoZero"/>
        <c:auto val="1"/>
        <c:lblAlgn val="ctr"/>
        <c:lblOffset val="100"/>
        <c:tickLblSkip val="1"/>
        <c:tickMarkSkip val="1"/>
        <c:noMultiLvlLbl val="0"/>
      </c:catAx>
      <c:valAx>
        <c:axId val="35557760"/>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5551872"/>
        <c:crosses val="autoZero"/>
        <c:crossBetween val="between"/>
      </c:valAx>
      <c:spPr>
        <a:noFill/>
        <a:ln w="25400">
          <a:noFill/>
        </a:ln>
      </c:spPr>
    </c:plotArea>
    <c:legend>
      <c:legendPos val="r"/>
      <c:layout>
        <c:manualLayout>
          <c:xMode val="edge"/>
          <c:yMode val="edge"/>
          <c:x val="0.80449460270765705"/>
          <c:y val="0.40624974171337003"/>
          <c:w val="0.17977533021400199"/>
          <c:h val="0.192708210812752"/>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B796A-BAE8-6A43-822D-31AB533CB5D1}" type="datetimeFigureOut">
              <a:rPr lang="en-US" smtClean="0"/>
              <a:t>10/18/2018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E19C1-88CB-4244-9B93-C6446A4746E6}" type="slidenum">
              <a:rPr lang="en-US" smtClean="0"/>
              <a:t>‹#›</a:t>
            </a:fld>
            <a:endParaRPr lang="en-US"/>
          </a:p>
        </p:txBody>
      </p:sp>
    </p:spTree>
    <p:extLst>
      <p:ext uri="{BB962C8B-B14F-4D97-AF65-F5344CB8AC3E}">
        <p14:creationId xmlns:p14="http://schemas.microsoft.com/office/powerpoint/2010/main" val="3975654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 2018</a:t>
            </a:r>
            <a:endParaRPr lang="en-US" dirty="0"/>
          </a:p>
        </p:txBody>
      </p:sp>
      <p:sp>
        <p:nvSpPr>
          <p:cNvPr id="4" name="Slide Number Placeholder 3"/>
          <p:cNvSpPr>
            <a:spLocks noGrp="1"/>
          </p:cNvSpPr>
          <p:nvPr>
            <p:ph type="sldNum" sz="quarter" idx="10"/>
          </p:nvPr>
        </p:nvSpPr>
        <p:spPr/>
        <p:txBody>
          <a:bodyPr/>
          <a:lstStyle/>
          <a:p>
            <a:fld id="{FF9E19C1-88CB-4244-9B93-C6446A4746E6}" type="slidenum">
              <a:rPr lang="en-US" smtClean="0"/>
              <a:t>1</a:t>
            </a:fld>
            <a:endParaRPr lang="en-US"/>
          </a:p>
        </p:txBody>
      </p:sp>
    </p:spTree>
    <p:extLst>
      <p:ext uri="{BB962C8B-B14F-4D97-AF65-F5344CB8AC3E}">
        <p14:creationId xmlns:p14="http://schemas.microsoft.com/office/powerpoint/2010/main" val="41774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 background</a:t>
            </a:r>
          </a:p>
          <a:p>
            <a:r>
              <a:rPr lang="en-US" dirty="0"/>
              <a:t>No axis label</a:t>
            </a:r>
          </a:p>
          <a:p>
            <a:r>
              <a:rPr lang="en-US" dirty="0"/>
              <a:t>Markers too small, no </a:t>
            </a:r>
            <a:r>
              <a:rPr lang="en-US" dirty="0" err="1"/>
              <a:t>errorbars</a:t>
            </a:r>
            <a:endParaRPr lang="en-US" dirty="0"/>
          </a:p>
          <a:p>
            <a:r>
              <a:rPr lang="en-US" dirty="0"/>
              <a:t>Vertical lines might help orient</a:t>
            </a:r>
          </a:p>
        </p:txBody>
      </p:sp>
      <p:sp>
        <p:nvSpPr>
          <p:cNvPr id="4" name="Slide Number Placeholder 3"/>
          <p:cNvSpPr>
            <a:spLocks noGrp="1"/>
          </p:cNvSpPr>
          <p:nvPr>
            <p:ph type="sldNum" sz="quarter" idx="5"/>
          </p:nvPr>
        </p:nvSpPr>
        <p:spPr/>
        <p:txBody>
          <a:bodyPr/>
          <a:lstStyle/>
          <a:p>
            <a:fld id="{FF9E19C1-88CB-4244-9B93-C6446A4746E6}" type="slidenum">
              <a:rPr lang="en-US" smtClean="0"/>
              <a:t>4</a:t>
            </a:fld>
            <a:endParaRPr lang="en-US"/>
          </a:p>
        </p:txBody>
      </p:sp>
    </p:spTree>
    <p:extLst>
      <p:ext uri="{BB962C8B-B14F-4D97-AF65-F5344CB8AC3E}">
        <p14:creationId xmlns:p14="http://schemas.microsoft.com/office/powerpoint/2010/main" val="77523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Y-axis</a:t>
            </a:r>
            <a:r>
              <a:rPr lang="en-US" baseline="0" dirty="0"/>
              <a:t> scaling is misleading.  By having minimum value of $2000, the relationship between early and later years is exaggerated.</a:t>
            </a:r>
          </a:p>
          <a:p>
            <a:r>
              <a:rPr lang="en-US" baseline="0" dirty="0"/>
              <a:t>The fake 3-D on the bar charts obscure the true height of the bar, and the height of the bar is the most important part</a:t>
            </a:r>
          </a:p>
          <a:p>
            <a:r>
              <a:rPr lang="en-US" baseline="0" dirty="0"/>
              <a:t>The y-axis labels could be simpler.  For example, it could be in units of “Thousands of $US” with values from 0 to 4.2.</a:t>
            </a:r>
            <a:endParaRPr lang="en-US" dirty="0"/>
          </a:p>
        </p:txBody>
      </p:sp>
      <p:sp>
        <p:nvSpPr>
          <p:cNvPr id="4" name="Slide Number Placeholder 3"/>
          <p:cNvSpPr>
            <a:spLocks noGrp="1"/>
          </p:cNvSpPr>
          <p:nvPr>
            <p:ph type="sldNum" sz="quarter" idx="10"/>
          </p:nvPr>
        </p:nvSpPr>
        <p:spPr/>
        <p:txBody>
          <a:bodyPr/>
          <a:lstStyle/>
          <a:p>
            <a:fld id="{FF9E19C1-88CB-4244-9B93-C6446A4746E6}" type="slidenum">
              <a:rPr lang="en-US" smtClean="0"/>
              <a:t>11</a:t>
            </a:fld>
            <a:endParaRPr lang="en-US"/>
          </a:p>
        </p:txBody>
      </p:sp>
    </p:spTree>
    <p:extLst>
      <p:ext uri="{BB962C8B-B14F-4D97-AF65-F5344CB8AC3E}">
        <p14:creationId xmlns:p14="http://schemas.microsoft.com/office/powerpoint/2010/main" val="349334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E19C1-88CB-4244-9B93-C6446A4746E6}" type="slidenum">
              <a:rPr lang="en-US" smtClean="0"/>
              <a:t>14</a:t>
            </a:fld>
            <a:endParaRPr lang="en-US"/>
          </a:p>
        </p:txBody>
      </p:sp>
    </p:spTree>
    <p:extLst>
      <p:ext uri="{BB962C8B-B14F-4D97-AF65-F5344CB8AC3E}">
        <p14:creationId xmlns:p14="http://schemas.microsoft.com/office/powerpoint/2010/main" val="297732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3-D for a pie chart is an</a:t>
            </a:r>
            <a:r>
              <a:rPr lang="en-US" baseline="0" dirty="0"/>
              <a:t> especially bad idea.  The illusion of depth actually obscures the relationships in the data.  In the figure on the right, the slices are the same size but the fact that the white slice is in the front makes it look bigger than the others.  Both the angle and the amount of the plot area are out of proportion with the underlying data.</a:t>
            </a:r>
          </a:p>
        </p:txBody>
      </p:sp>
      <p:sp>
        <p:nvSpPr>
          <p:cNvPr id="4" name="Slide Number Placeholder 3"/>
          <p:cNvSpPr>
            <a:spLocks noGrp="1"/>
          </p:cNvSpPr>
          <p:nvPr>
            <p:ph type="sldNum" sz="quarter" idx="10"/>
          </p:nvPr>
        </p:nvSpPr>
        <p:spPr/>
        <p:txBody>
          <a:bodyPr/>
          <a:lstStyle/>
          <a:p>
            <a:fld id="{FF9E19C1-88CB-4244-9B93-C6446A4746E6}" type="slidenum">
              <a:rPr lang="en-US" smtClean="0"/>
              <a:t>16</a:t>
            </a:fld>
            <a:endParaRPr lang="en-US"/>
          </a:p>
        </p:txBody>
      </p:sp>
    </p:spTree>
    <p:extLst>
      <p:ext uri="{BB962C8B-B14F-4D97-AF65-F5344CB8AC3E}">
        <p14:creationId xmlns:p14="http://schemas.microsoft.com/office/powerpoint/2010/main" val="349334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a:t>Pie</a:t>
            </a:r>
            <a:r>
              <a:rPr lang="en-US" baseline="0" dirty="0"/>
              <a:t> chart – shows composition of categories for one sample, but this is hard to compare to other samples (not shown here)</a:t>
            </a:r>
          </a:p>
          <a:p>
            <a:pPr marL="228600" indent="-228600">
              <a:buAutoNum type="alphaLcPeriod"/>
            </a:pPr>
            <a:r>
              <a:rPr lang="en-US" dirty="0"/>
              <a:t>Stacked</a:t>
            </a:r>
            <a:r>
              <a:rPr lang="en-US" baseline="0" dirty="0"/>
              <a:t> bar chart – allows comparison of the composition of multiple samples (called items here). This also allows you to compare the totals across samples easily.</a:t>
            </a:r>
          </a:p>
          <a:p>
            <a:pPr marL="228600" indent="-228600">
              <a:buAutoNum type="alphaLcPeriod"/>
            </a:pPr>
            <a:r>
              <a:rPr lang="en-US" baseline="0" dirty="0"/>
              <a:t>Layered bar charts – facilitate comparison of each category, but makes it harder to compare the individual samples (for example, it’s essentially impossible to see which item has the largest sum from this variant)</a:t>
            </a:r>
          </a:p>
          <a:p>
            <a:pPr marL="228600" indent="-228600">
              <a:buAutoNum type="alphaLcPeriod"/>
            </a:pPr>
            <a:r>
              <a:rPr lang="en-US" baseline="0" dirty="0"/>
              <a:t>Grouped bar charts – This takes a bit more time to process visually, but conveys information about both the distribution of categories within a sample and comparison of categories across samples.  As in the layered bar chart, you can’t really see how totals compare across samples.</a:t>
            </a:r>
            <a:endParaRPr lang="en-US" dirty="0"/>
          </a:p>
        </p:txBody>
      </p:sp>
      <p:sp>
        <p:nvSpPr>
          <p:cNvPr id="4" name="Slide Number Placeholder 3"/>
          <p:cNvSpPr>
            <a:spLocks noGrp="1"/>
          </p:cNvSpPr>
          <p:nvPr>
            <p:ph type="sldNum" sz="quarter" idx="10"/>
          </p:nvPr>
        </p:nvSpPr>
        <p:spPr/>
        <p:txBody>
          <a:bodyPr/>
          <a:lstStyle/>
          <a:p>
            <a:fld id="{FF9E19C1-88CB-4244-9B93-C6446A4746E6}" type="slidenum">
              <a:rPr lang="en-US" smtClean="0"/>
              <a:t>17</a:t>
            </a:fld>
            <a:endParaRPr lang="en-US"/>
          </a:p>
        </p:txBody>
      </p:sp>
    </p:spTree>
    <p:extLst>
      <p:ext uri="{BB962C8B-B14F-4D97-AF65-F5344CB8AC3E}">
        <p14:creationId xmlns:p14="http://schemas.microsoft.com/office/powerpoint/2010/main" val="111611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t>Colors should be clearly distinguishable </a:t>
            </a:r>
          </a:p>
          <a:p>
            <a:pPr marL="342900" indent="-342900">
              <a:buAutoNum type="arabicPeriod"/>
            </a:pPr>
            <a:r>
              <a:rPr lang="en-US" dirty="0"/>
              <a:t>Colormaps should highlight the important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use colors, try to use high contrasts that are still useful if printed in black and white</a:t>
            </a:r>
          </a:p>
          <a:p>
            <a:endParaRPr lang="en-US" dirty="0"/>
          </a:p>
        </p:txBody>
      </p:sp>
      <p:sp>
        <p:nvSpPr>
          <p:cNvPr id="4" name="Slide Number Placeholder 3"/>
          <p:cNvSpPr>
            <a:spLocks noGrp="1"/>
          </p:cNvSpPr>
          <p:nvPr>
            <p:ph type="sldNum" sz="quarter" idx="5"/>
          </p:nvPr>
        </p:nvSpPr>
        <p:spPr/>
        <p:txBody>
          <a:bodyPr/>
          <a:lstStyle/>
          <a:p>
            <a:fld id="{FF9E19C1-88CB-4244-9B93-C6446A4746E6}" type="slidenum">
              <a:rPr lang="en-US" smtClean="0"/>
              <a:t>20</a:t>
            </a:fld>
            <a:endParaRPr lang="en-US"/>
          </a:p>
        </p:txBody>
      </p:sp>
    </p:spTree>
    <p:extLst>
      <p:ext uri="{BB962C8B-B14F-4D97-AF65-F5344CB8AC3E}">
        <p14:creationId xmlns:p14="http://schemas.microsoft.com/office/powerpoint/2010/main" val="290543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F73977AC-C43A-B646-AB74-BE12EB4EECE7}" type="datetimeFigureOut">
              <a:rPr lang="en-US" smtClean="0"/>
              <a:t>10/18/2018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B148140-EA18-DF41-9D6F-5CC12C2C63D0}"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3977AC-C43A-B646-AB74-BE12EB4EECE7}"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8140-EA18-DF41-9D6F-5CC12C2C63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3977AC-C43A-B646-AB74-BE12EB4EECE7}"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8140-EA18-DF41-9D6F-5CC12C2C63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Roman" panose="02000503020000020003" pitchFamily="2" charset="0"/>
              </a:defRPr>
            </a:lvl1pPr>
          </a:lstStyle>
          <a:p>
            <a:r>
              <a:rPr kumimoji="0" lang="en-US"/>
              <a:t>Click to edit Master title style</a:t>
            </a:r>
          </a:p>
        </p:txBody>
      </p:sp>
      <p:sp>
        <p:nvSpPr>
          <p:cNvPr id="4" name="Date Placeholder 3"/>
          <p:cNvSpPr>
            <a:spLocks noGrp="1"/>
          </p:cNvSpPr>
          <p:nvPr>
            <p:ph type="dt" sz="half" idx="10"/>
          </p:nvPr>
        </p:nvSpPr>
        <p:spPr/>
        <p:txBody>
          <a:bodyPr/>
          <a:lstStyle/>
          <a:p>
            <a:fld id="{F73977AC-C43A-B646-AB74-BE12EB4EECE7}"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8140-EA18-DF41-9D6F-5CC12C2C63D0}"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lvl1pPr>
              <a:defRPr>
                <a:latin typeface="Avenir Roman" panose="02000503020000020003" pitchFamily="2" charset="0"/>
              </a:defRPr>
            </a:lvl1pPr>
            <a:lvl2pPr>
              <a:defRPr>
                <a:latin typeface="Avenir Roman" panose="02000503020000020003" pitchFamily="2" charset="0"/>
              </a:defRPr>
            </a:lvl2pPr>
            <a:lvl3pPr>
              <a:defRPr>
                <a:latin typeface="Avenir Roman" panose="02000503020000020003" pitchFamily="2" charset="0"/>
              </a:defRPr>
            </a:lvl3pPr>
            <a:lvl4pPr>
              <a:defRPr>
                <a:latin typeface="Avenir Roman" panose="02000503020000020003" pitchFamily="2" charset="0"/>
              </a:defRPr>
            </a:lvl4pPr>
            <a:lvl5pPr>
              <a:defRPr>
                <a:latin typeface="Avenir Roman" panose="02000503020000020003" pitchFamily="2"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73977AC-C43A-B646-AB74-BE12EB4EECE7}" type="datetimeFigureOut">
              <a:rPr lang="en-US" smtClean="0"/>
              <a:t>10/18/2018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B148140-EA18-DF41-9D6F-5CC12C2C63D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73977AC-C43A-B646-AB74-BE12EB4EECE7}"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8140-EA18-DF41-9D6F-5CC12C2C63D0}"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atin typeface="Avenir Roman" panose="02000503020000020003" pitchFamily="2" charset="0"/>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Avenir Roman" panose="02000503020000020003" pitchFamily="2"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Avenir Roman" panose="02000503020000020003" pitchFamily="2"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73977AC-C43A-B646-AB74-BE12EB4EECE7}"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48140-EA18-DF41-9D6F-5CC12C2C63D0}"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lvl1pPr>
              <a:defRPr>
                <a:latin typeface="Avenir Roman" panose="02000503020000020003" pitchFamily="2" charset="0"/>
              </a:defRPr>
            </a:lvl1pPr>
            <a:lvl2pPr>
              <a:defRPr>
                <a:latin typeface="Avenir Roman" panose="02000503020000020003" pitchFamily="2" charset="0"/>
              </a:defRPr>
            </a:lvl2pPr>
            <a:lvl3pPr>
              <a:defRPr>
                <a:latin typeface="Avenir Roman" panose="02000503020000020003" pitchFamily="2" charset="0"/>
              </a:defRPr>
            </a:lvl3pPr>
            <a:lvl4pPr>
              <a:defRPr>
                <a:latin typeface="Avenir Roman" panose="02000503020000020003" pitchFamily="2" charset="0"/>
              </a:defRPr>
            </a:lvl4pPr>
            <a:lvl5pPr>
              <a:defRPr>
                <a:latin typeface="Avenir Roman" panose="02000503020000020003" pitchFamily="2"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lvl1pPr>
              <a:defRPr>
                <a:latin typeface="Avenir Roman" panose="02000503020000020003" pitchFamily="2" charset="0"/>
              </a:defRPr>
            </a:lvl1pPr>
            <a:lvl2pPr>
              <a:defRPr>
                <a:latin typeface="Avenir Roman" panose="02000503020000020003" pitchFamily="2" charset="0"/>
              </a:defRPr>
            </a:lvl2pPr>
            <a:lvl3pPr>
              <a:defRPr>
                <a:latin typeface="Avenir Roman" panose="02000503020000020003" pitchFamily="2" charset="0"/>
              </a:defRPr>
            </a:lvl3pPr>
            <a:lvl4pPr>
              <a:defRPr>
                <a:latin typeface="Avenir Roman" panose="02000503020000020003" pitchFamily="2" charset="0"/>
              </a:defRPr>
            </a:lvl4pPr>
            <a:lvl5pPr>
              <a:defRPr>
                <a:latin typeface="Avenir Roman" panose="02000503020000020003" pitchFamily="2"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Roman" panose="02000503020000020003" pitchFamily="2" charset="0"/>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73977AC-C43A-B646-AB74-BE12EB4EECE7}"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48140-EA18-DF41-9D6F-5CC12C2C63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977AC-C43A-B646-AB74-BE12EB4EECE7}"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48140-EA18-DF41-9D6F-5CC12C2C63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73977AC-C43A-B646-AB74-BE12EB4EECE7}"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8140-EA18-DF41-9D6F-5CC12C2C63D0}"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73977AC-C43A-B646-AB74-BE12EB4EECE7}" type="datetimeFigureOut">
              <a:rPr lang="en-US" smtClean="0"/>
              <a:t>10/18/2018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B148140-EA18-DF41-9D6F-5CC12C2C63D0}"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73977AC-C43A-B646-AB74-BE12EB4EECE7}" type="datetimeFigureOut">
              <a:rPr lang="en-US" smtClean="0"/>
              <a:t>10/18/2018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B148140-EA18-DF41-9D6F-5CC12C2C63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Avenir Roman" panose="02000503020000020003" pitchFamily="2" charset="0"/>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Avenir Roman" panose="02000503020000020003" pitchFamily="2" charset="0"/>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Avenir Roman" panose="02000503020000020003" pitchFamily="2"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Avenir Roman" panose="02000503020000020003" pitchFamily="2"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Avenir Roman" panose="02000503020000020003" pitchFamily="2"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Avenir Roman" panose="02000503020000020003" pitchFamily="2"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tif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a:t>Proposal: </a:t>
            </a:r>
            <a:br>
              <a:rPr lang="en-US" dirty="0"/>
            </a:br>
            <a:r>
              <a:rPr lang="en-US" dirty="0"/>
              <a:t>Preliminary Results and Discussion</a:t>
            </a:r>
          </a:p>
        </p:txBody>
      </p:sp>
    </p:spTree>
    <p:extLst>
      <p:ext uri="{BB962C8B-B14F-4D97-AF65-F5344CB8AC3E}">
        <p14:creationId xmlns:p14="http://schemas.microsoft.com/office/powerpoint/2010/main" val="229057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mo graph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800" y="1206303"/>
            <a:ext cx="5634228" cy="4239768"/>
          </a:xfrm>
          <a:prstGeom prst="rect">
            <a:avLst/>
          </a:prstGeom>
        </p:spPr>
      </p:pic>
      <p:sp>
        <p:nvSpPr>
          <p:cNvPr id="3" name="TextBox 2"/>
          <p:cNvSpPr txBox="1"/>
          <p:nvPr/>
        </p:nvSpPr>
        <p:spPr>
          <a:xfrm>
            <a:off x="6029325" y="1475753"/>
            <a:ext cx="3001528" cy="4708981"/>
          </a:xfrm>
          <a:prstGeom prst="rect">
            <a:avLst/>
          </a:prstGeom>
          <a:noFill/>
        </p:spPr>
        <p:txBody>
          <a:bodyPr wrap="square" rtlCol="0">
            <a:spAutoFit/>
          </a:bodyPr>
          <a:lstStyle/>
          <a:p>
            <a:r>
              <a:rPr lang="en-US" sz="2000" dirty="0">
                <a:latin typeface="Avenir Roman" panose="02000503020000020003" pitchFamily="2" charset="0"/>
              </a:rPr>
              <a:t>Improvements:</a:t>
            </a:r>
          </a:p>
          <a:p>
            <a:endParaRPr lang="en-US" sz="2000" dirty="0">
              <a:latin typeface="Avenir Roman" panose="02000503020000020003" pitchFamily="2" charset="0"/>
            </a:endParaRPr>
          </a:p>
          <a:p>
            <a:r>
              <a:rPr lang="en-US" sz="2000" dirty="0">
                <a:latin typeface="Avenir Roman" panose="02000503020000020003" pitchFamily="2" charset="0"/>
              </a:rPr>
              <a:t>Lines thicker</a:t>
            </a:r>
          </a:p>
          <a:p>
            <a:endParaRPr lang="en-US" sz="2000" dirty="0">
              <a:latin typeface="Avenir Roman" panose="02000503020000020003" pitchFamily="2" charset="0"/>
            </a:endParaRPr>
          </a:p>
          <a:p>
            <a:r>
              <a:rPr lang="en-US" sz="2000" dirty="0">
                <a:latin typeface="Avenir Roman" panose="02000503020000020003" pitchFamily="2" charset="0"/>
              </a:rPr>
              <a:t>Symbols bigger</a:t>
            </a:r>
          </a:p>
          <a:p>
            <a:endParaRPr lang="en-US" sz="2000" dirty="0">
              <a:latin typeface="Avenir Roman" panose="02000503020000020003" pitchFamily="2" charset="0"/>
            </a:endParaRPr>
          </a:p>
          <a:p>
            <a:r>
              <a:rPr lang="en-US" sz="2000" dirty="0">
                <a:latin typeface="Avenir Roman" panose="02000503020000020003" pitchFamily="2" charset="0"/>
              </a:rPr>
              <a:t>Axis bigger font, bold, uniform</a:t>
            </a:r>
          </a:p>
          <a:p>
            <a:endParaRPr lang="en-US" sz="2000" dirty="0">
              <a:latin typeface="Avenir Roman" panose="02000503020000020003" pitchFamily="2" charset="0"/>
            </a:endParaRPr>
          </a:p>
          <a:p>
            <a:r>
              <a:rPr lang="en-US" sz="2000" dirty="0">
                <a:latin typeface="Avenir Roman" panose="02000503020000020003" pitchFamily="2" charset="0"/>
              </a:rPr>
              <a:t>Axis scales match data range, changed to log scales</a:t>
            </a:r>
          </a:p>
          <a:p>
            <a:endParaRPr lang="en-US" sz="2000" dirty="0">
              <a:latin typeface="Avenir Roman" panose="02000503020000020003" pitchFamily="2" charset="0"/>
            </a:endParaRPr>
          </a:p>
          <a:p>
            <a:r>
              <a:rPr lang="en-US" sz="2000" dirty="0">
                <a:latin typeface="Avenir Roman" panose="02000503020000020003" pitchFamily="2" charset="0"/>
              </a:rPr>
              <a:t>Added regression line and equation</a:t>
            </a:r>
          </a:p>
        </p:txBody>
      </p:sp>
      <p:sp>
        <p:nvSpPr>
          <p:cNvPr id="4" name="TextBox 3"/>
          <p:cNvSpPr txBox="1"/>
          <p:nvPr/>
        </p:nvSpPr>
        <p:spPr>
          <a:xfrm>
            <a:off x="1202535" y="1695396"/>
            <a:ext cx="3609169" cy="369332"/>
          </a:xfrm>
          <a:prstGeom prst="rect">
            <a:avLst/>
          </a:prstGeom>
          <a:noFill/>
        </p:spPr>
        <p:txBody>
          <a:bodyPr wrap="none" rtlCol="0">
            <a:spAutoFit/>
          </a:bodyPr>
          <a:lstStyle/>
          <a:p>
            <a:r>
              <a:rPr lang="en-US" b="1" dirty="0"/>
              <a:t>Y = 0.97X + 0.10, R2 = 0.745, n = 145</a:t>
            </a:r>
            <a:r>
              <a:rPr lang="en-US" sz="1600" dirty="0"/>
              <a:t>   </a:t>
            </a:r>
          </a:p>
        </p:txBody>
      </p:sp>
      <p:sp>
        <p:nvSpPr>
          <p:cNvPr id="6" name="TextBox 5">
            <a:extLst>
              <a:ext uri="{FF2B5EF4-FFF2-40B4-BE49-F238E27FC236}">
                <a16:creationId xmlns:a16="http://schemas.microsoft.com/office/drawing/2014/main" id="{17F5ADC0-1D4B-9C45-8326-F7FDB08CEAA0}"/>
              </a:ext>
            </a:extLst>
          </p:cNvPr>
          <p:cNvSpPr txBox="1"/>
          <p:nvPr/>
        </p:nvSpPr>
        <p:spPr>
          <a:xfrm>
            <a:off x="3445868" y="493642"/>
            <a:ext cx="2222468" cy="523220"/>
          </a:xfrm>
          <a:prstGeom prst="rect">
            <a:avLst/>
          </a:prstGeom>
          <a:noFill/>
        </p:spPr>
        <p:txBody>
          <a:bodyPr wrap="none" rtlCol="0">
            <a:spAutoFit/>
          </a:bodyPr>
          <a:lstStyle/>
          <a:p>
            <a:r>
              <a:rPr lang="en-US" sz="2800" dirty="0">
                <a:latin typeface="Avenir Roman" panose="02000503020000020003" pitchFamily="2" charset="0"/>
              </a:rPr>
              <a:t>Scatter plots</a:t>
            </a:r>
          </a:p>
        </p:txBody>
      </p:sp>
    </p:spTree>
    <p:extLst>
      <p:ext uri="{BB962C8B-B14F-4D97-AF65-F5344CB8AC3E}">
        <p14:creationId xmlns:p14="http://schemas.microsoft.com/office/powerpoint/2010/main" val="291061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63823" y="1105725"/>
            <a:ext cx="6551710" cy="4631381"/>
          </a:xfrm>
          <a:prstGeom prst="rect">
            <a:avLst/>
          </a:prstGeom>
        </p:spPr>
      </p:pic>
      <p:sp>
        <p:nvSpPr>
          <p:cNvPr id="4" name="TextBox 3">
            <a:extLst>
              <a:ext uri="{FF2B5EF4-FFF2-40B4-BE49-F238E27FC236}">
                <a16:creationId xmlns:a16="http://schemas.microsoft.com/office/drawing/2014/main" id="{EE20F961-0A2E-F64B-AFC2-2F9AC0855AC5}"/>
              </a:ext>
            </a:extLst>
          </p:cNvPr>
          <p:cNvSpPr txBox="1"/>
          <p:nvPr/>
        </p:nvSpPr>
        <p:spPr>
          <a:xfrm>
            <a:off x="3472185" y="449243"/>
            <a:ext cx="1620957" cy="523220"/>
          </a:xfrm>
          <a:prstGeom prst="rect">
            <a:avLst/>
          </a:prstGeom>
          <a:noFill/>
        </p:spPr>
        <p:txBody>
          <a:bodyPr wrap="none" rtlCol="0">
            <a:spAutoFit/>
          </a:bodyPr>
          <a:lstStyle/>
          <a:p>
            <a:r>
              <a:rPr lang="en-US" sz="2800" dirty="0">
                <a:latin typeface="Avenir Roman" panose="02000503020000020003" pitchFamily="2" charset="0"/>
              </a:rPr>
              <a:t>Bar plots</a:t>
            </a:r>
          </a:p>
        </p:txBody>
      </p:sp>
      <p:sp>
        <p:nvSpPr>
          <p:cNvPr id="5" name="TextBox 4">
            <a:extLst>
              <a:ext uri="{FF2B5EF4-FFF2-40B4-BE49-F238E27FC236}">
                <a16:creationId xmlns:a16="http://schemas.microsoft.com/office/drawing/2014/main" id="{DD79B3F3-1DDB-5D45-8853-B2D7CC27628A}"/>
              </a:ext>
            </a:extLst>
          </p:cNvPr>
          <p:cNvSpPr txBox="1"/>
          <p:nvPr/>
        </p:nvSpPr>
        <p:spPr>
          <a:xfrm>
            <a:off x="2541558" y="6029357"/>
            <a:ext cx="3945439" cy="584775"/>
          </a:xfrm>
          <a:prstGeom prst="rect">
            <a:avLst/>
          </a:prstGeom>
          <a:noFill/>
        </p:spPr>
        <p:txBody>
          <a:bodyPr wrap="none" rtlCol="0">
            <a:spAutoFit/>
          </a:bodyPr>
          <a:lstStyle/>
          <a:p>
            <a:r>
              <a:rPr lang="en-US" sz="3200" dirty="0">
                <a:latin typeface="Avenir Roman" panose="02000503020000020003" pitchFamily="2" charset="0"/>
              </a:rPr>
              <a:t>What’s wrong here? </a:t>
            </a:r>
          </a:p>
        </p:txBody>
      </p:sp>
    </p:spTree>
    <p:extLst>
      <p:ext uri="{BB962C8B-B14F-4D97-AF65-F5344CB8AC3E}">
        <p14:creationId xmlns:p14="http://schemas.microsoft.com/office/powerpoint/2010/main" val="111563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85424744"/>
              </p:ext>
            </p:extLst>
          </p:nvPr>
        </p:nvGraphicFramePr>
        <p:xfrm>
          <a:off x="900653" y="1211650"/>
          <a:ext cx="7402352" cy="44203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BF1B052-32F4-CE48-B9CC-C103038DBB28}"/>
              </a:ext>
            </a:extLst>
          </p:cNvPr>
          <p:cNvSpPr txBox="1"/>
          <p:nvPr/>
        </p:nvSpPr>
        <p:spPr>
          <a:xfrm>
            <a:off x="3472185" y="449243"/>
            <a:ext cx="1620957" cy="523220"/>
          </a:xfrm>
          <a:prstGeom prst="rect">
            <a:avLst/>
          </a:prstGeom>
          <a:noFill/>
        </p:spPr>
        <p:txBody>
          <a:bodyPr wrap="none" rtlCol="0">
            <a:spAutoFit/>
          </a:bodyPr>
          <a:lstStyle/>
          <a:p>
            <a:r>
              <a:rPr lang="en-US" sz="2800" dirty="0">
                <a:latin typeface="Avenir Roman" panose="02000503020000020003" pitchFamily="2" charset="0"/>
              </a:rPr>
              <a:t>Bar plots</a:t>
            </a:r>
          </a:p>
        </p:txBody>
      </p:sp>
      <p:sp>
        <p:nvSpPr>
          <p:cNvPr id="4" name="TextBox 3">
            <a:extLst>
              <a:ext uri="{FF2B5EF4-FFF2-40B4-BE49-F238E27FC236}">
                <a16:creationId xmlns:a16="http://schemas.microsoft.com/office/drawing/2014/main" id="{3AA3F917-C444-EF4E-82F3-189D0348A9BD}"/>
              </a:ext>
            </a:extLst>
          </p:cNvPr>
          <p:cNvSpPr txBox="1"/>
          <p:nvPr/>
        </p:nvSpPr>
        <p:spPr>
          <a:xfrm>
            <a:off x="2512593" y="5808244"/>
            <a:ext cx="3945439" cy="584775"/>
          </a:xfrm>
          <a:prstGeom prst="rect">
            <a:avLst/>
          </a:prstGeom>
          <a:noFill/>
        </p:spPr>
        <p:txBody>
          <a:bodyPr wrap="none" rtlCol="0">
            <a:spAutoFit/>
          </a:bodyPr>
          <a:lstStyle/>
          <a:p>
            <a:r>
              <a:rPr lang="en-US" sz="3200" dirty="0">
                <a:latin typeface="Avenir Roman" panose="02000503020000020003" pitchFamily="2" charset="0"/>
              </a:rPr>
              <a:t>What’s wrong here? </a:t>
            </a:r>
          </a:p>
        </p:txBody>
      </p:sp>
    </p:spTree>
    <p:extLst>
      <p:ext uri="{BB962C8B-B14F-4D97-AF65-F5344CB8AC3E}">
        <p14:creationId xmlns:p14="http://schemas.microsoft.com/office/powerpoint/2010/main" val="259246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002" y="899418"/>
            <a:ext cx="4158142" cy="41581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46" y="899418"/>
            <a:ext cx="3810000" cy="3810000"/>
          </a:xfrm>
          <a:prstGeom prst="rect">
            <a:avLst/>
          </a:prstGeom>
        </p:spPr>
      </p:pic>
      <p:sp>
        <p:nvSpPr>
          <p:cNvPr id="5" name="TextBox 4"/>
          <p:cNvSpPr txBox="1"/>
          <p:nvPr/>
        </p:nvSpPr>
        <p:spPr>
          <a:xfrm>
            <a:off x="233515" y="4709418"/>
            <a:ext cx="4318001" cy="1631216"/>
          </a:xfrm>
          <a:prstGeom prst="rect">
            <a:avLst/>
          </a:prstGeom>
          <a:noFill/>
        </p:spPr>
        <p:txBody>
          <a:bodyPr wrap="square" rtlCol="0">
            <a:spAutoFit/>
          </a:bodyPr>
          <a:lstStyle/>
          <a:p>
            <a:pPr marL="285750" indent="-285750">
              <a:buFontTx/>
              <a:buChar char="-"/>
            </a:pPr>
            <a:r>
              <a:rPr lang="en-US" sz="2000" dirty="0">
                <a:latin typeface="Avenir Roman" panose="02000503020000020003" pitchFamily="2" charset="0"/>
              </a:rPr>
              <a:t>Appropriate for counts without variation</a:t>
            </a:r>
          </a:p>
          <a:p>
            <a:pPr marL="285750" indent="-285750">
              <a:buFontTx/>
              <a:buChar char="-"/>
            </a:pPr>
            <a:r>
              <a:rPr lang="en-US" sz="2000" dirty="0">
                <a:latin typeface="Avenir Roman" panose="02000503020000020003" pitchFamily="2" charset="0"/>
              </a:rPr>
              <a:t>Emphasis on comparing means</a:t>
            </a:r>
          </a:p>
          <a:p>
            <a:pPr marL="285750" indent="-285750">
              <a:buFontTx/>
              <a:buChar char="-"/>
            </a:pPr>
            <a:r>
              <a:rPr lang="en-US" sz="2000" dirty="0">
                <a:latin typeface="Avenir Roman" panose="02000503020000020003" pitchFamily="2" charset="0"/>
              </a:rPr>
              <a:t>Error bars show some variation (if included)</a:t>
            </a:r>
          </a:p>
        </p:txBody>
      </p:sp>
      <p:sp>
        <p:nvSpPr>
          <p:cNvPr id="7" name="TextBox 6"/>
          <p:cNvSpPr txBox="1"/>
          <p:nvPr/>
        </p:nvSpPr>
        <p:spPr>
          <a:xfrm>
            <a:off x="4658114" y="4709418"/>
            <a:ext cx="4485886" cy="2246769"/>
          </a:xfrm>
          <a:prstGeom prst="rect">
            <a:avLst/>
          </a:prstGeom>
          <a:noFill/>
        </p:spPr>
        <p:txBody>
          <a:bodyPr wrap="square" rtlCol="0">
            <a:spAutoFit/>
          </a:bodyPr>
          <a:lstStyle/>
          <a:p>
            <a:pPr marL="285750" indent="-285750">
              <a:buFontTx/>
              <a:buChar char="-"/>
            </a:pPr>
            <a:r>
              <a:rPr lang="en-US" sz="2000" dirty="0">
                <a:latin typeface="Avenir Roman" panose="02000503020000020003" pitchFamily="2" charset="0"/>
              </a:rPr>
              <a:t>Shows rough distribution of data, including outliers</a:t>
            </a:r>
          </a:p>
          <a:p>
            <a:pPr marL="285750" indent="-285750">
              <a:buFontTx/>
              <a:buChar char="-"/>
            </a:pPr>
            <a:r>
              <a:rPr lang="en-US" sz="2000" dirty="0">
                <a:latin typeface="Avenir Roman" panose="02000503020000020003" pitchFamily="2" charset="0"/>
              </a:rPr>
              <a:t>Conveys much more information in same amount of space (customizable, but usually median, quartiles, 95% range, outliers)</a:t>
            </a:r>
          </a:p>
          <a:p>
            <a:pPr marL="285750" indent="-285750">
              <a:buFontTx/>
              <a:buChar char="-"/>
            </a:pPr>
            <a:endParaRPr lang="en-US" sz="2000" dirty="0">
              <a:latin typeface="Avenir Roman" panose="02000503020000020003" pitchFamily="2" charset="0"/>
            </a:endParaRPr>
          </a:p>
        </p:txBody>
      </p:sp>
      <p:sp>
        <p:nvSpPr>
          <p:cNvPr id="8" name="TextBox 7">
            <a:extLst>
              <a:ext uri="{FF2B5EF4-FFF2-40B4-BE49-F238E27FC236}">
                <a16:creationId xmlns:a16="http://schemas.microsoft.com/office/drawing/2014/main" id="{4A637013-A8F1-BC43-AC39-019B573C0644}"/>
              </a:ext>
            </a:extLst>
          </p:cNvPr>
          <p:cNvSpPr txBox="1"/>
          <p:nvPr/>
        </p:nvSpPr>
        <p:spPr>
          <a:xfrm>
            <a:off x="2722280" y="449243"/>
            <a:ext cx="3589444" cy="523220"/>
          </a:xfrm>
          <a:prstGeom prst="rect">
            <a:avLst/>
          </a:prstGeom>
          <a:noFill/>
        </p:spPr>
        <p:txBody>
          <a:bodyPr wrap="none" rtlCol="0">
            <a:spAutoFit/>
          </a:bodyPr>
          <a:lstStyle/>
          <a:p>
            <a:r>
              <a:rPr lang="en-US" sz="2800" dirty="0">
                <a:latin typeface="Avenir Roman" panose="02000503020000020003" pitchFamily="2" charset="0"/>
              </a:rPr>
              <a:t>Bar plots &amp; box plots</a:t>
            </a:r>
          </a:p>
        </p:txBody>
      </p:sp>
    </p:spTree>
    <p:extLst>
      <p:ext uri="{BB962C8B-B14F-4D97-AF65-F5344CB8AC3E}">
        <p14:creationId xmlns:p14="http://schemas.microsoft.com/office/powerpoint/2010/main" val="286087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e graph 1.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1423" y="805456"/>
            <a:ext cx="5086134" cy="5434411"/>
          </a:xfrm>
          <a:prstGeom prst="rect">
            <a:avLst/>
          </a:prstGeom>
        </p:spPr>
      </p:pic>
      <p:sp>
        <p:nvSpPr>
          <p:cNvPr id="3" name="TextBox 2"/>
          <p:cNvSpPr txBox="1"/>
          <p:nvPr/>
        </p:nvSpPr>
        <p:spPr>
          <a:xfrm>
            <a:off x="4884244" y="1620241"/>
            <a:ext cx="3963214" cy="3477875"/>
          </a:xfrm>
          <a:prstGeom prst="rect">
            <a:avLst/>
          </a:prstGeom>
          <a:noFill/>
        </p:spPr>
        <p:txBody>
          <a:bodyPr wrap="square" rtlCol="0">
            <a:spAutoFit/>
          </a:bodyPr>
          <a:lstStyle/>
          <a:p>
            <a:r>
              <a:rPr lang="en-US" sz="2000" dirty="0">
                <a:latin typeface="Avenir Roman" panose="02000503020000020003" pitchFamily="2" charset="0"/>
              </a:rPr>
              <a:t>The much-abused Pie Graph</a:t>
            </a:r>
          </a:p>
          <a:p>
            <a:r>
              <a:rPr lang="en-US" sz="2000" dirty="0">
                <a:latin typeface="Avenir Roman" panose="02000503020000020003" pitchFamily="2" charset="0"/>
              </a:rPr>
              <a:t>(try to avoid them)</a:t>
            </a:r>
          </a:p>
          <a:p>
            <a:r>
              <a:rPr lang="en-US" sz="2000" dirty="0">
                <a:latin typeface="Avenir Roman" panose="02000503020000020003" pitchFamily="2" charset="0"/>
              </a:rPr>
              <a:t>(consider (stacked) bar graphs)</a:t>
            </a:r>
          </a:p>
          <a:p>
            <a:endParaRPr lang="en-US" sz="2000" dirty="0">
              <a:latin typeface="Avenir Roman" panose="02000503020000020003" pitchFamily="2" charset="0"/>
            </a:endParaRPr>
          </a:p>
          <a:p>
            <a:r>
              <a:rPr lang="en-US" sz="2000" dirty="0">
                <a:latin typeface="Avenir Roman" panose="02000503020000020003" pitchFamily="2" charset="0"/>
              </a:rPr>
              <a:t>Fonts too small</a:t>
            </a:r>
          </a:p>
          <a:p>
            <a:endParaRPr lang="en-US" sz="2000" dirty="0">
              <a:latin typeface="Avenir Roman" panose="02000503020000020003" pitchFamily="2" charset="0"/>
            </a:endParaRPr>
          </a:p>
          <a:p>
            <a:r>
              <a:rPr lang="en-US" sz="2000" dirty="0">
                <a:latin typeface="Avenir Roman" panose="02000503020000020003" pitchFamily="2" charset="0"/>
              </a:rPr>
              <a:t>Bad color choices: slices not distinguished by shading</a:t>
            </a:r>
          </a:p>
          <a:p>
            <a:endParaRPr lang="en-US" sz="2000" dirty="0">
              <a:latin typeface="Avenir Roman" panose="02000503020000020003" pitchFamily="2" charset="0"/>
            </a:endParaRPr>
          </a:p>
          <a:p>
            <a:r>
              <a:rPr lang="en-US" sz="2000" dirty="0">
                <a:latin typeface="Avenir Roman" panose="02000503020000020003" pitchFamily="2" charset="0"/>
              </a:rPr>
              <a:t>Too many data groups (categories)</a:t>
            </a:r>
          </a:p>
        </p:txBody>
      </p:sp>
      <p:sp>
        <p:nvSpPr>
          <p:cNvPr id="4" name="TextBox 3">
            <a:extLst>
              <a:ext uri="{FF2B5EF4-FFF2-40B4-BE49-F238E27FC236}">
                <a16:creationId xmlns:a16="http://schemas.microsoft.com/office/drawing/2014/main" id="{A8F9CFED-9AC1-AE40-9E01-72F22B2C3719}"/>
              </a:ext>
            </a:extLst>
          </p:cNvPr>
          <p:cNvSpPr txBox="1"/>
          <p:nvPr/>
        </p:nvSpPr>
        <p:spPr>
          <a:xfrm>
            <a:off x="3760193" y="543846"/>
            <a:ext cx="1596912" cy="523220"/>
          </a:xfrm>
          <a:prstGeom prst="rect">
            <a:avLst/>
          </a:prstGeom>
          <a:noFill/>
        </p:spPr>
        <p:txBody>
          <a:bodyPr wrap="none" rtlCol="0">
            <a:spAutoFit/>
          </a:bodyPr>
          <a:lstStyle/>
          <a:p>
            <a:r>
              <a:rPr lang="en-US" sz="2800" dirty="0">
                <a:latin typeface="Avenir Roman" panose="02000503020000020003" pitchFamily="2" charset="0"/>
              </a:rPr>
              <a:t>Pie chart</a:t>
            </a:r>
          </a:p>
        </p:txBody>
      </p:sp>
    </p:spTree>
    <p:extLst>
      <p:ext uri="{BB962C8B-B14F-4D97-AF65-F5344CB8AC3E}">
        <p14:creationId xmlns:p14="http://schemas.microsoft.com/office/powerpoint/2010/main" val="79067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e graph 2.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1500" y="1197504"/>
            <a:ext cx="4000500" cy="5266930"/>
          </a:xfrm>
          <a:prstGeom prst="rect">
            <a:avLst/>
          </a:prstGeom>
        </p:spPr>
      </p:pic>
      <p:sp>
        <p:nvSpPr>
          <p:cNvPr id="3" name="TextBox 2"/>
          <p:cNvSpPr txBox="1"/>
          <p:nvPr/>
        </p:nvSpPr>
        <p:spPr>
          <a:xfrm>
            <a:off x="5004230" y="1521038"/>
            <a:ext cx="3547503" cy="3477875"/>
          </a:xfrm>
          <a:prstGeom prst="rect">
            <a:avLst/>
          </a:prstGeom>
          <a:noFill/>
        </p:spPr>
        <p:txBody>
          <a:bodyPr wrap="square" rtlCol="0">
            <a:spAutoFit/>
          </a:bodyPr>
          <a:lstStyle/>
          <a:p>
            <a:r>
              <a:rPr lang="en-US" sz="2000" dirty="0">
                <a:latin typeface="Avenir Roman" panose="02000503020000020003" pitchFamily="2" charset="0"/>
              </a:rPr>
              <a:t>Improvements:</a:t>
            </a:r>
          </a:p>
          <a:p>
            <a:endParaRPr lang="en-US" sz="2000" dirty="0">
              <a:latin typeface="Avenir Roman" panose="02000503020000020003" pitchFamily="2" charset="0"/>
            </a:endParaRPr>
          </a:p>
          <a:p>
            <a:r>
              <a:rPr lang="en-US" sz="2000" dirty="0">
                <a:latin typeface="Avenir Roman" panose="02000503020000020003" pitchFamily="2" charset="0"/>
              </a:rPr>
              <a:t>Combined categories</a:t>
            </a:r>
          </a:p>
          <a:p>
            <a:endParaRPr lang="en-US" sz="2000" dirty="0">
              <a:latin typeface="Avenir Roman" panose="02000503020000020003" pitchFamily="2" charset="0"/>
            </a:endParaRPr>
          </a:p>
          <a:p>
            <a:r>
              <a:rPr lang="en-US" sz="2000" dirty="0">
                <a:latin typeface="Avenir Roman" panose="02000503020000020003" pitchFamily="2" charset="0"/>
              </a:rPr>
              <a:t>Better shading / color scheme</a:t>
            </a:r>
          </a:p>
          <a:p>
            <a:endParaRPr lang="en-US" sz="2000" dirty="0">
              <a:latin typeface="Avenir Roman" panose="02000503020000020003" pitchFamily="2" charset="0"/>
            </a:endParaRPr>
          </a:p>
          <a:p>
            <a:r>
              <a:rPr lang="en-US" sz="2000" dirty="0">
                <a:latin typeface="Avenir Roman" panose="02000503020000020003" pitchFamily="2" charset="0"/>
              </a:rPr>
              <a:t>Enlarged fonts</a:t>
            </a:r>
          </a:p>
          <a:p>
            <a:endParaRPr lang="en-US" sz="2000" dirty="0">
              <a:latin typeface="Avenir Roman" panose="02000503020000020003" pitchFamily="2" charset="0"/>
            </a:endParaRPr>
          </a:p>
          <a:p>
            <a:r>
              <a:rPr lang="en-US" sz="2000" dirty="0">
                <a:latin typeface="Avenir Roman" panose="02000503020000020003" pitchFamily="2" charset="0"/>
              </a:rPr>
              <a:t>Unboxed the legend (remove excess ink)</a:t>
            </a:r>
          </a:p>
        </p:txBody>
      </p:sp>
      <p:sp>
        <p:nvSpPr>
          <p:cNvPr id="5" name="TextBox 4">
            <a:extLst>
              <a:ext uri="{FF2B5EF4-FFF2-40B4-BE49-F238E27FC236}">
                <a16:creationId xmlns:a16="http://schemas.microsoft.com/office/drawing/2014/main" id="{8468BD6B-708D-F248-BA18-E4534EA439FF}"/>
              </a:ext>
            </a:extLst>
          </p:cNvPr>
          <p:cNvSpPr txBox="1"/>
          <p:nvPr/>
        </p:nvSpPr>
        <p:spPr>
          <a:xfrm>
            <a:off x="3760193" y="543846"/>
            <a:ext cx="1596912" cy="523220"/>
          </a:xfrm>
          <a:prstGeom prst="rect">
            <a:avLst/>
          </a:prstGeom>
          <a:noFill/>
        </p:spPr>
        <p:txBody>
          <a:bodyPr wrap="none" rtlCol="0">
            <a:spAutoFit/>
          </a:bodyPr>
          <a:lstStyle/>
          <a:p>
            <a:r>
              <a:rPr lang="en-US" sz="2800" dirty="0">
                <a:latin typeface="Avenir Roman" panose="02000503020000020003" pitchFamily="2" charset="0"/>
              </a:rPr>
              <a:t>Pie chart</a:t>
            </a:r>
          </a:p>
        </p:txBody>
      </p:sp>
    </p:spTree>
    <p:extLst>
      <p:ext uri="{BB962C8B-B14F-4D97-AF65-F5344CB8AC3E}">
        <p14:creationId xmlns:p14="http://schemas.microsoft.com/office/powerpoint/2010/main" val="215634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27F410-CADC-8C45-965A-CDAB697D2E49}"/>
              </a:ext>
            </a:extLst>
          </p:cNvPr>
          <p:cNvSpPr txBox="1"/>
          <p:nvPr/>
        </p:nvSpPr>
        <p:spPr>
          <a:xfrm>
            <a:off x="3760193" y="543846"/>
            <a:ext cx="1596912" cy="523220"/>
          </a:xfrm>
          <a:prstGeom prst="rect">
            <a:avLst/>
          </a:prstGeom>
          <a:noFill/>
        </p:spPr>
        <p:txBody>
          <a:bodyPr wrap="none" rtlCol="0">
            <a:spAutoFit/>
          </a:bodyPr>
          <a:lstStyle/>
          <a:p>
            <a:r>
              <a:rPr lang="en-US" sz="2800" dirty="0">
                <a:latin typeface="Avenir Roman" panose="02000503020000020003" pitchFamily="2" charset="0"/>
              </a:rPr>
              <a:t>Pie chart</a:t>
            </a:r>
          </a:p>
        </p:txBody>
      </p:sp>
      <p:sp>
        <p:nvSpPr>
          <p:cNvPr id="6" name="TextBox 5">
            <a:extLst>
              <a:ext uri="{FF2B5EF4-FFF2-40B4-BE49-F238E27FC236}">
                <a16:creationId xmlns:a16="http://schemas.microsoft.com/office/drawing/2014/main" id="{C23C30BD-ECA5-2445-9FE3-3680ECE3A13C}"/>
              </a:ext>
            </a:extLst>
          </p:cNvPr>
          <p:cNvSpPr txBox="1"/>
          <p:nvPr/>
        </p:nvSpPr>
        <p:spPr>
          <a:xfrm>
            <a:off x="2512593" y="5808244"/>
            <a:ext cx="3945439" cy="584775"/>
          </a:xfrm>
          <a:prstGeom prst="rect">
            <a:avLst/>
          </a:prstGeom>
          <a:noFill/>
        </p:spPr>
        <p:txBody>
          <a:bodyPr wrap="none" rtlCol="0">
            <a:spAutoFit/>
          </a:bodyPr>
          <a:lstStyle/>
          <a:p>
            <a:r>
              <a:rPr lang="en-US" sz="3200" dirty="0">
                <a:latin typeface="Avenir Roman" panose="02000503020000020003" pitchFamily="2" charset="0"/>
              </a:rPr>
              <a:t>What’s wrong here? </a:t>
            </a:r>
          </a:p>
        </p:txBody>
      </p:sp>
      <p:grpSp>
        <p:nvGrpSpPr>
          <p:cNvPr id="7" name="Group 6">
            <a:extLst>
              <a:ext uri="{FF2B5EF4-FFF2-40B4-BE49-F238E27FC236}">
                <a16:creationId xmlns:a16="http://schemas.microsoft.com/office/drawing/2014/main" id="{7098426A-191B-0F48-9F0E-37A51D43926B}"/>
              </a:ext>
            </a:extLst>
          </p:cNvPr>
          <p:cNvGrpSpPr/>
          <p:nvPr/>
        </p:nvGrpSpPr>
        <p:grpSpPr>
          <a:xfrm>
            <a:off x="398080" y="1067066"/>
            <a:ext cx="8435305" cy="4189573"/>
            <a:chOff x="398080" y="1067066"/>
            <a:chExt cx="8435305" cy="4189573"/>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8080" y="1214437"/>
              <a:ext cx="8435305" cy="4042202"/>
            </a:xfrm>
            <a:prstGeom prst="rect">
              <a:avLst/>
            </a:prstGeom>
          </p:spPr>
        </p:pic>
        <p:sp>
          <p:nvSpPr>
            <p:cNvPr id="2" name="Rectangle 1">
              <a:extLst>
                <a:ext uri="{FF2B5EF4-FFF2-40B4-BE49-F238E27FC236}">
                  <a16:creationId xmlns:a16="http://schemas.microsoft.com/office/drawing/2014/main" id="{FCCC4B04-2EEE-C940-A6A0-33A715A967DD}"/>
                </a:ext>
              </a:extLst>
            </p:cNvPr>
            <p:cNvSpPr/>
            <p:nvPr/>
          </p:nvSpPr>
          <p:spPr>
            <a:xfrm>
              <a:off x="4529138" y="1067066"/>
              <a:ext cx="328612" cy="333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94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03" y="393700"/>
            <a:ext cx="8215433" cy="5453797"/>
          </a:xfrm>
          <a:prstGeom prst="rect">
            <a:avLst/>
          </a:prstGeom>
        </p:spPr>
      </p:pic>
      <p:sp>
        <p:nvSpPr>
          <p:cNvPr id="3" name="TextBox 2"/>
          <p:cNvSpPr txBox="1"/>
          <p:nvPr/>
        </p:nvSpPr>
        <p:spPr>
          <a:xfrm>
            <a:off x="1050607" y="5993084"/>
            <a:ext cx="7392601" cy="584775"/>
          </a:xfrm>
          <a:prstGeom prst="rect">
            <a:avLst/>
          </a:prstGeom>
          <a:noFill/>
        </p:spPr>
        <p:txBody>
          <a:bodyPr wrap="none" rtlCol="0">
            <a:spAutoFit/>
          </a:bodyPr>
          <a:lstStyle/>
          <a:p>
            <a:r>
              <a:rPr lang="en-US" sz="3200" dirty="0">
                <a:latin typeface="Avenir Roman" panose="02000503020000020003" pitchFamily="2" charset="0"/>
              </a:rPr>
              <a:t>What is effective from these variations?</a:t>
            </a:r>
          </a:p>
        </p:txBody>
      </p:sp>
    </p:spTree>
    <p:extLst>
      <p:ext uri="{BB962C8B-B14F-4D97-AF65-F5344CB8AC3E}">
        <p14:creationId xmlns:p14="http://schemas.microsoft.com/office/powerpoint/2010/main" val="233798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EF3E035-CAC8-4C4A-9C66-1242CF51D87B}"/>
              </a:ext>
            </a:extLst>
          </p:cNvPr>
          <p:cNvSpPr txBox="1"/>
          <p:nvPr/>
        </p:nvSpPr>
        <p:spPr>
          <a:xfrm>
            <a:off x="1228050" y="5181599"/>
            <a:ext cx="6474064" cy="830997"/>
          </a:xfrm>
          <a:prstGeom prst="rect">
            <a:avLst/>
          </a:prstGeom>
          <a:solidFill>
            <a:srgbClr val="FFFFFF"/>
          </a:solidFill>
        </p:spPr>
        <p:txBody>
          <a:bodyPr wrap="square" rtlCol="0">
            <a:spAutoFit/>
          </a:bodyPr>
          <a:lstStyle/>
          <a:p>
            <a:pPr algn="ctr"/>
            <a:r>
              <a:rPr lang="en-US" sz="2400" dirty="0">
                <a:latin typeface="Avenir Roman" panose="02000503020000020003" pitchFamily="2" charset="0"/>
              </a:rPr>
              <a:t>Use diagrams and cartoons to illustrate concepts</a:t>
            </a:r>
            <a:r>
              <a:rPr lang="en-US" sz="2400" dirty="0">
                <a:solidFill>
                  <a:srgbClr val="0000FF"/>
                </a:solidFill>
                <a:latin typeface="Avenir Roman" panose="02000503020000020003" pitchFamily="2" charset="0"/>
              </a:rPr>
              <a:t> </a:t>
            </a:r>
            <a:r>
              <a:rPr lang="en-US" sz="2400" dirty="0">
                <a:latin typeface="Avenir Roman" panose="02000503020000020003" pitchFamily="2" charset="0"/>
              </a:rPr>
              <a:t>and describe methods</a:t>
            </a:r>
          </a:p>
        </p:txBody>
      </p:sp>
      <p:pic>
        <p:nvPicPr>
          <p:cNvPr id="14" name="Picture 13">
            <a:extLst>
              <a:ext uri="{FF2B5EF4-FFF2-40B4-BE49-F238E27FC236}">
                <a16:creationId xmlns:a16="http://schemas.microsoft.com/office/drawing/2014/main" id="{B8408590-AA63-ED49-B2D8-54F1541A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46" y="1717082"/>
            <a:ext cx="8083873" cy="3464517"/>
          </a:xfrm>
          <a:prstGeom prst="rect">
            <a:avLst/>
          </a:prstGeom>
        </p:spPr>
      </p:pic>
      <p:sp>
        <p:nvSpPr>
          <p:cNvPr id="4" name="TextBox 3">
            <a:extLst>
              <a:ext uri="{FF2B5EF4-FFF2-40B4-BE49-F238E27FC236}">
                <a16:creationId xmlns:a16="http://schemas.microsoft.com/office/drawing/2014/main" id="{AB9E6BDB-EB1D-B940-9571-492D2764FE23}"/>
              </a:ext>
            </a:extLst>
          </p:cNvPr>
          <p:cNvSpPr txBox="1"/>
          <p:nvPr/>
        </p:nvSpPr>
        <p:spPr>
          <a:xfrm>
            <a:off x="2510059" y="543846"/>
            <a:ext cx="3910045" cy="523220"/>
          </a:xfrm>
          <a:prstGeom prst="rect">
            <a:avLst/>
          </a:prstGeom>
          <a:noFill/>
        </p:spPr>
        <p:txBody>
          <a:bodyPr wrap="none" rtlCol="0">
            <a:spAutoFit/>
          </a:bodyPr>
          <a:lstStyle/>
          <a:p>
            <a:r>
              <a:rPr lang="en-US" sz="2800" dirty="0">
                <a:latin typeface="Avenir Roman" panose="02000503020000020003" pitchFamily="2" charset="0"/>
              </a:rPr>
              <a:t>Diagrams and cartoons</a:t>
            </a:r>
          </a:p>
        </p:txBody>
      </p:sp>
    </p:spTree>
    <p:extLst>
      <p:ext uri="{BB962C8B-B14F-4D97-AF65-F5344CB8AC3E}">
        <p14:creationId xmlns:p14="http://schemas.microsoft.com/office/powerpoint/2010/main" val="385950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6DEFB3-3136-3A49-B40D-63070C095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495" y="1460722"/>
            <a:ext cx="7044341" cy="3543735"/>
          </a:xfrm>
          <a:prstGeom prst="rect">
            <a:avLst/>
          </a:prstGeom>
        </p:spPr>
      </p:pic>
      <p:sp>
        <p:nvSpPr>
          <p:cNvPr id="4" name="TextBox 3">
            <a:extLst>
              <a:ext uri="{FF2B5EF4-FFF2-40B4-BE49-F238E27FC236}">
                <a16:creationId xmlns:a16="http://schemas.microsoft.com/office/drawing/2014/main" id="{3D286C8C-CBEB-C643-884C-48946F9D56C1}"/>
              </a:ext>
            </a:extLst>
          </p:cNvPr>
          <p:cNvSpPr txBox="1"/>
          <p:nvPr/>
        </p:nvSpPr>
        <p:spPr>
          <a:xfrm>
            <a:off x="2510059" y="543846"/>
            <a:ext cx="3910045" cy="523220"/>
          </a:xfrm>
          <a:prstGeom prst="rect">
            <a:avLst/>
          </a:prstGeom>
          <a:noFill/>
        </p:spPr>
        <p:txBody>
          <a:bodyPr wrap="none" rtlCol="0">
            <a:spAutoFit/>
          </a:bodyPr>
          <a:lstStyle/>
          <a:p>
            <a:r>
              <a:rPr lang="en-US" sz="2800" dirty="0">
                <a:latin typeface="Avenir Roman" panose="02000503020000020003" pitchFamily="2" charset="0"/>
              </a:rPr>
              <a:t>Diagrams and cartoons</a:t>
            </a:r>
          </a:p>
        </p:txBody>
      </p:sp>
      <p:sp>
        <p:nvSpPr>
          <p:cNvPr id="5" name="TextBox 4">
            <a:extLst>
              <a:ext uri="{FF2B5EF4-FFF2-40B4-BE49-F238E27FC236}">
                <a16:creationId xmlns:a16="http://schemas.microsoft.com/office/drawing/2014/main" id="{F8CB25EE-0944-4B41-A564-36DA98E3A6CF}"/>
              </a:ext>
            </a:extLst>
          </p:cNvPr>
          <p:cNvSpPr txBox="1"/>
          <p:nvPr/>
        </p:nvSpPr>
        <p:spPr>
          <a:xfrm>
            <a:off x="1228050" y="5181599"/>
            <a:ext cx="6474064" cy="830997"/>
          </a:xfrm>
          <a:prstGeom prst="rect">
            <a:avLst/>
          </a:prstGeom>
          <a:solidFill>
            <a:srgbClr val="FFFFFF"/>
          </a:solidFill>
        </p:spPr>
        <p:txBody>
          <a:bodyPr wrap="square" rtlCol="0">
            <a:spAutoFit/>
          </a:bodyPr>
          <a:lstStyle/>
          <a:p>
            <a:pPr algn="ctr"/>
            <a:r>
              <a:rPr lang="en-US" sz="2400" dirty="0">
                <a:latin typeface="Avenir Roman" panose="02000503020000020003" pitchFamily="2" charset="0"/>
              </a:rPr>
              <a:t>Use diagrams and cartoons to illustrate concepts</a:t>
            </a:r>
            <a:r>
              <a:rPr lang="en-US" sz="2400" dirty="0">
                <a:solidFill>
                  <a:srgbClr val="0000FF"/>
                </a:solidFill>
                <a:latin typeface="Avenir Roman" panose="02000503020000020003" pitchFamily="2" charset="0"/>
              </a:rPr>
              <a:t> </a:t>
            </a:r>
            <a:r>
              <a:rPr lang="en-US" sz="2400" dirty="0">
                <a:latin typeface="Avenir Roman" panose="02000503020000020003" pitchFamily="2" charset="0"/>
              </a:rPr>
              <a:t>and describe methods</a:t>
            </a:r>
          </a:p>
        </p:txBody>
      </p:sp>
    </p:spTree>
    <p:extLst>
      <p:ext uri="{BB962C8B-B14F-4D97-AF65-F5344CB8AC3E}">
        <p14:creationId xmlns:p14="http://schemas.microsoft.com/office/powerpoint/2010/main" val="277128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51668" y="785889"/>
            <a:ext cx="3733800" cy="762000"/>
          </a:xfrm>
        </p:spPr>
        <p:txBody>
          <a:bodyPr/>
          <a:lstStyle/>
          <a:p>
            <a:r>
              <a:rPr lang="en-US" dirty="0"/>
              <a:t>Do</a:t>
            </a:r>
          </a:p>
        </p:txBody>
      </p:sp>
      <p:sp>
        <p:nvSpPr>
          <p:cNvPr id="7" name="Text Placeholder 6"/>
          <p:cNvSpPr>
            <a:spLocks noGrp="1"/>
          </p:cNvSpPr>
          <p:nvPr>
            <p:ph type="body" sz="half" idx="3"/>
          </p:nvPr>
        </p:nvSpPr>
        <p:spPr>
          <a:xfrm>
            <a:off x="4953000" y="785889"/>
            <a:ext cx="3733800" cy="762000"/>
          </a:xfrm>
        </p:spPr>
        <p:txBody>
          <a:bodyPr/>
          <a:lstStyle/>
          <a:p>
            <a:r>
              <a:rPr lang="en-US" dirty="0"/>
              <a:t>Don’t</a:t>
            </a:r>
          </a:p>
        </p:txBody>
      </p:sp>
      <p:sp>
        <p:nvSpPr>
          <p:cNvPr id="6" name="Content Placeholder 5"/>
          <p:cNvSpPr>
            <a:spLocks noGrp="1"/>
          </p:cNvSpPr>
          <p:nvPr>
            <p:ph sz="half" idx="2"/>
          </p:nvPr>
        </p:nvSpPr>
        <p:spPr>
          <a:xfrm>
            <a:off x="310551" y="1585989"/>
            <a:ext cx="4347713" cy="3886200"/>
          </a:xfrm>
        </p:spPr>
        <p:txBody>
          <a:bodyPr>
            <a:noAutofit/>
          </a:bodyPr>
          <a:lstStyle/>
          <a:p>
            <a:r>
              <a:rPr lang="en-US" sz="2000" dirty="0">
                <a:latin typeface="Avenir Roman" panose="02000503020000020003" pitchFamily="2" charset="0"/>
              </a:rPr>
              <a:t>Include initial results if you have them</a:t>
            </a:r>
          </a:p>
          <a:p>
            <a:pPr lvl="1"/>
            <a:r>
              <a:rPr lang="en-US" sz="2000" dirty="0">
                <a:latin typeface="Avenir Roman" panose="02000503020000020003" pitchFamily="2" charset="0"/>
              </a:rPr>
              <a:t>You can also conduct and report on informal pilot studies</a:t>
            </a:r>
          </a:p>
          <a:p>
            <a:r>
              <a:rPr lang="en-US" sz="2000" dirty="0">
                <a:latin typeface="Avenir Roman" panose="02000503020000020003" pitchFamily="2" charset="0"/>
              </a:rPr>
              <a:t>Anticipate results</a:t>
            </a:r>
          </a:p>
          <a:p>
            <a:pPr lvl="1"/>
            <a:r>
              <a:rPr lang="en-US" sz="2000" dirty="0">
                <a:latin typeface="Avenir Roman" panose="02000503020000020003" pitchFamily="2" charset="0"/>
              </a:rPr>
              <a:t>Maybe make graphs to show potential relationships</a:t>
            </a:r>
          </a:p>
          <a:p>
            <a:r>
              <a:rPr lang="en-US" sz="2000" dirty="0">
                <a:latin typeface="Avenir Roman" panose="02000503020000020003" pitchFamily="2" charset="0"/>
              </a:rPr>
              <a:t>Potentially include results from a related project</a:t>
            </a:r>
          </a:p>
          <a:p>
            <a:pPr lvl="1"/>
            <a:r>
              <a:rPr lang="en-US" sz="2000" dirty="0">
                <a:latin typeface="Avenir Roman" panose="02000503020000020003" pitchFamily="2" charset="0"/>
              </a:rPr>
              <a:t>And discuss how your results may be the same or differ</a:t>
            </a:r>
          </a:p>
          <a:p>
            <a:r>
              <a:rPr lang="en-US" sz="2000" dirty="0">
                <a:latin typeface="Avenir Roman" panose="02000503020000020003" pitchFamily="2" charset="0"/>
              </a:rPr>
              <a:t>Write text before citing figure</a:t>
            </a:r>
          </a:p>
          <a:p>
            <a:r>
              <a:rPr lang="en-US" sz="2000" dirty="0">
                <a:latin typeface="Avenir Roman" panose="02000503020000020003" pitchFamily="2" charset="0"/>
              </a:rPr>
              <a:t>Write captions for each figure</a:t>
            </a:r>
          </a:p>
        </p:txBody>
      </p:sp>
      <p:sp>
        <p:nvSpPr>
          <p:cNvPr id="8" name="Content Placeholder 7"/>
          <p:cNvSpPr>
            <a:spLocks noGrp="1"/>
          </p:cNvSpPr>
          <p:nvPr>
            <p:ph sz="half" idx="4"/>
          </p:nvPr>
        </p:nvSpPr>
        <p:spPr>
          <a:xfrm>
            <a:off x="4953000" y="1585989"/>
            <a:ext cx="3733800" cy="3886200"/>
          </a:xfrm>
        </p:spPr>
        <p:txBody>
          <a:bodyPr>
            <a:normAutofit/>
          </a:bodyPr>
          <a:lstStyle/>
          <a:p>
            <a:r>
              <a:rPr lang="en-US" sz="2000" dirty="0">
                <a:latin typeface="Avenir Roman" panose="02000503020000020003" pitchFamily="2" charset="0"/>
              </a:rPr>
              <a:t>Insert figures without explanatory text or captions</a:t>
            </a:r>
          </a:p>
          <a:p>
            <a:r>
              <a:rPr lang="en-US" sz="2000" dirty="0">
                <a:latin typeface="Avenir Roman" panose="02000503020000020003" pitchFamily="2" charset="0"/>
              </a:rPr>
              <a:t>Leave this section blank because you have not yet generated formal results</a:t>
            </a:r>
          </a:p>
        </p:txBody>
      </p:sp>
      <p:sp>
        <p:nvSpPr>
          <p:cNvPr id="9" name="TextBox 8">
            <a:extLst>
              <a:ext uri="{FF2B5EF4-FFF2-40B4-BE49-F238E27FC236}">
                <a16:creationId xmlns:a16="http://schemas.microsoft.com/office/drawing/2014/main" id="{027BCEB8-30F1-CC41-A384-9C6B867C9894}"/>
              </a:ext>
            </a:extLst>
          </p:cNvPr>
          <p:cNvSpPr txBox="1"/>
          <p:nvPr/>
        </p:nvSpPr>
        <p:spPr>
          <a:xfrm>
            <a:off x="3010561" y="449243"/>
            <a:ext cx="2672463" cy="523220"/>
          </a:xfrm>
          <a:prstGeom prst="rect">
            <a:avLst/>
          </a:prstGeom>
          <a:noFill/>
        </p:spPr>
        <p:txBody>
          <a:bodyPr wrap="none" rtlCol="0">
            <a:spAutoFit/>
          </a:bodyPr>
          <a:lstStyle/>
          <a:p>
            <a:pPr algn="ctr"/>
            <a:r>
              <a:rPr lang="en-US" sz="2800" dirty="0">
                <a:latin typeface="Avenir Roman" panose="02000503020000020003" pitchFamily="2" charset="0"/>
              </a:rPr>
              <a:t>Dos and Don’ts</a:t>
            </a:r>
          </a:p>
        </p:txBody>
      </p:sp>
    </p:spTree>
    <p:extLst>
      <p:ext uri="{BB962C8B-B14F-4D97-AF65-F5344CB8AC3E}">
        <p14:creationId xmlns:p14="http://schemas.microsoft.com/office/powerpoint/2010/main" val="322151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e_velocity_Bamber2000">
            <a:extLst>
              <a:ext uri="{FF2B5EF4-FFF2-40B4-BE49-F238E27FC236}">
                <a16:creationId xmlns:a16="http://schemas.microsoft.com/office/drawing/2014/main" id="{C7229895-EA47-C644-AC20-B6CF9AAA121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072" y="2153529"/>
            <a:ext cx="3733128" cy="3722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ice_velocity_NatGeog02b">
            <a:extLst>
              <a:ext uri="{FF2B5EF4-FFF2-40B4-BE49-F238E27FC236}">
                <a16:creationId xmlns:a16="http://schemas.microsoft.com/office/drawing/2014/main" id="{52176D94-C19E-A54F-AAF4-659983711CC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26453" y="2157749"/>
            <a:ext cx="4338414" cy="3702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7">
            <a:extLst>
              <a:ext uri="{FF2B5EF4-FFF2-40B4-BE49-F238E27FC236}">
                <a16:creationId xmlns:a16="http://schemas.microsoft.com/office/drawing/2014/main" id="{4D9AA096-C97D-1D4D-AF1C-F18963834915}"/>
              </a:ext>
            </a:extLst>
          </p:cNvPr>
          <p:cNvSpPr txBox="1">
            <a:spLocks noChangeArrowheads="1"/>
          </p:cNvSpPr>
          <p:nvPr/>
        </p:nvSpPr>
        <p:spPr bwMode="auto">
          <a:xfrm>
            <a:off x="345072" y="5877271"/>
            <a:ext cx="24034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err="1">
                <a:latin typeface="Tahoma" charset="0"/>
              </a:rPr>
              <a:t>Bamber</a:t>
            </a:r>
            <a:r>
              <a:rPr lang="en-US" dirty="0">
                <a:latin typeface="Tahoma" charset="0"/>
              </a:rPr>
              <a:t> et al., 2000</a:t>
            </a:r>
          </a:p>
        </p:txBody>
      </p:sp>
      <p:sp>
        <p:nvSpPr>
          <p:cNvPr id="8" name="Text Box 8">
            <a:extLst>
              <a:ext uri="{FF2B5EF4-FFF2-40B4-BE49-F238E27FC236}">
                <a16:creationId xmlns:a16="http://schemas.microsoft.com/office/drawing/2014/main" id="{3B3ECF38-0587-AF4B-A781-D0A2B0B499C7}"/>
              </a:ext>
            </a:extLst>
          </p:cNvPr>
          <p:cNvSpPr txBox="1">
            <a:spLocks noChangeArrowheads="1"/>
          </p:cNvSpPr>
          <p:nvPr/>
        </p:nvSpPr>
        <p:spPr bwMode="auto">
          <a:xfrm>
            <a:off x="5207267" y="5877271"/>
            <a:ext cx="31543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rPr>
              <a:t>National Geographic, 2002</a:t>
            </a:r>
          </a:p>
        </p:txBody>
      </p:sp>
      <p:sp>
        <p:nvSpPr>
          <p:cNvPr id="3" name="Rectangle 2">
            <a:extLst>
              <a:ext uri="{FF2B5EF4-FFF2-40B4-BE49-F238E27FC236}">
                <a16:creationId xmlns:a16="http://schemas.microsoft.com/office/drawing/2014/main" id="{F9700CAC-C799-5642-8226-7172C1FD9302}"/>
              </a:ext>
            </a:extLst>
          </p:cNvPr>
          <p:cNvSpPr/>
          <p:nvPr/>
        </p:nvSpPr>
        <p:spPr>
          <a:xfrm>
            <a:off x="754123" y="1090934"/>
            <a:ext cx="7914523" cy="707886"/>
          </a:xfrm>
          <a:prstGeom prst="rect">
            <a:avLst/>
          </a:prstGeom>
        </p:spPr>
        <p:txBody>
          <a:bodyPr wrap="square">
            <a:spAutoFit/>
          </a:bodyPr>
          <a:lstStyle/>
          <a:p>
            <a:pPr>
              <a:spcBef>
                <a:spcPct val="50000"/>
              </a:spcBef>
            </a:pPr>
            <a:r>
              <a:rPr lang="en-US" altLang="ja-JP" sz="2000" dirty="0">
                <a:latin typeface="Avenir Roman" panose="02000503020000020003" pitchFamily="2" charset="0"/>
              </a:rPr>
              <a:t>Important information should be emphasized, but the </a:t>
            </a:r>
            <a:r>
              <a:rPr lang="en-US" altLang="ja-JP" sz="2000" dirty="0" err="1">
                <a:latin typeface="Avenir Roman" panose="02000503020000020003" pitchFamily="2" charset="0"/>
              </a:rPr>
              <a:t>colorscale</a:t>
            </a:r>
            <a:r>
              <a:rPr lang="en-US" altLang="ja-JP" sz="2000" dirty="0">
                <a:latin typeface="Avenir Roman" panose="02000503020000020003" pitchFamily="2" charset="0"/>
              </a:rPr>
              <a:t> should not introduce artifacts into visual perception of the data</a:t>
            </a:r>
          </a:p>
        </p:txBody>
      </p:sp>
      <p:sp>
        <p:nvSpPr>
          <p:cNvPr id="9" name="TextBox 8">
            <a:extLst>
              <a:ext uri="{FF2B5EF4-FFF2-40B4-BE49-F238E27FC236}">
                <a16:creationId xmlns:a16="http://schemas.microsoft.com/office/drawing/2014/main" id="{086EDA48-8582-D64B-8646-45063861E32F}"/>
              </a:ext>
            </a:extLst>
          </p:cNvPr>
          <p:cNvSpPr txBox="1"/>
          <p:nvPr/>
        </p:nvSpPr>
        <p:spPr>
          <a:xfrm>
            <a:off x="3386343" y="348453"/>
            <a:ext cx="2650084" cy="523220"/>
          </a:xfrm>
          <a:prstGeom prst="rect">
            <a:avLst/>
          </a:prstGeom>
          <a:noFill/>
        </p:spPr>
        <p:txBody>
          <a:bodyPr wrap="none" rtlCol="0">
            <a:spAutoFit/>
          </a:bodyPr>
          <a:lstStyle/>
          <a:p>
            <a:r>
              <a:rPr lang="en-US" sz="2800" dirty="0">
                <a:latin typeface="Avenir Roman" panose="02000503020000020003" pitchFamily="2" charset="0"/>
              </a:rPr>
              <a:t>Choice of color</a:t>
            </a:r>
          </a:p>
        </p:txBody>
      </p:sp>
    </p:spTree>
    <p:extLst>
      <p:ext uri="{BB962C8B-B14F-4D97-AF65-F5344CB8AC3E}">
        <p14:creationId xmlns:p14="http://schemas.microsoft.com/office/powerpoint/2010/main" val="123970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823E74-6B6F-854A-BD46-F9014E3D73B2}"/>
              </a:ext>
            </a:extLst>
          </p:cNvPr>
          <p:cNvSpPr txBox="1"/>
          <p:nvPr/>
        </p:nvSpPr>
        <p:spPr>
          <a:xfrm>
            <a:off x="654987" y="1125870"/>
            <a:ext cx="7968575" cy="1938992"/>
          </a:xfrm>
          <a:prstGeom prst="rect">
            <a:avLst/>
          </a:prstGeom>
          <a:noFill/>
        </p:spPr>
        <p:txBody>
          <a:bodyPr wrap="square" rtlCol="0">
            <a:spAutoFit/>
          </a:bodyPr>
          <a:lstStyle/>
          <a:p>
            <a:pPr marL="342900" indent="-342900">
              <a:spcBef>
                <a:spcPts val="1200"/>
              </a:spcBef>
              <a:buAutoNum type="arabicPeriod"/>
            </a:pPr>
            <a:r>
              <a:rPr lang="en-US" sz="2000" dirty="0">
                <a:latin typeface="Avenir Roman" panose="02000503020000020003" pitchFamily="2" charset="0"/>
              </a:rPr>
              <a:t>If you use colors, try to use high contrasts that are still useful if printed in black and white</a:t>
            </a:r>
          </a:p>
          <a:p>
            <a:pPr marL="342900" indent="-342900">
              <a:spcBef>
                <a:spcPts val="1200"/>
              </a:spcBef>
              <a:buFontTx/>
              <a:buAutoNum type="arabicPeriod"/>
            </a:pPr>
            <a:r>
              <a:rPr lang="en-US" sz="2000" dirty="0">
                <a:latin typeface="Avenir Roman" panose="02000503020000020003" pitchFamily="2" charset="0"/>
              </a:rPr>
              <a:t>Be aware of how your color choices look to someone who is color blind</a:t>
            </a:r>
          </a:p>
          <a:p>
            <a:pPr marL="342900" indent="-342900">
              <a:spcBef>
                <a:spcPts val="1200"/>
              </a:spcBef>
              <a:buAutoNum type="arabicPeriod"/>
            </a:pPr>
            <a:endParaRPr lang="en-US" sz="2000" dirty="0">
              <a:latin typeface="Avenir Roman" panose="02000503020000020003" pitchFamily="2" charset="0"/>
            </a:endParaRPr>
          </a:p>
        </p:txBody>
      </p:sp>
      <p:sp>
        <p:nvSpPr>
          <p:cNvPr id="4" name="TextBox 3">
            <a:extLst>
              <a:ext uri="{FF2B5EF4-FFF2-40B4-BE49-F238E27FC236}">
                <a16:creationId xmlns:a16="http://schemas.microsoft.com/office/drawing/2014/main" id="{EAD785E0-C367-3D4F-B999-CD905B65D212}"/>
              </a:ext>
            </a:extLst>
          </p:cNvPr>
          <p:cNvSpPr txBox="1"/>
          <p:nvPr/>
        </p:nvSpPr>
        <p:spPr>
          <a:xfrm>
            <a:off x="1875748" y="2798862"/>
            <a:ext cx="979956" cy="369332"/>
          </a:xfrm>
          <a:prstGeom prst="rect">
            <a:avLst/>
          </a:prstGeom>
          <a:noFill/>
        </p:spPr>
        <p:txBody>
          <a:bodyPr wrap="none" rtlCol="0">
            <a:spAutoFit/>
          </a:bodyPr>
          <a:lstStyle/>
          <a:p>
            <a:r>
              <a:rPr lang="en-US" dirty="0">
                <a:latin typeface="Avenir Roman" panose="02000503020000020003" pitchFamily="2" charset="0"/>
              </a:rPr>
              <a:t>Normal</a:t>
            </a:r>
          </a:p>
        </p:txBody>
      </p:sp>
      <p:sp>
        <p:nvSpPr>
          <p:cNvPr id="5" name="TextBox 4">
            <a:extLst>
              <a:ext uri="{FF2B5EF4-FFF2-40B4-BE49-F238E27FC236}">
                <a16:creationId xmlns:a16="http://schemas.microsoft.com/office/drawing/2014/main" id="{C261BDF3-BE51-C34F-A827-2F10D0E4F642}"/>
              </a:ext>
            </a:extLst>
          </p:cNvPr>
          <p:cNvSpPr txBox="1"/>
          <p:nvPr/>
        </p:nvSpPr>
        <p:spPr>
          <a:xfrm>
            <a:off x="6243401" y="2788768"/>
            <a:ext cx="1351909" cy="369332"/>
          </a:xfrm>
          <a:prstGeom prst="rect">
            <a:avLst/>
          </a:prstGeom>
          <a:noFill/>
        </p:spPr>
        <p:txBody>
          <a:bodyPr wrap="none" rtlCol="0">
            <a:spAutoFit/>
          </a:bodyPr>
          <a:lstStyle/>
          <a:p>
            <a:r>
              <a:rPr lang="en-US" dirty="0">
                <a:latin typeface="Avenir Roman" panose="02000503020000020003" pitchFamily="2" charset="0"/>
              </a:rPr>
              <a:t>Color Blind</a:t>
            </a:r>
          </a:p>
        </p:txBody>
      </p:sp>
      <p:pic>
        <p:nvPicPr>
          <p:cNvPr id="6" name="Picture 5">
            <a:extLst>
              <a:ext uri="{FF2B5EF4-FFF2-40B4-BE49-F238E27FC236}">
                <a16:creationId xmlns:a16="http://schemas.microsoft.com/office/drawing/2014/main" id="{221D3A01-6BB4-864E-A900-29EB7CC49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275" y="3058104"/>
            <a:ext cx="4271988" cy="3203991"/>
          </a:xfrm>
          <a:prstGeom prst="rect">
            <a:avLst/>
          </a:prstGeom>
        </p:spPr>
      </p:pic>
      <p:pic>
        <p:nvPicPr>
          <p:cNvPr id="7" name="Picture 6">
            <a:extLst>
              <a:ext uri="{FF2B5EF4-FFF2-40B4-BE49-F238E27FC236}">
                <a16:creationId xmlns:a16="http://schemas.microsoft.com/office/drawing/2014/main" id="{0550BE29-7F20-6542-B82A-A1B15ECB6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02" y="3068391"/>
            <a:ext cx="4267448" cy="3193704"/>
          </a:xfrm>
          <a:prstGeom prst="rect">
            <a:avLst/>
          </a:prstGeom>
        </p:spPr>
      </p:pic>
      <p:sp>
        <p:nvSpPr>
          <p:cNvPr id="8" name="TextBox 7">
            <a:extLst>
              <a:ext uri="{FF2B5EF4-FFF2-40B4-BE49-F238E27FC236}">
                <a16:creationId xmlns:a16="http://schemas.microsoft.com/office/drawing/2014/main" id="{1D2ED270-9E54-9647-8BD4-A23DDCD3E205}"/>
              </a:ext>
            </a:extLst>
          </p:cNvPr>
          <p:cNvSpPr txBox="1"/>
          <p:nvPr/>
        </p:nvSpPr>
        <p:spPr>
          <a:xfrm>
            <a:off x="3386343" y="348453"/>
            <a:ext cx="2650084" cy="523220"/>
          </a:xfrm>
          <a:prstGeom prst="rect">
            <a:avLst/>
          </a:prstGeom>
          <a:noFill/>
        </p:spPr>
        <p:txBody>
          <a:bodyPr wrap="none" rtlCol="0">
            <a:spAutoFit/>
          </a:bodyPr>
          <a:lstStyle/>
          <a:p>
            <a:r>
              <a:rPr lang="en-US" sz="2800" dirty="0">
                <a:latin typeface="Avenir Roman" panose="02000503020000020003" pitchFamily="2" charset="0"/>
              </a:rPr>
              <a:t>Choice of color</a:t>
            </a:r>
          </a:p>
        </p:txBody>
      </p:sp>
    </p:spTree>
    <p:extLst>
      <p:ext uri="{BB962C8B-B14F-4D97-AF65-F5344CB8AC3E}">
        <p14:creationId xmlns:p14="http://schemas.microsoft.com/office/powerpoint/2010/main" val="12716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1F8697-A314-3D42-A5D5-6D1A1C84E9C4}"/>
              </a:ext>
            </a:extLst>
          </p:cNvPr>
          <p:cNvSpPr txBox="1"/>
          <p:nvPr/>
        </p:nvSpPr>
        <p:spPr>
          <a:xfrm>
            <a:off x="744351" y="1722288"/>
            <a:ext cx="7841384" cy="3293209"/>
          </a:xfrm>
          <a:prstGeom prst="rect">
            <a:avLst/>
          </a:prstGeom>
          <a:noFill/>
        </p:spPr>
        <p:txBody>
          <a:bodyPr wrap="square" rtlCol="0">
            <a:spAutoFit/>
          </a:bodyPr>
          <a:lstStyle/>
          <a:p>
            <a:pPr marL="342900" indent="-342900">
              <a:spcAft>
                <a:spcPts val="1200"/>
              </a:spcAft>
              <a:buAutoNum type="arabicPeriod"/>
            </a:pPr>
            <a:r>
              <a:rPr lang="en-US" sz="2400" dirty="0">
                <a:latin typeface="Avenir Roman" panose="02000503020000020003" pitchFamily="2" charset="0"/>
              </a:rPr>
              <a:t>Excel (don’t use the default!)</a:t>
            </a:r>
          </a:p>
          <a:p>
            <a:pPr marL="342900" indent="-342900">
              <a:spcAft>
                <a:spcPts val="1200"/>
              </a:spcAft>
              <a:buAutoNum type="arabicPeriod"/>
            </a:pPr>
            <a:r>
              <a:rPr lang="en-US" sz="2400" dirty="0">
                <a:latin typeface="Avenir Roman" panose="02000503020000020003" pitchFamily="2" charset="0"/>
              </a:rPr>
              <a:t>Computational environments: </a:t>
            </a:r>
            <a:r>
              <a:rPr lang="en-US" sz="2400" dirty="0" err="1">
                <a:latin typeface="Avenir Roman" panose="02000503020000020003" pitchFamily="2" charset="0"/>
              </a:rPr>
              <a:t>Matlab</a:t>
            </a:r>
            <a:r>
              <a:rPr lang="en-US" sz="2400" dirty="0">
                <a:latin typeface="Avenir Roman" panose="02000503020000020003" pitchFamily="2" charset="0"/>
              </a:rPr>
              <a:t>, python (Matplotlib), R, …</a:t>
            </a:r>
          </a:p>
          <a:p>
            <a:pPr marL="342900" indent="-342900">
              <a:spcAft>
                <a:spcPts val="1200"/>
              </a:spcAft>
              <a:buAutoNum type="arabicPeriod"/>
            </a:pPr>
            <a:r>
              <a:rPr lang="en-US" sz="2400" dirty="0">
                <a:latin typeface="Avenir Roman" panose="02000503020000020003" pitchFamily="2" charset="0"/>
              </a:rPr>
              <a:t>Vector graphics: Adobe illustrator, Inkscape, …</a:t>
            </a:r>
          </a:p>
          <a:p>
            <a:pPr marL="342900" indent="-342900">
              <a:spcAft>
                <a:spcPts val="1200"/>
              </a:spcAft>
              <a:buAutoNum type="arabicPeriod"/>
            </a:pPr>
            <a:r>
              <a:rPr lang="en-US" sz="2400" dirty="0">
                <a:latin typeface="Avenir Roman" panose="02000503020000020003" pitchFamily="2" charset="0"/>
              </a:rPr>
              <a:t>Earth science specific tools: GMT, </a:t>
            </a:r>
            <a:r>
              <a:rPr lang="en-US" sz="2400" dirty="0" err="1">
                <a:latin typeface="Avenir Roman" panose="02000503020000020003" pitchFamily="2" charset="0"/>
              </a:rPr>
              <a:t>GeoMapApp</a:t>
            </a:r>
            <a:r>
              <a:rPr lang="en-US" sz="2400" dirty="0">
                <a:latin typeface="Avenir Roman" panose="02000503020000020003" pitchFamily="2" charset="0"/>
              </a:rPr>
              <a:t>, </a:t>
            </a:r>
            <a:r>
              <a:rPr lang="en-US" sz="2400" dirty="0" err="1">
                <a:latin typeface="Avenir Roman" panose="02000503020000020003" pitchFamily="2" charset="0"/>
              </a:rPr>
              <a:t>m_map</a:t>
            </a:r>
            <a:r>
              <a:rPr lang="en-US" sz="2400" dirty="0">
                <a:latin typeface="Avenir Roman" panose="02000503020000020003" pitchFamily="2" charset="0"/>
              </a:rPr>
              <a:t> (for </a:t>
            </a:r>
            <a:r>
              <a:rPr lang="en-US" sz="2400" dirty="0" err="1">
                <a:latin typeface="Avenir Roman" panose="02000503020000020003" pitchFamily="2" charset="0"/>
              </a:rPr>
              <a:t>matlab</a:t>
            </a:r>
            <a:r>
              <a:rPr lang="en-US" sz="2400" dirty="0">
                <a:latin typeface="Avenir Roman" panose="02000503020000020003" pitchFamily="2" charset="0"/>
              </a:rPr>
              <a:t>), …</a:t>
            </a:r>
          </a:p>
          <a:p>
            <a:pPr marL="342900" indent="-342900">
              <a:spcAft>
                <a:spcPts val="1200"/>
              </a:spcAft>
              <a:buAutoNum type="arabicPeriod"/>
            </a:pPr>
            <a:endParaRPr lang="en-US" sz="2400" dirty="0">
              <a:latin typeface="Avenir Roman" panose="02000503020000020003" pitchFamily="2" charset="0"/>
            </a:endParaRPr>
          </a:p>
        </p:txBody>
      </p:sp>
      <p:sp>
        <p:nvSpPr>
          <p:cNvPr id="5" name="TextBox 4">
            <a:extLst>
              <a:ext uri="{FF2B5EF4-FFF2-40B4-BE49-F238E27FC236}">
                <a16:creationId xmlns:a16="http://schemas.microsoft.com/office/drawing/2014/main" id="{7D5FBD7D-0895-8E43-A0A0-40128906C45E}"/>
              </a:ext>
            </a:extLst>
          </p:cNvPr>
          <p:cNvSpPr txBox="1"/>
          <p:nvPr/>
        </p:nvSpPr>
        <p:spPr>
          <a:xfrm>
            <a:off x="2372524" y="543846"/>
            <a:ext cx="4585038" cy="523220"/>
          </a:xfrm>
          <a:prstGeom prst="rect">
            <a:avLst/>
          </a:prstGeom>
          <a:noFill/>
        </p:spPr>
        <p:txBody>
          <a:bodyPr wrap="none" rtlCol="0">
            <a:spAutoFit/>
          </a:bodyPr>
          <a:lstStyle/>
          <a:p>
            <a:r>
              <a:rPr lang="en-US" sz="2800" dirty="0">
                <a:latin typeface="Avenir Roman" panose="02000503020000020003" pitchFamily="2" charset="0"/>
              </a:rPr>
              <a:t>Tools to make good figures</a:t>
            </a:r>
          </a:p>
        </p:txBody>
      </p:sp>
    </p:spTree>
    <p:extLst>
      <p:ext uri="{BB962C8B-B14F-4D97-AF65-F5344CB8AC3E}">
        <p14:creationId xmlns:p14="http://schemas.microsoft.com/office/powerpoint/2010/main" val="83928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4F0144-CB9D-C44E-A3C2-0075226B43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55905" y="535381"/>
            <a:ext cx="2729833" cy="2721681"/>
          </a:xfrm>
          <a:prstGeom prst="rect">
            <a:avLst/>
          </a:prstGeom>
        </p:spPr>
      </p:pic>
      <p:pic>
        <p:nvPicPr>
          <p:cNvPr id="4" name="Picture 3">
            <a:extLst>
              <a:ext uri="{FF2B5EF4-FFF2-40B4-BE49-F238E27FC236}">
                <a16:creationId xmlns:a16="http://schemas.microsoft.com/office/drawing/2014/main" id="{DA6AB837-4A03-8A44-BFF2-F4D6EE00D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71" y="4149967"/>
            <a:ext cx="4577862" cy="1961941"/>
          </a:xfrm>
          <a:prstGeom prst="rect">
            <a:avLst/>
          </a:prstGeom>
        </p:spPr>
      </p:pic>
      <p:pic>
        <p:nvPicPr>
          <p:cNvPr id="5" name="Picture 7">
            <a:extLst>
              <a:ext uri="{FF2B5EF4-FFF2-40B4-BE49-F238E27FC236}">
                <a16:creationId xmlns:a16="http://schemas.microsoft.com/office/drawing/2014/main" id="{61E02C11-586A-2247-8FE2-2A0E855E5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85" y="659093"/>
            <a:ext cx="4041285" cy="259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09153D98-E484-2448-A34A-DA81B6C439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85856" y="3872632"/>
            <a:ext cx="2882792" cy="2844691"/>
          </a:xfrm>
          <a:prstGeom prst="rect">
            <a:avLst/>
          </a:prstGeom>
        </p:spPr>
      </p:pic>
      <p:sp>
        <p:nvSpPr>
          <p:cNvPr id="7" name="TextBox 6">
            <a:extLst>
              <a:ext uri="{FF2B5EF4-FFF2-40B4-BE49-F238E27FC236}">
                <a16:creationId xmlns:a16="http://schemas.microsoft.com/office/drawing/2014/main" id="{76D8F0B4-6AAF-4141-A90F-D58406901EA3}"/>
              </a:ext>
            </a:extLst>
          </p:cNvPr>
          <p:cNvSpPr txBox="1"/>
          <p:nvPr/>
        </p:nvSpPr>
        <p:spPr>
          <a:xfrm>
            <a:off x="2313870" y="166049"/>
            <a:ext cx="792205" cy="400110"/>
          </a:xfrm>
          <a:prstGeom prst="rect">
            <a:avLst/>
          </a:prstGeom>
          <a:noFill/>
        </p:spPr>
        <p:txBody>
          <a:bodyPr wrap="none" rtlCol="0">
            <a:spAutoFit/>
          </a:bodyPr>
          <a:lstStyle/>
          <a:p>
            <a:r>
              <a:rPr lang="en-US" sz="2000" dirty="0">
                <a:latin typeface="Avenir Roman" panose="02000503020000020003" pitchFamily="2" charset="0"/>
              </a:rPr>
              <a:t>Excel</a:t>
            </a:r>
          </a:p>
        </p:txBody>
      </p:sp>
      <p:sp>
        <p:nvSpPr>
          <p:cNvPr id="8" name="TextBox 7">
            <a:extLst>
              <a:ext uri="{FF2B5EF4-FFF2-40B4-BE49-F238E27FC236}">
                <a16:creationId xmlns:a16="http://schemas.microsoft.com/office/drawing/2014/main" id="{3A73740B-A6FC-DA49-A70D-4F8CA5F559ED}"/>
              </a:ext>
            </a:extLst>
          </p:cNvPr>
          <p:cNvSpPr txBox="1"/>
          <p:nvPr/>
        </p:nvSpPr>
        <p:spPr>
          <a:xfrm>
            <a:off x="6625515" y="166049"/>
            <a:ext cx="988027" cy="400110"/>
          </a:xfrm>
          <a:prstGeom prst="rect">
            <a:avLst/>
          </a:prstGeom>
          <a:noFill/>
        </p:spPr>
        <p:txBody>
          <a:bodyPr wrap="none" rtlCol="0">
            <a:spAutoFit/>
          </a:bodyPr>
          <a:lstStyle/>
          <a:p>
            <a:r>
              <a:rPr lang="en-US" sz="2000" dirty="0">
                <a:latin typeface="Avenir Roman" panose="02000503020000020003" pitchFamily="2" charset="0"/>
              </a:rPr>
              <a:t>Python</a:t>
            </a:r>
          </a:p>
        </p:txBody>
      </p:sp>
      <p:sp>
        <p:nvSpPr>
          <p:cNvPr id="9" name="TextBox 8">
            <a:extLst>
              <a:ext uri="{FF2B5EF4-FFF2-40B4-BE49-F238E27FC236}">
                <a16:creationId xmlns:a16="http://schemas.microsoft.com/office/drawing/2014/main" id="{800C60C8-09DA-B04A-B64C-6C6F2C3D987D}"/>
              </a:ext>
            </a:extLst>
          </p:cNvPr>
          <p:cNvSpPr txBox="1"/>
          <p:nvPr/>
        </p:nvSpPr>
        <p:spPr>
          <a:xfrm>
            <a:off x="1708608" y="3503300"/>
            <a:ext cx="2130968" cy="400110"/>
          </a:xfrm>
          <a:prstGeom prst="rect">
            <a:avLst/>
          </a:prstGeom>
          <a:noFill/>
        </p:spPr>
        <p:txBody>
          <a:bodyPr wrap="none" rtlCol="0">
            <a:spAutoFit/>
          </a:bodyPr>
          <a:lstStyle/>
          <a:p>
            <a:r>
              <a:rPr lang="en-US" sz="2000" dirty="0">
                <a:latin typeface="Avenir Roman" panose="02000503020000020003" pitchFamily="2" charset="0"/>
              </a:rPr>
              <a:t>Adobe Illustrator</a:t>
            </a:r>
          </a:p>
        </p:txBody>
      </p:sp>
      <p:sp>
        <p:nvSpPr>
          <p:cNvPr id="10" name="TextBox 9">
            <a:extLst>
              <a:ext uri="{FF2B5EF4-FFF2-40B4-BE49-F238E27FC236}">
                <a16:creationId xmlns:a16="http://schemas.microsoft.com/office/drawing/2014/main" id="{4AB204F5-3D83-9B42-9E48-E4E73C38DBE2}"/>
              </a:ext>
            </a:extLst>
          </p:cNvPr>
          <p:cNvSpPr txBox="1"/>
          <p:nvPr/>
        </p:nvSpPr>
        <p:spPr>
          <a:xfrm>
            <a:off x="6715748" y="3503300"/>
            <a:ext cx="807559" cy="400110"/>
          </a:xfrm>
          <a:prstGeom prst="rect">
            <a:avLst/>
          </a:prstGeom>
          <a:noFill/>
        </p:spPr>
        <p:txBody>
          <a:bodyPr wrap="square" rtlCol="0">
            <a:spAutoFit/>
          </a:bodyPr>
          <a:lstStyle/>
          <a:p>
            <a:r>
              <a:rPr lang="en-US" sz="2000" dirty="0">
                <a:latin typeface="Avenir Roman" panose="02000503020000020003" pitchFamily="2" charset="0"/>
              </a:rPr>
              <a:t>GMT</a:t>
            </a:r>
          </a:p>
        </p:txBody>
      </p:sp>
    </p:spTree>
    <p:extLst>
      <p:ext uri="{BB962C8B-B14F-4D97-AF65-F5344CB8AC3E}">
        <p14:creationId xmlns:p14="http://schemas.microsoft.com/office/powerpoint/2010/main" val="235472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043" y="1326206"/>
            <a:ext cx="7941290" cy="4093428"/>
          </a:xfrm>
          <a:prstGeom prst="rect">
            <a:avLst/>
          </a:prstGeom>
          <a:noFill/>
        </p:spPr>
        <p:txBody>
          <a:bodyPr wrap="square" rtlCol="0">
            <a:spAutoFit/>
          </a:bodyPr>
          <a:lstStyle/>
          <a:p>
            <a:endParaRPr lang="en-US" sz="2000" dirty="0">
              <a:latin typeface="Avenir Roman" panose="02000503020000020003" pitchFamily="2" charset="0"/>
            </a:endParaRPr>
          </a:p>
          <a:p>
            <a:pPr marL="457200" indent="-457200">
              <a:buAutoNum type="arabicPeriod"/>
            </a:pPr>
            <a:r>
              <a:rPr lang="en-US" sz="2000" dirty="0">
                <a:latin typeface="Avenir Roman" panose="02000503020000020003" pitchFamily="2" charset="0"/>
              </a:rPr>
              <a:t>Don’t use default Excel plots!</a:t>
            </a:r>
          </a:p>
          <a:p>
            <a:pPr marL="457200" indent="-457200">
              <a:buAutoNum type="arabicPeriod"/>
            </a:pPr>
            <a:endParaRPr lang="en-US" sz="2000" dirty="0">
              <a:latin typeface="Avenir Roman" panose="02000503020000020003" pitchFamily="2" charset="0"/>
            </a:endParaRPr>
          </a:p>
          <a:p>
            <a:pPr marL="457200" indent="-457200">
              <a:buAutoNum type="arabicPeriod"/>
            </a:pPr>
            <a:r>
              <a:rPr lang="en-US" sz="2000" dirty="0">
                <a:latin typeface="Avenir Roman" panose="02000503020000020003" pitchFamily="2" charset="0"/>
              </a:rPr>
              <a:t>Figure should highlight the key relationships in the data.</a:t>
            </a:r>
          </a:p>
          <a:p>
            <a:pPr marL="457200" indent="-457200">
              <a:buAutoNum type="arabicPeriod"/>
            </a:pPr>
            <a:endParaRPr lang="en-US" sz="2000" dirty="0">
              <a:latin typeface="Avenir Roman" panose="02000503020000020003" pitchFamily="2" charset="0"/>
            </a:endParaRPr>
          </a:p>
          <a:p>
            <a:pPr marL="457200" indent="-457200">
              <a:buAutoNum type="arabicPeriod"/>
            </a:pPr>
            <a:r>
              <a:rPr lang="en-US" sz="2000" dirty="0">
                <a:latin typeface="Avenir Roman" panose="02000503020000020003" pitchFamily="2" charset="0"/>
              </a:rPr>
              <a:t>Should be clear - no extraneous legends, lines, only use annotations when they add real explanatory value.  </a:t>
            </a:r>
          </a:p>
          <a:p>
            <a:pPr marL="457200" indent="-457200">
              <a:buAutoNum type="arabicPeriod"/>
            </a:pPr>
            <a:endParaRPr lang="en-US" sz="2000" dirty="0">
              <a:latin typeface="Avenir Roman" panose="02000503020000020003" pitchFamily="2" charset="0"/>
            </a:endParaRPr>
          </a:p>
          <a:p>
            <a:pPr marL="457200" indent="-457200">
              <a:buAutoNum type="arabicPeriod"/>
            </a:pPr>
            <a:r>
              <a:rPr lang="en-US" sz="2000" dirty="0">
                <a:latin typeface="Avenir Roman" panose="02000503020000020003" pitchFamily="2" charset="0"/>
              </a:rPr>
              <a:t>Don’t use bells and whistles like 3-D when they don’t improve clarity.  </a:t>
            </a:r>
          </a:p>
          <a:p>
            <a:pPr marL="457200" indent="-457200">
              <a:buAutoNum type="arabicPeriod"/>
            </a:pPr>
            <a:endParaRPr lang="en-US" sz="2000" dirty="0">
              <a:latin typeface="Avenir Roman" panose="02000503020000020003" pitchFamily="2" charset="0"/>
            </a:endParaRPr>
          </a:p>
          <a:p>
            <a:pPr marL="457200" indent="-457200">
              <a:buAutoNum type="arabicPeriod"/>
            </a:pPr>
            <a:r>
              <a:rPr lang="en-US" sz="2000" dirty="0">
                <a:latin typeface="Avenir Roman" panose="02000503020000020003" pitchFamily="2" charset="0"/>
              </a:rPr>
              <a:t>Make sure fonts are large enough to be read both in print and on screen.</a:t>
            </a:r>
          </a:p>
        </p:txBody>
      </p:sp>
      <p:sp>
        <p:nvSpPr>
          <p:cNvPr id="3" name="TextBox 2">
            <a:extLst>
              <a:ext uri="{FF2B5EF4-FFF2-40B4-BE49-F238E27FC236}">
                <a16:creationId xmlns:a16="http://schemas.microsoft.com/office/drawing/2014/main" id="{CFAC7334-2E4A-194D-9098-0A371DFC54B0}"/>
              </a:ext>
            </a:extLst>
          </p:cNvPr>
          <p:cNvSpPr txBox="1"/>
          <p:nvPr/>
        </p:nvSpPr>
        <p:spPr>
          <a:xfrm>
            <a:off x="2466146" y="449243"/>
            <a:ext cx="3761287" cy="523220"/>
          </a:xfrm>
          <a:prstGeom prst="rect">
            <a:avLst/>
          </a:prstGeom>
          <a:noFill/>
        </p:spPr>
        <p:txBody>
          <a:bodyPr wrap="none" rtlCol="0">
            <a:spAutoFit/>
          </a:bodyPr>
          <a:lstStyle/>
          <a:p>
            <a:pPr algn="ctr"/>
            <a:r>
              <a:rPr lang="en-US" sz="2800" dirty="0">
                <a:latin typeface="Avenir Roman" panose="02000503020000020003" pitchFamily="2" charset="0"/>
              </a:rPr>
              <a:t>Making effective plots</a:t>
            </a:r>
          </a:p>
        </p:txBody>
      </p:sp>
    </p:spTree>
    <p:extLst>
      <p:ext uri="{BB962C8B-B14F-4D97-AF65-F5344CB8AC3E}">
        <p14:creationId xmlns:p14="http://schemas.microsoft.com/office/powerpoint/2010/main" val="30405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90178347"/>
              </p:ext>
            </p:extLst>
          </p:nvPr>
        </p:nvGraphicFramePr>
        <p:xfrm>
          <a:off x="1049630" y="1170700"/>
          <a:ext cx="7207429" cy="443930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12593" y="5808244"/>
            <a:ext cx="3945439" cy="584775"/>
          </a:xfrm>
          <a:prstGeom prst="rect">
            <a:avLst/>
          </a:prstGeom>
          <a:noFill/>
        </p:spPr>
        <p:txBody>
          <a:bodyPr wrap="none" rtlCol="0">
            <a:spAutoFit/>
          </a:bodyPr>
          <a:lstStyle/>
          <a:p>
            <a:r>
              <a:rPr lang="en-US" sz="3200" dirty="0">
                <a:latin typeface="Avenir Roman" panose="02000503020000020003" pitchFamily="2" charset="0"/>
              </a:rPr>
              <a:t>What’s wrong here? </a:t>
            </a:r>
          </a:p>
        </p:txBody>
      </p:sp>
      <p:sp>
        <p:nvSpPr>
          <p:cNvPr id="4" name="TextBox 3">
            <a:extLst>
              <a:ext uri="{FF2B5EF4-FFF2-40B4-BE49-F238E27FC236}">
                <a16:creationId xmlns:a16="http://schemas.microsoft.com/office/drawing/2014/main" id="{40073B3E-9BD6-A649-9D15-E52A59480F91}"/>
              </a:ext>
            </a:extLst>
          </p:cNvPr>
          <p:cNvSpPr txBox="1"/>
          <p:nvPr/>
        </p:nvSpPr>
        <p:spPr>
          <a:xfrm>
            <a:off x="3472185" y="449243"/>
            <a:ext cx="1749197" cy="523220"/>
          </a:xfrm>
          <a:prstGeom prst="rect">
            <a:avLst/>
          </a:prstGeom>
          <a:noFill/>
        </p:spPr>
        <p:txBody>
          <a:bodyPr wrap="none" rtlCol="0">
            <a:spAutoFit/>
          </a:bodyPr>
          <a:lstStyle/>
          <a:p>
            <a:r>
              <a:rPr lang="en-US" sz="2800" dirty="0">
                <a:latin typeface="Avenir Roman" panose="02000503020000020003" pitchFamily="2" charset="0"/>
              </a:rPr>
              <a:t>Line plots</a:t>
            </a:r>
          </a:p>
        </p:txBody>
      </p:sp>
    </p:spTree>
    <p:extLst>
      <p:ext uri="{BB962C8B-B14F-4D97-AF65-F5344CB8AC3E}">
        <p14:creationId xmlns:p14="http://schemas.microsoft.com/office/powerpoint/2010/main" val="421051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312226781"/>
              </p:ext>
            </p:extLst>
          </p:nvPr>
        </p:nvGraphicFramePr>
        <p:xfrm>
          <a:off x="889284" y="1242417"/>
          <a:ext cx="7639737" cy="449439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936826" y="5552615"/>
            <a:ext cx="3252429" cy="461665"/>
          </a:xfrm>
          <a:prstGeom prst="rect">
            <a:avLst/>
          </a:prstGeom>
          <a:noFill/>
        </p:spPr>
        <p:txBody>
          <a:bodyPr wrap="none" rtlCol="0">
            <a:spAutoFit/>
          </a:bodyPr>
          <a:lstStyle/>
          <a:p>
            <a:r>
              <a:rPr lang="en-US" sz="2400" dirty="0">
                <a:latin typeface="Avenir Roman" panose="02000503020000020003" pitchFamily="2" charset="0"/>
              </a:rPr>
              <a:t>Chart for presentation</a:t>
            </a:r>
          </a:p>
        </p:txBody>
      </p:sp>
      <p:sp>
        <p:nvSpPr>
          <p:cNvPr id="4" name="TextBox 3">
            <a:extLst>
              <a:ext uri="{FF2B5EF4-FFF2-40B4-BE49-F238E27FC236}">
                <a16:creationId xmlns:a16="http://schemas.microsoft.com/office/drawing/2014/main" id="{A739EC3B-26F8-DE45-862D-A83C09FE0AEE}"/>
              </a:ext>
            </a:extLst>
          </p:cNvPr>
          <p:cNvSpPr txBox="1"/>
          <p:nvPr/>
        </p:nvSpPr>
        <p:spPr>
          <a:xfrm>
            <a:off x="3472185" y="449243"/>
            <a:ext cx="1749197" cy="523220"/>
          </a:xfrm>
          <a:prstGeom prst="rect">
            <a:avLst/>
          </a:prstGeom>
          <a:noFill/>
        </p:spPr>
        <p:txBody>
          <a:bodyPr wrap="none" rtlCol="0">
            <a:spAutoFit/>
          </a:bodyPr>
          <a:lstStyle/>
          <a:p>
            <a:r>
              <a:rPr lang="en-US" sz="2800" dirty="0">
                <a:latin typeface="Avenir Roman" panose="02000503020000020003" pitchFamily="2" charset="0"/>
              </a:rPr>
              <a:t>Line plots</a:t>
            </a:r>
          </a:p>
        </p:txBody>
      </p:sp>
    </p:spTree>
    <p:extLst>
      <p:ext uri="{BB962C8B-B14F-4D97-AF65-F5344CB8AC3E}">
        <p14:creationId xmlns:p14="http://schemas.microsoft.com/office/powerpoint/2010/main" val="73425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381442421"/>
              </p:ext>
            </p:extLst>
          </p:nvPr>
        </p:nvGraphicFramePr>
        <p:xfrm>
          <a:off x="1144917" y="1056825"/>
          <a:ext cx="6833568" cy="44114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352C504-B6AE-2844-BAE6-659B4888E546}"/>
              </a:ext>
            </a:extLst>
          </p:cNvPr>
          <p:cNvSpPr txBox="1"/>
          <p:nvPr/>
        </p:nvSpPr>
        <p:spPr>
          <a:xfrm>
            <a:off x="3472185" y="449243"/>
            <a:ext cx="1749197" cy="523220"/>
          </a:xfrm>
          <a:prstGeom prst="rect">
            <a:avLst/>
          </a:prstGeom>
          <a:noFill/>
        </p:spPr>
        <p:txBody>
          <a:bodyPr wrap="none" rtlCol="0">
            <a:spAutoFit/>
          </a:bodyPr>
          <a:lstStyle/>
          <a:p>
            <a:r>
              <a:rPr lang="en-US" sz="2800" dirty="0">
                <a:latin typeface="Avenir Roman" panose="02000503020000020003" pitchFamily="2" charset="0"/>
              </a:rPr>
              <a:t>Line plots</a:t>
            </a:r>
          </a:p>
        </p:txBody>
      </p:sp>
      <p:sp>
        <p:nvSpPr>
          <p:cNvPr id="5" name="TextBox 4">
            <a:extLst>
              <a:ext uri="{FF2B5EF4-FFF2-40B4-BE49-F238E27FC236}">
                <a16:creationId xmlns:a16="http://schemas.microsoft.com/office/drawing/2014/main" id="{4CAAB5AD-197F-D447-9FC7-38AA59C5D7B9}"/>
              </a:ext>
            </a:extLst>
          </p:cNvPr>
          <p:cNvSpPr txBox="1"/>
          <p:nvPr/>
        </p:nvSpPr>
        <p:spPr>
          <a:xfrm>
            <a:off x="2936826" y="5552615"/>
            <a:ext cx="2569934" cy="461665"/>
          </a:xfrm>
          <a:prstGeom prst="rect">
            <a:avLst/>
          </a:prstGeom>
          <a:noFill/>
        </p:spPr>
        <p:txBody>
          <a:bodyPr wrap="none" rtlCol="0">
            <a:spAutoFit/>
          </a:bodyPr>
          <a:lstStyle/>
          <a:p>
            <a:r>
              <a:rPr lang="en-US" sz="2400" dirty="0">
                <a:latin typeface="Avenir Roman" panose="02000503020000020003" pitchFamily="2" charset="0"/>
              </a:rPr>
              <a:t>Chart for a paper</a:t>
            </a:r>
          </a:p>
        </p:txBody>
      </p:sp>
    </p:spTree>
    <p:extLst>
      <p:ext uri="{BB962C8B-B14F-4D97-AF65-F5344CB8AC3E}">
        <p14:creationId xmlns:p14="http://schemas.microsoft.com/office/powerpoint/2010/main" val="253168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76" y="2228979"/>
            <a:ext cx="430207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748" y="2228979"/>
            <a:ext cx="4267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3982" y="1519009"/>
            <a:ext cx="8210966" cy="461665"/>
          </a:xfrm>
          <a:prstGeom prst="rect">
            <a:avLst/>
          </a:prstGeom>
          <a:noFill/>
        </p:spPr>
        <p:txBody>
          <a:bodyPr wrap="none" rtlCol="0">
            <a:spAutoFit/>
          </a:bodyPr>
          <a:lstStyle/>
          <a:p>
            <a:r>
              <a:rPr lang="en-US" sz="2400" dirty="0">
                <a:latin typeface="Avenir Roman" panose="02000503020000020003" pitchFamily="2" charset="0"/>
              </a:rPr>
              <a:t>For presentations, use color, make thick lines, larger fonts </a:t>
            </a:r>
          </a:p>
        </p:txBody>
      </p:sp>
      <p:sp>
        <p:nvSpPr>
          <p:cNvPr id="7" name="TextBox 6">
            <a:extLst>
              <a:ext uri="{FF2B5EF4-FFF2-40B4-BE49-F238E27FC236}">
                <a16:creationId xmlns:a16="http://schemas.microsoft.com/office/drawing/2014/main" id="{457FE937-2CC1-5046-AE28-5B2F1A4153F5}"/>
              </a:ext>
            </a:extLst>
          </p:cNvPr>
          <p:cNvSpPr txBox="1"/>
          <p:nvPr/>
        </p:nvSpPr>
        <p:spPr>
          <a:xfrm>
            <a:off x="3472185" y="449243"/>
            <a:ext cx="1749197" cy="523220"/>
          </a:xfrm>
          <a:prstGeom prst="rect">
            <a:avLst/>
          </a:prstGeom>
          <a:noFill/>
        </p:spPr>
        <p:txBody>
          <a:bodyPr wrap="none" rtlCol="0">
            <a:spAutoFit/>
          </a:bodyPr>
          <a:lstStyle/>
          <a:p>
            <a:r>
              <a:rPr lang="en-US" sz="2800" dirty="0">
                <a:latin typeface="Avenir Roman" panose="02000503020000020003" pitchFamily="2" charset="0"/>
              </a:rPr>
              <a:t>Line plots</a:t>
            </a:r>
          </a:p>
        </p:txBody>
      </p:sp>
    </p:spTree>
    <p:extLst>
      <p:ext uri="{BB962C8B-B14F-4D97-AF65-F5344CB8AC3E}">
        <p14:creationId xmlns:p14="http://schemas.microsoft.com/office/powerpoint/2010/main" val="260593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4991" y="1495371"/>
            <a:ext cx="3485320" cy="707886"/>
          </a:xfrm>
          <a:prstGeom prst="rect">
            <a:avLst/>
          </a:prstGeom>
          <a:noFill/>
        </p:spPr>
        <p:txBody>
          <a:bodyPr wrap="square" rtlCol="0">
            <a:spAutoFit/>
          </a:bodyPr>
          <a:lstStyle/>
          <a:p>
            <a:r>
              <a:rPr lang="en-US" sz="2000" dirty="0">
                <a:latin typeface="Avenir Roman" panose="02000503020000020003" pitchFamily="2" charset="0"/>
              </a:rPr>
              <a:t>What’s wrong with this graph?</a:t>
            </a:r>
          </a:p>
        </p:txBody>
      </p:sp>
      <p:pic>
        <p:nvPicPr>
          <p:cNvPr id="3" name="Picture 2" descr="demo graph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44" y="1016862"/>
            <a:ext cx="5498592" cy="4133088"/>
          </a:xfrm>
          <a:prstGeom prst="rect">
            <a:avLst/>
          </a:prstGeom>
        </p:spPr>
      </p:pic>
      <p:sp>
        <p:nvSpPr>
          <p:cNvPr id="4" name="TextBox 3">
            <a:extLst>
              <a:ext uri="{FF2B5EF4-FFF2-40B4-BE49-F238E27FC236}">
                <a16:creationId xmlns:a16="http://schemas.microsoft.com/office/drawing/2014/main" id="{0A0C2A78-5AC4-2645-BEF0-219B3908493C}"/>
              </a:ext>
            </a:extLst>
          </p:cNvPr>
          <p:cNvSpPr txBox="1"/>
          <p:nvPr/>
        </p:nvSpPr>
        <p:spPr>
          <a:xfrm>
            <a:off x="3445868" y="493642"/>
            <a:ext cx="2222468" cy="523220"/>
          </a:xfrm>
          <a:prstGeom prst="rect">
            <a:avLst/>
          </a:prstGeom>
          <a:noFill/>
        </p:spPr>
        <p:txBody>
          <a:bodyPr wrap="none" rtlCol="0">
            <a:spAutoFit/>
          </a:bodyPr>
          <a:lstStyle/>
          <a:p>
            <a:r>
              <a:rPr lang="en-US" sz="2800" dirty="0">
                <a:latin typeface="Avenir Roman" panose="02000503020000020003" pitchFamily="2" charset="0"/>
              </a:rPr>
              <a:t>Scatter plots</a:t>
            </a:r>
          </a:p>
        </p:txBody>
      </p:sp>
    </p:spTree>
    <p:extLst>
      <p:ext uri="{BB962C8B-B14F-4D97-AF65-F5344CB8AC3E}">
        <p14:creationId xmlns:p14="http://schemas.microsoft.com/office/powerpoint/2010/main" val="344610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4991" y="1495371"/>
            <a:ext cx="3485320" cy="707886"/>
          </a:xfrm>
          <a:prstGeom prst="rect">
            <a:avLst/>
          </a:prstGeom>
          <a:noFill/>
        </p:spPr>
        <p:txBody>
          <a:bodyPr wrap="square" rtlCol="0">
            <a:spAutoFit/>
          </a:bodyPr>
          <a:lstStyle/>
          <a:p>
            <a:r>
              <a:rPr lang="en-US" sz="2000" dirty="0">
                <a:latin typeface="Avenir Roman" panose="02000503020000020003" pitchFamily="2" charset="0"/>
              </a:rPr>
              <a:t>What’s wrong with this graph?</a:t>
            </a:r>
          </a:p>
        </p:txBody>
      </p:sp>
      <p:pic>
        <p:nvPicPr>
          <p:cNvPr id="3" name="Picture 2" descr="demo graph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44" y="1016862"/>
            <a:ext cx="5498592" cy="4133088"/>
          </a:xfrm>
          <a:prstGeom prst="rect">
            <a:avLst/>
          </a:prstGeom>
        </p:spPr>
      </p:pic>
      <p:sp>
        <p:nvSpPr>
          <p:cNvPr id="4" name="TextBox 3">
            <a:extLst>
              <a:ext uri="{FF2B5EF4-FFF2-40B4-BE49-F238E27FC236}">
                <a16:creationId xmlns:a16="http://schemas.microsoft.com/office/drawing/2014/main" id="{0A0C2A78-5AC4-2645-BEF0-219B3908493C}"/>
              </a:ext>
            </a:extLst>
          </p:cNvPr>
          <p:cNvSpPr txBox="1"/>
          <p:nvPr/>
        </p:nvSpPr>
        <p:spPr>
          <a:xfrm>
            <a:off x="3445868" y="493642"/>
            <a:ext cx="2222468" cy="523220"/>
          </a:xfrm>
          <a:prstGeom prst="rect">
            <a:avLst/>
          </a:prstGeom>
          <a:noFill/>
        </p:spPr>
        <p:txBody>
          <a:bodyPr wrap="none" rtlCol="0">
            <a:spAutoFit/>
          </a:bodyPr>
          <a:lstStyle/>
          <a:p>
            <a:r>
              <a:rPr lang="en-US" sz="2800" dirty="0">
                <a:latin typeface="Avenir Roman" panose="02000503020000020003" pitchFamily="2" charset="0"/>
              </a:rPr>
              <a:t>Scatter plots</a:t>
            </a:r>
          </a:p>
        </p:txBody>
      </p:sp>
      <p:sp>
        <p:nvSpPr>
          <p:cNvPr id="5" name="Rectangle 4">
            <a:extLst>
              <a:ext uri="{FF2B5EF4-FFF2-40B4-BE49-F238E27FC236}">
                <a16:creationId xmlns:a16="http://schemas.microsoft.com/office/drawing/2014/main" id="{A9A92939-0FF3-BD4F-ADB9-5070CE49243C}"/>
              </a:ext>
            </a:extLst>
          </p:cNvPr>
          <p:cNvSpPr/>
          <p:nvPr/>
        </p:nvSpPr>
        <p:spPr>
          <a:xfrm>
            <a:off x="5668336" y="2343212"/>
            <a:ext cx="3075614" cy="3477875"/>
          </a:xfrm>
          <a:prstGeom prst="rect">
            <a:avLst/>
          </a:prstGeom>
        </p:spPr>
        <p:txBody>
          <a:bodyPr wrap="square">
            <a:spAutoFit/>
          </a:bodyPr>
          <a:lstStyle/>
          <a:p>
            <a:r>
              <a:rPr lang="en-US" sz="2000" dirty="0">
                <a:latin typeface="Avenir Roman" panose="02000503020000020003" pitchFamily="2" charset="0"/>
              </a:rPr>
              <a:t>Lines too thin</a:t>
            </a:r>
          </a:p>
          <a:p>
            <a:endParaRPr lang="en-US" sz="2000" dirty="0">
              <a:latin typeface="Avenir Roman" panose="02000503020000020003" pitchFamily="2" charset="0"/>
            </a:endParaRPr>
          </a:p>
          <a:p>
            <a:r>
              <a:rPr lang="en-US" sz="2000" dirty="0">
                <a:latin typeface="Avenir Roman" panose="02000503020000020003" pitchFamily="2" charset="0"/>
              </a:rPr>
              <a:t>Symbols pretty small</a:t>
            </a:r>
          </a:p>
          <a:p>
            <a:endParaRPr lang="en-US" sz="2000" dirty="0">
              <a:latin typeface="Avenir Roman" panose="02000503020000020003" pitchFamily="2" charset="0"/>
            </a:endParaRPr>
          </a:p>
          <a:p>
            <a:r>
              <a:rPr lang="en-US" sz="2000" dirty="0">
                <a:latin typeface="Avenir Roman" panose="02000503020000020003" pitchFamily="2" charset="0"/>
              </a:rPr>
              <a:t>Axis labels too small, not uniform size</a:t>
            </a:r>
          </a:p>
          <a:p>
            <a:endParaRPr lang="en-US" sz="2000" dirty="0">
              <a:latin typeface="Avenir Roman" panose="02000503020000020003" pitchFamily="2" charset="0"/>
            </a:endParaRPr>
          </a:p>
          <a:p>
            <a:r>
              <a:rPr lang="en-US" sz="2000" dirty="0">
                <a:latin typeface="Avenir Roman" panose="02000503020000020003" pitchFamily="2" charset="0"/>
              </a:rPr>
              <a:t>Poor choice of axis scales</a:t>
            </a:r>
          </a:p>
          <a:p>
            <a:endParaRPr lang="en-US" sz="2000" dirty="0">
              <a:latin typeface="Avenir Roman" panose="02000503020000020003" pitchFamily="2" charset="0"/>
            </a:endParaRPr>
          </a:p>
          <a:p>
            <a:r>
              <a:rPr lang="en-US" sz="2000" dirty="0">
                <a:latin typeface="Avenir Roman" panose="02000503020000020003" pitchFamily="2" charset="0"/>
              </a:rPr>
              <a:t>Zero on Y-axis is off graph origin</a:t>
            </a:r>
          </a:p>
        </p:txBody>
      </p:sp>
    </p:spTree>
    <p:extLst>
      <p:ext uri="{BB962C8B-B14F-4D97-AF65-F5344CB8AC3E}">
        <p14:creationId xmlns:p14="http://schemas.microsoft.com/office/powerpoint/2010/main" val="1209968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425</TotalTime>
  <Words>886</Words>
  <Application>Microsoft Office PowerPoint</Application>
  <PresentationFormat>On-screen Show (4:3)</PresentationFormat>
  <Paragraphs>141</Paragraphs>
  <Slides>23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Avenir Roman</vt:lpstr>
      <vt:lpstr>Calibri</vt:lpstr>
      <vt:lpstr>Franklin Gothic Book</vt:lpstr>
      <vt:lpstr>HG創英ﾌﾟﾚｾﾞﾝｽEB</vt:lpstr>
      <vt:lpstr>Perpetua</vt:lpstr>
      <vt:lpstr>Tahoma</vt:lpstr>
      <vt:lpstr>Wingdings 2</vt:lpstr>
      <vt:lpstr>Equity</vt:lpstr>
      <vt:lpstr>Proposal:  Preliminary Results and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Ducklow</dc:creator>
  <cp:lastModifiedBy>Martin Stute</cp:lastModifiedBy>
  <cp:revision>43</cp:revision>
  <dcterms:created xsi:type="dcterms:W3CDTF">2014-10-15T20:01:37Z</dcterms:created>
  <dcterms:modified xsi:type="dcterms:W3CDTF">2018-10-18T17:45:06Z</dcterms:modified>
</cp:coreProperties>
</file>