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312" r:id="rId3"/>
    <p:sldId id="315" r:id="rId4"/>
    <p:sldId id="314" r:id="rId5"/>
    <p:sldId id="316" r:id="rId6"/>
    <p:sldId id="318" r:id="rId7"/>
    <p:sldId id="317" r:id="rId8"/>
    <p:sldId id="311" r:id="rId9"/>
    <p:sldId id="292" r:id="rId10"/>
    <p:sldId id="29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gie Turrin" initials="MT" lastIdx="9" clrIdx="0"/>
  <p:cmAuthor id="1" name="Laurel Zaima" initials="LZ"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824A"/>
    <a:srgbClr val="5A9BD5"/>
    <a:srgbClr val="5B9CD6"/>
    <a:srgbClr val="009051"/>
    <a:srgbClr val="007ED5"/>
    <a:srgbClr val="0087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82"/>
    <p:restoredTop sz="84033" autoAdjust="0"/>
  </p:normalViewPr>
  <p:slideViewPr>
    <p:cSldViewPr snapToGrid="0" snapToObjects="1">
      <p:cViewPr varScale="1">
        <p:scale>
          <a:sx n="60" d="100"/>
          <a:sy n="60" d="100"/>
        </p:scale>
        <p:origin x="-1248" y="-112"/>
      </p:cViewPr>
      <p:guideLst>
        <p:guide orient="horz" pos="2160"/>
        <p:guide pos="3840"/>
      </p:guideLst>
    </p:cSldViewPr>
  </p:slideViewPr>
  <p:notesTextViewPr>
    <p:cViewPr>
      <p:scale>
        <a:sx n="1" d="1"/>
        <a:sy n="1" d="1"/>
      </p:scale>
      <p:origin x="0" y="0"/>
    </p:cViewPr>
  </p:notesTextViewPr>
  <p:sorterViewPr>
    <p:cViewPr>
      <p:scale>
        <a:sx n="66" d="100"/>
        <a:sy n="66" d="100"/>
      </p:scale>
      <p:origin x="0" y="148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commentAuthors" Target="commentAuthors.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4F3B1-621E-6343-85A7-C5E92E810969}" type="datetimeFigureOut">
              <a:rPr lang="en-US" smtClean="0"/>
              <a:t>10/12/21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4CF046-4C50-5D46-9801-316FE39131B4}" type="slidenum">
              <a:rPr lang="en-US" smtClean="0"/>
              <a:t>‹#›</a:t>
            </a:fld>
            <a:endParaRPr lang="en-US"/>
          </a:p>
        </p:txBody>
      </p:sp>
    </p:spTree>
    <p:extLst>
      <p:ext uri="{BB962C8B-B14F-4D97-AF65-F5344CB8AC3E}">
        <p14:creationId xmlns:p14="http://schemas.microsoft.com/office/powerpoint/2010/main" val="1625864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Teaching STEM through the Hudson River as our teaching tool because this is a local feature for us. 			MARGIE orient slide</a:t>
            </a:r>
          </a:p>
          <a:p>
            <a:pPr marL="171450" indent="-171450">
              <a:buFont typeface="Arial" panose="020B0604020202020204" pitchFamily="34" charset="0"/>
              <a:buChar char="•"/>
            </a:pPr>
            <a:r>
              <a:rPr lang="en-US" dirty="0"/>
              <a:t>Lamont is located just North of NYC and our field station in Piermont is located right on the Hudson River </a:t>
            </a:r>
          </a:p>
          <a:p>
            <a:pPr marL="171450" indent="-171450">
              <a:buFont typeface="Arial" panose="020B0604020202020204" pitchFamily="34" charset="0"/>
              <a:buChar char="•"/>
            </a:pPr>
            <a:r>
              <a:rPr lang="en-US" dirty="0"/>
              <a:t>This image is of Bear Mountain Bridge looking north on to Manitou Marsh an important nursery area for several</a:t>
            </a:r>
            <a:r>
              <a:rPr lang="en-US" baseline="0" dirty="0"/>
              <a:t> Hudson River fish including </a:t>
            </a:r>
            <a:r>
              <a:rPr lang="en-US" dirty="0"/>
              <a:t>striped bass</a:t>
            </a:r>
          </a:p>
          <a:p>
            <a:pPr marL="171450" indent="-171450">
              <a:buFont typeface="Arial" panose="020B0604020202020204" pitchFamily="34" charset="0"/>
              <a:buChar char="•"/>
            </a:pPr>
            <a:r>
              <a:rPr lang="en-US" dirty="0"/>
              <a:t>WHAT YOU’LL NEED: </a:t>
            </a:r>
          </a:p>
          <a:p>
            <a:pPr marL="628650" lvl="1" indent="-171450">
              <a:buFont typeface="Arial" panose="020B0604020202020204" pitchFamily="34" charset="0"/>
              <a:buChar char="•"/>
            </a:pPr>
            <a:r>
              <a:rPr lang="en-US" dirty="0"/>
              <a:t>Pen and Paper to jot down some important facts to help in our investigation </a:t>
            </a:r>
          </a:p>
          <a:p>
            <a:pPr marL="628650" lvl="1" indent="-171450">
              <a:buFont typeface="Arial" panose="020B0604020202020204" pitchFamily="34" charset="0"/>
              <a:buChar char="•"/>
            </a:pPr>
            <a:r>
              <a:rPr lang="en-US" dirty="0"/>
              <a:t>***Don’t need to print anything out. Instead of having the students printing and drawing on their own maps, we can have them write down the answers and we can post it on our shared screen </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https://</a:t>
            </a:r>
            <a:r>
              <a:rPr lang="en-US" dirty="0" err="1"/>
              <a:t>www.dec.ny.gov</a:t>
            </a:r>
            <a:r>
              <a:rPr lang="en-US" dirty="0"/>
              <a:t>/animals/94603.html</a:t>
            </a:r>
          </a:p>
          <a:p>
            <a:pPr marL="628650" lvl="1" indent="-171450">
              <a:buFont typeface="Arial" panose="020B0604020202020204" pitchFamily="34" charset="0"/>
              <a:buChar char="•"/>
            </a:pPr>
            <a:r>
              <a:rPr lang="en-US" dirty="0"/>
              <a:t>https://</a:t>
            </a:r>
            <a:r>
              <a:rPr lang="en-US" dirty="0" err="1"/>
              <a:t>www.dec.ny.gov</a:t>
            </a:r>
            <a:r>
              <a:rPr lang="en-US" dirty="0"/>
              <a:t>/animals/94601.html</a:t>
            </a:r>
          </a:p>
        </p:txBody>
      </p:sp>
      <p:sp>
        <p:nvSpPr>
          <p:cNvPr id="4" name="Slide Number Placeholder 3"/>
          <p:cNvSpPr>
            <a:spLocks noGrp="1"/>
          </p:cNvSpPr>
          <p:nvPr>
            <p:ph type="sldNum" sz="quarter" idx="5"/>
          </p:nvPr>
        </p:nvSpPr>
        <p:spPr/>
        <p:txBody>
          <a:bodyPr/>
          <a:lstStyle/>
          <a:p>
            <a:fld id="{FD4CF046-4C50-5D46-9801-316FE39131B4}" type="slidenum">
              <a:rPr lang="en-US" smtClean="0"/>
              <a:t>1</a:t>
            </a:fld>
            <a:endParaRPr lang="en-US"/>
          </a:p>
        </p:txBody>
      </p:sp>
    </p:spTree>
    <p:extLst>
      <p:ext uri="{BB962C8B-B14F-4D97-AF65-F5344CB8AC3E}">
        <p14:creationId xmlns:p14="http://schemas.microsoft.com/office/powerpoint/2010/main" val="4192912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Come visit us in person or virtual at the Field Station!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Check out our online </a:t>
            </a:r>
            <a:r>
              <a:rPr lang="en-US" b="1" baseline="0" dirty="0"/>
              <a:t>lessons, videos, and activities throughout the summer! </a:t>
            </a:r>
            <a:endParaRPr lang="en-US" b="1" dirty="0"/>
          </a:p>
          <a:p>
            <a:pPr marL="171450" indent="-171450">
              <a:buFont typeface="Arial" panose="020B0604020202020204" pitchFamily="34" charset="0"/>
              <a:buChar char="•"/>
            </a:pPr>
            <a:r>
              <a:rPr lang="en-US" dirty="0"/>
              <a:t>You can follow us on IG if you have one or follow our IG pictures on the website and you don’t even need an account! </a:t>
            </a:r>
          </a:p>
        </p:txBody>
      </p:sp>
      <p:sp>
        <p:nvSpPr>
          <p:cNvPr id="4" name="Slide Number Placeholder 3"/>
          <p:cNvSpPr>
            <a:spLocks noGrp="1"/>
          </p:cNvSpPr>
          <p:nvPr>
            <p:ph type="sldNum" sz="quarter" idx="10"/>
          </p:nvPr>
        </p:nvSpPr>
        <p:spPr/>
        <p:txBody>
          <a:bodyPr/>
          <a:lstStyle/>
          <a:p>
            <a:fld id="{FD4CF046-4C50-5D46-9801-316FE39131B4}" type="slidenum">
              <a:rPr lang="en-US" smtClean="0"/>
              <a:t>10</a:t>
            </a:fld>
            <a:endParaRPr lang="en-US"/>
          </a:p>
        </p:txBody>
      </p:sp>
    </p:spTree>
    <p:extLst>
      <p:ext uri="{BB962C8B-B14F-4D97-AF65-F5344CB8AC3E}">
        <p14:creationId xmlns:p14="http://schemas.microsoft.com/office/powerpoint/2010/main" val="2387919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t>
            </a:r>
            <a:r>
              <a:rPr lang="en-US" dirty="0"/>
              <a:t>is one large concept we have not talked</a:t>
            </a:r>
            <a:r>
              <a:rPr lang="en-US" baseline="0" dirty="0"/>
              <a:t> about directly </a:t>
            </a:r>
            <a:r>
              <a:rPr lang="mr-IN" baseline="0" dirty="0"/>
              <a:t>–</a:t>
            </a:r>
            <a:r>
              <a:rPr lang="en-US" baseline="0" dirty="0"/>
              <a:t> we can use 3 different methods or tools </a:t>
            </a:r>
            <a:r>
              <a:rPr lang="mr-IN" baseline="0" dirty="0"/>
              <a:t>–</a:t>
            </a:r>
            <a:r>
              <a:rPr lang="en-US" baseline="0" dirty="0"/>
              <a:t> what are we measuring here? </a:t>
            </a:r>
          </a:p>
          <a:p>
            <a:r>
              <a:rPr lang="en-US" baseline="0" dirty="0"/>
              <a:t>Water level change</a:t>
            </a:r>
            <a:r>
              <a:rPr lang="mr-IN" baseline="0" dirty="0"/>
              <a:t>…</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FD4CF046-4C50-5D46-9801-316FE39131B4}" type="slidenum">
              <a:rPr lang="en-US" smtClean="0"/>
              <a:t>2</a:t>
            </a:fld>
            <a:endParaRPr lang="en-US"/>
          </a:p>
        </p:txBody>
      </p:sp>
    </p:spTree>
    <p:extLst>
      <p:ext uri="{BB962C8B-B14F-4D97-AF65-F5344CB8AC3E}">
        <p14:creationId xmlns:p14="http://schemas.microsoft.com/office/powerpoint/2010/main" val="3255517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Starting </a:t>
            </a:r>
            <a:r>
              <a:rPr lang="en-US" dirty="0"/>
              <a:t>point is</a:t>
            </a:r>
            <a:r>
              <a:rPr lang="en-US" baseline="0" dirty="0"/>
              <a:t> our baseline at 9AM. 9:30 AM tide changes</a:t>
            </a:r>
            <a:r>
              <a:rPr lang="mr-IN" baseline="0" dirty="0"/>
              <a:t>…</a:t>
            </a:r>
            <a:r>
              <a:rPr lang="en-US" baseline="0" dirty="0"/>
              <a:t>Falling then 10:30 AM we see it shifts and is rising.  </a:t>
            </a:r>
          </a:p>
          <a:p>
            <a:endParaRPr lang="en-US" baseline="0" dirty="0"/>
          </a:p>
          <a:p>
            <a:r>
              <a:rPr lang="en-US" baseline="0" dirty="0"/>
              <a:t>These methods allow us to calculate change over time. </a:t>
            </a:r>
            <a:endParaRPr lang="en-US" dirty="0"/>
          </a:p>
        </p:txBody>
      </p:sp>
      <p:sp>
        <p:nvSpPr>
          <p:cNvPr id="4" name="Slide Number Placeholder 3"/>
          <p:cNvSpPr>
            <a:spLocks noGrp="1"/>
          </p:cNvSpPr>
          <p:nvPr>
            <p:ph type="sldNum" sz="quarter" idx="10"/>
          </p:nvPr>
        </p:nvSpPr>
        <p:spPr/>
        <p:txBody>
          <a:bodyPr/>
          <a:lstStyle/>
          <a:p>
            <a:fld id="{FD4CF046-4C50-5D46-9801-316FE39131B4}" type="slidenum">
              <a:rPr lang="en-US" smtClean="0"/>
              <a:t>3</a:t>
            </a:fld>
            <a:endParaRPr lang="en-US"/>
          </a:p>
        </p:txBody>
      </p:sp>
    </p:spTree>
    <p:extLst>
      <p:ext uri="{BB962C8B-B14F-4D97-AF65-F5344CB8AC3E}">
        <p14:creationId xmlns:p14="http://schemas.microsoft.com/office/powerpoint/2010/main" val="1481437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t>
            </a:r>
            <a:r>
              <a:rPr lang="en-US" dirty="0"/>
              <a:t>also have a set of linked instruments in the Hudson that let’s us measure different parameters. </a:t>
            </a:r>
          </a:p>
          <a:p>
            <a:endParaRPr lang="en-US" dirty="0"/>
          </a:p>
          <a:p>
            <a:r>
              <a:rPr lang="en-US" dirty="0"/>
              <a:t>Data collected</a:t>
            </a:r>
            <a:r>
              <a:rPr lang="en-US" baseline="0" dirty="0"/>
              <a:t> from 8/10/21 to 8/17/21</a:t>
            </a:r>
            <a:endParaRPr lang="en-US" dirty="0"/>
          </a:p>
          <a:p>
            <a:r>
              <a:rPr lang="en-US" dirty="0"/>
              <a:t>In the chat</a:t>
            </a:r>
            <a:r>
              <a:rPr lang="en-US" baseline="0" dirty="0"/>
              <a:t> jot down what observations can you make in this data graph?</a:t>
            </a:r>
          </a:p>
          <a:p>
            <a:pPr marL="171450" indent="-171450">
              <a:buFont typeface="Arial"/>
              <a:buChar char="•"/>
            </a:pPr>
            <a:r>
              <a:rPr lang="en-US" baseline="0" dirty="0"/>
              <a:t>Regular pattern of up and down </a:t>
            </a:r>
            <a:r>
              <a:rPr lang="mr-IN" baseline="0" dirty="0"/>
              <a:t>–</a:t>
            </a:r>
            <a:r>
              <a:rPr lang="en-US" baseline="0" dirty="0"/>
              <a:t> you can even count them to see how many there are in a day.</a:t>
            </a:r>
          </a:p>
          <a:p>
            <a:pPr marL="171450" indent="-171450">
              <a:buFont typeface="Arial"/>
              <a:buChar char="•"/>
            </a:pPr>
            <a:r>
              <a:rPr lang="en-US" baseline="0" dirty="0"/>
              <a:t>Time offset</a:t>
            </a:r>
          </a:p>
          <a:p>
            <a:pPr marL="171450" indent="-171450">
              <a:buFont typeface="Arial"/>
              <a:buChar char="•"/>
            </a:pPr>
            <a:r>
              <a:rPr lang="en-US" baseline="0" dirty="0"/>
              <a:t>Different amplitude in the tidal range </a:t>
            </a:r>
            <a:r>
              <a:rPr lang="mr-IN" baseline="0" dirty="0"/>
              <a:t>–</a:t>
            </a:r>
            <a:r>
              <a:rPr lang="en-US" baseline="0" dirty="0"/>
              <a:t> more amplitude further away from the Harbor - due to width of the river</a:t>
            </a:r>
          </a:p>
          <a:p>
            <a:pPr marL="171450" indent="-171450">
              <a:buFont typeface="Arial"/>
              <a:buChar char="•"/>
            </a:pPr>
            <a:r>
              <a:rPr lang="en-US" baseline="0" dirty="0"/>
              <a:t>Both measurements are on the Hudson </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FD4CF046-4C50-5D46-9801-316FE39131B4}" type="slidenum">
              <a:rPr lang="en-US" smtClean="0"/>
              <a:t>4</a:t>
            </a:fld>
            <a:endParaRPr lang="en-US"/>
          </a:p>
        </p:txBody>
      </p:sp>
    </p:spTree>
    <p:extLst>
      <p:ext uri="{BB962C8B-B14F-4D97-AF65-F5344CB8AC3E}">
        <p14:creationId xmlns:p14="http://schemas.microsoft.com/office/powerpoint/2010/main" val="225768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Margie</a:t>
            </a:r>
          </a:p>
          <a:p>
            <a:r>
              <a:rPr lang="en-US" dirty="0"/>
              <a:t>We also have a set of linked instruments in the Hudson that let’s us measure different parameters. </a:t>
            </a:r>
          </a:p>
          <a:p>
            <a:endParaRPr lang="en-US" dirty="0"/>
          </a:p>
          <a:p>
            <a:r>
              <a:rPr lang="en-US" dirty="0"/>
              <a:t>Data collected</a:t>
            </a:r>
            <a:r>
              <a:rPr lang="en-US" baseline="0" dirty="0"/>
              <a:t> from 8/10/21 to 8/17/21</a:t>
            </a:r>
            <a:endParaRPr lang="en-US" dirty="0"/>
          </a:p>
          <a:p>
            <a:r>
              <a:rPr lang="en-US" baseline="0" dirty="0" smtClean="0"/>
              <a:t>What </a:t>
            </a:r>
            <a:r>
              <a:rPr lang="en-US" baseline="0" dirty="0"/>
              <a:t>observations can you make in this data graph</a:t>
            </a:r>
            <a:r>
              <a:rPr lang="en-US" baseline="0" dirty="0" smtClean="0"/>
              <a:t>? Your activity sheet will gather this information.</a:t>
            </a:r>
            <a:endParaRPr lang="en-US" baseline="0" dirty="0"/>
          </a:p>
          <a:p>
            <a:pPr marL="171450" indent="-171450">
              <a:buFont typeface="Arial"/>
              <a:buChar char="•"/>
            </a:pPr>
            <a:r>
              <a:rPr lang="en-US" baseline="0" dirty="0"/>
              <a:t>Top measures are flat </a:t>
            </a:r>
            <a:r>
              <a:rPr lang="mr-IN" baseline="0" dirty="0"/>
              <a:t>–</a:t>
            </a:r>
            <a:r>
              <a:rPr lang="en-US" baseline="0" dirty="0"/>
              <a:t> two stations close together but lie pretty much on top of each other </a:t>
            </a:r>
            <a:r>
              <a:rPr lang="mr-IN" baseline="0" dirty="0"/>
              <a:t>–</a:t>
            </a:r>
            <a:r>
              <a:rPr lang="en-US" baseline="0" dirty="0"/>
              <a:t> no 6 hr. fluctuation </a:t>
            </a:r>
            <a:r>
              <a:rPr lang="mr-IN" baseline="0" dirty="0"/>
              <a:t>–</a:t>
            </a:r>
            <a:r>
              <a:rPr lang="en-US" baseline="0" dirty="0"/>
              <a:t> presents a single directional flow</a:t>
            </a:r>
          </a:p>
          <a:p>
            <a:pPr marL="171450" indent="-171450">
              <a:buFont typeface="Arial"/>
              <a:buChar char="•"/>
            </a:pPr>
            <a:r>
              <a:rPr lang="en-US" baseline="0" dirty="0"/>
              <a:t>Bottom measurement is showing influence of tides </a:t>
            </a:r>
            <a:r>
              <a:rPr lang="mr-IN" baseline="0" dirty="0"/>
              <a:t>–</a:t>
            </a:r>
            <a:r>
              <a:rPr lang="en-US" baseline="0" dirty="0"/>
              <a:t> with 2 high and 2 low each day.</a:t>
            </a:r>
          </a:p>
        </p:txBody>
      </p:sp>
      <p:sp>
        <p:nvSpPr>
          <p:cNvPr id="4" name="Slide Number Placeholder 3"/>
          <p:cNvSpPr>
            <a:spLocks noGrp="1"/>
          </p:cNvSpPr>
          <p:nvPr>
            <p:ph type="sldNum" sz="quarter" idx="10"/>
          </p:nvPr>
        </p:nvSpPr>
        <p:spPr/>
        <p:txBody>
          <a:bodyPr/>
          <a:lstStyle/>
          <a:p>
            <a:fld id="{FD4CF046-4C50-5D46-9801-316FE39131B4}" type="slidenum">
              <a:rPr lang="en-US" smtClean="0"/>
              <a:t>5</a:t>
            </a:fld>
            <a:endParaRPr lang="en-US"/>
          </a:p>
        </p:txBody>
      </p:sp>
    </p:spTree>
    <p:extLst>
      <p:ext uri="{BB962C8B-B14F-4D97-AF65-F5344CB8AC3E}">
        <p14:creationId xmlns:p14="http://schemas.microsoft.com/office/powerpoint/2010/main" val="3418194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has changed in your model?  </a:t>
            </a:r>
          </a:p>
          <a:p>
            <a:r>
              <a:rPr lang="en-US" dirty="0" smtClean="0"/>
              <a:t>What has stayed </a:t>
            </a:r>
            <a:r>
              <a:rPr lang="en-US" smtClean="0"/>
              <a:t>the same? </a:t>
            </a:r>
            <a:endParaRPr lang="en-US"/>
          </a:p>
        </p:txBody>
      </p:sp>
      <p:sp>
        <p:nvSpPr>
          <p:cNvPr id="4" name="Slide Number Placeholder 3"/>
          <p:cNvSpPr>
            <a:spLocks noGrp="1"/>
          </p:cNvSpPr>
          <p:nvPr>
            <p:ph type="sldNum" sz="quarter" idx="10"/>
          </p:nvPr>
        </p:nvSpPr>
        <p:spPr/>
        <p:txBody>
          <a:bodyPr/>
          <a:lstStyle/>
          <a:p>
            <a:fld id="{FD4CF046-4C50-5D46-9801-316FE39131B4}" type="slidenum">
              <a:rPr lang="en-US" smtClean="0"/>
              <a:t>6</a:t>
            </a:fld>
            <a:endParaRPr lang="en-US"/>
          </a:p>
        </p:txBody>
      </p:sp>
    </p:spTree>
    <p:extLst>
      <p:ext uri="{BB962C8B-B14F-4D97-AF65-F5344CB8AC3E}">
        <p14:creationId xmlns:p14="http://schemas.microsoft.com/office/powerpoint/2010/main" val="612201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a:t>
            </a:r>
            <a:r>
              <a:rPr lang="en-US" baseline="0" dirty="0"/>
              <a:t> our estuary/river concepts </a:t>
            </a:r>
            <a:r>
              <a:rPr lang="mr-IN" baseline="0" dirty="0"/>
              <a:t>–</a:t>
            </a:r>
            <a:r>
              <a:rPr lang="en-US" baseline="0" dirty="0"/>
              <a:t> which ones have we talked about?					</a:t>
            </a:r>
            <a:endParaRPr lang="en-US" b="1" baseline="0" dirty="0"/>
          </a:p>
          <a:p>
            <a:r>
              <a:rPr lang="en-US" b="1" baseline="0" dirty="0"/>
              <a:t>All arrows point to an ESTUARY! Which is why people call it the Hudson River Estuary! </a:t>
            </a:r>
          </a:p>
        </p:txBody>
      </p:sp>
      <p:sp>
        <p:nvSpPr>
          <p:cNvPr id="4" name="Slide Number Placeholder 3"/>
          <p:cNvSpPr>
            <a:spLocks noGrp="1"/>
          </p:cNvSpPr>
          <p:nvPr>
            <p:ph type="sldNum" sz="quarter" idx="5"/>
          </p:nvPr>
        </p:nvSpPr>
        <p:spPr/>
        <p:txBody>
          <a:bodyPr/>
          <a:lstStyle/>
          <a:p>
            <a:fld id="{FD4CF046-4C50-5D46-9801-316FE39131B4}" type="slidenum">
              <a:rPr lang="en-US" smtClean="0"/>
              <a:t>7</a:t>
            </a:fld>
            <a:endParaRPr lang="en-US"/>
          </a:p>
        </p:txBody>
      </p:sp>
    </p:spTree>
    <p:extLst>
      <p:ext uri="{BB962C8B-B14F-4D97-AF65-F5344CB8AC3E}">
        <p14:creationId xmlns:p14="http://schemas.microsoft.com/office/powerpoint/2010/main" val="1833121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the Lower</a:t>
            </a:r>
            <a:r>
              <a:rPr lang="en-US" baseline="0" dirty="0" smtClean="0"/>
              <a:t> Hudson is an estuary, but what kind?</a:t>
            </a:r>
            <a:endParaRPr lang="en-US" dirty="0"/>
          </a:p>
          <a:p>
            <a:r>
              <a:rPr lang="en-US" dirty="0"/>
              <a:t>4 different types of estuary </a:t>
            </a:r>
            <a:r>
              <a:rPr lang="mr-IN" dirty="0"/>
              <a:t>–</a:t>
            </a:r>
            <a:r>
              <a:rPr lang="en-US" dirty="0"/>
              <a:t> We started with discussing</a:t>
            </a:r>
            <a:r>
              <a:rPr lang="en-US" baseline="0" dirty="0"/>
              <a:t> our watershed address let’s end with</a:t>
            </a:r>
            <a:r>
              <a:rPr lang="en-US" dirty="0"/>
              <a:t> what is our estuary address?</a:t>
            </a:r>
          </a:p>
          <a:p>
            <a:r>
              <a:rPr lang="en-US" dirty="0"/>
              <a:t>Waterfall in the chat</a:t>
            </a:r>
            <a:r>
              <a:rPr lang="en-US" baseline="0" dirty="0"/>
              <a:t> what do you think</a:t>
            </a:r>
            <a:r>
              <a:rPr lang="en-US" baseline="0" dirty="0" smtClean="0"/>
              <a:t>?</a:t>
            </a:r>
          </a:p>
          <a:p>
            <a:endParaRPr lang="en-US" baseline="0" dirty="0"/>
          </a:p>
          <a:p>
            <a:r>
              <a:rPr lang="en-US" baseline="0" dirty="0"/>
              <a:t>We are both 1 and 2  - thinking of the impressive Hudson Highlands and those wonderful </a:t>
            </a:r>
            <a:r>
              <a:rPr lang="en-US" baseline="0" dirty="0" smtClean="0"/>
              <a:t>chiseled </a:t>
            </a:r>
            <a:r>
              <a:rPr lang="en-US" baseline="0" dirty="0"/>
              <a:t>cliffs </a:t>
            </a:r>
            <a:r>
              <a:rPr lang="en-US" baseline="0" dirty="0" smtClean="0"/>
              <a:t>carved out by the ice, and </a:t>
            </a:r>
            <a:r>
              <a:rPr lang="en-US" baseline="0" dirty="0"/>
              <a:t>then lower in the harbor area the water levels rose flooding the area about 7000 years ago and covering the NY bight.  </a:t>
            </a:r>
            <a:endParaRPr lang="en-US" dirty="0"/>
          </a:p>
        </p:txBody>
      </p:sp>
      <p:sp>
        <p:nvSpPr>
          <p:cNvPr id="4" name="Slide Number Placeholder 3"/>
          <p:cNvSpPr>
            <a:spLocks noGrp="1"/>
          </p:cNvSpPr>
          <p:nvPr>
            <p:ph type="sldNum" sz="quarter" idx="10"/>
          </p:nvPr>
        </p:nvSpPr>
        <p:spPr/>
        <p:txBody>
          <a:bodyPr/>
          <a:lstStyle/>
          <a:p>
            <a:fld id="{FD4CF046-4C50-5D46-9801-316FE39131B4}" type="slidenum">
              <a:rPr lang="en-US" smtClean="0"/>
              <a:t>8</a:t>
            </a:fld>
            <a:endParaRPr lang="en-US"/>
          </a:p>
        </p:txBody>
      </p:sp>
    </p:spTree>
    <p:extLst>
      <p:ext uri="{BB962C8B-B14F-4D97-AF65-F5344CB8AC3E}">
        <p14:creationId xmlns:p14="http://schemas.microsoft.com/office/powerpoint/2010/main" val="1867436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you want to explore more about the Hudson with data or activities, visit our Day in the Life website.</a:t>
            </a:r>
            <a:r>
              <a:rPr lang="en-US" baseline="0" dirty="0"/>
              <a:t>				</a:t>
            </a:r>
          </a:p>
        </p:txBody>
      </p:sp>
      <p:sp>
        <p:nvSpPr>
          <p:cNvPr id="4" name="Slide Number Placeholder 3"/>
          <p:cNvSpPr>
            <a:spLocks noGrp="1"/>
          </p:cNvSpPr>
          <p:nvPr>
            <p:ph type="sldNum" sz="quarter" idx="5"/>
          </p:nvPr>
        </p:nvSpPr>
        <p:spPr/>
        <p:txBody>
          <a:bodyPr/>
          <a:lstStyle/>
          <a:p>
            <a:fld id="{FD4CF046-4C50-5D46-9801-316FE39131B4}" type="slidenum">
              <a:rPr lang="en-US" smtClean="0"/>
              <a:t>9</a:t>
            </a:fld>
            <a:endParaRPr lang="en-US"/>
          </a:p>
        </p:txBody>
      </p:sp>
    </p:spTree>
    <p:extLst>
      <p:ext uri="{BB962C8B-B14F-4D97-AF65-F5344CB8AC3E}">
        <p14:creationId xmlns:p14="http://schemas.microsoft.com/office/powerpoint/2010/main" val="1833121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C60527-C10C-D84B-84B4-E2BA3ABF90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2FFB9D0-8B14-AB4F-A3EA-5B7D461D1D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DEE274A2-67F6-7A4A-8A1E-59B9A358767F}"/>
              </a:ext>
            </a:extLst>
          </p:cNvPr>
          <p:cNvSpPr>
            <a:spLocks noGrp="1"/>
          </p:cNvSpPr>
          <p:nvPr>
            <p:ph type="dt" sz="half" idx="10"/>
          </p:nvPr>
        </p:nvSpPr>
        <p:spPr/>
        <p:txBody>
          <a:bodyPr/>
          <a:lstStyle/>
          <a:p>
            <a:fld id="{F1AF07C7-5FEC-FD45-9102-D30C1250FC55}" type="datetimeFigureOut">
              <a:rPr lang="en-US" smtClean="0"/>
              <a:t>10/12/21</a:t>
            </a:fld>
            <a:endParaRPr lang="en-US"/>
          </a:p>
        </p:txBody>
      </p:sp>
      <p:sp>
        <p:nvSpPr>
          <p:cNvPr id="5" name="Footer Placeholder 4">
            <a:extLst>
              <a:ext uri="{FF2B5EF4-FFF2-40B4-BE49-F238E27FC236}">
                <a16:creationId xmlns="" xmlns:a16="http://schemas.microsoft.com/office/drawing/2014/main" id="{73781D8D-813F-5B40-B2E1-863557926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115CEFD-9E92-8846-B8C4-7EC7420E76F3}"/>
              </a:ext>
            </a:extLst>
          </p:cNvPr>
          <p:cNvSpPr>
            <a:spLocks noGrp="1"/>
          </p:cNvSpPr>
          <p:nvPr>
            <p:ph type="sldNum" sz="quarter" idx="12"/>
          </p:nvPr>
        </p:nvSpPr>
        <p:spPr/>
        <p:txBody>
          <a:bodyPr/>
          <a:lstStyle/>
          <a:p>
            <a:fld id="{F804FDDC-6B28-6F4B-AA5F-AC63034AE0A0}" type="slidenum">
              <a:rPr lang="en-US" smtClean="0"/>
              <a:t>‹#›</a:t>
            </a:fld>
            <a:endParaRPr lang="en-US"/>
          </a:p>
        </p:txBody>
      </p:sp>
    </p:spTree>
    <p:extLst>
      <p:ext uri="{BB962C8B-B14F-4D97-AF65-F5344CB8AC3E}">
        <p14:creationId xmlns:p14="http://schemas.microsoft.com/office/powerpoint/2010/main" val="181856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01F6B1-EC14-5D42-851F-6B9FC0411E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8DF6E23-CB99-A34A-9290-13B315EF806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5DE5FDA-41C6-7E45-A89F-CB1A7C37C4A1}"/>
              </a:ext>
            </a:extLst>
          </p:cNvPr>
          <p:cNvSpPr>
            <a:spLocks noGrp="1"/>
          </p:cNvSpPr>
          <p:nvPr>
            <p:ph type="dt" sz="half" idx="10"/>
          </p:nvPr>
        </p:nvSpPr>
        <p:spPr/>
        <p:txBody>
          <a:bodyPr/>
          <a:lstStyle/>
          <a:p>
            <a:fld id="{F1AF07C7-5FEC-FD45-9102-D30C1250FC55}" type="datetimeFigureOut">
              <a:rPr lang="en-US" smtClean="0"/>
              <a:t>10/12/21</a:t>
            </a:fld>
            <a:endParaRPr lang="en-US"/>
          </a:p>
        </p:txBody>
      </p:sp>
      <p:sp>
        <p:nvSpPr>
          <p:cNvPr id="5" name="Footer Placeholder 4">
            <a:extLst>
              <a:ext uri="{FF2B5EF4-FFF2-40B4-BE49-F238E27FC236}">
                <a16:creationId xmlns="" xmlns:a16="http://schemas.microsoft.com/office/drawing/2014/main" id="{F055729B-A965-9146-A4F4-F3B0153A68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020A47E-92CC-8B46-8720-9D7845261162}"/>
              </a:ext>
            </a:extLst>
          </p:cNvPr>
          <p:cNvSpPr>
            <a:spLocks noGrp="1"/>
          </p:cNvSpPr>
          <p:nvPr>
            <p:ph type="sldNum" sz="quarter" idx="12"/>
          </p:nvPr>
        </p:nvSpPr>
        <p:spPr/>
        <p:txBody>
          <a:bodyPr/>
          <a:lstStyle/>
          <a:p>
            <a:fld id="{F804FDDC-6B28-6F4B-AA5F-AC63034AE0A0}" type="slidenum">
              <a:rPr lang="en-US" smtClean="0"/>
              <a:t>‹#›</a:t>
            </a:fld>
            <a:endParaRPr lang="en-US"/>
          </a:p>
        </p:txBody>
      </p:sp>
    </p:spTree>
    <p:extLst>
      <p:ext uri="{BB962C8B-B14F-4D97-AF65-F5344CB8AC3E}">
        <p14:creationId xmlns:p14="http://schemas.microsoft.com/office/powerpoint/2010/main" val="446425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D8CB2F4-566F-1748-BB77-5926EBDEEE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BD974F4-6E5F-DC44-84DB-691A8AC77D3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B285681-C8C7-174C-9D6E-42243008480D}"/>
              </a:ext>
            </a:extLst>
          </p:cNvPr>
          <p:cNvSpPr>
            <a:spLocks noGrp="1"/>
          </p:cNvSpPr>
          <p:nvPr>
            <p:ph type="dt" sz="half" idx="10"/>
          </p:nvPr>
        </p:nvSpPr>
        <p:spPr/>
        <p:txBody>
          <a:bodyPr/>
          <a:lstStyle/>
          <a:p>
            <a:fld id="{F1AF07C7-5FEC-FD45-9102-D30C1250FC55}" type="datetimeFigureOut">
              <a:rPr lang="en-US" smtClean="0"/>
              <a:t>10/12/21</a:t>
            </a:fld>
            <a:endParaRPr lang="en-US"/>
          </a:p>
        </p:txBody>
      </p:sp>
      <p:sp>
        <p:nvSpPr>
          <p:cNvPr id="5" name="Footer Placeholder 4">
            <a:extLst>
              <a:ext uri="{FF2B5EF4-FFF2-40B4-BE49-F238E27FC236}">
                <a16:creationId xmlns="" xmlns:a16="http://schemas.microsoft.com/office/drawing/2014/main" id="{5CE55184-EBA9-1543-93FA-7E4333BF06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74048D4-C6CB-7F40-A233-EE09FC539DEB}"/>
              </a:ext>
            </a:extLst>
          </p:cNvPr>
          <p:cNvSpPr>
            <a:spLocks noGrp="1"/>
          </p:cNvSpPr>
          <p:nvPr>
            <p:ph type="sldNum" sz="quarter" idx="12"/>
          </p:nvPr>
        </p:nvSpPr>
        <p:spPr/>
        <p:txBody>
          <a:bodyPr/>
          <a:lstStyle/>
          <a:p>
            <a:fld id="{F804FDDC-6B28-6F4B-AA5F-AC63034AE0A0}" type="slidenum">
              <a:rPr lang="en-US" smtClean="0"/>
              <a:t>‹#›</a:t>
            </a:fld>
            <a:endParaRPr lang="en-US"/>
          </a:p>
        </p:txBody>
      </p:sp>
    </p:spTree>
    <p:extLst>
      <p:ext uri="{BB962C8B-B14F-4D97-AF65-F5344CB8AC3E}">
        <p14:creationId xmlns:p14="http://schemas.microsoft.com/office/powerpoint/2010/main" val="1130243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DA2DF1-5577-B646-B528-F9D448E985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0C6C774-0A6E-CE46-9A66-ADFA6C8A674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6CE9171-965C-9D48-843E-1410EAE65D03}"/>
              </a:ext>
            </a:extLst>
          </p:cNvPr>
          <p:cNvSpPr>
            <a:spLocks noGrp="1"/>
          </p:cNvSpPr>
          <p:nvPr>
            <p:ph type="dt" sz="half" idx="10"/>
          </p:nvPr>
        </p:nvSpPr>
        <p:spPr/>
        <p:txBody>
          <a:bodyPr/>
          <a:lstStyle/>
          <a:p>
            <a:fld id="{F1AF07C7-5FEC-FD45-9102-D30C1250FC55}" type="datetimeFigureOut">
              <a:rPr lang="en-US" smtClean="0"/>
              <a:t>10/12/21</a:t>
            </a:fld>
            <a:endParaRPr lang="en-US"/>
          </a:p>
        </p:txBody>
      </p:sp>
      <p:sp>
        <p:nvSpPr>
          <p:cNvPr id="5" name="Footer Placeholder 4">
            <a:extLst>
              <a:ext uri="{FF2B5EF4-FFF2-40B4-BE49-F238E27FC236}">
                <a16:creationId xmlns="" xmlns:a16="http://schemas.microsoft.com/office/drawing/2014/main" id="{8063F659-6D5C-8445-8125-6369E3FB91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EFECD3D-1542-5440-B059-CCF0BFE7BF39}"/>
              </a:ext>
            </a:extLst>
          </p:cNvPr>
          <p:cNvSpPr>
            <a:spLocks noGrp="1"/>
          </p:cNvSpPr>
          <p:nvPr>
            <p:ph type="sldNum" sz="quarter" idx="12"/>
          </p:nvPr>
        </p:nvSpPr>
        <p:spPr/>
        <p:txBody>
          <a:bodyPr/>
          <a:lstStyle/>
          <a:p>
            <a:fld id="{F804FDDC-6B28-6F4B-AA5F-AC63034AE0A0}" type="slidenum">
              <a:rPr lang="en-US" smtClean="0"/>
              <a:t>‹#›</a:t>
            </a:fld>
            <a:endParaRPr lang="en-US"/>
          </a:p>
        </p:txBody>
      </p:sp>
    </p:spTree>
    <p:extLst>
      <p:ext uri="{BB962C8B-B14F-4D97-AF65-F5344CB8AC3E}">
        <p14:creationId xmlns:p14="http://schemas.microsoft.com/office/powerpoint/2010/main" val="1238540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A7B6A5-223A-1640-B74E-F2DA70B89C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67F465A-6828-8642-9DC5-FCB9368A06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256E471B-D9C7-8A45-981E-E22AE00B4B79}"/>
              </a:ext>
            </a:extLst>
          </p:cNvPr>
          <p:cNvSpPr>
            <a:spLocks noGrp="1"/>
          </p:cNvSpPr>
          <p:nvPr>
            <p:ph type="dt" sz="half" idx="10"/>
          </p:nvPr>
        </p:nvSpPr>
        <p:spPr/>
        <p:txBody>
          <a:bodyPr/>
          <a:lstStyle/>
          <a:p>
            <a:fld id="{F1AF07C7-5FEC-FD45-9102-D30C1250FC55}" type="datetimeFigureOut">
              <a:rPr lang="en-US" smtClean="0"/>
              <a:t>10/12/21</a:t>
            </a:fld>
            <a:endParaRPr lang="en-US"/>
          </a:p>
        </p:txBody>
      </p:sp>
      <p:sp>
        <p:nvSpPr>
          <p:cNvPr id="5" name="Footer Placeholder 4">
            <a:extLst>
              <a:ext uri="{FF2B5EF4-FFF2-40B4-BE49-F238E27FC236}">
                <a16:creationId xmlns="" xmlns:a16="http://schemas.microsoft.com/office/drawing/2014/main" id="{12C67673-8E64-974F-9604-344A9E11F2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4C149C6-C520-D348-BB9C-34F0FDCCBDBC}"/>
              </a:ext>
            </a:extLst>
          </p:cNvPr>
          <p:cNvSpPr>
            <a:spLocks noGrp="1"/>
          </p:cNvSpPr>
          <p:nvPr>
            <p:ph type="sldNum" sz="quarter" idx="12"/>
          </p:nvPr>
        </p:nvSpPr>
        <p:spPr/>
        <p:txBody>
          <a:bodyPr/>
          <a:lstStyle/>
          <a:p>
            <a:fld id="{F804FDDC-6B28-6F4B-AA5F-AC63034AE0A0}" type="slidenum">
              <a:rPr lang="en-US" smtClean="0"/>
              <a:t>‹#›</a:t>
            </a:fld>
            <a:endParaRPr lang="en-US"/>
          </a:p>
        </p:txBody>
      </p:sp>
    </p:spTree>
    <p:extLst>
      <p:ext uri="{BB962C8B-B14F-4D97-AF65-F5344CB8AC3E}">
        <p14:creationId xmlns:p14="http://schemas.microsoft.com/office/powerpoint/2010/main" val="439082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CDA464-6EBD-8C4E-A7D8-21B06C1BBA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A45E96C-7239-1647-8E9B-C205DD5310B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7A5EA4CA-7EBB-5946-A58E-FA9C3B576A5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AD864650-C083-004A-929C-59229126503B}"/>
              </a:ext>
            </a:extLst>
          </p:cNvPr>
          <p:cNvSpPr>
            <a:spLocks noGrp="1"/>
          </p:cNvSpPr>
          <p:nvPr>
            <p:ph type="dt" sz="half" idx="10"/>
          </p:nvPr>
        </p:nvSpPr>
        <p:spPr/>
        <p:txBody>
          <a:bodyPr/>
          <a:lstStyle/>
          <a:p>
            <a:fld id="{F1AF07C7-5FEC-FD45-9102-D30C1250FC55}" type="datetimeFigureOut">
              <a:rPr lang="en-US" smtClean="0"/>
              <a:t>10/12/21</a:t>
            </a:fld>
            <a:endParaRPr lang="en-US"/>
          </a:p>
        </p:txBody>
      </p:sp>
      <p:sp>
        <p:nvSpPr>
          <p:cNvPr id="6" name="Footer Placeholder 5">
            <a:extLst>
              <a:ext uri="{FF2B5EF4-FFF2-40B4-BE49-F238E27FC236}">
                <a16:creationId xmlns="" xmlns:a16="http://schemas.microsoft.com/office/drawing/2014/main" id="{DDD1606E-49C9-E34A-85C8-54D452C431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85E70AD-C75E-454D-92E7-938BFD90B3D8}"/>
              </a:ext>
            </a:extLst>
          </p:cNvPr>
          <p:cNvSpPr>
            <a:spLocks noGrp="1"/>
          </p:cNvSpPr>
          <p:nvPr>
            <p:ph type="sldNum" sz="quarter" idx="12"/>
          </p:nvPr>
        </p:nvSpPr>
        <p:spPr/>
        <p:txBody>
          <a:bodyPr/>
          <a:lstStyle/>
          <a:p>
            <a:fld id="{F804FDDC-6B28-6F4B-AA5F-AC63034AE0A0}" type="slidenum">
              <a:rPr lang="en-US" smtClean="0"/>
              <a:t>‹#›</a:t>
            </a:fld>
            <a:endParaRPr lang="en-US"/>
          </a:p>
        </p:txBody>
      </p:sp>
    </p:spTree>
    <p:extLst>
      <p:ext uri="{BB962C8B-B14F-4D97-AF65-F5344CB8AC3E}">
        <p14:creationId xmlns:p14="http://schemas.microsoft.com/office/powerpoint/2010/main" val="1580972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B7766A-A02F-0C4F-956B-FDB1F3988A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8913AE5-0163-3A42-8540-6583EA4420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9480F1F0-943D-8A4D-9C76-9FF19471155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22002AB-375F-6444-921C-3BD1852466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57246203-E626-354B-9A3A-FE40ADF1654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17E2EFF-2AD6-A742-ABBE-4D7CDC392B7B}"/>
              </a:ext>
            </a:extLst>
          </p:cNvPr>
          <p:cNvSpPr>
            <a:spLocks noGrp="1"/>
          </p:cNvSpPr>
          <p:nvPr>
            <p:ph type="dt" sz="half" idx="10"/>
          </p:nvPr>
        </p:nvSpPr>
        <p:spPr/>
        <p:txBody>
          <a:bodyPr/>
          <a:lstStyle/>
          <a:p>
            <a:fld id="{F1AF07C7-5FEC-FD45-9102-D30C1250FC55}" type="datetimeFigureOut">
              <a:rPr lang="en-US" smtClean="0"/>
              <a:t>10/12/21</a:t>
            </a:fld>
            <a:endParaRPr lang="en-US"/>
          </a:p>
        </p:txBody>
      </p:sp>
      <p:sp>
        <p:nvSpPr>
          <p:cNvPr id="8" name="Footer Placeholder 7">
            <a:extLst>
              <a:ext uri="{FF2B5EF4-FFF2-40B4-BE49-F238E27FC236}">
                <a16:creationId xmlns="" xmlns:a16="http://schemas.microsoft.com/office/drawing/2014/main" id="{BB370A00-3983-9445-832E-415A99F382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F097E5D8-59D2-7543-9826-A010137782C4}"/>
              </a:ext>
            </a:extLst>
          </p:cNvPr>
          <p:cNvSpPr>
            <a:spLocks noGrp="1"/>
          </p:cNvSpPr>
          <p:nvPr>
            <p:ph type="sldNum" sz="quarter" idx="12"/>
          </p:nvPr>
        </p:nvSpPr>
        <p:spPr/>
        <p:txBody>
          <a:bodyPr/>
          <a:lstStyle/>
          <a:p>
            <a:fld id="{F804FDDC-6B28-6F4B-AA5F-AC63034AE0A0}" type="slidenum">
              <a:rPr lang="en-US" smtClean="0"/>
              <a:t>‹#›</a:t>
            </a:fld>
            <a:endParaRPr lang="en-US"/>
          </a:p>
        </p:txBody>
      </p:sp>
    </p:spTree>
    <p:extLst>
      <p:ext uri="{BB962C8B-B14F-4D97-AF65-F5344CB8AC3E}">
        <p14:creationId xmlns:p14="http://schemas.microsoft.com/office/powerpoint/2010/main" val="2455458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EFDAD0-5547-3B4C-96D3-5D56D3339F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512A6784-9B69-5A40-A154-C5B018CA3EBB}"/>
              </a:ext>
            </a:extLst>
          </p:cNvPr>
          <p:cNvSpPr>
            <a:spLocks noGrp="1"/>
          </p:cNvSpPr>
          <p:nvPr>
            <p:ph type="dt" sz="half" idx="10"/>
          </p:nvPr>
        </p:nvSpPr>
        <p:spPr/>
        <p:txBody>
          <a:bodyPr/>
          <a:lstStyle/>
          <a:p>
            <a:fld id="{F1AF07C7-5FEC-FD45-9102-D30C1250FC55}" type="datetimeFigureOut">
              <a:rPr lang="en-US" smtClean="0"/>
              <a:t>10/12/21</a:t>
            </a:fld>
            <a:endParaRPr lang="en-US"/>
          </a:p>
        </p:txBody>
      </p:sp>
      <p:sp>
        <p:nvSpPr>
          <p:cNvPr id="4" name="Footer Placeholder 3">
            <a:extLst>
              <a:ext uri="{FF2B5EF4-FFF2-40B4-BE49-F238E27FC236}">
                <a16:creationId xmlns="" xmlns:a16="http://schemas.microsoft.com/office/drawing/2014/main" id="{3A4FBA0D-1F8E-BA49-AFC1-FB260B4D09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C7C47182-167F-4045-BC71-BC1BBB9F4A73}"/>
              </a:ext>
            </a:extLst>
          </p:cNvPr>
          <p:cNvSpPr>
            <a:spLocks noGrp="1"/>
          </p:cNvSpPr>
          <p:nvPr>
            <p:ph type="sldNum" sz="quarter" idx="12"/>
          </p:nvPr>
        </p:nvSpPr>
        <p:spPr/>
        <p:txBody>
          <a:bodyPr/>
          <a:lstStyle/>
          <a:p>
            <a:fld id="{F804FDDC-6B28-6F4B-AA5F-AC63034AE0A0}" type="slidenum">
              <a:rPr lang="en-US" smtClean="0"/>
              <a:t>‹#›</a:t>
            </a:fld>
            <a:endParaRPr lang="en-US"/>
          </a:p>
        </p:txBody>
      </p:sp>
    </p:spTree>
    <p:extLst>
      <p:ext uri="{BB962C8B-B14F-4D97-AF65-F5344CB8AC3E}">
        <p14:creationId xmlns:p14="http://schemas.microsoft.com/office/powerpoint/2010/main" val="1418116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3B4DFDD-B29A-5448-8FDA-E3FC836C1A02}"/>
              </a:ext>
            </a:extLst>
          </p:cNvPr>
          <p:cNvSpPr>
            <a:spLocks noGrp="1"/>
          </p:cNvSpPr>
          <p:nvPr>
            <p:ph type="dt" sz="half" idx="10"/>
          </p:nvPr>
        </p:nvSpPr>
        <p:spPr/>
        <p:txBody>
          <a:bodyPr/>
          <a:lstStyle/>
          <a:p>
            <a:fld id="{F1AF07C7-5FEC-FD45-9102-D30C1250FC55}" type="datetimeFigureOut">
              <a:rPr lang="en-US" smtClean="0"/>
              <a:t>10/12/21</a:t>
            </a:fld>
            <a:endParaRPr lang="en-US"/>
          </a:p>
        </p:txBody>
      </p:sp>
      <p:sp>
        <p:nvSpPr>
          <p:cNvPr id="3" name="Footer Placeholder 2">
            <a:extLst>
              <a:ext uri="{FF2B5EF4-FFF2-40B4-BE49-F238E27FC236}">
                <a16:creationId xmlns="" xmlns:a16="http://schemas.microsoft.com/office/drawing/2014/main" id="{E071C4C6-E897-2149-859B-C29C154C58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15376206-A976-BB42-937A-CC086C917E72}"/>
              </a:ext>
            </a:extLst>
          </p:cNvPr>
          <p:cNvSpPr>
            <a:spLocks noGrp="1"/>
          </p:cNvSpPr>
          <p:nvPr>
            <p:ph type="sldNum" sz="quarter" idx="12"/>
          </p:nvPr>
        </p:nvSpPr>
        <p:spPr/>
        <p:txBody>
          <a:bodyPr/>
          <a:lstStyle/>
          <a:p>
            <a:fld id="{F804FDDC-6B28-6F4B-AA5F-AC63034AE0A0}" type="slidenum">
              <a:rPr lang="en-US" smtClean="0"/>
              <a:t>‹#›</a:t>
            </a:fld>
            <a:endParaRPr lang="en-US"/>
          </a:p>
        </p:txBody>
      </p:sp>
    </p:spTree>
    <p:extLst>
      <p:ext uri="{BB962C8B-B14F-4D97-AF65-F5344CB8AC3E}">
        <p14:creationId xmlns:p14="http://schemas.microsoft.com/office/powerpoint/2010/main" val="3092113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79C289-1411-3840-96FA-74EF627803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98B10242-9C02-D744-8C98-160A27C7F5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52DAF53A-958C-C141-A203-A360D7C96E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E45AAEA-1AD0-9648-80B7-332729B6278A}"/>
              </a:ext>
            </a:extLst>
          </p:cNvPr>
          <p:cNvSpPr>
            <a:spLocks noGrp="1"/>
          </p:cNvSpPr>
          <p:nvPr>
            <p:ph type="dt" sz="half" idx="10"/>
          </p:nvPr>
        </p:nvSpPr>
        <p:spPr/>
        <p:txBody>
          <a:bodyPr/>
          <a:lstStyle/>
          <a:p>
            <a:fld id="{F1AF07C7-5FEC-FD45-9102-D30C1250FC55}" type="datetimeFigureOut">
              <a:rPr lang="en-US" smtClean="0"/>
              <a:t>10/12/21</a:t>
            </a:fld>
            <a:endParaRPr lang="en-US"/>
          </a:p>
        </p:txBody>
      </p:sp>
      <p:sp>
        <p:nvSpPr>
          <p:cNvPr id="6" name="Footer Placeholder 5">
            <a:extLst>
              <a:ext uri="{FF2B5EF4-FFF2-40B4-BE49-F238E27FC236}">
                <a16:creationId xmlns="" xmlns:a16="http://schemas.microsoft.com/office/drawing/2014/main" id="{B5D888FB-65BA-DE48-8DEB-BADE80F7B0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D4A9AF8-F41E-D049-9114-E65A13465FEC}"/>
              </a:ext>
            </a:extLst>
          </p:cNvPr>
          <p:cNvSpPr>
            <a:spLocks noGrp="1"/>
          </p:cNvSpPr>
          <p:nvPr>
            <p:ph type="sldNum" sz="quarter" idx="12"/>
          </p:nvPr>
        </p:nvSpPr>
        <p:spPr/>
        <p:txBody>
          <a:bodyPr/>
          <a:lstStyle/>
          <a:p>
            <a:fld id="{F804FDDC-6B28-6F4B-AA5F-AC63034AE0A0}" type="slidenum">
              <a:rPr lang="en-US" smtClean="0"/>
              <a:t>‹#›</a:t>
            </a:fld>
            <a:endParaRPr lang="en-US"/>
          </a:p>
        </p:txBody>
      </p:sp>
    </p:spTree>
    <p:extLst>
      <p:ext uri="{BB962C8B-B14F-4D97-AF65-F5344CB8AC3E}">
        <p14:creationId xmlns:p14="http://schemas.microsoft.com/office/powerpoint/2010/main" val="2800236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DCE21D-66D9-4F42-AED1-E0CA5BAF13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C9BCC652-54C9-5743-A00F-33A56C5687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5809316-2F03-CA4D-8F1B-C35F7EF3D0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394F02F2-D560-8941-8142-747E50F9B0D2}"/>
              </a:ext>
            </a:extLst>
          </p:cNvPr>
          <p:cNvSpPr>
            <a:spLocks noGrp="1"/>
          </p:cNvSpPr>
          <p:nvPr>
            <p:ph type="dt" sz="half" idx="10"/>
          </p:nvPr>
        </p:nvSpPr>
        <p:spPr/>
        <p:txBody>
          <a:bodyPr/>
          <a:lstStyle/>
          <a:p>
            <a:fld id="{F1AF07C7-5FEC-FD45-9102-D30C1250FC55}" type="datetimeFigureOut">
              <a:rPr lang="en-US" smtClean="0"/>
              <a:t>10/12/21</a:t>
            </a:fld>
            <a:endParaRPr lang="en-US"/>
          </a:p>
        </p:txBody>
      </p:sp>
      <p:sp>
        <p:nvSpPr>
          <p:cNvPr id="6" name="Footer Placeholder 5">
            <a:extLst>
              <a:ext uri="{FF2B5EF4-FFF2-40B4-BE49-F238E27FC236}">
                <a16:creationId xmlns="" xmlns:a16="http://schemas.microsoft.com/office/drawing/2014/main" id="{AD4BBB01-3D35-F046-808D-2281CC297E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4BE59B5-E7DE-C945-BA05-5AE97E7D44F9}"/>
              </a:ext>
            </a:extLst>
          </p:cNvPr>
          <p:cNvSpPr>
            <a:spLocks noGrp="1"/>
          </p:cNvSpPr>
          <p:nvPr>
            <p:ph type="sldNum" sz="quarter" idx="12"/>
          </p:nvPr>
        </p:nvSpPr>
        <p:spPr/>
        <p:txBody>
          <a:bodyPr/>
          <a:lstStyle/>
          <a:p>
            <a:fld id="{F804FDDC-6B28-6F4B-AA5F-AC63034AE0A0}" type="slidenum">
              <a:rPr lang="en-US" smtClean="0"/>
              <a:t>‹#›</a:t>
            </a:fld>
            <a:endParaRPr lang="en-US"/>
          </a:p>
        </p:txBody>
      </p:sp>
    </p:spTree>
    <p:extLst>
      <p:ext uri="{BB962C8B-B14F-4D97-AF65-F5344CB8AC3E}">
        <p14:creationId xmlns:p14="http://schemas.microsoft.com/office/powerpoint/2010/main" val="22275473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4824A"/>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E73BBAE-281D-FC4A-B0C3-B0F8114462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97B31380-CAA0-FA42-9FEC-6163767F9F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9F7DEB1-0EAD-6B48-805C-F78E11E148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AF07C7-5FEC-FD45-9102-D30C1250FC55}" type="datetimeFigureOut">
              <a:rPr lang="en-US" smtClean="0"/>
              <a:t>10/12/21</a:t>
            </a:fld>
            <a:endParaRPr lang="en-US"/>
          </a:p>
        </p:txBody>
      </p:sp>
      <p:sp>
        <p:nvSpPr>
          <p:cNvPr id="5" name="Footer Placeholder 4">
            <a:extLst>
              <a:ext uri="{FF2B5EF4-FFF2-40B4-BE49-F238E27FC236}">
                <a16:creationId xmlns="" xmlns:a16="http://schemas.microsoft.com/office/drawing/2014/main" id="{154263AD-B219-8B4C-A22C-FCBDB199B8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E1934AB4-4F41-D948-91B1-C697D16E28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4FDDC-6B28-6F4B-AA5F-AC63034AE0A0}" type="slidenum">
              <a:rPr lang="en-US" smtClean="0"/>
              <a:t>‹#›</a:t>
            </a:fld>
            <a:endParaRPr lang="en-US"/>
          </a:p>
        </p:txBody>
      </p:sp>
    </p:spTree>
    <p:extLst>
      <p:ext uri="{BB962C8B-B14F-4D97-AF65-F5344CB8AC3E}">
        <p14:creationId xmlns:p14="http://schemas.microsoft.com/office/powerpoint/2010/main" val="1480688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g"/><Relationship Id="rId5" Type="http://schemas.openxmlformats.org/officeDocument/2006/relationships/image" Target="../media/image3.png"/><Relationship Id="rId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blog.ldeo.columbia.edu/piermont/" TargetMode="External"/><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e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9.jpeg"/><Relationship Id="rId5" Type="http://schemas.openxmlformats.org/officeDocument/2006/relationships/image" Target="../media/image10.png"/><Relationship Id="rId6" Type="http://schemas.openxmlformats.org/officeDocument/2006/relationships/oleObject" Target="../embeddings/oleObject1.bin"/><Relationship Id="rId7" Type="http://schemas.openxmlformats.org/officeDocument/2006/relationships/package" Target="../embeddings/Microsoft_Excel_Sheet1.xlsx"/><Relationship Id="rId8"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hrecos.org" TargetMode="External"/><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hrecos.org" TargetMode="External"/><Relationship Id="rId4" Type="http://schemas.openxmlformats.org/officeDocument/2006/relationships/image" Target="../media/image13.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641E9618-5778-E840-8F92-AC6E1A79EE8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460EB0AA-DA1A-D143-BD81-94CD10BB27D2}"/>
              </a:ext>
            </a:extLst>
          </p:cNvPr>
          <p:cNvSpPr>
            <a:spLocks noGrp="1"/>
          </p:cNvSpPr>
          <p:nvPr>
            <p:ph type="ctrTitle"/>
          </p:nvPr>
        </p:nvSpPr>
        <p:spPr>
          <a:xfrm>
            <a:off x="1233376" y="718326"/>
            <a:ext cx="10455349" cy="1833488"/>
          </a:xfrm>
        </p:spPr>
        <p:txBody>
          <a:bodyPr/>
          <a:lstStyle/>
          <a:p>
            <a:r>
              <a:rPr lang="en-US" b="1" dirty="0">
                <a:solidFill>
                  <a:schemeClr val="bg1"/>
                </a:solidFill>
                <a:latin typeface="Avenir Next" panose="020B0503020202020204" pitchFamily="34" charset="0"/>
              </a:rPr>
              <a:t>Is the Hudson a River or an </a:t>
            </a:r>
            <a:r>
              <a:rPr lang="en-US" b="1" dirty="0" smtClean="0">
                <a:solidFill>
                  <a:schemeClr val="bg1"/>
                </a:solidFill>
                <a:latin typeface="Avenir Next" panose="020B0503020202020204" pitchFamily="34" charset="0"/>
              </a:rPr>
              <a:t>Estuary </a:t>
            </a:r>
            <a:r>
              <a:rPr lang="mr-IN" b="1" dirty="0" smtClean="0">
                <a:solidFill>
                  <a:schemeClr val="bg1"/>
                </a:solidFill>
                <a:latin typeface="Avenir Next" panose="020B0503020202020204" pitchFamily="34" charset="0"/>
              </a:rPr>
              <a:t>–</a:t>
            </a:r>
            <a:r>
              <a:rPr lang="en-US" b="1" dirty="0" smtClean="0">
                <a:solidFill>
                  <a:schemeClr val="bg1"/>
                </a:solidFill>
                <a:latin typeface="Avenir Next" panose="020B0503020202020204" pitchFamily="34" charset="0"/>
              </a:rPr>
              <a:t> Investigation #3</a:t>
            </a:r>
            <a:endParaRPr lang="en-US" b="1" dirty="0">
              <a:solidFill>
                <a:schemeClr val="bg1"/>
              </a:solidFill>
              <a:latin typeface="Avenir Next" panose="020B0503020202020204" pitchFamily="34" charset="0"/>
            </a:endParaRPr>
          </a:p>
        </p:txBody>
      </p:sp>
      <p:sp>
        <p:nvSpPr>
          <p:cNvPr id="3" name="Subtitle 2">
            <a:extLst>
              <a:ext uri="{FF2B5EF4-FFF2-40B4-BE49-F238E27FC236}">
                <a16:creationId xmlns="" xmlns:a16="http://schemas.microsoft.com/office/drawing/2014/main" id="{0C25F960-5F38-0742-8179-01F89CBA9B99}"/>
              </a:ext>
            </a:extLst>
          </p:cNvPr>
          <p:cNvSpPr>
            <a:spLocks noGrp="1"/>
          </p:cNvSpPr>
          <p:nvPr>
            <p:ph type="subTitle" idx="1"/>
          </p:nvPr>
        </p:nvSpPr>
        <p:spPr>
          <a:xfrm>
            <a:off x="1524000" y="3117845"/>
            <a:ext cx="9144000" cy="1655762"/>
          </a:xfrm>
        </p:spPr>
        <p:txBody>
          <a:bodyPr>
            <a:normAutofit/>
          </a:bodyPr>
          <a:lstStyle/>
          <a:p>
            <a:r>
              <a:rPr lang="en-US" sz="3200" dirty="0">
                <a:solidFill>
                  <a:schemeClr val="bg1"/>
                </a:solidFill>
                <a:latin typeface="Avenir Next" panose="020B0503020202020204" pitchFamily="34" charset="0"/>
              </a:rPr>
              <a:t>A Day in the Life of the Hudson and Harbor ‘Investigation’</a:t>
            </a:r>
          </a:p>
        </p:txBody>
      </p:sp>
      <p:pic>
        <p:nvPicPr>
          <p:cNvPr id="4" name="Picture 3" descr="LamontLogo_72dpi.jpg"/>
          <p:cNvPicPr>
            <a:picLocks noChangeAspect="1"/>
          </p:cNvPicPr>
          <p:nvPr/>
        </p:nvPicPr>
        <p:blipFill>
          <a:blip r:embed="rId4">
            <a:alphaModFix amt="74000"/>
            <a:extLst>
              <a:ext uri="{28A0092B-C50C-407E-A947-70E740481C1C}">
                <a14:useLocalDpi xmlns:a14="http://schemas.microsoft.com/office/drawing/2010/main"/>
              </a:ext>
            </a:extLst>
          </a:blip>
          <a:stretch>
            <a:fillRect/>
          </a:stretch>
        </p:blipFill>
        <p:spPr>
          <a:xfrm>
            <a:off x="7161707" y="6152906"/>
            <a:ext cx="4974330" cy="621792"/>
          </a:xfrm>
          <a:prstGeom prst="rect">
            <a:avLst/>
          </a:prstGeom>
        </p:spPr>
      </p:pic>
      <p:pic>
        <p:nvPicPr>
          <p:cNvPr id="6" name="Picture 7" descr="DECLOGO"/>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6092030"/>
            <a:ext cx="2778799" cy="70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 name="Picture 0" descr="Description: NERRS_Logo_4Cs.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821552" y="6099100"/>
            <a:ext cx="539187" cy="69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2148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249970"/>
          </a:xfrm>
        </p:spPr>
        <p:txBody>
          <a:bodyPr>
            <a:normAutofit fontScale="90000"/>
          </a:bodyPr>
          <a:lstStyle/>
          <a:p>
            <a:r>
              <a:rPr lang="en-US" b="1" dirty="0">
                <a:solidFill>
                  <a:srgbClr val="FFFFFF"/>
                </a:solidFill>
                <a:latin typeface="Aviner next"/>
                <a:cs typeface="Aviner next"/>
              </a:rPr>
              <a:t>We would love you to visit our Field Station </a:t>
            </a:r>
            <a:r>
              <a:rPr lang="en-US" b="1" dirty="0">
                <a:solidFill>
                  <a:schemeClr val="accent1">
                    <a:lumMod val="60000"/>
                    <a:lumOff val="40000"/>
                  </a:schemeClr>
                </a:solidFill>
                <a:latin typeface="Aviner next"/>
                <a:cs typeface="Aviner next"/>
                <a:hlinkClick r:id="rId3">
                  <a:extLst>
                    <a:ext uri="{A12FA001-AC4F-418D-AE19-62706E023703}">
                      <ahyp:hlinkClr xmlns="" xmlns:ahyp="http://schemas.microsoft.com/office/drawing/2018/hyperlinkcolor" val="tx"/>
                    </a:ext>
                  </a:extLst>
                </a:hlinkClick>
              </a:rPr>
              <a:t>website</a:t>
            </a:r>
            <a:r>
              <a:rPr lang="en-US" b="1" dirty="0">
                <a:solidFill>
                  <a:srgbClr val="FFFFFF"/>
                </a:solidFill>
                <a:latin typeface="Aviner next"/>
                <a:cs typeface="Aviner next"/>
              </a:rPr>
              <a:t>! </a:t>
            </a:r>
          </a:p>
        </p:txBody>
      </p:sp>
      <p:pic>
        <p:nvPicPr>
          <p:cNvPr id="4" name="Picture 3" descr="Screen Shot 2020-05-17 at 12.06.14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8698" y="1150257"/>
            <a:ext cx="11562418" cy="5707743"/>
          </a:xfrm>
          <a:prstGeom prst="rect">
            <a:avLst/>
          </a:prstGeom>
        </p:spPr>
      </p:pic>
      <p:sp>
        <p:nvSpPr>
          <p:cNvPr id="3" name="TextBox 2"/>
          <p:cNvSpPr txBox="1"/>
          <p:nvPr/>
        </p:nvSpPr>
        <p:spPr>
          <a:xfrm>
            <a:off x="5400825" y="666000"/>
            <a:ext cx="4306063" cy="369332"/>
          </a:xfrm>
          <a:prstGeom prst="rect">
            <a:avLst/>
          </a:prstGeom>
          <a:noFill/>
        </p:spPr>
        <p:txBody>
          <a:bodyPr wrap="square" rtlCol="0">
            <a:spAutoFit/>
          </a:bodyPr>
          <a:lstStyle/>
          <a:p>
            <a:r>
              <a:rPr lang="en-US" dirty="0">
                <a:solidFill>
                  <a:srgbClr val="FFFF00"/>
                </a:solidFill>
              </a:rPr>
              <a:t>https://</a:t>
            </a:r>
            <a:r>
              <a:rPr lang="en-US" dirty="0" err="1">
                <a:solidFill>
                  <a:srgbClr val="FFFF00"/>
                </a:solidFill>
              </a:rPr>
              <a:t>blog.ldeo.columbia.edu</a:t>
            </a:r>
            <a:r>
              <a:rPr lang="en-US" dirty="0">
                <a:solidFill>
                  <a:srgbClr val="FFFF00"/>
                </a:solidFill>
              </a:rPr>
              <a:t>/</a:t>
            </a:r>
            <a:r>
              <a:rPr lang="en-US" dirty="0" err="1">
                <a:solidFill>
                  <a:srgbClr val="FFFF00"/>
                </a:solidFill>
              </a:rPr>
              <a:t>piermont</a:t>
            </a:r>
            <a:r>
              <a:rPr lang="en-US" dirty="0">
                <a:solidFill>
                  <a:srgbClr val="FFFF00"/>
                </a:solidFill>
              </a:rPr>
              <a:t>/</a:t>
            </a:r>
          </a:p>
        </p:txBody>
      </p:sp>
    </p:spTree>
    <p:extLst>
      <p:ext uri="{BB962C8B-B14F-4D97-AF65-F5344CB8AC3E}">
        <p14:creationId xmlns:p14="http://schemas.microsoft.com/office/powerpoint/2010/main" val="2195737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fontScale="90000"/>
          </a:bodyPr>
          <a:lstStyle/>
          <a:p>
            <a:r>
              <a:rPr lang="en-US" sz="3600" dirty="0">
                <a:solidFill>
                  <a:schemeClr val="bg1"/>
                </a:solidFill>
                <a:latin typeface="Avenir Black"/>
                <a:cs typeface="Avenir Black"/>
              </a:rPr>
              <a:t>Investigation #3: One last piece of evidence &amp; the most powerful driver in whether the Hudson is a river or an estuary</a:t>
            </a:r>
            <a:endParaRPr lang="en-US" sz="3600" dirty="0"/>
          </a:p>
        </p:txBody>
      </p:sp>
      <p:pic>
        <p:nvPicPr>
          <p:cNvPr id="4" name="Picture 3" descr="tidessm.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78673" y="1573502"/>
            <a:ext cx="6738287" cy="5053715"/>
          </a:xfrm>
          <a:prstGeom prst="rect">
            <a:avLst/>
          </a:prstGeom>
        </p:spPr>
      </p:pic>
      <p:pic>
        <p:nvPicPr>
          <p:cNvPr id="5" name="Picture 4" descr="IMG_8089.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06944" y="1573502"/>
            <a:ext cx="3790286" cy="5053715"/>
          </a:xfrm>
          <a:prstGeom prst="rect">
            <a:avLst/>
          </a:prstGeom>
        </p:spPr>
      </p:pic>
      <p:pic>
        <p:nvPicPr>
          <p:cNvPr id="8" name="Picture 7"/>
          <p:cNvPicPr>
            <a:picLocks noChangeAspect="1"/>
          </p:cNvPicPr>
          <p:nvPr/>
        </p:nvPicPr>
        <p:blipFill>
          <a:blip r:embed="rId5"/>
          <a:stretch>
            <a:fillRect/>
          </a:stretch>
        </p:blipFill>
        <p:spPr>
          <a:xfrm>
            <a:off x="76298" y="1573503"/>
            <a:ext cx="3790266" cy="5053688"/>
          </a:xfrm>
          <a:prstGeom prst="rect">
            <a:avLst/>
          </a:prstGeom>
        </p:spPr>
      </p:pic>
      <p:sp>
        <p:nvSpPr>
          <p:cNvPr id="9" name="TextBox 8"/>
          <p:cNvSpPr txBox="1"/>
          <p:nvPr/>
        </p:nvSpPr>
        <p:spPr>
          <a:xfrm>
            <a:off x="4097471" y="1104804"/>
            <a:ext cx="3972179" cy="461665"/>
          </a:xfrm>
          <a:prstGeom prst="rect">
            <a:avLst/>
          </a:prstGeom>
          <a:noFill/>
        </p:spPr>
        <p:txBody>
          <a:bodyPr wrap="square" rtlCol="0">
            <a:spAutoFit/>
          </a:bodyPr>
          <a:lstStyle/>
          <a:p>
            <a:r>
              <a:rPr lang="en-US" sz="2400" dirty="0">
                <a:solidFill>
                  <a:srgbClr val="FFFF00"/>
                </a:solidFill>
              </a:rPr>
              <a:t>Our tools for investigation #3</a:t>
            </a:r>
          </a:p>
        </p:txBody>
      </p:sp>
    </p:spTree>
    <p:extLst>
      <p:ext uri="{BB962C8B-B14F-4D97-AF65-F5344CB8AC3E}">
        <p14:creationId xmlns:p14="http://schemas.microsoft.com/office/powerpoint/2010/main" val="2692144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98" y="0"/>
            <a:ext cx="11945601" cy="1325563"/>
          </a:xfrm>
        </p:spPr>
        <p:txBody>
          <a:bodyPr>
            <a:normAutofit/>
          </a:bodyPr>
          <a:lstStyle/>
          <a:p>
            <a:r>
              <a:rPr lang="en-US" sz="3600" dirty="0">
                <a:solidFill>
                  <a:schemeClr val="bg1"/>
                </a:solidFill>
                <a:latin typeface="Avenir Black"/>
                <a:cs typeface="Avenir Black"/>
              </a:rPr>
              <a:t>Water level change at Piermont, ~RM 25 over a 4.5 hr. period of DITL sampling</a:t>
            </a:r>
            <a:endParaRPr lang="en-US" sz="3600" dirty="0"/>
          </a:p>
        </p:txBody>
      </p:sp>
      <p:pic>
        <p:nvPicPr>
          <p:cNvPr id="7" name="Picture 6" descr="IMG_8089.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2149" y="2414928"/>
            <a:ext cx="1505260" cy="2411914"/>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0551589" y="2414928"/>
            <a:ext cx="1640411" cy="2414016"/>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4033690260"/>
              </p:ext>
            </p:extLst>
          </p:nvPr>
        </p:nvGraphicFramePr>
        <p:xfrm>
          <a:off x="1383111" y="1960517"/>
          <a:ext cx="9323848" cy="3501279"/>
        </p:xfrm>
        <a:graphic>
          <a:graphicData uri="http://schemas.openxmlformats.org/presentationml/2006/ole">
            <mc:AlternateContent xmlns:mc="http://schemas.openxmlformats.org/markup-compatibility/2006">
              <mc:Choice xmlns:v="urn:schemas-microsoft-com:vml" Requires="v">
                <p:oleObj spid="_x0000_s1077" name="Worksheet" r:id="rId7" imgW="6121400" imgH="2298700" progId="Excel.Sheet.12">
                  <p:embed/>
                </p:oleObj>
              </mc:Choice>
              <mc:Fallback>
                <p:oleObj name="Worksheet" r:id="rId7" imgW="6121400" imgH="2298700" progId="Excel.Sheet.12">
                  <p:embed/>
                  <p:pic>
                    <p:nvPicPr>
                      <p:cNvPr id="0" name=""/>
                      <p:cNvPicPr/>
                      <p:nvPr/>
                    </p:nvPicPr>
                    <p:blipFill>
                      <a:blip r:embed="rId8"/>
                      <a:stretch>
                        <a:fillRect/>
                      </a:stretch>
                    </p:blipFill>
                    <p:spPr>
                      <a:xfrm>
                        <a:off x="1383111" y="1960517"/>
                        <a:ext cx="9323848" cy="3501279"/>
                      </a:xfrm>
                      <a:prstGeom prst="rect">
                        <a:avLst/>
                      </a:prstGeom>
                    </p:spPr>
                  </p:pic>
                </p:oleObj>
              </mc:Fallback>
            </mc:AlternateContent>
          </a:graphicData>
        </a:graphic>
      </p:graphicFrame>
    </p:spTree>
    <p:extLst>
      <p:ext uri="{BB962C8B-B14F-4D97-AF65-F5344CB8AC3E}">
        <p14:creationId xmlns:p14="http://schemas.microsoft.com/office/powerpoint/2010/main" val="4119338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98" y="0"/>
            <a:ext cx="11945601" cy="1325563"/>
          </a:xfrm>
        </p:spPr>
        <p:txBody>
          <a:bodyPr>
            <a:normAutofit/>
          </a:bodyPr>
          <a:lstStyle/>
          <a:p>
            <a:pPr algn="ctr"/>
            <a:r>
              <a:rPr lang="en-US" sz="3600" dirty="0">
                <a:solidFill>
                  <a:schemeClr val="bg1"/>
                </a:solidFill>
                <a:latin typeface="Avenir Black"/>
                <a:cs typeface="Avenir Black"/>
              </a:rPr>
              <a:t>Using HRECOS data to investigate tides </a:t>
            </a:r>
            <a:r>
              <a:rPr lang="en-US" sz="3600" dirty="0">
                <a:solidFill>
                  <a:srgbClr val="FFFFFF"/>
                </a:solidFill>
                <a:latin typeface="Avenir Black"/>
                <a:cs typeface="Avenir Black"/>
                <a:hlinkClick r:id="rId3"/>
              </a:rPr>
              <a:t>http://hrecos.org</a:t>
            </a:r>
            <a:r>
              <a:rPr lang="en-US" sz="3600" dirty="0">
                <a:solidFill>
                  <a:srgbClr val="FFFFFF"/>
                </a:solidFill>
                <a:latin typeface="Avenir Black"/>
                <a:cs typeface="Avenir Black"/>
              </a:rPr>
              <a:t> </a:t>
            </a:r>
            <a:endParaRPr lang="en-US" sz="3600" dirty="0">
              <a:solidFill>
                <a:srgbClr val="FFFFFF"/>
              </a:solidFill>
            </a:endParaRPr>
          </a:p>
        </p:txBody>
      </p:sp>
      <p:pic>
        <p:nvPicPr>
          <p:cNvPr id="3" name="Picture 2" descr="chart-3.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18069" y="1254400"/>
            <a:ext cx="8298654" cy="5532436"/>
          </a:xfrm>
          <a:prstGeom prst="rect">
            <a:avLst/>
          </a:prstGeom>
        </p:spPr>
      </p:pic>
      <p:grpSp>
        <p:nvGrpSpPr>
          <p:cNvPr id="20" name="Group 19"/>
          <p:cNvGrpSpPr/>
          <p:nvPr/>
        </p:nvGrpSpPr>
        <p:grpSpPr>
          <a:xfrm>
            <a:off x="76298" y="1254716"/>
            <a:ext cx="3769365" cy="5532120"/>
            <a:chOff x="76298" y="1254716"/>
            <a:chExt cx="3769365" cy="5532120"/>
          </a:xfrm>
        </p:grpSpPr>
        <p:grpSp>
          <p:nvGrpSpPr>
            <p:cNvPr id="14" name="Group 13"/>
            <p:cNvGrpSpPr/>
            <p:nvPr/>
          </p:nvGrpSpPr>
          <p:grpSpPr>
            <a:xfrm>
              <a:off x="76298" y="1254716"/>
              <a:ext cx="3769365" cy="5532120"/>
              <a:chOff x="76298" y="1254716"/>
              <a:chExt cx="3769365" cy="5532120"/>
            </a:xfrm>
          </p:grpSpPr>
          <p:pic>
            <p:nvPicPr>
              <p:cNvPr id="10" name="Picture 9" descr="HRECOS.pdf"/>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6298" y="1254716"/>
                <a:ext cx="3769365" cy="5532120"/>
              </a:xfrm>
              <a:prstGeom prst="rect">
                <a:avLst/>
              </a:prstGeom>
            </p:spPr>
          </p:pic>
          <p:cxnSp>
            <p:nvCxnSpPr>
              <p:cNvPr id="11" name="Straight Arrow Connector 10"/>
              <p:cNvCxnSpPr/>
              <p:nvPr/>
            </p:nvCxnSpPr>
            <p:spPr>
              <a:xfrm flipH="1">
                <a:off x="1984456" y="4206572"/>
                <a:ext cx="694559" cy="2381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1984456" y="5093137"/>
                <a:ext cx="694559" cy="238108"/>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1009899" y="1496132"/>
              <a:ext cx="2484918" cy="1917573"/>
              <a:chOff x="1009899" y="1496132"/>
              <a:chExt cx="2484918" cy="1917573"/>
            </a:xfrm>
          </p:grpSpPr>
          <p:sp>
            <p:nvSpPr>
              <p:cNvPr id="15" name="TextBox 14"/>
              <p:cNvSpPr txBox="1"/>
              <p:nvPr/>
            </p:nvSpPr>
            <p:spPr>
              <a:xfrm>
                <a:off x="2115924" y="3136706"/>
                <a:ext cx="1153159" cy="276999"/>
              </a:xfrm>
              <a:prstGeom prst="rect">
                <a:avLst/>
              </a:prstGeom>
              <a:noFill/>
            </p:spPr>
            <p:txBody>
              <a:bodyPr wrap="square" rtlCol="0">
                <a:spAutoFit/>
              </a:bodyPr>
              <a:lstStyle/>
              <a:p>
                <a:r>
                  <a:rPr lang="en-US" sz="1200" b="1" dirty="0">
                    <a:solidFill>
                      <a:schemeClr val="accent1">
                        <a:lumMod val="75000"/>
                      </a:schemeClr>
                    </a:solidFill>
                  </a:rPr>
                  <a:t>Hudson</a:t>
                </a:r>
              </a:p>
            </p:txBody>
          </p:sp>
          <p:sp>
            <p:nvSpPr>
              <p:cNvPr id="16" name="TextBox 15"/>
              <p:cNvSpPr txBox="1"/>
              <p:nvPr/>
            </p:nvSpPr>
            <p:spPr>
              <a:xfrm>
                <a:off x="1009899" y="1496132"/>
                <a:ext cx="1153159" cy="276999"/>
              </a:xfrm>
              <a:prstGeom prst="rect">
                <a:avLst/>
              </a:prstGeom>
              <a:noFill/>
            </p:spPr>
            <p:txBody>
              <a:bodyPr wrap="square" rtlCol="0">
                <a:spAutoFit/>
              </a:bodyPr>
              <a:lstStyle/>
              <a:p>
                <a:r>
                  <a:rPr lang="en-US" sz="1200" b="1" dirty="0">
                    <a:solidFill>
                      <a:schemeClr val="accent1">
                        <a:lumMod val="75000"/>
                      </a:schemeClr>
                    </a:solidFill>
                  </a:rPr>
                  <a:t>Mohawk </a:t>
                </a:r>
              </a:p>
            </p:txBody>
          </p:sp>
          <p:cxnSp>
            <p:nvCxnSpPr>
              <p:cNvPr id="17" name="Straight Connector 16"/>
              <p:cNvCxnSpPr/>
              <p:nvPr/>
            </p:nvCxnSpPr>
            <p:spPr>
              <a:xfrm>
                <a:off x="2123368" y="2083443"/>
                <a:ext cx="218290"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341658" y="1918366"/>
                <a:ext cx="1153159" cy="276999"/>
              </a:xfrm>
              <a:prstGeom prst="rect">
                <a:avLst/>
              </a:prstGeom>
              <a:noFill/>
            </p:spPr>
            <p:txBody>
              <a:bodyPr wrap="square" rtlCol="0">
                <a:spAutoFit/>
              </a:bodyPr>
              <a:lstStyle/>
              <a:p>
                <a:r>
                  <a:rPr lang="en-US" sz="1200" dirty="0">
                    <a:solidFill>
                      <a:srgbClr val="FF0000"/>
                    </a:solidFill>
                  </a:rPr>
                  <a:t>Troy Dam</a:t>
                </a:r>
              </a:p>
            </p:txBody>
          </p:sp>
        </p:grpSp>
      </p:grpSp>
    </p:spTree>
    <p:extLst>
      <p:ext uri="{BB962C8B-B14F-4D97-AF65-F5344CB8AC3E}">
        <p14:creationId xmlns:p14="http://schemas.microsoft.com/office/powerpoint/2010/main" val="4269115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98" y="0"/>
            <a:ext cx="11945601" cy="1325563"/>
          </a:xfrm>
        </p:spPr>
        <p:txBody>
          <a:bodyPr>
            <a:normAutofit/>
          </a:bodyPr>
          <a:lstStyle/>
          <a:p>
            <a:pPr algn="ctr"/>
            <a:r>
              <a:rPr lang="en-US" sz="3600" dirty="0">
                <a:solidFill>
                  <a:schemeClr val="bg1"/>
                </a:solidFill>
                <a:latin typeface="Avenir Black"/>
                <a:cs typeface="Avenir Black"/>
              </a:rPr>
              <a:t>Using HRECOS data to investigate tides</a:t>
            </a:r>
            <a:br>
              <a:rPr lang="en-US" sz="3600" dirty="0">
                <a:solidFill>
                  <a:schemeClr val="bg1"/>
                </a:solidFill>
                <a:latin typeface="Avenir Black"/>
                <a:cs typeface="Avenir Black"/>
              </a:rPr>
            </a:br>
            <a:r>
              <a:rPr lang="en-US" sz="3600" dirty="0">
                <a:solidFill>
                  <a:schemeClr val="bg1"/>
                </a:solidFill>
                <a:latin typeface="Avenir Black"/>
                <a:cs typeface="Avenir Black"/>
              </a:rPr>
              <a:t> </a:t>
            </a:r>
            <a:r>
              <a:rPr lang="en-US" sz="3600" dirty="0">
                <a:solidFill>
                  <a:srgbClr val="FFFFFF"/>
                </a:solidFill>
                <a:latin typeface="Avenir Black"/>
                <a:cs typeface="Avenir Black"/>
                <a:hlinkClick r:id="rId3"/>
              </a:rPr>
              <a:t>http://hrecos.org</a:t>
            </a:r>
            <a:r>
              <a:rPr lang="en-US" sz="3600" dirty="0">
                <a:solidFill>
                  <a:srgbClr val="FFFFFF"/>
                </a:solidFill>
                <a:latin typeface="Avenir Black"/>
                <a:cs typeface="Avenir Black"/>
              </a:rPr>
              <a:t> </a:t>
            </a:r>
            <a:endParaRPr lang="en-US" sz="3600" dirty="0"/>
          </a:p>
        </p:txBody>
      </p:sp>
      <p:pic>
        <p:nvPicPr>
          <p:cNvPr id="4" name="Picture 3" descr="chart-4.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45663" y="1254715"/>
            <a:ext cx="8298181" cy="5532120"/>
          </a:xfrm>
          <a:prstGeom prst="rect">
            <a:avLst/>
          </a:prstGeom>
        </p:spPr>
      </p:pic>
      <p:grpSp>
        <p:nvGrpSpPr>
          <p:cNvPr id="22" name="Group 21"/>
          <p:cNvGrpSpPr/>
          <p:nvPr/>
        </p:nvGrpSpPr>
        <p:grpSpPr>
          <a:xfrm>
            <a:off x="76298" y="1254716"/>
            <a:ext cx="3769365" cy="5532120"/>
            <a:chOff x="76298" y="1254716"/>
            <a:chExt cx="3769365" cy="5532120"/>
          </a:xfrm>
        </p:grpSpPr>
        <p:grpSp>
          <p:nvGrpSpPr>
            <p:cNvPr id="13" name="Group 12"/>
            <p:cNvGrpSpPr/>
            <p:nvPr/>
          </p:nvGrpSpPr>
          <p:grpSpPr>
            <a:xfrm>
              <a:off x="76298" y="1254716"/>
              <a:ext cx="3769365" cy="5532120"/>
              <a:chOff x="76298" y="1254716"/>
              <a:chExt cx="3769365" cy="5532120"/>
            </a:xfrm>
          </p:grpSpPr>
          <p:pic>
            <p:nvPicPr>
              <p:cNvPr id="10" name="Picture 9" descr="HRECOS.pdf"/>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6298" y="1254716"/>
                <a:ext cx="3769365" cy="5532120"/>
              </a:xfrm>
              <a:prstGeom prst="rect">
                <a:avLst/>
              </a:prstGeom>
            </p:spPr>
          </p:pic>
          <p:cxnSp>
            <p:nvCxnSpPr>
              <p:cNvPr id="6" name="Straight Arrow Connector 5"/>
              <p:cNvCxnSpPr/>
              <p:nvPr/>
            </p:nvCxnSpPr>
            <p:spPr>
              <a:xfrm flipH="1">
                <a:off x="2123368" y="3988305"/>
                <a:ext cx="754092" cy="29763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2163058" y="1620731"/>
                <a:ext cx="754092" cy="297635"/>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1938412" y="1475496"/>
                <a:ext cx="754092" cy="297635"/>
              </a:xfrm>
              <a:prstGeom prst="straightConnector1">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grpSp>
        <p:cxnSp>
          <p:nvCxnSpPr>
            <p:cNvPr id="17" name="Straight Connector 16"/>
            <p:cNvCxnSpPr/>
            <p:nvPr/>
          </p:nvCxnSpPr>
          <p:spPr>
            <a:xfrm>
              <a:off x="2123368" y="2083443"/>
              <a:ext cx="218290"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341658" y="1918366"/>
              <a:ext cx="1153159" cy="276999"/>
            </a:xfrm>
            <a:prstGeom prst="rect">
              <a:avLst/>
            </a:prstGeom>
            <a:noFill/>
          </p:spPr>
          <p:txBody>
            <a:bodyPr wrap="square" rtlCol="0">
              <a:spAutoFit/>
            </a:bodyPr>
            <a:lstStyle/>
            <a:p>
              <a:r>
                <a:rPr lang="en-US" sz="1200" dirty="0">
                  <a:solidFill>
                    <a:srgbClr val="FF0000"/>
                  </a:solidFill>
                </a:rPr>
                <a:t>Troy Dam</a:t>
              </a:r>
            </a:p>
          </p:txBody>
        </p:sp>
        <p:sp>
          <p:nvSpPr>
            <p:cNvPr id="20" name="TextBox 19"/>
            <p:cNvSpPr txBox="1"/>
            <p:nvPr/>
          </p:nvSpPr>
          <p:spPr>
            <a:xfrm>
              <a:off x="1009899" y="1496132"/>
              <a:ext cx="1153159" cy="276999"/>
            </a:xfrm>
            <a:prstGeom prst="rect">
              <a:avLst/>
            </a:prstGeom>
            <a:noFill/>
          </p:spPr>
          <p:txBody>
            <a:bodyPr wrap="square" rtlCol="0">
              <a:spAutoFit/>
            </a:bodyPr>
            <a:lstStyle/>
            <a:p>
              <a:r>
                <a:rPr lang="en-US" sz="1200" b="1" dirty="0">
                  <a:solidFill>
                    <a:schemeClr val="accent1">
                      <a:lumMod val="75000"/>
                    </a:schemeClr>
                  </a:solidFill>
                </a:rPr>
                <a:t>Mohawk </a:t>
              </a:r>
            </a:p>
          </p:txBody>
        </p:sp>
        <p:sp>
          <p:nvSpPr>
            <p:cNvPr id="21" name="TextBox 20"/>
            <p:cNvSpPr txBox="1"/>
            <p:nvPr/>
          </p:nvSpPr>
          <p:spPr>
            <a:xfrm>
              <a:off x="2115924" y="3136706"/>
              <a:ext cx="1153159" cy="276999"/>
            </a:xfrm>
            <a:prstGeom prst="rect">
              <a:avLst/>
            </a:prstGeom>
            <a:noFill/>
          </p:spPr>
          <p:txBody>
            <a:bodyPr wrap="square" rtlCol="0">
              <a:spAutoFit/>
            </a:bodyPr>
            <a:lstStyle/>
            <a:p>
              <a:r>
                <a:rPr lang="en-US" sz="1200" b="1" dirty="0">
                  <a:solidFill>
                    <a:schemeClr val="accent1">
                      <a:lumMod val="75000"/>
                    </a:schemeClr>
                  </a:solidFill>
                </a:rPr>
                <a:t>Hudson</a:t>
              </a:r>
            </a:p>
          </p:txBody>
        </p:sp>
      </p:grpSp>
    </p:spTree>
    <p:extLst>
      <p:ext uri="{BB962C8B-B14F-4D97-AF65-F5344CB8AC3E}">
        <p14:creationId xmlns:p14="http://schemas.microsoft.com/office/powerpoint/2010/main" val="461488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2637" y="2458514"/>
            <a:ext cx="5751163" cy="1325563"/>
          </a:xfrm>
        </p:spPr>
        <p:txBody>
          <a:bodyPr>
            <a:normAutofit fontScale="90000"/>
          </a:bodyPr>
          <a:lstStyle/>
          <a:p>
            <a:r>
              <a:rPr lang="en-US" dirty="0" smtClean="0">
                <a:solidFill>
                  <a:schemeClr val="bg1"/>
                </a:solidFill>
              </a:rPr>
              <a:t>It’s time to check your models of what defines a river and what defines an estuary,  and to update it them any </a:t>
            </a:r>
            <a:r>
              <a:rPr lang="en-US" dirty="0">
                <a:solidFill>
                  <a:schemeClr val="bg1"/>
                </a:solidFill>
              </a:rPr>
              <a:t>n</a:t>
            </a:r>
            <a:r>
              <a:rPr lang="en-US" dirty="0" smtClean="0">
                <a:solidFill>
                  <a:schemeClr val="bg1"/>
                </a:solidFill>
              </a:rPr>
              <a:t>ew input! </a:t>
            </a:r>
            <a:br>
              <a:rPr lang="en-US"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Be sure to use a different color of ink so you can see how your model develops!</a:t>
            </a:r>
            <a:endParaRPr lang="en-US" dirty="0">
              <a:solidFill>
                <a:schemeClr val="bg1"/>
              </a:solidFill>
            </a:endParaRPr>
          </a:p>
        </p:txBody>
      </p:sp>
      <p:pic>
        <p:nvPicPr>
          <p:cNvPr id="5" name="Picture 4" descr="System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602637" cy="6858000"/>
          </a:xfrm>
          <a:prstGeom prst="rect">
            <a:avLst/>
          </a:prstGeom>
        </p:spPr>
      </p:pic>
      <p:sp>
        <p:nvSpPr>
          <p:cNvPr id="4" name="TextBox 3"/>
          <p:cNvSpPr txBox="1"/>
          <p:nvPr/>
        </p:nvSpPr>
        <p:spPr>
          <a:xfrm>
            <a:off x="5602637" y="6071905"/>
            <a:ext cx="5192363" cy="369332"/>
          </a:xfrm>
          <a:prstGeom prst="rect">
            <a:avLst/>
          </a:prstGeom>
          <a:noFill/>
        </p:spPr>
        <p:txBody>
          <a:bodyPr wrap="square" rtlCol="0">
            <a:spAutoFit/>
          </a:bodyPr>
          <a:lstStyle/>
          <a:p>
            <a:r>
              <a:rPr lang="en-US" dirty="0" smtClean="0">
                <a:solidFill>
                  <a:srgbClr val="FFFFFF"/>
                </a:solidFill>
              </a:rPr>
              <a:t>Image Source: San Diego County Office of Education  </a:t>
            </a:r>
            <a:endParaRPr lang="en-US" dirty="0">
              <a:solidFill>
                <a:srgbClr val="FFFFFF"/>
              </a:solidFill>
            </a:endParaRPr>
          </a:p>
        </p:txBody>
      </p:sp>
    </p:spTree>
    <p:extLst>
      <p:ext uri="{BB962C8B-B14F-4D97-AF65-F5344CB8AC3E}">
        <p14:creationId xmlns:p14="http://schemas.microsoft.com/office/powerpoint/2010/main" val="3996713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CEAA39-1BE6-344E-8ED3-931241179F0C}"/>
              </a:ext>
            </a:extLst>
          </p:cNvPr>
          <p:cNvSpPr>
            <a:spLocks noGrp="1"/>
          </p:cNvSpPr>
          <p:nvPr>
            <p:ph type="title"/>
          </p:nvPr>
        </p:nvSpPr>
        <p:spPr>
          <a:xfrm>
            <a:off x="597329" y="-106522"/>
            <a:ext cx="10997339" cy="1325563"/>
          </a:xfrm>
        </p:spPr>
        <p:txBody>
          <a:bodyPr>
            <a:normAutofit/>
          </a:bodyPr>
          <a:lstStyle/>
          <a:p>
            <a:pPr algn="ctr"/>
            <a:r>
              <a:rPr lang="en-US" sz="3900" b="1" dirty="0">
                <a:solidFill>
                  <a:schemeClr val="bg1"/>
                </a:solidFill>
                <a:latin typeface="Avenir Next" panose="020B0503020202020204" pitchFamily="34" charset="0"/>
              </a:rPr>
              <a:t>What do you think, is the Hudson a River or an Estuary? </a:t>
            </a:r>
          </a:p>
        </p:txBody>
      </p:sp>
      <p:graphicFrame>
        <p:nvGraphicFramePr>
          <p:cNvPr id="7" name="Table 6"/>
          <p:cNvGraphicFramePr>
            <a:graphicFrameLocks noGrp="1"/>
          </p:cNvGraphicFramePr>
          <p:nvPr>
            <p:extLst>
              <p:ext uri="{D42A27DB-BD31-4B8C-83A1-F6EECF244321}">
                <p14:modId xmlns:p14="http://schemas.microsoft.com/office/powerpoint/2010/main" val="3668807912"/>
              </p:ext>
            </p:extLst>
          </p:nvPr>
        </p:nvGraphicFramePr>
        <p:xfrm>
          <a:off x="1468849" y="1122958"/>
          <a:ext cx="9254301" cy="5643994"/>
        </p:xfrm>
        <a:graphic>
          <a:graphicData uri="http://schemas.openxmlformats.org/drawingml/2006/table">
            <a:tbl>
              <a:tblPr firstRow="1" bandRow="1">
                <a:tableStyleId>{93296810-A885-4BE3-A3E7-6D5BEEA58F35}</a:tableStyleId>
              </a:tblPr>
              <a:tblGrid>
                <a:gridCol w="4759984">
                  <a:extLst>
                    <a:ext uri="{9D8B030D-6E8A-4147-A177-3AD203B41FA5}">
                      <a16:colId xmlns="" xmlns:a16="http://schemas.microsoft.com/office/drawing/2014/main" val="20000"/>
                    </a:ext>
                  </a:extLst>
                </a:gridCol>
                <a:gridCol w="4494317">
                  <a:extLst>
                    <a:ext uri="{9D8B030D-6E8A-4147-A177-3AD203B41FA5}">
                      <a16:colId xmlns="" xmlns:a16="http://schemas.microsoft.com/office/drawing/2014/main" val="20001"/>
                    </a:ext>
                  </a:extLst>
                </a:gridCol>
              </a:tblGrid>
              <a:tr h="371114">
                <a:tc>
                  <a:txBody>
                    <a:bodyPr/>
                    <a:lstStyle/>
                    <a:p>
                      <a:pPr algn="ctr"/>
                      <a:r>
                        <a:rPr lang="en-US" dirty="0"/>
                        <a:t>ESTUARIES </a:t>
                      </a:r>
                    </a:p>
                  </a:txBody>
                  <a:tcPr/>
                </a:tc>
                <a:tc>
                  <a:txBody>
                    <a:bodyPr/>
                    <a:lstStyle/>
                    <a:p>
                      <a:pPr algn="ctr"/>
                      <a:r>
                        <a:rPr lang="en-US" dirty="0"/>
                        <a:t>RIVERS</a:t>
                      </a:r>
                    </a:p>
                  </a:txBody>
                  <a:tcPr/>
                </a:tc>
                <a:extLst>
                  <a:ext uri="{0D108BD9-81ED-4DB2-BD59-A6C34878D82A}">
                    <a16:rowId xmlns="" xmlns:a16="http://schemas.microsoft.com/office/drawing/2014/main" val="10000"/>
                  </a:ext>
                </a:extLst>
              </a:tr>
              <a:tr h="811542">
                <a:tc>
                  <a:txBody>
                    <a:bodyPr/>
                    <a:lstStyle/>
                    <a:p>
                      <a:r>
                        <a:rPr lang="en-US" sz="2400" dirty="0"/>
                        <a:t>Connect directly to the ocean so water is both </a:t>
                      </a:r>
                      <a:r>
                        <a:rPr lang="en-US" sz="2400" b="1" dirty="0"/>
                        <a:t>salty</a:t>
                      </a:r>
                      <a:r>
                        <a:rPr lang="en-US" sz="2400" b="1" baseline="0" dirty="0"/>
                        <a:t> &amp; fresh</a:t>
                      </a:r>
                      <a:endParaRPr lang="en-US" sz="2400" b="1" dirty="0"/>
                    </a:p>
                  </a:txBody>
                  <a:tcPr/>
                </a:tc>
                <a:tc>
                  <a:txBody>
                    <a:bodyPr/>
                    <a:lstStyle/>
                    <a:p>
                      <a:r>
                        <a:rPr lang="en-US" sz="2400" dirty="0"/>
                        <a:t>A large body</a:t>
                      </a:r>
                      <a:r>
                        <a:rPr lang="en-US" sz="2400" baseline="0" dirty="0"/>
                        <a:t> of </a:t>
                      </a:r>
                      <a:r>
                        <a:rPr lang="en-US" sz="2400" b="1" dirty="0"/>
                        <a:t>fresh</a:t>
                      </a:r>
                      <a:r>
                        <a:rPr lang="en-US" sz="2400" dirty="0"/>
                        <a:t> flowing water</a:t>
                      </a:r>
                    </a:p>
                  </a:txBody>
                  <a:tcPr/>
                </a:tc>
                <a:extLst>
                  <a:ext uri="{0D108BD9-81ED-4DB2-BD59-A6C34878D82A}">
                    <a16:rowId xmlns="" xmlns:a16="http://schemas.microsoft.com/office/drawing/2014/main" val="10001"/>
                  </a:ext>
                </a:extLst>
              </a:tr>
              <a:tr h="811542">
                <a:tc>
                  <a:txBody>
                    <a:bodyPr/>
                    <a:lstStyle/>
                    <a:p>
                      <a:r>
                        <a:rPr lang="en-US" sz="2400" b="1" dirty="0"/>
                        <a:t>Flow</a:t>
                      </a:r>
                      <a:r>
                        <a:rPr lang="en-US" sz="2400" b="1" baseline="0" dirty="0"/>
                        <a:t> two ways </a:t>
                      </a:r>
                      <a:r>
                        <a:rPr lang="en-US" sz="2400" baseline="0" dirty="0"/>
                        <a:t>due to tides</a:t>
                      </a:r>
                      <a:endParaRPr lang="en-US" sz="2400" dirty="0"/>
                    </a:p>
                  </a:txBody>
                  <a:tcPr/>
                </a:tc>
                <a:tc>
                  <a:txBody>
                    <a:bodyPr/>
                    <a:lstStyle/>
                    <a:p>
                      <a:r>
                        <a:rPr lang="en-US" sz="2400" b="1" dirty="0"/>
                        <a:t>Flow one way</a:t>
                      </a:r>
                      <a:r>
                        <a:rPr lang="en-US" sz="2400" b="1" baseline="0" dirty="0"/>
                        <a:t> </a:t>
                      </a:r>
                      <a:r>
                        <a:rPr lang="mr-IN" sz="2400" baseline="0" dirty="0"/>
                        <a:t>–</a:t>
                      </a:r>
                      <a:r>
                        <a:rPr lang="en-US" sz="2400" baseline="0" dirty="0"/>
                        <a:t>from  </a:t>
                      </a:r>
                      <a:r>
                        <a:rPr lang="en-US" sz="2400" dirty="0"/>
                        <a:t>higher</a:t>
                      </a:r>
                      <a:r>
                        <a:rPr lang="en-US" sz="2400" baseline="0" dirty="0"/>
                        <a:t> to lower elevation</a:t>
                      </a:r>
                      <a:endParaRPr lang="en-US" sz="2400" dirty="0"/>
                    </a:p>
                  </a:txBody>
                  <a:tcPr/>
                </a:tc>
                <a:extLst>
                  <a:ext uri="{0D108BD9-81ED-4DB2-BD59-A6C34878D82A}">
                    <a16:rowId xmlns="" xmlns:a16="http://schemas.microsoft.com/office/drawing/2014/main" val="10002"/>
                  </a:ext>
                </a:extLst>
              </a:tr>
              <a:tr h="700880">
                <a:tc>
                  <a:txBody>
                    <a:bodyPr/>
                    <a:lstStyle/>
                    <a:p>
                      <a:r>
                        <a:rPr lang="en-US" sz="2400" b="1" dirty="0"/>
                        <a:t>Depth</a:t>
                      </a:r>
                      <a:r>
                        <a:rPr lang="en-US" sz="2400" dirty="0"/>
                        <a:t> determined </a:t>
                      </a:r>
                      <a:r>
                        <a:rPr lang="en-US" sz="2400" b="1" dirty="0"/>
                        <a:t>by tides</a:t>
                      </a:r>
                    </a:p>
                  </a:txBody>
                  <a:tcPr/>
                </a:tc>
                <a:tc>
                  <a:txBody>
                    <a:bodyPr/>
                    <a:lstStyle/>
                    <a:p>
                      <a:r>
                        <a:rPr lang="en-US" sz="2400" b="1" dirty="0"/>
                        <a:t>Depth</a:t>
                      </a:r>
                      <a:r>
                        <a:rPr lang="en-US" sz="2400" dirty="0"/>
                        <a:t> determined </a:t>
                      </a:r>
                      <a:r>
                        <a:rPr lang="en-US" sz="2400" b="1" dirty="0"/>
                        <a:t>by flow</a:t>
                      </a:r>
                    </a:p>
                  </a:txBody>
                  <a:tcPr/>
                </a:tc>
                <a:extLst>
                  <a:ext uri="{0D108BD9-81ED-4DB2-BD59-A6C34878D82A}">
                    <a16:rowId xmlns="" xmlns:a16="http://schemas.microsoft.com/office/drawing/2014/main" val="10003"/>
                  </a:ext>
                </a:extLst>
              </a:tr>
              <a:tr h="8115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Ocean connection makes them </a:t>
                      </a:r>
                      <a:r>
                        <a:rPr lang="en-US" sz="2400" b="1" dirty="0"/>
                        <a:t>very dynamic</a:t>
                      </a:r>
                      <a:endParaRPr lang="en-US" sz="2400" dirty="0"/>
                    </a:p>
                  </a:txBody>
                  <a:tcPr/>
                </a:tc>
                <a:tc>
                  <a:txBody>
                    <a:bodyPr/>
                    <a:lstStyle/>
                    <a:p>
                      <a:r>
                        <a:rPr lang="en-US" sz="2400" baseline="0" dirty="0"/>
                        <a:t>Generally </a:t>
                      </a:r>
                      <a:r>
                        <a:rPr lang="en-US" sz="2400" b="1" baseline="0" dirty="0"/>
                        <a:t>consistent</a:t>
                      </a:r>
                      <a:r>
                        <a:rPr lang="en-US" sz="2400" baseline="0" dirty="0"/>
                        <a:t> waterways </a:t>
                      </a:r>
                      <a:endParaRPr lang="en-US" sz="2400" dirty="0"/>
                    </a:p>
                  </a:txBody>
                  <a:tcPr/>
                </a:tc>
                <a:extLst>
                  <a:ext uri="{0D108BD9-81ED-4DB2-BD59-A6C34878D82A}">
                    <a16:rowId xmlns="" xmlns:a16="http://schemas.microsoft.com/office/drawing/2014/main" val="10004"/>
                  </a:ext>
                </a:extLst>
              </a:tr>
              <a:tr h="450857">
                <a:tc>
                  <a:txBody>
                    <a:bodyPr/>
                    <a:lstStyle/>
                    <a:p>
                      <a:r>
                        <a:rPr lang="en-US" sz="2400" b="1" dirty="0"/>
                        <a:t>Highly complex </a:t>
                      </a:r>
                      <a:r>
                        <a:rPr lang="en-US" sz="2400" dirty="0"/>
                        <a:t>with varied habitats</a:t>
                      </a:r>
                    </a:p>
                  </a:txBody>
                  <a:tcPr/>
                </a:tc>
                <a:tc>
                  <a:txBody>
                    <a:bodyPr/>
                    <a:lstStyle/>
                    <a:p>
                      <a:r>
                        <a:rPr lang="en-US" sz="2400" b="1" dirty="0"/>
                        <a:t>Less complex </a:t>
                      </a:r>
                      <a:r>
                        <a:rPr lang="en-US" sz="2400" b="0" dirty="0"/>
                        <a:t>with</a:t>
                      </a:r>
                      <a:r>
                        <a:rPr lang="en-US" sz="2400" b="0" baseline="0" dirty="0"/>
                        <a:t> fewer </a:t>
                      </a:r>
                      <a:r>
                        <a:rPr lang="en-US" sz="2400" dirty="0"/>
                        <a:t>habitats</a:t>
                      </a:r>
                    </a:p>
                  </a:txBody>
                  <a:tcPr/>
                </a:tc>
                <a:extLst>
                  <a:ext uri="{0D108BD9-81ED-4DB2-BD59-A6C34878D82A}">
                    <a16:rowId xmlns="" xmlns:a16="http://schemas.microsoft.com/office/drawing/2014/main" val="10005"/>
                  </a:ext>
                </a:extLst>
              </a:tr>
              <a:tr h="811542">
                <a:tc>
                  <a:txBody>
                    <a:bodyPr/>
                    <a:lstStyle/>
                    <a:p>
                      <a:r>
                        <a:rPr lang="en-US" sz="2400" b="1" dirty="0"/>
                        <a:t>Species</a:t>
                      </a:r>
                      <a:r>
                        <a:rPr lang="en-US" sz="2400" dirty="0"/>
                        <a:t> include freshwater, saltwater</a:t>
                      </a:r>
                      <a:r>
                        <a:rPr lang="en-US" sz="2400" baseline="0" dirty="0"/>
                        <a:t> &amp; estuarine (brackish)</a:t>
                      </a:r>
                      <a:endParaRPr lang="en-US" sz="2400" dirty="0"/>
                    </a:p>
                  </a:txBody>
                  <a:tcPr/>
                </a:tc>
                <a:tc>
                  <a:txBody>
                    <a:bodyPr/>
                    <a:lstStyle/>
                    <a:p>
                      <a:r>
                        <a:rPr lang="en-US" sz="2400" b="1" dirty="0"/>
                        <a:t>Species</a:t>
                      </a:r>
                      <a:r>
                        <a:rPr lang="en-US" sz="2400" dirty="0"/>
                        <a:t> are freshwater</a:t>
                      </a:r>
                    </a:p>
                  </a:txBody>
                  <a:tcPr/>
                </a:tc>
                <a:extLst>
                  <a:ext uri="{0D108BD9-81ED-4DB2-BD59-A6C34878D82A}">
                    <a16:rowId xmlns="" xmlns:a16="http://schemas.microsoft.com/office/drawing/2014/main" val="10006"/>
                  </a:ext>
                </a:extLst>
              </a:tr>
              <a:tr h="811542">
                <a:tc>
                  <a:txBody>
                    <a:bodyPr/>
                    <a:lstStyle/>
                    <a:p>
                      <a:r>
                        <a:rPr lang="en-US" sz="2400" b="1" dirty="0"/>
                        <a:t>People rely on them </a:t>
                      </a:r>
                      <a:r>
                        <a:rPr lang="en-US" sz="2400" dirty="0"/>
                        <a:t>for the</a:t>
                      </a:r>
                      <a:r>
                        <a:rPr lang="en-US" sz="2400" baseline="0" dirty="0"/>
                        <a:t> many </a:t>
                      </a:r>
                      <a:r>
                        <a:rPr lang="en-US" sz="2400" dirty="0"/>
                        <a:t>things they</a:t>
                      </a:r>
                      <a:r>
                        <a:rPr lang="en-US" sz="2400" baseline="0" dirty="0"/>
                        <a:t> </a:t>
                      </a:r>
                      <a:r>
                        <a:rPr lang="en-US" sz="2400" dirty="0"/>
                        <a:t>provide</a:t>
                      </a:r>
                      <a:r>
                        <a:rPr lang="en-US" sz="2400" baseline="0" dirty="0"/>
                        <a:t> </a:t>
                      </a:r>
                      <a:endParaRPr lang="en-US" sz="2400" dirty="0"/>
                    </a:p>
                  </a:txBody>
                  <a:tcPr/>
                </a:tc>
                <a:tc>
                  <a:txBody>
                    <a:bodyPr/>
                    <a:lstStyle/>
                    <a:p>
                      <a:r>
                        <a:rPr lang="en-US" sz="2400" b="1" dirty="0"/>
                        <a:t>People rely on them</a:t>
                      </a:r>
                      <a:r>
                        <a:rPr lang="en-US" sz="2400" dirty="0"/>
                        <a:t> for the many things they provide </a:t>
                      </a:r>
                    </a:p>
                  </a:txBody>
                  <a:tcPr/>
                </a:tc>
                <a:extLst>
                  <a:ext uri="{0D108BD9-81ED-4DB2-BD59-A6C34878D82A}">
                    <a16:rowId xmlns="" xmlns:a16="http://schemas.microsoft.com/office/drawing/2014/main" val="10007"/>
                  </a:ext>
                </a:extLst>
              </a:tr>
            </a:tbl>
          </a:graphicData>
        </a:graphic>
      </p:graphicFrame>
      <p:sp>
        <p:nvSpPr>
          <p:cNvPr id="3" name="Right Arrow 2">
            <a:extLst>
              <a:ext uri="{FF2B5EF4-FFF2-40B4-BE49-F238E27FC236}">
                <a16:creationId xmlns="" xmlns:a16="http://schemas.microsoft.com/office/drawing/2014/main" id="{D213EACC-E4EC-7E4C-B59E-F95CF3C17BC1}"/>
              </a:ext>
            </a:extLst>
          </p:cNvPr>
          <p:cNvSpPr/>
          <p:nvPr/>
        </p:nvSpPr>
        <p:spPr>
          <a:xfrm>
            <a:off x="315298" y="4656405"/>
            <a:ext cx="1041010" cy="520504"/>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a:extLst>
              <a:ext uri="{FF2B5EF4-FFF2-40B4-BE49-F238E27FC236}">
                <a16:creationId xmlns="" xmlns:a16="http://schemas.microsoft.com/office/drawing/2014/main" id="{236F6560-BE68-7D4D-85D1-81D080C0A625}"/>
              </a:ext>
            </a:extLst>
          </p:cNvPr>
          <p:cNvSpPr/>
          <p:nvPr/>
        </p:nvSpPr>
        <p:spPr>
          <a:xfrm>
            <a:off x="315298" y="6060830"/>
            <a:ext cx="1041010" cy="520504"/>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 xmlns:a16="http://schemas.microsoft.com/office/drawing/2014/main" id="{8FEB0F44-90DD-7B47-955A-D9CAC12331AD}"/>
              </a:ext>
            </a:extLst>
          </p:cNvPr>
          <p:cNvSpPr/>
          <p:nvPr/>
        </p:nvSpPr>
        <p:spPr>
          <a:xfrm>
            <a:off x="315298" y="5358617"/>
            <a:ext cx="1041010" cy="520504"/>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a:extLst>
              <a:ext uri="{FF2B5EF4-FFF2-40B4-BE49-F238E27FC236}">
                <a16:creationId xmlns="" xmlns:a16="http://schemas.microsoft.com/office/drawing/2014/main" id="{128BFA1D-FCC2-434D-84AB-04D9B9E7C94F}"/>
              </a:ext>
            </a:extLst>
          </p:cNvPr>
          <p:cNvSpPr/>
          <p:nvPr/>
        </p:nvSpPr>
        <p:spPr>
          <a:xfrm>
            <a:off x="315298" y="1582458"/>
            <a:ext cx="1041010" cy="520504"/>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 xmlns:a16="http://schemas.microsoft.com/office/drawing/2014/main" id="{11ADCF7F-1076-814E-8C49-103F364A74E6}"/>
              </a:ext>
            </a:extLst>
          </p:cNvPr>
          <p:cNvSpPr/>
          <p:nvPr/>
        </p:nvSpPr>
        <p:spPr>
          <a:xfrm>
            <a:off x="315298" y="3954192"/>
            <a:ext cx="1041010" cy="520504"/>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 xmlns:a16="http://schemas.microsoft.com/office/drawing/2014/main" id="{128BFA1D-FCC2-434D-84AB-04D9B9E7C94F}"/>
              </a:ext>
            </a:extLst>
          </p:cNvPr>
          <p:cNvSpPr/>
          <p:nvPr/>
        </p:nvSpPr>
        <p:spPr>
          <a:xfrm>
            <a:off x="317292" y="2275204"/>
            <a:ext cx="1041010" cy="520504"/>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 xmlns:a16="http://schemas.microsoft.com/office/drawing/2014/main" id="{128BFA1D-FCC2-434D-84AB-04D9B9E7C94F}"/>
              </a:ext>
            </a:extLst>
          </p:cNvPr>
          <p:cNvSpPr/>
          <p:nvPr/>
        </p:nvSpPr>
        <p:spPr>
          <a:xfrm>
            <a:off x="291087" y="3042706"/>
            <a:ext cx="1041010" cy="520504"/>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93358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983" y="365125"/>
            <a:ext cx="11467019" cy="1325563"/>
          </a:xfrm>
        </p:spPr>
        <p:txBody>
          <a:bodyPr>
            <a:normAutofit fontScale="90000"/>
          </a:bodyPr>
          <a:lstStyle/>
          <a:p>
            <a:pPr algn="ctr"/>
            <a:r>
              <a:rPr lang="en-US" dirty="0">
                <a:solidFill>
                  <a:schemeClr val="bg1"/>
                </a:solidFill>
                <a:latin typeface="Avenir Black"/>
                <a:cs typeface="Avenir Black"/>
              </a:rPr>
              <a:t>There are different types of estuaries. </a:t>
            </a:r>
            <a:br>
              <a:rPr lang="en-US" dirty="0">
                <a:solidFill>
                  <a:schemeClr val="bg1"/>
                </a:solidFill>
                <a:latin typeface="Avenir Black"/>
                <a:cs typeface="Avenir Black"/>
              </a:rPr>
            </a:br>
            <a:r>
              <a:rPr lang="en-US" dirty="0">
                <a:solidFill>
                  <a:schemeClr val="bg1"/>
                </a:solidFill>
                <a:latin typeface="Avenir Black"/>
                <a:cs typeface="Avenir Black"/>
              </a:rPr>
              <a:t>How would you define the Hudson estuary?</a:t>
            </a:r>
          </a:p>
        </p:txBody>
      </p:sp>
      <p:sp>
        <p:nvSpPr>
          <p:cNvPr id="3" name="Content Placeholder 2"/>
          <p:cNvSpPr>
            <a:spLocks noGrp="1"/>
          </p:cNvSpPr>
          <p:nvPr>
            <p:ph idx="1"/>
          </p:nvPr>
        </p:nvSpPr>
        <p:spPr/>
        <p:txBody>
          <a:bodyPr>
            <a:normAutofit lnSpcReduction="10000"/>
          </a:bodyPr>
          <a:lstStyle/>
          <a:p>
            <a:pPr marL="0" indent="0" algn="ctr">
              <a:buNone/>
            </a:pPr>
            <a:r>
              <a:rPr lang="en-US" sz="3500" b="1" dirty="0">
                <a:solidFill>
                  <a:srgbClr val="FFFFFF"/>
                </a:solidFill>
              </a:rPr>
              <a:t>Estuary Types</a:t>
            </a:r>
          </a:p>
          <a:p>
            <a:pPr marL="514350" indent="-514350">
              <a:buFont typeface="+mj-lt"/>
              <a:buAutoNum type="arabicPeriod"/>
            </a:pPr>
            <a:r>
              <a:rPr lang="en-US" sz="3200" b="1" dirty="0">
                <a:solidFill>
                  <a:srgbClr val="FFFFFF"/>
                </a:solidFill>
                <a:latin typeface="Calibri"/>
                <a:cs typeface="Calibri"/>
              </a:rPr>
              <a:t>Fjord </a:t>
            </a:r>
            <a:r>
              <a:rPr lang="mr-IN" sz="3200" dirty="0">
                <a:solidFill>
                  <a:srgbClr val="FFFFFF"/>
                </a:solidFill>
                <a:latin typeface="Calibri"/>
                <a:cs typeface="Calibri"/>
              </a:rPr>
              <a:t>–</a:t>
            </a:r>
            <a:r>
              <a:rPr lang="en-US" sz="3200" dirty="0">
                <a:solidFill>
                  <a:srgbClr val="FFFFFF"/>
                </a:solidFill>
                <a:latin typeface="Calibri"/>
                <a:cs typeface="Calibri"/>
              </a:rPr>
              <a:t> steep walled river valleys created by glacial advance (Alaska)</a:t>
            </a:r>
          </a:p>
          <a:p>
            <a:pPr marL="514350" indent="-514350">
              <a:buFont typeface="+mj-lt"/>
              <a:buAutoNum type="arabicPeriod"/>
            </a:pPr>
            <a:r>
              <a:rPr lang="en-US" sz="3200" b="1" dirty="0">
                <a:solidFill>
                  <a:srgbClr val="FFFFFF"/>
                </a:solidFill>
                <a:latin typeface="Calibri"/>
                <a:cs typeface="Calibri"/>
              </a:rPr>
              <a:t>Drowned River Valley </a:t>
            </a:r>
            <a:r>
              <a:rPr lang="en-US" sz="3200" dirty="0">
                <a:solidFill>
                  <a:srgbClr val="FFFFFF"/>
                </a:solidFill>
                <a:latin typeface="Calibri"/>
                <a:cs typeface="Calibri"/>
              </a:rPr>
              <a:t>(or Coastal Plain Estuaries) </a:t>
            </a:r>
            <a:r>
              <a:rPr lang="mr-IN" sz="3200" dirty="0">
                <a:solidFill>
                  <a:srgbClr val="FFFFFF"/>
                </a:solidFill>
                <a:latin typeface="Calibri"/>
                <a:cs typeface="Calibri"/>
              </a:rPr>
              <a:t>–</a:t>
            </a:r>
            <a:r>
              <a:rPr lang="en-US" sz="3200" dirty="0">
                <a:solidFill>
                  <a:srgbClr val="FFFFFF"/>
                </a:solidFill>
                <a:latin typeface="Calibri"/>
                <a:cs typeface="Calibri"/>
              </a:rPr>
              <a:t> rising sea levels flood existing river valleys (Chesapeake Bay)</a:t>
            </a:r>
          </a:p>
          <a:p>
            <a:pPr marL="514350" indent="-514350">
              <a:buFont typeface="+mj-lt"/>
              <a:buAutoNum type="arabicPeriod"/>
            </a:pPr>
            <a:r>
              <a:rPr lang="en-US" sz="3200" b="1" dirty="0">
                <a:solidFill>
                  <a:srgbClr val="FFFFFF"/>
                </a:solidFill>
                <a:latin typeface="Calibri"/>
                <a:cs typeface="Calibri"/>
              </a:rPr>
              <a:t>Tectonic</a:t>
            </a:r>
            <a:r>
              <a:rPr lang="en-US" sz="3200" dirty="0">
                <a:solidFill>
                  <a:srgbClr val="FFFFFF"/>
                </a:solidFill>
                <a:latin typeface="Calibri"/>
                <a:cs typeface="Calibri"/>
              </a:rPr>
              <a:t> </a:t>
            </a:r>
            <a:r>
              <a:rPr lang="mr-IN" sz="3200" dirty="0">
                <a:solidFill>
                  <a:srgbClr val="FFFFFF"/>
                </a:solidFill>
                <a:latin typeface="Calibri"/>
                <a:cs typeface="Calibri"/>
              </a:rPr>
              <a:t>–</a:t>
            </a:r>
            <a:r>
              <a:rPr lang="en-US" sz="3200" dirty="0">
                <a:solidFill>
                  <a:srgbClr val="FFFFFF"/>
                </a:solidFill>
                <a:latin typeface="Calibri"/>
                <a:cs typeface="Calibri"/>
              </a:rPr>
              <a:t> tectonic plate collide or fold together (San Francisco Bay)</a:t>
            </a:r>
          </a:p>
          <a:p>
            <a:pPr marL="514350" indent="-514350">
              <a:buFont typeface="+mj-lt"/>
              <a:buAutoNum type="arabicPeriod"/>
            </a:pPr>
            <a:r>
              <a:rPr lang="en-US" sz="3200" b="1" dirty="0">
                <a:solidFill>
                  <a:srgbClr val="FFFFFF"/>
                </a:solidFill>
                <a:latin typeface="Calibri"/>
                <a:cs typeface="Calibri"/>
              </a:rPr>
              <a:t>Bar Built </a:t>
            </a:r>
            <a:r>
              <a:rPr lang="mr-IN" sz="3200" dirty="0">
                <a:solidFill>
                  <a:srgbClr val="FFFFFF"/>
                </a:solidFill>
                <a:latin typeface="Calibri"/>
                <a:cs typeface="Calibri"/>
              </a:rPr>
              <a:t>–</a:t>
            </a:r>
            <a:r>
              <a:rPr lang="en-US" sz="3200" dirty="0">
                <a:solidFill>
                  <a:srgbClr val="FFFFFF"/>
                </a:solidFill>
                <a:latin typeface="Calibri"/>
                <a:cs typeface="Calibri"/>
              </a:rPr>
              <a:t> barrier beaches or coastal parallel islands (North Carolina)</a:t>
            </a:r>
          </a:p>
        </p:txBody>
      </p:sp>
    </p:spTree>
    <p:extLst>
      <p:ext uri="{BB962C8B-B14F-4D97-AF65-F5344CB8AC3E}">
        <p14:creationId xmlns:p14="http://schemas.microsoft.com/office/powerpoint/2010/main" val="1300850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CEAA39-1BE6-344E-8ED3-931241179F0C}"/>
              </a:ext>
            </a:extLst>
          </p:cNvPr>
          <p:cNvSpPr>
            <a:spLocks noGrp="1"/>
          </p:cNvSpPr>
          <p:nvPr>
            <p:ph type="title"/>
          </p:nvPr>
        </p:nvSpPr>
        <p:spPr>
          <a:xfrm>
            <a:off x="597329" y="-106522"/>
            <a:ext cx="10997339" cy="1325563"/>
          </a:xfrm>
        </p:spPr>
        <p:txBody>
          <a:bodyPr>
            <a:normAutofit/>
          </a:bodyPr>
          <a:lstStyle/>
          <a:p>
            <a:pPr algn="ctr"/>
            <a:r>
              <a:rPr lang="en-US" sz="3900" b="1" dirty="0">
                <a:solidFill>
                  <a:schemeClr val="bg1"/>
                </a:solidFill>
                <a:latin typeface="Avenir Next" panose="020B0503020202020204" pitchFamily="34" charset="0"/>
              </a:rPr>
              <a:t>For more opportunities to explore student collected data from the Hudson visit</a:t>
            </a:r>
            <a:r>
              <a:rPr lang="mr-IN" sz="3900" b="1" dirty="0">
                <a:solidFill>
                  <a:schemeClr val="bg1"/>
                </a:solidFill>
                <a:latin typeface="Avenir Next" panose="020B0503020202020204" pitchFamily="34" charset="0"/>
              </a:rPr>
              <a:t>…</a:t>
            </a:r>
            <a:endParaRPr lang="en-US" sz="3900" b="1" dirty="0">
              <a:solidFill>
                <a:schemeClr val="bg1"/>
              </a:solidFill>
              <a:latin typeface="Avenir Next" panose="020B0503020202020204" pitchFamily="34" charset="0"/>
            </a:endParaRPr>
          </a:p>
        </p:txBody>
      </p:sp>
      <p:pic>
        <p:nvPicPr>
          <p:cNvPr id="3" name="Picture 2" descr="Screen Shot 2020-05-22 at 12.39.00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76457" y="1219041"/>
            <a:ext cx="8592202" cy="5299678"/>
          </a:xfrm>
          <a:prstGeom prst="rect">
            <a:avLst/>
          </a:prstGeom>
        </p:spPr>
      </p:pic>
      <p:sp>
        <p:nvSpPr>
          <p:cNvPr id="4" name="TextBox 3"/>
          <p:cNvSpPr txBox="1"/>
          <p:nvPr/>
        </p:nvSpPr>
        <p:spPr>
          <a:xfrm>
            <a:off x="3620013" y="6488668"/>
            <a:ext cx="5532198" cy="369332"/>
          </a:xfrm>
          <a:prstGeom prst="rect">
            <a:avLst/>
          </a:prstGeom>
          <a:noFill/>
        </p:spPr>
        <p:txBody>
          <a:bodyPr wrap="square" rtlCol="0">
            <a:spAutoFit/>
          </a:bodyPr>
          <a:lstStyle/>
          <a:p>
            <a:r>
              <a:rPr lang="en-US" dirty="0">
                <a:solidFill>
                  <a:srgbClr val="FFFF00"/>
                </a:solidFill>
              </a:rPr>
              <a:t>https://</a:t>
            </a:r>
            <a:r>
              <a:rPr lang="en-US" dirty="0" err="1">
                <a:solidFill>
                  <a:srgbClr val="FFFF00"/>
                </a:solidFill>
              </a:rPr>
              <a:t>www.ldeo.columbia.edu</a:t>
            </a:r>
            <a:r>
              <a:rPr lang="en-US" dirty="0">
                <a:solidFill>
                  <a:srgbClr val="FFFF00"/>
                </a:solidFill>
              </a:rPr>
              <a:t>/</a:t>
            </a:r>
            <a:r>
              <a:rPr lang="en-US" dirty="0" err="1">
                <a:solidFill>
                  <a:srgbClr val="FFFF00"/>
                </a:solidFill>
              </a:rPr>
              <a:t>dayinthelife</a:t>
            </a:r>
            <a:r>
              <a:rPr lang="en-US" dirty="0">
                <a:solidFill>
                  <a:srgbClr val="FFFF00"/>
                </a:solidFill>
              </a:rPr>
              <a:t>/</a:t>
            </a:r>
          </a:p>
        </p:txBody>
      </p:sp>
    </p:spTree>
    <p:extLst>
      <p:ext uri="{BB962C8B-B14F-4D97-AF65-F5344CB8AC3E}">
        <p14:creationId xmlns:p14="http://schemas.microsoft.com/office/powerpoint/2010/main" val="38356299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32823</TotalTime>
  <Words>800</Words>
  <Application>Microsoft Macintosh PowerPoint</Application>
  <PresentationFormat>Custom</PresentationFormat>
  <Paragraphs>95</Paragraphs>
  <Slides>10</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Office Theme</vt:lpstr>
      <vt:lpstr>Worksheet</vt:lpstr>
      <vt:lpstr>Is the Hudson a River or an Estuary – Investigation #3</vt:lpstr>
      <vt:lpstr>Investigation #3: One last piece of evidence &amp; the most powerful driver in whether the Hudson is a river or an estuary</vt:lpstr>
      <vt:lpstr>Water level change at Piermont, ~RM 25 over a 4.5 hr. period of DITL sampling</vt:lpstr>
      <vt:lpstr>Using HRECOS data to investigate tides http://hrecos.org </vt:lpstr>
      <vt:lpstr>Using HRECOS data to investigate tides  http://hrecos.org </vt:lpstr>
      <vt:lpstr>It’s time to check your models of what defines a river and what defines an estuary,  and to update it them any new input!    Be sure to use a different color of ink so you can see how your model develops!</vt:lpstr>
      <vt:lpstr>What do you think, is the Hudson a River or an Estuary? </vt:lpstr>
      <vt:lpstr>There are different types of estuaries.  How would you define the Hudson estuary?</vt:lpstr>
      <vt:lpstr>For more opportunities to explore student collected data from the Hudson visit…</vt:lpstr>
      <vt:lpstr>We would love you to visit our Field Station website!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Laurel Zaima</dc:creator>
  <cp:lastModifiedBy>Margie Turrin</cp:lastModifiedBy>
  <cp:revision>565</cp:revision>
  <dcterms:created xsi:type="dcterms:W3CDTF">2020-03-23T21:00:07Z</dcterms:created>
  <dcterms:modified xsi:type="dcterms:W3CDTF">2021-10-12T10:41:22Z</dcterms:modified>
</cp:coreProperties>
</file>