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335" r:id="rId3"/>
    <p:sldId id="320"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4" r:id="rId18"/>
    <p:sldId id="300" r:id="rId19"/>
    <p:sldId id="288" r:id="rId20"/>
    <p:sldId id="289" r:id="rId21"/>
    <p:sldId id="291" r:id="rId22"/>
    <p:sldId id="318" r:id="rId23"/>
    <p:sldId id="319" r:id="rId24"/>
    <p:sldId id="302" r:id="rId25"/>
    <p:sldId id="33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gie Turrin" initials="MT" lastIdx="9" clrIdx="0"/>
  <p:cmAuthor id="1" name="Laurel Zaima" initials="LZ"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824A"/>
    <a:srgbClr val="5A9BD5"/>
    <a:srgbClr val="5B9CD6"/>
    <a:srgbClr val="009051"/>
    <a:srgbClr val="007ED5"/>
    <a:srgbClr val="0087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82"/>
    <p:restoredTop sz="84033" autoAdjust="0"/>
  </p:normalViewPr>
  <p:slideViewPr>
    <p:cSldViewPr snapToGrid="0" snapToObjects="1">
      <p:cViewPr varScale="1">
        <p:scale>
          <a:sx n="60" d="100"/>
          <a:sy n="60" d="100"/>
        </p:scale>
        <p:origin x="-1248" y="-112"/>
      </p:cViewPr>
      <p:guideLst>
        <p:guide orient="horz" pos="2160"/>
        <p:guide pos="3840"/>
      </p:guideLst>
    </p:cSldViewPr>
  </p:slideViewPr>
  <p:notesTextViewPr>
    <p:cViewPr>
      <p:scale>
        <a:sx n="1" d="1"/>
        <a:sy n="1" d="1"/>
      </p:scale>
      <p:origin x="0" y="0"/>
    </p:cViewPr>
  </p:notesTextViewPr>
  <p:sorterViewPr>
    <p:cViewPr>
      <p:scale>
        <a:sx n="66" d="100"/>
        <a:sy n="66" d="100"/>
      </p:scale>
      <p:origin x="0" y="148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localhost//Users/laurelzaima/Dropbox%20(LDEO)/Margie%20and%20Laurel/Remote%20Learning/STEM%20on%20the%20Hudson%20Curriculum/2015_Band_Mummi_Strip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localhost//Users/laurelzaima/Dropbox%20(LDEO)/Margie%20and%20Laurel/Remote%20Learning/STEM%20on%20the%20Hudson%20Curriculum/2015_Band_Mummi_Striped.xlsx" TargetMode="External"/><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Abundance Comparison of Banded Killifish vs Mummichog vs Striped Killifish </a:t>
            </a:r>
          </a:p>
        </c:rich>
      </c:tx>
      <c:layout/>
      <c:overlay val="0"/>
      <c:spPr>
        <a:noFill/>
        <a:ln>
          <a:noFill/>
        </a:ln>
        <a:effectLst/>
      </c:spPr>
    </c:title>
    <c:autoTitleDeleted val="0"/>
    <c:plotArea>
      <c:layout>
        <c:manualLayout>
          <c:layoutTarget val="inner"/>
          <c:xMode val="edge"/>
          <c:yMode val="edge"/>
          <c:x val="0.0490056262313728"/>
          <c:y val="0.0970677731673582"/>
          <c:w val="0.927338203532813"/>
          <c:h val="0.769949140174906"/>
        </c:manualLayout>
      </c:layout>
      <c:scatterChart>
        <c:scatterStyle val="lineMarker"/>
        <c:varyColors val="0"/>
        <c:ser>
          <c:idx val="2"/>
          <c:order val="0"/>
          <c:tx>
            <c:strRef>
              <c:f>fish!$A$6</c:f>
              <c:strCache>
                <c:ptCount val="1"/>
                <c:pt idx="0">
                  <c:v>striped killifish</c:v>
                </c:pt>
              </c:strCache>
            </c:strRef>
          </c:tx>
          <c:spPr>
            <a:ln w="25400" cap="rnd">
              <a:noFill/>
              <a:round/>
            </a:ln>
            <a:effectLst/>
          </c:spPr>
          <c:marker>
            <c:symbol val="triangle"/>
            <c:size val="8"/>
            <c:spPr>
              <a:solidFill>
                <a:schemeClr val="accent4"/>
              </a:solidFill>
              <a:ln w="9525">
                <a:solidFill>
                  <a:schemeClr val="accent4"/>
                </a:solidFill>
                <a:round/>
              </a:ln>
              <a:effectLst/>
            </c:spPr>
          </c:marker>
          <c:dPt>
            <c:idx val="2"/>
            <c:marker>
              <c:symbol val="triangle"/>
              <c:size val="10"/>
            </c:marker>
            <c:bubble3D val="0"/>
            <c:extLst xmlns:c16r2="http://schemas.microsoft.com/office/drawing/2015/06/chart">
              <c:ext xmlns:c16="http://schemas.microsoft.com/office/drawing/2014/chart" uri="{C3380CC4-5D6E-409C-BE32-E72D297353CC}">
                <c16:uniqueId val="{00000000-47B2-FF45-98B7-64C73FD0CD85}"/>
              </c:ext>
            </c:extLst>
          </c:dPt>
          <c:xVal>
            <c:numRef>
              <c:f>fish!$B$5:$AD$5</c:f>
              <c:numCache>
                <c:formatCode>General</c:formatCode>
                <c:ptCount val="29"/>
                <c:pt idx="0">
                  <c:v>-8.6</c:v>
                </c:pt>
                <c:pt idx="1">
                  <c:v>-4.3</c:v>
                </c:pt>
                <c:pt idx="2">
                  <c:v>13.0</c:v>
                </c:pt>
                <c:pt idx="3">
                  <c:v>14.0</c:v>
                </c:pt>
                <c:pt idx="4">
                  <c:v>14.0</c:v>
                </c:pt>
                <c:pt idx="5">
                  <c:v>18.3</c:v>
                </c:pt>
                <c:pt idx="6">
                  <c:v>18.3</c:v>
                </c:pt>
                <c:pt idx="7">
                  <c:v>22.0</c:v>
                </c:pt>
                <c:pt idx="8">
                  <c:v>23.5</c:v>
                </c:pt>
                <c:pt idx="9">
                  <c:v>25.0</c:v>
                </c:pt>
                <c:pt idx="10">
                  <c:v>28.0</c:v>
                </c:pt>
                <c:pt idx="11">
                  <c:v>40.0</c:v>
                </c:pt>
                <c:pt idx="12">
                  <c:v>52.5</c:v>
                </c:pt>
                <c:pt idx="13">
                  <c:v>58.0</c:v>
                </c:pt>
                <c:pt idx="14">
                  <c:v>60.0</c:v>
                </c:pt>
                <c:pt idx="15">
                  <c:v>61.0</c:v>
                </c:pt>
                <c:pt idx="16">
                  <c:v>61.2</c:v>
                </c:pt>
                <c:pt idx="17">
                  <c:v>84.5</c:v>
                </c:pt>
                <c:pt idx="18">
                  <c:v>97.0</c:v>
                </c:pt>
                <c:pt idx="19">
                  <c:v>102.0</c:v>
                </c:pt>
                <c:pt idx="20">
                  <c:v>108.5</c:v>
                </c:pt>
                <c:pt idx="21">
                  <c:v>113.0</c:v>
                </c:pt>
                <c:pt idx="22">
                  <c:v>117.5</c:v>
                </c:pt>
                <c:pt idx="23">
                  <c:v>117.0</c:v>
                </c:pt>
                <c:pt idx="24">
                  <c:v>123.0</c:v>
                </c:pt>
                <c:pt idx="25">
                  <c:v>145.0</c:v>
                </c:pt>
                <c:pt idx="26">
                  <c:v>152.0</c:v>
                </c:pt>
                <c:pt idx="28">
                  <c:v>154.0</c:v>
                </c:pt>
              </c:numCache>
            </c:numRef>
          </c:xVal>
          <c:yVal>
            <c:numRef>
              <c:f>fish!$B$6:$AD$6</c:f>
              <c:numCache>
                <c:formatCode>General</c:formatCode>
                <c:ptCount val="29"/>
                <c:pt idx="0">
                  <c:v>1.0</c:v>
                </c:pt>
                <c:pt idx="1">
                  <c:v>1.0</c:v>
                </c:pt>
                <c:pt idx="2">
                  <c:v>60.0</c:v>
                </c:pt>
              </c:numCache>
            </c:numRef>
          </c:yVal>
          <c:smooth val="0"/>
          <c:extLst xmlns:c16r2="http://schemas.microsoft.com/office/drawing/2015/06/chart">
            <c:ext xmlns:c16="http://schemas.microsoft.com/office/drawing/2014/chart" uri="{C3380CC4-5D6E-409C-BE32-E72D297353CC}">
              <c16:uniqueId val="{00000001-47B2-FF45-98B7-64C73FD0CD85}"/>
            </c:ext>
          </c:extLst>
        </c:ser>
        <c:ser>
          <c:idx val="1"/>
          <c:order val="1"/>
          <c:tx>
            <c:strRef>
              <c:f>fish!$A$7</c:f>
              <c:strCache>
                <c:ptCount val="1"/>
                <c:pt idx="0">
                  <c:v>mummichog</c:v>
                </c:pt>
              </c:strCache>
            </c:strRef>
          </c:tx>
          <c:spPr>
            <a:ln w="25400" cap="rnd">
              <a:noFill/>
              <a:round/>
            </a:ln>
            <a:effectLst/>
          </c:spPr>
          <c:marker>
            <c:symbol val="square"/>
            <c:size val="10"/>
            <c:spPr>
              <a:solidFill>
                <a:schemeClr val="accent5"/>
              </a:solidFill>
              <a:ln w="9525">
                <a:solidFill>
                  <a:schemeClr val="accent5"/>
                </a:solidFill>
                <a:round/>
              </a:ln>
              <a:effectLst/>
            </c:spPr>
          </c:marker>
          <c:xVal>
            <c:numRef>
              <c:f>fish!$B$5:$AD$5</c:f>
              <c:numCache>
                <c:formatCode>General</c:formatCode>
                <c:ptCount val="29"/>
                <c:pt idx="0">
                  <c:v>-8.6</c:v>
                </c:pt>
                <c:pt idx="1">
                  <c:v>-4.3</c:v>
                </c:pt>
                <c:pt idx="2">
                  <c:v>13.0</c:v>
                </c:pt>
                <c:pt idx="3">
                  <c:v>14.0</c:v>
                </c:pt>
                <c:pt idx="4">
                  <c:v>14.0</c:v>
                </c:pt>
                <c:pt idx="5">
                  <c:v>18.3</c:v>
                </c:pt>
                <c:pt idx="6">
                  <c:v>18.3</c:v>
                </c:pt>
                <c:pt idx="7">
                  <c:v>22.0</c:v>
                </c:pt>
                <c:pt idx="8">
                  <c:v>23.5</c:v>
                </c:pt>
                <c:pt idx="9">
                  <c:v>25.0</c:v>
                </c:pt>
                <c:pt idx="10">
                  <c:v>28.0</c:v>
                </c:pt>
                <c:pt idx="11">
                  <c:v>40.0</c:v>
                </c:pt>
                <c:pt idx="12">
                  <c:v>52.5</c:v>
                </c:pt>
                <c:pt idx="13">
                  <c:v>58.0</c:v>
                </c:pt>
                <c:pt idx="14">
                  <c:v>60.0</c:v>
                </c:pt>
                <c:pt idx="15">
                  <c:v>61.0</c:v>
                </c:pt>
                <c:pt idx="16">
                  <c:v>61.2</c:v>
                </c:pt>
                <c:pt idx="17">
                  <c:v>84.5</c:v>
                </c:pt>
                <c:pt idx="18">
                  <c:v>97.0</c:v>
                </c:pt>
                <c:pt idx="19">
                  <c:v>102.0</c:v>
                </c:pt>
                <c:pt idx="20">
                  <c:v>108.5</c:v>
                </c:pt>
                <c:pt idx="21">
                  <c:v>113.0</c:v>
                </c:pt>
                <c:pt idx="22">
                  <c:v>117.5</c:v>
                </c:pt>
                <c:pt idx="23">
                  <c:v>117.0</c:v>
                </c:pt>
                <c:pt idx="24">
                  <c:v>123.0</c:v>
                </c:pt>
                <c:pt idx="25">
                  <c:v>145.0</c:v>
                </c:pt>
                <c:pt idx="26">
                  <c:v>152.0</c:v>
                </c:pt>
                <c:pt idx="28">
                  <c:v>154.0</c:v>
                </c:pt>
              </c:numCache>
            </c:numRef>
          </c:xVal>
          <c:yVal>
            <c:numRef>
              <c:f>fish!$B$7:$AD$7</c:f>
              <c:numCache>
                <c:formatCode>General</c:formatCode>
                <c:ptCount val="29"/>
                <c:pt idx="2">
                  <c:v>30.0</c:v>
                </c:pt>
                <c:pt idx="3">
                  <c:v>103.0</c:v>
                </c:pt>
                <c:pt idx="4">
                  <c:v>43.0</c:v>
                </c:pt>
                <c:pt idx="5">
                  <c:v>1.0</c:v>
                </c:pt>
                <c:pt idx="7">
                  <c:v>4.0</c:v>
                </c:pt>
                <c:pt idx="8">
                  <c:v>6.0</c:v>
                </c:pt>
                <c:pt idx="9">
                  <c:v>1.0</c:v>
                </c:pt>
                <c:pt idx="18">
                  <c:v>1.0</c:v>
                </c:pt>
              </c:numCache>
            </c:numRef>
          </c:yVal>
          <c:smooth val="0"/>
          <c:extLst xmlns:c16r2="http://schemas.microsoft.com/office/drawing/2015/06/chart">
            <c:ext xmlns:c16="http://schemas.microsoft.com/office/drawing/2014/chart" uri="{C3380CC4-5D6E-409C-BE32-E72D297353CC}">
              <c16:uniqueId val="{00000002-47B2-FF45-98B7-64C73FD0CD85}"/>
            </c:ext>
          </c:extLst>
        </c:ser>
        <c:ser>
          <c:idx val="0"/>
          <c:order val="2"/>
          <c:tx>
            <c:strRef>
              <c:f>fish!$A$8</c:f>
              <c:strCache>
                <c:ptCount val="1"/>
                <c:pt idx="0">
                  <c:v>banded killifish</c:v>
                </c:pt>
              </c:strCache>
            </c:strRef>
          </c:tx>
          <c:spPr>
            <a:ln w="25400" cap="rnd">
              <a:noFill/>
              <a:round/>
            </a:ln>
            <a:effectLst/>
          </c:spPr>
          <c:marker>
            <c:symbol val="circle"/>
            <c:size val="10"/>
            <c:spPr>
              <a:solidFill>
                <a:schemeClr val="accent6"/>
              </a:solidFill>
              <a:ln w="9525">
                <a:solidFill>
                  <a:schemeClr val="accent6"/>
                </a:solidFill>
                <a:round/>
              </a:ln>
              <a:effectLst/>
            </c:spPr>
          </c:marker>
          <c:xVal>
            <c:numRef>
              <c:f>fish!$B$5:$AD$5</c:f>
              <c:numCache>
                <c:formatCode>General</c:formatCode>
                <c:ptCount val="29"/>
                <c:pt idx="0">
                  <c:v>-8.6</c:v>
                </c:pt>
                <c:pt idx="1">
                  <c:v>-4.3</c:v>
                </c:pt>
                <c:pt idx="2">
                  <c:v>13.0</c:v>
                </c:pt>
                <c:pt idx="3">
                  <c:v>14.0</c:v>
                </c:pt>
                <c:pt idx="4">
                  <c:v>14.0</c:v>
                </c:pt>
                <c:pt idx="5">
                  <c:v>18.3</c:v>
                </c:pt>
                <c:pt idx="6">
                  <c:v>18.3</c:v>
                </c:pt>
                <c:pt idx="7">
                  <c:v>22.0</c:v>
                </c:pt>
                <c:pt idx="8">
                  <c:v>23.5</c:v>
                </c:pt>
                <c:pt idx="9">
                  <c:v>25.0</c:v>
                </c:pt>
                <c:pt idx="10">
                  <c:v>28.0</c:v>
                </c:pt>
                <c:pt idx="11">
                  <c:v>40.0</c:v>
                </c:pt>
                <c:pt idx="12">
                  <c:v>52.5</c:v>
                </c:pt>
                <c:pt idx="13">
                  <c:v>58.0</c:v>
                </c:pt>
                <c:pt idx="14">
                  <c:v>60.0</c:v>
                </c:pt>
                <c:pt idx="15">
                  <c:v>61.0</c:v>
                </c:pt>
                <c:pt idx="16">
                  <c:v>61.2</c:v>
                </c:pt>
                <c:pt idx="17">
                  <c:v>84.5</c:v>
                </c:pt>
                <c:pt idx="18">
                  <c:v>97.0</c:v>
                </c:pt>
                <c:pt idx="19">
                  <c:v>102.0</c:v>
                </c:pt>
                <c:pt idx="20">
                  <c:v>108.5</c:v>
                </c:pt>
                <c:pt idx="21">
                  <c:v>113.0</c:v>
                </c:pt>
                <c:pt idx="22">
                  <c:v>117.5</c:v>
                </c:pt>
                <c:pt idx="23">
                  <c:v>117.0</c:v>
                </c:pt>
                <c:pt idx="24">
                  <c:v>123.0</c:v>
                </c:pt>
                <c:pt idx="25">
                  <c:v>145.0</c:v>
                </c:pt>
                <c:pt idx="26">
                  <c:v>152.0</c:v>
                </c:pt>
                <c:pt idx="28">
                  <c:v>154.0</c:v>
                </c:pt>
              </c:numCache>
            </c:numRef>
          </c:xVal>
          <c:yVal>
            <c:numRef>
              <c:f>fish!$B$8:$AD$8</c:f>
              <c:numCache>
                <c:formatCode>General</c:formatCode>
                <c:ptCount val="29"/>
                <c:pt idx="3">
                  <c:v>2.0</c:v>
                </c:pt>
                <c:pt idx="6">
                  <c:v>4.0</c:v>
                </c:pt>
                <c:pt idx="7">
                  <c:v>1.0</c:v>
                </c:pt>
                <c:pt idx="10">
                  <c:v>3.0</c:v>
                </c:pt>
                <c:pt idx="11">
                  <c:v>3.0</c:v>
                </c:pt>
                <c:pt idx="12">
                  <c:v>5.0</c:v>
                </c:pt>
                <c:pt idx="13">
                  <c:v>4.0</c:v>
                </c:pt>
                <c:pt idx="14">
                  <c:v>6.0</c:v>
                </c:pt>
                <c:pt idx="15">
                  <c:v>1.0</c:v>
                </c:pt>
                <c:pt idx="16">
                  <c:v>3.0</c:v>
                </c:pt>
                <c:pt idx="17">
                  <c:v>8.0</c:v>
                </c:pt>
                <c:pt idx="18">
                  <c:v>2.0</c:v>
                </c:pt>
                <c:pt idx="19">
                  <c:v>10.0</c:v>
                </c:pt>
                <c:pt idx="20">
                  <c:v>3.0</c:v>
                </c:pt>
                <c:pt idx="21">
                  <c:v>2.0</c:v>
                </c:pt>
                <c:pt idx="22">
                  <c:v>87.0</c:v>
                </c:pt>
                <c:pt idx="23">
                  <c:v>34.0</c:v>
                </c:pt>
                <c:pt idx="24">
                  <c:v>1.0</c:v>
                </c:pt>
                <c:pt idx="25">
                  <c:v>1.0</c:v>
                </c:pt>
                <c:pt idx="26">
                  <c:v>2.0</c:v>
                </c:pt>
              </c:numCache>
            </c:numRef>
          </c:yVal>
          <c:smooth val="0"/>
          <c:extLst xmlns:c16r2="http://schemas.microsoft.com/office/drawing/2015/06/chart">
            <c:ext xmlns:c16="http://schemas.microsoft.com/office/drawing/2014/chart" uri="{C3380CC4-5D6E-409C-BE32-E72D297353CC}">
              <c16:uniqueId val="{00000003-47B2-FF45-98B7-64C73FD0CD85}"/>
            </c:ext>
          </c:extLst>
        </c:ser>
        <c:dLbls>
          <c:showLegendKey val="0"/>
          <c:showVal val="0"/>
          <c:showCatName val="0"/>
          <c:showSerName val="0"/>
          <c:showPercent val="0"/>
          <c:showBubbleSize val="0"/>
        </c:dLbls>
        <c:axId val="2147245624"/>
        <c:axId val="2146679496"/>
      </c:scatterChart>
      <c:valAx>
        <c:axId val="2147245624"/>
        <c:scaling>
          <c:orientation val="minMax"/>
          <c:max val="155.0"/>
          <c:min val="-10.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cap="all"/>
                </a:pPr>
                <a:r>
                  <a:rPr lang="en-US" cap="all"/>
                  <a:t>River Mile </a:t>
                </a:r>
              </a:p>
            </c:rich>
          </c:tx>
          <c:layout>
            <c:manualLayout>
              <c:xMode val="edge"/>
              <c:yMode val="edge"/>
              <c:x val="0.477502579137732"/>
              <c:y val="0.933955413249693"/>
            </c:manualLayout>
          </c:layout>
          <c:overlay val="0"/>
          <c:spPr>
            <a:noFill/>
            <a:ln>
              <a:noFill/>
            </a:ln>
            <a:effectLst/>
          </c:spPr>
        </c:title>
        <c:numFmt formatCode="General" sourceLinked="1"/>
        <c:majorTickMark val="none"/>
        <c:minorTickMark val="cross"/>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146679496"/>
        <c:crosses val="autoZero"/>
        <c:crossBetween val="midCat"/>
        <c:majorUnit val="10.0"/>
        <c:minorUnit val="5.0"/>
      </c:valAx>
      <c:valAx>
        <c:axId val="2146679496"/>
        <c:scaling>
          <c:orientation val="minMax"/>
          <c:min val="0.0"/>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vert="horz"/>
              <a:lstStyle/>
              <a:p>
                <a:pPr>
                  <a:defRPr cap="all"/>
                </a:pPr>
                <a:r>
                  <a:rPr lang="en-US" cap="all"/>
                  <a:t>Fish ABundance (Number of Fish)</a:t>
                </a:r>
              </a:p>
            </c:rich>
          </c:tx>
          <c:layout>
            <c:manualLayout>
              <c:xMode val="edge"/>
              <c:yMode val="edge"/>
              <c:x val="0.000295394073161319"/>
              <c:y val="0.212397365423662"/>
            </c:manualLayout>
          </c:layout>
          <c:overlay val="0"/>
          <c:spPr>
            <a:noFill/>
            <a:ln>
              <a:noFill/>
            </a:ln>
            <a:effectLst/>
          </c:spPr>
        </c:title>
        <c:numFmt formatCode="General" sourceLinked="1"/>
        <c:majorTickMark val="out"/>
        <c:minorTickMark val="none"/>
        <c:tickLblPos val="low"/>
        <c:spPr>
          <a:noFill/>
          <a:ln w="9525" cap="flat" cmpd="sng" algn="ctr">
            <a:solidFill>
              <a:schemeClr val="dk1">
                <a:lumMod val="15000"/>
                <a:lumOff val="85000"/>
              </a:schemeClr>
            </a:solidFill>
            <a:round/>
          </a:ln>
          <a:effectLst/>
        </c:spPr>
        <c:txPr>
          <a:bodyPr rot="-60000000" vert="horz"/>
          <a:lstStyle/>
          <a:p>
            <a:pPr>
              <a:defRPr/>
            </a:pPr>
            <a:endParaRPr lang="en-US"/>
          </a:p>
        </c:txPr>
        <c:crossAx val="2147245624"/>
        <c:crosses val="autoZero"/>
        <c:crossBetween val="midCat"/>
        <c:majorUnit val="10.0"/>
      </c:valAx>
      <c:spPr>
        <a:noFill/>
        <a:ln>
          <a:noFill/>
        </a:ln>
        <a:effectLst/>
      </c:spPr>
    </c:plotArea>
    <c:legend>
      <c:legendPos val="b"/>
      <c:layout>
        <c:manualLayout>
          <c:xMode val="edge"/>
          <c:yMode val="edge"/>
          <c:x val="0.0613532739765505"/>
          <c:y val="0.945020329182049"/>
          <c:w val="0.375476649122541"/>
          <c:h val="0.0396595020217068"/>
        </c:manualLayout>
      </c:layout>
      <c:overlay val="0"/>
      <c:spPr>
        <a:noFill/>
        <a:ln>
          <a:solidFill>
            <a:schemeClr val="tx1"/>
          </a:solidFill>
        </a:ln>
        <a:effectLst/>
      </c:spPr>
      <c:txPr>
        <a:bodyPr rot="0" vert="horz"/>
        <a:lstStyle/>
        <a:p>
          <a:pPr>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tx1">
          <a:lumMod val="15000"/>
          <a:lumOff val="85000"/>
        </a:schemeClr>
      </a:solidFill>
      <a:round/>
    </a:ln>
    <a:effectLst/>
  </c:spPr>
  <c:txPr>
    <a:bodyPr/>
    <a:lstStyle/>
    <a:p>
      <a:pPr>
        <a:defRPr sz="1400" b="1" i="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dirty="0"/>
              <a:t>Hudson River Salinity in ppm for our killifish data </a:t>
            </a:r>
          </a:p>
        </c:rich>
      </c:tx>
      <c:layout/>
      <c:overlay val="0"/>
      <c:spPr>
        <a:noFill/>
        <a:ln>
          <a:noFill/>
        </a:ln>
        <a:effectLst/>
      </c:spPr>
    </c:title>
    <c:autoTitleDeleted val="0"/>
    <c:plotArea>
      <c:layout>
        <c:manualLayout>
          <c:layoutTarget val="inner"/>
          <c:xMode val="edge"/>
          <c:yMode val="edge"/>
          <c:x val="0.0746008708272859"/>
          <c:y val="0.107309441891611"/>
          <c:w val="0.904793321371839"/>
          <c:h val="0.747573833329485"/>
        </c:manualLayout>
      </c:layout>
      <c:scatterChart>
        <c:scatterStyle val="lineMarker"/>
        <c:varyColors val="0"/>
        <c:ser>
          <c:idx val="0"/>
          <c:order val="0"/>
          <c:tx>
            <c:v>SALINITY ppm</c:v>
          </c:tx>
          <c:spPr>
            <a:ln w="31750" cap="rnd" cmpd="sng" algn="ctr">
              <a:noFill/>
              <a:prstDash val="solid"/>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round/>
              </a:ln>
              <a:effectLst/>
            </c:spPr>
          </c:marker>
          <c:xVal>
            <c:numRef>
              <c:f>salinity!$B$3:$AD$3</c:f>
              <c:numCache>
                <c:formatCode>General</c:formatCode>
                <c:ptCount val="29"/>
                <c:pt idx="0">
                  <c:v>-8.6</c:v>
                </c:pt>
                <c:pt idx="1">
                  <c:v>-4.3</c:v>
                </c:pt>
                <c:pt idx="2">
                  <c:v>-13.0</c:v>
                </c:pt>
                <c:pt idx="3">
                  <c:v>14.0</c:v>
                </c:pt>
                <c:pt idx="4">
                  <c:v>2.5</c:v>
                </c:pt>
                <c:pt idx="5">
                  <c:v>4.0</c:v>
                </c:pt>
                <c:pt idx="6">
                  <c:v>14.0</c:v>
                </c:pt>
                <c:pt idx="7">
                  <c:v>18.3</c:v>
                </c:pt>
                <c:pt idx="8">
                  <c:v>18.3</c:v>
                </c:pt>
                <c:pt idx="9">
                  <c:v>22.0</c:v>
                </c:pt>
                <c:pt idx="10">
                  <c:v>23.5</c:v>
                </c:pt>
                <c:pt idx="11">
                  <c:v>25.0</c:v>
                </c:pt>
                <c:pt idx="12">
                  <c:v>28.0</c:v>
                </c:pt>
                <c:pt idx="13">
                  <c:v>40.0</c:v>
                </c:pt>
                <c:pt idx="14">
                  <c:v>52.5</c:v>
                </c:pt>
                <c:pt idx="15">
                  <c:v>58.0</c:v>
                </c:pt>
                <c:pt idx="16">
                  <c:v>60.0</c:v>
                </c:pt>
                <c:pt idx="17">
                  <c:v>61.0</c:v>
                </c:pt>
                <c:pt idx="18">
                  <c:v>61.2</c:v>
                </c:pt>
                <c:pt idx="19">
                  <c:v>76.0</c:v>
                </c:pt>
                <c:pt idx="20">
                  <c:v>97.0</c:v>
                </c:pt>
                <c:pt idx="21">
                  <c:v>102.0</c:v>
                </c:pt>
                <c:pt idx="22">
                  <c:v>108.5</c:v>
                </c:pt>
                <c:pt idx="23">
                  <c:v>113.0</c:v>
                </c:pt>
                <c:pt idx="24">
                  <c:v>117.5</c:v>
                </c:pt>
                <c:pt idx="25">
                  <c:v>117.0</c:v>
                </c:pt>
                <c:pt idx="26">
                  <c:v>123.0</c:v>
                </c:pt>
                <c:pt idx="27">
                  <c:v>145.0</c:v>
                </c:pt>
                <c:pt idx="28">
                  <c:v>152.0</c:v>
                </c:pt>
              </c:numCache>
            </c:numRef>
          </c:xVal>
          <c:yVal>
            <c:numRef>
              <c:f>salinity!$B$4:$AD$4</c:f>
              <c:numCache>
                <c:formatCode>General</c:formatCode>
                <c:ptCount val="29"/>
                <c:pt idx="0">
                  <c:v>27000.0</c:v>
                </c:pt>
                <c:pt idx="1">
                  <c:v>26000.0</c:v>
                </c:pt>
                <c:pt idx="4">
                  <c:v>19000.0</c:v>
                </c:pt>
                <c:pt idx="5">
                  <c:v>17000.0</c:v>
                </c:pt>
                <c:pt idx="6">
                  <c:v>14500.0</c:v>
                </c:pt>
                <c:pt idx="8">
                  <c:v>10000.0</c:v>
                </c:pt>
                <c:pt idx="9">
                  <c:v>10000.0</c:v>
                </c:pt>
                <c:pt idx="10">
                  <c:v>10000.0</c:v>
                </c:pt>
                <c:pt idx="11">
                  <c:v>10000.0</c:v>
                </c:pt>
                <c:pt idx="12">
                  <c:v>7000.0</c:v>
                </c:pt>
                <c:pt idx="13">
                  <c:v>5000.0</c:v>
                </c:pt>
                <c:pt idx="14">
                  <c:v>988.0</c:v>
                </c:pt>
                <c:pt idx="15">
                  <c:v>331.0</c:v>
                </c:pt>
                <c:pt idx="16">
                  <c:v>331.0</c:v>
                </c:pt>
                <c:pt idx="17">
                  <c:v>354.0</c:v>
                </c:pt>
                <c:pt idx="18">
                  <c:v>266.0</c:v>
                </c:pt>
                <c:pt idx="19">
                  <c:v>70.0</c:v>
                </c:pt>
                <c:pt idx="20">
                  <c:v>94.0</c:v>
                </c:pt>
                <c:pt idx="21">
                  <c:v>70.0</c:v>
                </c:pt>
                <c:pt idx="22">
                  <c:v>70.0</c:v>
                </c:pt>
                <c:pt idx="23">
                  <c:v>83.0</c:v>
                </c:pt>
                <c:pt idx="25">
                  <c:v>94.0</c:v>
                </c:pt>
                <c:pt idx="26">
                  <c:v>70.0</c:v>
                </c:pt>
                <c:pt idx="27">
                  <c:v>70.0</c:v>
                </c:pt>
                <c:pt idx="28">
                  <c:v>70.0</c:v>
                </c:pt>
              </c:numCache>
            </c:numRef>
          </c:yVal>
          <c:smooth val="0"/>
          <c:extLst xmlns:c16r2="http://schemas.microsoft.com/office/drawing/2015/06/chart">
            <c:ext xmlns:c16="http://schemas.microsoft.com/office/drawing/2014/chart" uri="{C3380CC4-5D6E-409C-BE32-E72D297353CC}">
              <c16:uniqueId val="{00000000-EF47-0D47-9599-956751E401C4}"/>
            </c:ext>
          </c:extLst>
        </c:ser>
        <c:dLbls>
          <c:showLegendKey val="0"/>
          <c:showVal val="0"/>
          <c:showCatName val="0"/>
          <c:showSerName val="0"/>
          <c:showPercent val="0"/>
          <c:showBubbleSize val="0"/>
        </c:dLbls>
        <c:axId val="2131103800"/>
        <c:axId val="2146842584"/>
      </c:scatterChart>
      <c:valAx>
        <c:axId val="2131103800"/>
        <c:scaling>
          <c:orientation val="minMax"/>
          <c:max val="155.0"/>
          <c:min val="-10.0"/>
        </c:scaling>
        <c:delete val="0"/>
        <c:axPos val="b"/>
        <c:majorGridlines>
          <c:spPr>
            <a:ln w="6350" cap="flat" cmpd="sng" algn="ctr">
              <a:solidFill>
                <a:schemeClr val="tx1">
                  <a:tint val="75000"/>
                </a:schemeClr>
              </a:solidFill>
              <a:prstDash val="solid"/>
              <a:round/>
            </a:ln>
            <a:effectLst/>
          </c:spPr>
        </c:majorGridlines>
        <c:title>
          <c:tx>
            <c:rich>
              <a:bodyPr rot="0" spcFirstLastPara="1" vertOverflow="ellipsis" vert="horz" wrap="square" anchor="ctr" anchorCtr="1"/>
              <a:lstStyle/>
              <a:p>
                <a:pPr>
                  <a:defRPr sz="1200" b="1" i="0" u="none" strike="noStrike" kern="1200" cap="all" baseline="0">
                    <a:solidFill>
                      <a:schemeClr val="tx1"/>
                    </a:solidFill>
                    <a:latin typeface="+mn-lt"/>
                    <a:ea typeface="+mn-ea"/>
                    <a:cs typeface="+mn-cs"/>
                  </a:defRPr>
                </a:pPr>
                <a:r>
                  <a:rPr lang="en-US" sz="1200" cap="all"/>
                  <a:t>River Mile </a:t>
                </a:r>
              </a:p>
            </c:rich>
          </c:tx>
          <c:layout>
            <c:manualLayout>
              <c:xMode val="edge"/>
              <c:yMode val="edge"/>
              <c:x val="0.471247042958527"/>
              <c:y val="0.937835453852726"/>
            </c:manualLayout>
          </c:layout>
          <c:overlay val="0"/>
          <c:spPr>
            <a:noFill/>
            <a:ln>
              <a:noFill/>
            </a:ln>
            <a:effectLst/>
          </c:spPr>
        </c:title>
        <c:numFmt formatCode="General" sourceLinked="1"/>
        <c:majorTickMark val="none"/>
        <c:minorTickMark val="cross"/>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146842584"/>
        <c:crossesAt val="-20.0"/>
        <c:crossBetween val="midCat"/>
        <c:majorUnit val="10.0"/>
      </c:valAx>
      <c:valAx>
        <c:axId val="2146842584"/>
        <c:scaling>
          <c:orientation val="minMax"/>
          <c:max val="30000.0"/>
          <c:min val="0.0"/>
        </c:scaling>
        <c:delete val="0"/>
        <c:axPos val="l"/>
        <c:majorGridlines>
          <c:spPr>
            <a:ln w="6350" cap="flat" cmpd="sng" algn="ctr">
              <a:solidFill>
                <a:schemeClr val="tx1"/>
              </a:solidFill>
              <a:prstDash val="solid"/>
              <a:round/>
            </a:ln>
            <a:effectLst/>
          </c:spPr>
        </c:majorGridlines>
        <c:minorGridlines>
          <c:spPr>
            <a:ln w="6350" cap="flat" cmpd="sng" algn="ctr">
              <a:solidFill>
                <a:schemeClr val="tx1">
                  <a:tint val="50000"/>
                </a:schemeClr>
              </a:solidFill>
              <a:prstDash val="solid"/>
              <a:round/>
            </a:ln>
            <a:effectLst/>
          </c:spPr>
        </c:minorGridlines>
        <c:title>
          <c:tx>
            <c:rich>
              <a:bodyPr rot="-5400000" spcFirstLastPara="1" vertOverflow="ellipsis" vert="horz" wrap="square" anchor="ctr" anchorCtr="1"/>
              <a:lstStyle/>
              <a:p>
                <a:pPr>
                  <a:defRPr sz="1200" b="1" i="0" u="none" strike="noStrike" kern="1200" cap="all" baseline="0">
                    <a:solidFill>
                      <a:schemeClr val="tx1"/>
                    </a:solidFill>
                    <a:latin typeface="+mn-lt"/>
                    <a:ea typeface="+mn-ea"/>
                    <a:cs typeface="+mn-cs"/>
                  </a:defRPr>
                </a:pPr>
                <a:r>
                  <a:rPr lang="en-US" sz="1200" cap="all" baseline="0"/>
                  <a:t>Salinity in ppm </a:t>
                </a:r>
              </a:p>
            </c:rich>
          </c:tx>
          <c:layout>
            <c:manualLayout>
              <c:xMode val="edge"/>
              <c:yMode val="edge"/>
              <c:x val="0.00290275761973875"/>
              <c:y val="0.355762347888332"/>
            </c:manualLayout>
          </c:layout>
          <c:overlay val="0"/>
          <c:spPr>
            <a:noFill/>
            <a:ln>
              <a:noFill/>
            </a:ln>
            <a:effectLst/>
          </c:spPr>
        </c:title>
        <c:numFmt formatCode="General" sourceLinked="1"/>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131103800"/>
        <c:crossesAt val="-20.0"/>
        <c:crossBetween val="midCat"/>
        <c:minorUnit val="1000.0"/>
      </c:valAx>
      <c:spPr>
        <a:noFill/>
        <a:ln>
          <a:noFill/>
        </a:ln>
        <a:effectLst/>
      </c:spPr>
    </c:plotArea>
    <c:legend>
      <c:legendPos val="b"/>
      <c:layout>
        <c:manualLayout>
          <c:xMode val="edge"/>
          <c:yMode val="edge"/>
          <c:x val="0.195470098168063"/>
          <c:y val="0.928142101738749"/>
          <c:w val="0.144618584505674"/>
          <c:h val="0.0601276929826587"/>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6350" cap="flat" cmpd="sng" algn="ctr">
      <a:noFill/>
      <a:prstDash val="solid"/>
      <a:miter lim="800000"/>
    </a:ln>
    <a:effectLst/>
  </c:spPr>
  <c:txPr>
    <a:bodyPr/>
    <a:lstStyle/>
    <a:p>
      <a:pPr>
        <a:defRPr b="1" i="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4F3B1-621E-6343-85A7-C5E92E810969}" type="datetimeFigureOut">
              <a:rPr lang="en-US" smtClean="0"/>
              <a:t>10/12/21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CF046-4C50-5D46-9801-316FE39131B4}" type="slidenum">
              <a:rPr lang="en-US" smtClean="0"/>
              <a:t>‹#›</a:t>
            </a:fld>
            <a:endParaRPr lang="en-US"/>
          </a:p>
        </p:txBody>
      </p:sp>
    </p:spTree>
    <p:extLst>
      <p:ext uri="{BB962C8B-B14F-4D97-AF65-F5344CB8AC3E}">
        <p14:creationId xmlns:p14="http://schemas.microsoft.com/office/powerpoint/2010/main" val="1625864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Teaching STEM through the Hudson River as our teaching tool because this is a local feature for us. 			MARGIE orient slide</a:t>
            </a:r>
          </a:p>
          <a:p>
            <a:pPr marL="171450" indent="-171450">
              <a:buFont typeface="Arial" panose="020B0604020202020204" pitchFamily="34" charset="0"/>
              <a:buChar char="•"/>
            </a:pPr>
            <a:r>
              <a:rPr lang="en-US" dirty="0"/>
              <a:t>Lamont is located just North of NYC and our field station in Piermont is located right on the Hudson River </a:t>
            </a:r>
          </a:p>
          <a:p>
            <a:pPr marL="171450" indent="-171450">
              <a:buFont typeface="Arial" panose="020B0604020202020204" pitchFamily="34" charset="0"/>
              <a:buChar char="•"/>
            </a:pPr>
            <a:r>
              <a:rPr lang="en-US" dirty="0"/>
              <a:t>This image is of Bear Mountain Bridge looking north on to Manitou Marsh an important nursery area for several</a:t>
            </a:r>
            <a:r>
              <a:rPr lang="en-US" baseline="0" dirty="0"/>
              <a:t> Hudson River fish including </a:t>
            </a:r>
            <a:r>
              <a:rPr lang="en-US" dirty="0"/>
              <a:t>striped bass</a:t>
            </a:r>
          </a:p>
          <a:p>
            <a:pPr marL="171450" indent="-171450">
              <a:buFont typeface="Arial" panose="020B0604020202020204" pitchFamily="34" charset="0"/>
              <a:buChar char="•"/>
            </a:pPr>
            <a:r>
              <a:rPr lang="en-US" dirty="0"/>
              <a:t>WHAT YOU’LL NEED: </a:t>
            </a:r>
          </a:p>
          <a:p>
            <a:pPr marL="628650" lvl="1" indent="-171450">
              <a:buFont typeface="Arial" panose="020B0604020202020204" pitchFamily="34" charset="0"/>
              <a:buChar char="•"/>
            </a:pPr>
            <a:r>
              <a:rPr lang="en-US" dirty="0"/>
              <a:t>Pen and Paper to jot down some important facts to help in our investigation </a:t>
            </a:r>
          </a:p>
          <a:p>
            <a:pPr marL="628650" lvl="1" indent="-171450">
              <a:buFont typeface="Arial" panose="020B0604020202020204" pitchFamily="34" charset="0"/>
              <a:buChar char="•"/>
            </a:pPr>
            <a:r>
              <a:rPr lang="en-US" dirty="0"/>
              <a:t>***Don’t need to print anything out. Instead of having the students printing and drawing on their own maps, we can have them write down the answers and we can post it on our shared screen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https://</a:t>
            </a:r>
            <a:r>
              <a:rPr lang="en-US" dirty="0" err="1"/>
              <a:t>www.dec.ny.gov</a:t>
            </a:r>
            <a:r>
              <a:rPr lang="en-US" dirty="0"/>
              <a:t>/animals/94603.html</a:t>
            </a:r>
          </a:p>
          <a:p>
            <a:pPr marL="628650" lvl="1" indent="-171450">
              <a:buFont typeface="Arial" panose="020B0604020202020204" pitchFamily="34" charset="0"/>
              <a:buChar char="•"/>
            </a:pPr>
            <a:r>
              <a:rPr lang="en-US" dirty="0"/>
              <a:t>https://</a:t>
            </a:r>
            <a:r>
              <a:rPr lang="en-US" dirty="0" err="1"/>
              <a:t>www.dec.ny.gov</a:t>
            </a:r>
            <a:r>
              <a:rPr lang="en-US" dirty="0"/>
              <a:t>/animals/94601.html</a:t>
            </a:r>
          </a:p>
        </p:txBody>
      </p:sp>
      <p:sp>
        <p:nvSpPr>
          <p:cNvPr id="4" name="Slide Number Placeholder 3"/>
          <p:cNvSpPr>
            <a:spLocks noGrp="1"/>
          </p:cNvSpPr>
          <p:nvPr>
            <p:ph type="sldNum" sz="quarter" idx="5"/>
          </p:nvPr>
        </p:nvSpPr>
        <p:spPr/>
        <p:txBody>
          <a:bodyPr/>
          <a:lstStyle/>
          <a:p>
            <a:fld id="{FD4CF046-4C50-5D46-9801-316FE39131B4}" type="slidenum">
              <a:rPr lang="en-US" smtClean="0"/>
              <a:t>1</a:t>
            </a:fld>
            <a:endParaRPr lang="en-US"/>
          </a:p>
        </p:txBody>
      </p:sp>
    </p:spTree>
    <p:extLst>
      <p:ext uri="{BB962C8B-B14F-4D97-AF65-F5344CB8AC3E}">
        <p14:creationId xmlns:p14="http://schemas.microsoft.com/office/powerpoint/2010/main" val="4192912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Let’s visualize the habitat range of each fish is! 						</a:t>
            </a:r>
            <a:endParaRPr lang="en-US" b="1" dirty="0" smtClean="0"/>
          </a:p>
          <a:p>
            <a:pPr lvl="0"/>
            <a:r>
              <a:rPr lang="en-US" dirty="0" smtClean="0"/>
              <a:t>Between </a:t>
            </a:r>
            <a:r>
              <a:rPr lang="en-US" dirty="0"/>
              <a:t>what river miles did we find </a:t>
            </a:r>
            <a:r>
              <a:rPr lang="en-US" b="1" dirty="0"/>
              <a:t>Striped Killifish </a:t>
            </a:r>
            <a:r>
              <a:rPr lang="en-US" dirty="0"/>
              <a:t>(~RM -10 to RM 15)</a:t>
            </a:r>
          </a:p>
          <a:p>
            <a:pPr lvl="1"/>
            <a:r>
              <a:rPr lang="en-US" dirty="0"/>
              <a:t>Between what river miles did we find </a:t>
            </a:r>
            <a:r>
              <a:rPr lang="en-US" b="1" dirty="0"/>
              <a:t>Mummichog</a:t>
            </a:r>
            <a:r>
              <a:rPr lang="en-US" dirty="0"/>
              <a:t> (RM</a:t>
            </a:r>
            <a:r>
              <a:rPr lang="en-US" baseline="0" dirty="0"/>
              <a:t> 15 to RM 98) </a:t>
            </a:r>
          </a:p>
          <a:p>
            <a:pPr lvl="1"/>
            <a:r>
              <a:rPr lang="en-US" baseline="0" dirty="0"/>
              <a:t>Between what river miles did we find </a:t>
            </a:r>
            <a:r>
              <a:rPr lang="en-US" b="1" baseline="0" dirty="0"/>
              <a:t>Banded killifish </a:t>
            </a:r>
            <a:r>
              <a:rPr lang="en-US" baseline="0" dirty="0"/>
              <a:t>(RM 15 to RM 155)  </a:t>
            </a:r>
          </a:p>
          <a:p>
            <a:endParaRPr lang="en-US" dirty="0"/>
          </a:p>
          <a:p>
            <a:r>
              <a:rPr lang="en-US" b="1" dirty="0"/>
              <a:t>Why do you think these fish are found in different areas of the </a:t>
            </a:r>
            <a:r>
              <a:rPr lang="en-US" b="1" dirty="0" smtClean="0"/>
              <a:t>Hudson?</a:t>
            </a:r>
            <a:endParaRPr lang="en-US" b="1" dirty="0"/>
          </a:p>
          <a:p>
            <a:pPr marL="171450" indent="-171450">
              <a:buFont typeface="Arial" panose="020B0604020202020204" pitchFamily="34" charset="0"/>
              <a:buChar char="•"/>
            </a:pPr>
            <a:r>
              <a:rPr lang="en-US" baseline="0" dirty="0"/>
              <a:t>Hopefully they say </a:t>
            </a:r>
            <a:r>
              <a:rPr lang="en-US" b="1" baseline="0" dirty="0"/>
              <a:t>HABITAT-</a:t>
            </a:r>
            <a:r>
              <a:rPr lang="en-US" baseline="0" dirty="0"/>
              <a:t> then </a:t>
            </a:r>
            <a:r>
              <a:rPr lang="en-US" baseline="0" dirty="0" smtClean="0"/>
              <a:t>move on to the </a:t>
            </a:r>
            <a:r>
              <a:rPr lang="en-US" baseline="0" dirty="0"/>
              <a:t>different site pictures. </a:t>
            </a:r>
          </a:p>
          <a:p>
            <a:endParaRPr lang="en-US" dirty="0"/>
          </a:p>
        </p:txBody>
      </p:sp>
      <p:sp>
        <p:nvSpPr>
          <p:cNvPr id="4" name="Slide Number Placeholder 3"/>
          <p:cNvSpPr>
            <a:spLocks noGrp="1"/>
          </p:cNvSpPr>
          <p:nvPr>
            <p:ph type="sldNum" sz="quarter" idx="10"/>
          </p:nvPr>
        </p:nvSpPr>
        <p:spPr/>
        <p:txBody>
          <a:bodyPr/>
          <a:lstStyle/>
          <a:p>
            <a:fld id="{FD4CF046-4C50-5D46-9801-316FE39131B4}" type="slidenum">
              <a:rPr lang="en-US" smtClean="0"/>
              <a:t>10</a:t>
            </a:fld>
            <a:endParaRPr lang="en-US"/>
          </a:p>
        </p:txBody>
      </p:sp>
    </p:spTree>
    <p:extLst>
      <p:ext uri="{BB962C8B-B14F-4D97-AF65-F5344CB8AC3E}">
        <p14:creationId xmlns:p14="http://schemas.microsoft.com/office/powerpoint/2010/main" val="416532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do you think these fish are found in different areas of the Hudson? </a:t>
            </a:r>
            <a:r>
              <a:rPr lang="en-US" dirty="0"/>
              <a:t>		</a:t>
            </a:r>
          </a:p>
          <a:p>
            <a:pPr marL="171450" indent="-171450">
              <a:buFont typeface="Arial" panose="020B0604020202020204" pitchFamily="34" charset="0"/>
              <a:buChar char="•"/>
            </a:pPr>
            <a:r>
              <a:rPr lang="en-US" dirty="0"/>
              <a:t>One thing you will notice about each one of these sites is that they are all in a protected area, off of the main stem Hudson. Quiet waters which is important for all </a:t>
            </a:r>
            <a:r>
              <a:rPr lang="en-US" dirty="0" err="1"/>
              <a:t>killis</a:t>
            </a:r>
            <a:r>
              <a:rPr lang="en-US" dirty="0"/>
              <a:t>! </a:t>
            </a:r>
          </a:p>
          <a:p>
            <a:pPr marL="171450" indent="-171450">
              <a:buFont typeface="Arial" panose="020B0604020202020204" pitchFamily="34" charset="0"/>
              <a:buChar char="•"/>
            </a:pPr>
            <a:r>
              <a:rPr lang="en-US" b="1" dirty="0"/>
              <a:t>Canarsie</a:t>
            </a:r>
            <a:r>
              <a:rPr lang="en-US" b="0" dirty="0"/>
              <a:t>: Sandy beach with few rocks </a:t>
            </a:r>
            <a:endParaRPr lang="en-US" b="1" dirty="0"/>
          </a:p>
        </p:txBody>
      </p:sp>
      <p:sp>
        <p:nvSpPr>
          <p:cNvPr id="4" name="Slide Number Placeholder 3"/>
          <p:cNvSpPr>
            <a:spLocks noGrp="1"/>
          </p:cNvSpPr>
          <p:nvPr>
            <p:ph type="sldNum" sz="quarter" idx="10"/>
          </p:nvPr>
        </p:nvSpPr>
        <p:spPr/>
        <p:txBody>
          <a:bodyPr/>
          <a:lstStyle/>
          <a:p>
            <a:fld id="{FD4CF046-4C50-5D46-9801-316FE39131B4}" type="slidenum">
              <a:rPr lang="en-US" smtClean="0"/>
              <a:t>11</a:t>
            </a:fld>
            <a:endParaRPr lang="en-US"/>
          </a:p>
        </p:txBody>
      </p:sp>
    </p:spTree>
    <p:extLst>
      <p:ext uri="{BB962C8B-B14F-4D97-AF65-F5344CB8AC3E}">
        <p14:creationId xmlns:p14="http://schemas.microsoft.com/office/powerpoint/2010/main" val="2518461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Why do you think these fish are found in different areas of the Hudson? </a:t>
            </a:r>
            <a:r>
              <a:rPr lang="en-US" dirty="0"/>
              <a:t>		</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One </a:t>
            </a:r>
            <a:r>
              <a:rPr lang="en-US" dirty="0"/>
              <a:t>thing you will notice about each one of these sites is that they are all in a protected area, off of the main stem Hudson. Quiet waters which is important for all </a:t>
            </a:r>
            <a:r>
              <a:rPr lang="en-US" dirty="0" err="1"/>
              <a:t>killis</a:t>
            </a:r>
            <a:r>
              <a:rPr lang="en-US" dirty="0"/>
              <a:t>! </a:t>
            </a:r>
          </a:p>
          <a:p>
            <a:pPr marL="171450" indent="-171450">
              <a:buFont typeface="Arial" panose="020B0604020202020204" pitchFamily="34" charset="0"/>
              <a:buChar char="•"/>
            </a:pPr>
            <a:r>
              <a:rPr lang="en-US" b="1" dirty="0"/>
              <a:t>Inwood</a:t>
            </a:r>
            <a:r>
              <a:rPr lang="en-US" b="0" dirty="0"/>
              <a:t>: Very protected, located where the Harlem River and Hudson River. Marshy environment as you can see behind this young scientist. Very mucky, lots of mud/sediments </a:t>
            </a:r>
            <a:endParaRPr lang="en-US" baseline="0" dirty="0"/>
          </a:p>
          <a:p>
            <a:endParaRPr lang="en-US" dirty="0"/>
          </a:p>
        </p:txBody>
      </p:sp>
      <p:sp>
        <p:nvSpPr>
          <p:cNvPr id="4" name="Slide Number Placeholder 3"/>
          <p:cNvSpPr>
            <a:spLocks noGrp="1"/>
          </p:cNvSpPr>
          <p:nvPr>
            <p:ph type="sldNum" sz="quarter" idx="10"/>
          </p:nvPr>
        </p:nvSpPr>
        <p:spPr/>
        <p:txBody>
          <a:bodyPr/>
          <a:lstStyle/>
          <a:p>
            <a:fld id="{FD4CF046-4C50-5D46-9801-316FE39131B4}" type="slidenum">
              <a:rPr lang="en-US" smtClean="0"/>
              <a:t>12</a:t>
            </a:fld>
            <a:endParaRPr lang="en-US"/>
          </a:p>
        </p:txBody>
      </p:sp>
    </p:spTree>
    <p:extLst>
      <p:ext uri="{BB962C8B-B14F-4D97-AF65-F5344CB8AC3E}">
        <p14:creationId xmlns:p14="http://schemas.microsoft.com/office/powerpoint/2010/main" val="1055569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Why do you think these fish are found in different areas of the Hudson? </a:t>
            </a:r>
            <a:r>
              <a:rPr lang="en-US" dirty="0"/>
              <a:t>		</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thing you will notice about each one of these sites is that they are all in a protected area, off of the main stem Hudson. Quiet waters which is important for all </a:t>
            </a:r>
            <a:r>
              <a:rPr lang="en-US" dirty="0" err="1"/>
              <a:t>killis</a:t>
            </a:r>
            <a:r>
              <a:rPr lang="en-US" dirty="0"/>
              <a:t>! </a:t>
            </a:r>
          </a:p>
          <a:p>
            <a:pPr marL="171450" indent="-171450">
              <a:buFont typeface="Arial" panose="020B0604020202020204" pitchFamily="34" charset="0"/>
              <a:buChar char="•"/>
            </a:pPr>
            <a:r>
              <a:rPr lang="en-US" b="1" dirty="0"/>
              <a:t>Piermont Pier</a:t>
            </a:r>
            <a:r>
              <a:rPr lang="en-US" b="0" dirty="0"/>
              <a:t>: Our seining location is protected by the pier structure. We are very close to the Piermont Marsh and you can see we have some marshy environment behind the seiners. Mucky, lots of mud/sediments </a:t>
            </a:r>
            <a:endParaRPr lang="en-US" dirty="0"/>
          </a:p>
        </p:txBody>
      </p:sp>
      <p:sp>
        <p:nvSpPr>
          <p:cNvPr id="4" name="Slide Number Placeholder 3"/>
          <p:cNvSpPr>
            <a:spLocks noGrp="1"/>
          </p:cNvSpPr>
          <p:nvPr>
            <p:ph type="sldNum" sz="quarter" idx="10"/>
          </p:nvPr>
        </p:nvSpPr>
        <p:spPr/>
        <p:txBody>
          <a:bodyPr/>
          <a:lstStyle/>
          <a:p>
            <a:fld id="{FD4CF046-4C50-5D46-9801-316FE39131B4}" type="slidenum">
              <a:rPr lang="en-US" smtClean="0"/>
              <a:t>13</a:t>
            </a:fld>
            <a:endParaRPr lang="en-US"/>
          </a:p>
        </p:txBody>
      </p:sp>
    </p:spTree>
    <p:extLst>
      <p:ext uri="{BB962C8B-B14F-4D97-AF65-F5344CB8AC3E}">
        <p14:creationId xmlns:p14="http://schemas.microsoft.com/office/powerpoint/2010/main" val="346354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Why do you think these fish are found in different areas of the Hudson?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thing you will notice about each one of these sites is that they are all in a protected area, off of the main stem Hudson. Quiet waters which is important for all </a:t>
            </a:r>
            <a:r>
              <a:rPr lang="en-US" dirty="0" err="1"/>
              <a:t>killis</a:t>
            </a:r>
            <a:r>
              <a:rPr lang="en-US" dirty="0"/>
              <a:t>! </a:t>
            </a:r>
          </a:p>
          <a:p>
            <a:pPr marL="171450" indent="-171450">
              <a:buFont typeface="Arial" panose="020B0604020202020204" pitchFamily="34" charset="0"/>
              <a:buChar char="•"/>
            </a:pPr>
            <a:r>
              <a:rPr lang="en-US" b="1" dirty="0"/>
              <a:t>Denning’s Point</a:t>
            </a:r>
            <a:r>
              <a:rPr lang="en-US" b="0" dirty="0"/>
              <a:t>: Protected by a peninsula of Denning’s Point, a sandy beach with some shrubbery near the water’s edge </a:t>
            </a:r>
            <a:endParaRPr lang="en-US" dirty="0"/>
          </a:p>
          <a:p>
            <a:endParaRPr lang="en-US" dirty="0"/>
          </a:p>
        </p:txBody>
      </p:sp>
      <p:sp>
        <p:nvSpPr>
          <p:cNvPr id="4" name="Slide Number Placeholder 3"/>
          <p:cNvSpPr>
            <a:spLocks noGrp="1"/>
          </p:cNvSpPr>
          <p:nvPr>
            <p:ph type="sldNum" sz="quarter" idx="10"/>
          </p:nvPr>
        </p:nvSpPr>
        <p:spPr/>
        <p:txBody>
          <a:bodyPr/>
          <a:lstStyle/>
          <a:p>
            <a:fld id="{FD4CF046-4C50-5D46-9801-316FE39131B4}" type="slidenum">
              <a:rPr lang="en-US" smtClean="0"/>
              <a:t>14</a:t>
            </a:fld>
            <a:endParaRPr lang="en-US"/>
          </a:p>
        </p:txBody>
      </p:sp>
    </p:spTree>
    <p:extLst>
      <p:ext uri="{BB962C8B-B14F-4D97-AF65-F5344CB8AC3E}">
        <p14:creationId xmlns:p14="http://schemas.microsoft.com/office/powerpoint/2010/main" val="1199095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Why do you think these fish are found in different areas of the Hudson? </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thing you will notice about each one of these sites is that they are all in a protected area, off of the main stem Hudson. Quiet waters which is important for all </a:t>
            </a:r>
            <a:r>
              <a:rPr lang="en-US" dirty="0" err="1"/>
              <a:t>killis</a:t>
            </a:r>
            <a:r>
              <a:rPr lang="en-US" dirty="0"/>
              <a:t>! </a:t>
            </a:r>
          </a:p>
          <a:p>
            <a:pPr marL="171450" indent="-171450">
              <a:buFont typeface="Arial" panose="020B0604020202020204" pitchFamily="34" charset="0"/>
              <a:buChar char="•"/>
            </a:pPr>
            <a:r>
              <a:rPr lang="en-US" b="1" dirty="0"/>
              <a:t>Coxsackie</a:t>
            </a:r>
            <a:r>
              <a:rPr lang="en-US" b="0" dirty="0"/>
              <a:t>: Protected as well with quiet waters. A sandy/rocky beach</a:t>
            </a:r>
            <a:endParaRPr lang="en-US" b="0" baseline="0" dirty="0"/>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1" baseline="0" dirty="0"/>
              <a:t> We have just compared the locations of the 3 Killifish to different regions of the Hudson. Let’s take look at our Estuary and River concepts to see what we have tackled.</a:t>
            </a:r>
          </a:p>
        </p:txBody>
      </p:sp>
      <p:sp>
        <p:nvSpPr>
          <p:cNvPr id="4" name="Slide Number Placeholder 3"/>
          <p:cNvSpPr>
            <a:spLocks noGrp="1"/>
          </p:cNvSpPr>
          <p:nvPr>
            <p:ph type="sldNum" sz="quarter" idx="10"/>
          </p:nvPr>
        </p:nvSpPr>
        <p:spPr/>
        <p:txBody>
          <a:bodyPr/>
          <a:lstStyle/>
          <a:p>
            <a:fld id="{FD4CF046-4C50-5D46-9801-316FE39131B4}" type="slidenum">
              <a:rPr lang="en-US" smtClean="0"/>
              <a:t>15</a:t>
            </a:fld>
            <a:endParaRPr lang="en-US"/>
          </a:p>
        </p:txBody>
      </p:sp>
    </p:spTree>
    <p:extLst>
      <p:ext uri="{BB962C8B-B14F-4D97-AF65-F5344CB8AC3E}">
        <p14:creationId xmlns:p14="http://schemas.microsoft.com/office/powerpoint/2010/main" val="1635019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our estuary/river concepts </a:t>
            </a:r>
            <a:r>
              <a:rPr lang="mr-IN" baseline="0" dirty="0"/>
              <a:t>–</a:t>
            </a:r>
            <a:r>
              <a:rPr lang="en-US" baseline="0" dirty="0"/>
              <a:t> which ones have we talked about?					</a:t>
            </a:r>
            <a:endParaRPr lang="en-US" dirty="0"/>
          </a:p>
        </p:txBody>
      </p:sp>
      <p:sp>
        <p:nvSpPr>
          <p:cNvPr id="4" name="Slide Number Placeholder 3"/>
          <p:cNvSpPr>
            <a:spLocks noGrp="1"/>
          </p:cNvSpPr>
          <p:nvPr>
            <p:ph type="sldNum" sz="quarter" idx="5"/>
          </p:nvPr>
        </p:nvSpPr>
        <p:spPr/>
        <p:txBody>
          <a:bodyPr/>
          <a:lstStyle/>
          <a:p>
            <a:fld id="{FD4CF046-4C50-5D46-9801-316FE39131B4}" type="slidenum">
              <a:rPr lang="en-US" smtClean="0"/>
              <a:t>17</a:t>
            </a:fld>
            <a:endParaRPr lang="en-US"/>
          </a:p>
        </p:txBody>
      </p:sp>
    </p:spTree>
    <p:extLst>
      <p:ext uri="{BB962C8B-B14F-4D97-AF65-F5344CB8AC3E}">
        <p14:creationId xmlns:p14="http://schemas.microsoft.com/office/powerpoint/2010/main" val="3854600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different tools that we can use to tell us about the salinity of the Hudson 			</a:t>
            </a:r>
            <a:endParaRPr lang="en-US" baseline="0" dirty="0" smtClean="0"/>
          </a:p>
          <a:p>
            <a:r>
              <a:rPr lang="en-US" baseline="0" dirty="0" smtClean="0"/>
              <a:t>Why </a:t>
            </a:r>
            <a:r>
              <a:rPr lang="en-US" baseline="0" dirty="0"/>
              <a:t>would there be salt in the Hudson?</a:t>
            </a:r>
            <a:endParaRPr lang="en-US" dirty="0"/>
          </a:p>
        </p:txBody>
      </p:sp>
      <p:sp>
        <p:nvSpPr>
          <p:cNvPr id="4" name="Slide Number Placeholder 3"/>
          <p:cNvSpPr>
            <a:spLocks noGrp="1"/>
          </p:cNvSpPr>
          <p:nvPr>
            <p:ph type="sldNum" sz="quarter" idx="10"/>
          </p:nvPr>
        </p:nvSpPr>
        <p:spPr/>
        <p:txBody>
          <a:bodyPr/>
          <a:lstStyle/>
          <a:p>
            <a:fld id="{FD4CF046-4C50-5D46-9801-316FE39131B4}" type="slidenum">
              <a:rPr lang="en-US" smtClean="0"/>
              <a:t>18</a:t>
            </a:fld>
            <a:endParaRPr lang="en-US"/>
          </a:p>
        </p:txBody>
      </p:sp>
    </p:spTree>
    <p:extLst>
      <p:ext uri="{BB962C8B-B14F-4D97-AF65-F5344CB8AC3E}">
        <p14:creationId xmlns:p14="http://schemas.microsoft.com/office/powerpoint/2010/main" val="3859182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We use the amount of salt or salinity to tell</a:t>
            </a:r>
            <a:r>
              <a:rPr lang="en-US" baseline="0" dirty="0"/>
              <a:t> if a section of water is marine (ocean environment), brackish (a mix of fresh and salty) or fresh     </a:t>
            </a:r>
            <a:endParaRPr lang="en-US" baseline="0" dirty="0" smtClean="0"/>
          </a:p>
          <a:p>
            <a:pPr marL="171450" indent="-171450">
              <a:buFont typeface="Arial"/>
              <a:buChar char="•"/>
            </a:pPr>
            <a:r>
              <a:rPr lang="en-US" baseline="0" dirty="0" smtClean="0"/>
              <a:t>Marine</a:t>
            </a:r>
            <a:r>
              <a:rPr lang="en-US" baseline="0" dirty="0"/>
              <a:t>: &gt; 18000 ppm  </a:t>
            </a:r>
          </a:p>
          <a:p>
            <a:pPr marL="171450" indent="-171450">
              <a:buFont typeface="Arial"/>
              <a:buChar char="•"/>
            </a:pPr>
            <a:r>
              <a:rPr lang="en-US" baseline="0" dirty="0"/>
              <a:t>Brackish: &lt; 18000 ppm and &gt; 100 ppm </a:t>
            </a:r>
          </a:p>
          <a:p>
            <a:pPr marL="171450" indent="-171450">
              <a:buFont typeface="Arial"/>
              <a:buChar char="•"/>
            </a:pPr>
            <a:r>
              <a:rPr lang="en-US" baseline="0" dirty="0"/>
              <a:t>Fresh: &gt; 100 ppm </a:t>
            </a:r>
          </a:p>
          <a:p>
            <a:pPr marL="171450" indent="-171450">
              <a:buFont typeface="Arial"/>
              <a:buChar char="•"/>
            </a:pPr>
            <a:r>
              <a:rPr lang="en-US" baseline="0" dirty="0"/>
              <a:t>Ocean Water = 35000 ppm </a:t>
            </a:r>
          </a:p>
          <a:p>
            <a:pPr marL="0" indent="0">
              <a:buFont typeface="Arial"/>
              <a:buNone/>
            </a:pPr>
            <a:r>
              <a:rPr lang="en-US" b="1" dirty="0"/>
              <a:t>Identify the large, thick lines 30,000 ppm </a:t>
            </a:r>
            <a:r>
              <a:rPr lang="en-US" b="1" dirty="0">
                <a:sym typeface="Wingdings" pitchFamily="2" charset="2"/>
              </a:rPr>
              <a:t> 25,000 ppm (going by 5,000ppm), but the little lines go by 1,000 ppm. If we’re looking for 18,000 ppm for our divider it isn’t going to be a thick line, it will be between. </a:t>
            </a:r>
          </a:p>
          <a:p>
            <a:pPr marL="0" indent="0">
              <a:buFont typeface="Arial"/>
              <a:buNone/>
            </a:pPr>
            <a:endParaRPr lang="en-US" b="1" dirty="0"/>
          </a:p>
          <a:p>
            <a:pPr marL="0" indent="0">
              <a:buFont typeface="Arial"/>
              <a:buNone/>
            </a:pPr>
            <a:r>
              <a:rPr lang="en-US" b="1" dirty="0"/>
              <a:t>Write on your piece of paper: </a:t>
            </a:r>
          </a:p>
          <a:p>
            <a:pPr marL="0" indent="0">
              <a:buFont typeface="Arial"/>
              <a:buNone/>
            </a:pPr>
            <a:r>
              <a:rPr lang="en-US" b="1" dirty="0"/>
              <a:t>Where do you find the most salinity? </a:t>
            </a:r>
          </a:p>
          <a:p>
            <a:pPr marL="0" indent="0">
              <a:buFont typeface="Arial"/>
              <a:buNone/>
            </a:pPr>
            <a:r>
              <a:rPr lang="en-US" b="1" dirty="0"/>
              <a:t>Where do you find the least salinity? </a:t>
            </a:r>
          </a:p>
          <a:p>
            <a:pPr marL="0" indent="0">
              <a:buFont typeface="Arial"/>
              <a:buNone/>
            </a:pPr>
            <a:r>
              <a:rPr lang="en-US" b="1" dirty="0"/>
              <a:t>What section takes up most of the river? Marine, brackish, fresh? </a:t>
            </a:r>
          </a:p>
          <a:p>
            <a:pPr marL="0" indent="0">
              <a:buFont typeface="Arial"/>
              <a:buNone/>
            </a:pPr>
            <a:r>
              <a:rPr lang="en-US" b="1" dirty="0"/>
              <a:t>Why do you think the salinity changes in different sections of the Hudson?</a:t>
            </a:r>
          </a:p>
          <a:p>
            <a:pPr marL="0" indent="0">
              <a:buFont typeface="Arial"/>
              <a:buNone/>
            </a:pPr>
            <a:endParaRPr lang="en-US" b="1" dirty="0"/>
          </a:p>
          <a:p>
            <a:pPr marL="0" indent="0">
              <a:buFont typeface="Arial"/>
              <a:buNone/>
            </a:pPr>
            <a:r>
              <a:rPr lang="en-US" b="1" dirty="0"/>
              <a:t>NOW, let’s identify the Marine, Brackish, and Fresh sections of the Hudson.  </a:t>
            </a:r>
          </a:p>
        </p:txBody>
      </p:sp>
      <p:sp>
        <p:nvSpPr>
          <p:cNvPr id="4" name="Slide Number Placeholder 3"/>
          <p:cNvSpPr>
            <a:spLocks noGrp="1"/>
          </p:cNvSpPr>
          <p:nvPr>
            <p:ph type="sldNum" sz="quarter" idx="10"/>
          </p:nvPr>
        </p:nvSpPr>
        <p:spPr/>
        <p:txBody>
          <a:bodyPr/>
          <a:lstStyle/>
          <a:p>
            <a:fld id="{FD4CF046-4C50-5D46-9801-316FE39131B4}" type="slidenum">
              <a:rPr lang="en-US" smtClean="0"/>
              <a:t>19</a:t>
            </a:fld>
            <a:endParaRPr lang="en-US"/>
          </a:p>
        </p:txBody>
      </p:sp>
    </p:spTree>
    <p:extLst>
      <p:ext uri="{BB962C8B-B14F-4D97-AF65-F5344CB8AC3E}">
        <p14:creationId xmlns:p14="http://schemas.microsoft.com/office/powerpoint/2010/main" val="538823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baseline="0" dirty="0"/>
              <a:t>ANSWER KEY </a:t>
            </a:r>
          </a:p>
          <a:p>
            <a:pPr marL="0" indent="0">
              <a:buFont typeface="Arial"/>
              <a:buNone/>
            </a:pPr>
            <a:endParaRPr lang="en-US" b="1" baseline="0" dirty="0"/>
          </a:p>
          <a:p>
            <a:pPr marL="0" indent="0">
              <a:buFont typeface="Arial"/>
              <a:buNone/>
            </a:pPr>
            <a:r>
              <a:rPr lang="en-US" b="1" baseline="0" dirty="0"/>
              <a:t>Write on your piece of paper: </a:t>
            </a:r>
          </a:p>
          <a:p>
            <a:pPr marL="171450" indent="-171450">
              <a:buFont typeface="Arial"/>
              <a:buChar char="•"/>
            </a:pPr>
            <a:r>
              <a:rPr lang="en-US" baseline="0" dirty="0"/>
              <a:t>Where are the Marine, Brackish, and Fresh Sections of the Hudson on this map identifying them via data points? 			</a:t>
            </a:r>
          </a:p>
        </p:txBody>
      </p:sp>
      <p:sp>
        <p:nvSpPr>
          <p:cNvPr id="4" name="Slide Number Placeholder 3"/>
          <p:cNvSpPr>
            <a:spLocks noGrp="1"/>
          </p:cNvSpPr>
          <p:nvPr>
            <p:ph type="sldNum" sz="quarter" idx="10"/>
          </p:nvPr>
        </p:nvSpPr>
        <p:spPr/>
        <p:txBody>
          <a:bodyPr/>
          <a:lstStyle/>
          <a:p>
            <a:fld id="{FD4CF046-4C50-5D46-9801-316FE39131B4}" type="slidenum">
              <a:rPr lang="en-US" smtClean="0"/>
              <a:t>20</a:t>
            </a:fld>
            <a:endParaRPr lang="en-US"/>
          </a:p>
        </p:txBody>
      </p:sp>
    </p:spTree>
    <p:extLst>
      <p:ext uri="{BB962C8B-B14F-4D97-AF65-F5344CB8AC3E}">
        <p14:creationId xmlns:p14="http://schemas.microsoft.com/office/powerpoint/2010/main" val="301321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Notice we have the fish in water in a viewing case while we do this ID </a:t>
            </a:r>
            <a:r>
              <a:rPr lang="mr-IN" baseline="0" dirty="0"/>
              <a:t>–</a:t>
            </a:r>
            <a:r>
              <a:rPr lang="en-US" baseline="0" dirty="0"/>
              <a:t> sometimes we even use a </a:t>
            </a:r>
            <a:r>
              <a:rPr lang="en-US" baseline="0" dirty="0" err="1"/>
              <a:t>ziplock</a:t>
            </a:r>
            <a:r>
              <a:rPr lang="en-US" baseline="0" dirty="0"/>
              <a:t> bag to hold the fish in!!!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Use the dichotomous key and identify this fish. Talk </a:t>
            </a:r>
            <a:r>
              <a:rPr lang="en-US" b="1" dirty="0"/>
              <a:t>through each </a:t>
            </a:r>
            <a:r>
              <a:rPr lang="en-US" b="1" dirty="0" smtClean="0"/>
              <a:t>step - http://</a:t>
            </a:r>
            <a:r>
              <a:rPr lang="en-US" b="1" dirty="0" err="1" smtClean="0"/>
              <a:t>clearwater.org</a:t>
            </a:r>
            <a:r>
              <a:rPr lang="en-US" b="1" dirty="0" smtClean="0"/>
              <a:t>/</a:t>
            </a:r>
            <a:r>
              <a:rPr lang="en-US" b="1" dirty="0" err="1" smtClean="0"/>
              <a:t>fishkey</a:t>
            </a:r>
            <a:r>
              <a:rPr lang="en-US" b="1" dirty="0" smtClean="0"/>
              <a:t>/</a:t>
            </a:r>
            <a:endParaRPr lang="en-US" b="1" dirty="0"/>
          </a:p>
          <a:p>
            <a:endParaRPr lang="en-US" dirty="0"/>
          </a:p>
          <a:p>
            <a:r>
              <a:rPr lang="en-US" dirty="0"/>
              <a:t>The dichotomous</a:t>
            </a:r>
            <a:r>
              <a:rPr lang="en-US" baseline="0" dirty="0"/>
              <a:t> key STEP BY STEP: What are the eyes like?</a:t>
            </a:r>
          </a:p>
          <a:p>
            <a:pPr marL="171450" indent="-171450">
              <a:buFont typeface="Arial"/>
              <a:buChar char="•"/>
            </a:pPr>
            <a:r>
              <a:rPr lang="en-US" baseline="0" dirty="0"/>
              <a:t>What is the mouth like?</a:t>
            </a:r>
          </a:p>
          <a:p>
            <a:pPr marL="171450" indent="-171450">
              <a:buFont typeface="Arial"/>
              <a:buChar char="•"/>
            </a:pPr>
            <a:r>
              <a:rPr lang="en-US" baseline="0" dirty="0"/>
              <a:t>Does it have a pelvic fin?</a:t>
            </a:r>
          </a:p>
          <a:p>
            <a:pPr marL="171450" indent="-171450">
              <a:buFont typeface="Arial"/>
              <a:buChar char="•"/>
            </a:pPr>
            <a:r>
              <a:rPr lang="en-US" b="0" baseline="0" dirty="0"/>
              <a:t>What does its chin look like </a:t>
            </a:r>
            <a:r>
              <a:rPr lang="mr-IN" b="0" baseline="0" dirty="0"/>
              <a:t>–</a:t>
            </a:r>
            <a:r>
              <a:rPr lang="en-US" b="0" baseline="0" dirty="0"/>
              <a:t> clean or does it have whiskers hanging down?</a:t>
            </a:r>
          </a:p>
          <a:p>
            <a:pPr marL="171450" indent="-171450">
              <a:buFont typeface="Arial"/>
              <a:buChar char="•"/>
            </a:pPr>
            <a:r>
              <a:rPr lang="en-US" b="0" baseline="0" dirty="0"/>
              <a:t>How many dorsal fins does it have?  </a:t>
            </a:r>
          </a:p>
          <a:p>
            <a:pPr marL="171450" indent="-171450">
              <a:buFont typeface="Arial"/>
              <a:buChar char="•"/>
            </a:pPr>
            <a:r>
              <a:rPr lang="en-US" b="0" baseline="0" dirty="0"/>
              <a:t>What does its nose or snout look like </a:t>
            </a:r>
            <a:r>
              <a:rPr lang="mr-IN" b="0" baseline="0" dirty="0"/>
              <a:t>–</a:t>
            </a:r>
            <a:r>
              <a:rPr lang="en-US" b="0" baseline="0" dirty="0"/>
              <a:t> long and pointy like a duck’s bill or rounded?</a:t>
            </a:r>
          </a:p>
          <a:p>
            <a:pPr marL="171450" indent="-171450">
              <a:buFont typeface="Arial"/>
              <a:buChar char="•"/>
            </a:pPr>
            <a:r>
              <a:rPr lang="en-US" b="0" baseline="0" dirty="0"/>
              <a:t>What does its tail look like </a:t>
            </a:r>
            <a:r>
              <a:rPr lang="mr-IN" b="0" baseline="0" dirty="0"/>
              <a:t>–</a:t>
            </a:r>
            <a:r>
              <a:rPr lang="en-US" b="0" baseline="0" dirty="0"/>
              <a:t> rounded or square or forked?</a:t>
            </a:r>
          </a:p>
          <a:p>
            <a:pPr marL="171450" indent="-171450">
              <a:buFont typeface="Arial"/>
              <a:buChar char="•"/>
            </a:pPr>
            <a:endParaRPr lang="en-US" b="1" baseline="0" dirty="0"/>
          </a:p>
          <a:p>
            <a:pPr marL="171450" indent="-171450">
              <a:buFont typeface="Arial"/>
              <a:buChar char="•"/>
            </a:pPr>
            <a:r>
              <a:rPr lang="en-US" b="1" baseline="0" dirty="0"/>
              <a:t>Notice they all have the same genus name: </a:t>
            </a:r>
            <a:r>
              <a:rPr lang="en-US" b="1" baseline="0" dirty="0" err="1"/>
              <a:t>Fundulus</a:t>
            </a:r>
            <a:r>
              <a:rPr lang="en-US" b="1" baseline="0" dirty="0"/>
              <a:t>! </a:t>
            </a:r>
          </a:p>
          <a:p>
            <a:endParaRPr lang="en-US" baseline="0" dirty="0"/>
          </a:p>
        </p:txBody>
      </p:sp>
      <p:sp>
        <p:nvSpPr>
          <p:cNvPr id="4" name="Slide Number Placeholder 3"/>
          <p:cNvSpPr>
            <a:spLocks noGrp="1"/>
          </p:cNvSpPr>
          <p:nvPr>
            <p:ph type="sldNum" sz="quarter" idx="10"/>
          </p:nvPr>
        </p:nvSpPr>
        <p:spPr/>
        <p:txBody>
          <a:bodyPr/>
          <a:lstStyle/>
          <a:p>
            <a:fld id="{FD4CF046-4C50-5D46-9801-316FE39131B4}" type="slidenum">
              <a:rPr lang="en-US" smtClean="0"/>
              <a:t>2</a:t>
            </a:fld>
            <a:endParaRPr lang="en-US"/>
          </a:p>
        </p:txBody>
      </p:sp>
    </p:spTree>
    <p:extLst>
      <p:ext uri="{BB962C8B-B14F-4D97-AF65-F5344CB8AC3E}">
        <p14:creationId xmlns:p14="http://schemas.microsoft.com/office/powerpoint/2010/main" val="1104908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Fish vs salinity vs location to tie it all together with the Estuary River concepts 					</a:t>
            </a:r>
            <a:endParaRPr lang="en-US" b="1" dirty="0"/>
          </a:p>
          <a:p>
            <a:pPr lvl="0"/>
            <a:r>
              <a:rPr lang="en-US" b="1" dirty="0" smtClean="0"/>
              <a:t>Think about </a:t>
            </a:r>
            <a:r>
              <a:rPr lang="en-US" b="1" dirty="0"/>
              <a:t>each species individually in comparison to the salt we mapped out and the topics that we discussed. </a:t>
            </a:r>
          </a:p>
          <a:p>
            <a:pPr lvl="0"/>
            <a:endParaRPr lang="en-US" b="1" dirty="0"/>
          </a:p>
          <a:p>
            <a:pPr lvl="0"/>
            <a:r>
              <a:rPr lang="en-US" b="1" dirty="0"/>
              <a:t>Answer: Fish have preferences but they have a wider tolerance. </a:t>
            </a:r>
          </a:p>
          <a:p>
            <a:pPr marL="171450" lvl="0" indent="-171450">
              <a:buFont typeface="Arial" panose="020B0604020202020204" pitchFamily="34" charset="0"/>
              <a:buChar char="•"/>
            </a:pPr>
            <a:r>
              <a:rPr lang="en-US" b="1" dirty="0"/>
              <a:t>Mummichog likes marsh so they are extremely tolerate of salt concentrations </a:t>
            </a:r>
          </a:p>
          <a:p>
            <a:pPr marL="171450" lvl="0" indent="-171450">
              <a:buFont typeface="Arial" panose="020B0604020202020204" pitchFamily="34" charset="0"/>
              <a:buChar char="•"/>
            </a:pPr>
            <a:r>
              <a:rPr lang="en-US" b="1" dirty="0"/>
              <a:t>Banded prefers fresh, but can tolerate brackish</a:t>
            </a:r>
          </a:p>
          <a:p>
            <a:pPr marL="171450" lvl="0" indent="-171450">
              <a:buFont typeface="Arial" panose="020B0604020202020204" pitchFamily="34" charset="0"/>
              <a:buChar char="•"/>
            </a:pPr>
            <a:r>
              <a:rPr lang="en-US" b="1" dirty="0"/>
              <a:t>Striped prefer salty. They can venture into the brackish section but remain pretty salty </a:t>
            </a:r>
          </a:p>
        </p:txBody>
      </p:sp>
      <p:sp>
        <p:nvSpPr>
          <p:cNvPr id="4" name="Slide Number Placeholder 3"/>
          <p:cNvSpPr>
            <a:spLocks noGrp="1"/>
          </p:cNvSpPr>
          <p:nvPr>
            <p:ph type="sldNum" sz="quarter" idx="10"/>
          </p:nvPr>
        </p:nvSpPr>
        <p:spPr/>
        <p:txBody>
          <a:bodyPr/>
          <a:lstStyle/>
          <a:p>
            <a:fld id="{FD4CF046-4C50-5D46-9801-316FE39131B4}" type="slidenum">
              <a:rPr lang="en-US" smtClean="0"/>
              <a:t>21</a:t>
            </a:fld>
            <a:endParaRPr lang="en-US"/>
          </a:p>
        </p:txBody>
      </p:sp>
    </p:spTree>
    <p:extLst>
      <p:ext uri="{BB962C8B-B14F-4D97-AF65-F5344CB8AC3E}">
        <p14:creationId xmlns:p14="http://schemas.microsoft.com/office/powerpoint/2010/main" val="1214068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Mummichog</a:t>
            </a:r>
            <a:r>
              <a:rPr lang="en-US" dirty="0" smtClean="0"/>
              <a:t> are linked</a:t>
            </a:r>
            <a:r>
              <a:rPr lang="en-US" baseline="0" dirty="0" smtClean="0"/>
              <a:t> to the estuary and the ocean</a:t>
            </a:r>
          </a:p>
          <a:p>
            <a:r>
              <a:rPr lang="en-US" baseline="0" dirty="0" smtClean="0"/>
              <a:t>Banded are widely distributed in freshwater streams and creeks.</a:t>
            </a:r>
            <a:endParaRPr lang="en-US" dirty="0"/>
          </a:p>
        </p:txBody>
      </p:sp>
      <p:sp>
        <p:nvSpPr>
          <p:cNvPr id="4" name="Slide Number Placeholder 3"/>
          <p:cNvSpPr>
            <a:spLocks noGrp="1"/>
          </p:cNvSpPr>
          <p:nvPr>
            <p:ph type="sldNum" sz="quarter" idx="5"/>
          </p:nvPr>
        </p:nvSpPr>
        <p:spPr/>
        <p:txBody>
          <a:bodyPr/>
          <a:lstStyle/>
          <a:p>
            <a:fld id="{FD4CF046-4C50-5D46-9801-316FE39131B4}" type="slidenum">
              <a:rPr lang="en-US" smtClean="0"/>
              <a:t>22</a:t>
            </a:fld>
            <a:endParaRPr lang="en-US"/>
          </a:p>
        </p:txBody>
      </p:sp>
    </p:spTree>
    <p:extLst>
      <p:ext uri="{BB962C8B-B14F-4D97-AF65-F5344CB8AC3E}">
        <p14:creationId xmlns:p14="http://schemas.microsoft.com/office/powerpoint/2010/main" val="4279937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our estuary/river concepts </a:t>
            </a:r>
            <a:r>
              <a:rPr lang="mr-IN" baseline="0" dirty="0"/>
              <a:t>–</a:t>
            </a:r>
            <a:r>
              <a:rPr lang="en-US" baseline="0" dirty="0"/>
              <a:t> which ones have we talked about?					</a:t>
            </a:r>
          </a:p>
          <a:p>
            <a:r>
              <a:rPr lang="en-US" b="1" baseline="0" dirty="0"/>
              <a:t>So far, all arrows point to an ESTUARY! </a:t>
            </a:r>
          </a:p>
          <a:p>
            <a:endParaRPr lang="en-US" b="1" baseline="0" dirty="0"/>
          </a:p>
          <a:p>
            <a:r>
              <a:rPr lang="en-US" b="1" baseline="0" dirty="0"/>
              <a:t>*We have not discussed tides in the Hudson but they are certainly a critical part of the Hudson </a:t>
            </a:r>
            <a:r>
              <a:rPr lang="mr-IN" b="1" baseline="0" dirty="0"/>
              <a:t>–</a:t>
            </a:r>
            <a:r>
              <a:rPr lang="en-US" b="1" baseline="0" dirty="0"/>
              <a:t> with tidal ranges varying from 3 to 6 ft. depending on where you are in the estuary. This is an investigation you can have with your student group using data you collect or looking at data you find online. </a:t>
            </a:r>
          </a:p>
        </p:txBody>
      </p:sp>
      <p:sp>
        <p:nvSpPr>
          <p:cNvPr id="4" name="Slide Number Placeholder 3"/>
          <p:cNvSpPr>
            <a:spLocks noGrp="1"/>
          </p:cNvSpPr>
          <p:nvPr>
            <p:ph type="sldNum" sz="quarter" idx="5"/>
          </p:nvPr>
        </p:nvSpPr>
        <p:spPr/>
        <p:txBody>
          <a:bodyPr/>
          <a:lstStyle/>
          <a:p>
            <a:fld id="{FD4CF046-4C50-5D46-9801-316FE39131B4}" type="slidenum">
              <a:rPr lang="en-US" smtClean="0"/>
              <a:t>24</a:t>
            </a:fld>
            <a:endParaRPr lang="en-US"/>
          </a:p>
        </p:txBody>
      </p:sp>
    </p:spTree>
    <p:extLst>
      <p:ext uri="{BB962C8B-B14F-4D97-AF65-F5344CB8AC3E}">
        <p14:creationId xmlns:p14="http://schemas.microsoft.com/office/powerpoint/2010/main" val="1833121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finished lesson 1 now move on to lesson 2 and then 3</a:t>
            </a:r>
            <a:endParaRPr lang="en-US" dirty="0"/>
          </a:p>
        </p:txBody>
      </p:sp>
      <p:sp>
        <p:nvSpPr>
          <p:cNvPr id="4" name="Slide Number Placeholder 3"/>
          <p:cNvSpPr>
            <a:spLocks noGrp="1"/>
          </p:cNvSpPr>
          <p:nvPr>
            <p:ph type="sldNum" sz="quarter" idx="10"/>
          </p:nvPr>
        </p:nvSpPr>
        <p:spPr/>
        <p:txBody>
          <a:bodyPr/>
          <a:lstStyle/>
          <a:p>
            <a:fld id="{FD4CF046-4C50-5D46-9801-316FE39131B4}" type="slidenum">
              <a:rPr lang="en-US" smtClean="0"/>
              <a:t>25</a:t>
            </a:fld>
            <a:endParaRPr lang="en-US"/>
          </a:p>
        </p:txBody>
      </p:sp>
    </p:spTree>
    <p:extLst>
      <p:ext uri="{BB962C8B-B14F-4D97-AF65-F5344CB8AC3E}">
        <p14:creationId xmlns:p14="http://schemas.microsoft.com/office/powerpoint/2010/main" val="2387919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Fundulus</a:t>
            </a:r>
            <a:r>
              <a:rPr lang="en-US" b="1" baseline="0" dirty="0"/>
              <a:t> means bottom</a:t>
            </a:r>
            <a:r>
              <a:rPr lang="en-US" baseline="0" dirty="0"/>
              <a:t>  - </a:t>
            </a:r>
            <a:r>
              <a:rPr lang="en-US" baseline="0" dirty="0" err="1"/>
              <a:t>diaphanus</a:t>
            </a:r>
            <a:r>
              <a:rPr lang="en-US" baseline="0" dirty="0"/>
              <a:t> is transparent </a:t>
            </a:r>
            <a:r>
              <a:rPr lang="mr-IN" baseline="0" dirty="0"/>
              <a:t>–</a:t>
            </a:r>
            <a:r>
              <a:rPr lang="en-US" baseline="0" dirty="0"/>
              <a:t> </a:t>
            </a:r>
            <a:r>
              <a:rPr lang="en-US" baseline="0" dirty="0" err="1"/>
              <a:t>heteroclitus</a:t>
            </a:r>
            <a:r>
              <a:rPr lang="en-US" baseline="0" dirty="0"/>
              <a:t> means irregular or unusual </a:t>
            </a:r>
            <a:r>
              <a:rPr lang="mr-IN" baseline="0" dirty="0"/>
              <a:t>–</a:t>
            </a:r>
            <a:r>
              <a:rPr lang="en-US" baseline="0" dirty="0"/>
              <a:t> </a:t>
            </a:r>
            <a:r>
              <a:rPr lang="en-US" baseline="0" dirty="0" err="1"/>
              <a:t>majalis</a:t>
            </a:r>
            <a:r>
              <a:rPr lang="en-US" baseline="0" dirty="0"/>
              <a:t> means May </a:t>
            </a:r>
          </a:p>
          <a:p>
            <a:r>
              <a:rPr lang="en-US" baseline="0" dirty="0" err="1"/>
              <a:t>Killi</a:t>
            </a:r>
            <a:r>
              <a:rPr lang="en-US" baseline="0" dirty="0"/>
              <a:t> from Dutch </a:t>
            </a:r>
            <a:r>
              <a:rPr lang="en-US" baseline="0" dirty="0" err="1"/>
              <a:t>Kilde</a:t>
            </a:r>
            <a:r>
              <a:rPr lang="en-US" baseline="0" dirty="0"/>
              <a:t> for small creek or puddle</a:t>
            </a:r>
          </a:p>
          <a:p>
            <a:r>
              <a:rPr lang="en-US" baseline="0" dirty="0"/>
              <a:t>Immature female striped </a:t>
            </a:r>
            <a:r>
              <a:rPr lang="en-US" baseline="0" dirty="0" err="1"/>
              <a:t>killi</a:t>
            </a:r>
            <a:r>
              <a:rPr lang="en-US" baseline="0" dirty="0"/>
              <a:t> have vertical bands </a:t>
            </a:r>
            <a:r>
              <a:rPr lang="mr-IN" baseline="0" dirty="0"/>
              <a:t>–</a:t>
            </a:r>
            <a:r>
              <a:rPr lang="en-US" baseline="0" dirty="0"/>
              <a:t> transition to horizontal but a few vertical remain as adults. </a:t>
            </a:r>
            <a:endParaRPr lang="en-US" dirty="0"/>
          </a:p>
          <a:p>
            <a:r>
              <a:rPr lang="en-US" dirty="0"/>
              <a:t>Go through male and female on two banded and then ask about the top one </a:t>
            </a:r>
            <a:r>
              <a:rPr lang="mr-IN" dirty="0"/>
              <a:t>–</a:t>
            </a:r>
            <a:r>
              <a:rPr lang="en-US" dirty="0"/>
              <a:t>				</a:t>
            </a:r>
          </a:p>
          <a:p>
            <a:r>
              <a:rPr lang="en-US" b="1" dirty="0"/>
              <a:t>BANDED: This is a Male Banded on the left and this is a Female Banded on the bottom right. Now which one do you think the top fish is? </a:t>
            </a:r>
          </a:p>
          <a:p>
            <a:endParaRPr lang="en-US" b="1" dirty="0"/>
          </a:p>
          <a:p>
            <a:r>
              <a:rPr lang="en-US" b="1" dirty="0"/>
              <a:t>POLL QUESTION: IT’S A MALE! </a:t>
            </a:r>
          </a:p>
          <a:p>
            <a:endParaRPr lang="en-US" b="1" dirty="0"/>
          </a:p>
        </p:txBody>
      </p:sp>
      <p:sp>
        <p:nvSpPr>
          <p:cNvPr id="4" name="Slide Number Placeholder 3"/>
          <p:cNvSpPr>
            <a:spLocks noGrp="1"/>
          </p:cNvSpPr>
          <p:nvPr>
            <p:ph type="sldNum" sz="quarter" idx="10"/>
          </p:nvPr>
        </p:nvSpPr>
        <p:spPr/>
        <p:txBody>
          <a:bodyPr/>
          <a:lstStyle/>
          <a:p>
            <a:fld id="{FD4CF046-4C50-5D46-9801-316FE39131B4}" type="slidenum">
              <a:rPr lang="en-US" smtClean="0"/>
              <a:t>3</a:t>
            </a:fld>
            <a:endParaRPr lang="en-US"/>
          </a:p>
        </p:txBody>
      </p:sp>
    </p:spTree>
    <p:extLst>
      <p:ext uri="{BB962C8B-B14F-4D97-AF65-F5344CB8AC3E}">
        <p14:creationId xmlns:p14="http://schemas.microsoft.com/office/powerpoint/2010/main" val="110490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that these species are all alike, many shown in this picture. </a:t>
            </a:r>
            <a:r>
              <a:rPr lang="en-US" b="1" dirty="0"/>
              <a:t>What can you ID about this picture that all </a:t>
            </a:r>
            <a:r>
              <a:rPr lang="en-US" b="1" dirty="0" err="1"/>
              <a:t>killis</a:t>
            </a:r>
            <a:r>
              <a:rPr lang="en-US" b="1" dirty="0"/>
              <a:t> share? </a:t>
            </a:r>
          </a:p>
          <a:p>
            <a:r>
              <a:rPr lang="en-US" b="1" dirty="0"/>
              <a:t>Write in chat, let’s see how it stacks up! </a:t>
            </a:r>
            <a:endParaRPr lang="en-US" b="1" dirty="0" smtClean="0"/>
          </a:p>
          <a:p>
            <a:r>
              <a:rPr lang="en-US" dirty="0" smtClean="0"/>
              <a:t>Ways </a:t>
            </a:r>
            <a:r>
              <a:rPr lang="en-US" dirty="0"/>
              <a:t>that they are all alike: </a:t>
            </a:r>
          </a:p>
          <a:p>
            <a:pPr marL="171450" indent="-171450">
              <a:buFont typeface="Arial" panose="020B0604020202020204" pitchFamily="34" charset="0"/>
              <a:buChar char="•"/>
            </a:pPr>
            <a:r>
              <a:rPr lang="en-US" dirty="0"/>
              <a:t>Place on the food chain </a:t>
            </a:r>
          </a:p>
          <a:p>
            <a:pPr marL="171450" indent="-171450">
              <a:buFont typeface="Arial" panose="020B0604020202020204" pitchFamily="34" charset="0"/>
              <a:buChar char="•"/>
            </a:pPr>
            <a:r>
              <a:rPr lang="en-US" dirty="0"/>
              <a:t>Counter shading </a:t>
            </a:r>
          </a:p>
          <a:p>
            <a:pPr marL="171450" indent="-171450">
              <a:buFont typeface="Arial" panose="020B0604020202020204" pitchFamily="34" charset="0"/>
              <a:buChar char="•"/>
            </a:pPr>
            <a:r>
              <a:rPr lang="en-US" dirty="0"/>
              <a:t>Stripes as disruptive camouflage </a:t>
            </a:r>
          </a:p>
          <a:p>
            <a:pPr marL="171450" indent="-171450">
              <a:buFont typeface="Arial" panose="020B0604020202020204" pitchFamily="34" charset="0"/>
              <a:buChar char="•"/>
            </a:pPr>
            <a:r>
              <a:rPr lang="en-US" dirty="0"/>
              <a:t>Mouth position, eye position </a:t>
            </a:r>
          </a:p>
          <a:p>
            <a:pPr marL="171450" indent="-171450">
              <a:buFont typeface="Arial" panose="020B0604020202020204" pitchFamily="34" charset="0"/>
              <a:buChar char="•"/>
            </a:pPr>
            <a:r>
              <a:rPr lang="en-US" dirty="0"/>
              <a:t>Difference in coloration between males and females- something it is harder to tell the difference between the male and female </a:t>
            </a:r>
          </a:p>
          <a:p>
            <a:pPr marL="171450" indent="-171450">
              <a:buFont typeface="Arial" panose="020B0604020202020204" pitchFamily="34" charset="0"/>
              <a:buChar char="•"/>
            </a:pPr>
            <a:r>
              <a:rPr lang="en-US" dirty="0"/>
              <a:t>Live close to shore- within 100 feet </a:t>
            </a:r>
          </a:p>
          <a:p>
            <a:pPr marL="171450" indent="-171450">
              <a:buFont typeface="Arial" panose="020B0604020202020204" pitchFamily="34" charset="0"/>
              <a:buChar char="•"/>
            </a:pPr>
            <a:r>
              <a:rPr lang="en-US" dirty="0"/>
              <a:t>All Native to the Hudson </a:t>
            </a:r>
          </a:p>
        </p:txBody>
      </p:sp>
      <p:sp>
        <p:nvSpPr>
          <p:cNvPr id="4" name="Slide Number Placeholder 3"/>
          <p:cNvSpPr>
            <a:spLocks noGrp="1"/>
          </p:cNvSpPr>
          <p:nvPr>
            <p:ph type="sldNum" sz="quarter" idx="10"/>
          </p:nvPr>
        </p:nvSpPr>
        <p:spPr/>
        <p:txBody>
          <a:bodyPr/>
          <a:lstStyle/>
          <a:p>
            <a:fld id="{FD4CF046-4C50-5D46-9801-316FE39131B4}" type="slidenum">
              <a:rPr lang="en-US" smtClean="0"/>
              <a:t>4</a:t>
            </a:fld>
            <a:endParaRPr lang="en-US"/>
          </a:p>
        </p:txBody>
      </p:sp>
    </p:spTree>
    <p:extLst>
      <p:ext uri="{BB962C8B-B14F-4D97-AF65-F5344CB8AC3E}">
        <p14:creationId xmlns:p14="http://schemas.microsoft.com/office/powerpoint/2010/main" val="110490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Mummichogs can jump across land and navigate from one tide pool to another </a:t>
            </a:r>
            <a:r>
              <a:rPr lang="en-US" baseline="0" dirty="0" smtClean="0"/>
              <a:t> VIDEO is (13 </a:t>
            </a:r>
            <a:r>
              <a:rPr lang="en-US" baseline="0" dirty="0" err="1" smtClean="0"/>
              <a:t>secs</a:t>
            </a:r>
            <a:r>
              <a:rPr lang="en-US" baseline="0" dirty="0" smtClean="0"/>
              <a:t>)</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Also note about Striped </a:t>
            </a:r>
            <a:r>
              <a:rPr lang="en-US" baseline="0" dirty="0" err="1"/>
              <a:t>Killi</a:t>
            </a:r>
            <a:r>
              <a:rPr lang="en-US" baseline="0" dirty="0"/>
              <a:t> and their ability to water seek with tidal change and their getting left in tide pools and chasing the </a:t>
            </a:r>
            <a:r>
              <a:rPr lang="en-US" baseline="0" dirty="0" smtClean="0"/>
              <a:t>ebb tide out</a:t>
            </a:r>
            <a:r>
              <a:rPr lang="en-US" baseline="0" dirty="0"/>
              <a:t>							</a:t>
            </a:r>
            <a:endParaRPr lang="en-US" baseline="0" dirty="0" smtClean="0"/>
          </a:p>
          <a:p>
            <a:r>
              <a:rPr lang="en-US" baseline="0" dirty="0" smtClean="0"/>
              <a:t>Eyes </a:t>
            </a:r>
            <a:r>
              <a:rPr lang="en-US" baseline="0" dirty="0"/>
              <a:t>identify the shininess of the water so they can flop to the reflectivity to find water! Therefore, they need the sunlight to see the reflectivity </a:t>
            </a:r>
          </a:p>
          <a:p>
            <a:pPr marL="171450" indent="-171450">
              <a:buFont typeface="Arial" panose="020B0604020202020204" pitchFamily="34" charset="0"/>
              <a:buChar char="•"/>
            </a:pPr>
            <a:r>
              <a:rPr lang="en-US" baseline="0" dirty="0"/>
              <a:t>Use their tails to pop/flop to their water body. </a:t>
            </a:r>
          </a:p>
          <a:p>
            <a:pPr marL="171450" indent="-171450">
              <a:buFont typeface="Arial" panose="020B0604020202020204" pitchFamily="34" charset="0"/>
              <a:buChar char="•"/>
            </a:pPr>
            <a:r>
              <a:rPr lang="en-US" baseline="0" dirty="0"/>
              <a:t>Once airborne, the fish put their heads straight up to get a better look around and search for nearby pools </a:t>
            </a:r>
            <a:endParaRPr lang="en-US" dirty="0"/>
          </a:p>
        </p:txBody>
      </p:sp>
      <p:sp>
        <p:nvSpPr>
          <p:cNvPr id="4" name="Slide Number Placeholder 3"/>
          <p:cNvSpPr>
            <a:spLocks noGrp="1"/>
          </p:cNvSpPr>
          <p:nvPr>
            <p:ph type="sldNum" sz="quarter" idx="10"/>
          </p:nvPr>
        </p:nvSpPr>
        <p:spPr/>
        <p:txBody>
          <a:bodyPr/>
          <a:lstStyle/>
          <a:p>
            <a:fld id="{FD4CF046-4C50-5D46-9801-316FE39131B4}" type="slidenum">
              <a:rPr lang="en-US" smtClean="0"/>
              <a:t>5</a:t>
            </a:fld>
            <a:endParaRPr lang="en-US"/>
          </a:p>
        </p:txBody>
      </p:sp>
    </p:spTree>
    <p:extLst>
      <p:ext uri="{BB962C8B-B14F-4D97-AF65-F5344CB8AC3E}">
        <p14:creationId xmlns:p14="http://schemas.microsoft.com/office/powerpoint/2010/main" val="506613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Learned about the </a:t>
            </a:r>
            <a:r>
              <a:rPr lang="en-US" dirty="0" err="1"/>
              <a:t>killi</a:t>
            </a:r>
            <a:r>
              <a:rPr lang="en-US" dirty="0"/>
              <a:t> as a group </a:t>
            </a:r>
            <a:r>
              <a:rPr lang="mr-IN" dirty="0"/>
              <a:t>–</a:t>
            </a:r>
            <a:r>
              <a:rPr lang="en-US" dirty="0"/>
              <a:t> now lets focus in on them each a bit more and how the</a:t>
            </a:r>
            <a:r>
              <a:rPr lang="en-US" baseline="0" dirty="0"/>
              <a:t> adaptations and rolls in the ecosystem Laurel mentioned work for each species</a:t>
            </a:r>
          </a:p>
          <a:p>
            <a:r>
              <a:rPr lang="en-US" baseline="0" dirty="0"/>
              <a:t>Feed on insects, nymphs, small crustaceans etc.</a:t>
            </a:r>
            <a:r>
              <a:rPr lang="en-US" dirty="0"/>
              <a:t>	</a:t>
            </a:r>
          </a:p>
        </p:txBody>
      </p:sp>
      <p:sp>
        <p:nvSpPr>
          <p:cNvPr id="4" name="Slide Number Placeholder 3"/>
          <p:cNvSpPr>
            <a:spLocks noGrp="1"/>
          </p:cNvSpPr>
          <p:nvPr>
            <p:ph type="sldNum" sz="quarter" idx="10"/>
          </p:nvPr>
        </p:nvSpPr>
        <p:spPr/>
        <p:txBody>
          <a:bodyPr/>
          <a:lstStyle/>
          <a:p>
            <a:fld id="{FD4CF046-4C50-5D46-9801-316FE39131B4}" type="slidenum">
              <a:rPr lang="en-US" smtClean="0"/>
              <a:t>6</a:t>
            </a:fld>
            <a:endParaRPr lang="en-US"/>
          </a:p>
        </p:txBody>
      </p:sp>
    </p:spTree>
    <p:extLst>
      <p:ext uri="{BB962C8B-B14F-4D97-AF65-F5344CB8AC3E}">
        <p14:creationId xmlns:p14="http://schemas.microsoft.com/office/powerpoint/2010/main" val="374916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While </a:t>
            </a:r>
            <a:r>
              <a:rPr lang="en-US" b="1" baseline="0" dirty="0"/>
              <a:t>different </a:t>
            </a:r>
            <a:r>
              <a:rPr lang="en-US" b="1" baseline="0" dirty="0" err="1"/>
              <a:t>killis</a:t>
            </a:r>
            <a:r>
              <a:rPr lang="en-US" b="1" baseline="0" dirty="0"/>
              <a:t> are similar </a:t>
            </a:r>
            <a:r>
              <a:rPr lang="en-US" b="1" baseline="0" dirty="0" smtClean="0"/>
              <a:t>they </a:t>
            </a:r>
            <a:r>
              <a:rPr lang="en-US" b="1" baseline="0" dirty="0"/>
              <a:t>vary in several ways</a:t>
            </a:r>
            <a:r>
              <a:rPr lang="mr-IN" b="1" baseline="0" dirty="0"/>
              <a:t>…</a:t>
            </a:r>
            <a:r>
              <a:rPr lang="en-US" b="1" baseline="0" dirty="0"/>
              <a:t>their size and lifespan...</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 What does their size and life span have to do with their role in the ecosystem?</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1" baseline="0" dirty="0"/>
              <a:t>Call out answer?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1" baseline="0" dirty="0" smtClean="0"/>
              <a:t>We </a:t>
            </a:r>
            <a:r>
              <a:rPr lang="en-US" b="1" baseline="0" dirty="0"/>
              <a:t>are going to focus in a bit on their differences and what that can tell us about the overall ecosystem.</a:t>
            </a:r>
            <a:endParaRPr lang="en-US" b="1" dirty="0"/>
          </a:p>
          <a:p>
            <a:endParaRPr lang="en-US" dirty="0"/>
          </a:p>
        </p:txBody>
      </p:sp>
      <p:sp>
        <p:nvSpPr>
          <p:cNvPr id="4" name="Slide Number Placeholder 3"/>
          <p:cNvSpPr>
            <a:spLocks noGrp="1"/>
          </p:cNvSpPr>
          <p:nvPr>
            <p:ph type="sldNum" sz="quarter" idx="10"/>
          </p:nvPr>
        </p:nvSpPr>
        <p:spPr/>
        <p:txBody>
          <a:bodyPr/>
          <a:lstStyle/>
          <a:p>
            <a:fld id="{FD4CF046-4C50-5D46-9801-316FE39131B4}" type="slidenum">
              <a:rPr lang="en-US" smtClean="0"/>
              <a:t>7</a:t>
            </a:fld>
            <a:endParaRPr lang="en-US"/>
          </a:p>
        </p:txBody>
      </p:sp>
    </p:spTree>
    <p:extLst>
      <p:ext uri="{BB962C8B-B14F-4D97-AF65-F5344CB8AC3E}">
        <p14:creationId xmlns:p14="http://schemas.microsoft.com/office/powerpoint/2010/main" val="240902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Slide Number Placeholder 3"/>
          <p:cNvSpPr>
            <a:spLocks noGrp="1"/>
          </p:cNvSpPr>
          <p:nvPr>
            <p:ph type="sldNum" sz="quarter" idx="10"/>
          </p:nvPr>
        </p:nvSpPr>
        <p:spPr/>
        <p:txBody>
          <a:bodyPr/>
          <a:lstStyle/>
          <a:p>
            <a:fld id="{FD4CF046-4C50-5D46-9801-316FE39131B4}" type="slidenum">
              <a:rPr lang="en-US" smtClean="0"/>
              <a:t>8</a:t>
            </a:fld>
            <a:endParaRPr lang="en-US"/>
          </a:p>
        </p:txBody>
      </p:sp>
    </p:spTree>
    <p:extLst>
      <p:ext uri="{BB962C8B-B14F-4D97-AF65-F5344CB8AC3E}">
        <p14:creationId xmlns:p14="http://schemas.microsoft.com/office/powerpoint/2010/main" val="3596762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2015 DITL and WSF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Write it down on their piece of paper: 			</a:t>
            </a:r>
            <a:r>
              <a:rPr lang="en-US" baseline="0" dirty="0"/>
              <a:t>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Between </a:t>
            </a:r>
            <a:r>
              <a:rPr lang="en-US" b="1" dirty="0"/>
              <a:t>what river miles did we find Striped Killifish </a:t>
            </a:r>
            <a:r>
              <a:rPr lang="en-US" dirty="0"/>
              <a:t>(~RM -10 to RM 15) </a:t>
            </a:r>
            <a:r>
              <a:rPr lang="en-US" baseline="0" dirty="0"/>
              <a:t> - estimates since they will not be able to tell		</a:t>
            </a:r>
          </a:p>
          <a:p>
            <a:r>
              <a:rPr lang="en-US" b="1" dirty="0"/>
              <a:t>Between what river miles did we find Mummichog </a:t>
            </a:r>
            <a:r>
              <a:rPr lang="en-US" dirty="0"/>
              <a:t>(RM</a:t>
            </a:r>
            <a:r>
              <a:rPr lang="en-US" baseline="0" dirty="0"/>
              <a:t> 15 to RM 98) </a:t>
            </a:r>
          </a:p>
          <a:p>
            <a:r>
              <a:rPr lang="en-US" b="1" baseline="0" dirty="0"/>
              <a:t>Between what river miles did we find Banded killifish </a:t>
            </a:r>
            <a:r>
              <a:rPr lang="en-US" baseline="0" dirty="0"/>
              <a:t>(RM 15 to RM 155)  </a:t>
            </a:r>
          </a:p>
          <a:p>
            <a:endParaRPr lang="en-US" baseline="0" dirty="0"/>
          </a:p>
          <a:p>
            <a:r>
              <a:rPr lang="en-US" b="1" baseline="0" dirty="0"/>
              <a:t>Which one was found in the most locations?</a:t>
            </a:r>
          </a:p>
        </p:txBody>
      </p:sp>
      <p:sp>
        <p:nvSpPr>
          <p:cNvPr id="4" name="Slide Number Placeholder 3"/>
          <p:cNvSpPr>
            <a:spLocks noGrp="1"/>
          </p:cNvSpPr>
          <p:nvPr>
            <p:ph type="sldNum" sz="quarter" idx="5"/>
          </p:nvPr>
        </p:nvSpPr>
        <p:spPr/>
        <p:txBody>
          <a:bodyPr/>
          <a:lstStyle/>
          <a:p>
            <a:fld id="{FD4CF046-4C50-5D46-9801-316FE39131B4}" type="slidenum">
              <a:rPr lang="en-US" smtClean="0"/>
              <a:t>9</a:t>
            </a:fld>
            <a:endParaRPr lang="en-US"/>
          </a:p>
        </p:txBody>
      </p:sp>
    </p:spTree>
    <p:extLst>
      <p:ext uri="{BB962C8B-B14F-4D97-AF65-F5344CB8AC3E}">
        <p14:creationId xmlns:p14="http://schemas.microsoft.com/office/powerpoint/2010/main" val="913080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C60527-C10C-D84B-84B4-E2BA3ABF90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2FFB9D0-8B14-AB4F-A3EA-5B7D461D1D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EE274A2-67F6-7A4A-8A1E-59B9A358767F}"/>
              </a:ext>
            </a:extLst>
          </p:cNvPr>
          <p:cNvSpPr>
            <a:spLocks noGrp="1"/>
          </p:cNvSpPr>
          <p:nvPr>
            <p:ph type="dt" sz="half" idx="10"/>
          </p:nvPr>
        </p:nvSpPr>
        <p:spPr/>
        <p:txBody>
          <a:bodyPr/>
          <a:lstStyle/>
          <a:p>
            <a:fld id="{F1AF07C7-5FEC-FD45-9102-D30C1250FC55}" type="datetimeFigureOut">
              <a:rPr lang="en-US" smtClean="0"/>
              <a:t>10/12/21</a:t>
            </a:fld>
            <a:endParaRPr lang="en-US"/>
          </a:p>
        </p:txBody>
      </p:sp>
      <p:sp>
        <p:nvSpPr>
          <p:cNvPr id="5" name="Footer Placeholder 4">
            <a:extLst>
              <a:ext uri="{FF2B5EF4-FFF2-40B4-BE49-F238E27FC236}">
                <a16:creationId xmlns:a16="http://schemas.microsoft.com/office/drawing/2014/main" xmlns="" id="{73781D8D-813F-5B40-B2E1-863557926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15CEFD-9E92-8846-B8C4-7EC7420E76F3}"/>
              </a:ext>
            </a:extLst>
          </p:cNvPr>
          <p:cNvSpPr>
            <a:spLocks noGrp="1"/>
          </p:cNvSpPr>
          <p:nvPr>
            <p:ph type="sldNum" sz="quarter" idx="12"/>
          </p:nvPr>
        </p:nvSpPr>
        <p:spPr/>
        <p:txBody>
          <a:bodyPr/>
          <a:lstStyle/>
          <a:p>
            <a:fld id="{F804FDDC-6B28-6F4B-AA5F-AC63034AE0A0}" type="slidenum">
              <a:rPr lang="en-US" smtClean="0"/>
              <a:t>‹#›</a:t>
            </a:fld>
            <a:endParaRPr lang="en-US"/>
          </a:p>
        </p:txBody>
      </p:sp>
    </p:spTree>
    <p:extLst>
      <p:ext uri="{BB962C8B-B14F-4D97-AF65-F5344CB8AC3E}">
        <p14:creationId xmlns:p14="http://schemas.microsoft.com/office/powerpoint/2010/main" val="181856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01F6B1-EC14-5D42-851F-6B9FC0411E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DF6E23-CB99-A34A-9290-13B315EF80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DE5FDA-41C6-7E45-A89F-CB1A7C37C4A1}"/>
              </a:ext>
            </a:extLst>
          </p:cNvPr>
          <p:cNvSpPr>
            <a:spLocks noGrp="1"/>
          </p:cNvSpPr>
          <p:nvPr>
            <p:ph type="dt" sz="half" idx="10"/>
          </p:nvPr>
        </p:nvSpPr>
        <p:spPr/>
        <p:txBody>
          <a:bodyPr/>
          <a:lstStyle/>
          <a:p>
            <a:fld id="{F1AF07C7-5FEC-FD45-9102-D30C1250FC55}" type="datetimeFigureOut">
              <a:rPr lang="en-US" smtClean="0"/>
              <a:t>10/12/21</a:t>
            </a:fld>
            <a:endParaRPr lang="en-US"/>
          </a:p>
        </p:txBody>
      </p:sp>
      <p:sp>
        <p:nvSpPr>
          <p:cNvPr id="5" name="Footer Placeholder 4">
            <a:extLst>
              <a:ext uri="{FF2B5EF4-FFF2-40B4-BE49-F238E27FC236}">
                <a16:creationId xmlns:a16="http://schemas.microsoft.com/office/drawing/2014/main" xmlns="" id="{F055729B-A965-9146-A4F4-F3B0153A6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020A47E-92CC-8B46-8720-9D7845261162}"/>
              </a:ext>
            </a:extLst>
          </p:cNvPr>
          <p:cNvSpPr>
            <a:spLocks noGrp="1"/>
          </p:cNvSpPr>
          <p:nvPr>
            <p:ph type="sldNum" sz="quarter" idx="12"/>
          </p:nvPr>
        </p:nvSpPr>
        <p:spPr/>
        <p:txBody>
          <a:bodyPr/>
          <a:lstStyle/>
          <a:p>
            <a:fld id="{F804FDDC-6B28-6F4B-AA5F-AC63034AE0A0}" type="slidenum">
              <a:rPr lang="en-US" smtClean="0"/>
              <a:t>‹#›</a:t>
            </a:fld>
            <a:endParaRPr lang="en-US"/>
          </a:p>
        </p:txBody>
      </p:sp>
    </p:spTree>
    <p:extLst>
      <p:ext uri="{BB962C8B-B14F-4D97-AF65-F5344CB8AC3E}">
        <p14:creationId xmlns:p14="http://schemas.microsoft.com/office/powerpoint/2010/main" val="446425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8CB2F4-566F-1748-BB77-5926EBDEEE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BD974F4-6E5F-DC44-84DB-691A8AC77D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285681-C8C7-174C-9D6E-42243008480D}"/>
              </a:ext>
            </a:extLst>
          </p:cNvPr>
          <p:cNvSpPr>
            <a:spLocks noGrp="1"/>
          </p:cNvSpPr>
          <p:nvPr>
            <p:ph type="dt" sz="half" idx="10"/>
          </p:nvPr>
        </p:nvSpPr>
        <p:spPr/>
        <p:txBody>
          <a:bodyPr/>
          <a:lstStyle/>
          <a:p>
            <a:fld id="{F1AF07C7-5FEC-FD45-9102-D30C1250FC55}" type="datetimeFigureOut">
              <a:rPr lang="en-US" smtClean="0"/>
              <a:t>10/12/21</a:t>
            </a:fld>
            <a:endParaRPr lang="en-US"/>
          </a:p>
        </p:txBody>
      </p:sp>
      <p:sp>
        <p:nvSpPr>
          <p:cNvPr id="5" name="Footer Placeholder 4">
            <a:extLst>
              <a:ext uri="{FF2B5EF4-FFF2-40B4-BE49-F238E27FC236}">
                <a16:creationId xmlns:a16="http://schemas.microsoft.com/office/drawing/2014/main" xmlns="" id="{5CE55184-EBA9-1543-93FA-7E4333BF0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4048D4-C6CB-7F40-A233-EE09FC539DEB}"/>
              </a:ext>
            </a:extLst>
          </p:cNvPr>
          <p:cNvSpPr>
            <a:spLocks noGrp="1"/>
          </p:cNvSpPr>
          <p:nvPr>
            <p:ph type="sldNum" sz="quarter" idx="12"/>
          </p:nvPr>
        </p:nvSpPr>
        <p:spPr/>
        <p:txBody>
          <a:bodyPr/>
          <a:lstStyle/>
          <a:p>
            <a:fld id="{F804FDDC-6B28-6F4B-AA5F-AC63034AE0A0}" type="slidenum">
              <a:rPr lang="en-US" smtClean="0"/>
              <a:t>‹#›</a:t>
            </a:fld>
            <a:endParaRPr lang="en-US"/>
          </a:p>
        </p:txBody>
      </p:sp>
    </p:spTree>
    <p:extLst>
      <p:ext uri="{BB962C8B-B14F-4D97-AF65-F5344CB8AC3E}">
        <p14:creationId xmlns:p14="http://schemas.microsoft.com/office/powerpoint/2010/main" val="113024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DA2DF1-5577-B646-B528-F9D448E985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C6C774-0A6E-CE46-9A66-ADFA6C8A67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CE9171-965C-9D48-843E-1410EAE65D03}"/>
              </a:ext>
            </a:extLst>
          </p:cNvPr>
          <p:cNvSpPr>
            <a:spLocks noGrp="1"/>
          </p:cNvSpPr>
          <p:nvPr>
            <p:ph type="dt" sz="half" idx="10"/>
          </p:nvPr>
        </p:nvSpPr>
        <p:spPr/>
        <p:txBody>
          <a:bodyPr/>
          <a:lstStyle/>
          <a:p>
            <a:fld id="{F1AF07C7-5FEC-FD45-9102-D30C1250FC55}" type="datetimeFigureOut">
              <a:rPr lang="en-US" smtClean="0"/>
              <a:t>10/12/21</a:t>
            </a:fld>
            <a:endParaRPr lang="en-US"/>
          </a:p>
        </p:txBody>
      </p:sp>
      <p:sp>
        <p:nvSpPr>
          <p:cNvPr id="5" name="Footer Placeholder 4">
            <a:extLst>
              <a:ext uri="{FF2B5EF4-FFF2-40B4-BE49-F238E27FC236}">
                <a16:creationId xmlns:a16="http://schemas.microsoft.com/office/drawing/2014/main" xmlns="" id="{8063F659-6D5C-8445-8125-6369E3FB9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ECD3D-1542-5440-B059-CCF0BFE7BF39}"/>
              </a:ext>
            </a:extLst>
          </p:cNvPr>
          <p:cNvSpPr>
            <a:spLocks noGrp="1"/>
          </p:cNvSpPr>
          <p:nvPr>
            <p:ph type="sldNum" sz="quarter" idx="12"/>
          </p:nvPr>
        </p:nvSpPr>
        <p:spPr/>
        <p:txBody>
          <a:bodyPr/>
          <a:lstStyle/>
          <a:p>
            <a:fld id="{F804FDDC-6B28-6F4B-AA5F-AC63034AE0A0}" type="slidenum">
              <a:rPr lang="en-US" smtClean="0"/>
              <a:t>‹#›</a:t>
            </a:fld>
            <a:endParaRPr lang="en-US"/>
          </a:p>
        </p:txBody>
      </p:sp>
    </p:spTree>
    <p:extLst>
      <p:ext uri="{BB962C8B-B14F-4D97-AF65-F5344CB8AC3E}">
        <p14:creationId xmlns:p14="http://schemas.microsoft.com/office/powerpoint/2010/main" val="123854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A7B6A5-223A-1640-B74E-F2DA70B89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7F465A-6828-8642-9DC5-FCB9368A0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56E471B-D9C7-8A45-981E-E22AE00B4B79}"/>
              </a:ext>
            </a:extLst>
          </p:cNvPr>
          <p:cNvSpPr>
            <a:spLocks noGrp="1"/>
          </p:cNvSpPr>
          <p:nvPr>
            <p:ph type="dt" sz="half" idx="10"/>
          </p:nvPr>
        </p:nvSpPr>
        <p:spPr/>
        <p:txBody>
          <a:bodyPr/>
          <a:lstStyle/>
          <a:p>
            <a:fld id="{F1AF07C7-5FEC-FD45-9102-D30C1250FC55}" type="datetimeFigureOut">
              <a:rPr lang="en-US" smtClean="0"/>
              <a:t>10/12/21</a:t>
            </a:fld>
            <a:endParaRPr lang="en-US"/>
          </a:p>
        </p:txBody>
      </p:sp>
      <p:sp>
        <p:nvSpPr>
          <p:cNvPr id="5" name="Footer Placeholder 4">
            <a:extLst>
              <a:ext uri="{FF2B5EF4-FFF2-40B4-BE49-F238E27FC236}">
                <a16:creationId xmlns:a16="http://schemas.microsoft.com/office/drawing/2014/main" xmlns="" id="{12C67673-8E64-974F-9604-344A9E11F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C149C6-C520-D348-BB9C-34F0FDCCBDBC}"/>
              </a:ext>
            </a:extLst>
          </p:cNvPr>
          <p:cNvSpPr>
            <a:spLocks noGrp="1"/>
          </p:cNvSpPr>
          <p:nvPr>
            <p:ph type="sldNum" sz="quarter" idx="12"/>
          </p:nvPr>
        </p:nvSpPr>
        <p:spPr/>
        <p:txBody>
          <a:bodyPr/>
          <a:lstStyle/>
          <a:p>
            <a:fld id="{F804FDDC-6B28-6F4B-AA5F-AC63034AE0A0}" type="slidenum">
              <a:rPr lang="en-US" smtClean="0"/>
              <a:t>‹#›</a:t>
            </a:fld>
            <a:endParaRPr lang="en-US"/>
          </a:p>
        </p:txBody>
      </p:sp>
    </p:spTree>
    <p:extLst>
      <p:ext uri="{BB962C8B-B14F-4D97-AF65-F5344CB8AC3E}">
        <p14:creationId xmlns:p14="http://schemas.microsoft.com/office/powerpoint/2010/main" val="439082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CDA464-6EBD-8C4E-A7D8-21B06C1BB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45E96C-7239-1647-8E9B-C205DD5310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A5EA4CA-7EBB-5946-A58E-FA9C3B576A5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D864650-C083-004A-929C-59229126503B}"/>
              </a:ext>
            </a:extLst>
          </p:cNvPr>
          <p:cNvSpPr>
            <a:spLocks noGrp="1"/>
          </p:cNvSpPr>
          <p:nvPr>
            <p:ph type="dt" sz="half" idx="10"/>
          </p:nvPr>
        </p:nvSpPr>
        <p:spPr/>
        <p:txBody>
          <a:bodyPr/>
          <a:lstStyle/>
          <a:p>
            <a:fld id="{F1AF07C7-5FEC-FD45-9102-D30C1250FC55}" type="datetimeFigureOut">
              <a:rPr lang="en-US" smtClean="0"/>
              <a:t>10/12/21</a:t>
            </a:fld>
            <a:endParaRPr lang="en-US"/>
          </a:p>
        </p:txBody>
      </p:sp>
      <p:sp>
        <p:nvSpPr>
          <p:cNvPr id="6" name="Footer Placeholder 5">
            <a:extLst>
              <a:ext uri="{FF2B5EF4-FFF2-40B4-BE49-F238E27FC236}">
                <a16:creationId xmlns:a16="http://schemas.microsoft.com/office/drawing/2014/main" xmlns="" id="{DDD1606E-49C9-E34A-85C8-54D452C431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85E70AD-C75E-454D-92E7-938BFD90B3D8}"/>
              </a:ext>
            </a:extLst>
          </p:cNvPr>
          <p:cNvSpPr>
            <a:spLocks noGrp="1"/>
          </p:cNvSpPr>
          <p:nvPr>
            <p:ph type="sldNum" sz="quarter" idx="12"/>
          </p:nvPr>
        </p:nvSpPr>
        <p:spPr/>
        <p:txBody>
          <a:bodyPr/>
          <a:lstStyle/>
          <a:p>
            <a:fld id="{F804FDDC-6B28-6F4B-AA5F-AC63034AE0A0}" type="slidenum">
              <a:rPr lang="en-US" smtClean="0"/>
              <a:t>‹#›</a:t>
            </a:fld>
            <a:endParaRPr lang="en-US"/>
          </a:p>
        </p:txBody>
      </p:sp>
    </p:spTree>
    <p:extLst>
      <p:ext uri="{BB962C8B-B14F-4D97-AF65-F5344CB8AC3E}">
        <p14:creationId xmlns:p14="http://schemas.microsoft.com/office/powerpoint/2010/main" val="1580972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B7766A-A02F-0C4F-956B-FDB1F3988A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8913AE5-0163-3A42-8540-6583EA4420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480F1F0-943D-8A4D-9C76-9FF19471155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22002AB-375F-6444-921C-3BD1852466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7246203-E626-354B-9A3A-FE40ADF1654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7E2EFF-2AD6-A742-ABBE-4D7CDC392B7B}"/>
              </a:ext>
            </a:extLst>
          </p:cNvPr>
          <p:cNvSpPr>
            <a:spLocks noGrp="1"/>
          </p:cNvSpPr>
          <p:nvPr>
            <p:ph type="dt" sz="half" idx="10"/>
          </p:nvPr>
        </p:nvSpPr>
        <p:spPr/>
        <p:txBody>
          <a:bodyPr/>
          <a:lstStyle/>
          <a:p>
            <a:fld id="{F1AF07C7-5FEC-FD45-9102-D30C1250FC55}" type="datetimeFigureOut">
              <a:rPr lang="en-US" smtClean="0"/>
              <a:t>10/12/21</a:t>
            </a:fld>
            <a:endParaRPr lang="en-US"/>
          </a:p>
        </p:txBody>
      </p:sp>
      <p:sp>
        <p:nvSpPr>
          <p:cNvPr id="8" name="Footer Placeholder 7">
            <a:extLst>
              <a:ext uri="{FF2B5EF4-FFF2-40B4-BE49-F238E27FC236}">
                <a16:creationId xmlns:a16="http://schemas.microsoft.com/office/drawing/2014/main" xmlns="" id="{BB370A00-3983-9445-832E-415A99F382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097E5D8-59D2-7543-9826-A010137782C4}"/>
              </a:ext>
            </a:extLst>
          </p:cNvPr>
          <p:cNvSpPr>
            <a:spLocks noGrp="1"/>
          </p:cNvSpPr>
          <p:nvPr>
            <p:ph type="sldNum" sz="quarter" idx="12"/>
          </p:nvPr>
        </p:nvSpPr>
        <p:spPr/>
        <p:txBody>
          <a:bodyPr/>
          <a:lstStyle/>
          <a:p>
            <a:fld id="{F804FDDC-6B28-6F4B-AA5F-AC63034AE0A0}" type="slidenum">
              <a:rPr lang="en-US" smtClean="0"/>
              <a:t>‹#›</a:t>
            </a:fld>
            <a:endParaRPr lang="en-US"/>
          </a:p>
        </p:txBody>
      </p:sp>
    </p:spTree>
    <p:extLst>
      <p:ext uri="{BB962C8B-B14F-4D97-AF65-F5344CB8AC3E}">
        <p14:creationId xmlns:p14="http://schemas.microsoft.com/office/powerpoint/2010/main" val="245545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FDAD0-5547-3B4C-96D3-5D56D3339F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2A6784-9B69-5A40-A154-C5B018CA3EBB}"/>
              </a:ext>
            </a:extLst>
          </p:cNvPr>
          <p:cNvSpPr>
            <a:spLocks noGrp="1"/>
          </p:cNvSpPr>
          <p:nvPr>
            <p:ph type="dt" sz="half" idx="10"/>
          </p:nvPr>
        </p:nvSpPr>
        <p:spPr/>
        <p:txBody>
          <a:bodyPr/>
          <a:lstStyle/>
          <a:p>
            <a:fld id="{F1AF07C7-5FEC-FD45-9102-D30C1250FC55}" type="datetimeFigureOut">
              <a:rPr lang="en-US" smtClean="0"/>
              <a:t>10/12/21</a:t>
            </a:fld>
            <a:endParaRPr lang="en-US"/>
          </a:p>
        </p:txBody>
      </p:sp>
      <p:sp>
        <p:nvSpPr>
          <p:cNvPr id="4" name="Footer Placeholder 3">
            <a:extLst>
              <a:ext uri="{FF2B5EF4-FFF2-40B4-BE49-F238E27FC236}">
                <a16:creationId xmlns:a16="http://schemas.microsoft.com/office/drawing/2014/main" xmlns="" id="{3A4FBA0D-1F8E-BA49-AFC1-FB260B4D09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7C47182-167F-4045-BC71-BC1BBB9F4A73}"/>
              </a:ext>
            </a:extLst>
          </p:cNvPr>
          <p:cNvSpPr>
            <a:spLocks noGrp="1"/>
          </p:cNvSpPr>
          <p:nvPr>
            <p:ph type="sldNum" sz="quarter" idx="12"/>
          </p:nvPr>
        </p:nvSpPr>
        <p:spPr/>
        <p:txBody>
          <a:bodyPr/>
          <a:lstStyle/>
          <a:p>
            <a:fld id="{F804FDDC-6B28-6F4B-AA5F-AC63034AE0A0}" type="slidenum">
              <a:rPr lang="en-US" smtClean="0"/>
              <a:t>‹#›</a:t>
            </a:fld>
            <a:endParaRPr lang="en-US"/>
          </a:p>
        </p:txBody>
      </p:sp>
    </p:spTree>
    <p:extLst>
      <p:ext uri="{BB962C8B-B14F-4D97-AF65-F5344CB8AC3E}">
        <p14:creationId xmlns:p14="http://schemas.microsoft.com/office/powerpoint/2010/main" val="1418116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3B4DFDD-B29A-5448-8FDA-E3FC836C1A02}"/>
              </a:ext>
            </a:extLst>
          </p:cNvPr>
          <p:cNvSpPr>
            <a:spLocks noGrp="1"/>
          </p:cNvSpPr>
          <p:nvPr>
            <p:ph type="dt" sz="half" idx="10"/>
          </p:nvPr>
        </p:nvSpPr>
        <p:spPr/>
        <p:txBody>
          <a:bodyPr/>
          <a:lstStyle/>
          <a:p>
            <a:fld id="{F1AF07C7-5FEC-FD45-9102-D30C1250FC55}" type="datetimeFigureOut">
              <a:rPr lang="en-US" smtClean="0"/>
              <a:t>10/12/21</a:t>
            </a:fld>
            <a:endParaRPr lang="en-US"/>
          </a:p>
        </p:txBody>
      </p:sp>
      <p:sp>
        <p:nvSpPr>
          <p:cNvPr id="3" name="Footer Placeholder 2">
            <a:extLst>
              <a:ext uri="{FF2B5EF4-FFF2-40B4-BE49-F238E27FC236}">
                <a16:creationId xmlns:a16="http://schemas.microsoft.com/office/drawing/2014/main" xmlns="" id="{E071C4C6-E897-2149-859B-C29C154C58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376206-A976-BB42-937A-CC086C917E72}"/>
              </a:ext>
            </a:extLst>
          </p:cNvPr>
          <p:cNvSpPr>
            <a:spLocks noGrp="1"/>
          </p:cNvSpPr>
          <p:nvPr>
            <p:ph type="sldNum" sz="quarter" idx="12"/>
          </p:nvPr>
        </p:nvSpPr>
        <p:spPr/>
        <p:txBody>
          <a:bodyPr/>
          <a:lstStyle/>
          <a:p>
            <a:fld id="{F804FDDC-6B28-6F4B-AA5F-AC63034AE0A0}" type="slidenum">
              <a:rPr lang="en-US" smtClean="0"/>
              <a:t>‹#›</a:t>
            </a:fld>
            <a:endParaRPr lang="en-US"/>
          </a:p>
        </p:txBody>
      </p:sp>
    </p:spTree>
    <p:extLst>
      <p:ext uri="{BB962C8B-B14F-4D97-AF65-F5344CB8AC3E}">
        <p14:creationId xmlns:p14="http://schemas.microsoft.com/office/powerpoint/2010/main" val="3092113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79C289-1411-3840-96FA-74EF62780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8B10242-9C02-D744-8C98-160A27C7F5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2DAF53A-958C-C141-A203-A360D7C96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E45AAEA-1AD0-9648-80B7-332729B6278A}"/>
              </a:ext>
            </a:extLst>
          </p:cNvPr>
          <p:cNvSpPr>
            <a:spLocks noGrp="1"/>
          </p:cNvSpPr>
          <p:nvPr>
            <p:ph type="dt" sz="half" idx="10"/>
          </p:nvPr>
        </p:nvSpPr>
        <p:spPr/>
        <p:txBody>
          <a:bodyPr/>
          <a:lstStyle/>
          <a:p>
            <a:fld id="{F1AF07C7-5FEC-FD45-9102-D30C1250FC55}" type="datetimeFigureOut">
              <a:rPr lang="en-US" smtClean="0"/>
              <a:t>10/12/21</a:t>
            </a:fld>
            <a:endParaRPr lang="en-US"/>
          </a:p>
        </p:txBody>
      </p:sp>
      <p:sp>
        <p:nvSpPr>
          <p:cNvPr id="6" name="Footer Placeholder 5">
            <a:extLst>
              <a:ext uri="{FF2B5EF4-FFF2-40B4-BE49-F238E27FC236}">
                <a16:creationId xmlns:a16="http://schemas.microsoft.com/office/drawing/2014/main" xmlns="" id="{B5D888FB-65BA-DE48-8DEB-BADE80F7B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D4A9AF8-F41E-D049-9114-E65A13465FEC}"/>
              </a:ext>
            </a:extLst>
          </p:cNvPr>
          <p:cNvSpPr>
            <a:spLocks noGrp="1"/>
          </p:cNvSpPr>
          <p:nvPr>
            <p:ph type="sldNum" sz="quarter" idx="12"/>
          </p:nvPr>
        </p:nvSpPr>
        <p:spPr/>
        <p:txBody>
          <a:bodyPr/>
          <a:lstStyle/>
          <a:p>
            <a:fld id="{F804FDDC-6B28-6F4B-AA5F-AC63034AE0A0}" type="slidenum">
              <a:rPr lang="en-US" smtClean="0"/>
              <a:t>‹#›</a:t>
            </a:fld>
            <a:endParaRPr lang="en-US"/>
          </a:p>
        </p:txBody>
      </p:sp>
    </p:spTree>
    <p:extLst>
      <p:ext uri="{BB962C8B-B14F-4D97-AF65-F5344CB8AC3E}">
        <p14:creationId xmlns:p14="http://schemas.microsoft.com/office/powerpoint/2010/main" val="2800236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CE21D-66D9-4F42-AED1-E0CA5BAF13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9BCC652-54C9-5743-A00F-33A56C5687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5809316-2F03-CA4D-8F1B-C35F7EF3D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94F02F2-D560-8941-8142-747E50F9B0D2}"/>
              </a:ext>
            </a:extLst>
          </p:cNvPr>
          <p:cNvSpPr>
            <a:spLocks noGrp="1"/>
          </p:cNvSpPr>
          <p:nvPr>
            <p:ph type="dt" sz="half" idx="10"/>
          </p:nvPr>
        </p:nvSpPr>
        <p:spPr/>
        <p:txBody>
          <a:bodyPr/>
          <a:lstStyle/>
          <a:p>
            <a:fld id="{F1AF07C7-5FEC-FD45-9102-D30C1250FC55}" type="datetimeFigureOut">
              <a:rPr lang="en-US" smtClean="0"/>
              <a:t>10/12/21</a:t>
            </a:fld>
            <a:endParaRPr lang="en-US"/>
          </a:p>
        </p:txBody>
      </p:sp>
      <p:sp>
        <p:nvSpPr>
          <p:cNvPr id="6" name="Footer Placeholder 5">
            <a:extLst>
              <a:ext uri="{FF2B5EF4-FFF2-40B4-BE49-F238E27FC236}">
                <a16:creationId xmlns:a16="http://schemas.microsoft.com/office/drawing/2014/main" xmlns="" id="{AD4BBB01-3D35-F046-808D-2281CC297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4BE59B5-E7DE-C945-BA05-5AE97E7D44F9}"/>
              </a:ext>
            </a:extLst>
          </p:cNvPr>
          <p:cNvSpPr>
            <a:spLocks noGrp="1"/>
          </p:cNvSpPr>
          <p:nvPr>
            <p:ph type="sldNum" sz="quarter" idx="12"/>
          </p:nvPr>
        </p:nvSpPr>
        <p:spPr/>
        <p:txBody>
          <a:bodyPr/>
          <a:lstStyle/>
          <a:p>
            <a:fld id="{F804FDDC-6B28-6F4B-AA5F-AC63034AE0A0}" type="slidenum">
              <a:rPr lang="en-US" smtClean="0"/>
              <a:t>‹#›</a:t>
            </a:fld>
            <a:endParaRPr lang="en-US"/>
          </a:p>
        </p:txBody>
      </p:sp>
    </p:spTree>
    <p:extLst>
      <p:ext uri="{BB962C8B-B14F-4D97-AF65-F5344CB8AC3E}">
        <p14:creationId xmlns:p14="http://schemas.microsoft.com/office/powerpoint/2010/main" val="22275473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824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E73BBAE-281D-FC4A-B0C3-B0F811446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7B31380-CAA0-FA42-9FEC-6163767F9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F7DEB1-0EAD-6B48-805C-F78E11E148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F07C7-5FEC-FD45-9102-D30C1250FC55}" type="datetimeFigureOut">
              <a:rPr lang="en-US" smtClean="0"/>
              <a:t>10/12/21</a:t>
            </a:fld>
            <a:endParaRPr lang="en-US"/>
          </a:p>
        </p:txBody>
      </p:sp>
      <p:sp>
        <p:nvSpPr>
          <p:cNvPr id="5" name="Footer Placeholder 4">
            <a:extLst>
              <a:ext uri="{FF2B5EF4-FFF2-40B4-BE49-F238E27FC236}">
                <a16:creationId xmlns:a16="http://schemas.microsoft.com/office/drawing/2014/main" xmlns="" id="{154263AD-B219-8B4C-A22C-FCBDB199B8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1934AB4-4F41-D948-91B1-C697D16E28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04FDDC-6B28-6F4B-AA5F-AC63034AE0A0}" type="slidenum">
              <a:rPr lang="en-US" smtClean="0"/>
              <a:t>‹#›</a:t>
            </a:fld>
            <a:endParaRPr lang="en-US"/>
          </a:p>
        </p:txBody>
      </p:sp>
    </p:spTree>
    <p:extLst>
      <p:ext uri="{BB962C8B-B14F-4D97-AF65-F5344CB8AC3E}">
        <p14:creationId xmlns:p14="http://schemas.microsoft.com/office/powerpoint/2010/main" val="1480688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5"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15.emf"/><Relationship Id="rId5" Type="http://schemas.openxmlformats.org/officeDocument/2006/relationships/image" Target="../media/image16.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hyperlink" Target="http://clearwater.org/fishkey/" TargetMode="External"/><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gi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5.emf"/><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41E9618-5778-E840-8F92-AC6E1A79EE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460EB0AA-DA1A-D143-BD81-94CD10BB27D2}"/>
              </a:ext>
            </a:extLst>
          </p:cNvPr>
          <p:cNvSpPr>
            <a:spLocks noGrp="1"/>
          </p:cNvSpPr>
          <p:nvPr>
            <p:ph type="ctrTitle"/>
          </p:nvPr>
        </p:nvSpPr>
        <p:spPr>
          <a:xfrm>
            <a:off x="801078" y="386172"/>
            <a:ext cx="11195538" cy="1833488"/>
          </a:xfrm>
        </p:spPr>
        <p:txBody>
          <a:bodyPr>
            <a:normAutofit fontScale="90000"/>
          </a:bodyPr>
          <a:lstStyle/>
          <a:p>
            <a:r>
              <a:rPr lang="en-US" b="1" dirty="0">
                <a:solidFill>
                  <a:schemeClr val="bg1"/>
                </a:solidFill>
                <a:latin typeface="Avenir Next" panose="020B0503020202020204" pitchFamily="34" charset="0"/>
              </a:rPr>
              <a:t>Is the Hudson a River or an </a:t>
            </a:r>
            <a:r>
              <a:rPr lang="en-US" b="1" dirty="0" smtClean="0">
                <a:solidFill>
                  <a:schemeClr val="bg1"/>
                </a:solidFill>
                <a:latin typeface="Avenir Next" panose="020B0503020202020204" pitchFamily="34" charset="0"/>
              </a:rPr>
              <a:t>Estuary -  Investigations #1 &amp; #2</a:t>
            </a:r>
            <a:endParaRPr lang="en-US" b="1" dirty="0">
              <a:solidFill>
                <a:schemeClr val="bg1"/>
              </a:solidFill>
              <a:latin typeface="Avenir Next" panose="020B0503020202020204" pitchFamily="34" charset="0"/>
            </a:endParaRPr>
          </a:p>
        </p:txBody>
      </p:sp>
      <p:sp>
        <p:nvSpPr>
          <p:cNvPr id="3" name="Subtitle 2">
            <a:extLst>
              <a:ext uri="{FF2B5EF4-FFF2-40B4-BE49-F238E27FC236}">
                <a16:creationId xmlns:a16="http://schemas.microsoft.com/office/drawing/2014/main" xmlns="" id="{0C25F960-5F38-0742-8179-01F89CBA9B99}"/>
              </a:ext>
            </a:extLst>
          </p:cNvPr>
          <p:cNvSpPr>
            <a:spLocks noGrp="1"/>
          </p:cNvSpPr>
          <p:nvPr>
            <p:ph type="subTitle" idx="1"/>
          </p:nvPr>
        </p:nvSpPr>
        <p:spPr>
          <a:xfrm>
            <a:off x="1524000" y="3117845"/>
            <a:ext cx="9144000" cy="1655762"/>
          </a:xfrm>
        </p:spPr>
        <p:txBody>
          <a:bodyPr>
            <a:normAutofit/>
          </a:bodyPr>
          <a:lstStyle/>
          <a:p>
            <a:r>
              <a:rPr lang="en-US" sz="3200" dirty="0">
                <a:solidFill>
                  <a:schemeClr val="bg1"/>
                </a:solidFill>
                <a:latin typeface="Avenir Next" panose="020B0503020202020204" pitchFamily="34" charset="0"/>
              </a:rPr>
              <a:t>A Day in the Life of the Hudson and Harbor ‘Investigation’</a:t>
            </a:r>
          </a:p>
        </p:txBody>
      </p:sp>
      <p:pic>
        <p:nvPicPr>
          <p:cNvPr id="4" name="Picture 3" descr="LamontLogo_72dpi.jpg"/>
          <p:cNvPicPr>
            <a:picLocks noChangeAspect="1"/>
          </p:cNvPicPr>
          <p:nvPr/>
        </p:nvPicPr>
        <p:blipFill>
          <a:blip r:embed="rId4">
            <a:alphaModFix amt="74000"/>
            <a:extLst>
              <a:ext uri="{28A0092B-C50C-407E-A947-70E740481C1C}">
                <a14:useLocalDpi xmlns:a14="http://schemas.microsoft.com/office/drawing/2010/main"/>
              </a:ext>
            </a:extLst>
          </a:blip>
          <a:stretch>
            <a:fillRect/>
          </a:stretch>
        </p:blipFill>
        <p:spPr>
          <a:xfrm>
            <a:off x="7161707" y="6152906"/>
            <a:ext cx="4974330" cy="621792"/>
          </a:xfrm>
          <a:prstGeom prst="rect">
            <a:avLst/>
          </a:prstGeom>
        </p:spPr>
      </p:pic>
      <p:pic>
        <p:nvPicPr>
          <p:cNvPr id="6" name="Picture 7" descr="DEC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092030"/>
            <a:ext cx="2778799" cy="70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 name="Picture 0" descr="Description: NERRS_Logo_4C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21552" y="6099100"/>
            <a:ext cx="539187" cy="69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148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21E804D-B246-874B-B80A-0646F43EB30F}"/>
              </a:ext>
            </a:extLst>
          </p:cNvPr>
          <p:cNvSpPr/>
          <p:nvPr/>
        </p:nvSpPr>
        <p:spPr>
          <a:xfrm>
            <a:off x="0" y="1465603"/>
            <a:ext cx="12192000" cy="1451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5947" y="0"/>
            <a:ext cx="12006019" cy="1325563"/>
          </a:xfrm>
        </p:spPr>
        <p:txBody>
          <a:bodyPr>
            <a:normAutofit/>
          </a:bodyPr>
          <a:lstStyle/>
          <a:p>
            <a:r>
              <a:rPr lang="en-US" sz="4000" b="1" dirty="0">
                <a:solidFill>
                  <a:schemeClr val="bg1"/>
                </a:solidFill>
                <a:latin typeface="Avenir Next Bold"/>
                <a:cs typeface="Avenir Next Bold"/>
              </a:rPr>
              <a:t>Let’s mark where the killifish live in the Hudson</a:t>
            </a:r>
            <a:endParaRPr lang="en-US" sz="4000" dirty="0"/>
          </a:p>
        </p:txBody>
      </p:sp>
      <p:pic>
        <p:nvPicPr>
          <p:cNvPr id="4" name="Picture 3">
            <a:extLst>
              <a:ext uri="{FF2B5EF4-FFF2-40B4-BE49-F238E27FC236}">
                <a16:creationId xmlns="" xmlns:a16="http://schemas.microsoft.com/office/drawing/2014/main" id="{48CCA5D3-7440-6240-877A-BB5A64A9A5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041" t="16667" r="2323" b="64510"/>
          <a:stretch/>
        </p:blipFill>
        <p:spPr>
          <a:xfrm>
            <a:off x="0" y="2916924"/>
            <a:ext cx="12277914" cy="2271058"/>
          </a:xfrm>
          <a:prstGeom prst="rect">
            <a:avLst/>
          </a:prstGeom>
          <a:solidFill>
            <a:schemeClr val="bg1"/>
          </a:solidFill>
        </p:spPr>
      </p:pic>
      <p:pic>
        <p:nvPicPr>
          <p:cNvPr id="6" name="Picture 5">
            <a:extLst>
              <a:ext uri="{FF2B5EF4-FFF2-40B4-BE49-F238E27FC236}">
                <a16:creationId xmlns="" xmlns:a16="http://schemas.microsoft.com/office/drawing/2014/main" id="{AC9E6B77-10A6-CE4F-8A80-D6301AB294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1286519" y="2996948"/>
            <a:ext cx="855447" cy="855447"/>
          </a:xfrm>
          <a:prstGeom prst="rect">
            <a:avLst/>
          </a:prstGeom>
        </p:spPr>
      </p:pic>
      <p:sp>
        <p:nvSpPr>
          <p:cNvPr id="8" name="TextBox 7">
            <a:extLst>
              <a:ext uri="{FF2B5EF4-FFF2-40B4-BE49-F238E27FC236}">
                <a16:creationId xmlns="" xmlns:a16="http://schemas.microsoft.com/office/drawing/2014/main" id="{AC165057-1E89-9940-9438-5D3BAB28D2FF}"/>
              </a:ext>
            </a:extLst>
          </p:cNvPr>
          <p:cNvSpPr txBox="1"/>
          <p:nvPr/>
        </p:nvSpPr>
        <p:spPr>
          <a:xfrm flipH="1">
            <a:off x="7012836" y="2506174"/>
            <a:ext cx="3862021" cy="369332"/>
          </a:xfrm>
          <a:prstGeom prst="rect">
            <a:avLst/>
          </a:prstGeom>
          <a:noFill/>
        </p:spPr>
        <p:txBody>
          <a:bodyPr wrap="square" rtlCol="0">
            <a:spAutoFit/>
          </a:bodyPr>
          <a:lstStyle/>
          <a:p>
            <a:r>
              <a:rPr lang="en-US" dirty="0"/>
              <a:t>Banded</a:t>
            </a:r>
          </a:p>
        </p:txBody>
      </p:sp>
      <p:cxnSp>
        <p:nvCxnSpPr>
          <p:cNvPr id="9" name="Straight Connector 8">
            <a:extLst>
              <a:ext uri="{FF2B5EF4-FFF2-40B4-BE49-F238E27FC236}">
                <a16:creationId xmlns="" xmlns:a16="http://schemas.microsoft.com/office/drawing/2014/main" id="{057B3686-21E5-3F4B-A82B-44E63D2D1707}"/>
              </a:ext>
            </a:extLst>
          </p:cNvPr>
          <p:cNvCxnSpPr/>
          <p:nvPr/>
        </p:nvCxnSpPr>
        <p:spPr>
          <a:xfrm>
            <a:off x="2557220" y="2504130"/>
            <a:ext cx="9634780" cy="0"/>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B53DF2BD-07FA-DB4A-92CC-7F63C4731C1A}"/>
              </a:ext>
            </a:extLst>
          </p:cNvPr>
          <p:cNvCxnSpPr>
            <a:cxnSpLocks/>
          </p:cNvCxnSpPr>
          <p:nvPr/>
        </p:nvCxnSpPr>
        <p:spPr>
          <a:xfrm>
            <a:off x="2557220" y="2128776"/>
            <a:ext cx="5765370" cy="0"/>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63501ACD-7889-E04A-A125-0F8682D4D03F}"/>
              </a:ext>
            </a:extLst>
          </p:cNvPr>
          <p:cNvCxnSpPr>
            <a:cxnSpLocks/>
          </p:cNvCxnSpPr>
          <p:nvPr/>
        </p:nvCxnSpPr>
        <p:spPr>
          <a:xfrm>
            <a:off x="697219" y="1836934"/>
            <a:ext cx="1860001" cy="0"/>
          </a:xfrm>
          <a:prstGeom prst="line">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 xmlns:a16="http://schemas.microsoft.com/office/drawing/2014/main" id="{9217585A-B816-E848-8AC8-38392F5D7B0C}"/>
              </a:ext>
            </a:extLst>
          </p:cNvPr>
          <p:cNvSpPr txBox="1"/>
          <p:nvPr/>
        </p:nvSpPr>
        <p:spPr>
          <a:xfrm flipH="1">
            <a:off x="1044664" y="1878352"/>
            <a:ext cx="1426642" cy="369332"/>
          </a:xfrm>
          <a:prstGeom prst="rect">
            <a:avLst/>
          </a:prstGeom>
          <a:noFill/>
        </p:spPr>
        <p:txBody>
          <a:bodyPr wrap="square" rtlCol="0">
            <a:spAutoFit/>
          </a:bodyPr>
          <a:lstStyle/>
          <a:p>
            <a:r>
              <a:rPr lang="en-US" dirty="0"/>
              <a:t>Striped</a:t>
            </a:r>
          </a:p>
        </p:txBody>
      </p:sp>
      <p:sp>
        <p:nvSpPr>
          <p:cNvPr id="16" name="TextBox 15">
            <a:extLst>
              <a:ext uri="{FF2B5EF4-FFF2-40B4-BE49-F238E27FC236}">
                <a16:creationId xmlns="" xmlns:a16="http://schemas.microsoft.com/office/drawing/2014/main" id="{88FD3145-10DB-344E-8D4E-8FD91E375C50}"/>
              </a:ext>
            </a:extLst>
          </p:cNvPr>
          <p:cNvSpPr txBox="1"/>
          <p:nvPr/>
        </p:nvSpPr>
        <p:spPr>
          <a:xfrm flipH="1">
            <a:off x="4207945" y="2063018"/>
            <a:ext cx="3862021" cy="369332"/>
          </a:xfrm>
          <a:prstGeom prst="rect">
            <a:avLst/>
          </a:prstGeom>
          <a:noFill/>
        </p:spPr>
        <p:txBody>
          <a:bodyPr wrap="square" rtlCol="0">
            <a:spAutoFit/>
          </a:bodyPr>
          <a:lstStyle/>
          <a:p>
            <a:r>
              <a:rPr lang="en-US" dirty="0"/>
              <a:t>Mummichog</a:t>
            </a:r>
          </a:p>
        </p:txBody>
      </p:sp>
      <p:sp>
        <p:nvSpPr>
          <p:cNvPr id="22" name="TextBox 21">
            <a:extLst>
              <a:ext uri="{FF2B5EF4-FFF2-40B4-BE49-F238E27FC236}">
                <a16:creationId xmlns="" xmlns:a16="http://schemas.microsoft.com/office/drawing/2014/main" id="{967187D3-BBEB-684F-A8B0-35E34CCEBDBC}"/>
              </a:ext>
            </a:extLst>
          </p:cNvPr>
          <p:cNvSpPr txBox="1"/>
          <p:nvPr/>
        </p:nvSpPr>
        <p:spPr>
          <a:xfrm>
            <a:off x="135947" y="5837084"/>
            <a:ext cx="11278772" cy="430887"/>
          </a:xfrm>
          <a:prstGeom prst="rect">
            <a:avLst/>
          </a:prstGeom>
          <a:noFill/>
        </p:spPr>
        <p:txBody>
          <a:bodyPr wrap="square" rtlCol="0">
            <a:spAutoFit/>
          </a:bodyPr>
          <a:lstStyle/>
          <a:p>
            <a:pPr>
              <a:spcBef>
                <a:spcPts val="600"/>
              </a:spcBef>
              <a:spcAft>
                <a:spcPts val="600"/>
              </a:spcAft>
            </a:pPr>
            <a:r>
              <a:rPr lang="en-US" sz="2200" b="1" dirty="0">
                <a:solidFill>
                  <a:srgbClr val="FFFF00"/>
                </a:solidFill>
                <a:latin typeface="Avenir Next" panose="020B0503020202020204" pitchFamily="34" charset="0"/>
              </a:rPr>
              <a:t>Why do you think we found these fish in different areas of the Hudson? </a:t>
            </a:r>
          </a:p>
        </p:txBody>
      </p:sp>
    </p:spTree>
    <p:extLst>
      <p:ext uri="{BB962C8B-B14F-4D97-AF65-F5344CB8AC3E}">
        <p14:creationId xmlns:p14="http://schemas.microsoft.com/office/powerpoint/2010/main" val="4168789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967187D3-BBEB-684F-A8B0-35E34CCEBDBC}"/>
              </a:ext>
            </a:extLst>
          </p:cNvPr>
          <p:cNvSpPr txBox="1"/>
          <p:nvPr/>
        </p:nvSpPr>
        <p:spPr>
          <a:xfrm>
            <a:off x="135947" y="5837084"/>
            <a:ext cx="11278772" cy="430887"/>
          </a:xfrm>
          <a:prstGeom prst="rect">
            <a:avLst/>
          </a:prstGeom>
          <a:noFill/>
        </p:spPr>
        <p:txBody>
          <a:bodyPr wrap="square" rtlCol="0">
            <a:spAutoFit/>
          </a:bodyPr>
          <a:lstStyle/>
          <a:p>
            <a:pPr>
              <a:spcBef>
                <a:spcPts val="600"/>
              </a:spcBef>
              <a:spcAft>
                <a:spcPts val="600"/>
              </a:spcAft>
            </a:pPr>
            <a:r>
              <a:rPr lang="en-US" sz="2200" b="1" dirty="0">
                <a:solidFill>
                  <a:srgbClr val="FFFF00"/>
                </a:solidFill>
                <a:latin typeface="Avenir Next" panose="020B0503020202020204" pitchFamily="34" charset="0"/>
              </a:rPr>
              <a:t>Why do you think we found these fish in different areas of the Hudson? </a:t>
            </a:r>
          </a:p>
        </p:txBody>
      </p:sp>
      <p:sp>
        <p:nvSpPr>
          <p:cNvPr id="3" name="Rectangle 2">
            <a:extLst>
              <a:ext uri="{FF2B5EF4-FFF2-40B4-BE49-F238E27FC236}">
                <a16:creationId xmlns="" xmlns:a16="http://schemas.microsoft.com/office/drawing/2014/main" id="{E21E804D-B246-874B-B80A-0646F43EB30F}"/>
              </a:ext>
            </a:extLst>
          </p:cNvPr>
          <p:cNvSpPr/>
          <p:nvPr/>
        </p:nvSpPr>
        <p:spPr>
          <a:xfrm>
            <a:off x="0" y="1465603"/>
            <a:ext cx="12192000" cy="1451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5947" y="0"/>
            <a:ext cx="12006019" cy="1325563"/>
          </a:xfrm>
        </p:spPr>
        <p:txBody>
          <a:bodyPr>
            <a:normAutofit/>
          </a:bodyPr>
          <a:lstStyle/>
          <a:p>
            <a:r>
              <a:rPr lang="en-US" sz="4000" b="1" dirty="0">
                <a:solidFill>
                  <a:schemeClr val="bg1"/>
                </a:solidFill>
                <a:latin typeface="Avenir Next Bold"/>
                <a:cs typeface="Avenir Next Bold"/>
              </a:rPr>
              <a:t>Let’s mark where the killifish live in the Hudson</a:t>
            </a:r>
            <a:endParaRPr lang="en-US" sz="4000" dirty="0"/>
          </a:p>
        </p:txBody>
      </p:sp>
      <p:pic>
        <p:nvPicPr>
          <p:cNvPr id="4" name="Picture 3">
            <a:extLst>
              <a:ext uri="{FF2B5EF4-FFF2-40B4-BE49-F238E27FC236}">
                <a16:creationId xmlns="" xmlns:a16="http://schemas.microsoft.com/office/drawing/2014/main" id="{48CCA5D3-7440-6240-877A-BB5A64A9A5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041" t="16667" r="2323" b="64510"/>
          <a:stretch/>
        </p:blipFill>
        <p:spPr>
          <a:xfrm>
            <a:off x="0" y="2916924"/>
            <a:ext cx="12277914" cy="2271058"/>
          </a:xfrm>
          <a:prstGeom prst="rect">
            <a:avLst/>
          </a:prstGeom>
          <a:solidFill>
            <a:schemeClr val="bg1"/>
          </a:solidFill>
        </p:spPr>
      </p:pic>
      <p:pic>
        <p:nvPicPr>
          <p:cNvPr id="6" name="Picture 5">
            <a:extLst>
              <a:ext uri="{FF2B5EF4-FFF2-40B4-BE49-F238E27FC236}">
                <a16:creationId xmlns="" xmlns:a16="http://schemas.microsoft.com/office/drawing/2014/main" id="{AC9E6B77-10A6-CE4F-8A80-D6301AB294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1286519" y="2996948"/>
            <a:ext cx="855447" cy="855447"/>
          </a:xfrm>
          <a:prstGeom prst="rect">
            <a:avLst/>
          </a:prstGeom>
        </p:spPr>
      </p:pic>
      <p:sp>
        <p:nvSpPr>
          <p:cNvPr id="8" name="TextBox 7">
            <a:extLst>
              <a:ext uri="{FF2B5EF4-FFF2-40B4-BE49-F238E27FC236}">
                <a16:creationId xmlns="" xmlns:a16="http://schemas.microsoft.com/office/drawing/2014/main" id="{AC165057-1E89-9940-9438-5D3BAB28D2FF}"/>
              </a:ext>
            </a:extLst>
          </p:cNvPr>
          <p:cNvSpPr txBox="1"/>
          <p:nvPr/>
        </p:nvSpPr>
        <p:spPr>
          <a:xfrm flipH="1">
            <a:off x="7012836" y="2506174"/>
            <a:ext cx="3862021" cy="369332"/>
          </a:xfrm>
          <a:prstGeom prst="rect">
            <a:avLst/>
          </a:prstGeom>
          <a:noFill/>
        </p:spPr>
        <p:txBody>
          <a:bodyPr wrap="square" rtlCol="0">
            <a:spAutoFit/>
          </a:bodyPr>
          <a:lstStyle/>
          <a:p>
            <a:r>
              <a:rPr lang="en-US" dirty="0"/>
              <a:t>Banded</a:t>
            </a:r>
          </a:p>
        </p:txBody>
      </p:sp>
      <p:cxnSp>
        <p:nvCxnSpPr>
          <p:cNvPr id="9" name="Straight Connector 8">
            <a:extLst>
              <a:ext uri="{FF2B5EF4-FFF2-40B4-BE49-F238E27FC236}">
                <a16:creationId xmlns="" xmlns:a16="http://schemas.microsoft.com/office/drawing/2014/main" id="{057B3686-21E5-3F4B-A82B-44E63D2D1707}"/>
              </a:ext>
            </a:extLst>
          </p:cNvPr>
          <p:cNvCxnSpPr/>
          <p:nvPr/>
        </p:nvCxnSpPr>
        <p:spPr>
          <a:xfrm>
            <a:off x="2557220" y="2504130"/>
            <a:ext cx="9634780" cy="0"/>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B53DF2BD-07FA-DB4A-92CC-7F63C4731C1A}"/>
              </a:ext>
            </a:extLst>
          </p:cNvPr>
          <p:cNvCxnSpPr>
            <a:cxnSpLocks/>
          </p:cNvCxnSpPr>
          <p:nvPr/>
        </p:nvCxnSpPr>
        <p:spPr>
          <a:xfrm>
            <a:off x="2557220" y="2128776"/>
            <a:ext cx="5765370" cy="0"/>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63501ACD-7889-E04A-A125-0F8682D4D03F}"/>
              </a:ext>
            </a:extLst>
          </p:cNvPr>
          <p:cNvCxnSpPr>
            <a:cxnSpLocks/>
          </p:cNvCxnSpPr>
          <p:nvPr/>
        </p:nvCxnSpPr>
        <p:spPr>
          <a:xfrm>
            <a:off x="697219" y="1836934"/>
            <a:ext cx="1860001" cy="0"/>
          </a:xfrm>
          <a:prstGeom prst="line">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 xmlns:a16="http://schemas.microsoft.com/office/drawing/2014/main" id="{9217585A-B816-E848-8AC8-38392F5D7B0C}"/>
              </a:ext>
            </a:extLst>
          </p:cNvPr>
          <p:cNvSpPr txBox="1"/>
          <p:nvPr/>
        </p:nvSpPr>
        <p:spPr>
          <a:xfrm flipH="1">
            <a:off x="1044664" y="1878352"/>
            <a:ext cx="1426642" cy="369332"/>
          </a:xfrm>
          <a:prstGeom prst="rect">
            <a:avLst/>
          </a:prstGeom>
          <a:noFill/>
        </p:spPr>
        <p:txBody>
          <a:bodyPr wrap="square" rtlCol="0">
            <a:spAutoFit/>
          </a:bodyPr>
          <a:lstStyle/>
          <a:p>
            <a:r>
              <a:rPr lang="en-US" dirty="0"/>
              <a:t>Striped</a:t>
            </a:r>
          </a:p>
        </p:txBody>
      </p:sp>
      <p:sp>
        <p:nvSpPr>
          <p:cNvPr id="16" name="TextBox 15">
            <a:extLst>
              <a:ext uri="{FF2B5EF4-FFF2-40B4-BE49-F238E27FC236}">
                <a16:creationId xmlns="" xmlns:a16="http://schemas.microsoft.com/office/drawing/2014/main" id="{88FD3145-10DB-344E-8D4E-8FD91E375C50}"/>
              </a:ext>
            </a:extLst>
          </p:cNvPr>
          <p:cNvSpPr txBox="1"/>
          <p:nvPr/>
        </p:nvSpPr>
        <p:spPr>
          <a:xfrm flipH="1">
            <a:off x="4207945" y="2063018"/>
            <a:ext cx="3862021" cy="369332"/>
          </a:xfrm>
          <a:prstGeom prst="rect">
            <a:avLst/>
          </a:prstGeom>
          <a:noFill/>
        </p:spPr>
        <p:txBody>
          <a:bodyPr wrap="square" rtlCol="0">
            <a:spAutoFit/>
          </a:bodyPr>
          <a:lstStyle/>
          <a:p>
            <a:r>
              <a:rPr lang="en-US" dirty="0"/>
              <a:t>Mummichog</a:t>
            </a:r>
          </a:p>
        </p:txBody>
      </p:sp>
      <p:grpSp>
        <p:nvGrpSpPr>
          <p:cNvPr id="32" name="Group 31">
            <a:extLst>
              <a:ext uri="{FF2B5EF4-FFF2-40B4-BE49-F238E27FC236}">
                <a16:creationId xmlns="" xmlns:a16="http://schemas.microsoft.com/office/drawing/2014/main" id="{AFBB7E0F-A880-E543-9FCE-EB97EFF1F5DD}"/>
              </a:ext>
            </a:extLst>
          </p:cNvPr>
          <p:cNvGrpSpPr/>
          <p:nvPr/>
        </p:nvGrpSpPr>
        <p:grpSpPr>
          <a:xfrm>
            <a:off x="2757055" y="4211782"/>
            <a:ext cx="4255781" cy="2646218"/>
            <a:chOff x="849443" y="0"/>
            <a:chExt cx="4457080" cy="2787481"/>
          </a:xfrm>
        </p:grpSpPr>
        <p:pic>
          <p:nvPicPr>
            <p:cNvPr id="7" name="Picture 6">
              <a:extLst>
                <a:ext uri="{FF2B5EF4-FFF2-40B4-BE49-F238E27FC236}">
                  <a16:creationId xmlns="" xmlns:a16="http://schemas.microsoft.com/office/drawing/2014/main" id="{B0358D07-E4DB-054D-A307-225BBC43F32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9443" y="0"/>
              <a:ext cx="4264998" cy="2787481"/>
            </a:xfrm>
            <a:prstGeom prst="rect">
              <a:avLst/>
            </a:prstGeom>
          </p:spPr>
        </p:pic>
        <p:sp>
          <p:nvSpPr>
            <p:cNvPr id="31" name="TextBox 30">
              <a:extLst>
                <a:ext uri="{FF2B5EF4-FFF2-40B4-BE49-F238E27FC236}">
                  <a16:creationId xmlns="" xmlns:a16="http://schemas.microsoft.com/office/drawing/2014/main" id="{85AE991F-6EF0-484C-B126-2BC59DE6FE41}"/>
                </a:ext>
              </a:extLst>
            </p:cNvPr>
            <p:cNvSpPr txBox="1"/>
            <p:nvPr/>
          </p:nvSpPr>
          <p:spPr>
            <a:xfrm>
              <a:off x="3168441" y="55477"/>
              <a:ext cx="2138082" cy="369332"/>
            </a:xfrm>
            <a:prstGeom prst="rect">
              <a:avLst/>
            </a:prstGeom>
            <a:noFill/>
          </p:spPr>
          <p:txBody>
            <a:bodyPr wrap="square" rtlCol="0">
              <a:spAutoFit/>
            </a:bodyPr>
            <a:lstStyle/>
            <a:p>
              <a:r>
                <a:rPr lang="en-US" dirty="0"/>
                <a:t>Canarsie Pier</a:t>
              </a:r>
            </a:p>
          </p:txBody>
        </p:sp>
      </p:grpSp>
      <p:cxnSp>
        <p:nvCxnSpPr>
          <p:cNvPr id="47" name="Straight Arrow Connector 46">
            <a:extLst>
              <a:ext uri="{FF2B5EF4-FFF2-40B4-BE49-F238E27FC236}">
                <a16:creationId xmlns="" xmlns:a16="http://schemas.microsoft.com/office/drawing/2014/main" id="{EF90B942-C801-F440-8D08-0FE30A3086C2}"/>
              </a:ext>
            </a:extLst>
          </p:cNvPr>
          <p:cNvCxnSpPr>
            <a:cxnSpLocks/>
          </p:cNvCxnSpPr>
          <p:nvPr/>
        </p:nvCxnSpPr>
        <p:spPr>
          <a:xfrm>
            <a:off x="1196038" y="4107889"/>
            <a:ext cx="1561017" cy="61300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591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967187D3-BBEB-684F-A8B0-35E34CCEBDBC}"/>
              </a:ext>
            </a:extLst>
          </p:cNvPr>
          <p:cNvSpPr txBox="1"/>
          <p:nvPr/>
        </p:nvSpPr>
        <p:spPr>
          <a:xfrm>
            <a:off x="135947" y="5837084"/>
            <a:ext cx="11278772" cy="430887"/>
          </a:xfrm>
          <a:prstGeom prst="rect">
            <a:avLst/>
          </a:prstGeom>
          <a:noFill/>
        </p:spPr>
        <p:txBody>
          <a:bodyPr wrap="square" rtlCol="0">
            <a:spAutoFit/>
          </a:bodyPr>
          <a:lstStyle/>
          <a:p>
            <a:pPr>
              <a:spcBef>
                <a:spcPts val="600"/>
              </a:spcBef>
              <a:spcAft>
                <a:spcPts val="600"/>
              </a:spcAft>
            </a:pPr>
            <a:r>
              <a:rPr lang="en-US" sz="2200" b="1" dirty="0">
                <a:solidFill>
                  <a:srgbClr val="FFFF00"/>
                </a:solidFill>
                <a:latin typeface="Avenir Next" panose="020B0503020202020204" pitchFamily="34" charset="0"/>
              </a:rPr>
              <a:t>Why do you think we found these fish in different areas of the Hudson? </a:t>
            </a:r>
          </a:p>
        </p:txBody>
      </p:sp>
      <p:sp>
        <p:nvSpPr>
          <p:cNvPr id="3" name="Rectangle 2">
            <a:extLst>
              <a:ext uri="{FF2B5EF4-FFF2-40B4-BE49-F238E27FC236}">
                <a16:creationId xmlns="" xmlns:a16="http://schemas.microsoft.com/office/drawing/2014/main" id="{E21E804D-B246-874B-B80A-0646F43EB30F}"/>
              </a:ext>
            </a:extLst>
          </p:cNvPr>
          <p:cNvSpPr/>
          <p:nvPr/>
        </p:nvSpPr>
        <p:spPr>
          <a:xfrm>
            <a:off x="0" y="1465603"/>
            <a:ext cx="12192000" cy="1451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5947" y="0"/>
            <a:ext cx="12006019" cy="1325563"/>
          </a:xfrm>
        </p:spPr>
        <p:txBody>
          <a:bodyPr>
            <a:normAutofit/>
          </a:bodyPr>
          <a:lstStyle/>
          <a:p>
            <a:r>
              <a:rPr lang="en-US" sz="4000" b="1" dirty="0">
                <a:solidFill>
                  <a:schemeClr val="bg1"/>
                </a:solidFill>
                <a:latin typeface="Avenir Next Bold"/>
                <a:cs typeface="Avenir Next Bold"/>
              </a:rPr>
              <a:t>Let’s mark where the killifish live in the Hudson</a:t>
            </a:r>
            <a:endParaRPr lang="en-US" sz="4000" dirty="0"/>
          </a:p>
        </p:txBody>
      </p:sp>
      <p:pic>
        <p:nvPicPr>
          <p:cNvPr id="4" name="Picture 3">
            <a:extLst>
              <a:ext uri="{FF2B5EF4-FFF2-40B4-BE49-F238E27FC236}">
                <a16:creationId xmlns="" xmlns:a16="http://schemas.microsoft.com/office/drawing/2014/main" id="{48CCA5D3-7440-6240-877A-BB5A64A9A5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041" t="16667" r="2323" b="64510"/>
          <a:stretch/>
        </p:blipFill>
        <p:spPr>
          <a:xfrm>
            <a:off x="0" y="2916924"/>
            <a:ext cx="12277914" cy="2271058"/>
          </a:xfrm>
          <a:prstGeom prst="rect">
            <a:avLst/>
          </a:prstGeom>
          <a:solidFill>
            <a:schemeClr val="bg1"/>
          </a:solidFill>
        </p:spPr>
      </p:pic>
      <p:pic>
        <p:nvPicPr>
          <p:cNvPr id="6" name="Picture 5">
            <a:extLst>
              <a:ext uri="{FF2B5EF4-FFF2-40B4-BE49-F238E27FC236}">
                <a16:creationId xmlns="" xmlns:a16="http://schemas.microsoft.com/office/drawing/2014/main" id="{AC9E6B77-10A6-CE4F-8A80-D6301AB294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1286519" y="2996948"/>
            <a:ext cx="855447" cy="855447"/>
          </a:xfrm>
          <a:prstGeom prst="rect">
            <a:avLst/>
          </a:prstGeom>
        </p:spPr>
      </p:pic>
      <p:sp>
        <p:nvSpPr>
          <p:cNvPr id="8" name="TextBox 7">
            <a:extLst>
              <a:ext uri="{FF2B5EF4-FFF2-40B4-BE49-F238E27FC236}">
                <a16:creationId xmlns="" xmlns:a16="http://schemas.microsoft.com/office/drawing/2014/main" id="{AC165057-1E89-9940-9438-5D3BAB28D2FF}"/>
              </a:ext>
            </a:extLst>
          </p:cNvPr>
          <p:cNvSpPr txBox="1"/>
          <p:nvPr/>
        </p:nvSpPr>
        <p:spPr>
          <a:xfrm flipH="1">
            <a:off x="7012836" y="2506174"/>
            <a:ext cx="3862021" cy="369332"/>
          </a:xfrm>
          <a:prstGeom prst="rect">
            <a:avLst/>
          </a:prstGeom>
          <a:noFill/>
        </p:spPr>
        <p:txBody>
          <a:bodyPr wrap="square" rtlCol="0">
            <a:spAutoFit/>
          </a:bodyPr>
          <a:lstStyle/>
          <a:p>
            <a:r>
              <a:rPr lang="en-US" dirty="0"/>
              <a:t>Banded</a:t>
            </a:r>
          </a:p>
        </p:txBody>
      </p:sp>
      <p:cxnSp>
        <p:nvCxnSpPr>
          <p:cNvPr id="9" name="Straight Connector 8">
            <a:extLst>
              <a:ext uri="{FF2B5EF4-FFF2-40B4-BE49-F238E27FC236}">
                <a16:creationId xmlns="" xmlns:a16="http://schemas.microsoft.com/office/drawing/2014/main" id="{057B3686-21E5-3F4B-A82B-44E63D2D1707}"/>
              </a:ext>
            </a:extLst>
          </p:cNvPr>
          <p:cNvCxnSpPr/>
          <p:nvPr/>
        </p:nvCxnSpPr>
        <p:spPr>
          <a:xfrm>
            <a:off x="2557220" y="2504130"/>
            <a:ext cx="9634780" cy="0"/>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B53DF2BD-07FA-DB4A-92CC-7F63C4731C1A}"/>
              </a:ext>
            </a:extLst>
          </p:cNvPr>
          <p:cNvCxnSpPr>
            <a:cxnSpLocks/>
          </p:cNvCxnSpPr>
          <p:nvPr/>
        </p:nvCxnSpPr>
        <p:spPr>
          <a:xfrm>
            <a:off x="2557220" y="2128776"/>
            <a:ext cx="5765370" cy="0"/>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63501ACD-7889-E04A-A125-0F8682D4D03F}"/>
              </a:ext>
            </a:extLst>
          </p:cNvPr>
          <p:cNvCxnSpPr>
            <a:cxnSpLocks/>
          </p:cNvCxnSpPr>
          <p:nvPr/>
        </p:nvCxnSpPr>
        <p:spPr>
          <a:xfrm>
            <a:off x="697219" y="1836934"/>
            <a:ext cx="1860001" cy="0"/>
          </a:xfrm>
          <a:prstGeom prst="line">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 xmlns:a16="http://schemas.microsoft.com/office/drawing/2014/main" id="{9217585A-B816-E848-8AC8-38392F5D7B0C}"/>
              </a:ext>
            </a:extLst>
          </p:cNvPr>
          <p:cNvSpPr txBox="1"/>
          <p:nvPr/>
        </p:nvSpPr>
        <p:spPr>
          <a:xfrm flipH="1">
            <a:off x="1044664" y="1878352"/>
            <a:ext cx="1426642" cy="369332"/>
          </a:xfrm>
          <a:prstGeom prst="rect">
            <a:avLst/>
          </a:prstGeom>
          <a:noFill/>
        </p:spPr>
        <p:txBody>
          <a:bodyPr wrap="square" rtlCol="0">
            <a:spAutoFit/>
          </a:bodyPr>
          <a:lstStyle/>
          <a:p>
            <a:r>
              <a:rPr lang="en-US" dirty="0"/>
              <a:t>Striped</a:t>
            </a:r>
          </a:p>
        </p:txBody>
      </p:sp>
      <p:sp>
        <p:nvSpPr>
          <p:cNvPr id="16" name="TextBox 15">
            <a:extLst>
              <a:ext uri="{FF2B5EF4-FFF2-40B4-BE49-F238E27FC236}">
                <a16:creationId xmlns="" xmlns:a16="http://schemas.microsoft.com/office/drawing/2014/main" id="{88FD3145-10DB-344E-8D4E-8FD91E375C50}"/>
              </a:ext>
            </a:extLst>
          </p:cNvPr>
          <p:cNvSpPr txBox="1"/>
          <p:nvPr/>
        </p:nvSpPr>
        <p:spPr>
          <a:xfrm flipH="1">
            <a:off x="4207945" y="2063018"/>
            <a:ext cx="3862021" cy="369332"/>
          </a:xfrm>
          <a:prstGeom prst="rect">
            <a:avLst/>
          </a:prstGeom>
          <a:noFill/>
        </p:spPr>
        <p:txBody>
          <a:bodyPr wrap="square" rtlCol="0">
            <a:spAutoFit/>
          </a:bodyPr>
          <a:lstStyle/>
          <a:p>
            <a:r>
              <a:rPr lang="en-US" dirty="0"/>
              <a:t>Mummichog</a:t>
            </a:r>
          </a:p>
        </p:txBody>
      </p:sp>
      <p:grpSp>
        <p:nvGrpSpPr>
          <p:cNvPr id="44" name="Group 43">
            <a:extLst>
              <a:ext uri="{FF2B5EF4-FFF2-40B4-BE49-F238E27FC236}">
                <a16:creationId xmlns="" xmlns:a16="http://schemas.microsoft.com/office/drawing/2014/main" id="{03F2656B-355D-C040-9BCA-37DC1C29F4D5}"/>
              </a:ext>
            </a:extLst>
          </p:cNvPr>
          <p:cNvGrpSpPr/>
          <p:nvPr/>
        </p:nvGrpSpPr>
        <p:grpSpPr>
          <a:xfrm>
            <a:off x="3055560" y="3352800"/>
            <a:ext cx="2587700" cy="3505200"/>
            <a:chOff x="7900534" y="1223495"/>
            <a:chExt cx="3657600" cy="5257800"/>
          </a:xfrm>
        </p:grpSpPr>
        <p:pic>
          <p:nvPicPr>
            <p:cNvPr id="42" name="Picture 41">
              <a:extLst>
                <a:ext uri="{FF2B5EF4-FFF2-40B4-BE49-F238E27FC236}">
                  <a16:creationId xmlns="" xmlns:a16="http://schemas.microsoft.com/office/drawing/2014/main" id="{8CE926BE-50AF-394A-AD99-12A2521CC118}"/>
                </a:ext>
              </a:extLst>
            </p:cNvPr>
            <p:cNvPicPr>
              <a:picLocks noChangeAspect="1"/>
            </p:cNvPicPr>
            <p:nvPr/>
          </p:nvPicPr>
          <p:blipFill>
            <a:blip r:embed="rId5"/>
            <a:stretch>
              <a:fillRect/>
            </a:stretch>
          </p:blipFill>
          <p:spPr>
            <a:xfrm>
              <a:off x="7900534" y="1223495"/>
              <a:ext cx="3657600" cy="5257800"/>
            </a:xfrm>
            <a:prstGeom prst="rect">
              <a:avLst/>
            </a:prstGeom>
          </p:spPr>
        </p:pic>
        <p:sp>
          <p:nvSpPr>
            <p:cNvPr id="43" name="TextBox 42">
              <a:extLst>
                <a:ext uri="{FF2B5EF4-FFF2-40B4-BE49-F238E27FC236}">
                  <a16:creationId xmlns="" xmlns:a16="http://schemas.microsoft.com/office/drawing/2014/main" id="{3ECC5683-B394-114D-A70E-50C1C3D571EE}"/>
                </a:ext>
              </a:extLst>
            </p:cNvPr>
            <p:cNvSpPr txBox="1"/>
            <p:nvPr/>
          </p:nvSpPr>
          <p:spPr>
            <a:xfrm>
              <a:off x="7932992" y="1343224"/>
              <a:ext cx="2138082" cy="369332"/>
            </a:xfrm>
            <a:prstGeom prst="rect">
              <a:avLst/>
            </a:prstGeom>
            <a:noFill/>
          </p:spPr>
          <p:txBody>
            <a:bodyPr wrap="square" rtlCol="0">
              <a:spAutoFit/>
            </a:bodyPr>
            <a:lstStyle/>
            <a:p>
              <a:r>
                <a:rPr lang="en-US" dirty="0">
                  <a:solidFill>
                    <a:schemeClr val="bg1"/>
                  </a:solidFill>
                </a:rPr>
                <a:t>Inwood</a:t>
              </a:r>
            </a:p>
          </p:txBody>
        </p:sp>
      </p:grpSp>
      <p:cxnSp>
        <p:nvCxnSpPr>
          <p:cNvPr id="47" name="Straight Arrow Connector 46">
            <a:extLst>
              <a:ext uri="{FF2B5EF4-FFF2-40B4-BE49-F238E27FC236}">
                <a16:creationId xmlns="" xmlns:a16="http://schemas.microsoft.com/office/drawing/2014/main" id="{EF90B942-C801-F440-8D08-0FE30A3086C2}"/>
              </a:ext>
            </a:extLst>
          </p:cNvPr>
          <p:cNvCxnSpPr>
            <a:cxnSpLocks/>
          </p:cNvCxnSpPr>
          <p:nvPr/>
        </p:nvCxnSpPr>
        <p:spPr>
          <a:xfrm>
            <a:off x="2427682" y="3927197"/>
            <a:ext cx="460819" cy="44104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8694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 xmlns:a16="http://schemas.microsoft.com/office/drawing/2014/main" id="{967187D3-BBEB-684F-A8B0-35E34CCEBDBC}"/>
              </a:ext>
            </a:extLst>
          </p:cNvPr>
          <p:cNvSpPr txBox="1"/>
          <p:nvPr/>
        </p:nvSpPr>
        <p:spPr>
          <a:xfrm>
            <a:off x="135947" y="5837084"/>
            <a:ext cx="11278772" cy="430887"/>
          </a:xfrm>
          <a:prstGeom prst="rect">
            <a:avLst/>
          </a:prstGeom>
          <a:noFill/>
        </p:spPr>
        <p:txBody>
          <a:bodyPr wrap="square" rtlCol="0">
            <a:spAutoFit/>
          </a:bodyPr>
          <a:lstStyle/>
          <a:p>
            <a:pPr>
              <a:spcBef>
                <a:spcPts val="600"/>
              </a:spcBef>
              <a:spcAft>
                <a:spcPts val="600"/>
              </a:spcAft>
            </a:pPr>
            <a:r>
              <a:rPr lang="en-US" sz="2200" b="1" dirty="0">
                <a:solidFill>
                  <a:srgbClr val="FFFF00"/>
                </a:solidFill>
                <a:latin typeface="Avenir Next" panose="020B0503020202020204" pitchFamily="34" charset="0"/>
              </a:rPr>
              <a:t>Why do you think we found these fish in different areas of the Hudson? </a:t>
            </a:r>
          </a:p>
        </p:txBody>
      </p:sp>
      <p:sp>
        <p:nvSpPr>
          <p:cNvPr id="3" name="Rectangle 2">
            <a:extLst>
              <a:ext uri="{FF2B5EF4-FFF2-40B4-BE49-F238E27FC236}">
                <a16:creationId xmlns="" xmlns:a16="http://schemas.microsoft.com/office/drawing/2014/main" id="{E21E804D-B246-874B-B80A-0646F43EB30F}"/>
              </a:ext>
            </a:extLst>
          </p:cNvPr>
          <p:cNvSpPr/>
          <p:nvPr/>
        </p:nvSpPr>
        <p:spPr>
          <a:xfrm>
            <a:off x="0" y="1465603"/>
            <a:ext cx="12192000" cy="1451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5947" y="0"/>
            <a:ext cx="12006019" cy="1325563"/>
          </a:xfrm>
        </p:spPr>
        <p:txBody>
          <a:bodyPr>
            <a:normAutofit/>
          </a:bodyPr>
          <a:lstStyle/>
          <a:p>
            <a:r>
              <a:rPr lang="en-US" sz="4000" b="1" dirty="0">
                <a:solidFill>
                  <a:schemeClr val="bg1"/>
                </a:solidFill>
                <a:latin typeface="Avenir Next Bold"/>
                <a:cs typeface="Avenir Next Bold"/>
              </a:rPr>
              <a:t>Let’s mark where the killifish live in the Hudson</a:t>
            </a:r>
            <a:endParaRPr lang="en-US" sz="4000" dirty="0"/>
          </a:p>
        </p:txBody>
      </p:sp>
      <p:pic>
        <p:nvPicPr>
          <p:cNvPr id="4" name="Picture 3">
            <a:extLst>
              <a:ext uri="{FF2B5EF4-FFF2-40B4-BE49-F238E27FC236}">
                <a16:creationId xmlns="" xmlns:a16="http://schemas.microsoft.com/office/drawing/2014/main" id="{48CCA5D3-7440-6240-877A-BB5A64A9A5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041" t="16667" r="2323" b="64510"/>
          <a:stretch/>
        </p:blipFill>
        <p:spPr>
          <a:xfrm>
            <a:off x="0" y="2916924"/>
            <a:ext cx="12277914" cy="2271058"/>
          </a:xfrm>
          <a:prstGeom prst="rect">
            <a:avLst/>
          </a:prstGeom>
          <a:solidFill>
            <a:schemeClr val="bg1"/>
          </a:solidFill>
        </p:spPr>
      </p:pic>
      <p:pic>
        <p:nvPicPr>
          <p:cNvPr id="6" name="Picture 5">
            <a:extLst>
              <a:ext uri="{FF2B5EF4-FFF2-40B4-BE49-F238E27FC236}">
                <a16:creationId xmlns="" xmlns:a16="http://schemas.microsoft.com/office/drawing/2014/main" id="{AC9E6B77-10A6-CE4F-8A80-D6301AB294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1286519" y="2996948"/>
            <a:ext cx="855447" cy="855447"/>
          </a:xfrm>
          <a:prstGeom prst="rect">
            <a:avLst/>
          </a:prstGeom>
        </p:spPr>
      </p:pic>
      <p:sp>
        <p:nvSpPr>
          <p:cNvPr id="8" name="TextBox 7">
            <a:extLst>
              <a:ext uri="{FF2B5EF4-FFF2-40B4-BE49-F238E27FC236}">
                <a16:creationId xmlns="" xmlns:a16="http://schemas.microsoft.com/office/drawing/2014/main" id="{AC165057-1E89-9940-9438-5D3BAB28D2FF}"/>
              </a:ext>
            </a:extLst>
          </p:cNvPr>
          <p:cNvSpPr txBox="1"/>
          <p:nvPr/>
        </p:nvSpPr>
        <p:spPr>
          <a:xfrm flipH="1">
            <a:off x="7012836" y="2506174"/>
            <a:ext cx="3862021" cy="369332"/>
          </a:xfrm>
          <a:prstGeom prst="rect">
            <a:avLst/>
          </a:prstGeom>
          <a:noFill/>
        </p:spPr>
        <p:txBody>
          <a:bodyPr wrap="square" rtlCol="0">
            <a:spAutoFit/>
          </a:bodyPr>
          <a:lstStyle/>
          <a:p>
            <a:r>
              <a:rPr lang="en-US" dirty="0"/>
              <a:t>Banded</a:t>
            </a:r>
          </a:p>
        </p:txBody>
      </p:sp>
      <p:cxnSp>
        <p:nvCxnSpPr>
          <p:cNvPr id="9" name="Straight Connector 8">
            <a:extLst>
              <a:ext uri="{FF2B5EF4-FFF2-40B4-BE49-F238E27FC236}">
                <a16:creationId xmlns="" xmlns:a16="http://schemas.microsoft.com/office/drawing/2014/main" id="{057B3686-21E5-3F4B-A82B-44E63D2D1707}"/>
              </a:ext>
            </a:extLst>
          </p:cNvPr>
          <p:cNvCxnSpPr/>
          <p:nvPr/>
        </p:nvCxnSpPr>
        <p:spPr>
          <a:xfrm>
            <a:off x="2557220" y="2504130"/>
            <a:ext cx="9634780" cy="0"/>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B53DF2BD-07FA-DB4A-92CC-7F63C4731C1A}"/>
              </a:ext>
            </a:extLst>
          </p:cNvPr>
          <p:cNvCxnSpPr>
            <a:cxnSpLocks/>
          </p:cNvCxnSpPr>
          <p:nvPr/>
        </p:nvCxnSpPr>
        <p:spPr>
          <a:xfrm>
            <a:off x="2557220" y="2128776"/>
            <a:ext cx="5765370" cy="0"/>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63501ACD-7889-E04A-A125-0F8682D4D03F}"/>
              </a:ext>
            </a:extLst>
          </p:cNvPr>
          <p:cNvCxnSpPr>
            <a:cxnSpLocks/>
          </p:cNvCxnSpPr>
          <p:nvPr/>
        </p:nvCxnSpPr>
        <p:spPr>
          <a:xfrm>
            <a:off x="697219" y="1836934"/>
            <a:ext cx="1860001" cy="0"/>
          </a:xfrm>
          <a:prstGeom prst="line">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 xmlns:a16="http://schemas.microsoft.com/office/drawing/2014/main" id="{9217585A-B816-E848-8AC8-38392F5D7B0C}"/>
              </a:ext>
            </a:extLst>
          </p:cNvPr>
          <p:cNvSpPr txBox="1"/>
          <p:nvPr/>
        </p:nvSpPr>
        <p:spPr>
          <a:xfrm flipH="1">
            <a:off x="1044664" y="1878352"/>
            <a:ext cx="1426642" cy="369332"/>
          </a:xfrm>
          <a:prstGeom prst="rect">
            <a:avLst/>
          </a:prstGeom>
          <a:noFill/>
        </p:spPr>
        <p:txBody>
          <a:bodyPr wrap="square" rtlCol="0">
            <a:spAutoFit/>
          </a:bodyPr>
          <a:lstStyle/>
          <a:p>
            <a:r>
              <a:rPr lang="en-US" dirty="0"/>
              <a:t>Striped</a:t>
            </a:r>
          </a:p>
        </p:txBody>
      </p:sp>
      <p:sp>
        <p:nvSpPr>
          <p:cNvPr id="16" name="TextBox 15">
            <a:extLst>
              <a:ext uri="{FF2B5EF4-FFF2-40B4-BE49-F238E27FC236}">
                <a16:creationId xmlns="" xmlns:a16="http://schemas.microsoft.com/office/drawing/2014/main" id="{88FD3145-10DB-344E-8D4E-8FD91E375C50}"/>
              </a:ext>
            </a:extLst>
          </p:cNvPr>
          <p:cNvSpPr txBox="1"/>
          <p:nvPr/>
        </p:nvSpPr>
        <p:spPr>
          <a:xfrm flipH="1">
            <a:off x="4207945" y="2063018"/>
            <a:ext cx="3862021" cy="369332"/>
          </a:xfrm>
          <a:prstGeom prst="rect">
            <a:avLst/>
          </a:prstGeom>
          <a:noFill/>
        </p:spPr>
        <p:txBody>
          <a:bodyPr wrap="square" rtlCol="0">
            <a:spAutoFit/>
          </a:bodyPr>
          <a:lstStyle/>
          <a:p>
            <a:r>
              <a:rPr lang="en-US" dirty="0"/>
              <a:t>Mummichog</a:t>
            </a:r>
          </a:p>
        </p:txBody>
      </p:sp>
      <p:cxnSp>
        <p:nvCxnSpPr>
          <p:cNvPr id="17" name="Straight Arrow Connector 16">
            <a:extLst>
              <a:ext uri="{FF2B5EF4-FFF2-40B4-BE49-F238E27FC236}">
                <a16:creationId xmlns="" xmlns:a16="http://schemas.microsoft.com/office/drawing/2014/main" id="{C46C2F10-FE31-3648-AF2D-70BB64046C74}"/>
              </a:ext>
            </a:extLst>
          </p:cNvPr>
          <p:cNvCxnSpPr>
            <a:cxnSpLocks/>
          </p:cNvCxnSpPr>
          <p:nvPr/>
        </p:nvCxnSpPr>
        <p:spPr>
          <a:xfrm>
            <a:off x="3168441" y="3944117"/>
            <a:ext cx="702519" cy="71932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 xmlns:a16="http://schemas.microsoft.com/office/drawing/2014/main" id="{B96586E6-3B0A-0A4D-97EB-9BB2CD1B0B28}"/>
              </a:ext>
            </a:extLst>
          </p:cNvPr>
          <p:cNvGrpSpPr/>
          <p:nvPr/>
        </p:nvGrpSpPr>
        <p:grpSpPr>
          <a:xfrm>
            <a:off x="3990191" y="3924364"/>
            <a:ext cx="3939287" cy="2933636"/>
            <a:chOff x="4234465" y="114011"/>
            <a:chExt cx="3939287" cy="2933636"/>
          </a:xfrm>
        </p:grpSpPr>
        <p:pic>
          <p:nvPicPr>
            <p:cNvPr id="19" name="Picture 18" descr="Screen Shot 2020-05-17 at 9.15.40 AM.png">
              <a:extLst>
                <a:ext uri="{FF2B5EF4-FFF2-40B4-BE49-F238E27FC236}">
                  <a16:creationId xmlns="" xmlns:a16="http://schemas.microsoft.com/office/drawing/2014/main" id="{552F68F5-274D-9745-AAEB-B943DB9C23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34465" y="114011"/>
              <a:ext cx="3939287" cy="2933636"/>
            </a:xfrm>
            <a:prstGeom prst="rect">
              <a:avLst/>
            </a:prstGeom>
          </p:spPr>
        </p:pic>
        <p:sp>
          <p:nvSpPr>
            <p:cNvPr id="20" name="TextBox 19">
              <a:extLst>
                <a:ext uri="{FF2B5EF4-FFF2-40B4-BE49-F238E27FC236}">
                  <a16:creationId xmlns="" xmlns:a16="http://schemas.microsoft.com/office/drawing/2014/main" id="{F7776793-8115-D14B-9A18-A40CAB07DB1D}"/>
                </a:ext>
              </a:extLst>
            </p:cNvPr>
            <p:cNvSpPr txBox="1"/>
            <p:nvPr/>
          </p:nvSpPr>
          <p:spPr>
            <a:xfrm>
              <a:off x="4329953" y="152256"/>
              <a:ext cx="2138082" cy="369332"/>
            </a:xfrm>
            <a:prstGeom prst="rect">
              <a:avLst/>
            </a:prstGeom>
            <a:noFill/>
          </p:spPr>
          <p:txBody>
            <a:bodyPr wrap="square" rtlCol="0">
              <a:spAutoFit/>
            </a:bodyPr>
            <a:lstStyle/>
            <a:p>
              <a:r>
                <a:rPr lang="en-US" dirty="0"/>
                <a:t>Piermont Pier</a:t>
              </a:r>
            </a:p>
          </p:txBody>
        </p:sp>
      </p:grpSp>
    </p:spTree>
    <p:extLst>
      <p:ext uri="{BB962C8B-B14F-4D97-AF65-F5344CB8AC3E}">
        <p14:creationId xmlns:p14="http://schemas.microsoft.com/office/powerpoint/2010/main" val="22226076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21E804D-B246-874B-B80A-0646F43EB30F}"/>
              </a:ext>
            </a:extLst>
          </p:cNvPr>
          <p:cNvSpPr/>
          <p:nvPr/>
        </p:nvSpPr>
        <p:spPr>
          <a:xfrm>
            <a:off x="0" y="1465603"/>
            <a:ext cx="12192000" cy="1451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5947" y="0"/>
            <a:ext cx="12006019" cy="1325563"/>
          </a:xfrm>
        </p:spPr>
        <p:txBody>
          <a:bodyPr>
            <a:normAutofit/>
          </a:bodyPr>
          <a:lstStyle/>
          <a:p>
            <a:r>
              <a:rPr lang="en-US" sz="4000" b="1" dirty="0">
                <a:solidFill>
                  <a:schemeClr val="bg1"/>
                </a:solidFill>
                <a:latin typeface="Avenir Next Bold"/>
                <a:cs typeface="Avenir Next Bold"/>
              </a:rPr>
              <a:t>Let’s mark where the killifish live in the Hudson</a:t>
            </a:r>
            <a:endParaRPr lang="en-US" sz="4000" dirty="0"/>
          </a:p>
        </p:txBody>
      </p:sp>
      <p:pic>
        <p:nvPicPr>
          <p:cNvPr id="4" name="Picture 3">
            <a:extLst>
              <a:ext uri="{FF2B5EF4-FFF2-40B4-BE49-F238E27FC236}">
                <a16:creationId xmlns="" xmlns:a16="http://schemas.microsoft.com/office/drawing/2014/main" id="{48CCA5D3-7440-6240-877A-BB5A64A9A5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041" t="16667" r="2323" b="64510"/>
          <a:stretch/>
        </p:blipFill>
        <p:spPr>
          <a:xfrm>
            <a:off x="0" y="2916924"/>
            <a:ext cx="12277914" cy="2271058"/>
          </a:xfrm>
          <a:prstGeom prst="rect">
            <a:avLst/>
          </a:prstGeom>
          <a:solidFill>
            <a:schemeClr val="bg1"/>
          </a:solidFill>
        </p:spPr>
      </p:pic>
      <p:pic>
        <p:nvPicPr>
          <p:cNvPr id="6" name="Picture 5">
            <a:extLst>
              <a:ext uri="{FF2B5EF4-FFF2-40B4-BE49-F238E27FC236}">
                <a16:creationId xmlns="" xmlns:a16="http://schemas.microsoft.com/office/drawing/2014/main" id="{AC9E6B77-10A6-CE4F-8A80-D6301AB294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1286519" y="2996948"/>
            <a:ext cx="855447" cy="855447"/>
          </a:xfrm>
          <a:prstGeom prst="rect">
            <a:avLst/>
          </a:prstGeom>
        </p:spPr>
      </p:pic>
      <p:sp>
        <p:nvSpPr>
          <p:cNvPr id="8" name="TextBox 7">
            <a:extLst>
              <a:ext uri="{FF2B5EF4-FFF2-40B4-BE49-F238E27FC236}">
                <a16:creationId xmlns="" xmlns:a16="http://schemas.microsoft.com/office/drawing/2014/main" id="{AC165057-1E89-9940-9438-5D3BAB28D2FF}"/>
              </a:ext>
            </a:extLst>
          </p:cNvPr>
          <p:cNvSpPr txBox="1"/>
          <p:nvPr/>
        </p:nvSpPr>
        <p:spPr>
          <a:xfrm flipH="1">
            <a:off x="7012836" y="2506174"/>
            <a:ext cx="3862021" cy="369332"/>
          </a:xfrm>
          <a:prstGeom prst="rect">
            <a:avLst/>
          </a:prstGeom>
          <a:noFill/>
        </p:spPr>
        <p:txBody>
          <a:bodyPr wrap="square" rtlCol="0">
            <a:spAutoFit/>
          </a:bodyPr>
          <a:lstStyle/>
          <a:p>
            <a:r>
              <a:rPr lang="en-US" dirty="0"/>
              <a:t>Banded</a:t>
            </a:r>
          </a:p>
        </p:txBody>
      </p:sp>
      <p:cxnSp>
        <p:nvCxnSpPr>
          <p:cNvPr id="9" name="Straight Connector 8">
            <a:extLst>
              <a:ext uri="{FF2B5EF4-FFF2-40B4-BE49-F238E27FC236}">
                <a16:creationId xmlns="" xmlns:a16="http://schemas.microsoft.com/office/drawing/2014/main" id="{057B3686-21E5-3F4B-A82B-44E63D2D1707}"/>
              </a:ext>
            </a:extLst>
          </p:cNvPr>
          <p:cNvCxnSpPr/>
          <p:nvPr/>
        </p:nvCxnSpPr>
        <p:spPr>
          <a:xfrm>
            <a:off x="2557220" y="2504130"/>
            <a:ext cx="9634780" cy="0"/>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B53DF2BD-07FA-DB4A-92CC-7F63C4731C1A}"/>
              </a:ext>
            </a:extLst>
          </p:cNvPr>
          <p:cNvCxnSpPr>
            <a:cxnSpLocks/>
          </p:cNvCxnSpPr>
          <p:nvPr/>
        </p:nvCxnSpPr>
        <p:spPr>
          <a:xfrm>
            <a:off x="2557220" y="2128776"/>
            <a:ext cx="5765370" cy="0"/>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63501ACD-7889-E04A-A125-0F8682D4D03F}"/>
              </a:ext>
            </a:extLst>
          </p:cNvPr>
          <p:cNvCxnSpPr>
            <a:cxnSpLocks/>
          </p:cNvCxnSpPr>
          <p:nvPr/>
        </p:nvCxnSpPr>
        <p:spPr>
          <a:xfrm>
            <a:off x="697219" y="1836934"/>
            <a:ext cx="1860001" cy="0"/>
          </a:xfrm>
          <a:prstGeom prst="line">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 xmlns:a16="http://schemas.microsoft.com/office/drawing/2014/main" id="{9217585A-B816-E848-8AC8-38392F5D7B0C}"/>
              </a:ext>
            </a:extLst>
          </p:cNvPr>
          <p:cNvSpPr txBox="1"/>
          <p:nvPr/>
        </p:nvSpPr>
        <p:spPr>
          <a:xfrm flipH="1">
            <a:off x="1044664" y="1878352"/>
            <a:ext cx="1426642" cy="369332"/>
          </a:xfrm>
          <a:prstGeom prst="rect">
            <a:avLst/>
          </a:prstGeom>
          <a:noFill/>
        </p:spPr>
        <p:txBody>
          <a:bodyPr wrap="square" rtlCol="0">
            <a:spAutoFit/>
          </a:bodyPr>
          <a:lstStyle/>
          <a:p>
            <a:r>
              <a:rPr lang="en-US" dirty="0"/>
              <a:t>Striped</a:t>
            </a:r>
          </a:p>
        </p:txBody>
      </p:sp>
      <p:sp>
        <p:nvSpPr>
          <p:cNvPr id="16" name="TextBox 15">
            <a:extLst>
              <a:ext uri="{FF2B5EF4-FFF2-40B4-BE49-F238E27FC236}">
                <a16:creationId xmlns="" xmlns:a16="http://schemas.microsoft.com/office/drawing/2014/main" id="{88FD3145-10DB-344E-8D4E-8FD91E375C50}"/>
              </a:ext>
            </a:extLst>
          </p:cNvPr>
          <p:cNvSpPr txBox="1"/>
          <p:nvPr/>
        </p:nvSpPr>
        <p:spPr>
          <a:xfrm flipH="1">
            <a:off x="4207945" y="2063018"/>
            <a:ext cx="3862021" cy="369332"/>
          </a:xfrm>
          <a:prstGeom prst="rect">
            <a:avLst/>
          </a:prstGeom>
          <a:noFill/>
        </p:spPr>
        <p:txBody>
          <a:bodyPr wrap="square" rtlCol="0">
            <a:spAutoFit/>
          </a:bodyPr>
          <a:lstStyle/>
          <a:p>
            <a:r>
              <a:rPr lang="en-US" dirty="0"/>
              <a:t>Mummichog</a:t>
            </a:r>
          </a:p>
        </p:txBody>
      </p:sp>
      <p:sp>
        <p:nvSpPr>
          <p:cNvPr id="22" name="TextBox 21">
            <a:extLst>
              <a:ext uri="{FF2B5EF4-FFF2-40B4-BE49-F238E27FC236}">
                <a16:creationId xmlns="" xmlns:a16="http://schemas.microsoft.com/office/drawing/2014/main" id="{967187D3-BBEB-684F-A8B0-35E34CCEBDBC}"/>
              </a:ext>
            </a:extLst>
          </p:cNvPr>
          <p:cNvSpPr txBox="1"/>
          <p:nvPr/>
        </p:nvSpPr>
        <p:spPr>
          <a:xfrm>
            <a:off x="135947" y="5837084"/>
            <a:ext cx="9967741" cy="430887"/>
          </a:xfrm>
          <a:prstGeom prst="rect">
            <a:avLst/>
          </a:prstGeom>
          <a:noFill/>
        </p:spPr>
        <p:txBody>
          <a:bodyPr wrap="square" rtlCol="0">
            <a:spAutoFit/>
          </a:bodyPr>
          <a:lstStyle/>
          <a:p>
            <a:pPr>
              <a:spcBef>
                <a:spcPts val="600"/>
              </a:spcBef>
              <a:spcAft>
                <a:spcPts val="600"/>
              </a:spcAft>
            </a:pPr>
            <a:r>
              <a:rPr lang="en-US" sz="2200" b="1" dirty="0">
                <a:solidFill>
                  <a:srgbClr val="FFFF00"/>
                </a:solidFill>
                <a:latin typeface="Avenir Next" panose="020B0503020202020204" pitchFamily="34" charset="0"/>
              </a:rPr>
              <a:t>Why do you think we found these fish in different areas of the Hudson? </a:t>
            </a:r>
          </a:p>
        </p:txBody>
      </p:sp>
      <p:grpSp>
        <p:nvGrpSpPr>
          <p:cNvPr id="40" name="Group 39">
            <a:extLst>
              <a:ext uri="{FF2B5EF4-FFF2-40B4-BE49-F238E27FC236}">
                <a16:creationId xmlns="" xmlns:a16="http://schemas.microsoft.com/office/drawing/2014/main" id="{F5F890E1-3140-F843-86A9-B8F7F7A90888}"/>
              </a:ext>
            </a:extLst>
          </p:cNvPr>
          <p:cNvGrpSpPr/>
          <p:nvPr/>
        </p:nvGrpSpPr>
        <p:grpSpPr>
          <a:xfrm>
            <a:off x="6959668" y="4326827"/>
            <a:ext cx="3639060" cy="2531170"/>
            <a:chOff x="2476116" y="3545289"/>
            <a:chExt cx="3716641" cy="2787481"/>
          </a:xfrm>
        </p:grpSpPr>
        <p:pic>
          <p:nvPicPr>
            <p:cNvPr id="38" name="Picture 37">
              <a:extLst>
                <a:ext uri="{FF2B5EF4-FFF2-40B4-BE49-F238E27FC236}">
                  <a16:creationId xmlns="" xmlns:a16="http://schemas.microsoft.com/office/drawing/2014/main" id="{DFE6EB88-EBD5-FF49-A738-62493F8D1F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76116" y="3545289"/>
              <a:ext cx="3716641" cy="2787481"/>
            </a:xfrm>
            <a:prstGeom prst="rect">
              <a:avLst/>
            </a:prstGeom>
          </p:spPr>
        </p:pic>
        <p:sp>
          <p:nvSpPr>
            <p:cNvPr id="39" name="TextBox 38">
              <a:extLst>
                <a:ext uri="{FF2B5EF4-FFF2-40B4-BE49-F238E27FC236}">
                  <a16:creationId xmlns="" xmlns:a16="http://schemas.microsoft.com/office/drawing/2014/main" id="{DFE6AB28-BE53-5448-B98F-832964525623}"/>
                </a:ext>
              </a:extLst>
            </p:cNvPr>
            <p:cNvSpPr txBox="1"/>
            <p:nvPr/>
          </p:nvSpPr>
          <p:spPr>
            <a:xfrm>
              <a:off x="2525515" y="3574784"/>
              <a:ext cx="2138082" cy="369332"/>
            </a:xfrm>
            <a:prstGeom prst="rect">
              <a:avLst/>
            </a:prstGeom>
            <a:noFill/>
          </p:spPr>
          <p:txBody>
            <a:bodyPr wrap="square" rtlCol="0">
              <a:spAutoFit/>
            </a:bodyPr>
            <a:lstStyle/>
            <a:p>
              <a:r>
                <a:rPr lang="en-US" dirty="0"/>
                <a:t>Denning’s Point</a:t>
              </a:r>
            </a:p>
          </p:txBody>
        </p:sp>
      </p:grpSp>
      <p:cxnSp>
        <p:nvCxnSpPr>
          <p:cNvPr id="45" name="Straight Arrow Connector 44">
            <a:extLst>
              <a:ext uri="{FF2B5EF4-FFF2-40B4-BE49-F238E27FC236}">
                <a16:creationId xmlns="" xmlns:a16="http://schemas.microsoft.com/office/drawing/2014/main" id="{C2345565-5D87-A547-A1CC-D84C2833B66B}"/>
              </a:ext>
            </a:extLst>
          </p:cNvPr>
          <p:cNvCxnSpPr>
            <a:cxnSpLocks/>
          </p:cNvCxnSpPr>
          <p:nvPr/>
        </p:nvCxnSpPr>
        <p:spPr>
          <a:xfrm>
            <a:off x="5665381" y="3736891"/>
            <a:ext cx="1209235" cy="66236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015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21E804D-B246-874B-B80A-0646F43EB30F}"/>
              </a:ext>
            </a:extLst>
          </p:cNvPr>
          <p:cNvSpPr/>
          <p:nvPr/>
        </p:nvSpPr>
        <p:spPr>
          <a:xfrm>
            <a:off x="0" y="1465603"/>
            <a:ext cx="12192000" cy="1451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5947" y="0"/>
            <a:ext cx="12006019" cy="1325563"/>
          </a:xfrm>
        </p:spPr>
        <p:txBody>
          <a:bodyPr>
            <a:normAutofit/>
          </a:bodyPr>
          <a:lstStyle/>
          <a:p>
            <a:r>
              <a:rPr lang="en-US" sz="4000" b="1" dirty="0">
                <a:solidFill>
                  <a:schemeClr val="bg1"/>
                </a:solidFill>
                <a:latin typeface="Avenir Next Bold"/>
                <a:cs typeface="Avenir Next Bold"/>
              </a:rPr>
              <a:t>Let’s mark where the killifish live in the Hudson</a:t>
            </a:r>
            <a:endParaRPr lang="en-US" sz="4000" dirty="0"/>
          </a:p>
        </p:txBody>
      </p:sp>
      <p:pic>
        <p:nvPicPr>
          <p:cNvPr id="4" name="Picture 3">
            <a:extLst>
              <a:ext uri="{FF2B5EF4-FFF2-40B4-BE49-F238E27FC236}">
                <a16:creationId xmlns="" xmlns:a16="http://schemas.microsoft.com/office/drawing/2014/main" id="{48CCA5D3-7440-6240-877A-BB5A64A9A5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041" t="16667" r="2323" b="64510"/>
          <a:stretch/>
        </p:blipFill>
        <p:spPr>
          <a:xfrm>
            <a:off x="0" y="2916924"/>
            <a:ext cx="12277914" cy="2271058"/>
          </a:xfrm>
          <a:prstGeom prst="rect">
            <a:avLst/>
          </a:prstGeom>
          <a:solidFill>
            <a:schemeClr val="bg1"/>
          </a:solidFill>
        </p:spPr>
      </p:pic>
      <p:pic>
        <p:nvPicPr>
          <p:cNvPr id="6" name="Picture 5">
            <a:extLst>
              <a:ext uri="{FF2B5EF4-FFF2-40B4-BE49-F238E27FC236}">
                <a16:creationId xmlns="" xmlns:a16="http://schemas.microsoft.com/office/drawing/2014/main" id="{AC9E6B77-10A6-CE4F-8A80-D6301AB294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1286519" y="2996948"/>
            <a:ext cx="855447" cy="855447"/>
          </a:xfrm>
          <a:prstGeom prst="rect">
            <a:avLst/>
          </a:prstGeom>
        </p:spPr>
      </p:pic>
      <p:sp>
        <p:nvSpPr>
          <p:cNvPr id="8" name="TextBox 7">
            <a:extLst>
              <a:ext uri="{FF2B5EF4-FFF2-40B4-BE49-F238E27FC236}">
                <a16:creationId xmlns="" xmlns:a16="http://schemas.microsoft.com/office/drawing/2014/main" id="{AC165057-1E89-9940-9438-5D3BAB28D2FF}"/>
              </a:ext>
            </a:extLst>
          </p:cNvPr>
          <p:cNvSpPr txBox="1"/>
          <p:nvPr/>
        </p:nvSpPr>
        <p:spPr>
          <a:xfrm flipH="1">
            <a:off x="7012836" y="2506174"/>
            <a:ext cx="3862021" cy="369332"/>
          </a:xfrm>
          <a:prstGeom prst="rect">
            <a:avLst/>
          </a:prstGeom>
          <a:noFill/>
        </p:spPr>
        <p:txBody>
          <a:bodyPr wrap="square" rtlCol="0">
            <a:spAutoFit/>
          </a:bodyPr>
          <a:lstStyle/>
          <a:p>
            <a:r>
              <a:rPr lang="en-US" dirty="0"/>
              <a:t>Banded</a:t>
            </a:r>
          </a:p>
        </p:txBody>
      </p:sp>
      <p:cxnSp>
        <p:nvCxnSpPr>
          <p:cNvPr id="9" name="Straight Connector 8">
            <a:extLst>
              <a:ext uri="{FF2B5EF4-FFF2-40B4-BE49-F238E27FC236}">
                <a16:creationId xmlns="" xmlns:a16="http://schemas.microsoft.com/office/drawing/2014/main" id="{057B3686-21E5-3F4B-A82B-44E63D2D1707}"/>
              </a:ext>
            </a:extLst>
          </p:cNvPr>
          <p:cNvCxnSpPr/>
          <p:nvPr/>
        </p:nvCxnSpPr>
        <p:spPr>
          <a:xfrm>
            <a:off x="2557220" y="2504130"/>
            <a:ext cx="9634780" cy="0"/>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B53DF2BD-07FA-DB4A-92CC-7F63C4731C1A}"/>
              </a:ext>
            </a:extLst>
          </p:cNvPr>
          <p:cNvCxnSpPr>
            <a:cxnSpLocks/>
          </p:cNvCxnSpPr>
          <p:nvPr/>
        </p:nvCxnSpPr>
        <p:spPr>
          <a:xfrm>
            <a:off x="2557220" y="2128776"/>
            <a:ext cx="5765370" cy="0"/>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63501ACD-7889-E04A-A125-0F8682D4D03F}"/>
              </a:ext>
            </a:extLst>
          </p:cNvPr>
          <p:cNvCxnSpPr>
            <a:cxnSpLocks/>
          </p:cNvCxnSpPr>
          <p:nvPr/>
        </p:nvCxnSpPr>
        <p:spPr>
          <a:xfrm>
            <a:off x="697219" y="1836934"/>
            <a:ext cx="1860001" cy="0"/>
          </a:xfrm>
          <a:prstGeom prst="line">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 xmlns:a16="http://schemas.microsoft.com/office/drawing/2014/main" id="{9217585A-B816-E848-8AC8-38392F5D7B0C}"/>
              </a:ext>
            </a:extLst>
          </p:cNvPr>
          <p:cNvSpPr txBox="1"/>
          <p:nvPr/>
        </p:nvSpPr>
        <p:spPr>
          <a:xfrm flipH="1">
            <a:off x="1044664" y="1878352"/>
            <a:ext cx="1426642" cy="369332"/>
          </a:xfrm>
          <a:prstGeom prst="rect">
            <a:avLst/>
          </a:prstGeom>
          <a:noFill/>
        </p:spPr>
        <p:txBody>
          <a:bodyPr wrap="square" rtlCol="0">
            <a:spAutoFit/>
          </a:bodyPr>
          <a:lstStyle/>
          <a:p>
            <a:r>
              <a:rPr lang="en-US" dirty="0"/>
              <a:t>Striped</a:t>
            </a:r>
          </a:p>
        </p:txBody>
      </p:sp>
      <p:sp>
        <p:nvSpPr>
          <p:cNvPr id="16" name="TextBox 15">
            <a:extLst>
              <a:ext uri="{FF2B5EF4-FFF2-40B4-BE49-F238E27FC236}">
                <a16:creationId xmlns="" xmlns:a16="http://schemas.microsoft.com/office/drawing/2014/main" id="{88FD3145-10DB-344E-8D4E-8FD91E375C50}"/>
              </a:ext>
            </a:extLst>
          </p:cNvPr>
          <p:cNvSpPr txBox="1"/>
          <p:nvPr/>
        </p:nvSpPr>
        <p:spPr>
          <a:xfrm flipH="1">
            <a:off x="4207945" y="2063018"/>
            <a:ext cx="3862021" cy="369332"/>
          </a:xfrm>
          <a:prstGeom prst="rect">
            <a:avLst/>
          </a:prstGeom>
          <a:noFill/>
        </p:spPr>
        <p:txBody>
          <a:bodyPr wrap="square" rtlCol="0">
            <a:spAutoFit/>
          </a:bodyPr>
          <a:lstStyle/>
          <a:p>
            <a:r>
              <a:rPr lang="en-US" dirty="0"/>
              <a:t>Mummichog</a:t>
            </a:r>
          </a:p>
        </p:txBody>
      </p:sp>
      <p:sp>
        <p:nvSpPr>
          <p:cNvPr id="22" name="TextBox 21">
            <a:extLst>
              <a:ext uri="{FF2B5EF4-FFF2-40B4-BE49-F238E27FC236}">
                <a16:creationId xmlns="" xmlns:a16="http://schemas.microsoft.com/office/drawing/2014/main" id="{967187D3-BBEB-684F-A8B0-35E34CCEBDBC}"/>
              </a:ext>
            </a:extLst>
          </p:cNvPr>
          <p:cNvSpPr txBox="1"/>
          <p:nvPr/>
        </p:nvSpPr>
        <p:spPr>
          <a:xfrm>
            <a:off x="135947" y="5837084"/>
            <a:ext cx="11150572" cy="430887"/>
          </a:xfrm>
          <a:prstGeom prst="rect">
            <a:avLst/>
          </a:prstGeom>
          <a:noFill/>
        </p:spPr>
        <p:txBody>
          <a:bodyPr wrap="square" rtlCol="0">
            <a:spAutoFit/>
          </a:bodyPr>
          <a:lstStyle/>
          <a:p>
            <a:pPr>
              <a:spcBef>
                <a:spcPts val="600"/>
              </a:spcBef>
              <a:spcAft>
                <a:spcPts val="600"/>
              </a:spcAft>
            </a:pPr>
            <a:r>
              <a:rPr lang="en-US" sz="2200" b="1" dirty="0">
                <a:solidFill>
                  <a:srgbClr val="FFFF00"/>
                </a:solidFill>
                <a:latin typeface="Avenir Next" panose="020B0503020202020204" pitchFamily="34" charset="0"/>
              </a:rPr>
              <a:t>Why do you think we found these fish in different areas of the Hudson? </a:t>
            </a:r>
          </a:p>
        </p:txBody>
      </p:sp>
      <p:grpSp>
        <p:nvGrpSpPr>
          <p:cNvPr id="36" name="Group 35">
            <a:extLst>
              <a:ext uri="{FF2B5EF4-FFF2-40B4-BE49-F238E27FC236}">
                <a16:creationId xmlns="" xmlns:a16="http://schemas.microsoft.com/office/drawing/2014/main" id="{C2A11235-AD36-444A-B95A-84B059038859}"/>
              </a:ext>
            </a:extLst>
          </p:cNvPr>
          <p:cNvGrpSpPr/>
          <p:nvPr/>
        </p:nvGrpSpPr>
        <p:grpSpPr>
          <a:xfrm>
            <a:off x="8069966" y="243920"/>
            <a:ext cx="3985161" cy="2988871"/>
            <a:chOff x="7242755" y="2199111"/>
            <a:chExt cx="3985161" cy="2988871"/>
          </a:xfrm>
        </p:grpSpPr>
        <p:pic>
          <p:nvPicPr>
            <p:cNvPr id="34" name="Picture 33">
              <a:extLst>
                <a:ext uri="{FF2B5EF4-FFF2-40B4-BE49-F238E27FC236}">
                  <a16:creationId xmlns="" xmlns:a16="http://schemas.microsoft.com/office/drawing/2014/main" id="{2B5E8F1C-CB11-9042-8122-478FFD8E24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42755" y="2199111"/>
              <a:ext cx="3985161" cy="2988871"/>
            </a:xfrm>
            <a:prstGeom prst="rect">
              <a:avLst/>
            </a:prstGeom>
          </p:spPr>
        </p:pic>
        <p:sp>
          <p:nvSpPr>
            <p:cNvPr id="35" name="TextBox 34">
              <a:extLst>
                <a:ext uri="{FF2B5EF4-FFF2-40B4-BE49-F238E27FC236}">
                  <a16:creationId xmlns="" xmlns:a16="http://schemas.microsoft.com/office/drawing/2014/main" id="{E0D12179-2755-C74F-901A-76F6AA39F21B}"/>
                </a:ext>
              </a:extLst>
            </p:cNvPr>
            <p:cNvSpPr txBox="1"/>
            <p:nvPr/>
          </p:nvSpPr>
          <p:spPr>
            <a:xfrm>
              <a:off x="7413183" y="2284349"/>
              <a:ext cx="2138082" cy="369332"/>
            </a:xfrm>
            <a:prstGeom prst="rect">
              <a:avLst/>
            </a:prstGeom>
            <a:noFill/>
          </p:spPr>
          <p:txBody>
            <a:bodyPr wrap="square" rtlCol="0">
              <a:spAutoFit/>
            </a:bodyPr>
            <a:lstStyle/>
            <a:p>
              <a:r>
                <a:rPr lang="en-US" dirty="0"/>
                <a:t>Coxsackie</a:t>
              </a:r>
            </a:p>
          </p:txBody>
        </p:sp>
      </p:grpSp>
      <p:cxnSp>
        <p:nvCxnSpPr>
          <p:cNvPr id="45" name="Straight Arrow Connector 44">
            <a:extLst>
              <a:ext uri="{FF2B5EF4-FFF2-40B4-BE49-F238E27FC236}">
                <a16:creationId xmlns="" xmlns:a16="http://schemas.microsoft.com/office/drawing/2014/main" id="{C2345565-5D87-A547-A1CC-D84C2833B66B}"/>
              </a:ext>
            </a:extLst>
          </p:cNvPr>
          <p:cNvCxnSpPr>
            <a:cxnSpLocks/>
          </p:cNvCxnSpPr>
          <p:nvPr/>
        </p:nvCxnSpPr>
        <p:spPr>
          <a:xfrm flipV="1">
            <a:off x="10103688" y="3304571"/>
            <a:ext cx="0" cy="106367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5528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2637" y="2389241"/>
            <a:ext cx="5751163" cy="1325563"/>
          </a:xfrm>
        </p:spPr>
        <p:txBody>
          <a:bodyPr>
            <a:normAutofit fontScale="90000"/>
          </a:bodyPr>
          <a:lstStyle/>
          <a:p>
            <a:r>
              <a:rPr lang="en-US" dirty="0" smtClean="0">
                <a:solidFill>
                  <a:schemeClr val="bg1"/>
                </a:solidFill>
              </a:rPr>
              <a:t>It’s time to check your models of what defines a river and what defines an estuary,  and to update it them any </a:t>
            </a:r>
            <a:r>
              <a:rPr lang="en-US" dirty="0">
                <a:solidFill>
                  <a:schemeClr val="bg1"/>
                </a:solidFill>
              </a:rPr>
              <a:t>n</a:t>
            </a:r>
            <a:r>
              <a:rPr lang="en-US" dirty="0" smtClean="0">
                <a:solidFill>
                  <a:schemeClr val="bg1"/>
                </a:solidFill>
              </a:rPr>
              <a:t>ew input! </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Be sure to use a different color of ink so you can see how your model develops!</a:t>
            </a:r>
            <a:endParaRPr lang="en-US" dirty="0">
              <a:solidFill>
                <a:schemeClr val="bg1"/>
              </a:solidFill>
            </a:endParaRPr>
          </a:p>
        </p:txBody>
      </p:sp>
      <p:pic>
        <p:nvPicPr>
          <p:cNvPr id="5" name="Picture 4" descr="Syste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02637" cy="6858000"/>
          </a:xfrm>
          <a:prstGeom prst="rect">
            <a:avLst/>
          </a:prstGeom>
        </p:spPr>
      </p:pic>
      <p:sp>
        <p:nvSpPr>
          <p:cNvPr id="4" name="TextBox 3"/>
          <p:cNvSpPr txBox="1"/>
          <p:nvPr/>
        </p:nvSpPr>
        <p:spPr>
          <a:xfrm>
            <a:off x="5803295" y="6256571"/>
            <a:ext cx="5097538" cy="369332"/>
          </a:xfrm>
          <a:prstGeom prst="rect">
            <a:avLst/>
          </a:prstGeom>
          <a:noFill/>
        </p:spPr>
        <p:txBody>
          <a:bodyPr wrap="square" rtlCol="0">
            <a:spAutoFit/>
          </a:bodyPr>
          <a:lstStyle/>
          <a:p>
            <a:r>
              <a:rPr lang="en-US" dirty="0" smtClean="0">
                <a:solidFill>
                  <a:srgbClr val="FFFFFF"/>
                </a:solidFill>
              </a:rPr>
              <a:t>Image Source: San Diego County Office of Education  </a:t>
            </a:r>
            <a:endParaRPr lang="en-US" dirty="0">
              <a:solidFill>
                <a:srgbClr val="FFFFFF"/>
              </a:solidFill>
            </a:endParaRPr>
          </a:p>
        </p:txBody>
      </p:sp>
    </p:spTree>
    <p:extLst>
      <p:ext uri="{BB962C8B-B14F-4D97-AF65-F5344CB8AC3E}">
        <p14:creationId xmlns:p14="http://schemas.microsoft.com/office/powerpoint/2010/main" val="2457628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CEAA39-1BE6-344E-8ED3-931241179F0C}"/>
              </a:ext>
            </a:extLst>
          </p:cNvPr>
          <p:cNvSpPr>
            <a:spLocks noGrp="1"/>
          </p:cNvSpPr>
          <p:nvPr>
            <p:ph type="title"/>
          </p:nvPr>
        </p:nvSpPr>
        <p:spPr>
          <a:xfrm>
            <a:off x="838200" y="-109465"/>
            <a:ext cx="10515600" cy="1325563"/>
          </a:xfrm>
        </p:spPr>
        <p:txBody>
          <a:bodyPr/>
          <a:lstStyle/>
          <a:p>
            <a:pPr algn="ctr"/>
            <a:r>
              <a:rPr lang="en-US" b="1" dirty="0">
                <a:solidFill>
                  <a:schemeClr val="bg1"/>
                </a:solidFill>
                <a:latin typeface="Avenir Next" panose="020B0503020202020204" pitchFamily="34" charset="0"/>
              </a:rPr>
              <a:t>Remember our estuary/river concepts</a:t>
            </a:r>
          </a:p>
        </p:txBody>
      </p:sp>
      <p:graphicFrame>
        <p:nvGraphicFramePr>
          <p:cNvPr id="7" name="Table 6"/>
          <p:cNvGraphicFramePr>
            <a:graphicFrameLocks noGrp="1"/>
          </p:cNvGraphicFramePr>
          <p:nvPr>
            <p:extLst>
              <p:ext uri="{D42A27DB-BD31-4B8C-83A1-F6EECF244321}">
                <p14:modId xmlns:p14="http://schemas.microsoft.com/office/powerpoint/2010/main" val="3578199047"/>
              </p:ext>
            </p:extLst>
          </p:nvPr>
        </p:nvGraphicFramePr>
        <p:xfrm>
          <a:off x="1788460" y="1081368"/>
          <a:ext cx="9254301" cy="5690890"/>
        </p:xfrm>
        <a:graphic>
          <a:graphicData uri="http://schemas.openxmlformats.org/drawingml/2006/table">
            <a:tbl>
              <a:tblPr firstRow="1" bandRow="1">
                <a:tableStyleId>{93296810-A885-4BE3-A3E7-6D5BEEA58F35}</a:tableStyleId>
              </a:tblPr>
              <a:tblGrid>
                <a:gridCol w="4759984">
                  <a:extLst>
                    <a:ext uri="{9D8B030D-6E8A-4147-A177-3AD203B41FA5}">
                      <a16:colId xmlns="" xmlns:a16="http://schemas.microsoft.com/office/drawing/2014/main" val="20000"/>
                    </a:ext>
                  </a:extLst>
                </a:gridCol>
                <a:gridCol w="4494317">
                  <a:extLst>
                    <a:ext uri="{9D8B030D-6E8A-4147-A177-3AD203B41FA5}">
                      <a16:colId xmlns="" xmlns:a16="http://schemas.microsoft.com/office/drawing/2014/main" val="20001"/>
                    </a:ext>
                  </a:extLst>
                </a:gridCol>
              </a:tblGrid>
              <a:tr h="387349">
                <a:tc>
                  <a:txBody>
                    <a:bodyPr/>
                    <a:lstStyle/>
                    <a:p>
                      <a:pPr algn="ctr"/>
                      <a:r>
                        <a:rPr lang="en-US" dirty="0"/>
                        <a:t>ESTUARIES </a:t>
                      </a:r>
                    </a:p>
                  </a:txBody>
                  <a:tcPr/>
                </a:tc>
                <a:tc>
                  <a:txBody>
                    <a:bodyPr/>
                    <a:lstStyle/>
                    <a:p>
                      <a:pPr algn="ctr"/>
                      <a:r>
                        <a:rPr lang="en-US" dirty="0"/>
                        <a:t>RIVERS</a:t>
                      </a:r>
                    </a:p>
                  </a:txBody>
                  <a:tcPr/>
                </a:tc>
                <a:extLst>
                  <a:ext uri="{0D108BD9-81ED-4DB2-BD59-A6C34878D82A}">
                    <a16:rowId xmlns="" xmlns:a16="http://schemas.microsoft.com/office/drawing/2014/main" val="10000"/>
                  </a:ext>
                </a:extLst>
              </a:tr>
              <a:tr h="768787">
                <a:tc>
                  <a:txBody>
                    <a:bodyPr/>
                    <a:lstStyle/>
                    <a:p>
                      <a:r>
                        <a:rPr lang="en-US" sz="2400" dirty="0"/>
                        <a:t>Connect directly to the ocean so water is both </a:t>
                      </a:r>
                      <a:r>
                        <a:rPr lang="en-US" sz="2400" b="1" dirty="0"/>
                        <a:t>salty</a:t>
                      </a:r>
                      <a:r>
                        <a:rPr lang="en-US" sz="2400" b="1" baseline="0" dirty="0"/>
                        <a:t> &amp; fresh</a:t>
                      </a:r>
                      <a:endParaRPr lang="en-US" sz="2400" b="1" dirty="0"/>
                    </a:p>
                  </a:txBody>
                  <a:tcPr/>
                </a:tc>
                <a:tc>
                  <a:txBody>
                    <a:bodyPr/>
                    <a:lstStyle/>
                    <a:p>
                      <a:r>
                        <a:rPr lang="en-US" sz="2400" dirty="0"/>
                        <a:t>A large body</a:t>
                      </a:r>
                      <a:r>
                        <a:rPr lang="en-US" sz="2400" baseline="0" dirty="0"/>
                        <a:t> of </a:t>
                      </a:r>
                      <a:r>
                        <a:rPr lang="en-US" sz="2400" b="1" dirty="0"/>
                        <a:t>fresh</a:t>
                      </a:r>
                      <a:r>
                        <a:rPr lang="en-US" sz="2400" dirty="0"/>
                        <a:t> flowing water</a:t>
                      </a:r>
                    </a:p>
                  </a:txBody>
                  <a:tcPr/>
                </a:tc>
                <a:extLst>
                  <a:ext uri="{0D108BD9-81ED-4DB2-BD59-A6C34878D82A}">
                    <a16:rowId xmlns="" xmlns:a16="http://schemas.microsoft.com/office/drawing/2014/main" val="10001"/>
                  </a:ext>
                </a:extLst>
              </a:tr>
              <a:tr h="768787">
                <a:tc>
                  <a:txBody>
                    <a:bodyPr/>
                    <a:lstStyle/>
                    <a:p>
                      <a:r>
                        <a:rPr lang="en-US" sz="2400" b="1" dirty="0"/>
                        <a:t>Flow</a:t>
                      </a:r>
                      <a:r>
                        <a:rPr lang="en-US" sz="2400" b="1" baseline="0" dirty="0"/>
                        <a:t> two ways </a:t>
                      </a:r>
                      <a:r>
                        <a:rPr lang="en-US" sz="2400" baseline="0" dirty="0"/>
                        <a:t>due to tides</a:t>
                      </a:r>
                      <a:endParaRPr lang="en-US" sz="2400" dirty="0"/>
                    </a:p>
                  </a:txBody>
                  <a:tcPr/>
                </a:tc>
                <a:tc>
                  <a:txBody>
                    <a:bodyPr/>
                    <a:lstStyle/>
                    <a:p>
                      <a:r>
                        <a:rPr lang="en-US" sz="2400" b="1" dirty="0"/>
                        <a:t>Flow one way</a:t>
                      </a:r>
                      <a:r>
                        <a:rPr lang="en-US" sz="2400" b="1" baseline="0" dirty="0"/>
                        <a:t> </a:t>
                      </a:r>
                      <a:r>
                        <a:rPr lang="mr-IN" sz="2400" baseline="0" dirty="0"/>
                        <a:t>–</a:t>
                      </a:r>
                      <a:r>
                        <a:rPr lang="en-US" sz="2400" baseline="0" dirty="0"/>
                        <a:t>from  </a:t>
                      </a:r>
                      <a:r>
                        <a:rPr lang="en-US" sz="2400" dirty="0"/>
                        <a:t>higher</a:t>
                      </a:r>
                      <a:r>
                        <a:rPr lang="en-US" sz="2400" baseline="0" dirty="0"/>
                        <a:t> to lower elevation</a:t>
                      </a:r>
                      <a:endParaRPr lang="en-US" sz="2400" dirty="0"/>
                    </a:p>
                  </a:txBody>
                  <a:tcPr/>
                </a:tc>
                <a:extLst>
                  <a:ext uri="{0D108BD9-81ED-4DB2-BD59-A6C34878D82A}">
                    <a16:rowId xmlns="" xmlns:a16="http://schemas.microsoft.com/office/drawing/2014/main" val="10002"/>
                  </a:ext>
                </a:extLst>
              </a:tr>
              <a:tr h="731541">
                <a:tc>
                  <a:txBody>
                    <a:bodyPr/>
                    <a:lstStyle/>
                    <a:p>
                      <a:r>
                        <a:rPr lang="en-US" sz="2400" b="1" dirty="0"/>
                        <a:t>Depth</a:t>
                      </a:r>
                      <a:r>
                        <a:rPr lang="en-US" sz="2400" dirty="0"/>
                        <a:t> determined </a:t>
                      </a:r>
                      <a:r>
                        <a:rPr lang="en-US" sz="2400" b="1" dirty="0"/>
                        <a:t>by tides</a:t>
                      </a:r>
                    </a:p>
                  </a:txBody>
                  <a:tcPr/>
                </a:tc>
                <a:tc>
                  <a:txBody>
                    <a:bodyPr/>
                    <a:lstStyle/>
                    <a:p>
                      <a:r>
                        <a:rPr lang="en-US" sz="2400" b="1" dirty="0"/>
                        <a:t>Depth</a:t>
                      </a:r>
                      <a:r>
                        <a:rPr lang="en-US" sz="2400" dirty="0"/>
                        <a:t> determined </a:t>
                      </a:r>
                      <a:r>
                        <a:rPr lang="en-US" sz="2400" b="1" dirty="0"/>
                        <a:t>by flow</a:t>
                      </a:r>
                    </a:p>
                  </a:txBody>
                  <a:tcPr/>
                </a:tc>
                <a:extLst>
                  <a:ext uri="{0D108BD9-81ED-4DB2-BD59-A6C34878D82A}">
                    <a16:rowId xmlns="" xmlns:a16="http://schemas.microsoft.com/office/drawing/2014/main" val="10003"/>
                  </a:ext>
                </a:extLst>
              </a:tr>
              <a:tr h="4598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Ocean connection makes them </a:t>
                      </a:r>
                      <a:r>
                        <a:rPr lang="en-US" sz="2400" b="1" dirty="0"/>
                        <a:t>very dynamic</a:t>
                      </a:r>
                      <a:endParaRPr lang="en-US" sz="2400" dirty="0"/>
                    </a:p>
                  </a:txBody>
                  <a:tcPr/>
                </a:tc>
                <a:tc>
                  <a:txBody>
                    <a:bodyPr/>
                    <a:lstStyle/>
                    <a:p>
                      <a:r>
                        <a:rPr lang="en-US" sz="2400" baseline="0" dirty="0"/>
                        <a:t>Generally </a:t>
                      </a:r>
                      <a:r>
                        <a:rPr lang="en-US" sz="2400" b="1" baseline="0" dirty="0"/>
                        <a:t>consistent</a:t>
                      </a:r>
                      <a:r>
                        <a:rPr lang="en-US" sz="2400" baseline="0" dirty="0"/>
                        <a:t> waterways </a:t>
                      </a:r>
                      <a:endParaRPr lang="en-US" sz="2400" dirty="0"/>
                    </a:p>
                  </a:txBody>
                  <a:tcPr/>
                </a:tc>
                <a:extLst>
                  <a:ext uri="{0D108BD9-81ED-4DB2-BD59-A6C34878D82A}">
                    <a16:rowId xmlns="" xmlns:a16="http://schemas.microsoft.com/office/drawing/2014/main" val="10004"/>
                  </a:ext>
                </a:extLst>
              </a:tr>
              <a:tr h="256800">
                <a:tc>
                  <a:txBody>
                    <a:bodyPr/>
                    <a:lstStyle/>
                    <a:p>
                      <a:r>
                        <a:rPr lang="en-US" sz="2400" b="1" dirty="0"/>
                        <a:t>Highly complex </a:t>
                      </a:r>
                      <a:r>
                        <a:rPr lang="en-US" sz="2400" dirty="0"/>
                        <a:t>with varied habitats</a:t>
                      </a:r>
                    </a:p>
                  </a:txBody>
                  <a:tcPr/>
                </a:tc>
                <a:tc>
                  <a:txBody>
                    <a:bodyPr/>
                    <a:lstStyle/>
                    <a:p>
                      <a:r>
                        <a:rPr lang="en-US" sz="2400" b="1" dirty="0"/>
                        <a:t>Less complex </a:t>
                      </a:r>
                      <a:r>
                        <a:rPr lang="en-US" sz="2400" b="0" dirty="0"/>
                        <a:t>with</a:t>
                      </a:r>
                      <a:r>
                        <a:rPr lang="en-US" sz="2400" b="0" baseline="0" dirty="0"/>
                        <a:t> fewer </a:t>
                      </a:r>
                      <a:r>
                        <a:rPr lang="en-US" sz="2400" dirty="0"/>
                        <a:t>habitats</a:t>
                      </a:r>
                    </a:p>
                  </a:txBody>
                  <a:tcPr/>
                </a:tc>
                <a:extLst>
                  <a:ext uri="{0D108BD9-81ED-4DB2-BD59-A6C34878D82A}">
                    <a16:rowId xmlns="" xmlns:a16="http://schemas.microsoft.com/office/drawing/2014/main" val="10005"/>
                  </a:ext>
                </a:extLst>
              </a:tr>
              <a:tr h="427104">
                <a:tc>
                  <a:txBody>
                    <a:bodyPr/>
                    <a:lstStyle/>
                    <a:p>
                      <a:r>
                        <a:rPr lang="en-US" sz="2400" b="1" dirty="0"/>
                        <a:t>Species</a:t>
                      </a:r>
                      <a:r>
                        <a:rPr lang="en-US" sz="2400" dirty="0"/>
                        <a:t> include freshwater, saltwater</a:t>
                      </a:r>
                      <a:r>
                        <a:rPr lang="en-US" sz="2400" baseline="0" dirty="0"/>
                        <a:t> &amp; estuarine (brackish)</a:t>
                      </a:r>
                      <a:endParaRPr lang="en-US" sz="2400" dirty="0"/>
                    </a:p>
                  </a:txBody>
                  <a:tcPr/>
                </a:tc>
                <a:tc>
                  <a:txBody>
                    <a:bodyPr/>
                    <a:lstStyle/>
                    <a:p>
                      <a:r>
                        <a:rPr lang="en-US" sz="2400" b="1" dirty="0"/>
                        <a:t>Species</a:t>
                      </a:r>
                      <a:r>
                        <a:rPr lang="en-US" sz="2400" dirty="0"/>
                        <a:t> are freshwater</a:t>
                      </a:r>
                    </a:p>
                  </a:txBody>
                  <a:tcPr/>
                </a:tc>
                <a:extLst>
                  <a:ext uri="{0D108BD9-81ED-4DB2-BD59-A6C34878D82A}">
                    <a16:rowId xmlns="" xmlns:a16="http://schemas.microsoft.com/office/drawing/2014/main" val="10006"/>
                  </a:ext>
                </a:extLst>
              </a:tr>
              <a:tr h="674064">
                <a:tc>
                  <a:txBody>
                    <a:bodyPr/>
                    <a:lstStyle/>
                    <a:p>
                      <a:r>
                        <a:rPr lang="en-US" sz="2400" b="1" dirty="0"/>
                        <a:t>People rely on them </a:t>
                      </a:r>
                      <a:r>
                        <a:rPr lang="en-US" sz="2400" dirty="0"/>
                        <a:t>for the</a:t>
                      </a:r>
                      <a:r>
                        <a:rPr lang="en-US" sz="2400" baseline="0" dirty="0"/>
                        <a:t> many </a:t>
                      </a:r>
                      <a:r>
                        <a:rPr lang="en-US" sz="2400" dirty="0"/>
                        <a:t>things they</a:t>
                      </a:r>
                      <a:r>
                        <a:rPr lang="en-US" sz="2400" baseline="0" dirty="0"/>
                        <a:t> </a:t>
                      </a:r>
                      <a:r>
                        <a:rPr lang="en-US" sz="2400" dirty="0"/>
                        <a:t>provide</a:t>
                      </a:r>
                      <a:r>
                        <a:rPr lang="en-US" sz="2400" baseline="0" dirty="0"/>
                        <a:t> </a:t>
                      </a:r>
                      <a:endParaRPr lang="en-US" sz="2400" dirty="0"/>
                    </a:p>
                  </a:txBody>
                  <a:tcPr/>
                </a:tc>
                <a:tc>
                  <a:txBody>
                    <a:bodyPr/>
                    <a:lstStyle/>
                    <a:p>
                      <a:r>
                        <a:rPr lang="en-US" sz="2400" b="1" dirty="0"/>
                        <a:t>People rely on them</a:t>
                      </a:r>
                      <a:r>
                        <a:rPr lang="en-US" sz="2400" dirty="0"/>
                        <a:t> for the many things they provide </a:t>
                      </a:r>
                    </a:p>
                  </a:txBody>
                  <a:tcPr/>
                </a:tc>
                <a:extLst>
                  <a:ext uri="{0D108BD9-81ED-4DB2-BD59-A6C34878D82A}">
                    <a16:rowId xmlns="" xmlns:a16="http://schemas.microsoft.com/office/drawing/2014/main" val="10007"/>
                  </a:ext>
                </a:extLst>
              </a:tr>
            </a:tbl>
          </a:graphicData>
        </a:graphic>
      </p:graphicFrame>
      <p:sp>
        <p:nvSpPr>
          <p:cNvPr id="3" name="Right Arrow 2">
            <a:extLst>
              <a:ext uri="{FF2B5EF4-FFF2-40B4-BE49-F238E27FC236}">
                <a16:creationId xmlns="" xmlns:a16="http://schemas.microsoft.com/office/drawing/2014/main" id="{1E7AADA5-7EE7-6E45-8EC6-5FC381852142}"/>
              </a:ext>
            </a:extLst>
          </p:cNvPr>
          <p:cNvSpPr/>
          <p:nvPr/>
        </p:nvSpPr>
        <p:spPr>
          <a:xfrm>
            <a:off x="524435" y="4652682"/>
            <a:ext cx="1075765" cy="48409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 xmlns:a16="http://schemas.microsoft.com/office/drawing/2014/main" id="{3D2AA403-E5AF-BE42-A69F-C024703B98EB}"/>
              </a:ext>
            </a:extLst>
          </p:cNvPr>
          <p:cNvSpPr/>
          <p:nvPr/>
        </p:nvSpPr>
        <p:spPr>
          <a:xfrm>
            <a:off x="524433" y="6140822"/>
            <a:ext cx="1075765" cy="48409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270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92" y="500062"/>
            <a:ext cx="11151976" cy="1325563"/>
          </a:xfrm>
        </p:spPr>
        <p:txBody>
          <a:bodyPr>
            <a:normAutofit fontScale="90000"/>
          </a:bodyPr>
          <a:lstStyle/>
          <a:p>
            <a:r>
              <a:rPr lang="en-US" b="1" dirty="0">
                <a:solidFill>
                  <a:schemeClr val="bg1"/>
                </a:solidFill>
                <a:latin typeface="Avenir Next" panose="020B0503020202020204" pitchFamily="34" charset="0"/>
              </a:rPr>
              <a:t>Investigation #2 </a:t>
            </a:r>
            <a:r>
              <a:rPr lang="mr-IN" b="1" dirty="0">
                <a:solidFill>
                  <a:schemeClr val="bg1"/>
                </a:solidFill>
                <a:latin typeface="Avenir Next" panose="020B0503020202020204" pitchFamily="34" charset="0"/>
              </a:rPr>
              <a:t>–</a:t>
            </a:r>
            <a:r>
              <a:rPr lang="en-US" b="1" dirty="0">
                <a:solidFill>
                  <a:schemeClr val="bg1"/>
                </a:solidFill>
                <a:latin typeface="Avenir Next" panose="020B0503020202020204" pitchFamily="34" charset="0"/>
              </a:rPr>
              <a:t> Let’s check the salinity of the water in different parts of the Hudson</a:t>
            </a:r>
            <a:endParaRPr lang="en-US" b="1" dirty="0"/>
          </a:p>
        </p:txBody>
      </p:sp>
      <p:sp>
        <p:nvSpPr>
          <p:cNvPr id="6" name="TextBox 5"/>
          <p:cNvSpPr txBox="1"/>
          <p:nvPr/>
        </p:nvSpPr>
        <p:spPr>
          <a:xfrm>
            <a:off x="4552367" y="1708831"/>
            <a:ext cx="3972179" cy="461665"/>
          </a:xfrm>
          <a:prstGeom prst="rect">
            <a:avLst/>
          </a:prstGeom>
          <a:noFill/>
        </p:spPr>
        <p:txBody>
          <a:bodyPr wrap="square" rtlCol="0">
            <a:spAutoFit/>
          </a:bodyPr>
          <a:lstStyle/>
          <a:p>
            <a:r>
              <a:rPr lang="en-US" sz="2400" dirty="0">
                <a:solidFill>
                  <a:srgbClr val="FFFF00"/>
                </a:solidFill>
              </a:rPr>
              <a:t>Our tools for investigation #2</a:t>
            </a:r>
          </a:p>
        </p:txBody>
      </p:sp>
      <p:pic>
        <p:nvPicPr>
          <p:cNvPr id="9" name="Picture 8" descr="Hydrometer co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146" y="2799353"/>
            <a:ext cx="4130902" cy="2913122"/>
          </a:xfrm>
          <a:prstGeom prst="rect">
            <a:avLst/>
          </a:prstGeom>
        </p:spPr>
      </p:pic>
      <p:pic>
        <p:nvPicPr>
          <p:cNvPr id="11" name="Picture 10" descr="quantab cop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66243" y="2697160"/>
            <a:ext cx="2953993" cy="3504737"/>
          </a:xfrm>
          <a:prstGeom prst="rect">
            <a:avLst/>
          </a:prstGeom>
        </p:spPr>
      </p:pic>
      <p:sp>
        <p:nvSpPr>
          <p:cNvPr id="12" name="TextBox 11"/>
          <p:cNvSpPr txBox="1"/>
          <p:nvPr/>
        </p:nvSpPr>
        <p:spPr>
          <a:xfrm>
            <a:off x="5055704" y="6264944"/>
            <a:ext cx="3260528" cy="461665"/>
          </a:xfrm>
          <a:prstGeom prst="rect">
            <a:avLst/>
          </a:prstGeom>
          <a:noFill/>
        </p:spPr>
        <p:txBody>
          <a:bodyPr wrap="square" rtlCol="0">
            <a:spAutoFit/>
          </a:bodyPr>
          <a:lstStyle/>
          <a:p>
            <a:r>
              <a:rPr lang="en-US" sz="2400" dirty="0" err="1">
                <a:solidFill>
                  <a:srgbClr val="FFFF00"/>
                </a:solidFill>
              </a:rPr>
              <a:t>Refractometer</a:t>
            </a:r>
            <a:r>
              <a:rPr lang="en-US" sz="2400" dirty="0">
                <a:solidFill>
                  <a:srgbClr val="FFFF00"/>
                </a:solidFill>
              </a:rPr>
              <a:t> - light</a:t>
            </a:r>
          </a:p>
        </p:txBody>
      </p:sp>
      <p:sp>
        <p:nvSpPr>
          <p:cNvPr id="13" name="TextBox 12"/>
          <p:cNvSpPr txBox="1"/>
          <p:nvPr/>
        </p:nvSpPr>
        <p:spPr>
          <a:xfrm>
            <a:off x="715244" y="6264944"/>
            <a:ext cx="3260528" cy="461665"/>
          </a:xfrm>
          <a:prstGeom prst="rect">
            <a:avLst/>
          </a:prstGeom>
          <a:noFill/>
        </p:spPr>
        <p:txBody>
          <a:bodyPr wrap="square" rtlCol="0">
            <a:spAutoFit/>
          </a:bodyPr>
          <a:lstStyle/>
          <a:p>
            <a:r>
              <a:rPr lang="en-US" sz="2400" dirty="0">
                <a:solidFill>
                  <a:srgbClr val="FFFF00"/>
                </a:solidFill>
              </a:rPr>
              <a:t>Hydrometer - density</a:t>
            </a:r>
          </a:p>
        </p:txBody>
      </p:sp>
      <p:sp>
        <p:nvSpPr>
          <p:cNvPr id="14" name="TextBox 13"/>
          <p:cNvSpPr txBox="1"/>
          <p:nvPr/>
        </p:nvSpPr>
        <p:spPr>
          <a:xfrm>
            <a:off x="8493718" y="6264944"/>
            <a:ext cx="3497726" cy="461665"/>
          </a:xfrm>
          <a:prstGeom prst="rect">
            <a:avLst/>
          </a:prstGeom>
          <a:noFill/>
        </p:spPr>
        <p:txBody>
          <a:bodyPr wrap="square" rtlCol="0">
            <a:spAutoFit/>
          </a:bodyPr>
          <a:lstStyle/>
          <a:p>
            <a:r>
              <a:rPr lang="en-US" sz="2400" dirty="0" err="1">
                <a:solidFill>
                  <a:srgbClr val="FFFF00"/>
                </a:solidFill>
              </a:rPr>
              <a:t>Quantab</a:t>
            </a:r>
            <a:r>
              <a:rPr lang="en-US" sz="2400" dirty="0">
                <a:solidFill>
                  <a:srgbClr val="FFFF00"/>
                </a:solidFill>
              </a:rPr>
              <a:t> Strips - chloride</a:t>
            </a:r>
          </a:p>
        </p:txBody>
      </p:sp>
      <p:pic>
        <p:nvPicPr>
          <p:cNvPr id="10" name="Picture 9" descr="Refractometer copy.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07560" y="2170496"/>
            <a:ext cx="3200832" cy="4150981"/>
          </a:xfrm>
          <a:prstGeom prst="rect">
            <a:avLst/>
          </a:prstGeom>
        </p:spPr>
      </p:pic>
    </p:spTree>
    <p:extLst>
      <p:ext uri="{BB962C8B-B14F-4D97-AF65-F5344CB8AC3E}">
        <p14:creationId xmlns:p14="http://schemas.microsoft.com/office/powerpoint/2010/main" val="15179414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xmlns="" id="{00000000-0008-0000-0100-000004000000}"/>
              </a:ext>
            </a:extLst>
          </p:cNvPr>
          <p:cNvGraphicFramePr>
            <a:graphicFrameLocks/>
          </p:cNvGraphicFramePr>
          <p:nvPr>
            <p:extLst>
              <p:ext uri="{D42A27DB-BD31-4B8C-83A1-F6EECF244321}">
                <p14:modId xmlns:p14="http://schemas.microsoft.com/office/powerpoint/2010/main" val="436946432"/>
              </p:ext>
            </p:extLst>
          </p:nvPr>
        </p:nvGraphicFramePr>
        <p:xfrm>
          <a:off x="322729" y="94129"/>
          <a:ext cx="11541766" cy="4571999"/>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xmlns="" id="{23D2AE35-ADF2-394F-9B53-056C0DA0C455}"/>
              </a:ext>
            </a:extLst>
          </p:cNvPr>
          <p:cNvGrpSpPr/>
          <p:nvPr/>
        </p:nvGrpSpPr>
        <p:grpSpPr>
          <a:xfrm>
            <a:off x="0" y="4762499"/>
            <a:ext cx="12191417" cy="2095501"/>
            <a:chOff x="0" y="4762499"/>
            <a:chExt cx="12191417" cy="2095501"/>
          </a:xfrm>
        </p:grpSpPr>
        <p:pic>
          <p:nvPicPr>
            <p:cNvPr id="8" name="Picture 7">
              <a:extLst>
                <a:ext uri="{FF2B5EF4-FFF2-40B4-BE49-F238E27FC236}">
                  <a16:creationId xmlns:a16="http://schemas.microsoft.com/office/drawing/2014/main" xmlns="" id="{76A69C59-4B32-7141-A62D-768352B044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9458" t="16508" r="2778" b="65714"/>
            <a:stretch/>
          </p:blipFill>
          <p:spPr>
            <a:xfrm>
              <a:off x="0" y="4762499"/>
              <a:ext cx="12191417" cy="2095501"/>
            </a:xfrm>
            <a:prstGeom prst="rect">
              <a:avLst/>
            </a:prstGeom>
            <a:solidFill>
              <a:schemeClr val="bg1"/>
            </a:solidFill>
            <a:ln>
              <a:solidFill>
                <a:srgbClr val="04824A"/>
              </a:solidFill>
            </a:ln>
          </p:spPr>
        </p:pic>
        <p:pic>
          <p:nvPicPr>
            <p:cNvPr id="9" name="Picture 8">
              <a:extLst>
                <a:ext uri="{FF2B5EF4-FFF2-40B4-BE49-F238E27FC236}">
                  <a16:creationId xmlns:a16="http://schemas.microsoft.com/office/drawing/2014/main" xmlns="" id="{B9D213F5-A5AB-0F49-A5B2-D8581E7865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1340352" y="5007161"/>
              <a:ext cx="724647" cy="724647"/>
            </a:xfrm>
            <a:prstGeom prst="rect">
              <a:avLst/>
            </a:prstGeom>
          </p:spPr>
        </p:pic>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4580E54E-4DCB-8044-BC5A-3EF49D56E599}"/>
                  </a:ext>
                </a:extLst>
              </p:cNvPr>
              <p:cNvSpPr txBox="1"/>
              <p:nvPr/>
            </p:nvSpPr>
            <p:spPr>
              <a:xfrm>
                <a:off x="7852570" y="545432"/>
                <a:ext cx="3850105" cy="1200329"/>
              </a:xfrm>
              <a:prstGeom prst="rect">
                <a:avLst/>
              </a:prstGeom>
              <a:solidFill>
                <a:schemeClr val="bg1"/>
              </a:solidFill>
            </p:spPr>
            <p:txBody>
              <a:bodyPr wrap="square" rtlCol="0">
                <a:spAutoFit/>
              </a:bodyPr>
              <a:lstStyle/>
              <a:p>
                <a:r>
                  <a:rPr lang="en-US" dirty="0"/>
                  <a:t>Ocean Water: </a:t>
                </a:r>
                <a14:m>
                  <m:oMath xmlns:m="http://schemas.openxmlformats.org/officeDocument/2006/math" xmlns="">
                    <m:r>
                      <a:rPr lang="en-US" i="1" dirty="0">
                        <a:latin typeface="Cambria Math" panose="02040503050406030204" pitchFamily="18" charset="0"/>
                        <a:ea typeface="Cambria Math" panose="02040503050406030204" pitchFamily="18" charset="0"/>
                      </a:rPr>
                      <m:t>35,000</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𝑝𝑝𝑚</m:t>
                    </m:r>
                    <m:r>
                      <a:rPr lang="en-US" i="1">
                        <a:latin typeface="Cambria Math" panose="02040503050406030204" pitchFamily="18" charset="0"/>
                        <a:ea typeface="Cambria Math" panose="02040503050406030204" pitchFamily="18" charset="0"/>
                      </a:rPr>
                      <m:t> </m:t>
                    </m:r>
                  </m:oMath>
                </a14:m>
                <a:endParaRPr lang="en-US" dirty="0"/>
              </a:p>
              <a:p>
                <a:r>
                  <a:rPr lang="en-US" dirty="0">
                    <a:solidFill>
                      <a:srgbClr val="FF0000"/>
                    </a:solidFill>
                  </a:rPr>
                  <a:t>Marine</a:t>
                </a:r>
                <a:r>
                  <a:rPr lang="en-US" dirty="0"/>
                  <a:t>: </a:t>
                </a:r>
                <a14:m>
                  <m:oMath xmlns:m="http://schemas.openxmlformats.org/officeDocument/2006/math" xmlns="">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18,000 </m:t>
                    </m:r>
                    <m:r>
                      <a:rPr lang="en-US" b="0" i="1" smtClean="0">
                        <a:latin typeface="Cambria Math" panose="02040503050406030204" pitchFamily="18" charset="0"/>
                        <a:ea typeface="Cambria Math" panose="02040503050406030204" pitchFamily="18" charset="0"/>
                      </a:rPr>
                      <m:t>𝑝𝑝𝑚</m:t>
                    </m:r>
                    <m:r>
                      <a:rPr lang="en-US" b="0" i="1" smtClean="0">
                        <a:latin typeface="Cambria Math" panose="02040503050406030204" pitchFamily="18" charset="0"/>
                        <a:ea typeface="Cambria Math" panose="02040503050406030204" pitchFamily="18" charset="0"/>
                      </a:rPr>
                      <m:t> </m:t>
                    </m:r>
                  </m:oMath>
                </a14:m>
                <a:endParaRPr lang="en-US" dirty="0"/>
              </a:p>
              <a:p>
                <a:r>
                  <a:rPr lang="en-US" dirty="0">
                    <a:solidFill>
                      <a:srgbClr val="007ED5"/>
                    </a:solidFill>
                  </a:rPr>
                  <a:t>Brackish</a:t>
                </a:r>
                <a:r>
                  <a:rPr lang="en-US" dirty="0"/>
                  <a:t>: </a:t>
                </a:r>
                <a14:m>
                  <m:oMath xmlns:m="http://schemas.openxmlformats.org/officeDocument/2006/math" xmlns="">
                    <m:r>
                      <a:rPr lang="en-US" i="1" smtClean="0">
                        <a:latin typeface="Cambria Math" panose="02040503050406030204" pitchFamily="18" charset="0"/>
                        <a:ea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18,000 </m:t>
                    </m:r>
                    <m:r>
                      <a:rPr lang="en-US" b="0" i="1" smtClean="0">
                        <a:latin typeface="Cambria Math" panose="02040503050406030204" pitchFamily="18" charset="0"/>
                        <a:ea typeface="Cambria Math" panose="02040503050406030204" pitchFamily="18" charset="0"/>
                      </a:rPr>
                      <m:t>𝑝𝑝𝑚</m:t>
                    </m:r>
                    <m:r>
                      <a:rPr lang="en-US" b="0" i="1" smtClean="0">
                        <a:latin typeface="Cambria Math" panose="02040503050406030204" pitchFamily="18" charset="0"/>
                        <a:ea typeface="Cambria Math" panose="02040503050406030204" pitchFamily="18" charset="0"/>
                      </a:rPr>
                      <m:t>, &gt;100 </m:t>
                    </m:r>
                    <m:r>
                      <a:rPr lang="en-US" b="0" i="1" smtClean="0">
                        <a:latin typeface="Cambria Math" panose="02040503050406030204" pitchFamily="18" charset="0"/>
                        <a:ea typeface="Cambria Math" panose="02040503050406030204" pitchFamily="18" charset="0"/>
                      </a:rPr>
                      <m:t>𝑝𝑝𝑚</m:t>
                    </m:r>
                    <m:r>
                      <a:rPr lang="en-US" b="0" i="1" smtClean="0">
                        <a:latin typeface="Cambria Math" panose="02040503050406030204" pitchFamily="18" charset="0"/>
                        <a:ea typeface="Cambria Math" panose="02040503050406030204" pitchFamily="18" charset="0"/>
                      </a:rPr>
                      <m:t> </m:t>
                    </m:r>
                  </m:oMath>
                </a14:m>
                <a:endParaRPr lang="en-US" b="0" dirty="0">
                  <a:ea typeface="Cambria Math" panose="02040503050406030204" pitchFamily="18" charset="0"/>
                </a:endParaRPr>
              </a:p>
              <a:p>
                <a:r>
                  <a:rPr lang="en-US" dirty="0">
                    <a:solidFill>
                      <a:srgbClr val="00B050"/>
                    </a:solidFill>
                  </a:rPr>
                  <a:t>Fresh</a:t>
                </a:r>
                <a:r>
                  <a:rPr lang="en-US" dirty="0"/>
                  <a:t>:</a:t>
                </a:r>
                <a:r>
                  <a:rPr lang="en-US" dirty="0">
                    <a:ea typeface="Cambria Math" panose="02040503050406030204" pitchFamily="18" charset="0"/>
                  </a:rPr>
                  <a:t> </a:t>
                </a:r>
                <a14:m>
                  <m:oMath xmlns:m="http://schemas.openxmlformats.org/officeDocument/2006/math" xmlns="">
                    <m:r>
                      <a:rPr lang="en-US" i="1">
                        <a:latin typeface="Cambria Math" panose="02040503050406030204" pitchFamily="18" charset="0"/>
                        <a:ea typeface="Cambria Math" panose="02040503050406030204" pitchFamily="18" charset="0"/>
                      </a:rPr>
                      <m:t>&lt;100 </m:t>
                    </m:r>
                    <m:r>
                      <a:rPr lang="en-US" i="1">
                        <a:latin typeface="Cambria Math" panose="02040503050406030204" pitchFamily="18" charset="0"/>
                        <a:ea typeface="Cambria Math" panose="02040503050406030204" pitchFamily="18" charset="0"/>
                      </a:rPr>
                      <m:t>𝑝𝑝𝑚</m:t>
                    </m:r>
                    <m:r>
                      <a:rPr lang="en-US" i="1">
                        <a:latin typeface="Cambria Math" panose="02040503050406030204" pitchFamily="18" charset="0"/>
                        <a:ea typeface="Cambria Math" panose="02040503050406030204" pitchFamily="18" charset="0"/>
                      </a:rPr>
                      <m:t> </m:t>
                    </m:r>
                  </m:oMath>
                </a14:m>
                <a:endParaRPr lang="en-US" dirty="0"/>
              </a:p>
            </p:txBody>
          </p:sp>
        </mc:Choice>
        <mc:Fallback xmlns="">
          <p:sp>
            <p:nvSpPr>
              <p:cNvPr id="2" name="TextBox 1">
                <a:extLst>
                  <a:ext uri="{FF2B5EF4-FFF2-40B4-BE49-F238E27FC236}">
                    <a16:creationId xmlns:a16="http://schemas.microsoft.com/office/drawing/2014/main" id="{4580E54E-4DCB-8044-BC5A-3EF49D56E599}"/>
                  </a:ext>
                </a:extLst>
              </p:cNvPr>
              <p:cNvSpPr txBox="1">
                <a:spLocks noRot="1" noChangeAspect="1" noMove="1" noResize="1" noEditPoints="1" noAdjustHandles="1" noChangeArrowheads="1" noChangeShapeType="1" noTextEdit="1"/>
              </p:cNvSpPr>
              <p:nvPr/>
            </p:nvSpPr>
            <p:spPr>
              <a:xfrm>
                <a:off x="7852570" y="545432"/>
                <a:ext cx="3850105" cy="1200329"/>
              </a:xfrm>
              <a:prstGeom prst="rect">
                <a:avLst/>
              </a:prstGeom>
              <a:blipFill>
                <a:blip r:embed="rId6"/>
                <a:stretch>
                  <a:fillRect l="-987" t="-2105" b="-7368"/>
                </a:stretch>
              </a:blipFill>
            </p:spPr>
            <p:txBody>
              <a:bodyPr/>
              <a:lstStyle/>
              <a:p>
                <a:r>
                  <a:rPr lang="en-US">
                    <a:noFill/>
                  </a:rPr>
                  <a:t> </a:t>
                </a:r>
              </a:p>
            </p:txBody>
          </p:sp>
        </mc:Fallback>
      </mc:AlternateContent>
    </p:spTree>
    <p:extLst>
      <p:ext uri="{BB962C8B-B14F-4D97-AF65-F5344CB8AC3E}">
        <p14:creationId xmlns:p14="http://schemas.microsoft.com/office/powerpoint/2010/main" val="318689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118" y="365125"/>
            <a:ext cx="11044894" cy="1325563"/>
          </a:xfrm>
        </p:spPr>
        <p:txBody>
          <a:bodyPr/>
          <a:lstStyle/>
          <a:p>
            <a:r>
              <a:rPr lang="en-US" b="1" dirty="0" smtClean="0">
                <a:solidFill>
                  <a:schemeClr val="bg1"/>
                </a:solidFill>
                <a:latin typeface="Avenir Next" panose="020B0503020202020204" pitchFamily="34" charset="0"/>
              </a:rPr>
              <a:t>Investigation </a:t>
            </a:r>
            <a:r>
              <a:rPr lang="en-US" b="1" dirty="0">
                <a:solidFill>
                  <a:schemeClr val="bg1"/>
                </a:solidFill>
                <a:latin typeface="Avenir Next" panose="020B0503020202020204" pitchFamily="34" charset="0"/>
              </a:rPr>
              <a:t>#</a:t>
            </a:r>
            <a:r>
              <a:rPr lang="en-US" b="1" dirty="0" smtClean="0">
                <a:solidFill>
                  <a:schemeClr val="bg1"/>
                </a:solidFill>
                <a:latin typeface="Avenir Next" panose="020B0503020202020204" pitchFamily="34" charset="0"/>
              </a:rPr>
              <a:t>1: checking </a:t>
            </a:r>
            <a:r>
              <a:rPr lang="en-US" b="1" dirty="0">
                <a:solidFill>
                  <a:schemeClr val="bg1"/>
                </a:solidFill>
                <a:latin typeface="Avenir Next" panose="020B0503020202020204" pitchFamily="34" charset="0"/>
              </a:rPr>
              <a:t>in with some Hudson residents!</a:t>
            </a:r>
            <a:endParaRPr lang="en-US" dirty="0"/>
          </a:p>
        </p:txBody>
      </p:sp>
      <p:pic>
        <p:nvPicPr>
          <p:cNvPr id="4" name="Picture 3" descr="Screen Shot 2020-05-16 at 5.09.58 PM.png">
            <a:hlinkClick r:id="rId3"/>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55996" y="5035402"/>
            <a:ext cx="2116564" cy="1822597"/>
          </a:xfrm>
          <a:prstGeom prst="rect">
            <a:avLst/>
          </a:prstGeom>
        </p:spPr>
      </p:pic>
      <p:pic>
        <p:nvPicPr>
          <p:cNvPr id="8" name="Picture 7" descr="mummichog1_VIM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21450" y="1625009"/>
            <a:ext cx="9694826" cy="3344714"/>
          </a:xfrm>
          <a:prstGeom prst="rect">
            <a:avLst/>
          </a:prstGeom>
        </p:spPr>
      </p:pic>
      <p:sp>
        <p:nvSpPr>
          <p:cNvPr id="3" name="TextBox 2"/>
          <p:cNvSpPr txBox="1"/>
          <p:nvPr/>
        </p:nvSpPr>
        <p:spPr>
          <a:xfrm>
            <a:off x="1146046" y="5450900"/>
            <a:ext cx="8609950" cy="830997"/>
          </a:xfrm>
          <a:prstGeom prst="rect">
            <a:avLst/>
          </a:prstGeom>
          <a:noFill/>
        </p:spPr>
        <p:txBody>
          <a:bodyPr wrap="square" rtlCol="0">
            <a:spAutoFit/>
          </a:bodyPr>
          <a:lstStyle/>
          <a:p>
            <a:r>
              <a:rPr lang="en-US" sz="2400" dirty="0" smtClean="0">
                <a:solidFill>
                  <a:srgbClr val="FFFF00"/>
                </a:solidFill>
                <a:latin typeface="Avenir Next" panose="020B0503020202020204" pitchFamily="34" charset="0"/>
              </a:rPr>
              <a:t>REFRESHER: </a:t>
            </a:r>
          </a:p>
          <a:p>
            <a:r>
              <a:rPr lang="en-US" sz="2400" dirty="0" smtClean="0">
                <a:solidFill>
                  <a:srgbClr val="FFFF00"/>
                </a:solidFill>
                <a:latin typeface="Avenir Next" panose="020B0503020202020204" pitchFamily="34" charset="0"/>
              </a:rPr>
              <a:t>Do you recall what fish this is?  </a:t>
            </a:r>
            <a:endParaRPr lang="en-US" sz="2400" b="1" dirty="0">
              <a:solidFill>
                <a:srgbClr val="FFFF00"/>
              </a:solidFill>
              <a:latin typeface="Avenir Next" panose="020B0503020202020204" pitchFamily="34" charset="0"/>
            </a:endParaRPr>
          </a:p>
        </p:txBody>
      </p:sp>
    </p:spTree>
    <p:extLst>
      <p:ext uri="{BB962C8B-B14F-4D97-AF65-F5344CB8AC3E}">
        <p14:creationId xmlns:p14="http://schemas.microsoft.com/office/powerpoint/2010/main" val="18335380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21E804D-B246-874B-B80A-0646F43EB30F}"/>
              </a:ext>
            </a:extLst>
          </p:cNvPr>
          <p:cNvSpPr/>
          <p:nvPr/>
        </p:nvSpPr>
        <p:spPr>
          <a:xfrm>
            <a:off x="-17246" y="1760230"/>
            <a:ext cx="12209246" cy="1569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48CCA5D3-7440-6240-877A-BB5A64A9A5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041" t="16667" r="2323" b="64510"/>
          <a:stretch/>
        </p:blipFill>
        <p:spPr>
          <a:xfrm>
            <a:off x="0" y="3301934"/>
            <a:ext cx="12277914" cy="2271058"/>
          </a:xfrm>
          <a:prstGeom prst="rect">
            <a:avLst/>
          </a:prstGeom>
          <a:solidFill>
            <a:schemeClr val="bg1"/>
          </a:solidFill>
        </p:spPr>
      </p:pic>
      <p:pic>
        <p:nvPicPr>
          <p:cNvPr id="6" name="Picture 5">
            <a:extLst>
              <a:ext uri="{FF2B5EF4-FFF2-40B4-BE49-F238E27FC236}">
                <a16:creationId xmlns:a16="http://schemas.microsoft.com/office/drawing/2014/main" xmlns="" id="{AC9E6B77-10A6-CE4F-8A80-D6301AB294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1336553" y="3375758"/>
            <a:ext cx="855447" cy="855447"/>
          </a:xfrm>
          <a:prstGeom prst="rect">
            <a:avLst/>
          </a:prstGeom>
        </p:spPr>
      </p:pic>
      <p:sp>
        <p:nvSpPr>
          <p:cNvPr id="8" name="TextBox 7">
            <a:extLst>
              <a:ext uri="{FF2B5EF4-FFF2-40B4-BE49-F238E27FC236}">
                <a16:creationId xmlns:a16="http://schemas.microsoft.com/office/drawing/2014/main" xmlns="" id="{AC165057-1E89-9940-9438-5D3BAB28D2FF}"/>
              </a:ext>
            </a:extLst>
          </p:cNvPr>
          <p:cNvSpPr txBox="1"/>
          <p:nvPr/>
        </p:nvSpPr>
        <p:spPr>
          <a:xfrm flipH="1">
            <a:off x="9265741" y="2895690"/>
            <a:ext cx="3862021" cy="369332"/>
          </a:xfrm>
          <a:prstGeom prst="rect">
            <a:avLst/>
          </a:prstGeom>
          <a:noFill/>
        </p:spPr>
        <p:txBody>
          <a:bodyPr wrap="square" rtlCol="0">
            <a:spAutoFit/>
          </a:bodyPr>
          <a:lstStyle/>
          <a:p>
            <a:r>
              <a:rPr lang="en-US" dirty="0"/>
              <a:t>Fresh</a:t>
            </a:r>
          </a:p>
        </p:txBody>
      </p:sp>
      <p:cxnSp>
        <p:nvCxnSpPr>
          <p:cNvPr id="9" name="Straight Connector 8">
            <a:extLst>
              <a:ext uri="{FF2B5EF4-FFF2-40B4-BE49-F238E27FC236}">
                <a16:creationId xmlns:a16="http://schemas.microsoft.com/office/drawing/2014/main" xmlns="" id="{057B3686-21E5-3F4B-A82B-44E63D2D1707}"/>
              </a:ext>
            </a:extLst>
          </p:cNvPr>
          <p:cNvCxnSpPr>
            <a:cxnSpLocks/>
          </p:cNvCxnSpPr>
          <p:nvPr/>
        </p:nvCxnSpPr>
        <p:spPr>
          <a:xfrm>
            <a:off x="6339483" y="2892191"/>
            <a:ext cx="5852517" cy="4416"/>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B53DF2BD-07FA-DB4A-92CC-7F63C4731C1A}"/>
              </a:ext>
            </a:extLst>
          </p:cNvPr>
          <p:cNvCxnSpPr>
            <a:cxnSpLocks/>
          </p:cNvCxnSpPr>
          <p:nvPr/>
        </p:nvCxnSpPr>
        <p:spPr>
          <a:xfrm>
            <a:off x="1745673" y="2448028"/>
            <a:ext cx="4530436" cy="0"/>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63501ACD-7889-E04A-A125-0F8682D4D03F}"/>
              </a:ext>
            </a:extLst>
          </p:cNvPr>
          <p:cNvCxnSpPr>
            <a:cxnSpLocks/>
          </p:cNvCxnSpPr>
          <p:nvPr/>
        </p:nvCxnSpPr>
        <p:spPr>
          <a:xfrm>
            <a:off x="0" y="2089535"/>
            <a:ext cx="1745673"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xmlns="" id="{9217585A-B816-E848-8AC8-38392F5D7B0C}"/>
              </a:ext>
            </a:extLst>
          </p:cNvPr>
          <p:cNvSpPr txBox="1"/>
          <p:nvPr/>
        </p:nvSpPr>
        <p:spPr>
          <a:xfrm flipH="1">
            <a:off x="608056" y="2103389"/>
            <a:ext cx="1426642" cy="369332"/>
          </a:xfrm>
          <a:prstGeom prst="rect">
            <a:avLst/>
          </a:prstGeom>
          <a:noFill/>
        </p:spPr>
        <p:txBody>
          <a:bodyPr wrap="square" rtlCol="0">
            <a:spAutoFit/>
          </a:bodyPr>
          <a:lstStyle/>
          <a:p>
            <a:r>
              <a:rPr lang="en-US" dirty="0"/>
              <a:t>Marine</a:t>
            </a:r>
          </a:p>
        </p:txBody>
      </p:sp>
      <p:sp>
        <p:nvSpPr>
          <p:cNvPr id="16" name="TextBox 15">
            <a:extLst>
              <a:ext uri="{FF2B5EF4-FFF2-40B4-BE49-F238E27FC236}">
                <a16:creationId xmlns:a16="http://schemas.microsoft.com/office/drawing/2014/main" xmlns="" id="{88FD3145-10DB-344E-8D4E-8FD91E375C50}"/>
              </a:ext>
            </a:extLst>
          </p:cNvPr>
          <p:cNvSpPr txBox="1"/>
          <p:nvPr/>
        </p:nvSpPr>
        <p:spPr>
          <a:xfrm flipH="1">
            <a:off x="3172315" y="2442127"/>
            <a:ext cx="1166160" cy="369332"/>
          </a:xfrm>
          <a:prstGeom prst="rect">
            <a:avLst/>
          </a:prstGeom>
          <a:noFill/>
        </p:spPr>
        <p:txBody>
          <a:bodyPr wrap="square" rtlCol="0">
            <a:spAutoFit/>
          </a:bodyPr>
          <a:lstStyle/>
          <a:p>
            <a:r>
              <a:rPr lang="en-US" dirty="0"/>
              <a:t>Brackish</a:t>
            </a:r>
          </a:p>
        </p:txBody>
      </p:sp>
      <p:sp>
        <p:nvSpPr>
          <p:cNvPr id="21" name="Title 1">
            <a:extLst>
              <a:ext uri="{FF2B5EF4-FFF2-40B4-BE49-F238E27FC236}">
                <a16:creationId xmlns:a16="http://schemas.microsoft.com/office/drawing/2014/main" xmlns="" id="{0A159EF0-B8CA-8346-8415-C5D625C98196}"/>
              </a:ext>
            </a:extLst>
          </p:cNvPr>
          <p:cNvSpPr txBox="1">
            <a:spLocks/>
          </p:cNvSpPr>
          <p:nvPr/>
        </p:nvSpPr>
        <p:spPr>
          <a:xfrm>
            <a:off x="135947" y="119723"/>
            <a:ext cx="118635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venir Next Bold"/>
                <a:cs typeface="Avenir Next Bold"/>
              </a:rPr>
              <a:t>Now let’s mark where the Hudson was Marine, Brackish or Fresh</a:t>
            </a:r>
            <a:endParaRPr lang="en-US" dirty="0"/>
          </a:p>
        </p:txBody>
      </p:sp>
      <p:cxnSp>
        <p:nvCxnSpPr>
          <p:cNvPr id="13" name="Straight Arrow Connector 12">
            <a:extLst>
              <a:ext uri="{FF2B5EF4-FFF2-40B4-BE49-F238E27FC236}">
                <a16:creationId xmlns:a16="http://schemas.microsoft.com/office/drawing/2014/main" xmlns="" id="{5CC8FECB-56DA-B548-A096-0FC3E32A8828}"/>
              </a:ext>
            </a:extLst>
          </p:cNvPr>
          <p:cNvCxnSpPr>
            <a:cxnSpLocks/>
          </p:cNvCxnSpPr>
          <p:nvPr/>
        </p:nvCxnSpPr>
        <p:spPr>
          <a:xfrm>
            <a:off x="1066800" y="4017818"/>
            <a:ext cx="0" cy="23220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5A2AFF9C-267B-2C4B-B015-7A12D543AF00}"/>
              </a:ext>
            </a:extLst>
          </p:cNvPr>
          <p:cNvSpPr txBox="1"/>
          <p:nvPr/>
        </p:nvSpPr>
        <p:spPr>
          <a:xfrm flipH="1">
            <a:off x="295558" y="6337096"/>
            <a:ext cx="1397306" cy="369332"/>
          </a:xfrm>
          <a:prstGeom prst="rect">
            <a:avLst/>
          </a:prstGeom>
          <a:noFill/>
        </p:spPr>
        <p:txBody>
          <a:bodyPr wrap="square" rtlCol="0">
            <a:spAutoFit/>
          </a:bodyPr>
          <a:lstStyle/>
          <a:p>
            <a:r>
              <a:rPr lang="en-US" dirty="0">
                <a:solidFill>
                  <a:schemeClr val="bg1"/>
                </a:solidFill>
              </a:rPr>
              <a:t>27,000 ppm</a:t>
            </a:r>
          </a:p>
        </p:txBody>
      </p:sp>
      <p:cxnSp>
        <p:nvCxnSpPr>
          <p:cNvPr id="19" name="Straight Arrow Connector 18">
            <a:extLst>
              <a:ext uri="{FF2B5EF4-FFF2-40B4-BE49-F238E27FC236}">
                <a16:creationId xmlns:a16="http://schemas.microsoft.com/office/drawing/2014/main" xmlns="" id="{26E2221B-D60F-A745-A8B3-19AA88D1B302}"/>
              </a:ext>
            </a:extLst>
          </p:cNvPr>
          <p:cNvCxnSpPr/>
          <p:nvPr/>
        </p:nvCxnSpPr>
        <p:spPr>
          <a:xfrm>
            <a:off x="1787238" y="3893127"/>
            <a:ext cx="0" cy="1953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58B1C3F6-D155-A040-AE6F-4A831800530D}"/>
              </a:ext>
            </a:extLst>
          </p:cNvPr>
          <p:cNvSpPr txBox="1"/>
          <p:nvPr/>
        </p:nvSpPr>
        <p:spPr>
          <a:xfrm flipH="1">
            <a:off x="1168162" y="5788206"/>
            <a:ext cx="1397306" cy="369332"/>
          </a:xfrm>
          <a:prstGeom prst="rect">
            <a:avLst/>
          </a:prstGeom>
          <a:noFill/>
        </p:spPr>
        <p:txBody>
          <a:bodyPr wrap="square" rtlCol="0">
            <a:spAutoFit/>
          </a:bodyPr>
          <a:lstStyle/>
          <a:p>
            <a:r>
              <a:rPr lang="en-US" dirty="0">
                <a:solidFill>
                  <a:schemeClr val="bg1"/>
                </a:solidFill>
              </a:rPr>
              <a:t>19,000 ppm</a:t>
            </a:r>
          </a:p>
        </p:txBody>
      </p:sp>
      <p:cxnSp>
        <p:nvCxnSpPr>
          <p:cNvPr id="33" name="Straight Arrow Connector 32">
            <a:extLst>
              <a:ext uri="{FF2B5EF4-FFF2-40B4-BE49-F238E27FC236}">
                <a16:creationId xmlns:a16="http://schemas.microsoft.com/office/drawing/2014/main" xmlns="" id="{BFC281CB-4C9C-1E4C-A396-D136883FCDBC}"/>
              </a:ext>
            </a:extLst>
          </p:cNvPr>
          <p:cNvCxnSpPr>
            <a:cxnSpLocks/>
          </p:cNvCxnSpPr>
          <p:nvPr/>
        </p:nvCxnSpPr>
        <p:spPr>
          <a:xfrm>
            <a:off x="2493820" y="4231205"/>
            <a:ext cx="0" cy="21058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AF02EDFF-47B6-4145-8104-811B837830D4}"/>
              </a:ext>
            </a:extLst>
          </p:cNvPr>
          <p:cNvSpPr txBox="1"/>
          <p:nvPr/>
        </p:nvSpPr>
        <p:spPr>
          <a:xfrm flipH="1">
            <a:off x="1838043" y="6337096"/>
            <a:ext cx="1397306" cy="369332"/>
          </a:xfrm>
          <a:prstGeom prst="rect">
            <a:avLst/>
          </a:prstGeom>
          <a:noFill/>
        </p:spPr>
        <p:txBody>
          <a:bodyPr wrap="square" rtlCol="0">
            <a:spAutoFit/>
          </a:bodyPr>
          <a:lstStyle/>
          <a:p>
            <a:r>
              <a:rPr lang="en-US" dirty="0">
                <a:solidFill>
                  <a:schemeClr val="bg1"/>
                </a:solidFill>
              </a:rPr>
              <a:t>14,500 ppm</a:t>
            </a:r>
          </a:p>
        </p:txBody>
      </p:sp>
      <p:cxnSp>
        <p:nvCxnSpPr>
          <p:cNvPr id="35" name="Straight Arrow Connector 34">
            <a:extLst>
              <a:ext uri="{FF2B5EF4-FFF2-40B4-BE49-F238E27FC236}">
                <a16:creationId xmlns:a16="http://schemas.microsoft.com/office/drawing/2014/main" xmlns="" id="{F0987A59-1F2B-5C40-84B0-2D8B805F3F0A}"/>
              </a:ext>
            </a:extLst>
          </p:cNvPr>
          <p:cNvCxnSpPr>
            <a:cxnSpLocks/>
          </p:cNvCxnSpPr>
          <p:nvPr/>
        </p:nvCxnSpPr>
        <p:spPr>
          <a:xfrm>
            <a:off x="3311238" y="4331652"/>
            <a:ext cx="0" cy="14565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8A1A943F-0ED3-BA4D-8B1B-2C12E77D077B}"/>
              </a:ext>
            </a:extLst>
          </p:cNvPr>
          <p:cNvSpPr txBox="1"/>
          <p:nvPr/>
        </p:nvSpPr>
        <p:spPr>
          <a:xfrm flipH="1">
            <a:off x="2683060" y="5793653"/>
            <a:ext cx="1397306" cy="369332"/>
          </a:xfrm>
          <a:prstGeom prst="rect">
            <a:avLst/>
          </a:prstGeom>
          <a:noFill/>
        </p:spPr>
        <p:txBody>
          <a:bodyPr wrap="square" rtlCol="0">
            <a:spAutoFit/>
          </a:bodyPr>
          <a:lstStyle/>
          <a:p>
            <a:r>
              <a:rPr lang="en-US" dirty="0">
                <a:solidFill>
                  <a:schemeClr val="bg1"/>
                </a:solidFill>
              </a:rPr>
              <a:t>10,000 ppm</a:t>
            </a:r>
          </a:p>
        </p:txBody>
      </p:sp>
      <p:cxnSp>
        <p:nvCxnSpPr>
          <p:cNvPr id="40" name="Straight Arrow Connector 39">
            <a:extLst>
              <a:ext uri="{FF2B5EF4-FFF2-40B4-BE49-F238E27FC236}">
                <a16:creationId xmlns:a16="http://schemas.microsoft.com/office/drawing/2014/main" xmlns="" id="{C6CB45EA-4C85-1B46-8BA8-136FCEBD1A80}"/>
              </a:ext>
            </a:extLst>
          </p:cNvPr>
          <p:cNvCxnSpPr>
            <a:cxnSpLocks/>
          </p:cNvCxnSpPr>
          <p:nvPr/>
        </p:nvCxnSpPr>
        <p:spPr>
          <a:xfrm>
            <a:off x="5029201" y="4141595"/>
            <a:ext cx="0" cy="21955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29ADA9CA-7E95-4B40-9B04-CE72A893CEE5}"/>
              </a:ext>
            </a:extLst>
          </p:cNvPr>
          <p:cNvSpPr txBox="1"/>
          <p:nvPr/>
        </p:nvSpPr>
        <p:spPr>
          <a:xfrm flipH="1">
            <a:off x="4445777" y="6342665"/>
            <a:ext cx="1166847" cy="369332"/>
          </a:xfrm>
          <a:prstGeom prst="rect">
            <a:avLst/>
          </a:prstGeom>
          <a:noFill/>
        </p:spPr>
        <p:txBody>
          <a:bodyPr wrap="square" rtlCol="0">
            <a:spAutoFit/>
          </a:bodyPr>
          <a:lstStyle/>
          <a:p>
            <a:r>
              <a:rPr lang="en-US" dirty="0">
                <a:solidFill>
                  <a:schemeClr val="bg1"/>
                </a:solidFill>
              </a:rPr>
              <a:t>988 ppm</a:t>
            </a:r>
          </a:p>
        </p:txBody>
      </p:sp>
      <p:cxnSp>
        <p:nvCxnSpPr>
          <p:cNvPr id="43" name="Straight Arrow Connector 42">
            <a:extLst>
              <a:ext uri="{FF2B5EF4-FFF2-40B4-BE49-F238E27FC236}">
                <a16:creationId xmlns:a16="http://schemas.microsoft.com/office/drawing/2014/main" xmlns="" id="{C9C633F8-6A1C-FB43-94DC-149EF52AD0F2}"/>
              </a:ext>
            </a:extLst>
          </p:cNvPr>
          <p:cNvCxnSpPr>
            <a:cxnSpLocks/>
          </p:cNvCxnSpPr>
          <p:nvPr/>
        </p:nvCxnSpPr>
        <p:spPr>
          <a:xfrm>
            <a:off x="5807429" y="4116438"/>
            <a:ext cx="0" cy="18564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B17E6280-84CA-394A-973C-C65C07330C7C}"/>
              </a:ext>
            </a:extLst>
          </p:cNvPr>
          <p:cNvSpPr txBox="1"/>
          <p:nvPr/>
        </p:nvSpPr>
        <p:spPr>
          <a:xfrm flipH="1">
            <a:off x="5331298" y="5923511"/>
            <a:ext cx="1166847" cy="369332"/>
          </a:xfrm>
          <a:prstGeom prst="rect">
            <a:avLst/>
          </a:prstGeom>
          <a:noFill/>
        </p:spPr>
        <p:txBody>
          <a:bodyPr wrap="square" rtlCol="0">
            <a:spAutoFit/>
          </a:bodyPr>
          <a:lstStyle/>
          <a:p>
            <a:r>
              <a:rPr lang="en-US" dirty="0">
                <a:solidFill>
                  <a:schemeClr val="bg1"/>
                </a:solidFill>
              </a:rPr>
              <a:t>266 ppm</a:t>
            </a:r>
          </a:p>
        </p:txBody>
      </p:sp>
      <p:cxnSp>
        <p:nvCxnSpPr>
          <p:cNvPr id="53" name="Straight Arrow Connector 52">
            <a:extLst>
              <a:ext uri="{FF2B5EF4-FFF2-40B4-BE49-F238E27FC236}">
                <a16:creationId xmlns:a16="http://schemas.microsoft.com/office/drawing/2014/main" xmlns="" id="{813D97D3-4E08-5B4C-B014-FDE9EA7C1E74}"/>
              </a:ext>
            </a:extLst>
          </p:cNvPr>
          <p:cNvCxnSpPr>
            <a:cxnSpLocks/>
          </p:cNvCxnSpPr>
          <p:nvPr/>
        </p:nvCxnSpPr>
        <p:spPr>
          <a:xfrm>
            <a:off x="6836340" y="4211748"/>
            <a:ext cx="0" cy="15570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73722894-3D71-FA4D-B9DD-B9EA8E859CA9}"/>
              </a:ext>
            </a:extLst>
          </p:cNvPr>
          <p:cNvSpPr txBox="1"/>
          <p:nvPr/>
        </p:nvSpPr>
        <p:spPr>
          <a:xfrm flipH="1">
            <a:off x="6447809" y="5755446"/>
            <a:ext cx="1166847" cy="369332"/>
          </a:xfrm>
          <a:prstGeom prst="rect">
            <a:avLst/>
          </a:prstGeom>
          <a:noFill/>
        </p:spPr>
        <p:txBody>
          <a:bodyPr wrap="square" rtlCol="0">
            <a:spAutoFit/>
          </a:bodyPr>
          <a:lstStyle/>
          <a:p>
            <a:r>
              <a:rPr lang="en-US" dirty="0">
                <a:solidFill>
                  <a:schemeClr val="bg1"/>
                </a:solidFill>
              </a:rPr>
              <a:t>70 ppm</a:t>
            </a:r>
          </a:p>
        </p:txBody>
      </p:sp>
      <p:cxnSp>
        <p:nvCxnSpPr>
          <p:cNvPr id="56" name="Straight Arrow Connector 55">
            <a:extLst>
              <a:ext uri="{FF2B5EF4-FFF2-40B4-BE49-F238E27FC236}">
                <a16:creationId xmlns:a16="http://schemas.microsoft.com/office/drawing/2014/main" xmlns="" id="{ADF62E38-AB11-F543-B30D-BBE0B0A8AD55}"/>
              </a:ext>
            </a:extLst>
          </p:cNvPr>
          <p:cNvCxnSpPr>
            <a:cxnSpLocks/>
          </p:cNvCxnSpPr>
          <p:nvPr/>
        </p:nvCxnSpPr>
        <p:spPr>
          <a:xfrm>
            <a:off x="10113819" y="4766596"/>
            <a:ext cx="0" cy="15705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xmlns="" id="{44746289-5FAB-B949-8A84-0B954AD4143F}"/>
              </a:ext>
            </a:extLst>
          </p:cNvPr>
          <p:cNvSpPr txBox="1"/>
          <p:nvPr/>
        </p:nvSpPr>
        <p:spPr>
          <a:xfrm flipH="1">
            <a:off x="9740651" y="6334884"/>
            <a:ext cx="1166847" cy="369332"/>
          </a:xfrm>
          <a:prstGeom prst="rect">
            <a:avLst/>
          </a:prstGeom>
          <a:noFill/>
        </p:spPr>
        <p:txBody>
          <a:bodyPr wrap="square" rtlCol="0">
            <a:spAutoFit/>
          </a:bodyPr>
          <a:lstStyle/>
          <a:p>
            <a:r>
              <a:rPr lang="en-US" dirty="0">
                <a:solidFill>
                  <a:schemeClr val="bg1"/>
                </a:solidFill>
              </a:rPr>
              <a:t>70 ppm</a:t>
            </a:r>
          </a:p>
        </p:txBody>
      </p:sp>
      <p:cxnSp>
        <p:nvCxnSpPr>
          <p:cNvPr id="59" name="Straight Arrow Connector 58">
            <a:extLst>
              <a:ext uri="{FF2B5EF4-FFF2-40B4-BE49-F238E27FC236}">
                <a16:creationId xmlns:a16="http://schemas.microsoft.com/office/drawing/2014/main" xmlns="" id="{E1C8461C-2F8A-8B46-947F-C23897CE14FF}"/>
              </a:ext>
            </a:extLst>
          </p:cNvPr>
          <p:cNvCxnSpPr>
            <a:cxnSpLocks/>
          </p:cNvCxnSpPr>
          <p:nvPr/>
        </p:nvCxnSpPr>
        <p:spPr>
          <a:xfrm>
            <a:off x="9132022" y="4446989"/>
            <a:ext cx="0" cy="1321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C9405C4-C018-E841-857F-2B121B64298E}"/>
              </a:ext>
            </a:extLst>
          </p:cNvPr>
          <p:cNvSpPr txBox="1"/>
          <p:nvPr/>
        </p:nvSpPr>
        <p:spPr>
          <a:xfrm flipH="1">
            <a:off x="8697914" y="5755446"/>
            <a:ext cx="1166847" cy="369332"/>
          </a:xfrm>
          <a:prstGeom prst="rect">
            <a:avLst/>
          </a:prstGeom>
          <a:noFill/>
        </p:spPr>
        <p:txBody>
          <a:bodyPr wrap="square" rtlCol="0">
            <a:spAutoFit/>
          </a:bodyPr>
          <a:lstStyle/>
          <a:p>
            <a:r>
              <a:rPr lang="en-US" dirty="0">
                <a:solidFill>
                  <a:schemeClr val="bg1"/>
                </a:solidFill>
              </a:rPr>
              <a:t>70 ppm</a:t>
            </a:r>
          </a:p>
        </p:txBody>
      </p:sp>
      <p:cxnSp>
        <p:nvCxnSpPr>
          <p:cNvPr id="63" name="Straight Arrow Connector 62">
            <a:extLst>
              <a:ext uri="{FF2B5EF4-FFF2-40B4-BE49-F238E27FC236}">
                <a16:creationId xmlns:a16="http://schemas.microsoft.com/office/drawing/2014/main" xmlns="" id="{FF5FB000-E632-704E-926B-20921BEE83CB}"/>
              </a:ext>
            </a:extLst>
          </p:cNvPr>
          <p:cNvCxnSpPr>
            <a:cxnSpLocks/>
          </p:cNvCxnSpPr>
          <p:nvPr/>
        </p:nvCxnSpPr>
        <p:spPr>
          <a:xfrm>
            <a:off x="12041059" y="5140473"/>
            <a:ext cx="0" cy="6282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xmlns="" id="{B6D2D213-5317-2949-9DEF-611A131EDE29}"/>
              </a:ext>
            </a:extLst>
          </p:cNvPr>
          <p:cNvSpPr txBox="1"/>
          <p:nvPr/>
        </p:nvSpPr>
        <p:spPr>
          <a:xfrm flipH="1">
            <a:off x="11253488" y="5788206"/>
            <a:ext cx="938512" cy="369332"/>
          </a:xfrm>
          <a:prstGeom prst="rect">
            <a:avLst/>
          </a:prstGeom>
          <a:noFill/>
        </p:spPr>
        <p:txBody>
          <a:bodyPr wrap="square" rtlCol="0">
            <a:spAutoFit/>
          </a:bodyPr>
          <a:lstStyle/>
          <a:p>
            <a:pPr algn="r"/>
            <a:r>
              <a:rPr lang="en-US" dirty="0">
                <a:solidFill>
                  <a:schemeClr val="bg1"/>
                </a:solidFill>
              </a:rPr>
              <a:t>70 ppm</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xmlns="" id="{BFF0AB0D-6206-444B-B371-E4259C551B40}"/>
                  </a:ext>
                </a:extLst>
              </p:cNvPr>
              <p:cNvSpPr txBox="1"/>
              <p:nvPr/>
            </p:nvSpPr>
            <p:spPr>
              <a:xfrm>
                <a:off x="8341895" y="1333892"/>
                <a:ext cx="3850105" cy="1200329"/>
              </a:xfrm>
              <a:prstGeom prst="rect">
                <a:avLst/>
              </a:prstGeom>
              <a:solidFill>
                <a:schemeClr val="bg1"/>
              </a:solidFill>
            </p:spPr>
            <p:txBody>
              <a:bodyPr wrap="square" rtlCol="0">
                <a:spAutoFit/>
              </a:bodyPr>
              <a:lstStyle/>
              <a:p>
                <a:r>
                  <a:rPr lang="en-US" dirty="0"/>
                  <a:t>Ocean Water: </a:t>
                </a:r>
                <a14:m>
                  <m:oMath xmlns:m="http://schemas.openxmlformats.org/officeDocument/2006/math" xmlns="">
                    <m:r>
                      <a:rPr lang="en-US" i="1" dirty="0">
                        <a:latin typeface="Cambria Math" panose="02040503050406030204" pitchFamily="18" charset="0"/>
                        <a:ea typeface="Cambria Math" panose="02040503050406030204" pitchFamily="18" charset="0"/>
                      </a:rPr>
                      <m:t>35,000</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𝑝𝑝𝑚</m:t>
                    </m:r>
                    <m:r>
                      <a:rPr lang="en-US" i="1">
                        <a:latin typeface="Cambria Math" panose="02040503050406030204" pitchFamily="18" charset="0"/>
                        <a:ea typeface="Cambria Math" panose="02040503050406030204" pitchFamily="18" charset="0"/>
                      </a:rPr>
                      <m:t> </m:t>
                    </m:r>
                  </m:oMath>
                </a14:m>
                <a:endParaRPr lang="en-US" dirty="0"/>
              </a:p>
              <a:p>
                <a:r>
                  <a:rPr lang="en-US" dirty="0">
                    <a:solidFill>
                      <a:srgbClr val="FF0000"/>
                    </a:solidFill>
                  </a:rPr>
                  <a:t>Marine</a:t>
                </a:r>
                <a:r>
                  <a:rPr lang="en-US" dirty="0"/>
                  <a:t>: </a:t>
                </a:r>
                <a14:m>
                  <m:oMath xmlns:m="http://schemas.openxmlformats.org/officeDocument/2006/math" xmlns="">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18,000 </m:t>
                    </m:r>
                    <m:r>
                      <a:rPr lang="en-US" b="0" i="1" smtClean="0">
                        <a:latin typeface="Cambria Math" panose="02040503050406030204" pitchFamily="18" charset="0"/>
                        <a:ea typeface="Cambria Math" panose="02040503050406030204" pitchFamily="18" charset="0"/>
                      </a:rPr>
                      <m:t>𝑝𝑝𝑚</m:t>
                    </m:r>
                    <m:r>
                      <a:rPr lang="en-US" b="0" i="1" smtClean="0">
                        <a:latin typeface="Cambria Math" panose="02040503050406030204" pitchFamily="18" charset="0"/>
                        <a:ea typeface="Cambria Math" panose="02040503050406030204" pitchFamily="18" charset="0"/>
                      </a:rPr>
                      <m:t> </m:t>
                    </m:r>
                  </m:oMath>
                </a14:m>
                <a:endParaRPr lang="en-US" dirty="0"/>
              </a:p>
              <a:p>
                <a:r>
                  <a:rPr lang="en-US" dirty="0">
                    <a:solidFill>
                      <a:srgbClr val="007ED5"/>
                    </a:solidFill>
                  </a:rPr>
                  <a:t>Brackish</a:t>
                </a:r>
                <a:r>
                  <a:rPr lang="en-US" dirty="0"/>
                  <a:t>: </a:t>
                </a:r>
                <a14:m>
                  <m:oMath xmlns:m="http://schemas.openxmlformats.org/officeDocument/2006/math" xmlns="">
                    <m:r>
                      <a:rPr lang="en-US" i="1" smtClean="0">
                        <a:latin typeface="Cambria Math" panose="02040503050406030204" pitchFamily="18" charset="0"/>
                        <a:ea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18,000 </m:t>
                    </m:r>
                    <m:r>
                      <a:rPr lang="en-US" b="0" i="1" smtClean="0">
                        <a:latin typeface="Cambria Math" panose="02040503050406030204" pitchFamily="18" charset="0"/>
                        <a:ea typeface="Cambria Math" panose="02040503050406030204" pitchFamily="18" charset="0"/>
                      </a:rPr>
                      <m:t>𝑝𝑝𝑚</m:t>
                    </m:r>
                    <m:r>
                      <a:rPr lang="en-US" b="0" i="1" smtClean="0">
                        <a:latin typeface="Cambria Math" panose="02040503050406030204" pitchFamily="18" charset="0"/>
                        <a:ea typeface="Cambria Math" panose="02040503050406030204" pitchFamily="18" charset="0"/>
                      </a:rPr>
                      <m:t>, &gt;100 </m:t>
                    </m:r>
                    <m:r>
                      <a:rPr lang="en-US" b="0" i="1" smtClean="0">
                        <a:latin typeface="Cambria Math" panose="02040503050406030204" pitchFamily="18" charset="0"/>
                        <a:ea typeface="Cambria Math" panose="02040503050406030204" pitchFamily="18" charset="0"/>
                      </a:rPr>
                      <m:t>𝑝𝑝𝑚</m:t>
                    </m:r>
                    <m:r>
                      <a:rPr lang="en-US" b="0" i="1" smtClean="0">
                        <a:latin typeface="Cambria Math" panose="02040503050406030204" pitchFamily="18" charset="0"/>
                        <a:ea typeface="Cambria Math" panose="02040503050406030204" pitchFamily="18" charset="0"/>
                      </a:rPr>
                      <m:t> </m:t>
                    </m:r>
                  </m:oMath>
                </a14:m>
                <a:endParaRPr lang="en-US" b="0" dirty="0">
                  <a:ea typeface="Cambria Math" panose="02040503050406030204" pitchFamily="18" charset="0"/>
                </a:endParaRPr>
              </a:p>
              <a:p>
                <a:r>
                  <a:rPr lang="en-US" dirty="0">
                    <a:solidFill>
                      <a:srgbClr val="00B050"/>
                    </a:solidFill>
                  </a:rPr>
                  <a:t>Fresh</a:t>
                </a:r>
                <a:r>
                  <a:rPr lang="en-US" dirty="0"/>
                  <a:t>:</a:t>
                </a:r>
                <a:r>
                  <a:rPr lang="en-US" dirty="0">
                    <a:ea typeface="Cambria Math" panose="02040503050406030204" pitchFamily="18" charset="0"/>
                  </a:rPr>
                  <a:t> </a:t>
                </a:r>
                <a14:m>
                  <m:oMath xmlns:m="http://schemas.openxmlformats.org/officeDocument/2006/math" xmlns="">
                    <m:r>
                      <a:rPr lang="en-US" i="1">
                        <a:latin typeface="Cambria Math" panose="02040503050406030204" pitchFamily="18" charset="0"/>
                        <a:ea typeface="Cambria Math" panose="02040503050406030204" pitchFamily="18" charset="0"/>
                      </a:rPr>
                      <m:t>&lt;100 </m:t>
                    </m:r>
                    <m:r>
                      <a:rPr lang="en-US" i="1">
                        <a:latin typeface="Cambria Math" panose="02040503050406030204" pitchFamily="18" charset="0"/>
                        <a:ea typeface="Cambria Math" panose="02040503050406030204" pitchFamily="18" charset="0"/>
                      </a:rPr>
                      <m:t>𝑝𝑝𝑚</m:t>
                    </m:r>
                    <m:r>
                      <a:rPr lang="en-US" i="1">
                        <a:latin typeface="Cambria Math" panose="02040503050406030204" pitchFamily="18" charset="0"/>
                        <a:ea typeface="Cambria Math" panose="02040503050406030204" pitchFamily="18" charset="0"/>
                      </a:rPr>
                      <m:t> </m:t>
                    </m:r>
                  </m:oMath>
                </a14:m>
                <a:endParaRPr lang="en-US" dirty="0"/>
              </a:p>
            </p:txBody>
          </p:sp>
        </mc:Choice>
        <mc:Fallback xmlns="">
          <p:sp>
            <p:nvSpPr>
              <p:cNvPr id="36" name="TextBox 35">
                <a:extLst>
                  <a:ext uri="{FF2B5EF4-FFF2-40B4-BE49-F238E27FC236}">
                    <a16:creationId xmlns="" xmlns:a16="http://schemas.microsoft.com/office/drawing/2014/main" xmlns:a14="http://schemas.microsoft.com/office/drawing/2010/main" id="{BFF0AB0D-6206-444B-B371-E4259C551B40}"/>
                  </a:ext>
                </a:extLst>
              </p:cNvPr>
              <p:cNvSpPr txBox="1">
                <a:spLocks noRot="1" noChangeAspect="1" noMove="1" noResize="1" noEditPoints="1" noAdjustHandles="1" noChangeArrowheads="1" noChangeShapeType="1" noTextEdit="1"/>
              </p:cNvSpPr>
              <p:nvPr/>
            </p:nvSpPr>
            <p:spPr>
              <a:xfrm>
                <a:off x="8341895" y="1333892"/>
                <a:ext cx="3850105" cy="1200329"/>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98251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21E804D-B246-874B-B80A-0646F43EB30F}"/>
              </a:ext>
            </a:extLst>
          </p:cNvPr>
          <p:cNvSpPr/>
          <p:nvPr/>
        </p:nvSpPr>
        <p:spPr>
          <a:xfrm>
            <a:off x="0" y="1465603"/>
            <a:ext cx="12192000" cy="1451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48CCA5D3-7440-6240-877A-BB5A64A9A5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041" t="16667" r="2323" b="64510"/>
          <a:stretch/>
        </p:blipFill>
        <p:spPr>
          <a:xfrm>
            <a:off x="-48126" y="2916924"/>
            <a:ext cx="12277914" cy="2271058"/>
          </a:xfrm>
          <a:prstGeom prst="rect">
            <a:avLst/>
          </a:prstGeom>
          <a:solidFill>
            <a:schemeClr val="bg1"/>
          </a:solidFill>
        </p:spPr>
      </p:pic>
      <p:pic>
        <p:nvPicPr>
          <p:cNvPr id="6" name="Picture 5">
            <a:extLst>
              <a:ext uri="{FF2B5EF4-FFF2-40B4-BE49-F238E27FC236}">
                <a16:creationId xmlns:a16="http://schemas.microsoft.com/office/drawing/2014/main" xmlns="" id="{AC9E6B77-10A6-CE4F-8A80-D6301AB294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1286519" y="2996948"/>
            <a:ext cx="855447" cy="855447"/>
          </a:xfrm>
          <a:prstGeom prst="rect">
            <a:avLst/>
          </a:prstGeom>
        </p:spPr>
      </p:pic>
      <p:grpSp>
        <p:nvGrpSpPr>
          <p:cNvPr id="30" name="Group 29">
            <a:extLst>
              <a:ext uri="{FF2B5EF4-FFF2-40B4-BE49-F238E27FC236}">
                <a16:creationId xmlns:a16="http://schemas.microsoft.com/office/drawing/2014/main" xmlns="" id="{7B11FFA1-4AB7-E94A-88AE-665430A32ECA}"/>
              </a:ext>
            </a:extLst>
          </p:cNvPr>
          <p:cNvGrpSpPr/>
          <p:nvPr/>
        </p:nvGrpSpPr>
        <p:grpSpPr>
          <a:xfrm>
            <a:off x="2570674" y="2076898"/>
            <a:ext cx="9634780" cy="369332"/>
            <a:chOff x="2541178" y="1885174"/>
            <a:chExt cx="9634780" cy="369332"/>
          </a:xfrm>
        </p:grpSpPr>
        <p:sp>
          <p:nvSpPr>
            <p:cNvPr id="8" name="TextBox 7">
              <a:extLst>
                <a:ext uri="{FF2B5EF4-FFF2-40B4-BE49-F238E27FC236}">
                  <a16:creationId xmlns:a16="http://schemas.microsoft.com/office/drawing/2014/main" xmlns="" id="{AC165057-1E89-9940-9438-5D3BAB28D2FF}"/>
                </a:ext>
              </a:extLst>
            </p:cNvPr>
            <p:cNvSpPr txBox="1"/>
            <p:nvPr/>
          </p:nvSpPr>
          <p:spPr>
            <a:xfrm flipH="1">
              <a:off x="6996794" y="1885174"/>
              <a:ext cx="3862021" cy="369332"/>
            </a:xfrm>
            <a:prstGeom prst="rect">
              <a:avLst/>
            </a:prstGeom>
            <a:noFill/>
          </p:spPr>
          <p:txBody>
            <a:bodyPr wrap="square" rtlCol="0">
              <a:spAutoFit/>
            </a:bodyPr>
            <a:lstStyle/>
            <a:p>
              <a:r>
                <a:rPr lang="en-US" dirty="0"/>
                <a:t>Banded</a:t>
              </a:r>
            </a:p>
          </p:txBody>
        </p:sp>
        <p:cxnSp>
          <p:nvCxnSpPr>
            <p:cNvPr id="9" name="Straight Connector 8">
              <a:extLst>
                <a:ext uri="{FF2B5EF4-FFF2-40B4-BE49-F238E27FC236}">
                  <a16:creationId xmlns:a16="http://schemas.microsoft.com/office/drawing/2014/main" xmlns="" id="{057B3686-21E5-3F4B-A82B-44E63D2D1707}"/>
                </a:ext>
              </a:extLst>
            </p:cNvPr>
            <p:cNvCxnSpPr/>
            <p:nvPr/>
          </p:nvCxnSpPr>
          <p:spPr>
            <a:xfrm>
              <a:off x="2541178" y="1937354"/>
              <a:ext cx="9634780" cy="0"/>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grpSp>
      <p:cxnSp>
        <p:nvCxnSpPr>
          <p:cNvPr id="11" name="Straight Connector 10">
            <a:extLst>
              <a:ext uri="{FF2B5EF4-FFF2-40B4-BE49-F238E27FC236}">
                <a16:creationId xmlns:a16="http://schemas.microsoft.com/office/drawing/2014/main" xmlns="" id="{63501ACD-7889-E04A-A125-0F8682D4D03F}"/>
              </a:ext>
            </a:extLst>
          </p:cNvPr>
          <p:cNvCxnSpPr>
            <a:cxnSpLocks/>
          </p:cNvCxnSpPr>
          <p:nvPr/>
        </p:nvCxnSpPr>
        <p:spPr>
          <a:xfrm>
            <a:off x="697219" y="1532136"/>
            <a:ext cx="1860001" cy="0"/>
          </a:xfrm>
          <a:prstGeom prst="line">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xmlns="" id="{9217585A-B816-E848-8AC8-38392F5D7B0C}"/>
              </a:ext>
            </a:extLst>
          </p:cNvPr>
          <p:cNvSpPr txBox="1"/>
          <p:nvPr/>
        </p:nvSpPr>
        <p:spPr>
          <a:xfrm flipH="1">
            <a:off x="1044664" y="1573554"/>
            <a:ext cx="1426642" cy="369332"/>
          </a:xfrm>
          <a:prstGeom prst="rect">
            <a:avLst/>
          </a:prstGeom>
          <a:noFill/>
        </p:spPr>
        <p:txBody>
          <a:bodyPr wrap="square" rtlCol="0">
            <a:spAutoFit/>
          </a:bodyPr>
          <a:lstStyle/>
          <a:p>
            <a:r>
              <a:rPr lang="en-US" dirty="0"/>
              <a:t>Striped</a:t>
            </a:r>
          </a:p>
        </p:txBody>
      </p:sp>
      <p:grpSp>
        <p:nvGrpSpPr>
          <p:cNvPr id="31" name="Group 30">
            <a:extLst>
              <a:ext uri="{FF2B5EF4-FFF2-40B4-BE49-F238E27FC236}">
                <a16:creationId xmlns:a16="http://schemas.microsoft.com/office/drawing/2014/main" xmlns="" id="{71F5620F-5602-6346-BDAA-C1598E9D4FB7}"/>
              </a:ext>
            </a:extLst>
          </p:cNvPr>
          <p:cNvGrpSpPr/>
          <p:nvPr/>
        </p:nvGrpSpPr>
        <p:grpSpPr>
          <a:xfrm>
            <a:off x="2557220" y="1649086"/>
            <a:ext cx="5765370" cy="369332"/>
            <a:chOff x="2557220" y="1486852"/>
            <a:chExt cx="5765370" cy="369332"/>
          </a:xfrm>
        </p:grpSpPr>
        <p:cxnSp>
          <p:nvCxnSpPr>
            <p:cNvPr id="10" name="Straight Connector 9">
              <a:extLst>
                <a:ext uri="{FF2B5EF4-FFF2-40B4-BE49-F238E27FC236}">
                  <a16:creationId xmlns:a16="http://schemas.microsoft.com/office/drawing/2014/main" xmlns="" id="{B53DF2BD-07FA-DB4A-92CC-7F63C4731C1A}"/>
                </a:ext>
              </a:extLst>
            </p:cNvPr>
            <p:cNvCxnSpPr>
              <a:cxnSpLocks/>
            </p:cNvCxnSpPr>
            <p:nvPr/>
          </p:nvCxnSpPr>
          <p:spPr>
            <a:xfrm>
              <a:off x="2557220" y="1528804"/>
              <a:ext cx="5765370" cy="0"/>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xmlns="" id="{88FD3145-10DB-344E-8D4E-8FD91E375C50}"/>
                </a:ext>
              </a:extLst>
            </p:cNvPr>
            <p:cNvSpPr txBox="1"/>
            <p:nvPr/>
          </p:nvSpPr>
          <p:spPr>
            <a:xfrm flipH="1">
              <a:off x="4207945" y="1486852"/>
              <a:ext cx="3862021" cy="369332"/>
            </a:xfrm>
            <a:prstGeom prst="rect">
              <a:avLst/>
            </a:prstGeom>
            <a:noFill/>
          </p:spPr>
          <p:txBody>
            <a:bodyPr wrap="square" rtlCol="0">
              <a:spAutoFit/>
            </a:bodyPr>
            <a:lstStyle/>
            <a:p>
              <a:r>
                <a:rPr lang="en-US" dirty="0"/>
                <a:t>Mummichog</a:t>
              </a:r>
            </a:p>
          </p:txBody>
        </p:sp>
      </p:grpSp>
      <p:sp>
        <p:nvSpPr>
          <p:cNvPr id="22" name="TextBox 21">
            <a:extLst>
              <a:ext uri="{FF2B5EF4-FFF2-40B4-BE49-F238E27FC236}">
                <a16:creationId xmlns:a16="http://schemas.microsoft.com/office/drawing/2014/main" xmlns="" id="{967187D3-BBEB-684F-A8B0-35E34CCEBDBC}"/>
              </a:ext>
            </a:extLst>
          </p:cNvPr>
          <p:cNvSpPr txBox="1"/>
          <p:nvPr/>
        </p:nvSpPr>
        <p:spPr>
          <a:xfrm>
            <a:off x="135947" y="5220117"/>
            <a:ext cx="10344575" cy="1677382"/>
          </a:xfrm>
          <a:prstGeom prst="rect">
            <a:avLst/>
          </a:prstGeom>
          <a:noFill/>
        </p:spPr>
        <p:txBody>
          <a:bodyPr wrap="square" rtlCol="0">
            <a:spAutoFit/>
          </a:bodyPr>
          <a:lstStyle/>
          <a:p>
            <a:pPr>
              <a:spcAft>
                <a:spcPts val="600"/>
              </a:spcAft>
            </a:pPr>
            <a:r>
              <a:rPr lang="en-US" sz="2200" b="1" dirty="0">
                <a:solidFill>
                  <a:srgbClr val="FFFF00"/>
                </a:solidFill>
                <a:latin typeface="Avenir Next" panose="020B0503020202020204" pitchFamily="34" charset="0"/>
              </a:rPr>
              <a:t>Putting together data from two different investigations… </a:t>
            </a:r>
          </a:p>
          <a:p>
            <a:pPr>
              <a:spcAft>
                <a:spcPts val="600"/>
              </a:spcAft>
            </a:pPr>
            <a:r>
              <a:rPr lang="en-US" sz="2200" dirty="0">
                <a:solidFill>
                  <a:srgbClr val="FFFF00"/>
                </a:solidFill>
                <a:latin typeface="Avenir Next" panose="020B0503020202020204" pitchFamily="34" charset="0"/>
              </a:rPr>
              <a:t>Can you say anything about the preferences of a Striped Killifish?</a:t>
            </a:r>
          </a:p>
          <a:p>
            <a:pPr>
              <a:spcAft>
                <a:spcPts val="600"/>
              </a:spcAft>
            </a:pPr>
            <a:r>
              <a:rPr lang="en-US" sz="2200" dirty="0">
                <a:solidFill>
                  <a:srgbClr val="FFFF00"/>
                </a:solidFill>
                <a:latin typeface="Avenir Next" panose="020B0503020202020204" pitchFamily="34" charset="0"/>
              </a:rPr>
              <a:t>What about the preferences of a Mummichog?</a:t>
            </a:r>
          </a:p>
          <a:p>
            <a:pPr>
              <a:spcAft>
                <a:spcPts val="600"/>
              </a:spcAft>
            </a:pPr>
            <a:r>
              <a:rPr lang="en-US" sz="2200" dirty="0">
                <a:solidFill>
                  <a:srgbClr val="FFFF00"/>
                </a:solidFill>
                <a:latin typeface="Avenir Next" panose="020B0503020202020204" pitchFamily="34" charset="0"/>
              </a:rPr>
              <a:t>What about the preferences of a Banded Killifish? </a:t>
            </a:r>
          </a:p>
        </p:txBody>
      </p:sp>
      <p:sp>
        <p:nvSpPr>
          <p:cNvPr id="21" name="Title 1">
            <a:extLst>
              <a:ext uri="{FF2B5EF4-FFF2-40B4-BE49-F238E27FC236}">
                <a16:creationId xmlns:a16="http://schemas.microsoft.com/office/drawing/2014/main" xmlns="" id="{0A159EF0-B8CA-8346-8415-C5D625C98196}"/>
              </a:ext>
            </a:extLst>
          </p:cNvPr>
          <p:cNvSpPr txBox="1">
            <a:spLocks/>
          </p:cNvSpPr>
          <p:nvPr/>
        </p:nvSpPr>
        <p:spPr>
          <a:xfrm>
            <a:off x="135947" y="119723"/>
            <a:ext cx="118635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venir Next Bold"/>
              </a:rPr>
              <a:t>Killifish VS. Salinity VS. Location </a:t>
            </a:r>
            <a:endParaRPr lang="en-US" dirty="0"/>
          </a:p>
        </p:txBody>
      </p:sp>
      <p:grpSp>
        <p:nvGrpSpPr>
          <p:cNvPr id="2" name="Group 1">
            <a:extLst>
              <a:ext uri="{FF2B5EF4-FFF2-40B4-BE49-F238E27FC236}">
                <a16:creationId xmlns:a16="http://schemas.microsoft.com/office/drawing/2014/main" xmlns="" id="{62721391-D1F2-454E-A548-2C95D1B60B2D}"/>
              </a:ext>
            </a:extLst>
          </p:cNvPr>
          <p:cNvGrpSpPr/>
          <p:nvPr/>
        </p:nvGrpSpPr>
        <p:grpSpPr>
          <a:xfrm>
            <a:off x="6187621" y="2516954"/>
            <a:ext cx="6876767" cy="376831"/>
            <a:chOff x="6250995" y="2888191"/>
            <a:chExt cx="6876767" cy="376831"/>
          </a:xfrm>
        </p:grpSpPr>
        <p:sp>
          <p:nvSpPr>
            <p:cNvPr id="23" name="TextBox 22">
              <a:extLst>
                <a:ext uri="{FF2B5EF4-FFF2-40B4-BE49-F238E27FC236}">
                  <a16:creationId xmlns:a16="http://schemas.microsoft.com/office/drawing/2014/main" xmlns="" id="{C95E1E52-3A7A-6144-8C53-1DB25F78FF91}"/>
                </a:ext>
              </a:extLst>
            </p:cNvPr>
            <p:cNvSpPr txBox="1"/>
            <p:nvPr/>
          </p:nvSpPr>
          <p:spPr>
            <a:xfrm flipH="1">
              <a:off x="9265741" y="2895690"/>
              <a:ext cx="3862021" cy="369332"/>
            </a:xfrm>
            <a:prstGeom prst="rect">
              <a:avLst/>
            </a:prstGeom>
            <a:noFill/>
          </p:spPr>
          <p:txBody>
            <a:bodyPr wrap="square" rtlCol="0">
              <a:spAutoFit/>
            </a:bodyPr>
            <a:lstStyle/>
            <a:p>
              <a:r>
                <a:rPr lang="en-US" dirty="0"/>
                <a:t>Fresh</a:t>
              </a:r>
            </a:p>
          </p:txBody>
        </p:sp>
        <p:cxnSp>
          <p:nvCxnSpPr>
            <p:cNvPr id="24" name="Straight Connector 23">
              <a:extLst>
                <a:ext uri="{FF2B5EF4-FFF2-40B4-BE49-F238E27FC236}">
                  <a16:creationId xmlns:a16="http://schemas.microsoft.com/office/drawing/2014/main" xmlns="" id="{2E2A428B-D2E8-514D-B961-C0B93971F873}"/>
                </a:ext>
              </a:extLst>
            </p:cNvPr>
            <p:cNvCxnSpPr>
              <a:cxnSpLocks/>
            </p:cNvCxnSpPr>
            <p:nvPr/>
          </p:nvCxnSpPr>
          <p:spPr>
            <a:xfrm flipV="1">
              <a:off x="6250995" y="2888191"/>
              <a:ext cx="6052505" cy="7499"/>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xmlns="" id="{241A1A7A-D710-C143-9BA2-90D30A1E94A3}"/>
              </a:ext>
            </a:extLst>
          </p:cNvPr>
          <p:cNvGrpSpPr/>
          <p:nvPr/>
        </p:nvGrpSpPr>
        <p:grpSpPr>
          <a:xfrm>
            <a:off x="-71270" y="2475489"/>
            <a:ext cx="1829255" cy="369332"/>
            <a:chOff x="0" y="2029388"/>
            <a:chExt cx="1829255" cy="369332"/>
          </a:xfrm>
        </p:grpSpPr>
        <p:cxnSp>
          <p:nvCxnSpPr>
            <p:cNvPr id="26" name="Straight Connector 25">
              <a:extLst>
                <a:ext uri="{FF2B5EF4-FFF2-40B4-BE49-F238E27FC236}">
                  <a16:creationId xmlns:a16="http://schemas.microsoft.com/office/drawing/2014/main" xmlns="" id="{AFFDEC48-3647-2848-9957-AFAA2364BD94}"/>
                </a:ext>
              </a:extLst>
            </p:cNvPr>
            <p:cNvCxnSpPr>
              <a:cxnSpLocks/>
            </p:cNvCxnSpPr>
            <p:nvPr/>
          </p:nvCxnSpPr>
          <p:spPr>
            <a:xfrm>
              <a:off x="0" y="2089535"/>
              <a:ext cx="1745673"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xmlns="" id="{C8E9908D-E24C-DA42-9CA8-84D45E19A942}"/>
                </a:ext>
              </a:extLst>
            </p:cNvPr>
            <p:cNvSpPr txBox="1"/>
            <p:nvPr/>
          </p:nvSpPr>
          <p:spPr>
            <a:xfrm flipH="1">
              <a:off x="402613" y="2029388"/>
              <a:ext cx="1426642" cy="369332"/>
            </a:xfrm>
            <a:prstGeom prst="rect">
              <a:avLst/>
            </a:prstGeom>
            <a:noFill/>
          </p:spPr>
          <p:txBody>
            <a:bodyPr wrap="square" rtlCol="0">
              <a:spAutoFit/>
            </a:bodyPr>
            <a:lstStyle/>
            <a:p>
              <a:r>
                <a:rPr lang="en-US" dirty="0"/>
                <a:t>Marine</a:t>
              </a:r>
            </a:p>
          </p:txBody>
        </p:sp>
      </p:grpSp>
      <p:grpSp>
        <p:nvGrpSpPr>
          <p:cNvPr id="5" name="Group 4">
            <a:extLst>
              <a:ext uri="{FF2B5EF4-FFF2-40B4-BE49-F238E27FC236}">
                <a16:creationId xmlns:a16="http://schemas.microsoft.com/office/drawing/2014/main" xmlns="" id="{116E4D9F-4ECD-1E4E-BCE8-7A81EDF150C3}"/>
              </a:ext>
            </a:extLst>
          </p:cNvPr>
          <p:cNvGrpSpPr/>
          <p:nvPr/>
        </p:nvGrpSpPr>
        <p:grpSpPr>
          <a:xfrm>
            <a:off x="1657185" y="2516954"/>
            <a:ext cx="4530436" cy="369332"/>
            <a:chOff x="1745673" y="2428274"/>
            <a:chExt cx="4530436" cy="369332"/>
          </a:xfrm>
        </p:grpSpPr>
        <p:cxnSp>
          <p:nvCxnSpPr>
            <p:cNvPr id="25" name="Straight Connector 24">
              <a:extLst>
                <a:ext uri="{FF2B5EF4-FFF2-40B4-BE49-F238E27FC236}">
                  <a16:creationId xmlns:a16="http://schemas.microsoft.com/office/drawing/2014/main" xmlns="" id="{679FA032-B45A-6249-A216-EFEA317B7915}"/>
                </a:ext>
              </a:extLst>
            </p:cNvPr>
            <p:cNvCxnSpPr>
              <a:cxnSpLocks/>
            </p:cNvCxnSpPr>
            <p:nvPr/>
          </p:nvCxnSpPr>
          <p:spPr>
            <a:xfrm>
              <a:off x="1745673" y="2448028"/>
              <a:ext cx="4530436" cy="0"/>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xmlns="" id="{AD594D05-8964-F644-86D6-861FA871C15B}"/>
                </a:ext>
              </a:extLst>
            </p:cNvPr>
            <p:cNvSpPr txBox="1"/>
            <p:nvPr/>
          </p:nvSpPr>
          <p:spPr>
            <a:xfrm flipH="1">
              <a:off x="3427811" y="2428274"/>
              <a:ext cx="1166160" cy="369332"/>
            </a:xfrm>
            <a:prstGeom prst="rect">
              <a:avLst/>
            </a:prstGeom>
            <a:noFill/>
          </p:spPr>
          <p:txBody>
            <a:bodyPr wrap="square" rtlCol="0">
              <a:spAutoFit/>
            </a:bodyPr>
            <a:lstStyle/>
            <a:p>
              <a:r>
                <a:rPr lang="en-US" dirty="0"/>
                <a:t>Brackish</a:t>
              </a:r>
            </a:p>
          </p:txBody>
        </p:sp>
      </p:grpSp>
    </p:spTree>
    <p:extLst>
      <p:ext uri="{BB962C8B-B14F-4D97-AF65-F5344CB8AC3E}">
        <p14:creationId xmlns:p14="http://schemas.microsoft.com/office/powerpoint/2010/main" val="1185752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06455F2-9C36-5B42-9224-7FF981A2DA5B}"/>
              </a:ext>
            </a:extLst>
          </p:cNvPr>
          <p:cNvSpPr>
            <a:spLocks noGrp="1"/>
          </p:cNvSpPr>
          <p:nvPr>
            <p:ph type="title"/>
          </p:nvPr>
        </p:nvSpPr>
        <p:spPr>
          <a:xfrm>
            <a:off x="356324" y="272055"/>
            <a:ext cx="11479345" cy="1852575"/>
          </a:xfrm>
          <a:solidFill>
            <a:srgbClr val="04824A"/>
          </a:solidFill>
        </p:spPr>
        <p:txBody>
          <a:bodyPr vert="horz" lIns="91440" tIns="45720" rIns="91440" bIns="45720" rtlCol="0" anchor="t">
            <a:normAutofit/>
          </a:bodyPr>
          <a:lstStyle/>
          <a:p>
            <a:pPr algn="ctr"/>
            <a:r>
              <a:rPr lang="en-US" sz="5400" b="1">
                <a:solidFill>
                  <a:srgbClr val="FFFFFF"/>
                </a:solidFill>
              </a:rPr>
              <a:t>Mummichog vs. Banded Distribution</a:t>
            </a:r>
            <a:endParaRPr lang="en-US" sz="5400" b="1" dirty="0">
              <a:solidFill>
                <a:srgbClr val="FFFFFF"/>
              </a:solidFill>
            </a:endParaRPr>
          </a:p>
        </p:txBody>
      </p:sp>
      <p:cxnSp>
        <p:nvCxnSpPr>
          <p:cNvPr id="14" name="Straight Connector 13">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Map&#10;&#10;Description automatically generated">
            <a:extLst>
              <a:ext uri="{FF2B5EF4-FFF2-40B4-BE49-F238E27FC236}">
                <a16:creationId xmlns:a16="http://schemas.microsoft.com/office/drawing/2014/main" xmlns="" id="{13E13C20-CC68-AE41-89DB-6DFEB3C4D0E6}"/>
              </a:ext>
            </a:extLst>
          </p:cNvPr>
          <p:cNvPicPr>
            <a:picLocks noGrp="1" noChangeAspect="1"/>
          </p:cNvPicPr>
          <p:nvPr>
            <p:ph idx="1"/>
          </p:nvPr>
        </p:nvPicPr>
        <p:blipFill>
          <a:blip r:embed="rId3"/>
          <a:stretch>
            <a:fillRect/>
          </a:stretch>
        </p:blipFill>
        <p:spPr>
          <a:xfrm>
            <a:off x="80284" y="2256799"/>
            <a:ext cx="5924255" cy="4574145"/>
          </a:xfrm>
          <a:prstGeom prst="rect">
            <a:avLst/>
          </a:prstGeom>
        </p:spPr>
      </p:pic>
      <p:cxnSp>
        <p:nvCxnSpPr>
          <p:cNvPr id="16" name="Straight Connector 15">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5AF856CE-7358-C34A-B9D0-4A400EB95988}"/>
              </a:ext>
            </a:extLst>
          </p:cNvPr>
          <p:cNvSpPr txBox="1"/>
          <p:nvPr/>
        </p:nvSpPr>
        <p:spPr>
          <a:xfrm>
            <a:off x="493243" y="1538088"/>
            <a:ext cx="11246069" cy="430887"/>
          </a:xfrm>
          <a:prstGeom prst="rect">
            <a:avLst/>
          </a:prstGeom>
          <a:noFill/>
        </p:spPr>
        <p:txBody>
          <a:bodyPr wrap="square" rtlCol="0">
            <a:spAutoFit/>
          </a:bodyPr>
          <a:lstStyle/>
          <a:p>
            <a:pPr algn="ctr"/>
            <a:r>
              <a:rPr lang="en-US" sz="2200">
                <a:solidFill>
                  <a:schemeClr val="bg1"/>
                </a:solidFill>
              </a:rPr>
              <a:t>What differences are there between the NYS distribution between these two species? </a:t>
            </a:r>
            <a:endParaRPr lang="en-US" sz="2200" dirty="0">
              <a:solidFill>
                <a:schemeClr val="bg1"/>
              </a:solidFill>
            </a:endParaRPr>
          </a:p>
        </p:txBody>
      </p:sp>
      <p:pic>
        <p:nvPicPr>
          <p:cNvPr id="10" name="Picture 9">
            <a:extLst>
              <a:ext uri="{FF2B5EF4-FFF2-40B4-BE49-F238E27FC236}">
                <a16:creationId xmlns:a16="http://schemas.microsoft.com/office/drawing/2014/main" xmlns="" id="{E0FFC829-5205-6D40-9099-C71A9E31BA41}"/>
              </a:ext>
            </a:extLst>
          </p:cNvPr>
          <p:cNvPicPr>
            <a:picLocks noChangeAspect="1"/>
          </p:cNvPicPr>
          <p:nvPr/>
        </p:nvPicPr>
        <p:blipFill>
          <a:blip r:embed="rId4"/>
          <a:stretch>
            <a:fillRect/>
          </a:stretch>
        </p:blipFill>
        <p:spPr>
          <a:xfrm>
            <a:off x="6187459" y="2283855"/>
            <a:ext cx="5924256" cy="4574145"/>
          </a:xfrm>
          <a:prstGeom prst="rect">
            <a:avLst/>
          </a:prstGeom>
        </p:spPr>
      </p:pic>
    </p:spTree>
    <p:extLst>
      <p:ext uri="{BB962C8B-B14F-4D97-AF65-F5344CB8AC3E}">
        <p14:creationId xmlns:p14="http://schemas.microsoft.com/office/powerpoint/2010/main" val="30246363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2637" y="2412332"/>
            <a:ext cx="5751163" cy="1325563"/>
          </a:xfrm>
        </p:spPr>
        <p:txBody>
          <a:bodyPr>
            <a:normAutofit fontScale="90000"/>
          </a:bodyPr>
          <a:lstStyle/>
          <a:p>
            <a:r>
              <a:rPr lang="en-US" dirty="0" smtClean="0">
                <a:solidFill>
                  <a:schemeClr val="bg1"/>
                </a:solidFill>
              </a:rPr>
              <a:t>It’s time to check your models of what defines a river and what defines an estuary,  and to update it them any </a:t>
            </a:r>
            <a:r>
              <a:rPr lang="en-US" dirty="0">
                <a:solidFill>
                  <a:schemeClr val="bg1"/>
                </a:solidFill>
              </a:rPr>
              <a:t>n</a:t>
            </a:r>
            <a:r>
              <a:rPr lang="en-US" dirty="0" smtClean="0">
                <a:solidFill>
                  <a:schemeClr val="bg1"/>
                </a:solidFill>
              </a:rPr>
              <a:t>ew input! </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Be sure to use a different color of ink so you can see how your model develops!</a:t>
            </a:r>
            <a:endParaRPr lang="en-US" dirty="0">
              <a:solidFill>
                <a:schemeClr val="bg1"/>
              </a:solidFill>
            </a:endParaRPr>
          </a:p>
        </p:txBody>
      </p:sp>
      <p:pic>
        <p:nvPicPr>
          <p:cNvPr id="5" name="Picture 4" descr="Syste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02637" cy="6858000"/>
          </a:xfrm>
          <a:prstGeom prst="rect">
            <a:avLst/>
          </a:prstGeom>
        </p:spPr>
      </p:pic>
      <p:sp>
        <p:nvSpPr>
          <p:cNvPr id="4" name="TextBox 3"/>
          <p:cNvSpPr txBox="1"/>
          <p:nvPr/>
        </p:nvSpPr>
        <p:spPr>
          <a:xfrm>
            <a:off x="5602637" y="6256571"/>
            <a:ext cx="5550504" cy="369332"/>
          </a:xfrm>
          <a:prstGeom prst="rect">
            <a:avLst/>
          </a:prstGeom>
          <a:noFill/>
        </p:spPr>
        <p:txBody>
          <a:bodyPr wrap="square" rtlCol="0">
            <a:spAutoFit/>
          </a:bodyPr>
          <a:lstStyle/>
          <a:p>
            <a:r>
              <a:rPr lang="en-US" dirty="0" smtClean="0">
                <a:solidFill>
                  <a:srgbClr val="FFFFFF"/>
                </a:solidFill>
              </a:rPr>
              <a:t>Image Source: San Diego County Office of Education  </a:t>
            </a:r>
            <a:endParaRPr lang="en-US" dirty="0">
              <a:solidFill>
                <a:srgbClr val="FFFFFF"/>
              </a:solidFill>
            </a:endParaRPr>
          </a:p>
        </p:txBody>
      </p:sp>
    </p:spTree>
    <p:extLst>
      <p:ext uri="{BB962C8B-B14F-4D97-AF65-F5344CB8AC3E}">
        <p14:creationId xmlns:p14="http://schemas.microsoft.com/office/powerpoint/2010/main" val="3856288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EAA39-1BE6-344E-8ED3-931241179F0C}"/>
              </a:ext>
            </a:extLst>
          </p:cNvPr>
          <p:cNvSpPr>
            <a:spLocks noGrp="1"/>
          </p:cNvSpPr>
          <p:nvPr>
            <p:ph type="title"/>
          </p:nvPr>
        </p:nvSpPr>
        <p:spPr>
          <a:xfrm>
            <a:off x="597329" y="-106522"/>
            <a:ext cx="10997339" cy="1325563"/>
          </a:xfrm>
        </p:spPr>
        <p:txBody>
          <a:bodyPr>
            <a:normAutofit/>
          </a:bodyPr>
          <a:lstStyle/>
          <a:p>
            <a:pPr algn="ctr"/>
            <a:r>
              <a:rPr lang="en-US" sz="3900" b="1" dirty="0">
                <a:solidFill>
                  <a:schemeClr val="bg1"/>
                </a:solidFill>
                <a:latin typeface="Avenir Next" panose="020B0503020202020204" pitchFamily="34" charset="0"/>
              </a:rPr>
              <a:t>What do you think, is the Hudson a River or an Estuary? </a:t>
            </a:r>
          </a:p>
        </p:txBody>
      </p:sp>
      <p:graphicFrame>
        <p:nvGraphicFramePr>
          <p:cNvPr id="7" name="Table 6"/>
          <p:cNvGraphicFramePr>
            <a:graphicFrameLocks noGrp="1"/>
          </p:cNvGraphicFramePr>
          <p:nvPr>
            <p:extLst>
              <p:ext uri="{D42A27DB-BD31-4B8C-83A1-F6EECF244321}">
                <p14:modId xmlns:p14="http://schemas.microsoft.com/office/powerpoint/2010/main" val="1139699983"/>
              </p:ext>
            </p:extLst>
          </p:nvPr>
        </p:nvGraphicFramePr>
        <p:xfrm>
          <a:off x="1468849" y="1122958"/>
          <a:ext cx="9254301" cy="5643994"/>
        </p:xfrm>
        <a:graphic>
          <a:graphicData uri="http://schemas.openxmlformats.org/drawingml/2006/table">
            <a:tbl>
              <a:tblPr firstRow="1" bandRow="1">
                <a:tableStyleId>{93296810-A885-4BE3-A3E7-6D5BEEA58F35}</a:tableStyleId>
              </a:tblPr>
              <a:tblGrid>
                <a:gridCol w="4759984">
                  <a:extLst>
                    <a:ext uri="{9D8B030D-6E8A-4147-A177-3AD203B41FA5}">
                      <a16:colId xmlns:a16="http://schemas.microsoft.com/office/drawing/2014/main" xmlns="" val="20000"/>
                    </a:ext>
                  </a:extLst>
                </a:gridCol>
                <a:gridCol w="4494317">
                  <a:extLst>
                    <a:ext uri="{9D8B030D-6E8A-4147-A177-3AD203B41FA5}">
                      <a16:colId xmlns:a16="http://schemas.microsoft.com/office/drawing/2014/main" xmlns="" val="20001"/>
                    </a:ext>
                  </a:extLst>
                </a:gridCol>
              </a:tblGrid>
              <a:tr h="371114">
                <a:tc>
                  <a:txBody>
                    <a:bodyPr/>
                    <a:lstStyle/>
                    <a:p>
                      <a:pPr algn="ctr"/>
                      <a:r>
                        <a:rPr lang="en-US" dirty="0"/>
                        <a:t>ESTUARIES </a:t>
                      </a:r>
                    </a:p>
                  </a:txBody>
                  <a:tcPr/>
                </a:tc>
                <a:tc>
                  <a:txBody>
                    <a:bodyPr/>
                    <a:lstStyle/>
                    <a:p>
                      <a:pPr algn="ctr"/>
                      <a:r>
                        <a:rPr lang="en-US" dirty="0"/>
                        <a:t>RIVERS</a:t>
                      </a:r>
                    </a:p>
                  </a:txBody>
                  <a:tcPr/>
                </a:tc>
                <a:extLst>
                  <a:ext uri="{0D108BD9-81ED-4DB2-BD59-A6C34878D82A}">
                    <a16:rowId xmlns:a16="http://schemas.microsoft.com/office/drawing/2014/main" xmlns="" val="10000"/>
                  </a:ext>
                </a:extLst>
              </a:tr>
              <a:tr h="811542">
                <a:tc>
                  <a:txBody>
                    <a:bodyPr/>
                    <a:lstStyle/>
                    <a:p>
                      <a:r>
                        <a:rPr lang="en-US" sz="2400" dirty="0"/>
                        <a:t>Connect directly to the ocean so water is both </a:t>
                      </a:r>
                      <a:r>
                        <a:rPr lang="en-US" sz="2400" b="1" dirty="0"/>
                        <a:t>salty</a:t>
                      </a:r>
                      <a:r>
                        <a:rPr lang="en-US" sz="2400" b="1" baseline="0" dirty="0"/>
                        <a:t> &amp; fresh</a:t>
                      </a:r>
                      <a:endParaRPr lang="en-US" sz="2400" b="1" dirty="0"/>
                    </a:p>
                  </a:txBody>
                  <a:tcPr/>
                </a:tc>
                <a:tc>
                  <a:txBody>
                    <a:bodyPr/>
                    <a:lstStyle/>
                    <a:p>
                      <a:r>
                        <a:rPr lang="en-US" sz="2400" dirty="0"/>
                        <a:t>A large body</a:t>
                      </a:r>
                      <a:r>
                        <a:rPr lang="en-US" sz="2400" baseline="0" dirty="0"/>
                        <a:t> of </a:t>
                      </a:r>
                      <a:r>
                        <a:rPr lang="en-US" sz="2400" b="1" dirty="0"/>
                        <a:t>fresh</a:t>
                      </a:r>
                      <a:r>
                        <a:rPr lang="en-US" sz="2400" dirty="0"/>
                        <a:t> flowing water</a:t>
                      </a:r>
                    </a:p>
                  </a:txBody>
                  <a:tcPr/>
                </a:tc>
                <a:extLst>
                  <a:ext uri="{0D108BD9-81ED-4DB2-BD59-A6C34878D82A}">
                    <a16:rowId xmlns:a16="http://schemas.microsoft.com/office/drawing/2014/main" xmlns="" val="10001"/>
                  </a:ext>
                </a:extLst>
              </a:tr>
              <a:tr h="811542">
                <a:tc>
                  <a:txBody>
                    <a:bodyPr/>
                    <a:lstStyle/>
                    <a:p>
                      <a:r>
                        <a:rPr lang="en-US" sz="2400" b="1" dirty="0"/>
                        <a:t>Flow</a:t>
                      </a:r>
                      <a:r>
                        <a:rPr lang="en-US" sz="2400" b="1" baseline="0" dirty="0"/>
                        <a:t> two ways </a:t>
                      </a:r>
                      <a:r>
                        <a:rPr lang="en-US" sz="2400" baseline="0" dirty="0"/>
                        <a:t>due to tides</a:t>
                      </a:r>
                      <a:endParaRPr lang="en-US" sz="2400" dirty="0"/>
                    </a:p>
                  </a:txBody>
                  <a:tcPr/>
                </a:tc>
                <a:tc>
                  <a:txBody>
                    <a:bodyPr/>
                    <a:lstStyle/>
                    <a:p>
                      <a:r>
                        <a:rPr lang="en-US" sz="2400" b="1" dirty="0"/>
                        <a:t>Flow one way</a:t>
                      </a:r>
                      <a:r>
                        <a:rPr lang="en-US" sz="2400" b="1" baseline="0" dirty="0"/>
                        <a:t> </a:t>
                      </a:r>
                      <a:r>
                        <a:rPr lang="mr-IN" sz="2400" baseline="0" dirty="0"/>
                        <a:t>–</a:t>
                      </a:r>
                      <a:r>
                        <a:rPr lang="en-US" sz="2400" baseline="0" dirty="0"/>
                        <a:t>from  </a:t>
                      </a:r>
                      <a:r>
                        <a:rPr lang="en-US" sz="2400" dirty="0"/>
                        <a:t>higher</a:t>
                      </a:r>
                      <a:r>
                        <a:rPr lang="en-US" sz="2400" baseline="0" dirty="0"/>
                        <a:t> to lower elevation</a:t>
                      </a:r>
                      <a:endParaRPr lang="en-US" sz="2400" dirty="0"/>
                    </a:p>
                  </a:txBody>
                  <a:tcPr/>
                </a:tc>
                <a:extLst>
                  <a:ext uri="{0D108BD9-81ED-4DB2-BD59-A6C34878D82A}">
                    <a16:rowId xmlns:a16="http://schemas.microsoft.com/office/drawing/2014/main" xmlns="" val="10002"/>
                  </a:ext>
                </a:extLst>
              </a:tr>
              <a:tr h="700880">
                <a:tc>
                  <a:txBody>
                    <a:bodyPr/>
                    <a:lstStyle/>
                    <a:p>
                      <a:r>
                        <a:rPr lang="en-US" sz="2400" b="1" dirty="0"/>
                        <a:t>Depth</a:t>
                      </a:r>
                      <a:r>
                        <a:rPr lang="en-US" sz="2400" dirty="0"/>
                        <a:t> determined </a:t>
                      </a:r>
                      <a:r>
                        <a:rPr lang="en-US" sz="2400" b="1" dirty="0"/>
                        <a:t>by tides</a:t>
                      </a:r>
                    </a:p>
                  </a:txBody>
                  <a:tcPr/>
                </a:tc>
                <a:tc>
                  <a:txBody>
                    <a:bodyPr/>
                    <a:lstStyle/>
                    <a:p>
                      <a:r>
                        <a:rPr lang="en-US" sz="2400" b="1" dirty="0"/>
                        <a:t>Depth</a:t>
                      </a:r>
                      <a:r>
                        <a:rPr lang="en-US" sz="2400" dirty="0"/>
                        <a:t> determined </a:t>
                      </a:r>
                      <a:r>
                        <a:rPr lang="en-US" sz="2400" b="1" dirty="0"/>
                        <a:t>by flow</a:t>
                      </a:r>
                    </a:p>
                  </a:txBody>
                  <a:tcPr/>
                </a:tc>
                <a:extLst>
                  <a:ext uri="{0D108BD9-81ED-4DB2-BD59-A6C34878D82A}">
                    <a16:rowId xmlns:a16="http://schemas.microsoft.com/office/drawing/2014/main" xmlns="" val="10003"/>
                  </a:ext>
                </a:extLst>
              </a:tr>
              <a:tr h="8115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Ocean connection makes them </a:t>
                      </a:r>
                      <a:r>
                        <a:rPr lang="en-US" sz="2400" b="1" dirty="0"/>
                        <a:t>very dynamic</a:t>
                      </a:r>
                      <a:endParaRPr lang="en-US" sz="2400" dirty="0"/>
                    </a:p>
                  </a:txBody>
                  <a:tcPr/>
                </a:tc>
                <a:tc>
                  <a:txBody>
                    <a:bodyPr/>
                    <a:lstStyle/>
                    <a:p>
                      <a:r>
                        <a:rPr lang="en-US" sz="2400" baseline="0" dirty="0"/>
                        <a:t>Generally </a:t>
                      </a:r>
                      <a:r>
                        <a:rPr lang="en-US" sz="2400" b="1" baseline="0" dirty="0"/>
                        <a:t>consistent</a:t>
                      </a:r>
                      <a:r>
                        <a:rPr lang="en-US" sz="2400" baseline="0" dirty="0"/>
                        <a:t> waterways </a:t>
                      </a:r>
                      <a:endParaRPr lang="en-US" sz="2400" dirty="0"/>
                    </a:p>
                  </a:txBody>
                  <a:tcPr/>
                </a:tc>
                <a:extLst>
                  <a:ext uri="{0D108BD9-81ED-4DB2-BD59-A6C34878D82A}">
                    <a16:rowId xmlns:a16="http://schemas.microsoft.com/office/drawing/2014/main" xmlns="" val="10004"/>
                  </a:ext>
                </a:extLst>
              </a:tr>
              <a:tr h="450857">
                <a:tc>
                  <a:txBody>
                    <a:bodyPr/>
                    <a:lstStyle/>
                    <a:p>
                      <a:r>
                        <a:rPr lang="en-US" sz="2400" b="1" dirty="0"/>
                        <a:t>Highly complex </a:t>
                      </a:r>
                      <a:r>
                        <a:rPr lang="en-US" sz="2400" dirty="0"/>
                        <a:t>with varied habitats</a:t>
                      </a:r>
                    </a:p>
                  </a:txBody>
                  <a:tcPr/>
                </a:tc>
                <a:tc>
                  <a:txBody>
                    <a:bodyPr/>
                    <a:lstStyle/>
                    <a:p>
                      <a:r>
                        <a:rPr lang="en-US" sz="2400" b="1" dirty="0"/>
                        <a:t>Less complex </a:t>
                      </a:r>
                      <a:r>
                        <a:rPr lang="en-US" sz="2400" b="0" dirty="0"/>
                        <a:t>with</a:t>
                      </a:r>
                      <a:r>
                        <a:rPr lang="en-US" sz="2400" b="0" baseline="0" dirty="0"/>
                        <a:t> fewer </a:t>
                      </a:r>
                      <a:r>
                        <a:rPr lang="en-US" sz="2400" dirty="0"/>
                        <a:t>habitats</a:t>
                      </a:r>
                    </a:p>
                  </a:txBody>
                  <a:tcPr/>
                </a:tc>
                <a:extLst>
                  <a:ext uri="{0D108BD9-81ED-4DB2-BD59-A6C34878D82A}">
                    <a16:rowId xmlns:a16="http://schemas.microsoft.com/office/drawing/2014/main" xmlns="" val="10005"/>
                  </a:ext>
                </a:extLst>
              </a:tr>
              <a:tr h="811542">
                <a:tc>
                  <a:txBody>
                    <a:bodyPr/>
                    <a:lstStyle/>
                    <a:p>
                      <a:r>
                        <a:rPr lang="en-US" sz="2400" b="1" dirty="0"/>
                        <a:t>Species</a:t>
                      </a:r>
                      <a:r>
                        <a:rPr lang="en-US" sz="2400" dirty="0"/>
                        <a:t> include freshwater, saltwater</a:t>
                      </a:r>
                      <a:r>
                        <a:rPr lang="en-US" sz="2400" baseline="0" dirty="0"/>
                        <a:t> &amp; estuarine (brackish)</a:t>
                      </a:r>
                      <a:endParaRPr lang="en-US" sz="2400" dirty="0"/>
                    </a:p>
                  </a:txBody>
                  <a:tcPr/>
                </a:tc>
                <a:tc>
                  <a:txBody>
                    <a:bodyPr/>
                    <a:lstStyle/>
                    <a:p>
                      <a:r>
                        <a:rPr lang="en-US" sz="2400" b="1" dirty="0"/>
                        <a:t>Species</a:t>
                      </a:r>
                      <a:r>
                        <a:rPr lang="en-US" sz="2400" dirty="0"/>
                        <a:t> are freshwater</a:t>
                      </a:r>
                    </a:p>
                  </a:txBody>
                  <a:tcPr/>
                </a:tc>
                <a:extLst>
                  <a:ext uri="{0D108BD9-81ED-4DB2-BD59-A6C34878D82A}">
                    <a16:rowId xmlns:a16="http://schemas.microsoft.com/office/drawing/2014/main" xmlns="" val="10006"/>
                  </a:ext>
                </a:extLst>
              </a:tr>
              <a:tr h="811542">
                <a:tc>
                  <a:txBody>
                    <a:bodyPr/>
                    <a:lstStyle/>
                    <a:p>
                      <a:r>
                        <a:rPr lang="en-US" sz="2400" b="1" dirty="0"/>
                        <a:t>People rely on them </a:t>
                      </a:r>
                      <a:r>
                        <a:rPr lang="en-US" sz="2400" dirty="0"/>
                        <a:t>for the</a:t>
                      </a:r>
                      <a:r>
                        <a:rPr lang="en-US" sz="2400" baseline="0" dirty="0"/>
                        <a:t> many </a:t>
                      </a:r>
                      <a:r>
                        <a:rPr lang="en-US" sz="2400" dirty="0"/>
                        <a:t>things they</a:t>
                      </a:r>
                      <a:r>
                        <a:rPr lang="en-US" sz="2400" baseline="0" dirty="0"/>
                        <a:t> </a:t>
                      </a:r>
                      <a:r>
                        <a:rPr lang="en-US" sz="2400" dirty="0"/>
                        <a:t>provide</a:t>
                      </a:r>
                      <a:r>
                        <a:rPr lang="en-US" sz="2400" baseline="0" dirty="0"/>
                        <a:t> </a:t>
                      </a:r>
                      <a:endParaRPr lang="en-US" sz="2400" dirty="0"/>
                    </a:p>
                  </a:txBody>
                  <a:tcPr/>
                </a:tc>
                <a:tc>
                  <a:txBody>
                    <a:bodyPr/>
                    <a:lstStyle/>
                    <a:p>
                      <a:r>
                        <a:rPr lang="en-US" sz="2400" b="1" dirty="0"/>
                        <a:t>People rely on them</a:t>
                      </a:r>
                      <a:r>
                        <a:rPr lang="en-US" sz="2400" dirty="0"/>
                        <a:t> for the many things they provide </a:t>
                      </a:r>
                    </a:p>
                  </a:txBody>
                  <a:tcPr/>
                </a:tc>
                <a:extLst>
                  <a:ext uri="{0D108BD9-81ED-4DB2-BD59-A6C34878D82A}">
                    <a16:rowId xmlns:a16="http://schemas.microsoft.com/office/drawing/2014/main" xmlns="" val="10007"/>
                  </a:ext>
                </a:extLst>
              </a:tr>
            </a:tbl>
          </a:graphicData>
        </a:graphic>
      </p:graphicFrame>
      <p:sp>
        <p:nvSpPr>
          <p:cNvPr id="3" name="Right Arrow 2">
            <a:extLst>
              <a:ext uri="{FF2B5EF4-FFF2-40B4-BE49-F238E27FC236}">
                <a16:creationId xmlns:a16="http://schemas.microsoft.com/office/drawing/2014/main" xmlns="" id="{D213EACC-E4EC-7E4C-B59E-F95CF3C17BC1}"/>
              </a:ext>
            </a:extLst>
          </p:cNvPr>
          <p:cNvSpPr/>
          <p:nvPr/>
        </p:nvSpPr>
        <p:spPr>
          <a:xfrm>
            <a:off x="315298" y="4656405"/>
            <a:ext cx="1041010" cy="52050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xmlns="" id="{236F6560-BE68-7D4D-85D1-81D080C0A625}"/>
              </a:ext>
            </a:extLst>
          </p:cNvPr>
          <p:cNvSpPr/>
          <p:nvPr/>
        </p:nvSpPr>
        <p:spPr>
          <a:xfrm>
            <a:off x="315298" y="6060830"/>
            <a:ext cx="1041010" cy="52050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xmlns="" id="{8FEB0F44-90DD-7B47-955A-D9CAC12331AD}"/>
              </a:ext>
            </a:extLst>
          </p:cNvPr>
          <p:cNvSpPr/>
          <p:nvPr/>
        </p:nvSpPr>
        <p:spPr>
          <a:xfrm>
            <a:off x="315298" y="5358617"/>
            <a:ext cx="1041010" cy="52050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xmlns="" id="{128BFA1D-FCC2-434D-84AB-04D9B9E7C94F}"/>
              </a:ext>
            </a:extLst>
          </p:cNvPr>
          <p:cNvSpPr/>
          <p:nvPr/>
        </p:nvSpPr>
        <p:spPr>
          <a:xfrm>
            <a:off x="315298" y="1582458"/>
            <a:ext cx="1041010" cy="52050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xmlns="" id="{11ADCF7F-1076-814E-8C49-103F364A74E6}"/>
              </a:ext>
            </a:extLst>
          </p:cNvPr>
          <p:cNvSpPr/>
          <p:nvPr/>
        </p:nvSpPr>
        <p:spPr>
          <a:xfrm>
            <a:off x="315298" y="3954192"/>
            <a:ext cx="1041010" cy="52050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676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4371"/>
            <a:ext cx="10515600" cy="4695339"/>
          </a:xfrm>
        </p:spPr>
        <p:txBody>
          <a:bodyPr>
            <a:normAutofit/>
          </a:bodyPr>
          <a:lstStyle/>
          <a:p>
            <a:pPr algn="ctr"/>
            <a:r>
              <a:rPr lang="en-US" b="1" dirty="0" smtClean="0">
                <a:solidFill>
                  <a:srgbClr val="FFFFFF"/>
                </a:solidFill>
                <a:latin typeface="Aviner next"/>
                <a:cs typeface="Aviner next"/>
              </a:rPr>
              <a:t>This is the end of Investigations #1 &amp; 2</a:t>
            </a:r>
            <a:br>
              <a:rPr lang="en-US" b="1" dirty="0" smtClean="0">
                <a:solidFill>
                  <a:srgbClr val="FFFFFF"/>
                </a:solidFill>
                <a:latin typeface="Aviner next"/>
                <a:cs typeface="Aviner next"/>
              </a:rPr>
            </a:br>
            <a:r>
              <a:rPr lang="en-US" b="1" dirty="0">
                <a:solidFill>
                  <a:srgbClr val="FFFFFF"/>
                </a:solidFill>
                <a:latin typeface="Aviner next"/>
                <a:cs typeface="Aviner next"/>
              </a:rPr>
              <a:t/>
            </a:r>
            <a:br>
              <a:rPr lang="en-US" b="1" dirty="0">
                <a:solidFill>
                  <a:srgbClr val="FFFFFF"/>
                </a:solidFill>
                <a:latin typeface="Aviner next"/>
                <a:cs typeface="Aviner next"/>
              </a:rPr>
            </a:br>
            <a:r>
              <a:rPr lang="en-US" b="1" dirty="0" smtClean="0">
                <a:solidFill>
                  <a:srgbClr val="FFFFFF"/>
                </a:solidFill>
                <a:latin typeface="Aviner next"/>
                <a:cs typeface="Aviner next"/>
              </a:rPr>
              <a:t>Be sure to check out investigation </a:t>
            </a:r>
            <a:r>
              <a:rPr lang="en-US" b="1" smtClean="0">
                <a:solidFill>
                  <a:srgbClr val="FFFFFF"/>
                </a:solidFill>
                <a:latin typeface="Aviner next"/>
                <a:cs typeface="Aviner next"/>
              </a:rPr>
              <a:t>#3!</a:t>
            </a:r>
            <a:br>
              <a:rPr lang="en-US" b="1" smtClean="0">
                <a:solidFill>
                  <a:srgbClr val="FFFFFF"/>
                </a:solidFill>
                <a:latin typeface="Aviner next"/>
                <a:cs typeface="Aviner next"/>
              </a:rPr>
            </a:br>
            <a:r>
              <a:rPr lang="en-US" b="1" dirty="0" smtClean="0">
                <a:solidFill>
                  <a:srgbClr val="FFFFFF"/>
                </a:solidFill>
                <a:latin typeface="Aviner next"/>
                <a:cs typeface="Aviner next"/>
              </a:rPr>
              <a:t/>
            </a:r>
            <a:br>
              <a:rPr lang="en-US" b="1" dirty="0" smtClean="0">
                <a:solidFill>
                  <a:srgbClr val="FFFFFF"/>
                </a:solidFill>
                <a:latin typeface="Aviner next"/>
                <a:cs typeface="Aviner next"/>
              </a:rPr>
            </a:br>
            <a:r>
              <a:rPr lang="en-US" b="1" dirty="0" err="1" smtClean="0">
                <a:solidFill>
                  <a:srgbClr val="FFFFFF"/>
                </a:solidFill>
                <a:latin typeface="Aviner next"/>
                <a:cs typeface="Aviner next"/>
              </a:rPr>
              <a:t>www.ldeo.columbia.edu</a:t>
            </a:r>
            <a:r>
              <a:rPr lang="en-US" b="1" dirty="0" smtClean="0">
                <a:solidFill>
                  <a:srgbClr val="FFFFFF"/>
                </a:solidFill>
                <a:latin typeface="Aviner next"/>
                <a:cs typeface="Aviner next"/>
              </a:rPr>
              <a:t>/</a:t>
            </a:r>
            <a:r>
              <a:rPr lang="en-US" b="1" dirty="0" err="1" smtClean="0">
                <a:solidFill>
                  <a:srgbClr val="FFFFFF"/>
                </a:solidFill>
                <a:latin typeface="Aviner next"/>
                <a:cs typeface="Aviner next"/>
              </a:rPr>
              <a:t>dayinthelife</a:t>
            </a:r>
            <a:r>
              <a:rPr lang="en-US" b="1" dirty="0" smtClean="0">
                <a:solidFill>
                  <a:srgbClr val="FFFFFF"/>
                </a:solidFill>
                <a:latin typeface="Aviner next"/>
                <a:cs typeface="Aviner next"/>
              </a:rPr>
              <a:t>/</a:t>
            </a:r>
            <a:endParaRPr lang="en-US" b="1" dirty="0">
              <a:solidFill>
                <a:srgbClr val="FFFFFF"/>
              </a:solidFill>
              <a:latin typeface="Aviner next"/>
              <a:cs typeface="Aviner next"/>
            </a:endParaRPr>
          </a:p>
        </p:txBody>
      </p:sp>
    </p:spTree>
    <p:extLst>
      <p:ext uri="{BB962C8B-B14F-4D97-AF65-F5344CB8AC3E}">
        <p14:creationId xmlns:p14="http://schemas.microsoft.com/office/powerpoint/2010/main" val="1672647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abannerbanded-killifishb_origin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7799" y="1290634"/>
            <a:ext cx="6899928" cy="2855930"/>
          </a:xfrm>
          <a:prstGeom prst="rect">
            <a:avLst/>
          </a:prstGeom>
          <a:ln>
            <a:noFill/>
          </a:ln>
          <a:effectLst>
            <a:softEdge rad="112500"/>
          </a:effectLst>
        </p:spPr>
      </p:pic>
      <p:grpSp>
        <p:nvGrpSpPr>
          <p:cNvPr id="20" name="Group 19"/>
          <p:cNvGrpSpPr/>
          <p:nvPr/>
        </p:nvGrpSpPr>
        <p:grpSpPr>
          <a:xfrm>
            <a:off x="6056" y="3975988"/>
            <a:ext cx="5292735" cy="3599118"/>
            <a:chOff x="6056" y="4149937"/>
            <a:chExt cx="5435619" cy="3676934"/>
          </a:xfrm>
        </p:grpSpPr>
        <p:pic>
          <p:nvPicPr>
            <p:cNvPr id="17" name="Picture 16" descr="Fundulus-heteroclitus-Richard-King-Wildlife-Photography.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56" y="4149937"/>
              <a:ext cx="5435619" cy="3676934"/>
            </a:xfrm>
            <a:prstGeom prst="rect">
              <a:avLst/>
            </a:prstGeom>
            <a:ln>
              <a:noFill/>
            </a:ln>
            <a:effectLst>
              <a:softEdge rad="112500"/>
            </a:effectLst>
          </p:spPr>
        </p:pic>
        <p:sp>
          <p:nvSpPr>
            <p:cNvPr id="7" name="TextBox 6"/>
            <p:cNvSpPr txBox="1"/>
            <p:nvPr/>
          </p:nvSpPr>
          <p:spPr>
            <a:xfrm>
              <a:off x="74341" y="4193723"/>
              <a:ext cx="1981086" cy="307777"/>
            </a:xfrm>
            <a:prstGeom prst="rect">
              <a:avLst/>
            </a:prstGeom>
            <a:noFill/>
          </p:spPr>
          <p:txBody>
            <a:bodyPr wrap="square" rtlCol="0">
              <a:spAutoFit/>
            </a:bodyPr>
            <a:lstStyle/>
            <a:p>
              <a:r>
                <a:rPr lang="en-US" sz="1400" dirty="0">
                  <a:solidFill>
                    <a:srgbClr val="FFFF00"/>
                  </a:solidFill>
                </a:rPr>
                <a:t>(Richard A. King)</a:t>
              </a:r>
            </a:p>
          </p:txBody>
        </p:sp>
      </p:grpSp>
      <p:sp>
        <p:nvSpPr>
          <p:cNvPr id="14" name="TextBox 13"/>
          <p:cNvSpPr txBox="1"/>
          <p:nvPr/>
        </p:nvSpPr>
        <p:spPr>
          <a:xfrm>
            <a:off x="3082715" y="3769771"/>
            <a:ext cx="5737411" cy="307777"/>
          </a:xfrm>
          <a:prstGeom prst="rect">
            <a:avLst/>
          </a:prstGeom>
          <a:noFill/>
        </p:spPr>
        <p:txBody>
          <a:bodyPr wrap="square" rtlCol="0">
            <a:spAutoFit/>
          </a:bodyPr>
          <a:lstStyle/>
          <a:p>
            <a:r>
              <a:rPr lang="en-US" sz="1400" dirty="0"/>
              <a:t>(HR Almanac)</a:t>
            </a:r>
          </a:p>
        </p:txBody>
      </p:sp>
      <p:sp>
        <p:nvSpPr>
          <p:cNvPr id="15" name="TextBox 14"/>
          <p:cNvSpPr txBox="1"/>
          <p:nvPr/>
        </p:nvSpPr>
        <p:spPr>
          <a:xfrm>
            <a:off x="9881707" y="1322592"/>
            <a:ext cx="2310293" cy="2246769"/>
          </a:xfrm>
          <a:prstGeom prst="rect">
            <a:avLst/>
          </a:prstGeom>
          <a:noFill/>
        </p:spPr>
        <p:txBody>
          <a:bodyPr wrap="square" rtlCol="0">
            <a:spAutoFit/>
          </a:bodyPr>
          <a:lstStyle/>
          <a:p>
            <a:r>
              <a:rPr lang="en-US" sz="2000" b="1" dirty="0">
                <a:solidFill>
                  <a:schemeClr val="bg1"/>
                </a:solidFill>
                <a:latin typeface="Avenir Next" panose="020B0503020202020204" pitchFamily="34" charset="0"/>
              </a:rPr>
              <a:t>BANDED: </a:t>
            </a:r>
            <a:r>
              <a:rPr lang="en-US" sz="2000" dirty="0">
                <a:solidFill>
                  <a:schemeClr val="bg1"/>
                </a:solidFill>
                <a:latin typeface="Avenir Next" panose="020B0503020202020204" pitchFamily="34" charset="0"/>
              </a:rPr>
              <a:t>(</a:t>
            </a:r>
            <a:r>
              <a:rPr lang="en-US" sz="2000" dirty="0" err="1">
                <a:solidFill>
                  <a:schemeClr val="bg1"/>
                </a:solidFill>
                <a:latin typeface="Avenir Next" panose="020B0503020202020204" pitchFamily="34" charset="0"/>
              </a:rPr>
              <a:t>fundulus</a:t>
            </a:r>
            <a:r>
              <a:rPr lang="en-US" sz="2000" dirty="0">
                <a:solidFill>
                  <a:schemeClr val="bg1"/>
                </a:solidFill>
                <a:latin typeface="Avenir Next" panose="020B0503020202020204" pitchFamily="34" charset="0"/>
              </a:rPr>
              <a:t> </a:t>
            </a:r>
            <a:r>
              <a:rPr lang="en-US" sz="2000" dirty="0" err="1">
                <a:solidFill>
                  <a:schemeClr val="bg1"/>
                </a:solidFill>
                <a:latin typeface="Avenir Next" panose="020B0503020202020204" pitchFamily="34" charset="0"/>
              </a:rPr>
              <a:t>diaphanus</a:t>
            </a:r>
            <a:r>
              <a:rPr lang="en-US" sz="2000" dirty="0">
                <a:solidFill>
                  <a:schemeClr val="bg1"/>
                </a:solidFill>
                <a:latin typeface="Avenir Next" panose="020B0503020202020204" pitchFamily="34" charset="0"/>
              </a:rPr>
              <a:t>)</a:t>
            </a:r>
          </a:p>
          <a:p>
            <a:r>
              <a:rPr lang="en-US" sz="2000" dirty="0">
                <a:solidFill>
                  <a:srgbClr val="FFFF00"/>
                </a:solidFill>
                <a:latin typeface="Avenir Next" panose="020B0503020202020204" pitchFamily="34" charset="0"/>
              </a:rPr>
              <a:t>Males silver banding </a:t>
            </a:r>
          </a:p>
          <a:p>
            <a:r>
              <a:rPr lang="en-US" sz="2000" dirty="0">
                <a:solidFill>
                  <a:srgbClr val="FFFF00"/>
                </a:solidFill>
                <a:latin typeface="Avenir Next" panose="020B0503020202020204" pitchFamily="34" charset="0"/>
              </a:rPr>
              <a:t>Females darker bands</a:t>
            </a:r>
          </a:p>
        </p:txBody>
      </p:sp>
      <p:sp>
        <p:nvSpPr>
          <p:cNvPr id="16" name="TextBox 15"/>
          <p:cNvSpPr txBox="1"/>
          <p:nvPr/>
        </p:nvSpPr>
        <p:spPr>
          <a:xfrm>
            <a:off x="5155420" y="4072216"/>
            <a:ext cx="1952235" cy="2862322"/>
          </a:xfrm>
          <a:prstGeom prst="rect">
            <a:avLst/>
          </a:prstGeom>
          <a:noFill/>
        </p:spPr>
        <p:txBody>
          <a:bodyPr wrap="square" rtlCol="0">
            <a:spAutoFit/>
          </a:bodyPr>
          <a:lstStyle/>
          <a:p>
            <a:r>
              <a:rPr lang="en-US" sz="2000" b="1" dirty="0">
                <a:solidFill>
                  <a:schemeClr val="bg1"/>
                </a:solidFill>
                <a:latin typeface="Avenir Next" panose="020B0503020202020204" pitchFamily="34" charset="0"/>
              </a:rPr>
              <a:t>STRIPED: </a:t>
            </a:r>
            <a:r>
              <a:rPr lang="en-US" sz="2000" dirty="0">
                <a:solidFill>
                  <a:schemeClr val="bg1"/>
                </a:solidFill>
                <a:latin typeface="Avenir Next" panose="020B0503020202020204" pitchFamily="34" charset="0"/>
              </a:rPr>
              <a:t>(</a:t>
            </a:r>
            <a:r>
              <a:rPr lang="en-US" sz="2000" dirty="0" err="1">
                <a:solidFill>
                  <a:schemeClr val="bg1"/>
                </a:solidFill>
                <a:latin typeface="Avenir Next" panose="020B0503020202020204" pitchFamily="34" charset="0"/>
              </a:rPr>
              <a:t>fundulus</a:t>
            </a:r>
            <a:r>
              <a:rPr lang="en-US" sz="2000" dirty="0">
                <a:solidFill>
                  <a:schemeClr val="bg1"/>
                </a:solidFill>
                <a:latin typeface="Avenir Next" panose="020B0503020202020204" pitchFamily="34" charset="0"/>
              </a:rPr>
              <a:t> </a:t>
            </a:r>
            <a:r>
              <a:rPr lang="en-US" sz="2000" dirty="0" err="1">
                <a:solidFill>
                  <a:schemeClr val="bg1"/>
                </a:solidFill>
                <a:latin typeface="Avenir Next" panose="020B0503020202020204" pitchFamily="34" charset="0"/>
              </a:rPr>
              <a:t>majalis</a:t>
            </a:r>
            <a:r>
              <a:rPr lang="en-US" sz="2000" dirty="0">
                <a:solidFill>
                  <a:schemeClr val="bg1"/>
                </a:solidFill>
                <a:latin typeface="Avenir Next" panose="020B0503020202020204" pitchFamily="34" charset="0"/>
              </a:rPr>
              <a:t>)  </a:t>
            </a:r>
            <a:r>
              <a:rPr lang="en-US" sz="2000" dirty="0">
                <a:solidFill>
                  <a:srgbClr val="FFFF00"/>
                </a:solidFill>
                <a:latin typeface="Avenir Next" panose="020B0503020202020204" pitchFamily="34" charset="0"/>
              </a:rPr>
              <a:t/>
            </a:r>
            <a:br>
              <a:rPr lang="en-US" sz="2000" dirty="0">
                <a:solidFill>
                  <a:srgbClr val="FFFF00"/>
                </a:solidFill>
                <a:latin typeface="Avenir Next" panose="020B0503020202020204" pitchFamily="34" charset="0"/>
              </a:rPr>
            </a:br>
            <a:r>
              <a:rPr lang="en-US" sz="2000" dirty="0">
                <a:solidFill>
                  <a:srgbClr val="FFFF00"/>
                </a:solidFill>
                <a:latin typeface="Avenir Next" panose="020B0503020202020204" pitchFamily="34" charset="0"/>
              </a:rPr>
              <a:t>Male vertical bands &amp; Females horizontal bands with few  vertical @ tail</a:t>
            </a:r>
          </a:p>
        </p:txBody>
      </p:sp>
      <p:sp>
        <p:nvSpPr>
          <p:cNvPr id="18" name="TextBox 17"/>
          <p:cNvSpPr txBox="1"/>
          <p:nvPr/>
        </p:nvSpPr>
        <p:spPr>
          <a:xfrm>
            <a:off x="0" y="2451645"/>
            <a:ext cx="2972143" cy="1631216"/>
          </a:xfrm>
          <a:prstGeom prst="rect">
            <a:avLst/>
          </a:prstGeom>
          <a:noFill/>
        </p:spPr>
        <p:txBody>
          <a:bodyPr wrap="square" rtlCol="0">
            <a:spAutoFit/>
          </a:bodyPr>
          <a:lstStyle/>
          <a:p>
            <a:r>
              <a:rPr lang="en-US" sz="2000" b="1" dirty="0">
                <a:solidFill>
                  <a:schemeClr val="bg1"/>
                </a:solidFill>
                <a:latin typeface="Avenir Next" panose="020B0503020202020204" pitchFamily="34" charset="0"/>
              </a:rPr>
              <a:t>MUMMICHOG: </a:t>
            </a:r>
            <a:r>
              <a:rPr lang="en-US" sz="2000" dirty="0">
                <a:solidFill>
                  <a:schemeClr val="bg1"/>
                </a:solidFill>
                <a:latin typeface="Avenir Next" panose="020B0503020202020204" pitchFamily="34" charset="0"/>
              </a:rPr>
              <a:t>(</a:t>
            </a:r>
            <a:r>
              <a:rPr lang="en-US" sz="2000" dirty="0" err="1">
                <a:solidFill>
                  <a:schemeClr val="bg1"/>
                </a:solidFill>
                <a:latin typeface="Avenir Next" panose="020B0503020202020204" pitchFamily="34" charset="0"/>
              </a:rPr>
              <a:t>fundulus</a:t>
            </a:r>
            <a:r>
              <a:rPr lang="en-US" sz="2000" dirty="0">
                <a:solidFill>
                  <a:schemeClr val="bg1"/>
                </a:solidFill>
                <a:latin typeface="Avenir Next" panose="020B0503020202020204" pitchFamily="34" charset="0"/>
              </a:rPr>
              <a:t> </a:t>
            </a:r>
            <a:r>
              <a:rPr lang="en-US" sz="2000" dirty="0" err="1">
                <a:solidFill>
                  <a:schemeClr val="bg1"/>
                </a:solidFill>
                <a:latin typeface="Avenir Next" panose="020B0503020202020204" pitchFamily="34" charset="0"/>
              </a:rPr>
              <a:t>heteroclitus</a:t>
            </a:r>
            <a:r>
              <a:rPr lang="en-US" sz="2000" dirty="0">
                <a:solidFill>
                  <a:schemeClr val="bg1"/>
                </a:solidFill>
                <a:latin typeface="Avenir Next" panose="020B0503020202020204" pitchFamily="34" charset="0"/>
              </a:rPr>
              <a:t>)</a:t>
            </a:r>
          </a:p>
          <a:p>
            <a:r>
              <a:rPr lang="en-US" sz="2000" dirty="0">
                <a:solidFill>
                  <a:srgbClr val="FFFF00"/>
                </a:solidFill>
                <a:latin typeface="Avenir Next" panose="020B0503020202020204" pitchFamily="34" charset="0"/>
              </a:rPr>
              <a:t>Males darker bands &amp; silver striped</a:t>
            </a:r>
          </a:p>
          <a:p>
            <a:r>
              <a:rPr lang="en-US" sz="2000" dirty="0">
                <a:solidFill>
                  <a:srgbClr val="FFFF00"/>
                </a:solidFill>
                <a:latin typeface="Avenir Next" panose="020B0503020202020204" pitchFamily="34" charset="0"/>
              </a:rPr>
              <a:t>Females dusky banding</a:t>
            </a:r>
          </a:p>
        </p:txBody>
      </p:sp>
      <p:sp>
        <p:nvSpPr>
          <p:cNvPr id="21" name="Title 1">
            <a:extLst>
              <a:ext uri="{FF2B5EF4-FFF2-40B4-BE49-F238E27FC236}">
                <a16:creationId xmlns="" xmlns:a16="http://schemas.microsoft.com/office/drawing/2014/main" id="{CAD2B8EC-EC3E-A742-BC32-4809C45325AF}"/>
              </a:ext>
            </a:extLst>
          </p:cNvPr>
          <p:cNvSpPr txBox="1">
            <a:spLocks/>
          </p:cNvSpPr>
          <p:nvPr/>
        </p:nvSpPr>
        <p:spPr>
          <a:xfrm>
            <a:off x="0" y="48264"/>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venir Next" panose="020B0503020202020204" pitchFamily="34" charset="0"/>
              </a:rPr>
              <a:t>3 Different types of Killifish in the Hudson: </a:t>
            </a:r>
          </a:p>
          <a:p>
            <a:pPr algn="ctr"/>
            <a:r>
              <a:rPr lang="en-US" sz="4000" b="1" dirty="0">
                <a:solidFill>
                  <a:schemeClr val="bg1"/>
                </a:solidFill>
                <a:latin typeface="Avenir Next" panose="020B0503020202020204" pitchFamily="34" charset="0"/>
              </a:rPr>
              <a:t>Each Different,  but also Alike! </a:t>
            </a:r>
            <a:endParaRPr lang="en-US" sz="4000" dirty="0"/>
          </a:p>
        </p:txBody>
      </p:sp>
      <p:grpSp>
        <p:nvGrpSpPr>
          <p:cNvPr id="34" name="Group 33"/>
          <p:cNvGrpSpPr/>
          <p:nvPr/>
        </p:nvGrpSpPr>
        <p:grpSpPr>
          <a:xfrm>
            <a:off x="6964906" y="3921368"/>
            <a:ext cx="5227094" cy="3110375"/>
            <a:chOff x="9004098" y="3975988"/>
            <a:chExt cx="5037612" cy="2683249"/>
          </a:xfrm>
        </p:grpSpPr>
        <p:pic>
          <p:nvPicPr>
            <p:cNvPr id="33" name="Picture 32" descr="ferry_point_striped_killifish.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04098" y="3975988"/>
              <a:ext cx="5037612" cy="2683249"/>
            </a:xfrm>
            <a:prstGeom prst="rect">
              <a:avLst/>
            </a:prstGeom>
            <a:ln>
              <a:noFill/>
            </a:ln>
            <a:effectLst>
              <a:softEdge rad="112500"/>
            </a:effectLst>
          </p:spPr>
        </p:pic>
        <p:cxnSp>
          <p:nvCxnSpPr>
            <p:cNvPr id="5" name="Straight Arrow Connector 4"/>
            <p:cNvCxnSpPr/>
            <p:nvPr/>
          </p:nvCxnSpPr>
          <p:spPr>
            <a:xfrm flipV="1">
              <a:off x="9482106" y="5453002"/>
              <a:ext cx="52455" cy="12047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9534561" y="4319973"/>
              <a:ext cx="169605" cy="256073"/>
              <a:chOff x="8408959" y="5724622"/>
              <a:chExt cx="169605" cy="256073"/>
            </a:xfrm>
          </p:grpSpPr>
          <p:sp>
            <p:nvSpPr>
              <p:cNvPr id="22" name="Oval 21"/>
              <p:cNvSpPr/>
              <p:nvPr/>
            </p:nvSpPr>
            <p:spPr>
              <a:xfrm>
                <a:off x="8408959" y="5724622"/>
                <a:ext cx="169605" cy="149046"/>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lus 9"/>
              <p:cNvSpPr/>
              <p:nvPr/>
            </p:nvSpPr>
            <p:spPr>
              <a:xfrm>
                <a:off x="8439825" y="5873669"/>
                <a:ext cx="95595" cy="107026"/>
              </a:xfrm>
              <a:prstGeom prst="mathPlus">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3580224" y="3448887"/>
            <a:ext cx="163880" cy="297983"/>
            <a:chOff x="8426168" y="4972671"/>
            <a:chExt cx="163880" cy="297983"/>
          </a:xfrm>
        </p:grpSpPr>
        <p:sp>
          <p:nvSpPr>
            <p:cNvPr id="28" name="Oval 27"/>
            <p:cNvSpPr/>
            <p:nvPr/>
          </p:nvSpPr>
          <p:spPr>
            <a:xfrm>
              <a:off x="8426168" y="5093144"/>
              <a:ext cx="163880" cy="17751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8537593" y="4972671"/>
              <a:ext cx="52455" cy="12047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9004098" y="3569361"/>
            <a:ext cx="163880" cy="284536"/>
            <a:chOff x="8414684" y="5696159"/>
            <a:chExt cx="163880" cy="284536"/>
          </a:xfrm>
        </p:grpSpPr>
        <p:sp>
          <p:nvSpPr>
            <p:cNvPr id="31" name="Oval 30"/>
            <p:cNvSpPr/>
            <p:nvPr/>
          </p:nvSpPr>
          <p:spPr>
            <a:xfrm>
              <a:off x="8414684" y="5696159"/>
              <a:ext cx="163880" cy="17751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Plus 31"/>
            <p:cNvSpPr/>
            <p:nvPr/>
          </p:nvSpPr>
          <p:spPr>
            <a:xfrm>
              <a:off x="8439825" y="5873669"/>
              <a:ext cx="95595" cy="107026"/>
            </a:xfrm>
            <a:prstGeom prst="mathPlus">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6" name="Oval 35"/>
          <p:cNvSpPr/>
          <p:nvPr/>
        </p:nvSpPr>
        <p:spPr>
          <a:xfrm>
            <a:off x="7326297" y="5756079"/>
            <a:ext cx="175984" cy="172771"/>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739911" y="1554802"/>
            <a:ext cx="4137709" cy="1073521"/>
          </a:xfrm>
          <a:prstGeom prst="ellipse">
            <a:avLst/>
          </a:prstGeom>
          <a:noFill/>
          <a:ln w="127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777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1B1BB6F-C738-9C42-A6FF-167CCE7FA33E}"/>
              </a:ext>
            </a:extLst>
          </p:cNvPr>
          <p:cNvPicPr>
            <a:picLocks noChangeAspect="1"/>
          </p:cNvPicPr>
          <p:nvPr/>
        </p:nvPicPr>
        <p:blipFill>
          <a:blip r:embed="rId3"/>
          <a:stretch>
            <a:fillRect/>
          </a:stretch>
        </p:blipFill>
        <p:spPr>
          <a:xfrm>
            <a:off x="0" y="1323976"/>
            <a:ext cx="7812741" cy="5534024"/>
          </a:xfrm>
          <a:prstGeom prst="rect">
            <a:avLst/>
          </a:prstGeom>
        </p:spPr>
      </p:pic>
      <p:sp>
        <p:nvSpPr>
          <p:cNvPr id="2" name="Title 1"/>
          <p:cNvSpPr>
            <a:spLocks noGrp="1"/>
          </p:cNvSpPr>
          <p:nvPr>
            <p:ph type="title"/>
          </p:nvPr>
        </p:nvSpPr>
        <p:spPr>
          <a:xfrm>
            <a:off x="-1" y="0"/>
            <a:ext cx="12192000" cy="1325563"/>
          </a:xfrm>
        </p:spPr>
        <p:txBody>
          <a:bodyPr>
            <a:normAutofit/>
          </a:bodyPr>
          <a:lstStyle/>
          <a:p>
            <a:pPr algn="ctr"/>
            <a:r>
              <a:rPr lang="en-US" sz="4000" b="1" dirty="0">
                <a:solidFill>
                  <a:schemeClr val="bg1"/>
                </a:solidFill>
                <a:latin typeface="Avenir Next" panose="020B0503020202020204" pitchFamily="34" charset="0"/>
              </a:rPr>
              <a:t>3 Different types of Killifish in </a:t>
            </a:r>
            <a:r>
              <a:rPr lang="en-US" sz="4000" b="1">
                <a:solidFill>
                  <a:schemeClr val="bg1"/>
                </a:solidFill>
                <a:latin typeface="Avenir Next" panose="020B0503020202020204" pitchFamily="34" charset="0"/>
              </a:rPr>
              <a:t>the Hudson: </a:t>
            </a:r>
            <a:br>
              <a:rPr lang="en-US" sz="4000" b="1">
                <a:solidFill>
                  <a:schemeClr val="bg1"/>
                </a:solidFill>
                <a:latin typeface="Avenir Next" panose="020B0503020202020204" pitchFamily="34" charset="0"/>
              </a:rPr>
            </a:br>
            <a:r>
              <a:rPr lang="en-US" sz="4000" b="1">
                <a:solidFill>
                  <a:schemeClr val="bg1"/>
                </a:solidFill>
                <a:latin typeface="Avenir Next" panose="020B0503020202020204" pitchFamily="34" charset="0"/>
              </a:rPr>
              <a:t>Each </a:t>
            </a:r>
            <a:r>
              <a:rPr lang="en-US" sz="4000" b="1" dirty="0">
                <a:solidFill>
                  <a:schemeClr val="bg1"/>
                </a:solidFill>
                <a:latin typeface="Avenir Next" panose="020B0503020202020204" pitchFamily="34" charset="0"/>
              </a:rPr>
              <a:t>Different,  but also Alike! </a:t>
            </a:r>
            <a:endParaRPr lang="en-US" sz="4000" dirty="0"/>
          </a:p>
        </p:txBody>
      </p:sp>
      <p:sp>
        <p:nvSpPr>
          <p:cNvPr id="6" name="TextBox 5">
            <a:extLst>
              <a:ext uri="{FF2B5EF4-FFF2-40B4-BE49-F238E27FC236}">
                <a16:creationId xmlns="" xmlns:a16="http://schemas.microsoft.com/office/drawing/2014/main" id="{40BA5792-9286-7344-9B22-B55412C983FA}"/>
              </a:ext>
            </a:extLst>
          </p:cNvPr>
          <p:cNvSpPr txBox="1"/>
          <p:nvPr/>
        </p:nvSpPr>
        <p:spPr>
          <a:xfrm>
            <a:off x="7812741" y="1781176"/>
            <a:ext cx="4379259" cy="4478149"/>
          </a:xfrm>
          <a:prstGeom prst="rect">
            <a:avLst/>
          </a:prstGeom>
          <a:noFill/>
        </p:spPr>
        <p:txBody>
          <a:bodyPr wrap="square" rtlCol="0">
            <a:spAutoFit/>
          </a:bodyPr>
          <a:lstStyle/>
          <a:p>
            <a:pPr marL="457200" indent="-457200">
              <a:lnSpc>
                <a:spcPct val="150000"/>
              </a:lnSpc>
              <a:buFont typeface="+mj-lt"/>
              <a:buAutoNum type="arabicPeriod"/>
            </a:pPr>
            <a:r>
              <a:rPr lang="en-US" sz="2400" dirty="0">
                <a:solidFill>
                  <a:srgbClr val="FFFF00"/>
                </a:solidFill>
                <a:latin typeface="Avenir Next" panose="020B0503020202020204" pitchFamily="34" charset="0"/>
              </a:rPr>
              <a:t>Place in the Food Web </a:t>
            </a:r>
          </a:p>
          <a:p>
            <a:pPr marL="457200" indent="-457200">
              <a:lnSpc>
                <a:spcPct val="150000"/>
              </a:lnSpc>
              <a:buFont typeface="+mj-lt"/>
              <a:buAutoNum type="arabicPeriod"/>
            </a:pPr>
            <a:r>
              <a:rPr lang="en-US" sz="2400" dirty="0">
                <a:solidFill>
                  <a:srgbClr val="FFFF00"/>
                </a:solidFill>
                <a:latin typeface="Avenir Next" panose="020B0503020202020204" pitchFamily="34" charset="0"/>
              </a:rPr>
              <a:t>Live close to shore &lt;100 ft</a:t>
            </a:r>
          </a:p>
          <a:p>
            <a:pPr marL="457200" indent="-457200">
              <a:lnSpc>
                <a:spcPct val="150000"/>
              </a:lnSpc>
              <a:buFont typeface="+mj-lt"/>
              <a:buAutoNum type="arabicPeriod"/>
            </a:pPr>
            <a:r>
              <a:rPr lang="en-US" sz="2400" dirty="0">
                <a:solidFill>
                  <a:srgbClr val="FFFF00"/>
                </a:solidFill>
                <a:latin typeface="Avenir Next" panose="020B0503020202020204" pitchFamily="34" charset="0"/>
              </a:rPr>
              <a:t>Counter Shading </a:t>
            </a:r>
          </a:p>
          <a:p>
            <a:pPr marL="457200" indent="-457200">
              <a:lnSpc>
                <a:spcPct val="150000"/>
              </a:lnSpc>
              <a:buFont typeface="+mj-lt"/>
              <a:buAutoNum type="arabicPeriod"/>
            </a:pPr>
            <a:r>
              <a:rPr lang="en-US" sz="2400" dirty="0">
                <a:solidFill>
                  <a:srgbClr val="FFFF00"/>
                </a:solidFill>
                <a:latin typeface="Avenir Next" panose="020B0503020202020204" pitchFamily="34" charset="0"/>
              </a:rPr>
              <a:t>Disruptive Camouflage </a:t>
            </a:r>
          </a:p>
          <a:p>
            <a:pPr marL="457200" indent="-457200">
              <a:lnSpc>
                <a:spcPct val="150000"/>
              </a:lnSpc>
              <a:buFont typeface="+mj-lt"/>
              <a:buAutoNum type="arabicPeriod"/>
            </a:pPr>
            <a:r>
              <a:rPr lang="en-US" sz="2400" dirty="0">
                <a:solidFill>
                  <a:srgbClr val="FFFF00"/>
                </a:solidFill>
                <a:latin typeface="Avenir Next" panose="020B0503020202020204" pitchFamily="34" charset="0"/>
              </a:rPr>
              <a:t>Mouth &amp; Eye Positioning </a:t>
            </a:r>
          </a:p>
          <a:p>
            <a:pPr marL="457200" indent="-457200">
              <a:lnSpc>
                <a:spcPct val="150000"/>
              </a:lnSpc>
              <a:buFont typeface="+mj-lt"/>
              <a:buAutoNum type="arabicPeriod"/>
            </a:pPr>
            <a:r>
              <a:rPr lang="en-US" sz="2400" dirty="0">
                <a:solidFill>
                  <a:srgbClr val="FFFF00"/>
                </a:solidFill>
                <a:latin typeface="Avenir Next" panose="020B0503020202020204" pitchFamily="34" charset="0"/>
              </a:rPr>
              <a:t>Coloration Difference between Males &amp; Females</a:t>
            </a:r>
          </a:p>
          <a:p>
            <a:pPr marL="457200" indent="-457200">
              <a:lnSpc>
                <a:spcPct val="150000"/>
              </a:lnSpc>
              <a:buFont typeface="+mj-lt"/>
              <a:buAutoNum type="arabicPeriod"/>
            </a:pPr>
            <a:r>
              <a:rPr lang="en-US" sz="2400" dirty="0">
                <a:solidFill>
                  <a:srgbClr val="FFFF00"/>
                </a:solidFill>
                <a:latin typeface="Avenir Next" panose="020B0503020202020204" pitchFamily="34" charset="0"/>
              </a:rPr>
              <a:t>Native to the Hudson</a:t>
            </a:r>
          </a:p>
        </p:txBody>
      </p:sp>
      <p:sp>
        <p:nvSpPr>
          <p:cNvPr id="7" name="Rectangle 6">
            <a:extLst>
              <a:ext uri="{FF2B5EF4-FFF2-40B4-BE49-F238E27FC236}">
                <a16:creationId xmlns="" xmlns:a16="http://schemas.microsoft.com/office/drawing/2014/main" id="{CB63916F-E33D-E34D-A3BB-1A8DCEBFAC2A}"/>
              </a:ext>
            </a:extLst>
          </p:cNvPr>
          <p:cNvSpPr/>
          <p:nvPr/>
        </p:nvSpPr>
        <p:spPr>
          <a:xfrm>
            <a:off x="2323686" y="6384794"/>
            <a:ext cx="2891946" cy="473206"/>
          </a:xfrm>
          <a:prstGeom prst="rect">
            <a:avLst/>
          </a:prstGeom>
        </p:spPr>
        <p:txBody>
          <a:bodyPr wrap="none">
            <a:spAutoFit/>
          </a:bodyPr>
          <a:lstStyle/>
          <a:p>
            <a:pPr>
              <a:lnSpc>
                <a:spcPct val="150000"/>
              </a:lnSpc>
            </a:pPr>
            <a:r>
              <a:rPr lang="en-US" b="1" dirty="0">
                <a:solidFill>
                  <a:schemeClr val="bg1"/>
                </a:solidFill>
                <a:latin typeface="Avenir Next" panose="020B0503020202020204" pitchFamily="34" charset="0"/>
              </a:rPr>
              <a:t>Hudson River Food Web</a:t>
            </a:r>
          </a:p>
        </p:txBody>
      </p:sp>
      <p:sp>
        <p:nvSpPr>
          <p:cNvPr id="8" name="Oval 7">
            <a:extLst>
              <a:ext uri="{FF2B5EF4-FFF2-40B4-BE49-F238E27FC236}">
                <a16:creationId xmlns="" xmlns:a16="http://schemas.microsoft.com/office/drawing/2014/main" id="{3C2896EA-7101-D84B-A4CA-A06DB82F899A}"/>
              </a:ext>
            </a:extLst>
          </p:cNvPr>
          <p:cNvSpPr/>
          <p:nvPr/>
        </p:nvSpPr>
        <p:spPr>
          <a:xfrm>
            <a:off x="5215632" y="4881283"/>
            <a:ext cx="2487706" cy="1257019"/>
          </a:xfrm>
          <a:prstGeom prst="ellipse">
            <a:avLst/>
          </a:prstGeom>
          <a:noFill/>
          <a:ln w="38100">
            <a:solidFill>
              <a:srgbClr val="FF0000"/>
            </a:solidFill>
          </a:ln>
          <a:effectLst>
            <a:outerShdw blurRad="50800" dist="50800" dir="3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A2249034-4695-6C47-BB1B-2FC5F7FC9826}"/>
              </a:ext>
            </a:extLst>
          </p:cNvPr>
          <p:cNvSpPr txBox="1"/>
          <p:nvPr/>
        </p:nvSpPr>
        <p:spPr>
          <a:xfrm>
            <a:off x="7812740" y="4827420"/>
            <a:ext cx="4379259" cy="1154162"/>
          </a:xfrm>
          <a:prstGeom prst="rect">
            <a:avLst/>
          </a:prstGeom>
          <a:noFill/>
        </p:spPr>
        <p:txBody>
          <a:bodyPr wrap="square" rtlCol="0">
            <a:spAutoFit/>
          </a:bodyPr>
          <a:lstStyle/>
          <a:p>
            <a:pPr>
              <a:lnSpc>
                <a:spcPct val="150000"/>
              </a:lnSpc>
            </a:pPr>
            <a:r>
              <a:rPr lang="en-US" sz="2400" dirty="0">
                <a:solidFill>
                  <a:schemeClr val="bg1"/>
                </a:solidFill>
                <a:latin typeface="Avenir Next" panose="020B0503020202020204" pitchFamily="34" charset="0"/>
              </a:rPr>
              <a:t>What can you Identify in this picture that all </a:t>
            </a:r>
            <a:r>
              <a:rPr lang="en-US" sz="2400" dirty="0" err="1">
                <a:solidFill>
                  <a:schemeClr val="bg1"/>
                </a:solidFill>
                <a:latin typeface="Avenir Next" panose="020B0503020202020204" pitchFamily="34" charset="0"/>
              </a:rPr>
              <a:t>Killis</a:t>
            </a:r>
            <a:r>
              <a:rPr lang="en-US" sz="2400" dirty="0">
                <a:solidFill>
                  <a:schemeClr val="bg1"/>
                </a:solidFill>
                <a:latin typeface="Avenir Next" panose="020B0503020202020204" pitchFamily="34" charset="0"/>
              </a:rPr>
              <a:t> share? </a:t>
            </a:r>
          </a:p>
        </p:txBody>
      </p:sp>
    </p:spTree>
    <p:extLst>
      <p:ext uri="{BB962C8B-B14F-4D97-AF65-F5344CB8AC3E}">
        <p14:creationId xmlns:p14="http://schemas.microsoft.com/office/powerpoint/2010/main" val="2121840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allAtOnce"/>
      <p:bldP spid="9" grpI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55453"/>
          </a:xfrm>
        </p:spPr>
        <p:txBody>
          <a:bodyPr>
            <a:normAutofit/>
          </a:bodyPr>
          <a:lstStyle/>
          <a:p>
            <a:pPr algn="ctr"/>
            <a:r>
              <a:rPr lang="en-US" sz="3600" b="1" dirty="0">
                <a:solidFill>
                  <a:schemeClr val="bg1"/>
                </a:solidFill>
                <a:latin typeface="Avenir Next" panose="020B0503020202020204" pitchFamily="34" charset="0"/>
              </a:rPr>
              <a:t>Mummichogs can ”jump” to the closest water source!</a:t>
            </a:r>
          </a:p>
        </p:txBody>
      </p:sp>
      <p:pic>
        <p:nvPicPr>
          <p:cNvPr id="3" name="a">
            <a:hlinkClick r:id="" action="ppaction://media"/>
            <a:extLst>
              <a:ext uri="{FF2B5EF4-FFF2-40B4-BE49-F238E27FC236}">
                <a16:creationId xmlns="" xmlns:a16="http://schemas.microsoft.com/office/drawing/2014/main" id="{C8402D16-B175-8E47-9518-7BA66A3073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750" y="855453"/>
            <a:ext cx="10604500" cy="6002547"/>
          </a:xfrm>
          <a:prstGeom prst="rect">
            <a:avLst/>
          </a:prstGeom>
        </p:spPr>
      </p:pic>
      <p:sp>
        <p:nvSpPr>
          <p:cNvPr id="4" name="TextBox 3">
            <a:extLst>
              <a:ext uri="{FF2B5EF4-FFF2-40B4-BE49-F238E27FC236}">
                <a16:creationId xmlns="" xmlns:a16="http://schemas.microsoft.com/office/drawing/2014/main" id="{2AF89098-9462-3243-8699-E68D75FCF260}"/>
              </a:ext>
            </a:extLst>
          </p:cNvPr>
          <p:cNvSpPr txBox="1"/>
          <p:nvPr/>
        </p:nvSpPr>
        <p:spPr>
          <a:xfrm>
            <a:off x="1238250" y="3046968"/>
            <a:ext cx="1485900" cy="369332"/>
          </a:xfrm>
          <a:prstGeom prst="rect">
            <a:avLst/>
          </a:prstGeom>
          <a:noFill/>
        </p:spPr>
        <p:txBody>
          <a:bodyPr wrap="square" rtlCol="0">
            <a:spAutoFit/>
          </a:bodyPr>
          <a:lstStyle/>
          <a:p>
            <a:r>
              <a:rPr lang="en-US" dirty="0">
                <a:solidFill>
                  <a:schemeClr val="bg1"/>
                </a:solidFill>
              </a:rPr>
              <a:t>water</a:t>
            </a:r>
          </a:p>
        </p:txBody>
      </p:sp>
      <p:cxnSp>
        <p:nvCxnSpPr>
          <p:cNvPr id="6" name="Straight Arrow Connector 5">
            <a:extLst>
              <a:ext uri="{FF2B5EF4-FFF2-40B4-BE49-F238E27FC236}">
                <a16:creationId xmlns="" xmlns:a16="http://schemas.microsoft.com/office/drawing/2014/main" id="{A60EDC2C-92D3-7744-884E-2C77DD2EB883}"/>
              </a:ext>
            </a:extLst>
          </p:cNvPr>
          <p:cNvCxnSpPr/>
          <p:nvPr/>
        </p:nvCxnSpPr>
        <p:spPr>
          <a:xfrm>
            <a:off x="1714500" y="3416300"/>
            <a:ext cx="266700" cy="609600"/>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0966280"/>
      </p:ext>
    </p:extLst>
  </p:cSld>
  <p:clrMapOvr>
    <a:masterClrMapping/>
  </p:clrMapOvr>
  <p:timing>
    <p:tnLst>
      <p:par>
        <p:cTn xmlns:p14="http://schemas.microsoft.com/office/powerpoint/2010/mai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undulus-diaphanus-Richard-King-Wildlife-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207" y="1047058"/>
            <a:ext cx="5186257" cy="4147370"/>
          </a:xfrm>
          <a:prstGeom prst="rect">
            <a:avLst/>
          </a:prstGeom>
        </p:spPr>
      </p:pic>
      <p:sp>
        <p:nvSpPr>
          <p:cNvPr id="6" name="TextBox 5"/>
          <p:cNvSpPr txBox="1"/>
          <p:nvPr/>
        </p:nvSpPr>
        <p:spPr>
          <a:xfrm>
            <a:off x="6957109" y="1060151"/>
            <a:ext cx="5201733" cy="5724645"/>
          </a:xfrm>
          <a:prstGeom prst="rect">
            <a:avLst/>
          </a:prstGeom>
          <a:noFill/>
        </p:spPr>
        <p:txBody>
          <a:bodyPr wrap="square" rtlCol="0">
            <a:spAutoFit/>
          </a:bodyPr>
          <a:lstStyle/>
          <a:p>
            <a:pPr marL="342900" indent="-342900">
              <a:spcBef>
                <a:spcPts val="600"/>
              </a:spcBef>
              <a:spcAft>
                <a:spcPts val="1200"/>
              </a:spcAft>
              <a:buFont typeface="Arial"/>
              <a:buChar char="•"/>
            </a:pPr>
            <a:r>
              <a:rPr lang="en-US" sz="2300" dirty="0">
                <a:solidFill>
                  <a:srgbClr val="FFFF00"/>
                </a:solidFill>
                <a:latin typeface="Avenir Next" panose="020B0503020202020204" pitchFamily="34" charset="0"/>
              </a:rPr>
              <a:t>Most slender/tapered Hudson </a:t>
            </a:r>
            <a:r>
              <a:rPr lang="en-US" sz="2300" dirty="0" err="1">
                <a:solidFill>
                  <a:srgbClr val="FFFF00"/>
                </a:solidFill>
                <a:latin typeface="Avenir Next" panose="020B0503020202020204" pitchFamily="34" charset="0"/>
              </a:rPr>
              <a:t>killi</a:t>
            </a:r>
            <a:endParaRPr lang="en-US" sz="2300" dirty="0">
              <a:solidFill>
                <a:srgbClr val="FFFF00"/>
              </a:solidFill>
              <a:latin typeface="Avenir Next" panose="020B0503020202020204" pitchFamily="34" charset="0"/>
            </a:endParaRPr>
          </a:p>
          <a:p>
            <a:pPr marL="342900" indent="-342900">
              <a:spcBef>
                <a:spcPts val="600"/>
              </a:spcBef>
              <a:spcAft>
                <a:spcPts val="1200"/>
              </a:spcAft>
              <a:buFont typeface="Arial"/>
              <a:buChar char="•"/>
            </a:pPr>
            <a:r>
              <a:rPr lang="en-US" sz="2300" dirty="0">
                <a:solidFill>
                  <a:srgbClr val="FFFF00"/>
                </a:solidFill>
                <a:latin typeface="Avenir Next" panose="020B0503020202020204" pitchFamily="34" charset="0"/>
              </a:rPr>
              <a:t>Squared tail</a:t>
            </a:r>
          </a:p>
          <a:p>
            <a:pPr marL="342900" indent="-342900">
              <a:spcBef>
                <a:spcPts val="600"/>
              </a:spcBef>
              <a:spcAft>
                <a:spcPts val="1200"/>
              </a:spcAft>
              <a:buFont typeface="Arial"/>
              <a:buChar char="•"/>
            </a:pPr>
            <a:r>
              <a:rPr lang="en-US" sz="2300" dirty="0">
                <a:solidFill>
                  <a:srgbClr val="FFFF00"/>
                </a:solidFill>
                <a:latin typeface="Avenir Next" panose="020B0503020202020204" pitchFamily="34" charset="0"/>
              </a:rPr>
              <a:t>Head somewhat flattened on top</a:t>
            </a:r>
          </a:p>
          <a:p>
            <a:pPr marL="342900" indent="-342900">
              <a:spcBef>
                <a:spcPts val="600"/>
              </a:spcBef>
              <a:spcAft>
                <a:spcPts val="1200"/>
              </a:spcAft>
              <a:buFont typeface="Arial"/>
              <a:buChar char="•"/>
            </a:pPr>
            <a:r>
              <a:rPr lang="en-US" sz="2300" dirty="0">
                <a:solidFill>
                  <a:srgbClr val="FFFF00"/>
                </a:solidFill>
                <a:latin typeface="Avenir Next" panose="020B0503020202020204" pitchFamily="34" charset="0"/>
              </a:rPr>
              <a:t>Small mouth, turned up for surface feeding</a:t>
            </a:r>
          </a:p>
          <a:p>
            <a:pPr marL="342900" indent="-342900">
              <a:spcBef>
                <a:spcPts val="600"/>
              </a:spcBef>
              <a:spcAft>
                <a:spcPts val="1200"/>
              </a:spcAft>
              <a:buFont typeface="Arial"/>
              <a:buChar char="•"/>
            </a:pPr>
            <a:r>
              <a:rPr lang="en-US" sz="2300" dirty="0">
                <a:solidFill>
                  <a:srgbClr val="FFFF00"/>
                </a:solidFill>
                <a:latin typeface="Avenir Next" panose="020B0503020202020204" pitchFamily="34" charset="0"/>
              </a:rPr>
              <a:t>Spawn in aquatic plant beds using external </a:t>
            </a:r>
            <a:r>
              <a:rPr lang="en-US" sz="2300" dirty="0" err="1">
                <a:solidFill>
                  <a:srgbClr val="FFFF00"/>
                </a:solidFill>
                <a:latin typeface="Avenir Next" panose="020B0503020202020204" pitchFamily="34" charset="0"/>
              </a:rPr>
              <a:t>fertilzation</a:t>
            </a:r>
            <a:r>
              <a:rPr lang="en-US" sz="2300" dirty="0">
                <a:solidFill>
                  <a:srgbClr val="FFFF00"/>
                </a:solidFill>
                <a:latin typeface="Avenir Next" panose="020B0503020202020204" pitchFamily="34" charset="0"/>
              </a:rPr>
              <a:t> </a:t>
            </a:r>
          </a:p>
          <a:p>
            <a:pPr marL="342900" indent="-342900">
              <a:spcBef>
                <a:spcPts val="600"/>
              </a:spcBef>
              <a:spcAft>
                <a:spcPts val="1200"/>
              </a:spcAft>
              <a:buFont typeface="Arial"/>
              <a:buChar char="•"/>
            </a:pPr>
            <a:r>
              <a:rPr lang="en-US" sz="2300" dirty="0">
                <a:solidFill>
                  <a:srgbClr val="FFFF00"/>
                </a:solidFill>
                <a:latin typeface="Avenir Next" panose="020B0503020202020204" pitchFamily="34" charset="0"/>
              </a:rPr>
              <a:t>Eggs have adhesive threads to hold onto plants</a:t>
            </a:r>
          </a:p>
          <a:p>
            <a:pPr marL="342900" indent="-342900">
              <a:spcBef>
                <a:spcPts val="600"/>
              </a:spcBef>
              <a:spcAft>
                <a:spcPts val="1200"/>
              </a:spcAft>
              <a:buFont typeface="Arial"/>
              <a:buChar char="•"/>
            </a:pPr>
            <a:r>
              <a:rPr lang="en-US" sz="2300" dirty="0">
                <a:solidFill>
                  <a:srgbClr val="FFFF00"/>
                </a:solidFill>
                <a:latin typeface="Avenir Next" panose="020B0503020202020204" pitchFamily="34" charset="0"/>
              </a:rPr>
              <a:t>During mating, males develop a </a:t>
            </a:r>
            <a:r>
              <a:rPr lang="en-US" sz="2300" b="1" dirty="0">
                <a:solidFill>
                  <a:schemeClr val="accent5">
                    <a:lumMod val="60000"/>
                    <a:lumOff val="40000"/>
                  </a:schemeClr>
                </a:solidFill>
                <a:latin typeface="Avenir Next" panose="020B0503020202020204" pitchFamily="34" charset="0"/>
              </a:rPr>
              <a:t>bright blue patch </a:t>
            </a:r>
            <a:r>
              <a:rPr lang="en-US" sz="2300" dirty="0">
                <a:solidFill>
                  <a:srgbClr val="FFFF00"/>
                </a:solidFill>
                <a:latin typeface="Avenir Next" panose="020B0503020202020204" pitchFamily="34" charset="0"/>
              </a:rPr>
              <a:t>near their anal fin &amp; their </a:t>
            </a:r>
            <a:r>
              <a:rPr lang="en-US" sz="2300" b="1" dirty="0">
                <a:solidFill>
                  <a:schemeClr val="accent5">
                    <a:lumMod val="60000"/>
                    <a:lumOff val="40000"/>
                  </a:schemeClr>
                </a:solidFill>
                <a:latin typeface="Avenir Next" panose="020B0503020202020204" pitchFamily="34" charset="0"/>
              </a:rPr>
              <a:t>belly turns bright blue</a:t>
            </a:r>
            <a:r>
              <a:rPr lang="en-US" sz="2300" dirty="0">
                <a:solidFill>
                  <a:srgbClr val="FFFF00"/>
                </a:solidFill>
                <a:latin typeface="Avenir Next" panose="020B0503020202020204" pitchFamily="34" charset="0"/>
              </a:rPr>
              <a:t>!</a:t>
            </a:r>
          </a:p>
        </p:txBody>
      </p:sp>
      <p:sp>
        <p:nvSpPr>
          <p:cNvPr id="8" name="TextBox 7"/>
          <p:cNvSpPr txBox="1"/>
          <p:nvPr/>
        </p:nvSpPr>
        <p:spPr>
          <a:xfrm>
            <a:off x="1018207" y="4846628"/>
            <a:ext cx="5657048" cy="677108"/>
          </a:xfrm>
          <a:prstGeom prst="rect">
            <a:avLst/>
          </a:prstGeom>
          <a:noFill/>
          <a:ln>
            <a:noFill/>
          </a:ln>
        </p:spPr>
        <p:txBody>
          <a:bodyPr wrap="square" rtlCol="0">
            <a:spAutoFit/>
          </a:bodyPr>
          <a:lstStyle/>
          <a:p>
            <a:r>
              <a:rPr lang="en-US" sz="1900" dirty="0">
                <a:solidFill>
                  <a:srgbClr val="FFFF00"/>
                </a:solidFill>
                <a:latin typeface="Avenir Next" panose="020B0503020202020204" pitchFamily="34" charset="0"/>
              </a:rPr>
              <a:t>	</a:t>
            </a:r>
          </a:p>
          <a:p>
            <a:r>
              <a:rPr lang="en-US" sz="1900" dirty="0">
                <a:solidFill>
                  <a:srgbClr val="FFFF00"/>
                </a:solidFill>
                <a:latin typeface="Avenir Next" panose="020B0503020202020204" pitchFamily="34" charset="0"/>
              </a:rPr>
              <a:t>	2-4 inches </a:t>
            </a:r>
            <a:r>
              <a:rPr lang="mr-IN" sz="1900" dirty="0">
                <a:solidFill>
                  <a:srgbClr val="FFFF00"/>
                </a:solidFill>
                <a:latin typeface="Avenir Next" panose="020B0503020202020204" pitchFamily="34" charset="0"/>
              </a:rPr>
              <a:t>–</a:t>
            </a:r>
            <a:r>
              <a:rPr lang="en-US" sz="1900" dirty="0">
                <a:solidFill>
                  <a:srgbClr val="FFFF00"/>
                </a:solidFill>
                <a:latin typeface="Avenir Next" panose="020B0503020202020204" pitchFamily="34" charset="0"/>
              </a:rPr>
              <a:t> live 2-3 </a:t>
            </a:r>
            <a:r>
              <a:rPr lang="en-US" sz="1900" dirty="0" err="1">
                <a:solidFill>
                  <a:srgbClr val="FFFF00"/>
                </a:solidFill>
                <a:latin typeface="Avenir Next" panose="020B0503020202020204" pitchFamily="34" charset="0"/>
              </a:rPr>
              <a:t>yrs</a:t>
            </a:r>
            <a:r>
              <a:rPr lang="en-US" sz="1900" dirty="0">
                <a:solidFill>
                  <a:srgbClr val="FFFF00"/>
                </a:solidFill>
                <a:latin typeface="Avenir Next" panose="020B0503020202020204" pitchFamily="34" charset="0"/>
              </a:rPr>
              <a:t>  </a:t>
            </a:r>
          </a:p>
        </p:txBody>
      </p:sp>
      <p:pic>
        <p:nvPicPr>
          <p:cNvPr id="3" name="Picture 2" descr="inch-to-centimeter-conversion-sca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17053" y="5525566"/>
            <a:ext cx="4702707" cy="1332434"/>
          </a:xfrm>
          <a:prstGeom prst="rect">
            <a:avLst/>
          </a:prstGeom>
        </p:spPr>
      </p:pic>
      <p:cxnSp>
        <p:nvCxnSpPr>
          <p:cNvPr id="9" name="Straight Connector 8"/>
          <p:cNvCxnSpPr/>
          <p:nvPr/>
        </p:nvCxnSpPr>
        <p:spPr>
          <a:xfrm>
            <a:off x="2562126" y="6175248"/>
            <a:ext cx="722651"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2449238" y="6346119"/>
            <a:ext cx="1162098" cy="369332"/>
          </a:xfrm>
          <a:prstGeom prst="rect">
            <a:avLst/>
          </a:prstGeom>
          <a:noFill/>
        </p:spPr>
        <p:txBody>
          <a:bodyPr wrap="square" rtlCol="0">
            <a:spAutoFit/>
          </a:bodyPr>
          <a:lstStyle/>
          <a:p>
            <a:r>
              <a:rPr lang="en-US" dirty="0">
                <a:solidFill>
                  <a:srgbClr val="FF0000"/>
                </a:solidFill>
              </a:rPr>
              <a:t>5-10 cm</a:t>
            </a:r>
          </a:p>
        </p:txBody>
      </p:sp>
      <p:sp>
        <p:nvSpPr>
          <p:cNvPr id="12" name="Title 1">
            <a:extLst>
              <a:ext uri="{FF2B5EF4-FFF2-40B4-BE49-F238E27FC236}">
                <a16:creationId xmlns="" xmlns:a16="http://schemas.microsoft.com/office/drawing/2014/main" id="{E53C847E-4423-6C4C-8EAE-3C9797062600}"/>
              </a:ext>
            </a:extLst>
          </p:cNvPr>
          <p:cNvSpPr txBox="1">
            <a:spLocks/>
          </p:cNvSpPr>
          <p:nvPr/>
        </p:nvSpPr>
        <p:spPr>
          <a:xfrm>
            <a:off x="-1"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venir Next" panose="020B0503020202020204" pitchFamily="34" charset="0"/>
              </a:rPr>
              <a:t>Banded Killifish</a:t>
            </a:r>
            <a:endParaRPr lang="en-US" sz="4000" dirty="0"/>
          </a:p>
        </p:txBody>
      </p:sp>
      <p:grpSp>
        <p:nvGrpSpPr>
          <p:cNvPr id="19" name="Group 18">
            <a:extLst>
              <a:ext uri="{FF2B5EF4-FFF2-40B4-BE49-F238E27FC236}">
                <a16:creationId xmlns="" xmlns:a16="http://schemas.microsoft.com/office/drawing/2014/main" id="{6E24B9B6-C1A1-114E-B883-18D885B46FFA}"/>
              </a:ext>
            </a:extLst>
          </p:cNvPr>
          <p:cNvGrpSpPr/>
          <p:nvPr/>
        </p:nvGrpSpPr>
        <p:grpSpPr>
          <a:xfrm>
            <a:off x="9557977" y="1636431"/>
            <a:ext cx="712123" cy="459071"/>
            <a:chOff x="9469076" y="1961777"/>
            <a:chExt cx="712123" cy="459071"/>
          </a:xfrm>
        </p:grpSpPr>
        <p:sp>
          <p:nvSpPr>
            <p:cNvPr id="10" name="Trapezoid 9">
              <a:extLst>
                <a:ext uri="{FF2B5EF4-FFF2-40B4-BE49-F238E27FC236}">
                  <a16:creationId xmlns="" xmlns:a16="http://schemas.microsoft.com/office/drawing/2014/main" id="{DA68CAF2-2C82-DE49-B7B4-08183FB281E2}"/>
                </a:ext>
              </a:extLst>
            </p:cNvPr>
            <p:cNvSpPr/>
            <p:nvPr/>
          </p:nvSpPr>
          <p:spPr>
            <a:xfrm rot="16200000">
              <a:off x="9595602" y="1835252"/>
              <a:ext cx="459071" cy="712122"/>
            </a:xfrm>
            <a:prstGeom prst="trapezoid">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 xmlns:a16="http://schemas.microsoft.com/office/drawing/2014/main" id="{B72CAD61-C5B2-3148-9005-C858BF2A0214}"/>
                </a:ext>
              </a:extLst>
            </p:cNvPr>
            <p:cNvCxnSpPr>
              <a:cxnSpLocks/>
              <a:stCxn id="10" idx="0"/>
              <a:endCxn id="10" idx="2"/>
            </p:cNvCxnSpPr>
            <p:nvPr/>
          </p:nvCxnSpPr>
          <p:spPr>
            <a:xfrm>
              <a:off x="9469077" y="2191313"/>
              <a:ext cx="712122"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A75C88AE-A5E2-F34D-83A9-FA8EB09DEF7E}"/>
                </a:ext>
              </a:extLst>
            </p:cNvPr>
            <p:cNvCxnSpPr>
              <a:cxnSpLocks/>
            </p:cNvCxnSpPr>
            <p:nvPr/>
          </p:nvCxnSpPr>
          <p:spPr>
            <a:xfrm>
              <a:off x="9469076" y="2198226"/>
              <a:ext cx="712123" cy="12587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651BFF3-BC39-474F-BB05-3B9A98EA0F28}"/>
                </a:ext>
              </a:extLst>
            </p:cNvPr>
            <p:cNvCxnSpPr>
              <a:cxnSpLocks/>
            </p:cNvCxnSpPr>
            <p:nvPr/>
          </p:nvCxnSpPr>
          <p:spPr>
            <a:xfrm flipV="1">
              <a:off x="9469077" y="2070100"/>
              <a:ext cx="712122" cy="9002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 name="Smiley Face 24">
            <a:extLst>
              <a:ext uri="{FF2B5EF4-FFF2-40B4-BE49-F238E27FC236}">
                <a16:creationId xmlns="" xmlns:a16="http://schemas.microsoft.com/office/drawing/2014/main" id="{C7543CEB-720E-1847-993D-16B01DFF8F77}"/>
              </a:ext>
            </a:extLst>
          </p:cNvPr>
          <p:cNvSpPr/>
          <p:nvPr/>
        </p:nvSpPr>
        <p:spPr>
          <a:xfrm>
            <a:off x="10270100" y="3153194"/>
            <a:ext cx="680843" cy="650747"/>
          </a:xfrm>
          <a:prstGeom prst="smileyFace">
            <a:avLst>
              <a:gd name="adj" fmla="val -4653"/>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11" name="TextBox 10"/>
          <p:cNvSpPr txBox="1"/>
          <p:nvPr/>
        </p:nvSpPr>
        <p:spPr>
          <a:xfrm>
            <a:off x="3790750" y="4618993"/>
            <a:ext cx="2413714" cy="369332"/>
          </a:xfrm>
          <a:prstGeom prst="rect">
            <a:avLst/>
          </a:prstGeom>
          <a:solidFill>
            <a:schemeClr val="tx1">
              <a:lumMod val="85000"/>
              <a:lumOff val="15000"/>
            </a:schemeClr>
          </a:solidFill>
        </p:spPr>
        <p:txBody>
          <a:bodyPr wrap="square" rtlCol="0">
            <a:spAutoFit/>
          </a:bodyPr>
          <a:lstStyle/>
          <a:p>
            <a:r>
              <a:rPr lang="en-US" b="1" dirty="0">
                <a:solidFill>
                  <a:schemeClr val="bg1"/>
                </a:solidFill>
                <a:latin typeface="Avenir Next" panose="020B0503020202020204" pitchFamily="34" charset="0"/>
              </a:rPr>
              <a:t>BANDED KILLIFISH</a:t>
            </a:r>
          </a:p>
        </p:txBody>
      </p:sp>
      <p:sp>
        <p:nvSpPr>
          <p:cNvPr id="20" name="TextBox 19"/>
          <p:cNvSpPr txBox="1"/>
          <p:nvPr/>
        </p:nvSpPr>
        <p:spPr>
          <a:xfrm>
            <a:off x="1018207" y="4795811"/>
            <a:ext cx="1981086" cy="307777"/>
          </a:xfrm>
          <a:prstGeom prst="rect">
            <a:avLst/>
          </a:prstGeom>
          <a:noFill/>
        </p:spPr>
        <p:txBody>
          <a:bodyPr wrap="square" rtlCol="0">
            <a:spAutoFit/>
          </a:bodyPr>
          <a:lstStyle/>
          <a:p>
            <a:r>
              <a:rPr lang="en-US" sz="1400" dirty="0">
                <a:solidFill>
                  <a:srgbClr val="FFFF00"/>
                </a:solidFill>
              </a:rPr>
              <a:t>(Richard A. King)</a:t>
            </a:r>
          </a:p>
        </p:txBody>
      </p:sp>
    </p:spTree>
    <p:extLst>
      <p:ext uri="{BB962C8B-B14F-4D97-AF65-F5344CB8AC3E}">
        <p14:creationId xmlns:p14="http://schemas.microsoft.com/office/powerpoint/2010/main" val="2482812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18021" y="759190"/>
            <a:ext cx="6159064" cy="6124754"/>
          </a:xfrm>
          <a:prstGeom prst="rect">
            <a:avLst/>
          </a:prstGeom>
          <a:noFill/>
        </p:spPr>
        <p:txBody>
          <a:bodyPr wrap="square" rtlCol="0">
            <a:spAutoFit/>
          </a:bodyPr>
          <a:lstStyle/>
          <a:p>
            <a:pPr marL="342900" indent="-342900">
              <a:spcBef>
                <a:spcPts val="600"/>
              </a:spcBef>
              <a:spcAft>
                <a:spcPts val="600"/>
              </a:spcAft>
              <a:buFont typeface="Arial"/>
              <a:buChar char="•"/>
            </a:pPr>
            <a:r>
              <a:rPr lang="en-US" sz="2300" dirty="0">
                <a:solidFill>
                  <a:srgbClr val="FFFF00"/>
                </a:solidFill>
                <a:latin typeface="Avenir Next" panose="020B0503020202020204" pitchFamily="34" charset="0"/>
              </a:rPr>
              <a:t>Name is native for ‘going in crowds’</a:t>
            </a:r>
          </a:p>
          <a:p>
            <a:pPr marL="342900" indent="-342900">
              <a:spcBef>
                <a:spcPts val="600"/>
              </a:spcBef>
              <a:spcAft>
                <a:spcPts val="600"/>
              </a:spcAft>
              <a:buFont typeface="Arial"/>
              <a:buChar char="•"/>
            </a:pPr>
            <a:r>
              <a:rPr lang="en-US" sz="2300" dirty="0">
                <a:solidFill>
                  <a:srgbClr val="FFFF00"/>
                </a:solidFill>
                <a:latin typeface="Avenir Next" panose="020B0503020202020204" pitchFamily="34" charset="0"/>
              </a:rPr>
              <a:t>Great mosquito control - eat up to 2,000 larvae a day!</a:t>
            </a:r>
          </a:p>
          <a:p>
            <a:pPr marL="342900" indent="-342900">
              <a:spcBef>
                <a:spcPts val="600"/>
              </a:spcBef>
              <a:spcAft>
                <a:spcPts val="600"/>
              </a:spcAft>
              <a:buFont typeface="Arial"/>
              <a:buChar char="•"/>
            </a:pPr>
            <a:r>
              <a:rPr lang="en-US" sz="2300" dirty="0">
                <a:solidFill>
                  <a:srgbClr val="FFFF00"/>
                </a:solidFill>
                <a:latin typeface="Avenir Next" panose="020B0503020202020204" pitchFamily="34" charset="0"/>
              </a:rPr>
              <a:t>Head rounded (more than the striped) and plump shape </a:t>
            </a:r>
            <a:r>
              <a:rPr lang="mr-IN" sz="2300" dirty="0">
                <a:solidFill>
                  <a:srgbClr val="FFFF00"/>
                </a:solidFill>
                <a:latin typeface="Avenir Next" panose="020B0503020202020204" pitchFamily="34" charset="0"/>
              </a:rPr>
              <a:t>–</a:t>
            </a:r>
            <a:r>
              <a:rPr lang="en-US" sz="2300" dirty="0">
                <a:solidFill>
                  <a:srgbClr val="FFFF00"/>
                </a:solidFill>
                <a:latin typeface="Avenir Next" panose="020B0503020202020204" pitchFamily="34" charset="0"/>
              </a:rPr>
              <a:t> torpedo or cigar like</a:t>
            </a:r>
          </a:p>
          <a:p>
            <a:pPr marL="342900" indent="-342900">
              <a:spcBef>
                <a:spcPts val="600"/>
              </a:spcBef>
              <a:spcAft>
                <a:spcPts val="600"/>
              </a:spcAft>
              <a:buFont typeface="Arial"/>
              <a:buChar char="•"/>
            </a:pPr>
            <a:r>
              <a:rPr lang="en-US" sz="2300" dirty="0">
                <a:solidFill>
                  <a:srgbClr val="FFFF00"/>
                </a:solidFill>
                <a:latin typeface="Avenir Next" panose="020B0503020202020204" pitchFamily="34" charset="0"/>
              </a:rPr>
              <a:t>Rounded tail</a:t>
            </a:r>
          </a:p>
          <a:p>
            <a:pPr marL="342900" indent="-342900">
              <a:spcBef>
                <a:spcPts val="600"/>
              </a:spcBef>
              <a:spcAft>
                <a:spcPts val="600"/>
              </a:spcAft>
              <a:buFont typeface="Arial"/>
              <a:buChar char="•"/>
            </a:pPr>
            <a:r>
              <a:rPr lang="en-US" sz="2300" dirty="0">
                <a:solidFill>
                  <a:srgbClr val="FFFF00"/>
                </a:solidFill>
                <a:latin typeface="Avenir Next" panose="020B0503020202020204" pitchFamily="34" charset="0"/>
              </a:rPr>
              <a:t>Marsh loving </a:t>
            </a:r>
            <a:r>
              <a:rPr lang="en-US" sz="2300" b="1" dirty="0">
                <a:solidFill>
                  <a:schemeClr val="bg1"/>
                </a:solidFill>
                <a:latin typeface="Avenir Next" panose="020B0503020202020204" pitchFamily="34" charset="0"/>
              </a:rPr>
              <a:t>‘Mud minnow’</a:t>
            </a:r>
            <a:r>
              <a:rPr lang="en-US" sz="2300" dirty="0">
                <a:solidFill>
                  <a:srgbClr val="FFFF00"/>
                </a:solidFill>
                <a:latin typeface="Avenir Next" panose="020B0503020202020204" pitchFamily="34" charset="0"/>
              </a:rPr>
              <a:t>- burrows in mud/sediment</a:t>
            </a:r>
          </a:p>
          <a:p>
            <a:pPr marL="342900" indent="-342900">
              <a:spcBef>
                <a:spcPts val="600"/>
              </a:spcBef>
              <a:spcAft>
                <a:spcPts val="600"/>
              </a:spcAft>
              <a:buFont typeface="Arial"/>
              <a:buChar char="•"/>
            </a:pPr>
            <a:r>
              <a:rPr lang="en-US" sz="2300" dirty="0">
                <a:solidFill>
                  <a:srgbClr val="FFFF00"/>
                </a:solidFill>
                <a:latin typeface="Avenir Next" panose="020B0503020202020204" pitchFamily="34" charset="0"/>
              </a:rPr>
              <a:t>During mating, males have </a:t>
            </a:r>
            <a:r>
              <a:rPr lang="en-US" sz="2300" b="1" dirty="0">
                <a:solidFill>
                  <a:srgbClr val="FFFF00"/>
                </a:solidFill>
                <a:latin typeface="Avenir Next" panose="020B0503020202020204" pitchFamily="34" charset="0"/>
              </a:rPr>
              <a:t>yellow pectorals</a:t>
            </a:r>
            <a:r>
              <a:rPr lang="en-US" sz="2300" dirty="0">
                <a:solidFill>
                  <a:srgbClr val="FFFF00"/>
                </a:solidFill>
                <a:latin typeface="Avenir Next" panose="020B0503020202020204" pitchFamily="34" charset="0"/>
              </a:rPr>
              <a:t>, and </a:t>
            </a:r>
            <a:r>
              <a:rPr lang="en-US" sz="2300" b="1" dirty="0">
                <a:solidFill>
                  <a:srgbClr val="5B9CD6"/>
                </a:solidFill>
                <a:latin typeface="Avenir Next" panose="020B0503020202020204" pitchFamily="34" charset="0"/>
              </a:rPr>
              <a:t>blue</a:t>
            </a:r>
            <a:r>
              <a:rPr lang="en-US" sz="2300" dirty="0">
                <a:solidFill>
                  <a:srgbClr val="FFFF00"/>
                </a:solidFill>
                <a:latin typeface="Avenir Next" panose="020B0503020202020204" pitchFamily="34" charset="0"/>
              </a:rPr>
              <a:t> and </a:t>
            </a:r>
            <a:r>
              <a:rPr lang="en-US" sz="2300" b="1" dirty="0">
                <a:solidFill>
                  <a:schemeClr val="accent2">
                    <a:lumMod val="60000"/>
                    <a:lumOff val="40000"/>
                  </a:schemeClr>
                </a:solidFill>
                <a:latin typeface="Avenir Next" panose="020B0503020202020204" pitchFamily="34" charset="0"/>
              </a:rPr>
              <a:t>orange</a:t>
            </a:r>
            <a:r>
              <a:rPr lang="en-US" sz="2300" dirty="0">
                <a:solidFill>
                  <a:srgbClr val="FFFF00"/>
                </a:solidFill>
                <a:latin typeface="Avenir Next" panose="020B0503020202020204" pitchFamily="34" charset="0"/>
              </a:rPr>
              <a:t> markings.  Often bulls eye on dorsal fin.</a:t>
            </a:r>
          </a:p>
          <a:p>
            <a:pPr marL="342900" indent="-342900">
              <a:spcBef>
                <a:spcPts val="600"/>
              </a:spcBef>
              <a:spcAft>
                <a:spcPts val="600"/>
              </a:spcAft>
              <a:buFont typeface="Arial"/>
              <a:buChar char="•"/>
            </a:pPr>
            <a:r>
              <a:rPr lang="en-US" sz="2300" dirty="0">
                <a:solidFill>
                  <a:srgbClr val="FFFF00"/>
                </a:solidFill>
                <a:latin typeface="Avenir Next" panose="020B0503020202020204" pitchFamily="34" charset="0"/>
              </a:rPr>
              <a:t>Very tolerant of low oxygen &amp; can be shipped wrapped in weeds. </a:t>
            </a:r>
          </a:p>
          <a:p>
            <a:pPr marL="342900" indent="-342900">
              <a:spcBef>
                <a:spcPts val="600"/>
              </a:spcBef>
              <a:spcAft>
                <a:spcPts val="600"/>
              </a:spcAft>
              <a:buFont typeface="Arial"/>
              <a:buChar char="•"/>
            </a:pPr>
            <a:r>
              <a:rPr lang="en-US" sz="2300" dirty="0">
                <a:solidFill>
                  <a:srgbClr val="FFFF00"/>
                </a:solidFill>
                <a:latin typeface="Avenir Next" panose="020B0503020202020204" pitchFamily="34" charset="0"/>
              </a:rPr>
              <a:t>Sent to space! </a:t>
            </a:r>
          </a:p>
        </p:txBody>
      </p:sp>
      <p:grpSp>
        <p:nvGrpSpPr>
          <p:cNvPr id="5" name="Group 4"/>
          <p:cNvGrpSpPr/>
          <p:nvPr/>
        </p:nvGrpSpPr>
        <p:grpSpPr>
          <a:xfrm>
            <a:off x="479373" y="1281713"/>
            <a:ext cx="5435619" cy="4191107"/>
            <a:chOff x="594287" y="1970966"/>
            <a:chExt cx="5435619" cy="4191107"/>
          </a:xfrm>
        </p:grpSpPr>
        <p:grpSp>
          <p:nvGrpSpPr>
            <p:cNvPr id="10" name="Group 9"/>
            <p:cNvGrpSpPr/>
            <p:nvPr/>
          </p:nvGrpSpPr>
          <p:grpSpPr>
            <a:xfrm>
              <a:off x="594287" y="1970966"/>
              <a:ext cx="5435619" cy="3676934"/>
              <a:chOff x="3027" y="4106087"/>
              <a:chExt cx="5435619" cy="3676934"/>
            </a:xfrm>
          </p:grpSpPr>
          <p:pic>
            <p:nvPicPr>
              <p:cNvPr id="11" name="Picture 10" descr="Fundulus-heteroclitus-Richard-King-Wildlife-Photography.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27" y="4106087"/>
                <a:ext cx="5435619" cy="3676934"/>
              </a:xfrm>
              <a:prstGeom prst="rect">
                <a:avLst/>
              </a:prstGeom>
            </p:spPr>
          </p:pic>
          <p:sp>
            <p:nvSpPr>
              <p:cNvPr id="12" name="TextBox 11"/>
              <p:cNvSpPr txBox="1"/>
              <p:nvPr/>
            </p:nvSpPr>
            <p:spPr>
              <a:xfrm>
                <a:off x="6056" y="4136231"/>
                <a:ext cx="1981086" cy="307777"/>
              </a:xfrm>
              <a:prstGeom prst="rect">
                <a:avLst/>
              </a:prstGeom>
              <a:noFill/>
            </p:spPr>
            <p:txBody>
              <a:bodyPr wrap="square" rtlCol="0">
                <a:spAutoFit/>
              </a:bodyPr>
              <a:lstStyle/>
              <a:p>
                <a:r>
                  <a:rPr lang="en-US" sz="1400" dirty="0">
                    <a:solidFill>
                      <a:srgbClr val="FFFF00"/>
                    </a:solidFill>
                  </a:rPr>
                  <a:t>(Richard A. King)</a:t>
                </a:r>
              </a:p>
            </p:txBody>
          </p:sp>
        </p:grpSp>
        <p:sp>
          <p:nvSpPr>
            <p:cNvPr id="8" name="TextBox 7"/>
            <p:cNvSpPr txBox="1"/>
            <p:nvPr/>
          </p:nvSpPr>
          <p:spPr>
            <a:xfrm>
              <a:off x="594287" y="5192577"/>
              <a:ext cx="4600912" cy="969496"/>
            </a:xfrm>
            <a:prstGeom prst="rect">
              <a:avLst/>
            </a:prstGeom>
            <a:noFill/>
          </p:spPr>
          <p:txBody>
            <a:bodyPr wrap="square" rtlCol="0">
              <a:spAutoFit/>
            </a:bodyPr>
            <a:lstStyle/>
            <a:p>
              <a:r>
                <a:rPr lang="en-US" sz="1900" b="1" dirty="0">
                  <a:solidFill>
                    <a:schemeClr val="bg1"/>
                  </a:solidFill>
                  <a:latin typeface="Aviner Next"/>
                  <a:cs typeface="Aviner Next"/>
                </a:rPr>
                <a:t>MUMMICHOG KILLIFISH</a:t>
              </a:r>
            </a:p>
            <a:p>
              <a:endParaRPr lang="en-US" sz="1900" b="1" dirty="0">
                <a:solidFill>
                  <a:schemeClr val="bg1"/>
                </a:solidFill>
                <a:latin typeface="Aviner Next"/>
                <a:cs typeface="Aviner Next"/>
              </a:endParaRPr>
            </a:p>
            <a:p>
              <a:r>
                <a:rPr lang="en-US" sz="1900" dirty="0">
                  <a:solidFill>
                    <a:srgbClr val="FFFF00"/>
                  </a:solidFill>
                  <a:latin typeface="Aviner Next"/>
                  <a:cs typeface="Aviner Next"/>
                </a:rPr>
                <a:t>	5-6 inches long </a:t>
              </a:r>
              <a:r>
                <a:rPr lang="mr-IN" sz="1900" dirty="0">
                  <a:solidFill>
                    <a:srgbClr val="FFFF00"/>
                  </a:solidFill>
                  <a:latin typeface="Aviner Next"/>
                  <a:cs typeface="Aviner Next"/>
                </a:rPr>
                <a:t>–</a:t>
              </a:r>
              <a:r>
                <a:rPr lang="en-US" sz="1900" dirty="0">
                  <a:solidFill>
                    <a:srgbClr val="FFFF00"/>
                  </a:solidFill>
                  <a:latin typeface="Aviner Next"/>
                  <a:cs typeface="Aviner Next"/>
                </a:rPr>
                <a:t> live up to 3 </a:t>
              </a:r>
              <a:r>
                <a:rPr lang="en-US" sz="1900" dirty="0" err="1">
                  <a:solidFill>
                    <a:srgbClr val="FFFF00"/>
                  </a:solidFill>
                  <a:latin typeface="Aviner Next"/>
                  <a:cs typeface="Aviner Next"/>
                </a:rPr>
                <a:t>yrs</a:t>
              </a:r>
              <a:endParaRPr lang="en-US" sz="1900" dirty="0">
                <a:solidFill>
                  <a:srgbClr val="FFFF00"/>
                </a:solidFill>
                <a:latin typeface="Aviner Next"/>
                <a:cs typeface="Aviner Next"/>
              </a:endParaRPr>
            </a:p>
          </p:txBody>
        </p:sp>
      </p:grpSp>
      <p:pic>
        <p:nvPicPr>
          <p:cNvPr id="9" name="Picture 8" descr="inch-to-centimeter-conversion-sca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400" y="5472820"/>
            <a:ext cx="4702707" cy="1332434"/>
          </a:xfrm>
          <a:prstGeom prst="rect">
            <a:avLst/>
          </a:prstGeom>
        </p:spPr>
      </p:pic>
      <p:cxnSp>
        <p:nvCxnSpPr>
          <p:cNvPr id="4" name="Straight Connector 3"/>
          <p:cNvCxnSpPr/>
          <p:nvPr/>
        </p:nvCxnSpPr>
        <p:spPr>
          <a:xfrm>
            <a:off x="3197183" y="6149324"/>
            <a:ext cx="350376"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949844" y="6396361"/>
            <a:ext cx="1229946" cy="369332"/>
          </a:xfrm>
          <a:prstGeom prst="rect">
            <a:avLst/>
          </a:prstGeom>
          <a:solidFill>
            <a:srgbClr val="FFFFFF"/>
          </a:solidFill>
        </p:spPr>
        <p:txBody>
          <a:bodyPr wrap="square" rtlCol="0">
            <a:spAutoFit/>
          </a:bodyPr>
          <a:lstStyle/>
          <a:p>
            <a:r>
              <a:rPr lang="en-US" dirty="0">
                <a:solidFill>
                  <a:srgbClr val="FF0000"/>
                </a:solidFill>
              </a:rPr>
              <a:t>13-15 cm</a:t>
            </a:r>
          </a:p>
        </p:txBody>
      </p:sp>
      <p:sp>
        <p:nvSpPr>
          <p:cNvPr id="15" name="Title 1">
            <a:extLst>
              <a:ext uri="{FF2B5EF4-FFF2-40B4-BE49-F238E27FC236}">
                <a16:creationId xmlns="" xmlns:a16="http://schemas.microsoft.com/office/drawing/2014/main" id="{13909313-6DDB-2541-9EA7-C982F3853D4B}"/>
              </a:ext>
            </a:extLst>
          </p:cNvPr>
          <p:cNvSpPr txBox="1">
            <a:spLocks/>
          </p:cNvSpPr>
          <p:nvPr/>
        </p:nvSpPr>
        <p:spPr>
          <a:xfrm>
            <a:off x="-1" y="-20047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venir Next" panose="020B0503020202020204" pitchFamily="34" charset="0"/>
              </a:rPr>
              <a:t>Mummichog</a:t>
            </a:r>
            <a:endParaRPr lang="en-US" sz="4000" dirty="0"/>
          </a:p>
        </p:txBody>
      </p:sp>
      <p:grpSp>
        <p:nvGrpSpPr>
          <p:cNvPr id="13" name="Group 12">
            <a:extLst>
              <a:ext uri="{FF2B5EF4-FFF2-40B4-BE49-F238E27FC236}">
                <a16:creationId xmlns="" xmlns:a16="http://schemas.microsoft.com/office/drawing/2014/main" id="{3BBAA7C9-43F3-754B-A66A-39C48CA92613}"/>
              </a:ext>
            </a:extLst>
          </p:cNvPr>
          <p:cNvGrpSpPr/>
          <p:nvPr/>
        </p:nvGrpSpPr>
        <p:grpSpPr>
          <a:xfrm>
            <a:off x="7917035" y="2854194"/>
            <a:ext cx="1110819" cy="605957"/>
            <a:chOff x="11095791" y="2728663"/>
            <a:chExt cx="850549" cy="879460"/>
          </a:xfrm>
        </p:grpSpPr>
        <p:sp>
          <p:nvSpPr>
            <p:cNvPr id="16" name="Chord 15">
              <a:extLst>
                <a:ext uri="{FF2B5EF4-FFF2-40B4-BE49-F238E27FC236}">
                  <a16:creationId xmlns="" xmlns:a16="http://schemas.microsoft.com/office/drawing/2014/main" id="{3C0C8B6C-751C-7E46-B53A-FD8F9470074B}"/>
                </a:ext>
              </a:extLst>
            </p:cNvPr>
            <p:cNvSpPr/>
            <p:nvPr/>
          </p:nvSpPr>
          <p:spPr>
            <a:xfrm rot="12067747">
              <a:off x="11095791" y="2728663"/>
              <a:ext cx="845456" cy="879460"/>
            </a:xfrm>
            <a:prstGeom prst="chord">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 xmlns:a16="http://schemas.microsoft.com/office/drawing/2014/main" id="{164ACC23-B78B-524A-A589-A78C50F9CCEF}"/>
                </a:ext>
              </a:extLst>
            </p:cNvPr>
            <p:cNvCxnSpPr>
              <a:cxnSpLocks/>
              <a:stCxn id="16" idx="2"/>
            </p:cNvCxnSpPr>
            <p:nvPr/>
          </p:nvCxnSpPr>
          <p:spPr>
            <a:xfrm flipV="1">
              <a:off x="11352060" y="3147683"/>
              <a:ext cx="594280" cy="2873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9DBD7656-0A2F-AC47-A930-8454884380FE}"/>
                </a:ext>
              </a:extLst>
            </p:cNvPr>
            <p:cNvCxnSpPr>
              <a:cxnSpLocks/>
            </p:cNvCxnSpPr>
            <p:nvPr/>
          </p:nvCxnSpPr>
          <p:spPr>
            <a:xfrm flipV="1">
              <a:off x="11352060" y="2843284"/>
              <a:ext cx="444155" cy="34699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3D61C2C4-D83A-F244-AA13-706F7EEB7B1E}"/>
                </a:ext>
              </a:extLst>
            </p:cNvPr>
            <p:cNvCxnSpPr>
              <a:cxnSpLocks/>
            </p:cNvCxnSpPr>
            <p:nvPr/>
          </p:nvCxnSpPr>
          <p:spPr>
            <a:xfrm>
              <a:off x="11352060" y="3192310"/>
              <a:ext cx="483409" cy="27877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4847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14092" y="1365246"/>
            <a:ext cx="5312894" cy="3262432"/>
          </a:xfrm>
          <a:prstGeom prst="rect">
            <a:avLst/>
          </a:prstGeom>
          <a:noFill/>
        </p:spPr>
        <p:txBody>
          <a:bodyPr wrap="square" rtlCol="0">
            <a:spAutoFit/>
          </a:bodyPr>
          <a:lstStyle/>
          <a:p>
            <a:pPr marL="342900" indent="-342900">
              <a:spcBef>
                <a:spcPts val="600"/>
              </a:spcBef>
              <a:spcAft>
                <a:spcPts val="1200"/>
              </a:spcAft>
              <a:buFont typeface="Arial"/>
              <a:buChar char="•"/>
            </a:pPr>
            <a:r>
              <a:rPr lang="en-US" sz="2300" dirty="0">
                <a:solidFill>
                  <a:srgbClr val="FFFF00"/>
                </a:solidFill>
                <a:latin typeface="Avenir Next" panose="020B0503020202020204" pitchFamily="34" charset="0"/>
              </a:rPr>
              <a:t>Head rounded</a:t>
            </a:r>
          </a:p>
          <a:p>
            <a:pPr marL="342900" indent="-342900">
              <a:spcBef>
                <a:spcPts val="600"/>
              </a:spcBef>
              <a:spcAft>
                <a:spcPts val="1200"/>
              </a:spcAft>
              <a:buFont typeface="Arial"/>
              <a:buChar char="•"/>
            </a:pPr>
            <a:r>
              <a:rPr lang="en-US" sz="2300" dirty="0">
                <a:solidFill>
                  <a:srgbClr val="FFFF00"/>
                </a:solidFill>
                <a:latin typeface="Avenir Next" panose="020B0503020202020204" pitchFamily="34" charset="0"/>
              </a:rPr>
              <a:t>Corners of tail are rounded</a:t>
            </a:r>
          </a:p>
          <a:p>
            <a:pPr marL="342900" indent="-342900">
              <a:spcBef>
                <a:spcPts val="600"/>
              </a:spcBef>
              <a:spcAft>
                <a:spcPts val="1200"/>
              </a:spcAft>
              <a:buFont typeface="Arial"/>
              <a:buChar char="•"/>
            </a:pPr>
            <a:r>
              <a:rPr lang="en-US" sz="2300" dirty="0">
                <a:solidFill>
                  <a:srgbClr val="FFFF00"/>
                </a:solidFill>
                <a:latin typeface="Avenir Next" panose="020B0503020202020204" pitchFamily="34" charset="0"/>
              </a:rPr>
              <a:t>More tolerant of sandy environments than other </a:t>
            </a:r>
            <a:r>
              <a:rPr lang="en-US" sz="2300" dirty="0" err="1">
                <a:solidFill>
                  <a:srgbClr val="FFFF00"/>
                </a:solidFill>
                <a:latin typeface="Avenir Next" panose="020B0503020202020204" pitchFamily="34" charset="0"/>
              </a:rPr>
              <a:t>killi</a:t>
            </a:r>
            <a:endParaRPr lang="en-US" sz="2300" dirty="0">
              <a:solidFill>
                <a:srgbClr val="FFFF00"/>
              </a:solidFill>
              <a:latin typeface="Avenir Next" panose="020B0503020202020204" pitchFamily="34" charset="0"/>
            </a:endParaRPr>
          </a:p>
          <a:p>
            <a:pPr marL="342900" indent="-342900">
              <a:spcBef>
                <a:spcPts val="600"/>
              </a:spcBef>
              <a:spcAft>
                <a:spcPts val="1200"/>
              </a:spcAft>
              <a:buFont typeface="Arial"/>
              <a:buChar char="•"/>
            </a:pPr>
            <a:r>
              <a:rPr lang="en-US" sz="2300" dirty="0">
                <a:solidFill>
                  <a:srgbClr val="FFFF00"/>
                </a:solidFill>
                <a:latin typeface="Avenir Next" panose="020B0503020202020204" pitchFamily="34" charset="0"/>
              </a:rPr>
              <a:t>During mating, males sides are black with </a:t>
            </a:r>
            <a:r>
              <a:rPr lang="en-US" sz="2300" b="1" dirty="0">
                <a:solidFill>
                  <a:srgbClr val="FFC000"/>
                </a:solidFill>
                <a:latin typeface="Avenir Next" panose="020B0503020202020204" pitchFamily="34" charset="0"/>
              </a:rPr>
              <a:t>golden orange</a:t>
            </a:r>
            <a:r>
              <a:rPr lang="en-US" sz="2300" dirty="0">
                <a:solidFill>
                  <a:srgbClr val="FFFF00"/>
                </a:solidFill>
                <a:latin typeface="Avenir Next" panose="020B0503020202020204" pitchFamily="34" charset="0"/>
              </a:rPr>
              <a:t>, and fins </a:t>
            </a:r>
            <a:r>
              <a:rPr lang="en-US" sz="2300" b="1" dirty="0">
                <a:solidFill>
                  <a:srgbClr val="FFFF00"/>
                </a:solidFill>
                <a:latin typeface="Avenir Next" panose="020B0503020202020204" pitchFamily="34" charset="0"/>
              </a:rPr>
              <a:t>bright yellow</a:t>
            </a:r>
          </a:p>
        </p:txBody>
      </p:sp>
      <p:sp>
        <p:nvSpPr>
          <p:cNvPr id="3" name="TextBox 2"/>
          <p:cNvSpPr txBox="1"/>
          <p:nvPr/>
        </p:nvSpPr>
        <p:spPr>
          <a:xfrm>
            <a:off x="1100400" y="4923537"/>
            <a:ext cx="3917756" cy="677108"/>
          </a:xfrm>
          <a:prstGeom prst="rect">
            <a:avLst/>
          </a:prstGeom>
          <a:noFill/>
        </p:spPr>
        <p:txBody>
          <a:bodyPr wrap="square" rtlCol="0">
            <a:spAutoFit/>
          </a:bodyPr>
          <a:lstStyle/>
          <a:p>
            <a:r>
              <a:rPr lang="en-US" sz="1900" b="1" dirty="0">
                <a:solidFill>
                  <a:schemeClr val="bg1"/>
                </a:solidFill>
                <a:latin typeface="Avenir Next" panose="020B0503020202020204" pitchFamily="34" charset="0"/>
              </a:rPr>
              <a:t>STRIPED KILLIFISH</a:t>
            </a:r>
          </a:p>
          <a:p>
            <a:r>
              <a:rPr lang="en-US" sz="1900" dirty="0">
                <a:solidFill>
                  <a:srgbClr val="FFFF00"/>
                </a:solidFill>
                <a:latin typeface="Avenir Next" panose="020B0503020202020204" pitchFamily="34" charset="0"/>
              </a:rPr>
              <a:t>	6 -8 inches </a:t>
            </a:r>
            <a:r>
              <a:rPr lang="mr-IN" sz="1900" dirty="0">
                <a:solidFill>
                  <a:srgbClr val="FFFF00"/>
                </a:solidFill>
                <a:latin typeface="Avenir Next" panose="020B0503020202020204" pitchFamily="34" charset="0"/>
              </a:rPr>
              <a:t>–</a:t>
            </a:r>
            <a:r>
              <a:rPr lang="en-US" sz="1900" dirty="0">
                <a:solidFill>
                  <a:srgbClr val="FFFF00"/>
                </a:solidFill>
                <a:latin typeface="Avenir Next" panose="020B0503020202020204" pitchFamily="34" charset="0"/>
              </a:rPr>
              <a:t> live 3-5 yrs. </a:t>
            </a:r>
          </a:p>
        </p:txBody>
      </p:sp>
      <p:pic>
        <p:nvPicPr>
          <p:cNvPr id="10" name="Picture 9" descr="inch-to-centimeter-conversion-sca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0400" y="5525566"/>
            <a:ext cx="4702707" cy="1332434"/>
          </a:xfrm>
          <a:prstGeom prst="rect">
            <a:avLst/>
          </a:prstGeom>
        </p:spPr>
      </p:pic>
      <p:sp>
        <p:nvSpPr>
          <p:cNvPr id="4" name="TextBox 3"/>
          <p:cNvSpPr txBox="1"/>
          <p:nvPr/>
        </p:nvSpPr>
        <p:spPr>
          <a:xfrm>
            <a:off x="5364243" y="2627130"/>
            <a:ext cx="416072" cy="369332"/>
          </a:xfrm>
          <a:prstGeom prst="rect">
            <a:avLst/>
          </a:prstGeom>
          <a:noFill/>
        </p:spPr>
        <p:txBody>
          <a:bodyPr wrap="square" rtlCol="0">
            <a:spAutoFit/>
          </a:bodyPr>
          <a:lstStyle/>
          <a:p>
            <a:r>
              <a:rPr lang="en-US" dirty="0"/>
              <a:t>M</a:t>
            </a:r>
          </a:p>
        </p:txBody>
      </p:sp>
      <p:sp>
        <p:nvSpPr>
          <p:cNvPr id="11" name="TextBox 10"/>
          <p:cNvSpPr txBox="1"/>
          <p:nvPr/>
        </p:nvSpPr>
        <p:spPr>
          <a:xfrm>
            <a:off x="5374746" y="4468441"/>
            <a:ext cx="395066" cy="369332"/>
          </a:xfrm>
          <a:prstGeom prst="rect">
            <a:avLst/>
          </a:prstGeom>
          <a:noFill/>
        </p:spPr>
        <p:txBody>
          <a:bodyPr wrap="square" rtlCol="0">
            <a:spAutoFit/>
          </a:bodyPr>
          <a:lstStyle/>
          <a:p>
            <a:r>
              <a:rPr lang="en-US" dirty="0"/>
              <a:t>F</a:t>
            </a:r>
          </a:p>
        </p:txBody>
      </p:sp>
      <p:cxnSp>
        <p:nvCxnSpPr>
          <p:cNvPr id="12" name="Straight Connector 11"/>
          <p:cNvCxnSpPr/>
          <p:nvPr/>
        </p:nvCxnSpPr>
        <p:spPr>
          <a:xfrm>
            <a:off x="3503764" y="6239522"/>
            <a:ext cx="722376"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342751" y="6402518"/>
            <a:ext cx="1137829" cy="369332"/>
          </a:xfrm>
          <a:prstGeom prst="rect">
            <a:avLst/>
          </a:prstGeom>
          <a:solidFill>
            <a:schemeClr val="bg1"/>
          </a:solidFill>
        </p:spPr>
        <p:txBody>
          <a:bodyPr wrap="square" rtlCol="0">
            <a:spAutoFit/>
          </a:bodyPr>
          <a:lstStyle/>
          <a:p>
            <a:r>
              <a:rPr lang="en-US" dirty="0">
                <a:solidFill>
                  <a:srgbClr val="FF0000"/>
                </a:solidFill>
              </a:rPr>
              <a:t>15-20 cm</a:t>
            </a:r>
          </a:p>
        </p:txBody>
      </p:sp>
      <p:sp>
        <p:nvSpPr>
          <p:cNvPr id="15" name="Title 1">
            <a:extLst>
              <a:ext uri="{FF2B5EF4-FFF2-40B4-BE49-F238E27FC236}">
                <a16:creationId xmlns="" xmlns:a16="http://schemas.microsoft.com/office/drawing/2014/main" id="{098ED2ED-30DC-9540-A87C-6DD872FA0EFE}"/>
              </a:ext>
            </a:extLst>
          </p:cNvPr>
          <p:cNvSpPr txBox="1">
            <a:spLocks/>
          </p:cNvSpPr>
          <p:nvPr/>
        </p:nvSpPr>
        <p:spPr>
          <a:xfrm>
            <a:off x="-1"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venir Next" panose="020B0503020202020204" pitchFamily="34" charset="0"/>
              </a:rPr>
              <a:t>Striped Killifish</a:t>
            </a:r>
            <a:endParaRPr lang="en-US" sz="4000" dirty="0"/>
          </a:p>
        </p:txBody>
      </p:sp>
      <p:grpSp>
        <p:nvGrpSpPr>
          <p:cNvPr id="28" name="Group 27">
            <a:extLst>
              <a:ext uri="{FF2B5EF4-FFF2-40B4-BE49-F238E27FC236}">
                <a16:creationId xmlns="" xmlns:a16="http://schemas.microsoft.com/office/drawing/2014/main" id="{49AA9089-ED68-A244-A4B8-3065E7B331A6}"/>
              </a:ext>
            </a:extLst>
          </p:cNvPr>
          <p:cNvGrpSpPr/>
          <p:nvPr/>
        </p:nvGrpSpPr>
        <p:grpSpPr>
          <a:xfrm>
            <a:off x="10653557" y="2026145"/>
            <a:ext cx="916921" cy="508343"/>
            <a:chOff x="9557020" y="2711753"/>
            <a:chExt cx="1166302" cy="671097"/>
          </a:xfrm>
        </p:grpSpPr>
        <p:grpSp>
          <p:nvGrpSpPr>
            <p:cNvPr id="13" name="Group 12">
              <a:extLst>
                <a:ext uri="{FF2B5EF4-FFF2-40B4-BE49-F238E27FC236}">
                  <a16:creationId xmlns="" xmlns:a16="http://schemas.microsoft.com/office/drawing/2014/main" id="{AE560447-3BA5-A540-8CF0-9361848A9C78}"/>
                </a:ext>
              </a:extLst>
            </p:cNvPr>
            <p:cNvGrpSpPr/>
            <p:nvPr/>
          </p:nvGrpSpPr>
          <p:grpSpPr>
            <a:xfrm>
              <a:off x="9557020" y="2711753"/>
              <a:ext cx="1166302" cy="671097"/>
              <a:chOff x="9557020" y="2711753"/>
              <a:chExt cx="1166302" cy="671097"/>
            </a:xfrm>
          </p:grpSpPr>
          <p:sp>
            <p:nvSpPr>
              <p:cNvPr id="2" name="Trapezoid 1">
                <a:extLst>
                  <a:ext uri="{FF2B5EF4-FFF2-40B4-BE49-F238E27FC236}">
                    <a16:creationId xmlns="" xmlns:a16="http://schemas.microsoft.com/office/drawing/2014/main" id="{6934E589-BE12-2B41-9187-54717EDCC14D}"/>
                  </a:ext>
                </a:extLst>
              </p:cNvPr>
              <p:cNvSpPr/>
              <p:nvPr/>
            </p:nvSpPr>
            <p:spPr>
              <a:xfrm rot="16200000">
                <a:off x="9642764" y="2627130"/>
                <a:ext cx="665018" cy="836506"/>
              </a:xfrm>
              <a:prstGeom prst="trapezoi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ord 4">
                <a:extLst>
                  <a:ext uri="{FF2B5EF4-FFF2-40B4-BE49-F238E27FC236}">
                    <a16:creationId xmlns="" xmlns:a16="http://schemas.microsoft.com/office/drawing/2014/main" id="{6DCC1C8C-F096-2F45-80DC-1AA6A410A5E9}"/>
                  </a:ext>
                </a:extLst>
              </p:cNvPr>
              <p:cNvSpPr/>
              <p:nvPr/>
            </p:nvSpPr>
            <p:spPr>
              <a:xfrm rot="11995995">
                <a:off x="10058304" y="2711753"/>
                <a:ext cx="665018" cy="671097"/>
              </a:xfrm>
              <a:prstGeom prst="chord">
                <a:avLst>
                  <a:gd name="adj1" fmla="val 2700000"/>
                  <a:gd name="adj2" fmla="val 1575021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 xmlns:a16="http://schemas.microsoft.com/office/drawing/2014/main" id="{CE2C02BE-6EB8-8B47-A73B-4FF179CC25E8}"/>
                </a:ext>
              </a:extLst>
            </p:cNvPr>
            <p:cNvCxnSpPr>
              <a:stCxn id="2" idx="0"/>
            </p:cNvCxnSpPr>
            <p:nvPr/>
          </p:nvCxnSpPr>
          <p:spPr>
            <a:xfrm flipV="1">
              <a:off x="9557020" y="2867891"/>
              <a:ext cx="1110980" cy="17749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 xmlns:a16="http://schemas.microsoft.com/office/drawing/2014/main" id="{02FB5E18-D5AD-624A-BBCF-D142FD6E2E70}"/>
                </a:ext>
              </a:extLst>
            </p:cNvPr>
            <p:cNvCxnSpPr>
              <a:cxnSpLocks/>
            </p:cNvCxnSpPr>
            <p:nvPr/>
          </p:nvCxnSpPr>
          <p:spPr>
            <a:xfrm>
              <a:off x="9557020" y="3065617"/>
              <a:ext cx="1110980" cy="169627"/>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 xmlns:a16="http://schemas.microsoft.com/office/drawing/2014/main" id="{F60340EF-990A-834F-9E30-C34B867489EC}"/>
                </a:ext>
              </a:extLst>
            </p:cNvPr>
            <p:cNvCxnSpPr>
              <a:cxnSpLocks/>
            </p:cNvCxnSpPr>
            <p:nvPr/>
          </p:nvCxnSpPr>
          <p:spPr>
            <a:xfrm flipV="1">
              <a:off x="9557020" y="3047516"/>
              <a:ext cx="1110980" cy="1"/>
            </a:xfrm>
            <a:prstGeom prst="line">
              <a:avLst/>
            </a:prstGeom>
          </p:spPr>
          <p:style>
            <a:lnRef idx="1">
              <a:schemeClr val="accent2"/>
            </a:lnRef>
            <a:fillRef idx="0">
              <a:schemeClr val="accent2"/>
            </a:fillRef>
            <a:effectRef idx="0">
              <a:schemeClr val="accent2"/>
            </a:effectRef>
            <a:fontRef idx="minor">
              <a:schemeClr val="tx1"/>
            </a:fontRef>
          </p:style>
        </p:cxnSp>
      </p:grpSp>
      <p:pic>
        <p:nvPicPr>
          <p:cNvPr id="14" name="Picture 13" descr="ferry_point_striped_killifis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2880" y="1302739"/>
            <a:ext cx="5428547" cy="3620798"/>
          </a:xfrm>
          <a:prstGeom prst="rect">
            <a:avLst/>
          </a:prstGeom>
        </p:spPr>
      </p:pic>
    </p:spTree>
    <p:extLst>
      <p:ext uri="{BB962C8B-B14F-4D97-AF65-F5344CB8AC3E}">
        <p14:creationId xmlns:p14="http://schemas.microsoft.com/office/powerpoint/2010/main" val="2308601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 xmlns:a16="http://schemas.microsoft.com/office/drawing/2014/main" id="{B8E0EDE4-878A-C44A-A174-BEAD19E2181A}"/>
              </a:ext>
            </a:extLst>
          </p:cNvPr>
          <p:cNvGraphicFramePr>
            <a:graphicFrameLocks/>
          </p:cNvGraphicFramePr>
          <p:nvPr>
            <p:extLst>
              <p:ext uri="{D42A27DB-BD31-4B8C-83A1-F6EECF244321}">
                <p14:modId xmlns:p14="http://schemas.microsoft.com/office/powerpoint/2010/main" val="852968632"/>
              </p:ext>
            </p:extLst>
          </p:nvPr>
        </p:nvGraphicFramePr>
        <p:xfrm>
          <a:off x="326920" y="94131"/>
          <a:ext cx="11537575" cy="4571999"/>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Group 28">
            <a:extLst>
              <a:ext uri="{FF2B5EF4-FFF2-40B4-BE49-F238E27FC236}">
                <a16:creationId xmlns="" xmlns:a16="http://schemas.microsoft.com/office/drawing/2014/main" id="{103BD205-6FA2-4B43-982E-F3F7940F65FE}"/>
              </a:ext>
            </a:extLst>
          </p:cNvPr>
          <p:cNvGrpSpPr/>
          <p:nvPr/>
        </p:nvGrpSpPr>
        <p:grpSpPr>
          <a:xfrm>
            <a:off x="0" y="4762499"/>
            <a:ext cx="12191417" cy="2095501"/>
            <a:chOff x="0" y="4762499"/>
            <a:chExt cx="12191417" cy="2095501"/>
          </a:xfrm>
        </p:grpSpPr>
        <p:pic>
          <p:nvPicPr>
            <p:cNvPr id="15" name="Picture 14">
              <a:extLst>
                <a:ext uri="{FF2B5EF4-FFF2-40B4-BE49-F238E27FC236}">
                  <a16:creationId xmlns="" xmlns:a16="http://schemas.microsoft.com/office/drawing/2014/main" id="{AB406195-9CA8-B142-BCAE-6D73D2EDF41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9458" t="16508" r="2778" b="65714"/>
            <a:stretch/>
          </p:blipFill>
          <p:spPr>
            <a:xfrm>
              <a:off x="0" y="4762499"/>
              <a:ext cx="12191417" cy="2095501"/>
            </a:xfrm>
            <a:prstGeom prst="rect">
              <a:avLst/>
            </a:prstGeom>
            <a:solidFill>
              <a:schemeClr val="bg1"/>
            </a:solidFill>
            <a:ln>
              <a:solidFill>
                <a:srgbClr val="04824A"/>
              </a:solidFill>
            </a:ln>
          </p:spPr>
        </p:pic>
        <p:pic>
          <p:nvPicPr>
            <p:cNvPr id="28" name="Picture 27">
              <a:extLst>
                <a:ext uri="{FF2B5EF4-FFF2-40B4-BE49-F238E27FC236}">
                  <a16:creationId xmlns="" xmlns:a16="http://schemas.microsoft.com/office/drawing/2014/main" id="{6189E87E-0141-A748-B9B3-2411852A76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1340352" y="5007161"/>
              <a:ext cx="724647" cy="724647"/>
            </a:xfrm>
            <a:prstGeom prst="rect">
              <a:avLst/>
            </a:prstGeom>
          </p:spPr>
        </p:pic>
      </p:grpSp>
      <p:sp>
        <p:nvSpPr>
          <p:cNvPr id="2" name="Rectangle 1">
            <a:extLst>
              <a:ext uri="{FF2B5EF4-FFF2-40B4-BE49-F238E27FC236}">
                <a16:creationId xmlns="" xmlns:a16="http://schemas.microsoft.com/office/drawing/2014/main" id="{B7123EF7-CEF5-124D-8E33-4150AEF4FCB0}"/>
              </a:ext>
            </a:extLst>
          </p:cNvPr>
          <p:cNvSpPr/>
          <p:nvPr/>
        </p:nvSpPr>
        <p:spPr>
          <a:xfrm>
            <a:off x="7761154" y="4002370"/>
            <a:ext cx="119921" cy="119923"/>
          </a:xfrm>
          <a:prstGeom prst="rect">
            <a:avLst/>
          </a:prstGeom>
          <a:solidFill>
            <a:srgbClr val="5A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69984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32933</TotalTime>
  <Words>2104</Words>
  <Application>Microsoft Macintosh PowerPoint</Application>
  <PresentationFormat>Custom</PresentationFormat>
  <Paragraphs>326</Paragraphs>
  <Slides>25</Slides>
  <Notes>23</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Is the Hudson a River or an Estuary -  Investigations #1 &amp; #2</vt:lpstr>
      <vt:lpstr>Investigation #1: checking in with some Hudson residents!</vt:lpstr>
      <vt:lpstr>PowerPoint Presentation</vt:lpstr>
      <vt:lpstr>3 Different types of Killifish in the Hudson:  Each Different,  but also Alike! </vt:lpstr>
      <vt:lpstr>Mummichogs can ”jump” to the closest water source!</vt:lpstr>
      <vt:lpstr>PowerPoint Presentation</vt:lpstr>
      <vt:lpstr>PowerPoint Presentation</vt:lpstr>
      <vt:lpstr>PowerPoint Presentation</vt:lpstr>
      <vt:lpstr>PowerPoint Presentation</vt:lpstr>
      <vt:lpstr>Let’s mark where the killifish live in the Hudson</vt:lpstr>
      <vt:lpstr>Let’s mark where the killifish live in the Hudson</vt:lpstr>
      <vt:lpstr>Let’s mark where the killifish live in the Hudson</vt:lpstr>
      <vt:lpstr>Let’s mark where the killifish live in the Hudson</vt:lpstr>
      <vt:lpstr>Let’s mark where the killifish live in the Hudson</vt:lpstr>
      <vt:lpstr>Let’s mark where the killifish live in the Hudson</vt:lpstr>
      <vt:lpstr>It’s time to check your models of what defines a river and what defines an estuary,  and to update it them any new input!    Be sure to use a different color of ink so you can see how your model develops!</vt:lpstr>
      <vt:lpstr>Remember our estuary/river concepts</vt:lpstr>
      <vt:lpstr>Investigation #2 – Let’s check the salinity of the water in different parts of the Hudson</vt:lpstr>
      <vt:lpstr>PowerPoint Presentation</vt:lpstr>
      <vt:lpstr>PowerPoint Presentation</vt:lpstr>
      <vt:lpstr>PowerPoint Presentation</vt:lpstr>
      <vt:lpstr>Mummichog vs. Banded Distribution</vt:lpstr>
      <vt:lpstr>It’s time to check your models of what defines a river and what defines an estuary,  and to update it them any new input!    Be sure to use a different color of ink so you can see how your model develops!</vt:lpstr>
      <vt:lpstr>What do you think, is the Hudson a River or an Estuary? </vt:lpstr>
      <vt:lpstr>This is the end of Investigations #1 &amp; 2  Be sure to check out investigation #3!  www.ldeo.columbia.edu/dayinthelife/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Laurel Zaima</dc:creator>
  <cp:lastModifiedBy>Margie Turrin</cp:lastModifiedBy>
  <cp:revision>564</cp:revision>
  <dcterms:created xsi:type="dcterms:W3CDTF">2020-03-23T21:00:07Z</dcterms:created>
  <dcterms:modified xsi:type="dcterms:W3CDTF">2021-10-12T10:41:51Z</dcterms:modified>
</cp:coreProperties>
</file>