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6" r:id="rId5"/>
    <p:sldId id="260" r:id="rId6"/>
    <p:sldId id="311" r:id="rId7"/>
    <p:sldId id="262" r:id="rId8"/>
    <p:sldId id="258" r:id="rId9"/>
    <p:sldId id="273" r:id="rId10"/>
    <p:sldId id="267" r:id="rId11"/>
    <p:sldId id="274" r:id="rId12"/>
    <p:sldId id="271" r:id="rId13"/>
    <p:sldId id="269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gie Turrin" initials="MT" lastIdx="9" clrIdx="0"/>
  <p:cmAuthor id="1" name="Laurel Zaima" initials="L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824A"/>
    <a:srgbClr val="5A9BD5"/>
    <a:srgbClr val="5B9CD6"/>
    <a:srgbClr val="009051"/>
    <a:srgbClr val="007ED5"/>
    <a:srgbClr val="008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/>
    <p:restoredTop sz="77305" autoAdjust="0"/>
  </p:normalViewPr>
  <p:slideViewPr>
    <p:cSldViewPr snapToGrid="0" snapToObjects="1">
      <p:cViewPr varScale="1">
        <p:scale>
          <a:sx n="55" d="100"/>
          <a:sy n="55" d="100"/>
        </p:scale>
        <p:origin x="-144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4F3B1-621E-6343-85A7-C5E92E810969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CF046-4C50-5D46-9801-316FE3913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6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Teaching STEM through the Hudson River as </a:t>
            </a:r>
            <a:r>
              <a:rPr lang="en-US" dirty="0" smtClean="0"/>
              <a:t>our favorite </a:t>
            </a:r>
            <a:r>
              <a:rPr lang="en-US" dirty="0"/>
              <a:t>teaching tool because this is a local feature for </a:t>
            </a:r>
            <a:r>
              <a:rPr lang="en-US" dirty="0" smtClean="0"/>
              <a:t>us.</a:t>
            </a:r>
            <a:r>
              <a:rPr lang="en-US" dirty="0"/>
              <a:t>			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image </a:t>
            </a:r>
            <a:r>
              <a:rPr lang="en-US" dirty="0" smtClean="0"/>
              <a:t>is </a:t>
            </a:r>
            <a:r>
              <a:rPr lang="en-US" dirty="0"/>
              <a:t>of Bear Mountain Bridge looking north on to Manitou Marsh an important nursery area for several</a:t>
            </a:r>
            <a:r>
              <a:rPr lang="en-US" baseline="0" dirty="0"/>
              <a:t> Hudson River fish including </a:t>
            </a:r>
            <a:r>
              <a:rPr lang="en-US" dirty="0"/>
              <a:t>striped </a:t>
            </a:r>
            <a:r>
              <a:rPr lang="en-US" dirty="0" smtClean="0"/>
              <a:t>bass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YOU’LL NEED: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worksheets that go with this ppt.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Teacher </a:t>
            </a:r>
            <a:r>
              <a:rPr lang="en-US" dirty="0" err="1" smtClean="0"/>
              <a:t>workpacket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12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Seining </a:t>
            </a:r>
            <a:r>
              <a:rPr lang="mr-IN" dirty="0" smtClean="0"/>
              <a:t>–</a:t>
            </a:r>
            <a:r>
              <a:rPr lang="en-US" dirty="0" smtClean="0"/>
              <a:t> video</a:t>
            </a:r>
            <a:r>
              <a:rPr lang="en-US" baseline="0" dirty="0" smtClean="0"/>
              <a:t> is </a:t>
            </a:r>
            <a:r>
              <a:rPr lang="en-US" dirty="0" smtClean="0"/>
              <a:t> </a:t>
            </a:r>
            <a:r>
              <a:rPr lang="en-US" dirty="0"/>
              <a:t>(23 </a:t>
            </a:r>
            <a:r>
              <a:rPr lang="en-US" dirty="0" err="1"/>
              <a:t>secs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2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Briefly review some key features we will be discussing: Pelvic fin, dorsal, caudal fin, mouth, eyes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Notice we have the fish in water in a viewing case while we do this ID </a:t>
            </a:r>
            <a:r>
              <a:rPr lang="mr-IN" baseline="0" dirty="0"/>
              <a:t>–</a:t>
            </a:r>
            <a:r>
              <a:rPr lang="en-US" baseline="0" dirty="0"/>
              <a:t> sometimes we even use a </a:t>
            </a:r>
            <a:r>
              <a:rPr lang="en-US" baseline="0" dirty="0" err="1"/>
              <a:t>ziplock</a:t>
            </a:r>
            <a:r>
              <a:rPr lang="en-US" baseline="0" dirty="0"/>
              <a:t> bag to hold the fish in!!!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Use the dichotomous key and identify this fish. Talk </a:t>
            </a:r>
            <a:r>
              <a:rPr lang="en-US" b="1" dirty="0"/>
              <a:t>through each </a:t>
            </a:r>
            <a:r>
              <a:rPr lang="en-US" b="1" dirty="0" smtClean="0"/>
              <a:t>step - http://</a:t>
            </a:r>
            <a:r>
              <a:rPr lang="en-US" b="1" dirty="0" err="1" smtClean="0"/>
              <a:t>clearwater.org</a:t>
            </a:r>
            <a:r>
              <a:rPr lang="en-US" b="1" dirty="0" smtClean="0"/>
              <a:t>/</a:t>
            </a:r>
            <a:r>
              <a:rPr lang="en-US" b="1" dirty="0" err="1" smtClean="0"/>
              <a:t>fishkey</a:t>
            </a:r>
            <a:r>
              <a:rPr lang="en-US" b="1" dirty="0" smtClean="0"/>
              <a:t>/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The dichotomous</a:t>
            </a:r>
            <a:r>
              <a:rPr lang="en-US" baseline="0" dirty="0"/>
              <a:t> key STEP BY STEP: What are the eyes like?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What is the mouth like?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Does it have a pelvic fin?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/>
              <a:t>What does its chin look like </a:t>
            </a:r>
            <a:r>
              <a:rPr lang="mr-IN" b="0" baseline="0" dirty="0"/>
              <a:t>–</a:t>
            </a:r>
            <a:r>
              <a:rPr lang="en-US" b="0" baseline="0" dirty="0"/>
              <a:t> clean or does it have whiskers hanging down?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/>
              <a:t>How many dorsal fins does it have?  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/>
              <a:t>What does its nose or snout look like </a:t>
            </a:r>
            <a:r>
              <a:rPr lang="mr-IN" b="0" baseline="0" dirty="0"/>
              <a:t>–</a:t>
            </a:r>
            <a:r>
              <a:rPr lang="en-US" b="0" baseline="0" dirty="0"/>
              <a:t> long and pointy like a duck’s bill or rounded?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/>
              <a:t>What does its tail look like </a:t>
            </a:r>
            <a:r>
              <a:rPr lang="mr-IN" b="0" baseline="0" dirty="0"/>
              <a:t>–</a:t>
            </a:r>
            <a:r>
              <a:rPr lang="en-US" b="0" baseline="0" dirty="0"/>
              <a:t> rounded or square or forked?</a:t>
            </a:r>
          </a:p>
          <a:p>
            <a:pPr marL="171450" indent="-171450">
              <a:buFont typeface="Arial"/>
              <a:buChar char="•"/>
            </a:pPr>
            <a:endParaRPr lang="en-US" b="1" baseline="0" dirty="0"/>
          </a:p>
          <a:p>
            <a:pPr marL="171450" indent="-171450">
              <a:buFont typeface="Arial"/>
              <a:buChar char="•"/>
            </a:pPr>
            <a:r>
              <a:rPr lang="en-US" b="1" baseline="0" dirty="0"/>
              <a:t>Notice they all have the same genus name: </a:t>
            </a:r>
            <a:r>
              <a:rPr lang="en-US" b="1" baseline="0" dirty="0" err="1"/>
              <a:t>Fundulus</a:t>
            </a:r>
            <a:r>
              <a:rPr lang="en-US" b="1" baseline="0" dirty="0"/>
              <a:t>!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8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finished lesson 1 now move on to lesson 2 and then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Discuss</a:t>
            </a:r>
            <a:r>
              <a:rPr lang="en-US" baseline="0" dirty="0" smtClean="0"/>
              <a:t> as a class what the students believe are the differences between these water bodies. The River versus Estuary is the main thrust of the activity so do not get into a definition at this point just gather ideas.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Oceans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Lakes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Rivers </a:t>
            </a:r>
            <a:br>
              <a:rPr lang="en-US" baseline="0" dirty="0" smtClean="0"/>
            </a:br>
            <a:r>
              <a:rPr lang="en-US" baseline="0" dirty="0" smtClean="0"/>
              <a:t>Streams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Estuaries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Everyone is connected through water. And we think the best way to think</a:t>
            </a:r>
            <a:r>
              <a:rPr lang="en-US" baseline="0" dirty="0"/>
              <a:t> about water is through watersheds			</a:t>
            </a:r>
            <a:r>
              <a:rPr lang="en-US" dirty="0" smtClean="0"/>
              <a:t>Each </a:t>
            </a:r>
            <a:r>
              <a:rPr lang="en-US" dirty="0"/>
              <a:t>color represents a different watershed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WHAT IS A WATERSHED</a:t>
            </a:r>
            <a:r>
              <a:rPr lang="en-US" dirty="0"/>
              <a:t>: land area that channels rainfall snowmelt to creeks, streams, and rivers, and eventually to outflow points such as reservoirs, bays and ocean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Rivers and</a:t>
            </a:r>
            <a:r>
              <a:rPr lang="en-US" baseline="0" dirty="0"/>
              <a:t> streams are like our arteries and veins, moving nutrients around water.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watersheds are FULL OF LIFE!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Eventually these watersheds connect to the ocean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</a:t>
            </a:r>
            <a:r>
              <a:rPr lang="mr-IN" baseline="0" dirty="0"/>
              <a:t>–</a:t>
            </a:r>
            <a:r>
              <a:rPr lang="en-US" baseline="0" dirty="0"/>
              <a:t> this is our watershed </a:t>
            </a:r>
            <a:r>
              <a:rPr lang="mr-IN" baseline="0" dirty="0"/>
              <a:t>–</a:t>
            </a:r>
            <a:r>
              <a:rPr lang="en-US" baseline="0" dirty="0"/>
              <a:t> The Hudson River watershed!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Students can find themselves </a:t>
            </a:r>
            <a:r>
              <a:rPr lang="en-US" baseline="0" dirty="0" smtClean="0"/>
              <a:t> in the watershed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9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This is where the students begin to develop a model for the two types of water features. </a:t>
            </a:r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4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Look at the entire Hudson River:  </a:t>
            </a:r>
            <a:r>
              <a:rPr lang="en-US" dirty="0" smtClean="0"/>
              <a:t>The </a:t>
            </a:r>
            <a:r>
              <a:rPr lang="en-US" dirty="0"/>
              <a:t>part that is sometimes</a:t>
            </a:r>
            <a:r>
              <a:rPr lang="en-US" baseline="0" dirty="0"/>
              <a:t> referred to as an estuary is not the whole Hudson just the part </a:t>
            </a:r>
            <a:r>
              <a:rPr lang="en-US" baseline="0" dirty="0" smtClean="0"/>
              <a:t>that </a:t>
            </a:r>
            <a:r>
              <a:rPr lang="en-US" baseline="0" dirty="0"/>
              <a:t>runs from</a:t>
            </a:r>
            <a:r>
              <a:rPr lang="en-US" dirty="0"/>
              <a:t> the Atlantic Ocean to the Troy dam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153 Miles - </a:t>
            </a:r>
            <a:r>
              <a:rPr lang="en-US" dirty="0"/>
              <a:t> But that's only about half of the full  Hudson. The Hudson extends for a total of 315 miles from the Atlantic Ocean up to </a:t>
            </a:r>
            <a:r>
              <a:rPr lang="en-US" dirty="0" smtClean="0"/>
              <a:t>its  highest</a:t>
            </a:r>
            <a:r>
              <a:rPr lang="en-US" baseline="0" dirty="0" smtClean="0"/>
              <a:t> point -</a:t>
            </a:r>
            <a:r>
              <a:rPr lang="en-US" dirty="0" smtClean="0"/>
              <a:t> </a:t>
            </a:r>
            <a:r>
              <a:rPr lang="en-US" dirty="0"/>
              <a:t>Lake Tear of the Clouds.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Introduce RM, new map to show RMs (horizontal map along the bottom)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						MARGIE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each of them. These are identified by NOAA as Estuary versus River principles and concepts.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going to explore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question today using student collected date from a program we are partners in running with the NYS DEC Hudson River Estuary Program called “A day in the life of the Hudson and Harbor”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Estuaries: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connect directly to the ocean.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constantly changing and differ between sections or areas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have different types of habitats, and support lots of species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 because they change a lot they can be hard to understand so we need to study them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5) people rely on them for things they can provide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6) people can damage estuaries. We must protect them as we depend on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Hard</a:t>
            </a:r>
            <a:r>
              <a:rPr lang="en-US" baseline="0" dirty="0"/>
              <a:t> to tell by looking at it if it is a river or an estuary! 						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Video is embedded and is  (</a:t>
            </a:r>
            <a:r>
              <a:rPr lang="en-US" baseline="0" dirty="0"/>
              <a:t>32 </a:t>
            </a:r>
            <a:r>
              <a:rPr lang="en-US" baseline="0" dirty="0" err="1"/>
              <a:t>secs</a:t>
            </a:r>
            <a:r>
              <a:rPr lang="en-US" baseline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was shot from a drone by one of our Hudson River high school classes </a:t>
            </a:r>
            <a:r>
              <a:rPr lang="mr-IN" baseline="0" dirty="0"/>
              <a:t>–</a:t>
            </a:r>
            <a:r>
              <a:rPr lang="en-US" baseline="0" dirty="0"/>
              <a:t> Mahopac High School in </a:t>
            </a:r>
            <a:r>
              <a:rPr lang="en-US" baseline="0" dirty="0" err="1"/>
              <a:t>Verplanck</a:t>
            </a:r>
            <a:r>
              <a:rPr lang="en-US" baseline="0" dirty="0"/>
              <a:t> NY about 20 miles from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two favorite ways to see what lives</a:t>
            </a:r>
            <a:r>
              <a:rPr lang="en-US" baseline="0" dirty="0"/>
              <a:t> i</a:t>
            </a:r>
            <a:r>
              <a:rPr lang="en-US" dirty="0"/>
              <a:t>n the river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left is setting fish pots in the water and on the right we are seining! </a:t>
            </a:r>
            <a:endParaRPr lang="en-US" baseline="0" dirty="0" smtClean="0"/>
          </a:p>
          <a:p>
            <a:r>
              <a:rPr lang="en-US" baseline="0" dirty="0" smtClean="0"/>
              <a:t>This </a:t>
            </a:r>
            <a:r>
              <a:rPr lang="en-US" baseline="0" dirty="0"/>
              <a:t>is a method used by the </a:t>
            </a:r>
            <a:r>
              <a:rPr lang="en-US" baseline="0" dirty="0" smtClean="0"/>
              <a:t>Native Americans who once lived </a:t>
            </a:r>
            <a:r>
              <a:rPr lang="en-US" baseline="0" dirty="0"/>
              <a:t>in this area. </a:t>
            </a:r>
            <a:r>
              <a:rPr lang="en-US" baseline="0" dirty="0" smtClean="0"/>
              <a:t>In the lower Hudson the </a:t>
            </a:r>
            <a:r>
              <a:rPr lang="en-US" baseline="0" dirty="0"/>
              <a:t>native population was called the </a:t>
            </a:r>
            <a:r>
              <a:rPr lang="en-US" baseline="0" dirty="0" err="1"/>
              <a:t>Lenne</a:t>
            </a:r>
            <a:r>
              <a:rPr lang="en-US" baseline="0" dirty="0"/>
              <a:t> Lenape. </a:t>
            </a:r>
          </a:p>
          <a:p>
            <a:r>
              <a:rPr lang="en-US" baseline="0" dirty="0" smtClean="0"/>
              <a:t>Tools needed to seine include a </a:t>
            </a:r>
            <a:r>
              <a:rPr lang="en-US" baseline="0" dirty="0"/>
              <a:t>net, some waders if the weather is cool or just boots or water shoes </a:t>
            </a:r>
            <a:r>
              <a:rPr lang="en-US" baseline="0" dirty="0" smtClean="0"/>
              <a:t>otherwise, buckets and bubblers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CF046-4C50-5D46-9801-316FE39131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8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C60527-C10C-D84B-84B4-E2BA3ABF9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2FFB9D0-8B14-AB4F-A3EA-5B7D461D1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E274A2-67F6-7A4A-8A1E-59B9A358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781D8D-813F-5B40-B2E1-86355792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15CEFD-9E92-8846-B8C4-7EC7420E7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6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01F6B1-EC14-5D42-851F-6B9FC041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DF6E23-CB99-A34A-9290-13B315EF8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DE5FDA-41C6-7E45-A89F-CB1A7C37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55729B-A965-9146-A4F4-F3B0153A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20A47E-92CC-8B46-8720-9D784526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2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D8CB2F4-566F-1748-BB77-5926EBDEE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D974F4-6E5F-DC44-84DB-691A8AC77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285681-C8C7-174C-9D6E-42243008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E55184-EBA9-1543-93FA-7E4333BF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4048D4-C6CB-7F40-A233-EE09FC53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4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A2DF1-5577-B646-B528-F9D448E9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C6C774-0A6E-CE46-9A66-ADFA6C8A6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CE9171-965C-9D48-843E-1410EAE6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63F659-6D5C-8445-8125-6369E3FB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FECD3D-1542-5440-B059-CCF0BFE7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4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A7B6A5-223A-1640-B74E-F2DA70B8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7F465A-6828-8642-9DC5-FCB9368A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6E471B-D9C7-8A45-981E-E22AE00B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C67673-8E64-974F-9604-344A9E11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C149C6-C520-D348-BB9C-34F0FDCC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CDA464-6EBD-8C4E-A7D8-21B06C1B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45E96C-7239-1647-8E9B-C205DD531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5EA4CA-7EBB-5946-A58E-FA9C3B576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864650-C083-004A-929C-59229126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D1606E-49C9-E34A-85C8-54D452C4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5E70AD-C75E-454D-92E7-938BFD90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7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B7766A-A02F-0C4F-956B-FDB1F398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913AE5-0163-3A42-8540-6583EA44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80F1F0-943D-8A4D-9C76-9FF194711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2002AB-375F-6444-921C-3BD185246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246203-E626-354B-9A3A-FE40ADF16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7E2EFF-2AD6-A742-ABBE-4D7CDC39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370A00-3983-9445-832E-415A99F3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097E5D8-59D2-7543-9826-A0101377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FDAD0-5547-3B4C-96D3-5D56D333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2A6784-9B69-5A40-A154-C5B018CA3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4FBA0D-1F8E-BA49-AFC1-FB260B4D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7C47182-167F-4045-BC71-BC1BBB9F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1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3B4DFDD-B29A-5448-8FDA-E3FC836C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071C4C6-E897-2149-859B-C29C154C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376206-A976-BB42-937A-CC086C91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1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79C289-1411-3840-96FA-74EF6278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B10242-9C02-D744-8C98-160A27C7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2DAF53A-958C-C141-A203-A360D7C96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45AAEA-1AD0-9648-80B7-332729B6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D888FB-65BA-DE48-8DEB-BADE80F7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4A9AF8-F41E-D049-9114-E65A1346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CE21D-66D9-4F42-AED1-E0CA5BAF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BCC652-54C9-5743-A00F-33A56C568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809316-2F03-CA4D-8F1B-C35F7EF3D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4F02F2-D560-8941-8142-747E50F9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4BBB01-3D35-F046-808D-2281CC29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BE59B5-E7DE-C945-BA05-5AE97E7D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8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3BBAE-281D-FC4A-B0C3-B0F81144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B31380-CAA0-FA42-9FEC-6163767F9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F7DEB1-0EAD-6B48-805C-F78E11E1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07C7-5FEC-FD45-9102-D30C1250FC5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4263AD-B219-8B4C-A22C-FCBDB199B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934AB4-4F41-D948-91B1-C697D16E2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FDDC-6B28-6F4B-AA5F-AC63034A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learwater.org/fishkey/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microsoft.com/office/2007/relationships/hdphoto" Target="../media/hdphoto1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1E9618-5778-E840-8F92-AC6E1A79E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B0AA-DA1A-D143-BD81-94CD10BB2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376" y="718326"/>
            <a:ext cx="10455349" cy="183348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Is the Hudson a River or an Estuary </a:t>
            </a:r>
            <a:r>
              <a:rPr lang="mr-IN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–</a:t>
            </a:r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b="1" smtClean="0">
                <a:solidFill>
                  <a:schemeClr val="bg1"/>
                </a:solidFill>
                <a:latin typeface="Avenir Next" panose="020B0503020202020204" pitchFamily="34" charset="0"/>
              </a:rPr>
              <a:t>An Introduction </a:t>
            </a:r>
            <a:endParaRPr 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25F960-5F38-0742-8179-01F89CBA9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784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A Day in the Life of the Hudson and Harbor ‘Investigation’</a:t>
            </a:r>
          </a:p>
        </p:txBody>
      </p:sp>
      <p:pic>
        <p:nvPicPr>
          <p:cNvPr id="4" name="Picture 3" descr="LamontLogo_72dpi.jpg"/>
          <p:cNvPicPr>
            <a:picLocks noChangeAspect="1"/>
          </p:cNvPicPr>
          <p:nvPr/>
        </p:nvPicPr>
        <p:blipFill>
          <a:blip r:embed="rId4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707" y="6152906"/>
            <a:ext cx="4974330" cy="621792"/>
          </a:xfrm>
          <a:prstGeom prst="rect">
            <a:avLst/>
          </a:prstGeom>
        </p:spPr>
      </p:pic>
      <p:pic>
        <p:nvPicPr>
          <p:cNvPr id="6" name="Picture 7" descr="DEC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2030"/>
            <a:ext cx="2778799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0" descr="Description: NERRS_Logo_4C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552" y="6099100"/>
            <a:ext cx="539187" cy="69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14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 descr="Inwoodminno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586" y="1409955"/>
            <a:ext cx="3192971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40" y="127880"/>
            <a:ext cx="11660514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Let’s Lay the Groundwork for Investigation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#1 </a:t>
            </a:r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by  checking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in with some Hudson residents!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50873" y="1583990"/>
            <a:ext cx="235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Tools for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investigation  #1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E4CFED29-5D29-2847-A2E4-261A1F064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737" y="1409955"/>
            <a:ext cx="4723617" cy="5409419"/>
          </a:xfrm>
        </p:spPr>
      </p:pic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1802B1F-E999-9F48-99E0-67EB2B0AE610}"/>
              </a:ext>
            </a:extLst>
          </p:cNvPr>
          <p:cNvCxnSpPr>
            <a:cxnSpLocks/>
          </p:cNvCxnSpPr>
          <p:nvPr/>
        </p:nvCxnSpPr>
        <p:spPr>
          <a:xfrm>
            <a:off x="5221761" y="2422328"/>
            <a:ext cx="2558754" cy="1547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2820391" y="2422328"/>
            <a:ext cx="2048332" cy="1824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" name="Picture 10" descr="FishCat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557" y="4186361"/>
            <a:ext cx="3316772" cy="26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Sein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5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How will we know what we catch? </a:t>
            </a:r>
            <a:endParaRPr lang="en-US" dirty="0"/>
          </a:p>
        </p:txBody>
      </p:sp>
      <p:pic>
        <p:nvPicPr>
          <p:cNvPr id="4" name="Picture 3" descr="Screen Shot 2020-05-16 at 5.09.5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359" y="1453537"/>
            <a:ext cx="5950454" cy="5124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6794" y="1921520"/>
            <a:ext cx="3235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Next" panose="020B0503020202020204" pitchFamily="34" charset="0"/>
                <a:cs typeface="Aviner next"/>
              </a:rPr>
              <a:t>We can use a </a:t>
            </a:r>
          </a:p>
          <a:p>
            <a:endParaRPr lang="en-US" sz="2400" dirty="0">
              <a:solidFill>
                <a:srgbClr val="FFFF00"/>
              </a:solidFill>
              <a:latin typeface="Avenir Next" panose="020B0503020202020204" pitchFamily="34" charset="0"/>
              <a:cs typeface="Aviner next"/>
            </a:endParaRPr>
          </a:p>
          <a:p>
            <a:r>
              <a:rPr lang="en-US" sz="2400" dirty="0">
                <a:solidFill>
                  <a:srgbClr val="FFFF00"/>
                </a:solidFill>
                <a:latin typeface="Avenir Next" panose="020B0503020202020204" pitchFamily="34" charset="0"/>
                <a:cs typeface="Aviner next"/>
              </a:rPr>
              <a:t>DICHOTOMOUS KEY</a:t>
            </a:r>
          </a:p>
          <a:p>
            <a:endParaRPr lang="en-US" sz="2400" dirty="0">
              <a:solidFill>
                <a:srgbClr val="FFFF00"/>
              </a:solidFill>
              <a:latin typeface="Avenir Next" panose="020B0503020202020204" pitchFamily="34" charset="0"/>
              <a:cs typeface="Aviner next"/>
            </a:endParaRPr>
          </a:p>
          <a:p>
            <a:r>
              <a:rPr lang="en-US" sz="2400" dirty="0">
                <a:solidFill>
                  <a:srgbClr val="FFFF00"/>
                </a:solidFill>
                <a:latin typeface="Avenir Next" panose="020B0503020202020204" pitchFamily="34" charset="0"/>
                <a:cs typeface="Aviner next"/>
              </a:rPr>
              <a:t>Based on a series of questions</a:t>
            </a:r>
            <a:r>
              <a:rPr lang="mr-IN" sz="2400" dirty="0">
                <a:solidFill>
                  <a:srgbClr val="FFFF00"/>
                </a:solidFill>
                <a:latin typeface="Avenir Next" panose="020B0503020202020204" pitchFamily="34" charset="0"/>
                <a:cs typeface="Aviner next"/>
              </a:rPr>
              <a:t>…</a:t>
            </a:r>
            <a:endParaRPr lang="en-US" sz="2400" dirty="0">
              <a:solidFill>
                <a:srgbClr val="FFFF00"/>
              </a:solidFill>
              <a:latin typeface="Avenir Next" panose="020B0503020202020204" pitchFamily="34" charset="0"/>
              <a:cs typeface="Aviner next"/>
            </a:endParaRPr>
          </a:p>
          <a:p>
            <a:r>
              <a:rPr lang="en-US" sz="2400" dirty="0">
                <a:solidFill>
                  <a:srgbClr val="FFFF00"/>
                </a:solidFill>
                <a:latin typeface="Avenir Next" panose="020B0503020202020204" pitchFamily="34" charset="0"/>
                <a:cs typeface="Aviner next"/>
              </a:rPr>
              <a:t>is it A or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853" y="1690688"/>
            <a:ext cx="204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Next" panose="020B0503020202020204" pitchFamily="34" charset="0"/>
                <a:cs typeface="Aviner next"/>
              </a:rPr>
              <a:t>Tool # 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01505" y="2152353"/>
            <a:ext cx="1489099" cy="825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8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18" y="365125"/>
            <a:ext cx="11044894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Let’s try it out together</a:t>
            </a:r>
            <a:r>
              <a:rPr lang="mr-IN" b="1" dirty="0">
                <a:solidFill>
                  <a:schemeClr val="bg1"/>
                </a:solidFill>
                <a:latin typeface="Avenir Next" panose="020B0503020202020204" pitchFamily="34" charset="0"/>
              </a:rPr>
              <a:t>…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here is our fish</a:t>
            </a:r>
            <a:endParaRPr lang="en-US" dirty="0"/>
          </a:p>
        </p:txBody>
      </p:sp>
      <p:pic>
        <p:nvPicPr>
          <p:cNvPr id="4" name="Picture 3" descr="Screen Shot 2020-05-16 at 5.09.58 PM.pn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996" y="5035402"/>
            <a:ext cx="2116564" cy="1822597"/>
          </a:xfrm>
          <a:prstGeom prst="rect">
            <a:avLst/>
          </a:prstGeom>
        </p:spPr>
      </p:pic>
      <p:pic>
        <p:nvPicPr>
          <p:cNvPr id="8" name="Picture 7" descr="mummichog1_VIM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450" y="1625009"/>
            <a:ext cx="9694826" cy="3344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6046" y="5767942"/>
            <a:ext cx="860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Next" panose="020B0503020202020204" pitchFamily="34" charset="0"/>
              </a:rPr>
              <a:t>First let’s  describe our fish and then check out the </a:t>
            </a:r>
            <a:r>
              <a:rPr lang="en-US" sz="2400" b="1" dirty="0">
                <a:solidFill>
                  <a:srgbClr val="FFFF00"/>
                </a:solidFill>
                <a:latin typeface="Avenir Next" panose="020B0503020202020204" pitchFamily="34" charset="0"/>
                <a:hlinkClick r:id="rId3"/>
              </a:rPr>
              <a:t>fish </a:t>
            </a:r>
            <a:r>
              <a:rPr lang="en-US" sz="2400" b="1" dirty="0" smtClean="0">
                <a:solidFill>
                  <a:srgbClr val="FFFF00"/>
                </a:solidFill>
                <a:latin typeface="Avenir Next" panose="020B0503020202020204" pitchFamily="34" charset="0"/>
                <a:hlinkClick r:id="rId3"/>
              </a:rPr>
              <a:t>key</a:t>
            </a:r>
            <a:endParaRPr lang="en-US" sz="2400" b="1" dirty="0">
              <a:solidFill>
                <a:srgbClr val="FFFF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7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4371"/>
            <a:ext cx="10515600" cy="469533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  <a:t>This is the end of Lesson 1 and we are prepared for the investigation #1</a:t>
            </a:r>
            <a:b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</a:br>
            <a:r>
              <a:rPr lang="en-US" b="1" dirty="0">
                <a:solidFill>
                  <a:srgbClr val="FFFFFF"/>
                </a:solidFill>
                <a:latin typeface="Aviner next"/>
                <a:cs typeface="Aviner next"/>
              </a:rPr>
              <a:t/>
            </a:r>
            <a:br>
              <a:rPr lang="en-US" b="1" dirty="0">
                <a:solidFill>
                  <a:srgbClr val="FFFFFF"/>
                </a:solidFill>
                <a:latin typeface="Aviner next"/>
                <a:cs typeface="Aviner next"/>
              </a:rPr>
            </a:br>
            <a: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  <a:t>Be sure to check out investigations #2 and #3</a:t>
            </a:r>
            <a:r>
              <a:rPr lang="en-US" b="1" dirty="0">
                <a:solidFill>
                  <a:srgbClr val="FFFFFF"/>
                </a:solidFill>
                <a:latin typeface="Aviner next"/>
                <a:cs typeface="Aviner next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  <a:t>after that!</a:t>
            </a:r>
            <a:b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</a:br>
            <a:r>
              <a:rPr lang="en-US" b="1" dirty="0" err="1" smtClean="0">
                <a:solidFill>
                  <a:srgbClr val="FFFFFF"/>
                </a:solidFill>
                <a:latin typeface="Aviner next"/>
                <a:cs typeface="Aviner next"/>
              </a:rPr>
              <a:t>www.ldeo.columbia.edu</a:t>
            </a:r>
            <a: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  <a:t>/</a:t>
            </a:r>
            <a:r>
              <a:rPr lang="en-US" b="1" dirty="0" err="1" smtClean="0">
                <a:solidFill>
                  <a:srgbClr val="FFFFFF"/>
                </a:solidFill>
                <a:latin typeface="Aviner next"/>
                <a:cs typeface="Aviner next"/>
              </a:rPr>
              <a:t>dayinthelife</a:t>
            </a:r>
            <a:r>
              <a:rPr lang="en-US" b="1" dirty="0" smtClean="0">
                <a:solidFill>
                  <a:srgbClr val="FFFFFF"/>
                </a:solidFill>
                <a:latin typeface="Aviner next"/>
                <a:cs typeface="Aviner next"/>
              </a:rPr>
              <a:t>/</a:t>
            </a:r>
            <a:endParaRPr lang="en-US" b="1" dirty="0">
              <a:solidFill>
                <a:srgbClr val="FFFFFF"/>
              </a:solidFill>
              <a:latin typeface="Aviner next"/>
              <a:cs typeface="Aviner next"/>
            </a:endParaRPr>
          </a:p>
        </p:txBody>
      </p:sp>
    </p:spTree>
    <p:extLst>
      <p:ext uri="{BB962C8B-B14F-4D97-AF65-F5344CB8AC3E}">
        <p14:creationId xmlns:p14="http://schemas.microsoft.com/office/powerpoint/2010/main" val="219573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EAA39-1BE6-344E-8ED3-93124117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591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We all have a ‘Water Address’! </a:t>
            </a:r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What is yours?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5A6FC3-1A37-9247-A6D8-D1A986E7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8" y="2602688"/>
            <a:ext cx="11625943" cy="342074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Can you name the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closest waterbody 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to your home?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There are many types of water bodies -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ocean, lake, river, stream, </a:t>
            </a:r>
            <a:r>
              <a:rPr lang="en-US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estuaries..</a:t>
            </a:r>
            <a:r>
              <a:rPr lang="en-US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.</a:t>
            </a:r>
            <a:endParaRPr lang="en-US" dirty="0">
              <a:solidFill>
                <a:srgbClr val="FFFF00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C1CC2E-6CA9-1F4A-BD6F-07876E373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383" y="978694"/>
            <a:ext cx="2759588" cy="275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6C4398-BB61-284B-9C3D-3AF04B32B39D}"/>
              </a:ext>
            </a:extLst>
          </p:cNvPr>
          <p:cNvSpPr txBox="1"/>
          <p:nvPr/>
        </p:nvSpPr>
        <p:spPr>
          <a:xfrm>
            <a:off x="11353799" y="3738282"/>
            <a:ext cx="555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1216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160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Here is a watershed map of the U.S.</a:t>
            </a:r>
            <a:endParaRPr lang="en-US" dirty="0"/>
          </a:p>
        </p:txBody>
      </p:sp>
      <p:pic>
        <p:nvPicPr>
          <p:cNvPr id="4" name="Picture 3" descr="USStreamsWaterw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298" y="1345721"/>
            <a:ext cx="9238349" cy="5512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804" y="5668603"/>
            <a:ext cx="305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Can you tell us what a watershed is?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460160" y="2452022"/>
            <a:ext cx="2365040" cy="766257"/>
            <a:chOff x="9460160" y="2452022"/>
            <a:chExt cx="2365040" cy="766257"/>
          </a:xfrm>
        </p:grpSpPr>
        <p:sp>
          <p:nvSpPr>
            <p:cNvPr id="5" name="Oval 4"/>
            <p:cNvSpPr/>
            <p:nvPr/>
          </p:nvSpPr>
          <p:spPr>
            <a:xfrm>
              <a:off x="9460160" y="2452022"/>
              <a:ext cx="372274" cy="766257"/>
            </a:xfrm>
            <a:prstGeom prst="ellipse">
              <a:avLst/>
            </a:prstGeom>
            <a:noFill/>
            <a:ln w="952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70405" y="2452022"/>
              <a:ext cx="15547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Here is our watershed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9832434" y="2714739"/>
              <a:ext cx="437971" cy="20798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17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01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8" t="3193" r="11018" b="2634"/>
          <a:stretch/>
        </p:blipFill>
        <p:spPr>
          <a:xfrm>
            <a:off x="7899890" y="0"/>
            <a:ext cx="4292110" cy="68424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E20A328D-0C95-C74D-AEB2-248CC534D646}"/>
              </a:ext>
            </a:extLst>
          </p:cNvPr>
          <p:cNvSpPr txBox="1">
            <a:spLocks/>
          </p:cNvSpPr>
          <p:nvPr/>
        </p:nvSpPr>
        <p:spPr>
          <a:xfrm>
            <a:off x="570465" y="218931"/>
            <a:ext cx="71159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What is </a:t>
            </a:r>
            <a:r>
              <a:rPr lang="en-US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your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‘Water Address’?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466" y="1692412"/>
            <a:ext cx="74496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  <a:cs typeface="Avenir New"/>
              </a:rPr>
              <a:t>Hudson River Watershed:</a:t>
            </a:r>
          </a:p>
          <a:p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  <a:cs typeface="Avenir New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  <a:cs typeface="Avenir New"/>
              </a:rPr>
              <a:t>Drains into the Atlantic Ocean </a:t>
            </a:r>
          </a:p>
          <a:p>
            <a:pPr lvl="1"/>
            <a:endParaRPr lang="en-US" sz="2800" dirty="0">
              <a:solidFill>
                <a:srgbClr val="FFFF00"/>
              </a:solidFill>
              <a:latin typeface="Avenir Next" panose="020B0503020202020204" pitchFamily="34" charset="0"/>
              <a:cs typeface="Avenir New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  <a:cs typeface="Avenir New"/>
              </a:rPr>
              <a:t>Starts at many different locations! 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  <a:cs typeface="Avenir New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  <a:cs typeface="Avenir New"/>
              </a:rPr>
              <a:t>The highest point in our watershed: 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  <a:cs typeface="Avenir New"/>
              </a:rPr>
              <a:t>Mount Marcy in the Adirondacks</a:t>
            </a:r>
          </a:p>
          <a:p>
            <a:pPr lvl="1"/>
            <a:endParaRPr lang="en-US" sz="2800" dirty="0">
              <a:solidFill>
                <a:schemeClr val="bg1"/>
              </a:solidFill>
              <a:latin typeface="Avenir Next" panose="020B0503020202020204" pitchFamily="34" charset="0"/>
              <a:cs typeface="Avenir New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Next" panose="020B0503020202020204" pitchFamily="34" charset="0"/>
                <a:cs typeface="Avenir New"/>
              </a:rPr>
              <a:t>Where are you in the watershed?</a:t>
            </a:r>
            <a:endParaRPr lang="en-US" sz="2800" dirty="0">
              <a:solidFill>
                <a:srgbClr val="FFFF00"/>
              </a:solidFill>
              <a:latin typeface="Avenir Next" panose="020B0503020202020204" pitchFamily="34" charset="0"/>
              <a:cs typeface="Avenir New"/>
            </a:endParaRPr>
          </a:p>
        </p:txBody>
      </p:sp>
    </p:spTree>
    <p:extLst>
      <p:ext uri="{BB962C8B-B14F-4D97-AF65-F5344CB8AC3E}">
        <p14:creationId xmlns:p14="http://schemas.microsoft.com/office/powerpoint/2010/main" val="3831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EAA39-1BE6-344E-8ED3-93124117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591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Is the Hudson a River or an Estuary?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5A6FC3-1A37-9247-A6D8-D1A986E7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3" y="1843088"/>
            <a:ext cx="1190897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Some call the Hudson a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River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 while others call the Hudson an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Estuary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… Which is it?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venir Next" panose="020B0503020202020204" pitchFamily="34" charset="0"/>
            </a:endParaRPr>
          </a:p>
          <a:p>
            <a:pPr lvl="2"/>
            <a:r>
              <a:rPr lang="en-US" sz="2800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What </a:t>
            </a: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</a:rPr>
              <a:t>defines a 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River</a:t>
            </a: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</a:rPr>
              <a:t>? </a:t>
            </a:r>
            <a:endParaRPr lang="en-US" sz="2800" dirty="0" smtClean="0">
              <a:solidFill>
                <a:srgbClr val="FFFF00"/>
              </a:solidFill>
              <a:latin typeface="Avenir Next" panose="020B0503020202020204" pitchFamily="34" charset="0"/>
            </a:endParaRPr>
          </a:p>
          <a:p>
            <a:pPr lvl="2"/>
            <a:r>
              <a:rPr lang="en-US" sz="2800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What </a:t>
            </a: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</a:rPr>
              <a:t>defines an 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Estuary</a:t>
            </a:r>
            <a:r>
              <a:rPr lang="en-US" sz="2800" dirty="0">
                <a:solidFill>
                  <a:srgbClr val="FFFF00"/>
                </a:solidFill>
                <a:latin typeface="Avenir Next" panose="020B0503020202020204" pitchFamily="34" charset="0"/>
              </a:rPr>
              <a:t>? </a:t>
            </a:r>
            <a:endParaRPr lang="en-US" sz="2800" dirty="0" smtClean="0">
              <a:solidFill>
                <a:srgbClr val="FFFF00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	</a:t>
            </a:r>
            <a:r>
              <a:rPr lang="en-US" b="1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STOP</a:t>
            </a:r>
            <a:r>
              <a:rPr lang="en-US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  in your packets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	</a:t>
            </a:r>
            <a:r>
              <a:rPr lang="en-US" dirty="0" smtClean="0">
                <a:solidFill>
                  <a:srgbClr val="FFFF00"/>
                </a:solidFill>
                <a:latin typeface="Avenir Next" panose="020B0503020202020204" pitchFamily="34" charset="0"/>
              </a:rPr>
              <a:t>develop a model for each!</a:t>
            </a: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5" descr="IMG_9491s.JPG">
            <a:extLst>
              <a:ext uri="{FF2B5EF4-FFF2-40B4-BE49-F238E27FC236}">
                <a16:creationId xmlns="" xmlns:a16="http://schemas.microsoft.com/office/drawing/2014/main" id="{C05C2886-5965-B547-8601-B7E03782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2967038"/>
            <a:ext cx="5854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84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637" y="470169"/>
            <a:ext cx="6257704" cy="44514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Develop your model of what are the critical pieces that define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river and define an estuary?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Syste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26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2637" y="6071905"/>
            <a:ext cx="519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 Source: San Diego County Office of Education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02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EAA39-1BE6-344E-8ED3-93124117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0791" y="20509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Hudson Geography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5A6FC3-1A37-9247-A6D8-D1A986E7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89" y="1735749"/>
            <a:ext cx="9366922" cy="42919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Some call the Hudson a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River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 while others call the Hudson an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Estuary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… We are going to begin an </a:t>
            </a:r>
            <a:r>
              <a:rPr lang="en-US" b="1" dirty="0">
                <a:solidFill>
                  <a:srgbClr val="FFFF00"/>
                </a:solidFill>
                <a:latin typeface="Avenir Next" panose="020B0503020202020204" pitchFamily="34" charset="0"/>
              </a:rPr>
              <a:t>investigation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 to decide!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	What defines a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River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	What defines an 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Estuary</a:t>
            </a:r>
            <a:r>
              <a:rPr lang="en-US" dirty="0">
                <a:solidFill>
                  <a:srgbClr val="FFFF00"/>
                </a:solidFill>
                <a:latin typeface="Avenir Next" panose="020B0503020202020204" pitchFamily="34" charset="0"/>
              </a:rPr>
              <a:t>?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EF21407-465F-9A4A-9502-8B6C18C915FF}"/>
              </a:ext>
            </a:extLst>
          </p:cNvPr>
          <p:cNvGrpSpPr/>
          <p:nvPr/>
        </p:nvGrpSpPr>
        <p:grpSpPr>
          <a:xfrm>
            <a:off x="9843150" y="0"/>
            <a:ext cx="1961750" cy="6858000"/>
            <a:chOff x="9820469" y="0"/>
            <a:chExt cx="1961750" cy="6858000"/>
          </a:xfrm>
        </p:grpSpPr>
        <p:sp>
          <p:nvSpPr>
            <p:cNvPr id="11" name="Text Box 22">
              <a:extLst>
                <a:ext uri="{FF2B5EF4-FFF2-40B4-BE49-F238E27FC236}">
                  <a16:creationId xmlns="" xmlns:a16="http://schemas.microsoft.com/office/drawing/2014/main" id="{C5C1C3E7-0E09-AE4E-AD4D-E4B399FA2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5882" y="0"/>
              <a:ext cx="115633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ahoma" panose="020B0604030504040204" pitchFamily="34" charset="0"/>
                </a:rPr>
                <a:t> 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7" name="Picture 6" descr="DayinLifePredictionmap">
              <a:extLst>
                <a:ext uri="{FF2B5EF4-FFF2-40B4-BE49-F238E27FC236}">
                  <a16:creationId xmlns="" xmlns:a16="http://schemas.microsoft.com/office/drawing/2014/main" id="{1E32538E-1B4D-D746-B79C-3C456714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469" y="0"/>
              <a:ext cx="1552021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 Box 24">
            <a:extLst>
              <a:ext uri="{FF2B5EF4-FFF2-40B4-BE49-F238E27FC236}">
                <a16:creationId xmlns="" xmlns:a16="http://schemas.microsoft.com/office/drawing/2014/main" id="{1303A460-74EF-EA48-A81C-61F740E2DE84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10330092" y="2436466"/>
            <a:ext cx="704643" cy="25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Albany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22">
            <a:extLst>
              <a:ext uri="{FF2B5EF4-FFF2-40B4-BE49-F238E27FC236}">
                <a16:creationId xmlns="" xmlns:a16="http://schemas.microsoft.com/office/drawing/2014/main" id="{A945C67B-11F6-8947-8873-6048CFFCB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9669" y="4332026"/>
            <a:ext cx="1156337" cy="2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Poughkeepsie 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="" xmlns:a16="http://schemas.microsoft.com/office/drawing/2014/main" id="{F6C632ED-37B4-AE44-8C42-C74D3A0866F0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10553611" y="6210243"/>
            <a:ext cx="1228608" cy="4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New York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magnifying_glass_wood_handle copy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7" b="100000" l="521" r="96224">
                        <a14:foregroundMark x1="67708" y1="65657" x2="67708" y2="65657"/>
                        <a14:backgroundMark x1="64063" y1="85354" x2="64063" y2="8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0482" flipH="1">
            <a:off x="6513640" y="2917004"/>
            <a:ext cx="2811632" cy="2231666"/>
          </a:xfrm>
          <a:prstGeom prst="rect">
            <a:avLst/>
          </a:prstGeom>
        </p:spPr>
      </p:pic>
      <p:sp>
        <p:nvSpPr>
          <p:cNvPr id="18" name="Text Box 24">
            <a:extLst>
              <a:ext uri="{FF2B5EF4-FFF2-40B4-BE49-F238E27FC236}">
                <a16:creationId xmlns="" xmlns:a16="http://schemas.microsoft.com/office/drawing/2014/main" id="{770E55D3-9B59-5F47-9062-61E70458478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750166" y="5496954"/>
            <a:ext cx="704643" cy="25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Albany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22">
            <a:extLst>
              <a:ext uri="{FF2B5EF4-FFF2-40B4-BE49-F238E27FC236}">
                <a16:creationId xmlns="" xmlns:a16="http://schemas.microsoft.com/office/drawing/2014/main" id="{1B7E385E-4C0F-594F-AC29-036718BF2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220" y="5582274"/>
            <a:ext cx="1156337" cy="2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Poughkeepsie 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23">
            <a:extLst>
              <a:ext uri="{FF2B5EF4-FFF2-40B4-BE49-F238E27FC236}">
                <a16:creationId xmlns="" xmlns:a16="http://schemas.microsoft.com/office/drawing/2014/main" id="{E2A3663E-0F55-054E-A008-0B50442DD46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424155" y="5157578"/>
            <a:ext cx="1228608" cy="4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New York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326B93D-2D3A-C04C-8FC6-23859CDD1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625" y="0"/>
            <a:ext cx="736871" cy="7368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D01F8D0-13CA-6049-8E73-80DA30848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8027" y="6027669"/>
            <a:ext cx="736871" cy="7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7454 L -0.36784 0.3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20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0.02153 L 0.13398 -0.111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EAA39-1BE6-344E-8ED3-93124117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-100568"/>
            <a:ext cx="113538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Estuary VS. River Principles &amp; Concepts</a:t>
            </a:r>
          </a:p>
        </p:txBody>
      </p:sp>
      <p:pic>
        <p:nvPicPr>
          <p:cNvPr id="2049" name="Picture 1" descr="page1image6882320">
            <a:extLst>
              <a:ext uri="{FF2B5EF4-FFF2-40B4-BE49-F238E27FC236}">
                <a16:creationId xmlns="" xmlns:a16="http://schemas.microsoft.com/office/drawing/2014/main" id="{45431584-5715-0F45-8B08-EA8105A6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59829"/>
            <a:ext cx="856469" cy="16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8000" y="1346729"/>
            <a:ext cx="8826500" cy="524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93498"/>
              </p:ext>
            </p:extLst>
          </p:nvPr>
        </p:nvGraphicFramePr>
        <p:xfrm>
          <a:off x="1788460" y="1103261"/>
          <a:ext cx="9254301" cy="56908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99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943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73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ESTUARIES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8787">
                <a:tc>
                  <a:txBody>
                    <a:bodyPr/>
                    <a:lstStyle/>
                    <a:p>
                      <a:r>
                        <a:rPr lang="en-US" sz="2400" dirty="0"/>
                        <a:t>Connect directly to the ocean so water is both </a:t>
                      </a:r>
                      <a:r>
                        <a:rPr lang="en-US" sz="2400" b="1" dirty="0"/>
                        <a:t>salty</a:t>
                      </a:r>
                      <a:r>
                        <a:rPr lang="en-US" sz="2400" b="1" baseline="0" dirty="0"/>
                        <a:t> &amp; fresh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 large body</a:t>
                      </a:r>
                      <a:r>
                        <a:rPr lang="en-US" sz="2400" baseline="0" dirty="0"/>
                        <a:t> of </a:t>
                      </a:r>
                      <a:r>
                        <a:rPr lang="en-US" sz="2400" b="1" dirty="0"/>
                        <a:t>fresh</a:t>
                      </a:r>
                      <a:r>
                        <a:rPr lang="en-US" sz="2400" dirty="0"/>
                        <a:t> flowing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8787">
                <a:tc>
                  <a:txBody>
                    <a:bodyPr/>
                    <a:lstStyle/>
                    <a:p>
                      <a:r>
                        <a:rPr lang="en-US" sz="2400" b="1" dirty="0"/>
                        <a:t>Flow</a:t>
                      </a:r>
                      <a:r>
                        <a:rPr lang="en-US" sz="2400" b="1" baseline="0" dirty="0"/>
                        <a:t> two ways </a:t>
                      </a:r>
                      <a:r>
                        <a:rPr lang="en-US" sz="2400" baseline="0" dirty="0"/>
                        <a:t>due to tides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Flow one way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mr-IN" sz="2400" baseline="0" dirty="0"/>
                        <a:t>–</a:t>
                      </a:r>
                      <a:r>
                        <a:rPr lang="en-US" sz="2400" baseline="0" dirty="0"/>
                        <a:t>from  </a:t>
                      </a:r>
                      <a:r>
                        <a:rPr lang="en-US" sz="2400" dirty="0"/>
                        <a:t>higher</a:t>
                      </a:r>
                      <a:r>
                        <a:rPr lang="en-US" sz="2400" baseline="0" dirty="0"/>
                        <a:t> to lower elevation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41">
                <a:tc>
                  <a:txBody>
                    <a:bodyPr/>
                    <a:lstStyle/>
                    <a:p>
                      <a:r>
                        <a:rPr lang="en-US" sz="2400" b="1" dirty="0"/>
                        <a:t>Depth</a:t>
                      </a:r>
                      <a:r>
                        <a:rPr lang="en-US" sz="2400" dirty="0"/>
                        <a:t> determined </a:t>
                      </a:r>
                      <a:r>
                        <a:rPr lang="en-US" sz="2400" b="1" dirty="0"/>
                        <a:t>by tides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Depth</a:t>
                      </a:r>
                      <a:r>
                        <a:rPr lang="en-US" sz="2400" dirty="0"/>
                        <a:t> determined </a:t>
                      </a:r>
                      <a:r>
                        <a:rPr lang="en-US" sz="2400" b="1" dirty="0"/>
                        <a:t>by 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9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Ocean connection makes them </a:t>
                      </a:r>
                      <a:r>
                        <a:rPr lang="en-US" sz="2400" b="1" dirty="0"/>
                        <a:t>very dynamic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Generally </a:t>
                      </a:r>
                      <a:r>
                        <a:rPr lang="en-US" sz="2400" b="1" baseline="0" dirty="0"/>
                        <a:t>consistent</a:t>
                      </a:r>
                      <a:r>
                        <a:rPr lang="en-US" sz="2400" baseline="0" dirty="0"/>
                        <a:t> water conditions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7104">
                <a:tc>
                  <a:txBody>
                    <a:bodyPr/>
                    <a:lstStyle/>
                    <a:p>
                      <a:r>
                        <a:rPr lang="en-US" sz="2400" b="1" dirty="0"/>
                        <a:t>Highly complex </a:t>
                      </a:r>
                      <a:r>
                        <a:rPr lang="en-US" sz="2400" dirty="0"/>
                        <a:t>with varied habitats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Less complex </a:t>
                      </a:r>
                      <a:r>
                        <a:rPr lang="en-US" sz="2400" b="0" dirty="0"/>
                        <a:t>with</a:t>
                      </a:r>
                      <a:r>
                        <a:rPr lang="en-US" sz="2400" b="0" baseline="0" dirty="0"/>
                        <a:t> fewer </a:t>
                      </a:r>
                      <a:r>
                        <a:rPr lang="en-US" sz="2400" dirty="0"/>
                        <a:t>habitats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7104">
                <a:tc>
                  <a:txBody>
                    <a:bodyPr/>
                    <a:lstStyle/>
                    <a:p>
                      <a:r>
                        <a:rPr lang="en-US" sz="2400" b="1" dirty="0"/>
                        <a:t>Species</a:t>
                      </a:r>
                      <a:r>
                        <a:rPr lang="en-US" sz="2400" dirty="0"/>
                        <a:t> include freshwater, saltwater</a:t>
                      </a:r>
                      <a:r>
                        <a:rPr lang="en-US" sz="2400" baseline="0" dirty="0"/>
                        <a:t> &amp; estuarine (brackish)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Species</a:t>
                      </a:r>
                      <a:r>
                        <a:rPr lang="en-US" sz="2400" dirty="0"/>
                        <a:t> are freshwater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74064">
                <a:tc>
                  <a:txBody>
                    <a:bodyPr/>
                    <a:lstStyle/>
                    <a:p>
                      <a:r>
                        <a:rPr lang="en-US" sz="2400" b="1" dirty="0"/>
                        <a:t>People rely on them </a:t>
                      </a:r>
                      <a:r>
                        <a:rPr lang="en-US" sz="2400" dirty="0"/>
                        <a:t>for the</a:t>
                      </a:r>
                      <a:r>
                        <a:rPr lang="en-US" sz="2400" baseline="0" dirty="0"/>
                        <a:t> many </a:t>
                      </a:r>
                      <a:r>
                        <a:rPr lang="en-US" sz="2400" dirty="0"/>
                        <a:t>things they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provide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People rely on them</a:t>
                      </a:r>
                      <a:r>
                        <a:rPr lang="en-US" sz="2400" dirty="0"/>
                        <a:t> for the many things they provide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48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160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This is a view of our area </a:t>
            </a:r>
            <a:endParaRPr lang="en-US" dirty="0"/>
          </a:p>
        </p:txBody>
      </p:sp>
      <p:pic>
        <p:nvPicPr>
          <p:cNvPr id="6" name="OverviewHuds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5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33483</TotalTime>
  <Words>927</Words>
  <Application>Microsoft Macintosh PowerPoint</Application>
  <PresentationFormat>Custom</PresentationFormat>
  <Paragraphs>137</Paragraphs>
  <Slides>14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Is the Hudson a River or an Estuary – An Introduction </vt:lpstr>
      <vt:lpstr>We all have a ‘Water Address’!  What is yours?</vt:lpstr>
      <vt:lpstr>Here is a watershed map of the U.S.</vt:lpstr>
      <vt:lpstr>PowerPoint Presentation</vt:lpstr>
      <vt:lpstr>Is the Hudson a River or an Estuary? </vt:lpstr>
      <vt:lpstr>Develop your model of what are the critical pieces that define a river and define an estuary?</vt:lpstr>
      <vt:lpstr>Hudson Geography </vt:lpstr>
      <vt:lpstr>Estuary VS. River Principles &amp; Concepts</vt:lpstr>
      <vt:lpstr>This is a view of our area </vt:lpstr>
      <vt:lpstr>Let’s Lay the Groundwork for Investigation #1 by  checking in with some Hudson residents!</vt:lpstr>
      <vt:lpstr>PowerPoint Presentation</vt:lpstr>
      <vt:lpstr>How will we know what we catch? </vt:lpstr>
      <vt:lpstr>Let’s try it out together…here is our fish</vt:lpstr>
      <vt:lpstr>This is the end of Lesson 1 and we are prepared for the investigation #1  Be sure to check out investigations #2 and #3 after that! www.ldeo.columbia.edu/dayinthelife/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Laurel Zaima</dc:creator>
  <cp:lastModifiedBy>Margie Turrin</cp:lastModifiedBy>
  <cp:revision>616</cp:revision>
  <dcterms:created xsi:type="dcterms:W3CDTF">2020-03-23T21:00:07Z</dcterms:created>
  <dcterms:modified xsi:type="dcterms:W3CDTF">2021-10-12T10:42:07Z</dcterms:modified>
</cp:coreProperties>
</file>