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30"/>
  </p:notesMasterIdLst>
  <p:sldIdLst>
    <p:sldId id="337" r:id="rId2"/>
    <p:sldId id="295" r:id="rId3"/>
    <p:sldId id="289" r:id="rId4"/>
    <p:sldId id="296" r:id="rId5"/>
    <p:sldId id="320" r:id="rId6"/>
    <p:sldId id="299" r:id="rId7"/>
    <p:sldId id="287" r:id="rId8"/>
    <p:sldId id="290" r:id="rId9"/>
    <p:sldId id="260" r:id="rId10"/>
    <p:sldId id="321" r:id="rId11"/>
    <p:sldId id="263" r:id="rId12"/>
    <p:sldId id="323" r:id="rId13"/>
    <p:sldId id="324" r:id="rId14"/>
    <p:sldId id="282" r:id="rId15"/>
    <p:sldId id="325" r:id="rId16"/>
    <p:sldId id="333" r:id="rId17"/>
    <p:sldId id="329" r:id="rId18"/>
    <p:sldId id="284" r:id="rId19"/>
    <p:sldId id="297" r:id="rId20"/>
    <p:sldId id="330" r:id="rId21"/>
    <p:sldId id="294" r:id="rId22"/>
    <p:sldId id="318" r:id="rId23"/>
    <p:sldId id="332" r:id="rId24"/>
    <p:sldId id="312" r:id="rId25"/>
    <p:sldId id="315" r:id="rId26"/>
    <p:sldId id="305" r:id="rId27"/>
    <p:sldId id="335" r:id="rId28"/>
    <p:sldId id="336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5E5E5E"/>
    <a:srgbClr val="FFCC00"/>
    <a:srgbClr val="663300"/>
    <a:srgbClr val="036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59" autoAdjust="0"/>
    <p:restoredTop sz="90929"/>
  </p:normalViewPr>
  <p:slideViewPr>
    <p:cSldViewPr>
      <p:cViewPr varScale="1">
        <p:scale>
          <a:sx n="88" d="100"/>
          <a:sy n="88" d="100"/>
        </p:scale>
        <p:origin x="-5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65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E18BD29A-E4FF-F445-9B5C-D56C66BF89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591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6D6550-61C9-3144-BC28-FA4F8242EF76}" type="slidenum">
              <a:rPr lang="en-US"/>
              <a:pPr/>
              <a:t>2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86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839243-A4A0-9D44-9CC4-782BED0F963F}" type="slidenum">
              <a:rPr lang="en-US"/>
              <a:pPr/>
              <a:t>11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68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284F85-4EBB-2343-842F-AB7796CB2A10}" type="slidenum">
              <a:rPr lang="en-US"/>
              <a:pPr/>
              <a:t>12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41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B727E7-9E3F-A347-A8ED-B3FB8953E40C}" type="slidenum">
              <a:rPr lang="en-US"/>
              <a:pPr/>
              <a:t>13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63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0987A5-8774-B44B-911B-1E643BA85F2B}" type="slidenum">
              <a:rPr lang="en-US"/>
              <a:pPr/>
              <a:t>14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10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581226-21A2-024A-99AF-0D4977EE6F0F}" type="slidenum">
              <a:rPr lang="en-US"/>
              <a:pPr/>
              <a:t>15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68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A7D28C-EAB4-7445-B807-89D11DC0D946}" type="slidenum">
              <a:rPr lang="en-US"/>
              <a:pPr/>
              <a:t>16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8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D483D0-DA1B-8543-ADF7-292ABB445FA5}" type="slidenum">
              <a:rPr lang="en-US"/>
              <a:pPr/>
              <a:t>17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22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64C688-7CC4-FE4B-B977-F6BCBA83F80E}" type="slidenum">
              <a:rPr lang="en-US"/>
              <a:pPr/>
              <a:t>18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96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77A2BA-F7E6-CD48-ABB7-7D81C160DE36}" type="slidenum">
              <a:rPr lang="en-US"/>
              <a:pPr/>
              <a:t>19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96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23B03E-A61E-9142-9CFD-D1B5A44EC0A9}" type="slidenum">
              <a:rPr lang="en-US"/>
              <a:pPr/>
              <a:t>20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75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658A6D-64D0-BA4C-8BDB-D5B9B34639F9}" type="slidenum">
              <a:rPr lang="en-US"/>
              <a:pPr/>
              <a:t>3</a:t>
            </a:fld>
            <a:endParaRPr lang="en-U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73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49FA03-BAFD-844B-AE75-0ADA429D83C8}" type="slidenum">
              <a:rPr lang="en-US"/>
              <a:pPr/>
              <a:t>21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to fade from shot of glacier-filled valley to shot of Hudson north of Peekskill.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88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BCE084-90BE-134C-887B-C41363D26110}" type="slidenum">
              <a:rPr lang="en-US"/>
              <a:pPr/>
              <a:t>22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09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5103F7-7F85-D949-8978-C2CCBD270321}" type="slidenum">
              <a:rPr lang="en-US"/>
              <a:pPr/>
              <a:t>23</a:t>
            </a:fld>
            <a:endParaRPr lang="en-US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04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E28AB6-6167-8A40-9A8F-CEC5928AD946}" type="slidenum">
              <a:rPr lang="en-US"/>
              <a:pPr/>
              <a:t>24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38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4C5772-DFEE-1C4F-BF45-71DB76CA3B7A}" type="slidenum">
              <a:rPr lang="en-US"/>
              <a:pPr/>
              <a:t>25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18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C0AE21-8C47-944A-94BB-A074D6EF9113}" type="slidenum">
              <a:rPr lang="en-US"/>
              <a:pPr/>
              <a:t>26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18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FA908-9AF9-EA4D-9FE2-67DE9B5D9BB9}" type="slidenum">
              <a:rPr lang="en-US"/>
              <a:pPr/>
              <a:t>4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89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197411-71AD-0B43-8B88-F4695244BC7F}" type="slidenum">
              <a:rPr lang="en-US"/>
              <a:pPr/>
              <a:t>5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3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7BEE38-0201-644C-815E-DBED874AD49A}" type="slidenum">
              <a:rPr lang="en-US"/>
              <a:pPr/>
              <a:t>6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76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9F80C-455C-D946-A8F4-5C045B1C473D}" type="slidenum">
              <a:rPr lang="en-US"/>
              <a:pPr/>
              <a:t>7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77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FF0316-042A-0642-A543-41E2EDFBEA54}" type="slidenum">
              <a:rPr lang="en-US"/>
              <a:pPr/>
              <a:t>8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36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64AC8-C1AD-514D-A8B0-7AF35F1ABEC9}" type="slidenum">
              <a:rPr lang="en-US"/>
              <a:pPr/>
              <a:t>9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29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F1A716-85EE-2F4D-9A38-B7D73DA66E25}" type="slidenum">
              <a:rPr lang="en-US"/>
              <a:pPr/>
              <a:t>10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81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sp>
          <p:nvSpPr>
            <p:cNvPr id="6451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4516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6451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1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1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>
                  <a:gd name="T0" fmla="*/ 982 w 2296"/>
                  <a:gd name="T1" fmla="*/ 1061 h 1469"/>
                  <a:gd name="T2" fmla="*/ 1357 w 2296"/>
                  <a:gd name="T3" fmla="*/ 1012 h 1469"/>
                  <a:gd name="T4" fmla="*/ 1666 w 2296"/>
                  <a:gd name="T5" fmla="*/ 957 h 1469"/>
                  <a:gd name="T6" fmla="*/ 1916 w 2296"/>
                  <a:gd name="T7" fmla="*/ 897 h 1469"/>
                  <a:gd name="T8" fmla="*/ 2100 w 2296"/>
                  <a:gd name="T9" fmla="*/ 832 h 1469"/>
                  <a:gd name="T10" fmla="*/ 2220 w 2296"/>
                  <a:gd name="T11" fmla="*/ 756 h 1469"/>
                  <a:gd name="T12" fmla="*/ 2285 w 2296"/>
                  <a:gd name="T13" fmla="*/ 669 h 1469"/>
                  <a:gd name="T14" fmla="*/ 2290 w 2296"/>
                  <a:gd name="T15" fmla="*/ 560 h 1469"/>
                  <a:gd name="T16" fmla="*/ 2241 w 2296"/>
                  <a:gd name="T17" fmla="*/ 457 h 1469"/>
                  <a:gd name="T18" fmla="*/ 2144 w 2296"/>
                  <a:gd name="T19" fmla="*/ 364 h 1469"/>
                  <a:gd name="T20" fmla="*/ 2008 w 2296"/>
                  <a:gd name="T21" fmla="*/ 277 h 1469"/>
                  <a:gd name="T22" fmla="*/ 1769 w 2296"/>
                  <a:gd name="T23" fmla="*/ 157 h 1469"/>
                  <a:gd name="T24" fmla="*/ 1612 w 2296"/>
                  <a:gd name="T25" fmla="*/ 92 h 1469"/>
                  <a:gd name="T26" fmla="*/ 1476 w 2296"/>
                  <a:gd name="T27" fmla="*/ 43 h 1469"/>
                  <a:gd name="T28" fmla="*/ 1384 w 2296"/>
                  <a:gd name="T29" fmla="*/ 10 h 1469"/>
                  <a:gd name="T30" fmla="*/ 1346 w 2296"/>
                  <a:gd name="T31" fmla="*/ 0 h 1469"/>
                  <a:gd name="T32" fmla="*/ 1655 w 2296"/>
                  <a:gd name="T33" fmla="*/ 119 h 1469"/>
                  <a:gd name="T34" fmla="*/ 1948 w 2296"/>
                  <a:gd name="T35" fmla="*/ 255 h 1469"/>
                  <a:gd name="T36" fmla="*/ 2068 w 2296"/>
                  <a:gd name="T37" fmla="*/ 326 h 1469"/>
                  <a:gd name="T38" fmla="*/ 2171 w 2296"/>
                  <a:gd name="T39" fmla="*/ 402 h 1469"/>
                  <a:gd name="T40" fmla="*/ 2236 w 2296"/>
                  <a:gd name="T41" fmla="*/ 478 h 1469"/>
                  <a:gd name="T42" fmla="*/ 2263 w 2296"/>
                  <a:gd name="T43" fmla="*/ 560 h 1469"/>
                  <a:gd name="T44" fmla="*/ 2241 w 2296"/>
                  <a:gd name="T45" fmla="*/ 636 h 1469"/>
                  <a:gd name="T46" fmla="*/ 2171 w 2296"/>
                  <a:gd name="T47" fmla="*/ 702 h 1469"/>
                  <a:gd name="T48" fmla="*/ 2062 w 2296"/>
                  <a:gd name="T49" fmla="*/ 756 h 1469"/>
                  <a:gd name="T50" fmla="*/ 1921 w 2296"/>
                  <a:gd name="T51" fmla="*/ 800 h 1469"/>
                  <a:gd name="T52" fmla="*/ 1748 w 2296"/>
                  <a:gd name="T53" fmla="*/ 843 h 1469"/>
                  <a:gd name="T54" fmla="*/ 1351 w 2296"/>
                  <a:gd name="T55" fmla="*/ 908 h 1469"/>
                  <a:gd name="T56" fmla="*/ 923 w 2296"/>
                  <a:gd name="T57" fmla="*/ 968 h 1469"/>
                  <a:gd name="T58" fmla="*/ 521 w 2296"/>
                  <a:gd name="T59" fmla="*/ 1028 h 1469"/>
                  <a:gd name="T60" fmla="*/ 353 w 2296"/>
                  <a:gd name="T61" fmla="*/ 1066 h 1469"/>
                  <a:gd name="T62" fmla="*/ 206 w 2296"/>
                  <a:gd name="T63" fmla="*/ 1104 h 1469"/>
                  <a:gd name="T64" fmla="*/ 92 w 2296"/>
                  <a:gd name="T65" fmla="*/ 1148 h 1469"/>
                  <a:gd name="T66" fmla="*/ 22 w 2296"/>
                  <a:gd name="T67" fmla="*/ 1202 h 1469"/>
                  <a:gd name="T68" fmla="*/ 0 w 2296"/>
                  <a:gd name="T69" fmla="*/ 1262 h 1469"/>
                  <a:gd name="T70" fmla="*/ 27 w 2296"/>
                  <a:gd name="T71" fmla="*/ 1327 h 1469"/>
                  <a:gd name="T72" fmla="*/ 98 w 2296"/>
                  <a:gd name="T73" fmla="*/ 1382 h 1469"/>
                  <a:gd name="T74" fmla="*/ 196 w 2296"/>
                  <a:gd name="T75" fmla="*/ 1425 h 1469"/>
                  <a:gd name="T76" fmla="*/ 326 w 2296"/>
                  <a:gd name="T77" fmla="*/ 1469 h 1469"/>
                  <a:gd name="T78" fmla="*/ 217 w 2296"/>
                  <a:gd name="T79" fmla="*/ 1414 h 1469"/>
                  <a:gd name="T80" fmla="*/ 147 w 2296"/>
                  <a:gd name="T81" fmla="*/ 1360 h 1469"/>
                  <a:gd name="T82" fmla="*/ 120 w 2296"/>
                  <a:gd name="T83" fmla="*/ 1306 h 1469"/>
                  <a:gd name="T84" fmla="*/ 141 w 2296"/>
                  <a:gd name="T85" fmla="*/ 1257 h 1469"/>
                  <a:gd name="T86" fmla="*/ 212 w 2296"/>
                  <a:gd name="T87" fmla="*/ 1208 h 1469"/>
                  <a:gd name="T88" fmla="*/ 342 w 2296"/>
                  <a:gd name="T89" fmla="*/ 1164 h 1469"/>
                  <a:gd name="T90" fmla="*/ 527 w 2296"/>
                  <a:gd name="T91" fmla="*/ 1121 h 1469"/>
                  <a:gd name="T92" fmla="*/ 771 w 2296"/>
                  <a:gd name="T93" fmla="*/ 1088 h 1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452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452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4525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4526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4527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AD7E629-3F68-D048-9C51-6750A82769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99396-E536-9247-BF23-2CA943F47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1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45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45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FD1DC-7D66-B842-89B9-23536525B7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03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F758C7D-C747-0F44-8E98-C646E4715F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0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856C0FD-EA49-D845-9CBA-67561971F8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45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5888"/>
            <a:ext cx="403860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39AB09-0210-8D4C-8DF7-DE7C20FD3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38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D06F065-9FAE-8149-9EE8-657A9454C6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50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45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7DA4119-CF41-F845-97C6-C56061A36E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98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4872F7B-5F82-4C4A-BC04-B64A5F070A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48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D58A5C-31E5-664D-A998-AF15EB65A0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1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10644-64B8-CC4D-B2F5-8CF037067A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7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366E8-005C-A848-8DF3-04BBBFF870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2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C3704-906B-EF44-8E75-92DFF77A9B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6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90C25-987C-1A40-903A-E17469C7E4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2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557AE-41A1-794B-8F36-82EAE2522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20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4E73A-9898-B342-B886-3E33D97EB4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8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166BF-6E76-E94C-ACC5-2FD82BBFEA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1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4C14F-75EF-E24B-9B75-11BFF34B25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5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sp>
          <p:nvSpPr>
            <p:cNvPr id="63491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492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63493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4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5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6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7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98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>
                  <a:gd name="T0" fmla="*/ 982 w 2296"/>
                  <a:gd name="T1" fmla="*/ 1061 h 1469"/>
                  <a:gd name="T2" fmla="*/ 1357 w 2296"/>
                  <a:gd name="T3" fmla="*/ 1012 h 1469"/>
                  <a:gd name="T4" fmla="*/ 1666 w 2296"/>
                  <a:gd name="T5" fmla="*/ 957 h 1469"/>
                  <a:gd name="T6" fmla="*/ 1916 w 2296"/>
                  <a:gd name="T7" fmla="*/ 897 h 1469"/>
                  <a:gd name="T8" fmla="*/ 2100 w 2296"/>
                  <a:gd name="T9" fmla="*/ 832 h 1469"/>
                  <a:gd name="T10" fmla="*/ 2220 w 2296"/>
                  <a:gd name="T11" fmla="*/ 756 h 1469"/>
                  <a:gd name="T12" fmla="*/ 2285 w 2296"/>
                  <a:gd name="T13" fmla="*/ 669 h 1469"/>
                  <a:gd name="T14" fmla="*/ 2290 w 2296"/>
                  <a:gd name="T15" fmla="*/ 560 h 1469"/>
                  <a:gd name="T16" fmla="*/ 2241 w 2296"/>
                  <a:gd name="T17" fmla="*/ 457 h 1469"/>
                  <a:gd name="T18" fmla="*/ 2144 w 2296"/>
                  <a:gd name="T19" fmla="*/ 364 h 1469"/>
                  <a:gd name="T20" fmla="*/ 2008 w 2296"/>
                  <a:gd name="T21" fmla="*/ 277 h 1469"/>
                  <a:gd name="T22" fmla="*/ 1769 w 2296"/>
                  <a:gd name="T23" fmla="*/ 157 h 1469"/>
                  <a:gd name="T24" fmla="*/ 1612 w 2296"/>
                  <a:gd name="T25" fmla="*/ 92 h 1469"/>
                  <a:gd name="T26" fmla="*/ 1476 w 2296"/>
                  <a:gd name="T27" fmla="*/ 43 h 1469"/>
                  <a:gd name="T28" fmla="*/ 1384 w 2296"/>
                  <a:gd name="T29" fmla="*/ 10 h 1469"/>
                  <a:gd name="T30" fmla="*/ 1346 w 2296"/>
                  <a:gd name="T31" fmla="*/ 0 h 1469"/>
                  <a:gd name="T32" fmla="*/ 1655 w 2296"/>
                  <a:gd name="T33" fmla="*/ 119 h 1469"/>
                  <a:gd name="T34" fmla="*/ 1948 w 2296"/>
                  <a:gd name="T35" fmla="*/ 255 h 1469"/>
                  <a:gd name="T36" fmla="*/ 2068 w 2296"/>
                  <a:gd name="T37" fmla="*/ 326 h 1469"/>
                  <a:gd name="T38" fmla="*/ 2171 w 2296"/>
                  <a:gd name="T39" fmla="*/ 402 h 1469"/>
                  <a:gd name="T40" fmla="*/ 2236 w 2296"/>
                  <a:gd name="T41" fmla="*/ 478 h 1469"/>
                  <a:gd name="T42" fmla="*/ 2263 w 2296"/>
                  <a:gd name="T43" fmla="*/ 560 h 1469"/>
                  <a:gd name="T44" fmla="*/ 2241 w 2296"/>
                  <a:gd name="T45" fmla="*/ 636 h 1469"/>
                  <a:gd name="T46" fmla="*/ 2171 w 2296"/>
                  <a:gd name="T47" fmla="*/ 702 h 1469"/>
                  <a:gd name="T48" fmla="*/ 2062 w 2296"/>
                  <a:gd name="T49" fmla="*/ 756 h 1469"/>
                  <a:gd name="T50" fmla="*/ 1921 w 2296"/>
                  <a:gd name="T51" fmla="*/ 800 h 1469"/>
                  <a:gd name="T52" fmla="*/ 1748 w 2296"/>
                  <a:gd name="T53" fmla="*/ 843 h 1469"/>
                  <a:gd name="T54" fmla="*/ 1351 w 2296"/>
                  <a:gd name="T55" fmla="*/ 908 h 1469"/>
                  <a:gd name="T56" fmla="*/ 923 w 2296"/>
                  <a:gd name="T57" fmla="*/ 968 h 1469"/>
                  <a:gd name="T58" fmla="*/ 521 w 2296"/>
                  <a:gd name="T59" fmla="*/ 1028 h 1469"/>
                  <a:gd name="T60" fmla="*/ 353 w 2296"/>
                  <a:gd name="T61" fmla="*/ 1066 h 1469"/>
                  <a:gd name="T62" fmla="*/ 206 w 2296"/>
                  <a:gd name="T63" fmla="*/ 1104 h 1469"/>
                  <a:gd name="T64" fmla="*/ 92 w 2296"/>
                  <a:gd name="T65" fmla="*/ 1148 h 1469"/>
                  <a:gd name="T66" fmla="*/ 22 w 2296"/>
                  <a:gd name="T67" fmla="*/ 1202 h 1469"/>
                  <a:gd name="T68" fmla="*/ 0 w 2296"/>
                  <a:gd name="T69" fmla="*/ 1262 h 1469"/>
                  <a:gd name="T70" fmla="*/ 27 w 2296"/>
                  <a:gd name="T71" fmla="*/ 1327 h 1469"/>
                  <a:gd name="T72" fmla="*/ 98 w 2296"/>
                  <a:gd name="T73" fmla="*/ 1382 h 1469"/>
                  <a:gd name="T74" fmla="*/ 196 w 2296"/>
                  <a:gd name="T75" fmla="*/ 1425 h 1469"/>
                  <a:gd name="T76" fmla="*/ 326 w 2296"/>
                  <a:gd name="T77" fmla="*/ 1469 h 1469"/>
                  <a:gd name="T78" fmla="*/ 217 w 2296"/>
                  <a:gd name="T79" fmla="*/ 1414 h 1469"/>
                  <a:gd name="T80" fmla="*/ 147 w 2296"/>
                  <a:gd name="T81" fmla="*/ 1360 h 1469"/>
                  <a:gd name="T82" fmla="*/ 120 w 2296"/>
                  <a:gd name="T83" fmla="*/ 1306 h 1469"/>
                  <a:gd name="T84" fmla="*/ 141 w 2296"/>
                  <a:gd name="T85" fmla="*/ 1257 h 1469"/>
                  <a:gd name="T86" fmla="*/ 212 w 2296"/>
                  <a:gd name="T87" fmla="*/ 1208 h 1469"/>
                  <a:gd name="T88" fmla="*/ 342 w 2296"/>
                  <a:gd name="T89" fmla="*/ 1164 h 1469"/>
                  <a:gd name="T90" fmla="*/ 527 w 2296"/>
                  <a:gd name="T91" fmla="*/ 1121 h 1469"/>
                  <a:gd name="T92" fmla="*/ 771 w 2296"/>
                  <a:gd name="T93" fmla="*/ 1088 h 1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3499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500" name="Rectangle 1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50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350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350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fld id="{46BF0914-B80E-B24B-8F76-5E7C83FE3D5D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emf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microsoft.com/office/2007/relationships/hdphoto" Target="../media/hdphoto2.wdp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emf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1.JPG"/><Relationship Id="rId5" Type="http://schemas.openxmlformats.org/officeDocument/2006/relationships/image" Target="../media/image12.emf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1.wdp"/><Relationship Id="rId5" Type="http://schemas.openxmlformats.org/officeDocument/2006/relationships/image" Target="../media/image18.jpeg"/><Relationship Id="rId6" Type="http://schemas.openxmlformats.org/officeDocument/2006/relationships/image" Target="../media/image19.jp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15930" y="227536"/>
            <a:ext cx="83820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hlink"/>
                </a:solidFill>
              </a:rPr>
              <a:t>A </a:t>
            </a:r>
            <a:r>
              <a:rPr lang="en-US" sz="3600" dirty="0">
                <a:solidFill>
                  <a:schemeClr val="hlink"/>
                </a:solidFill>
              </a:rPr>
              <a:t>Day in the Life of </a:t>
            </a:r>
            <a:r>
              <a:rPr lang="en-US" sz="3600" dirty="0" smtClean="0">
                <a:solidFill>
                  <a:schemeClr val="hlink"/>
                </a:solidFill>
              </a:rPr>
              <a:t>the </a:t>
            </a:r>
            <a:r>
              <a:rPr lang="en-US" sz="3600" dirty="0">
                <a:solidFill>
                  <a:schemeClr val="hlink"/>
                </a:solidFill>
              </a:rPr>
              <a:t>Hudson </a:t>
            </a:r>
            <a:r>
              <a:rPr lang="en-US" sz="3600" dirty="0" smtClean="0">
                <a:solidFill>
                  <a:schemeClr val="hlink"/>
                </a:solidFill>
              </a:rPr>
              <a:t>River (Snapshot Day) </a:t>
            </a:r>
            <a:endParaRPr lang="en-US" sz="3600" dirty="0">
              <a:solidFill>
                <a:schemeClr val="hlink"/>
              </a:solidFill>
            </a:endParaRPr>
          </a:p>
        </p:txBody>
      </p:sp>
      <p:sp>
        <p:nvSpPr>
          <p:cNvPr id="196614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4721" y="3955784"/>
            <a:ext cx="8812503" cy="1252941"/>
          </a:xfrm>
        </p:spPr>
        <p:txBody>
          <a:bodyPr/>
          <a:lstStyle/>
          <a:p>
            <a:pPr algn="ctr">
              <a:buFont typeface="Wingdings" charset="0"/>
              <a:buNone/>
            </a:pPr>
            <a:r>
              <a:rPr lang="en-US" sz="2400" dirty="0" smtClean="0">
                <a:solidFill>
                  <a:srgbClr val="FFFFFF"/>
                </a:solidFill>
                <a:effectLst/>
                <a:latin typeface="Times" charset="0"/>
              </a:rPr>
              <a:t>    </a:t>
            </a:r>
            <a:r>
              <a:rPr lang="en-US" sz="2400" dirty="0" smtClean="0">
                <a:solidFill>
                  <a:srgbClr val="FFFFFF"/>
                </a:solidFill>
                <a:effectLst/>
                <a:latin typeface="Palintino"/>
              </a:rPr>
              <a:t>Over </a:t>
            </a:r>
            <a:r>
              <a:rPr lang="en-US" sz="2400" dirty="0">
                <a:solidFill>
                  <a:srgbClr val="FFFFFF"/>
                </a:solidFill>
                <a:effectLst/>
                <a:latin typeface="Palintino"/>
              </a:rPr>
              <a:t>the </a:t>
            </a:r>
            <a:r>
              <a:rPr lang="en-US" sz="2400" dirty="0" smtClean="0">
                <a:solidFill>
                  <a:srgbClr val="FFFFFF"/>
                </a:solidFill>
                <a:effectLst/>
                <a:latin typeface="Palintino"/>
              </a:rPr>
              <a:t>summer, </a:t>
            </a:r>
            <a:r>
              <a:rPr lang="en-US" sz="2400" dirty="0">
                <a:solidFill>
                  <a:srgbClr val="FFFFFF"/>
                </a:solidFill>
                <a:effectLst/>
                <a:latin typeface="Palintino"/>
              </a:rPr>
              <a:t>teachers </a:t>
            </a:r>
            <a:r>
              <a:rPr lang="en-US" sz="2400" dirty="0" smtClean="0">
                <a:solidFill>
                  <a:srgbClr val="FFFFFF"/>
                </a:solidFill>
                <a:effectLst/>
                <a:latin typeface="Palintino"/>
              </a:rPr>
              <a:t>have </a:t>
            </a:r>
            <a:r>
              <a:rPr lang="en-US" sz="2400" dirty="0">
                <a:solidFill>
                  <a:srgbClr val="FFFFFF"/>
                </a:solidFill>
                <a:effectLst/>
                <a:latin typeface="Palintino"/>
              </a:rPr>
              <a:t>worked hard to </a:t>
            </a:r>
            <a:r>
              <a:rPr lang="en-US" sz="2400" dirty="0" smtClean="0">
                <a:solidFill>
                  <a:srgbClr val="FFFFFF"/>
                </a:solidFill>
                <a:effectLst/>
                <a:latin typeface="Palintino"/>
              </a:rPr>
              <a:t>plan the Day in the Life of the Hudson River event. This show will help </a:t>
            </a:r>
            <a:r>
              <a:rPr lang="en-US" sz="2400" dirty="0">
                <a:solidFill>
                  <a:srgbClr val="FFFFFF"/>
                </a:solidFill>
                <a:effectLst/>
                <a:latin typeface="Palintino"/>
              </a:rPr>
              <a:t>YOU prepare. </a:t>
            </a:r>
            <a:r>
              <a:rPr lang="en-US" sz="2400" dirty="0" smtClean="0">
                <a:solidFill>
                  <a:srgbClr val="FFFFFF"/>
                </a:solidFill>
                <a:effectLst/>
                <a:latin typeface="Palintino"/>
              </a:rPr>
              <a:t>Click enter to </a:t>
            </a:r>
            <a:r>
              <a:rPr lang="en-US" sz="2400" dirty="0">
                <a:solidFill>
                  <a:srgbClr val="FFFFFF"/>
                </a:solidFill>
                <a:effectLst/>
                <a:latin typeface="Palintino"/>
              </a:rPr>
              <a:t>advance </a:t>
            </a:r>
            <a:r>
              <a:rPr lang="en-US" sz="2400" dirty="0" smtClean="0">
                <a:solidFill>
                  <a:srgbClr val="FFFFFF"/>
                </a:solidFill>
                <a:effectLst/>
                <a:latin typeface="Palintino"/>
              </a:rPr>
              <a:t>the slides.  HAVE FUN!</a:t>
            </a:r>
            <a:endParaRPr lang="en-US" sz="2400" dirty="0">
              <a:solidFill>
                <a:srgbClr val="FFFFFF"/>
              </a:solidFill>
              <a:effectLst/>
              <a:latin typeface="Palintino"/>
            </a:endParaRPr>
          </a:p>
        </p:txBody>
      </p:sp>
      <p:sp>
        <p:nvSpPr>
          <p:cNvPr id="196618" name="Rectangle 10"/>
          <p:cNvSpPr>
            <a:spLocks noChangeArrowheads="1"/>
          </p:cNvSpPr>
          <p:nvPr/>
        </p:nvSpPr>
        <p:spPr bwMode="auto">
          <a:xfrm>
            <a:off x="1415623" y="5369430"/>
            <a:ext cx="66956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rgbClr val="FFFFFF"/>
                </a:solidFill>
                <a:latin typeface="Palintino"/>
              </a:rPr>
              <a:t>Sponsored by the </a:t>
            </a:r>
            <a:r>
              <a:rPr lang="en-US" sz="1800" b="0" dirty="0" smtClean="0">
                <a:solidFill>
                  <a:srgbClr val="FFFFFF"/>
                </a:solidFill>
                <a:latin typeface="Palintino"/>
              </a:rPr>
              <a:t>Hudson </a:t>
            </a:r>
            <a:r>
              <a:rPr lang="en-US" sz="1800" b="0" dirty="0">
                <a:solidFill>
                  <a:srgbClr val="FFFFFF"/>
                </a:solidFill>
                <a:latin typeface="Palintino"/>
              </a:rPr>
              <a:t>River Estuary </a:t>
            </a:r>
            <a:r>
              <a:rPr lang="en-US" sz="1800" b="0" dirty="0" smtClean="0">
                <a:solidFill>
                  <a:srgbClr val="FFFFFF"/>
                </a:solidFill>
                <a:latin typeface="Palintino"/>
              </a:rPr>
              <a:t>Program of the  </a:t>
            </a:r>
          </a:p>
          <a:p>
            <a:pPr algn="ctr"/>
            <a:r>
              <a:rPr lang="en-US" sz="1800" b="0" dirty="0" smtClean="0">
                <a:solidFill>
                  <a:srgbClr val="FFFFFF"/>
                </a:solidFill>
                <a:latin typeface="Palintino"/>
              </a:rPr>
              <a:t>New York State Department of Environmental Conservation, </a:t>
            </a:r>
          </a:p>
          <a:p>
            <a:pPr algn="ctr"/>
            <a:r>
              <a:rPr lang="en-US" sz="1800" b="0" dirty="0" smtClean="0">
                <a:solidFill>
                  <a:srgbClr val="FFFFFF"/>
                </a:solidFill>
                <a:latin typeface="Palintino"/>
              </a:rPr>
              <a:t>In partnership with </a:t>
            </a:r>
          </a:p>
          <a:p>
            <a:pPr algn="ctr"/>
            <a:r>
              <a:rPr lang="en-US" sz="1800" b="0" dirty="0" smtClean="0">
                <a:solidFill>
                  <a:srgbClr val="FFFFFF"/>
                </a:solidFill>
                <a:latin typeface="Palintino"/>
              </a:rPr>
              <a:t>the Lamont-Doherty Earth Observatory of Columbia University</a:t>
            </a:r>
            <a:endParaRPr lang="en-US" sz="1800" b="0" dirty="0">
              <a:solidFill>
                <a:srgbClr val="FFFFFF"/>
              </a:solidFill>
              <a:latin typeface="Palintin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744" y="1474914"/>
            <a:ext cx="3259333" cy="2441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73" y="5276683"/>
            <a:ext cx="1421103" cy="566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174" y="5848109"/>
            <a:ext cx="976500" cy="97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976" y="1472524"/>
            <a:ext cx="2570597" cy="2443838"/>
          </a:xfrm>
          <a:prstGeom prst="rect">
            <a:avLst/>
          </a:prstGeom>
        </p:spPr>
      </p:pic>
      <p:pic>
        <p:nvPicPr>
          <p:cNvPr id="11" name="Picture 10" descr="LDEO 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7200" y="5638800"/>
            <a:ext cx="762000" cy="83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21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303529" y="684948"/>
            <a:ext cx="866521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0" dirty="0" smtClean="0">
                <a:latin typeface="+mj-lt"/>
              </a:rPr>
              <a:t>Tides make the water level go up and down. Tides also create currents that move river water back and forth. Use a </a:t>
            </a:r>
            <a:r>
              <a:rPr lang="en-US" b="0" dirty="0">
                <a:latin typeface="+mj-lt"/>
              </a:rPr>
              <a:t>stick </a:t>
            </a:r>
            <a:r>
              <a:rPr lang="en-US" b="0" dirty="0" smtClean="0">
                <a:latin typeface="+mj-lt"/>
              </a:rPr>
              <a:t>or an orange to see </a:t>
            </a:r>
            <a:r>
              <a:rPr lang="en-US" b="0" dirty="0">
                <a:latin typeface="+mj-lt"/>
              </a:rPr>
              <a:t>whether the current is moving </a:t>
            </a:r>
            <a:r>
              <a:rPr lang="en-US" b="0" dirty="0" smtClean="0">
                <a:latin typeface="+mj-lt"/>
              </a:rPr>
              <a:t>in from the ocean (a flood current) or towards the </a:t>
            </a:r>
            <a:r>
              <a:rPr lang="en-US" b="0" dirty="0">
                <a:latin typeface="+mj-lt"/>
              </a:rPr>
              <a:t>ocean </a:t>
            </a:r>
            <a:r>
              <a:rPr lang="en-US" b="0" dirty="0" smtClean="0">
                <a:latin typeface="+mj-lt"/>
              </a:rPr>
              <a:t>(an ebb current). Toss it in </a:t>
            </a:r>
            <a:r>
              <a:rPr lang="en-US" b="0" dirty="0">
                <a:latin typeface="+mj-lt"/>
              </a:rPr>
              <a:t>and watch </a:t>
            </a:r>
            <a:r>
              <a:rPr lang="en-US" b="0" dirty="0" smtClean="0">
                <a:latin typeface="+mj-lt"/>
              </a:rPr>
              <a:t>which </a:t>
            </a:r>
            <a:r>
              <a:rPr lang="en-US" b="0" dirty="0">
                <a:latin typeface="+mj-lt"/>
              </a:rPr>
              <a:t>way it moves. </a:t>
            </a: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 bwMode="auto">
          <a:xfrm>
            <a:off x="2743200" y="88657"/>
            <a:ext cx="3429000" cy="7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en-US" sz="3600" kern="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Tidal currents</a:t>
            </a:r>
            <a:endParaRPr 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150" y="2176507"/>
            <a:ext cx="3238500" cy="388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182222"/>
            <a:ext cx="3217233" cy="3874770"/>
          </a:xfrm>
          <a:prstGeom prst="rect">
            <a:avLst/>
          </a:prstGeom>
        </p:spPr>
      </p:pic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314960" y="6119634"/>
            <a:ext cx="86423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latin typeface="+mj-lt"/>
              </a:rPr>
              <a:t>If </a:t>
            </a:r>
            <a:r>
              <a:rPr lang="en-US" b="0" dirty="0">
                <a:latin typeface="+mj-lt"/>
              </a:rPr>
              <a:t>you </a:t>
            </a:r>
            <a:r>
              <a:rPr lang="en-US" b="0" dirty="0" smtClean="0">
                <a:latin typeface="+mj-lt"/>
              </a:rPr>
              <a:t>threw an orange in at the </a:t>
            </a:r>
            <a:r>
              <a:rPr lang="en-US" b="0" dirty="0">
                <a:latin typeface="+mj-lt"/>
              </a:rPr>
              <a:t>top of the estuary </a:t>
            </a:r>
            <a:r>
              <a:rPr lang="en-US" b="0" dirty="0" smtClean="0">
                <a:latin typeface="+mj-lt"/>
              </a:rPr>
              <a:t>near Albany, how </a:t>
            </a:r>
            <a:r>
              <a:rPr lang="en-US" b="0" dirty="0">
                <a:latin typeface="+mj-lt"/>
              </a:rPr>
              <a:t>long </a:t>
            </a:r>
            <a:r>
              <a:rPr lang="en-US" b="0" dirty="0" smtClean="0">
                <a:latin typeface="+mj-lt"/>
              </a:rPr>
              <a:t>might </a:t>
            </a:r>
            <a:r>
              <a:rPr lang="en-US" b="0" dirty="0">
                <a:latin typeface="+mj-lt"/>
              </a:rPr>
              <a:t>it </a:t>
            </a:r>
            <a:r>
              <a:rPr lang="en-US" b="0" dirty="0" smtClean="0">
                <a:latin typeface="+mj-lt"/>
              </a:rPr>
              <a:t>take – moving back and forth on the currents – to get to </a:t>
            </a:r>
            <a:r>
              <a:rPr lang="en-US" b="0" dirty="0">
                <a:latin typeface="+mj-lt"/>
              </a:rPr>
              <a:t>the </a:t>
            </a:r>
            <a:r>
              <a:rPr lang="en-US" b="0" dirty="0" smtClean="0">
                <a:latin typeface="+mj-lt"/>
              </a:rPr>
              <a:t>ocean</a:t>
            </a:r>
            <a:r>
              <a:rPr lang="en-US" b="0" dirty="0">
                <a:latin typeface="+mj-lt"/>
              </a:rPr>
              <a:t>?</a:t>
            </a:r>
          </a:p>
        </p:txBody>
      </p:sp>
      <p:sp>
        <p:nvSpPr>
          <p:cNvPr id="165895" name="WordArt 7"/>
          <p:cNvSpPr>
            <a:spLocks noChangeArrowheads="1" noChangeShapeType="1" noTextEdit="1"/>
          </p:cNvSpPr>
          <p:nvPr/>
        </p:nvSpPr>
        <p:spPr bwMode="auto">
          <a:xfrm>
            <a:off x="2447925" y="4476260"/>
            <a:ext cx="4419600" cy="14573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It can take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up to 4 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  <a:ea typeface="Arial Black"/>
                <a:cs typeface="Arial Black"/>
              </a:rPr>
              <a:t>months!</a:t>
            </a:r>
          </a:p>
        </p:txBody>
      </p:sp>
      <p:sp>
        <p:nvSpPr>
          <p:cNvPr id="4" name="Up Arrow 3"/>
          <p:cNvSpPr/>
          <p:nvPr/>
        </p:nvSpPr>
        <p:spPr bwMode="auto">
          <a:xfrm>
            <a:off x="6705600" y="4153409"/>
            <a:ext cx="609600" cy="1143000"/>
          </a:xfrm>
          <a:prstGeom prst="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>
              <a:rot lat="19200000" lon="2400000" rev="19800000"/>
            </a:camera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Up Arrow 10"/>
          <p:cNvSpPr/>
          <p:nvPr/>
        </p:nvSpPr>
        <p:spPr bwMode="auto">
          <a:xfrm rot="12990968">
            <a:off x="3278625" y="3481929"/>
            <a:ext cx="648985" cy="1164159"/>
          </a:xfrm>
          <a:prstGeom prst="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>
              <a:rot lat="19200000" lon="2700000" rev="21594000"/>
            </a:camera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-0.11423 0.1796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89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8125 -0.19259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6" grpId="0"/>
      <p:bldP spid="165895" grpId="1"/>
      <p:bldP spid="4" grpId="0" animBg="1"/>
      <p:bldP spid="4" grpId="1" animBg="1"/>
      <p:bldP spid="4" grpId="2" animBg="1"/>
      <p:bldP spid="11" grpId="0" animBg="1"/>
      <p:bldP spid="11" grpId="1" animBg="1"/>
      <p:bldP spid="11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9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27" y="1143000"/>
            <a:ext cx="4034473" cy="5486399"/>
          </a:xfrm>
          <a:solidFill>
            <a:schemeClr val="hlink"/>
          </a:solidFill>
        </p:spPr>
      </p:pic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4343400" y="2500362"/>
            <a:ext cx="464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+mj-lt"/>
              </a:rPr>
              <a:t>The </a:t>
            </a:r>
            <a:r>
              <a:rPr lang="en-US" b="0" dirty="0" smtClean="0">
                <a:latin typeface="+mj-lt"/>
              </a:rPr>
              <a:t>salt front </a:t>
            </a:r>
            <a:r>
              <a:rPr lang="en-US" b="0" dirty="0">
                <a:latin typeface="+mj-lt"/>
              </a:rPr>
              <a:t>is </a:t>
            </a:r>
            <a:r>
              <a:rPr lang="en-US" b="0" dirty="0" smtClean="0">
                <a:latin typeface="+mj-lt"/>
              </a:rPr>
              <a:t>the leading edge of salty seawater entering the Hudson.</a:t>
            </a:r>
            <a:endParaRPr lang="en-US" b="0" dirty="0">
              <a:latin typeface="+mj-lt"/>
            </a:endParaRPr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4343400" y="3333939"/>
            <a:ext cx="434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0" dirty="0">
                <a:latin typeface="Palatino" charset="0"/>
              </a:rPr>
              <a:t>The salt front on the Hudson moves with the </a:t>
            </a:r>
            <a:r>
              <a:rPr lang="en-US" b="0" dirty="0" smtClean="0">
                <a:latin typeface="Palatino" charset="0"/>
              </a:rPr>
              <a:t>seasons:</a:t>
            </a:r>
            <a:endParaRPr lang="en-US" b="0" dirty="0">
              <a:latin typeface="Palatino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95600" y="4178468"/>
            <a:ext cx="5497830" cy="916304"/>
            <a:chOff x="2724150" y="4264696"/>
            <a:chExt cx="5497830" cy="916304"/>
          </a:xfrm>
        </p:grpSpPr>
        <p:sp>
          <p:nvSpPr>
            <p:cNvPr id="10251" name="Line 11"/>
            <p:cNvSpPr>
              <a:spLocks noChangeShapeType="1"/>
            </p:cNvSpPr>
            <p:nvPr/>
          </p:nvSpPr>
          <p:spPr bwMode="auto">
            <a:xfrm>
              <a:off x="2724150" y="4329954"/>
              <a:ext cx="1459230" cy="31826"/>
            </a:xfrm>
            <a:prstGeom prst="line">
              <a:avLst/>
            </a:prstGeom>
            <a:noFill/>
            <a:ln w="50800">
              <a:solidFill>
                <a:srgbClr val="C00000"/>
              </a:solidFill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5" name="Text Box 15"/>
            <p:cNvSpPr txBox="1">
              <a:spLocks noChangeArrowheads="1"/>
            </p:cNvSpPr>
            <p:nvPr/>
          </p:nvSpPr>
          <p:spPr bwMode="auto">
            <a:xfrm>
              <a:off x="4152900" y="4264696"/>
              <a:ext cx="4069080" cy="916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hlink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en-US" b="0" dirty="0" smtClean="0">
                  <a:latin typeface="Palatino" charset="0"/>
                </a:rPr>
                <a:t>The </a:t>
              </a:r>
              <a:r>
                <a:rPr lang="en-US" b="0" dirty="0">
                  <a:latin typeface="Palatino" charset="0"/>
                </a:rPr>
                <a:t>salt front </a:t>
              </a:r>
              <a:r>
                <a:rPr lang="en-US" b="0" dirty="0" smtClean="0">
                  <a:latin typeface="Palatino" charset="0"/>
                </a:rPr>
                <a:t>usually moves up the river to Newburgh </a:t>
              </a:r>
              <a:r>
                <a:rPr lang="en-US" b="0" dirty="0">
                  <a:latin typeface="Palatino" charset="0"/>
                </a:rPr>
                <a:t>in the </a:t>
              </a:r>
              <a:r>
                <a:rPr lang="en-US" b="0" dirty="0" smtClean="0">
                  <a:latin typeface="Palatino" charset="0"/>
                </a:rPr>
                <a:t>summer.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343400" y="998359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latin typeface="+mj-lt"/>
              </a:rPr>
              <a:t>What is a salt front?</a:t>
            </a:r>
            <a:br>
              <a:rPr lang="en-US" sz="2800" b="0" dirty="0">
                <a:latin typeface="+mj-lt"/>
              </a:rPr>
            </a:br>
            <a:r>
              <a:rPr lang="en-US" sz="2800" b="0" dirty="0" smtClean="0">
                <a:latin typeface="+mj-lt"/>
              </a:rPr>
              <a:t>Where </a:t>
            </a:r>
            <a:r>
              <a:rPr lang="en-US" sz="2800" b="0" dirty="0">
                <a:latin typeface="+mj-lt"/>
              </a:rPr>
              <a:t>will it be on </a:t>
            </a:r>
            <a:r>
              <a:rPr lang="en-US" sz="2800" b="0" dirty="0" smtClean="0">
                <a:latin typeface="+mj-lt"/>
              </a:rPr>
              <a:t>Day in the Life?</a:t>
            </a:r>
            <a:endParaRPr lang="en-US" sz="2800" dirty="0">
              <a:latin typeface="+mj-lt"/>
            </a:endParaRPr>
          </a:p>
        </p:txBody>
      </p:sp>
      <p:sp>
        <p:nvSpPr>
          <p:cNvPr id="14" name="Rectangle 2"/>
          <p:cNvSpPr txBox="1">
            <a:spLocks noRot="1" noChangeArrowheads="1"/>
          </p:cNvSpPr>
          <p:nvPr/>
        </p:nvSpPr>
        <p:spPr bwMode="auto">
          <a:xfrm>
            <a:off x="2628900" y="221278"/>
            <a:ext cx="3886200" cy="7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en-US" sz="3600" kern="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talk SALT!</a:t>
            </a:r>
            <a:endParaRPr 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24200" y="5189216"/>
            <a:ext cx="5253990" cy="923330"/>
            <a:chOff x="2967990" y="5306691"/>
            <a:chExt cx="5253990" cy="923330"/>
          </a:xfrm>
        </p:grpSpPr>
        <p:sp>
          <p:nvSpPr>
            <p:cNvPr id="10252" name="Line 12"/>
            <p:cNvSpPr>
              <a:spLocks noChangeShapeType="1"/>
            </p:cNvSpPr>
            <p:nvPr/>
          </p:nvSpPr>
          <p:spPr bwMode="auto">
            <a:xfrm flipV="1">
              <a:off x="2967990" y="5420358"/>
              <a:ext cx="1299210" cy="31116"/>
            </a:xfrm>
            <a:prstGeom prst="line">
              <a:avLst/>
            </a:prstGeom>
            <a:noFill/>
            <a:ln w="50800">
              <a:solidFill>
                <a:srgbClr val="C00000"/>
              </a:solidFill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4183380" y="5306691"/>
              <a:ext cx="403860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hlink"/>
                </a:buClr>
                <a:buSzPct val="150000"/>
                <a:buFont typeface="Wingdings" panose="05000000000000000000" pitchFamily="2" charset="2"/>
                <a:buChar char="§"/>
              </a:pPr>
              <a:r>
                <a:rPr lang="en-US" b="0" dirty="0" smtClean="0">
                  <a:latin typeface="+mj-lt"/>
                </a:rPr>
                <a:t>Spring</a:t>
              </a:r>
              <a:r>
                <a:rPr lang="en-US" b="0" dirty="0" smtClean="0">
                  <a:solidFill>
                    <a:srgbClr val="036D00"/>
                  </a:solidFill>
                  <a:latin typeface="+mj-lt"/>
                </a:rPr>
                <a:t> </a:t>
              </a:r>
              <a:r>
                <a:rPr lang="en-US" b="0" dirty="0" smtClean="0">
                  <a:latin typeface="+mj-lt"/>
                </a:rPr>
                <a:t>rains and snow melt can push the salt front down below the Tappan Zee bridge.</a:t>
              </a:r>
              <a:endParaRPr lang="en-US" b="0" dirty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98438"/>
            <a:ext cx="8229600" cy="792162"/>
          </a:xfrm>
        </p:spPr>
        <p:txBody>
          <a:bodyPr/>
          <a:lstStyle/>
          <a:p>
            <a:r>
              <a:rPr lang="en-US" sz="3600" dirty="0">
                <a:solidFill>
                  <a:srgbClr val="FFCC00"/>
                </a:solidFill>
              </a:rPr>
              <a:t>Predicting the </a:t>
            </a:r>
            <a:r>
              <a:rPr lang="en-US" sz="3600" dirty="0" smtClean="0">
                <a:solidFill>
                  <a:srgbClr val="FFCC00"/>
                </a:solidFill>
              </a:rPr>
              <a:t>salt front’s position</a:t>
            </a:r>
            <a:endParaRPr lang="en-US" sz="3600" dirty="0">
              <a:solidFill>
                <a:srgbClr val="FFCC00"/>
              </a:solidFill>
            </a:endParaRPr>
          </a:p>
        </p:txBody>
      </p:sp>
      <p:sp>
        <p:nvSpPr>
          <p:cNvPr id="167940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038600" y="1600200"/>
            <a:ext cx="4648200" cy="934998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000" dirty="0">
                <a:effectLst/>
              </a:rPr>
              <a:t>	</a:t>
            </a:r>
            <a:r>
              <a:rPr lang="en-US" sz="2800" dirty="0" smtClean="0">
                <a:effectLst/>
              </a:rPr>
              <a:t>On past Days in the Life, the salt front has </a:t>
            </a:r>
            <a:r>
              <a:rPr lang="en-US" sz="2800" dirty="0">
                <a:effectLst/>
              </a:rPr>
              <a:t>been at: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000" dirty="0">
              <a:effectLst/>
            </a:endParaRPr>
          </a:p>
          <a:p>
            <a:pPr lvl="1">
              <a:lnSpc>
                <a:spcPct val="90000"/>
              </a:lnSpc>
              <a:buFont typeface="Wingdings" charset="0"/>
              <a:buNone/>
            </a:pPr>
            <a:r>
              <a:rPr lang="en-US" sz="1600" dirty="0">
                <a:effectLst/>
              </a:rPr>
              <a:t>	</a:t>
            </a:r>
            <a:endParaRPr lang="en-US" sz="1600" dirty="0" smtClean="0">
              <a:effectLst/>
            </a:endParaRPr>
          </a:p>
          <a:p>
            <a:pPr lvl="1">
              <a:lnSpc>
                <a:spcPct val="90000"/>
              </a:lnSpc>
              <a:buFont typeface="Wingdings" charset="0"/>
              <a:buNone/>
            </a:pPr>
            <a:r>
              <a:rPr lang="en-US" sz="2000" dirty="0" smtClean="0">
                <a:effectLst/>
                <a:latin typeface="+mj-lt"/>
              </a:rPr>
              <a:t> </a:t>
            </a:r>
            <a:r>
              <a:rPr lang="en-US" sz="2000" dirty="0">
                <a:effectLst/>
                <a:latin typeface="+mj-lt"/>
              </a:rPr>
              <a:t>	</a:t>
            </a:r>
            <a:endParaRPr lang="en-US" sz="2000" dirty="0" smtClean="0">
              <a:effectLst/>
              <a:latin typeface="+mj-lt"/>
            </a:endParaRPr>
          </a:p>
          <a:p>
            <a:pPr lvl="1">
              <a:lnSpc>
                <a:spcPct val="90000"/>
              </a:lnSpc>
              <a:buFont typeface="Wingdings" charset="0"/>
              <a:buNone/>
            </a:pPr>
            <a:r>
              <a:rPr lang="en-US" sz="2000" dirty="0">
                <a:effectLst/>
                <a:latin typeface="+mj-lt"/>
              </a:rPr>
              <a:t>	</a:t>
            </a:r>
            <a:endParaRPr lang="en-US" sz="2000" dirty="0" smtClean="0">
              <a:effectLst/>
              <a:latin typeface="+mj-lt"/>
            </a:endParaRPr>
          </a:p>
          <a:p>
            <a:pPr lvl="1">
              <a:lnSpc>
                <a:spcPct val="90000"/>
              </a:lnSpc>
              <a:buFont typeface="Wingdings" charset="0"/>
              <a:buNone/>
            </a:pPr>
            <a:endParaRPr lang="en-US" sz="2000" dirty="0">
              <a:effectLst/>
              <a:latin typeface="+mj-lt"/>
            </a:endParaRPr>
          </a:p>
          <a:p>
            <a:pPr lvl="1">
              <a:lnSpc>
                <a:spcPct val="90000"/>
              </a:lnSpc>
              <a:buFont typeface="Wingdings" charset="0"/>
              <a:buNone/>
            </a:pPr>
            <a:endParaRPr lang="en-US" sz="2000" dirty="0">
              <a:effectLst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000" dirty="0">
                <a:effectLst/>
              </a:rPr>
              <a:t>	</a:t>
            </a:r>
            <a:endParaRPr lang="en-US" sz="2400" dirty="0"/>
          </a:p>
        </p:txBody>
      </p:sp>
      <p:pic>
        <p:nvPicPr>
          <p:cNvPr id="9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27" y="1143000"/>
            <a:ext cx="4034473" cy="5486399"/>
          </a:xfrm>
          <a:solidFill>
            <a:schemeClr val="hlink"/>
          </a:solidFill>
        </p:spPr>
      </p:pic>
      <p:grpSp>
        <p:nvGrpSpPr>
          <p:cNvPr id="4" name="Group 3"/>
          <p:cNvGrpSpPr/>
          <p:nvPr/>
        </p:nvGrpSpPr>
        <p:grpSpPr>
          <a:xfrm>
            <a:off x="2971800" y="3156466"/>
            <a:ext cx="5029200" cy="826532"/>
            <a:chOff x="2971800" y="3156466"/>
            <a:chExt cx="5029200" cy="826532"/>
          </a:xfrm>
        </p:grpSpPr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2971800" y="3341132"/>
              <a:ext cx="1828800" cy="641866"/>
            </a:xfrm>
            <a:prstGeom prst="line">
              <a:avLst/>
            </a:prstGeom>
            <a:noFill/>
            <a:ln w="508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343400" y="3156466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lnSpc>
                  <a:spcPct val="90000"/>
                </a:lnSpc>
                <a:buFont typeface="Wingdings" charset="0"/>
                <a:buNone/>
              </a:pPr>
              <a:r>
                <a:rPr lang="en-US" b="0" dirty="0" smtClean="0">
                  <a:latin typeface="+mn-lt"/>
                </a:rPr>
                <a:t>2007 </a:t>
              </a:r>
              <a:r>
                <a:rPr lang="en-US" b="0" dirty="0">
                  <a:latin typeface="+mn-lt"/>
                </a:rPr>
                <a:t>- RIVER MILE </a:t>
              </a:r>
              <a:r>
                <a:rPr lang="en-US" b="0" dirty="0" smtClean="0">
                  <a:latin typeface="+mn-lt"/>
                </a:rPr>
                <a:t>78.2</a:t>
              </a:r>
              <a:endParaRPr lang="en-US" b="0" dirty="0">
                <a:latin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95600" y="2716768"/>
            <a:ext cx="4724400" cy="1626632"/>
            <a:chOff x="2895600" y="2716768"/>
            <a:chExt cx="4724400" cy="1626632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2895600" y="2895600"/>
              <a:ext cx="1905000" cy="1447800"/>
            </a:xfrm>
            <a:prstGeom prst="line">
              <a:avLst/>
            </a:prstGeom>
            <a:noFill/>
            <a:ln w="508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43400" y="2716768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lnSpc>
                  <a:spcPct val="90000"/>
                </a:lnSpc>
                <a:buFont typeface="Wingdings" charset="0"/>
                <a:buNone/>
              </a:pPr>
              <a:r>
                <a:rPr lang="en-US" b="0" dirty="0">
                  <a:latin typeface="+mn-lt"/>
                </a:rPr>
                <a:t>2003 - RIVER MILE 60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971800" y="3586282"/>
            <a:ext cx="5143500" cy="1366718"/>
            <a:chOff x="2971800" y="3586282"/>
            <a:chExt cx="5143500" cy="1366718"/>
          </a:xfrm>
        </p:grpSpPr>
        <p:sp>
          <p:nvSpPr>
            <p:cNvPr id="167944" name="Line 8"/>
            <p:cNvSpPr>
              <a:spLocks noChangeShapeType="1"/>
            </p:cNvSpPr>
            <p:nvPr/>
          </p:nvSpPr>
          <p:spPr bwMode="auto">
            <a:xfrm flipH="1">
              <a:off x="2971800" y="3810000"/>
              <a:ext cx="1828800" cy="1143000"/>
            </a:xfrm>
            <a:prstGeom prst="line">
              <a:avLst/>
            </a:prstGeom>
            <a:noFill/>
            <a:ln w="508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43400" y="3586282"/>
              <a:ext cx="3771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lnSpc>
                  <a:spcPct val="90000"/>
                </a:lnSpc>
                <a:buFont typeface="Wingdings" charset="0"/>
                <a:buNone/>
              </a:pPr>
              <a:r>
                <a:rPr lang="en-US" b="0" dirty="0" smtClean="0">
                  <a:latin typeface="+mn-lt"/>
                </a:rPr>
                <a:t>2011 </a:t>
              </a:r>
              <a:r>
                <a:rPr lang="en-US" b="0" dirty="0">
                  <a:latin typeface="+mn-lt"/>
                </a:rPr>
                <a:t>- RIVER MILE </a:t>
              </a:r>
              <a:r>
                <a:rPr lang="en-US" b="0" dirty="0" smtClean="0">
                  <a:latin typeface="+mn-lt"/>
                </a:rPr>
                <a:t>35.7</a:t>
              </a:r>
              <a:endParaRPr lang="en-US" b="0" dirty="0">
                <a:latin typeface="+mn-lt"/>
              </a:endParaRPr>
            </a:p>
          </p:txBody>
        </p:sp>
      </p:grpSp>
      <p:sp>
        <p:nvSpPr>
          <p:cNvPr id="14" name="Rectangle 4"/>
          <p:cNvSpPr txBox="1">
            <a:spLocks noRot="1" noChangeArrowheads="1"/>
          </p:cNvSpPr>
          <p:nvPr/>
        </p:nvSpPr>
        <p:spPr bwMode="auto">
          <a:xfrm>
            <a:off x="3832860" y="4287798"/>
            <a:ext cx="4648200" cy="2036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000" b="0" kern="0" dirty="0" smtClean="0">
                <a:effectLst/>
              </a:rPr>
              <a:t>	What about this year? What do you think?  Remember: the salt front’s position is influenced by rainfall. Write down your prediction and see if you are right! By the way, you just made a </a:t>
            </a:r>
            <a:r>
              <a:rPr lang="ja-JP" altLang="en-US" sz="2000" b="0" kern="0" dirty="0" smtClean="0">
                <a:effectLst/>
                <a:latin typeface="Arial"/>
              </a:rPr>
              <a:t>“</a:t>
            </a:r>
            <a:r>
              <a:rPr lang="en-US" sz="2000" b="0" kern="0" dirty="0" smtClean="0">
                <a:effectLst/>
              </a:rPr>
              <a:t>hypothesis</a:t>
            </a:r>
            <a:r>
              <a:rPr lang="ja-JP" altLang="en-US" sz="2000" b="0" kern="0" dirty="0" smtClean="0">
                <a:effectLst/>
                <a:latin typeface="Arial"/>
              </a:rPr>
              <a:t>”</a:t>
            </a:r>
            <a:r>
              <a:rPr lang="en-US" sz="2000" b="0" kern="0" dirty="0" smtClean="0">
                <a:effectLst/>
              </a:rPr>
              <a:t>!</a:t>
            </a:r>
          </a:p>
          <a:p>
            <a:pPr eaLnBrk="1" hangingPunct="1">
              <a:lnSpc>
                <a:spcPct val="90000"/>
              </a:lnSpc>
            </a:pPr>
            <a:endParaRPr lang="en-US" sz="2400" b="0" kern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85110" y="23020"/>
            <a:ext cx="3429000" cy="944562"/>
          </a:xfrm>
        </p:spPr>
        <p:txBody>
          <a:bodyPr/>
          <a:lstStyle/>
          <a:p>
            <a:r>
              <a:rPr lang="en-US" sz="3600" dirty="0">
                <a:solidFill>
                  <a:srgbClr val="FFCC00"/>
                </a:solidFill>
              </a:rPr>
              <a:t>Temperature</a:t>
            </a:r>
          </a:p>
        </p:txBody>
      </p:sp>
      <p:sp>
        <p:nvSpPr>
          <p:cNvPr id="168963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3973830" y="4437640"/>
            <a:ext cx="4800600" cy="79653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effectLst/>
                <a:latin typeface="+mj-lt"/>
              </a:rPr>
              <a:t>Many </a:t>
            </a:r>
            <a:r>
              <a:rPr lang="en-US" sz="2000" dirty="0">
                <a:effectLst/>
                <a:latin typeface="+mj-lt"/>
              </a:rPr>
              <a:t>creatures </a:t>
            </a:r>
            <a:r>
              <a:rPr lang="en-US" sz="2000" dirty="0" smtClean="0">
                <a:effectLst/>
                <a:latin typeface="+mj-lt"/>
              </a:rPr>
              <a:t>use temperature to know </a:t>
            </a:r>
            <a:r>
              <a:rPr lang="en-US" sz="2000" dirty="0">
                <a:effectLst/>
                <a:latin typeface="+mj-lt"/>
              </a:rPr>
              <a:t>when to  migrate or spawn (</a:t>
            </a:r>
            <a:r>
              <a:rPr lang="en-US" sz="2000" dirty="0" smtClean="0">
                <a:effectLst/>
                <a:latin typeface="+mj-lt"/>
              </a:rPr>
              <a:t>reproduce).</a:t>
            </a:r>
            <a:endParaRPr lang="en-US" sz="2000" dirty="0">
              <a:effectLst/>
              <a:latin typeface="+mj-lt"/>
            </a:endParaRPr>
          </a:p>
        </p:txBody>
      </p:sp>
      <p:pic>
        <p:nvPicPr>
          <p:cNvPr id="1689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945" y="1975375"/>
            <a:ext cx="337502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004310" y="5237989"/>
            <a:ext cx="4392930" cy="1457058"/>
            <a:chOff x="4004310" y="5237989"/>
            <a:chExt cx="4392930" cy="1457058"/>
          </a:xfrm>
        </p:grpSpPr>
        <p:pic>
          <p:nvPicPr>
            <p:cNvPr id="16896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9440" y="5237989"/>
              <a:ext cx="1447800" cy="145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8968" name="Text Box 8"/>
            <p:cNvSpPr txBox="1">
              <a:spLocks noChangeArrowheads="1"/>
            </p:cNvSpPr>
            <p:nvPr/>
          </p:nvSpPr>
          <p:spPr bwMode="auto">
            <a:xfrm>
              <a:off x="4004310" y="5458687"/>
              <a:ext cx="289560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charset="0"/>
                <a:buNone/>
              </a:pPr>
              <a:r>
                <a:rPr lang="en-US" b="0" dirty="0">
                  <a:latin typeface="+mj-lt"/>
                </a:rPr>
                <a:t>When the water is </a:t>
              </a:r>
              <a:r>
                <a:rPr lang="en-US" b="0" dirty="0" smtClean="0">
                  <a:latin typeface="+mj-lt"/>
                </a:rPr>
                <a:t>TOO hot, some fish can</a:t>
              </a:r>
              <a:r>
                <a:rPr lang="ja-JP" altLang="en-US" b="0" dirty="0">
                  <a:latin typeface="+mj-lt"/>
                </a:rPr>
                <a:t>’</a:t>
              </a:r>
              <a:r>
                <a:rPr lang="en-US" b="0" dirty="0">
                  <a:latin typeface="+mj-lt"/>
                </a:rPr>
                <a:t>t get </a:t>
              </a:r>
              <a:r>
                <a:rPr lang="en-US" b="0" dirty="0" smtClean="0">
                  <a:latin typeface="+mj-lt"/>
                </a:rPr>
                <a:t>enough oxygen.</a:t>
              </a:r>
              <a:endParaRPr lang="en-US" sz="2800" b="0" dirty="0">
                <a:latin typeface="+mj-lt"/>
              </a:endParaRPr>
            </a:p>
          </p:txBody>
        </p:sp>
      </p:grpSp>
      <p:sp>
        <p:nvSpPr>
          <p:cNvPr id="7" name="Rectangle 3"/>
          <p:cNvSpPr txBox="1">
            <a:spLocks noRot="1" noChangeArrowheads="1"/>
          </p:cNvSpPr>
          <p:nvPr/>
        </p:nvSpPr>
        <p:spPr bwMode="auto">
          <a:xfrm>
            <a:off x="1066800" y="838200"/>
            <a:ext cx="7543800" cy="99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buFont typeface="Wingdings" charset="0"/>
              <a:buNone/>
            </a:pPr>
            <a:r>
              <a:rPr lang="en-US" sz="2800" b="0" kern="0" dirty="0" smtClean="0">
                <a:effectLst/>
              </a:rPr>
              <a:t>Temperature is really important to fish and other organisms in the river. Let</a:t>
            </a:r>
            <a:r>
              <a:rPr lang="ja-JP" altLang="en-US" sz="2800" b="0" kern="0" dirty="0" smtClean="0">
                <a:effectLst/>
                <a:latin typeface="Arial"/>
              </a:rPr>
              <a:t>’</a:t>
            </a:r>
            <a:r>
              <a:rPr lang="en-US" sz="2800" b="0" kern="0" dirty="0" smtClean="0">
                <a:effectLst/>
              </a:rPr>
              <a:t>s check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0378" y="1975375"/>
            <a:ext cx="4647464" cy="235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1676400" y="304800"/>
            <a:ext cx="6400800" cy="12192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charset="0"/>
              <a:buNone/>
            </a:pPr>
            <a:r>
              <a:rPr lang="en-US" sz="3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Testing 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</a:t>
            </a:r>
            <a:r>
              <a:rPr lang="en-US" sz="36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urbidity</a:t>
            </a:r>
            <a:endParaRPr 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lnSpc>
                <a:spcPct val="90000"/>
              </a:lnSpc>
              <a:buFont typeface="Wingdings" charset="0"/>
              <a:buNone/>
            </a:pPr>
            <a:r>
              <a:rPr lang="en-US" sz="2800" dirty="0">
                <a:effectLst/>
                <a:latin typeface="+mj-lt"/>
              </a:rPr>
              <a:t>What are they looking at?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/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/>
          </a:p>
        </p:txBody>
      </p:sp>
      <p:pic>
        <p:nvPicPr>
          <p:cNvPr id="53259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0" y="1648142"/>
            <a:ext cx="3375025" cy="4498975"/>
          </a:xfrm>
        </p:spPr>
      </p:pic>
      <p:pic>
        <p:nvPicPr>
          <p:cNvPr id="5326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617979"/>
            <a:ext cx="3397250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5791200" y="6219507"/>
            <a:ext cx="1600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0" dirty="0" err="1">
                <a:latin typeface="Palatino" charset="0"/>
              </a:rPr>
              <a:t>Secchi</a:t>
            </a:r>
            <a:r>
              <a:rPr lang="en-US" b="0" dirty="0">
                <a:latin typeface="Palatino" charset="0"/>
              </a:rPr>
              <a:t>  disk</a:t>
            </a: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1680210" y="6221094"/>
            <a:ext cx="1779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0" dirty="0">
                <a:latin typeface="Palatino" charset="0"/>
              </a:rPr>
              <a:t>Sight </a:t>
            </a:r>
            <a:r>
              <a:rPr lang="en-US" b="0" dirty="0" smtClean="0">
                <a:latin typeface="Palatino" charset="0"/>
              </a:rPr>
              <a:t>tube</a:t>
            </a:r>
            <a:endParaRPr lang="en-US" b="0" dirty="0">
              <a:latin typeface="Palatino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3870" y="117972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rgbClr val="FFC000"/>
                </a:solidFill>
              </a:rPr>
              <a:t>Turbidity is </a:t>
            </a:r>
            <a:r>
              <a:rPr lang="ja-JP" altLang="en-US" sz="3600" dirty="0">
                <a:solidFill>
                  <a:srgbClr val="FFC000"/>
                </a:solidFill>
              </a:rPr>
              <a:t>“</a:t>
            </a:r>
            <a:r>
              <a:rPr lang="en-US" sz="3600" dirty="0">
                <a:solidFill>
                  <a:srgbClr val="FFC000"/>
                </a:solidFill>
              </a:rPr>
              <a:t>water clarity</a:t>
            </a:r>
            <a:r>
              <a:rPr lang="ja-JP" altLang="en-US" sz="3600" dirty="0">
                <a:solidFill>
                  <a:srgbClr val="FFC000"/>
                </a:solidFill>
              </a:rPr>
              <a:t>”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169988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229100" y="1688465"/>
            <a:ext cx="4686300" cy="4834414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/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/>
              <a:t>	</a:t>
            </a:r>
            <a:r>
              <a:rPr lang="en-US" sz="2000" dirty="0">
                <a:effectLst/>
                <a:latin typeface="+mj-lt"/>
              </a:rPr>
              <a:t>Different materials </a:t>
            </a:r>
            <a:r>
              <a:rPr lang="en-US" sz="2000" dirty="0" smtClean="0">
                <a:effectLst/>
                <a:latin typeface="+mj-lt"/>
              </a:rPr>
              <a:t>carried in </a:t>
            </a:r>
            <a:r>
              <a:rPr lang="en-US" sz="2000" dirty="0">
                <a:effectLst/>
                <a:latin typeface="+mj-lt"/>
              </a:rPr>
              <a:t>water can make it look dirty or </a:t>
            </a:r>
            <a:r>
              <a:rPr lang="ja-JP" altLang="en-US" sz="2000" dirty="0">
                <a:effectLst/>
                <a:latin typeface="+mj-lt"/>
              </a:rPr>
              <a:t>“</a:t>
            </a:r>
            <a:r>
              <a:rPr lang="en-US" sz="2000" dirty="0" smtClean="0">
                <a:effectLst/>
                <a:latin typeface="+mj-lt"/>
              </a:rPr>
              <a:t>turbid.</a:t>
            </a:r>
            <a:r>
              <a:rPr lang="ja-JP" altLang="en-US" sz="2000" dirty="0" smtClean="0">
                <a:effectLst/>
                <a:latin typeface="+mj-lt"/>
              </a:rPr>
              <a:t>”</a:t>
            </a:r>
            <a:r>
              <a:rPr lang="en-US" sz="2000" dirty="0" smtClean="0">
                <a:effectLst/>
                <a:latin typeface="+mj-lt"/>
              </a:rPr>
              <a:t> Here are some examples: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000" dirty="0" smtClean="0">
              <a:effectLst/>
              <a:latin typeface="+mj-lt"/>
            </a:endParaRPr>
          </a:p>
          <a:p>
            <a:pPr marL="857250" lvl="2" indent="-457200">
              <a:lnSpc>
                <a:spcPct val="90000"/>
              </a:lnSpc>
              <a:buClr>
                <a:schemeClr val="hlink"/>
              </a:buClr>
            </a:pPr>
            <a:r>
              <a:rPr lang="en-US" sz="2000" dirty="0" smtClean="0">
                <a:effectLst/>
                <a:latin typeface="Palatino" charset="0"/>
              </a:rPr>
              <a:t>silt, soil, </a:t>
            </a:r>
            <a:r>
              <a:rPr lang="en-US" sz="2000" dirty="0">
                <a:effectLst/>
                <a:latin typeface="Palatino" charset="0"/>
              </a:rPr>
              <a:t>or sand </a:t>
            </a:r>
            <a:r>
              <a:rPr lang="en-US" sz="2000" dirty="0" smtClean="0">
                <a:effectLst/>
                <a:latin typeface="Palatino" charset="0"/>
              </a:rPr>
              <a:t>grains</a:t>
            </a:r>
          </a:p>
          <a:p>
            <a:pPr marL="857250" lvl="2" indent="-457200">
              <a:lnSpc>
                <a:spcPct val="90000"/>
              </a:lnSpc>
              <a:buClr>
                <a:schemeClr val="hlink"/>
              </a:buClr>
            </a:pPr>
            <a:endParaRPr lang="en-US" sz="2000" dirty="0" smtClean="0">
              <a:effectLst/>
              <a:latin typeface="Palatino" charset="0"/>
            </a:endParaRPr>
          </a:p>
          <a:p>
            <a:pPr marL="857250" lvl="2" indent="-457200">
              <a:lnSpc>
                <a:spcPct val="90000"/>
              </a:lnSpc>
              <a:buClr>
                <a:schemeClr val="hlink"/>
              </a:buClr>
            </a:pPr>
            <a:r>
              <a:rPr lang="en-US" sz="2000" dirty="0" smtClean="0">
                <a:effectLst/>
                <a:latin typeface="Palatino" charset="0"/>
              </a:rPr>
              <a:t>plankton: </a:t>
            </a:r>
            <a:r>
              <a:rPr lang="en-US" sz="2000" dirty="0">
                <a:effectLst/>
                <a:latin typeface="Palatino" charset="0"/>
              </a:rPr>
              <a:t>plants (phytoplankton) and animals (zooplankton ) that </a:t>
            </a:r>
            <a:r>
              <a:rPr lang="en-US" sz="2000" dirty="0" smtClean="0">
                <a:effectLst/>
                <a:latin typeface="Palatino" charset="0"/>
              </a:rPr>
              <a:t>drift </a:t>
            </a:r>
            <a:r>
              <a:rPr lang="en-US" sz="2000" dirty="0">
                <a:effectLst/>
                <a:latin typeface="Palatino" charset="0"/>
              </a:rPr>
              <a:t>in the water </a:t>
            </a:r>
            <a:r>
              <a:rPr lang="en-US" sz="2000" dirty="0" smtClean="0">
                <a:effectLst/>
                <a:latin typeface="Palatino" charset="0"/>
              </a:rPr>
              <a:t>column</a:t>
            </a:r>
          </a:p>
          <a:p>
            <a:pPr marL="857250" lvl="2" indent="-457200">
              <a:lnSpc>
                <a:spcPct val="90000"/>
              </a:lnSpc>
              <a:buClr>
                <a:schemeClr val="hlink"/>
              </a:buClr>
            </a:pPr>
            <a:endParaRPr lang="en-US" sz="2000" dirty="0" smtClean="0">
              <a:effectLst/>
              <a:latin typeface="Palatino" charset="0"/>
            </a:endParaRPr>
          </a:p>
          <a:p>
            <a:pPr marL="857250" lvl="2" indent="-457200">
              <a:lnSpc>
                <a:spcPct val="90000"/>
              </a:lnSpc>
              <a:buClr>
                <a:schemeClr val="hlink"/>
              </a:buClr>
            </a:pPr>
            <a:r>
              <a:rPr lang="en-US" sz="2000" dirty="0" smtClean="0">
                <a:effectLst/>
                <a:latin typeface="Palatino" charset="0"/>
              </a:rPr>
              <a:t>small </a:t>
            </a:r>
            <a:r>
              <a:rPr lang="en-US" sz="2000" dirty="0">
                <a:effectLst/>
                <a:latin typeface="Palatino" charset="0"/>
              </a:rPr>
              <a:t>pieces of dead plant material (called detritus) that are food for some </a:t>
            </a:r>
            <a:r>
              <a:rPr lang="en-US" sz="2000" dirty="0" smtClean="0">
                <a:effectLst/>
                <a:latin typeface="Palatino" charset="0"/>
              </a:rPr>
              <a:t>creatures</a:t>
            </a:r>
            <a:endParaRPr lang="en-US" dirty="0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381000" y="1060809"/>
            <a:ext cx="8256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0" dirty="0" smtClean="0">
                <a:latin typeface="Palatino" charset="0"/>
              </a:rPr>
              <a:t>But, water that is not clear </a:t>
            </a:r>
            <a:r>
              <a:rPr lang="en-US" sz="2800" b="0" u="sng" dirty="0" smtClean="0">
                <a:latin typeface="Palatino" charset="0"/>
              </a:rPr>
              <a:t>may</a:t>
            </a:r>
            <a:r>
              <a:rPr lang="en-US" sz="2800" b="0" dirty="0" smtClean="0">
                <a:latin typeface="Palatino" charset="0"/>
              </a:rPr>
              <a:t> or </a:t>
            </a:r>
            <a:r>
              <a:rPr lang="en-US" sz="2800" b="0" u="sng" dirty="0" smtClean="0">
                <a:latin typeface="Palatino" charset="0"/>
              </a:rPr>
              <a:t>may not</a:t>
            </a:r>
            <a:r>
              <a:rPr lang="en-US" sz="2800" b="0" dirty="0" smtClean="0">
                <a:latin typeface="Palatino" charset="0"/>
              </a:rPr>
              <a:t> be dirty.</a:t>
            </a:r>
            <a:endParaRPr lang="en-US" sz="2800" b="0" dirty="0">
              <a:latin typeface="Palatino" charset="0"/>
            </a:endParaRPr>
          </a:p>
        </p:txBody>
      </p:sp>
      <p:sp>
        <p:nvSpPr>
          <p:cNvPr id="169993" name="Text Box 9"/>
          <p:cNvSpPr txBox="1">
            <a:spLocks noChangeArrowheads="1"/>
          </p:cNvSpPr>
          <p:nvPr/>
        </p:nvSpPr>
        <p:spPr bwMode="auto">
          <a:xfrm>
            <a:off x="5029200" y="3581400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83" y="1688466"/>
            <a:ext cx="3742968" cy="4990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</a:rPr>
              <a:t>Water chemistry: </a:t>
            </a:r>
            <a:br>
              <a:rPr lang="en-US" sz="3600" dirty="0" smtClean="0">
                <a:solidFill>
                  <a:srgbClr val="FFC000"/>
                </a:solidFill>
              </a:rPr>
            </a:br>
            <a:r>
              <a:rPr lang="en-US" sz="3600" dirty="0" smtClean="0">
                <a:solidFill>
                  <a:srgbClr val="FFC000"/>
                </a:solidFill>
              </a:rPr>
              <a:t>dissolved oxygen </a:t>
            </a:r>
            <a:r>
              <a:rPr lang="en-US" sz="3600" dirty="0">
                <a:solidFill>
                  <a:srgbClr val="FFC000"/>
                </a:solidFill>
              </a:rPr>
              <a:t>(DO)</a:t>
            </a:r>
          </a:p>
        </p:txBody>
      </p:sp>
      <p:sp>
        <p:nvSpPr>
          <p:cNvPr id="193539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152400" y="1440210"/>
            <a:ext cx="8991600" cy="1047750"/>
          </a:xfrm>
        </p:spPr>
        <p:txBody>
          <a:bodyPr/>
          <a:lstStyle/>
          <a:p>
            <a:pPr marL="0" lvl="0" indent="0" eaLnBrk="0" hangingPunct="0">
              <a:spcBef>
                <a:spcPct val="50000"/>
              </a:spcBef>
              <a:buClrTx/>
              <a:buSzTx/>
              <a:buNone/>
            </a:pPr>
            <a:r>
              <a:rPr lang="en-US" sz="2800" dirty="0" smtClean="0">
                <a:effectLst/>
                <a:latin typeface="+mj-lt"/>
              </a:rPr>
              <a:t>Fish </a:t>
            </a:r>
            <a:r>
              <a:rPr lang="en-US" sz="2800" dirty="0">
                <a:effectLst/>
                <a:latin typeface="+mj-lt"/>
              </a:rPr>
              <a:t>and </a:t>
            </a:r>
            <a:r>
              <a:rPr lang="en-US" sz="2800" dirty="0" smtClean="0">
                <a:effectLst/>
                <a:latin typeface="+mj-lt"/>
              </a:rPr>
              <a:t>other aquatic organisms need DO to survive. </a:t>
            </a:r>
            <a:r>
              <a:rPr lang="en-US" sz="2800" kern="1200" dirty="0" smtClean="0">
                <a:solidFill>
                  <a:srgbClr val="FFFFCC"/>
                </a:solidFill>
                <a:effectLst/>
                <a:latin typeface="+mj-lt"/>
                <a:ea typeface="ＭＳ Ｐゴシック" charset="0"/>
              </a:rPr>
              <a:t>DO levels of 5-11 </a:t>
            </a:r>
            <a:r>
              <a:rPr lang="en-US" sz="2800" kern="1200" dirty="0">
                <a:solidFill>
                  <a:srgbClr val="FFFFCC"/>
                </a:solidFill>
                <a:effectLst/>
                <a:latin typeface="+mj-lt"/>
                <a:ea typeface="ＭＳ Ｐゴシック" charset="0"/>
              </a:rPr>
              <a:t>milligrams per liter (mg/L</a:t>
            </a:r>
            <a:r>
              <a:rPr lang="en-US" sz="2800" kern="1200" dirty="0" smtClean="0">
                <a:solidFill>
                  <a:srgbClr val="FFFFCC"/>
                </a:solidFill>
                <a:effectLst/>
                <a:latin typeface="+mj-lt"/>
                <a:ea typeface="ＭＳ Ｐゴシック" charset="0"/>
              </a:rPr>
              <a:t>)* are good.</a:t>
            </a:r>
            <a:endParaRPr lang="en-US" sz="2800" kern="1200" dirty="0">
              <a:solidFill>
                <a:srgbClr val="FFFFCC"/>
              </a:solidFill>
              <a:effectLst/>
              <a:latin typeface="+mj-lt"/>
              <a:ea typeface="ＭＳ Ｐゴシック" charset="0"/>
            </a:endParaRPr>
          </a:p>
          <a:p>
            <a:pPr marL="0" indent="0">
              <a:buNone/>
            </a:pPr>
            <a:endParaRPr lang="en-US" sz="2800" dirty="0">
              <a:effectLst/>
              <a:latin typeface="+mj-lt"/>
            </a:endParaRPr>
          </a:p>
        </p:txBody>
      </p:sp>
      <p:sp>
        <p:nvSpPr>
          <p:cNvPr id="193541" name="Rectangle 5"/>
          <p:cNvSpPr>
            <a:spLocks noChangeArrowheads="1"/>
          </p:cNvSpPr>
          <p:nvPr/>
        </p:nvSpPr>
        <p:spPr bwMode="auto">
          <a:xfrm>
            <a:off x="350710" y="5887903"/>
            <a:ext cx="6096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solidFill>
                  <a:schemeClr val="folHlink"/>
                </a:solidFill>
                <a:latin typeface="+mn-lt"/>
              </a:rPr>
              <a:t>What </a:t>
            </a:r>
            <a:r>
              <a:rPr lang="en-US" b="0" dirty="0">
                <a:solidFill>
                  <a:schemeClr val="folHlink"/>
                </a:solidFill>
                <a:latin typeface="+mn-lt"/>
              </a:rPr>
              <a:t>do </a:t>
            </a:r>
            <a:r>
              <a:rPr lang="en-US" b="0" dirty="0" smtClean="0">
                <a:solidFill>
                  <a:schemeClr val="folHlink"/>
                </a:solidFill>
                <a:latin typeface="+mn-lt"/>
              </a:rPr>
              <a:t>you predict DO levels will be at your site? </a:t>
            </a:r>
            <a:endParaRPr lang="en-US" b="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7" name="Rectangle 3"/>
          <p:cNvSpPr txBox="1">
            <a:spLocks noRot="1" noChangeArrowheads="1"/>
          </p:cNvSpPr>
          <p:nvPr/>
        </p:nvSpPr>
        <p:spPr bwMode="auto">
          <a:xfrm>
            <a:off x="5410200" y="2495520"/>
            <a:ext cx="349758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en-US" sz="2000" b="0" kern="0" dirty="0" smtClean="0">
                <a:effectLst/>
                <a:latin typeface="+mj-lt"/>
              </a:rPr>
              <a:t>Oxygen levels can change quickly due to:</a:t>
            </a:r>
          </a:p>
          <a:p>
            <a:pPr eaLnBrk="1" hangingPunct="1"/>
            <a:r>
              <a:rPr lang="en-US" sz="2000" b="0" kern="0" dirty="0" smtClean="0">
                <a:effectLst/>
                <a:latin typeface="+mj-lt"/>
              </a:rPr>
              <a:t>Wind &amp; wave activity</a:t>
            </a:r>
          </a:p>
          <a:p>
            <a:pPr eaLnBrk="1" hangingPunct="1"/>
            <a:r>
              <a:rPr lang="en-US" sz="2000" b="0" kern="0" dirty="0" smtClean="0">
                <a:effectLst/>
                <a:latin typeface="+mj-lt"/>
              </a:rPr>
              <a:t>Photosynthesis by plants in the water  </a:t>
            </a:r>
          </a:p>
          <a:p>
            <a:pPr eaLnBrk="1" hangingPunct="1"/>
            <a:r>
              <a:rPr lang="en-US" sz="2000" b="0" kern="0" dirty="0" smtClean="0">
                <a:effectLst/>
                <a:latin typeface="+mj-lt"/>
              </a:rPr>
              <a:t>Bacteria using oxygen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6515" y="2499330"/>
            <a:ext cx="4792604" cy="3273813"/>
            <a:chOff x="381000" y="2632770"/>
            <a:chExt cx="5065892" cy="3273813"/>
          </a:xfrm>
        </p:grpSpPr>
        <p:pic>
          <p:nvPicPr>
            <p:cNvPr id="102402" name="Picture 2" descr="http://hudson.dl.stevens-tech.edu/hrecos/d/ndp.php?type=DO&amp;id=HRSCHDH&amp;units=english&amp;start=2011-07-30&amp;end=2011-07-30&amp;location=Schodack%20Island,%20NY%20%28hydro%29&amp;two=0&amp;id2=HRNOPTM&amp;type2=WDEV&amp;location2=Norrie%20Point,%20NY%20%28met%29&amp;parameter=Dissolved%20Oxygen&amp;time=ET&amp;daily=0&amp;parameter2=Wind%20Direction,%20Std%20Deviation&amp;unique=141099028985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632770"/>
              <a:ext cx="5065892" cy="3234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047046" y="5321808"/>
              <a:ext cx="373380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0" dirty="0" smtClean="0">
                  <a:solidFill>
                    <a:srgbClr val="C00000"/>
                  </a:solidFill>
                  <a:latin typeface="+mn-lt"/>
                </a:rPr>
                <a:t>This graph shows DO levels rising in the afternoon on August 30. Why? </a:t>
              </a:r>
              <a:endParaRPr lang="en-US" sz="1600" b="0" dirty="0">
                <a:solidFill>
                  <a:srgbClr val="C00000"/>
                </a:solidFill>
                <a:latin typeface="+mn-lt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710" y="4724400"/>
            <a:ext cx="2197804" cy="19406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6374280"/>
            <a:ext cx="472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 smtClean="0">
                <a:latin typeface="+mn-lt"/>
              </a:rPr>
              <a:t>*Mg/L is the same as parts per million (ppm).</a:t>
            </a:r>
            <a:endParaRPr lang="en-US" sz="1600" b="0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304800" y="1154470"/>
            <a:ext cx="8534400" cy="982693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 smtClean="0">
                <a:effectLst/>
                <a:latin typeface="+mj-lt"/>
              </a:rPr>
              <a:t>You will measure pH to find out whether river water at your site is acidic, basic (alkaline), or neutral.</a:t>
            </a:r>
            <a:endParaRPr lang="en-US" sz="2800" dirty="0">
              <a:effectLst/>
              <a:latin typeface="+mj-lt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581447" y="5797943"/>
            <a:ext cx="777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0" dirty="0" smtClean="0">
                <a:latin typeface="Palatino" charset="0"/>
              </a:rPr>
              <a:t>Fish are very sensitive to the pH of the water – for reproduction and health, each </a:t>
            </a:r>
            <a:r>
              <a:rPr lang="en-US" b="0" dirty="0">
                <a:latin typeface="Palatino" charset="0"/>
              </a:rPr>
              <a:t>species </a:t>
            </a:r>
            <a:r>
              <a:rPr lang="en-US" b="0" dirty="0" smtClean="0">
                <a:latin typeface="Palatino" charset="0"/>
              </a:rPr>
              <a:t>requires that pH be within a certain range.</a:t>
            </a:r>
            <a:endParaRPr lang="en-US" b="0" dirty="0">
              <a:latin typeface="Palatino" charset="0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4761072" y="2495382"/>
            <a:ext cx="26327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 b="0" dirty="0" smtClean="0">
                <a:latin typeface="Palatino" charset="0"/>
              </a:rPr>
              <a:t>A pH of 7.0 is neutral.</a:t>
            </a:r>
            <a:endParaRPr lang="en-US" b="0" dirty="0">
              <a:latin typeface="Palatino" charset="0"/>
            </a:endParaRP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4761072" y="3418081"/>
            <a:ext cx="38495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0" dirty="0" smtClean="0">
                <a:latin typeface="+mn-lt"/>
              </a:rPr>
              <a:t>A pH </a:t>
            </a:r>
            <a:r>
              <a:rPr lang="en-US" b="0" u="sng" dirty="0" smtClean="0">
                <a:latin typeface="+mn-lt"/>
              </a:rPr>
              <a:t>greater</a:t>
            </a:r>
            <a:r>
              <a:rPr lang="en-US" b="0" dirty="0" smtClean="0">
                <a:latin typeface="+mn-lt"/>
              </a:rPr>
              <a:t> than 7.0 is basic (alkaline).</a:t>
            </a:r>
            <a:endParaRPr lang="en-US" b="0" dirty="0">
              <a:latin typeface="+mn-lt"/>
            </a:endParaRP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4776312" y="4574283"/>
            <a:ext cx="36347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0" dirty="0">
                <a:latin typeface="+mn-lt"/>
              </a:rPr>
              <a:t>A pH </a:t>
            </a:r>
            <a:r>
              <a:rPr lang="en-US" b="0" u="sng" dirty="0" smtClean="0">
                <a:latin typeface="+mn-lt"/>
              </a:rPr>
              <a:t>lower</a:t>
            </a:r>
            <a:r>
              <a:rPr lang="en-US" b="0" dirty="0" smtClean="0">
                <a:latin typeface="+mn-lt"/>
              </a:rPr>
              <a:t> </a:t>
            </a:r>
            <a:r>
              <a:rPr lang="en-US" b="0" dirty="0">
                <a:latin typeface="+mn-lt"/>
              </a:rPr>
              <a:t>than 7.0 is </a:t>
            </a:r>
            <a:r>
              <a:rPr lang="en-US" b="0" dirty="0" smtClean="0">
                <a:latin typeface="+mn-lt"/>
              </a:rPr>
              <a:t>acidic.</a:t>
            </a:r>
            <a:endParaRPr lang="en-US" b="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220489"/>
            <a:ext cx="3781847" cy="3483081"/>
          </a:xfrm>
          <a:prstGeom prst="rect">
            <a:avLst/>
          </a:prstGeom>
        </p:spPr>
      </p:pic>
      <p:sp>
        <p:nvSpPr>
          <p:cNvPr id="9" name="Rectangle 2"/>
          <p:cNvSpPr txBox="1">
            <a:spLocks noRot="1" noChangeArrowheads="1"/>
          </p:cNvSpPr>
          <p:nvPr/>
        </p:nvSpPr>
        <p:spPr bwMode="auto">
          <a:xfrm>
            <a:off x="152400" y="152400"/>
            <a:ext cx="8839200" cy="106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kern="0" dirty="0" smtClean="0">
                <a:solidFill>
                  <a:srgbClr val="FFC000"/>
                </a:solidFill>
              </a:rPr>
              <a:t>Water chemistry: pH</a:t>
            </a:r>
            <a:endParaRPr lang="en-US" sz="3600" kern="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7" grpId="0"/>
      <p:bldP spid="174088" grpId="0"/>
      <p:bldP spid="1740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685800" y="15494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</a:rPr>
              <a:t>What kinds of fish and other creatures will you catch this year?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68631" name="Picture 23"/>
          <p:cNvPicPr>
            <a:picLocks noGrp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4039" y="4267200"/>
            <a:ext cx="3657600" cy="2276856"/>
          </a:xfrm>
        </p:spPr>
      </p:pic>
      <p:pic>
        <p:nvPicPr>
          <p:cNvPr id="68650" name="Picture 4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19" b="1705"/>
          <a:stretch/>
        </p:blipFill>
        <p:spPr>
          <a:xfrm>
            <a:off x="662940" y="1684307"/>
            <a:ext cx="3657600" cy="2278093"/>
          </a:xfrm>
          <a:noFill/>
          <a:ln/>
        </p:spPr>
      </p:pic>
      <p:pic>
        <p:nvPicPr>
          <p:cNvPr id="68651" name="Picture 4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74"/>
          <a:stretch/>
        </p:blipFill>
        <p:spPr bwMode="auto">
          <a:xfrm>
            <a:off x="4876800" y="1684307"/>
            <a:ext cx="3657600" cy="227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8655" name="Picture 47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58" b="10712"/>
          <a:stretch/>
        </p:blipFill>
        <p:spPr>
          <a:xfrm>
            <a:off x="655320" y="4267200"/>
            <a:ext cx="3657600" cy="2280851"/>
          </a:xfr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81600" y="609600"/>
            <a:ext cx="3505200" cy="1752600"/>
          </a:xfrm>
        </p:spPr>
        <p:txBody>
          <a:bodyPr/>
          <a:lstStyle/>
          <a:p>
            <a:r>
              <a:rPr lang="en-US" sz="3600" dirty="0">
                <a:solidFill>
                  <a:srgbClr val="FFC000"/>
                </a:solidFill>
              </a:rPr>
              <a:t>Identify, measure, </a:t>
            </a:r>
            <a:r>
              <a:rPr lang="en-US" sz="3600" dirty="0" smtClean="0">
                <a:solidFill>
                  <a:srgbClr val="FFC000"/>
                </a:solidFill>
              </a:rPr>
              <a:t>count! 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86019" name="Rectangle 3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>
              <a:buFont typeface="Wingdings" charset="0"/>
              <a:buNone/>
            </a:pPr>
            <a:endParaRPr lang="en-US" sz="2400"/>
          </a:p>
          <a:p>
            <a:pPr lvl="1">
              <a:buFont typeface="Wingdings" charset="0"/>
              <a:buNone/>
            </a:pPr>
            <a:r>
              <a:rPr lang="en-US" sz="2400"/>
              <a:t> </a:t>
            </a:r>
          </a:p>
          <a:p>
            <a:endParaRPr lang="en-US" sz="2800"/>
          </a:p>
        </p:txBody>
      </p:sp>
      <p:pic>
        <p:nvPicPr>
          <p:cNvPr id="86028" name="Picture 12"/>
          <p:cNvPicPr>
            <a:picLocks noGrp="1" noChangeAspect="1" noChangeArrowheads="1"/>
          </p:cNvPicPr>
          <p:nvPr>
            <p:ph type="chart"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886" y="3546752"/>
            <a:ext cx="4435824" cy="2427149"/>
          </a:xfrm>
          <a:noFill/>
          <a:ln/>
        </p:spPr>
      </p:pic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34290" y="5973901"/>
            <a:ext cx="6781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dirty="0" smtClean="0">
                <a:latin typeface="+mn-lt"/>
              </a:rPr>
              <a:t>Slippery eels </a:t>
            </a:r>
            <a:r>
              <a:rPr lang="en-US" b="0" dirty="0">
                <a:latin typeface="+mn-lt"/>
              </a:rPr>
              <a:t>can be hard to </a:t>
            </a:r>
            <a:r>
              <a:rPr lang="en-US" b="0" dirty="0" smtClean="0">
                <a:latin typeface="+mn-lt"/>
              </a:rPr>
              <a:t>measure; students wrapped this one in a </a:t>
            </a:r>
            <a:r>
              <a:rPr lang="en-US" b="0" dirty="0">
                <a:latin typeface="+mn-lt"/>
              </a:rPr>
              <a:t>net to help stretch it out to its full length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08" y="152400"/>
            <a:ext cx="4424202" cy="331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626" y="2743200"/>
            <a:ext cx="3707148" cy="3230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307292" y="259706"/>
            <a:ext cx="4569941" cy="1012825"/>
          </a:xfrm>
        </p:spPr>
        <p:txBody>
          <a:bodyPr/>
          <a:lstStyle/>
          <a:p>
            <a:r>
              <a:rPr lang="en-US" sz="3600" dirty="0">
                <a:solidFill>
                  <a:srgbClr val="FFCC00"/>
                </a:solidFill>
              </a:rPr>
              <a:t>This is the Hudson River Estuary</a:t>
            </a:r>
          </a:p>
        </p:txBody>
      </p:sp>
      <p:sp>
        <p:nvSpPr>
          <p:cNvPr id="83972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399886" y="1658078"/>
            <a:ext cx="4545227" cy="482329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effectLst/>
                <a:latin typeface="+mj-lt"/>
              </a:rPr>
              <a:t>The </a:t>
            </a:r>
            <a:r>
              <a:rPr lang="en-US" sz="2400" dirty="0">
                <a:effectLst/>
                <a:latin typeface="+mj-lt"/>
              </a:rPr>
              <a:t>Hudson River Estuary is 153 River </a:t>
            </a:r>
            <a:r>
              <a:rPr lang="en-US" sz="2400" dirty="0" smtClean="0">
                <a:effectLst/>
                <a:latin typeface="+mj-lt"/>
              </a:rPr>
              <a:t>Miles long.  </a:t>
            </a:r>
            <a:endParaRPr lang="en-US" sz="2400" dirty="0">
              <a:effectLst/>
              <a:latin typeface="+mj-lt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ffectLst/>
                <a:latin typeface="+mj-lt"/>
              </a:rPr>
              <a:t>RM </a:t>
            </a:r>
            <a:r>
              <a:rPr lang="en-US" sz="2400" dirty="0">
                <a:effectLst/>
                <a:latin typeface="+mj-lt"/>
              </a:rPr>
              <a:t>153 is at </a:t>
            </a:r>
            <a:r>
              <a:rPr lang="en-US" sz="2400" dirty="0" smtClean="0">
                <a:effectLst/>
                <a:latin typeface="+mj-lt"/>
              </a:rPr>
              <a:t>Troy.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ffectLst/>
                <a:latin typeface="+mj-lt"/>
              </a:rPr>
              <a:t>RM </a:t>
            </a:r>
            <a:r>
              <a:rPr lang="en-US" sz="2400" dirty="0">
                <a:effectLst/>
                <a:latin typeface="+mj-lt"/>
              </a:rPr>
              <a:t>0 is at the very </a:t>
            </a:r>
            <a:r>
              <a:rPr lang="en-US" sz="2400" dirty="0" smtClean="0">
                <a:effectLst/>
                <a:latin typeface="+mj-lt"/>
              </a:rPr>
              <a:t>tip of Manhattan; </a:t>
            </a:r>
            <a:r>
              <a:rPr lang="en-US" sz="2400" dirty="0">
                <a:effectLst/>
                <a:latin typeface="+mj-lt"/>
              </a:rPr>
              <a:t>below that is </a:t>
            </a:r>
            <a:r>
              <a:rPr lang="en-US" sz="2400" dirty="0" smtClean="0">
                <a:effectLst/>
                <a:latin typeface="+mj-lt"/>
              </a:rPr>
              <a:t>New York Harbor.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effectLst/>
                <a:latin typeface="+mj-lt"/>
              </a:rPr>
              <a:t>On Day in the Life there will be many other </a:t>
            </a:r>
            <a:r>
              <a:rPr lang="en-US" sz="2400" dirty="0">
                <a:effectLst/>
                <a:latin typeface="+mj-lt"/>
              </a:rPr>
              <a:t>groups </a:t>
            </a:r>
            <a:r>
              <a:rPr lang="en-US" sz="2400" dirty="0" smtClean="0">
                <a:effectLst/>
                <a:latin typeface="+mj-lt"/>
              </a:rPr>
              <a:t>along  </a:t>
            </a:r>
            <a:r>
              <a:rPr lang="en-US" sz="2400" dirty="0">
                <a:effectLst/>
                <a:latin typeface="+mj-lt"/>
              </a:rPr>
              <a:t>the </a:t>
            </a:r>
            <a:r>
              <a:rPr lang="en-US" sz="2400" dirty="0" smtClean="0">
                <a:effectLst/>
                <a:latin typeface="+mj-lt"/>
              </a:rPr>
              <a:t>Hudson doing just </a:t>
            </a:r>
            <a:r>
              <a:rPr lang="en-US" sz="2400" dirty="0">
                <a:effectLst/>
                <a:latin typeface="+mj-lt"/>
              </a:rPr>
              <a:t>what you are </a:t>
            </a:r>
            <a:r>
              <a:rPr lang="en-US" sz="2400" dirty="0" smtClean="0">
                <a:effectLst/>
                <a:latin typeface="+mj-lt"/>
              </a:rPr>
              <a:t>doing</a:t>
            </a:r>
            <a:r>
              <a:rPr lang="en-US" sz="2400" dirty="0">
                <a:effectLst/>
                <a:latin typeface="+mj-lt"/>
              </a:rPr>
              <a:t> </a:t>
            </a:r>
            <a:r>
              <a:rPr lang="en-US" sz="2400" dirty="0" smtClean="0">
                <a:effectLst/>
                <a:latin typeface="+mj-lt"/>
              </a:rPr>
              <a:t>– even a few above the Troy dam!</a:t>
            </a:r>
            <a:endParaRPr lang="en-US" sz="2400" dirty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ffectLst/>
                <a:latin typeface="+mj-lt"/>
              </a:rPr>
              <a:t>Thousands participate – students of all </a:t>
            </a:r>
            <a:r>
              <a:rPr lang="en-US" sz="2400" dirty="0">
                <a:effectLst/>
                <a:latin typeface="+mj-lt"/>
              </a:rPr>
              <a:t>grades &amp; </a:t>
            </a:r>
            <a:r>
              <a:rPr lang="en-US" sz="2400" dirty="0" smtClean="0">
                <a:effectLst/>
                <a:latin typeface="+mj-lt"/>
              </a:rPr>
              <a:t>ages.</a:t>
            </a:r>
            <a:endParaRPr lang="en-US" sz="2400" dirty="0">
              <a:effectLst/>
              <a:latin typeface="+mj-lt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>
              <a:effectLst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400" dirty="0">
              <a:effectLst/>
            </a:endParaRPr>
          </a:p>
        </p:txBody>
      </p:sp>
      <p:pic>
        <p:nvPicPr>
          <p:cNvPr id="83976" name="Picture 8" descr="hudson_dem_wid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3883" y="-14369"/>
            <a:ext cx="2865504" cy="6872369"/>
          </a:xfrm>
          <a:noFill/>
          <a:ln/>
        </p:spPr>
      </p:pic>
      <p:pic>
        <p:nvPicPr>
          <p:cNvPr id="83977" name="Picture 9" descr="ne_u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0723" y="80319"/>
            <a:ext cx="11842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2191629" y="5897562"/>
            <a:ext cx="1043876" cy="246221"/>
          </a:xfrm>
          <a:prstGeom prst="rect">
            <a:avLst/>
          </a:prstGeom>
          <a:solidFill>
            <a:srgbClr val="996633">
              <a:alpha val="4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i="1" dirty="0">
                <a:latin typeface="Palatino"/>
              </a:rPr>
              <a:t>New York City</a:t>
            </a:r>
            <a:endParaRPr lang="en-US" sz="1000" b="0" i="1" dirty="0">
              <a:latin typeface="Palatino"/>
            </a:endParaRPr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2964693" y="183420"/>
            <a:ext cx="609600" cy="415498"/>
          </a:xfrm>
          <a:prstGeom prst="rect">
            <a:avLst/>
          </a:prstGeom>
          <a:solidFill>
            <a:srgbClr val="996633">
              <a:alpha val="4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i="1" dirty="0">
                <a:latin typeface="Palintino"/>
              </a:rPr>
              <a:t>Troy RM153</a:t>
            </a:r>
            <a:endParaRPr lang="en-US" sz="1000" b="0" i="1" dirty="0">
              <a:latin typeface="Palintino"/>
            </a:endParaRPr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1387475" y="3798572"/>
            <a:ext cx="914400" cy="400110"/>
          </a:xfrm>
          <a:prstGeom prst="rect">
            <a:avLst/>
          </a:prstGeom>
          <a:solidFill>
            <a:srgbClr val="996633">
              <a:alpha val="4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 i="1" dirty="0">
                <a:latin typeface="Palintino"/>
              </a:rPr>
              <a:t>Newburgh RM 60</a:t>
            </a:r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2485100" y="3102330"/>
            <a:ext cx="1066800" cy="415498"/>
          </a:xfrm>
          <a:prstGeom prst="rect">
            <a:avLst/>
          </a:prstGeom>
          <a:solidFill>
            <a:srgbClr val="996633">
              <a:alpha val="4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i="1" dirty="0">
                <a:latin typeface="Palintino"/>
              </a:rPr>
              <a:t>Poughkeepsie RM 75</a:t>
            </a: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1387475" y="1500051"/>
            <a:ext cx="1210402" cy="400110"/>
          </a:xfrm>
          <a:prstGeom prst="rect">
            <a:avLst/>
          </a:prstGeom>
          <a:solidFill>
            <a:srgbClr val="996633">
              <a:alpha val="4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000" i="1" dirty="0" err="1" smtClean="0">
                <a:latin typeface="Palintino"/>
              </a:rPr>
              <a:t>Cohotate</a:t>
            </a:r>
            <a:r>
              <a:rPr lang="en-US" sz="1000" i="1" dirty="0" smtClean="0">
                <a:latin typeface="Palintino"/>
              </a:rPr>
              <a:t>/Athens </a:t>
            </a:r>
            <a:r>
              <a:rPr lang="en-US" sz="1000" i="1" dirty="0">
                <a:latin typeface="Palintino"/>
              </a:rPr>
              <a:t>RM 118</a:t>
            </a:r>
            <a:endParaRPr lang="en-US" sz="1000" b="0" i="1" dirty="0">
              <a:latin typeface="Palintino"/>
            </a:endParaRP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2582002" y="4679831"/>
            <a:ext cx="1066800" cy="400110"/>
          </a:xfrm>
          <a:prstGeom prst="rect">
            <a:avLst/>
          </a:prstGeom>
          <a:solidFill>
            <a:srgbClr val="996633">
              <a:alpha val="4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 i="1" dirty="0">
                <a:latin typeface="Palintino"/>
              </a:rPr>
              <a:t>Croton Point RM 35</a:t>
            </a:r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871538" y="-14288"/>
            <a:ext cx="1841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b="0"/>
          </a:p>
        </p:txBody>
      </p:sp>
      <p:sp>
        <p:nvSpPr>
          <p:cNvPr id="83991" name="Text Box 23"/>
          <p:cNvSpPr txBox="1">
            <a:spLocks noChangeArrowheads="1"/>
          </p:cNvSpPr>
          <p:nvPr/>
        </p:nvSpPr>
        <p:spPr bwMode="auto">
          <a:xfrm>
            <a:off x="83766" y="751832"/>
            <a:ext cx="105695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dirty="0">
                <a:latin typeface="Palintino"/>
              </a:rPr>
              <a:t>Here is where we are in New York State!</a:t>
            </a:r>
          </a:p>
        </p:txBody>
      </p:sp>
      <p:sp>
        <p:nvSpPr>
          <p:cNvPr id="83994" name="Text Box 26"/>
          <p:cNvSpPr txBox="1">
            <a:spLocks noChangeArrowheads="1"/>
          </p:cNvSpPr>
          <p:nvPr/>
        </p:nvSpPr>
        <p:spPr bwMode="auto">
          <a:xfrm>
            <a:off x="3962399" y="2249031"/>
            <a:ext cx="37372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CC00"/>
                </a:solidFill>
                <a:latin typeface="Palatino"/>
              </a:rPr>
              <a:t>ESTUARY</a:t>
            </a:r>
            <a:endParaRPr lang="en-US" dirty="0">
              <a:solidFill>
                <a:srgbClr val="FFCC00"/>
              </a:solidFill>
              <a:latin typeface="Palatino"/>
            </a:endParaRPr>
          </a:p>
        </p:txBody>
      </p:sp>
      <p:sp>
        <p:nvSpPr>
          <p:cNvPr id="83995" name="Rectangle 27"/>
          <p:cNvSpPr>
            <a:spLocks noChangeArrowheads="1"/>
          </p:cNvSpPr>
          <p:nvPr/>
        </p:nvSpPr>
        <p:spPr bwMode="auto">
          <a:xfrm>
            <a:off x="1714261" y="5135166"/>
            <a:ext cx="762000" cy="411163"/>
          </a:xfrm>
          <a:prstGeom prst="rect">
            <a:avLst/>
          </a:prstGeom>
          <a:solidFill>
            <a:srgbClr val="996633">
              <a:alpha val="4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latin typeface="Palintino"/>
              </a:rPr>
              <a:t>Piermont RM 25</a:t>
            </a:r>
            <a:endParaRPr lang="en-US" sz="1000" b="0" i="1" dirty="0">
              <a:latin typeface="Palintino"/>
            </a:endParaRPr>
          </a:p>
        </p:txBody>
      </p:sp>
      <p:sp>
        <p:nvSpPr>
          <p:cNvPr id="83996" name="Rectangle 28"/>
          <p:cNvSpPr>
            <a:spLocks noChangeArrowheads="1"/>
          </p:cNvSpPr>
          <p:nvPr/>
        </p:nvSpPr>
        <p:spPr bwMode="auto">
          <a:xfrm>
            <a:off x="2860494" y="6588760"/>
            <a:ext cx="110190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i="1" dirty="0" smtClean="0">
                <a:latin typeface="Palatino"/>
              </a:rPr>
              <a:t>Atlantic </a:t>
            </a:r>
            <a:r>
              <a:rPr lang="en-US" sz="1000" i="1" dirty="0">
                <a:latin typeface="Palatino"/>
              </a:rPr>
              <a:t>Ocean</a:t>
            </a:r>
          </a:p>
        </p:txBody>
      </p:sp>
      <p:sp>
        <p:nvSpPr>
          <p:cNvPr id="83997" name="Rectangle 29"/>
          <p:cNvSpPr>
            <a:spLocks noChangeArrowheads="1"/>
          </p:cNvSpPr>
          <p:nvPr/>
        </p:nvSpPr>
        <p:spPr bwMode="auto">
          <a:xfrm>
            <a:off x="1752600" y="3048000"/>
            <a:ext cx="184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83998" name="Rectangle 30"/>
          <p:cNvSpPr>
            <a:spLocks noChangeArrowheads="1"/>
          </p:cNvSpPr>
          <p:nvPr/>
        </p:nvSpPr>
        <p:spPr bwMode="auto">
          <a:xfrm>
            <a:off x="1271588" y="2140804"/>
            <a:ext cx="1146174" cy="400110"/>
          </a:xfrm>
          <a:prstGeom prst="rect">
            <a:avLst/>
          </a:prstGeom>
          <a:solidFill>
            <a:srgbClr val="996633">
              <a:alpha val="4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latin typeface="Palintino"/>
              </a:rPr>
              <a:t>Ulster Landing RM 97</a:t>
            </a:r>
          </a:p>
        </p:txBody>
      </p:sp>
      <p:sp>
        <p:nvSpPr>
          <p:cNvPr id="84000" name="Rectangle 32"/>
          <p:cNvSpPr>
            <a:spLocks noChangeArrowheads="1"/>
          </p:cNvSpPr>
          <p:nvPr/>
        </p:nvSpPr>
        <p:spPr bwMode="auto">
          <a:xfrm>
            <a:off x="1559804" y="6443553"/>
            <a:ext cx="631825" cy="400110"/>
          </a:xfrm>
          <a:prstGeom prst="rect">
            <a:avLst/>
          </a:prstGeom>
          <a:solidFill>
            <a:srgbClr val="996633">
              <a:alpha val="4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i="1" dirty="0">
                <a:latin typeface="Palintino"/>
              </a:rPr>
              <a:t>Staten Island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408" y="3611892"/>
            <a:ext cx="99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Palatino"/>
              </a:rPr>
              <a:t>Use the map to find your site on the river.</a:t>
            </a:r>
            <a:endParaRPr lang="en-US" sz="1800" b="0" dirty="0">
              <a:latin typeface="Palatino"/>
            </a:endParaRPr>
          </a:p>
        </p:txBody>
      </p:sp>
      <p:sp>
        <p:nvSpPr>
          <p:cNvPr id="3" name="Bent Arrow 2"/>
          <p:cNvSpPr/>
          <p:nvPr/>
        </p:nvSpPr>
        <p:spPr bwMode="auto">
          <a:xfrm>
            <a:off x="558109" y="405708"/>
            <a:ext cx="997641" cy="420127"/>
          </a:xfrm>
          <a:prstGeom prst="bentArrow">
            <a:avLst>
              <a:gd name="adj1" fmla="val 25000"/>
              <a:gd name="adj2" fmla="val 23814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</a:rPr>
              <a:t>Depending on where you are, you might catch some odd creatures!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175109" name="Picture 5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1643081"/>
            <a:ext cx="4038600" cy="2246275"/>
          </a:xfrm>
          <a:noFill/>
          <a:ln/>
        </p:spPr>
      </p:pic>
      <p:pic>
        <p:nvPicPr>
          <p:cNvPr id="175110" name="Picture 6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732" y="1643081"/>
            <a:ext cx="3682749" cy="2464374"/>
          </a:xfrm>
          <a:noFill/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3962400"/>
            <a:ext cx="4053840" cy="272527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731" y="4217370"/>
            <a:ext cx="3682749" cy="2470300"/>
          </a:xfrm>
          <a:prstGeom prst="rect">
            <a:avLst/>
          </a:prstGeom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240762" y="3520024"/>
            <a:ext cx="1005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dirty="0" smtClean="0">
                <a:latin typeface="Palatino" charset="0"/>
              </a:rPr>
              <a:t>Pipefish</a:t>
            </a:r>
            <a:endParaRPr lang="en-US" sz="1800" b="0" dirty="0">
              <a:latin typeface="Palatino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323097" y="3642873"/>
            <a:ext cx="1031051" cy="369332"/>
          </a:xfrm>
          <a:prstGeom prst="rect">
            <a:avLst/>
          </a:prstGeom>
          <a:solidFill>
            <a:srgbClr val="5E5E5E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dirty="0" smtClean="0">
                <a:latin typeface="Palatino" charset="0"/>
              </a:rPr>
              <a:t>Crayfish</a:t>
            </a:r>
            <a:endParaRPr lang="en-US" sz="1800" b="0" dirty="0">
              <a:latin typeface="Palatino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48640" y="6249452"/>
            <a:ext cx="1300356" cy="369332"/>
          </a:xfrm>
          <a:prstGeom prst="rect">
            <a:avLst/>
          </a:prstGeom>
          <a:solidFill>
            <a:srgbClr val="996633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dirty="0" err="1" smtClean="0">
                <a:latin typeface="Palatino" charset="0"/>
              </a:rPr>
              <a:t>Hogchoker</a:t>
            </a:r>
            <a:endParaRPr lang="en-US" sz="1800" b="0" dirty="0">
              <a:latin typeface="Palatino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029200" y="6246694"/>
            <a:ext cx="1261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dirty="0" smtClean="0">
                <a:latin typeface="Palatino" charset="0"/>
              </a:rPr>
              <a:t>Comb jelly</a:t>
            </a:r>
            <a:endParaRPr lang="en-US" sz="1800" b="0" dirty="0">
              <a:latin typeface="Palatino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45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What’s at the bottom of the Hudson?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 txBox="1">
            <a:spLocks noRot="1" noChangeArrowheads="1"/>
          </p:cNvSpPr>
          <p:nvPr/>
        </p:nvSpPr>
        <p:spPr>
          <a:xfrm>
            <a:off x="304800" y="914400"/>
            <a:ext cx="8839200" cy="98269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800" b="0" kern="0" dirty="0" smtClean="0">
                <a:effectLst/>
                <a:latin typeface="+mj-lt"/>
              </a:rPr>
              <a:t>The Hudson has been around for many millions of years, but it hasn’t always looked the way it does now.</a:t>
            </a:r>
            <a:endParaRPr lang="en-US" sz="2800" b="0" kern="0" dirty="0">
              <a:effectLst/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97" y="1905000"/>
            <a:ext cx="7762405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97" y="1891369"/>
            <a:ext cx="7761776" cy="3899831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76299" y="5839408"/>
            <a:ext cx="7620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0" dirty="0" smtClean="0">
                <a:latin typeface="+mn-lt"/>
                <a:cs typeface="Palintino"/>
              </a:rPr>
              <a:t>For example, glaciers once filled the river channel. These powerful sheets of ice carved the river bottom and shoreline.</a:t>
            </a:r>
            <a:endParaRPr lang="en-US" b="0" dirty="0">
              <a:latin typeface="+mn-lt"/>
              <a:cs typeface="Palintin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ChangeArrowheads="1"/>
          </p:cNvSpPr>
          <p:nvPr/>
        </p:nvSpPr>
        <p:spPr bwMode="auto">
          <a:xfrm>
            <a:off x="274318" y="5334000"/>
            <a:ext cx="861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0" dirty="0" smtClean="0">
                <a:latin typeface="+mn-lt"/>
                <a:cs typeface="Palintino"/>
              </a:rPr>
              <a:t>The river bottom has ridges </a:t>
            </a:r>
            <a:r>
              <a:rPr lang="en-US" b="0" dirty="0">
                <a:latin typeface="+mn-lt"/>
                <a:cs typeface="Palintino"/>
              </a:rPr>
              <a:t>and </a:t>
            </a:r>
            <a:r>
              <a:rPr lang="en-US" b="0" dirty="0" smtClean="0">
                <a:latin typeface="+mn-lt"/>
                <a:cs typeface="Palintino"/>
              </a:rPr>
              <a:t>trenches carved by the glaciers. Sediment has partly filled in the trenches, but the river is still deep. The deepest places are dark blue; the shallowest yellow and red. Off Manhattan, the river is  20 meters or about 60 feet deep. </a:t>
            </a:r>
            <a:endParaRPr lang="en-US" b="0" dirty="0">
              <a:latin typeface="+mn-lt"/>
              <a:cs typeface="Palintin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2899" y="1143000"/>
            <a:ext cx="8453437" cy="4042947"/>
            <a:chOff x="381000" y="798928"/>
            <a:chExt cx="8453437" cy="4042947"/>
          </a:xfrm>
        </p:grpSpPr>
        <p:pic>
          <p:nvPicPr>
            <p:cNvPr id="160775" name="Picture 7" descr="area11_3Dscen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1000" y="798928"/>
              <a:ext cx="8453437" cy="4042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778" name="AutoShape 10"/>
            <p:cNvSpPr>
              <a:spLocks noChangeArrowheads="1"/>
            </p:cNvSpPr>
            <p:nvPr/>
          </p:nvSpPr>
          <p:spPr bwMode="auto">
            <a:xfrm>
              <a:off x="7517130" y="3792538"/>
              <a:ext cx="1143000" cy="8382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0780" name="Picture 12" descr="SBLogoforweb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5711" y="3924300"/>
              <a:ext cx="985838" cy="574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781" name="Picture 13" descr="ldeo-colo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4211637"/>
              <a:ext cx="1600200" cy="387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782" name="Picture 14" descr="dec_hudson_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256722"/>
              <a:ext cx="1143000" cy="36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229199" y="253781"/>
            <a:ext cx="6858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Mapping the Hudson’s bottom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8" name="Picture 6"/>
          <p:cNvPicPr>
            <a:picLocks noGrp="1" noChangeAspect="1" noChangeArrowheads="1"/>
          </p:cNvPicPr>
          <p:nvPr>
            <p:ph type="body"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1801" y="2779545"/>
            <a:ext cx="3276600" cy="3855001"/>
          </a:xfrm>
        </p:spPr>
      </p:pic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2480310" y="1339874"/>
            <a:ext cx="666369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chemeClr val="tx2"/>
                </a:solidFill>
                <a:latin typeface="Palatino" charset="0"/>
              </a:rPr>
              <a:t>Cores are sections of sediment from the </a:t>
            </a:r>
            <a:r>
              <a:rPr lang="en-US" sz="2800" b="0" dirty="0" smtClean="0">
                <a:solidFill>
                  <a:schemeClr val="tx2"/>
                </a:solidFill>
                <a:latin typeface="Palatino" charset="0"/>
              </a:rPr>
              <a:t>river bottom. They reveal the history </a:t>
            </a:r>
            <a:r>
              <a:rPr lang="en-US" sz="2800" b="0" dirty="0">
                <a:solidFill>
                  <a:schemeClr val="tx2"/>
                </a:solidFill>
                <a:latin typeface="Palatino" charset="0"/>
              </a:rPr>
              <a:t>of the </a:t>
            </a:r>
            <a:r>
              <a:rPr lang="en-US" sz="2800" b="0" dirty="0" smtClean="0">
                <a:solidFill>
                  <a:schemeClr val="tx2"/>
                </a:solidFill>
                <a:latin typeface="Palatino" charset="0"/>
              </a:rPr>
              <a:t>bottom and the habitats found there</a:t>
            </a:r>
            <a:r>
              <a:rPr lang="en-US" sz="2800" dirty="0" smtClean="0">
                <a:solidFill>
                  <a:schemeClr val="tx2"/>
                </a:solidFill>
                <a:latin typeface="Palatino" charset="0"/>
              </a:rPr>
              <a:t>.</a:t>
            </a:r>
            <a:endParaRPr lang="en-US" sz="2800" dirty="0">
              <a:solidFill>
                <a:schemeClr val="tx2"/>
              </a:solidFill>
              <a:latin typeface="Palatino" charset="0"/>
            </a:endParaRP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134302" y="5618883"/>
            <a:ext cx="26860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latin typeface="+mn-lt"/>
              </a:rPr>
              <a:t>You may use a simple push corer to collect a core sample</a:t>
            </a:r>
            <a:r>
              <a:rPr lang="en-US" b="0" dirty="0" smtClean="0"/>
              <a:t>.</a:t>
            </a:r>
            <a:endParaRPr lang="en-US" b="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0" y="139947"/>
            <a:ext cx="7848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 are going to look at the bottom of the river by taking a small core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" y="1447800"/>
            <a:ext cx="2146857" cy="4063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2779545"/>
            <a:ext cx="2376906" cy="3877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9" name="Picture 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2246291"/>
            <a:ext cx="5016835" cy="3566134"/>
          </a:xfrm>
        </p:spPr>
      </p:pic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381000" y="1119119"/>
            <a:ext cx="8458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 smtClean="0">
                <a:latin typeface="+mj-lt"/>
              </a:rPr>
              <a:t>We </a:t>
            </a:r>
            <a:r>
              <a:rPr lang="en-US" sz="2800" b="0" dirty="0">
                <a:latin typeface="+mj-lt"/>
              </a:rPr>
              <a:t>will </a:t>
            </a:r>
            <a:r>
              <a:rPr lang="en-US" sz="2800" b="0" dirty="0" smtClean="0">
                <a:latin typeface="+mj-lt"/>
              </a:rPr>
              <a:t>track shipping moving </a:t>
            </a:r>
            <a:r>
              <a:rPr lang="en-US" sz="2800" b="0" dirty="0">
                <a:latin typeface="+mj-lt"/>
              </a:rPr>
              <a:t>up and down the </a:t>
            </a:r>
            <a:r>
              <a:rPr lang="en-US" sz="2800" b="0" dirty="0" smtClean="0">
                <a:latin typeface="+mj-lt"/>
              </a:rPr>
              <a:t>river. Record ship names, colors, direction, and times!</a:t>
            </a:r>
            <a:endParaRPr lang="en-US" sz="2800" b="0" dirty="0">
              <a:latin typeface="+mj-lt"/>
            </a:endParaRP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1143000" y="5867400"/>
            <a:ext cx="716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latin typeface="+mn-lt"/>
              </a:rPr>
              <a:t>Using basic math we </a:t>
            </a:r>
            <a:r>
              <a:rPr lang="en-US" b="0" dirty="0">
                <a:latin typeface="+mn-lt"/>
              </a:rPr>
              <a:t>can figure out the time it takes for ships to move </a:t>
            </a:r>
            <a:r>
              <a:rPr lang="en-US" b="0" dirty="0" smtClean="0">
                <a:latin typeface="+mn-lt"/>
              </a:rPr>
              <a:t>from one sampling site to another on the river.</a:t>
            </a:r>
            <a:endParaRPr lang="en-US" b="0" dirty="0"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299723"/>
            <a:ext cx="853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How is the river is being used today?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1" name="Picture 5" descr="Heatly_macor_nov05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6400" y="1611020"/>
            <a:ext cx="5638800" cy="4297812"/>
          </a:xfrm>
        </p:spPr>
      </p:pic>
      <p:sp>
        <p:nvSpPr>
          <p:cNvPr id="152583" name="Text Box 7"/>
          <p:cNvSpPr txBox="1">
            <a:spLocks noChangeArrowheads="1"/>
          </p:cNvSpPr>
          <p:nvPr/>
        </p:nvSpPr>
        <p:spPr bwMode="auto">
          <a:xfrm>
            <a:off x="2476500" y="6096000"/>
            <a:ext cx="403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+mj-lt"/>
              </a:rPr>
              <a:t>Does it </a:t>
            </a:r>
            <a:r>
              <a:rPr lang="en-US" sz="2800" dirty="0" smtClean="0">
                <a:latin typeface="+mj-lt"/>
              </a:rPr>
              <a:t>look </a:t>
            </a:r>
            <a:r>
              <a:rPr lang="en-US" sz="2800" dirty="0">
                <a:latin typeface="+mj-lt"/>
              </a:rPr>
              <a:t>like </a:t>
            </a:r>
            <a:r>
              <a:rPr lang="en-US" sz="2800" dirty="0" smtClean="0">
                <a:latin typeface="+mj-lt"/>
              </a:rPr>
              <a:t>this…  </a:t>
            </a:r>
            <a:endParaRPr lang="en-US" sz="2800" dirty="0">
              <a:latin typeface="+mj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" y="299723"/>
            <a:ext cx="8077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Describe </a:t>
            </a: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your site so other schools will know what  it looks like!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6400" y="1611020"/>
            <a:ext cx="5646420" cy="429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533650" y="6096000"/>
            <a:ext cx="403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…or more like this? 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3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4" name="Picture 8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" y="1594643"/>
            <a:ext cx="3429000" cy="5057775"/>
          </a:xfrm>
        </p:spPr>
      </p:pic>
      <p:pic>
        <p:nvPicPr>
          <p:cNvPr id="101398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52850" y="2514600"/>
            <a:ext cx="5226409" cy="352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485900" y="161967"/>
            <a:ext cx="6172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 prepared for the weather – rain or shine!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1752600" y="1430840"/>
            <a:ext cx="5715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>
                <a:latin typeface="+mn-lt"/>
              </a:rPr>
              <a:t>We want to share </a:t>
            </a:r>
            <a:r>
              <a:rPr lang="en-US" sz="2800" b="0" dirty="0" smtClean="0">
                <a:latin typeface="+mn-lt"/>
              </a:rPr>
              <a:t>data </a:t>
            </a:r>
            <a:r>
              <a:rPr lang="en-US" sz="2800" b="0" dirty="0">
                <a:latin typeface="+mn-lt"/>
              </a:rPr>
              <a:t>collected by </a:t>
            </a:r>
            <a:r>
              <a:rPr lang="en-US" sz="2800" b="0" u="sng" dirty="0">
                <a:latin typeface="+mn-lt"/>
              </a:rPr>
              <a:t>all</a:t>
            </a:r>
            <a:r>
              <a:rPr lang="en-US" sz="2800" b="0" dirty="0">
                <a:latin typeface="+mn-lt"/>
              </a:rPr>
              <a:t> the students who participate.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70756" y="228600"/>
            <a:ext cx="72786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When the field trip is over, be sure to send your results in. 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629258"/>
            <a:ext cx="4650417" cy="37216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629258"/>
            <a:ext cx="3810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5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70756" y="228600"/>
            <a:ext cx="72786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Last of all, on Day in the Life… 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9927" y="1066800"/>
            <a:ext cx="7646152" cy="5105400"/>
            <a:chOff x="669927" y="1066800"/>
            <a:chExt cx="7646152" cy="51054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927" y="1066800"/>
              <a:ext cx="7646152" cy="5105400"/>
            </a:xfrm>
            <a:prstGeom prst="rect">
              <a:avLst/>
            </a:prstGeom>
          </p:spPr>
        </p:pic>
        <p:sp>
          <p:nvSpPr>
            <p:cNvPr id="8" name="WordArt 6"/>
            <p:cNvSpPr>
              <a:spLocks noChangeArrowheads="1" noChangeShapeType="1" noTextEdit="1"/>
            </p:cNvSpPr>
            <p:nvPr/>
          </p:nvSpPr>
          <p:spPr bwMode="auto">
            <a:xfrm>
              <a:off x="2590800" y="4244340"/>
              <a:ext cx="4191000" cy="190500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en-US" sz="2800" kern="10" normalizeH="1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Helvetica Neue Bold Condensed"/>
                  <a:ea typeface="Helvetica Neue Bold Condensed"/>
                  <a:cs typeface="Helvetica Neue Bold Condensed"/>
                </a:rPr>
                <a:t>Have Fun!</a:t>
              </a:r>
              <a:endParaRPr lang="en-US" sz="2800" kern="10" normalizeH="1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elvetica Neue Bold Condensed"/>
                <a:ea typeface="Helvetica Neue Bold Condensed"/>
                <a:cs typeface="Helvetica Neue Bold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2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7387" y="78584"/>
            <a:ext cx="8763000" cy="1280535"/>
          </a:xfrm>
        </p:spPr>
        <p:txBody>
          <a:bodyPr/>
          <a:lstStyle/>
          <a:p>
            <a:r>
              <a:rPr lang="en-US" sz="3600" dirty="0" smtClean="0">
                <a:solidFill>
                  <a:schemeClr val="hlink"/>
                </a:solidFill>
              </a:rPr>
              <a:t>There is so much to look at in the river. Take notes and draw sketches! 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25007" y="1579276"/>
            <a:ext cx="3813593" cy="3068924"/>
            <a:chOff x="5654960" y="2349500"/>
            <a:chExt cx="3398823" cy="282202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1630" y="2349500"/>
              <a:ext cx="3372153" cy="2421206"/>
            </a:xfrm>
            <a:prstGeom prst="rect">
              <a:avLst/>
            </a:prstGeom>
          </p:spPr>
        </p:pic>
        <p:sp>
          <p:nvSpPr>
            <p:cNvPr id="75785" name="Rectangle 9"/>
            <p:cNvSpPr>
              <a:spLocks noChangeArrowheads="1"/>
            </p:cNvSpPr>
            <p:nvPr/>
          </p:nvSpPr>
          <p:spPr bwMode="auto">
            <a:xfrm>
              <a:off x="5654960" y="4785552"/>
              <a:ext cx="1431837" cy="385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0" dirty="0">
                  <a:latin typeface="Palatino" charset="0"/>
                </a:rPr>
                <a:t>White Perch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76800" y="1579276"/>
            <a:ext cx="3957814" cy="4693968"/>
            <a:chOff x="5025034" y="1579276"/>
            <a:chExt cx="3809580" cy="43894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094" y="1579276"/>
              <a:ext cx="2560520" cy="4389464"/>
            </a:xfrm>
            <a:prstGeom prst="rect">
              <a:avLst/>
            </a:prstGeom>
          </p:spPr>
        </p:pic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5025034" y="1587152"/>
              <a:ext cx="119776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0" dirty="0" smtClean="0">
                  <a:latin typeface="Palatino" charset="0"/>
                </a:rPr>
                <a:t>Mud Crab</a:t>
              </a:r>
              <a:endParaRPr lang="en-US" sz="1800" b="0" dirty="0">
                <a:latin typeface="Palatino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67436" y="3505200"/>
            <a:ext cx="4136740" cy="3203969"/>
            <a:chOff x="2837167" y="2992804"/>
            <a:chExt cx="3737973" cy="2942120"/>
          </a:xfrm>
        </p:grpSpPr>
        <p:sp>
          <p:nvSpPr>
            <p:cNvPr id="75786" name="Rectangle 10"/>
            <p:cNvSpPr>
              <a:spLocks noChangeArrowheads="1"/>
            </p:cNvSpPr>
            <p:nvPr/>
          </p:nvSpPr>
          <p:spPr bwMode="auto">
            <a:xfrm>
              <a:off x="2837167" y="5565592"/>
              <a:ext cx="153118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0" dirty="0" smtClean="0">
                  <a:latin typeface="Palatino" charset="0"/>
                </a:rPr>
                <a:t>Passing Ship</a:t>
              </a:r>
              <a:endParaRPr lang="en-US" sz="1800" b="0" dirty="0">
                <a:latin typeface="Palatino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7167" y="2992804"/>
              <a:ext cx="3737973" cy="2541822"/>
            </a:xfrm>
            <a:prstGeom prst="rect">
              <a:avLst/>
            </a:prstGeom>
          </p:spPr>
        </p:pic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240779"/>
            <a:ext cx="7391400" cy="901700"/>
          </a:xfrm>
        </p:spPr>
        <p:txBody>
          <a:bodyPr/>
          <a:lstStyle/>
          <a:p>
            <a:r>
              <a:rPr lang="en-US" sz="3600" dirty="0">
                <a:solidFill>
                  <a:schemeClr val="hlink"/>
                </a:solidFill>
              </a:rPr>
              <a:t>We </a:t>
            </a:r>
            <a:r>
              <a:rPr lang="en-US" sz="3600" dirty="0" smtClean="0">
                <a:solidFill>
                  <a:schemeClr val="hlink"/>
                </a:solidFill>
              </a:rPr>
              <a:t>need your help collecting</a:t>
            </a:r>
            <a:endParaRPr lang="en-US" sz="3600" dirty="0"/>
          </a:p>
        </p:txBody>
      </p:sp>
      <p:sp>
        <p:nvSpPr>
          <p:cNvPr id="8499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81940" y="1409960"/>
            <a:ext cx="4495800" cy="2057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800" dirty="0" smtClean="0">
                <a:effectLst/>
                <a:latin typeface="+mj-lt"/>
              </a:rPr>
              <a:t>We </a:t>
            </a:r>
            <a:r>
              <a:rPr lang="en-US" sz="2800" dirty="0">
                <a:effectLst/>
                <a:latin typeface="+mj-lt"/>
              </a:rPr>
              <a:t>call the information we collect </a:t>
            </a:r>
            <a:r>
              <a:rPr lang="ja-JP" altLang="en-US" sz="2800" dirty="0" smtClean="0">
                <a:effectLst/>
                <a:latin typeface="+mj-lt"/>
              </a:rPr>
              <a:t>“</a:t>
            </a:r>
            <a:r>
              <a:rPr lang="en-US" sz="2800" dirty="0" smtClean="0">
                <a:effectLst/>
                <a:latin typeface="+mj-lt"/>
              </a:rPr>
              <a:t>data.</a:t>
            </a:r>
            <a:r>
              <a:rPr lang="ja-JP" altLang="en-US" sz="2800" dirty="0" smtClean="0">
                <a:effectLst/>
                <a:latin typeface="+mj-lt"/>
              </a:rPr>
              <a:t>”</a:t>
            </a:r>
            <a:r>
              <a:rPr lang="en-US" sz="2800" dirty="0" smtClean="0">
                <a:effectLst/>
                <a:latin typeface="+mj-lt"/>
              </a:rPr>
              <a:t>  </a:t>
            </a:r>
            <a:r>
              <a:rPr lang="en-US" sz="2800" dirty="0">
                <a:effectLst/>
                <a:latin typeface="+mj-lt"/>
              </a:rPr>
              <a:t>What do you think a </a:t>
            </a:r>
            <a:r>
              <a:rPr lang="en-US" sz="2800" dirty="0" smtClean="0">
                <a:effectLst/>
                <a:latin typeface="+mj-lt"/>
              </a:rPr>
              <a:t>snapshot of </a:t>
            </a:r>
            <a:r>
              <a:rPr lang="en-US" sz="2800" dirty="0">
                <a:effectLst/>
                <a:latin typeface="+mj-lt"/>
              </a:rPr>
              <a:t>the Hudson River </a:t>
            </a:r>
            <a:r>
              <a:rPr lang="en-US" sz="2800" dirty="0" smtClean="0">
                <a:effectLst/>
                <a:latin typeface="+mj-lt"/>
              </a:rPr>
              <a:t>might look like at your site?</a:t>
            </a:r>
            <a:endParaRPr lang="en-US" sz="2800" dirty="0">
              <a:effectLst/>
              <a:latin typeface="+mj-lt"/>
            </a:endParaRPr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7740" y="1409960"/>
            <a:ext cx="4193656" cy="318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428172" y="4820600"/>
            <a:ext cx="4422458" cy="1833563"/>
            <a:chOff x="4428172" y="4820600"/>
            <a:chExt cx="4422458" cy="1833563"/>
          </a:xfrm>
        </p:grpSpPr>
        <p:pic>
          <p:nvPicPr>
            <p:cNvPr id="8499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172" y="4820600"/>
              <a:ext cx="1747838" cy="1833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998" name="WordArt 6"/>
            <p:cNvSpPr>
              <a:spLocks noChangeArrowheads="1" noChangeShapeType="1" noTextEdit="1"/>
            </p:cNvSpPr>
            <p:nvPr/>
          </p:nvSpPr>
          <p:spPr bwMode="auto">
            <a:xfrm>
              <a:off x="6145530" y="5298281"/>
              <a:ext cx="2705100" cy="114300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en-US" sz="2800" kern="10" normalizeH="1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Helvetica Neue Bold Condensed"/>
                  <a:ea typeface="Helvetica Neue Bold Condensed"/>
                  <a:cs typeface="Helvetica Neue Bold Condensed"/>
                </a:rPr>
                <a:t>Let’s Find Out!</a:t>
              </a:r>
              <a:endParaRPr lang="en-US" sz="2800" kern="10" normalizeH="1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Helvetica Neue Bold Condensed"/>
                <a:ea typeface="Helvetica Neue Bold Condensed"/>
                <a:cs typeface="Helvetica Neue Bold Condensed"/>
              </a:endParaRPr>
            </a:p>
          </p:txBody>
        </p:sp>
      </p:grp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381000" y="3734842"/>
            <a:ext cx="3886200" cy="120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</a:pPr>
            <a:r>
              <a:rPr lang="en-US" b="0" dirty="0" smtClean="0">
                <a:latin typeface="Palatino" charset="0"/>
              </a:rPr>
              <a:t>Will </a:t>
            </a:r>
            <a:r>
              <a:rPr lang="en-US" b="0" dirty="0">
                <a:latin typeface="Palatino" charset="0"/>
              </a:rPr>
              <a:t>the water </a:t>
            </a:r>
            <a:r>
              <a:rPr lang="en-US" b="0" dirty="0" smtClean="0">
                <a:latin typeface="Palatino" charset="0"/>
              </a:rPr>
              <a:t>be salty </a:t>
            </a:r>
            <a:r>
              <a:rPr lang="en-US" b="0" dirty="0">
                <a:latin typeface="Palatino" charset="0"/>
              </a:rPr>
              <a:t>like the ocean? </a:t>
            </a:r>
            <a:r>
              <a:rPr lang="en-US" b="0" dirty="0" smtClean="0">
                <a:latin typeface="Palatino" charset="0"/>
              </a:rPr>
              <a:t>Brackish (a mix of fresh &amp; </a:t>
            </a:r>
            <a:r>
              <a:rPr lang="en-US" b="0" dirty="0">
                <a:latin typeface="Palatino" charset="0"/>
              </a:rPr>
              <a:t>salty</a:t>
            </a:r>
            <a:r>
              <a:rPr lang="en-US" b="0" dirty="0" smtClean="0">
                <a:latin typeface="Palatino" charset="0"/>
              </a:rPr>
              <a:t>)? Fresh </a:t>
            </a:r>
            <a:r>
              <a:rPr lang="en-US" b="0" dirty="0">
                <a:latin typeface="Palatino" charset="0"/>
              </a:rPr>
              <a:t>like rain water?  What do you think?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381000" y="5045868"/>
            <a:ext cx="4114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</a:pPr>
            <a:r>
              <a:rPr lang="en-US" b="0" dirty="0">
                <a:latin typeface="Palatino" charset="0"/>
              </a:rPr>
              <a:t>What does the habitat (living area) for plants and animals look like?  Are there </a:t>
            </a:r>
            <a:r>
              <a:rPr lang="en-US" b="0" dirty="0" smtClean="0">
                <a:latin typeface="Palatino" charset="0"/>
              </a:rPr>
              <a:t>plants in the water? </a:t>
            </a:r>
            <a:r>
              <a:rPr lang="en-US" b="0" dirty="0">
                <a:latin typeface="Palatino" charset="0"/>
              </a:rPr>
              <a:t>Piers? Riprap (big rocks)</a:t>
            </a:r>
            <a:r>
              <a:rPr lang="en-US" b="0" dirty="0" smtClean="0">
                <a:latin typeface="Palatino" charset="0"/>
              </a:rPr>
              <a:t>? </a:t>
            </a:r>
            <a:endParaRPr lang="en-US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9" grpId="0"/>
      <p:bldP spid="850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152400"/>
            <a:ext cx="8077200" cy="1600200"/>
          </a:xfrm>
        </p:spPr>
        <p:txBody>
          <a:bodyPr/>
          <a:lstStyle/>
          <a:p>
            <a:r>
              <a:rPr lang="en-US" sz="3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intino"/>
              </a:rPr>
              <a:t>Will the information </a:t>
            </a:r>
            <a:r>
              <a:rPr lang="en-US" sz="36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intino"/>
              </a:rPr>
              <a:t>you collect  </a:t>
            </a:r>
            <a:r>
              <a:rPr lang="en-US" sz="3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intino"/>
              </a:rPr>
              <a:t>match </a:t>
            </a:r>
            <a:r>
              <a:rPr lang="en-US" sz="3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en-US" sz="3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intino"/>
              </a:rPr>
              <a:t> collected at </a:t>
            </a:r>
            <a:r>
              <a:rPr lang="en-US" sz="36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intino"/>
              </a:rPr>
              <a:t>other </a:t>
            </a:r>
            <a:r>
              <a:rPr lang="en-US" sz="3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intino"/>
              </a:rPr>
              <a:t>sites on the river</a:t>
            </a:r>
            <a:r>
              <a:rPr lang="en-US" sz="36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intino"/>
              </a:rPr>
              <a:t>?</a:t>
            </a:r>
            <a:endParaRPr lang="en-US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intino"/>
            </a:endParaRPr>
          </a:p>
        </p:txBody>
      </p:sp>
      <p:sp>
        <p:nvSpPr>
          <p:cNvPr id="1638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2286000"/>
            <a:ext cx="4191000" cy="31372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effectLst/>
                <a:latin typeface="+mj-lt"/>
              </a:rPr>
              <a:t>Do you think your area might be </a:t>
            </a:r>
            <a:r>
              <a:rPr lang="en-US" sz="2800" dirty="0">
                <a:effectLst/>
                <a:latin typeface="+mj-lt"/>
              </a:rPr>
              <a:t>different from other areas on the river? </a:t>
            </a:r>
            <a:r>
              <a:rPr lang="en-US" sz="2800" dirty="0" smtClean="0">
                <a:effectLst/>
                <a:latin typeface="+mj-lt"/>
              </a:rPr>
              <a:t>Why or why not?</a:t>
            </a:r>
            <a:endParaRPr lang="en-US" sz="2800" dirty="0"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ffectLst/>
                <a:latin typeface="+mj-lt"/>
              </a:rPr>
              <a:t>Could your data </a:t>
            </a:r>
            <a:r>
              <a:rPr lang="en-US" sz="2800" b="1" dirty="0" smtClean="0">
                <a:solidFill>
                  <a:schemeClr val="hlink"/>
                </a:solidFill>
                <a:effectLst/>
                <a:latin typeface="+mj-lt"/>
              </a:rPr>
              <a:t>this year</a:t>
            </a:r>
            <a:r>
              <a:rPr lang="en-US" sz="2800" dirty="0" smtClean="0">
                <a:effectLst/>
                <a:latin typeface="+mj-lt"/>
              </a:rPr>
              <a:t> be different from </a:t>
            </a:r>
            <a:r>
              <a:rPr lang="en-US" sz="2800" b="1" dirty="0" smtClean="0">
                <a:solidFill>
                  <a:schemeClr val="hlink"/>
                </a:solidFill>
                <a:effectLst/>
                <a:latin typeface="+mj-lt"/>
              </a:rPr>
              <a:t>last year’s</a:t>
            </a:r>
            <a:r>
              <a:rPr lang="en-US" sz="2800" dirty="0" smtClean="0">
                <a:effectLst/>
                <a:latin typeface="+mj-lt"/>
              </a:rPr>
              <a:t>? Why?</a:t>
            </a:r>
            <a:endParaRPr lang="en-US" sz="2800" dirty="0">
              <a:effectLst/>
            </a:endParaRPr>
          </a:p>
        </p:txBody>
      </p:sp>
      <p:pic>
        <p:nvPicPr>
          <p:cNvPr id="2" name="Picture 1" descr="HoaHingHPIM36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2051387"/>
            <a:ext cx="4495800" cy="3371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55626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+mn-lt"/>
              </a:rPr>
              <a:t>Careful sampling and recording of each test and its units of measurement is important when collecting and comparing data.</a:t>
            </a:r>
            <a:endParaRPr lang="en-US" b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6" name="Rectangle 12"/>
          <p:cNvSpPr>
            <a:spLocks noChangeArrowheads="1"/>
          </p:cNvSpPr>
          <p:nvPr/>
        </p:nvSpPr>
        <p:spPr bwMode="auto">
          <a:xfrm>
            <a:off x="2057400" y="990600"/>
            <a:ext cx="571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800" b="0"/>
          </a:p>
        </p:txBody>
      </p:sp>
      <p:sp>
        <p:nvSpPr>
          <p:cNvPr id="88086" name="Rectangle 2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88087" name="Rectangle 2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-304800" y="1387960"/>
            <a:ext cx="5559645" cy="2514141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>
                <a:effectLst/>
                <a:latin typeface="+mj-lt"/>
              </a:rPr>
              <a:t>You can see what was collected at other sites!</a:t>
            </a:r>
          </a:p>
          <a:p>
            <a:pPr lvl="1">
              <a:buClr>
                <a:srgbClr val="FFC000"/>
              </a:buClr>
            </a:pPr>
            <a:r>
              <a:rPr lang="en-US" dirty="0" smtClean="0">
                <a:effectLst/>
                <a:latin typeface="+mj-lt"/>
              </a:rPr>
              <a:t>What makes </a:t>
            </a:r>
            <a:r>
              <a:rPr lang="en-US" dirty="0">
                <a:effectLst/>
                <a:latin typeface="+mj-lt"/>
              </a:rPr>
              <a:t>some sites a lot like yours?</a:t>
            </a:r>
          </a:p>
          <a:p>
            <a:pPr lvl="1">
              <a:buClr>
                <a:srgbClr val="FFC000"/>
              </a:buClr>
            </a:pPr>
            <a:r>
              <a:rPr lang="en-US" dirty="0">
                <a:effectLst/>
                <a:latin typeface="+mj-lt"/>
              </a:rPr>
              <a:t>What makes some different?</a:t>
            </a:r>
          </a:p>
        </p:txBody>
      </p:sp>
      <p:sp>
        <p:nvSpPr>
          <p:cNvPr id="88089" name="Rectangle 25"/>
          <p:cNvSpPr>
            <a:spLocks noChangeArrowheads="1"/>
          </p:cNvSpPr>
          <p:nvPr/>
        </p:nvSpPr>
        <p:spPr bwMode="auto">
          <a:xfrm>
            <a:off x="609600" y="84932"/>
            <a:ext cx="786512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Data from all Day in the Life sites will be shared and compared! </a:t>
            </a:r>
            <a:endParaRPr lang="en-US" sz="36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88098" name="Picture 34"/>
          <p:cNvPicPr>
            <a:picLocks noGrp="1" noChangeAspect="1" noChangeArrowheads="1"/>
          </p:cNvPicPr>
          <p:nvPr>
            <p:ph type="clipArt"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1398439"/>
            <a:ext cx="2971800" cy="2209800"/>
          </a:xfrm>
          <a:noFill/>
          <a:ln/>
        </p:spPr>
      </p:pic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5715000" y="3605194"/>
            <a:ext cx="31280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rgbClr val="FFFFFF"/>
                </a:solidFill>
                <a:latin typeface="+mn-lt"/>
              </a:rPr>
              <a:t>At many sites, fish are collected with a </a:t>
            </a:r>
            <a:r>
              <a:rPr lang="en-US" b="0" dirty="0" smtClean="0">
                <a:solidFill>
                  <a:srgbClr val="FFFFFF"/>
                </a:solidFill>
                <a:latin typeface="Palatino"/>
              </a:rPr>
              <a:t>seine net</a:t>
            </a:r>
            <a:r>
              <a:rPr lang="en-US" b="0" dirty="0" smtClean="0">
                <a:solidFill>
                  <a:srgbClr val="FFFFFF"/>
                </a:solidFill>
                <a:latin typeface="+mn-lt"/>
              </a:rPr>
              <a:t>. </a:t>
            </a:r>
            <a:endParaRPr lang="en-US" b="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8449" y="4114800"/>
            <a:ext cx="8810770" cy="2582012"/>
            <a:chOff x="168449" y="4114800"/>
            <a:chExt cx="8810770" cy="2582012"/>
          </a:xfrm>
        </p:grpSpPr>
        <p:pic>
          <p:nvPicPr>
            <p:cNvPr id="88092" name="Picture 2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68449" y="4114800"/>
              <a:ext cx="3517029" cy="2555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" name="Rectangle 29"/>
            <p:cNvSpPr>
              <a:spLocks noChangeArrowheads="1"/>
            </p:cNvSpPr>
            <p:nvPr/>
          </p:nvSpPr>
          <p:spPr bwMode="auto">
            <a:xfrm>
              <a:off x="3795082" y="4887153"/>
              <a:ext cx="2239635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FFFF"/>
                  </a:solidFill>
                  <a:latin typeface="+mn-lt"/>
                </a:rPr>
                <a:t>At sites where wading isn’t possible, students use minnow traps or fishing poles. </a:t>
              </a:r>
              <a:endParaRPr lang="en-US" b="0" dirty="0">
                <a:solidFill>
                  <a:srgbClr val="FFFFFF"/>
                </a:solidFill>
                <a:latin typeface="+mn-lt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4717" y="4501024"/>
              <a:ext cx="2944502" cy="219578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468630" y="132491"/>
            <a:ext cx="8229600" cy="944562"/>
          </a:xfrm>
        </p:spPr>
        <p:txBody>
          <a:bodyPr/>
          <a:lstStyle/>
          <a:p>
            <a:r>
              <a:rPr lang="en-US" sz="3600" dirty="0">
                <a:solidFill>
                  <a:srgbClr val="FFC000"/>
                </a:solidFill>
              </a:rPr>
              <a:t>So what </a:t>
            </a:r>
            <a:r>
              <a:rPr lang="en-US" sz="3600" dirty="0" smtClean="0">
                <a:solidFill>
                  <a:srgbClr val="FFC000"/>
                </a:solidFill>
              </a:rPr>
              <a:t>will you be doing?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71701" name="Rectangle 21"/>
          <p:cNvSpPr>
            <a:spLocks noChangeArrowheads="1"/>
          </p:cNvSpPr>
          <p:nvPr/>
        </p:nvSpPr>
        <p:spPr bwMode="auto">
          <a:xfrm>
            <a:off x="3951288" y="27066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b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0903" y="1214372"/>
            <a:ext cx="3918277" cy="2559115"/>
          </a:xfrm>
        </p:spPr>
      </p:pic>
      <p:pic>
        <p:nvPicPr>
          <p:cNvPr id="16" name="Picture 48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214373"/>
            <a:ext cx="3940862" cy="2559115"/>
          </a:xfrm>
        </p:spPr>
      </p:pic>
      <p:pic>
        <p:nvPicPr>
          <p:cNvPr id="18" name="Picture 5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97" y="3916631"/>
            <a:ext cx="3947705" cy="2560369"/>
          </a:xfrm>
          <a:noFill/>
          <a:ln/>
        </p:spPr>
      </p:pic>
      <p:pic>
        <p:nvPicPr>
          <p:cNvPr id="13" name="Content Placeholder 12" descr="BreezyPointDSCN1652.jpg"/>
          <p:cNvPicPr>
            <a:picLocks noGrp="1" noChangeAspect="1"/>
          </p:cNvPicPr>
          <p:nvPr>
            <p:ph sz="quarter" idx="4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523" y="3943301"/>
            <a:ext cx="3928541" cy="255111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9038"/>
            <a:ext cx="8229600" cy="1020762"/>
          </a:xfrm>
        </p:spPr>
        <p:txBody>
          <a:bodyPr/>
          <a:lstStyle/>
          <a:p>
            <a:r>
              <a:rPr lang="en-US" sz="3600" dirty="0">
                <a:solidFill>
                  <a:schemeClr val="hlink"/>
                </a:solidFill>
              </a:rPr>
              <a:t>Let</a:t>
            </a:r>
            <a:r>
              <a:rPr lang="ja-JP" altLang="en-US" sz="3600" dirty="0">
                <a:solidFill>
                  <a:schemeClr val="hlink"/>
                </a:solidFill>
                <a:latin typeface="Arial"/>
              </a:rPr>
              <a:t>’</a:t>
            </a:r>
            <a:r>
              <a:rPr lang="en-US" sz="3600" dirty="0">
                <a:solidFill>
                  <a:schemeClr val="hlink"/>
                </a:solidFill>
              </a:rPr>
              <a:t>s find out about the Estuary</a:t>
            </a:r>
            <a:endParaRPr lang="en-US" sz="3600" dirty="0"/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28600" y="1376362"/>
            <a:ext cx="4724400" cy="42624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ffectLst/>
              </a:rPr>
              <a:t>Are there tides in the river?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ffectLst/>
              </a:rPr>
              <a:t>How warm and deep is the estuary?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ffectLst/>
              </a:rPr>
              <a:t>Is there enough oxygen for fish to breathe?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ffectLst/>
              </a:rPr>
              <a:t>Are there plants </a:t>
            </a:r>
            <a:r>
              <a:rPr lang="en-US" sz="2400" dirty="0" smtClean="0">
                <a:effectLst/>
              </a:rPr>
              <a:t>along the river edge where you are or </a:t>
            </a:r>
            <a:r>
              <a:rPr lang="en-US" sz="2400" dirty="0">
                <a:effectLst/>
              </a:rPr>
              <a:t>is it all paved?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effectLst/>
              </a:rPr>
              <a:t>What </a:t>
            </a:r>
            <a:r>
              <a:rPr lang="en-US" sz="2400" dirty="0">
                <a:effectLst/>
              </a:rPr>
              <a:t>does the </a:t>
            </a:r>
            <a:r>
              <a:rPr lang="en-US" sz="2400" dirty="0" smtClean="0">
                <a:effectLst/>
              </a:rPr>
              <a:t>river bottom </a:t>
            </a:r>
            <a:r>
              <a:rPr lang="en-US" sz="2400" dirty="0">
                <a:effectLst/>
              </a:rPr>
              <a:t>look like?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ffectLst/>
              </a:rPr>
              <a:t>Are there </a:t>
            </a:r>
            <a:r>
              <a:rPr lang="en-US" sz="2400" dirty="0" smtClean="0">
                <a:effectLst/>
              </a:rPr>
              <a:t>ships </a:t>
            </a:r>
            <a:r>
              <a:rPr lang="en-US" sz="2400" dirty="0">
                <a:effectLst/>
              </a:rPr>
              <a:t>using the river </a:t>
            </a:r>
            <a:r>
              <a:rPr lang="en-US" sz="2400" dirty="0" smtClean="0">
                <a:effectLst/>
              </a:rPr>
              <a:t>for work or for play? </a:t>
            </a:r>
            <a:endParaRPr lang="en-US" sz="2400" dirty="0">
              <a:effectLst/>
            </a:endParaRPr>
          </a:p>
        </p:txBody>
      </p:sp>
      <p:pic>
        <p:nvPicPr>
          <p:cNvPr id="7680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5400" y="3886200"/>
            <a:ext cx="3733800" cy="280035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1176000"/>
            <a:ext cx="3733800" cy="25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762000" y="3886200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400" b="0"/>
          </a:p>
          <a:p>
            <a:endParaRPr lang="en-US" sz="2400" b="0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838200" y="4419600"/>
            <a:ext cx="719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b="0"/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 bwMode="auto">
          <a:xfrm>
            <a:off x="3995102" y="137319"/>
            <a:ext cx="1382395" cy="7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en-US" sz="3600" kern="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Tides</a:t>
            </a:r>
            <a:endParaRPr 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34" y="1524000"/>
            <a:ext cx="3532525" cy="5227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271" y="1524000"/>
            <a:ext cx="3693553" cy="5209639"/>
          </a:xfrm>
          <a:prstGeom prst="rect">
            <a:avLst/>
          </a:prstGeom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04800" y="745881"/>
            <a:ext cx="86116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0" dirty="0" smtClean="0">
                <a:latin typeface="+mj-lt"/>
              </a:rPr>
              <a:t>Can </a:t>
            </a:r>
            <a:r>
              <a:rPr lang="en-US" sz="2800" b="0" dirty="0">
                <a:latin typeface="+mj-lt"/>
              </a:rPr>
              <a:t>a river have tides? </a:t>
            </a:r>
            <a:r>
              <a:rPr lang="en-US" sz="2800" b="0" dirty="0" smtClean="0">
                <a:latin typeface="+mj-lt"/>
              </a:rPr>
              <a:t>Aren’t tides just in the ocean?</a:t>
            </a:r>
            <a:endParaRPr lang="en-US" sz="2400" b="0" dirty="0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838200" y="4812328"/>
            <a:ext cx="3500259" cy="1938992"/>
          </a:xfrm>
          <a:prstGeom prst="rect">
            <a:avLst/>
          </a:prstGeom>
          <a:solidFill>
            <a:schemeClr val="bg1">
              <a:lumMod val="40000"/>
              <a:lumOff val="60000"/>
              <a:alpha val="4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Tides make the water level in the ocean rise and fall. In </a:t>
            </a: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river </a:t>
            </a: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that is flat 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open to the sea, like </a:t>
            </a: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Hudson, these ocean tides make the river water rise and fall too. 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4827271" y="5410200"/>
            <a:ext cx="3693553" cy="1323439"/>
          </a:xfrm>
          <a:prstGeom prst="rect">
            <a:avLst/>
          </a:prstGeom>
          <a:solidFill>
            <a:schemeClr val="bg1">
              <a:lumMod val="40000"/>
              <a:lumOff val="60000"/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 will see if the tide is 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rising </a:t>
            </a: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 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falling </a:t>
            </a: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by measuring the 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height of </a:t>
            </a: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water every half 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hour.</a:t>
            </a: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 animBg="1"/>
      <p:bldP spid="7176" grpId="1" animBg="1"/>
    </p:bldLst>
  </p:timing>
</p:sld>
</file>

<file path=ppt/theme/theme1.xml><?xml version="1.0" encoding="utf-8"?>
<a:theme xmlns:a="http://schemas.openxmlformats.org/drawingml/2006/main" name="Stream">
  <a:themeElements>
    <a:clrScheme name="Stream 6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Palatino"/>
        <a:ea typeface="ＭＳ Ｐゴシック"/>
        <a:cs typeface=""/>
      </a:majorFont>
      <a:minorFont>
        <a:latin typeface="Palatin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D80000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E9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362626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AEACAC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49411F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B1B0AB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5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003300"/>
        </a:accent1>
        <a:accent2>
          <a:srgbClr val="33CC33"/>
        </a:accent2>
        <a:accent3>
          <a:srgbClr val="B1C8AA"/>
        </a:accent3>
        <a:accent4>
          <a:srgbClr val="DADADA"/>
        </a:accent4>
        <a:accent5>
          <a:srgbClr val="AAADAA"/>
        </a:accent5>
        <a:accent6>
          <a:srgbClr val="2DB92D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2E2E46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ADADB0"/>
        </a:accent5>
        <a:accent6>
          <a:srgbClr val="5D8BBA"/>
        </a:accent6>
        <a:hlink>
          <a:srgbClr val="99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tream 6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2.xml><?xml version="1.0" encoding="utf-8"?>
<a:themeOverride xmlns:a="http://schemas.openxmlformats.org/drawingml/2006/main">
  <a:clrScheme name="Stream 6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13066</TotalTime>
  <Words>1459</Words>
  <Application>Microsoft Macintosh PowerPoint</Application>
  <PresentationFormat>On-screen Show (4:3)</PresentationFormat>
  <Paragraphs>168</Paragraphs>
  <Slides>28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Stream</vt:lpstr>
      <vt:lpstr>A Day in the Life of the Hudson River (Snapshot Day) </vt:lpstr>
      <vt:lpstr>This is the Hudson River Estuary</vt:lpstr>
      <vt:lpstr>There is so much to look at in the river. Take notes and draw sketches!  </vt:lpstr>
      <vt:lpstr>We need your help collecting</vt:lpstr>
      <vt:lpstr>Will the information you collect  match information collected at other sites on the river?</vt:lpstr>
      <vt:lpstr> </vt:lpstr>
      <vt:lpstr>So what will you be doing?</vt:lpstr>
      <vt:lpstr>Let’s find out about the Estuary</vt:lpstr>
      <vt:lpstr>PowerPoint Presentation</vt:lpstr>
      <vt:lpstr>PowerPoint Presentation</vt:lpstr>
      <vt:lpstr>PowerPoint Presentation</vt:lpstr>
      <vt:lpstr>Predicting the salt front’s position</vt:lpstr>
      <vt:lpstr>Temperature</vt:lpstr>
      <vt:lpstr>PowerPoint Presentation</vt:lpstr>
      <vt:lpstr>Turbidity is “water clarity” </vt:lpstr>
      <vt:lpstr>Water chemistry:  dissolved oxygen (DO)</vt:lpstr>
      <vt:lpstr>PowerPoint Presentation</vt:lpstr>
      <vt:lpstr>What kinds of fish and other creatures will you catch this year?</vt:lpstr>
      <vt:lpstr>Identify, measure, count! </vt:lpstr>
      <vt:lpstr>Depending on where you are, you might catch some odd creatures!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Hudson Estuary</dc:title>
  <dc:creator>Dallas Abbott</dc:creator>
  <cp:lastModifiedBy>Margie Turrin</cp:lastModifiedBy>
  <cp:revision>266</cp:revision>
  <dcterms:created xsi:type="dcterms:W3CDTF">2002-10-09T17:05:26Z</dcterms:created>
  <dcterms:modified xsi:type="dcterms:W3CDTF">2015-09-23T16:06:24Z</dcterms:modified>
</cp:coreProperties>
</file>