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4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98" r:id="rId10"/>
    <p:sldId id="299" r:id="rId11"/>
    <p:sldId id="265" r:id="rId12"/>
    <p:sldId id="266" r:id="rId13"/>
    <p:sldId id="300" r:id="rId14"/>
    <p:sldId id="268" r:id="rId15"/>
    <p:sldId id="269" r:id="rId16"/>
    <p:sldId id="301" r:id="rId17"/>
    <p:sldId id="302" r:id="rId18"/>
    <p:sldId id="273" r:id="rId19"/>
    <p:sldId id="277" r:id="rId20"/>
    <p:sldId id="278" r:id="rId21"/>
    <p:sldId id="279" r:id="rId22"/>
    <p:sldId id="280" r:id="rId23"/>
    <p:sldId id="281" r:id="rId24"/>
    <p:sldId id="303" r:id="rId25"/>
    <p:sldId id="283" r:id="rId26"/>
    <p:sldId id="304" r:id="rId27"/>
    <p:sldId id="30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6" r:id="rId37"/>
    <p:sldId id="297" r:id="rId38"/>
    <p:sldId id="306" r:id="rId39"/>
    <p:sldId id="307" r:id="rId40"/>
    <p:sldId id="308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5pPr>
    <a:lvl6pPr marL="2286000" algn="l" defTabSz="457200" rtl="0" eaLnBrk="1" latinLnBrk="0" hangingPunct="1">
      <a:defRPr sz="2400" kern="1200">
        <a:solidFill>
          <a:srgbClr val="FFFFFF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6pPr>
    <a:lvl7pPr marL="2743200" algn="l" defTabSz="457200" rtl="0" eaLnBrk="1" latinLnBrk="0" hangingPunct="1">
      <a:defRPr sz="2400" kern="1200">
        <a:solidFill>
          <a:srgbClr val="FFFFFF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7pPr>
    <a:lvl8pPr marL="3200400" algn="l" defTabSz="457200" rtl="0" eaLnBrk="1" latinLnBrk="0" hangingPunct="1">
      <a:defRPr sz="2400" kern="1200">
        <a:solidFill>
          <a:srgbClr val="FFFFFF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8pPr>
    <a:lvl9pPr marL="3657600" algn="l" defTabSz="457200" rtl="0" eaLnBrk="1" latinLnBrk="0" hangingPunct="1">
      <a:defRPr sz="2400" kern="1200">
        <a:solidFill>
          <a:srgbClr val="FFFFFF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84A171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5E0C1-B62B-B147-9D41-9DC5D80D2AD1}" type="datetimeFigureOut">
              <a:rPr lang="en-US" smtClean="0"/>
              <a:t>10/7/15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0EB93-DE2F-B345-A8AC-B3909FE26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8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564AC8-C1AD-514D-A8B0-7AF35F1ABEC9}" type="slidenum">
              <a:rPr lang="en-US"/>
              <a:pPr/>
              <a:t>8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19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C0AE21-8C47-944A-94BB-A074D6EF9113}" type="slidenum">
              <a:rPr lang="en-US"/>
              <a:pPr/>
              <a:t>36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08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F1A716-85EE-2F4D-9A38-B7D73DA66E25}" type="slidenum">
              <a:rPr lang="en-US"/>
              <a:pPr/>
              <a:t>9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397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839243-A4A0-9D44-9CC4-782BED0F963F}" type="slidenum">
              <a:rPr lang="en-US"/>
              <a:pPr/>
              <a:t>12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7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987A5-8774-B44B-911B-1E643BA85F2B}" type="slidenum">
              <a:rPr lang="en-US"/>
              <a:pPr/>
              <a:t>15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42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81226-21A2-024A-99AF-0D4977EE6F0F}" type="slidenum">
              <a:rPr lang="en-US"/>
              <a:pPr/>
              <a:t>16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46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23B03E-A61E-9142-9CFD-D1B5A44EC0A9}" type="slidenum">
              <a:rPr lang="en-US"/>
              <a:pPr/>
              <a:t>23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26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49FA03-BAFD-844B-AE75-0ADA429D83C8}" type="slidenum">
              <a:rPr lang="en-US"/>
              <a:pPr/>
              <a:t>25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</a:t>
            </a:r>
            <a:r>
              <a:rPr lang="en-US" baseline="0" dirty="0" smtClean="0"/>
              <a:t> to fade from shot of glacier-filled valley to shot of Hudson north of Peekskill.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892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BCE084-90BE-134C-887B-C41363D26110}" type="slidenum">
              <a:rPr lang="en-US"/>
              <a:pPr/>
              <a:t>26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21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0EB93-DE2F-B345-A8AC-B3909FE2624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18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C668D3-A06A-F943-9777-661D62DBD3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34244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B8313C-EF4C-494C-8B60-77CB3C180D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476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08125"/>
            <a:ext cx="1943100" cy="5349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08125"/>
            <a:ext cx="5676900" cy="5349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8E47C5-54BB-674B-A7F1-B26FF32F3D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5332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2050AD-BFE2-2F44-B6F9-B3E514B3A3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74691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0BCDA9-DDBB-6A41-8006-39A8AD9F38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26681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35BE23-6986-D641-8B44-30491F26C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0672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AE15F1-A0A8-104B-AA65-8ACFBB42D7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39308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8AFADC-A2FF-0D4F-9234-A0A5420D80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16083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88D4BB-B2D6-314E-9680-951B0A8F38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56264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9618FC-98EB-6248-AA71-5763933CFC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99573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366993-1D7E-CD44-8DFF-7C4C595686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63039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604683-386F-B44C-AEB6-ADC1DF19E4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69883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6CB0DC-7925-5A45-9342-9D3C2F8F67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9272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590CD1-D674-6B49-8C12-DA623D6989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94894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317AED-FF6A-3E40-B878-1193CD9D30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63541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038600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BD58A5C-31E5-664D-A998-AF15EB65A0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00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4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7DA4119-CF41-F845-97C6-C56061A36E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89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758C7D-C747-0F44-8E98-C646E4715F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80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4989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872F7B-5F82-4C4A-BC04-B64A5F070A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3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58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0A353C-6840-8E41-9C4F-BC9229212A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61248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7410A4-3490-7D43-85CD-8054FCBFD1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57820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E4D9C8-BA25-614B-9FBD-7FA26F0098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99669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A07FD7-4C72-DC4A-876F-30641C9788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24481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FA1088-9805-9B42-99C3-7164717207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52783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D751DC-A813-C94E-8068-E99361686C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8998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5DE2DA-B3F8-D745-8A77-687ED7DD76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71103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sp>
          <p:nvSpPr>
            <p:cNvPr id="1026" name="AutoShape 2"/>
            <p:cNvSpPr>
              <a:spLocks/>
            </p:cNvSpPr>
            <p:nvPr/>
          </p:nvSpPr>
          <p:spPr bwMode="auto">
            <a:xfrm>
              <a:off x="0" y="0"/>
              <a:ext cx="5758" cy="177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gradFill rotWithShape="0">
              <a:gsLst>
                <a:gs pos="0">
                  <a:srgbClr val="000514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1027" name="Group 3"/>
            <p:cNvGrpSpPr>
              <a:grpSpLocks/>
            </p:cNvGrpSpPr>
            <p:nvPr/>
          </p:nvGrpSpPr>
          <p:grpSpPr bwMode="auto">
            <a:xfrm>
              <a:off x="1728" y="1409"/>
              <a:ext cx="4027" cy="2906"/>
              <a:chOff x="0" y="0"/>
              <a:chExt cx="4027" cy="2906"/>
            </a:xfrm>
          </p:grpSpPr>
          <p:sp>
            <p:nvSpPr>
              <p:cNvPr id="1028" name="AutoShape 4"/>
              <p:cNvSpPr>
                <a:spLocks/>
              </p:cNvSpPr>
              <p:nvPr/>
            </p:nvSpPr>
            <p:spPr bwMode="auto">
              <a:xfrm>
                <a:off x="0" y="1235"/>
                <a:ext cx="2882" cy="167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0783" y="7032"/>
                    </a:moveTo>
                    <a:lnTo>
                      <a:pt x="20536" y="6825"/>
                    </a:lnTo>
                    <a:lnTo>
                      <a:pt x="20176" y="6541"/>
                    </a:lnTo>
                    <a:lnTo>
                      <a:pt x="19726" y="6256"/>
                    </a:lnTo>
                    <a:lnTo>
                      <a:pt x="19194" y="5907"/>
                    </a:lnTo>
                    <a:lnTo>
                      <a:pt x="18587" y="5481"/>
                    </a:lnTo>
                    <a:lnTo>
                      <a:pt x="17898" y="5132"/>
                    </a:lnTo>
                    <a:lnTo>
                      <a:pt x="16511" y="4434"/>
                    </a:lnTo>
                    <a:lnTo>
                      <a:pt x="15574" y="4007"/>
                    </a:lnTo>
                    <a:lnTo>
                      <a:pt x="14765" y="3581"/>
                    </a:lnTo>
                    <a:lnTo>
                      <a:pt x="14075" y="3167"/>
                    </a:lnTo>
                    <a:lnTo>
                      <a:pt x="13543" y="2740"/>
                    </a:lnTo>
                    <a:lnTo>
                      <a:pt x="13056" y="2314"/>
                    </a:lnTo>
                    <a:lnTo>
                      <a:pt x="12689" y="1965"/>
                    </a:lnTo>
                    <a:lnTo>
                      <a:pt x="12404" y="1616"/>
                    </a:lnTo>
                    <a:lnTo>
                      <a:pt x="12202" y="1331"/>
                    </a:lnTo>
                    <a:lnTo>
                      <a:pt x="12037" y="1047"/>
                    </a:lnTo>
                    <a:lnTo>
                      <a:pt x="11917" y="776"/>
                    </a:lnTo>
                    <a:lnTo>
                      <a:pt x="11879" y="556"/>
                    </a:lnTo>
                    <a:lnTo>
                      <a:pt x="11834" y="349"/>
                    </a:lnTo>
                    <a:lnTo>
                      <a:pt x="11879" y="65"/>
                    </a:lnTo>
                    <a:lnTo>
                      <a:pt x="11879" y="0"/>
                    </a:lnTo>
                    <a:lnTo>
                      <a:pt x="11752" y="349"/>
                    </a:lnTo>
                    <a:lnTo>
                      <a:pt x="11669" y="633"/>
                    </a:lnTo>
                    <a:lnTo>
                      <a:pt x="11669" y="982"/>
                    </a:lnTo>
                    <a:lnTo>
                      <a:pt x="11752" y="1267"/>
                    </a:lnTo>
                    <a:lnTo>
                      <a:pt x="11917" y="1551"/>
                    </a:lnTo>
                    <a:lnTo>
                      <a:pt x="12119" y="1823"/>
                    </a:lnTo>
                    <a:lnTo>
                      <a:pt x="12366" y="2107"/>
                    </a:lnTo>
                    <a:lnTo>
                      <a:pt x="12651" y="2391"/>
                    </a:lnTo>
                    <a:lnTo>
                      <a:pt x="13018" y="2676"/>
                    </a:lnTo>
                    <a:lnTo>
                      <a:pt x="13423" y="2947"/>
                    </a:lnTo>
                    <a:lnTo>
                      <a:pt x="14278" y="3451"/>
                    </a:lnTo>
                    <a:lnTo>
                      <a:pt x="15289" y="4007"/>
                    </a:lnTo>
                    <a:lnTo>
                      <a:pt x="16354" y="4498"/>
                    </a:lnTo>
                    <a:lnTo>
                      <a:pt x="17126" y="4925"/>
                    </a:lnTo>
                    <a:lnTo>
                      <a:pt x="17853" y="5274"/>
                    </a:lnTo>
                    <a:lnTo>
                      <a:pt x="18467" y="5623"/>
                    </a:lnTo>
                    <a:lnTo>
                      <a:pt x="19037" y="5972"/>
                    </a:lnTo>
                    <a:lnTo>
                      <a:pt x="19524" y="6256"/>
                    </a:lnTo>
                    <a:lnTo>
                      <a:pt x="19929" y="6541"/>
                    </a:lnTo>
                    <a:lnTo>
                      <a:pt x="20296" y="6825"/>
                    </a:lnTo>
                    <a:lnTo>
                      <a:pt x="20536" y="7032"/>
                    </a:lnTo>
                    <a:lnTo>
                      <a:pt x="20746" y="7239"/>
                    </a:lnTo>
                    <a:lnTo>
                      <a:pt x="20866" y="7459"/>
                    </a:lnTo>
                    <a:lnTo>
                      <a:pt x="20948" y="7665"/>
                    </a:lnTo>
                    <a:lnTo>
                      <a:pt x="20985" y="7950"/>
                    </a:lnTo>
                    <a:lnTo>
                      <a:pt x="20948" y="8299"/>
                    </a:lnTo>
                    <a:lnTo>
                      <a:pt x="20866" y="8583"/>
                    </a:lnTo>
                    <a:lnTo>
                      <a:pt x="20701" y="8932"/>
                    </a:lnTo>
                    <a:lnTo>
                      <a:pt x="20461" y="9217"/>
                    </a:lnTo>
                    <a:lnTo>
                      <a:pt x="20176" y="9501"/>
                    </a:lnTo>
                    <a:lnTo>
                      <a:pt x="19809" y="9772"/>
                    </a:lnTo>
                    <a:lnTo>
                      <a:pt x="19404" y="10057"/>
                    </a:lnTo>
                    <a:lnTo>
                      <a:pt x="18954" y="10341"/>
                    </a:lnTo>
                    <a:lnTo>
                      <a:pt x="18422" y="10625"/>
                    </a:lnTo>
                    <a:lnTo>
                      <a:pt x="17853" y="10897"/>
                    </a:lnTo>
                    <a:lnTo>
                      <a:pt x="17246" y="11181"/>
                    </a:lnTo>
                    <a:lnTo>
                      <a:pt x="16593" y="11466"/>
                    </a:lnTo>
                    <a:lnTo>
                      <a:pt x="15214" y="12022"/>
                    </a:lnTo>
                    <a:lnTo>
                      <a:pt x="13663" y="12655"/>
                    </a:lnTo>
                    <a:lnTo>
                      <a:pt x="12037" y="13366"/>
                    </a:lnTo>
                    <a:lnTo>
                      <a:pt x="10328" y="14141"/>
                    </a:lnTo>
                    <a:lnTo>
                      <a:pt x="8582" y="15046"/>
                    </a:lnTo>
                    <a:lnTo>
                      <a:pt x="6835" y="16042"/>
                    </a:lnTo>
                    <a:lnTo>
                      <a:pt x="5044" y="17166"/>
                    </a:lnTo>
                    <a:lnTo>
                      <a:pt x="3298" y="18498"/>
                    </a:lnTo>
                    <a:lnTo>
                      <a:pt x="1626" y="19971"/>
                    </a:lnTo>
                    <a:lnTo>
                      <a:pt x="0" y="21600"/>
                    </a:lnTo>
                    <a:lnTo>
                      <a:pt x="2646" y="21600"/>
                    </a:lnTo>
                    <a:lnTo>
                      <a:pt x="4152" y="20256"/>
                    </a:lnTo>
                    <a:lnTo>
                      <a:pt x="5651" y="18989"/>
                    </a:lnTo>
                    <a:lnTo>
                      <a:pt x="7158" y="17942"/>
                    </a:lnTo>
                    <a:lnTo>
                      <a:pt x="8582" y="16947"/>
                    </a:lnTo>
                    <a:lnTo>
                      <a:pt x="10006" y="16042"/>
                    </a:lnTo>
                    <a:lnTo>
                      <a:pt x="11385" y="15331"/>
                    </a:lnTo>
                    <a:lnTo>
                      <a:pt x="12689" y="14633"/>
                    </a:lnTo>
                    <a:lnTo>
                      <a:pt x="13948" y="13999"/>
                    </a:lnTo>
                    <a:lnTo>
                      <a:pt x="15132" y="13508"/>
                    </a:lnTo>
                    <a:lnTo>
                      <a:pt x="16226" y="13017"/>
                    </a:lnTo>
                    <a:lnTo>
                      <a:pt x="17246" y="12590"/>
                    </a:lnTo>
                    <a:lnTo>
                      <a:pt x="18182" y="12241"/>
                    </a:lnTo>
                    <a:lnTo>
                      <a:pt x="18992" y="11815"/>
                    </a:lnTo>
                    <a:lnTo>
                      <a:pt x="19681" y="11530"/>
                    </a:lnTo>
                    <a:lnTo>
                      <a:pt x="20251" y="11181"/>
                    </a:lnTo>
                    <a:lnTo>
                      <a:pt x="20701" y="10832"/>
                    </a:lnTo>
                    <a:lnTo>
                      <a:pt x="20985" y="10548"/>
                    </a:lnTo>
                    <a:lnTo>
                      <a:pt x="21188" y="10264"/>
                    </a:lnTo>
                    <a:lnTo>
                      <a:pt x="21353" y="9915"/>
                    </a:lnTo>
                    <a:lnTo>
                      <a:pt x="21473" y="9630"/>
                    </a:lnTo>
                    <a:lnTo>
                      <a:pt x="21555" y="9359"/>
                    </a:lnTo>
                    <a:lnTo>
                      <a:pt x="21600" y="9074"/>
                    </a:lnTo>
                    <a:lnTo>
                      <a:pt x="21555" y="8506"/>
                    </a:lnTo>
                    <a:lnTo>
                      <a:pt x="21390" y="8014"/>
                    </a:lnTo>
                    <a:lnTo>
                      <a:pt x="21233" y="7601"/>
                    </a:lnTo>
                    <a:lnTo>
                      <a:pt x="20985" y="7239"/>
                    </a:lnTo>
                    <a:lnTo>
                      <a:pt x="20783" y="7032"/>
                    </a:lnTo>
                    <a:close/>
                    <a:moveTo>
                      <a:pt x="20783" y="7032"/>
                    </a:moveTo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E2E8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29" name="AutoShape 5"/>
              <p:cNvSpPr>
                <a:spLocks/>
              </p:cNvSpPr>
              <p:nvPr/>
            </p:nvSpPr>
            <p:spPr bwMode="auto">
              <a:xfrm>
                <a:off x="2442" y="1262"/>
                <a:ext cx="1259" cy="81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16380"/>
                    </a:moveTo>
                    <a:lnTo>
                      <a:pt x="21411" y="15661"/>
                    </a:lnTo>
                    <a:lnTo>
                      <a:pt x="21223" y="15075"/>
                    </a:lnTo>
                    <a:lnTo>
                      <a:pt x="20862" y="14356"/>
                    </a:lnTo>
                    <a:lnTo>
                      <a:pt x="20382" y="13770"/>
                    </a:lnTo>
                    <a:lnTo>
                      <a:pt x="19267" y="12758"/>
                    </a:lnTo>
                    <a:lnTo>
                      <a:pt x="17877" y="11745"/>
                    </a:lnTo>
                    <a:lnTo>
                      <a:pt x="16196" y="10867"/>
                    </a:lnTo>
                    <a:lnTo>
                      <a:pt x="14429" y="10147"/>
                    </a:lnTo>
                    <a:lnTo>
                      <a:pt x="12473" y="9269"/>
                    </a:lnTo>
                    <a:lnTo>
                      <a:pt x="10517" y="8549"/>
                    </a:lnTo>
                    <a:lnTo>
                      <a:pt x="8561" y="7830"/>
                    </a:lnTo>
                    <a:lnTo>
                      <a:pt x="6708" y="6951"/>
                    </a:lnTo>
                    <a:lnTo>
                      <a:pt x="4941" y="6099"/>
                    </a:lnTo>
                    <a:lnTo>
                      <a:pt x="3346" y="5220"/>
                    </a:lnTo>
                    <a:lnTo>
                      <a:pt x="2042" y="4048"/>
                    </a:lnTo>
                    <a:lnTo>
                      <a:pt x="926" y="2903"/>
                    </a:lnTo>
                    <a:lnTo>
                      <a:pt x="566" y="2317"/>
                    </a:lnTo>
                    <a:lnTo>
                      <a:pt x="275" y="1598"/>
                    </a:lnTo>
                    <a:lnTo>
                      <a:pt x="86" y="879"/>
                    </a:lnTo>
                    <a:lnTo>
                      <a:pt x="0" y="0"/>
                    </a:lnTo>
                    <a:lnTo>
                      <a:pt x="0" y="160"/>
                    </a:lnTo>
                    <a:lnTo>
                      <a:pt x="0" y="293"/>
                    </a:lnTo>
                    <a:lnTo>
                      <a:pt x="0" y="1012"/>
                    </a:lnTo>
                    <a:lnTo>
                      <a:pt x="86" y="1598"/>
                    </a:lnTo>
                    <a:lnTo>
                      <a:pt x="275" y="2317"/>
                    </a:lnTo>
                    <a:lnTo>
                      <a:pt x="566" y="3036"/>
                    </a:lnTo>
                    <a:lnTo>
                      <a:pt x="926" y="3782"/>
                    </a:lnTo>
                    <a:lnTo>
                      <a:pt x="1493" y="4634"/>
                    </a:lnTo>
                    <a:lnTo>
                      <a:pt x="2145" y="5513"/>
                    </a:lnTo>
                    <a:lnTo>
                      <a:pt x="3071" y="6392"/>
                    </a:lnTo>
                    <a:lnTo>
                      <a:pt x="4186" y="7404"/>
                    </a:lnTo>
                    <a:lnTo>
                      <a:pt x="5593" y="8256"/>
                    </a:lnTo>
                    <a:lnTo>
                      <a:pt x="7171" y="9269"/>
                    </a:lnTo>
                    <a:lnTo>
                      <a:pt x="9024" y="10147"/>
                    </a:lnTo>
                    <a:lnTo>
                      <a:pt x="11272" y="11026"/>
                    </a:lnTo>
                    <a:lnTo>
                      <a:pt x="12850" y="11586"/>
                    </a:lnTo>
                    <a:lnTo>
                      <a:pt x="14240" y="12331"/>
                    </a:lnTo>
                    <a:lnTo>
                      <a:pt x="15458" y="13051"/>
                    </a:lnTo>
                    <a:lnTo>
                      <a:pt x="16573" y="13636"/>
                    </a:lnTo>
                    <a:lnTo>
                      <a:pt x="17414" y="14356"/>
                    </a:lnTo>
                    <a:lnTo>
                      <a:pt x="18066" y="15075"/>
                    </a:lnTo>
                    <a:lnTo>
                      <a:pt x="18529" y="15794"/>
                    </a:lnTo>
                    <a:lnTo>
                      <a:pt x="18906" y="16513"/>
                    </a:lnTo>
                    <a:lnTo>
                      <a:pt x="19078" y="17259"/>
                    </a:lnTo>
                    <a:lnTo>
                      <a:pt x="19181" y="17978"/>
                    </a:lnTo>
                    <a:lnTo>
                      <a:pt x="19078" y="18564"/>
                    </a:lnTo>
                    <a:lnTo>
                      <a:pt x="18803" y="19283"/>
                    </a:lnTo>
                    <a:lnTo>
                      <a:pt x="18529" y="19869"/>
                    </a:lnTo>
                    <a:lnTo>
                      <a:pt x="18066" y="20428"/>
                    </a:lnTo>
                    <a:lnTo>
                      <a:pt x="17414" y="21014"/>
                    </a:lnTo>
                    <a:lnTo>
                      <a:pt x="16762" y="21600"/>
                    </a:lnTo>
                    <a:lnTo>
                      <a:pt x="17963" y="21014"/>
                    </a:lnTo>
                    <a:lnTo>
                      <a:pt x="18992" y="20428"/>
                    </a:lnTo>
                    <a:lnTo>
                      <a:pt x="19833" y="19869"/>
                    </a:lnTo>
                    <a:lnTo>
                      <a:pt x="20571" y="19283"/>
                    </a:lnTo>
                    <a:lnTo>
                      <a:pt x="21034" y="18697"/>
                    </a:lnTo>
                    <a:lnTo>
                      <a:pt x="21411" y="17978"/>
                    </a:lnTo>
                    <a:lnTo>
                      <a:pt x="21600" y="17259"/>
                    </a:lnTo>
                    <a:lnTo>
                      <a:pt x="21600" y="16380"/>
                    </a:lnTo>
                    <a:close/>
                    <a:moveTo>
                      <a:pt x="21600" y="16380"/>
                    </a:moveTo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E2E89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30" name="AutoShape 6"/>
              <p:cNvSpPr>
                <a:spLocks/>
              </p:cNvSpPr>
              <p:nvPr/>
            </p:nvSpPr>
            <p:spPr bwMode="auto">
              <a:xfrm>
                <a:off x="1172" y="1937"/>
                <a:ext cx="2849" cy="96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698" y="21355"/>
                    </a:moveTo>
                    <a:lnTo>
                      <a:pt x="0" y="21600"/>
                    </a:lnTo>
                    <a:lnTo>
                      <a:pt x="2964" y="21600"/>
                    </a:lnTo>
                    <a:lnTo>
                      <a:pt x="3290" y="21110"/>
                    </a:lnTo>
                    <a:lnTo>
                      <a:pt x="3662" y="20374"/>
                    </a:lnTo>
                    <a:lnTo>
                      <a:pt x="4200" y="19527"/>
                    </a:lnTo>
                    <a:lnTo>
                      <a:pt x="4814" y="18680"/>
                    </a:lnTo>
                    <a:lnTo>
                      <a:pt x="5512" y="17699"/>
                    </a:lnTo>
                    <a:lnTo>
                      <a:pt x="6338" y="16607"/>
                    </a:lnTo>
                    <a:lnTo>
                      <a:pt x="7286" y="15515"/>
                    </a:lnTo>
                    <a:lnTo>
                      <a:pt x="8355" y="14311"/>
                    </a:lnTo>
                    <a:lnTo>
                      <a:pt x="9545" y="12973"/>
                    </a:lnTo>
                    <a:lnTo>
                      <a:pt x="10864" y="11636"/>
                    </a:lnTo>
                    <a:lnTo>
                      <a:pt x="12305" y="10298"/>
                    </a:lnTo>
                    <a:lnTo>
                      <a:pt x="13867" y="8983"/>
                    </a:lnTo>
                    <a:lnTo>
                      <a:pt x="15595" y="7646"/>
                    </a:lnTo>
                    <a:lnTo>
                      <a:pt x="17445" y="6308"/>
                    </a:lnTo>
                    <a:lnTo>
                      <a:pt x="19462" y="4971"/>
                    </a:lnTo>
                    <a:lnTo>
                      <a:pt x="21600" y="3633"/>
                    </a:lnTo>
                    <a:lnTo>
                      <a:pt x="21600" y="0"/>
                    </a:lnTo>
                    <a:lnTo>
                      <a:pt x="21357" y="357"/>
                    </a:lnTo>
                    <a:lnTo>
                      <a:pt x="21024" y="736"/>
                    </a:lnTo>
                    <a:lnTo>
                      <a:pt x="20614" y="1204"/>
                    </a:lnTo>
                    <a:lnTo>
                      <a:pt x="20076" y="1694"/>
                    </a:lnTo>
                    <a:lnTo>
                      <a:pt x="19500" y="2185"/>
                    </a:lnTo>
                    <a:lnTo>
                      <a:pt x="18886" y="2675"/>
                    </a:lnTo>
                    <a:lnTo>
                      <a:pt x="18188" y="3277"/>
                    </a:lnTo>
                    <a:lnTo>
                      <a:pt x="17445" y="3767"/>
                    </a:lnTo>
                    <a:lnTo>
                      <a:pt x="15883" y="4971"/>
                    </a:lnTo>
                    <a:lnTo>
                      <a:pt x="14322" y="6175"/>
                    </a:lnTo>
                    <a:lnTo>
                      <a:pt x="12798" y="7267"/>
                    </a:lnTo>
                    <a:lnTo>
                      <a:pt x="12055" y="7891"/>
                    </a:lnTo>
                    <a:lnTo>
                      <a:pt x="11395" y="8493"/>
                    </a:lnTo>
                    <a:lnTo>
                      <a:pt x="8393" y="11279"/>
                    </a:lnTo>
                    <a:lnTo>
                      <a:pt x="6914" y="12862"/>
                    </a:lnTo>
                    <a:lnTo>
                      <a:pt x="5512" y="14422"/>
                    </a:lnTo>
                    <a:lnTo>
                      <a:pt x="4155" y="16005"/>
                    </a:lnTo>
                    <a:lnTo>
                      <a:pt x="2881" y="17699"/>
                    </a:lnTo>
                    <a:lnTo>
                      <a:pt x="1729" y="19527"/>
                    </a:lnTo>
                    <a:lnTo>
                      <a:pt x="698" y="21355"/>
                    </a:lnTo>
                    <a:close/>
                    <a:moveTo>
                      <a:pt x="698" y="21355"/>
                    </a:moveTo>
                  </a:path>
                </a:pathLst>
              </a:custGeom>
              <a:gradFill rotWithShape="0">
                <a:gsLst>
                  <a:gs pos="0">
                    <a:srgbClr val="0E2E89"/>
                  </a:gs>
                  <a:gs pos="100000">
                    <a:srgbClr val="0033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31" name="AutoShape 7"/>
              <p:cNvSpPr>
                <a:spLocks/>
              </p:cNvSpPr>
              <p:nvPr/>
            </p:nvSpPr>
            <p:spPr bwMode="auto">
              <a:xfrm>
                <a:off x="1020" y="821"/>
                <a:ext cx="3007" cy="208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250" y="4569"/>
                    </a:moveTo>
                    <a:lnTo>
                      <a:pt x="10294" y="4911"/>
                    </a:lnTo>
                    <a:lnTo>
                      <a:pt x="10373" y="5190"/>
                    </a:lnTo>
                    <a:lnTo>
                      <a:pt x="10488" y="5470"/>
                    </a:lnTo>
                    <a:lnTo>
                      <a:pt x="10646" y="5698"/>
                    </a:lnTo>
                    <a:lnTo>
                      <a:pt x="11069" y="6143"/>
                    </a:lnTo>
                    <a:lnTo>
                      <a:pt x="11658" y="6599"/>
                    </a:lnTo>
                    <a:lnTo>
                      <a:pt x="12319" y="6941"/>
                    </a:lnTo>
                    <a:lnTo>
                      <a:pt x="13059" y="7273"/>
                    </a:lnTo>
                    <a:lnTo>
                      <a:pt x="13842" y="7614"/>
                    </a:lnTo>
                    <a:lnTo>
                      <a:pt x="14661" y="7894"/>
                    </a:lnTo>
                    <a:lnTo>
                      <a:pt x="15480" y="8174"/>
                    </a:lnTo>
                    <a:lnTo>
                      <a:pt x="16299" y="8516"/>
                    </a:lnTo>
                    <a:lnTo>
                      <a:pt x="17039" y="8795"/>
                    </a:lnTo>
                    <a:lnTo>
                      <a:pt x="17700" y="9137"/>
                    </a:lnTo>
                    <a:lnTo>
                      <a:pt x="18324" y="9531"/>
                    </a:lnTo>
                    <a:lnTo>
                      <a:pt x="18791" y="9925"/>
                    </a:lnTo>
                    <a:lnTo>
                      <a:pt x="18949" y="10153"/>
                    </a:lnTo>
                    <a:lnTo>
                      <a:pt x="19100" y="10432"/>
                    </a:lnTo>
                    <a:lnTo>
                      <a:pt x="19222" y="10660"/>
                    </a:lnTo>
                    <a:lnTo>
                      <a:pt x="19258" y="10940"/>
                    </a:lnTo>
                    <a:lnTo>
                      <a:pt x="19258" y="11220"/>
                    </a:lnTo>
                    <a:lnTo>
                      <a:pt x="19222" y="11447"/>
                    </a:lnTo>
                    <a:lnTo>
                      <a:pt x="19143" y="11675"/>
                    </a:lnTo>
                    <a:lnTo>
                      <a:pt x="18985" y="11903"/>
                    </a:lnTo>
                    <a:lnTo>
                      <a:pt x="18791" y="12121"/>
                    </a:lnTo>
                    <a:lnTo>
                      <a:pt x="18554" y="12297"/>
                    </a:lnTo>
                    <a:lnTo>
                      <a:pt x="18281" y="12515"/>
                    </a:lnTo>
                    <a:lnTo>
                      <a:pt x="17972" y="12691"/>
                    </a:lnTo>
                    <a:lnTo>
                      <a:pt x="17585" y="12856"/>
                    </a:lnTo>
                    <a:lnTo>
                      <a:pt x="17154" y="13022"/>
                    </a:lnTo>
                    <a:lnTo>
                      <a:pt x="16723" y="13198"/>
                    </a:lnTo>
                    <a:lnTo>
                      <a:pt x="16220" y="13364"/>
                    </a:lnTo>
                    <a:lnTo>
                      <a:pt x="15128" y="13758"/>
                    </a:lnTo>
                    <a:lnTo>
                      <a:pt x="13878" y="14214"/>
                    </a:lnTo>
                    <a:lnTo>
                      <a:pt x="12513" y="14721"/>
                    </a:lnTo>
                    <a:lnTo>
                      <a:pt x="10998" y="15281"/>
                    </a:lnTo>
                    <a:lnTo>
                      <a:pt x="9396" y="15954"/>
                    </a:lnTo>
                    <a:lnTo>
                      <a:pt x="7679" y="16752"/>
                    </a:lnTo>
                    <a:lnTo>
                      <a:pt x="5890" y="17705"/>
                    </a:lnTo>
                    <a:lnTo>
                      <a:pt x="3980" y="18834"/>
                    </a:lnTo>
                    <a:lnTo>
                      <a:pt x="2026" y="20129"/>
                    </a:lnTo>
                    <a:lnTo>
                      <a:pt x="0" y="21600"/>
                    </a:lnTo>
                    <a:lnTo>
                      <a:pt x="1092" y="21600"/>
                    </a:lnTo>
                    <a:lnTo>
                      <a:pt x="1753" y="21486"/>
                    </a:lnTo>
                    <a:lnTo>
                      <a:pt x="2773" y="20637"/>
                    </a:lnTo>
                    <a:lnTo>
                      <a:pt x="3857" y="19787"/>
                    </a:lnTo>
                    <a:lnTo>
                      <a:pt x="5028" y="19000"/>
                    </a:lnTo>
                    <a:lnTo>
                      <a:pt x="6314" y="18264"/>
                    </a:lnTo>
                    <a:lnTo>
                      <a:pt x="7643" y="17539"/>
                    </a:lnTo>
                    <a:lnTo>
                      <a:pt x="9044" y="16803"/>
                    </a:lnTo>
                    <a:lnTo>
                      <a:pt x="11931" y="15508"/>
                    </a:lnTo>
                    <a:lnTo>
                      <a:pt x="12556" y="15229"/>
                    </a:lnTo>
                    <a:lnTo>
                      <a:pt x="13253" y="14939"/>
                    </a:lnTo>
                    <a:lnTo>
                      <a:pt x="14697" y="14431"/>
                    </a:lnTo>
                    <a:lnTo>
                      <a:pt x="16177" y="13872"/>
                    </a:lnTo>
                    <a:lnTo>
                      <a:pt x="17656" y="13312"/>
                    </a:lnTo>
                    <a:lnTo>
                      <a:pt x="18324" y="13084"/>
                    </a:lnTo>
                    <a:lnTo>
                      <a:pt x="18985" y="12805"/>
                    </a:lnTo>
                    <a:lnTo>
                      <a:pt x="19610" y="12577"/>
                    </a:lnTo>
                    <a:lnTo>
                      <a:pt x="20156" y="12349"/>
                    </a:lnTo>
                    <a:lnTo>
                      <a:pt x="20659" y="12121"/>
                    </a:lnTo>
                    <a:lnTo>
                      <a:pt x="21054" y="11903"/>
                    </a:lnTo>
                    <a:lnTo>
                      <a:pt x="21363" y="11727"/>
                    </a:lnTo>
                    <a:lnTo>
                      <a:pt x="21600" y="11561"/>
                    </a:lnTo>
                    <a:lnTo>
                      <a:pt x="21600" y="9023"/>
                    </a:lnTo>
                    <a:lnTo>
                      <a:pt x="21126" y="8909"/>
                    </a:lnTo>
                    <a:lnTo>
                      <a:pt x="20544" y="8744"/>
                    </a:lnTo>
                    <a:lnTo>
                      <a:pt x="19919" y="8567"/>
                    </a:lnTo>
                    <a:lnTo>
                      <a:pt x="19179" y="8350"/>
                    </a:lnTo>
                    <a:lnTo>
                      <a:pt x="18439" y="8122"/>
                    </a:lnTo>
                    <a:lnTo>
                      <a:pt x="17656" y="7842"/>
                    </a:lnTo>
                    <a:lnTo>
                      <a:pt x="16098" y="7273"/>
                    </a:lnTo>
                    <a:lnTo>
                      <a:pt x="15358" y="6941"/>
                    </a:lnTo>
                    <a:lnTo>
                      <a:pt x="14697" y="6599"/>
                    </a:lnTo>
                    <a:lnTo>
                      <a:pt x="14072" y="6257"/>
                    </a:lnTo>
                    <a:lnTo>
                      <a:pt x="13526" y="5864"/>
                    </a:lnTo>
                    <a:lnTo>
                      <a:pt x="13102" y="5532"/>
                    </a:lnTo>
                    <a:lnTo>
                      <a:pt x="12786" y="5128"/>
                    </a:lnTo>
                    <a:lnTo>
                      <a:pt x="12707" y="4911"/>
                    </a:lnTo>
                    <a:lnTo>
                      <a:pt x="12628" y="4734"/>
                    </a:lnTo>
                    <a:lnTo>
                      <a:pt x="12592" y="4517"/>
                    </a:lnTo>
                    <a:lnTo>
                      <a:pt x="12628" y="4341"/>
                    </a:lnTo>
                    <a:lnTo>
                      <a:pt x="12786" y="3947"/>
                    </a:lnTo>
                    <a:lnTo>
                      <a:pt x="13023" y="3553"/>
                    </a:lnTo>
                    <a:lnTo>
                      <a:pt x="13375" y="3274"/>
                    </a:lnTo>
                    <a:lnTo>
                      <a:pt x="13799" y="2994"/>
                    </a:lnTo>
                    <a:lnTo>
                      <a:pt x="14266" y="2766"/>
                    </a:lnTo>
                    <a:lnTo>
                      <a:pt x="14812" y="2538"/>
                    </a:lnTo>
                    <a:lnTo>
                      <a:pt x="15437" y="2372"/>
                    </a:lnTo>
                    <a:lnTo>
                      <a:pt x="16062" y="2207"/>
                    </a:lnTo>
                    <a:lnTo>
                      <a:pt x="17462" y="1865"/>
                    </a:lnTo>
                    <a:lnTo>
                      <a:pt x="18870" y="1637"/>
                    </a:lnTo>
                    <a:lnTo>
                      <a:pt x="20307" y="1295"/>
                    </a:lnTo>
                    <a:lnTo>
                      <a:pt x="20975" y="1129"/>
                    </a:lnTo>
                    <a:lnTo>
                      <a:pt x="21600" y="901"/>
                    </a:lnTo>
                    <a:lnTo>
                      <a:pt x="21600" y="0"/>
                    </a:lnTo>
                    <a:lnTo>
                      <a:pt x="20896" y="228"/>
                    </a:lnTo>
                    <a:lnTo>
                      <a:pt x="20077" y="456"/>
                    </a:lnTo>
                    <a:lnTo>
                      <a:pt x="19222" y="684"/>
                    </a:lnTo>
                    <a:lnTo>
                      <a:pt x="18324" y="849"/>
                    </a:lnTo>
                    <a:lnTo>
                      <a:pt x="16414" y="1243"/>
                    </a:lnTo>
                    <a:lnTo>
                      <a:pt x="15480" y="1409"/>
                    </a:lnTo>
                    <a:lnTo>
                      <a:pt x="14582" y="1637"/>
                    </a:lnTo>
                    <a:lnTo>
                      <a:pt x="13684" y="1803"/>
                    </a:lnTo>
                    <a:lnTo>
                      <a:pt x="12865" y="2093"/>
                    </a:lnTo>
                    <a:lnTo>
                      <a:pt x="12125" y="2372"/>
                    </a:lnTo>
                    <a:lnTo>
                      <a:pt x="11500" y="2704"/>
                    </a:lnTo>
                    <a:lnTo>
                      <a:pt x="10954" y="3108"/>
                    </a:lnTo>
                    <a:lnTo>
                      <a:pt x="10567" y="3502"/>
                    </a:lnTo>
                    <a:lnTo>
                      <a:pt x="10452" y="3719"/>
                    </a:lnTo>
                    <a:lnTo>
                      <a:pt x="10329" y="4009"/>
                    </a:lnTo>
                    <a:lnTo>
                      <a:pt x="10250" y="4289"/>
                    </a:lnTo>
                    <a:lnTo>
                      <a:pt x="10250" y="4569"/>
                    </a:lnTo>
                    <a:close/>
                    <a:moveTo>
                      <a:pt x="10250" y="4569"/>
                    </a:moveTo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32" name="AutoShape 8"/>
              <p:cNvSpPr>
                <a:spLocks/>
              </p:cNvSpPr>
              <p:nvPr/>
            </p:nvSpPr>
            <p:spPr bwMode="auto">
              <a:xfrm>
                <a:off x="2773" y="908"/>
                <a:ext cx="1248" cy="53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13305"/>
                    </a:moveTo>
                    <a:lnTo>
                      <a:pt x="0" y="14427"/>
                    </a:lnTo>
                    <a:lnTo>
                      <a:pt x="87" y="15509"/>
                    </a:lnTo>
                    <a:lnTo>
                      <a:pt x="467" y="16591"/>
                    </a:lnTo>
                    <a:lnTo>
                      <a:pt x="935" y="17472"/>
                    </a:lnTo>
                    <a:lnTo>
                      <a:pt x="1592" y="18554"/>
                    </a:lnTo>
                    <a:lnTo>
                      <a:pt x="2440" y="19636"/>
                    </a:lnTo>
                    <a:lnTo>
                      <a:pt x="3375" y="20518"/>
                    </a:lnTo>
                    <a:lnTo>
                      <a:pt x="4413" y="21600"/>
                    </a:lnTo>
                    <a:lnTo>
                      <a:pt x="3669" y="20718"/>
                    </a:lnTo>
                    <a:lnTo>
                      <a:pt x="3098" y="19636"/>
                    </a:lnTo>
                    <a:lnTo>
                      <a:pt x="2717" y="18755"/>
                    </a:lnTo>
                    <a:lnTo>
                      <a:pt x="2440" y="17913"/>
                    </a:lnTo>
                    <a:lnTo>
                      <a:pt x="2354" y="17032"/>
                    </a:lnTo>
                    <a:lnTo>
                      <a:pt x="2354" y="16150"/>
                    </a:lnTo>
                    <a:lnTo>
                      <a:pt x="2440" y="15268"/>
                    </a:lnTo>
                    <a:lnTo>
                      <a:pt x="2717" y="14627"/>
                    </a:lnTo>
                    <a:lnTo>
                      <a:pt x="3098" y="13745"/>
                    </a:lnTo>
                    <a:lnTo>
                      <a:pt x="3479" y="13104"/>
                    </a:lnTo>
                    <a:lnTo>
                      <a:pt x="4604" y="11782"/>
                    </a:lnTo>
                    <a:lnTo>
                      <a:pt x="6110" y="10499"/>
                    </a:lnTo>
                    <a:lnTo>
                      <a:pt x="7702" y="9377"/>
                    </a:lnTo>
                    <a:lnTo>
                      <a:pt x="9588" y="8536"/>
                    </a:lnTo>
                    <a:lnTo>
                      <a:pt x="11458" y="7654"/>
                    </a:lnTo>
                    <a:lnTo>
                      <a:pt x="15404" y="6131"/>
                    </a:lnTo>
                    <a:lnTo>
                      <a:pt x="17187" y="5450"/>
                    </a:lnTo>
                    <a:lnTo>
                      <a:pt x="18883" y="4809"/>
                    </a:lnTo>
                    <a:lnTo>
                      <a:pt x="20388" y="4609"/>
                    </a:lnTo>
                    <a:lnTo>
                      <a:pt x="21600" y="4168"/>
                    </a:lnTo>
                    <a:lnTo>
                      <a:pt x="21600" y="0"/>
                    </a:lnTo>
                    <a:lnTo>
                      <a:pt x="20094" y="882"/>
                    </a:lnTo>
                    <a:lnTo>
                      <a:pt x="18502" y="1523"/>
                    </a:lnTo>
                    <a:lnTo>
                      <a:pt x="15127" y="2845"/>
                    </a:lnTo>
                    <a:lnTo>
                      <a:pt x="11648" y="3727"/>
                    </a:lnTo>
                    <a:lnTo>
                      <a:pt x="8360" y="5049"/>
                    </a:lnTo>
                    <a:lnTo>
                      <a:pt x="6767" y="5691"/>
                    </a:lnTo>
                    <a:lnTo>
                      <a:pt x="5348" y="6332"/>
                    </a:lnTo>
                    <a:lnTo>
                      <a:pt x="3946" y="7213"/>
                    </a:lnTo>
                    <a:lnTo>
                      <a:pt x="2821" y="8095"/>
                    </a:lnTo>
                    <a:lnTo>
                      <a:pt x="1783" y="9177"/>
                    </a:lnTo>
                    <a:lnTo>
                      <a:pt x="935" y="10259"/>
                    </a:lnTo>
                    <a:lnTo>
                      <a:pt x="381" y="11782"/>
                    </a:lnTo>
                    <a:lnTo>
                      <a:pt x="0" y="13305"/>
                    </a:lnTo>
                    <a:close/>
                    <a:moveTo>
                      <a:pt x="0" y="13305"/>
                    </a:moveTo>
                  </a:path>
                </a:pathLst>
              </a:custGeom>
              <a:gradFill rotWithShape="0">
                <a:gsLst>
                  <a:gs pos="0">
                    <a:srgbClr val="0E2E89"/>
                  </a:gs>
                  <a:gs pos="100000">
                    <a:srgbClr val="003399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33" name="AutoShape 9"/>
              <p:cNvSpPr>
                <a:spLocks/>
              </p:cNvSpPr>
              <p:nvPr/>
            </p:nvSpPr>
            <p:spPr bwMode="auto">
              <a:xfrm>
                <a:off x="1503" y="0"/>
                <a:ext cx="2296" cy="146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7253" y="15998"/>
                    </a:moveTo>
                    <a:lnTo>
                      <a:pt x="9238" y="15601"/>
                    </a:lnTo>
                    <a:lnTo>
                      <a:pt x="11082" y="15204"/>
                    </a:lnTo>
                    <a:lnTo>
                      <a:pt x="12766" y="14880"/>
                    </a:lnTo>
                    <a:lnTo>
                      <a:pt x="14300" y="14483"/>
                    </a:lnTo>
                    <a:lnTo>
                      <a:pt x="15673" y="14072"/>
                    </a:lnTo>
                    <a:lnTo>
                      <a:pt x="16896" y="13675"/>
                    </a:lnTo>
                    <a:lnTo>
                      <a:pt x="18025" y="13189"/>
                    </a:lnTo>
                    <a:lnTo>
                      <a:pt x="18938" y="12792"/>
                    </a:lnTo>
                    <a:lnTo>
                      <a:pt x="19756" y="12234"/>
                    </a:lnTo>
                    <a:lnTo>
                      <a:pt x="20424" y="11763"/>
                    </a:lnTo>
                    <a:lnTo>
                      <a:pt x="20885" y="11116"/>
                    </a:lnTo>
                    <a:lnTo>
                      <a:pt x="21290" y="10469"/>
                    </a:lnTo>
                    <a:lnTo>
                      <a:pt x="21497" y="9837"/>
                    </a:lnTo>
                    <a:lnTo>
                      <a:pt x="21600" y="9028"/>
                    </a:lnTo>
                    <a:lnTo>
                      <a:pt x="21544" y="8234"/>
                    </a:lnTo>
                    <a:lnTo>
                      <a:pt x="21346" y="7352"/>
                    </a:lnTo>
                    <a:lnTo>
                      <a:pt x="21083" y="6720"/>
                    </a:lnTo>
                    <a:lnTo>
                      <a:pt x="20678" y="5999"/>
                    </a:lnTo>
                    <a:lnTo>
                      <a:pt x="20170" y="5352"/>
                    </a:lnTo>
                    <a:lnTo>
                      <a:pt x="19559" y="4720"/>
                    </a:lnTo>
                    <a:lnTo>
                      <a:pt x="18891" y="4073"/>
                    </a:lnTo>
                    <a:lnTo>
                      <a:pt x="18129" y="3441"/>
                    </a:lnTo>
                    <a:lnTo>
                      <a:pt x="16642" y="2309"/>
                    </a:lnTo>
                    <a:lnTo>
                      <a:pt x="15880" y="1838"/>
                    </a:lnTo>
                    <a:lnTo>
                      <a:pt x="15165" y="1353"/>
                    </a:lnTo>
                    <a:lnTo>
                      <a:pt x="14450" y="956"/>
                    </a:lnTo>
                    <a:lnTo>
                      <a:pt x="13886" y="632"/>
                    </a:lnTo>
                    <a:lnTo>
                      <a:pt x="13378" y="397"/>
                    </a:lnTo>
                    <a:lnTo>
                      <a:pt x="13020" y="147"/>
                    </a:lnTo>
                    <a:lnTo>
                      <a:pt x="12766" y="74"/>
                    </a:lnTo>
                    <a:lnTo>
                      <a:pt x="12663" y="0"/>
                    </a:lnTo>
                    <a:lnTo>
                      <a:pt x="14093" y="794"/>
                    </a:lnTo>
                    <a:lnTo>
                      <a:pt x="15570" y="1750"/>
                    </a:lnTo>
                    <a:lnTo>
                      <a:pt x="17000" y="2720"/>
                    </a:lnTo>
                    <a:lnTo>
                      <a:pt x="18326" y="3749"/>
                    </a:lnTo>
                    <a:lnTo>
                      <a:pt x="18938" y="4235"/>
                    </a:lnTo>
                    <a:lnTo>
                      <a:pt x="19455" y="4793"/>
                    </a:lnTo>
                    <a:lnTo>
                      <a:pt x="19963" y="5352"/>
                    </a:lnTo>
                    <a:lnTo>
                      <a:pt x="20424" y="5911"/>
                    </a:lnTo>
                    <a:lnTo>
                      <a:pt x="20782" y="6470"/>
                    </a:lnTo>
                    <a:lnTo>
                      <a:pt x="21036" y="7028"/>
                    </a:lnTo>
                    <a:lnTo>
                      <a:pt x="21186" y="7675"/>
                    </a:lnTo>
                    <a:lnTo>
                      <a:pt x="21290" y="8234"/>
                    </a:lnTo>
                    <a:lnTo>
                      <a:pt x="21243" y="8793"/>
                    </a:lnTo>
                    <a:lnTo>
                      <a:pt x="21083" y="9352"/>
                    </a:lnTo>
                    <a:lnTo>
                      <a:pt x="20829" y="9837"/>
                    </a:lnTo>
                    <a:lnTo>
                      <a:pt x="20424" y="10322"/>
                    </a:lnTo>
                    <a:lnTo>
                      <a:pt x="19963" y="10719"/>
                    </a:lnTo>
                    <a:lnTo>
                      <a:pt x="19399" y="11116"/>
                    </a:lnTo>
                    <a:lnTo>
                      <a:pt x="18787" y="11440"/>
                    </a:lnTo>
                    <a:lnTo>
                      <a:pt x="18072" y="11763"/>
                    </a:lnTo>
                    <a:lnTo>
                      <a:pt x="17254" y="12072"/>
                    </a:lnTo>
                    <a:lnTo>
                      <a:pt x="16445" y="12395"/>
                    </a:lnTo>
                    <a:lnTo>
                      <a:pt x="14601" y="12881"/>
                    </a:lnTo>
                    <a:lnTo>
                      <a:pt x="12710" y="13351"/>
                    </a:lnTo>
                    <a:lnTo>
                      <a:pt x="10668" y="13836"/>
                    </a:lnTo>
                    <a:lnTo>
                      <a:pt x="8683" y="14233"/>
                    </a:lnTo>
                    <a:lnTo>
                      <a:pt x="6736" y="14630"/>
                    </a:lnTo>
                    <a:lnTo>
                      <a:pt x="4901" y="15116"/>
                    </a:lnTo>
                    <a:lnTo>
                      <a:pt x="4083" y="15351"/>
                    </a:lnTo>
                    <a:lnTo>
                      <a:pt x="3321" y="15674"/>
                    </a:lnTo>
                    <a:lnTo>
                      <a:pt x="2606" y="15910"/>
                    </a:lnTo>
                    <a:lnTo>
                      <a:pt x="1938" y="16233"/>
                    </a:lnTo>
                    <a:lnTo>
                      <a:pt x="1383" y="16557"/>
                    </a:lnTo>
                    <a:lnTo>
                      <a:pt x="866" y="16880"/>
                    </a:lnTo>
                    <a:lnTo>
                      <a:pt x="508" y="17277"/>
                    </a:lnTo>
                    <a:lnTo>
                      <a:pt x="207" y="17674"/>
                    </a:lnTo>
                    <a:lnTo>
                      <a:pt x="56" y="18071"/>
                    </a:lnTo>
                    <a:lnTo>
                      <a:pt x="0" y="18556"/>
                    </a:lnTo>
                    <a:lnTo>
                      <a:pt x="103" y="19042"/>
                    </a:lnTo>
                    <a:lnTo>
                      <a:pt x="254" y="19512"/>
                    </a:lnTo>
                    <a:lnTo>
                      <a:pt x="508" y="19924"/>
                    </a:lnTo>
                    <a:lnTo>
                      <a:pt x="922" y="20321"/>
                    </a:lnTo>
                    <a:lnTo>
                      <a:pt x="1326" y="20644"/>
                    </a:lnTo>
                    <a:lnTo>
                      <a:pt x="1844" y="20953"/>
                    </a:lnTo>
                    <a:lnTo>
                      <a:pt x="2455" y="21277"/>
                    </a:lnTo>
                    <a:lnTo>
                      <a:pt x="3067" y="21600"/>
                    </a:lnTo>
                    <a:lnTo>
                      <a:pt x="2502" y="21203"/>
                    </a:lnTo>
                    <a:lnTo>
                      <a:pt x="2041" y="20791"/>
                    </a:lnTo>
                    <a:lnTo>
                      <a:pt x="1637" y="20394"/>
                    </a:lnTo>
                    <a:lnTo>
                      <a:pt x="1383" y="19997"/>
                    </a:lnTo>
                    <a:lnTo>
                      <a:pt x="1176" y="19600"/>
                    </a:lnTo>
                    <a:lnTo>
                      <a:pt x="1129" y="19203"/>
                    </a:lnTo>
                    <a:lnTo>
                      <a:pt x="1176" y="18792"/>
                    </a:lnTo>
                    <a:lnTo>
                      <a:pt x="1326" y="18483"/>
                    </a:lnTo>
                    <a:lnTo>
                      <a:pt x="1637" y="18071"/>
                    </a:lnTo>
                    <a:lnTo>
                      <a:pt x="1994" y="17762"/>
                    </a:lnTo>
                    <a:lnTo>
                      <a:pt x="2559" y="17439"/>
                    </a:lnTo>
                    <a:lnTo>
                      <a:pt x="3217" y="17115"/>
                    </a:lnTo>
                    <a:lnTo>
                      <a:pt x="3979" y="16792"/>
                    </a:lnTo>
                    <a:lnTo>
                      <a:pt x="4958" y="16483"/>
                    </a:lnTo>
                    <a:lnTo>
                      <a:pt x="6030" y="16233"/>
                    </a:lnTo>
                    <a:lnTo>
                      <a:pt x="7253" y="15998"/>
                    </a:lnTo>
                    <a:close/>
                    <a:moveTo>
                      <a:pt x="7253" y="15998"/>
                    </a:moveTo>
                  </a:path>
                </a:pathLst>
              </a:custGeom>
              <a:gradFill rotWithShape="0">
                <a:gsLst>
                  <a:gs pos="0">
                    <a:srgbClr val="0E2E89"/>
                  </a:gs>
                  <a:gs pos="100000">
                    <a:srgbClr val="003399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08125"/>
            <a:ext cx="77724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charset="0"/>
              </a:rPr>
              <a:t>Click to edit Master title style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3886200"/>
            <a:ext cx="6400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charset="0"/>
              </a:rPr>
              <a:t>Click to edit Master text styles</a:t>
            </a:r>
          </a:p>
          <a:p>
            <a:pPr lvl="1"/>
            <a:r>
              <a:rPr lang="en-US">
                <a:sym typeface="Palatino" charset="0"/>
              </a:rPr>
              <a:t>Second level</a:t>
            </a:r>
          </a:p>
          <a:p>
            <a:pPr lvl="2"/>
            <a:r>
              <a:rPr lang="en-US">
                <a:sym typeface="Palatino" charset="0"/>
              </a:rPr>
              <a:t>Third level</a:t>
            </a:r>
          </a:p>
          <a:p>
            <a:pPr lvl="3"/>
            <a:r>
              <a:rPr lang="en-US">
                <a:sym typeface="Palatino" charset="0"/>
              </a:rPr>
              <a:t>Fourth level</a:t>
            </a:r>
          </a:p>
          <a:p>
            <a:pPr lvl="4"/>
            <a:r>
              <a:rPr lang="en-US">
                <a:sym typeface="Palatino" charset="0"/>
              </a:rPr>
              <a:t>Fifth level</a:t>
            </a:r>
          </a:p>
        </p:txBody>
      </p:sp>
      <p:sp>
        <p:nvSpPr>
          <p:cNvPr id="1036" name="Text Box 1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77125" y="6451600"/>
            <a:ext cx="284163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11D58F6-6B52-E64F-9912-7CDB7055B94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/>
  <p:hf hdr="0" ftr="0" dt="0"/>
  <p:txStyles>
    <p:titleStyle>
      <a:lvl1pPr marL="39688" algn="ctr" rtl="0" fontAlgn="base">
        <a:spcBef>
          <a:spcPct val="0"/>
        </a:spcBef>
        <a:spcAft>
          <a:spcPct val="0"/>
        </a:spcAft>
        <a:defRPr sz="60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Palatino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60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Palatino" charset="0"/>
          <a:ea typeface="ヒラギノ明朝 ProN W6" charset="0"/>
          <a:cs typeface="ヒラギノ明朝 ProN W6" charset="0"/>
          <a:sym typeface="Palatino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60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Palatino" charset="0"/>
          <a:ea typeface="ヒラギノ明朝 ProN W6" charset="0"/>
          <a:cs typeface="ヒラギノ明朝 ProN W6" charset="0"/>
          <a:sym typeface="Palatino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60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Palatino" charset="0"/>
          <a:ea typeface="ヒラギノ明朝 ProN W6" charset="0"/>
          <a:cs typeface="ヒラギノ明朝 ProN W6" charset="0"/>
          <a:sym typeface="Palatino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60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Palatino" charset="0"/>
          <a:ea typeface="ヒラギノ明朝 ProN W6" charset="0"/>
          <a:cs typeface="ヒラギノ明朝 ProN W6" charset="0"/>
          <a:sym typeface="Palatino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60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Palatino" charset="0"/>
          <a:ea typeface="ヒラギノ明朝 ProN W6" charset="0"/>
          <a:cs typeface="ヒラギノ明朝 ProN W6" charset="0"/>
          <a:sym typeface="Palatino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60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Palatino" charset="0"/>
          <a:ea typeface="ヒラギノ明朝 ProN W6" charset="0"/>
          <a:cs typeface="ヒラギノ明朝 ProN W6" charset="0"/>
          <a:sym typeface="Palatino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60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Palatino" charset="0"/>
          <a:ea typeface="ヒラギノ明朝 ProN W6" charset="0"/>
          <a:cs typeface="ヒラギノ明朝 ProN W6" charset="0"/>
          <a:sym typeface="Palatino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60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Palatino" charset="0"/>
          <a:ea typeface="ヒラギノ明朝 ProN W6" charset="0"/>
          <a:cs typeface="ヒラギノ明朝 ProN W6" charset="0"/>
          <a:sym typeface="Palatino" charset="0"/>
        </a:defRPr>
      </a:lvl9pPr>
    </p:titleStyle>
    <p:bodyStyle>
      <a:lvl1pPr marL="39688" algn="ctr" rtl="0" fontAlgn="base">
        <a:spcBef>
          <a:spcPts val="80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Palatino" charset="0"/>
        </a:defRPr>
      </a:lvl1pPr>
      <a:lvl2pPr marL="446088" algn="ctr" rtl="0" fontAlgn="base">
        <a:spcBef>
          <a:spcPts val="70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Palatino" charset="0"/>
        </a:defRPr>
      </a:lvl2pPr>
      <a:lvl3pPr marL="903288" algn="ctr" rtl="0" fontAlgn="base">
        <a:spcBef>
          <a:spcPts val="600"/>
        </a:spcBef>
        <a:spcAft>
          <a:spcPct val="0"/>
        </a:spcAft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Palatino" charset="0"/>
        </a:defRPr>
      </a:lvl3pPr>
      <a:lvl4pPr marL="1360488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Palatino" charset="0"/>
        </a:defRPr>
      </a:lvl4pPr>
      <a:lvl5pPr marL="1817688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Palatino" charset="0"/>
        </a:defRPr>
      </a:lvl5pPr>
      <a:lvl6pPr marL="2274888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Palatino" charset="0"/>
        </a:defRPr>
      </a:lvl6pPr>
      <a:lvl7pPr marL="2732088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Palatino" charset="0"/>
        </a:defRPr>
      </a:lvl7pPr>
      <a:lvl8pPr marL="3189288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Palatino" charset="0"/>
        </a:defRPr>
      </a:lvl8pPr>
      <a:lvl9pPr marL="3646488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1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sp>
          <p:nvSpPr>
            <p:cNvPr id="2050" name="AutoShape 2"/>
            <p:cNvSpPr>
              <a:spLocks/>
            </p:cNvSpPr>
            <p:nvPr/>
          </p:nvSpPr>
          <p:spPr bwMode="auto">
            <a:xfrm>
              <a:off x="0" y="0"/>
              <a:ext cx="5758" cy="177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gradFill rotWithShape="0">
              <a:gsLst>
                <a:gs pos="0">
                  <a:srgbClr val="000514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1728" y="1409"/>
              <a:ext cx="4027" cy="2906"/>
              <a:chOff x="0" y="0"/>
              <a:chExt cx="4027" cy="2906"/>
            </a:xfrm>
          </p:grpSpPr>
          <p:sp>
            <p:nvSpPr>
              <p:cNvPr id="2052" name="AutoShape 4"/>
              <p:cNvSpPr>
                <a:spLocks/>
              </p:cNvSpPr>
              <p:nvPr/>
            </p:nvSpPr>
            <p:spPr bwMode="auto">
              <a:xfrm>
                <a:off x="0" y="1235"/>
                <a:ext cx="2882" cy="167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0783" y="7032"/>
                    </a:moveTo>
                    <a:lnTo>
                      <a:pt x="20536" y="6825"/>
                    </a:lnTo>
                    <a:lnTo>
                      <a:pt x="20176" y="6541"/>
                    </a:lnTo>
                    <a:lnTo>
                      <a:pt x="19726" y="6256"/>
                    </a:lnTo>
                    <a:lnTo>
                      <a:pt x="19194" y="5907"/>
                    </a:lnTo>
                    <a:lnTo>
                      <a:pt x="18587" y="5481"/>
                    </a:lnTo>
                    <a:lnTo>
                      <a:pt x="17898" y="5132"/>
                    </a:lnTo>
                    <a:lnTo>
                      <a:pt x="16511" y="4434"/>
                    </a:lnTo>
                    <a:lnTo>
                      <a:pt x="15574" y="4007"/>
                    </a:lnTo>
                    <a:lnTo>
                      <a:pt x="14765" y="3581"/>
                    </a:lnTo>
                    <a:lnTo>
                      <a:pt x="14075" y="3167"/>
                    </a:lnTo>
                    <a:lnTo>
                      <a:pt x="13543" y="2740"/>
                    </a:lnTo>
                    <a:lnTo>
                      <a:pt x="13056" y="2314"/>
                    </a:lnTo>
                    <a:lnTo>
                      <a:pt x="12689" y="1965"/>
                    </a:lnTo>
                    <a:lnTo>
                      <a:pt x="12404" y="1616"/>
                    </a:lnTo>
                    <a:lnTo>
                      <a:pt x="12202" y="1331"/>
                    </a:lnTo>
                    <a:lnTo>
                      <a:pt x="12037" y="1047"/>
                    </a:lnTo>
                    <a:lnTo>
                      <a:pt x="11917" y="776"/>
                    </a:lnTo>
                    <a:lnTo>
                      <a:pt x="11879" y="556"/>
                    </a:lnTo>
                    <a:lnTo>
                      <a:pt x="11834" y="349"/>
                    </a:lnTo>
                    <a:lnTo>
                      <a:pt x="11879" y="65"/>
                    </a:lnTo>
                    <a:lnTo>
                      <a:pt x="11879" y="0"/>
                    </a:lnTo>
                    <a:lnTo>
                      <a:pt x="11752" y="349"/>
                    </a:lnTo>
                    <a:lnTo>
                      <a:pt x="11669" y="633"/>
                    </a:lnTo>
                    <a:lnTo>
                      <a:pt x="11669" y="982"/>
                    </a:lnTo>
                    <a:lnTo>
                      <a:pt x="11752" y="1267"/>
                    </a:lnTo>
                    <a:lnTo>
                      <a:pt x="11917" y="1551"/>
                    </a:lnTo>
                    <a:lnTo>
                      <a:pt x="12119" y="1823"/>
                    </a:lnTo>
                    <a:lnTo>
                      <a:pt x="12366" y="2107"/>
                    </a:lnTo>
                    <a:lnTo>
                      <a:pt x="12651" y="2391"/>
                    </a:lnTo>
                    <a:lnTo>
                      <a:pt x="13018" y="2676"/>
                    </a:lnTo>
                    <a:lnTo>
                      <a:pt x="13423" y="2947"/>
                    </a:lnTo>
                    <a:lnTo>
                      <a:pt x="14278" y="3451"/>
                    </a:lnTo>
                    <a:lnTo>
                      <a:pt x="15289" y="4007"/>
                    </a:lnTo>
                    <a:lnTo>
                      <a:pt x="16354" y="4498"/>
                    </a:lnTo>
                    <a:lnTo>
                      <a:pt x="17126" y="4925"/>
                    </a:lnTo>
                    <a:lnTo>
                      <a:pt x="17853" y="5274"/>
                    </a:lnTo>
                    <a:lnTo>
                      <a:pt x="18467" y="5623"/>
                    </a:lnTo>
                    <a:lnTo>
                      <a:pt x="19037" y="5972"/>
                    </a:lnTo>
                    <a:lnTo>
                      <a:pt x="19524" y="6256"/>
                    </a:lnTo>
                    <a:lnTo>
                      <a:pt x="19929" y="6541"/>
                    </a:lnTo>
                    <a:lnTo>
                      <a:pt x="20296" y="6825"/>
                    </a:lnTo>
                    <a:lnTo>
                      <a:pt x="20536" y="7032"/>
                    </a:lnTo>
                    <a:lnTo>
                      <a:pt x="20746" y="7239"/>
                    </a:lnTo>
                    <a:lnTo>
                      <a:pt x="20866" y="7459"/>
                    </a:lnTo>
                    <a:lnTo>
                      <a:pt x="20948" y="7665"/>
                    </a:lnTo>
                    <a:lnTo>
                      <a:pt x="20985" y="7950"/>
                    </a:lnTo>
                    <a:lnTo>
                      <a:pt x="20948" y="8299"/>
                    </a:lnTo>
                    <a:lnTo>
                      <a:pt x="20866" y="8583"/>
                    </a:lnTo>
                    <a:lnTo>
                      <a:pt x="20701" y="8932"/>
                    </a:lnTo>
                    <a:lnTo>
                      <a:pt x="20461" y="9217"/>
                    </a:lnTo>
                    <a:lnTo>
                      <a:pt x="20176" y="9501"/>
                    </a:lnTo>
                    <a:lnTo>
                      <a:pt x="19809" y="9772"/>
                    </a:lnTo>
                    <a:lnTo>
                      <a:pt x="19404" y="10057"/>
                    </a:lnTo>
                    <a:lnTo>
                      <a:pt x="18954" y="10341"/>
                    </a:lnTo>
                    <a:lnTo>
                      <a:pt x="18422" y="10625"/>
                    </a:lnTo>
                    <a:lnTo>
                      <a:pt x="17853" y="10897"/>
                    </a:lnTo>
                    <a:lnTo>
                      <a:pt x="17246" y="11181"/>
                    </a:lnTo>
                    <a:lnTo>
                      <a:pt x="16593" y="11466"/>
                    </a:lnTo>
                    <a:lnTo>
                      <a:pt x="15214" y="12022"/>
                    </a:lnTo>
                    <a:lnTo>
                      <a:pt x="13663" y="12655"/>
                    </a:lnTo>
                    <a:lnTo>
                      <a:pt x="12037" y="13366"/>
                    </a:lnTo>
                    <a:lnTo>
                      <a:pt x="10328" y="14141"/>
                    </a:lnTo>
                    <a:lnTo>
                      <a:pt x="8582" y="15046"/>
                    </a:lnTo>
                    <a:lnTo>
                      <a:pt x="6835" y="16042"/>
                    </a:lnTo>
                    <a:lnTo>
                      <a:pt x="5044" y="17166"/>
                    </a:lnTo>
                    <a:lnTo>
                      <a:pt x="3298" y="18498"/>
                    </a:lnTo>
                    <a:lnTo>
                      <a:pt x="1626" y="19971"/>
                    </a:lnTo>
                    <a:lnTo>
                      <a:pt x="0" y="21600"/>
                    </a:lnTo>
                    <a:lnTo>
                      <a:pt x="2646" y="21600"/>
                    </a:lnTo>
                    <a:lnTo>
                      <a:pt x="4152" y="20256"/>
                    </a:lnTo>
                    <a:lnTo>
                      <a:pt x="5651" y="18989"/>
                    </a:lnTo>
                    <a:lnTo>
                      <a:pt x="7158" y="17942"/>
                    </a:lnTo>
                    <a:lnTo>
                      <a:pt x="8582" y="16947"/>
                    </a:lnTo>
                    <a:lnTo>
                      <a:pt x="10006" y="16042"/>
                    </a:lnTo>
                    <a:lnTo>
                      <a:pt x="11385" y="15331"/>
                    </a:lnTo>
                    <a:lnTo>
                      <a:pt x="12689" y="14633"/>
                    </a:lnTo>
                    <a:lnTo>
                      <a:pt x="13948" y="13999"/>
                    </a:lnTo>
                    <a:lnTo>
                      <a:pt x="15132" y="13508"/>
                    </a:lnTo>
                    <a:lnTo>
                      <a:pt x="16226" y="13017"/>
                    </a:lnTo>
                    <a:lnTo>
                      <a:pt x="17246" y="12590"/>
                    </a:lnTo>
                    <a:lnTo>
                      <a:pt x="18182" y="12241"/>
                    </a:lnTo>
                    <a:lnTo>
                      <a:pt x="18992" y="11815"/>
                    </a:lnTo>
                    <a:lnTo>
                      <a:pt x="19681" y="11530"/>
                    </a:lnTo>
                    <a:lnTo>
                      <a:pt x="20251" y="11181"/>
                    </a:lnTo>
                    <a:lnTo>
                      <a:pt x="20701" y="10832"/>
                    </a:lnTo>
                    <a:lnTo>
                      <a:pt x="20985" y="10548"/>
                    </a:lnTo>
                    <a:lnTo>
                      <a:pt x="21188" y="10264"/>
                    </a:lnTo>
                    <a:lnTo>
                      <a:pt x="21353" y="9915"/>
                    </a:lnTo>
                    <a:lnTo>
                      <a:pt x="21473" y="9630"/>
                    </a:lnTo>
                    <a:lnTo>
                      <a:pt x="21555" y="9359"/>
                    </a:lnTo>
                    <a:lnTo>
                      <a:pt x="21600" y="9074"/>
                    </a:lnTo>
                    <a:lnTo>
                      <a:pt x="21555" y="8506"/>
                    </a:lnTo>
                    <a:lnTo>
                      <a:pt x="21390" y="8014"/>
                    </a:lnTo>
                    <a:lnTo>
                      <a:pt x="21233" y="7601"/>
                    </a:lnTo>
                    <a:lnTo>
                      <a:pt x="20985" y="7239"/>
                    </a:lnTo>
                    <a:lnTo>
                      <a:pt x="20783" y="7032"/>
                    </a:lnTo>
                    <a:close/>
                    <a:moveTo>
                      <a:pt x="20783" y="7032"/>
                    </a:moveTo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E2E8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3" name="AutoShape 5"/>
              <p:cNvSpPr>
                <a:spLocks/>
              </p:cNvSpPr>
              <p:nvPr/>
            </p:nvSpPr>
            <p:spPr bwMode="auto">
              <a:xfrm>
                <a:off x="2442" y="1262"/>
                <a:ext cx="1259" cy="81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16380"/>
                    </a:moveTo>
                    <a:lnTo>
                      <a:pt x="21411" y="15661"/>
                    </a:lnTo>
                    <a:lnTo>
                      <a:pt x="21223" y="15075"/>
                    </a:lnTo>
                    <a:lnTo>
                      <a:pt x="20862" y="14356"/>
                    </a:lnTo>
                    <a:lnTo>
                      <a:pt x="20382" y="13770"/>
                    </a:lnTo>
                    <a:lnTo>
                      <a:pt x="19267" y="12758"/>
                    </a:lnTo>
                    <a:lnTo>
                      <a:pt x="17877" y="11745"/>
                    </a:lnTo>
                    <a:lnTo>
                      <a:pt x="16196" y="10867"/>
                    </a:lnTo>
                    <a:lnTo>
                      <a:pt x="14429" y="10147"/>
                    </a:lnTo>
                    <a:lnTo>
                      <a:pt x="12473" y="9269"/>
                    </a:lnTo>
                    <a:lnTo>
                      <a:pt x="10517" y="8549"/>
                    </a:lnTo>
                    <a:lnTo>
                      <a:pt x="8561" y="7830"/>
                    </a:lnTo>
                    <a:lnTo>
                      <a:pt x="6708" y="6951"/>
                    </a:lnTo>
                    <a:lnTo>
                      <a:pt x="4941" y="6099"/>
                    </a:lnTo>
                    <a:lnTo>
                      <a:pt x="3346" y="5220"/>
                    </a:lnTo>
                    <a:lnTo>
                      <a:pt x="2042" y="4048"/>
                    </a:lnTo>
                    <a:lnTo>
                      <a:pt x="926" y="2903"/>
                    </a:lnTo>
                    <a:lnTo>
                      <a:pt x="566" y="2317"/>
                    </a:lnTo>
                    <a:lnTo>
                      <a:pt x="275" y="1598"/>
                    </a:lnTo>
                    <a:lnTo>
                      <a:pt x="86" y="879"/>
                    </a:lnTo>
                    <a:lnTo>
                      <a:pt x="0" y="0"/>
                    </a:lnTo>
                    <a:lnTo>
                      <a:pt x="0" y="160"/>
                    </a:lnTo>
                    <a:lnTo>
                      <a:pt x="0" y="293"/>
                    </a:lnTo>
                    <a:lnTo>
                      <a:pt x="0" y="1012"/>
                    </a:lnTo>
                    <a:lnTo>
                      <a:pt x="86" y="1598"/>
                    </a:lnTo>
                    <a:lnTo>
                      <a:pt x="275" y="2317"/>
                    </a:lnTo>
                    <a:lnTo>
                      <a:pt x="566" y="3036"/>
                    </a:lnTo>
                    <a:lnTo>
                      <a:pt x="926" y="3782"/>
                    </a:lnTo>
                    <a:lnTo>
                      <a:pt x="1493" y="4634"/>
                    </a:lnTo>
                    <a:lnTo>
                      <a:pt x="2145" y="5513"/>
                    </a:lnTo>
                    <a:lnTo>
                      <a:pt x="3071" y="6392"/>
                    </a:lnTo>
                    <a:lnTo>
                      <a:pt x="4186" y="7404"/>
                    </a:lnTo>
                    <a:lnTo>
                      <a:pt x="5593" y="8256"/>
                    </a:lnTo>
                    <a:lnTo>
                      <a:pt x="7171" y="9269"/>
                    </a:lnTo>
                    <a:lnTo>
                      <a:pt x="9024" y="10147"/>
                    </a:lnTo>
                    <a:lnTo>
                      <a:pt x="11272" y="11026"/>
                    </a:lnTo>
                    <a:lnTo>
                      <a:pt x="12850" y="11586"/>
                    </a:lnTo>
                    <a:lnTo>
                      <a:pt x="14240" y="12331"/>
                    </a:lnTo>
                    <a:lnTo>
                      <a:pt x="15458" y="13051"/>
                    </a:lnTo>
                    <a:lnTo>
                      <a:pt x="16573" y="13636"/>
                    </a:lnTo>
                    <a:lnTo>
                      <a:pt x="17414" y="14356"/>
                    </a:lnTo>
                    <a:lnTo>
                      <a:pt x="18066" y="15075"/>
                    </a:lnTo>
                    <a:lnTo>
                      <a:pt x="18529" y="15794"/>
                    </a:lnTo>
                    <a:lnTo>
                      <a:pt x="18906" y="16513"/>
                    </a:lnTo>
                    <a:lnTo>
                      <a:pt x="19078" y="17259"/>
                    </a:lnTo>
                    <a:lnTo>
                      <a:pt x="19181" y="17978"/>
                    </a:lnTo>
                    <a:lnTo>
                      <a:pt x="19078" y="18564"/>
                    </a:lnTo>
                    <a:lnTo>
                      <a:pt x="18803" y="19283"/>
                    </a:lnTo>
                    <a:lnTo>
                      <a:pt x="18529" y="19869"/>
                    </a:lnTo>
                    <a:lnTo>
                      <a:pt x="18066" y="20428"/>
                    </a:lnTo>
                    <a:lnTo>
                      <a:pt x="17414" y="21014"/>
                    </a:lnTo>
                    <a:lnTo>
                      <a:pt x="16762" y="21600"/>
                    </a:lnTo>
                    <a:lnTo>
                      <a:pt x="17963" y="21014"/>
                    </a:lnTo>
                    <a:lnTo>
                      <a:pt x="18992" y="20428"/>
                    </a:lnTo>
                    <a:lnTo>
                      <a:pt x="19833" y="19869"/>
                    </a:lnTo>
                    <a:lnTo>
                      <a:pt x="20571" y="19283"/>
                    </a:lnTo>
                    <a:lnTo>
                      <a:pt x="21034" y="18697"/>
                    </a:lnTo>
                    <a:lnTo>
                      <a:pt x="21411" y="17978"/>
                    </a:lnTo>
                    <a:lnTo>
                      <a:pt x="21600" y="17259"/>
                    </a:lnTo>
                    <a:lnTo>
                      <a:pt x="21600" y="16380"/>
                    </a:lnTo>
                    <a:close/>
                    <a:moveTo>
                      <a:pt x="21600" y="16380"/>
                    </a:moveTo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E2E89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4" name="AutoShape 6"/>
              <p:cNvSpPr>
                <a:spLocks/>
              </p:cNvSpPr>
              <p:nvPr/>
            </p:nvSpPr>
            <p:spPr bwMode="auto">
              <a:xfrm>
                <a:off x="1172" y="1937"/>
                <a:ext cx="2849" cy="96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698" y="21355"/>
                    </a:moveTo>
                    <a:lnTo>
                      <a:pt x="0" y="21600"/>
                    </a:lnTo>
                    <a:lnTo>
                      <a:pt x="2964" y="21600"/>
                    </a:lnTo>
                    <a:lnTo>
                      <a:pt x="3290" y="21110"/>
                    </a:lnTo>
                    <a:lnTo>
                      <a:pt x="3662" y="20374"/>
                    </a:lnTo>
                    <a:lnTo>
                      <a:pt x="4200" y="19527"/>
                    </a:lnTo>
                    <a:lnTo>
                      <a:pt x="4814" y="18680"/>
                    </a:lnTo>
                    <a:lnTo>
                      <a:pt x="5512" y="17699"/>
                    </a:lnTo>
                    <a:lnTo>
                      <a:pt x="6338" y="16607"/>
                    </a:lnTo>
                    <a:lnTo>
                      <a:pt x="7286" y="15515"/>
                    </a:lnTo>
                    <a:lnTo>
                      <a:pt x="8355" y="14311"/>
                    </a:lnTo>
                    <a:lnTo>
                      <a:pt x="9545" y="12973"/>
                    </a:lnTo>
                    <a:lnTo>
                      <a:pt x="10864" y="11636"/>
                    </a:lnTo>
                    <a:lnTo>
                      <a:pt x="12305" y="10298"/>
                    </a:lnTo>
                    <a:lnTo>
                      <a:pt x="13867" y="8983"/>
                    </a:lnTo>
                    <a:lnTo>
                      <a:pt x="15595" y="7646"/>
                    </a:lnTo>
                    <a:lnTo>
                      <a:pt x="17445" y="6308"/>
                    </a:lnTo>
                    <a:lnTo>
                      <a:pt x="19462" y="4971"/>
                    </a:lnTo>
                    <a:lnTo>
                      <a:pt x="21600" y="3633"/>
                    </a:lnTo>
                    <a:lnTo>
                      <a:pt x="21600" y="0"/>
                    </a:lnTo>
                    <a:lnTo>
                      <a:pt x="21357" y="357"/>
                    </a:lnTo>
                    <a:lnTo>
                      <a:pt x="21024" y="736"/>
                    </a:lnTo>
                    <a:lnTo>
                      <a:pt x="20614" y="1204"/>
                    </a:lnTo>
                    <a:lnTo>
                      <a:pt x="20076" y="1694"/>
                    </a:lnTo>
                    <a:lnTo>
                      <a:pt x="19500" y="2185"/>
                    </a:lnTo>
                    <a:lnTo>
                      <a:pt x="18886" y="2675"/>
                    </a:lnTo>
                    <a:lnTo>
                      <a:pt x="18188" y="3277"/>
                    </a:lnTo>
                    <a:lnTo>
                      <a:pt x="17445" y="3767"/>
                    </a:lnTo>
                    <a:lnTo>
                      <a:pt x="15883" y="4971"/>
                    </a:lnTo>
                    <a:lnTo>
                      <a:pt x="14322" y="6175"/>
                    </a:lnTo>
                    <a:lnTo>
                      <a:pt x="12798" y="7267"/>
                    </a:lnTo>
                    <a:lnTo>
                      <a:pt x="12055" y="7891"/>
                    </a:lnTo>
                    <a:lnTo>
                      <a:pt x="11395" y="8493"/>
                    </a:lnTo>
                    <a:lnTo>
                      <a:pt x="8393" y="11279"/>
                    </a:lnTo>
                    <a:lnTo>
                      <a:pt x="6914" y="12862"/>
                    </a:lnTo>
                    <a:lnTo>
                      <a:pt x="5512" y="14422"/>
                    </a:lnTo>
                    <a:lnTo>
                      <a:pt x="4155" y="16005"/>
                    </a:lnTo>
                    <a:lnTo>
                      <a:pt x="2881" y="17699"/>
                    </a:lnTo>
                    <a:lnTo>
                      <a:pt x="1729" y="19527"/>
                    </a:lnTo>
                    <a:lnTo>
                      <a:pt x="698" y="21355"/>
                    </a:lnTo>
                    <a:close/>
                    <a:moveTo>
                      <a:pt x="698" y="21355"/>
                    </a:moveTo>
                  </a:path>
                </a:pathLst>
              </a:custGeom>
              <a:gradFill rotWithShape="0">
                <a:gsLst>
                  <a:gs pos="0">
                    <a:srgbClr val="0E2E89"/>
                  </a:gs>
                  <a:gs pos="100000">
                    <a:srgbClr val="0033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5" name="AutoShape 7"/>
              <p:cNvSpPr>
                <a:spLocks/>
              </p:cNvSpPr>
              <p:nvPr/>
            </p:nvSpPr>
            <p:spPr bwMode="auto">
              <a:xfrm>
                <a:off x="1020" y="821"/>
                <a:ext cx="3007" cy="208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250" y="4569"/>
                    </a:moveTo>
                    <a:lnTo>
                      <a:pt x="10294" y="4911"/>
                    </a:lnTo>
                    <a:lnTo>
                      <a:pt x="10373" y="5190"/>
                    </a:lnTo>
                    <a:lnTo>
                      <a:pt x="10488" y="5470"/>
                    </a:lnTo>
                    <a:lnTo>
                      <a:pt x="10646" y="5698"/>
                    </a:lnTo>
                    <a:lnTo>
                      <a:pt x="11069" y="6143"/>
                    </a:lnTo>
                    <a:lnTo>
                      <a:pt x="11658" y="6599"/>
                    </a:lnTo>
                    <a:lnTo>
                      <a:pt x="12319" y="6941"/>
                    </a:lnTo>
                    <a:lnTo>
                      <a:pt x="13059" y="7273"/>
                    </a:lnTo>
                    <a:lnTo>
                      <a:pt x="13842" y="7614"/>
                    </a:lnTo>
                    <a:lnTo>
                      <a:pt x="14661" y="7894"/>
                    </a:lnTo>
                    <a:lnTo>
                      <a:pt x="15480" y="8174"/>
                    </a:lnTo>
                    <a:lnTo>
                      <a:pt x="16299" y="8516"/>
                    </a:lnTo>
                    <a:lnTo>
                      <a:pt x="17039" y="8795"/>
                    </a:lnTo>
                    <a:lnTo>
                      <a:pt x="17700" y="9137"/>
                    </a:lnTo>
                    <a:lnTo>
                      <a:pt x="18324" y="9531"/>
                    </a:lnTo>
                    <a:lnTo>
                      <a:pt x="18791" y="9925"/>
                    </a:lnTo>
                    <a:lnTo>
                      <a:pt x="18949" y="10153"/>
                    </a:lnTo>
                    <a:lnTo>
                      <a:pt x="19100" y="10432"/>
                    </a:lnTo>
                    <a:lnTo>
                      <a:pt x="19222" y="10660"/>
                    </a:lnTo>
                    <a:lnTo>
                      <a:pt x="19258" y="10940"/>
                    </a:lnTo>
                    <a:lnTo>
                      <a:pt x="19258" y="11220"/>
                    </a:lnTo>
                    <a:lnTo>
                      <a:pt x="19222" y="11447"/>
                    </a:lnTo>
                    <a:lnTo>
                      <a:pt x="19143" y="11675"/>
                    </a:lnTo>
                    <a:lnTo>
                      <a:pt x="18985" y="11903"/>
                    </a:lnTo>
                    <a:lnTo>
                      <a:pt x="18791" y="12121"/>
                    </a:lnTo>
                    <a:lnTo>
                      <a:pt x="18554" y="12297"/>
                    </a:lnTo>
                    <a:lnTo>
                      <a:pt x="18281" y="12515"/>
                    </a:lnTo>
                    <a:lnTo>
                      <a:pt x="17972" y="12691"/>
                    </a:lnTo>
                    <a:lnTo>
                      <a:pt x="17585" y="12856"/>
                    </a:lnTo>
                    <a:lnTo>
                      <a:pt x="17154" y="13022"/>
                    </a:lnTo>
                    <a:lnTo>
                      <a:pt x="16723" y="13198"/>
                    </a:lnTo>
                    <a:lnTo>
                      <a:pt x="16220" y="13364"/>
                    </a:lnTo>
                    <a:lnTo>
                      <a:pt x="15128" y="13758"/>
                    </a:lnTo>
                    <a:lnTo>
                      <a:pt x="13878" y="14214"/>
                    </a:lnTo>
                    <a:lnTo>
                      <a:pt x="12513" y="14721"/>
                    </a:lnTo>
                    <a:lnTo>
                      <a:pt x="10998" y="15281"/>
                    </a:lnTo>
                    <a:lnTo>
                      <a:pt x="9396" y="15954"/>
                    </a:lnTo>
                    <a:lnTo>
                      <a:pt x="7679" y="16752"/>
                    </a:lnTo>
                    <a:lnTo>
                      <a:pt x="5890" y="17705"/>
                    </a:lnTo>
                    <a:lnTo>
                      <a:pt x="3980" y="18834"/>
                    </a:lnTo>
                    <a:lnTo>
                      <a:pt x="2026" y="20129"/>
                    </a:lnTo>
                    <a:lnTo>
                      <a:pt x="0" y="21600"/>
                    </a:lnTo>
                    <a:lnTo>
                      <a:pt x="1092" y="21600"/>
                    </a:lnTo>
                    <a:lnTo>
                      <a:pt x="1753" y="21486"/>
                    </a:lnTo>
                    <a:lnTo>
                      <a:pt x="2773" y="20637"/>
                    </a:lnTo>
                    <a:lnTo>
                      <a:pt x="3857" y="19787"/>
                    </a:lnTo>
                    <a:lnTo>
                      <a:pt x="5028" y="19000"/>
                    </a:lnTo>
                    <a:lnTo>
                      <a:pt x="6314" y="18264"/>
                    </a:lnTo>
                    <a:lnTo>
                      <a:pt x="7643" y="17539"/>
                    </a:lnTo>
                    <a:lnTo>
                      <a:pt x="9044" y="16803"/>
                    </a:lnTo>
                    <a:lnTo>
                      <a:pt x="11931" y="15508"/>
                    </a:lnTo>
                    <a:lnTo>
                      <a:pt x="12556" y="15229"/>
                    </a:lnTo>
                    <a:lnTo>
                      <a:pt x="13253" y="14939"/>
                    </a:lnTo>
                    <a:lnTo>
                      <a:pt x="14697" y="14431"/>
                    </a:lnTo>
                    <a:lnTo>
                      <a:pt x="16177" y="13872"/>
                    </a:lnTo>
                    <a:lnTo>
                      <a:pt x="17656" y="13312"/>
                    </a:lnTo>
                    <a:lnTo>
                      <a:pt x="18324" y="13084"/>
                    </a:lnTo>
                    <a:lnTo>
                      <a:pt x="18985" y="12805"/>
                    </a:lnTo>
                    <a:lnTo>
                      <a:pt x="19610" y="12577"/>
                    </a:lnTo>
                    <a:lnTo>
                      <a:pt x="20156" y="12349"/>
                    </a:lnTo>
                    <a:lnTo>
                      <a:pt x="20659" y="12121"/>
                    </a:lnTo>
                    <a:lnTo>
                      <a:pt x="21054" y="11903"/>
                    </a:lnTo>
                    <a:lnTo>
                      <a:pt x="21363" y="11727"/>
                    </a:lnTo>
                    <a:lnTo>
                      <a:pt x="21600" y="11561"/>
                    </a:lnTo>
                    <a:lnTo>
                      <a:pt x="21600" y="9023"/>
                    </a:lnTo>
                    <a:lnTo>
                      <a:pt x="21126" y="8909"/>
                    </a:lnTo>
                    <a:lnTo>
                      <a:pt x="20544" y="8744"/>
                    </a:lnTo>
                    <a:lnTo>
                      <a:pt x="19919" y="8567"/>
                    </a:lnTo>
                    <a:lnTo>
                      <a:pt x="19179" y="8350"/>
                    </a:lnTo>
                    <a:lnTo>
                      <a:pt x="18439" y="8122"/>
                    </a:lnTo>
                    <a:lnTo>
                      <a:pt x="17656" y="7842"/>
                    </a:lnTo>
                    <a:lnTo>
                      <a:pt x="16098" y="7273"/>
                    </a:lnTo>
                    <a:lnTo>
                      <a:pt x="15358" y="6941"/>
                    </a:lnTo>
                    <a:lnTo>
                      <a:pt x="14697" y="6599"/>
                    </a:lnTo>
                    <a:lnTo>
                      <a:pt x="14072" y="6257"/>
                    </a:lnTo>
                    <a:lnTo>
                      <a:pt x="13526" y="5864"/>
                    </a:lnTo>
                    <a:lnTo>
                      <a:pt x="13102" y="5532"/>
                    </a:lnTo>
                    <a:lnTo>
                      <a:pt x="12786" y="5128"/>
                    </a:lnTo>
                    <a:lnTo>
                      <a:pt x="12707" y="4911"/>
                    </a:lnTo>
                    <a:lnTo>
                      <a:pt x="12628" y="4734"/>
                    </a:lnTo>
                    <a:lnTo>
                      <a:pt x="12592" y="4517"/>
                    </a:lnTo>
                    <a:lnTo>
                      <a:pt x="12628" y="4341"/>
                    </a:lnTo>
                    <a:lnTo>
                      <a:pt x="12786" y="3947"/>
                    </a:lnTo>
                    <a:lnTo>
                      <a:pt x="13023" y="3553"/>
                    </a:lnTo>
                    <a:lnTo>
                      <a:pt x="13375" y="3274"/>
                    </a:lnTo>
                    <a:lnTo>
                      <a:pt x="13799" y="2994"/>
                    </a:lnTo>
                    <a:lnTo>
                      <a:pt x="14266" y="2766"/>
                    </a:lnTo>
                    <a:lnTo>
                      <a:pt x="14812" y="2538"/>
                    </a:lnTo>
                    <a:lnTo>
                      <a:pt x="15437" y="2372"/>
                    </a:lnTo>
                    <a:lnTo>
                      <a:pt x="16062" y="2207"/>
                    </a:lnTo>
                    <a:lnTo>
                      <a:pt x="17462" y="1865"/>
                    </a:lnTo>
                    <a:lnTo>
                      <a:pt x="18870" y="1637"/>
                    </a:lnTo>
                    <a:lnTo>
                      <a:pt x="20307" y="1295"/>
                    </a:lnTo>
                    <a:lnTo>
                      <a:pt x="20975" y="1129"/>
                    </a:lnTo>
                    <a:lnTo>
                      <a:pt x="21600" y="901"/>
                    </a:lnTo>
                    <a:lnTo>
                      <a:pt x="21600" y="0"/>
                    </a:lnTo>
                    <a:lnTo>
                      <a:pt x="20896" y="228"/>
                    </a:lnTo>
                    <a:lnTo>
                      <a:pt x="20077" y="456"/>
                    </a:lnTo>
                    <a:lnTo>
                      <a:pt x="19222" y="684"/>
                    </a:lnTo>
                    <a:lnTo>
                      <a:pt x="18324" y="849"/>
                    </a:lnTo>
                    <a:lnTo>
                      <a:pt x="16414" y="1243"/>
                    </a:lnTo>
                    <a:lnTo>
                      <a:pt x="15480" y="1409"/>
                    </a:lnTo>
                    <a:lnTo>
                      <a:pt x="14582" y="1637"/>
                    </a:lnTo>
                    <a:lnTo>
                      <a:pt x="13684" y="1803"/>
                    </a:lnTo>
                    <a:lnTo>
                      <a:pt x="12865" y="2093"/>
                    </a:lnTo>
                    <a:lnTo>
                      <a:pt x="12125" y="2372"/>
                    </a:lnTo>
                    <a:lnTo>
                      <a:pt x="11500" y="2704"/>
                    </a:lnTo>
                    <a:lnTo>
                      <a:pt x="10954" y="3108"/>
                    </a:lnTo>
                    <a:lnTo>
                      <a:pt x="10567" y="3502"/>
                    </a:lnTo>
                    <a:lnTo>
                      <a:pt x="10452" y="3719"/>
                    </a:lnTo>
                    <a:lnTo>
                      <a:pt x="10329" y="4009"/>
                    </a:lnTo>
                    <a:lnTo>
                      <a:pt x="10250" y="4289"/>
                    </a:lnTo>
                    <a:lnTo>
                      <a:pt x="10250" y="4569"/>
                    </a:lnTo>
                    <a:close/>
                    <a:moveTo>
                      <a:pt x="10250" y="4569"/>
                    </a:moveTo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6" name="AutoShape 8"/>
              <p:cNvSpPr>
                <a:spLocks/>
              </p:cNvSpPr>
              <p:nvPr/>
            </p:nvSpPr>
            <p:spPr bwMode="auto">
              <a:xfrm>
                <a:off x="2773" y="908"/>
                <a:ext cx="1248" cy="53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13305"/>
                    </a:moveTo>
                    <a:lnTo>
                      <a:pt x="0" y="14427"/>
                    </a:lnTo>
                    <a:lnTo>
                      <a:pt x="87" y="15509"/>
                    </a:lnTo>
                    <a:lnTo>
                      <a:pt x="467" y="16591"/>
                    </a:lnTo>
                    <a:lnTo>
                      <a:pt x="935" y="17472"/>
                    </a:lnTo>
                    <a:lnTo>
                      <a:pt x="1592" y="18554"/>
                    </a:lnTo>
                    <a:lnTo>
                      <a:pt x="2440" y="19636"/>
                    </a:lnTo>
                    <a:lnTo>
                      <a:pt x="3375" y="20518"/>
                    </a:lnTo>
                    <a:lnTo>
                      <a:pt x="4413" y="21600"/>
                    </a:lnTo>
                    <a:lnTo>
                      <a:pt x="3669" y="20718"/>
                    </a:lnTo>
                    <a:lnTo>
                      <a:pt x="3098" y="19636"/>
                    </a:lnTo>
                    <a:lnTo>
                      <a:pt x="2717" y="18755"/>
                    </a:lnTo>
                    <a:lnTo>
                      <a:pt x="2440" y="17913"/>
                    </a:lnTo>
                    <a:lnTo>
                      <a:pt x="2354" y="17032"/>
                    </a:lnTo>
                    <a:lnTo>
                      <a:pt x="2354" y="16150"/>
                    </a:lnTo>
                    <a:lnTo>
                      <a:pt x="2440" y="15268"/>
                    </a:lnTo>
                    <a:lnTo>
                      <a:pt x="2717" y="14627"/>
                    </a:lnTo>
                    <a:lnTo>
                      <a:pt x="3098" y="13745"/>
                    </a:lnTo>
                    <a:lnTo>
                      <a:pt x="3479" y="13104"/>
                    </a:lnTo>
                    <a:lnTo>
                      <a:pt x="4604" y="11782"/>
                    </a:lnTo>
                    <a:lnTo>
                      <a:pt x="6110" y="10499"/>
                    </a:lnTo>
                    <a:lnTo>
                      <a:pt x="7702" y="9377"/>
                    </a:lnTo>
                    <a:lnTo>
                      <a:pt x="9588" y="8536"/>
                    </a:lnTo>
                    <a:lnTo>
                      <a:pt x="11458" y="7654"/>
                    </a:lnTo>
                    <a:lnTo>
                      <a:pt x="15404" y="6131"/>
                    </a:lnTo>
                    <a:lnTo>
                      <a:pt x="17187" y="5450"/>
                    </a:lnTo>
                    <a:lnTo>
                      <a:pt x="18883" y="4809"/>
                    </a:lnTo>
                    <a:lnTo>
                      <a:pt x="20388" y="4609"/>
                    </a:lnTo>
                    <a:lnTo>
                      <a:pt x="21600" y="4168"/>
                    </a:lnTo>
                    <a:lnTo>
                      <a:pt x="21600" y="0"/>
                    </a:lnTo>
                    <a:lnTo>
                      <a:pt x="20094" y="882"/>
                    </a:lnTo>
                    <a:lnTo>
                      <a:pt x="18502" y="1523"/>
                    </a:lnTo>
                    <a:lnTo>
                      <a:pt x="15127" y="2845"/>
                    </a:lnTo>
                    <a:lnTo>
                      <a:pt x="11648" y="3727"/>
                    </a:lnTo>
                    <a:lnTo>
                      <a:pt x="8360" y="5049"/>
                    </a:lnTo>
                    <a:lnTo>
                      <a:pt x="6767" y="5691"/>
                    </a:lnTo>
                    <a:lnTo>
                      <a:pt x="5348" y="6332"/>
                    </a:lnTo>
                    <a:lnTo>
                      <a:pt x="3946" y="7213"/>
                    </a:lnTo>
                    <a:lnTo>
                      <a:pt x="2821" y="8095"/>
                    </a:lnTo>
                    <a:lnTo>
                      <a:pt x="1783" y="9177"/>
                    </a:lnTo>
                    <a:lnTo>
                      <a:pt x="935" y="10259"/>
                    </a:lnTo>
                    <a:lnTo>
                      <a:pt x="381" y="11782"/>
                    </a:lnTo>
                    <a:lnTo>
                      <a:pt x="0" y="13305"/>
                    </a:lnTo>
                    <a:close/>
                    <a:moveTo>
                      <a:pt x="0" y="13305"/>
                    </a:moveTo>
                  </a:path>
                </a:pathLst>
              </a:custGeom>
              <a:gradFill rotWithShape="0">
                <a:gsLst>
                  <a:gs pos="0">
                    <a:srgbClr val="0E2E89"/>
                  </a:gs>
                  <a:gs pos="100000">
                    <a:srgbClr val="003399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7" name="AutoShape 9"/>
              <p:cNvSpPr>
                <a:spLocks/>
              </p:cNvSpPr>
              <p:nvPr/>
            </p:nvSpPr>
            <p:spPr bwMode="auto">
              <a:xfrm>
                <a:off x="1503" y="0"/>
                <a:ext cx="2296" cy="146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7253" y="15998"/>
                    </a:moveTo>
                    <a:lnTo>
                      <a:pt x="9238" y="15601"/>
                    </a:lnTo>
                    <a:lnTo>
                      <a:pt x="11082" y="15204"/>
                    </a:lnTo>
                    <a:lnTo>
                      <a:pt x="12766" y="14880"/>
                    </a:lnTo>
                    <a:lnTo>
                      <a:pt x="14300" y="14483"/>
                    </a:lnTo>
                    <a:lnTo>
                      <a:pt x="15673" y="14072"/>
                    </a:lnTo>
                    <a:lnTo>
                      <a:pt x="16896" y="13675"/>
                    </a:lnTo>
                    <a:lnTo>
                      <a:pt x="18025" y="13189"/>
                    </a:lnTo>
                    <a:lnTo>
                      <a:pt x="18938" y="12792"/>
                    </a:lnTo>
                    <a:lnTo>
                      <a:pt x="19756" y="12234"/>
                    </a:lnTo>
                    <a:lnTo>
                      <a:pt x="20424" y="11763"/>
                    </a:lnTo>
                    <a:lnTo>
                      <a:pt x="20885" y="11116"/>
                    </a:lnTo>
                    <a:lnTo>
                      <a:pt x="21290" y="10469"/>
                    </a:lnTo>
                    <a:lnTo>
                      <a:pt x="21497" y="9837"/>
                    </a:lnTo>
                    <a:lnTo>
                      <a:pt x="21600" y="9028"/>
                    </a:lnTo>
                    <a:lnTo>
                      <a:pt x="21544" y="8234"/>
                    </a:lnTo>
                    <a:lnTo>
                      <a:pt x="21346" y="7352"/>
                    </a:lnTo>
                    <a:lnTo>
                      <a:pt x="21083" y="6720"/>
                    </a:lnTo>
                    <a:lnTo>
                      <a:pt x="20678" y="5999"/>
                    </a:lnTo>
                    <a:lnTo>
                      <a:pt x="20170" y="5352"/>
                    </a:lnTo>
                    <a:lnTo>
                      <a:pt x="19559" y="4720"/>
                    </a:lnTo>
                    <a:lnTo>
                      <a:pt x="18891" y="4073"/>
                    </a:lnTo>
                    <a:lnTo>
                      <a:pt x="18129" y="3441"/>
                    </a:lnTo>
                    <a:lnTo>
                      <a:pt x="16642" y="2309"/>
                    </a:lnTo>
                    <a:lnTo>
                      <a:pt x="15880" y="1838"/>
                    </a:lnTo>
                    <a:lnTo>
                      <a:pt x="15165" y="1353"/>
                    </a:lnTo>
                    <a:lnTo>
                      <a:pt x="14450" y="956"/>
                    </a:lnTo>
                    <a:lnTo>
                      <a:pt x="13886" y="632"/>
                    </a:lnTo>
                    <a:lnTo>
                      <a:pt x="13378" y="397"/>
                    </a:lnTo>
                    <a:lnTo>
                      <a:pt x="13020" y="147"/>
                    </a:lnTo>
                    <a:lnTo>
                      <a:pt x="12766" y="74"/>
                    </a:lnTo>
                    <a:lnTo>
                      <a:pt x="12663" y="0"/>
                    </a:lnTo>
                    <a:lnTo>
                      <a:pt x="14093" y="794"/>
                    </a:lnTo>
                    <a:lnTo>
                      <a:pt x="15570" y="1750"/>
                    </a:lnTo>
                    <a:lnTo>
                      <a:pt x="17000" y="2720"/>
                    </a:lnTo>
                    <a:lnTo>
                      <a:pt x="18326" y="3749"/>
                    </a:lnTo>
                    <a:lnTo>
                      <a:pt x="18938" y="4235"/>
                    </a:lnTo>
                    <a:lnTo>
                      <a:pt x="19455" y="4793"/>
                    </a:lnTo>
                    <a:lnTo>
                      <a:pt x="19963" y="5352"/>
                    </a:lnTo>
                    <a:lnTo>
                      <a:pt x="20424" y="5911"/>
                    </a:lnTo>
                    <a:lnTo>
                      <a:pt x="20782" y="6470"/>
                    </a:lnTo>
                    <a:lnTo>
                      <a:pt x="21036" y="7028"/>
                    </a:lnTo>
                    <a:lnTo>
                      <a:pt x="21186" y="7675"/>
                    </a:lnTo>
                    <a:lnTo>
                      <a:pt x="21290" y="8234"/>
                    </a:lnTo>
                    <a:lnTo>
                      <a:pt x="21243" y="8793"/>
                    </a:lnTo>
                    <a:lnTo>
                      <a:pt x="21083" y="9352"/>
                    </a:lnTo>
                    <a:lnTo>
                      <a:pt x="20829" y="9837"/>
                    </a:lnTo>
                    <a:lnTo>
                      <a:pt x="20424" y="10322"/>
                    </a:lnTo>
                    <a:lnTo>
                      <a:pt x="19963" y="10719"/>
                    </a:lnTo>
                    <a:lnTo>
                      <a:pt x="19399" y="11116"/>
                    </a:lnTo>
                    <a:lnTo>
                      <a:pt x="18787" y="11440"/>
                    </a:lnTo>
                    <a:lnTo>
                      <a:pt x="18072" y="11763"/>
                    </a:lnTo>
                    <a:lnTo>
                      <a:pt x="17254" y="12072"/>
                    </a:lnTo>
                    <a:lnTo>
                      <a:pt x="16445" y="12395"/>
                    </a:lnTo>
                    <a:lnTo>
                      <a:pt x="14601" y="12881"/>
                    </a:lnTo>
                    <a:lnTo>
                      <a:pt x="12710" y="13351"/>
                    </a:lnTo>
                    <a:lnTo>
                      <a:pt x="10668" y="13836"/>
                    </a:lnTo>
                    <a:lnTo>
                      <a:pt x="8683" y="14233"/>
                    </a:lnTo>
                    <a:lnTo>
                      <a:pt x="6736" y="14630"/>
                    </a:lnTo>
                    <a:lnTo>
                      <a:pt x="4901" y="15116"/>
                    </a:lnTo>
                    <a:lnTo>
                      <a:pt x="4083" y="15351"/>
                    </a:lnTo>
                    <a:lnTo>
                      <a:pt x="3321" y="15674"/>
                    </a:lnTo>
                    <a:lnTo>
                      <a:pt x="2606" y="15910"/>
                    </a:lnTo>
                    <a:lnTo>
                      <a:pt x="1938" y="16233"/>
                    </a:lnTo>
                    <a:lnTo>
                      <a:pt x="1383" y="16557"/>
                    </a:lnTo>
                    <a:lnTo>
                      <a:pt x="866" y="16880"/>
                    </a:lnTo>
                    <a:lnTo>
                      <a:pt x="508" y="17277"/>
                    </a:lnTo>
                    <a:lnTo>
                      <a:pt x="207" y="17674"/>
                    </a:lnTo>
                    <a:lnTo>
                      <a:pt x="56" y="18071"/>
                    </a:lnTo>
                    <a:lnTo>
                      <a:pt x="0" y="18556"/>
                    </a:lnTo>
                    <a:lnTo>
                      <a:pt x="103" y="19042"/>
                    </a:lnTo>
                    <a:lnTo>
                      <a:pt x="254" y="19512"/>
                    </a:lnTo>
                    <a:lnTo>
                      <a:pt x="508" y="19924"/>
                    </a:lnTo>
                    <a:lnTo>
                      <a:pt x="922" y="20321"/>
                    </a:lnTo>
                    <a:lnTo>
                      <a:pt x="1326" y="20644"/>
                    </a:lnTo>
                    <a:lnTo>
                      <a:pt x="1844" y="20953"/>
                    </a:lnTo>
                    <a:lnTo>
                      <a:pt x="2455" y="21277"/>
                    </a:lnTo>
                    <a:lnTo>
                      <a:pt x="3067" y="21600"/>
                    </a:lnTo>
                    <a:lnTo>
                      <a:pt x="2502" y="21203"/>
                    </a:lnTo>
                    <a:lnTo>
                      <a:pt x="2041" y="20791"/>
                    </a:lnTo>
                    <a:lnTo>
                      <a:pt x="1637" y="20394"/>
                    </a:lnTo>
                    <a:lnTo>
                      <a:pt x="1383" y="19997"/>
                    </a:lnTo>
                    <a:lnTo>
                      <a:pt x="1176" y="19600"/>
                    </a:lnTo>
                    <a:lnTo>
                      <a:pt x="1129" y="19203"/>
                    </a:lnTo>
                    <a:lnTo>
                      <a:pt x="1176" y="18792"/>
                    </a:lnTo>
                    <a:lnTo>
                      <a:pt x="1326" y="18483"/>
                    </a:lnTo>
                    <a:lnTo>
                      <a:pt x="1637" y="18071"/>
                    </a:lnTo>
                    <a:lnTo>
                      <a:pt x="1994" y="17762"/>
                    </a:lnTo>
                    <a:lnTo>
                      <a:pt x="2559" y="17439"/>
                    </a:lnTo>
                    <a:lnTo>
                      <a:pt x="3217" y="17115"/>
                    </a:lnTo>
                    <a:lnTo>
                      <a:pt x="3979" y="16792"/>
                    </a:lnTo>
                    <a:lnTo>
                      <a:pt x="4958" y="16483"/>
                    </a:lnTo>
                    <a:lnTo>
                      <a:pt x="6030" y="16233"/>
                    </a:lnTo>
                    <a:lnTo>
                      <a:pt x="7253" y="15998"/>
                    </a:lnTo>
                    <a:close/>
                    <a:moveTo>
                      <a:pt x="7253" y="15998"/>
                    </a:moveTo>
                  </a:path>
                </a:pathLst>
              </a:custGeom>
              <a:gradFill rotWithShape="0">
                <a:gsLst>
                  <a:gs pos="0">
                    <a:srgbClr val="0E2E89"/>
                  </a:gs>
                  <a:gs pos="100000">
                    <a:srgbClr val="003399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charset="0"/>
              </a:rPr>
              <a:t>Click to edit Master title style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charset="0"/>
              </a:rPr>
              <a:t>Click to edit Master text styles</a:t>
            </a:r>
          </a:p>
          <a:p>
            <a:pPr lvl="1"/>
            <a:r>
              <a:rPr lang="en-US">
                <a:sym typeface="Palatino" charset="0"/>
              </a:rPr>
              <a:t>Second level</a:t>
            </a:r>
          </a:p>
          <a:p>
            <a:pPr lvl="2"/>
            <a:r>
              <a:rPr lang="en-US">
                <a:sym typeface="Palatino" charset="0"/>
              </a:rPr>
              <a:t>Third level</a:t>
            </a:r>
          </a:p>
          <a:p>
            <a:pPr lvl="3"/>
            <a:r>
              <a:rPr lang="en-US">
                <a:sym typeface="Palatino" charset="0"/>
              </a:rPr>
              <a:t>Fourth level</a:t>
            </a:r>
          </a:p>
          <a:p>
            <a:pPr lvl="4"/>
            <a:r>
              <a:rPr lang="en-US">
                <a:sym typeface="Palatino" charset="0"/>
              </a:rPr>
              <a:t>Fifth level</a:t>
            </a:r>
          </a:p>
        </p:txBody>
      </p:sp>
      <p:sp>
        <p:nvSpPr>
          <p:cNvPr id="2060" name="Text Box 1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77125" y="6445250"/>
            <a:ext cx="284163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2297583-7E67-FF48-8AD9-D0D1168B322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xmlns:p14="http://schemas.microsoft.com/office/powerpoint/2010/main"/>
  <p:hf hdr="0" ftr="0" dt="0"/>
  <p:txStyles>
    <p:titleStyle>
      <a:lvl1pPr marL="39688" algn="ctr" rtl="0" fontAlgn="base">
        <a:spcBef>
          <a:spcPct val="0"/>
        </a:spcBef>
        <a:spcAft>
          <a:spcPct val="0"/>
        </a:spcAft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Palatino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Palatino" charset="0"/>
          <a:ea typeface="ヒラギノ明朝 ProN W6" charset="0"/>
          <a:cs typeface="ヒラギノ明朝 ProN W6" charset="0"/>
          <a:sym typeface="Palatino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Palatino" charset="0"/>
          <a:ea typeface="ヒラギノ明朝 ProN W6" charset="0"/>
          <a:cs typeface="ヒラギノ明朝 ProN W6" charset="0"/>
          <a:sym typeface="Palatino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Palatino" charset="0"/>
          <a:ea typeface="ヒラギノ明朝 ProN W6" charset="0"/>
          <a:cs typeface="ヒラギノ明朝 ProN W6" charset="0"/>
          <a:sym typeface="Palatino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Palatino" charset="0"/>
          <a:ea typeface="ヒラギノ明朝 ProN W6" charset="0"/>
          <a:cs typeface="ヒラギノ明朝 ProN W6" charset="0"/>
          <a:sym typeface="Palatino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Palatino" charset="0"/>
          <a:ea typeface="ヒラギノ明朝 ProN W6" charset="0"/>
          <a:cs typeface="ヒラギノ明朝 ProN W6" charset="0"/>
          <a:sym typeface="Palatino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Palatino" charset="0"/>
          <a:ea typeface="ヒラギノ明朝 ProN W6" charset="0"/>
          <a:cs typeface="ヒラギノ明朝 ProN W6" charset="0"/>
          <a:sym typeface="Palatino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Palatino" charset="0"/>
          <a:ea typeface="ヒラギノ明朝 ProN W6" charset="0"/>
          <a:cs typeface="ヒラギノ明朝 ProN W6" charset="0"/>
          <a:sym typeface="Palatino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Palatino" charset="0"/>
          <a:ea typeface="ヒラギノ明朝 ProN W6" charset="0"/>
          <a:cs typeface="ヒラギノ明朝 ProN W6" charset="0"/>
          <a:sym typeface="Palatino" charset="0"/>
        </a:defRPr>
      </a:lvl9pPr>
    </p:titleStyle>
    <p:bodyStyle>
      <a:lvl1pPr marL="382588" indent="-342900" algn="l" rtl="0" fontAlgn="base">
        <a:spcBef>
          <a:spcPts val="800"/>
        </a:spcBef>
        <a:spcAft>
          <a:spcPct val="0"/>
        </a:spcAft>
        <a:buClr>
          <a:srgbClr val="FFCC00"/>
        </a:buClr>
        <a:buSzPct val="69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Palatino" charset="0"/>
        </a:defRPr>
      </a:lvl1pPr>
      <a:lvl2pPr marL="731838" indent="-285750" algn="l" rtl="0" fontAlgn="base">
        <a:spcBef>
          <a:spcPts val="700"/>
        </a:spcBef>
        <a:spcAft>
          <a:spcPct val="0"/>
        </a:spcAft>
        <a:buClr>
          <a:srgbClr val="A886E0"/>
        </a:buClr>
        <a:buSzPct val="69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Palatino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Clr>
          <a:srgbClr val="E5E5FF"/>
        </a:buClr>
        <a:buSzPct val="69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Palatino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Clr>
          <a:srgbClr val="A886E0"/>
        </a:buClr>
        <a:buSzPct val="69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Palatino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Clr>
          <a:srgbClr val="FFCC00"/>
        </a:buClr>
        <a:buSzPct val="69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Palatino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FFCC00"/>
        </a:buClr>
        <a:buSzPct val="69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Palatino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FFCC00"/>
        </a:buClr>
        <a:buSzPct val="69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Palatino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FFCC00"/>
        </a:buClr>
        <a:buSzPct val="69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Palatino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FFCC00"/>
        </a:buClr>
        <a:buSzPct val="69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gif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hrecos.org/" TargetMode="External"/><Relationship Id="rId3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jpeg"/><Relationship Id="rId3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6" Type="http://schemas.openxmlformats.org/officeDocument/2006/relationships/image" Target="../media/image41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6" Type="http://schemas.openxmlformats.org/officeDocument/2006/relationships/image" Target="../media/image45.jp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6.jpeg"/><Relationship Id="rId3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image" Target="../media/image57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4" Type="http://schemas.openxmlformats.org/officeDocument/2006/relationships/image" Target="../media/image61.jpeg"/><Relationship Id="rId5" Type="http://schemas.openxmlformats.org/officeDocument/2006/relationships/image" Target="../media/image62.jpeg"/><Relationship Id="rId6" Type="http://schemas.openxmlformats.org/officeDocument/2006/relationships/image" Target="../media/image63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4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5.jpeg"/><Relationship Id="rId3" Type="http://schemas.openxmlformats.org/officeDocument/2006/relationships/image" Target="../media/image6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7.jpeg"/><Relationship Id="rId3" Type="http://schemas.openxmlformats.org/officeDocument/2006/relationships/image" Target="../media/image6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4" Type="http://schemas.openxmlformats.org/officeDocument/2006/relationships/image" Target="../media/image72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7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1" Type="http://schemas.openxmlformats.org/officeDocument/2006/relationships/slideLayout" Target="../slideLayouts/slideLayout27.xml"/><Relationship Id="rId2" Type="http://schemas.openxmlformats.org/officeDocument/2006/relationships/hyperlink" Target="http://www.hrecos.org/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7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ecos.org" TargetMode="External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ldeo.columbia.edu/dayinthelif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-152399"/>
            <a:ext cx="7772400" cy="2337152"/>
          </a:xfrm>
          <a:ln/>
        </p:spPr>
        <p:txBody>
          <a:bodyPr rIns="132080"/>
          <a:lstStyle/>
          <a:p>
            <a:r>
              <a:rPr lang="en-US" sz="4000" dirty="0">
                <a:solidFill>
                  <a:srgbClr val="FFCC00"/>
                </a:solidFill>
              </a:rPr>
              <a:t>A </a:t>
            </a:r>
            <a:r>
              <a:rPr lang="en-US" sz="4000" dirty="0">
                <a:solidFill>
                  <a:srgbClr val="FFC000"/>
                </a:solidFill>
              </a:rPr>
              <a:t>Day</a:t>
            </a:r>
            <a:r>
              <a:rPr lang="en-US" sz="4000" dirty="0">
                <a:solidFill>
                  <a:srgbClr val="FFCC00"/>
                </a:solidFill>
              </a:rPr>
              <a:t> in the Life of  the Hudson River</a:t>
            </a:r>
            <a:br>
              <a:rPr lang="en-US" sz="4000" dirty="0">
                <a:solidFill>
                  <a:srgbClr val="FFCC00"/>
                </a:solidFill>
              </a:rPr>
            </a:br>
            <a:r>
              <a:rPr lang="en-US" sz="4000" dirty="0">
                <a:solidFill>
                  <a:srgbClr val="FFCC00"/>
                </a:solidFill>
              </a:rPr>
              <a:t>(Snapshot Day</a:t>
            </a:r>
            <a:r>
              <a:rPr lang="en-US" sz="4000" dirty="0" smtClean="0">
                <a:solidFill>
                  <a:srgbClr val="FFCC00"/>
                </a:solidFill>
              </a:rPr>
              <a:t>)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1600" y="4953000"/>
            <a:ext cx="6400800" cy="1905000"/>
          </a:xfrm>
          <a:ln/>
        </p:spPr>
        <p:txBody>
          <a:bodyPr/>
          <a:lstStyle/>
          <a:p>
            <a:pPr marL="0"/>
            <a:endParaRPr lang="en-US" dirty="0"/>
          </a:p>
          <a:p>
            <a:pPr marL="0"/>
            <a:endParaRPr lang="en-US" sz="2800" dirty="0"/>
          </a:p>
        </p:txBody>
      </p:sp>
      <p:sp>
        <p:nvSpPr>
          <p:cNvPr id="3075" name="Rectangle 3"/>
          <p:cNvSpPr>
            <a:spLocks/>
          </p:cNvSpPr>
          <p:nvPr/>
        </p:nvSpPr>
        <p:spPr bwMode="auto">
          <a:xfrm>
            <a:off x="228600" y="4743846"/>
            <a:ext cx="8738983" cy="127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475"/>
              </a:spcBef>
            </a:pP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Times" panose="02020603050405020304" pitchFamily="18" charset="0"/>
                <a:sym typeface="Palatino" charset="0"/>
              </a:rPr>
              <a:t>Sponsored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Times" panose="02020603050405020304" pitchFamily="18" charset="0"/>
                <a:sym typeface="Palatino" charset="0"/>
              </a:rPr>
              <a:t>by the Hudson River Estuary Program </a:t>
            </a:r>
            <a:endPara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ＭＳ Ｐゴシック" charset="0"/>
              <a:cs typeface="Times" panose="02020603050405020304" pitchFamily="18" charset="0"/>
              <a:sym typeface="Palatino" charset="0"/>
            </a:endParaRPr>
          </a:p>
          <a:p>
            <a:pPr marL="39688" algn="ctr">
              <a:spcBef>
                <a:spcPts val="475"/>
              </a:spcBef>
            </a:pP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Times" panose="02020603050405020304" pitchFamily="18" charset="0"/>
                <a:sym typeface="Palatino" charset="0"/>
              </a:rPr>
              <a:t>of the New York State Department of Environmental Conservation</a:t>
            </a:r>
          </a:p>
          <a:p>
            <a:pPr marL="39688" algn="ctr">
              <a:spcBef>
                <a:spcPts val="475"/>
              </a:spcBef>
            </a:pP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Times" panose="02020603050405020304" pitchFamily="18" charset="0"/>
                <a:sym typeface="Palatino" charset="0"/>
              </a:rPr>
              <a:t>in partnership with the</a:t>
            </a:r>
          </a:p>
          <a:p>
            <a:pPr marL="39688" algn="ctr">
              <a:spcBef>
                <a:spcPts val="475"/>
              </a:spcBef>
            </a:pP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Times" panose="02020603050405020304" pitchFamily="18" charset="0"/>
                <a:sym typeface="Palatino" charset="0"/>
              </a:rPr>
              <a:t>Lamont-Doherty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Times" panose="02020603050405020304" pitchFamily="18" charset="0"/>
                <a:sym typeface="Palatino" charset="0"/>
              </a:rPr>
              <a:t>Earth Observatory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Times" panose="02020603050405020304" pitchFamily="18" charset="0"/>
                <a:sym typeface="Palatino" charset="0"/>
              </a:rPr>
              <a:t>of Columbia University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ＭＳ Ｐゴシック" charset="0"/>
              <a:cs typeface="Times" panose="02020603050405020304" pitchFamily="18" charset="0"/>
              <a:sym typeface="Palatino" charset="0"/>
            </a:endParaRPr>
          </a:p>
        </p:txBody>
      </p:sp>
      <p:pic>
        <p:nvPicPr>
          <p:cNvPr id="3076" name="Picture 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478000" y="-11049000"/>
            <a:ext cx="426878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5884" y="2149507"/>
            <a:ext cx="3490878" cy="250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6979" y="2149506"/>
            <a:ext cx="3500221" cy="249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096000"/>
            <a:ext cx="1421103" cy="5669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28600" y="5257800"/>
            <a:ext cx="838200" cy="838200"/>
          </a:xfrm>
          <a:prstGeom prst="rect">
            <a:avLst/>
          </a:prstGeom>
        </p:spPr>
      </p:pic>
      <p:pic>
        <p:nvPicPr>
          <p:cNvPr id="10" name="Picture 9" descr="LDEO 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77200" y="5791200"/>
            <a:ext cx="762000" cy="83695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" y="914400"/>
            <a:ext cx="8305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/>
          </p:cNvSpPr>
          <p:nvPr/>
        </p:nvSpPr>
        <p:spPr bwMode="auto">
          <a:xfrm>
            <a:off x="933450" y="1066800"/>
            <a:ext cx="76581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dirty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Rivers tend to run ONE direction - from their source to where they meet a larger water body.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Hudson River flows TWO ways - in fact the Native people called it </a:t>
            </a:r>
            <a:r>
              <a:rPr lang="en-US" i="1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Muhheakantuck</a:t>
            </a:r>
            <a:r>
              <a:rPr lang="en-US" dirty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-  “river </a:t>
            </a:r>
            <a:r>
              <a:rPr lang="en-US" dirty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that flows both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ways.” </a:t>
            </a:r>
            <a:endParaRPr lang="en-US" dirty="0">
              <a:solidFill>
                <a:schemeClr val="tx1"/>
              </a:solidFill>
              <a:latin typeface="+mn-lt"/>
              <a:ea typeface="ＭＳ Ｐゴシック" charset="0"/>
              <a:cs typeface="Times" charset="0"/>
            </a:endParaRPr>
          </a:p>
        </p:txBody>
      </p:sp>
      <p:sp>
        <p:nvSpPr>
          <p:cNvPr id="13315" name="Rectangle 3"/>
          <p:cNvSpPr>
            <a:spLocks/>
          </p:cNvSpPr>
          <p:nvPr/>
        </p:nvSpPr>
        <p:spPr bwMode="auto">
          <a:xfrm>
            <a:off x="723900" y="4856449"/>
            <a:ext cx="4648200" cy="136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dirty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The Hudson runs both down from Lake Tear of the Clouds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in </a:t>
            </a:r>
            <a:r>
              <a:rPr lang="en-US" dirty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the Adirondacks AND in from the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Atlantic Ocean due to tides.</a:t>
            </a:r>
            <a:endParaRPr lang="en-US" dirty="0">
              <a:solidFill>
                <a:schemeClr val="tx1"/>
              </a:solidFill>
              <a:latin typeface="+mn-lt"/>
              <a:ea typeface="ＭＳ Ｐゴシック" charset="0"/>
              <a:cs typeface="Times" charset="0"/>
            </a:endParaRPr>
          </a:p>
          <a:p>
            <a:pPr marL="39688"/>
            <a:endParaRPr lang="en-US" dirty="0">
              <a:solidFill>
                <a:schemeClr val="tx1"/>
              </a:solidFill>
              <a:latin typeface="+mn-lt"/>
              <a:ea typeface="ＭＳ Ｐゴシック" charset="0"/>
              <a:cs typeface="Times" charset="0"/>
            </a:endParaRPr>
          </a:p>
        </p:txBody>
      </p:sp>
      <p:sp>
        <p:nvSpPr>
          <p:cNvPr id="13317" name="Rectangle 5"/>
          <p:cNvSpPr>
            <a:spLocks/>
          </p:cNvSpPr>
          <p:nvPr/>
        </p:nvSpPr>
        <p:spPr bwMode="auto">
          <a:xfrm>
            <a:off x="4953000" y="6414700"/>
            <a:ext cx="4191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40639" bIns="0">
            <a:spAutoFit/>
          </a:bodyPr>
          <a:lstStyle/>
          <a:p>
            <a:pPr marL="39688"/>
            <a:r>
              <a:rPr lang="en-US" sz="1800" b="1" dirty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How do fish know which way to go?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4779187"/>
            <a:ext cx="3028950" cy="1535586"/>
          </a:xfrm>
          <a:prstGeom prst="rect">
            <a:avLst/>
          </a:prstGeom>
        </p:spPr>
      </p:pic>
      <p:sp>
        <p:nvSpPr>
          <p:cNvPr id="8" name="Rectangle 2"/>
          <p:cNvSpPr txBox="1">
            <a:spLocks noRot="1" noChangeArrowheads="1"/>
          </p:cNvSpPr>
          <p:nvPr/>
        </p:nvSpPr>
        <p:spPr bwMode="auto">
          <a:xfrm>
            <a:off x="2408079" y="137319"/>
            <a:ext cx="4404042" cy="7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r>
              <a:rPr lang="en-US" sz="4000" b="1" kern="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Muhheahkantuck</a:t>
            </a:r>
            <a:endParaRPr lang="en-US" sz="40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  <p:bldP spid="133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363"/>
            <a:ext cx="9113520" cy="607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/>
          </p:cNvSpPr>
          <p:nvPr/>
        </p:nvSpPr>
        <p:spPr bwMode="auto">
          <a:xfrm>
            <a:off x="1219200" y="2573673"/>
            <a:ext cx="7894320" cy="276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dirty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The Hudson River Almanac reported a story of the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river </a:t>
            </a:r>
            <a:r>
              <a:rPr lang="en-US" dirty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that flows both ways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.</a:t>
            </a:r>
          </a:p>
          <a:p>
            <a:pPr marL="39688">
              <a:spcBef>
                <a:spcPts val="1450"/>
              </a:spcBef>
            </a:pPr>
            <a:r>
              <a:rPr lang="en-US" i="1" dirty="0" smtClean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A </a:t>
            </a:r>
            <a:r>
              <a:rPr lang="en-US" i="1" dirty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bottle was collected at RM 18 </a:t>
            </a:r>
            <a:r>
              <a:rPr lang="en-US" i="1" dirty="0" smtClean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September 3 </a:t>
            </a:r>
            <a:r>
              <a:rPr lang="en-US" i="1" dirty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and was found to have been thrown in at RM 34 July </a:t>
            </a:r>
            <a:r>
              <a:rPr lang="en-US" i="1" dirty="0" smtClean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18…45 </a:t>
            </a:r>
            <a:r>
              <a:rPr lang="en-US" i="1" dirty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days to travel 16 miles</a:t>
            </a:r>
            <a:r>
              <a:rPr lang="en-US" i="1" dirty="0" smtClean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!</a:t>
            </a:r>
            <a:endParaRPr lang="en-US" altLang="ja-JP" dirty="0" smtClean="0">
              <a:solidFill>
                <a:schemeClr val="tx1"/>
              </a:solidFill>
              <a:latin typeface="+mn-lt"/>
              <a:ea typeface="ＭＳ Ｐゴシック" charset="0"/>
              <a:cs typeface="Times" charset="0"/>
            </a:endParaRPr>
          </a:p>
          <a:p>
            <a:pPr marL="39688">
              <a:spcBef>
                <a:spcPts val="1450"/>
              </a:spcBef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On </a:t>
            </a:r>
            <a:r>
              <a:rPr lang="en-US" dirty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average, how far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south did </a:t>
            </a:r>
            <a:r>
              <a:rPr lang="en-US" dirty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the bottle travel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each </a:t>
            </a:r>
            <a:r>
              <a:rPr lang="en-US" dirty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day?</a:t>
            </a:r>
          </a:p>
        </p:txBody>
      </p:sp>
      <p:sp>
        <p:nvSpPr>
          <p:cNvPr id="14339" name="Rectangle 3"/>
          <p:cNvSpPr>
            <a:spLocks/>
          </p:cNvSpPr>
          <p:nvPr/>
        </p:nvSpPr>
        <p:spPr bwMode="auto">
          <a:xfrm>
            <a:off x="1981200" y="6310790"/>
            <a:ext cx="5029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sz="1800" dirty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(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Source: Hudson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River Almanac 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9/3/04-9/10/04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)</a:t>
            </a:r>
          </a:p>
        </p:txBody>
      </p:sp>
      <p:sp>
        <p:nvSpPr>
          <p:cNvPr id="14340" name="Rectangle 4"/>
          <p:cNvSpPr>
            <a:spLocks/>
          </p:cNvSpPr>
          <p:nvPr/>
        </p:nvSpPr>
        <p:spPr bwMode="auto">
          <a:xfrm>
            <a:off x="4035552" y="5404968"/>
            <a:ext cx="48768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200"/>
              </a:spcBef>
            </a:pPr>
            <a:r>
              <a:rPr lang="en-US" sz="2000" dirty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Notice we said travel </a:t>
            </a:r>
            <a:r>
              <a:rPr lang="ja-JP" altLang="en-US" sz="2000" dirty="0" smtClean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“</a:t>
            </a:r>
            <a:r>
              <a:rPr lang="en-US" altLang="ja-JP" sz="2000" dirty="0" smtClean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s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outh.</a:t>
            </a:r>
            <a:r>
              <a:rPr lang="ja-JP" altLang="en-US" sz="2000" dirty="0" smtClean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”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The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total 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distance traveled would be more.  Why?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327" y="1039378"/>
            <a:ext cx="4110673" cy="5590022"/>
          </a:xfrm>
          <a:solidFill>
            <a:schemeClr val="hlink"/>
          </a:solidFill>
        </p:spPr>
      </p:pic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321302" y="1479242"/>
            <a:ext cx="47434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>
                <a:latin typeface="+mj-lt"/>
              </a:rPr>
              <a:t>The </a:t>
            </a:r>
            <a:r>
              <a:rPr lang="en-US" b="0" dirty="0" smtClean="0">
                <a:latin typeface="+mj-lt"/>
              </a:rPr>
              <a:t>salt front </a:t>
            </a:r>
            <a:r>
              <a:rPr lang="en-US" b="0" dirty="0">
                <a:latin typeface="+mj-lt"/>
              </a:rPr>
              <a:t>is </a:t>
            </a:r>
            <a:r>
              <a:rPr lang="en-US" b="0" dirty="0" smtClean="0">
                <a:latin typeface="+mj-lt"/>
              </a:rPr>
              <a:t>the leading edge of dilute seawater. It is defined as the point where the chloride [Cl</a:t>
            </a:r>
            <a:r>
              <a:rPr lang="en-US" b="0" baseline="30000" dirty="0" smtClean="0">
                <a:latin typeface="+mj-lt"/>
              </a:rPr>
              <a:t>-</a:t>
            </a:r>
            <a:r>
              <a:rPr lang="en-US" b="0" dirty="0" smtClean="0">
                <a:latin typeface="+mj-lt"/>
              </a:rPr>
              <a:t>] concentration is 100 mg/L.</a:t>
            </a:r>
            <a:endParaRPr lang="en-US" b="0" dirty="0">
              <a:latin typeface="+mj-lt"/>
            </a:endParaRP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4321302" y="3057177"/>
            <a:ext cx="474649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0" dirty="0">
                <a:latin typeface="Palatino" charset="0"/>
              </a:rPr>
              <a:t>The salt front </a:t>
            </a:r>
            <a:r>
              <a:rPr lang="en-US" b="0" dirty="0" smtClean="0">
                <a:latin typeface="Palatino" charset="0"/>
              </a:rPr>
              <a:t>moves in response to seasonal precipitation patterns.</a:t>
            </a:r>
            <a:endParaRPr lang="en-US" b="0" dirty="0">
              <a:latin typeface="Palatino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71800" y="4023604"/>
            <a:ext cx="5418582" cy="916304"/>
            <a:chOff x="2803398" y="4264696"/>
            <a:chExt cx="5418582" cy="916304"/>
          </a:xfrm>
        </p:grpSpPr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 flipV="1">
              <a:off x="2803398" y="4391851"/>
              <a:ext cx="1485900" cy="5851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Text Box 15"/>
            <p:cNvSpPr txBox="1">
              <a:spLocks noChangeArrowheads="1"/>
            </p:cNvSpPr>
            <p:nvPr/>
          </p:nvSpPr>
          <p:spPr bwMode="auto">
            <a:xfrm>
              <a:off x="4152900" y="4264696"/>
              <a:ext cx="4069080" cy="916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342900" indent="-342900" eaLnBrk="1" hangingPunct="1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150000"/>
                <a:buFont typeface="Wingdings" panose="05000000000000000000" pitchFamily="2" charset="2"/>
                <a:buChar char="§"/>
              </a:pPr>
              <a:r>
                <a:rPr lang="en-US" b="0" dirty="0" smtClean="0">
                  <a:latin typeface="Palatino" charset="0"/>
                </a:rPr>
                <a:t>The </a:t>
              </a:r>
              <a:r>
                <a:rPr lang="en-US" b="0" dirty="0">
                  <a:latin typeface="Palatino" charset="0"/>
                </a:rPr>
                <a:t>salt front </a:t>
              </a:r>
              <a:r>
                <a:rPr lang="en-US" b="0" dirty="0" smtClean="0">
                  <a:latin typeface="Palatino" charset="0"/>
                </a:rPr>
                <a:t>usually moves up the river to Newburgh </a:t>
              </a:r>
              <a:r>
                <a:rPr lang="en-US" b="0" dirty="0">
                  <a:latin typeface="Palatino" charset="0"/>
                </a:rPr>
                <a:t>in the </a:t>
              </a:r>
              <a:r>
                <a:rPr lang="en-US" b="0" dirty="0" smtClean="0">
                  <a:latin typeface="Palatino" charset="0"/>
                </a:rPr>
                <a:t>summer.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572000" y="916133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+mj-lt"/>
              </a:rPr>
              <a:t>What is </a:t>
            </a:r>
            <a:r>
              <a:rPr lang="en-US" sz="2800" b="0" dirty="0" smtClean="0">
                <a:latin typeface="+mj-lt"/>
              </a:rPr>
              <a:t>the </a:t>
            </a:r>
            <a:r>
              <a:rPr lang="en-US" sz="2800" b="0" dirty="0">
                <a:latin typeface="+mj-lt"/>
              </a:rPr>
              <a:t>salt front</a:t>
            </a:r>
            <a:r>
              <a:rPr lang="en-US" sz="2800" b="0" dirty="0" smtClean="0">
                <a:latin typeface="+mj-lt"/>
              </a:rPr>
              <a:t>?</a:t>
            </a:r>
            <a:endParaRPr lang="en-US" sz="2800" dirty="0">
              <a:latin typeface="+mj-lt"/>
            </a:endParaRPr>
          </a:p>
        </p:txBody>
      </p:sp>
      <p:sp>
        <p:nvSpPr>
          <p:cNvPr id="14" name="Rectangle 2"/>
          <p:cNvSpPr txBox="1">
            <a:spLocks noRot="1" noChangeArrowheads="1"/>
          </p:cNvSpPr>
          <p:nvPr/>
        </p:nvSpPr>
        <p:spPr bwMode="auto">
          <a:xfrm>
            <a:off x="2743200" y="115669"/>
            <a:ext cx="4152900" cy="7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r>
              <a:rPr lang="en-US" sz="40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talk SALT!</a:t>
            </a:r>
            <a:endParaRPr lang="en-US" sz="40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124200" y="5261009"/>
            <a:ext cx="5238750" cy="923330"/>
            <a:chOff x="2967990" y="5378484"/>
            <a:chExt cx="5238750" cy="923330"/>
          </a:xfrm>
        </p:grpSpPr>
        <p:sp>
          <p:nvSpPr>
            <p:cNvPr id="10252" name="Line 12"/>
            <p:cNvSpPr>
              <a:spLocks noChangeShapeType="1"/>
            </p:cNvSpPr>
            <p:nvPr/>
          </p:nvSpPr>
          <p:spPr bwMode="auto">
            <a:xfrm flipV="1">
              <a:off x="2967990" y="5523345"/>
              <a:ext cx="1333500" cy="4330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4168140" y="5378484"/>
              <a:ext cx="4038600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42900" indent="-342900" eaLnBrk="1" hangingPunct="1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150000"/>
                <a:buFont typeface="Wingdings" panose="05000000000000000000" pitchFamily="2" charset="2"/>
                <a:buChar char="§"/>
              </a:pPr>
              <a:r>
                <a:rPr lang="en-US" b="0" dirty="0" smtClean="0">
                  <a:latin typeface="+mj-lt"/>
                </a:rPr>
                <a:t>Spring</a:t>
              </a:r>
              <a:r>
                <a:rPr lang="en-US" b="0" dirty="0" smtClean="0">
                  <a:solidFill>
                    <a:srgbClr val="036D00"/>
                  </a:solidFill>
                  <a:latin typeface="+mj-lt"/>
                </a:rPr>
                <a:t> </a:t>
              </a:r>
              <a:r>
                <a:rPr lang="en-US" b="0" dirty="0" smtClean="0">
                  <a:latin typeface="+mj-lt"/>
                </a:rPr>
                <a:t>rains and snow melt can push the salt front down below the Tappan Zee bridge.</a:t>
              </a:r>
              <a:endParaRPr lang="en-US" b="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6047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14300"/>
            <a:ext cx="8610600" cy="973137"/>
          </a:xfrm>
          <a:ln/>
        </p:spPr>
        <p:txBody>
          <a:bodyPr rIns="132080"/>
          <a:lstStyle/>
          <a:p>
            <a:r>
              <a:rPr lang="en-US" sz="4000" dirty="0">
                <a:solidFill>
                  <a:srgbClr val="FFC000"/>
                </a:solidFill>
              </a:rPr>
              <a:t>Where will </a:t>
            </a:r>
            <a:r>
              <a:rPr lang="en-US" sz="4000" dirty="0" smtClean="0">
                <a:solidFill>
                  <a:srgbClr val="FFC000"/>
                </a:solidFill>
              </a:rPr>
              <a:t>the salt front be on</a:t>
            </a:r>
            <a:br>
              <a:rPr lang="en-US" sz="4000" dirty="0" smtClean="0">
                <a:solidFill>
                  <a:srgbClr val="FFC000"/>
                </a:solidFill>
              </a:rPr>
            </a:br>
            <a:r>
              <a:rPr lang="en-US" sz="4000" dirty="0" smtClean="0">
                <a:solidFill>
                  <a:srgbClr val="FFC000"/>
                </a:solidFill>
              </a:rPr>
              <a:t> </a:t>
            </a:r>
            <a:r>
              <a:rPr lang="en-US" sz="4000" dirty="0">
                <a:solidFill>
                  <a:srgbClr val="FFC000"/>
                </a:solidFill>
              </a:rPr>
              <a:t>Day in the Life?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755230" y="1428750"/>
            <a:ext cx="4216400" cy="5226050"/>
          </a:xfrm>
          <a:ln/>
        </p:spPr>
        <p:txBody>
          <a:bodyPr rIns="132080"/>
          <a:lstStyle/>
          <a:p>
            <a:pPr marL="39688" indent="0">
              <a:buNone/>
            </a:pPr>
            <a:r>
              <a:rPr lang="en-US" sz="2000" dirty="0" smtClean="0"/>
              <a:t>On past Days in the Life the salt front </a:t>
            </a:r>
            <a:r>
              <a:rPr lang="en-US" sz="2000" dirty="0"/>
              <a:t>has been located at:</a:t>
            </a:r>
          </a:p>
          <a:p>
            <a:pPr marL="39688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en-US" sz="2000" i="1" dirty="0" smtClean="0"/>
              <a:t>2003 - RIVER </a:t>
            </a:r>
            <a:r>
              <a:rPr lang="en-US" sz="2000" i="1" dirty="0"/>
              <a:t>MILE 60</a:t>
            </a:r>
          </a:p>
          <a:p>
            <a:pPr marL="39688" indent="0">
              <a:buNone/>
            </a:pPr>
            <a:r>
              <a:rPr lang="en-US" sz="2000" i="1" dirty="0"/>
              <a:t> </a:t>
            </a:r>
            <a:r>
              <a:rPr lang="en-US" sz="2000" i="1" dirty="0" smtClean="0"/>
              <a:t>    2007 - RIVER </a:t>
            </a:r>
            <a:r>
              <a:rPr lang="en-US" sz="2000" i="1" dirty="0"/>
              <a:t>MILE 78.2  </a:t>
            </a:r>
            <a:endParaRPr lang="en-US" sz="2000" i="1" dirty="0" smtClean="0"/>
          </a:p>
          <a:p>
            <a:pPr marL="39688" indent="0">
              <a:buNone/>
            </a:pPr>
            <a:r>
              <a:rPr lang="en-US" sz="2000" i="1" dirty="0"/>
              <a:t> </a:t>
            </a:r>
            <a:r>
              <a:rPr lang="en-US" sz="2000" i="1" dirty="0" smtClean="0"/>
              <a:t>    2011 - RIVER </a:t>
            </a:r>
            <a:r>
              <a:rPr lang="en-US" sz="2000" i="1" dirty="0"/>
              <a:t>MILE </a:t>
            </a:r>
            <a:r>
              <a:rPr lang="en-US" sz="2000" i="1" dirty="0" smtClean="0"/>
              <a:t>35.7</a:t>
            </a:r>
            <a:endParaRPr lang="en-US" sz="2000" i="1" dirty="0"/>
          </a:p>
          <a:p>
            <a:pPr marL="39688" indent="0">
              <a:spcBef>
                <a:spcPts val="1800"/>
              </a:spcBef>
              <a:buNone/>
            </a:pPr>
            <a:r>
              <a:rPr lang="en-US" sz="2000" dirty="0" smtClean="0"/>
              <a:t>What </a:t>
            </a:r>
            <a:r>
              <a:rPr lang="en-US" sz="2000" dirty="0"/>
              <a:t>about this </a:t>
            </a:r>
            <a:r>
              <a:rPr lang="en-US" sz="2000" dirty="0" smtClean="0"/>
              <a:t>year? Consider </a:t>
            </a:r>
            <a:r>
              <a:rPr lang="en-US" sz="2000" dirty="0"/>
              <a:t>the weather this fall, and </a:t>
            </a:r>
            <a:r>
              <a:rPr lang="en-US" sz="2000" dirty="0" smtClean="0"/>
              <a:t>visit the </a:t>
            </a:r>
            <a:r>
              <a:rPr lang="en-US" sz="2000" dirty="0" smtClean="0">
                <a:hlinkClick r:id="rId2"/>
              </a:rPr>
              <a:t>HRECOS website </a:t>
            </a:r>
            <a:r>
              <a:rPr lang="en-US" sz="2000" dirty="0" smtClean="0"/>
              <a:t> to check salinity in the brackish section of the river. </a:t>
            </a:r>
          </a:p>
          <a:p>
            <a:pPr marL="39688" indent="0">
              <a:buNone/>
            </a:pPr>
            <a:r>
              <a:rPr lang="en-US" sz="2000" dirty="0" smtClean="0"/>
              <a:t>Write </a:t>
            </a:r>
            <a:r>
              <a:rPr lang="en-US" sz="2000" dirty="0"/>
              <a:t>down your </a:t>
            </a:r>
            <a:r>
              <a:rPr lang="en-US" sz="2000" dirty="0" smtClean="0"/>
              <a:t>prediction of where Cl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 levels will reach 100 mg/L. After Day in the Life results are posted you can check the results online to see </a:t>
            </a:r>
            <a:r>
              <a:rPr lang="en-US" sz="2000" dirty="0"/>
              <a:t>if you are right!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971" y="1295400"/>
            <a:ext cx="4374659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Line 4"/>
          <p:cNvSpPr>
            <a:spLocks noChangeShapeType="1"/>
          </p:cNvSpPr>
          <p:nvPr/>
        </p:nvSpPr>
        <p:spPr bwMode="auto">
          <a:xfrm flipH="1">
            <a:off x="3200400" y="2362200"/>
            <a:ext cx="1981200" cy="1905000"/>
          </a:xfrm>
          <a:prstGeom prst="line">
            <a:avLst/>
          </a:prstGeom>
          <a:noFill/>
          <a:ln w="50800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H="1">
            <a:off x="3352800" y="3124200"/>
            <a:ext cx="1828800" cy="1949450"/>
          </a:xfrm>
          <a:prstGeom prst="line">
            <a:avLst/>
          </a:prstGeom>
          <a:noFill/>
          <a:ln w="50800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>
            <a:off x="3200400" y="2743200"/>
            <a:ext cx="1981200" cy="1219200"/>
          </a:xfrm>
          <a:prstGeom prst="line">
            <a:avLst/>
          </a:prstGeom>
          <a:noFill/>
          <a:ln w="50800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90" grpId="0" animBg="1"/>
      <p:bldP spid="1639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sz="4000" dirty="0">
                <a:solidFill>
                  <a:srgbClr val="FFC000"/>
                </a:solidFill>
              </a:rPr>
              <a:t>Measurable Physical </a:t>
            </a:r>
            <a:r>
              <a:rPr lang="en-US" sz="4000" dirty="0" smtClean="0">
                <a:solidFill>
                  <a:srgbClr val="FFC000"/>
                </a:solidFill>
              </a:rPr>
              <a:t>Properties: </a:t>
            </a:r>
            <a:r>
              <a:rPr lang="en-US" sz="4000" dirty="0">
                <a:solidFill>
                  <a:srgbClr val="FFC000"/>
                </a:solidFill>
              </a:rPr>
              <a:t>Temperature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343400" cy="5105400"/>
          </a:xfrm>
          <a:ln/>
        </p:spPr>
        <p:txBody>
          <a:bodyPr rIns="132080"/>
          <a:lstStyle/>
          <a:p>
            <a:r>
              <a:rPr lang="en-US" sz="2400" dirty="0"/>
              <a:t>Temperature is </a:t>
            </a:r>
            <a:r>
              <a:rPr lang="en-US" sz="2400" dirty="0" smtClean="0"/>
              <a:t>VERY </a:t>
            </a:r>
            <a:r>
              <a:rPr lang="en-US" sz="2400" dirty="0"/>
              <a:t>IMPORTANT to fish and </a:t>
            </a:r>
            <a:r>
              <a:rPr lang="en-US" sz="2400" dirty="0" smtClean="0"/>
              <a:t>to water chemistry. </a:t>
            </a:r>
            <a:r>
              <a:rPr lang="en-US" sz="2400" dirty="0"/>
              <a:t>As water temperature </a:t>
            </a:r>
            <a:r>
              <a:rPr lang="en-US" sz="2400" dirty="0" smtClean="0"/>
              <a:t>rises and falls, biological </a:t>
            </a:r>
            <a:r>
              <a:rPr lang="en-US" sz="2400" dirty="0"/>
              <a:t>and chemical activity adjusts. 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700" y="1676400"/>
            <a:ext cx="4650036" cy="2154003"/>
          </a:xfrm>
          <a:prstGeom prst="rect">
            <a:avLst/>
          </a:prstGeom>
        </p:spPr>
      </p:pic>
      <p:sp>
        <p:nvSpPr>
          <p:cNvPr id="17412" name="Rectangle 4"/>
          <p:cNvSpPr>
            <a:spLocks/>
          </p:cNvSpPr>
          <p:nvPr/>
        </p:nvSpPr>
        <p:spPr bwMode="auto">
          <a:xfrm>
            <a:off x="4343400" y="3549984"/>
            <a:ext cx="4800600" cy="41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200"/>
              </a:spcBef>
            </a:pPr>
            <a:r>
              <a:rPr lang="en-US" sz="1350" i="1" dirty="0" smtClean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Atlantic tomcod, also called “frostfish” for their winter spawning </a:t>
            </a:r>
            <a:endParaRPr lang="en-US" sz="1350" i="1" dirty="0">
              <a:solidFill>
                <a:schemeClr val="tx1"/>
              </a:solidFill>
              <a:latin typeface="+mn-lt"/>
              <a:ea typeface="ＭＳ Ｐゴシック" charset="0"/>
              <a:cs typeface="Time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988464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2588" lvl="0" indent="-342900">
              <a:spcBef>
                <a:spcPts val="800"/>
              </a:spcBef>
              <a:buClr>
                <a:srgbClr val="FFCC00"/>
              </a:buClr>
              <a:buSzPct val="69000"/>
              <a:buFont typeface="Wingdings" charset="0"/>
              <a:buChar char="n"/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"/>
                <a:sym typeface="Palatino" charset="0"/>
              </a:rPr>
              <a:t>Dissolved Oxygen (DO)  </a:t>
            </a:r>
            <a:r>
              <a:rPr 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Palatino"/>
                <a:sym typeface="Palatino" charset="0"/>
              </a:rPr>
              <a:t>levels are 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"/>
                <a:sym typeface="Palatino" charset="0"/>
              </a:rPr>
              <a:t>inversely related to temperature.  Can you predict what happens to DO in </a:t>
            </a:r>
            <a:r>
              <a:rPr 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Palatino"/>
                <a:sym typeface="Palatino" charset="0"/>
              </a:rPr>
              <a:t>fall, 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"/>
                <a:sym typeface="Palatino" charset="0"/>
              </a:rPr>
              <a:t>around the time of Day in the Life?</a:t>
            </a:r>
          </a:p>
        </p:txBody>
      </p:sp>
      <p:pic>
        <p:nvPicPr>
          <p:cNvPr id="47108" name="Picture 4" descr="http://hudson.dl.stevens-tech.edu/hrecos/d/daily_dual_plot.php?type=DO&amp;id=HRSCHDH&amp;units=english&amp;start=2009-09-01&amp;end=2009-10-31&amp;location=Schodack%20Island,%20NY%20%28hydro%29&amp;two=1&amp;id2=HRSCHDH&amp;type2=WTMP&amp;location2=Schodack%20Island,%20NY%20%28hydro%29&amp;parameter=Dissolved%20Oxygen&amp;time=ET&amp;daily=1&amp;parameter2=Water%20Temp&amp;unique=1443474771569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01" r="1762" b="5999"/>
          <a:stretch/>
        </p:blipFill>
        <p:spPr bwMode="auto">
          <a:xfrm>
            <a:off x="4457700" y="4053034"/>
            <a:ext cx="4572000" cy="257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>
            <a:spLocks/>
          </p:cNvSpPr>
          <p:nvPr/>
        </p:nvSpPr>
        <p:spPr bwMode="auto">
          <a:xfrm>
            <a:off x="609600" y="6389689"/>
            <a:ext cx="3124200" cy="31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200"/>
              </a:spcBef>
            </a:pPr>
            <a:r>
              <a:rPr lang="en-US" sz="1800" dirty="0" smtClean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Data for 2009 from HRECOS</a:t>
            </a:r>
            <a:endParaRPr lang="en-US" sz="1800" dirty="0">
              <a:solidFill>
                <a:schemeClr val="tx1"/>
              </a:solidFill>
              <a:latin typeface="+mn-lt"/>
              <a:ea typeface="ＭＳ Ｐゴシック" charset="0"/>
              <a:cs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9" name="Picture 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283" y="1648142"/>
            <a:ext cx="3126459" cy="4498975"/>
          </a:xfrm>
        </p:spPr>
      </p:pic>
      <p:pic>
        <p:nvPicPr>
          <p:cNvPr id="53260" name="Picture 1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6203" y="1648055"/>
            <a:ext cx="3087197" cy="449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5638800" y="6221094"/>
            <a:ext cx="2057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0" dirty="0" err="1">
                <a:latin typeface="Palatino" charset="0"/>
              </a:rPr>
              <a:t>Secchi</a:t>
            </a:r>
            <a:r>
              <a:rPr lang="en-US" b="0" dirty="0">
                <a:latin typeface="Palatino" charset="0"/>
              </a:rPr>
              <a:t> </a:t>
            </a:r>
            <a:r>
              <a:rPr lang="en-US" b="0" dirty="0" smtClean="0">
                <a:latin typeface="Palatino" charset="0"/>
              </a:rPr>
              <a:t>disk</a:t>
            </a:r>
            <a:endParaRPr lang="en-US" b="0" dirty="0">
              <a:latin typeface="Palatino" charset="0"/>
            </a:endParaRP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1680210" y="6221094"/>
            <a:ext cx="1779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0" dirty="0">
                <a:latin typeface="Palatino" charset="0"/>
              </a:rPr>
              <a:t>Sight </a:t>
            </a:r>
            <a:r>
              <a:rPr lang="en-US" b="0" dirty="0" smtClean="0">
                <a:latin typeface="Palatino" charset="0"/>
              </a:rPr>
              <a:t>tube</a:t>
            </a:r>
            <a:endParaRPr lang="en-US" b="0" dirty="0">
              <a:latin typeface="Palatino" charset="0"/>
            </a:endParaRP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533400" y="90488"/>
            <a:ext cx="8229600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>
            <a:lvl1pPr marL="39688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  <a:sym typeface="Palatino" charset="0"/>
              </a:defRPr>
            </a:lvl1pPr>
            <a:lvl2pPr marL="39688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ヒラギノ明朝 ProN W6" charset="0"/>
                <a:cs typeface="ヒラギノ明朝 ProN W6" charset="0"/>
                <a:sym typeface="Palatino" charset="0"/>
              </a:defRPr>
            </a:lvl2pPr>
            <a:lvl3pPr marL="39688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ヒラギノ明朝 ProN W6" charset="0"/>
                <a:cs typeface="ヒラギノ明朝 ProN W6" charset="0"/>
                <a:sym typeface="Palatino" charset="0"/>
              </a:defRPr>
            </a:lvl3pPr>
            <a:lvl4pPr marL="39688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ヒラギノ明朝 ProN W6" charset="0"/>
                <a:cs typeface="ヒラギノ明朝 ProN W6" charset="0"/>
                <a:sym typeface="Palatino" charset="0"/>
              </a:defRPr>
            </a:lvl4pPr>
            <a:lvl5pPr marL="39688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ヒラギノ明朝 ProN W6" charset="0"/>
                <a:cs typeface="ヒラギノ明朝 ProN W6" charset="0"/>
                <a:sym typeface="Palatino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ヒラギノ明朝 ProN W6" charset="0"/>
                <a:cs typeface="ヒラギノ明朝 ProN W6" charset="0"/>
                <a:sym typeface="Palatino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ヒラギノ明朝 ProN W6" charset="0"/>
                <a:cs typeface="ヒラギノ明朝 ProN W6" charset="0"/>
                <a:sym typeface="Palatino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ヒラギノ明朝 ProN W6" charset="0"/>
                <a:cs typeface="ヒラギノ明朝 ProN W6" charset="0"/>
                <a:sym typeface="Palatino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ヒラギノ明朝 ProN W6" charset="0"/>
                <a:cs typeface="ヒラギノ明朝 ProN W6" charset="0"/>
                <a:sym typeface="Palatino" charset="0"/>
              </a:defRPr>
            </a:lvl9pPr>
          </a:lstStyle>
          <a:p>
            <a:r>
              <a:rPr lang="en-US" sz="4000" kern="0" dirty="0" smtClean="0">
                <a:solidFill>
                  <a:srgbClr val="FFC000"/>
                </a:solidFill>
              </a:rPr>
              <a:t>Measurable Physical Properties: Turbidity</a:t>
            </a:r>
            <a:endParaRPr lang="en-US" sz="4000" kern="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145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83870" y="117972"/>
            <a:ext cx="8229600" cy="838400"/>
          </a:xfrm>
        </p:spPr>
        <p:txBody>
          <a:bodyPr/>
          <a:lstStyle/>
          <a:p>
            <a:r>
              <a:rPr lang="en-US" sz="4000" dirty="0">
                <a:solidFill>
                  <a:srgbClr val="FFC000"/>
                </a:solidFill>
              </a:rPr>
              <a:t>Turbidity is </a:t>
            </a:r>
            <a:r>
              <a:rPr lang="ja-JP" altLang="en-US" sz="4000" dirty="0">
                <a:solidFill>
                  <a:srgbClr val="FFC000"/>
                </a:solidFill>
              </a:rPr>
              <a:t>“</a:t>
            </a:r>
            <a:r>
              <a:rPr lang="en-US" sz="4000" dirty="0">
                <a:solidFill>
                  <a:srgbClr val="FFC000"/>
                </a:solidFill>
              </a:rPr>
              <a:t>water clarity</a:t>
            </a:r>
            <a:r>
              <a:rPr lang="ja-JP" altLang="en-US" sz="4000" dirty="0">
                <a:solidFill>
                  <a:srgbClr val="FFC000"/>
                </a:solidFill>
              </a:rPr>
              <a:t>”</a:t>
            </a:r>
            <a:r>
              <a:rPr lang="en-US" sz="4000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169988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114800" y="2023586"/>
            <a:ext cx="4876800" cy="4834414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	</a:t>
            </a:r>
            <a:r>
              <a:rPr lang="en-US" sz="2000" dirty="0" smtClean="0">
                <a:effectLst/>
                <a:latin typeface="+mj-lt"/>
              </a:rPr>
              <a:t>Materials suspended in </a:t>
            </a:r>
            <a:r>
              <a:rPr lang="en-US" sz="2000" dirty="0">
                <a:effectLst/>
                <a:latin typeface="+mj-lt"/>
              </a:rPr>
              <a:t>water can make it look dirty or </a:t>
            </a:r>
            <a:r>
              <a:rPr lang="ja-JP" altLang="en-US" sz="2000" dirty="0">
                <a:effectLst/>
                <a:latin typeface="+mj-lt"/>
              </a:rPr>
              <a:t>“</a:t>
            </a:r>
            <a:r>
              <a:rPr lang="en-US" sz="2000" dirty="0" smtClean="0">
                <a:effectLst/>
                <a:latin typeface="+mj-lt"/>
              </a:rPr>
              <a:t>turbid.</a:t>
            </a:r>
            <a:r>
              <a:rPr lang="ja-JP" altLang="en-US" sz="2000" dirty="0" smtClean="0">
                <a:effectLst/>
                <a:latin typeface="+mj-lt"/>
              </a:rPr>
              <a:t>”</a:t>
            </a:r>
            <a:r>
              <a:rPr lang="en-US" sz="2000" dirty="0" smtClean="0">
                <a:effectLst/>
                <a:latin typeface="+mj-lt"/>
              </a:rPr>
              <a:t>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000" dirty="0">
                <a:effectLst/>
                <a:latin typeface="+mj-lt"/>
              </a:rPr>
              <a:t>	</a:t>
            </a:r>
            <a:r>
              <a:rPr lang="en-US" sz="2000" dirty="0" smtClean="0">
                <a:effectLst/>
                <a:latin typeface="+mj-lt"/>
              </a:rPr>
              <a:t>Examples include:</a:t>
            </a:r>
          </a:p>
          <a:p>
            <a:pPr marL="857250" lvl="2" indent="-457200">
              <a:lnSpc>
                <a:spcPct val="90000"/>
              </a:lnSpc>
              <a:buClr>
                <a:schemeClr val="hlink"/>
              </a:buClr>
            </a:pPr>
            <a:r>
              <a:rPr lang="en-US" sz="2000" b="1" dirty="0" smtClean="0">
                <a:effectLst/>
                <a:latin typeface="Palatino" charset="0"/>
              </a:rPr>
              <a:t>silt, soil, </a:t>
            </a:r>
            <a:r>
              <a:rPr lang="en-US" sz="2000" b="1" dirty="0">
                <a:effectLst/>
                <a:latin typeface="Palatino" charset="0"/>
              </a:rPr>
              <a:t>or sand </a:t>
            </a:r>
            <a:r>
              <a:rPr lang="en-US" sz="2000" b="1" dirty="0" smtClean="0">
                <a:effectLst/>
                <a:latin typeface="Palatino" charset="0"/>
              </a:rPr>
              <a:t>grains</a:t>
            </a:r>
          </a:p>
          <a:p>
            <a:pPr marL="857250" lvl="2" indent="-457200">
              <a:lnSpc>
                <a:spcPct val="90000"/>
              </a:lnSpc>
              <a:buClr>
                <a:schemeClr val="hlink"/>
              </a:buClr>
            </a:pPr>
            <a:r>
              <a:rPr lang="en-US" sz="2000" b="1" dirty="0" smtClean="0">
                <a:effectLst/>
                <a:latin typeface="Palatino" charset="0"/>
              </a:rPr>
              <a:t>plankton: </a:t>
            </a:r>
            <a:r>
              <a:rPr lang="en-US" sz="2000" dirty="0">
                <a:effectLst/>
                <a:latin typeface="Palatino" charset="0"/>
              </a:rPr>
              <a:t>plants (phytoplankton) and animals (zooplankton ) that </a:t>
            </a:r>
            <a:r>
              <a:rPr lang="en-US" sz="2000" dirty="0" smtClean="0">
                <a:effectLst/>
                <a:latin typeface="Palatino" charset="0"/>
              </a:rPr>
              <a:t>drift </a:t>
            </a:r>
            <a:r>
              <a:rPr lang="en-US" sz="2000" dirty="0">
                <a:effectLst/>
                <a:latin typeface="Palatino" charset="0"/>
              </a:rPr>
              <a:t>in the water </a:t>
            </a:r>
            <a:r>
              <a:rPr lang="en-US" sz="2000" dirty="0" smtClean="0">
                <a:effectLst/>
                <a:latin typeface="Palatino" charset="0"/>
              </a:rPr>
              <a:t>column</a:t>
            </a:r>
          </a:p>
          <a:p>
            <a:pPr marL="857250" lvl="2" indent="-457200">
              <a:lnSpc>
                <a:spcPct val="90000"/>
              </a:lnSpc>
              <a:buClr>
                <a:schemeClr val="hlink"/>
              </a:buClr>
            </a:pPr>
            <a:r>
              <a:rPr lang="en-US" sz="2000" b="1" dirty="0" smtClean="0">
                <a:effectLst/>
                <a:latin typeface="Palatino" charset="0"/>
              </a:rPr>
              <a:t>detritus: </a:t>
            </a:r>
            <a:r>
              <a:rPr lang="en-US" sz="2000" dirty="0" smtClean="0">
                <a:effectLst/>
                <a:latin typeface="Palatino" charset="0"/>
              </a:rPr>
              <a:t>small </a:t>
            </a:r>
            <a:r>
              <a:rPr lang="en-US" sz="2000" dirty="0">
                <a:effectLst/>
                <a:latin typeface="Palatino" charset="0"/>
              </a:rPr>
              <a:t>pieces of dead plant </a:t>
            </a:r>
            <a:r>
              <a:rPr lang="en-US" sz="2000" dirty="0" smtClean="0">
                <a:effectLst/>
                <a:latin typeface="Palatino" charset="0"/>
              </a:rPr>
              <a:t>material </a:t>
            </a:r>
            <a:r>
              <a:rPr lang="en-US" sz="2000" dirty="0">
                <a:effectLst/>
                <a:latin typeface="Palatino" charset="0"/>
              </a:rPr>
              <a:t>that are food for some </a:t>
            </a:r>
            <a:r>
              <a:rPr lang="en-US" sz="2000" dirty="0" smtClean="0">
                <a:effectLst/>
                <a:latin typeface="Palatino" charset="0"/>
              </a:rPr>
              <a:t>creatures</a:t>
            </a:r>
          </a:p>
          <a:p>
            <a:pPr marL="857250" lvl="2" indent="-457200">
              <a:lnSpc>
                <a:spcPct val="90000"/>
              </a:lnSpc>
              <a:buClr>
                <a:schemeClr val="hlink"/>
              </a:buClr>
            </a:pPr>
            <a:r>
              <a:rPr lang="en-US" sz="2000" dirty="0" smtClean="0">
                <a:effectLst/>
                <a:latin typeface="Palatino" charset="0"/>
              </a:rPr>
              <a:t>Even</a:t>
            </a:r>
            <a:r>
              <a:rPr lang="en-US" sz="2000" b="1" dirty="0" smtClean="0">
                <a:effectLst/>
                <a:latin typeface="Palatino" charset="0"/>
              </a:rPr>
              <a:t> salt </a:t>
            </a:r>
            <a:r>
              <a:rPr lang="en-US" sz="2000" dirty="0" smtClean="0">
                <a:effectLst/>
                <a:latin typeface="Palatino" charset="0"/>
              </a:rPr>
              <a:t>where it meets the freshwater can add to the river’s turbidity </a:t>
            </a:r>
            <a:endParaRPr lang="en-US" dirty="0"/>
          </a:p>
        </p:txBody>
      </p:sp>
      <p:sp>
        <p:nvSpPr>
          <p:cNvPr id="169992" name="Rectangle 8"/>
          <p:cNvSpPr>
            <a:spLocks noChangeArrowheads="1"/>
          </p:cNvSpPr>
          <p:nvPr/>
        </p:nvSpPr>
        <p:spPr bwMode="auto">
          <a:xfrm>
            <a:off x="73676" y="743485"/>
            <a:ext cx="883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0" dirty="0" smtClean="0">
                <a:latin typeface="Palatino" charset="0"/>
              </a:rPr>
              <a:t>But, water that is not clear </a:t>
            </a:r>
            <a:r>
              <a:rPr lang="en-US" sz="2800" b="0" u="sng" dirty="0" smtClean="0">
                <a:latin typeface="Palatino" charset="0"/>
              </a:rPr>
              <a:t>may</a:t>
            </a:r>
            <a:r>
              <a:rPr lang="en-US" sz="2800" b="0" dirty="0" smtClean="0">
                <a:latin typeface="Palatino" charset="0"/>
              </a:rPr>
              <a:t> or </a:t>
            </a:r>
            <a:r>
              <a:rPr lang="en-US" sz="2800" b="0" u="sng" dirty="0" smtClean="0">
                <a:latin typeface="Palatino" charset="0"/>
              </a:rPr>
              <a:t>may not</a:t>
            </a:r>
            <a:r>
              <a:rPr lang="en-US" sz="2800" b="0" dirty="0" smtClean="0">
                <a:latin typeface="Palatino" charset="0"/>
              </a:rPr>
              <a:t> be dirty.</a:t>
            </a:r>
            <a:endParaRPr lang="en-US" sz="2800" b="0" dirty="0">
              <a:latin typeface="Palatino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22" y="1393064"/>
            <a:ext cx="4059977" cy="54133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68374" y="1482793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Estuaries are naturally turbid.</a:t>
            </a:r>
            <a:endParaRPr lang="en-US" dirty="0">
              <a:latin typeface="+mn-lt"/>
            </a:endParaRP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283422" y="5536367"/>
            <a:ext cx="4108451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Palatino" charset="0"/>
                <a:sym typeface="Palatino" charset="0"/>
              </a:rPr>
              <a:t>The Hudson</a:t>
            </a:r>
            <a:r>
              <a:rPr lang="ja-JP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Palatino" charset="0"/>
                <a:sym typeface="Palatino" charset="0"/>
              </a:rPr>
              <a:t>’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Palatino" charset="0"/>
                <a:sym typeface="Palatino" charset="0"/>
              </a:rPr>
              <a:t>s high turbidity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Palatino" charset="0"/>
                <a:sym typeface="Palatino" charset="0"/>
              </a:rPr>
              <a:t>limits photosynthesis in deeper water,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Palatino" charset="0"/>
                <a:sym typeface="Palatino" charset="0"/>
              </a:rPr>
              <a:t>but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Palatino" charset="0"/>
                <a:sym typeface="Palatino" charset="0"/>
              </a:rPr>
              <a:t>creates nursery habitat for young fish, hiding them from predators.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ＭＳ Ｐゴシック" charset="0"/>
              <a:cs typeface="Palatino" charset="0"/>
              <a:sym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999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866900"/>
          </a:xfrm>
          <a:ln/>
        </p:spPr>
        <p:txBody>
          <a:bodyPr rIns="132080"/>
          <a:lstStyle/>
          <a:p>
            <a:r>
              <a:rPr lang="en-US" sz="4000" dirty="0">
                <a:solidFill>
                  <a:srgbClr val="FFC000"/>
                </a:solidFill>
              </a:rPr>
              <a:t>You </a:t>
            </a:r>
            <a:r>
              <a:rPr lang="en-US" sz="4000" dirty="0" smtClean="0">
                <a:solidFill>
                  <a:srgbClr val="FFC000"/>
                </a:solidFill>
              </a:rPr>
              <a:t>Predict.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smtClean="0"/>
              <a:t>Will </a:t>
            </a:r>
            <a:r>
              <a:rPr lang="en-US" sz="3200" dirty="0"/>
              <a:t>the Hudson be more turbid in your location this year than last?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67200" y="2019300"/>
            <a:ext cx="4343400" cy="3784600"/>
          </a:xfrm>
          <a:ln/>
        </p:spPr>
        <p:txBody>
          <a:bodyPr rIns="132080"/>
          <a:lstStyle/>
          <a:p>
            <a:r>
              <a:rPr lang="en-US" sz="2800" dirty="0"/>
              <a:t>Does weather affect turbidity...rain? wind?  </a:t>
            </a:r>
          </a:p>
          <a:p>
            <a:r>
              <a:rPr lang="en-US" sz="2800" dirty="0"/>
              <a:t>Look at </a:t>
            </a:r>
            <a:r>
              <a:rPr lang="en-US" sz="2800" dirty="0" smtClean="0"/>
              <a:t>data from 2011 </a:t>
            </a:r>
            <a:r>
              <a:rPr lang="en-US" sz="2800" dirty="0"/>
              <a:t>and check the weather. </a:t>
            </a:r>
          </a:p>
          <a:p>
            <a:r>
              <a:rPr lang="en-US" sz="2800" dirty="0"/>
              <a:t>How might that have affected turbidity?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847620"/>
            <a:ext cx="3657600" cy="485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4"/>
          <p:cNvSpPr>
            <a:spLocks/>
          </p:cNvSpPr>
          <p:nvPr/>
        </p:nvSpPr>
        <p:spPr bwMode="auto">
          <a:xfrm>
            <a:off x="4114800" y="5803900"/>
            <a:ext cx="4038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200"/>
              </a:spcBef>
            </a:pPr>
            <a:r>
              <a:rPr lang="en-US" sz="2000" dirty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These students are using a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secchi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 disk to determine water clarity.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1570822" y="381000"/>
            <a:ext cx="6248400" cy="976312"/>
          </a:xfrm>
          <a:ln/>
        </p:spPr>
        <p:txBody>
          <a:bodyPr rIns="132080"/>
          <a:lstStyle/>
          <a:p>
            <a:r>
              <a:rPr lang="en-US" sz="4000" dirty="0" smtClean="0">
                <a:solidFill>
                  <a:srgbClr val="FFCC00"/>
                </a:solidFill>
              </a:rPr>
              <a:t>Water Chemistry </a:t>
            </a:r>
            <a:endParaRPr lang="en-US" sz="4000" dirty="0">
              <a:solidFill>
                <a:srgbClr val="FFCC00"/>
              </a:solidFill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95022" y="1676400"/>
            <a:ext cx="4343400" cy="4343400"/>
          </a:xfrm>
          <a:ln/>
        </p:spPr>
        <p:txBody>
          <a:bodyPr rIns="132080"/>
          <a:lstStyle/>
          <a:p>
            <a:pPr marL="39688" indent="0">
              <a:lnSpc>
                <a:spcPct val="90000"/>
              </a:lnSpc>
              <a:buNone/>
            </a:pPr>
            <a:r>
              <a:rPr lang="en-US" sz="2800" dirty="0" smtClean="0"/>
              <a:t>There are several tests to choose from, depending on the equipment you have available: 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Dissolved Oxygen (DO)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pH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Alkalinity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Nitrates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Phosphates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935" y="1752600"/>
            <a:ext cx="4565573" cy="393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81062"/>
          </a:xfrm>
          <a:ln/>
        </p:spPr>
        <p:txBody>
          <a:bodyPr rIns="132080"/>
          <a:lstStyle/>
          <a:p>
            <a:r>
              <a:rPr lang="en-US" sz="4000" dirty="0">
                <a:solidFill>
                  <a:srgbClr val="FFC000"/>
                </a:solidFill>
              </a:rPr>
              <a:t>Dissolved </a:t>
            </a:r>
            <a:r>
              <a:rPr lang="en-US" sz="4000" dirty="0" smtClean="0">
                <a:solidFill>
                  <a:srgbClr val="FFC000"/>
                </a:solidFill>
              </a:rPr>
              <a:t>Oxygen (D.O.)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5514" y="1295400"/>
            <a:ext cx="4191000" cy="4876800"/>
          </a:xfrm>
          <a:ln/>
        </p:spPr>
        <p:txBody>
          <a:bodyPr rIns="132080"/>
          <a:lstStyle/>
          <a:p>
            <a:r>
              <a:rPr lang="en-US" sz="2400" dirty="0" smtClean="0"/>
              <a:t>Photosynthesis by aquatic plants contributes dissolved oxygen </a:t>
            </a:r>
            <a:r>
              <a:rPr lang="en-US" sz="2400" dirty="0"/>
              <a:t>to water. </a:t>
            </a:r>
          </a:p>
          <a:p>
            <a:r>
              <a:rPr lang="en-US" sz="2400" dirty="0" smtClean="0"/>
              <a:t>DO </a:t>
            </a:r>
            <a:r>
              <a:rPr lang="en-US" sz="2400" dirty="0"/>
              <a:t>levels can change quickly </a:t>
            </a:r>
            <a:r>
              <a:rPr lang="en-US" sz="2400" dirty="0" smtClean="0"/>
              <a:t>and throughout the day – they are </a:t>
            </a:r>
            <a:r>
              <a:rPr lang="en-US" sz="2400" dirty="0"/>
              <a:t>generally lowest in AM, highest at midday (</a:t>
            </a:r>
            <a:r>
              <a:rPr lang="en-US" sz="2400" dirty="0" smtClean="0"/>
              <a:t>why?).</a:t>
            </a:r>
            <a:endParaRPr lang="en-US" sz="2400" dirty="0"/>
          </a:p>
          <a:p>
            <a:r>
              <a:rPr lang="en-US" sz="2400" dirty="0" smtClean="0"/>
              <a:t>How do you think cloudy </a:t>
            </a:r>
            <a:r>
              <a:rPr lang="en-US" sz="2400" dirty="0"/>
              <a:t>weather </a:t>
            </a:r>
            <a:r>
              <a:rPr lang="en-US" sz="2400" dirty="0" smtClean="0"/>
              <a:t>would affect DO concentrations?</a:t>
            </a:r>
            <a:endParaRPr lang="en-US" sz="2400" dirty="0"/>
          </a:p>
          <a:p>
            <a:r>
              <a:rPr lang="en-US" sz="2400" dirty="0"/>
              <a:t>How </a:t>
            </a:r>
            <a:r>
              <a:rPr lang="en-US" sz="2400" dirty="0" smtClean="0"/>
              <a:t>about wind?</a:t>
            </a:r>
            <a:endParaRPr lang="en-US" sz="2400" dirty="0"/>
          </a:p>
        </p:txBody>
      </p:sp>
      <p:pic>
        <p:nvPicPr>
          <p:cNvPr id="26627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8200" y="1473061"/>
            <a:ext cx="4038600" cy="269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4"/>
          <p:cNvSpPr>
            <a:spLocks/>
          </p:cNvSpPr>
          <p:nvPr/>
        </p:nvSpPr>
        <p:spPr bwMode="auto">
          <a:xfrm>
            <a:off x="4578427" y="4487863"/>
            <a:ext cx="41529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638"/>
              </a:spcBef>
              <a:buClr>
                <a:srgbClr val="FFCC00"/>
              </a:buClr>
              <a:buSzPct val="69000"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DO is needed for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:</a:t>
            </a:r>
          </a:p>
          <a:p>
            <a:pPr marL="496888" lvl="1">
              <a:spcBef>
                <a:spcPts val="513"/>
              </a:spcBef>
              <a:buClr>
                <a:srgbClr val="A886E0"/>
              </a:buClr>
              <a:buSzPct val="69000"/>
              <a:buFont typeface="Wingdings" charset="0"/>
              <a:buChar char="n"/>
            </a:pP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Respiration by animals, plants &amp; bacteria 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" charset="0"/>
              <a:ea typeface="ＭＳ Ｐゴシック" charset="0"/>
              <a:cs typeface="Palatino" charset="0"/>
              <a:sym typeface="Palatino" charset="0"/>
            </a:endParaRPr>
          </a:p>
          <a:p>
            <a:pPr marL="496888" lvl="1">
              <a:spcBef>
                <a:spcPts val="513"/>
              </a:spcBef>
              <a:buClr>
                <a:srgbClr val="A886E0"/>
              </a:buClr>
              <a:buSzPct val="69000"/>
              <a:buFont typeface="Wingdings" charset="0"/>
              <a:buChar char="n"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B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reakdown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of organic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material</a:t>
            </a:r>
          </a:p>
          <a:p>
            <a:pPr marL="39688">
              <a:spcBef>
                <a:spcPts val="513"/>
              </a:spcBef>
              <a:buClr>
                <a:srgbClr val="A886E0"/>
              </a:buClr>
              <a:buSzPct val="69000"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…but how much is enough?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" charset="0"/>
              <a:ea typeface="ＭＳ Ｐゴシック" charset="0"/>
              <a:cs typeface="Palatino" charset="0"/>
              <a:sym typeface="Palatino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3564523"/>
            <a:ext cx="35052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+mn-lt"/>
              </a:rPr>
              <a:t>alewives – a species of river herring</a:t>
            </a:r>
            <a:endParaRPr lang="en-US" sz="1600" i="1" dirty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69900" y="-22263"/>
            <a:ext cx="8229600" cy="1143000"/>
          </a:xfrm>
          <a:ln/>
        </p:spPr>
        <p:txBody>
          <a:bodyPr rIns="132080"/>
          <a:lstStyle/>
          <a:p>
            <a:r>
              <a:rPr lang="en-US" sz="4000" dirty="0">
                <a:solidFill>
                  <a:srgbClr val="FFC000"/>
                </a:solidFill>
              </a:rPr>
              <a:t>This is the Hudson River </a:t>
            </a:r>
            <a:r>
              <a:rPr lang="en-US" sz="4000" dirty="0" smtClean="0">
                <a:solidFill>
                  <a:srgbClr val="FFC000"/>
                </a:solidFill>
              </a:rPr>
              <a:t>estuary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84700" y="1078649"/>
            <a:ext cx="4191000" cy="4089400"/>
          </a:xfrm>
          <a:ln/>
        </p:spPr>
        <p:txBody>
          <a:bodyPr rIns="132080"/>
          <a:lstStyle/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The Hudson River Estuary is 153 River </a:t>
            </a:r>
            <a:r>
              <a:rPr lang="en-US" sz="2400" dirty="0" smtClean="0"/>
              <a:t>Miles long  </a:t>
            </a:r>
            <a:endParaRPr lang="en-US" sz="2400" dirty="0"/>
          </a:p>
          <a:p>
            <a:pPr marL="896938" lvl="2" indent="0">
              <a:lnSpc>
                <a:spcPct val="90000"/>
              </a:lnSpc>
              <a:buNone/>
            </a:pPr>
            <a:r>
              <a:rPr lang="en-US" sz="2000" dirty="0"/>
              <a:t>RM 153 is at the Troy dam, RM 0 is at the very bottom of </a:t>
            </a:r>
            <a:r>
              <a:rPr lang="en-US" sz="2000" dirty="0" smtClean="0"/>
              <a:t>Manhattan. Below </a:t>
            </a:r>
            <a:r>
              <a:rPr lang="en-US" sz="2000" dirty="0"/>
              <a:t>that is </a:t>
            </a:r>
            <a:r>
              <a:rPr lang="en-US" sz="2000" dirty="0" smtClean="0"/>
              <a:t>New York Harbor </a:t>
            </a:r>
            <a:r>
              <a:rPr lang="en-US" sz="2000" dirty="0"/>
              <a:t>and the </a:t>
            </a:r>
            <a:r>
              <a:rPr lang="en-US" sz="2000" dirty="0" smtClean="0"/>
              <a:t>New York </a:t>
            </a:r>
            <a:r>
              <a:rPr lang="ja-JP" altLang="en-US" sz="2000" dirty="0" smtClean="0">
                <a:latin typeface="Arial"/>
              </a:rPr>
              <a:t>“</a:t>
            </a:r>
            <a:r>
              <a:rPr lang="en-US" sz="2000" dirty="0"/>
              <a:t>bight</a:t>
            </a:r>
            <a:r>
              <a:rPr lang="ja-JP" altLang="en-US" sz="2000" dirty="0">
                <a:latin typeface="Arial"/>
              </a:rPr>
              <a:t>”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There are </a:t>
            </a:r>
            <a:r>
              <a:rPr lang="en-US" sz="2400" dirty="0" smtClean="0"/>
              <a:t>many other </a:t>
            </a:r>
            <a:r>
              <a:rPr lang="en-US" sz="2400" dirty="0"/>
              <a:t>groups in the </a:t>
            </a:r>
            <a:r>
              <a:rPr lang="en-US" sz="2400" dirty="0" smtClean="0"/>
              <a:t>estuary </a:t>
            </a:r>
            <a:r>
              <a:rPr lang="en-US" sz="2400" dirty="0"/>
              <a:t>today doing  just what you are doing </a:t>
            </a:r>
            <a:r>
              <a:rPr lang="en-US" sz="2400" dirty="0" smtClean="0"/>
              <a:t>- even </a:t>
            </a:r>
            <a:r>
              <a:rPr lang="en-US" sz="2400" dirty="0"/>
              <a:t>a few above the Troy Dam!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Hundreds of students are participating - all grades &amp; ages</a:t>
            </a:r>
          </a:p>
        </p:txBody>
      </p:sp>
      <p:sp>
        <p:nvSpPr>
          <p:cNvPr id="4108" name="Rectangle 12"/>
          <p:cNvSpPr>
            <a:spLocks/>
          </p:cNvSpPr>
          <p:nvPr/>
        </p:nvSpPr>
        <p:spPr bwMode="auto">
          <a:xfrm>
            <a:off x="195587" y="1161783"/>
            <a:ext cx="11684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200"/>
              </a:spcBef>
            </a:pPr>
            <a:r>
              <a:rPr lang="en-US" sz="2000" dirty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Here is where we are in New York State!</a:t>
            </a:r>
          </a:p>
        </p:txBody>
      </p:sp>
      <p:sp>
        <p:nvSpPr>
          <p:cNvPr id="4111" name="Rectangle 15"/>
          <p:cNvSpPr>
            <a:spLocks/>
          </p:cNvSpPr>
          <p:nvPr/>
        </p:nvSpPr>
        <p:spPr bwMode="auto">
          <a:xfrm>
            <a:off x="3911600" y="2133600"/>
            <a:ext cx="3048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2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E</a:t>
            </a:r>
            <a:endParaRPr lang="en-US" sz="2000" b="1" dirty="0">
              <a:solidFill>
                <a:schemeClr val="tx1"/>
              </a:solidFill>
              <a:latin typeface="+mn-lt"/>
              <a:ea typeface="ＭＳ Ｐゴシック" charset="0"/>
              <a:cs typeface="Times" charset="0"/>
            </a:endParaRPr>
          </a:p>
          <a:p>
            <a:pPr marL="39688">
              <a:spcBef>
                <a:spcPts val="1200"/>
              </a:spcBef>
            </a:pPr>
            <a:r>
              <a:rPr lang="en-US" sz="2000" b="1" dirty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S</a:t>
            </a:r>
          </a:p>
          <a:p>
            <a:pPr marL="39688">
              <a:spcBef>
                <a:spcPts val="1200"/>
              </a:spcBef>
            </a:pPr>
            <a:r>
              <a:rPr lang="en-US" sz="2000" b="1" dirty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T</a:t>
            </a:r>
          </a:p>
          <a:p>
            <a:pPr marL="39688">
              <a:spcBef>
                <a:spcPts val="1200"/>
              </a:spcBef>
            </a:pPr>
            <a:r>
              <a:rPr lang="en-US" sz="2000" b="1" dirty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U</a:t>
            </a:r>
          </a:p>
          <a:p>
            <a:pPr marL="39688">
              <a:spcBef>
                <a:spcPts val="1200"/>
              </a:spcBef>
            </a:pPr>
            <a:r>
              <a:rPr lang="en-US" sz="2000" b="1" dirty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A</a:t>
            </a:r>
          </a:p>
          <a:p>
            <a:pPr marL="39688">
              <a:spcBef>
                <a:spcPts val="1200"/>
              </a:spcBef>
            </a:pPr>
            <a:r>
              <a:rPr lang="en-US" sz="2000" b="1" dirty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R</a:t>
            </a:r>
          </a:p>
          <a:p>
            <a:pPr marL="39688">
              <a:spcBef>
                <a:spcPts val="1200"/>
              </a:spcBef>
            </a:pPr>
            <a:r>
              <a:rPr lang="en-US" sz="2000" b="1" dirty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90600" y="1221266"/>
            <a:ext cx="2845105" cy="5520502"/>
            <a:chOff x="686336" y="1219200"/>
            <a:chExt cx="2845105" cy="5520502"/>
          </a:xfrm>
        </p:grpSpPr>
        <p:pic>
          <p:nvPicPr>
            <p:cNvPr id="4099" name="Picture 3"/>
            <p:cNvPicPr>
              <a:picLocks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219200"/>
              <a:ext cx="2255838" cy="541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1" name="Rectangle 5"/>
            <p:cNvSpPr>
              <a:spLocks/>
            </p:cNvSpPr>
            <p:nvPr/>
          </p:nvSpPr>
          <p:spPr bwMode="auto">
            <a:xfrm>
              <a:off x="2209800" y="5867400"/>
              <a:ext cx="94064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/>
              <a:r>
                <a:rPr lang="en-US" sz="1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charset="0"/>
                  <a:cs typeface="Times" charset="0"/>
                </a:rPr>
                <a:t>New York City</a:t>
              </a:r>
            </a:p>
          </p:txBody>
        </p:sp>
        <p:sp>
          <p:nvSpPr>
            <p:cNvPr id="4102" name="Rectangle 6"/>
            <p:cNvSpPr>
              <a:spLocks/>
            </p:cNvSpPr>
            <p:nvPr/>
          </p:nvSpPr>
          <p:spPr bwMode="auto">
            <a:xfrm>
              <a:off x="2514600" y="1295400"/>
              <a:ext cx="609600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700"/>
                </a:spcBef>
              </a:pPr>
              <a:r>
                <a:rPr lang="en-US" sz="1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charset="0"/>
                  <a:cs typeface="Times" charset="0"/>
                </a:rPr>
                <a:t>Troy </a:t>
              </a:r>
              <a:r>
                <a:rPr lang="en-US" sz="1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charset="0"/>
                  <a:cs typeface="Times" charset="0"/>
                </a:rPr>
                <a:t>RM 153</a:t>
              </a:r>
              <a:endParaRPr lang="en-US" sz="1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0"/>
                <a:cs typeface="Times" charset="0"/>
              </a:endParaRPr>
            </a:p>
          </p:txBody>
        </p:sp>
        <p:sp>
          <p:nvSpPr>
            <p:cNvPr id="4103" name="Rectangle 7"/>
            <p:cNvSpPr>
              <a:spLocks/>
            </p:cNvSpPr>
            <p:nvPr/>
          </p:nvSpPr>
          <p:spPr bwMode="auto">
            <a:xfrm>
              <a:off x="1320799" y="4228985"/>
              <a:ext cx="914400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 algn="ctr"/>
              <a:r>
                <a:rPr lang="en-US" sz="1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charset="0"/>
                  <a:cs typeface="Times" charset="0"/>
                </a:rPr>
                <a:t>Newburgh</a:t>
              </a:r>
              <a:r>
                <a:rPr lang="en-US" sz="1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charset="0"/>
                  <a:cs typeface="Times" charset="0"/>
                </a:rPr>
                <a:t> </a:t>
              </a:r>
              <a:r>
                <a:rPr lang="en-US" sz="1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charset="0"/>
                  <a:cs typeface="Times" charset="0"/>
                </a:rPr>
                <a:t>RM 60</a:t>
              </a:r>
            </a:p>
          </p:txBody>
        </p:sp>
        <p:sp>
          <p:nvSpPr>
            <p:cNvPr id="4104" name="Rectangle 8"/>
            <p:cNvSpPr>
              <a:spLocks/>
            </p:cNvSpPr>
            <p:nvPr/>
          </p:nvSpPr>
          <p:spPr bwMode="auto">
            <a:xfrm>
              <a:off x="2235199" y="3733800"/>
              <a:ext cx="1063625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700"/>
                </a:spcBef>
              </a:pPr>
              <a:r>
                <a:rPr lang="en-US" sz="1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charset="0"/>
                  <a:cs typeface="Times" charset="0"/>
                </a:rPr>
                <a:t>Poughkeepsie RM 75</a:t>
              </a:r>
            </a:p>
          </p:txBody>
        </p:sp>
        <p:sp>
          <p:nvSpPr>
            <p:cNvPr id="4105" name="Rectangle 9"/>
            <p:cNvSpPr>
              <a:spLocks/>
            </p:cNvSpPr>
            <p:nvPr/>
          </p:nvSpPr>
          <p:spPr bwMode="auto">
            <a:xfrm>
              <a:off x="2501900" y="2343150"/>
              <a:ext cx="779462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 algn="ctr"/>
              <a:r>
                <a:rPr lang="en-US" sz="10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charset="0"/>
                  <a:cs typeface="Times" charset="0"/>
                </a:rPr>
                <a:t>Cohotate</a:t>
              </a:r>
              <a:r>
                <a:rPr lang="en-US" sz="1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charset="0"/>
                  <a:cs typeface="Times" charset="0"/>
                </a:rPr>
                <a:t> RM 118</a:t>
              </a:r>
            </a:p>
          </p:txBody>
        </p:sp>
        <p:sp>
          <p:nvSpPr>
            <p:cNvPr id="4106" name="Rectangle 10"/>
            <p:cNvSpPr>
              <a:spLocks/>
            </p:cNvSpPr>
            <p:nvPr/>
          </p:nvSpPr>
          <p:spPr bwMode="auto">
            <a:xfrm>
              <a:off x="2362200" y="4876800"/>
              <a:ext cx="1066800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 algn="ctr"/>
              <a:r>
                <a:rPr lang="en-US" sz="1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charset="0"/>
                  <a:cs typeface="Times" charset="0"/>
                </a:rPr>
                <a:t>Croton Point RM 35</a:t>
              </a:r>
            </a:p>
          </p:txBody>
        </p:sp>
        <p:sp>
          <p:nvSpPr>
            <p:cNvPr id="4112" name="Rectangle 16"/>
            <p:cNvSpPr>
              <a:spLocks/>
            </p:cNvSpPr>
            <p:nvPr/>
          </p:nvSpPr>
          <p:spPr bwMode="auto">
            <a:xfrm>
              <a:off x="1600200" y="5334000"/>
              <a:ext cx="838200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 algn="ctr"/>
              <a:r>
                <a:rPr lang="en-US" sz="1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charset="0"/>
                  <a:cs typeface="Times" charset="0"/>
                </a:rPr>
                <a:t>Piermont RM 25</a:t>
              </a:r>
            </a:p>
          </p:txBody>
        </p:sp>
        <p:sp>
          <p:nvSpPr>
            <p:cNvPr id="4113" name="Rectangle 17"/>
            <p:cNvSpPr>
              <a:spLocks/>
            </p:cNvSpPr>
            <p:nvPr/>
          </p:nvSpPr>
          <p:spPr bwMode="auto">
            <a:xfrm>
              <a:off x="2438400" y="6465064"/>
              <a:ext cx="1093041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 sz="1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charset="0"/>
                  <a:cs typeface="Times" charset="0"/>
                </a:rPr>
                <a:t>Atlantic </a:t>
              </a:r>
              <a:r>
                <a:rPr lang="en-US" sz="1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charset="0"/>
                  <a:cs typeface="Times" charset="0"/>
                </a:rPr>
                <a:t>Ocean</a:t>
              </a:r>
            </a:p>
          </p:txBody>
        </p:sp>
        <p:sp>
          <p:nvSpPr>
            <p:cNvPr id="4114" name="Rectangle 18"/>
            <p:cNvSpPr>
              <a:spLocks/>
            </p:cNvSpPr>
            <p:nvPr/>
          </p:nvSpPr>
          <p:spPr bwMode="auto">
            <a:xfrm>
              <a:off x="1498600" y="3035300"/>
              <a:ext cx="685800" cy="59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 algn="ctr"/>
              <a:r>
                <a:rPr lang="en-US" sz="1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charset="0"/>
                  <a:cs typeface="Times" charset="0"/>
                </a:rPr>
                <a:t>Ulster Landing </a:t>
              </a:r>
              <a:endParaRPr lang="en-US" sz="1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0"/>
                <a:cs typeface="Times" charset="0"/>
              </a:endParaRPr>
            </a:p>
            <a:p>
              <a:pPr marL="39688" algn="ctr"/>
              <a:r>
                <a:rPr lang="en-US" sz="1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charset="0"/>
                  <a:cs typeface="Times" charset="0"/>
                </a:rPr>
                <a:t>RM </a:t>
              </a:r>
              <a:r>
                <a:rPr lang="en-US" sz="1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charset="0"/>
                  <a:cs typeface="Times" charset="0"/>
                </a:rPr>
                <a:t>97</a:t>
              </a:r>
            </a:p>
          </p:txBody>
        </p:sp>
        <p:sp>
          <p:nvSpPr>
            <p:cNvPr id="4115" name="Rectangle 19"/>
            <p:cNvSpPr>
              <a:spLocks/>
            </p:cNvSpPr>
            <p:nvPr/>
          </p:nvSpPr>
          <p:spPr bwMode="auto">
            <a:xfrm>
              <a:off x="1362075" y="6248343"/>
              <a:ext cx="512763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 sz="1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charset="0"/>
                  <a:cs typeface="Times" charset="0"/>
                </a:rPr>
                <a:t>Staten Island</a:t>
              </a:r>
            </a:p>
          </p:txBody>
        </p:sp>
        <p:sp>
          <p:nvSpPr>
            <p:cNvPr id="4116" name="Rectangle 20"/>
            <p:cNvSpPr>
              <a:spLocks/>
            </p:cNvSpPr>
            <p:nvPr/>
          </p:nvSpPr>
          <p:spPr bwMode="auto">
            <a:xfrm>
              <a:off x="2154371" y="6204679"/>
              <a:ext cx="85247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/>
              <a:r>
                <a:rPr lang="en-US" sz="1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charset="0"/>
                  <a:cs typeface="Times" charset="0"/>
                </a:rPr>
                <a:t>Jamaica Bay</a:t>
              </a:r>
            </a:p>
          </p:txBody>
        </p:sp>
        <p:sp>
          <p:nvSpPr>
            <p:cNvPr id="4107" name="Line 11"/>
            <p:cNvSpPr>
              <a:spLocks noChangeShapeType="1"/>
            </p:cNvSpPr>
            <p:nvPr/>
          </p:nvSpPr>
          <p:spPr bwMode="auto">
            <a:xfrm rot="10800000" flipH="1">
              <a:off x="686336" y="1598134"/>
              <a:ext cx="47646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62718" y="3523774"/>
            <a:ext cx="12284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Use the map to find your site on the river</a:t>
            </a:r>
            <a:endParaRPr lang="en-US" sz="2000" dirty="0">
              <a:latin typeface="+mn-lt"/>
            </a:endParaRPr>
          </a:p>
        </p:txBody>
      </p:sp>
      <p:pic>
        <p:nvPicPr>
          <p:cNvPr id="4100" name="Picture 4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7180" y="1221266"/>
            <a:ext cx="11049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3311110" y="1447800"/>
            <a:ext cx="2022890" cy="992666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 flipV="1">
            <a:off x="2458635" y="2726215"/>
            <a:ext cx="2872088" cy="3480529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0488"/>
            <a:ext cx="8229600" cy="1052512"/>
          </a:xfrm>
          <a:ln/>
        </p:spPr>
        <p:txBody>
          <a:bodyPr rIns="132080"/>
          <a:lstStyle/>
          <a:p>
            <a:r>
              <a:rPr lang="en-US" sz="4000" dirty="0">
                <a:solidFill>
                  <a:srgbClr val="FFC000"/>
                </a:solidFill>
              </a:rPr>
              <a:t>Dissolved Oxygen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74468" y="2712859"/>
            <a:ext cx="3886200" cy="32004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Ins="132080"/>
          <a:lstStyle/>
          <a:p>
            <a:pPr>
              <a:spcBef>
                <a:spcPct val="0"/>
              </a:spcBef>
            </a:pPr>
            <a:r>
              <a:rPr lang="en-US" sz="2300" dirty="0">
                <a:solidFill>
                  <a:srgbClr val="FFFFCC"/>
                </a:solidFill>
                <a:effectLst/>
                <a:cs typeface="Times" charset="0"/>
                <a:sym typeface="Times" charset="0"/>
              </a:rPr>
              <a:t>Optimal DO for fish respiration </a:t>
            </a:r>
            <a:r>
              <a:rPr lang="en-US" sz="2300" dirty="0" smtClean="0">
                <a:solidFill>
                  <a:srgbClr val="FFFFCC"/>
                </a:solidFill>
                <a:effectLst/>
                <a:cs typeface="Times" charset="0"/>
                <a:sym typeface="Times" charset="0"/>
              </a:rPr>
              <a:t>is </a:t>
            </a:r>
            <a:r>
              <a:rPr lang="en-US" sz="2300" dirty="0">
                <a:solidFill>
                  <a:srgbClr val="FFFFCC"/>
                </a:solidFill>
                <a:effectLst/>
                <a:cs typeface="Times" charset="0"/>
                <a:sym typeface="Times" charset="0"/>
              </a:rPr>
              <a:t>5-11 </a:t>
            </a:r>
            <a:r>
              <a:rPr lang="en-US" sz="2300" dirty="0" smtClean="0">
                <a:solidFill>
                  <a:srgbClr val="FFFFCC"/>
                </a:solidFill>
                <a:effectLst/>
                <a:cs typeface="Times" charset="0"/>
                <a:sym typeface="Times" charset="0"/>
              </a:rPr>
              <a:t>mg/L.</a:t>
            </a:r>
            <a:endParaRPr lang="en-US" sz="2300" dirty="0">
              <a:solidFill>
                <a:srgbClr val="FFFFCC"/>
              </a:solidFill>
              <a:effectLst/>
              <a:sym typeface="Times" charset="0"/>
            </a:endParaRPr>
          </a:p>
          <a:p>
            <a:pPr>
              <a:spcBef>
                <a:spcPts val="1700"/>
              </a:spcBef>
            </a:pPr>
            <a:r>
              <a:rPr lang="en-US" sz="2300" dirty="0" smtClean="0">
                <a:solidFill>
                  <a:srgbClr val="FFFFCC"/>
                </a:solidFill>
                <a:effectLst/>
                <a:cs typeface="Times" charset="0"/>
                <a:sym typeface="Times" charset="0"/>
              </a:rPr>
              <a:t>With DO below </a:t>
            </a:r>
            <a:r>
              <a:rPr lang="en-US" sz="2300" dirty="0">
                <a:solidFill>
                  <a:srgbClr val="FFFFCC"/>
                </a:solidFill>
                <a:effectLst/>
                <a:cs typeface="Times" charset="0"/>
                <a:sym typeface="Times" charset="0"/>
              </a:rPr>
              <a:t>3 </a:t>
            </a:r>
            <a:r>
              <a:rPr lang="en-US" sz="2300" dirty="0" smtClean="0">
                <a:solidFill>
                  <a:srgbClr val="FFFFCC"/>
                </a:solidFill>
                <a:effectLst/>
                <a:cs typeface="Times" charset="0"/>
                <a:sym typeface="Times" charset="0"/>
              </a:rPr>
              <a:t>mg/L </a:t>
            </a:r>
            <a:r>
              <a:rPr lang="en-US" sz="2300" dirty="0">
                <a:solidFill>
                  <a:srgbClr val="FFFFCC"/>
                </a:solidFill>
                <a:effectLst/>
                <a:cs typeface="Times" charset="0"/>
                <a:sym typeface="Times" charset="0"/>
              </a:rPr>
              <a:t>many fish can</a:t>
            </a:r>
            <a:r>
              <a:rPr lang="ja-JP" altLang="en-US" sz="2300" dirty="0">
                <a:solidFill>
                  <a:srgbClr val="FFFFCC"/>
                </a:solidFill>
                <a:effectLst/>
                <a:cs typeface="Times" charset="0"/>
                <a:sym typeface="Times" charset="0"/>
              </a:rPr>
              <a:t>’</a:t>
            </a:r>
            <a:r>
              <a:rPr lang="en-US" sz="2300" dirty="0">
                <a:solidFill>
                  <a:srgbClr val="FFFFCC"/>
                </a:solidFill>
                <a:effectLst/>
                <a:cs typeface="Times" charset="0"/>
                <a:sym typeface="Times" charset="0"/>
              </a:rPr>
              <a:t>t survive.</a:t>
            </a:r>
            <a:endParaRPr lang="en-US" sz="2300" dirty="0">
              <a:solidFill>
                <a:srgbClr val="FFFFCC"/>
              </a:solidFill>
              <a:effectLst/>
              <a:sym typeface="Times" charset="0"/>
            </a:endParaRPr>
          </a:p>
          <a:p>
            <a:pPr>
              <a:spcBef>
                <a:spcPts val="1700"/>
              </a:spcBef>
            </a:pPr>
            <a:r>
              <a:rPr lang="en-US" sz="2300" dirty="0">
                <a:solidFill>
                  <a:srgbClr val="FFFFCC"/>
                </a:solidFill>
                <a:effectLst/>
                <a:cs typeface="Times" charset="0"/>
                <a:sym typeface="Times" charset="0"/>
              </a:rPr>
              <a:t>What is your </a:t>
            </a:r>
            <a:r>
              <a:rPr lang="en-US" sz="2300" dirty="0" smtClean="0">
                <a:solidFill>
                  <a:srgbClr val="FFFFCC"/>
                </a:solidFill>
                <a:effectLst/>
                <a:cs typeface="Times" charset="0"/>
                <a:sym typeface="Times" charset="0"/>
              </a:rPr>
              <a:t>prediction </a:t>
            </a:r>
            <a:r>
              <a:rPr lang="en-US" sz="2300" dirty="0">
                <a:solidFill>
                  <a:srgbClr val="FFFFCC"/>
                </a:solidFill>
                <a:effectLst/>
                <a:cs typeface="Times" charset="0"/>
                <a:sym typeface="Times" charset="0"/>
              </a:rPr>
              <a:t>for your test site on </a:t>
            </a:r>
            <a:r>
              <a:rPr lang="en-US" sz="2300" dirty="0" smtClean="0">
                <a:solidFill>
                  <a:srgbClr val="FFFFCC"/>
                </a:solidFill>
                <a:effectLst/>
                <a:cs typeface="Times" charset="0"/>
                <a:sym typeface="Times" charset="0"/>
              </a:rPr>
              <a:t>Day in the Life?</a:t>
            </a:r>
            <a:endParaRPr lang="en-US" sz="2300" dirty="0">
              <a:solidFill>
                <a:srgbClr val="FFFFCC"/>
              </a:solidFill>
              <a:effectLst/>
              <a:sym typeface="Times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0472" y="3973417"/>
            <a:ext cx="466065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"/>
          <p:cNvSpPr>
            <a:spLocks/>
          </p:cNvSpPr>
          <p:nvPr/>
        </p:nvSpPr>
        <p:spPr bwMode="auto">
          <a:xfrm>
            <a:off x="609599" y="1535935"/>
            <a:ext cx="3962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600"/>
              </a:spcBef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Oxygen solubility in water is poor - cold fresh water only holds 14.2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mg/L when it is fully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saturated. Warm water and saltwater hold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less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.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990600" y="5902287"/>
            <a:ext cx="67818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200"/>
              </a:spcBef>
            </a:pPr>
            <a:r>
              <a:rPr lang="en-US" sz="2000" dirty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Fun Fact: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Comparing people and fish!  People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need ~200,000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mg/L of oxygen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to breathe.  Fish need ~5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mg/L.</a:t>
            </a:r>
            <a:endParaRPr lang="en-US" sz="2000" dirty="0">
              <a:solidFill>
                <a:schemeClr val="tx1"/>
              </a:solidFill>
              <a:latin typeface="+mn-lt"/>
              <a:ea typeface="ＭＳ Ｐゴシック" charset="0"/>
              <a:cs typeface="Time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9368" y="1083418"/>
            <a:ext cx="4216400" cy="16459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32080" y="2374305"/>
            <a:ext cx="195973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+mn-lt"/>
              </a:rPr>
              <a:t>Atlantic silverside</a:t>
            </a:r>
            <a:endParaRPr lang="en-US" sz="1600" i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989942"/>
            <a:ext cx="16286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+mn-lt"/>
              </a:rPr>
              <a:t>banded killifish</a:t>
            </a:r>
            <a:endParaRPr lang="en-US" sz="1600" i="1" dirty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1143000"/>
          </a:xfrm>
          <a:ln/>
        </p:spPr>
        <p:txBody>
          <a:bodyPr rIns="132080"/>
          <a:lstStyle/>
          <a:p>
            <a:r>
              <a:rPr lang="en-US" sz="4000" dirty="0">
                <a:solidFill>
                  <a:srgbClr val="FFC000"/>
                </a:solidFill>
              </a:rPr>
              <a:t>pH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76800" y="2819400"/>
            <a:ext cx="3638550" cy="1376363"/>
          </a:xfrm>
          <a:ln/>
        </p:spPr>
        <p:txBody>
          <a:bodyPr rIns="132080"/>
          <a:lstStyle/>
          <a:p>
            <a:pPr>
              <a:lnSpc>
                <a:spcPct val="90000"/>
              </a:lnSpc>
            </a:pPr>
            <a:r>
              <a:rPr lang="en-US" sz="2800" dirty="0"/>
              <a:t>Look at the pH </a:t>
            </a:r>
            <a:r>
              <a:rPr lang="en-US" sz="2800" dirty="0" smtClean="0"/>
              <a:t>of </a:t>
            </a:r>
            <a:r>
              <a:rPr lang="en-US" sz="2800" dirty="0"/>
              <a:t>the Hudson River </a:t>
            </a:r>
            <a:r>
              <a:rPr lang="en-US" sz="2800" dirty="0" smtClean="0"/>
              <a:t>at your site. Is </a:t>
            </a:r>
            <a:r>
              <a:rPr lang="en-US" sz="2800" dirty="0"/>
              <a:t>it:</a:t>
            </a:r>
          </a:p>
        </p:txBody>
      </p:sp>
      <p:pic>
        <p:nvPicPr>
          <p:cNvPr id="28675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400" y="2277021"/>
            <a:ext cx="44958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4"/>
          <p:cNvSpPr>
            <a:spLocks/>
          </p:cNvSpPr>
          <p:nvPr/>
        </p:nvSpPr>
        <p:spPr bwMode="auto">
          <a:xfrm>
            <a:off x="433387" y="1151265"/>
            <a:ext cx="80819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Fish are very sensitive to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pH -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each species has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an acceptable 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range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for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health &amp;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reproduction.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" charset="0"/>
              <a:ea typeface="ＭＳ Ｐゴシック" charset="0"/>
              <a:cs typeface="Palatino" charset="0"/>
              <a:sym typeface="Palatino" charset="0"/>
            </a:endParaRPr>
          </a:p>
        </p:txBody>
      </p:sp>
      <p:sp>
        <p:nvSpPr>
          <p:cNvPr id="28677" name="Rectangle 5"/>
          <p:cNvSpPr>
            <a:spLocks/>
          </p:cNvSpPr>
          <p:nvPr/>
        </p:nvSpPr>
        <p:spPr bwMode="auto">
          <a:xfrm>
            <a:off x="457200" y="4553868"/>
            <a:ext cx="4191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600"/>
              </a:spcBef>
            </a:pPr>
            <a:r>
              <a:rPr lang="en-US" dirty="0">
                <a:solidFill>
                  <a:schemeClr val="tx1"/>
                </a:solidFill>
                <a:latin typeface="+mn-lt"/>
                <a:ea typeface="ＭＳ Ｐゴシック" charset="0"/>
                <a:cs typeface="Palatino" charset="0"/>
                <a:sym typeface="Palatino" charset="0"/>
              </a:rPr>
              <a:t>pH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ＭＳ Ｐゴシック" charset="0"/>
                <a:cs typeface="Palatino" charset="0"/>
                <a:sym typeface="Palatino" charset="0"/>
              </a:rPr>
              <a:t>measures how acid or alkaline (basic) a solution is.  </a:t>
            </a:r>
            <a:r>
              <a:rPr lang="en-US" dirty="0">
                <a:solidFill>
                  <a:schemeClr val="tx1"/>
                </a:solidFill>
                <a:latin typeface="+mn-lt"/>
                <a:ea typeface="ＭＳ Ｐゴシック" charset="0"/>
                <a:cs typeface="Palatino" charset="0"/>
                <a:sym typeface="Palatino" charset="0"/>
              </a:rPr>
              <a:t>Water that is highly acidic OR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ＭＳ Ｐゴシック" charset="0"/>
                <a:cs typeface="Palatino" charset="0"/>
                <a:sym typeface="Palatino" charset="0"/>
              </a:rPr>
              <a:t>highly alkaline </a:t>
            </a:r>
            <a:r>
              <a:rPr lang="en-US" dirty="0">
                <a:solidFill>
                  <a:schemeClr val="tx1"/>
                </a:solidFill>
                <a:latin typeface="+mn-lt"/>
                <a:ea typeface="ＭＳ Ｐゴシック" charset="0"/>
                <a:cs typeface="Palatino" charset="0"/>
                <a:sym typeface="Palatino" charset="0"/>
              </a:rPr>
              <a:t>can damage the skin, gills or eyes of fish.</a:t>
            </a:r>
            <a:r>
              <a:rPr lang="en-US" dirty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 </a:t>
            </a:r>
          </a:p>
        </p:txBody>
      </p:sp>
      <p:sp>
        <p:nvSpPr>
          <p:cNvPr id="28678" name="Rectangle 6"/>
          <p:cNvSpPr>
            <a:spLocks/>
          </p:cNvSpPr>
          <p:nvPr/>
        </p:nvSpPr>
        <p:spPr bwMode="auto">
          <a:xfrm>
            <a:off x="5484159" y="4268118"/>
            <a:ext cx="22113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738"/>
              </a:spcBef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neutral (7.0)?</a:t>
            </a:r>
          </a:p>
        </p:txBody>
      </p:sp>
      <p:sp>
        <p:nvSpPr>
          <p:cNvPr id="28679" name="Rectangle 7"/>
          <p:cNvSpPr>
            <a:spLocks/>
          </p:cNvSpPr>
          <p:nvPr/>
        </p:nvSpPr>
        <p:spPr bwMode="auto">
          <a:xfrm>
            <a:off x="5463904" y="4833511"/>
            <a:ext cx="225189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acidic (&lt;7.0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)?</a:t>
            </a:r>
          </a:p>
        </p:txBody>
      </p:sp>
      <p:sp>
        <p:nvSpPr>
          <p:cNvPr id="28680" name="Rectangle 8"/>
          <p:cNvSpPr>
            <a:spLocks/>
          </p:cNvSpPr>
          <p:nvPr/>
        </p:nvSpPr>
        <p:spPr bwMode="auto">
          <a:xfrm>
            <a:off x="5209450" y="5471259"/>
            <a:ext cx="297324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or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alkaline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(&gt;7.0)?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40621" y="2362200"/>
            <a:ext cx="16286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+mn-lt"/>
              </a:rPr>
              <a:t>white sucker</a:t>
            </a:r>
            <a:endParaRPr lang="en-US" sz="1600" i="1" dirty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 autoUpdateAnimBg="0"/>
      <p:bldP spid="28678" grpId="0" autoUpdateAnimBg="0"/>
      <p:bldP spid="28679" grpId="0" autoUpdateAnimBg="0"/>
      <p:bldP spid="2868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613094" y="416374"/>
            <a:ext cx="5711506" cy="1509712"/>
          </a:xfrm>
          <a:ln/>
        </p:spPr>
        <p:txBody>
          <a:bodyPr rIns="132080"/>
          <a:lstStyle/>
          <a:p>
            <a:r>
              <a:rPr lang="en-US" sz="4000" dirty="0" smtClean="0">
                <a:solidFill>
                  <a:srgbClr val="FFC000"/>
                </a:solidFill>
              </a:rPr>
              <a:t>Fish: identify, measure, count.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3955915"/>
            <a:ext cx="4099051" cy="273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6181715" y="1008867"/>
            <a:ext cx="3366566" cy="226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33800" y="2122931"/>
            <a:ext cx="2895600" cy="170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941" y="2144615"/>
            <a:ext cx="3523879" cy="1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4055" y="3954997"/>
            <a:ext cx="4358650" cy="2732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6248400"/>
            <a:ext cx="16286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+mn-lt"/>
              </a:rPr>
              <a:t>striped bass</a:t>
            </a:r>
            <a:endParaRPr lang="en-US" sz="1600" i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8299" y="2151094"/>
            <a:ext cx="16286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 err="1" smtClean="0">
                <a:latin typeface="+mn-lt"/>
              </a:rPr>
              <a:t>spottail</a:t>
            </a:r>
            <a:r>
              <a:rPr lang="en-US" sz="1600" i="1" dirty="0" smtClean="0">
                <a:latin typeface="+mn-lt"/>
              </a:rPr>
              <a:t> shiner</a:t>
            </a:r>
            <a:endParaRPr lang="en-US" sz="1600" i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3381387"/>
            <a:ext cx="16286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 err="1" smtClean="0">
                <a:latin typeface="+mn-lt"/>
              </a:rPr>
              <a:t>mummichog</a:t>
            </a:r>
            <a:endParaRPr lang="en-US" sz="1600" i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65103" y="3410516"/>
            <a:ext cx="114760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 err="1" smtClean="0">
                <a:latin typeface="+mn-lt"/>
              </a:rPr>
              <a:t>hogchoker</a:t>
            </a:r>
            <a:endParaRPr lang="en-US" sz="1600" i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4600" y="6248400"/>
            <a:ext cx="12954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+mn-lt"/>
              </a:rPr>
              <a:t>white perch</a:t>
            </a:r>
            <a:endParaRPr lang="en-US" sz="1600" i="1" dirty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C000"/>
                </a:solidFill>
              </a:rPr>
              <a:t>Depending on where you are, you might catch some odd creatures!</a:t>
            </a:r>
            <a:endParaRPr lang="en-US" sz="3600" dirty="0">
              <a:solidFill>
                <a:srgbClr val="FFC000"/>
              </a:solidFill>
            </a:endParaRPr>
          </a:p>
        </p:txBody>
      </p:sp>
      <p:pic>
        <p:nvPicPr>
          <p:cNvPr id="175109" name="Picture 5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" y="1643081"/>
            <a:ext cx="4038600" cy="2246275"/>
          </a:xfrm>
          <a:noFill/>
          <a:ln/>
        </p:spPr>
      </p:pic>
      <p:pic>
        <p:nvPicPr>
          <p:cNvPr id="175110" name="Picture 6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5732" y="1643081"/>
            <a:ext cx="3682749" cy="2464374"/>
          </a:xfrm>
          <a:noFill/>
          <a:ln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" y="3963620"/>
            <a:ext cx="4053840" cy="2722829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5731" y="4217370"/>
            <a:ext cx="3682749" cy="2470300"/>
          </a:xfrm>
          <a:prstGeom prst="rect">
            <a:avLst/>
          </a:prstGeom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651104" y="3520024"/>
            <a:ext cx="19030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 i="1" dirty="0" smtClean="0">
                <a:latin typeface="Palatino" charset="0"/>
              </a:rPr>
              <a:t>northern pipefish</a:t>
            </a:r>
            <a:endParaRPr lang="en-US" sz="1800" b="0" i="1" dirty="0">
              <a:latin typeface="Palatino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323097" y="3642873"/>
            <a:ext cx="979755" cy="369332"/>
          </a:xfrm>
          <a:prstGeom prst="rect">
            <a:avLst/>
          </a:prstGeom>
          <a:solidFill>
            <a:srgbClr val="5E5E5E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 i="1" dirty="0" smtClean="0">
                <a:latin typeface="Palatino" charset="0"/>
              </a:rPr>
              <a:t>crayfish</a:t>
            </a:r>
            <a:endParaRPr lang="en-US" sz="1800" b="0" i="1" dirty="0">
              <a:latin typeface="Palatino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833307" y="6240129"/>
            <a:ext cx="16850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 i="1" dirty="0" smtClean="0">
                <a:latin typeface="Palatino" charset="0"/>
              </a:rPr>
              <a:t>oyster toadfish</a:t>
            </a:r>
            <a:endParaRPr lang="en-US" sz="1800" b="0" i="1" dirty="0">
              <a:latin typeface="Palatino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931239" y="6255728"/>
            <a:ext cx="1210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 i="1" dirty="0" smtClean="0">
                <a:latin typeface="Palatino" charset="0"/>
              </a:rPr>
              <a:t>comb jelly</a:t>
            </a:r>
            <a:endParaRPr lang="en-US" sz="1800" b="0" i="1" dirty="0">
              <a:latin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297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509712"/>
          </a:xfrm>
          <a:ln/>
        </p:spPr>
        <p:txBody>
          <a:bodyPr rIns="132080"/>
          <a:lstStyle/>
          <a:p>
            <a:r>
              <a:rPr lang="en-US" sz="4000" dirty="0" smtClean="0">
                <a:solidFill>
                  <a:srgbClr val="FFC000"/>
                </a:solidFill>
              </a:rPr>
              <a:t>Look up information about species </a:t>
            </a:r>
            <a:r>
              <a:rPr lang="en-US" sz="4000" dirty="0">
                <a:solidFill>
                  <a:srgbClr val="FFC000"/>
                </a:solidFill>
              </a:rPr>
              <a:t>caught </a:t>
            </a:r>
            <a:r>
              <a:rPr lang="en-US" sz="4000" dirty="0" smtClean="0">
                <a:solidFill>
                  <a:srgbClr val="FFC000"/>
                </a:solidFill>
              </a:rPr>
              <a:t>at your site 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8600" y="1509712"/>
            <a:ext cx="4038600" cy="334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4"/>
          <p:cNvSpPr>
            <a:spLocks/>
          </p:cNvSpPr>
          <p:nvPr/>
        </p:nvSpPr>
        <p:spPr bwMode="auto">
          <a:xfrm>
            <a:off x="4343400" y="1519969"/>
            <a:ext cx="4572000" cy="175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lnSpc>
                <a:spcPct val="90000"/>
              </a:lnSpc>
              <a:spcBef>
                <a:spcPts val="638"/>
              </a:spcBef>
              <a:buClr>
                <a:srgbClr val="FFCC00"/>
              </a:buClr>
              <a:buSzPct val="69000"/>
            </a:pPr>
            <a:r>
              <a:rPr lang="en-US" sz="20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Blue crab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(</a:t>
            </a:r>
            <a:r>
              <a:rPr lang="en-US" sz="20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Callinectes</a:t>
            </a: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sapidus</a:t>
            </a: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 – “beautiful swimmer”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) 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Females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are most common in the salty lower estuary; their eggs need salt water to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hatch and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develop. Males swim further upriver, sometimes all the way to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the Troy Dam!</a:t>
            </a:r>
          </a:p>
        </p:txBody>
      </p:sp>
      <p:sp>
        <p:nvSpPr>
          <p:cNvPr id="31749" name="Rectangle 5"/>
          <p:cNvSpPr>
            <a:spLocks/>
          </p:cNvSpPr>
          <p:nvPr/>
        </p:nvSpPr>
        <p:spPr bwMode="auto">
          <a:xfrm>
            <a:off x="614887" y="5023692"/>
            <a:ext cx="38100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lnSpc>
                <a:spcPct val="90000"/>
              </a:lnSpc>
              <a:spcBef>
                <a:spcPts val="638"/>
              </a:spcBef>
              <a:buClr>
                <a:srgbClr val="FFCC00"/>
              </a:buClr>
              <a:buSzPct val="69000"/>
            </a:pP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American eel (</a:t>
            </a: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Anguilla </a:t>
            </a:r>
            <a:r>
              <a:rPr lang="en-US" sz="20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rostrata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) Born in the Atlantic Ocean, these fish swim into the freshwater Hudson and its tributaries to grow, then migrate back to the sea to spawn.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" charset="0"/>
              <a:ea typeface="ＭＳ Ｐゴシック" charset="0"/>
              <a:cs typeface="Palatino" charset="0"/>
              <a:sym typeface="Palatin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887" y="3454242"/>
            <a:ext cx="4490513" cy="321446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609285" y="142109"/>
            <a:ext cx="8153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What’s at the Hudson’s bottom?</a:t>
            </a: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 txBox="1">
            <a:spLocks noRot="1" noChangeArrowheads="1"/>
          </p:cNvSpPr>
          <p:nvPr/>
        </p:nvSpPr>
        <p:spPr>
          <a:xfrm>
            <a:off x="609285" y="874099"/>
            <a:ext cx="7772400" cy="878501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b="0" kern="0" dirty="0" smtClean="0">
                <a:effectLst/>
                <a:latin typeface="+mj-lt"/>
              </a:rPr>
              <a:t>The Hudson has been around for many millions of years, but it hasn’t always looked the way it does now.</a:t>
            </a:r>
            <a:endParaRPr lang="en-US" sz="2400" b="0" kern="0" dirty="0">
              <a:effectLst/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726" y="1752600"/>
            <a:ext cx="7761776" cy="3899831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4800" y="5839408"/>
            <a:ext cx="853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0" dirty="0" smtClean="0">
                <a:latin typeface="+mn-lt"/>
                <a:cs typeface="Palintino"/>
              </a:rPr>
              <a:t>For example, glaciers once filled the river channel. These powerful sheets of ice carved the river bottom and shoreline.</a:t>
            </a:r>
            <a:endParaRPr lang="en-US" b="0" dirty="0">
              <a:latin typeface="+mn-lt"/>
              <a:cs typeface="Palintin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726" y="1764232"/>
            <a:ext cx="776240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710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6" name="Rectangle 8"/>
          <p:cNvSpPr>
            <a:spLocks noChangeArrowheads="1"/>
          </p:cNvSpPr>
          <p:nvPr/>
        </p:nvSpPr>
        <p:spPr bwMode="auto">
          <a:xfrm>
            <a:off x="152400" y="5209045"/>
            <a:ext cx="899159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0" dirty="0" smtClean="0">
                <a:latin typeface="+mn-lt"/>
                <a:cs typeface="Palintino"/>
              </a:rPr>
              <a:t>The river bottom has ridges </a:t>
            </a:r>
            <a:r>
              <a:rPr lang="en-US" b="0" dirty="0">
                <a:latin typeface="+mn-lt"/>
                <a:cs typeface="Palintino"/>
              </a:rPr>
              <a:t>and </a:t>
            </a:r>
            <a:r>
              <a:rPr lang="en-US" b="0" dirty="0" smtClean="0">
                <a:latin typeface="+mn-lt"/>
                <a:cs typeface="Palintino"/>
              </a:rPr>
              <a:t>trenches carved by the glaciers. Sediment has partly filled them in, but the river is still deep. The deepest places are dark blue; the shallowest yellow and red. Off Manhattan, the river is  20 meters or about 60 feet deep. </a:t>
            </a:r>
            <a:endParaRPr lang="en-US" b="0" dirty="0">
              <a:latin typeface="+mn-lt"/>
              <a:cs typeface="Palintino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7366" y="875728"/>
            <a:ext cx="8638701" cy="4316315"/>
            <a:chOff x="381000" y="798928"/>
            <a:chExt cx="8453437" cy="4042947"/>
          </a:xfrm>
        </p:grpSpPr>
        <p:pic>
          <p:nvPicPr>
            <p:cNvPr id="160775" name="Picture 7" descr="area11_3Dscene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1000" y="798928"/>
              <a:ext cx="8453437" cy="4042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0778" name="AutoShape 10"/>
            <p:cNvSpPr>
              <a:spLocks noChangeArrowheads="1"/>
            </p:cNvSpPr>
            <p:nvPr/>
          </p:nvSpPr>
          <p:spPr bwMode="auto">
            <a:xfrm>
              <a:off x="7517130" y="3792538"/>
              <a:ext cx="1143000" cy="838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0780" name="Picture 12" descr="SBLogoforweb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5711" y="3924300"/>
              <a:ext cx="985838" cy="574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781" name="Picture 13" descr="ldeo-color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4211637"/>
              <a:ext cx="1600200" cy="387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782" name="Picture 14" descr="dec_hudson_logo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4256722"/>
              <a:ext cx="1143000" cy="36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64617" y="161746"/>
            <a:ext cx="76299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Mapping the Hudson’s bottom</a:t>
            </a: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11371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9749" y="1318419"/>
            <a:ext cx="6543551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/>
          <p:cNvSpPr>
            <a:spLocks/>
          </p:cNvSpPr>
          <p:nvPr/>
        </p:nvSpPr>
        <p:spPr bwMode="auto">
          <a:xfrm>
            <a:off x="323850" y="128588"/>
            <a:ext cx="86106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dirty="0" smtClean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In this portion of New York Harbor, the </a:t>
            </a:r>
            <a:r>
              <a:rPr lang="en-US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bottom is dynamic - eroding in some </a:t>
            </a:r>
            <a:r>
              <a:rPr lang="en-US" dirty="0" smtClean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areas, accumulating sediment in </a:t>
            </a:r>
            <a:r>
              <a:rPr lang="en-US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others. The top several centimeters of sediment can be constantly moving.</a:t>
            </a: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228600" y="5791200"/>
            <a:ext cx="87058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200"/>
              </a:spcBef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0"/>
                <a:cs typeface="Times" charset="0"/>
              </a:rPr>
              <a:t>Sediments sometimes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0"/>
                <a:cs typeface="Times" charset="0"/>
              </a:rPr>
              <a:t>move like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0"/>
                <a:cs typeface="Times" charset="0"/>
              </a:rPr>
              <a:t>waves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0"/>
                <a:cs typeface="Times" charset="0"/>
              </a:rPr>
              <a:t>or sand dunes.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0"/>
                <a:cs typeface="Times" charset="0"/>
              </a:rPr>
              <a:t>M</a:t>
            </a:r>
            <a:r>
              <a:rPr lang="en-US" dirty="0" smtClean="0">
                <a:solidFill>
                  <a:srgbClr val="FEFF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0"/>
                <a:cs typeface="Palatino" charset="0"/>
                <a:sym typeface="Palatino" charset="0"/>
              </a:rPr>
              <a:t>any </a:t>
            </a:r>
            <a:r>
              <a:rPr lang="en-US" dirty="0">
                <a:solidFill>
                  <a:srgbClr val="FEFF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0"/>
                <a:cs typeface="Palatino" charset="0"/>
                <a:sym typeface="Palatino" charset="0"/>
              </a:rPr>
              <a:t>of </a:t>
            </a:r>
            <a:r>
              <a:rPr lang="en-US" dirty="0" smtClean="0">
                <a:solidFill>
                  <a:srgbClr val="FEFF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0"/>
                <a:cs typeface="Palatino" charset="0"/>
                <a:sym typeface="Palatino" charset="0"/>
              </a:rPr>
              <a:t>the </a:t>
            </a:r>
            <a:r>
              <a:rPr lang="en-US" dirty="0">
                <a:solidFill>
                  <a:srgbClr val="FEFF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0"/>
                <a:cs typeface="Palatino" charset="0"/>
                <a:sym typeface="Palatino" charset="0"/>
              </a:rPr>
              <a:t>waves </a:t>
            </a:r>
            <a:r>
              <a:rPr lang="en-US" dirty="0" smtClean="0">
                <a:solidFill>
                  <a:srgbClr val="FEFF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0"/>
                <a:cs typeface="Palatino" charset="0"/>
                <a:sym typeface="Palatino" charset="0"/>
              </a:rPr>
              <a:t>shown here are </a:t>
            </a:r>
            <a:r>
              <a:rPr lang="en-US" dirty="0">
                <a:solidFill>
                  <a:srgbClr val="FEFF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0"/>
                <a:cs typeface="Palatino" charset="0"/>
                <a:sym typeface="Palatino" charset="0"/>
              </a:rPr>
              <a:t>6 feet </a:t>
            </a:r>
            <a:r>
              <a:rPr lang="en-US" dirty="0" smtClean="0">
                <a:solidFill>
                  <a:srgbClr val="FEFF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0"/>
                <a:cs typeface="Palatino" charset="0"/>
                <a:sym typeface="Palatino" charset="0"/>
              </a:rPr>
              <a:t>high </a:t>
            </a:r>
            <a:r>
              <a:rPr lang="en-US" dirty="0">
                <a:solidFill>
                  <a:srgbClr val="FEFF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0"/>
                <a:cs typeface="Palatino" charset="0"/>
                <a:sym typeface="Palatino" charset="0"/>
              </a:rPr>
              <a:t>- taller than most of us!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542372" y="183962"/>
            <a:ext cx="8229600" cy="1143000"/>
          </a:xfrm>
          <a:ln/>
        </p:spPr>
        <p:txBody>
          <a:bodyPr rIns="132080"/>
          <a:lstStyle/>
          <a:p>
            <a:r>
              <a:rPr lang="en-US" sz="4000" dirty="0">
                <a:solidFill>
                  <a:srgbClr val="FFC000"/>
                </a:solidFill>
              </a:rPr>
              <a:t>We </a:t>
            </a:r>
            <a:r>
              <a:rPr lang="en-US" sz="4000" dirty="0" smtClean="0">
                <a:solidFill>
                  <a:srgbClr val="FFC000"/>
                </a:solidFill>
              </a:rPr>
              <a:t>will examine </a:t>
            </a:r>
            <a:r>
              <a:rPr lang="en-US" sz="4000" dirty="0">
                <a:solidFill>
                  <a:srgbClr val="FFC000"/>
                </a:solidFill>
              </a:rPr>
              <a:t>the bottom of the river by taking a small </a:t>
            </a:r>
            <a:r>
              <a:rPr lang="en-US" sz="4000" dirty="0" smtClean="0">
                <a:solidFill>
                  <a:srgbClr val="FFC000"/>
                </a:solidFill>
              </a:rPr>
              <a:t>core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4255" y="1537371"/>
            <a:ext cx="4922547" cy="377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/>
          </p:cNvSpPr>
          <p:nvPr/>
        </p:nvSpPr>
        <p:spPr bwMode="auto">
          <a:xfrm>
            <a:off x="4657172" y="5507654"/>
            <a:ext cx="3886200" cy="1321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lnSpc>
                <a:spcPct val="101000"/>
              </a:lnSpc>
            </a:pPr>
            <a:r>
              <a:rPr lang="en-US" dirty="0">
                <a:solidFill>
                  <a:srgbClr val="EFF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Cores are used to </a:t>
            </a:r>
            <a:r>
              <a:rPr lang="en-US" dirty="0" smtClean="0">
                <a:solidFill>
                  <a:srgbClr val="EFF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study the history </a:t>
            </a:r>
            <a:r>
              <a:rPr lang="en-US" dirty="0">
                <a:solidFill>
                  <a:srgbClr val="EFF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of the river bottom &amp; </a:t>
            </a:r>
            <a:r>
              <a:rPr lang="en-US" dirty="0" smtClean="0">
                <a:solidFill>
                  <a:srgbClr val="EFF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 </a:t>
            </a:r>
            <a:r>
              <a:rPr lang="en-US" dirty="0">
                <a:solidFill>
                  <a:srgbClr val="EFF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describe habitats.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926" y="1537371"/>
            <a:ext cx="2527474" cy="5015829"/>
          </a:xfrm>
          <a:prstGeom prst="rect">
            <a:avLst/>
          </a:prstGeom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399" y="1508519"/>
            <a:ext cx="3912201" cy="504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66958"/>
            <a:ext cx="4419600" cy="336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2895600"/>
            <a:ext cx="4932363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5791200"/>
            <a:ext cx="12192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12192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6"/>
          <p:cNvSpPr>
            <a:spLocks/>
          </p:cNvSpPr>
          <p:nvPr/>
        </p:nvSpPr>
        <p:spPr bwMode="auto">
          <a:xfrm>
            <a:off x="228600" y="3597910"/>
            <a:ext cx="38481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lnSpc>
                <a:spcPct val="90000"/>
              </a:lnSpc>
              <a:spcBef>
                <a:spcPts val="513"/>
              </a:spcBef>
              <a:buClr>
                <a:srgbClr val="A886E0"/>
              </a:buClr>
              <a:buSzPct val="69000"/>
              <a:buFont typeface="Wingdings" charset="0"/>
              <a:buChar char="n"/>
            </a:pP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Sediments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suspend in some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areas,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settle &amp; fill in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others.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" charset="0"/>
              <a:ea typeface="ＭＳ Ｐゴシック" charset="0"/>
              <a:cs typeface="Palatino" charset="0"/>
              <a:sym typeface="Palatino" charset="0"/>
            </a:endParaRPr>
          </a:p>
          <a:p>
            <a:pPr marL="39688">
              <a:lnSpc>
                <a:spcPct val="90000"/>
              </a:lnSpc>
              <a:spcBef>
                <a:spcPts val="513"/>
              </a:spcBef>
              <a:buClr>
                <a:srgbClr val="A886E0"/>
              </a:buClr>
              <a:buSzPct val="69000"/>
              <a:buFont typeface="Wingdings" charset="0"/>
              <a:buChar char="n"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In areas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with slow currents, sediments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drop out of the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water, settling into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deep piles of soft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mud. </a:t>
            </a:r>
          </a:p>
          <a:p>
            <a:pPr marL="39688">
              <a:lnSpc>
                <a:spcPct val="90000"/>
              </a:lnSpc>
              <a:spcBef>
                <a:spcPts val="513"/>
              </a:spcBef>
              <a:buClr>
                <a:srgbClr val="A886E0"/>
              </a:buClr>
              <a:buSzPct val="69000"/>
              <a:buFont typeface="Wingdings" charset="0"/>
              <a:buChar char="n"/>
            </a:pP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Areas subject to swift currents or wave action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erode and are hard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bottomed or gravelly.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" charset="0"/>
              <a:ea typeface="ＭＳ Ｐゴシック" charset="0"/>
              <a:cs typeface="Palatino" charset="0"/>
              <a:sym typeface="Palatino" charset="0"/>
            </a:endParaRPr>
          </a:p>
          <a:p>
            <a:pPr marL="39688">
              <a:lnSpc>
                <a:spcPct val="90000"/>
              </a:lnSpc>
              <a:spcBef>
                <a:spcPts val="513"/>
              </a:spcBef>
              <a:buClr>
                <a:srgbClr val="A886E0"/>
              </a:buClr>
              <a:buSzPct val="69000"/>
              <a:buFont typeface="Wingdings" charset="0"/>
              <a:buChar char="n"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What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is your site like?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" charset="0"/>
              <a:ea typeface="ＭＳ Ｐゴシック" charset="0"/>
              <a:cs typeface="Palatino" charset="0"/>
              <a:sym typeface="Palatino" charset="0"/>
            </a:endParaRPr>
          </a:p>
        </p:txBody>
      </p:sp>
      <p:sp>
        <p:nvSpPr>
          <p:cNvPr id="36871" name="Rectangle 7"/>
          <p:cNvSpPr>
            <a:spLocks/>
          </p:cNvSpPr>
          <p:nvPr/>
        </p:nvSpPr>
        <p:spPr bwMode="auto">
          <a:xfrm>
            <a:off x="5007864" y="317223"/>
            <a:ext cx="4114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600"/>
              </a:spcBef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Sediments enter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the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estuary mainly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from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the upper river, tributaries,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&amp;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runoff. Some also enters from the ocean.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" charset="0"/>
              <a:ea typeface="ＭＳ Ｐゴシック" charset="0"/>
              <a:cs typeface="Palatino" charset="0"/>
              <a:sym typeface="Palatino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06308" y="2014468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You will describe the sediments you collect.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3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53012"/>
            <a:ext cx="8229600" cy="1143000"/>
          </a:xfrm>
          <a:ln/>
        </p:spPr>
        <p:txBody>
          <a:bodyPr rIns="132080"/>
          <a:lstStyle/>
          <a:p>
            <a:r>
              <a:rPr lang="en-US" sz="4000" dirty="0">
                <a:solidFill>
                  <a:srgbClr val="FFCC00"/>
                </a:solidFill>
              </a:rPr>
              <a:t>Your </a:t>
            </a:r>
            <a:r>
              <a:rPr lang="en-US" sz="4000" dirty="0" smtClean="0">
                <a:solidFill>
                  <a:srgbClr val="FFCC00"/>
                </a:solidFill>
              </a:rPr>
              <a:t>analysis </a:t>
            </a:r>
            <a:r>
              <a:rPr lang="en-US" sz="4000" dirty="0">
                <a:solidFill>
                  <a:srgbClr val="FFCC00"/>
                </a:solidFill>
              </a:rPr>
              <a:t>i</a:t>
            </a:r>
            <a:r>
              <a:rPr lang="en-US" sz="4000" dirty="0" smtClean="0">
                <a:solidFill>
                  <a:srgbClr val="FFCC00"/>
                </a:solidFill>
              </a:rPr>
              <a:t>s important</a:t>
            </a:r>
            <a:endParaRPr lang="en-US" sz="4000" dirty="0">
              <a:solidFill>
                <a:srgbClr val="FFCC0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0"/>
            <a:ext cx="8305800" cy="1739900"/>
          </a:xfrm>
          <a:ln/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Start by developing </a:t>
            </a:r>
            <a:r>
              <a:rPr lang="en-US" sz="2800" dirty="0" smtClean="0"/>
              <a:t>predictions </a:t>
            </a:r>
            <a:r>
              <a:rPr lang="en-US" sz="2800" dirty="0"/>
              <a:t>for your site: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What </a:t>
            </a:r>
            <a:r>
              <a:rPr lang="en-US" sz="2800" dirty="0"/>
              <a:t>will a </a:t>
            </a:r>
            <a:r>
              <a:rPr lang="ja-JP" altLang="en-US" sz="2800" dirty="0">
                <a:latin typeface="Arial"/>
              </a:rPr>
              <a:t>‘</a:t>
            </a:r>
            <a:r>
              <a:rPr lang="en-US" sz="2800" dirty="0"/>
              <a:t>snapshot</a:t>
            </a:r>
            <a:r>
              <a:rPr lang="ja-JP" altLang="en-US" sz="2800" dirty="0">
                <a:latin typeface="Arial"/>
              </a:rPr>
              <a:t>’</a:t>
            </a:r>
            <a:r>
              <a:rPr lang="en-US" sz="2800" dirty="0"/>
              <a:t>, or a sample of the Hudson River look in your </a:t>
            </a:r>
            <a:r>
              <a:rPr lang="en-US" sz="2800" dirty="0" smtClean="0"/>
              <a:t>area?</a:t>
            </a:r>
            <a:endParaRPr lang="en-US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42672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/>
          </p:cNvSpPr>
          <p:nvPr/>
        </p:nvSpPr>
        <p:spPr bwMode="auto">
          <a:xfrm>
            <a:off x="0" y="3365079"/>
            <a:ext cx="4419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496888">
              <a:lnSpc>
                <a:spcPct val="90000"/>
              </a:lnSpc>
              <a:spcBef>
                <a:spcPts val="513"/>
              </a:spcBef>
              <a:buClr>
                <a:srgbClr val="A886E0"/>
              </a:buClr>
              <a:buSzPct val="69000"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What does the habitat look like?  Are there aquatic plants? Piers? Riprap? </a:t>
            </a:r>
          </a:p>
        </p:txBody>
      </p:sp>
      <p:sp>
        <p:nvSpPr>
          <p:cNvPr id="5125" name="Rectangle 5"/>
          <p:cNvSpPr>
            <a:spLocks/>
          </p:cNvSpPr>
          <p:nvPr/>
        </p:nvSpPr>
        <p:spPr bwMode="auto">
          <a:xfrm>
            <a:off x="0" y="4495589"/>
            <a:ext cx="46482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496888">
              <a:lnSpc>
                <a:spcPct val="90000"/>
              </a:lnSpc>
              <a:spcBef>
                <a:spcPts val="513"/>
              </a:spcBef>
              <a:buClr>
                <a:srgbClr val="A886E0"/>
              </a:buClr>
              <a:buSzPct val="69000"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What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will be the range of pH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and Dissolved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Oxygen?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" charset="0"/>
              <a:ea typeface="ＭＳ Ｐゴシック" charset="0"/>
              <a:cs typeface="Palatino" charset="0"/>
              <a:sym typeface="Palatino" charset="0"/>
            </a:endParaRPr>
          </a:p>
        </p:txBody>
      </p:sp>
      <p:sp>
        <p:nvSpPr>
          <p:cNvPr id="5126" name="Rectangle 6"/>
          <p:cNvSpPr>
            <a:spLocks/>
          </p:cNvSpPr>
          <p:nvPr/>
        </p:nvSpPr>
        <p:spPr bwMode="auto">
          <a:xfrm>
            <a:off x="0" y="1296012"/>
            <a:ext cx="45339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496888">
              <a:lnSpc>
                <a:spcPct val="90000"/>
              </a:lnSpc>
              <a:spcBef>
                <a:spcPts val="513"/>
              </a:spcBef>
              <a:buClr>
                <a:srgbClr val="A886E0"/>
              </a:buClr>
              <a:buSzPct val="69000"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Is the water at your site salty from the Atlantic ?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Fresh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from the Adirondacks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and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upper tributaries? Or is it brackish (a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mix of salt and freshwater)?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" charset="0"/>
              <a:ea typeface="ＭＳ Ｐゴシック" charset="0"/>
              <a:cs typeface="Palatino" charset="0"/>
              <a:sym typeface="Palatino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autoUpdateAnimBg="0"/>
      <p:bldP spid="5124" grpId="0" autoUpdateAnimBg="0"/>
      <p:bldP spid="5125" grpId="0" autoUpdateAnimBg="0"/>
      <p:bldP spid="5126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463225" y="152400"/>
            <a:ext cx="8215312" cy="685800"/>
          </a:xfrm>
          <a:ln/>
        </p:spPr>
        <p:txBody>
          <a:bodyPr rIns="132080"/>
          <a:lstStyle/>
          <a:p>
            <a:r>
              <a:rPr lang="en-US" sz="4000" dirty="0">
                <a:solidFill>
                  <a:srgbClr val="FFC000"/>
                </a:solidFill>
              </a:rPr>
              <a:t>Physical Environments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-5400000">
            <a:off x="-483824" y="1458816"/>
            <a:ext cx="3314243" cy="237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4"/>
          <p:cNvSpPr>
            <a:spLocks/>
          </p:cNvSpPr>
          <p:nvPr/>
        </p:nvSpPr>
        <p:spPr bwMode="auto">
          <a:xfrm>
            <a:off x="2667000" y="1016303"/>
            <a:ext cx="3731276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900"/>
              </a:spcBef>
            </a:pPr>
            <a:r>
              <a:rPr lang="en-US" dirty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Assess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physical conditions at your site. Is it:</a:t>
            </a:r>
            <a:endParaRPr lang="en-US" dirty="0">
              <a:solidFill>
                <a:schemeClr val="tx1"/>
              </a:solidFill>
              <a:latin typeface="+mn-lt"/>
              <a:ea typeface="ＭＳ Ｐゴシック" charset="0"/>
              <a:cs typeface="Times" charset="0"/>
            </a:endParaRPr>
          </a:p>
          <a:p>
            <a:pPr marL="382588" indent="-342900">
              <a:spcBef>
                <a:spcPts val="145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a marsh?</a:t>
            </a:r>
          </a:p>
          <a:p>
            <a:pPr marL="382588" indent="-342900">
              <a:spcBef>
                <a:spcPts val="145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a pier?</a:t>
            </a:r>
            <a:endParaRPr lang="en-US" dirty="0">
              <a:solidFill>
                <a:schemeClr val="tx1"/>
              </a:solidFill>
              <a:latin typeface="+mn-lt"/>
              <a:ea typeface="ＭＳ Ｐゴシック" charset="0"/>
              <a:cs typeface="Times" charset="0"/>
            </a:endParaRPr>
          </a:p>
          <a:p>
            <a:pPr marL="382588" indent="-342900">
              <a:spcBef>
                <a:spcPts val="145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a sandy beach?</a:t>
            </a:r>
          </a:p>
          <a:p>
            <a:pPr marL="382588" indent="-342900">
              <a:spcBef>
                <a:spcPts val="145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lined with rip-rap?</a:t>
            </a:r>
          </a:p>
          <a:p>
            <a:pPr marL="39688">
              <a:spcBef>
                <a:spcPts val="1450"/>
              </a:spcBef>
            </a:pPr>
            <a:endParaRPr lang="en-US" dirty="0">
              <a:solidFill>
                <a:schemeClr val="tx1"/>
              </a:solidFill>
              <a:latin typeface="+mn-lt"/>
              <a:ea typeface="ＭＳ Ｐゴシック" charset="0"/>
              <a:cs typeface="Time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1743" y="1028241"/>
            <a:ext cx="2342257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304840"/>
            <a:ext cx="4495551" cy="2476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3589" y="4304840"/>
            <a:ext cx="4680411" cy="247696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752600"/>
            <a:ext cx="8832272" cy="502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3736" y="96245"/>
            <a:ext cx="8229600" cy="1663700"/>
          </a:xfrm>
          <a:ln/>
        </p:spPr>
        <p:txBody>
          <a:bodyPr rIns="132080"/>
          <a:lstStyle/>
          <a:p>
            <a:r>
              <a:rPr lang="en-US" sz="4000" dirty="0">
                <a:solidFill>
                  <a:srgbClr val="FFC000"/>
                </a:solidFill>
              </a:rPr>
              <a:t>We will describe habitats and identify plants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4800" y="1524000"/>
            <a:ext cx="4724400" cy="348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/>
          </p:cNvSpPr>
          <p:nvPr/>
        </p:nvSpPr>
        <p:spPr bwMode="auto">
          <a:xfrm>
            <a:off x="990600" y="126860"/>
            <a:ext cx="71628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Describing your site 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so that other classes can visualize it  </a:t>
            </a: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" charset="0"/>
              <a:ea typeface="ＭＳ Ｐゴシック" charset="0"/>
              <a:cs typeface="Palatino" charset="0"/>
              <a:sym typeface="Palatino" charset="0"/>
            </a:endParaRPr>
          </a:p>
        </p:txBody>
      </p:sp>
      <p:sp>
        <p:nvSpPr>
          <p:cNvPr id="39939" name="Rectangle 3"/>
          <p:cNvSpPr>
            <a:spLocks/>
          </p:cNvSpPr>
          <p:nvPr/>
        </p:nvSpPr>
        <p:spPr bwMode="auto">
          <a:xfrm>
            <a:off x="304800" y="5051384"/>
            <a:ext cx="4419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200"/>
              </a:spcBef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This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site is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on the Harlem River in Manhattan. Would the water be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salty or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fresh? How might salinity and the presence of marsh plants influence the species of fish found here?</a:t>
            </a:r>
            <a:endParaRPr lang="en-US" sz="2000" dirty="0">
              <a:solidFill>
                <a:schemeClr val="tx1"/>
              </a:solidFill>
              <a:latin typeface="+mn-lt"/>
              <a:ea typeface="ＭＳ Ｐゴシック" charset="0"/>
              <a:cs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41943" y="2023651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Your description can help explain some of your data.</a:t>
            </a:r>
            <a:endParaRPr lang="en-US" dirty="0"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046643" y="4111584"/>
            <a:ext cx="3810000" cy="2540000"/>
            <a:chOff x="5046643" y="4111584"/>
            <a:chExt cx="3810000" cy="2540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6643" y="4111584"/>
              <a:ext cx="3810000" cy="2540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465974" y="6282252"/>
              <a:ext cx="2390669" cy="36933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i="1" dirty="0" smtClean="0">
                  <a:latin typeface="+mn-lt"/>
                </a:rPr>
                <a:t>Lots of </a:t>
              </a:r>
              <a:r>
                <a:rPr lang="en-US" sz="1800" i="1" dirty="0" err="1" smtClean="0">
                  <a:latin typeface="+mn-lt"/>
                </a:rPr>
                <a:t>mummichogs</a:t>
              </a:r>
              <a:r>
                <a:rPr lang="en-US" sz="1800" i="1" dirty="0" smtClean="0">
                  <a:latin typeface="+mn-lt"/>
                </a:rPr>
                <a:t>!</a:t>
              </a:r>
              <a:endParaRPr lang="en-US" sz="1800" i="1" dirty="0">
                <a:latin typeface="+mn-lt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14400" y="228600"/>
            <a:ext cx="7239000" cy="517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Rectangle 2"/>
          <p:cNvSpPr>
            <a:spLocks/>
          </p:cNvSpPr>
          <p:nvPr/>
        </p:nvSpPr>
        <p:spPr bwMode="auto">
          <a:xfrm>
            <a:off x="571500" y="5486400"/>
            <a:ext cx="7924800" cy="120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This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is the beach at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Kowawese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, located at River Mile 58 near Newburgh.  How would this site be different from the one in the previous slide? What might be caught here?</a:t>
            </a:r>
            <a:endParaRPr lang="en-US" dirty="0">
              <a:solidFill>
                <a:schemeClr val="tx1"/>
              </a:solidFill>
              <a:latin typeface="+mn-lt"/>
              <a:ea typeface="ＭＳ Ｐゴシック" charset="0"/>
              <a:cs typeface="Times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01944" y="2971801"/>
            <a:ext cx="3451456" cy="2427524"/>
            <a:chOff x="4701944" y="2971801"/>
            <a:chExt cx="3451456" cy="242752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1944" y="2971801"/>
              <a:ext cx="3451456" cy="242752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867400" y="3048000"/>
              <a:ext cx="16286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i="1" dirty="0" err="1" smtClean="0">
                  <a:latin typeface="+mn-lt"/>
                </a:rPr>
                <a:t>spottail</a:t>
              </a:r>
              <a:r>
                <a:rPr lang="en-US" sz="1600" i="1" dirty="0" smtClean="0">
                  <a:latin typeface="+mn-lt"/>
                </a:rPr>
                <a:t> shiners</a:t>
              </a:r>
              <a:endParaRPr lang="en-US" sz="1600" i="1" dirty="0">
                <a:latin typeface="+mn-lt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762"/>
            <a:ext cx="8001000" cy="1175438"/>
          </a:xfrm>
          <a:ln/>
        </p:spPr>
        <p:txBody>
          <a:bodyPr rIns="132080"/>
          <a:lstStyle/>
          <a:p>
            <a:r>
              <a:rPr lang="en-US" sz="4000" dirty="0">
                <a:solidFill>
                  <a:srgbClr val="FFC000"/>
                </a:solidFill>
              </a:rPr>
              <a:t>Shipping on the </a:t>
            </a:r>
            <a:r>
              <a:rPr lang="en-US" sz="4000" dirty="0" smtClean="0">
                <a:solidFill>
                  <a:srgbClr val="FFC000"/>
                </a:solidFill>
              </a:rPr>
              <a:t>River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2008799"/>
            <a:ext cx="5295900" cy="374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/>
          </p:cNvSpPr>
          <p:nvPr/>
        </p:nvSpPr>
        <p:spPr bwMode="auto">
          <a:xfrm>
            <a:off x="1257300" y="1170599"/>
            <a:ext cx="640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450"/>
              </a:spcBef>
            </a:pPr>
            <a:r>
              <a:rPr lang="en-US" dirty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The river is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used by large ships, tugboats, and barges.  Record their passage by your site.</a:t>
            </a:r>
            <a:endParaRPr lang="en-US" dirty="0">
              <a:solidFill>
                <a:schemeClr val="tx1"/>
              </a:solidFill>
              <a:latin typeface="+mn-lt"/>
              <a:ea typeface="ＭＳ Ｐゴシック" charset="0"/>
              <a:cs typeface="Times" charset="0"/>
            </a:endParaRPr>
          </a:p>
        </p:txBody>
      </p:sp>
      <p:sp>
        <p:nvSpPr>
          <p:cNvPr id="41988" name="Rectangle 4"/>
          <p:cNvSpPr>
            <a:spLocks/>
          </p:cNvSpPr>
          <p:nvPr/>
        </p:nvSpPr>
        <p:spPr bwMode="auto">
          <a:xfrm>
            <a:off x="1066800" y="5906555"/>
            <a:ext cx="6781800" cy="93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450"/>
              </a:spcBef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If other sites report the same vessels, you will be able to calculate how fast they were going.</a:t>
            </a:r>
            <a:endParaRPr lang="en-US" dirty="0">
              <a:solidFill>
                <a:schemeClr val="tx1"/>
              </a:solidFill>
              <a:latin typeface="+mn-lt"/>
              <a:ea typeface="ＭＳ Ｐゴシック" charset="0"/>
              <a:cs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0488"/>
            <a:ext cx="8229600" cy="1084262"/>
          </a:xfrm>
          <a:ln/>
        </p:spPr>
        <p:txBody>
          <a:bodyPr rIns="132080"/>
          <a:lstStyle/>
          <a:p>
            <a:r>
              <a:rPr lang="en-US" sz="4000" dirty="0">
                <a:solidFill>
                  <a:srgbClr val="FFC000"/>
                </a:solidFill>
              </a:rPr>
              <a:t>Journaling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599" y="1355993"/>
            <a:ext cx="3827902" cy="5089257"/>
          </a:xfrm>
          <a:ln/>
        </p:spPr>
        <p:txBody>
          <a:bodyPr rIns="132080"/>
          <a:lstStyle/>
          <a:p>
            <a:pPr marL="39688" indent="0">
              <a:buNone/>
            </a:pPr>
            <a:r>
              <a:rPr lang="en-US" sz="2800" dirty="0" smtClean="0"/>
              <a:t>Write down observations </a:t>
            </a:r>
            <a:r>
              <a:rPr lang="en-US" sz="2800" dirty="0"/>
              <a:t>about what you see and what might have influenced your </a:t>
            </a:r>
            <a:r>
              <a:rPr lang="en-US" sz="2800" dirty="0" smtClean="0"/>
              <a:t>findings. Make </a:t>
            </a:r>
            <a:r>
              <a:rPr lang="en-US" sz="2800" dirty="0"/>
              <a:t>a sketch. This </a:t>
            </a:r>
            <a:r>
              <a:rPr lang="en-US" sz="2800" dirty="0" smtClean="0"/>
              <a:t>is scientific </a:t>
            </a:r>
            <a:r>
              <a:rPr lang="en-US" sz="2800" dirty="0"/>
              <a:t>journaling, a key part of scientific data collection.  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56501" y="1371600"/>
            <a:ext cx="5004711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4" name="Picture 8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1" y="2209800"/>
            <a:ext cx="2712584" cy="3919129"/>
          </a:xfrm>
        </p:spPr>
      </p:pic>
      <p:sp>
        <p:nvSpPr>
          <p:cNvPr id="101389" name="Text Box 13"/>
          <p:cNvSpPr txBox="1">
            <a:spLocks noGrp="1" noChangeArrowheads="1"/>
          </p:cNvSpPr>
          <p:nvPr>
            <p:ph type="title"/>
          </p:nvPr>
        </p:nvSpPr>
        <p:spPr>
          <a:xfrm>
            <a:off x="1219200" y="903986"/>
            <a:ext cx="6781800" cy="1094642"/>
          </a:xfrm>
          <a:noFill/>
          <a:ln/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 smtClean="0">
                <a:solidFill>
                  <a:schemeClr val="tx1"/>
                </a:solidFill>
                <a:effectLst/>
                <a:latin typeface="+mn-lt"/>
              </a:rPr>
              <a:t>After all your hard work, make sure your results are sent in to be shared with other classes!</a:t>
            </a:r>
            <a:endParaRPr lang="en-US" sz="2400" b="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2057400" y="0"/>
            <a:ext cx="5105400" cy="108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>
            <a:lvl1pPr marL="39688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  <a:sym typeface="Palatino" charset="0"/>
              </a:defRPr>
            </a:lvl1pPr>
            <a:lvl2pPr marL="39688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ヒラギノ明朝 ProN W6" charset="0"/>
                <a:cs typeface="ヒラギノ明朝 ProN W6" charset="0"/>
                <a:sym typeface="Palatino" charset="0"/>
              </a:defRPr>
            </a:lvl2pPr>
            <a:lvl3pPr marL="39688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ヒラギノ明朝 ProN W6" charset="0"/>
                <a:cs typeface="ヒラギノ明朝 ProN W6" charset="0"/>
                <a:sym typeface="Palatino" charset="0"/>
              </a:defRPr>
            </a:lvl3pPr>
            <a:lvl4pPr marL="39688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ヒラギノ明朝 ProN W6" charset="0"/>
                <a:cs typeface="ヒラギノ明朝 ProN W6" charset="0"/>
                <a:sym typeface="Palatino" charset="0"/>
              </a:defRPr>
            </a:lvl4pPr>
            <a:lvl5pPr marL="39688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ヒラギノ明朝 ProN W6" charset="0"/>
                <a:cs typeface="ヒラギノ明朝 ProN W6" charset="0"/>
                <a:sym typeface="Palatino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ヒラギノ明朝 ProN W6" charset="0"/>
                <a:cs typeface="ヒラギノ明朝 ProN W6" charset="0"/>
                <a:sym typeface="Palatino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ヒラギノ明朝 ProN W6" charset="0"/>
                <a:cs typeface="ヒラギノ明朝 ProN W6" charset="0"/>
                <a:sym typeface="Palatino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ヒラギノ明朝 ProN W6" charset="0"/>
                <a:cs typeface="ヒラギノ明朝 ProN W6" charset="0"/>
                <a:sym typeface="Palatino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ヒラギノ明朝 ProN W6" charset="0"/>
                <a:cs typeface="ヒラギノ明朝 ProN W6" charset="0"/>
                <a:sym typeface="Palatino" charset="0"/>
              </a:defRPr>
            </a:lvl9pPr>
          </a:lstStyle>
          <a:p>
            <a:r>
              <a:rPr lang="en-US" sz="4000" kern="0" dirty="0" smtClean="0">
                <a:solidFill>
                  <a:srgbClr val="FFC000"/>
                </a:solidFill>
              </a:rPr>
              <a:t>Report your data!</a:t>
            </a:r>
            <a:endParaRPr lang="en-US" sz="4000" kern="0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43" t="-16327" r="10204" b="16327"/>
          <a:stretch/>
        </p:blipFill>
        <p:spPr>
          <a:xfrm>
            <a:off x="2864985" y="1456493"/>
            <a:ext cx="61722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94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40916" y="228600"/>
            <a:ext cx="8414564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50000"/>
              </a:spcBef>
              <a:defRPr sz="1400" baseline="-25000">
                <a:solidFill>
                  <a:srgbClr val="014EA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400" baseline="-25000">
                <a:solidFill>
                  <a:srgbClr val="014EA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400" baseline="-25000">
                <a:solidFill>
                  <a:srgbClr val="014EA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400" baseline="-25000">
                <a:solidFill>
                  <a:srgbClr val="014EA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400" baseline="-25000">
                <a:solidFill>
                  <a:srgbClr val="014EA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aseline="-25000">
                <a:solidFill>
                  <a:srgbClr val="014EA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aseline="-25000">
                <a:solidFill>
                  <a:srgbClr val="014EA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aseline="-25000">
                <a:solidFill>
                  <a:srgbClr val="014EA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aseline="-25000">
                <a:solidFill>
                  <a:srgbClr val="014EA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4000" b="1" baseline="0" dirty="0" smtClean="0">
                <a:solidFill>
                  <a:srgbClr val="FFC000"/>
                </a:solidFill>
                <a:latin typeface="+mn-lt"/>
              </a:rPr>
              <a:t>Compare your results to data from HRECOS</a:t>
            </a:r>
            <a:endParaRPr lang="en-US" altLang="en-US" sz="4000" b="1" baseline="0" dirty="0">
              <a:solidFill>
                <a:srgbClr val="FFC000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altLang="en-US" sz="2400" baseline="0" dirty="0">
                <a:solidFill>
                  <a:srgbClr val="FFC000"/>
                </a:solidFill>
                <a:latin typeface="+mn-lt"/>
              </a:rPr>
              <a:t>Hudson River Environmental Conditions Observing System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56" y="1905000"/>
            <a:ext cx="7441283" cy="465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0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54488" y="228600"/>
            <a:ext cx="8576408" cy="64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600" b="1">
                <a:solidFill>
                  <a:srgbClr val="FFFF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 b="1">
                <a:solidFill>
                  <a:srgbClr val="FFFF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 b="1">
                <a:solidFill>
                  <a:srgbClr val="FFFF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 b="1">
                <a:solidFill>
                  <a:srgbClr val="FFFF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 b="1">
                <a:solidFill>
                  <a:srgbClr val="FFFF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FFC000"/>
                </a:solidFill>
                <a:latin typeface="+mn-lt"/>
                <a:hlinkClick r:id="rId2"/>
              </a:rPr>
              <a:t>HRECOS</a:t>
            </a:r>
            <a:r>
              <a:rPr lang="en-US" altLang="en-US" sz="4000" dirty="0">
                <a:solidFill>
                  <a:srgbClr val="FFC000"/>
                </a:solidFill>
                <a:latin typeface="+mn-lt"/>
              </a:rPr>
              <a:t> Current Conditions page</a:t>
            </a:r>
            <a:endParaRPr lang="en-US" altLang="en-US" sz="4000" b="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8196" name="Rectangle 4"/>
          <p:cNvSpPr>
            <a:spLocks noRot="1" noChangeArrowheads="1"/>
          </p:cNvSpPr>
          <p:nvPr/>
        </p:nvSpPr>
        <p:spPr bwMode="auto">
          <a:xfrm>
            <a:off x="330688" y="5410200"/>
            <a:ext cx="842400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600" b="1">
                <a:solidFill>
                  <a:srgbClr val="FFFF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 b="1">
                <a:solidFill>
                  <a:srgbClr val="FFFF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 b="1">
                <a:solidFill>
                  <a:srgbClr val="FFFF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 b="1">
                <a:solidFill>
                  <a:srgbClr val="FFFF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 b="1">
                <a:solidFill>
                  <a:srgbClr val="FFFF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dirty="0">
                <a:solidFill>
                  <a:schemeClr val="tx1"/>
                </a:solidFill>
                <a:latin typeface="+mn-lt"/>
              </a:rPr>
              <a:t>Use dropdown menus to choose station, parameter, etc. Choose Units and whether to plot </a:t>
            </a:r>
            <a:r>
              <a:rPr lang="en-US" altLang="en-US" sz="2000" b="0" dirty="0" err="1">
                <a:solidFill>
                  <a:schemeClr val="tx1"/>
                </a:solidFill>
                <a:latin typeface="+mn-lt"/>
              </a:rPr>
              <a:t>Continous</a:t>
            </a:r>
            <a:r>
              <a:rPr lang="en-US" altLang="en-US" sz="2000" b="0" dirty="0">
                <a:solidFill>
                  <a:schemeClr val="tx1"/>
                </a:solidFill>
                <a:latin typeface="+mn-lt"/>
              </a:rPr>
              <a:t> readings or Daily averages. Use Start Date/End Date or Set Start/Set End to choose dates (within limits - click ? for more details). Plot one parameter or compare two in one graph.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 rotWithShape="1">
          <a:blip r:embed="rId3"/>
          <a:srcRect l="4781" r="4516" b="11261"/>
          <a:stretch/>
        </p:blipFill>
        <p:spPr>
          <a:xfrm>
            <a:off x="1189892" y="1029215"/>
            <a:ext cx="6705600" cy="414528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 rotWithShape="1">
          <a:blip r:embed="rId4"/>
          <a:srcRect l="4933" r="4631" b="11274"/>
          <a:stretch/>
        </p:blipFill>
        <p:spPr>
          <a:xfrm>
            <a:off x="1189892" y="1035505"/>
            <a:ext cx="6705600" cy="414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8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54488" y="228600"/>
            <a:ext cx="8576408" cy="64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600" b="1">
                <a:solidFill>
                  <a:srgbClr val="FFFF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 b="1">
                <a:solidFill>
                  <a:srgbClr val="FFFF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 b="1">
                <a:solidFill>
                  <a:srgbClr val="FFFF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 b="1">
                <a:solidFill>
                  <a:srgbClr val="FFFF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 b="1">
                <a:solidFill>
                  <a:srgbClr val="FFFF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dirty="0" smtClean="0">
                <a:solidFill>
                  <a:srgbClr val="FFC000"/>
                </a:solidFill>
                <a:latin typeface="+mn-lt"/>
              </a:rPr>
              <a:t>And one last piece about the day…</a:t>
            </a:r>
            <a:endParaRPr lang="en-US" altLang="en-US" sz="4000" b="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8196" name="Rectangle 4"/>
          <p:cNvSpPr>
            <a:spLocks noRot="1" noChangeArrowheads="1"/>
          </p:cNvSpPr>
          <p:nvPr/>
        </p:nvSpPr>
        <p:spPr bwMode="auto">
          <a:xfrm>
            <a:off x="3962400" y="5698501"/>
            <a:ext cx="198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600" b="1">
                <a:solidFill>
                  <a:srgbClr val="FFFF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 b="1">
                <a:solidFill>
                  <a:srgbClr val="FFFF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 b="1">
                <a:solidFill>
                  <a:srgbClr val="FFFF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 b="1">
                <a:solidFill>
                  <a:srgbClr val="FFFF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 b="1">
                <a:solidFill>
                  <a:srgbClr val="FFFF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dirty="0" smtClean="0">
                <a:solidFill>
                  <a:schemeClr val="tx1"/>
                </a:solidFill>
                <a:latin typeface="+mn-lt"/>
              </a:rPr>
              <a:t>HAVE FUN!!</a:t>
            </a:r>
            <a:endParaRPr lang="en-US" altLang="en-US" sz="20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2" descr="C:\Documents and Settings\Chris\My Documents\BOWSER\Bowser Documents\Day_in_the_Life\2013_Day_Life\PHOTOS\StuyvLanding_Ju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696200" cy="514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48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288274" y="-64110"/>
            <a:ext cx="8744639" cy="1651000"/>
          </a:xfrm>
          <a:ln/>
        </p:spPr>
        <p:txBody>
          <a:bodyPr rIns="132080"/>
          <a:lstStyle/>
          <a:p>
            <a:r>
              <a:rPr lang="en-US" sz="4000" dirty="0">
                <a:solidFill>
                  <a:srgbClr val="FFCC00"/>
                </a:solidFill>
                <a:effectLst/>
                <a:cs typeface="Times" charset="0"/>
                <a:sym typeface="Times" charset="0"/>
              </a:rPr>
              <a:t>Will </a:t>
            </a:r>
            <a:r>
              <a:rPr lang="en-US" sz="4000" dirty="0" smtClean="0">
                <a:solidFill>
                  <a:srgbClr val="FFCC00"/>
                </a:solidFill>
                <a:effectLst/>
                <a:cs typeface="Times" charset="0"/>
                <a:sym typeface="Times" charset="0"/>
              </a:rPr>
              <a:t>data from </a:t>
            </a:r>
            <a:r>
              <a:rPr lang="en-US" sz="4000" dirty="0">
                <a:solidFill>
                  <a:srgbClr val="FFCC00"/>
                </a:solidFill>
                <a:effectLst/>
                <a:cs typeface="Times" charset="0"/>
                <a:sym typeface="Times" charset="0"/>
              </a:rPr>
              <a:t>your site match data from other sites on the river?</a:t>
            </a:r>
            <a:r>
              <a:rPr lang="en-US" sz="4000" dirty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5794" y="1981200"/>
            <a:ext cx="4114800" cy="3200400"/>
          </a:xfrm>
          <a:ln/>
        </p:spPr>
        <p:txBody>
          <a:bodyPr rIns="132080"/>
          <a:lstStyle/>
          <a:p>
            <a:pPr>
              <a:lnSpc>
                <a:spcPct val="90000"/>
              </a:lnSpc>
            </a:pPr>
            <a:r>
              <a:rPr lang="en-US" sz="2400" dirty="0"/>
              <a:t>How do you think your area may differ from other areas on the river? </a:t>
            </a: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Do you think your data might be different </a:t>
            </a:r>
            <a:r>
              <a:rPr lang="en-US" sz="2400" dirty="0">
                <a:solidFill>
                  <a:srgbClr val="FFCC00"/>
                </a:solidFill>
              </a:rPr>
              <a:t>this year</a:t>
            </a:r>
            <a:r>
              <a:rPr lang="en-US" sz="2400" dirty="0"/>
              <a:t> from </a:t>
            </a:r>
            <a:r>
              <a:rPr lang="en-US" sz="2400" dirty="0">
                <a:solidFill>
                  <a:srgbClr val="FFCC00"/>
                </a:solidFill>
              </a:rPr>
              <a:t>last year</a:t>
            </a:r>
            <a:r>
              <a:rPr lang="en-US" sz="2400" dirty="0"/>
              <a:t>?  What might be different?</a:t>
            </a:r>
          </a:p>
        </p:txBody>
      </p:sp>
      <p:sp>
        <p:nvSpPr>
          <p:cNvPr id="6147" name="Rectangle 3"/>
          <p:cNvSpPr>
            <a:spLocks/>
          </p:cNvSpPr>
          <p:nvPr/>
        </p:nvSpPr>
        <p:spPr bwMode="auto">
          <a:xfrm>
            <a:off x="567829" y="5795868"/>
            <a:ext cx="4278216" cy="64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1800" dirty="0" smtClean="0">
                <a:solidFill>
                  <a:schemeClr val="tx1"/>
                </a:solidFill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This student </a:t>
            </a:r>
            <a:r>
              <a:rPr lang="en-US" sz="1800" dirty="0">
                <a:solidFill>
                  <a:schemeClr val="tx1"/>
                </a:solidFill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is collecting a sediment core or sample from the bottom of the river.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05400" y="1630727"/>
            <a:ext cx="3581400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362200"/>
            <a:ext cx="4038600" cy="4495800"/>
          </a:xfrm>
          <a:ln/>
        </p:spPr>
        <p:txBody>
          <a:bodyPr rIns="132080"/>
          <a:lstStyle/>
          <a:p>
            <a:pPr marL="39688" indent="0">
              <a:lnSpc>
                <a:spcPct val="90000"/>
              </a:lnSpc>
              <a:buNone/>
            </a:pPr>
            <a:r>
              <a:rPr lang="en-US" sz="2400" dirty="0"/>
              <a:t>You will be collecting data and comparing your </a:t>
            </a:r>
            <a:r>
              <a:rPr lang="en-US" sz="2400" dirty="0" smtClean="0"/>
              <a:t>predictions </a:t>
            </a:r>
            <a:r>
              <a:rPr lang="en-US" sz="2400" dirty="0"/>
              <a:t>to:</a:t>
            </a:r>
          </a:p>
          <a:p>
            <a:pPr marL="433388">
              <a:lnSpc>
                <a:spcPct val="90000"/>
              </a:lnSpc>
            </a:pPr>
            <a:r>
              <a:rPr lang="en-US" sz="2000" dirty="0"/>
              <a:t>Current data YOU collect </a:t>
            </a:r>
          </a:p>
          <a:p>
            <a:pPr marL="433388">
              <a:lnSpc>
                <a:spcPct val="90000"/>
              </a:lnSpc>
            </a:pPr>
            <a:r>
              <a:rPr lang="en-US" sz="2000" dirty="0"/>
              <a:t>Current data collected by students at OTHER sites </a:t>
            </a:r>
          </a:p>
          <a:p>
            <a:pPr marL="433388">
              <a:lnSpc>
                <a:spcPct val="90000"/>
              </a:lnSpc>
            </a:pPr>
            <a:r>
              <a:rPr lang="en-US" sz="2000" dirty="0"/>
              <a:t>Prior data from the EARLIER years </a:t>
            </a:r>
            <a:r>
              <a:rPr lang="en-US" sz="2000" dirty="0" err="1" smtClean="0">
                <a:hlinkClick r:id="rId2"/>
              </a:rPr>
              <a:t>www.ldeo.columbia.edu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err="1" smtClean="0">
                <a:hlinkClick r:id="rId2"/>
              </a:rPr>
              <a:t>dayinthelife</a:t>
            </a:r>
            <a:endParaRPr lang="en-US" sz="2000" dirty="0" smtClean="0"/>
          </a:p>
          <a:p>
            <a:pPr marL="433388">
              <a:lnSpc>
                <a:spcPct val="90000"/>
              </a:lnSpc>
            </a:pPr>
            <a:r>
              <a:rPr lang="en-US" sz="2000" dirty="0" smtClean="0"/>
              <a:t>The HRECOS real time monitoring system </a:t>
            </a:r>
            <a:r>
              <a:rPr lang="en-US" sz="2000" dirty="0" smtClean="0">
                <a:hlinkClick r:id="rId3"/>
              </a:rPr>
              <a:t>www.hrecos.org</a:t>
            </a:r>
            <a:r>
              <a:rPr lang="en-US" sz="2000" dirty="0" smtClean="0"/>
              <a:t>/</a:t>
            </a:r>
          </a:p>
          <a:p>
            <a:pPr marL="1182688" lvl="2">
              <a:lnSpc>
                <a:spcPct val="90000"/>
              </a:lnSpc>
            </a:pPr>
            <a:endParaRPr lang="en-US" sz="1800" dirty="0"/>
          </a:p>
        </p:txBody>
      </p:sp>
      <p:sp>
        <p:nvSpPr>
          <p:cNvPr id="7172" name="Rectangle 4"/>
          <p:cNvSpPr>
            <a:spLocks/>
          </p:cNvSpPr>
          <p:nvPr/>
        </p:nvSpPr>
        <p:spPr bwMode="auto">
          <a:xfrm>
            <a:off x="1193800" y="114300"/>
            <a:ext cx="7010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sz="40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Looking for TRENDS &amp; </a:t>
            </a:r>
          </a:p>
          <a:p>
            <a:pPr marL="39688" algn="ctr"/>
            <a:r>
              <a:rPr lang="en-US" sz="40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learning about a </a:t>
            </a:r>
            <a:r>
              <a:rPr lang="en-US" sz="40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SYSTEM</a:t>
            </a:r>
          </a:p>
        </p:txBody>
      </p:sp>
      <p:sp>
        <p:nvSpPr>
          <p:cNvPr id="7174" name="Rectangle 6"/>
          <p:cNvSpPr>
            <a:spLocks/>
          </p:cNvSpPr>
          <p:nvPr/>
        </p:nvSpPr>
        <p:spPr bwMode="auto">
          <a:xfrm>
            <a:off x="1343537" y="1459163"/>
            <a:ext cx="5638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954088">
              <a:spcBef>
                <a:spcPts val="513"/>
              </a:spcBef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* Trends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show patterns over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time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" charset="0"/>
              <a:ea typeface="ＭＳ Ｐゴシック" charset="0"/>
              <a:cs typeface="Palatino" charset="0"/>
              <a:sym typeface="Palatino" charset="0"/>
            </a:endParaRPr>
          </a:p>
        </p:txBody>
      </p:sp>
      <p:sp>
        <p:nvSpPr>
          <p:cNvPr id="7175" name="Rectangle 7"/>
          <p:cNvSpPr>
            <a:spLocks/>
          </p:cNvSpPr>
          <p:nvPr/>
        </p:nvSpPr>
        <p:spPr bwMode="auto">
          <a:xfrm>
            <a:off x="2286000" y="1917237"/>
            <a:ext cx="426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300"/>
              </a:spcBef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* Systems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show relationships</a:t>
            </a:r>
          </a:p>
        </p:txBody>
      </p:sp>
      <p:sp>
        <p:nvSpPr>
          <p:cNvPr id="7176" name="Rectangle 8"/>
          <p:cNvSpPr>
            <a:spLocks/>
          </p:cNvSpPr>
          <p:nvPr/>
        </p:nvSpPr>
        <p:spPr bwMode="auto">
          <a:xfrm>
            <a:off x="4843955" y="6153773"/>
            <a:ext cx="35439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 anchorCtr="1">
            <a:spAutoFit/>
          </a:bodyPr>
          <a:lstStyle/>
          <a:p>
            <a:pPr marL="39688" algn="ctr"/>
            <a:r>
              <a:rPr lang="en-US" sz="1800" dirty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These students are using a seine </a:t>
            </a:r>
          </a:p>
          <a:p>
            <a:pPr marL="39688" algn="ctr"/>
            <a:r>
              <a:rPr lang="en-US" sz="1800" dirty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net to catch fish in the Hudson.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228" y="2584066"/>
            <a:ext cx="4751372" cy="354032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build="p" autoUpdateAnimBg="0"/>
      <p:bldP spid="7175" grpId="0" build="p" autoUpdateAnimBg="0"/>
      <p:bldP spid="717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19254"/>
            <a:ext cx="8229600" cy="1141412"/>
          </a:xfrm>
          <a:ln/>
        </p:spPr>
        <p:txBody>
          <a:bodyPr rIns="132080"/>
          <a:lstStyle/>
          <a:p>
            <a:r>
              <a:rPr lang="en-US" sz="4000" dirty="0">
                <a:solidFill>
                  <a:srgbClr val="FFC000"/>
                </a:solidFill>
              </a:rPr>
              <a:t>So what are we doing today?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9360" y="4038600"/>
            <a:ext cx="3464907" cy="259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182" y="1219200"/>
            <a:ext cx="3579259" cy="256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5920" y="4038600"/>
            <a:ext cx="3533425" cy="261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HoaHingHPIM3608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3115" y="1219200"/>
            <a:ext cx="3437467" cy="256835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868362"/>
          </a:xfrm>
          <a:ln/>
        </p:spPr>
        <p:txBody>
          <a:bodyPr rIns="132080"/>
          <a:lstStyle/>
          <a:p>
            <a:r>
              <a:rPr lang="en-US" sz="4000" dirty="0">
                <a:solidFill>
                  <a:srgbClr val="FFCC00"/>
                </a:solidFill>
              </a:rPr>
              <a:t>Let</a:t>
            </a:r>
            <a:r>
              <a:rPr lang="ja-JP" altLang="en-US" sz="4000" dirty="0">
                <a:solidFill>
                  <a:srgbClr val="FFCC00"/>
                </a:solidFill>
                <a:latin typeface="Arial"/>
              </a:rPr>
              <a:t>’</a:t>
            </a:r>
            <a:r>
              <a:rPr lang="en-US" sz="4000" dirty="0">
                <a:solidFill>
                  <a:srgbClr val="FFCC00"/>
                </a:solidFill>
              </a:rPr>
              <a:t>s find out about </a:t>
            </a:r>
            <a:r>
              <a:rPr lang="en-US" sz="4000" dirty="0" smtClean="0">
                <a:solidFill>
                  <a:srgbClr val="FFCC00"/>
                </a:solidFill>
              </a:rPr>
              <a:t>the </a:t>
            </a:r>
            <a:r>
              <a:rPr lang="en-US" sz="4000" dirty="0">
                <a:solidFill>
                  <a:srgbClr val="FFCC00"/>
                </a:solidFill>
              </a:rPr>
              <a:t>Estuary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300" y="1295400"/>
            <a:ext cx="4914900" cy="5194300"/>
          </a:xfrm>
          <a:ln/>
        </p:spPr>
        <p:txBody>
          <a:bodyPr rIns="132080"/>
          <a:lstStyle/>
          <a:p>
            <a:pPr>
              <a:lnSpc>
                <a:spcPct val="90000"/>
              </a:lnSpc>
            </a:pPr>
            <a:r>
              <a:rPr lang="en-US" sz="2400" dirty="0"/>
              <a:t>Are there tides and currents in the estuary?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How warm and </a:t>
            </a:r>
            <a:r>
              <a:rPr lang="en-US" sz="2400" dirty="0" smtClean="0"/>
              <a:t>turbid (clear) </a:t>
            </a:r>
            <a:r>
              <a:rPr lang="en-US" sz="2400" dirty="0"/>
              <a:t>is it?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Is there enough oxygen for a range of fish?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Are there plants where we are in the river?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What </a:t>
            </a:r>
            <a:r>
              <a:rPr lang="en-US" sz="2400" dirty="0"/>
              <a:t>does the bottom of the estuary look like </a:t>
            </a:r>
            <a:r>
              <a:rPr lang="en-US" sz="2400" dirty="0" smtClean="0"/>
              <a:t>at </a:t>
            </a:r>
            <a:r>
              <a:rPr lang="en-US" sz="2400" dirty="0"/>
              <a:t>your site?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Are there any ships using the </a:t>
            </a:r>
            <a:r>
              <a:rPr lang="en-US" sz="2400" dirty="0" smtClean="0"/>
              <a:t>river </a:t>
            </a:r>
            <a:r>
              <a:rPr lang="en-US" sz="2400" dirty="0"/>
              <a:t>for commerce?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3505200"/>
            <a:ext cx="4038600" cy="285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1219839"/>
            <a:ext cx="3256429" cy="21329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1200" y="3038717"/>
            <a:ext cx="22098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+mn-lt"/>
              </a:rPr>
              <a:t>pumpkinseed sunfish</a:t>
            </a:r>
            <a:endParaRPr lang="en-US" sz="1600" i="1" dirty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0" y="3886200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2400" b="0"/>
          </a:p>
          <a:p>
            <a:endParaRPr lang="en-US" sz="2400" b="0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838200" y="4419600"/>
            <a:ext cx="7191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b="0"/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 bwMode="auto">
          <a:xfrm>
            <a:off x="3638231" y="102441"/>
            <a:ext cx="1591311" cy="7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r>
              <a:rPr lang="en-US" sz="40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Tides</a:t>
            </a:r>
            <a:endParaRPr lang="en-US" sz="40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986" y="1408589"/>
            <a:ext cx="3532525" cy="5227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7271" y="1428904"/>
            <a:ext cx="3693553" cy="5209639"/>
          </a:xfrm>
          <a:prstGeom prst="rect">
            <a:avLst/>
          </a:prstGeom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04800" y="745881"/>
            <a:ext cx="86116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0" dirty="0" smtClean="0">
                <a:latin typeface="+mj-lt"/>
              </a:rPr>
              <a:t>Can </a:t>
            </a:r>
            <a:r>
              <a:rPr lang="en-US" sz="2800" b="0" dirty="0">
                <a:latin typeface="+mj-lt"/>
              </a:rPr>
              <a:t>a river have tides? </a:t>
            </a:r>
            <a:r>
              <a:rPr lang="en-US" sz="2800" b="0" dirty="0" smtClean="0">
                <a:latin typeface="+mj-lt"/>
              </a:rPr>
              <a:t>Aren’t tides just in the ocean?</a:t>
            </a:r>
            <a:endParaRPr lang="en-US" sz="2400" b="0" dirty="0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851370" y="4714391"/>
            <a:ext cx="3500259" cy="1938992"/>
          </a:xfrm>
          <a:prstGeom prst="rect">
            <a:avLst/>
          </a:prstGeom>
          <a:solidFill>
            <a:schemeClr val="bg1">
              <a:lumMod val="40000"/>
              <a:lumOff val="60000"/>
              <a:alpha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Tides make the water level in the ocean rise and fall. In </a:t>
            </a:r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</a:t>
            </a:r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river </a:t>
            </a:r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that is flat </a:t>
            </a:r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open to the sea, like </a:t>
            </a:r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Hudson, these ocean tides make the river water rise and fall too. </a:t>
            </a:r>
            <a:endParaRPr lang="en-U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4827271" y="5324405"/>
            <a:ext cx="3693553" cy="1323439"/>
          </a:xfrm>
          <a:prstGeom prst="rect">
            <a:avLst/>
          </a:prstGeom>
          <a:solidFill>
            <a:schemeClr val="bg1">
              <a:lumMod val="40000"/>
              <a:lumOff val="60000"/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 will see if the tide is </a:t>
            </a:r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rising </a:t>
            </a:r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 </a:t>
            </a:r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falling </a:t>
            </a:r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by measuring the </a:t>
            </a:r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height of </a:t>
            </a:r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water every half </a:t>
            </a:r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hour.</a:t>
            </a:r>
            <a:endParaRPr lang="en-U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4807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nimBg="1"/>
      <p:bldP spid="71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325120" y="723946"/>
            <a:ext cx="866521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+mj-lt"/>
              </a:rPr>
              <a:t>Tides make the water level rise and fall. Tides also create currents that move river water back and forth. Use a </a:t>
            </a:r>
            <a:r>
              <a:rPr lang="en-US" sz="2000" b="0" dirty="0">
                <a:latin typeface="+mj-lt"/>
              </a:rPr>
              <a:t>stick </a:t>
            </a:r>
            <a:r>
              <a:rPr lang="en-US" sz="2000" b="0" dirty="0" smtClean="0">
                <a:latin typeface="+mj-lt"/>
              </a:rPr>
              <a:t>or an orange to see </a:t>
            </a:r>
            <a:r>
              <a:rPr lang="en-US" sz="2000" b="0" dirty="0">
                <a:latin typeface="+mj-lt"/>
              </a:rPr>
              <a:t>whether the current is moving </a:t>
            </a:r>
            <a:r>
              <a:rPr lang="en-US" sz="2000" b="0" dirty="0" smtClean="0">
                <a:latin typeface="+mj-lt"/>
              </a:rPr>
              <a:t>in from the ocean (a flood current) or towards the </a:t>
            </a:r>
            <a:r>
              <a:rPr lang="en-US" sz="2000" b="0" dirty="0">
                <a:latin typeface="+mj-lt"/>
              </a:rPr>
              <a:t>ocean </a:t>
            </a:r>
            <a:r>
              <a:rPr lang="en-US" sz="2000" b="0" dirty="0" smtClean="0">
                <a:latin typeface="+mj-lt"/>
              </a:rPr>
              <a:t>(an ebb current). Toss it in </a:t>
            </a:r>
            <a:r>
              <a:rPr lang="en-US" sz="2000" b="0" dirty="0">
                <a:latin typeface="+mj-lt"/>
              </a:rPr>
              <a:t>and watch </a:t>
            </a:r>
            <a:r>
              <a:rPr lang="en-US" sz="2000" b="0" dirty="0" smtClean="0">
                <a:latin typeface="+mj-lt"/>
              </a:rPr>
              <a:t>which </a:t>
            </a:r>
            <a:r>
              <a:rPr lang="en-US" sz="2000" b="0" dirty="0">
                <a:latin typeface="+mj-lt"/>
              </a:rPr>
              <a:t>way it moves. </a:t>
            </a: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 bwMode="auto">
          <a:xfrm>
            <a:off x="2807334" y="68881"/>
            <a:ext cx="3657600" cy="7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r>
              <a:rPr lang="en-US" sz="40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Tidal currents</a:t>
            </a:r>
            <a:endParaRPr lang="en-US" sz="40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150" y="2176507"/>
            <a:ext cx="3238500" cy="3886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2182222"/>
            <a:ext cx="3217233" cy="3874770"/>
          </a:xfrm>
          <a:prstGeom prst="rect">
            <a:avLst/>
          </a:prstGeom>
        </p:spPr>
      </p:pic>
      <p:sp>
        <p:nvSpPr>
          <p:cNvPr id="165896" name="Text Box 8"/>
          <p:cNvSpPr txBox="1">
            <a:spLocks noChangeArrowheads="1"/>
          </p:cNvSpPr>
          <p:nvPr/>
        </p:nvSpPr>
        <p:spPr bwMode="auto">
          <a:xfrm>
            <a:off x="314959" y="6083340"/>
            <a:ext cx="86423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 smtClean="0">
                <a:latin typeface="+mj-lt"/>
              </a:rPr>
              <a:t>If </a:t>
            </a:r>
            <a:r>
              <a:rPr lang="en-US" sz="2000" b="0" dirty="0">
                <a:latin typeface="+mj-lt"/>
              </a:rPr>
              <a:t>you </a:t>
            </a:r>
            <a:r>
              <a:rPr lang="en-US" sz="2000" b="0" dirty="0" smtClean="0">
                <a:latin typeface="+mj-lt"/>
              </a:rPr>
              <a:t>threw an orange in at the </a:t>
            </a:r>
            <a:r>
              <a:rPr lang="en-US" sz="2000" b="0" dirty="0">
                <a:latin typeface="+mj-lt"/>
              </a:rPr>
              <a:t>top of the estuary </a:t>
            </a:r>
            <a:r>
              <a:rPr lang="en-US" sz="2000" b="0" dirty="0" smtClean="0">
                <a:latin typeface="+mj-lt"/>
              </a:rPr>
              <a:t>near Albany, how </a:t>
            </a:r>
            <a:r>
              <a:rPr lang="en-US" sz="2000" b="0" dirty="0">
                <a:latin typeface="+mj-lt"/>
              </a:rPr>
              <a:t>long </a:t>
            </a:r>
            <a:r>
              <a:rPr lang="en-US" sz="2000" b="0" dirty="0" smtClean="0">
                <a:latin typeface="+mj-lt"/>
              </a:rPr>
              <a:t>might </a:t>
            </a:r>
            <a:r>
              <a:rPr lang="en-US" sz="2000" b="0" dirty="0">
                <a:latin typeface="+mj-lt"/>
              </a:rPr>
              <a:t>it </a:t>
            </a:r>
            <a:r>
              <a:rPr lang="en-US" sz="2000" b="0" dirty="0" smtClean="0">
                <a:latin typeface="+mj-lt"/>
              </a:rPr>
              <a:t>take – moving back and forth on the currents – to get to </a:t>
            </a:r>
            <a:r>
              <a:rPr lang="en-US" sz="2000" b="0" dirty="0">
                <a:latin typeface="+mj-lt"/>
              </a:rPr>
              <a:t>the </a:t>
            </a:r>
            <a:r>
              <a:rPr lang="en-US" sz="2000" b="0" dirty="0" smtClean="0">
                <a:latin typeface="+mj-lt"/>
              </a:rPr>
              <a:t>ocean</a:t>
            </a:r>
            <a:r>
              <a:rPr lang="en-US" sz="2000" b="0" dirty="0">
                <a:latin typeface="+mj-lt"/>
              </a:rPr>
              <a:t>?</a:t>
            </a:r>
          </a:p>
        </p:txBody>
      </p:sp>
      <p:sp>
        <p:nvSpPr>
          <p:cNvPr id="165895" name="WordArt 7"/>
          <p:cNvSpPr>
            <a:spLocks noChangeArrowheads="1" noChangeShapeType="1" noTextEdit="1"/>
          </p:cNvSpPr>
          <p:nvPr/>
        </p:nvSpPr>
        <p:spPr bwMode="auto">
          <a:xfrm>
            <a:off x="2447925" y="4476260"/>
            <a:ext cx="4419600" cy="14573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 Black"/>
                <a:ea typeface="Arial Black"/>
                <a:cs typeface="Arial Black"/>
              </a:rPr>
              <a:t>It can take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 Black"/>
                <a:ea typeface="Arial Black"/>
                <a:cs typeface="Arial Black"/>
              </a:rPr>
              <a:t>up to 4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 Black"/>
                <a:ea typeface="Arial Black"/>
                <a:cs typeface="Arial Black"/>
              </a:rPr>
              <a:t>months!</a:t>
            </a:r>
          </a:p>
        </p:txBody>
      </p:sp>
      <p:sp>
        <p:nvSpPr>
          <p:cNvPr id="4" name="Up Arrow 3"/>
          <p:cNvSpPr/>
          <p:nvPr/>
        </p:nvSpPr>
        <p:spPr bwMode="auto">
          <a:xfrm>
            <a:off x="6705600" y="4153409"/>
            <a:ext cx="609600" cy="1143000"/>
          </a:xfrm>
          <a:prstGeom prst="up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2Top">
              <a:rot lat="19200000" lon="2400000" rev="1980000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1" name="Up Arrow 10"/>
          <p:cNvSpPr/>
          <p:nvPr/>
        </p:nvSpPr>
        <p:spPr bwMode="auto">
          <a:xfrm rot="12990968">
            <a:off x="3278625" y="3481929"/>
            <a:ext cx="648985" cy="1164159"/>
          </a:xfrm>
          <a:prstGeom prst="up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2Top">
              <a:rot lat="19200000" lon="2700000" rev="2159400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795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-0.11423 0.17963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" y="898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08125 -0.19259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-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6" grpId="0"/>
      <p:bldP spid="165895" grpId="0"/>
      <p:bldP spid="4" grpId="0" animBg="1"/>
      <p:bldP spid="4" grpId="1" animBg="1"/>
      <p:bldP spid="4" grpId="2" animBg="1"/>
      <p:bldP spid="11" grpId="0" animBg="1"/>
      <p:bldP spid="11" grpId="1" animBg="1"/>
      <p:bldP spid="11" grpId="2" animBg="1"/>
    </p:bld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3399"/>
      </a:dk2>
      <a:lt2>
        <a:srgbClr val="000000"/>
      </a:lt2>
      <a:accent1>
        <a:srgbClr val="0099CC"/>
      </a:accent1>
      <a:accent2>
        <a:srgbClr val="333399"/>
      </a:accent2>
      <a:accent3>
        <a:srgbClr val="AAADCA"/>
      </a:accent3>
      <a:accent4>
        <a:srgbClr val="DADADA"/>
      </a:accent4>
      <a:accent5>
        <a:srgbClr val="AACAE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Palatino"/>
        <a:ea typeface="ヒラギノ明朝 ProN W6"/>
        <a:cs typeface="ヒラギノ明朝 ProN W6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9CC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Times" charset="0"/>
            <a:ea typeface="ヒラギノ明朝 ProN W3" charset="0"/>
            <a:cs typeface="ヒラギノ明朝 ProN W3" charset="0"/>
            <a:sym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9CC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Times" charset="0"/>
            <a:ea typeface="ヒラギノ明朝 ProN W3" charset="0"/>
            <a:cs typeface="ヒラギノ明朝 ProN W3" charset="0"/>
            <a:sym typeface="Time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ream">
  <a:themeElements>
    <a:clrScheme name="">
      <a:dk1>
        <a:srgbClr val="808080"/>
      </a:dk1>
      <a:lt1>
        <a:srgbClr val="FFFFFF"/>
      </a:lt1>
      <a:dk2>
        <a:srgbClr val="003399"/>
      </a:dk2>
      <a:lt2>
        <a:srgbClr val="000000"/>
      </a:lt2>
      <a:accent1>
        <a:srgbClr val="0099CC"/>
      </a:accent1>
      <a:accent2>
        <a:srgbClr val="333399"/>
      </a:accent2>
      <a:accent3>
        <a:srgbClr val="AAADCA"/>
      </a:accent3>
      <a:accent4>
        <a:srgbClr val="DADADA"/>
      </a:accent4>
      <a:accent5>
        <a:srgbClr val="AACAE2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eam">
      <a:majorFont>
        <a:latin typeface="Palatino"/>
        <a:ea typeface="ヒラギノ明朝 ProN W6"/>
        <a:cs typeface="ヒラギノ明朝 ProN W6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9CC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Times" charset="0"/>
            <a:ea typeface="ヒラギノ明朝 ProN W3" charset="0"/>
            <a:cs typeface="ヒラギノ明朝 ProN W3" charset="0"/>
            <a:sym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9CC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Times" charset="0"/>
            <a:ea typeface="ヒラギノ明朝 ProN W3" charset="0"/>
            <a:cs typeface="ヒラギノ明朝 ProN W3" charset="0"/>
            <a:sym typeface="Times" charset="0"/>
          </a:defRPr>
        </a:defPPr>
      </a:lstStyle>
    </a:lnDef>
  </a:objectDefaults>
  <a:extraClrSchemeLst>
    <a:extraClrScheme>
      <a:clrScheme name="Strea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Pages>0</Pages>
  <Words>2249</Words>
  <Characters>0</Characters>
  <Application>Microsoft Macintosh PowerPoint</Application>
  <PresentationFormat>On-screen Show (4:3)</PresentationFormat>
  <Lines>0</Lines>
  <Paragraphs>216</Paragraphs>
  <Slides>39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Title &amp; Subtitle</vt:lpstr>
      <vt:lpstr>Stream</vt:lpstr>
      <vt:lpstr>A Day in the Life of  the Hudson River (Snapshot Day)</vt:lpstr>
      <vt:lpstr>This is the Hudson River estuary</vt:lpstr>
      <vt:lpstr>Your analysis is important</vt:lpstr>
      <vt:lpstr>Will data from your site match data from other sites on the river? </vt:lpstr>
      <vt:lpstr> </vt:lpstr>
      <vt:lpstr>So what are we doing today?</vt:lpstr>
      <vt:lpstr>Let’s find out about the Estuary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will the salt front be on  Day in the Life?</vt:lpstr>
      <vt:lpstr>Measurable Physical Properties: Temperature</vt:lpstr>
      <vt:lpstr>PowerPoint Presentation</vt:lpstr>
      <vt:lpstr>Turbidity is “water clarity” </vt:lpstr>
      <vt:lpstr>You Predict.  Will the Hudson be more turbid in your location this year than last?</vt:lpstr>
      <vt:lpstr>Water Chemistry </vt:lpstr>
      <vt:lpstr>Dissolved Oxygen (D.O.)</vt:lpstr>
      <vt:lpstr>Dissolved Oxygen</vt:lpstr>
      <vt:lpstr>pH</vt:lpstr>
      <vt:lpstr>Fish: identify, measure, count.</vt:lpstr>
      <vt:lpstr>Depending on where you are, you might catch some odd creatures!</vt:lpstr>
      <vt:lpstr>Look up information about species caught at your site </vt:lpstr>
      <vt:lpstr>PowerPoint Presentation</vt:lpstr>
      <vt:lpstr>PowerPoint Presentation</vt:lpstr>
      <vt:lpstr>PowerPoint Presentation</vt:lpstr>
      <vt:lpstr>We will examine the bottom of the river by taking a small core</vt:lpstr>
      <vt:lpstr>PowerPoint Presentation</vt:lpstr>
      <vt:lpstr>Physical Environments</vt:lpstr>
      <vt:lpstr>We will describe habitats and identify plants</vt:lpstr>
      <vt:lpstr>PowerPoint Presentation</vt:lpstr>
      <vt:lpstr>PowerPoint Presentation</vt:lpstr>
      <vt:lpstr>Shipping on the River</vt:lpstr>
      <vt:lpstr>Journaling</vt:lpstr>
      <vt:lpstr>After all your hard work, make sure your results are sent in to be shared with other classes!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Snapshot Day - A Day in the Life of  the Hudson River</dc:title>
  <dc:subject/>
  <dc:creator>Sarah Odland</dc:creator>
  <cp:keywords/>
  <dc:description/>
  <cp:lastModifiedBy>Margie Turrin</cp:lastModifiedBy>
  <cp:revision>119</cp:revision>
  <dcterms:modified xsi:type="dcterms:W3CDTF">2015-10-07T16:58:44Z</dcterms:modified>
</cp:coreProperties>
</file>