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3" r:id="rId2"/>
    <p:sldId id="262" r:id="rId3"/>
    <p:sldId id="274" r:id="rId4"/>
    <p:sldId id="275" r:id="rId5"/>
    <p:sldId id="264" r:id="rId6"/>
    <p:sldId id="279" r:id="rId7"/>
    <p:sldId id="258" r:id="rId8"/>
    <p:sldId id="261" r:id="rId9"/>
    <p:sldId id="260" r:id="rId10"/>
    <p:sldId id="265" r:id="rId11"/>
    <p:sldId id="266" r:id="rId12"/>
    <p:sldId id="270" r:id="rId13"/>
    <p:sldId id="267" r:id="rId14"/>
    <p:sldId id="269" r:id="rId15"/>
    <p:sldId id="271" r:id="rId16"/>
    <p:sldId id="276" r:id="rId17"/>
    <p:sldId id="268"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67245" autoAdjust="0"/>
  </p:normalViewPr>
  <p:slideViewPr>
    <p:cSldViewPr snapToGrid="0" snapToObjects="1">
      <p:cViewPr>
        <p:scale>
          <a:sx n="90" d="100"/>
          <a:sy n="90" d="100"/>
        </p:scale>
        <p:origin x="-600"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88"/>
    </p:cViewPr>
  </p:notesTextViewPr>
  <p:sorterViewPr>
    <p:cViewPr>
      <p:scale>
        <a:sx n="66" d="100"/>
        <a:sy n="66" d="100"/>
      </p:scale>
      <p:origin x="0" y="0"/>
    </p:cViewPr>
  </p:sorterViewPr>
  <p:notesViewPr>
    <p:cSldViewPr snapToGrid="0" snapToObjects="1">
      <p:cViewPr varScale="1">
        <p:scale>
          <a:sx n="59" d="100"/>
          <a:sy n="59" d="100"/>
        </p:scale>
        <p:origin x="-32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rgie:Documents:ICePod:education:pieces%20for%20workshop:PIG:Datapoints%20for%20activity_100911_mkt.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margie:Documents:ICePod:education:pieces%20for%20workshop:PIG:Datapoints%20for%20activity_100911_mkt.xlsx" TargetMode="External"/><Relationship Id="rId3"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argie:Documents:ICePod:education:pieces%20for%20workshop:PIG:Datapoints%20for%20activity_100911_mkt.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Nov. 2003</c:v>
          </c:tx>
          <c:marker>
            <c:symbol val="none"/>
          </c:marker>
          <c:cat>
            <c:numRef>
              <c:f>Sheet1!$A$2:$A$16</c:f>
              <c:numCache>
                <c:formatCode>0</c:formatCode>
                <c:ptCount val="15"/>
                <c:pt idx="0">
                  <c:v>239.0</c:v>
                </c:pt>
                <c:pt idx="1">
                  <c:v>240.0</c:v>
                </c:pt>
                <c:pt idx="2">
                  <c:v>241.0</c:v>
                </c:pt>
                <c:pt idx="3">
                  <c:v>242.0</c:v>
                </c:pt>
                <c:pt idx="4">
                  <c:v>243.0</c:v>
                </c:pt>
                <c:pt idx="5">
                  <c:v>244.0</c:v>
                </c:pt>
                <c:pt idx="6">
                  <c:v>245.0</c:v>
                </c:pt>
                <c:pt idx="7">
                  <c:v>246.0</c:v>
                </c:pt>
                <c:pt idx="8">
                  <c:v>247.0</c:v>
                </c:pt>
                <c:pt idx="9">
                  <c:v>248.0</c:v>
                </c:pt>
                <c:pt idx="10">
                  <c:v>249.0</c:v>
                </c:pt>
                <c:pt idx="11">
                  <c:v>250.0</c:v>
                </c:pt>
                <c:pt idx="12">
                  <c:v>251.0</c:v>
                </c:pt>
                <c:pt idx="13">
                  <c:v>252.0</c:v>
                </c:pt>
                <c:pt idx="14">
                  <c:v>253.0</c:v>
                </c:pt>
              </c:numCache>
            </c:numRef>
          </c:cat>
          <c:val>
            <c:numRef>
              <c:f>Sheet1!$B$2:$B$16</c:f>
              <c:numCache>
                <c:formatCode>0</c:formatCode>
                <c:ptCount val="15"/>
                <c:pt idx="0">
                  <c:v>745.5619999999982</c:v>
                </c:pt>
                <c:pt idx="1">
                  <c:v>512.4219999999982</c:v>
                </c:pt>
                <c:pt idx="2">
                  <c:v>391.9059999999996</c:v>
                </c:pt>
                <c:pt idx="3">
                  <c:v>342.74</c:v>
                </c:pt>
                <c:pt idx="4">
                  <c:v>279.4279999999989</c:v>
                </c:pt>
                <c:pt idx="5">
                  <c:v>245.241</c:v>
                </c:pt>
                <c:pt idx="6">
                  <c:v>293.355</c:v>
                </c:pt>
                <c:pt idx="7">
                  <c:v>331.626</c:v>
                </c:pt>
                <c:pt idx="8">
                  <c:v>388.641</c:v>
                </c:pt>
                <c:pt idx="9">
                  <c:v>480.4709999999992</c:v>
                </c:pt>
                <c:pt idx="10">
                  <c:v>506.677</c:v>
                </c:pt>
                <c:pt idx="11">
                  <c:v>557.02</c:v>
                </c:pt>
                <c:pt idx="12">
                  <c:v>573.029</c:v>
                </c:pt>
                <c:pt idx="13">
                  <c:v>603.545</c:v>
                </c:pt>
                <c:pt idx="14">
                  <c:v>689.686</c:v>
                </c:pt>
              </c:numCache>
            </c:numRef>
          </c:val>
          <c:smooth val="0"/>
        </c:ser>
        <c:ser>
          <c:idx val="1"/>
          <c:order val="1"/>
          <c:tx>
            <c:v>Apr. 2007</c:v>
          </c:tx>
          <c:marker>
            <c:symbol val="none"/>
          </c:marker>
          <c:cat>
            <c:numRef>
              <c:f>Sheet1!$A$2:$A$16</c:f>
              <c:numCache>
                <c:formatCode>0</c:formatCode>
                <c:ptCount val="15"/>
                <c:pt idx="0">
                  <c:v>239.0</c:v>
                </c:pt>
                <c:pt idx="1">
                  <c:v>240.0</c:v>
                </c:pt>
                <c:pt idx="2">
                  <c:v>241.0</c:v>
                </c:pt>
                <c:pt idx="3">
                  <c:v>242.0</c:v>
                </c:pt>
                <c:pt idx="4">
                  <c:v>243.0</c:v>
                </c:pt>
                <c:pt idx="5">
                  <c:v>244.0</c:v>
                </c:pt>
                <c:pt idx="6">
                  <c:v>245.0</c:v>
                </c:pt>
                <c:pt idx="7">
                  <c:v>246.0</c:v>
                </c:pt>
                <c:pt idx="8">
                  <c:v>247.0</c:v>
                </c:pt>
                <c:pt idx="9">
                  <c:v>248.0</c:v>
                </c:pt>
                <c:pt idx="10">
                  <c:v>249.0</c:v>
                </c:pt>
                <c:pt idx="11">
                  <c:v>250.0</c:v>
                </c:pt>
                <c:pt idx="12">
                  <c:v>251.0</c:v>
                </c:pt>
                <c:pt idx="13">
                  <c:v>252.0</c:v>
                </c:pt>
                <c:pt idx="14">
                  <c:v>253.0</c:v>
                </c:pt>
              </c:numCache>
            </c:numRef>
          </c:cat>
          <c:val>
            <c:numRef>
              <c:f>Sheet1!$C$2:$C$16</c:f>
              <c:numCache>
                <c:formatCode>0</c:formatCode>
                <c:ptCount val="15"/>
                <c:pt idx="0">
                  <c:v>745.948</c:v>
                </c:pt>
                <c:pt idx="1">
                  <c:v>511.461</c:v>
                </c:pt>
                <c:pt idx="2">
                  <c:v>388.749</c:v>
                </c:pt>
                <c:pt idx="3">
                  <c:v>335.098</c:v>
                </c:pt>
                <c:pt idx="4">
                  <c:v>267.469</c:v>
                </c:pt>
                <c:pt idx="5">
                  <c:v>228.54</c:v>
                </c:pt>
                <c:pt idx="6">
                  <c:v>280.543</c:v>
                </c:pt>
                <c:pt idx="7">
                  <c:v>315.873</c:v>
                </c:pt>
                <c:pt idx="8">
                  <c:v>373.963</c:v>
                </c:pt>
                <c:pt idx="9">
                  <c:v>468.179</c:v>
                </c:pt>
                <c:pt idx="10">
                  <c:v>499.88</c:v>
                </c:pt>
                <c:pt idx="11">
                  <c:v>545.373</c:v>
                </c:pt>
                <c:pt idx="12">
                  <c:v>569.498</c:v>
                </c:pt>
                <c:pt idx="13">
                  <c:v>599.981</c:v>
                </c:pt>
                <c:pt idx="14">
                  <c:v>687.487</c:v>
                </c:pt>
              </c:numCache>
            </c:numRef>
          </c:val>
          <c:smooth val="0"/>
        </c:ser>
        <c:ser>
          <c:idx val="2"/>
          <c:order val="2"/>
          <c:tx>
            <c:v>Oct. 2007</c:v>
          </c:tx>
          <c:marker>
            <c:symbol val="none"/>
          </c:marker>
          <c:cat>
            <c:numRef>
              <c:f>Sheet1!$A$2:$A$16</c:f>
              <c:numCache>
                <c:formatCode>0</c:formatCode>
                <c:ptCount val="15"/>
                <c:pt idx="0">
                  <c:v>239.0</c:v>
                </c:pt>
                <c:pt idx="1">
                  <c:v>240.0</c:v>
                </c:pt>
                <c:pt idx="2">
                  <c:v>241.0</c:v>
                </c:pt>
                <c:pt idx="3">
                  <c:v>242.0</c:v>
                </c:pt>
                <c:pt idx="4">
                  <c:v>243.0</c:v>
                </c:pt>
                <c:pt idx="5">
                  <c:v>244.0</c:v>
                </c:pt>
                <c:pt idx="6">
                  <c:v>245.0</c:v>
                </c:pt>
                <c:pt idx="7">
                  <c:v>246.0</c:v>
                </c:pt>
                <c:pt idx="8">
                  <c:v>247.0</c:v>
                </c:pt>
                <c:pt idx="9">
                  <c:v>248.0</c:v>
                </c:pt>
                <c:pt idx="10">
                  <c:v>249.0</c:v>
                </c:pt>
                <c:pt idx="11">
                  <c:v>250.0</c:v>
                </c:pt>
                <c:pt idx="12">
                  <c:v>251.0</c:v>
                </c:pt>
                <c:pt idx="13">
                  <c:v>252.0</c:v>
                </c:pt>
                <c:pt idx="14">
                  <c:v>253.0</c:v>
                </c:pt>
              </c:numCache>
            </c:numRef>
          </c:cat>
          <c:val>
            <c:numRef>
              <c:f>Sheet1!$D$2:$D$16</c:f>
              <c:numCache>
                <c:formatCode>0</c:formatCode>
                <c:ptCount val="15"/>
                <c:pt idx="0">
                  <c:v>745.985</c:v>
                </c:pt>
                <c:pt idx="1">
                  <c:v>511.044</c:v>
                </c:pt>
                <c:pt idx="2">
                  <c:v>387.361</c:v>
                </c:pt>
                <c:pt idx="3">
                  <c:v>334.445</c:v>
                </c:pt>
                <c:pt idx="4">
                  <c:v>264.078</c:v>
                </c:pt>
                <c:pt idx="5">
                  <c:v>226.984</c:v>
                </c:pt>
                <c:pt idx="6">
                  <c:v>273.92</c:v>
                </c:pt>
                <c:pt idx="7">
                  <c:v>312.379</c:v>
                </c:pt>
                <c:pt idx="8">
                  <c:v>372.432</c:v>
                </c:pt>
                <c:pt idx="9">
                  <c:v>474.9859999999989</c:v>
                </c:pt>
                <c:pt idx="10">
                  <c:v>497.197</c:v>
                </c:pt>
                <c:pt idx="11">
                  <c:v>545.103</c:v>
                </c:pt>
                <c:pt idx="12">
                  <c:v>568.621</c:v>
                </c:pt>
                <c:pt idx="13">
                  <c:v>599.665</c:v>
                </c:pt>
                <c:pt idx="14">
                  <c:v>686.764</c:v>
                </c:pt>
              </c:numCache>
            </c:numRef>
          </c:val>
          <c:smooth val="0"/>
        </c:ser>
        <c:dLbls>
          <c:showLegendKey val="0"/>
          <c:showVal val="0"/>
          <c:showCatName val="0"/>
          <c:showSerName val="0"/>
          <c:showPercent val="0"/>
          <c:showBubbleSize val="0"/>
        </c:dLbls>
        <c:marker val="1"/>
        <c:smooth val="0"/>
        <c:axId val="1916014104"/>
        <c:axId val="1915754104"/>
      </c:lineChart>
      <c:catAx>
        <c:axId val="1916014104"/>
        <c:scaling>
          <c:orientation val="minMax"/>
        </c:scaling>
        <c:delete val="0"/>
        <c:axPos val="b"/>
        <c:numFmt formatCode="0" sourceLinked="1"/>
        <c:majorTickMark val="out"/>
        <c:minorTickMark val="none"/>
        <c:tickLblPos val="nextTo"/>
        <c:crossAx val="1915754104"/>
        <c:crosses val="autoZero"/>
        <c:auto val="1"/>
        <c:lblAlgn val="ctr"/>
        <c:lblOffset val="100"/>
        <c:noMultiLvlLbl val="0"/>
      </c:catAx>
      <c:valAx>
        <c:axId val="1915754104"/>
        <c:scaling>
          <c:orientation val="minMax"/>
        </c:scaling>
        <c:delete val="0"/>
        <c:axPos val="l"/>
        <c:majorGridlines/>
        <c:numFmt formatCode="0" sourceLinked="1"/>
        <c:majorTickMark val="out"/>
        <c:minorTickMark val="none"/>
        <c:tickLblPos val="nextTo"/>
        <c:crossAx val="1916014104"/>
        <c:crosses val="autoZero"/>
        <c:crossBetween val="between"/>
      </c:valAx>
    </c:plotArea>
    <c:legend>
      <c:legendPos val="r"/>
      <c:layout>
        <c:manualLayout>
          <c:xMode val="edge"/>
          <c:yMode val="edge"/>
          <c:x val="0.846730545947572"/>
          <c:y val="0.410899602404206"/>
          <c:w val="0.153269454052428"/>
          <c:h val="0.201862542526354"/>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97260978850451"/>
          <c:y val="0.0407415605621694"/>
          <c:w val="0.786507581212143"/>
          <c:h val="0.934186709861111"/>
        </c:manualLayout>
      </c:layout>
      <c:lineChart>
        <c:grouping val="standard"/>
        <c:varyColors val="0"/>
        <c:ser>
          <c:idx val="1"/>
          <c:order val="0"/>
          <c:tx>
            <c:v>Delta Oct, 2007</c:v>
          </c:tx>
          <c:spPr>
            <a:ln>
              <a:noFill/>
            </a:ln>
          </c:spPr>
          <c:marker>
            <c:symbol val="none"/>
          </c:marker>
          <c:cat>
            <c:numRef>
              <c:f>Sheet1!$A$2:$A$16</c:f>
              <c:numCache>
                <c:formatCode>0</c:formatCode>
                <c:ptCount val="15"/>
                <c:pt idx="0">
                  <c:v>239.0</c:v>
                </c:pt>
                <c:pt idx="1">
                  <c:v>240.0</c:v>
                </c:pt>
                <c:pt idx="2">
                  <c:v>241.0</c:v>
                </c:pt>
                <c:pt idx="3">
                  <c:v>242.0</c:v>
                </c:pt>
                <c:pt idx="4">
                  <c:v>243.0</c:v>
                </c:pt>
                <c:pt idx="5">
                  <c:v>244.0</c:v>
                </c:pt>
                <c:pt idx="6">
                  <c:v>245.0</c:v>
                </c:pt>
                <c:pt idx="7">
                  <c:v>246.0</c:v>
                </c:pt>
                <c:pt idx="8">
                  <c:v>247.0</c:v>
                </c:pt>
                <c:pt idx="9">
                  <c:v>248.0</c:v>
                </c:pt>
                <c:pt idx="10">
                  <c:v>249.0</c:v>
                </c:pt>
                <c:pt idx="11">
                  <c:v>250.0</c:v>
                </c:pt>
                <c:pt idx="12">
                  <c:v>251.0</c:v>
                </c:pt>
                <c:pt idx="13">
                  <c:v>252.0</c:v>
                </c:pt>
                <c:pt idx="14">
                  <c:v>253.0</c:v>
                </c:pt>
              </c:numCache>
            </c:numRef>
          </c:cat>
          <c:val>
            <c:numRef>
              <c:f>Sheet1!$G$2:$G$16</c:f>
              <c:numCache>
                <c:formatCode>0</c:formatCode>
                <c:ptCount val="15"/>
                <c:pt idx="0">
                  <c:v>0.423000000000002</c:v>
                </c:pt>
                <c:pt idx="1">
                  <c:v>-1.378000000000043</c:v>
                </c:pt>
                <c:pt idx="2">
                  <c:v>-4.545000000000016</c:v>
                </c:pt>
                <c:pt idx="3">
                  <c:v>-8.295000000000015</c:v>
                </c:pt>
                <c:pt idx="4">
                  <c:v>-15.35000000000002</c:v>
                </c:pt>
                <c:pt idx="5">
                  <c:v>-18.257</c:v>
                </c:pt>
                <c:pt idx="6">
                  <c:v>-19.435</c:v>
                </c:pt>
                <c:pt idx="7">
                  <c:v>-19.24699999999996</c:v>
                </c:pt>
                <c:pt idx="8">
                  <c:v>-16.209</c:v>
                </c:pt>
                <c:pt idx="9">
                  <c:v>-5.485000000000014</c:v>
                </c:pt>
                <c:pt idx="10">
                  <c:v>-9.48000000000002</c:v>
                </c:pt>
                <c:pt idx="11">
                  <c:v>-11.91700000000003</c:v>
                </c:pt>
                <c:pt idx="12">
                  <c:v>-4.408000000000015</c:v>
                </c:pt>
                <c:pt idx="13">
                  <c:v>-3.879999999999995</c:v>
                </c:pt>
                <c:pt idx="14">
                  <c:v>-2.922000000000025</c:v>
                </c:pt>
              </c:numCache>
            </c:numRef>
          </c:val>
          <c:smooth val="0"/>
        </c:ser>
        <c:dLbls>
          <c:showLegendKey val="0"/>
          <c:showVal val="0"/>
          <c:showCatName val="0"/>
          <c:showSerName val="0"/>
          <c:showPercent val="0"/>
          <c:showBubbleSize val="0"/>
        </c:dLbls>
        <c:marker val="1"/>
        <c:smooth val="0"/>
        <c:axId val="1835318216"/>
        <c:axId val="1835932792"/>
      </c:lineChart>
      <c:catAx>
        <c:axId val="1835318216"/>
        <c:scaling>
          <c:orientation val="minMax"/>
        </c:scaling>
        <c:delete val="0"/>
        <c:axPos val="b"/>
        <c:numFmt formatCode="0" sourceLinked="1"/>
        <c:majorTickMark val="out"/>
        <c:minorTickMark val="none"/>
        <c:tickLblPos val="nextTo"/>
        <c:crossAx val="1835932792"/>
        <c:crosses val="autoZero"/>
        <c:auto val="1"/>
        <c:lblAlgn val="ctr"/>
        <c:lblOffset val="100"/>
        <c:noMultiLvlLbl val="0"/>
      </c:catAx>
      <c:valAx>
        <c:axId val="1835932792"/>
        <c:scaling>
          <c:orientation val="minMax"/>
        </c:scaling>
        <c:delete val="0"/>
        <c:axPos val="l"/>
        <c:majorGridlines/>
        <c:numFmt formatCode="0" sourceLinked="1"/>
        <c:majorTickMark val="out"/>
        <c:minorTickMark val="none"/>
        <c:tickLblPos val="nextTo"/>
        <c:crossAx val="1835318216"/>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97260978850451"/>
          <c:y val="0.0407415605621694"/>
          <c:w val="0.786507581212143"/>
          <c:h val="0.934186709861111"/>
        </c:manualLayout>
      </c:layout>
      <c:lineChart>
        <c:grouping val="standard"/>
        <c:varyColors val="0"/>
        <c:ser>
          <c:idx val="0"/>
          <c:order val="0"/>
          <c:tx>
            <c:v>Delta Oct. 2007</c:v>
          </c:tx>
          <c:marker>
            <c:symbol val="none"/>
          </c:marker>
          <c:cat>
            <c:numRef>
              <c:f>Sheet1!$A$2:$A$16</c:f>
              <c:numCache>
                <c:formatCode>0</c:formatCode>
                <c:ptCount val="15"/>
                <c:pt idx="0">
                  <c:v>239.0</c:v>
                </c:pt>
                <c:pt idx="1">
                  <c:v>240.0</c:v>
                </c:pt>
                <c:pt idx="2">
                  <c:v>241.0</c:v>
                </c:pt>
                <c:pt idx="3">
                  <c:v>242.0</c:v>
                </c:pt>
                <c:pt idx="4">
                  <c:v>243.0</c:v>
                </c:pt>
                <c:pt idx="5">
                  <c:v>244.0</c:v>
                </c:pt>
                <c:pt idx="6">
                  <c:v>245.0</c:v>
                </c:pt>
                <c:pt idx="7">
                  <c:v>246.0</c:v>
                </c:pt>
                <c:pt idx="8">
                  <c:v>247.0</c:v>
                </c:pt>
                <c:pt idx="9">
                  <c:v>248.0</c:v>
                </c:pt>
                <c:pt idx="10">
                  <c:v>249.0</c:v>
                </c:pt>
                <c:pt idx="11">
                  <c:v>250.0</c:v>
                </c:pt>
                <c:pt idx="12">
                  <c:v>251.0</c:v>
                </c:pt>
                <c:pt idx="13">
                  <c:v>252.0</c:v>
                </c:pt>
                <c:pt idx="14">
                  <c:v>253.0</c:v>
                </c:pt>
              </c:numCache>
            </c:numRef>
          </c:cat>
          <c:val>
            <c:numRef>
              <c:f>Sheet1!$F$2:$F$16</c:f>
              <c:numCache>
                <c:formatCode>0</c:formatCode>
                <c:ptCount val="15"/>
                <c:pt idx="0">
                  <c:v>0.385999999999967</c:v>
                </c:pt>
                <c:pt idx="1">
                  <c:v>-0.961000000000013</c:v>
                </c:pt>
                <c:pt idx="2">
                  <c:v>-3.156999999999982</c:v>
                </c:pt>
                <c:pt idx="3">
                  <c:v>-7.641999999999996</c:v>
                </c:pt>
                <c:pt idx="4">
                  <c:v>-11.959</c:v>
                </c:pt>
                <c:pt idx="5">
                  <c:v>-16.70100000000002</c:v>
                </c:pt>
                <c:pt idx="6">
                  <c:v>-12.81200000000001</c:v>
                </c:pt>
                <c:pt idx="7">
                  <c:v>-15.753</c:v>
                </c:pt>
                <c:pt idx="8">
                  <c:v>-14.678</c:v>
                </c:pt>
                <c:pt idx="9">
                  <c:v>-12.29200000000003</c:v>
                </c:pt>
                <c:pt idx="10">
                  <c:v>-6.797000000000025</c:v>
                </c:pt>
                <c:pt idx="11">
                  <c:v>-11.64699999999993</c:v>
                </c:pt>
                <c:pt idx="12">
                  <c:v>-3.530999999999949</c:v>
                </c:pt>
                <c:pt idx="13">
                  <c:v>-3.563999999999965</c:v>
                </c:pt>
                <c:pt idx="14">
                  <c:v>-2.199000000000069</c:v>
                </c:pt>
              </c:numCache>
            </c:numRef>
          </c:val>
          <c:smooth val="0"/>
        </c:ser>
        <c:ser>
          <c:idx val="1"/>
          <c:order val="1"/>
          <c:tx>
            <c:v>Delta Oct, 2007</c:v>
          </c:tx>
          <c:marker>
            <c:symbol val="none"/>
          </c:marker>
          <c:cat>
            <c:numRef>
              <c:f>Sheet1!$A$2:$A$16</c:f>
              <c:numCache>
                <c:formatCode>0</c:formatCode>
                <c:ptCount val="15"/>
                <c:pt idx="0">
                  <c:v>239.0</c:v>
                </c:pt>
                <c:pt idx="1">
                  <c:v>240.0</c:v>
                </c:pt>
                <c:pt idx="2">
                  <c:v>241.0</c:v>
                </c:pt>
                <c:pt idx="3">
                  <c:v>242.0</c:v>
                </c:pt>
                <c:pt idx="4">
                  <c:v>243.0</c:v>
                </c:pt>
                <c:pt idx="5">
                  <c:v>244.0</c:v>
                </c:pt>
                <c:pt idx="6">
                  <c:v>245.0</c:v>
                </c:pt>
                <c:pt idx="7">
                  <c:v>246.0</c:v>
                </c:pt>
                <c:pt idx="8">
                  <c:v>247.0</c:v>
                </c:pt>
                <c:pt idx="9">
                  <c:v>248.0</c:v>
                </c:pt>
                <c:pt idx="10">
                  <c:v>249.0</c:v>
                </c:pt>
                <c:pt idx="11">
                  <c:v>250.0</c:v>
                </c:pt>
                <c:pt idx="12">
                  <c:v>251.0</c:v>
                </c:pt>
                <c:pt idx="13">
                  <c:v>252.0</c:v>
                </c:pt>
                <c:pt idx="14">
                  <c:v>253.0</c:v>
                </c:pt>
              </c:numCache>
            </c:numRef>
          </c:cat>
          <c:val>
            <c:numRef>
              <c:f>Sheet1!$G$2:$G$16</c:f>
              <c:numCache>
                <c:formatCode>0</c:formatCode>
                <c:ptCount val="15"/>
                <c:pt idx="0">
                  <c:v>0.423000000000002</c:v>
                </c:pt>
                <c:pt idx="1">
                  <c:v>-1.378000000000043</c:v>
                </c:pt>
                <c:pt idx="2">
                  <c:v>-4.545000000000016</c:v>
                </c:pt>
                <c:pt idx="3">
                  <c:v>-8.295000000000015</c:v>
                </c:pt>
                <c:pt idx="4">
                  <c:v>-15.35000000000002</c:v>
                </c:pt>
                <c:pt idx="5">
                  <c:v>-18.257</c:v>
                </c:pt>
                <c:pt idx="6">
                  <c:v>-19.435</c:v>
                </c:pt>
                <c:pt idx="7">
                  <c:v>-19.24699999999996</c:v>
                </c:pt>
                <c:pt idx="8">
                  <c:v>-16.209</c:v>
                </c:pt>
                <c:pt idx="9">
                  <c:v>-5.485000000000014</c:v>
                </c:pt>
                <c:pt idx="10">
                  <c:v>-9.48000000000002</c:v>
                </c:pt>
                <c:pt idx="11">
                  <c:v>-11.91700000000003</c:v>
                </c:pt>
                <c:pt idx="12">
                  <c:v>-4.408000000000015</c:v>
                </c:pt>
                <c:pt idx="13">
                  <c:v>-3.879999999999995</c:v>
                </c:pt>
                <c:pt idx="14">
                  <c:v>-2.922000000000025</c:v>
                </c:pt>
              </c:numCache>
            </c:numRef>
          </c:val>
          <c:smooth val="0"/>
        </c:ser>
        <c:dLbls>
          <c:showLegendKey val="0"/>
          <c:showVal val="0"/>
          <c:showCatName val="0"/>
          <c:showSerName val="0"/>
          <c:showPercent val="0"/>
          <c:showBubbleSize val="0"/>
        </c:dLbls>
        <c:marker val="1"/>
        <c:smooth val="0"/>
        <c:axId val="1836021496"/>
        <c:axId val="1836019640"/>
      </c:lineChart>
      <c:catAx>
        <c:axId val="1836021496"/>
        <c:scaling>
          <c:orientation val="minMax"/>
        </c:scaling>
        <c:delete val="0"/>
        <c:axPos val="b"/>
        <c:numFmt formatCode="0" sourceLinked="1"/>
        <c:majorTickMark val="out"/>
        <c:minorTickMark val="none"/>
        <c:tickLblPos val="nextTo"/>
        <c:crossAx val="1836019640"/>
        <c:crosses val="autoZero"/>
        <c:auto val="1"/>
        <c:lblAlgn val="ctr"/>
        <c:lblOffset val="100"/>
        <c:noMultiLvlLbl val="0"/>
      </c:catAx>
      <c:valAx>
        <c:axId val="1836019640"/>
        <c:scaling>
          <c:orientation val="minMax"/>
        </c:scaling>
        <c:delete val="0"/>
        <c:axPos val="l"/>
        <c:majorGridlines/>
        <c:numFmt formatCode="0" sourceLinked="1"/>
        <c:majorTickMark val="out"/>
        <c:minorTickMark val="none"/>
        <c:tickLblPos val="nextTo"/>
        <c:crossAx val="1836021496"/>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0.86066</cdr:x>
      <cdr:y>0.43911</cdr:y>
    </cdr:from>
    <cdr:to>
      <cdr:x>1</cdr:x>
      <cdr:y>0.56447</cdr:y>
    </cdr:to>
    <cdr:sp macro="" textlink="">
      <cdr:nvSpPr>
        <cdr:cNvPr id="3" name="TextBox 2"/>
        <cdr:cNvSpPr txBox="1"/>
      </cdr:nvSpPr>
      <cdr:spPr>
        <a:xfrm xmlns:a="http://schemas.openxmlformats.org/drawingml/2006/main">
          <a:off x="5404185" y="1779449"/>
          <a:ext cx="874956" cy="508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0.33179</cdr:x>
      <cdr:y>0.11177</cdr:y>
    </cdr:from>
    <cdr:to>
      <cdr:x>0.57111</cdr:x>
      <cdr:y>0.1785</cdr:y>
    </cdr:to>
    <cdr:sp macro="" textlink="">
      <cdr:nvSpPr>
        <cdr:cNvPr id="6" name="TextBox 5"/>
        <cdr:cNvSpPr txBox="1"/>
      </cdr:nvSpPr>
      <cdr:spPr>
        <a:xfrm xmlns:a="http://schemas.openxmlformats.org/drawingml/2006/main">
          <a:off x="2284145" y="452928"/>
          <a:ext cx="1647586" cy="270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(from baseline Nov 2003)</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0.36365</cdr:x>
      <cdr:y>0.82179</cdr:y>
    </cdr:from>
    <cdr:to>
      <cdr:x>0.65107</cdr:x>
      <cdr:y>0.90096</cdr:y>
    </cdr:to>
    <cdr:sp macro="" textlink="">
      <cdr:nvSpPr>
        <cdr:cNvPr id="2" name="TextBox 1"/>
        <cdr:cNvSpPr txBox="1"/>
      </cdr:nvSpPr>
      <cdr:spPr>
        <a:xfrm xmlns:a="http://schemas.openxmlformats.org/drawingml/2006/main">
          <a:off x="2503477" y="3330200"/>
          <a:ext cx="1978705" cy="320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Oct. 2007</a:t>
          </a:r>
          <a:endParaRPr lang="en-US" sz="1100" dirty="0"/>
        </a:p>
      </cdr:txBody>
    </cdr:sp>
  </cdr:relSizeAnchor>
  <cdr:relSizeAnchor xmlns:cdr="http://schemas.openxmlformats.org/drawingml/2006/chartDrawing">
    <cdr:from>
      <cdr:x>0.86066</cdr:x>
      <cdr:y>0.43911</cdr:y>
    </cdr:from>
    <cdr:to>
      <cdr:x>1</cdr:x>
      <cdr:y>0.56447</cdr:y>
    </cdr:to>
    <cdr:sp macro="" textlink="">
      <cdr:nvSpPr>
        <cdr:cNvPr id="3" name="TextBox 2"/>
        <cdr:cNvSpPr txBox="1"/>
      </cdr:nvSpPr>
      <cdr:spPr>
        <a:xfrm xmlns:a="http://schemas.openxmlformats.org/drawingml/2006/main">
          <a:off x="5404185" y="1779449"/>
          <a:ext cx="874956" cy="508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0.30711</cdr:x>
      <cdr:y>0.50509</cdr:y>
    </cdr:from>
    <cdr:to>
      <cdr:x>0.48382</cdr:x>
      <cdr:y>0.55787</cdr:y>
    </cdr:to>
    <cdr:sp macro="" textlink="">
      <cdr:nvSpPr>
        <cdr:cNvPr id="5" name="TextBox 4"/>
        <cdr:cNvSpPr txBox="1"/>
      </cdr:nvSpPr>
      <cdr:spPr>
        <a:xfrm xmlns:a="http://schemas.openxmlformats.org/drawingml/2006/main">
          <a:off x="1928396" y="2046820"/>
          <a:ext cx="1109579" cy="213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April 2007 </a:t>
          </a:r>
          <a:endParaRPr lang="en-US" sz="1100" dirty="0"/>
        </a:p>
      </cdr:txBody>
    </cdr:sp>
  </cdr:relSizeAnchor>
  <cdr:relSizeAnchor xmlns:cdr="http://schemas.openxmlformats.org/drawingml/2006/chartDrawing">
    <cdr:from>
      <cdr:x>0.33179</cdr:x>
      <cdr:y>0.11177</cdr:y>
    </cdr:from>
    <cdr:to>
      <cdr:x>0.57111</cdr:x>
      <cdr:y>0.1785</cdr:y>
    </cdr:to>
    <cdr:sp macro="" textlink="">
      <cdr:nvSpPr>
        <cdr:cNvPr id="6" name="TextBox 5"/>
        <cdr:cNvSpPr txBox="1"/>
      </cdr:nvSpPr>
      <cdr:spPr>
        <a:xfrm xmlns:a="http://schemas.openxmlformats.org/drawingml/2006/main">
          <a:off x="2284145" y="452928"/>
          <a:ext cx="1647586" cy="270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(from baseline Nov 2003)</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50706F-C0EF-774E-A128-684D8B5757C2}" type="datetimeFigureOut">
              <a:rPr lang="en-US" smtClean="0"/>
              <a:t>9/24/13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C04413-B9AB-D240-8588-3C19FDFF525B}" type="slidenum">
              <a:rPr lang="en-US" smtClean="0"/>
              <a:t>‹#›</a:t>
            </a:fld>
            <a:endParaRPr lang="en-US"/>
          </a:p>
        </p:txBody>
      </p:sp>
    </p:spTree>
    <p:extLst>
      <p:ext uri="{BB962C8B-B14F-4D97-AF65-F5344CB8AC3E}">
        <p14:creationId xmlns:p14="http://schemas.microsoft.com/office/powerpoint/2010/main" val="32879012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rPr>
              <a:t>Image</a:t>
            </a:r>
            <a:r>
              <a:rPr lang="en-US">
                <a:latin typeface="Calibri" charset="0"/>
              </a:rPr>
              <a:t>: floating ice shelf of Pine Island Glacier on the West Antarctic peninsula, taken by Mike Wolovick, LDEO, from a flight in the NASA IceBridge mission (http://www.ldeo.columbia.edu/icebridge/). </a:t>
            </a:r>
          </a:p>
          <a:p>
            <a:pPr eaLnBrk="1" hangingPunct="1">
              <a:spcBef>
                <a:spcPct val="0"/>
              </a:spcBef>
            </a:pPr>
            <a:endParaRPr lang="en-US">
              <a:latin typeface="Calibri" charset="0"/>
            </a:endParaRPr>
          </a:p>
          <a:p>
            <a:pPr eaLnBrk="1" hangingPunct="1">
              <a:spcBef>
                <a:spcPct val="0"/>
              </a:spcBef>
            </a:pPr>
            <a:r>
              <a:rPr lang="en-US" b="1">
                <a:latin typeface="Calibri" charset="0"/>
              </a:rPr>
              <a:t>Activity Goal: </a:t>
            </a:r>
            <a:r>
              <a:rPr lang="en-US">
                <a:latin typeface="Calibri" charset="0"/>
              </a:rPr>
              <a:t>Introduce students to the role of an ice shelf in slowing the advance and loss of ice from a land glacier into the surrounding ocean, and the impact climate is having on this system.  We will focus on Pine Island Glacier (P.I.G.) as a case study.</a:t>
            </a:r>
          </a:p>
          <a:p>
            <a:pPr eaLnBrk="1" hangingPunct="1">
              <a:spcBef>
                <a:spcPct val="0"/>
              </a:spcBef>
            </a:pPr>
            <a:endParaRPr lang="en-US">
              <a:latin typeface="Calibri" charset="0"/>
            </a:endParaRPr>
          </a:p>
          <a:p>
            <a:pPr eaLnBrk="1" hangingPunct="1">
              <a:spcBef>
                <a:spcPct val="0"/>
              </a:spcBef>
            </a:pPr>
            <a:r>
              <a:rPr lang="en-US" b="1">
                <a:latin typeface="Calibri" charset="0"/>
              </a:rPr>
              <a:t>*This ppt </a:t>
            </a:r>
            <a:r>
              <a:rPr lang="en-US">
                <a:latin typeface="Calibri" charset="0"/>
              </a:rPr>
              <a:t>can be used to introduce the activity &amp;  background information to your students – it is not required to complete the activity.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653234F-02AF-9B4F-8D02-D036E464BB36}" type="slidenum">
              <a:rPr lang="en-US" sz="1200"/>
              <a:pPr eaLnBrk="1" fontAlgn="base" hangingPunct="1">
                <a:spcBef>
                  <a:spcPct val="0"/>
                </a:spcBef>
                <a:spcAft>
                  <a:spcPct val="0"/>
                </a:spcAft>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launches</a:t>
            </a:r>
            <a:r>
              <a:rPr lang="en-US" baseline="0" dirty="0" smtClean="0"/>
              <a:t> </a:t>
            </a:r>
            <a:r>
              <a:rPr lang="en-US" dirty="0" smtClean="0"/>
              <a:t>students into the main activity with a</a:t>
            </a:r>
            <a:r>
              <a:rPr lang="en-US" baseline="0" dirty="0" smtClean="0"/>
              <a:t> question.  Are there changes in the P.I.G. glacier over the sampling period (4 years) and, if so, are they significant enough to be considered an alert to approaching danger?</a:t>
            </a:r>
          </a:p>
          <a:p>
            <a:endParaRPr lang="en-US" baseline="0" dirty="0" smtClean="0"/>
          </a:p>
          <a:p>
            <a:r>
              <a:rPr lang="en-US" baseline="0" dirty="0" smtClean="0"/>
              <a:t>The next slide show the  P.I.G. datasets and graphing results.  If you are doing this activity as an in class exercise you may want to use these slides as the students move through, or you may wish to end the slideshow here.</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t>10</a:t>
            </a:fld>
            <a:endParaRPr lang="en-US"/>
          </a:p>
        </p:txBody>
      </p:sp>
    </p:spTree>
    <p:extLst>
      <p:ext uri="{BB962C8B-B14F-4D97-AF65-F5344CB8AC3E}">
        <p14:creationId xmlns:p14="http://schemas.microsoft.com/office/powerpoint/2010/main" val="73575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set of data from 3 </a:t>
            </a:r>
            <a:r>
              <a:rPr lang="en-US" dirty="0" smtClean="0"/>
              <a:t>separate series collected across the ‘face’ of P.I.G.  Some of your students might note that the 2007 data was collected in different times of the year</a:t>
            </a:r>
            <a:r>
              <a:rPr lang="en-US" baseline="0" dirty="0" smtClean="0"/>
              <a:t> and question if this is really a good way to complete a comparison.</a:t>
            </a:r>
            <a:endParaRPr lang="en-US" dirty="0" smtClean="0"/>
          </a:p>
          <a:p>
            <a:r>
              <a:rPr lang="en-US" dirty="0" smtClean="0"/>
              <a:t>This is a good question.  </a:t>
            </a:r>
          </a:p>
          <a:p>
            <a:r>
              <a:rPr lang="en-US" dirty="0" smtClean="0"/>
              <a:t>In</a:t>
            </a:r>
            <a:r>
              <a:rPr lang="en-US" baseline="0" dirty="0" smtClean="0"/>
              <a:t> Antarctica people often note there are just two seasons – winter and summer.  </a:t>
            </a:r>
            <a:r>
              <a:rPr lang="en-US" dirty="0" smtClean="0"/>
              <a:t>The Nov. and Oct. collections would be considered summer dates for Antarctica, while the April collection</a:t>
            </a:r>
            <a:r>
              <a:rPr lang="en-US" baseline="0" dirty="0" smtClean="0"/>
              <a:t> would be a winter date. With these two distinctly different seasons of data to plot there are things we would expect to learn  - we would expect that snow retention and snow accumulation might be lower in the Oct. and Nov. summer dates than in the April winter date. </a:t>
            </a:r>
          </a:p>
          <a:p>
            <a:r>
              <a:rPr lang="en-US" dirty="0" smtClean="0"/>
              <a:t>Students</a:t>
            </a:r>
            <a:r>
              <a:rPr lang="en-US" baseline="0" dirty="0" smtClean="0"/>
              <a:t> will see if this expected result is actually observed.</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t>11</a:t>
            </a:fld>
            <a:endParaRPr lang="en-US"/>
          </a:p>
        </p:txBody>
      </p:sp>
    </p:spTree>
    <p:extLst>
      <p:ext uri="{BB962C8B-B14F-4D97-AF65-F5344CB8AC3E}">
        <p14:creationId xmlns:p14="http://schemas.microsoft.com/office/powerpoint/2010/main" val="147938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following slide shows the graphed results for Part I – do not proceed until the students have completed this section of the activity.</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t>12</a:t>
            </a:fld>
            <a:endParaRPr lang="en-US"/>
          </a:p>
        </p:txBody>
      </p:sp>
    </p:spTree>
    <p:extLst>
      <p:ext uri="{BB962C8B-B14F-4D97-AF65-F5344CB8AC3E}">
        <p14:creationId xmlns:p14="http://schemas.microsoft.com/office/powerpoint/2010/main" val="324335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Results from graphing the 3 sets of data together: </a:t>
            </a:r>
            <a:r>
              <a:rPr lang="en-US" dirty="0" smtClean="0"/>
              <a:t>it is difficult to see any</a:t>
            </a:r>
            <a:r>
              <a:rPr lang="en-US" baseline="0" dirty="0" smtClean="0"/>
              <a:t> real change in elevation in P.I.G. in the 4 years.  Students may be tempted to stop here and assume that no significant change has occurred over the 4 year period. However, a better way to examine the data would be to use 2003 as a baseline and compare 2007 data against it. The next activity, or Part II, will do this.  </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t>13</a:t>
            </a:fld>
            <a:endParaRPr lang="en-US"/>
          </a:p>
        </p:txBody>
      </p:sp>
    </p:spTree>
    <p:extLst>
      <p:ext uri="{BB962C8B-B14F-4D97-AF65-F5344CB8AC3E}">
        <p14:creationId xmlns:p14="http://schemas.microsoft.com/office/powerpoint/2010/main" val="2883090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 II</a:t>
            </a:r>
            <a:r>
              <a:rPr lang="en-US" baseline="0" dirty="0" smtClean="0"/>
              <a:t> 2003 will be used as a baseline, with </a:t>
            </a:r>
            <a:r>
              <a:rPr lang="en-US" dirty="0" smtClean="0"/>
              <a:t>the two 2007</a:t>
            </a:r>
            <a:r>
              <a:rPr lang="en-US" baseline="0" dirty="0" smtClean="0"/>
              <a:t> datasets graphed </a:t>
            </a:r>
            <a:r>
              <a:rPr lang="en-US" dirty="0" smtClean="0"/>
              <a:t>against it –</a:t>
            </a:r>
            <a:r>
              <a:rPr lang="en-US" baseline="0" dirty="0" smtClean="0"/>
              <a:t> graphing the change (delta)</a:t>
            </a:r>
            <a:r>
              <a:rPr lang="en-US" dirty="0" smtClean="0"/>
              <a:t>. Students should begin</a:t>
            </a:r>
            <a:r>
              <a:rPr lang="en-US" baseline="0" dirty="0" smtClean="0"/>
              <a:t> their g</a:t>
            </a:r>
            <a:r>
              <a:rPr lang="en-US" dirty="0" smtClean="0"/>
              <a:t>raph with a zero line </a:t>
            </a:r>
            <a:r>
              <a:rPr lang="en-US" b="1" dirty="0" smtClean="0"/>
              <a:t>high</a:t>
            </a:r>
            <a:r>
              <a:rPr lang="en-US" dirty="0" smtClean="0"/>
              <a:t> up on the graph</a:t>
            </a:r>
            <a:r>
              <a:rPr lang="en-US" baseline="0" dirty="0" smtClean="0"/>
              <a:t> since most of the change has been negative ( t</a:t>
            </a:r>
            <a:r>
              <a:rPr lang="en-US" dirty="0" smtClean="0"/>
              <a:t>he Y axis range will be from 0, as the high, to -20).  They will draw a line across at zero and label it Nov 2003. </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t>14</a:t>
            </a:fld>
            <a:endParaRPr lang="en-US"/>
          </a:p>
        </p:txBody>
      </p:sp>
    </p:spTree>
    <p:extLst>
      <p:ext uri="{BB962C8B-B14F-4D97-AF65-F5344CB8AC3E}">
        <p14:creationId xmlns:p14="http://schemas.microsoft.com/office/powerpoint/2010/main" val="3445677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following slide shows the graphed results for Part II – do not proceed until the students have completed this section of the activity.</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t>15</a:t>
            </a:fld>
            <a:endParaRPr lang="en-US"/>
          </a:p>
        </p:txBody>
      </p:sp>
    </p:spTree>
    <p:extLst>
      <p:ext uri="{BB962C8B-B14F-4D97-AF65-F5344CB8AC3E}">
        <p14:creationId xmlns:p14="http://schemas.microsoft.com/office/powerpoint/2010/main" val="3156053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Setting</a:t>
            </a:r>
            <a:r>
              <a:rPr lang="en-US" b="1" baseline="0" dirty="0" smtClean="0">
                <a:latin typeface="Calibri" charset="0"/>
              </a:rPr>
              <a:t> up the Graph </a:t>
            </a:r>
            <a:r>
              <a:rPr lang="en-US" dirty="0" smtClean="0">
                <a:latin typeface="Calibri" charset="0"/>
              </a:rPr>
              <a:t>– </a:t>
            </a:r>
            <a:r>
              <a:rPr lang="en-US" dirty="0">
                <a:latin typeface="Calibri" charset="0"/>
              </a:rPr>
              <a:t>Graphing the delta </a:t>
            </a:r>
            <a:r>
              <a:rPr lang="en-US" dirty="0" smtClean="0">
                <a:latin typeface="Calibri" charset="0"/>
              </a:rPr>
              <a:t>involves</a:t>
            </a:r>
            <a:r>
              <a:rPr lang="en-US" baseline="0" dirty="0" smtClean="0">
                <a:latin typeface="Calibri" charset="0"/>
              </a:rPr>
              <a:t> showing a loss which is best shown by graphing BELOW the x axis.  This requires setting up the y axis with mainly negative numbers so </a:t>
            </a:r>
            <a:r>
              <a:rPr lang="en-US" baseline="0" dirty="0" err="1" smtClean="0">
                <a:latin typeface="Calibri" charset="0"/>
              </a:rPr>
              <a:t>xero</a:t>
            </a:r>
            <a:r>
              <a:rPr lang="en-US" baseline="0" dirty="0" smtClean="0">
                <a:latin typeface="Calibri" charset="0"/>
              </a:rPr>
              <a:t> will be located high on the axis.  This might seem unusual to students so showing them how to set up the graph using this slide can be helpful.  </a:t>
            </a:r>
            <a:endParaRPr lang="en-US" dirty="0">
              <a:latin typeface="Calibri" charset="0"/>
            </a:endParaRP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18DB3979-AFC8-DD4E-BC7B-36E0DCDD8ED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Results</a:t>
            </a:r>
            <a:r>
              <a:rPr lang="en-US" b="1" baseline="0" dirty="0" smtClean="0"/>
              <a:t> of </a:t>
            </a:r>
            <a:r>
              <a:rPr lang="en-US" b="1" dirty="0" smtClean="0"/>
              <a:t>graphing the changes from 2003</a:t>
            </a:r>
            <a:r>
              <a:rPr lang="en-US" b="1" baseline="0" dirty="0" smtClean="0"/>
              <a:t> </a:t>
            </a:r>
            <a:r>
              <a:rPr lang="en-US" b="0" baseline="0" dirty="0" smtClean="0"/>
              <a:t>– Graphing the delta shows a noticeable change. </a:t>
            </a:r>
            <a:r>
              <a:rPr lang="en-US" baseline="0" dirty="0" smtClean="0"/>
              <a:t>Be sure to note to the students that the results are a loss of </a:t>
            </a:r>
            <a:r>
              <a:rPr lang="en-US" b="1" baseline="0" dirty="0" smtClean="0"/>
              <a:t>meters</a:t>
            </a:r>
            <a:r>
              <a:rPr lang="en-US" baseline="0" dirty="0" smtClean="0"/>
              <a:t> of elevation of snow.  Students may have a hard time visualizing meters – this equates to about 66 ft. or a 6 story building.   </a:t>
            </a:r>
          </a:p>
          <a:p>
            <a:endParaRPr lang="en-US" baseline="0" dirty="0" smtClean="0"/>
          </a:p>
          <a:p>
            <a:r>
              <a:rPr lang="en-US" baseline="0" dirty="0" smtClean="0"/>
              <a:t>Is this significant? Where PIG is located on West Antarctica is a common target of storms, with an annual snow accumulation of ~</a:t>
            </a:r>
            <a:r>
              <a:rPr lang="en-US" baseline="0" smtClean="0"/>
              <a:t>1 meter.  </a:t>
            </a:r>
            <a:r>
              <a:rPr lang="en-US" baseline="0" dirty="0" smtClean="0"/>
              <a:t>Losing 20 meters of snow in 4 years would be a loss each year of five times the average gain.</a:t>
            </a:r>
          </a:p>
          <a:p>
            <a:endParaRPr lang="en-US" baseline="0" dirty="0" smtClean="0"/>
          </a:p>
          <a:p>
            <a:r>
              <a:rPr lang="en-US" baseline="0" dirty="0" smtClean="0"/>
              <a:t>NOTE: The next parts of this activity are done as a lab working with glacier goo.</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t>17</a:t>
            </a:fld>
            <a:endParaRPr lang="en-US"/>
          </a:p>
        </p:txBody>
      </p:sp>
    </p:spTree>
    <p:extLst>
      <p:ext uri="{BB962C8B-B14F-4D97-AF65-F5344CB8AC3E}">
        <p14:creationId xmlns:p14="http://schemas.microsoft.com/office/powerpoint/2010/main" val="143661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04413-B9AB-D240-8588-3C19FDFF525B}" type="slidenum">
              <a:rPr lang="en-US" smtClean="0"/>
              <a:t>18</a:t>
            </a:fld>
            <a:endParaRPr lang="en-US"/>
          </a:p>
        </p:txBody>
      </p:sp>
    </p:spTree>
    <p:extLst>
      <p:ext uri="{BB962C8B-B14F-4D97-AF65-F5344CB8AC3E}">
        <p14:creationId xmlns:p14="http://schemas.microsoft.com/office/powerpoint/2010/main" val="230731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Review of key concepts in glacier ‘mas</a:t>
            </a:r>
            <a:r>
              <a:rPr lang="en-US" b="1" baseline="0" dirty="0" smtClean="0"/>
              <a:t>s balance’ (Mass </a:t>
            </a:r>
            <a:r>
              <a:rPr lang="en-US" sz="1400" b="1" baseline="-25000" dirty="0" smtClean="0"/>
              <a:t>out</a:t>
            </a:r>
            <a:r>
              <a:rPr lang="en-US" b="1" baseline="0" dirty="0" smtClean="0"/>
              <a:t> = </a:t>
            </a:r>
            <a:r>
              <a:rPr lang="en-US" sz="1400" b="1" baseline="0" dirty="0" smtClean="0"/>
              <a:t>Mass </a:t>
            </a:r>
            <a:r>
              <a:rPr lang="en-US" sz="1400" b="1" baseline="-25000" dirty="0" smtClean="0"/>
              <a:t>in </a:t>
            </a:r>
            <a:r>
              <a:rPr lang="en-US" b="1" baseline="0" dirty="0" smtClean="0"/>
              <a:t>) </a:t>
            </a:r>
            <a:endParaRPr lang="en-US" dirty="0" smtClean="0"/>
          </a:p>
          <a:p>
            <a:pPr marL="171450" indent="-171450">
              <a:buFont typeface="Arial"/>
              <a:buChar char="•"/>
            </a:pPr>
            <a:r>
              <a:rPr lang="en-US" baseline="0" dirty="0" smtClean="0"/>
              <a:t>They form in places where it is cold enough for snow to remain year round over many years compressing into ice.  </a:t>
            </a:r>
            <a:endParaRPr lang="en-US" dirty="0" smtClean="0"/>
          </a:p>
          <a:p>
            <a:pPr marL="171450" indent="-171450">
              <a:buFont typeface="Arial"/>
              <a:buChar char="•"/>
            </a:pPr>
            <a:r>
              <a:rPr lang="en-US" dirty="0" smtClean="0"/>
              <a:t>For glaciers to maintain</a:t>
            </a:r>
            <a:r>
              <a:rPr lang="en-US" baseline="0" dirty="0" smtClean="0"/>
              <a:t> their size, or be i</a:t>
            </a:r>
            <a:r>
              <a:rPr lang="en-US" dirty="0" smtClean="0"/>
              <a:t>n in what we call ‘steady state’,</a:t>
            </a:r>
            <a:r>
              <a:rPr lang="en-US" baseline="0" dirty="0" smtClean="0"/>
              <a:t> </a:t>
            </a:r>
            <a:r>
              <a:rPr lang="en-US" dirty="0" smtClean="0"/>
              <a:t>they require an equal</a:t>
            </a:r>
            <a:r>
              <a:rPr lang="en-US" baseline="0" dirty="0" smtClean="0"/>
              <a:t> amount of snow to be added each year as is lost.</a:t>
            </a:r>
          </a:p>
          <a:p>
            <a:pPr marL="171450" indent="-171450">
              <a:buFont typeface="Arial"/>
              <a:buChar char="•"/>
            </a:pPr>
            <a:r>
              <a:rPr lang="en-US" baseline="0" dirty="0" smtClean="0"/>
              <a:t>They lose mass if more snow is lost than added and they gain mass if more snow is added than lost</a:t>
            </a:r>
          </a:p>
          <a:p>
            <a:pPr marL="171450" indent="-171450">
              <a:buFont typeface="Arial"/>
              <a:buChar char="•"/>
            </a:pPr>
            <a:endParaRPr lang="en-US" baseline="0" dirty="0" smtClean="0"/>
          </a:p>
          <a:p>
            <a:pPr marL="0" indent="0">
              <a:buFont typeface="Arial"/>
              <a:buNone/>
            </a:pPr>
            <a:r>
              <a:rPr lang="en-US" b="1" baseline="0" dirty="0" smtClean="0"/>
              <a:t>Why is glacier mass balance important? </a:t>
            </a:r>
          </a:p>
          <a:p>
            <a:pPr marL="171450" indent="-171450">
              <a:buFont typeface="Arial"/>
              <a:buChar char="•"/>
            </a:pPr>
            <a:r>
              <a:rPr lang="en-US" b="0" baseline="0" dirty="0" smtClean="0"/>
              <a:t>CHANGE OVER TIME: Changes over time in glacial ice balances are an indicator of a changing climate (either warming or cooling).   </a:t>
            </a:r>
          </a:p>
          <a:p>
            <a:pPr marL="171450" indent="-171450">
              <a:buFont typeface="Arial"/>
              <a:buChar char="•"/>
            </a:pPr>
            <a:r>
              <a:rPr lang="en-US" b="0" baseline="0" dirty="0" smtClean="0"/>
              <a:t>FEEDBACKS</a:t>
            </a:r>
            <a:r>
              <a:rPr lang="en-US" b="0" dirty="0" smtClean="0"/>
              <a:t> </a:t>
            </a:r>
            <a:r>
              <a:rPr lang="en-US" b="0" baseline="0" dirty="0" smtClean="0"/>
              <a:t>Large amounts of glacial ice are key in cooling out climate  </a:t>
            </a:r>
          </a:p>
          <a:p>
            <a:pPr marL="171450" indent="-171450">
              <a:buFont typeface="Arial"/>
              <a:buChar char="•"/>
            </a:pPr>
            <a:r>
              <a:rPr lang="en-US" b="0" baseline="0" smtClean="0"/>
              <a:t>SLR Loss </a:t>
            </a:r>
            <a:r>
              <a:rPr lang="en-US" b="0" baseline="0" dirty="0" smtClean="0"/>
              <a:t>of glacial ice into the global oceans will cause sea level to rise</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EFC04413-B9AB-D240-8588-3C19FDFF525B}" type="slidenum">
              <a:rPr lang="en-US" smtClean="0"/>
              <a:t>2</a:t>
            </a:fld>
            <a:endParaRPr lang="en-US"/>
          </a:p>
        </p:txBody>
      </p:sp>
    </p:spTree>
    <p:extLst>
      <p:ext uri="{BB962C8B-B14F-4D97-AF65-F5344CB8AC3E}">
        <p14:creationId xmlns:p14="http://schemas.microsoft.com/office/powerpoint/2010/main" val="123752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rPr>
              <a:t>Key understanding: </a:t>
            </a:r>
            <a:r>
              <a:rPr lang="en-US">
                <a:latin typeface="Calibri" charset="0"/>
              </a:rPr>
              <a:t>glaciers are not just stable blocks of ice, they are in constant motion. </a:t>
            </a:r>
          </a:p>
          <a:p>
            <a:pPr eaLnBrk="1" hangingPunct="1">
              <a:spcBef>
                <a:spcPct val="0"/>
              </a:spcBef>
            </a:pPr>
            <a:r>
              <a:rPr lang="en-US" b="1">
                <a:latin typeface="Calibri" charset="0"/>
              </a:rPr>
              <a:t>Explain Scale </a:t>
            </a:r>
            <a:r>
              <a:rPr lang="en-US">
                <a:latin typeface="Calibri" charset="0"/>
              </a:rPr>
              <a:t>-  Be sure students grasp the </a:t>
            </a:r>
            <a:r>
              <a:rPr lang="en-US" b="1">
                <a:latin typeface="Calibri" charset="0"/>
              </a:rPr>
              <a:t>size</a:t>
            </a:r>
            <a:r>
              <a:rPr lang="en-US">
                <a:latin typeface="Calibri" charset="0"/>
              </a:rPr>
              <a:t> </a:t>
            </a:r>
            <a:r>
              <a:rPr lang="en-US" b="1">
                <a:latin typeface="Calibri" charset="0"/>
              </a:rPr>
              <a:t>scale </a:t>
            </a:r>
            <a:r>
              <a:rPr lang="en-US">
                <a:latin typeface="Calibri" charset="0"/>
              </a:rPr>
              <a:t>of glacier and </a:t>
            </a:r>
            <a:r>
              <a:rPr lang="en-US" b="1">
                <a:latin typeface="Calibri" charset="0"/>
              </a:rPr>
              <a:t>time</a:t>
            </a:r>
            <a:r>
              <a:rPr lang="en-US">
                <a:latin typeface="Calibri" charset="0"/>
              </a:rPr>
              <a:t> </a:t>
            </a:r>
            <a:r>
              <a:rPr lang="en-US" b="1">
                <a:latin typeface="Calibri" charset="0"/>
              </a:rPr>
              <a:t>scale</a:t>
            </a:r>
            <a:r>
              <a:rPr lang="en-US">
                <a:latin typeface="Calibri" charset="0"/>
              </a:rPr>
              <a:t> of formation and movement of a glacier. </a:t>
            </a:r>
            <a:r>
              <a:rPr lang="en-US" b="1">
                <a:latin typeface="Calibri" charset="0"/>
              </a:rPr>
              <a:t>Size  - </a:t>
            </a:r>
            <a:r>
              <a:rPr lang="en-US">
                <a:latin typeface="Calibri" charset="0"/>
              </a:rPr>
              <a:t>Note that a person at the base of the mountains in this image would be a so tiny they would appear not much bigger than an ant. </a:t>
            </a:r>
            <a:r>
              <a:rPr lang="en-US" b="1">
                <a:latin typeface="Calibri" charset="0"/>
              </a:rPr>
              <a:t>Time – </a:t>
            </a:r>
            <a:r>
              <a:rPr lang="en-US" b="1" i="1">
                <a:latin typeface="Calibri" charset="0"/>
              </a:rPr>
              <a:t>formation</a:t>
            </a:r>
            <a:r>
              <a:rPr lang="en-US" b="1">
                <a:latin typeface="Calibri" charset="0"/>
              </a:rPr>
              <a:t> - </a:t>
            </a:r>
            <a:r>
              <a:rPr lang="en-US">
                <a:latin typeface="Calibri" charset="0"/>
              </a:rPr>
              <a:t>These glaciers have formed over millions of years.  The amount of snow needed to form a continental-sized ice sheet does not accumulate in a human timeframe. – </a:t>
            </a:r>
            <a:r>
              <a:rPr lang="en-US" b="1" i="1">
                <a:latin typeface="Calibri" charset="0"/>
              </a:rPr>
              <a:t>movement </a:t>
            </a:r>
            <a:r>
              <a:rPr lang="en-US">
                <a:latin typeface="Calibri" charset="0"/>
              </a:rPr>
              <a:t>- Outside the ice streams (the fast moving sections of of the glaciers) movement can be 1-2 meters (~6.5 ft.) a year. The ice streams that are in the center of the glacier move more quickly – Antarctica’s largest glacier, the Byrd glacier, moves 3 meters (~9.5 ft.) a day, but there are some glacial ice streams that are much faster. </a:t>
            </a:r>
          </a:p>
          <a:p>
            <a:pPr eaLnBrk="1" hangingPunct="1">
              <a:spcBef>
                <a:spcPct val="0"/>
              </a:spcBef>
            </a:pPr>
            <a:endParaRPr lang="en-US" b="1">
              <a:latin typeface="Calibri" charset="0"/>
            </a:endParaRPr>
          </a:p>
          <a:p>
            <a:pPr eaLnBrk="1" hangingPunct="1">
              <a:spcBef>
                <a:spcPct val="0"/>
              </a:spcBef>
            </a:pPr>
            <a:r>
              <a:rPr lang="en-US" b="1">
                <a:latin typeface="Calibri" charset="0"/>
              </a:rPr>
              <a:t>Activity</a:t>
            </a:r>
            <a:r>
              <a:rPr lang="en-US">
                <a:latin typeface="Calibri" charset="0"/>
              </a:rPr>
              <a:t> - Students are asked to label this image with where they would expect to find accumulation (snow addition) and ablation (snow loss). The goal is to encourage the students to think of snow accumulating in the higher elevations in colder temperatures and ablation primarily occurring in the lower elevations where warmer climates allow melting &amp; calving (see next slide) to occur. </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43431FC-277C-724A-9A75-1B56F180AADD}" type="slidenum">
              <a:rPr lang="en-US" sz="1200"/>
              <a:pPr eaLnBrk="1" fontAlgn="base" hangingPunct="1">
                <a:spcBef>
                  <a:spcPct val="0"/>
                </a:spcBef>
                <a:spcAft>
                  <a:spcPct val="0"/>
                </a:spcAft>
              </a:pP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rPr>
              <a:t>How do glaciers lose mass</a:t>
            </a:r>
            <a:r>
              <a:rPr lang="en-US">
                <a:latin typeface="Calibri" charset="0"/>
              </a:rPr>
              <a:t>? Depending on their type and location glaciers lose mass differently.  Pine Island Glacier, like other glaciers on the perimeter of the West Antarctic peninsula, loses mass mainly through calving and melting. </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B2F57A1-139B-F541-987B-585DAE67C719}" type="slidenum">
              <a:rPr lang="en-US" sz="1200"/>
              <a:pPr eaLnBrk="1" fontAlgn="base" hangingPunct="1">
                <a:spcBef>
                  <a:spcPct val="0"/>
                </a:spcBef>
                <a:spcAft>
                  <a:spcPct val="0"/>
                </a:spcAft>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Glacial System </a:t>
            </a:r>
            <a:r>
              <a:rPr lang="en-US" dirty="0" smtClean="0"/>
              <a:t>- Have the students follow this</a:t>
            </a:r>
            <a:r>
              <a:rPr lang="en-US" baseline="0" dirty="0" smtClean="0"/>
              <a:t> representation of a</a:t>
            </a:r>
            <a:r>
              <a:rPr lang="en-US" dirty="0" smtClean="0"/>
              <a:t> glacial</a:t>
            </a:r>
            <a:r>
              <a:rPr lang="en-US" baseline="0" dirty="0" smtClean="0"/>
              <a:t> system moving from the falling of new snow </a:t>
            </a:r>
            <a:r>
              <a:rPr lang="en-US" baseline="0" dirty="0" smtClean="0">
                <a:sym typeface="Wingdings"/>
              </a:rPr>
              <a:t></a:t>
            </a:r>
            <a:r>
              <a:rPr lang="en-US" baseline="0" dirty="0" smtClean="0"/>
              <a:t> into a glacier or river of ice </a:t>
            </a:r>
            <a:r>
              <a:rPr lang="en-US" baseline="0" dirty="0" smtClean="0">
                <a:sym typeface="Wingdings"/>
              </a:rPr>
              <a:t></a:t>
            </a:r>
            <a:r>
              <a:rPr lang="en-US" baseline="0" dirty="0" smtClean="0"/>
              <a:t> fast moving ice forms crevasses </a:t>
            </a:r>
            <a:r>
              <a:rPr lang="en-US" baseline="0" dirty="0" smtClean="0">
                <a:sym typeface="Wingdings"/>
              </a:rPr>
              <a:t></a:t>
            </a:r>
            <a:r>
              <a:rPr lang="en-US" baseline="0" dirty="0" smtClean="0"/>
              <a:t> calving into icebergs and moving out into the ocean to melt </a:t>
            </a:r>
            <a:r>
              <a:rPr lang="en-US" baseline="0" dirty="0" smtClean="0">
                <a:sym typeface="Wingdings"/>
              </a:rPr>
              <a:t></a:t>
            </a:r>
            <a:r>
              <a:rPr lang="en-US" baseline="0" dirty="0" smtClean="0"/>
              <a:t> back to more snow. </a:t>
            </a:r>
            <a:endParaRPr lang="en-US" baseline="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*Bell, R. 2008. The unquiet ice. </a:t>
            </a:r>
            <a:r>
              <a:rPr lang="en-US" sz="1200" i="1" kern="1200" dirty="0" smtClean="0">
                <a:solidFill>
                  <a:schemeClr val="tx1"/>
                </a:solidFill>
                <a:effectLst/>
                <a:latin typeface="+mn-lt"/>
                <a:ea typeface="+mn-ea"/>
                <a:cs typeface="+mn-cs"/>
              </a:rPr>
              <a:t>Scientific American </a:t>
            </a:r>
            <a:r>
              <a:rPr lang="en-US" sz="1200" kern="1200" dirty="0" smtClean="0">
                <a:solidFill>
                  <a:schemeClr val="tx1"/>
                </a:solidFill>
                <a:effectLst/>
                <a:latin typeface="+mn-lt"/>
                <a:ea typeface="+mn-ea"/>
                <a:cs typeface="+mn-cs"/>
              </a:rPr>
              <a:t>298 (2): 60–67.</a:t>
            </a:r>
          </a:p>
          <a:p>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t>5</a:t>
            </a:fld>
            <a:endParaRPr lang="en-US"/>
          </a:p>
        </p:txBody>
      </p:sp>
    </p:spTree>
    <p:extLst>
      <p:ext uri="{BB962C8B-B14F-4D97-AF65-F5344CB8AC3E}">
        <p14:creationId xmlns:p14="http://schemas.microsoft.com/office/powerpoint/2010/main" val="295429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Satellites are key</a:t>
            </a:r>
            <a:r>
              <a:rPr lang="en-US" dirty="0" smtClean="0"/>
              <a:t> in tracking information on changes in glaciers. For</a:t>
            </a:r>
            <a:r>
              <a:rPr lang="en-US" baseline="0" dirty="0" smtClean="0"/>
              <a:t> many years we have relied on satellites for data on the polar regions. </a:t>
            </a:r>
            <a:endParaRPr lang="en-US" dirty="0" smtClean="0"/>
          </a:p>
          <a:p>
            <a:pPr marL="171450" indent="-171450">
              <a:buFont typeface="Arial"/>
              <a:buChar char="•"/>
            </a:pPr>
            <a:r>
              <a:rPr lang="en-US" dirty="0" smtClean="0"/>
              <a:t>Satellites can gather data consistently over a period of months, seasons and years, and have a wide range of coverage.</a:t>
            </a:r>
          </a:p>
          <a:p>
            <a:pPr marL="171450" indent="-171450">
              <a:buFont typeface="Arial"/>
              <a:buChar char="•"/>
            </a:pPr>
            <a:r>
              <a:rPr lang="en-US" dirty="0" smtClean="0"/>
              <a:t>They are able to </a:t>
            </a:r>
            <a:r>
              <a:rPr lang="en-US" baseline="0" dirty="0" smtClean="0"/>
              <a:t>access areas that are remote and difficult for us to reach in other ways. </a:t>
            </a:r>
          </a:p>
          <a:p>
            <a:pPr marL="171450" indent="-171450">
              <a:buFont typeface="Arial"/>
              <a:buChar char="•"/>
            </a:pPr>
            <a:r>
              <a:rPr lang="en-US" dirty="0" smtClean="0"/>
              <a:t>Their have good accuracy – look at their surface</a:t>
            </a:r>
            <a:r>
              <a:rPr lang="en-US" baseline="0" dirty="0" smtClean="0"/>
              <a:t> elevation measures</a:t>
            </a:r>
            <a:r>
              <a:rPr lang="en-US" dirty="0" smtClean="0"/>
              <a:t> – accurate to </a:t>
            </a:r>
            <a:r>
              <a:rPr lang="en-US" dirty="0" smtClean="0"/>
              <a:t>14 </a:t>
            </a:r>
            <a:r>
              <a:rPr lang="en-US" dirty="0" smtClean="0"/>
              <a:t>cm or 6 </a:t>
            </a:r>
            <a:r>
              <a:rPr lang="en-US" dirty="0" smtClean="0"/>
              <a:t>inches*! </a:t>
            </a:r>
            <a:endParaRPr lang="en-US" dirty="0" smtClean="0"/>
          </a:p>
          <a:p>
            <a:pPr marL="0" indent="0">
              <a:buFont typeface="Arial"/>
              <a:buNone/>
            </a:pPr>
            <a:endParaRPr lang="en-US" dirty="0" smtClean="0">
              <a:solidFill>
                <a:schemeClr val="tx2"/>
              </a:solidFill>
            </a:endParaRPr>
          </a:p>
          <a:p>
            <a:pPr marL="0" indent="0">
              <a:buFont typeface="Arial"/>
              <a:buNone/>
            </a:pPr>
            <a:r>
              <a:rPr lang="en-US" dirty="0" err="1" smtClean="0">
                <a:solidFill>
                  <a:schemeClr val="tx2"/>
                </a:solidFill>
              </a:rPr>
              <a:t>ICESat</a:t>
            </a:r>
            <a:r>
              <a:rPr lang="en-US" dirty="0" smtClean="0">
                <a:solidFill>
                  <a:schemeClr val="tx2"/>
                </a:solidFill>
              </a:rPr>
              <a:t> stopped working in 2009 but this information continues to be collected by aircraft flights under a NASA program called </a:t>
            </a:r>
            <a:r>
              <a:rPr lang="en-US" dirty="0" err="1" smtClean="0">
                <a:solidFill>
                  <a:schemeClr val="tx2"/>
                </a:solidFill>
              </a:rPr>
              <a:t>IceBridge</a:t>
            </a:r>
            <a:r>
              <a:rPr lang="en-US" dirty="0" smtClean="0">
                <a:solidFill>
                  <a:schemeClr val="tx2"/>
                </a:solidFill>
              </a:rPr>
              <a:t>.</a:t>
            </a:r>
          </a:p>
          <a:p>
            <a:pPr marL="0" indent="0">
              <a:buFont typeface="Arial"/>
              <a:buNone/>
            </a:pPr>
            <a:endParaRPr lang="en-US"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a:t>
            </a:r>
            <a:r>
              <a:rPr lang="en-US" sz="1200" kern="1200" dirty="0" smtClean="0">
                <a:solidFill>
                  <a:schemeClr val="tx1"/>
                </a:solidFill>
                <a:effectLst/>
                <a:latin typeface="+mn-lt"/>
                <a:ea typeface="+mn-ea"/>
                <a:cs typeface="+mn-cs"/>
              </a:rPr>
              <a:t>Shuman, C.A., H.J. </a:t>
            </a:r>
            <a:r>
              <a:rPr lang="en-US" sz="1200" kern="1200" dirty="0" err="1" smtClean="0">
                <a:solidFill>
                  <a:schemeClr val="tx1"/>
                </a:solidFill>
                <a:effectLst/>
                <a:latin typeface="+mn-lt"/>
                <a:ea typeface="+mn-ea"/>
                <a:cs typeface="+mn-cs"/>
              </a:rPr>
              <a:t>Zwally</a:t>
            </a:r>
            <a:r>
              <a:rPr lang="en-US" sz="1200" kern="1200" dirty="0" smtClean="0">
                <a:solidFill>
                  <a:schemeClr val="tx1"/>
                </a:solidFill>
                <a:effectLst/>
                <a:latin typeface="+mn-lt"/>
                <a:ea typeface="+mn-ea"/>
                <a:cs typeface="+mn-cs"/>
              </a:rPr>
              <a:t>, B.E. </a:t>
            </a:r>
            <a:r>
              <a:rPr lang="en-US" sz="1200" kern="1200" dirty="0" err="1" smtClean="0">
                <a:solidFill>
                  <a:schemeClr val="tx1"/>
                </a:solidFill>
                <a:effectLst/>
                <a:latin typeface="+mn-lt"/>
                <a:ea typeface="+mn-ea"/>
                <a:cs typeface="+mn-cs"/>
              </a:rPr>
              <a:t>Schutz</a:t>
            </a:r>
            <a:r>
              <a:rPr lang="en-US" sz="1200" kern="1200" dirty="0" smtClean="0">
                <a:solidFill>
                  <a:schemeClr val="tx1"/>
                </a:solidFill>
                <a:effectLst/>
                <a:latin typeface="+mn-lt"/>
                <a:ea typeface="+mn-ea"/>
                <a:cs typeface="+mn-cs"/>
              </a:rPr>
              <a:t>, A.C. Brenner, J.P. </a:t>
            </a:r>
            <a:r>
              <a:rPr lang="en-US" sz="1200" kern="1200" dirty="0" err="1" smtClean="0">
                <a:solidFill>
                  <a:schemeClr val="tx1"/>
                </a:solidFill>
                <a:effectLst/>
                <a:latin typeface="+mn-lt"/>
                <a:ea typeface="+mn-ea"/>
                <a:cs typeface="+mn-cs"/>
              </a:rPr>
              <a:t>DiMarzio</a:t>
            </a:r>
            <a:r>
              <a:rPr lang="en-US" sz="1200" kern="1200" dirty="0" smtClean="0">
                <a:solidFill>
                  <a:schemeClr val="tx1"/>
                </a:solidFill>
                <a:effectLst/>
                <a:latin typeface="+mn-lt"/>
                <a:ea typeface="+mn-ea"/>
                <a:cs typeface="+mn-cs"/>
              </a:rPr>
              <a:t>, V.P. </a:t>
            </a:r>
            <a:r>
              <a:rPr lang="en-US" sz="1200" kern="1200" dirty="0" err="1" smtClean="0">
                <a:solidFill>
                  <a:schemeClr val="tx1"/>
                </a:solidFill>
                <a:effectLst/>
                <a:latin typeface="+mn-lt"/>
                <a:ea typeface="+mn-ea"/>
                <a:cs typeface="+mn-cs"/>
              </a:rPr>
              <a:t>Suchdeo</a:t>
            </a:r>
            <a:r>
              <a:rPr lang="en-US" sz="1200" kern="1200" dirty="0" smtClean="0">
                <a:solidFill>
                  <a:schemeClr val="tx1"/>
                </a:solidFill>
                <a:effectLst/>
                <a:latin typeface="+mn-lt"/>
                <a:ea typeface="+mn-ea"/>
                <a:cs typeface="+mn-cs"/>
              </a:rPr>
              <a:t>, and H.A. </a:t>
            </a:r>
            <a:r>
              <a:rPr lang="en-US" sz="1200" kern="1200" dirty="0" err="1" smtClean="0">
                <a:solidFill>
                  <a:schemeClr val="tx1"/>
                </a:solidFill>
                <a:effectLst/>
                <a:latin typeface="+mn-lt"/>
                <a:ea typeface="+mn-ea"/>
                <a:cs typeface="+mn-cs"/>
              </a:rPr>
              <a:t>Fricker</a:t>
            </a:r>
            <a:r>
              <a:rPr lang="en-US" sz="1200" kern="1200" dirty="0" smtClean="0">
                <a:solidFill>
                  <a:schemeClr val="tx1"/>
                </a:solidFill>
                <a:effectLst/>
                <a:latin typeface="+mn-lt"/>
                <a:ea typeface="+mn-ea"/>
                <a:cs typeface="+mn-cs"/>
              </a:rPr>
              <a:t>. 2006. </a:t>
            </a:r>
            <a:r>
              <a:rPr lang="en-US" sz="1200" kern="1200" dirty="0" err="1" smtClean="0">
                <a:solidFill>
                  <a:schemeClr val="tx1"/>
                </a:solidFill>
                <a:effectLst/>
                <a:latin typeface="+mn-lt"/>
                <a:ea typeface="+mn-ea"/>
                <a:cs typeface="+mn-cs"/>
              </a:rPr>
              <a:t>ICESat</a:t>
            </a:r>
            <a:r>
              <a:rPr lang="en-US" sz="1200" kern="1200" dirty="0" smtClean="0">
                <a:solidFill>
                  <a:schemeClr val="tx1"/>
                </a:solidFill>
                <a:effectLst/>
                <a:latin typeface="+mn-lt"/>
                <a:ea typeface="+mn-ea"/>
                <a:cs typeface="+mn-cs"/>
              </a:rPr>
              <a:t> Antarctic elevation data: Preliminary precision and accuracy assessment. </a:t>
            </a:r>
            <a:r>
              <a:rPr lang="en-US" sz="1200" i="1" kern="1200" dirty="0" smtClean="0">
                <a:solidFill>
                  <a:schemeClr val="tx1"/>
                </a:solidFill>
                <a:effectLst/>
                <a:latin typeface="+mn-lt"/>
                <a:ea typeface="+mn-ea"/>
                <a:cs typeface="+mn-cs"/>
              </a:rPr>
              <a:t>Geophysical Research Letters</a:t>
            </a:r>
            <a:r>
              <a:rPr lang="en-US" sz="1200" kern="1200" dirty="0" smtClean="0">
                <a:solidFill>
                  <a:schemeClr val="tx1"/>
                </a:solidFill>
                <a:effectLst/>
                <a:latin typeface="+mn-lt"/>
                <a:ea typeface="+mn-ea"/>
                <a:cs typeface="+mn-cs"/>
              </a:rPr>
              <a:t> 33:7, L07501.</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t>6</a:t>
            </a:fld>
            <a:endParaRPr lang="en-US"/>
          </a:p>
        </p:txBody>
      </p:sp>
    </p:spTree>
    <p:extLst>
      <p:ext uri="{BB962C8B-B14F-4D97-AF65-F5344CB8AC3E}">
        <p14:creationId xmlns:p14="http://schemas.microsoft.com/office/powerpoint/2010/main" val="123273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activity</a:t>
            </a:r>
            <a:r>
              <a:rPr lang="en-US" b="1" baseline="0" dirty="0" smtClean="0"/>
              <a:t> – </a:t>
            </a:r>
            <a:r>
              <a:rPr lang="en-US" b="0" baseline="0" dirty="0" smtClean="0"/>
              <a:t>We</a:t>
            </a:r>
            <a:r>
              <a:rPr lang="en-US" b="1" baseline="0" dirty="0" smtClean="0"/>
              <a:t> </a:t>
            </a:r>
            <a:r>
              <a:rPr lang="en-US" baseline="0" dirty="0" smtClean="0"/>
              <a:t>will l</a:t>
            </a:r>
            <a:r>
              <a:rPr lang="en-US" dirty="0" smtClean="0"/>
              <a:t>ook at ‘changes over time’ in the surface elevation</a:t>
            </a:r>
            <a:r>
              <a:rPr lang="en-US" baseline="0" dirty="0" smtClean="0"/>
              <a:t> (height) of the Pine Island Glacier</a:t>
            </a:r>
            <a:r>
              <a:rPr lang="en-US" dirty="0" smtClean="0"/>
              <a:t>. We have a series of data points collected along a transect or line</a:t>
            </a:r>
            <a:r>
              <a:rPr lang="en-US" baseline="0" dirty="0" smtClean="0"/>
              <a:t> (you may want to explain/define transect for your students)</a:t>
            </a:r>
            <a:r>
              <a:rPr lang="en-US" dirty="0" smtClean="0"/>
              <a:t> across on the face of the glacier.</a:t>
            </a:r>
            <a:r>
              <a:rPr lang="en-US" baseline="0" dirty="0" smtClean="0"/>
              <a:t> This provides us with data collected at</a:t>
            </a:r>
            <a:r>
              <a:rPr lang="en-US" dirty="0" smtClean="0"/>
              <a:t> the same location over a 4-year period</a:t>
            </a:r>
            <a:r>
              <a:rPr lang="en-US" baseline="0" dirty="0" smtClean="0"/>
              <a:t>. </a:t>
            </a:r>
          </a:p>
          <a:p>
            <a:endParaRPr lang="en-US" baseline="0" dirty="0" smtClean="0"/>
          </a:p>
          <a:p>
            <a:r>
              <a:rPr lang="en-US" baseline="0" dirty="0" smtClean="0"/>
              <a:t>The activity has the students label the two ends of the data transect in order to assist them in visualizing the data collection site.  </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t>7</a:t>
            </a:fld>
            <a:endParaRPr lang="en-US"/>
          </a:p>
        </p:txBody>
      </p:sp>
    </p:spTree>
    <p:extLst>
      <p:ext uri="{BB962C8B-B14F-4D97-AF65-F5344CB8AC3E}">
        <p14:creationId xmlns:p14="http://schemas.microsoft.com/office/powerpoint/2010/main" val="126448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Locating</a:t>
            </a:r>
            <a:r>
              <a:rPr lang="en-US" b="1" baseline="0" dirty="0" smtClean="0"/>
              <a:t> P.I.G</a:t>
            </a:r>
            <a:r>
              <a:rPr lang="en-US" baseline="0" dirty="0" smtClean="0"/>
              <a:t>. - </a:t>
            </a:r>
            <a:r>
              <a:rPr lang="en-US" dirty="0" smtClean="0"/>
              <a:t>This map</a:t>
            </a:r>
            <a:r>
              <a:rPr lang="en-US" baseline="0" dirty="0" smtClean="0"/>
              <a:t> shows Antarctica without its ice sheet cover, surrounded by the deep blue ocean bottom. The continent colors represent elevation with the rusty orange color indicating the highest elevation and the blue colors representing heights that range from sea level to below sea level (remember much of Antarctica is pressed down under meters and meters of ice). Pine Island Glacier is circled with the arrow showing the direction of ice flow.  </a:t>
            </a:r>
            <a:r>
              <a:rPr lang="en-US" dirty="0" smtClean="0"/>
              <a:t>It is traveling fast, moving at rates of 3.5 km/yr. – over 31 feet a day</a:t>
            </a:r>
            <a:r>
              <a:rPr lang="en-US" baseline="0" dirty="0" smtClean="0"/>
              <a:t> -  currently </a:t>
            </a:r>
            <a:r>
              <a:rPr lang="en-US" dirty="0" smtClean="0"/>
              <a:t>pushing more ice into the oceans than any other Antarctic glacier.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may wish to spend some time talking about this map</a:t>
            </a:r>
            <a:r>
              <a:rPr lang="en-US" baseline="0" dirty="0" smtClean="0"/>
              <a:t> as it is an unusual map perspective for students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They may be unfamiliar with the Antarctic continent – Antarctica is split into two sides, or sections, orient them to West Antarctica being the panhandle side that stretches up towards the southern tip of South America,  and East Antarctica being the large land mass to the right above (the two sections are labeled in the next slide)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map is without ice on the continent – instead they are looking at land surface elevation, and much of this is pressed down by the overlying ice to levels that are below sea level</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There is no ocean showing, instead they see ocean bathymetry (underwater depth of the ocean floor)</a:t>
            </a:r>
          </a:p>
        </p:txBody>
      </p:sp>
      <p:sp>
        <p:nvSpPr>
          <p:cNvPr id="4" name="Slide Number Placeholder 3"/>
          <p:cNvSpPr>
            <a:spLocks noGrp="1"/>
          </p:cNvSpPr>
          <p:nvPr>
            <p:ph type="sldNum" sz="quarter" idx="10"/>
          </p:nvPr>
        </p:nvSpPr>
        <p:spPr/>
        <p:txBody>
          <a:bodyPr/>
          <a:lstStyle/>
          <a:p>
            <a:fld id="{EFC04413-B9AB-D240-8588-3C19FDFF525B}" type="slidenum">
              <a:rPr lang="en-US" smtClean="0"/>
              <a:t>8</a:t>
            </a:fld>
            <a:endParaRPr lang="en-US"/>
          </a:p>
        </p:txBody>
      </p:sp>
      <p:sp>
        <p:nvSpPr>
          <p:cNvPr id="5" name="TextBox 4"/>
          <p:cNvSpPr txBox="1"/>
          <p:nvPr/>
        </p:nvSpPr>
        <p:spPr>
          <a:xfrm>
            <a:off x="3167342" y="479736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6013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Ice Shelves  - </a:t>
            </a:r>
            <a:r>
              <a:rPr lang="en-US" b="0" dirty="0" smtClean="0"/>
              <a:t>E</a:t>
            </a:r>
            <a:r>
              <a:rPr lang="en-US" baseline="0" dirty="0" smtClean="0"/>
              <a:t>xtremely important ice shelves are the extension of ice off the continent into the surrounding ocean shelf. They form shelves that act as barriers or blockades that slow the movement of land ice from the continent into the surrounding oceans. The larger the shelf, the larger the barricade. The </a:t>
            </a:r>
            <a:r>
              <a:rPr lang="en-US" dirty="0" smtClean="0"/>
              <a:t>P.I.G. ice shelf is too small to show</a:t>
            </a:r>
            <a:r>
              <a:rPr lang="en-US" baseline="0" dirty="0" smtClean="0"/>
              <a:t> in this graphic.  In the activity students are asked to calculate its size to see how it compares to the other ice shelves shown</a:t>
            </a:r>
            <a:r>
              <a:rPr lang="en-US" dirty="0" smtClean="0"/>
              <a:t>.  </a:t>
            </a:r>
            <a:endParaRPr lang="en-US" dirty="0" smtClean="0"/>
          </a:p>
          <a:p>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a:t>
            </a:r>
            <a:r>
              <a:rPr lang="en-US" sz="1200" kern="1200" dirty="0" err="1" smtClean="0">
                <a:solidFill>
                  <a:schemeClr val="tx1"/>
                </a:solidFill>
                <a:effectLst/>
                <a:latin typeface="+mn-lt"/>
                <a:ea typeface="ＭＳ Ｐゴシック" charset="0"/>
                <a:cs typeface="ＭＳ Ｐゴシック" charset="0"/>
              </a:rPr>
              <a:t>Dupont</a:t>
            </a:r>
            <a:r>
              <a:rPr lang="en-US" sz="1200" kern="1200" dirty="0" smtClean="0">
                <a:solidFill>
                  <a:schemeClr val="tx1"/>
                </a:solidFill>
                <a:effectLst/>
                <a:latin typeface="+mn-lt"/>
                <a:ea typeface="ＭＳ Ｐゴシック" charset="0"/>
                <a:cs typeface="ＭＳ Ｐゴシック" charset="0"/>
              </a:rPr>
              <a:t>, T.K., and R.B. Alley. 2005. Assessment of the importance of ice-shelf buttressing to ice-sheet flow. </a:t>
            </a:r>
            <a:r>
              <a:rPr lang="en-US" sz="1200" i="1" kern="1200" dirty="0" smtClean="0">
                <a:solidFill>
                  <a:schemeClr val="tx1"/>
                </a:solidFill>
                <a:effectLst/>
                <a:latin typeface="+mn-lt"/>
                <a:ea typeface="ＭＳ Ｐゴシック" charset="0"/>
                <a:cs typeface="ＭＳ Ｐゴシック" charset="0"/>
              </a:rPr>
              <a:t>Geophysical Research Letters </a:t>
            </a:r>
            <a:r>
              <a:rPr lang="en-US" sz="1200" kern="1200" dirty="0" smtClean="0">
                <a:solidFill>
                  <a:schemeClr val="tx1"/>
                </a:solidFill>
                <a:effectLst/>
                <a:latin typeface="+mn-lt"/>
                <a:ea typeface="ＭＳ Ｐゴシック" charset="0"/>
                <a:cs typeface="ＭＳ Ｐゴシック" charset="0"/>
              </a:rPr>
              <a:t>32:4: L04503.</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*Pritchard, H.D., S.R.M. </a:t>
            </a:r>
            <a:r>
              <a:rPr lang="en-US" sz="1200" kern="1200" dirty="0" err="1" smtClean="0">
                <a:solidFill>
                  <a:schemeClr val="tx1"/>
                </a:solidFill>
                <a:effectLst/>
                <a:latin typeface="+mn-lt"/>
                <a:ea typeface="ＭＳ Ｐゴシック" charset="0"/>
                <a:cs typeface="ＭＳ Ｐゴシック" charset="0"/>
              </a:rPr>
              <a:t>Ligtenberg</a:t>
            </a:r>
            <a:r>
              <a:rPr lang="en-US" sz="1200" kern="1200" dirty="0" smtClean="0">
                <a:solidFill>
                  <a:schemeClr val="tx1"/>
                </a:solidFill>
                <a:effectLst/>
                <a:latin typeface="+mn-lt"/>
                <a:ea typeface="ＭＳ Ｐゴシック" charset="0"/>
                <a:cs typeface="ＭＳ Ｐゴシック" charset="0"/>
              </a:rPr>
              <a:t>, H.A. </a:t>
            </a:r>
            <a:r>
              <a:rPr lang="en-US" sz="1200" kern="1200" dirty="0" err="1" smtClean="0">
                <a:solidFill>
                  <a:schemeClr val="tx1"/>
                </a:solidFill>
                <a:effectLst/>
                <a:latin typeface="+mn-lt"/>
                <a:ea typeface="ＭＳ Ｐゴシック" charset="0"/>
                <a:cs typeface="ＭＳ Ｐゴシック" charset="0"/>
              </a:rPr>
              <a:t>Fricker</a:t>
            </a:r>
            <a:r>
              <a:rPr lang="en-US" sz="1200" kern="1200" dirty="0" smtClean="0">
                <a:solidFill>
                  <a:schemeClr val="tx1"/>
                </a:solidFill>
                <a:effectLst/>
                <a:latin typeface="+mn-lt"/>
                <a:ea typeface="ＭＳ Ｐゴシック" charset="0"/>
                <a:cs typeface="ＭＳ Ｐゴシック" charset="0"/>
              </a:rPr>
              <a:t>, D.G. Vaughan, M.R. van den </a:t>
            </a:r>
            <a:r>
              <a:rPr lang="en-US" sz="1200" kern="1200" dirty="0" err="1" smtClean="0">
                <a:solidFill>
                  <a:schemeClr val="tx1"/>
                </a:solidFill>
                <a:effectLst/>
                <a:latin typeface="+mn-lt"/>
                <a:ea typeface="ＭＳ Ｐゴシック" charset="0"/>
                <a:cs typeface="ＭＳ Ｐゴシック" charset="0"/>
              </a:rPr>
              <a:t>Broeke</a:t>
            </a:r>
            <a:r>
              <a:rPr lang="en-US" sz="1200" kern="1200" dirty="0" smtClean="0">
                <a:solidFill>
                  <a:schemeClr val="tx1"/>
                </a:solidFill>
                <a:effectLst/>
                <a:latin typeface="+mn-lt"/>
                <a:ea typeface="ＭＳ Ｐゴシック" charset="0"/>
                <a:cs typeface="ＭＳ Ｐゴシック" charset="0"/>
              </a:rPr>
              <a:t>, and L. </a:t>
            </a:r>
            <a:r>
              <a:rPr lang="en-US" sz="1200" kern="1200" dirty="0" err="1" smtClean="0">
                <a:solidFill>
                  <a:schemeClr val="tx1"/>
                </a:solidFill>
                <a:effectLst/>
                <a:latin typeface="+mn-lt"/>
                <a:ea typeface="ＭＳ Ｐゴシック" charset="0"/>
                <a:cs typeface="ＭＳ Ｐゴシック" charset="0"/>
              </a:rPr>
              <a:t>Padman</a:t>
            </a:r>
            <a:r>
              <a:rPr lang="en-US" sz="1200" kern="1200" dirty="0" smtClean="0">
                <a:solidFill>
                  <a:schemeClr val="tx1"/>
                </a:solidFill>
                <a:effectLst/>
                <a:latin typeface="+mn-lt"/>
                <a:ea typeface="ＭＳ Ｐゴシック" charset="0"/>
                <a:cs typeface="ＭＳ Ｐゴシック" charset="0"/>
              </a:rPr>
              <a:t>. 2012. Antarctic ice-sheet loss driven by basal melting of ice shelves. </a:t>
            </a:r>
            <a:r>
              <a:rPr lang="en-US" sz="1200" i="1" kern="1200" smtClean="0">
                <a:solidFill>
                  <a:schemeClr val="tx1"/>
                </a:solidFill>
                <a:effectLst/>
                <a:latin typeface="+mn-lt"/>
                <a:ea typeface="ＭＳ Ｐゴシック" charset="0"/>
                <a:cs typeface="ＭＳ Ｐゴシック" charset="0"/>
              </a:rPr>
              <a:t>Nature</a:t>
            </a:r>
            <a:r>
              <a:rPr lang="en-US" sz="1200" kern="1200" smtClean="0">
                <a:solidFill>
                  <a:schemeClr val="tx1"/>
                </a:solidFill>
                <a:effectLst/>
                <a:latin typeface="+mn-lt"/>
                <a:ea typeface="ＭＳ Ｐゴシック" charset="0"/>
                <a:cs typeface="ＭＳ Ｐゴシック" charset="0"/>
              </a:rPr>
              <a:t> 484: 7395, 502–505. </a:t>
            </a:r>
          </a:p>
          <a:p>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t>9</a:t>
            </a:fld>
            <a:endParaRPr lang="en-US"/>
          </a:p>
        </p:txBody>
      </p:sp>
    </p:spTree>
    <p:extLst>
      <p:ext uri="{BB962C8B-B14F-4D97-AF65-F5344CB8AC3E}">
        <p14:creationId xmlns:p14="http://schemas.microsoft.com/office/powerpoint/2010/main" val="155811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66EE8-57AB-B04F-BD3B-3F3C3939F6D0}"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614DA-F5BA-4942-8D3C-950F0F0E93B3}" type="slidenum">
              <a:rPr lang="en-US" smtClean="0"/>
              <a:t>‹#›</a:t>
            </a:fld>
            <a:endParaRPr lang="en-US"/>
          </a:p>
        </p:txBody>
      </p:sp>
    </p:spTree>
    <p:extLst>
      <p:ext uri="{BB962C8B-B14F-4D97-AF65-F5344CB8AC3E}">
        <p14:creationId xmlns:p14="http://schemas.microsoft.com/office/powerpoint/2010/main" val="127069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66EE8-57AB-B04F-BD3B-3F3C3939F6D0}"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614DA-F5BA-4942-8D3C-950F0F0E93B3}" type="slidenum">
              <a:rPr lang="en-US" smtClean="0"/>
              <a:t>‹#›</a:t>
            </a:fld>
            <a:endParaRPr lang="en-US"/>
          </a:p>
        </p:txBody>
      </p:sp>
    </p:spTree>
    <p:extLst>
      <p:ext uri="{BB962C8B-B14F-4D97-AF65-F5344CB8AC3E}">
        <p14:creationId xmlns:p14="http://schemas.microsoft.com/office/powerpoint/2010/main" val="254340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66EE8-57AB-B04F-BD3B-3F3C3939F6D0}"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614DA-F5BA-4942-8D3C-950F0F0E93B3}" type="slidenum">
              <a:rPr lang="en-US" smtClean="0"/>
              <a:t>‹#›</a:t>
            </a:fld>
            <a:endParaRPr lang="en-US"/>
          </a:p>
        </p:txBody>
      </p:sp>
    </p:spTree>
    <p:extLst>
      <p:ext uri="{BB962C8B-B14F-4D97-AF65-F5344CB8AC3E}">
        <p14:creationId xmlns:p14="http://schemas.microsoft.com/office/powerpoint/2010/main" val="381906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66EE8-57AB-B04F-BD3B-3F3C3939F6D0}"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614DA-F5BA-4942-8D3C-950F0F0E93B3}" type="slidenum">
              <a:rPr lang="en-US" smtClean="0"/>
              <a:t>‹#›</a:t>
            </a:fld>
            <a:endParaRPr lang="en-US"/>
          </a:p>
        </p:txBody>
      </p:sp>
    </p:spTree>
    <p:extLst>
      <p:ext uri="{BB962C8B-B14F-4D97-AF65-F5344CB8AC3E}">
        <p14:creationId xmlns:p14="http://schemas.microsoft.com/office/powerpoint/2010/main" val="4750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66EE8-57AB-B04F-BD3B-3F3C3939F6D0}"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614DA-F5BA-4942-8D3C-950F0F0E93B3}" type="slidenum">
              <a:rPr lang="en-US" smtClean="0"/>
              <a:t>‹#›</a:t>
            </a:fld>
            <a:endParaRPr lang="en-US"/>
          </a:p>
        </p:txBody>
      </p:sp>
    </p:spTree>
    <p:extLst>
      <p:ext uri="{BB962C8B-B14F-4D97-AF65-F5344CB8AC3E}">
        <p14:creationId xmlns:p14="http://schemas.microsoft.com/office/powerpoint/2010/main" val="359396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66EE8-57AB-B04F-BD3B-3F3C3939F6D0}" type="datetimeFigureOut">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614DA-F5BA-4942-8D3C-950F0F0E93B3}" type="slidenum">
              <a:rPr lang="en-US" smtClean="0"/>
              <a:t>‹#›</a:t>
            </a:fld>
            <a:endParaRPr lang="en-US"/>
          </a:p>
        </p:txBody>
      </p:sp>
    </p:spTree>
    <p:extLst>
      <p:ext uri="{BB962C8B-B14F-4D97-AF65-F5344CB8AC3E}">
        <p14:creationId xmlns:p14="http://schemas.microsoft.com/office/powerpoint/2010/main" val="397637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66EE8-57AB-B04F-BD3B-3F3C3939F6D0}" type="datetimeFigureOut">
              <a:rPr lang="en-US" smtClean="0"/>
              <a:t>9/24/13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614DA-F5BA-4942-8D3C-950F0F0E93B3}" type="slidenum">
              <a:rPr lang="en-US" smtClean="0"/>
              <a:t>‹#›</a:t>
            </a:fld>
            <a:endParaRPr lang="en-US"/>
          </a:p>
        </p:txBody>
      </p:sp>
    </p:spTree>
    <p:extLst>
      <p:ext uri="{BB962C8B-B14F-4D97-AF65-F5344CB8AC3E}">
        <p14:creationId xmlns:p14="http://schemas.microsoft.com/office/powerpoint/2010/main" val="91698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66EE8-57AB-B04F-BD3B-3F3C3939F6D0}" type="datetimeFigureOut">
              <a:rPr lang="en-US" smtClean="0"/>
              <a:t>9/24/13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614DA-F5BA-4942-8D3C-950F0F0E93B3}" type="slidenum">
              <a:rPr lang="en-US" smtClean="0"/>
              <a:t>‹#›</a:t>
            </a:fld>
            <a:endParaRPr lang="en-US"/>
          </a:p>
        </p:txBody>
      </p:sp>
    </p:spTree>
    <p:extLst>
      <p:ext uri="{BB962C8B-B14F-4D97-AF65-F5344CB8AC3E}">
        <p14:creationId xmlns:p14="http://schemas.microsoft.com/office/powerpoint/2010/main" val="316435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66EE8-57AB-B04F-BD3B-3F3C3939F6D0}" type="datetimeFigureOut">
              <a:rPr lang="en-US" smtClean="0"/>
              <a:t>9/24/13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614DA-F5BA-4942-8D3C-950F0F0E93B3}" type="slidenum">
              <a:rPr lang="en-US" smtClean="0"/>
              <a:t>‹#›</a:t>
            </a:fld>
            <a:endParaRPr lang="en-US"/>
          </a:p>
        </p:txBody>
      </p:sp>
    </p:spTree>
    <p:extLst>
      <p:ext uri="{BB962C8B-B14F-4D97-AF65-F5344CB8AC3E}">
        <p14:creationId xmlns:p14="http://schemas.microsoft.com/office/powerpoint/2010/main" val="164806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66EE8-57AB-B04F-BD3B-3F3C3939F6D0}" type="datetimeFigureOut">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614DA-F5BA-4942-8D3C-950F0F0E93B3}" type="slidenum">
              <a:rPr lang="en-US" smtClean="0"/>
              <a:t>‹#›</a:t>
            </a:fld>
            <a:endParaRPr lang="en-US"/>
          </a:p>
        </p:txBody>
      </p:sp>
    </p:spTree>
    <p:extLst>
      <p:ext uri="{BB962C8B-B14F-4D97-AF65-F5344CB8AC3E}">
        <p14:creationId xmlns:p14="http://schemas.microsoft.com/office/powerpoint/2010/main" val="393458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66EE8-57AB-B04F-BD3B-3F3C3939F6D0}" type="datetimeFigureOut">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614DA-F5BA-4942-8D3C-950F0F0E93B3}" type="slidenum">
              <a:rPr lang="en-US" smtClean="0"/>
              <a:t>‹#›</a:t>
            </a:fld>
            <a:endParaRPr lang="en-US"/>
          </a:p>
        </p:txBody>
      </p:sp>
    </p:spTree>
    <p:extLst>
      <p:ext uri="{BB962C8B-B14F-4D97-AF65-F5344CB8AC3E}">
        <p14:creationId xmlns:p14="http://schemas.microsoft.com/office/powerpoint/2010/main" val="31841718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66EE8-57AB-B04F-BD3B-3F3C3939F6D0}" type="datetimeFigureOut">
              <a:rPr lang="en-US" smtClean="0"/>
              <a:t>9/24/13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614DA-F5BA-4942-8D3C-950F0F0E93B3}" type="slidenum">
              <a:rPr lang="en-US" smtClean="0"/>
              <a:t>‹#›</a:t>
            </a:fld>
            <a:endParaRPr lang="en-US"/>
          </a:p>
        </p:txBody>
      </p:sp>
    </p:spTree>
    <p:extLst>
      <p:ext uri="{BB962C8B-B14F-4D97-AF65-F5344CB8AC3E}">
        <p14:creationId xmlns:p14="http://schemas.microsoft.com/office/powerpoint/2010/main" val="4135203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MWolovick_PIG_front_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77788"/>
            <a:ext cx="88900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1513" y="547688"/>
            <a:ext cx="7772400" cy="1470025"/>
          </a:xfrm>
        </p:spPr>
        <p:txBody>
          <a:bodyPr rtlCol="0">
            <a:normAutofit fontScale="90000"/>
          </a:bodyPr>
          <a:lstStyle/>
          <a:p>
            <a:pPr eaLnBrk="1" fontAlgn="auto" hangingPunct="1">
              <a:spcAft>
                <a:spcPts val="0"/>
              </a:spcAft>
              <a:defRPr/>
            </a:pPr>
            <a:r>
              <a:rPr lang="en-US" b="1" dirty="0">
                <a:ea typeface="+mj-ea"/>
                <a:cs typeface="+mj-cs"/>
              </a:rPr>
              <a:t> </a:t>
            </a:r>
            <a:r>
              <a:rPr lang="en-US" dirty="0">
                <a:ea typeface="+mj-ea"/>
                <a:cs typeface="+mj-cs"/>
              </a:rPr>
              <a:t/>
            </a:r>
            <a:br>
              <a:rPr lang="en-US" dirty="0">
                <a:ea typeface="+mj-ea"/>
                <a:cs typeface="+mj-cs"/>
              </a:rPr>
            </a:br>
            <a:r>
              <a:rPr lang="en-US" b="1" dirty="0">
                <a:ea typeface="+mj-ea"/>
                <a:cs typeface="+mj-cs"/>
              </a:rPr>
              <a:t> </a:t>
            </a:r>
            <a:r>
              <a:rPr lang="en-US" dirty="0">
                <a:ea typeface="+mj-ea"/>
                <a:cs typeface="+mj-cs"/>
              </a:rPr>
              <a:t/>
            </a:r>
            <a:br>
              <a:rPr lang="en-US" dirty="0">
                <a:ea typeface="+mj-ea"/>
                <a:cs typeface="+mj-cs"/>
              </a:rPr>
            </a:br>
            <a:r>
              <a:rPr lang="en-US" dirty="0" smtClean="0">
                <a:ea typeface="+mj-ea"/>
                <a:cs typeface="+mj-cs"/>
              </a:rPr>
              <a:t/>
            </a:r>
            <a:br>
              <a:rPr lang="en-US" dirty="0" smtClean="0">
                <a:ea typeface="+mj-ea"/>
                <a:cs typeface="+mj-cs"/>
              </a:rPr>
            </a:br>
            <a:r>
              <a:rPr lang="en-US" b="1" dirty="0" smtClean="0">
                <a:solidFill>
                  <a:srgbClr val="F2F2F2"/>
                </a:solidFill>
                <a:ea typeface="+mj-ea"/>
                <a:cs typeface="+mj-cs"/>
              </a:rPr>
              <a:t>POLAR I.C.E.  </a:t>
            </a:r>
            <a:br>
              <a:rPr lang="en-US" b="1" dirty="0" smtClean="0">
                <a:solidFill>
                  <a:srgbClr val="F2F2F2"/>
                </a:solidFill>
                <a:ea typeface="+mj-ea"/>
                <a:cs typeface="+mj-cs"/>
              </a:rPr>
            </a:br>
            <a:r>
              <a:rPr lang="en-US" b="1" dirty="0" smtClean="0">
                <a:solidFill>
                  <a:srgbClr val="F2F2F2"/>
                </a:solidFill>
                <a:ea typeface="+mj-ea"/>
                <a:cs typeface="+mj-cs"/>
              </a:rPr>
              <a:t>(Interactive Climate Education)</a:t>
            </a:r>
            <a:r>
              <a:rPr lang="en-US" b="1" dirty="0" smtClean="0">
                <a:ea typeface="+mj-ea"/>
                <a:cs typeface="+mj-cs"/>
              </a:rPr>
              <a:t> </a:t>
            </a: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endParaRPr lang="en-US" dirty="0">
              <a:ea typeface="+mj-ea"/>
              <a:cs typeface="+mj-cs"/>
            </a:endParaRPr>
          </a:p>
        </p:txBody>
      </p:sp>
      <p:sp>
        <p:nvSpPr>
          <p:cNvPr id="3" name="Subtitle 2"/>
          <p:cNvSpPr>
            <a:spLocks noGrp="1"/>
          </p:cNvSpPr>
          <p:nvPr>
            <p:ph type="subTitle" idx="1"/>
          </p:nvPr>
        </p:nvSpPr>
        <p:spPr>
          <a:xfrm>
            <a:off x="1371600" y="2097088"/>
            <a:ext cx="6400800" cy="1752600"/>
          </a:xfrm>
        </p:spPr>
        <p:txBody>
          <a:bodyPr rtlCol="0">
            <a:normAutofit/>
          </a:bodyPr>
          <a:lstStyle/>
          <a:p>
            <a:pPr eaLnBrk="1" fontAlgn="auto" hangingPunct="1">
              <a:spcAft>
                <a:spcPts val="0"/>
              </a:spcAft>
              <a:buFont typeface="Arial"/>
              <a:buNone/>
              <a:defRPr/>
            </a:pPr>
            <a:r>
              <a:rPr lang="en-US" b="1" dirty="0" smtClean="0">
                <a:solidFill>
                  <a:schemeClr val="bg1">
                    <a:lumMod val="85000"/>
                  </a:schemeClr>
                </a:solidFill>
                <a:ea typeface="+mn-ea"/>
                <a:cs typeface="+mn-cs"/>
              </a:rPr>
              <a:t>WHAT IS HAPPENING TO ANTARCTICA’S PINE ISLAND GLACIER?</a:t>
            </a:r>
            <a:endParaRPr lang="en-US" dirty="0">
              <a:solidFill>
                <a:schemeClr val="bg1">
                  <a:lumMod val="85000"/>
                </a:schemeClr>
              </a:solidFill>
              <a:ea typeface="+mn-ea"/>
              <a:cs typeface="+mn-cs"/>
            </a:endParaRPr>
          </a:p>
          <a:p>
            <a:pPr eaLnBrk="1" fontAlgn="auto" hangingPunct="1">
              <a:spcAft>
                <a:spcPts val="0"/>
              </a:spcAft>
              <a:buFont typeface="Arial"/>
              <a:buNone/>
              <a:defRPr/>
            </a:pPr>
            <a:endParaRPr lang="en-US" dirty="0">
              <a:ea typeface="+mn-ea"/>
              <a:cs typeface="+mn-cs"/>
            </a:endParaRPr>
          </a:p>
          <a:p>
            <a:pPr eaLnBrk="1" fontAlgn="auto" hangingPunct="1">
              <a:spcAft>
                <a:spcPts val="0"/>
              </a:spcAft>
              <a:buFont typeface="Arial"/>
              <a:buNone/>
              <a:defRPr/>
            </a:pPr>
            <a:endParaRPr lang="en-US" dirty="0">
              <a:ea typeface="+mn-ea"/>
              <a:cs typeface="+mn-cs"/>
            </a:endParaRPr>
          </a:p>
        </p:txBody>
      </p:sp>
      <p:sp>
        <p:nvSpPr>
          <p:cNvPr id="8" name="Rectangle 7"/>
          <p:cNvSpPr/>
          <p:nvPr/>
        </p:nvSpPr>
        <p:spPr>
          <a:xfrm>
            <a:off x="5507038" y="6389688"/>
            <a:ext cx="3570287" cy="307975"/>
          </a:xfrm>
          <a:prstGeom prst="rect">
            <a:avLst/>
          </a:prstGeom>
        </p:spPr>
        <p:txBody>
          <a:bodyPr wrap="none">
            <a:spAutoFit/>
          </a:bodyPr>
          <a:lstStyle/>
          <a:p>
            <a:pPr fontAlgn="auto">
              <a:spcBef>
                <a:spcPts val="0"/>
              </a:spcBef>
              <a:spcAft>
                <a:spcPts val="0"/>
              </a:spcAft>
              <a:defRPr/>
            </a:pPr>
            <a:r>
              <a:rPr lang="en-US" sz="1400" dirty="0">
                <a:solidFill>
                  <a:schemeClr val="bg1">
                    <a:lumMod val="65000"/>
                  </a:schemeClr>
                </a:solidFill>
                <a:latin typeface="+mn-lt"/>
                <a:ea typeface="+mn-ea"/>
                <a:cs typeface="+mn-cs"/>
              </a:rPr>
              <a:t>http:/</a:t>
            </a:r>
            <a:r>
              <a:rPr lang="en-US" sz="1400" dirty="0" err="1">
                <a:solidFill>
                  <a:schemeClr val="bg1">
                    <a:lumMod val="65000"/>
                  </a:schemeClr>
                </a:solidFill>
                <a:latin typeface="+mn-lt"/>
                <a:ea typeface="+mn-ea"/>
                <a:cs typeface="+mn-cs"/>
              </a:rPr>
              <a:t>www.ldeo.columbia.edu</a:t>
            </a:r>
            <a:r>
              <a:rPr lang="en-US" sz="1400" dirty="0">
                <a:solidFill>
                  <a:schemeClr val="bg1">
                    <a:lumMod val="65000"/>
                  </a:schemeClr>
                </a:solidFill>
                <a:latin typeface="+mn-lt"/>
                <a:ea typeface="+mn-ea"/>
                <a:cs typeface="+mn-cs"/>
              </a:rPr>
              <a:t>/</a:t>
            </a:r>
            <a:r>
              <a:rPr lang="en-US" sz="1400" dirty="0" err="1">
                <a:solidFill>
                  <a:schemeClr val="bg1">
                    <a:lumMod val="65000"/>
                  </a:schemeClr>
                </a:solidFill>
                <a:latin typeface="+mn-lt"/>
                <a:ea typeface="+mn-ea"/>
                <a:cs typeface="+mn-cs"/>
              </a:rPr>
              <a:t>polareducation</a:t>
            </a:r>
            <a:endParaRPr lang="en-US" sz="1400" dirty="0">
              <a:solidFill>
                <a:schemeClr val="bg1">
                  <a:lumMod val="65000"/>
                </a:schemeClr>
              </a:solidFill>
              <a:latin typeface="+mn-lt"/>
              <a:ea typeface="+mn-ea"/>
              <a:cs typeface="+mn-cs"/>
            </a:endParaRPr>
          </a:p>
        </p:txBody>
      </p:sp>
      <p:sp>
        <p:nvSpPr>
          <p:cNvPr id="9" name="TextBox 8"/>
          <p:cNvSpPr txBox="1"/>
          <p:nvPr/>
        </p:nvSpPr>
        <p:spPr>
          <a:xfrm>
            <a:off x="58738" y="6483350"/>
            <a:ext cx="4194175" cy="307975"/>
          </a:xfrm>
          <a:prstGeom prst="rect">
            <a:avLst/>
          </a:prstGeom>
          <a:noFill/>
        </p:spPr>
        <p:txBody>
          <a:bodyPr>
            <a:spAutoFit/>
          </a:bodyPr>
          <a:lstStyle/>
          <a:p>
            <a:pPr fontAlgn="auto">
              <a:spcBef>
                <a:spcPts val="0"/>
              </a:spcBef>
              <a:spcAft>
                <a:spcPts val="0"/>
              </a:spcAft>
              <a:defRPr/>
            </a:pPr>
            <a:r>
              <a:rPr lang="en-US" sz="1400" dirty="0">
                <a:solidFill>
                  <a:schemeClr val="bg1">
                    <a:lumMod val="85000"/>
                  </a:schemeClr>
                </a:solidFill>
                <a:latin typeface="+mn-lt"/>
                <a:ea typeface="+mn-ea"/>
                <a:cs typeface="+mn-cs"/>
              </a:rPr>
              <a:t>P.I.G. ice shelf, photo M. </a:t>
            </a:r>
            <a:r>
              <a:rPr lang="en-US" sz="1400" dirty="0" err="1">
                <a:solidFill>
                  <a:schemeClr val="bg1">
                    <a:lumMod val="85000"/>
                  </a:schemeClr>
                </a:solidFill>
                <a:latin typeface="+mn-lt"/>
                <a:ea typeface="+mn-ea"/>
                <a:cs typeface="+mn-cs"/>
              </a:rPr>
              <a:t>Wolovick</a:t>
            </a:r>
            <a:r>
              <a:rPr lang="en-US" sz="1400" dirty="0">
                <a:solidFill>
                  <a:schemeClr val="bg1">
                    <a:lumMod val="85000"/>
                  </a:schemeClr>
                </a:solidFill>
                <a:latin typeface="+mn-lt"/>
                <a:ea typeface="+mn-ea"/>
                <a:cs typeface="+mn-cs"/>
              </a:rPr>
              <a:t> </a:t>
            </a:r>
          </a:p>
        </p:txBody>
      </p:sp>
      <p:pic>
        <p:nvPicPr>
          <p:cNvPr id="14342" name="Picture 11" descr="LamontLogo_vect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5245100"/>
            <a:ext cx="61468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sf-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913" y="6018213"/>
            <a:ext cx="727075" cy="7270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91581" dir="2021404" algn="ctr" rotWithShape="0">
                    <a:srgbClr val="FF9999">
                      <a:alpha val="74998"/>
                    </a:srgbClr>
                  </a:outerShdw>
                </a:effectLst>
              </a14:hiddenEffects>
            </a:ext>
          </a:extLst>
        </p:spPr>
      </p:pic>
      <p:pic>
        <p:nvPicPr>
          <p:cNvPr id="11" name="Picture 10" descr="pla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873" y="243892"/>
            <a:ext cx="1500219" cy="11108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318494" y="628603"/>
            <a:ext cx="1431265" cy="750308"/>
          </a:xfrm>
          <a:prstGeom prst="rect">
            <a:avLst/>
          </a:prstGeom>
          <a:noFill/>
        </p:spPr>
        <p:txBody>
          <a:bodyPr spcFirstLastPara="1" wrap="none">
            <a:prstTxWarp prst="textArchDown">
              <a:avLst/>
            </a:prstTxWarp>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t>
            </a:r>
            <a:r>
              <a:rPr lang="en-US" sz="1400" b="1" dirty="0">
                <a:latin typeface="+mn-lt"/>
                <a:ea typeface="+mn-ea"/>
                <a:cs typeface="+mn-cs"/>
              </a:rPr>
              <a:t>ICE Pod Program – LDEO of Columbia University </a:t>
            </a:r>
          </a:p>
        </p:txBody>
      </p:sp>
    </p:spTree>
    <p:extLst>
      <p:ext uri="{BB962C8B-B14F-4D97-AF65-F5344CB8AC3E}">
        <p14:creationId xmlns:p14="http://schemas.microsoft.com/office/powerpoint/2010/main" val="25445264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525"/>
            <a:ext cx="8229600" cy="1143000"/>
          </a:xfrm>
        </p:spPr>
        <p:txBody>
          <a:bodyPr>
            <a:normAutofit/>
          </a:bodyPr>
          <a:lstStyle/>
          <a:p>
            <a:r>
              <a:rPr lang="en-US" dirty="0" smtClean="0"/>
              <a:t>Is P.I.G. a ‘climate canary’*?</a:t>
            </a:r>
            <a:endParaRPr lang="en-US" dirty="0"/>
          </a:p>
        </p:txBody>
      </p:sp>
      <p:pic>
        <p:nvPicPr>
          <p:cNvPr id="8" name="Picture 7" descr="Cana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332" y="1609739"/>
            <a:ext cx="3213468" cy="3869278"/>
          </a:xfrm>
          <a:prstGeom prst="rect">
            <a:avLst/>
          </a:prstGeom>
        </p:spPr>
      </p:pic>
      <p:pic>
        <p:nvPicPr>
          <p:cNvPr id="11" name="Picture 10" descr="glasses2.jpg"/>
          <p:cNvPicPr>
            <a:picLocks noChangeAspect="1"/>
          </p:cNvPicPr>
          <p:nvPr/>
        </p:nvPicPr>
        <p:blipFill>
          <a:blip r:embed="rId4">
            <a:extLst>
              <a:ext uri="{BEBA8EAE-BF5A-486C-A8C5-ECC9F3942E4B}">
                <a14:imgProps xmlns:a14="http://schemas.microsoft.com/office/drawing/2010/main">
                  <a14:imgLayer r:embed="rId5">
                    <a14:imgEffect>
                      <a14:backgroundRemoval t="9778" b="89778" l="3556" r="99111"/>
                    </a14:imgEffect>
                  </a14:imgLayer>
                </a14:imgProps>
              </a:ext>
              <a:ext uri="{28A0092B-C50C-407E-A947-70E740481C1C}">
                <a14:useLocalDpi xmlns:a14="http://schemas.microsoft.com/office/drawing/2010/main" val="0"/>
              </a:ext>
            </a:extLst>
          </a:blip>
          <a:stretch>
            <a:fillRect/>
          </a:stretch>
        </p:blipFill>
        <p:spPr>
          <a:xfrm>
            <a:off x="6174608" y="1609739"/>
            <a:ext cx="1240530" cy="1240530"/>
          </a:xfrm>
          <a:prstGeom prst="rect">
            <a:avLst/>
          </a:prstGeom>
        </p:spPr>
      </p:pic>
      <p:sp>
        <p:nvSpPr>
          <p:cNvPr id="12" name="TextBox 11"/>
          <p:cNvSpPr txBox="1"/>
          <p:nvPr/>
        </p:nvSpPr>
        <p:spPr>
          <a:xfrm>
            <a:off x="457200" y="4839201"/>
            <a:ext cx="4347189" cy="1631216"/>
          </a:xfrm>
          <a:prstGeom prst="rect">
            <a:avLst/>
          </a:prstGeom>
          <a:noFill/>
        </p:spPr>
        <p:txBody>
          <a:bodyPr wrap="square" rtlCol="0">
            <a:spAutoFit/>
          </a:bodyPr>
          <a:lstStyle/>
          <a:p>
            <a:r>
              <a:rPr lang="en-US" sz="2000" dirty="0" smtClean="0"/>
              <a:t>*Years ago miners used canaries as an </a:t>
            </a:r>
            <a:r>
              <a:rPr lang="en-US" sz="2000" b="1" i="1" dirty="0" smtClean="0"/>
              <a:t>early warning signal</a:t>
            </a:r>
            <a:r>
              <a:rPr lang="en-US" sz="2000" dirty="0" smtClean="0"/>
              <a:t> to alert them to toxic changes in the air inside the mines.  Canaries have become a symbol of an early alert to approaching danger.</a:t>
            </a:r>
          </a:p>
        </p:txBody>
      </p:sp>
      <p:sp>
        <p:nvSpPr>
          <p:cNvPr id="13" name="TextBox 12"/>
          <p:cNvSpPr txBox="1"/>
          <p:nvPr/>
        </p:nvSpPr>
        <p:spPr>
          <a:xfrm>
            <a:off x="1018871" y="1609739"/>
            <a:ext cx="4016414" cy="2123658"/>
          </a:xfrm>
          <a:prstGeom prst="rect">
            <a:avLst/>
          </a:prstGeom>
          <a:noFill/>
        </p:spPr>
        <p:txBody>
          <a:bodyPr wrap="square" rtlCol="0">
            <a:spAutoFit/>
          </a:bodyPr>
          <a:lstStyle/>
          <a:p>
            <a:endParaRPr lang="en-US" dirty="0" smtClean="0"/>
          </a:p>
          <a:p>
            <a:r>
              <a:rPr lang="en-US" sz="2400" dirty="0" smtClean="0"/>
              <a:t>Let’s do the activity!  Working with Ice Elevation Data from P.I.G. you can answer this important question! </a:t>
            </a:r>
          </a:p>
          <a:p>
            <a:endParaRPr lang="en-US" dirty="0"/>
          </a:p>
        </p:txBody>
      </p:sp>
      <p:sp>
        <p:nvSpPr>
          <p:cNvPr id="3" name="TextBox 2"/>
          <p:cNvSpPr txBox="1"/>
          <p:nvPr/>
        </p:nvSpPr>
        <p:spPr>
          <a:xfrm>
            <a:off x="5203165" y="5495218"/>
            <a:ext cx="3887723" cy="1077218"/>
          </a:xfrm>
          <a:prstGeom prst="rect">
            <a:avLst/>
          </a:prstGeom>
          <a:noFill/>
        </p:spPr>
        <p:txBody>
          <a:bodyPr wrap="square" rtlCol="0">
            <a:spAutoFit/>
          </a:bodyPr>
          <a:lstStyle/>
          <a:p>
            <a:r>
              <a:rPr lang="en-US" sz="1600" dirty="0" smtClean="0"/>
              <a:t>Our canary wears shades as protection from the reflectivity of the glacial snow (known as albedo).  Ice albedo is a key ingredient in the ongoing cooling of our Earth system. </a:t>
            </a:r>
            <a:endParaRPr lang="en-US" sz="1600" dirty="0"/>
          </a:p>
        </p:txBody>
      </p:sp>
    </p:spTree>
    <p:extLst>
      <p:ext uri="{BB962C8B-B14F-4D97-AF65-F5344CB8AC3E}">
        <p14:creationId xmlns:p14="http://schemas.microsoft.com/office/powerpoint/2010/main" val="18647275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065"/>
          </a:xfrm>
        </p:spPr>
        <p:txBody>
          <a:bodyPr>
            <a:normAutofit/>
          </a:bodyPr>
          <a:lstStyle/>
          <a:p>
            <a:r>
              <a:rPr lang="en-US" sz="3200" b="1" dirty="0"/>
              <a:t>GRAPHING P.I.G. DATA FOR LINE #279</a:t>
            </a:r>
            <a:r>
              <a:rPr lang="en-US" sz="3200"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4721121"/>
              </p:ext>
            </p:extLst>
          </p:nvPr>
        </p:nvGraphicFramePr>
        <p:xfrm>
          <a:off x="1002635" y="1183283"/>
          <a:ext cx="6761373" cy="4335779"/>
        </p:xfrm>
        <a:graphic>
          <a:graphicData uri="http://schemas.openxmlformats.org/drawingml/2006/table">
            <a:tbl>
              <a:tblPr firstRow="1" bandRow="1">
                <a:tableStyleId>{5C22544A-7EE6-4342-B048-85BDC9FD1C3A}</a:tableStyleId>
              </a:tblPr>
              <a:tblGrid>
                <a:gridCol w="1153237"/>
                <a:gridCol w="1196067"/>
                <a:gridCol w="1165040"/>
                <a:gridCol w="1168027"/>
                <a:gridCol w="1092703"/>
                <a:gridCol w="986299"/>
              </a:tblGrid>
              <a:tr h="337765">
                <a:tc>
                  <a:txBody>
                    <a:bodyPr/>
                    <a:lstStyle/>
                    <a:p>
                      <a:pPr marL="0" marR="0" algn="ctr">
                        <a:spcBef>
                          <a:spcPts val="0"/>
                        </a:spcBef>
                        <a:spcAft>
                          <a:spcPts val="0"/>
                        </a:spcAft>
                      </a:pPr>
                      <a:r>
                        <a:rPr lang="en-US" sz="1400" b="1" dirty="0">
                          <a:effectLst/>
                          <a:latin typeface="Times New Roman"/>
                          <a:ea typeface="Times New Roman"/>
                        </a:rPr>
                        <a:t>LOCATION </a:t>
                      </a:r>
                      <a:r>
                        <a:rPr lang="en-US" sz="1400" b="1" dirty="0" smtClean="0">
                          <a:effectLst/>
                          <a:latin typeface="Times New Roman"/>
                          <a:ea typeface="Times New Roman"/>
                        </a:rPr>
                        <a:t>RECORDED</a:t>
                      </a:r>
                      <a:r>
                        <a:rPr lang="en-US" sz="1400" b="1" baseline="0" dirty="0" smtClean="0">
                          <a:effectLst/>
                          <a:latin typeface="Times New Roman"/>
                          <a:ea typeface="Times New Roman"/>
                        </a:rPr>
                        <a:t> BY </a:t>
                      </a:r>
                      <a:r>
                        <a:rPr lang="en-US" sz="1400" b="1" dirty="0" smtClean="0">
                          <a:effectLst/>
                          <a:latin typeface="Times New Roman"/>
                          <a:ea typeface="Times New Roman"/>
                        </a:rPr>
                        <a:t>KM</a:t>
                      </a:r>
                      <a:endParaRPr lang="en-US" sz="1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smtClean="0">
                          <a:effectLst/>
                          <a:latin typeface="Times New Roman"/>
                          <a:ea typeface="Times New Roman"/>
                        </a:rPr>
                        <a:t>ELEVATION </a:t>
                      </a:r>
                    </a:p>
                    <a:p>
                      <a:pPr marL="0" marR="0" algn="ctr">
                        <a:spcBef>
                          <a:spcPts val="0"/>
                        </a:spcBef>
                        <a:spcAft>
                          <a:spcPts val="0"/>
                        </a:spcAft>
                      </a:pPr>
                      <a:r>
                        <a:rPr lang="en-US" sz="1400" b="1" dirty="0" smtClean="0">
                          <a:effectLst/>
                          <a:latin typeface="Times New Roman"/>
                          <a:ea typeface="Times New Roman"/>
                        </a:rPr>
                        <a:t>IN METERS NOV.</a:t>
                      </a:r>
                      <a:r>
                        <a:rPr lang="en-US" sz="1400" b="1" baseline="0" dirty="0" smtClean="0">
                          <a:effectLst/>
                          <a:latin typeface="Times New Roman"/>
                          <a:ea typeface="Times New Roman"/>
                        </a:rPr>
                        <a:t> </a:t>
                      </a:r>
                      <a:r>
                        <a:rPr lang="en-US" sz="1400" b="1" dirty="0" smtClean="0">
                          <a:effectLst/>
                          <a:latin typeface="Times New Roman"/>
                          <a:ea typeface="Times New Roman"/>
                        </a:rPr>
                        <a:t>2003</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smtClean="0">
                          <a:effectLst/>
                          <a:latin typeface="Times New Roman"/>
                          <a:ea typeface="Times New Roman"/>
                        </a:rPr>
                        <a:t>ELEVATION </a:t>
                      </a:r>
                    </a:p>
                    <a:p>
                      <a:pPr marL="0" marR="0" algn="ctr">
                        <a:spcBef>
                          <a:spcPts val="0"/>
                        </a:spcBef>
                        <a:spcAft>
                          <a:spcPts val="0"/>
                        </a:spcAft>
                      </a:pPr>
                      <a:r>
                        <a:rPr lang="en-US" sz="1400" b="1" dirty="0" smtClean="0">
                          <a:effectLst/>
                          <a:latin typeface="Times New Roman"/>
                          <a:ea typeface="Times New Roman"/>
                        </a:rPr>
                        <a:t>IN METERS APR. </a:t>
                      </a:r>
                      <a:r>
                        <a:rPr lang="en-US" sz="1400" b="1" dirty="0">
                          <a:effectLst/>
                          <a:latin typeface="Times New Roman"/>
                          <a:ea typeface="Times New Roman"/>
                        </a:rPr>
                        <a:t>2007</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smtClean="0">
                          <a:effectLst/>
                          <a:latin typeface="Times New Roman"/>
                          <a:ea typeface="Times New Roman"/>
                        </a:rPr>
                        <a:t>ELEVATION </a:t>
                      </a:r>
                    </a:p>
                    <a:p>
                      <a:pPr marL="0" marR="0" algn="ctr">
                        <a:spcBef>
                          <a:spcPts val="0"/>
                        </a:spcBef>
                        <a:spcAft>
                          <a:spcPts val="0"/>
                        </a:spcAft>
                      </a:pPr>
                      <a:r>
                        <a:rPr lang="en-US" sz="1400" b="1" dirty="0" smtClean="0">
                          <a:effectLst/>
                          <a:latin typeface="Times New Roman"/>
                          <a:ea typeface="Times New Roman"/>
                        </a:rPr>
                        <a:t>IN METERS OCT. </a:t>
                      </a:r>
                      <a:r>
                        <a:rPr lang="en-US" sz="1400" b="1" dirty="0">
                          <a:effectLst/>
                          <a:latin typeface="Times New Roman"/>
                          <a:ea typeface="Times New Roman"/>
                        </a:rPr>
                        <a:t>2007 </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a:solidFill>
                            <a:schemeClr val="bg1"/>
                          </a:solidFill>
                          <a:effectLst/>
                          <a:latin typeface="Times New Roman"/>
                          <a:ea typeface="Times New Roman"/>
                        </a:rPr>
                        <a:t>DELTA </a:t>
                      </a:r>
                      <a:endParaRPr lang="en-US" sz="1400" dirty="0">
                        <a:solidFill>
                          <a:schemeClr val="bg1"/>
                        </a:solidFill>
                        <a:effectLst/>
                        <a:latin typeface="Times New Roman"/>
                        <a:ea typeface="Times New Roman"/>
                      </a:endParaRPr>
                    </a:p>
                    <a:p>
                      <a:pPr marL="0" marR="0" algn="ctr">
                        <a:spcBef>
                          <a:spcPts val="0"/>
                        </a:spcBef>
                        <a:spcAft>
                          <a:spcPts val="0"/>
                        </a:spcAft>
                      </a:pPr>
                      <a:r>
                        <a:rPr lang="en-US" sz="1400" b="1" u="none" dirty="0" smtClean="0">
                          <a:solidFill>
                            <a:schemeClr val="bg1"/>
                          </a:solidFill>
                          <a:effectLst/>
                          <a:latin typeface="Times New Roman"/>
                          <a:ea typeface="Times New Roman"/>
                        </a:rPr>
                        <a:t>NOV. </a:t>
                      </a:r>
                      <a:r>
                        <a:rPr lang="en-US" sz="1400" b="1" u="none" dirty="0">
                          <a:solidFill>
                            <a:schemeClr val="bg1"/>
                          </a:solidFill>
                          <a:effectLst/>
                          <a:latin typeface="Times New Roman"/>
                          <a:ea typeface="Times New Roman"/>
                        </a:rPr>
                        <a:t>2003 </a:t>
                      </a:r>
                      <a:r>
                        <a:rPr lang="en-US" sz="1400" b="1" u="none" dirty="0" smtClean="0">
                          <a:solidFill>
                            <a:schemeClr val="bg1"/>
                          </a:solidFill>
                          <a:effectLst/>
                          <a:latin typeface="Times New Roman"/>
                          <a:ea typeface="Times New Roman"/>
                        </a:rPr>
                        <a:t>TO</a:t>
                      </a:r>
                      <a:endParaRPr lang="en-US" sz="1400" u="none" dirty="0">
                        <a:solidFill>
                          <a:schemeClr val="bg1"/>
                        </a:solidFill>
                        <a:effectLst/>
                        <a:latin typeface="Times New Roman"/>
                        <a:ea typeface="Times New Roman"/>
                      </a:endParaRPr>
                    </a:p>
                    <a:p>
                      <a:pPr marL="0" marR="0" algn="ctr">
                        <a:spcBef>
                          <a:spcPts val="0"/>
                        </a:spcBef>
                        <a:spcAft>
                          <a:spcPts val="0"/>
                        </a:spcAft>
                      </a:pPr>
                      <a:r>
                        <a:rPr lang="en-US" sz="1400" b="1" u="none" dirty="0" smtClean="0">
                          <a:solidFill>
                            <a:schemeClr val="bg1"/>
                          </a:solidFill>
                          <a:effectLst/>
                          <a:latin typeface="Times New Roman"/>
                          <a:ea typeface="Times New Roman"/>
                        </a:rPr>
                        <a:t>APRIL </a:t>
                      </a:r>
                      <a:r>
                        <a:rPr lang="en-US" sz="1400" b="1" u="none" dirty="0">
                          <a:solidFill>
                            <a:schemeClr val="bg1"/>
                          </a:solidFill>
                          <a:effectLst/>
                          <a:latin typeface="Times New Roman"/>
                          <a:ea typeface="Times New Roman"/>
                        </a:rPr>
                        <a:t>2007</a:t>
                      </a:r>
                      <a:endParaRPr lang="en-US" sz="1400" u="none" dirty="0">
                        <a:solidFill>
                          <a:schemeClr val="bg1"/>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b="1" dirty="0">
                          <a:solidFill>
                            <a:schemeClr val="bg1"/>
                          </a:solidFill>
                          <a:effectLst/>
                          <a:latin typeface="Times New Roman"/>
                          <a:ea typeface="Times New Roman"/>
                        </a:rPr>
                        <a:t>DELTA </a:t>
                      </a:r>
                      <a:endParaRPr lang="en-US" sz="1400" b="1" dirty="0" smtClean="0">
                        <a:solidFill>
                          <a:schemeClr val="bg1"/>
                        </a:solidFill>
                        <a:effectLst/>
                        <a:latin typeface="Times New Roman"/>
                        <a:ea typeface="Times New Roman"/>
                      </a:endParaRPr>
                    </a:p>
                    <a:p>
                      <a:pPr marL="0" marR="0" algn="ctr">
                        <a:spcBef>
                          <a:spcPts val="0"/>
                        </a:spcBef>
                        <a:spcAft>
                          <a:spcPts val="0"/>
                        </a:spcAft>
                      </a:pPr>
                      <a:r>
                        <a:rPr lang="en-US" sz="1400" b="1" dirty="0" smtClean="0">
                          <a:solidFill>
                            <a:schemeClr val="bg1"/>
                          </a:solidFill>
                          <a:effectLst/>
                          <a:latin typeface="Times New Roman"/>
                          <a:ea typeface="Times New Roman"/>
                        </a:rPr>
                        <a:t>NOV. </a:t>
                      </a:r>
                      <a:r>
                        <a:rPr lang="en-US" sz="1400" b="1" dirty="0">
                          <a:solidFill>
                            <a:schemeClr val="bg1"/>
                          </a:solidFill>
                          <a:effectLst/>
                          <a:latin typeface="Times New Roman"/>
                          <a:ea typeface="Times New Roman"/>
                        </a:rPr>
                        <a:t>2003 </a:t>
                      </a:r>
                      <a:r>
                        <a:rPr lang="en-US" sz="1400" b="1" dirty="0" smtClean="0">
                          <a:solidFill>
                            <a:schemeClr val="bg1"/>
                          </a:solidFill>
                          <a:effectLst/>
                          <a:latin typeface="Times New Roman"/>
                          <a:ea typeface="Times New Roman"/>
                        </a:rPr>
                        <a:t>TO </a:t>
                      </a:r>
                      <a:endParaRPr lang="en-US" sz="1400" dirty="0">
                        <a:solidFill>
                          <a:schemeClr val="bg1"/>
                        </a:solidFill>
                        <a:effectLst/>
                        <a:latin typeface="Times New Roman"/>
                        <a:ea typeface="Times New Roman"/>
                      </a:endParaRPr>
                    </a:p>
                    <a:p>
                      <a:pPr marL="0" marR="0" algn="ctr">
                        <a:spcBef>
                          <a:spcPts val="0"/>
                        </a:spcBef>
                        <a:spcAft>
                          <a:spcPts val="0"/>
                        </a:spcAft>
                      </a:pPr>
                      <a:r>
                        <a:rPr lang="en-US" sz="1400" b="1" dirty="0" smtClean="0">
                          <a:solidFill>
                            <a:schemeClr val="bg1"/>
                          </a:solidFill>
                          <a:effectLst/>
                          <a:latin typeface="Times New Roman"/>
                          <a:ea typeface="Times New Roman"/>
                        </a:rPr>
                        <a:t>OCT. </a:t>
                      </a:r>
                      <a:r>
                        <a:rPr lang="en-US" sz="1400" b="1" dirty="0">
                          <a:solidFill>
                            <a:schemeClr val="bg1"/>
                          </a:solidFill>
                          <a:effectLst/>
                          <a:latin typeface="Times New Roman"/>
                          <a:ea typeface="Times New Roman"/>
                        </a:rPr>
                        <a:t>2007</a:t>
                      </a:r>
                      <a:endParaRPr lang="en-US" sz="1400" dirty="0">
                        <a:solidFill>
                          <a:schemeClr val="bg1"/>
                        </a:solidFill>
                        <a:effectLst/>
                        <a:latin typeface="Times New Roman"/>
                        <a:ea typeface="Times New Roman"/>
                      </a:endParaRPr>
                    </a:p>
                  </a:txBody>
                  <a:tcPr marL="68580" marR="68580" marT="0" marB="0" anchor="b"/>
                </a:tc>
              </a:tr>
              <a:tr h="136866">
                <a:tc>
                  <a:txBody>
                    <a:bodyPr/>
                    <a:lstStyle/>
                    <a:p>
                      <a:pPr marL="0" marR="0" algn="ctr">
                        <a:spcBef>
                          <a:spcPts val="0"/>
                        </a:spcBef>
                        <a:spcAft>
                          <a:spcPts val="0"/>
                        </a:spcAft>
                      </a:pPr>
                      <a:r>
                        <a:rPr lang="en-US" sz="1400" b="1" dirty="0">
                          <a:solidFill>
                            <a:srgbClr val="000000"/>
                          </a:solidFill>
                          <a:effectLst/>
                          <a:latin typeface="Times New Roman"/>
                          <a:ea typeface="Times New Roman"/>
                        </a:rPr>
                        <a:t>239</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746</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746</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746</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0</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0</a:t>
                      </a:r>
                      <a:endParaRPr lang="en-US" sz="1400" b="0" i="0" u="none" strike="noStrike" dirty="0">
                        <a:solidFill>
                          <a:srgbClr val="000000"/>
                        </a:solidFill>
                        <a:effectLst/>
                        <a:latin typeface="Calibri"/>
                      </a:endParaRPr>
                    </a:p>
                  </a:txBody>
                  <a:tcPr marL="12700" marR="12700" marT="12700" marB="0" anchor="b"/>
                </a:tc>
              </a:tr>
              <a:tr h="186594">
                <a:tc>
                  <a:txBody>
                    <a:bodyPr/>
                    <a:lstStyle/>
                    <a:p>
                      <a:pPr marL="0" marR="0" algn="ctr">
                        <a:spcBef>
                          <a:spcPts val="0"/>
                        </a:spcBef>
                        <a:spcAft>
                          <a:spcPts val="0"/>
                        </a:spcAft>
                      </a:pPr>
                      <a:r>
                        <a:rPr lang="en-US" sz="1400" b="1" dirty="0">
                          <a:solidFill>
                            <a:srgbClr val="000000"/>
                          </a:solidFill>
                          <a:effectLst/>
                          <a:latin typeface="Times New Roman"/>
                          <a:ea typeface="Times New Roman"/>
                        </a:rPr>
                        <a:t>240</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512</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511</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511</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12700" marR="12700" marT="12700" marB="0" anchor="b"/>
                </a:tc>
              </a:tr>
              <a:tr h="207469">
                <a:tc>
                  <a:txBody>
                    <a:bodyPr/>
                    <a:lstStyle/>
                    <a:p>
                      <a:pPr marL="0" marR="0" algn="ctr">
                        <a:spcBef>
                          <a:spcPts val="0"/>
                        </a:spcBef>
                        <a:spcAft>
                          <a:spcPts val="0"/>
                        </a:spcAft>
                      </a:pPr>
                      <a:r>
                        <a:rPr lang="en-US" sz="1400" b="1" dirty="0">
                          <a:solidFill>
                            <a:srgbClr val="000000"/>
                          </a:solidFill>
                          <a:effectLst/>
                          <a:latin typeface="Times New Roman"/>
                          <a:ea typeface="Times New Roman"/>
                        </a:rPr>
                        <a:t>241</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392</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389</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387</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b"/>
                </a:tc>
              </a:tr>
              <a:tr h="216454">
                <a:tc>
                  <a:txBody>
                    <a:bodyPr/>
                    <a:lstStyle/>
                    <a:p>
                      <a:pPr marL="0" marR="0" algn="ctr">
                        <a:spcBef>
                          <a:spcPts val="0"/>
                        </a:spcBef>
                        <a:spcAft>
                          <a:spcPts val="0"/>
                        </a:spcAft>
                      </a:pPr>
                      <a:r>
                        <a:rPr lang="en-US" sz="1400" b="1" dirty="0">
                          <a:solidFill>
                            <a:srgbClr val="000000"/>
                          </a:solidFill>
                          <a:effectLst/>
                          <a:latin typeface="Times New Roman"/>
                          <a:ea typeface="Times New Roman"/>
                        </a:rPr>
                        <a:t>242</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343</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335</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334</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-8</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-9</a:t>
                      </a:r>
                      <a:endParaRPr lang="en-US" sz="1400" b="0" i="0" u="none" strike="noStrike" dirty="0">
                        <a:solidFill>
                          <a:srgbClr val="000000"/>
                        </a:solidFill>
                        <a:effectLst/>
                        <a:latin typeface="Calibri"/>
                      </a:endParaRPr>
                    </a:p>
                  </a:txBody>
                  <a:tcPr marL="12700" marR="12700" marT="12700" marB="0" anchor="b"/>
                </a:tc>
              </a:tr>
              <a:tr h="259746">
                <a:tc>
                  <a:txBody>
                    <a:bodyPr/>
                    <a:lstStyle/>
                    <a:p>
                      <a:pPr marL="0" marR="0" algn="ctr">
                        <a:spcBef>
                          <a:spcPts val="0"/>
                        </a:spcBef>
                        <a:spcAft>
                          <a:spcPts val="0"/>
                        </a:spcAft>
                      </a:pPr>
                      <a:r>
                        <a:rPr lang="en-US" sz="1400" b="1" dirty="0">
                          <a:solidFill>
                            <a:srgbClr val="000000"/>
                          </a:solidFill>
                          <a:effectLst/>
                          <a:latin typeface="Times New Roman"/>
                          <a:ea typeface="Times New Roman"/>
                        </a:rPr>
                        <a:t>243</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279</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267</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264</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a:solidFill>
                            <a:srgbClr val="000000"/>
                          </a:solidFill>
                          <a:effectLst/>
                          <a:latin typeface="Calibri"/>
                        </a:rPr>
                        <a:t>-12</a:t>
                      </a:r>
                    </a:p>
                  </a:txBody>
                  <a:tcPr marL="12700" marR="12700" marT="12700" marB="0" anchor="b"/>
                </a:tc>
                <a:tc>
                  <a:txBody>
                    <a:bodyPr/>
                    <a:lstStyle/>
                    <a:p>
                      <a:pPr algn="ctr" fontAlgn="b"/>
                      <a:r>
                        <a:rPr lang="en-US" sz="1400" b="0" i="0" u="none" strike="noStrike" dirty="0">
                          <a:solidFill>
                            <a:srgbClr val="000000"/>
                          </a:solidFill>
                          <a:effectLst/>
                          <a:latin typeface="Calibri"/>
                        </a:rPr>
                        <a:t>-15</a:t>
                      </a:r>
                    </a:p>
                  </a:txBody>
                  <a:tcPr marL="12700" marR="12700" marT="12700" marB="0" anchor="b"/>
                </a:tc>
              </a:tr>
              <a:tr h="245315">
                <a:tc>
                  <a:txBody>
                    <a:bodyPr/>
                    <a:lstStyle/>
                    <a:p>
                      <a:pPr marL="0" marR="0" algn="ctr">
                        <a:spcBef>
                          <a:spcPts val="0"/>
                        </a:spcBef>
                        <a:spcAft>
                          <a:spcPts val="0"/>
                        </a:spcAft>
                      </a:pPr>
                      <a:r>
                        <a:rPr lang="en-US" sz="1400" b="1" dirty="0">
                          <a:solidFill>
                            <a:srgbClr val="000000"/>
                          </a:solidFill>
                          <a:effectLst/>
                          <a:latin typeface="Times New Roman"/>
                          <a:ea typeface="Times New Roman"/>
                        </a:rPr>
                        <a:t>244</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245</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229</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227</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a:solidFill>
                            <a:srgbClr val="000000"/>
                          </a:solidFill>
                          <a:effectLst/>
                          <a:latin typeface="Calibri"/>
                        </a:rPr>
                        <a:t>-18</a:t>
                      </a:r>
                    </a:p>
                  </a:txBody>
                  <a:tcPr marL="12700" marR="12700" marT="12700" marB="0" anchor="b"/>
                </a:tc>
              </a:tr>
              <a:tr h="245315">
                <a:tc>
                  <a:txBody>
                    <a:bodyPr/>
                    <a:lstStyle/>
                    <a:p>
                      <a:pPr marL="0" marR="0" algn="ctr">
                        <a:spcBef>
                          <a:spcPts val="0"/>
                        </a:spcBef>
                        <a:spcAft>
                          <a:spcPts val="0"/>
                        </a:spcAft>
                      </a:pPr>
                      <a:r>
                        <a:rPr lang="en-US" sz="1400" b="1">
                          <a:solidFill>
                            <a:srgbClr val="000000"/>
                          </a:solidFill>
                          <a:effectLst/>
                          <a:latin typeface="Times New Roman"/>
                          <a:ea typeface="Times New Roman"/>
                        </a:rPr>
                        <a:t>245</a:t>
                      </a:r>
                      <a:endParaRPr lang="en-US" sz="1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293</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281</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274</a:t>
                      </a:r>
                      <a:endParaRPr lang="en-US" sz="1400" dirty="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-19</a:t>
                      </a:r>
                      <a:endParaRPr lang="en-US" sz="1400" b="0" i="0" u="none" strike="noStrike" dirty="0">
                        <a:solidFill>
                          <a:srgbClr val="000000"/>
                        </a:solidFill>
                        <a:effectLst/>
                        <a:latin typeface="Calibri"/>
                      </a:endParaRPr>
                    </a:p>
                  </a:txBody>
                  <a:tcPr marL="12700" marR="12700" marT="12700" marB="0" anchor="b"/>
                </a:tc>
              </a:tr>
              <a:tr h="216454">
                <a:tc>
                  <a:txBody>
                    <a:bodyPr/>
                    <a:lstStyle/>
                    <a:p>
                      <a:pPr marL="0" marR="0" algn="ctr">
                        <a:spcBef>
                          <a:spcPts val="0"/>
                        </a:spcBef>
                        <a:spcAft>
                          <a:spcPts val="0"/>
                        </a:spcAft>
                      </a:pPr>
                      <a:r>
                        <a:rPr lang="en-US" sz="1400" b="1">
                          <a:solidFill>
                            <a:srgbClr val="000000"/>
                          </a:solidFill>
                          <a:effectLst/>
                          <a:latin typeface="Times New Roman"/>
                          <a:ea typeface="Times New Roman"/>
                        </a:rPr>
                        <a:t>246</a:t>
                      </a:r>
                      <a:endParaRPr lang="en-US" sz="1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332</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316</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312</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-20</a:t>
                      </a:r>
                      <a:endParaRPr lang="en-US" sz="1400" b="0" i="0" u="none" strike="noStrike" dirty="0">
                        <a:solidFill>
                          <a:srgbClr val="000000"/>
                        </a:solidFill>
                        <a:effectLst/>
                        <a:latin typeface="Calibri"/>
                      </a:endParaRPr>
                    </a:p>
                  </a:txBody>
                  <a:tcPr marL="12700" marR="12700" marT="12700" marB="0" anchor="b"/>
                </a:tc>
              </a:tr>
              <a:tr h="202025">
                <a:tc>
                  <a:txBody>
                    <a:bodyPr/>
                    <a:lstStyle/>
                    <a:p>
                      <a:pPr marL="0" marR="0" algn="ctr">
                        <a:spcBef>
                          <a:spcPts val="0"/>
                        </a:spcBef>
                        <a:spcAft>
                          <a:spcPts val="0"/>
                        </a:spcAft>
                      </a:pPr>
                      <a:r>
                        <a:rPr lang="en-US" sz="1400" b="1" dirty="0">
                          <a:solidFill>
                            <a:srgbClr val="000000"/>
                          </a:solidFill>
                          <a:effectLst/>
                          <a:latin typeface="Times New Roman"/>
                          <a:ea typeface="Times New Roman"/>
                        </a:rPr>
                        <a:t>247</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389</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374</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372</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-15</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-17</a:t>
                      </a:r>
                      <a:endParaRPr lang="en-US" sz="1400" b="0" i="0" u="none" strike="noStrike" dirty="0">
                        <a:solidFill>
                          <a:srgbClr val="000000"/>
                        </a:solidFill>
                        <a:effectLst/>
                        <a:latin typeface="Calibri"/>
                      </a:endParaRPr>
                    </a:p>
                  </a:txBody>
                  <a:tcPr marL="12700" marR="12700" marT="12700" marB="0" anchor="b"/>
                </a:tc>
              </a:tr>
              <a:tr h="177933">
                <a:tc>
                  <a:txBody>
                    <a:bodyPr/>
                    <a:lstStyle/>
                    <a:p>
                      <a:pPr marL="0" marR="0" algn="ctr">
                        <a:spcBef>
                          <a:spcPts val="0"/>
                        </a:spcBef>
                        <a:spcAft>
                          <a:spcPts val="0"/>
                        </a:spcAft>
                      </a:pPr>
                      <a:r>
                        <a:rPr lang="en-US" sz="1400" b="1">
                          <a:solidFill>
                            <a:srgbClr val="000000"/>
                          </a:solidFill>
                          <a:effectLst/>
                          <a:latin typeface="Times New Roman"/>
                          <a:ea typeface="Times New Roman"/>
                        </a:rPr>
                        <a:t>248</a:t>
                      </a:r>
                      <a:endParaRPr lang="en-US" sz="1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480</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468</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475</a:t>
                      </a:r>
                      <a:endParaRPr lang="en-US" sz="1400">
                        <a:effectLst/>
                        <a:latin typeface="Times New Roman"/>
                        <a:ea typeface="Times New Roman"/>
                      </a:endParaRPr>
                    </a:p>
                  </a:txBody>
                  <a:tcPr marL="68580" marR="6858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-12</a:t>
                      </a:r>
                    </a:p>
                  </a:txBody>
                  <a:tcPr marL="12700" marR="12700" marT="12700" marB="0" anchor="b"/>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b"/>
                </a:tc>
              </a:tr>
              <a:tr h="237329">
                <a:tc>
                  <a:txBody>
                    <a:bodyPr/>
                    <a:lstStyle/>
                    <a:p>
                      <a:pPr marL="0" marR="0" algn="ctr">
                        <a:spcBef>
                          <a:spcPts val="0"/>
                        </a:spcBef>
                        <a:spcAft>
                          <a:spcPts val="0"/>
                        </a:spcAft>
                      </a:pPr>
                      <a:r>
                        <a:rPr lang="en-US" sz="1400" b="1" dirty="0">
                          <a:solidFill>
                            <a:srgbClr val="000000"/>
                          </a:solidFill>
                          <a:effectLst/>
                          <a:latin typeface="Times New Roman"/>
                          <a:ea typeface="Times New Roman"/>
                        </a:rPr>
                        <a:t>249</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507</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500</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497</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b"/>
                </a:tc>
              </a:tr>
              <a:tr h="234035">
                <a:tc>
                  <a:txBody>
                    <a:bodyPr/>
                    <a:lstStyle/>
                    <a:p>
                      <a:pPr marL="0" marR="0" algn="ctr">
                        <a:spcBef>
                          <a:spcPts val="0"/>
                        </a:spcBef>
                        <a:spcAft>
                          <a:spcPts val="0"/>
                        </a:spcAft>
                      </a:pPr>
                      <a:r>
                        <a:rPr lang="en-US" sz="1400" b="1" dirty="0">
                          <a:solidFill>
                            <a:srgbClr val="000000"/>
                          </a:solidFill>
                          <a:effectLst/>
                          <a:latin typeface="Times New Roman"/>
                          <a:ea typeface="Times New Roman"/>
                        </a:rPr>
                        <a:t>250</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557</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545</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545</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b"/>
                </a:tc>
              </a:tr>
              <a:tr h="202024">
                <a:tc>
                  <a:txBody>
                    <a:bodyPr/>
                    <a:lstStyle/>
                    <a:p>
                      <a:pPr marL="0" marR="0" algn="ctr">
                        <a:spcBef>
                          <a:spcPts val="0"/>
                        </a:spcBef>
                        <a:spcAft>
                          <a:spcPts val="0"/>
                        </a:spcAft>
                      </a:pPr>
                      <a:r>
                        <a:rPr lang="en-US" sz="1400" b="1" dirty="0">
                          <a:effectLst/>
                          <a:latin typeface="Times New Roman"/>
                          <a:ea typeface="Times New Roman"/>
                        </a:rPr>
                        <a:t>251</a:t>
                      </a:r>
                    </a:p>
                  </a:txBody>
                  <a:tcPr marL="68580" marR="68580" marT="0" marB="0" anchor="b"/>
                </a:tc>
                <a:tc>
                  <a:txBody>
                    <a:bodyPr/>
                    <a:lstStyle/>
                    <a:p>
                      <a:pPr marL="0" marR="0" algn="ctr">
                        <a:spcBef>
                          <a:spcPts val="0"/>
                        </a:spcBef>
                        <a:spcAft>
                          <a:spcPts val="0"/>
                        </a:spcAft>
                      </a:pPr>
                      <a:r>
                        <a:rPr lang="en-US" sz="1400">
                          <a:effectLst/>
                          <a:latin typeface="Times New Roman"/>
                          <a:ea typeface="Times New Roman"/>
                        </a:rPr>
                        <a:t>573</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569</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569</a:t>
                      </a:r>
                    </a:p>
                  </a:txBody>
                  <a:tcPr marL="68580" marR="68580" marT="0" marB="0" anchor="b"/>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b"/>
                </a:tc>
              </a:tr>
              <a:tr h="216455">
                <a:tc>
                  <a:txBody>
                    <a:bodyPr/>
                    <a:lstStyle/>
                    <a:p>
                      <a:pPr marL="0" marR="0" algn="ctr">
                        <a:spcBef>
                          <a:spcPts val="0"/>
                        </a:spcBef>
                        <a:spcAft>
                          <a:spcPts val="0"/>
                        </a:spcAft>
                      </a:pPr>
                      <a:r>
                        <a:rPr lang="en-US" sz="1400" b="1">
                          <a:effectLst/>
                          <a:latin typeface="Times New Roman"/>
                          <a:ea typeface="Times New Roman"/>
                        </a:rPr>
                        <a:t>252</a:t>
                      </a:r>
                    </a:p>
                  </a:txBody>
                  <a:tcPr marL="68580" marR="68580" marT="0" marB="0" anchor="b"/>
                </a:tc>
                <a:tc>
                  <a:txBody>
                    <a:bodyPr/>
                    <a:lstStyle/>
                    <a:p>
                      <a:pPr marL="0" marR="0" algn="ctr">
                        <a:spcBef>
                          <a:spcPts val="0"/>
                        </a:spcBef>
                        <a:spcAft>
                          <a:spcPts val="0"/>
                        </a:spcAft>
                      </a:pPr>
                      <a:r>
                        <a:rPr lang="en-US" sz="1400">
                          <a:effectLst/>
                          <a:latin typeface="Times New Roman"/>
                          <a:ea typeface="Times New Roman"/>
                        </a:rPr>
                        <a:t>604</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600</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600</a:t>
                      </a:r>
                    </a:p>
                  </a:txBody>
                  <a:tcPr marL="68580" marR="68580" marT="0" marB="0" anchor="b"/>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b"/>
                </a:tc>
              </a:tr>
              <a:tr h="0">
                <a:tc>
                  <a:txBody>
                    <a:bodyPr/>
                    <a:lstStyle/>
                    <a:p>
                      <a:pPr marL="0" marR="0" algn="ctr">
                        <a:spcBef>
                          <a:spcPts val="0"/>
                        </a:spcBef>
                        <a:spcAft>
                          <a:spcPts val="0"/>
                        </a:spcAft>
                      </a:pPr>
                      <a:r>
                        <a:rPr lang="en-US" sz="1400" b="1" dirty="0">
                          <a:solidFill>
                            <a:srgbClr val="000000"/>
                          </a:solidFill>
                          <a:effectLst/>
                          <a:latin typeface="Times New Roman"/>
                          <a:ea typeface="Times New Roman"/>
                        </a:rPr>
                        <a:t>253</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690</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687</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687</a:t>
                      </a:r>
                      <a:endParaRPr lang="en-US" sz="1400" dirty="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b"/>
                </a:tc>
              </a:tr>
            </a:tbl>
          </a:graphicData>
        </a:graphic>
      </p:graphicFrame>
      <p:sp>
        <p:nvSpPr>
          <p:cNvPr id="5" name="Rectangle 4"/>
          <p:cNvSpPr/>
          <p:nvPr/>
        </p:nvSpPr>
        <p:spPr>
          <a:xfrm>
            <a:off x="5708311" y="1226090"/>
            <a:ext cx="2055697" cy="4292972"/>
          </a:xfrm>
          <a:prstGeom prst="rect">
            <a:avLst/>
          </a:prstGeom>
          <a:solidFill>
            <a:schemeClr val="accent1"/>
          </a:solidFill>
          <a:ln w="41275">
            <a:solidFill>
              <a:schemeClr val="accent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9455244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535119" y="3638184"/>
            <a:ext cx="6468188" cy="1077218"/>
          </a:xfrm>
          <a:prstGeom prst="rect">
            <a:avLst/>
          </a:prstGeom>
          <a:noFill/>
        </p:spPr>
        <p:txBody>
          <a:bodyPr wrap="square" rtlCol="0">
            <a:spAutoFit/>
          </a:bodyPr>
          <a:lstStyle/>
          <a:p>
            <a:pPr marL="0" indent="0" algn="ctr">
              <a:buNone/>
            </a:pPr>
            <a:r>
              <a:rPr lang="en-US" b="1" dirty="0"/>
              <a:t>C</a:t>
            </a:r>
            <a:r>
              <a:rPr lang="en-US" b="1" dirty="0" smtClean="0"/>
              <a:t>omplete Part I… the first graphing activity.  </a:t>
            </a:r>
            <a:endParaRPr lang="en-US" b="1" dirty="0"/>
          </a:p>
        </p:txBody>
      </p:sp>
      <p:pic>
        <p:nvPicPr>
          <p:cNvPr id="5" name="Picture 4" descr="stopsig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856" y="1827984"/>
            <a:ext cx="1509592" cy="1509592"/>
          </a:xfrm>
          <a:prstGeom prst="rect">
            <a:avLst/>
          </a:prstGeom>
        </p:spPr>
      </p:pic>
    </p:spTree>
    <p:extLst>
      <p:ext uri="{BB962C8B-B14F-4D97-AF65-F5344CB8AC3E}">
        <p14:creationId xmlns:p14="http://schemas.microsoft.com/office/powerpoint/2010/main" val="20861106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of 3 sets of P.I.G. elevation data</a:t>
            </a:r>
            <a:endParaRPr lang="en-US" dirty="0"/>
          </a:p>
        </p:txBody>
      </p:sp>
      <p:sp>
        <p:nvSpPr>
          <p:cNvPr id="3" name="Content Placeholder 2"/>
          <p:cNvSpPr>
            <a:spLocks noGrp="1"/>
          </p:cNvSpPr>
          <p:nvPr>
            <p:ph idx="1"/>
          </p:nvPr>
        </p:nvSpPr>
        <p:spPr>
          <a:xfrm>
            <a:off x="680480" y="1600200"/>
            <a:ext cx="7427363" cy="4525963"/>
          </a:xfrm>
        </p:spPr>
        <p:txBody>
          <a:bodyPr vert="vert270" anchor="t" anchorCtr="0">
            <a:normAutofit/>
          </a:bodyPr>
          <a:lstStyle/>
          <a:p>
            <a:pPr marL="0" indent="0" algn="ctr">
              <a:buNone/>
            </a:pPr>
            <a:r>
              <a:rPr lang="en-US" sz="1800" dirty="0" smtClean="0"/>
              <a:t>Meters of elevation</a:t>
            </a:r>
            <a:endParaRPr lang="en-US" sz="1800" dirty="0"/>
          </a:p>
        </p:txBody>
      </p:sp>
      <p:graphicFrame>
        <p:nvGraphicFramePr>
          <p:cNvPr id="5" name="Chart 4"/>
          <p:cNvGraphicFramePr/>
          <p:nvPr>
            <p:extLst>
              <p:ext uri="{D42A27DB-BD31-4B8C-83A1-F6EECF244321}">
                <p14:modId xmlns:p14="http://schemas.microsoft.com/office/powerpoint/2010/main" val="2449004400"/>
              </p:ext>
            </p:extLst>
          </p:nvPr>
        </p:nvGraphicFramePr>
        <p:xfrm>
          <a:off x="1370969" y="1731636"/>
          <a:ext cx="6736874" cy="429380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863382" y="6126163"/>
            <a:ext cx="3898301" cy="369332"/>
          </a:xfrm>
          <a:prstGeom prst="rect">
            <a:avLst/>
          </a:prstGeom>
          <a:noFill/>
        </p:spPr>
        <p:txBody>
          <a:bodyPr wrap="square" rtlCol="0">
            <a:spAutoFit/>
          </a:bodyPr>
          <a:lstStyle/>
          <a:p>
            <a:r>
              <a:rPr lang="en-US" dirty="0" smtClean="0"/>
              <a:t>Distance in kilometers</a:t>
            </a:r>
            <a:endParaRPr lang="en-US" dirty="0"/>
          </a:p>
        </p:txBody>
      </p:sp>
    </p:spTree>
    <p:extLst>
      <p:ext uri="{BB962C8B-B14F-4D97-AF65-F5344CB8AC3E}">
        <p14:creationId xmlns:p14="http://schemas.microsoft.com/office/powerpoint/2010/main" val="31981935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065"/>
          </a:xfrm>
        </p:spPr>
        <p:txBody>
          <a:bodyPr>
            <a:normAutofit/>
          </a:bodyPr>
          <a:lstStyle/>
          <a:p>
            <a:r>
              <a:rPr lang="en-US" sz="3200" b="1" dirty="0"/>
              <a:t>GRAPHING P.I.G. DATA FOR LINE #279</a:t>
            </a:r>
            <a:r>
              <a:rPr lang="en-US" sz="3200"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0295812"/>
              </p:ext>
            </p:extLst>
          </p:nvPr>
        </p:nvGraphicFramePr>
        <p:xfrm>
          <a:off x="914039" y="1151402"/>
          <a:ext cx="7444719" cy="4335779"/>
        </p:xfrm>
        <a:graphic>
          <a:graphicData uri="http://schemas.openxmlformats.org/drawingml/2006/table">
            <a:tbl>
              <a:tblPr firstRow="1" bandRow="1">
                <a:tableStyleId>{5C22544A-7EE6-4342-B048-85BDC9FD1C3A}</a:tableStyleId>
              </a:tblPr>
              <a:tblGrid>
                <a:gridCol w="1179941"/>
                <a:gridCol w="1252956"/>
                <a:gridCol w="1252955"/>
                <a:gridCol w="1167137"/>
                <a:gridCol w="1304446"/>
                <a:gridCol w="1287284"/>
              </a:tblGrid>
              <a:tr h="337765">
                <a:tc>
                  <a:txBody>
                    <a:bodyPr/>
                    <a:lstStyle/>
                    <a:p>
                      <a:pPr marL="0" marR="0" algn="ctr">
                        <a:spcBef>
                          <a:spcPts val="0"/>
                        </a:spcBef>
                        <a:spcAft>
                          <a:spcPts val="0"/>
                        </a:spcAft>
                      </a:pPr>
                      <a:r>
                        <a:rPr lang="en-US" sz="1400" b="1" dirty="0">
                          <a:effectLst/>
                          <a:latin typeface="Times New Roman"/>
                          <a:ea typeface="Times New Roman"/>
                        </a:rPr>
                        <a:t>LOCATION </a:t>
                      </a:r>
                      <a:r>
                        <a:rPr lang="en-US" sz="1400" b="1" dirty="0" smtClean="0">
                          <a:effectLst/>
                          <a:latin typeface="Times New Roman"/>
                          <a:ea typeface="Times New Roman"/>
                        </a:rPr>
                        <a:t>RECORDED</a:t>
                      </a:r>
                      <a:r>
                        <a:rPr lang="en-US" sz="1400" b="1" baseline="0" dirty="0" smtClean="0">
                          <a:effectLst/>
                          <a:latin typeface="Times New Roman"/>
                          <a:ea typeface="Times New Roman"/>
                        </a:rPr>
                        <a:t> BY </a:t>
                      </a:r>
                      <a:r>
                        <a:rPr lang="en-US" sz="1400" b="1" dirty="0" smtClean="0">
                          <a:effectLst/>
                          <a:latin typeface="Times New Roman"/>
                          <a:ea typeface="Times New Roman"/>
                        </a:rPr>
                        <a:t>KM</a:t>
                      </a:r>
                      <a:endParaRPr lang="en-US" sz="1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smtClean="0">
                          <a:effectLst/>
                          <a:latin typeface="Times New Roman"/>
                          <a:ea typeface="Times New Roman"/>
                        </a:rPr>
                        <a:t>ELEVATION </a:t>
                      </a:r>
                    </a:p>
                    <a:p>
                      <a:pPr marL="0" marR="0" algn="ctr">
                        <a:spcBef>
                          <a:spcPts val="0"/>
                        </a:spcBef>
                        <a:spcAft>
                          <a:spcPts val="0"/>
                        </a:spcAft>
                      </a:pPr>
                      <a:r>
                        <a:rPr lang="en-US" sz="1400" b="1" dirty="0" smtClean="0">
                          <a:effectLst/>
                          <a:latin typeface="Times New Roman"/>
                          <a:ea typeface="Times New Roman"/>
                        </a:rPr>
                        <a:t>IN METERS NOV.</a:t>
                      </a:r>
                      <a:r>
                        <a:rPr lang="en-US" sz="1400" b="1" baseline="0" dirty="0" smtClean="0">
                          <a:effectLst/>
                          <a:latin typeface="Times New Roman"/>
                          <a:ea typeface="Times New Roman"/>
                        </a:rPr>
                        <a:t> </a:t>
                      </a:r>
                      <a:r>
                        <a:rPr lang="en-US" sz="1400" b="1" dirty="0" smtClean="0">
                          <a:effectLst/>
                          <a:latin typeface="Times New Roman"/>
                          <a:ea typeface="Times New Roman"/>
                        </a:rPr>
                        <a:t>2003</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smtClean="0">
                          <a:effectLst/>
                          <a:latin typeface="Times New Roman"/>
                          <a:ea typeface="Times New Roman"/>
                        </a:rPr>
                        <a:t>ELEVATION </a:t>
                      </a:r>
                    </a:p>
                    <a:p>
                      <a:pPr marL="0" marR="0" algn="ctr">
                        <a:spcBef>
                          <a:spcPts val="0"/>
                        </a:spcBef>
                        <a:spcAft>
                          <a:spcPts val="0"/>
                        </a:spcAft>
                      </a:pPr>
                      <a:r>
                        <a:rPr lang="en-US" sz="1400" b="1" dirty="0" smtClean="0">
                          <a:effectLst/>
                          <a:latin typeface="Times New Roman"/>
                          <a:ea typeface="Times New Roman"/>
                        </a:rPr>
                        <a:t>IN METERS APR. </a:t>
                      </a:r>
                      <a:r>
                        <a:rPr lang="en-US" sz="1400" b="1" dirty="0">
                          <a:effectLst/>
                          <a:latin typeface="Times New Roman"/>
                          <a:ea typeface="Times New Roman"/>
                        </a:rPr>
                        <a:t>2007</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smtClean="0">
                          <a:effectLst/>
                          <a:latin typeface="Times New Roman"/>
                          <a:ea typeface="Times New Roman"/>
                        </a:rPr>
                        <a:t>ELEVATION </a:t>
                      </a:r>
                    </a:p>
                    <a:p>
                      <a:pPr marL="0" marR="0" algn="ctr">
                        <a:spcBef>
                          <a:spcPts val="0"/>
                        </a:spcBef>
                        <a:spcAft>
                          <a:spcPts val="0"/>
                        </a:spcAft>
                      </a:pPr>
                      <a:r>
                        <a:rPr lang="en-US" sz="1400" b="1" dirty="0" smtClean="0">
                          <a:effectLst/>
                          <a:latin typeface="Times New Roman"/>
                          <a:ea typeface="Times New Roman"/>
                        </a:rPr>
                        <a:t>IN METERS OCT. </a:t>
                      </a:r>
                      <a:r>
                        <a:rPr lang="en-US" sz="1400" b="1" dirty="0">
                          <a:effectLst/>
                          <a:latin typeface="Times New Roman"/>
                          <a:ea typeface="Times New Roman"/>
                        </a:rPr>
                        <a:t>2007 </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a:solidFill>
                            <a:schemeClr val="bg1"/>
                          </a:solidFill>
                          <a:effectLst/>
                          <a:latin typeface="Times New Roman"/>
                          <a:ea typeface="Times New Roman"/>
                        </a:rPr>
                        <a:t>DELTA </a:t>
                      </a:r>
                      <a:r>
                        <a:rPr lang="en-US" sz="1400" b="1" dirty="0" smtClean="0">
                          <a:solidFill>
                            <a:schemeClr val="bg1"/>
                          </a:solidFill>
                          <a:effectLst/>
                          <a:latin typeface="Times New Roman"/>
                          <a:ea typeface="Times New Roman"/>
                        </a:rPr>
                        <a:t> </a:t>
                      </a:r>
                    </a:p>
                    <a:p>
                      <a:pPr marL="0" marR="0" algn="ctr">
                        <a:spcBef>
                          <a:spcPts val="0"/>
                        </a:spcBef>
                        <a:spcAft>
                          <a:spcPts val="0"/>
                        </a:spcAft>
                      </a:pPr>
                      <a:r>
                        <a:rPr lang="en-US" sz="1400" b="1" dirty="0" smtClean="0">
                          <a:solidFill>
                            <a:schemeClr val="bg1"/>
                          </a:solidFill>
                          <a:effectLst/>
                          <a:latin typeface="Times New Roman"/>
                          <a:ea typeface="Times New Roman"/>
                        </a:rPr>
                        <a:t>IN</a:t>
                      </a:r>
                      <a:r>
                        <a:rPr lang="en-US" sz="1400" b="1" baseline="0" dirty="0" smtClean="0">
                          <a:solidFill>
                            <a:schemeClr val="bg1"/>
                          </a:solidFill>
                          <a:effectLst/>
                          <a:latin typeface="Times New Roman"/>
                          <a:ea typeface="Times New Roman"/>
                        </a:rPr>
                        <a:t> METERS</a:t>
                      </a:r>
                      <a:endParaRPr lang="en-US" sz="1400" dirty="0">
                        <a:solidFill>
                          <a:schemeClr val="bg1"/>
                        </a:solidFill>
                        <a:effectLst/>
                        <a:latin typeface="Times New Roman"/>
                        <a:ea typeface="Times New Roman"/>
                      </a:endParaRPr>
                    </a:p>
                    <a:p>
                      <a:pPr marL="0" marR="0" algn="ctr">
                        <a:spcBef>
                          <a:spcPts val="0"/>
                        </a:spcBef>
                        <a:spcAft>
                          <a:spcPts val="0"/>
                        </a:spcAft>
                      </a:pPr>
                      <a:r>
                        <a:rPr lang="en-US" sz="1400" b="1" u="none" dirty="0" smtClean="0">
                          <a:solidFill>
                            <a:schemeClr val="bg1"/>
                          </a:solidFill>
                          <a:effectLst/>
                          <a:latin typeface="Times New Roman"/>
                          <a:ea typeface="Times New Roman"/>
                        </a:rPr>
                        <a:t>NOV. 2003 TO APRIL </a:t>
                      </a:r>
                      <a:r>
                        <a:rPr lang="en-US" sz="1400" b="1" u="none" dirty="0">
                          <a:solidFill>
                            <a:schemeClr val="bg1"/>
                          </a:solidFill>
                          <a:effectLst/>
                          <a:latin typeface="Times New Roman"/>
                          <a:ea typeface="Times New Roman"/>
                        </a:rPr>
                        <a:t>2007</a:t>
                      </a:r>
                      <a:endParaRPr lang="en-US" sz="1400" u="none" dirty="0">
                        <a:solidFill>
                          <a:schemeClr val="bg1"/>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b="1" dirty="0">
                          <a:solidFill>
                            <a:schemeClr val="bg1"/>
                          </a:solidFill>
                          <a:effectLst/>
                          <a:latin typeface="Times New Roman"/>
                          <a:ea typeface="Times New Roman"/>
                        </a:rPr>
                        <a:t>DELTA </a:t>
                      </a:r>
                      <a:r>
                        <a:rPr lang="en-US" sz="1400" b="1" dirty="0" smtClean="0">
                          <a:solidFill>
                            <a:schemeClr val="bg1"/>
                          </a:solidFill>
                          <a:effectLst/>
                          <a:latin typeface="Times New Roman"/>
                          <a:ea typeface="Times New Roman"/>
                        </a:rPr>
                        <a:t> </a:t>
                      </a:r>
                    </a:p>
                    <a:p>
                      <a:pPr marL="0" marR="0" algn="ctr">
                        <a:spcBef>
                          <a:spcPts val="0"/>
                        </a:spcBef>
                        <a:spcAft>
                          <a:spcPts val="0"/>
                        </a:spcAft>
                      </a:pPr>
                      <a:r>
                        <a:rPr lang="en-US" sz="1400" b="1" dirty="0" smtClean="0">
                          <a:solidFill>
                            <a:schemeClr val="bg1"/>
                          </a:solidFill>
                          <a:effectLst/>
                          <a:latin typeface="Times New Roman"/>
                          <a:ea typeface="Times New Roman"/>
                        </a:rPr>
                        <a:t>IN METERS</a:t>
                      </a:r>
                    </a:p>
                    <a:p>
                      <a:pPr marL="0" marR="0" algn="ctr">
                        <a:spcBef>
                          <a:spcPts val="0"/>
                        </a:spcBef>
                        <a:spcAft>
                          <a:spcPts val="0"/>
                        </a:spcAft>
                      </a:pPr>
                      <a:r>
                        <a:rPr lang="en-US" sz="1400" b="1" dirty="0" smtClean="0">
                          <a:solidFill>
                            <a:schemeClr val="bg1"/>
                          </a:solidFill>
                          <a:effectLst/>
                          <a:latin typeface="Times New Roman"/>
                          <a:ea typeface="Times New Roman"/>
                        </a:rPr>
                        <a:t>NOV. </a:t>
                      </a:r>
                      <a:r>
                        <a:rPr lang="en-US" sz="1400" b="1" dirty="0">
                          <a:solidFill>
                            <a:schemeClr val="bg1"/>
                          </a:solidFill>
                          <a:effectLst/>
                          <a:latin typeface="Times New Roman"/>
                          <a:ea typeface="Times New Roman"/>
                        </a:rPr>
                        <a:t>2003 </a:t>
                      </a:r>
                      <a:r>
                        <a:rPr lang="en-US" sz="1400" b="1" dirty="0" smtClean="0">
                          <a:solidFill>
                            <a:schemeClr val="bg1"/>
                          </a:solidFill>
                          <a:effectLst/>
                          <a:latin typeface="Times New Roman"/>
                          <a:ea typeface="Times New Roman"/>
                        </a:rPr>
                        <a:t>TO </a:t>
                      </a:r>
                      <a:endParaRPr lang="en-US" sz="1400" dirty="0">
                        <a:solidFill>
                          <a:schemeClr val="bg1"/>
                        </a:solidFill>
                        <a:effectLst/>
                        <a:latin typeface="Times New Roman"/>
                        <a:ea typeface="Times New Roman"/>
                      </a:endParaRPr>
                    </a:p>
                    <a:p>
                      <a:pPr marL="0" marR="0" algn="ctr">
                        <a:spcBef>
                          <a:spcPts val="0"/>
                        </a:spcBef>
                        <a:spcAft>
                          <a:spcPts val="0"/>
                        </a:spcAft>
                      </a:pPr>
                      <a:r>
                        <a:rPr lang="en-US" sz="1400" b="1" dirty="0" smtClean="0">
                          <a:solidFill>
                            <a:schemeClr val="bg1"/>
                          </a:solidFill>
                          <a:effectLst/>
                          <a:latin typeface="Times New Roman"/>
                          <a:ea typeface="Times New Roman"/>
                        </a:rPr>
                        <a:t>OCT. </a:t>
                      </a:r>
                      <a:r>
                        <a:rPr lang="en-US" sz="1400" b="1" dirty="0">
                          <a:solidFill>
                            <a:schemeClr val="bg1"/>
                          </a:solidFill>
                          <a:effectLst/>
                          <a:latin typeface="Times New Roman"/>
                          <a:ea typeface="Times New Roman"/>
                        </a:rPr>
                        <a:t>2007</a:t>
                      </a:r>
                      <a:endParaRPr lang="en-US" sz="1400" dirty="0">
                        <a:solidFill>
                          <a:schemeClr val="bg1"/>
                        </a:solidFill>
                        <a:effectLst/>
                        <a:latin typeface="Times New Roman"/>
                        <a:ea typeface="Times New Roman"/>
                      </a:endParaRPr>
                    </a:p>
                  </a:txBody>
                  <a:tcPr marL="68580" marR="68580" marT="0" marB="0" anchor="b"/>
                </a:tc>
              </a:tr>
              <a:tr h="136866">
                <a:tc>
                  <a:txBody>
                    <a:bodyPr/>
                    <a:lstStyle/>
                    <a:p>
                      <a:pPr marL="0" marR="0" algn="ctr">
                        <a:spcBef>
                          <a:spcPts val="0"/>
                        </a:spcBef>
                        <a:spcAft>
                          <a:spcPts val="0"/>
                        </a:spcAft>
                      </a:pPr>
                      <a:r>
                        <a:rPr lang="en-US" sz="1400" b="1" dirty="0">
                          <a:solidFill>
                            <a:srgbClr val="000000"/>
                          </a:solidFill>
                          <a:effectLst/>
                          <a:latin typeface="Times New Roman"/>
                          <a:ea typeface="Times New Roman"/>
                        </a:rPr>
                        <a:t>239</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746</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746</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746</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0</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0</a:t>
                      </a:r>
                      <a:endParaRPr lang="en-US" sz="1400" b="0" i="0" u="none" strike="noStrike" dirty="0">
                        <a:solidFill>
                          <a:srgbClr val="000000"/>
                        </a:solidFill>
                        <a:effectLst/>
                        <a:latin typeface="Calibri"/>
                      </a:endParaRPr>
                    </a:p>
                  </a:txBody>
                  <a:tcPr marL="12700" marR="12700" marT="12700" marB="0" anchor="b"/>
                </a:tc>
              </a:tr>
              <a:tr h="186594">
                <a:tc>
                  <a:txBody>
                    <a:bodyPr/>
                    <a:lstStyle/>
                    <a:p>
                      <a:pPr marL="0" marR="0" algn="ctr">
                        <a:spcBef>
                          <a:spcPts val="0"/>
                        </a:spcBef>
                        <a:spcAft>
                          <a:spcPts val="0"/>
                        </a:spcAft>
                      </a:pPr>
                      <a:r>
                        <a:rPr lang="en-US" sz="1400" b="1" dirty="0">
                          <a:solidFill>
                            <a:srgbClr val="000000"/>
                          </a:solidFill>
                          <a:effectLst/>
                          <a:latin typeface="Times New Roman"/>
                          <a:ea typeface="Times New Roman"/>
                        </a:rPr>
                        <a:t>240</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512</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511</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511</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12700" marR="12700" marT="12700" marB="0" anchor="b"/>
                </a:tc>
              </a:tr>
              <a:tr h="207469">
                <a:tc>
                  <a:txBody>
                    <a:bodyPr/>
                    <a:lstStyle/>
                    <a:p>
                      <a:pPr marL="0" marR="0" algn="ctr">
                        <a:spcBef>
                          <a:spcPts val="0"/>
                        </a:spcBef>
                        <a:spcAft>
                          <a:spcPts val="0"/>
                        </a:spcAft>
                      </a:pPr>
                      <a:r>
                        <a:rPr lang="en-US" sz="1400" b="1" dirty="0">
                          <a:solidFill>
                            <a:srgbClr val="000000"/>
                          </a:solidFill>
                          <a:effectLst/>
                          <a:latin typeface="Times New Roman"/>
                          <a:ea typeface="Times New Roman"/>
                        </a:rPr>
                        <a:t>241</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392</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389</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387</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216454">
                <a:tc>
                  <a:txBody>
                    <a:bodyPr/>
                    <a:lstStyle/>
                    <a:p>
                      <a:pPr marL="0" marR="0" algn="ctr">
                        <a:spcBef>
                          <a:spcPts val="0"/>
                        </a:spcBef>
                        <a:spcAft>
                          <a:spcPts val="0"/>
                        </a:spcAft>
                      </a:pPr>
                      <a:r>
                        <a:rPr lang="en-US" sz="1400" b="1" dirty="0">
                          <a:solidFill>
                            <a:srgbClr val="000000"/>
                          </a:solidFill>
                          <a:effectLst/>
                          <a:latin typeface="Times New Roman"/>
                          <a:ea typeface="Times New Roman"/>
                        </a:rPr>
                        <a:t>242</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343</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335</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334</a:t>
                      </a:r>
                      <a:endParaRPr lang="en-US" sz="1400">
                        <a:effectLst/>
                        <a:latin typeface="Times New Roman"/>
                        <a:ea typeface="Times New Roman"/>
                      </a:endParaRPr>
                    </a:p>
                  </a:txBody>
                  <a:tcPr marL="68580" marR="68580" marT="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259746">
                <a:tc>
                  <a:txBody>
                    <a:bodyPr/>
                    <a:lstStyle/>
                    <a:p>
                      <a:pPr marL="0" marR="0" algn="ctr">
                        <a:spcBef>
                          <a:spcPts val="0"/>
                        </a:spcBef>
                        <a:spcAft>
                          <a:spcPts val="0"/>
                        </a:spcAft>
                      </a:pPr>
                      <a:r>
                        <a:rPr lang="en-US" sz="1400" b="1" dirty="0">
                          <a:solidFill>
                            <a:srgbClr val="000000"/>
                          </a:solidFill>
                          <a:effectLst/>
                          <a:latin typeface="Times New Roman"/>
                          <a:ea typeface="Times New Roman"/>
                        </a:rPr>
                        <a:t>243</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279</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267</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264</a:t>
                      </a:r>
                      <a:endParaRPr lang="en-US" sz="1400">
                        <a:effectLst/>
                        <a:latin typeface="Times New Roman"/>
                        <a:ea typeface="Times New Roman"/>
                      </a:endParaRPr>
                    </a:p>
                  </a:txBody>
                  <a:tcPr marL="68580" marR="68580" marT="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a:solidFill>
                            <a:srgbClr val="000000"/>
                          </a:solidFill>
                          <a:effectLst/>
                          <a:latin typeface="Calibri"/>
                        </a:rPr>
                        <a:t>-15</a:t>
                      </a:r>
                    </a:p>
                  </a:txBody>
                  <a:tcPr marL="12700" marR="12700" marT="12700" marB="0" anchor="b"/>
                </a:tc>
              </a:tr>
              <a:tr h="245315">
                <a:tc>
                  <a:txBody>
                    <a:bodyPr/>
                    <a:lstStyle/>
                    <a:p>
                      <a:pPr marL="0" marR="0" algn="ctr">
                        <a:spcBef>
                          <a:spcPts val="0"/>
                        </a:spcBef>
                        <a:spcAft>
                          <a:spcPts val="0"/>
                        </a:spcAft>
                      </a:pPr>
                      <a:r>
                        <a:rPr lang="en-US" sz="1400" b="1" dirty="0">
                          <a:solidFill>
                            <a:srgbClr val="000000"/>
                          </a:solidFill>
                          <a:effectLst/>
                          <a:latin typeface="Times New Roman"/>
                          <a:ea typeface="Times New Roman"/>
                        </a:rPr>
                        <a:t>244</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245</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229</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227</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a:solidFill>
                            <a:srgbClr val="000000"/>
                          </a:solidFill>
                          <a:effectLst/>
                          <a:latin typeface="Calibri"/>
                        </a:rPr>
                        <a:t>-18</a:t>
                      </a:r>
                    </a:p>
                  </a:txBody>
                  <a:tcPr marL="12700" marR="12700" marT="12700" marB="0" anchor="b"/>
                </a:tc>
              </a:tr>
              <a:tr h="245315">
                <a:tc>
                  <a:txBody>
                    <a:bodyPr/>
                    <a:lstStyle/>
                    <a:p>
                      <a:pPr marL="0" marR="0" algn="ctr">
                        <a:spcBef>
                          <a:spcPts val="0"/>
                        </a:spcBef>
                        <a:spcAft>
                          <a:spcPts val="0"/>
                        </a:spcAft>
                      </a:pPr>
                      <a:r>
                        <a:rPr lang="en-US" sz="1400" b="1">
                          <a:solidFill>
                            <a:srgbClr val="000000"/>
                          </a:solidFill>
                          <a:effectLst/>
                          <a:latin typeface="Times New Roman"/>
                          <a:ea typeface="Times New Roman"/>
                        </a:rPr>
                        <a:t>245</a:t>
                      </a:r>
                      <a:endParaRPr lang="en-US" sz="1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293</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281</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274</a:t>
                      </a:r>
                      <a:endParaRPr lang="en-US" sz="1400" dirty="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192707">
                <a:tc>
                  <a:txBody>
                    <a:bodyPr/>
                    <a:lstStyle/>
                    <a:p>
                      <a:pPr marL="0" marR="0" algn="ctr">
                        <a:spcBef>
                          <a:spcPts val="0"/>
                        </a:spcBef>
                        <a:spcAft>
                          <a:spcPts val="0"/>
                        </a:spcAft>
                      </a:pPr>
                      <a:r>
                        <a:rPr lang="en-US" sz="1400" b="1" dirty="0">
                          <a:solidFill>
                            <a:srgbClr val="000000"/>
                          </a:solidFill>
                          <a:effectLst/>
                          <a:latin typeface="Times New Roman"/>
                          <a:ea typeface="Times New Roman"/>
                        </a:rPr>
                        <a:t>246</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332</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316</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312</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202025">
                <a:tc>
                  <a:txBody>
                    <a:bodyPr/>
                    <a:lstStyle/>
                    <a:p>
                      <a:pPr marL="0" marR="0" algn="ctr">
                        <a:spcBef>
                          <a:spcPts val="0"/>
                        </a:spcBef>
                        <a:spcAft>
                          <a:spcPts val="0"/>
                        </a:spcAft>
                      </a:pPr>
                      <a:r>
                        <a:rPr lang="en-US" sz="1400" b="1" dirty="0">
                          <a:solidFill>
                            <a:srgbClr val="000000"/>
                          </a:solidFill>
                          <a:effectLst/>
                          <a:latin typeface="Times New Roman"/>
                          <a:ea typeface="Times New Roman"/>
                        </a:rPr>
                        <a:t>247</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389</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374</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372</a:t>
                      </a:r>
                      <a:endParaRPr lang="en-US" sz="1400">
                        <a:effectLst/>
                        <a:latin typeface="Times New Roman"/>
                        <a:ea typeface="Times New Roman"/>
                      </a:endParaRPr>
                    </a:p>
                  </a:txBody>
                  <a:tcPr marL="68580" marR="68580" marT="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-17</a:t>
                      </a:r>
                      <a:endParaRPr lang="en-US" sz="1400" b="0" i="0" u="none" strike="noStrike" dirty="0">
                        <a:solidFill>
                          <a:srgbClr val="000000"/>
                        </a:solidFill>
                        <a:effectLst/>
                        <a:latin typeface="Calibri"/>
                      </a:endParaRPr>
                    </a:p>
                  </a:txBody>
                  <a:tcPr marL="12700" marR="12700" marT="12700" marB="0" anchor="b"/>
                </a:tc>
              </a:tr>
              <a:tr h="177933">
                <a:tc>
                  <a:txBody>
                    <a:bodyPr/>
                    <a:lstStyle/>
                    <a:p>
                      <a:pPr marL="0" marR="0" algn="ctr">
                        <a:spcBef>
                          <a:spcPts val="0"/>
                        </a:spcBef>
                        <a:spcAft>
                          <a:spcPts val="0"/>
                        </a:spcAft>
                      </a:pPr>
                      <a:r>
                        <a:rPr lang="en-US" sz="1400" b="1">
                          <a:solidFill>
                            <a:srgbClr val="000000"/>
                          </a:solidFill>
                          <a:effectLst/>
                          <a:latin typeface="Times New Roman"/>
                          <a:ea typeface="Times New Roman"/>
                        </a:rPr>
                        <a:t>248</a:t>
                      </a:r>
                      <a:endParaRPr lang="en-US" sz="1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480</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468</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475</a:t>
                      </a:r>
                      <a:endParaRPr lang="en-US" sz="1400">
                        <a:effectLst/>
                        <a:latin typeface="Times New Roman"/>
                        <a:ea typeface="Times New Roman"/>
                      </a:endParaRPr>
                    </a:p>
                  </a:txBody>
                  <a:tcPr marL="68580" marR="6858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-12</a:t>
                      </a: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237329">
                <a:tc>
                  <a:txBody>
                    <a:bodyPr/>
                    <a:lstStyle/>
                    <a:p>
                      <a:pPr marL="0" marR="0" algn="ctr">
                        <a:spcBef>
                          <a:spcPts val="0"/>
                        </a:spcBef>
                        <a:spcAft>
                          <a:spcPts val="0"/>
                        </a:spcAft>
                      </a:pPr>
                      <a:r>
                        <a:rPr lang="en-US" sz="1400" b="1" dirty="0">
                          <a:solidFill>
                            <a:srgbClr val="000000"/>
                          </a:solidFill>
                          <a:effectLst/>
                          <a:latin typeface="Times New Roman"/>
                          <a:ea typeface="Times New Roman"/>
                        </a:rPr>
                        <a:t>249</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507</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500</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497</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b"/>
                </a:tc>
              </a:tr>
              <a:tr h="234035">
                <a:tc>
                  <a:txBody>
                    <a:bodyPr/>
                    <a:lstStyle/>
                    <a:p>
                      <a:pPr marL="0" marR="0" algn="ctr">
                        <a:spcBef>
                          <a:spcPts val="0"/>
                        </a:spcBef>
                        <a:spcAft>
                          <a:spcPts val="0"/>
                        </a:spcAft>
                      </a:pPr>
                      <a:r>
                        <a:rPr lang="en-US" sz="1400" b="1" dirty="0">
                          <a:solidFill>
                            <a:srgbClr val="000000"/>
                          </a:solidFill>
                          <a:effectLst/>
                          <a:latin typeface="Times New Roman"/>
                          <a:ea typeface="Times New Roman"/>
                        </a:rPr>
                        <a:t>250</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557</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545</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545</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202024">
                <a:tc>
                  <a:txBody>
                    <a:bodyPr/>
                    <a:lstStyle/>
                    <a:p>
                      <a:pPr marL="0" marR="0" algn="ctr">
                        <a:spcBef>
                          <a:spcPts val="0"/>
                        </a:spcBef>
                        <a:spcAft>
                          <a:spcPts val="0"/>
                        </a:spcAft>
                      </a:pPr>
                      <a:r>
                        <a:rPr lang="en-US" sz="1400" b="1" dirty="0">
                          <a:effectLst/>
                          <a:latin typeface="Times New Roman"/>
                          <a:ea typeface="Times New Roman"/>
                        </a:rPr>
                        <a:t>251</a:t>
                      </a:r>
                    </a:p>
                  </a:txBody>
                  <a:tcPr marL="68580" marR="68580" marT="0" marB="0" anchor="b"/>
                </a:tc>
                <a:tc>
                  <a:txBody>
                    <a:bodyPr/>
                    <a:lstStyle/>
                    <a:p>
                      <a:pPr marL="0" marR="0" algn="ctr">
                        <a:spcBef>
                          <a:spcPts val="0"/>
                        </a:spcBef>
                        <a:spcAft>
                          <a:spcPts val="0"/>
                        </a:spcAft>
                      </a:pPr>
                      <a:r>
                        <a:rPr lang="en-US" sz="1400">
                          <a:effectLst/>
                          <a:latin typeface="Times New Roman"/>
                          <a:ea typeface="Times New Roman"/>
                        </a:rPr>
                        <a:t>573</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569</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569</a:t>
                      </a:r>
                    </a:p>
                  </a:txBody>
                  <a:tcPr marL="68580" marR="68580" marT="0" marB="0" anchor="b"/>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216455">
                <a:tc>
                  <a:txBody>
                    <a:bodyPr/>
                    <a:lstStyle/>
                    <a:p>
                      <a:pPr marL="0" marR="0" algn="ctr">
                        <a:spcBef>
                          <a:spcPts val="0"/>
                        </a:spcBef>
                        <a:spcAft>
                          <a:spcPts val="0"/>
                        </a:spcAft>
                      </a:pPr>
                      <a:r>
                        <a:rPr lang="en-US" sz="1400" b="1">
                          <a:effectLst/>
                          <a:latin typeface="Times New Roman"/>
                          <a:ea typeface="Times New Roman"/>
                        </a:rPr>
                        <a:t>252</a:t>
                      </a:r>
                    </a:p>
                  </a:txBody>
                  <a:tcPr marL="68580" marR="68580" marT="0" marB="0" anchor="b"/>
                </a:tc>
                <a:tc>
                  <a:txBody>
                    <a:bodyPr/>
                    <a:lstStyle/>
                    <a:p>
                      <a:pPr marL="0" marR="0" algn="ctr">
                        <a:spcBef>
                          <a:spcPts val="0"/>
                        </a:spcBef>
                        <a:spcAft>
                          <a:spcPts val="0"/>
                        </a:spcAft>
                      </a:pPr>
                      <a:r>
                        <a:rPr lang="en-US" sz="1400">
                          <a:effectLst/>
                          <a:latin typeface="Times New Roman"/>
                          <a:ea typeface="Times New Roman"/>
                        </a:rPr>
                        <a:t>604</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600</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600</a:t>
                      </a:r>
                    </a:p>
                  </a:txBody>
                  <a:tcPr marL="68580" marR="68580" marT="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b"/>
                </a:tc>
              </a:tr>
              <a:tr h="0">
                <a:tc>
                  <a:txBody>
                    <a:bodyPr/>
                    <a:lstStyle/>
                    <a:p>
                      <a:pPr marL="0" marR="0" algn="ctr">
                        <a:spcBef>
                          <a:spcPts val="0"/>
                        </a:spcBef>
                        <a:spcAft>
                          <a:spcPts val="0"/>
                        </a:spcAft>
                      </a:pPr>
                      <a:r>
                        <a:rPr lang="en-US" sz="1400" b="1" dirty="0">
                          <a:solidFill>
                            <a:srgbClr val="000000"/>
                          </a:solidFill>
                          <a:effectLst/>
                          <a:latin typeface="Times New Roman"/>
                          <a:ea typeface="Times New Roman"/>
                        </a:rPr>
                        <a:t>253</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690</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687</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687</a:t>
                      </a:r>
                      <a:endParaRPr lang="en-US" sz="1400" dirty="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b"/>
                </a:tc>
              </a:tr>
            </a:tbl>
          </a:graphicData>
        </a:graphic>
      </p:graphicFrame>
      <p:sp>
        <p:nvSpPr>
          <p:cNvPr id="3" name="Rectangle 2"/>
          <p:cNvSpPr/>
          <p:nvPr/>
        </p:nvSpPr>
        <p:spPr>
          <a:xfrm>
            <a:off x="3380967" y="1165347"/>
            <a:ext cx="2377440" cy="4351014"/>
          </a:xfrm>
          <a:prstGeom prst="rect">
            <a:avLst/>
          </a:prstGeom>
          <a:solidFill>
            <a:schemeClr val="accent1">
              <a:alpha val="22000"/>
            </a:schemeClr>
          </a:solidFill>
          <a:ln w="41275">
            <a:solidFill>
              <a:schemeClr val="accent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 name="TextBox 4"/>
          <p:cNvSpPr txBox="1"/>
          <p:nvPr/>
        </p:nvSpPr>
        <p:spPr>
          <a:xfrm>
            <a:off x="457200" y="5666219"/>
            <a:ext cx="8432799" cy="1015663"/>
          </a:xfrm>
          <a:prstGeom prst="rect">
            <a:avLst/>
          </a:prstGeom>
          <a:noFill/>
        </p:spPr>
        <p:txBody>
          <a:bodyPr wrap="square" rtlCol="0">
            <a:spAutoFit/>
          </a:bodyPr>
          <a:lstStyle/>
          <a:p>
            <a:r>
              <a:rPr lang="en-US" sz="2000" dirty="0" smtClean="0"/>
              <a:t>For each dataset in 2007 you will calculate the change (delta     ) from 2003, completing the last two columns in this chart.  Then graph the       in Part II,  using 2003 as your zero line and the       for April and October 2007.</a:t>
            </a:r>
            <a:endParaRPr lang="en-US" sz="2000" dirty="0"/>
          </a:p>
        </p:txBody>
      </p:sp>
      <p:pic>
        <p:nvPicPr>
          <p:cNvPr id="6" name="Picture 5" descr="Delta_170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681" y="5687602"/>
            <a:ext cx="277918" cy="308796"/>
          </a:xfrm>
          <a:prstGeom prst="rect">
            <a:avLst/>
          </a:prstGeom>
        </p:spPr>
      </p:pic>
      <p:pic>
        <p:nvPicPr>
          <p:cNvPr id="7" name="Picture 6" descr="Delta_170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525" y="5981112"/>
            <a:ext cx="277918" cy="308796"/>
          </a:xfrm>
          <a:prstGeom prst="rect">
            <a:avLst/>
          </a:prstGeom>
        </p:spPr>
      </p:pic>
      <p:pic>
        <p:nvPicPr>
          <p:cNvPr id="8" name="Picture 7" descr="Delta_170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413" y="6287595"/>
            <a:ext cx="277918" cy="308796"/>
          </a:xfrm>
          <a:prstGeom prst="rect">
            <a:avLst/>
          </a:prstGeom>
        </p:spPr>
      </p:pic>
    </p:spTree>
    <p:extLst>
      <p:ext uri="{BB962C8B-B14F-4D97-AF65-F5344CB8AC3E}">
        <p14:creationId xmlns:p14="http://schemas.microsoft.com/office/powerpoint/2010/main" val="14666794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535118" y="3638184"/>
            <a:ext cx="6940691" cy="1077218"/>
          </a:xfrm>
          <a:prstGeom prst="rect">
            <a:avLst/>
          </a:prstGeom>
          <a:noFill/>
        </p:spPr>
        <p:txBody>
          <a:bodyPr wrap="square" rtlCol="0">
            <a:spAutoFit/>
          </a:bodyPr>
          <a:lstStyle/>
          <a:p>
            <a:pPr marL="0" indent="0" algn="ctr">
              <a:buNone/>
            </a:pPr>
            <a:r>
              <a:rPr lang="en-US" b="1" dirty="0"/>
              <a:t>C</a:t>
            </a:r>
            <a:r>
              <a:rPr lang="en-US" b="1" dirty="0" smtClean="0"/>
              <a:t>omplete Part II…. the second graphing activity.  </a:t>
            </a:r>
            <a:endParaRPr lang="en-US" b="1" dirty="0"/>
          </a:p>
        </p:txBody>
      </p:sp>
      <p:pic>
        <p:nvPicPr>
          <p:cNvPr id="5" name="Picture 4" descr="stopsig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856" y="1827984"/>
            <a:ext cx="1509592" cy="1509592"/>
          </a:xfrm>
          <a:prstGeom prst="rect">
            <a:avLst/>
          </a:prstGeom>
        </p:spPr>
      </p:pic>
    </p:spTree>
    <p:extLst>
      <p:ext uri="{BB962C8B-B14F-4D97-AF65-F5344CB8AC3E}">
        <p14:creationId xmlns:p14="http://schemas.microsoft.com/office/powerpoint/2010/main" val="8558832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normAutofit fontScale="90000"/>
          </a:bodyPr>
          <a:lstStyle/>
          <a:p>
            <a:r>
              <a:rPr lang="en-US" dirty="0">
                <a:latin typeface="Calibri" charset="0"/>
              </a:rPr>
              <a:t>Setting up the Graph </a:t>
            </a:r>
            <a:br>
              <a:rPr lang="en-US" dirty="0">
                <a:latin typeface="Calibri" charset="0"/>
              </a:rPr>
            </a:br>
            <a:r>
              <a:rPr lang="en-US" dirty="0">
                <a:latin typeface="Calibri" charset="0"/>
              </a:rPr>
              <a:t>of delta-comparison to 2003</a:t>
            </a:r>
          </a:p>
        </p:txBody>
      </p:sp>
      <p:sp>
        <p:nvSpPr>
          <p:cNvPr id="3" name="Content Placeholder 2"/>
          <p:cNvSpPr>
            <a:spLocks noGrp="1"/>
          </p:cNvSpPr>
          <p:nvPr>
            <p:ph idx="1"/>
          </p:nvPr>
        </p:nvSpPr>
        <p:spPr>
          <a:xfrm>
            <a:off x="1081320" y="1600200"/>
            <a:ext cx="7361441" cy="4525963"/>
          </a:xfrm>
          <a:extLst/>
        </p:spPr>
        <p:txBody>
          <a:bodyPr vert="vert270"/>
          <a:lstStyle/>
          <a:p>
            <a:pPr marL="0" indent="0">
              <a:buFont typeface="Arial" charset="0"/>
              <a:buNone/>
              <a:defRPr/>
            </a:pPr>
            <a:r>
              <a:rPr lang="en-US" sz="1600" dirty="0" smtClean="0"/>
              <a:t>                            Delta in elevation (        Meters)</a:t>
            </a:r>
            <a:endParaRPr lang="en-US" sz="1600" dirty="0"/>
          </a:p>
          <a:p>
            <a:pPr>
              <a:defRPr/>
            </a:pPr>
            <a:endParaRPr lang="en-US" dirty="0"/>
          </a:p>
        </p:txBody>
      </p:sp>
      <p:graphicFrame>
        <p:nvGraphicFramePr>
          <p:cNvPr id="4" name="Chart 3"/>
          <p:cNvGraphicFramePr>
            <a:graphicFrameLocks/>
          </p:cNvGraphicFramePr>
          <p:nvPr/>
        </p:nvGraphicFramePr>
        <p:xfrm>
          <a:off x="1427078" y="1847183"/>
          <a:ext cx="6884366" cy="4052373"/>
        </p:xfrm>
        <a:graphic>
          <a:graphicData uri="http://schemas.openxmlformats.org/drawingml/2006/chart">
            <c:chart xmlns:c="http://schemas.openxmlformats.org/drawingml/2006/chart" xmlns:r="http://schemas.openxmlformats.org/officeDocument/2006/relationships" r:id="rId3"/>
          </a:graphicData>
        </a:graphic>
      </p:graphicFrame>
      <p:sp>
        <p:nvSpPr>
          <p:cNvPr id="48132" name="TextBox 4"/>
          <p:cNvSpPr txBox="1">
            <a:spLocks noChangeArrowheads="1"/>
          </p:cNvSpPr>
          <p:nvPr/>
        </p:nvSpPr>
        <p:spPr bwMode="auto">
          <a:xfrm>
            <a:off x="2455863" y="1466850"/>
            <a:ext cx="4206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t>Distance in kilometers</a:t>
            </a:r>
          </a:p>
        </p:txBody>
      </p:sp>
      <p:pic>
        <p:nvPicPr>
          <p:cNvPr id="48133" name="Picture 5" descr="Delta_170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8869" y="2901156"/>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2005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Graph of delta-comparison to 2003</a:t>
            </a:r>
            <a:endParaRPr lang="en-US" dirty="0"/>
          </a:p>
        </p:txBody>
      </p:sp>
      <p:sp>
        <p:nvSpPr>
          <p:cNvPr id="3" name="Content Placeholder 2"/>
          <p:cNvSpPr>
            <a:spLocks noGrp="1"/>
          </p:cNvSpPr>
          <p:nvPr>
            <p:ph idx="1"/>
          </p:nvPr>
        </p:nvSpPr>
        <p:spPr>
          <a:xfrm>
            <a:off x="1081320" y="1600200"/>
            <a:ext cx="7361441" cy="4525963"/>
          </a:xfrm>
        </p:spPr>
        <p:txBody>
          <a:bodyPr vert="vert270"/>
          <a:lstStyle/>
          <a:p>
            <a:pPr marL="0" indent="0">
              <a:buNone/>
            </a:pPr>
            <a:r>
              <a:rPr lang="en-US" sz="1600" dirty="0" smtClean="0"/>
              <a:t>                            Delta in elevation (        Meters)</a:t>
            </a:r>
            <a:endParaRPr lang="en-US" sz="1600" dirty="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746033263"/>
              </p:ext>
            </p:extLst>
          </p:nvPr>
        </p:nvGraphicFramePr>
        <p:xfrm>
          <a:off x="1427078" y="1847183"/>
          <a:ext cx="6884366" cy="40523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55333" y="2031849"/>
            <a:ext cx="4207215" cy="369332"/>
          </a:xfrm>
          <a:prstGeom prst="rect">
            <a:avLst/>
          </a:prstGeom>
          <a:noFill/>
        </p:spPr>
        <p:txBody>
          <a:bodyPr wrap="square" rtlCol="0">
            <a:spAutoFit/>
          </a:bodyPr>
          <a:lstStyle/>
          <a:p>
            <a:pPr algn="ctr"/>
            <a:r>
              <a:rPr lang="en-US" dirty="0" smtClean="0"/>
              <a:t>Distance in kilometers</a:t>
            </a:r>
            <a:endParaRPr lang="en-US" dirty="0"/>
          </a:p>
        </p:txBody>
      </p:sp>
      <p:pic>
        <p:nvPicPr>
          <p:cNvPr id="6" name="Picture 5" descr="Delta_170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108554" y="2900616"/>
            <a:ext cx="301762" cy="335290"/>
          </a:xfrm>
          <a:prstGeom prst="rect">
            <a:avLst/>
          </a:prstGeom>
        </p:spPr>
      </p:pic>
    </p:spTree>
    <p:extLst>
      <p:ext uri="{BB962C8B-B14F-4D97-AF65-F5344CB8AC3E}">
        <p14:creationId xmlns:p14="http://schemas.microsoft.com/office/powerpoint/2010/main" val="16300500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001" y="943046"/>
            <a:ext cx="4113776" cy="3046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2635453" y="2314221"/>
            <a:ext cx="3499546" cy="1731667"/>
          </a:xfrm>
          <a:prstGeom prst="rect">
            <a:avLst/>
          </a:prstGeom>
          <a:noFill/>
        </p:spPr>
        <p:txBody>
          <a:bodyPr spcFirstLastPara="1" wrap="none">
            <a:prstTxWarp prst="textArchDown">
              <a:avLst/>
            </a:prstTxWarp>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t>
            </a:r>
            <a:r>
              <a:rPr lang="en-US" sz="1400" b="1" dirty="0">
                <a:latin typeface="+mn-lt"/>
                <a:ea typeface="+mn-ea"/>
                <a:cs typeface="+mn-cs"/>
              </a:rPr>
              <a:t>ICE Pod Program – LDEO of Columbia University </a:t>
            </a:r>
          </a:p>
        </p:txBody>
      </p:sp>
      <p:sp>
        <p:nvSpPr>
          <p:cNvPr id="47107" name="TextBox 1"/>
          <p:cNvSpPr txBox="1">
            <a:spLocks noChangeArrowheads="1"/>
          </p:cNvSpPr>
          <p:nvPr/>
        </p:nvSpPr>
        <p:spPr bwMode="auto">
          <a:xfrm>
            <a:off x="1453445" y="5686426"/>
            <a:ext cx="76905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dirty="0" smtClean="0"/>
          </a:p>
          <a:p>
            <a:pPr eaLnBrk="1" hangingPunct="1"/>
            <a:r>
              <a:rPr lang="en-US" sz="1800" dirty="0" smtClean="0"/>
              <a:t>Project </a:t>
            </a:r>
            <a:r>
              <a:rPr lang="en-US" sz="1800" dirty="0"/>
              <a:t>website: http://</a:t>
            </a:r>
            <a:r>
              <a:rPr lang="en-US" sz="1800" dirty="0" err="1"/>
              <a:t>www.ldeo.columbia.edu</a:t>
            </a:r>
            <a:r>
              <a:rPr lang="en-US" sz="1800" dirty="0"/>
              <a:t>/</a:t>
            </a:r>
            <a:r>
              <a:rPr lang="en-US" sz="1800" dirty="0" err="1"/>
              <a:t>icepod</a:t>
            </a:r>
            <a:r>
              <a:rPr lang="en-US" sz="1800" dirty="0"/>
              <a:t>/</a:t>
            </a:r>
          </a:p>
          <a:p>
            <a:pPr eaLnBrk="1" hangingPunct="1"/>
            <a:r>
              <a:rPr lang="en-US" sz="1800" dirty="0"/>
              <a:t>Education website: http://</a:t>
            </a:r>
            <a:r>
              <a:rPr lang="en-US" sz="1800" dirty="0" err="1"/>
              <a:t>www.ldeo.columbia.edu</a:t>
            </a:r>
            <a:r>
              <a:rPr lang="en-US" sz="1800" dirty="0"/>
              <a:t>/</a:t>
            </a:r>
            <a:r>
              <a:rPr lang="en-US" sz="1800" dirty="0" err="1"/>
              <a:t>polareducation</a:t>
            </a:r>
            <a:r>
              <a:rPr lang="en-US" sz="1800" dirty="0"/>
              <a:t>/</a:t>
            </a:r>
          </a:p>
        </p:txBody>
      </p:sp>
      <p:sp>
        <p:nvSpPr>
          <p:cNvPr id="2" name="TextBox 1"/>
          <p:cNvSpPr txBox="1"/>
          <p:nvPr/>
        </p:nvSpPr>
        <p:spPr>
          <a:xfrm>
            <a:off x="1866001" y="5123379"/>
            <a:ext cx="5147222" cy="369332"/>
          </a:xfrm>
          <a:prstGeom prst="rect">
            <a:avLst/>
          </a:prstGeom>
          <a:noFill/>
        </p:spPr>
        <p:txBody>
          <a:bodyPr wrap="square" rtlCol="0">
            <a:spAutoFit/>
          </a:bodyPr>
          <a:lstStyle/>
          <a:p>
            <a:r>
              <a:rPr lang="en-US" dirty="0" smtClean="0"/>
              <a:t>Don’t forget to try the activity  labs using glacier goo!</a:t>
            </a:r>
            <a:endParaRPr lang="en-US" dirty="0"/>
          </a:p>
        </p:txBody>
      </p:sp>
    </p:spTree>
    <p:extLst>
      <p:ext uri="{BB962C8B-B14F-4D97-AF65-F5344CB8AC3E}">
        <p14:creationId xmlns:p14="http://schemas.microsoft.com/office/powerpoint/2010/main" val="19007883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ngerlud_2_sm.jpg"/>
          <p:cNvPicPr>
            <a:picLocks noChangeAspect="1"/>
          </p:cNvPicPr>
          <p:nvPr/>
        </p:nvPicPr>
        <p:blipFill rotWithShape="1">
          <a:blip r:embed="rId3">
            <a:extLst>
              <a:ext uri="{28A0092B-C50C-407E-A947-70E740481C1C}">
                <a14:useLocalDpi xmlns:a14="http://schemas.microsoft.com/office/drawing/2010/main" val="0"/>
              </a:ext>
            </a:extLst>
          </a:blip>
          <a:srcRect t="4453" b="8130"/>
          <a:stretch/>
        </p:blipFill>
        <p:spPr>
          <a:xfrm>
            <a:off x="-10675" y="1"/>
            <a:ext cx="9154675" cy="4825999"/>
          </a:xfrm>
          <a:prstGeom prst="rect">
            <a:avLst/>
          </a:prstGeom>
        </p:spPr>
      </p:pic>
      <p:sp>
        <p:nvSpPr>
          <p:cNvPr id="2" name="Title 1"/>
          <p:cNvSpPr>
            <a:spLocks noGrp="1"/>
          </p:cNvSpPr>
          <p:nvPr>
            <p:ph type="title"/>
          </p:nvPr>
        </p:nvSpPr>
        <p:spPr>
          <a:xfrm>
            <a:off x="128625" y="624388"/>
            <a:ext cx="8860943" cy="1143000"/>
          </a:xfrm>
        </p:spPr>
        <p:txBody>
          <a:bodyPr>
            <a:normAutofit fontScale="90000"/>
          </a:bodyPr>
          <a:lstStyle/>
          <a:p>
            <a:r>
              <a:rPr lang="en-US" sz="3900" b="1" dirty="0" smtClean="0">
                <a:ln w="17780" cmpd="sng">
                  <a:solidFill>
                    <a:srgbClr val="FFFFFF"/>
                  </a:solidFill>
                  <a:prstDash val="solid"/>
                  <a:miter lim="800000"/>
                </a:ln>
                <a:solidFill>
                  <a:schemeClr val="bg1"/>
                </a:solidFill>
                <a:effectLst>
                  <a:outerShdw blurRad="50800" algn="tl" rotWithShape="0">
                    <a:srgbClr val="000000"/>
                  </a:outerShdw>
                </a:effectLst>
              </a:rPr>
              <a:t>Glaciers are large expanses of ice. </a:t>
            </a:r>
            <a:r>
              <a:rPr lang="en-US" b="1" dirty="0" smtClean="0">
                <a:ln w="17780" cmpd="sng">
                  <a:solidFill>
                    <a:srgbClr val="FFFFFF"/>
                  </a:solidFill>
                  <a:prstDash val="solid"/>
                  <a:miter lim="800000"/>
                </a:ln>
                <a:solidFill>
                  <a:schemeClr val="bg1"/>
                </a:solidFill>
                <a:effectLst>
                  <a:outerShdw blurRad="50800" algn="tl" rotWithShape="0">
                    <a:srgbClr val="000000"/>
                  </a:outerShdw>
                </a:effectLst>
              </a:rPr>
              <a:t/>
            </a:r>
            <a:br>
              <a:rPr lang="en-US" b="1" dirty="0" smtClean="0">
                <a:ln w="17780" cmpd="sng">
                  <a:solidFill>
                    <a:srgbClr val="FFFFFF"/>
                  </a:solidFill>
                  <a:prstDash val="solid"/>
                  <a:miter lim="800000"/>
                </a:ln>
                <a:solidFill>
                  <a:schemeClr val="bg1"/>
                </a:solidFill>
                <a:effectLst>
                  <a:outerShdw blurRad="50800" algn="tl" rotWithShape="0">
                    <a:srgbClr val="000000"/>
                  </a:outerShdw>
                </a:effectLst>
              </a:rPr>
            </a:br>
            <a:r>
              <a:rPr lang="en-US" sz="3900" b="1" dirty="0" smtClean="0">
                <a:ln w="17780" cmpd="sng">
                  <a:solidFill>
                    <a:srgbClr val="FFFFFF"/>
                  </a:solidFill>
                  <a:prstDash val="solid"/>
                  <a:miter lim="800000"/>
                </a:ln>
                <a:solidFill>
                  <a:schemeClr val="bg1"/>
                </a:solidFill>
                <a:effectLst>
                  <a:outerShdw blurRad="50800" algn="tl" rotWithShape="0">
                    <a:srgbClr val="000000"/>
                  </a:outerShdw>
                </a:effectLst>
              </a:rPr>
              <a:t>In the polar regions they </a:t>
            </a:r>
            <a:r>
              <a:rPr lang="en-US" sz="3900" b="1" dirty="0">
                <a:ln w="17780" cmpd="sng">
                  <a:solidFill>
                    <a:srgbClr val="FFFFFF"/>
                  </a:solidFill>
                  <a:prstDash val="solid"/>
                  <a:miter lim="800000"/>
                </a:ln>
                <a:solidFill>
                  <a:schemeClr val="bg1"/>
                </a:solidFill>
                <a:effectLst>
                  <a:outerShdw blurRad="50800" algn="tl" rotWithShape="0">
                    <a:srgbClr val="000000"/>
                  </a:outerShdw>
                </a:effectLst>
              </a:rPr>
              <a:t>are continental </a:t>
            </a:r>
            <a:r>
              <a:rPr lang="en-US" sz="3900" b="1" dirty="0" smtClean="0">
                <a:ln w="17780" cmpd="sng">
                  <a:solidFill>
                    <a:srgbClr val="FFFFFF"/>
                  </a:solidFill>
                  <a:prstDash val="solid"/>
                  <a:miter lim="800000"/>
                </a:ln>
                <a:solidFill>
                  <a:schemeClr val="bg1"/>
                </a:solidFill>
                <a:effectLst>
                  <a:outerShdw blurRad="50800" algn="tl" rotWithShape="0">
                    <a:srgbClr val="000000"/>
                  </a:outerShdw>
                </a:effectLst>
              </a:rPr>
              <a:t>sized!</a:t>
            </a:r>
            <a:endParaRPr lang="en-US" sz="3900" b="1"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5" name="TextBox 4"/>
          <p:cNvSpPr txBox="1"/>
          <p:nvPr/>
        </p:nvSpPr>
        <p:spPr>
          <a:xfrm>
            <a:off x="4758846" y="4396446"/>
            <a:ext cx="4385154" cy="584776"/>
          </a:xfrm>
          <a:prstGeom prst="rect">
            <a:avLst/>
          </a:prstGeom>
          <a:noFill/>
        </p:spPr>
        <p:txBody>
          <a:bodyPr wrap="square" rtlCol="0">
            <a:spAutoFit/>
          </a:bodyPr>
          <a:lstStyle/>
          <a:p>
            <a:r>
              <a:rPr lang="en-US" sz="1400" dirty="0" smtClean="0"/>
              <a:t>Greenland’s </a:t>
            </a:r>
            <a:r>
              <a:rPr lang="en-US" sz="1400" dirty="0" err="1" smtClean="0"/>
              <a:t>Kangerdlugssuaq</a:t>
            </a:r>
            <a:r>
              <a:rPr lang="en-US" sz="1400" dirty="0" smtClean="0"/>
              <a:t> Glacier, photo by P. Spector </a:t>
            </a:r>
          </a:p>
          <a:p>
            <a:endParaRPr lang="en-US" dirty="0"/>
          </a:p>
        </p:txBody>
      </p:sp>
      <p:sp>
        <p:nvSpPr>
          <p:cNvPr id="6" name="TextBox 5"/>
          <p:cNvSpPr txBox="1"/>
          <p:nvPr/>
        </p:nvSpPr>
        <p:spPr>
          <a:xfrm>
            <a:off x="1" y="4837582"/>
            <a:ext cx="9144000" cy="2031325"/>
          </a:xfrm>
          <a:prstGeom prst="rect">
            <a:avLst/>
          </a:prstGeom>
          <a:noFill/>
        </p:spPr>
        <p:txBody>
          <a:bodyPr wrap="square" rtlCol="0">
            <a:spAutoFit/>
          </a:bodyPr>
          <a:lstStyle/>
          <a:p>
            <a:pPr marL="285750" indent="-285750">
              <a:buFont typeface="Arial"/>
              <a:buChar char="•"/>
            </a:pPr>
            <a:r>
              <a:rPr lang="en-US" sz="2100" dirty="0" smtClean="0">
                <a:solidFill>
                  <a:schemeClr val="tx2"/>
                </a:solidFill>
              </a:rPr>
              <a:t>Glaciers form where snow remains year-round, compressing into ice over time. </a:t>
            </a:r>
          </a:p>
          <a:p>
            <a:pPr marL="285750" indent="-285750">
              <a:buFont typeface="Arial"/>
              <a:buChar char="•"/>
            </a:pPr>
            <a:r>
              <a:rPr lang="en-US" sz="2100" dirty="0" smtClean="0">
                <a:solidFill>
                  <a:schemeClr val="tx2"/>
                </a:solidFill>
              </a:rPr>
              <a:t>Glacier Accounting is like a bank account: </a:t>
            </a:r>
          </a:p>
          <a:p>
            <a:pPr marL="800100" lvl="1" indent="-342900">
              <a:buFont typeface="+mj-lt"/>
              <a:buAutoNum type="arabicPeriod"/>
            </a:pPr>
            <a:r>
              <a:rPr lang="en-US" sz="2100" dirty="0" smtClean="0">
                <a:solidFill>
                  <a:schemeClr val="tx2"/>
                </a:solidFill>
              </a:rPr>
              <a:t>They remain balanced (equal in size) if the snow added annually equals the snow lost;</a:t>
            </a:r>
          </a:p>
          <a:p>
            <a:pPr marL="800100" lvl="1" indent="-342900">
              <a:buFont typeface="+mj-lt"/>
              <a:buAutoNum type="arabicPeriod"/>
            </a:pPr>
            <a:r>
              <a:rPr lang="en-US" sz="2100" dirty="0" smtClean="0">
                <a:solidFill>
                  <a:schemeClr val="tx2"/>
                </a:solidFill>
              </a:rPr>
              <a:t>They grow when more is added (snow) than removed (melt); </a:t>
            </a:r>
          </a:p>
          <a:p>
            <a:pPr marL="800100" lvl="1" indent="-342900">
              <a:buFont typeface="+mj-lt"/>
              <a:buAutoNum type="arabicPeriod"/>
            </a:pPr>
            <a:r>
              <a:rPr lang="en-US" sz="2100" dirty="0">
                <a:solidFill>
                  <a:schemeClr val="tx2"/>
                </a:solidFill>
              </a:rPr>
              <a:t>T</a:t>
            </a:r>
            <a:r>
              <a:rPr lang="en-US" sz="2100" dirty="0" smtClean="0">
                <a:solidFill>
                  <a:schemeClr val="tx2"/>
                </a:solidFill>
              </a:rPr>
              <a:t>hey shrink when more is removed (melts) than added (snow). </a:t>
            </a:r>
            <a:endParaRPr lang="en-US" sz="2100" dirty="0">
              <a:solidFill>
                <a:schemeClr val="tx2"/>
              </a:solidFill>
            </a:endParaRPr>
          </a:p>
        </p:txBody>
      </p:sp>
      <p:sp>
        <p:nvSpPr>
          <p:cNvPr id="7" name="TextBox 6"/>
          <p:cNvSpPr txBox="1"/>
          <p:nvPr/>
        </p:nvSpPr>
        <p:spPr>
          <a:xfrm>
            <a:off x="2428168" y="-41871"/>
            <a:ext cx="4312086" cy="707886"/>
          </a:xfrm>
          <a:prstGeom prst="rect">
            <a:avLst/>
          </a:prstGeom>
          <a:noFill/>
        </p:spPr>
        <p:txBody>
          <a:bodyPr wrap="square" rtlCol="0">
            <a:spAutoFit/>
          </a:bodyPr>
          <a:lstStyle/>
          <a:p>
            <a:r>
              <a:rPr lang="en-US" sz="4000" b="1" dirty="0" smtClean="0">
                <a:ln w="10541" cmpd="sng">
                  <a:solidFill>
                    <a:srgbClr val="7D7D7D">
                      <a:tint val="100000"/>
                      <a:shade val="100000"/>
                      <a:satMod val="110000"/>
                    </a:srgbClr>
                  </a:solidFill>
                  <a:prstDash val="solid"/>
                </a:ln>
                <a:solidFill>
                  <a:schemeClr val="bg1"/>
                </a:solidFill>
                <a:latin typeface="+mj-lt"/>
              </a:rPr>
              <a:t>ABOUT GLACIERS</a:t>
            </a:r>
            <a:r>
              <a:rPr lang="en-US" sz="4000" b="1" dirty="0" smtClean="0">
                <a:ln w="10541" cmpd="sng">
                  <a:solidFill>
                    <a:srgbClr val="7D7D7D">
                      <a:tint val="100000"/>
                      <a:shade val="100000"/>
                      <a:satMod val="110000"/>
                    </a:srgbClr>
                  </a:solidFill>
                  <a:prstDash val="solid"/>
                </a:ln>
                <a:solidFill>
                  <a:srgbClr val="FFFFFF"/>
                </a:solidFill>
                <a:latin typeface="+mj-lt"/>
              </a:rPr>
              <a:t>…</a:t>
            </a:r>
            <a:endParaRPr lang="en-US" sz="4000" b="1" dirty="0">
              <a:ln w="10541" cmpd="sng">
                <a:solidFill>
                  <a:srgbClr val="7D7D7D">
                    <a:tint val="100000"/>
                    <a:shade val="100000"/>
                    <a:satMod val="110000"/>
                  </a:srgbClr>
                </a:solidFill>
                <a:prstDash val="solid"/>
              </a:ln>
              <a:solidFill>
                <a:srgbClr val="FFFFFF"/>
              </a:solidFill>
              <a:latin typeface="+mj-lt"/>
            </a:endParaRPr>
          </a:p>
        </p:txBody>
      </p:sp>
    </p:spTree>
    <p:extLst>
      <p:ext uri="{BB962C8B-B14F-4D97-AF65-F5344CB8AC3E}">
        <p14:creationId xmlns:p14="http://schemas.microsoft.com/office/powerpoint/2010/main" val="39729470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730" y="3044984"/>
            <a:ext cx="4079730" cy="1143000"/>
          </a:xfrm>
          <a:extLst/>
        </p:spPr>
        <p:txBody>
          <a:bodyPr rtlCol="0">
            <a:normAutofit fontScale="90000"/>
          </a:bodyPr>
          <a:lstStyle/>
          <a:p>
            <a:pPr eaLnBrk="1" fontAlgn="auto" hangingPunct="1">
              <a:spcAft>
                <a:spcPts val="0"/>
              </a:spcAft>
              <a:defRPr/>
            </a:pP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mj-ea"/>
                <a:cs typeface="+mj-cs"/>
              </a:rPr>
              <a:t/>
            </a:r>
            <a:b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mj-ea"/>
                <a:cs typeface="+mj-cs"/>
              </a:rPr>
            </a:br>
            <a:r>
              <a:rPr lang="en-US" sz="3600" b="1" dirty="0" smtClean="0">
                <a:ln w="10541" cmpd="sng">
                  <a:solidFill>
                    <a:srgbClr val="7D7D7D">
                      <a:tint val="100000"/>
                      <a:shade val="100000"/>
                      <a:satMod val="110000"/>
                    </a:srgbClr>
                  </a:solidFill>
                  <a:prstDash val="solid"/>
                </a:ln>
                <a:solidFill>
                  <a:srgbClr val="1F497D"/>
                </a:solidFill>
                <a:ea typeface="+mj-ea"/>
                <a:cs typeface="+mj-cs"/>
              </a:rPr>
              <a:t>Tugged by gravity they move under their own weight,  </a:t>
            </a:r>
            <a:br>
              <a:rPr lang="en-US" sz="3600" b="1" dirty="0" smtClean="0">
                <a:ln w="10541" cmpd="sng">
                  <a:solidFill>
                    <a:srgbClr val="7D7D7D">
                      <a:tint val="100000"/>
                      <a:shade val="100000"/>
                      <a:satMod val="110000"/>
                    </a:srgbClr>
                  </a:solidFill>
                  <a:prstDash val="solid"/>
                </a:ln>
                <a:solidFill>
                  <a:srgbClr val="1F497D"/>
                </a:solidFill>
                <a:ea typeface="+mj-ea"/>
                <a:cs typeface="+mj-cs"/>
              </a:rPr>
            </a:br>
            <a:r>
              <a:rPr lang="en-US" sz="3600" b="1" dirty="0" smtClean="0">
                <a:ln w="10541" cmpd="sng">
                  <a:solidFill>
                    <a:srgbClr val="7D7D7D">
                      <a:tint val="100000"/>
                      <a:shade val="100000"/>
                      <a:satMod val="110000"/>
                    </a:srgbClr>
                  </a:solidFill>
                  <a:prstDash val="solid"/>
                </a:ln>
                <a:solidFill>
                  <a:srgbClr val="1F497D"/>
                </a:solidFill>
                <a:ea typeface="+mj-ea"/>
                <a:cs typeface="+mj-cs"/>
              </a:rPr>
              <a:t>flowing from areas of higher elevation </a:t>
            </a:r>
            <a:br>
              <a:rPr lang="en-US" sz="3600" b="1" dirty="0" smtClean="0">
                <a:ln w="10541" cmpd="sng">
                  <a:solidFill>
                    <a:srgbClr val="7D7D7D">
                      <a:tint val="100000"/>
                      <a:shade val="100000"/>
                      <a:satMod val="110000"/>
                    </a:srgbClr>
                  </a:solidFill>
                  <a:prstDash val="solid"/>
                </a:ln>
                <a:solidFill>
                  <a:srgbClr val="1F497D"/>
                </a:solidFill>
                <a:ea typeface="+mj-ea"/>
                <a:cs typeface="+mj-cs"/>
              </a:rPr>
            </a:br>
            <a:r>
              <a:rPr lang="en-US" sz="3600" b="1" dirty="0" smtClean="0">
                <a:ln w="10541" cmpd="sng">
                  <a:solidFill>
                    <a:srgbClr val="7D7D7D">
                      <a:tint val="100000"/>
                      <a:shade val="100000"/>
                      <a:satMod val="110000"/>
                    </a:srgbClr>
                  </a:solidFill>
                  <a:prstDash val="solid"/>
                </a:ln>
                <a:solidFill>
                  <a:srgbClr val="1F497D"/>
                </a:solidFill>
                <a:ea typeface="+mj-ea"/>
                <a:cs typeface="+mj-cs"/>
              </a:rPr>
              <a:t>to areas of </a:t>
            </a:r>
            <a:r>
              <a:rPr lang="en-US" sz="3600" b="1" dirty="0">
                <a:ln w="10541" cmpd="sng">
                  <a:solidFill>
                    <a:srgbClr val="7D7D7D">
                      <a:tint val="100000"/>
                      <a:shade val="100000"/>
                      <a:satMod val="110000"/>
                    </a:srgbClr>
                  </a:solidFill>
                  <a:prstDash val="solid"/>
                </a:ln>
                <a:solidFill>
                  <a:srgbClr val="1F497D"/>
                </a:solidFill>
                <a:ea typeface="+mj-ea"/>
                <a:cs typeface="+mj-cs"/>
              </a:rPr>
              <a:t/>
            </a:r>
            <a:br>
              <a:rPr lang="en-US" sz="3600" b="1" dirty="0">
                <a:ln w="10541" cmpd="sng">
                  <a:solidFill>
                    <a:srgbClr val="7D7D7D">
                      <a:tint val="100000"/>
                      <a:shade val="100000"/>
                      <a:satMod val="110000"/>
                    </a:srgbClr>
                  </a:solidFill>
                  <a:prstDash val="solid"/>
                </a:ln>
                <a:solidFill>
                  <a:srgbClr val="1F497D"/>
                </a:solidFill>
                <a:ea typeface="+mj-ea"/>
                <a:cs typeface="+mj-cs"/>
              </a:rPr>
            </a:br>
            <a:r>
              <a:rPr lang="en-US" sz="3600" b="1" dirty="0" smtClean="0">
                <a:ln w="10541" cmpd="sng">
                  <a:solidFill>
                    <a:srgbClr val="7D7D7D">
                      <a:tint val="100000"/>
                      <a:shade val="100000"/>
                      <a:satMod val="110000"/>
                    </a:srgbClr>
                  </a:solidFill>
                  <a:prstDash val="solid"/>
                </a:ln>
                <a:solidFill>
                  <a:srgbClr val="1F497D"/>
                </a:solidFill>
                <a:ea typeface="+mj-ea"/>
                <a:cs typeface="+mj-cs"/>
              </a:rPr>
              <a:t>lower elevation</a:t>
            </a:r>
            <a:r>
              <a:rPr lang="en-US" sz="3600" b="1" dirty="0">
                <a:ln w="10541" cmpd="sng">
                  <a:solidFill>
                    <a:srgbClr val="7D7D7D">
                      <a:tint val="100000"/>
                      <a:shade val="100000"/>
                      <a:satMod val="110000"/>
                    </a:srgbClr>
                  </a:solidFill>
                  <a:prstDash val="solid"/>
                </a:ln>
                <a:solidFill>
                  <a:srgbClr val="1F497D"/>
                </a:solidFill>
                <a:ea typeface="+mj-ea"/>
                <a:cs typeface="+mj-cs"/>
              </a:rPr>
              <a:t>.</a:t>
            </a:r>
          </a:p>
        </p:txBody>
      </p:sp>
      <p:sp>
        <p:nvSpPr>
          <p:cNvPr id="18434" name="TextBox 4"/>
          <p:cNvSpPr txBox="1">
            <a:spLocks noChangeArrowheads="1"/>
          </p:cNvSpPr>
          <p:nvPr/>
        </p:nvSpPr>
        <p:spPr bwMode="auto">
          <a:xfrm>
            <a:off x="100013" y="6470650"/>
            <a:ext cx="453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t>Greenland’s Kangerdlugssuaq Glacier, photo by P. Spector </a:t>
            </a:r>
          </a:p>
        </p:txBody>
      </p:sp>
      <p:pic>
        <p:nvPicPr>
          <p:cNvPr id="18435" name="Picture 5" descr="Kangerdlus_d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 y="47625"/>
            <a:ext cx="4173538"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487161" y="277540"/>
            <a:ext cx="4347299" cy="1446550"/>
          </a:xfrm>
          <a:prstGeom prst="rect">
            <a:avLst/>
          </a:prstGeom>
          <a:noFill/>
        </p:spPr>
        <p:txBody>
          <a:bodyPr>
            <a:spAutoFit/>
          </a:bodyPr>
          <a:lstStyle/>
          <a:p>
            <a:pPr algn="ctr" fontAlgn="auto">
              <a:spcBef>
                <a:spcPts val="0"/>
              </a:spcBef>
              <a:spcAft>
                <a:spcPts val="0"/>
              </a:spcAft>
              <a:defRPr/>
            </a:pPr>
            <a:r>
              <a:rPr lang="en-US" sz="4400" b="1" dirty="0">
                <a:ln w="10541" cmpd="sng">
                  <a:solidFill>
                    <a:srgbClr val="7D7D7D">
                      <a:tint val="100000"/>
                      <a:shade val="100000"/>
                      <a:satMod val="110000"/>
                    </a:srgbClr>
                  </a:solidFill>
                  <a:prstDash val="solid"/>
                </a:ln>
                <a:solidFill>
                  <a:schemeClr val="tx2"/>
                </a:solidFill>
                <a:latin typeface="+mn-lt"/>
                <a:ea typeface="+mn-ea"/>
                <a:cs typeface="+mn-cs"/>
              </a:rPr>
              <a:t>Glaciers are in </a:t>
            </a:r>
          </a:p>
          <a:p>
            <a:pPr algn="ctr" fontAlgn="auto">
              <a:spcBef>
                <a:spcPts val="0"/>
              </a:spcBef>
              <a:spcAft>
                <a:spcPts val="0"/>
              </a:spcAft>
              <a:defRPr/>
            </a:pPr>
            <a:r>
              <a:rPr lang="en-US" sz="4400" b="1" dirty="0">
                <a:ln w="10541" cmpd="sng">
                  <a:solidFill>
                    <a:srgbClr val="7D7D7D">
                      <a:tint val="100000"/>
                      <a:shade val="100000"/>
                      <a:satMod val="110000"/>
                    </a:srgbClr>
                  </a:solidFill>
                  <a:prstDash val="solid"/>
                </a:ln>
                <a:solidFill>
                  <a:schemeClr val="tx2"/>
                </a:solidFill>
                <a:latin typeface="+mn-lt"/>
                <a:ea typeface="+mn-ea"/>
                <a:cs typeface="+mn-cs"/>
              </a:rPr>
              <a:t>constant motion</a:t>
            </a:r>
            <a:r>
              <a:rPr lang="en-US" b="1" dirty="0">
                <a:ln w="10541" cmpd="sng">
                  <a:solidFill>
                    <a:srgbClr val="7D7D7D">
                      <a:tint val="100000"/>
                      <a:shade val="100000"/>
                      <a:satMod val="110000"/>
                    </a:srgbClr>
                  </a:solidFill>
                  <a:prstDash val="solid"/>
                </a:ln>
                <a:solidFill>
                  <a:schemeClr val="tx2"/>
                </a:solidFill>
                <a:latin typeface="+mn-lt"/>
                <a:ea typeface="+mn-ea"/>
                <a:cs typeface="+mn-cs"/>
              </a:rPr>
              <a:t>.</a:t>
            </a:r>
            <a:endParaRPr lang="en-US" dirty="0">
              <a:solidFill>
                <a:schemeClr val="tx2"/>
              </a:solidFill>
              <a:latin typeface="+mn-lt"/>
              <a:ea typeface="+mn-ea"/>
              <a:cs typeface="+mn-cs"/>
            </a:endParaRPr>
          </a:p>
        </p:txBody>
      </p:sp>
      <p:sp>
        <p:nvSpPr>
          <p:cNvPr id="8" name="Down Arrow 7"/>
          <p:cNvSpPr/>
          <p:nvPr/>
        </p:nvSpPr>
        <p:spPr>
          <a:xfrm rot="20296681">
            <a:off x="2166938" y="1981200"/>
            <a:ext cx="355600" cy="338138"/>
          </a:xfrm>
          <a:prstGeom prst="downArrow">
            <a:avLst>
              <a:gd name="adj1" fmla="val 50000"/>
              <a:gd name="adj2" fmla="val 41184"/>
            </a:avLst>
          </a:prstGeom>
        </p:spPr>
        <p:style>
          <a:lnRef idx="1">
            <a:schemeClr val="accent1"/>
          </a:lnRef>
          <a:fillRef idx="3">
            <a:schemeClr val="accent1"/>
          </a:fillRef>
          <a:effectRef idx="2">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Down Arrow 11"/>
          <p:cNvSpPr/>
          <p:nvPr/>
        </p:nvSpPr>
        <p:spPr>
          <a:xfrm rot="20887309">
            <a:off x="2425700" y="2435225"/>
            <a:ext cx="357188" cy="344488"/>
          </a:xfrm>
          <a:prstGeom prst="downArrow">
            <a:avLst>
              <a:gd name="adj1" fmla="val 50000"/>
              <a:gd name="adj2" fmla="val 41184"/>
            </a:avLst>
          </a:prstGeom>
        </p:spPr>
        <p:style>
          <a:lnRef idx="1">
            <a:schemeClr val="accent1"/>
          </a:lnRef>
          <a:fillRef idx="3">
            <a:schemeClr val="accent1"/>
          </a:fillRef>
          <a:effectRef idx="2">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Down Arrow 12"/>
          <p:cNvSpPr/>
          <p:nvPr/>
        </p:nvSpPr>
        <p:spPr>
          <a:xfrm rot="1254865">
            <a:off x="2443163" y="3079750"/>
            <a:ext cx="355600" cy="339725"/>
          </a:xfrm>
          <a:prstGeom prst="downArrow">
            <a:avLst>
              <a:gd name="adj1" fmla="val 50000"/>
              <a:gd name="adj2" fmla="val 41184"/>
            </a:avLst>
          </a:prstGeom>
        </p:spPr>
        <p:style>
          <a:lnRef idx="1">
            <a:schemeClr val="accent1"/>
          </a:lnRef>
          <a:fillRef idx="3">
            <a:schemeClr val="accent1"/>
          </a:fillRef>
          <a:effectRef idx="2">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Down Arrow 14"/>
          <p:cNvSpPr/>
          <p:nvPr/>
        </p:nvSpPr>
        <p:spPr>
          <a:xfrm rot="2541389">
            <a:off x="1955800" y="3665538"/>
            <a:ext cx="355600" cy="339725"/>
          </a:xfrm>
          <a:prstGeom prst="downArrow">
            <a:avLst>
              <a:gd name="adj1" fmla="val 50000"/>
              <a:gd name="adj2" fmla="val 41184"/>
            </a:avLst>
          </a:prstGeom>
        </p:spPr>
        <p:style>
          <a:lnRef idx="1">
            <a:schemeClr val="accent1"/>
          </a:lnRef>
          <a:fillRef idx="3">
            <a:schemeClr val="accent1"/>
          </a:fillRef>
          <a:effectRef idx="2">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Down Arrow 15"/>
          <p:cNvSpPr/>
          <p:nvPr/>
        </p:nvSpPr>
        <p:spPr>
          <a:xfrm rot="21064674">
            <a:off x="1785938" y="1700213"/>
            <a:ext cx="358775" cy="312737"/>
          </a:xfrm>
          <a:prstGeom prst="downArrow">
            <a:avLst>
              <a:gd name="adj1" fmla="val 50000"/>
              <a:gd name="adj2" fmla="val 41184"/>
            </a:avLst>
          </a:prstGeom>
        </p:spPr>
        <p:style>
          <a:lnRef idx="1">
            <a:schemeClr val="accent1"/>
          </a:lnRef>
          <a:fillRef idx="3">
            <a:schemeClr val="accent1"/>
          </a:fillRef>
          <a:effectRef idx="2">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83611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77778E-7 2.59259E-6 C 0.01146 0.00162 0.0184 0.00393 0.02778 0.01227 C 0.02969 0.02037 0.03142 0.02384 0.03698 0.0287 C 0.03889 0.0368 0.04983 0.0618 0.05556 0.06782 C 0.06302 0.07546 0.06007 0.07106 0.06476 0.08009 C 0.06528 0.08218 0.06563 0.08426 0.06632 0.08634 C 0.06719 0.08912 0.06858 0.09167 0.06945 0.09468 C 0.07188 0.1037 0.07309 0.11389 0.07552 0.12338 C 0.07604 0.12523 0.07639 0.12755 0.07708 0.12963 C 0.07743 0.13148 0.07813 0.13356 0.07865 0.13565 C 0.07917 0.1375 0.08021 0.1419 0.08021 0.1419 C 0.08125 0.16389 0.08872 0.19907 0.0724 0.21389 C 0.0658 0.22755 0.05087 0.23981 0.04167 0.25093 C 0.03646 0.25694 0.03108 0.26852 0.02465 0.27153 C 0.01094 0.29815 0.02344 0.27338 0.01545 0.29005 C 0.01441 0.29213 0.01389 0.29491 0.01233 0.2963 C 0.00712 0.30046 0.00764 0.29768 0.00764 0.30231 " pathEditMode="relative" ptsTypes="ffffffffffffffffA">
                                      <p:cBhvr>
                                        <p:cTn id="6"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a_portion_jacobshavn_calving_front_enlarged.jpg"/>
          <p:cNvPicPr>
            <a:picLocks noChangeAspect="1"/>
          </p:cNvPicPr>
          <p:nvPr/>
        </p:nvPicPr>
        <p:blipFill>
          <a:blip r:embed="rId3">
            <a:extLst>
              <a:ext uri="{28A0092B-C50C-407E-A947-70E740481C1C}">
                <a14:useLocalDpi xmlns:a14="http://schemas.microsoft.com/office/drawing/2010/main" val="0"/>
              </a:ext>
            </a:extLst>
          </a:blip>
          <a:srcRect b="19180"/>
          <a:stretch>
            <a:fillRect/>
          </a:stretch>
        </p:blipFill>
        <p:spPr bwMode="auto">
          <a:xfrm>
            <a:off x="207963" y="174625"/>
            <a:ext cx="8626475"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4"/>
          <p:cNvSpPr txBox="1">
            <a:spLocks noChangeArrowheads="1"/>
          </p:cNvSpPr>
          <p:nvPr/>
        </p:nvSpPr>
        <p:spPr bwMode="auto">
          <a:xfrm>
            <a:off x="250825" y="6438900"/>
            <a:ext cx="5065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t>Greenland’s Jakobshavn Glacier, photo by I. Das</a:t>
            </a:r>
          </a:p>
        </p:txBody>
      </p:sp>
      <p:sp>
        <p:nvSpPr>
          <p:cNvPr id="7" name="TextBox 6"/>
          <p:cNvSpPr txBox="1"/>
          <p:nvPr/>
        </p:nvSpPr>
        <p:spPr>
          <a:xfrm>
            <a:off x="189339" y="5272134"/>
            <a:ext cx="9123993" cy="1200328"/>
          </a:xfrm>
          <a:prstGeom prst="rect">
            <a:avLst/>
          </a:prstGeom>
          <a:noFill/>
        </p:spPr>
        <p:txBody>
          <a:bodyPr>
            <a:spAutoFit/>
          </a:bodyPr>
          <a:lstStyle/>
          <a:p>
            <a:pPr fontAlgn="auto">
              <a:spcBef>
                <a:spcPts val="0"/>
              </a:spcBef>
              <a:spcAft>
                <a:spcPts val="0"/>
              </a:spcAft>
              <a:defRPr/>
            </a:pPr>
            <a:r>
              <a:rPr lang="en-US" sz="2400" b="1" dirty="0">
                <a:ln w="10541" cmpd="sng">
                  <a:solidFill>
                    <a:srgbClr val="7D7D7D">
                      <a:tint val="100000"/>
                      <a:shade val="100000"/>
                      <a:satMod val="110000"/>
                    </a:srgbClr>
                  </a:solidFill>
                  <a:prstDash val="solid"/>
                </a:ln>
                <a:solidFill>
                  <a:srgbClr val="1F497D"/>
                </a:solidFill>
                <a:latin typeface="+mn-lt"/>
                <a:ea typeface="+mn-ea"/>
                <a:cs typeface="+mn-cs"/>
              </a:rPr>
              <a:t>Glaciers in the polar regions can lose ‘mass’ in several ways – calving (chunks of ice breaking off ), melting, wind removal, and sublimating straight to water vapor.  This loss of ice mass is called ‘ablation’.</a:t>
            </a:r>
          </a:p>
        </p:txBody>
      </p:sp>
      <p:sp>
        <p:nvSpPr>
          <p:cNvPr id="9" name="Rectangle 8"/>
          <p:cNvSpPr/>
          <p:nvPr/>
        </p:nvSpPr>
        <p:spPr>
          <a:xfrm>
            <a:off x="112888" y="41668"/>
            <a:ext cx="8819547" cy="646331"/>
          </a:xfrm>
          <a:prstGeom prst="rect">
            <a:avLst/>
          </a:prstGeom>
        </p:spPr>
        <p:txBody>
          <a:bodyPr>
            <a:spAutoFit/>
          </a:bodyPr>
          <a:lstStyle/>
          <a:p>
            <a:pPr algn="ctr" fontAlgn="auto">
              <a:spcBef>
                <a:spcPts val="0"/>
              </a:spcBef>
              <a:spcAft>
                <a:spcPts val="0"/>
              </a:spcAft>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Calving – One way in which glaciers lose mass</a:t>
            </a:r>
          </a:p>
        </p:txBody>
      </p:sp>
      <p:sp>
        <p:nvSpPr>
          <p:cNvPr id="12" name="Up Arrow 11"/>
          <p:cNvSpPr/>
          <p:nvPr/>
        </p:nvSpPr>
        <p:spPr>
          <a:xfrm rot="10800000">
            <a:off x="4318000" y="1878013"/>
            <a:ext cx="457200" cy="595312"/>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Rectangle 1"/>
          <p:cNvSpPr/>
          <p:nvPr/>
        </p:nvSpPr>
        <p:spPr>
          <a:xfrm>
            <a:off x="245785" y="3180836"/>
            <a:ext cx="8485341" cy="1754327"/>
          </a:xfrm>
          <a:prstGeom prst="rect">
            <a:avLst/>
          </a:prstGeom>
        </p:spPr>
        <p:txBody>
          <a:bodyPr>
            <a:spAutoFit/>
          </a:bodyPr>
          <a:lstStyle/>
          <a:p>
            <a:pPr algn="ctr" fontAlgn="auto">
              <a:spcBef>
                <a:spcPts val="0"/>
              </a:spcBef>
              <a:spcAft>
                <a:spcPts val="0"/>
              </a:spcAft>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Steep edge where sections of ice break off at the front of a glacier, collapsing into icy rubble.</a:t>
            </a:r>
          </a:p>
        </p:txBody>
      </p:sp>
    </p:spTree>
    <p:extLst>
      <p:ext uri="{BB962C8B-B14F-4D97-AF65-F5344CB8AC3E}">
        <p14:creationId xmlns:p14="http://schemas.microsoft.com/office/powerpoint/2010/main" val="1010559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22222E-6 -1.48148E-6 C -0.00191 0.11366 -0.00156 0.06412 -0.00156 0.14815 L 0.00313 0.13773 " pathEditMode="relative" ptsTypes="fAA">
                                      <p:cBhvr>
                                        <p:cTn id="6"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iRes_GlacialSyste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88" y="1400995"/>
            <a:ext cx="8317056" cy="5221047"/>
          </a:xfrm>
          <a:prstGeom prst="rect">
            <a:avLst/>
          </a:prstGeom>
        </p:spPr>
      </p:pic>
      <p:sp>
        <p:nvSpPr>
          <p:cNvPr id="2" name="Title 1"/>
          <p:cNvSpPr>
            <a:spLocks noGrp="1"/>
          </p:cNvSpPr>
          <p:nvPr>
            <p:ph type="title"/>
          </p:nvPr>
        </p:nvSpPr>
        <p:spPr>
          <a:xfrm>
            <a:off x="457200" y="53118"/>
            <a:ext cx="8229600" cy="1143000"/>
          </a:xfrm>
        </p:spPr>
        <p:txBody>
          <a:bodyPr/>
          <a:lstStyle/>
          <a:p>
            <a:r>
              <a:rPr lang="en-US" b="1" dirty="0" smtClean="0">
                <a:ln w="10541" cmpd="sng">
                  <a:solidFill>
                    <a:srgbClr val="7D7D7D">
                      <a:tint val="100000"/>
                      <a:shade val="100000"/>
                      <a:satMod val="110000"/>
                    </a:srgbClr>
                  </a:solidFill>
                  <a:prstDash val="solid"/>
                </a:ln>
                <a:solidFill>
                  <a:schemeClr val="tx2"/>
                </a:solidFill>
              </a:rPr>
              <a:t>The Glacial System</a:t>
            </a:r>
            <a:endParaRPr lang="en-US" b="1" dirty="0">
              <a:ln w="10541" cmpd="sng">
                <a:solidFill>
                  <a:srgbClr val="7D7D7D">
                    <a:tint val="100000"/>
                    <a:shade val="100000"/>
                    <a:satMod val="110000"/>
                  </a:srgbClr>
                </a:solidFill>
                <a:prstDash val="solid"/>
              </a:ln>
              <a:solidFill>
                <a:schemeClr val="tx2"/>
              </a:solidFill>
            </a:endParaRPr>
          </a:p>
        </p:txBody>
      </p:sp>
      <p:sp>
        <p:nvSpPr>
          <p:cNvPr id="5" name="Rectangle 4"/>
          <p:cNvSpPr/>
          <p:nvPr/>
        </p:nvSpPr>
        <p:spPr>
          <a:xfrm>
            <a:off x="469782" y="6310491"/>
            <a:ext cx="4993732" cy="307777"/>
          </a:xfrm>
          <a:prstGeom prst="rect">
            <a:avLst/>
          </a:prstGeom>
        </p:spPr>
        <p:txBody>
          <a:bodyPr wrap="square">
            <a:spAutoFit/>
          </a:bodyPr>
          <a:lstStyle/>
          <a:p>
            <a:r>
              <a:rPr lang="en-US" sz="1400" dirty="0"/>
              <a:t>edited from R. Bell, The Unquiet Ice, Scientific American, Feb. ‘08)</a:t>
            </a:r>
          </a:p>
        </p:txBody>
      </p:sp>
      <p:sp>
        <p:nvSpPr>
          <p:cNvPr id="6" name="TextBox 5"/>
          <p:cNvSpPr txBox="1"/>
          <p:nvPr/>
        </p:nvSpPr>
        <p:spPr>
          <a:xfrm>
            <a:off x="1520924" y="1166691"/>
            <a:ext cx="6703877" cy="369332"/>
          </a:xfrm>
          <a:prstGeom prst="rect">
            <a:avLst/>
          </a:prstGeom>
          <a:noFill/>
        </p:spPr>
        <p:txBody>
          <a:bodyPr wrap="square" rtlCol="0">
            <a:spAutoFit/>
          </a:bodyPr>
          <a:lstStyle/>
          <a:p>
            <a:endParaRPr lang="en-US" dirty="0"/>
          </a:p>
        </p:txBody>
      </p:sp>
      <p:sp>
        <p:nvSpPr>
          <p:cNvPr id="7" name="Rectangle 6"/>
          <p:cNvSpPr/>
          <p:nvPr/>
        </p:nvSpPr>
        <p:spPr>
          <a:xfrm>
            <a:off x="4479667" y="2967335"/>
            <a:ext cx="184666"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445944" y="989475"/>
            <a:ext cx="8759678" cy="400110"/>
          </a:xfrm>
          <a:prstGeom prst="rect">
            <a:avLst/>
          </a:prstGeom>
          <a:noFill/>
        </p:spPr>
        <p:txBody>
          <a:bodyPr wrap="square" rtlCol="0">
            <a:spAutoFit/>
          </a:bodyPr>
          <a:lstStyle/>
          <a:p>
            <a:r>
              <a:rPr lang="en-US" sz="2000" b="1" dirty="0" smtClean="0">
                <a:ln w="10541" cmpd="sng">
                  <a:solidFill>
                    <a:srgbClr val="7D7D7D">
                      <a:tint val="100000"/>
                      <a:shade val="100000"/>
                      <a:satMod val="110000"/>
                    </a:srgbClr>
                  </a:solidFill>
                  <a:prstDash val="solid"/>
                </a:ln>
                <a:solidFill>
                  <a:srgbClr val="1F497D"/>
                </a:solidFill>
              </a:rPr>
              <a:t>Start </a:t>
            </a:r>
            <a:r>
              <a:rPr lang="en-US" sz="2000" b="1" dirty="0">
                <a:ln w="10541" cmpd="sng">
                  <a:solidFill>
                    <a:srgbClr val="7D7D7D">
                      <a:tint val="100000"/>
                      <a:shade val="100000"/>
                      <a:satMod val="110000"/>
                    </a:srgbClr>
                  </a:solidFill>
                  <a:prstDash val="solid"/>
                </a:ln>
                <a:solidFill>
                  <a:srgbClr val="1F497D"/>
                </a:solidFill>
              </a:rPr>
              <a:t>with ‘New snow </a:t>
            </a:r>
            <a:r>
              <a:rPr lang="en-US" sz="2000" b="1" dirty="0" smtClean="0">
                <a:ln w="10541" cmpd="sng">
                  <a:solidFill>
                    <a:srgbClr val="7D7D7D">
                      <a:tint val="100000"/>
                      <a:shade val="100000"/>
                      <a:satMod val="110000"/>
                    </a:srgbClr>
                  </a:solidFill>
                  <a:prstDash val="solid"/>
                </a:ln>
                <a:solidFill>
                  <a:srgbClr val="1F497D"/>
                </a:solidFill>
              </a:rPr>
              <a:t>falls’ </a:t>
            </a:r>
            <a:r>
              <a:rPr lang="en-US" sz="2000" b="1" dirty="0">
                <a:ln w="10541" cmpd="sng">
                  <a:solidFill>
                    <a:srgbClr val="7D7D7D">
                      <a:tint val="100000"/>
                      <a:shade val="100000"/>
                      <a:satMod val="110000"/>
                    </a:srgbClr>
                  </a:solidFill>
                  <a:prstDash val="solid"/>
                </a:ln>
                <a:solidFill>
                  <a:srgbClr val="1F497D"/>
                </a:solidFill>
              </a:rPr>
              <a:t>and </a:t>
            </a:r>
            <a:r>
              <a:rPr lang="en-US" sz="2000" b="1" dirty="0" smtClean="0">
                <a:ln w="10541" cmpd="sng">
                  <a:solidFill>
                    <a:srgbClr val="7D7D7D">
                      <a:tint val="100000"/>
                      <a:shade val="100000"/>
                      <a:satMod val="110000"/>
                    </a:srgbClr>
                  </a:solidFill>
                  <a:prstDash val="solid"/>
                </a:ln>
                <a:solidFill>
                  <a:srgbClr val="1F497D"/>
                </a:solidFill>
              </a:rPr>
              <a:t>move </a:t>
            </a:r>
            <a:r>
              <a:rPr lang="en-US" sz="2000" b="1" dirty="0">
                <a:ln w="10541" cmpd="sng">
                  <a:solidFill>
                    <a:srgbClr val="7D7D7D">
                      <a:tint val="100000"/>
                      <a:shade val="100000"/>
                      <a:satMod val="110000"/>
                    </a:srgbClr>
                  </a:solidFill>
                  <a:prstDash val="solid"/>
                </a:ln>
                <a:solidFill>
                  <a:srgbClr val="1F497D"/>
                </a:solidFill>
              </a:rPr>
              <a:t>counter </a:t>
            </a:r>
            <a:r>
              <a:rPr lang="en-US" sz="2000" b="1" dirty="0" smtClean="0">
                <a:ln w="10541" cmpd="sng">
                  <a:solidFill>
                    <a:srgbClr val="7D7D7D">
                      <a:tint val="100000"/>
                      <a:shade val="100000"/>
                      <a:satMod val="110000"/>
                    </a:srgbClr>
                  </a:solidFill>
                  <a:prstDash val="solid"/>
                </a:ln>
                <a:solidFill>
                  <a:srgbClr val="1F497D"/>
                </a:solidFill>
              </a:rPr>
              <a:t>clockwise to follow </a:t>
            </a:r>
            <a:r>
              <a:rPr lang="en-US" sz="2000" b="1" dirty="0">
                <a:ln w="10541" cmpd="sng">
                  <a:solidFill>
                    <a:srgbClr val="7D7D7D">
                      <a:tint val="100000"/>
                      <a:shade val="100000"/>
                      <a:satMod val="110000"/>
                    </a:srgbClr>
                  </a:solidFill>
                  <a:prstDash val="solid"/>
                </a:ln>
                <a:solidFill>
                  <a:srgbClr val="1F497D"/>
                </a:solidFill>
              </a:rPr>
              <a:t>t</a:t>
            </a:r>
            <a:r>
              <a:rPr lang="en-US" b="1" dirty="0">
                <a:ln w="10541" cmpd="sng">
                  <a:solidFill>
                    <a:srgbClr val="7D7D7D">
                      <a:tint val="100000"/>
                      <a:shade val="100000"/>
                      <a:satMod val="110000"/>
                    </a:srgbClr>
                  </a:solidFill>
                  <a:prstDash val="solid"/>
                </a:ln>
                <a:solidFill>
                  <a:srgbClr val="1F497D"/>
                </a:solidFill>
              </a:rPr>
              <a:t>he system . </a:t>
            </a:r>
          </a:p>
        </p:txBody>
      </p:sp>
      <p:sp>
        <p:nvSpPr>
          <p:cNvPr id="3" name="TextBox 2"/>
          <p:cNvSpPr txBox="1"/>
          <p:nvPr/>
        </p:nvSpPr>
        <p:spPr>
          <a:xfrm>
            <a:off x="962532" y="1502606"/>
            <a:ext cx="1764632" cy="400110"/>
          </a:xfrm>
          <a:prstGeom prst="rect">
            <a:avLst/>
          </a:prstGeom>
          <a:noFill/>
        </p:spPr>
        <p:txBody>
          <a:bodyPr wrap="square" rtlCol="0">
            <a:spAutoFit/>
          </a:bodyPr>
          <a:lstStyle/>
          <a:p>
            <a:r>
              <a:rPr lang="en-US" dirty="0" smtClean="0">
                <a:solidFill>
                  <a:schemeClr val="accent1"/>
                </a:solidFill>
              </a:rPr>
              <a:t>‘</a:t>
            </a:r>
            <a:r>
              <a:rPr lang="en-US" sz="2000" dirty="0" smtClean="0">
                <a:solidFill>
                  <a:schemeClr val="accent1"/>
                </a:solidFill>
              </a:rPr>
              <a:t>Accumulation</a:t>
            </a:r>
            <a:r>
              <a:rPr lang="en-US" dirty="0" smtClean="0">
                <a:solidFill>
                  <a:schemeClr val="accent1"/>
                </a:solidFill>
              </a:rPr>
              <a:t>’</a:t>
            </a:r>
            <a:endParaRPr lang="en-US" dirty="0">
              <a:solidFill>
                <a:schemeClr val="accent1"/>
              </a:solidFill>
            </a:endParaRPr>
          </a:p>
        </p:txBody>
      </p:sp>
      <p:sp>
        <p:nvSpPr>
          <p:cNvPr id="11" name="Rectangle 10"/>
          <p:cNvSpPr/>
          <p:nvPr/>
        </p:nvSpPr>
        <p:spPr>
          <a:xfrm>
            <a:off x="3795886" y="1733384"/>
            <a:ext cx="2455707" cy="595501"/>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TextBox 8"/>
          <p:cNvSpPr txBox="1"/>
          <p:nvPr/>
        </p:nvSpPr>
        <p:spPr>
          <a:xfrm>
            <a:off x="4791095" y="1518885"/>
            <a:ext cx="1884948" cy="400110"/>
          </a:xfrm>
          <a:prstGeom prst="rect">
            <a:avLst/>
          </a:prstGeom>
          <a:noFill/>
        </p:spPr>
        <p:txBody>
          <a:bodyPr wrap="square" rtlCol="0">
            <a:spAutoFit/>
          </a:bodyPr>
          <a:lstStyle/>
          <a:p>
            <a:r>
              <a:rPr lang="en-US" dirty="0" smtClean="0">
                <a:solidFill>
                  <a:srgbClr val="4F81BD"/>
                </a:solidFill>
              </a:rPr>
              <a:t>‘</a:t>
            </a:r>
            <a:r>
              <a:rPr lang="en-US" sz="2000" dirty="0" smtClean="0">
                <a:solidFill>
                  <a:srgbClr val="4F81BD"/>
                </a:solidFill>
              </a:rPr>
              <a:t>Ablation</a:t>
            </a:r>
            <a:r>
              <a:rPr lang="en-US" dirty="0" smtClean="0">
                <a:solidFill>
                  <a:srgbClr val="4F81BD"/>
                </a:solidFill>
              </a:rPr>
              <a:t>’</a:t>
            </a:r>
            <a:endParaRPr lang="en-US" dirty="0">
              <a:solidFill>
                <a:srgbClr val="4F81BD"/>
              </a:solidFill>
            </a:endParaRPr>
          </a:p>
        </p:txBody>
      </p:sp>
    </p:spTree>
    <p:extLst>
      <p:ext uri="{BB962C8B-B14F-4D97-AF65-F5344CB8AC3E}">
        <p14:creationId xmlns:p14="http://schemas.microsoft.com/office/powerpoint/2010/main" val="20960965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832"/>
            <a:ext cx="8229600" cy="905993"/>
          </a:xfrm>
        </p:spPr>
        <p:txBody>
          <a:bodyPr>
            <a:normAutofit/>
          </a:bodyPr>
          <a:lstStyle/>
          <a:p>
            <a:r>
              <a:rPr lang="en-US" sz="3600" b="1" dirty="0" smtClean="0">
                <a:ln w="10541" cmpd="sng">
                  <a:solidFill>
                    <a:srgbClr val="7D7D7D">
                      <a:tint val="100000"/>
                      <a:shade val="100000"/>
                      <a:satMod val="110000"/>
                    </a:srgbClr>
                  </a:solidFill>
                  <a:prstDash val="solid"/>
                </a:ln>
                <a:solidFill>
                  <a:srgbClr val="1F497D"/>
                </a:solidFill>
              </a:rPr>
              <a:t>About Measuring Glaciers…</a:t>
            </a:r>
            <a:endParaRPr lang="en-US" sz="3600" b="1" dirty="0">
              <a:ln w="10541" cmpd="sng">
                <a:solidFill>
                  <a:srgbClr val="7D7D7D">
                    <a:tint val="100000"/>
                    <a:shade val="100000"/>
                    <a:satMod val="110000"/>
                  </a:srgbClr>
                </a:solidFill>
                <a:prstDash val="solid"/>
              </a:ln>
              <a:solidFill>
                <a:srgbClr val="1F497D"/>
              </a:solidFill>
            </a:endParaRPr>
          </a:p>
        </p:txBody>
      </p:sp>
      <p:pic>
        <p:nvPicPr>
          <p:cNvPr id="4" name="Content Placeholder 3" descr="lidar-icesat.jpg"/>
          <p:cNvPicPr>
            <a:picLocks noGrp="1" noChangeAspect="1"/>
          </p:cNvPicPr>
          <p:nvPr>
            <p:ph idx="1"/>
          </p:nvPr>
        </p:nvPicPr>
        <p:blipFill>
          <a:blip r:embed="rId3">
            <a:extLst>
              <a:ext uri="{28A0092B-C50C-407E-A947-70E740481C1C}">
                <a14:useLocalDpi xmlns:a14="http://schemas.microsoft.com/office/drawing/2010/main" val="0"/>
              </a:ext>
            </a:extLst>
          </a:blip>
          <a:srcRect t="19065" b="19065"/>
          <a:stretch>
            <a:fillRect/>
          </a:stretch>
        </p:blipFill>
        <p:spPr>
          <a:xfrm>
            <a:off x="606778" y="546606"/>
            <a:ext cx="8080022" cy="4443701"/>
          </a:xfrm>
        </p:spPr>
      </p:pic>
      <p:sp>
        <p:nvSpPr>
          <p:cNvPr id="5" name="TextBox 4"/>
          <p:cNvSpPr txBox="1"/>
          <p:nvPr/>
        </p:nvSpPr>
        <p:spPr>
          <a:xfrm>
            <a:off x="155223" y="4909953"/>
            <a:ext cx="8988778" cy="2031325"/>
          </a:xfrm>
          <a:prstGeom prst="rect">
            <a:avLst/>
          </a:prstGeom>
          <a:noFill/>
        </p:spPr>
        <p:txBody>
          <a:bodyPr wrap="square" rtlCol="0">
            <a:spAutoFit/>
          </a:bodyPr>
          <a:lstStyle/>
          <a:p>
            <a:pPr marL="342900" indent="-342900">
              <a:buFont typeface="Arial"/>
              <a:buChar char="•"/>
            </a:pPr>
            <a:r>
              <a:rPr lang="en-US" sz="2100" dirty="0" smtClean="0">
                <a:solidFill>
                  <a:schemeClr val="tx2"/>
                </a:solidFill>
              </a:rPr>
              <a:t>Man-made satellites have been collecting information about the Earth since the late 1950s but this really accelerated in the 1990’s. </a:t>
            </a:r>
          </a:p>
          <a:p>
            <a:pPr marL="342900" indent="-342900">
              <a:buFont typeface="Arial"/>
              <a:buChar char="•"/>
            </a:pPr>
            <a:r>
              <a:rPr lang="en-US" sz="2100" dirty="0" smtClean="0">
                <a:solidFill>
                  <a:schemeClr val="tx2"/>
                </a:solidFill>
              </a:rPr>
              <a:t>NASA </a:t>
            </a:r>
            <a:r>
              <a:rPr lang="en-US" sz="2100" dirty="0" err="1" smtClean="0">
                <a:solidFill>
                  <a:schemeClr val="tx2"/>
                </a:solidFill>
              </a:rPr>
              <a:t>ICESat</a:t>
            </a:r>
            <a:r>
              <a:rPr lang="en-US" sz="2100" dirty="0" smtClean="0">
                <a:solidFill>
                  <a:schemeClr val="tx2"/>
                </a:solidFill>
              </a:rPr>
              <a:t> I used a laser to measure ice surface elevation from 2003 to 2009. These measurements are accurate to </a:t>
            </a:r>
            <a:r>
              <a:rPr lang="en-US" sz="2100" smtClean="0">
                <a:solidFill>
                  <a:schemeClr val="tx2"/>
                </a:solidFill>
              </a:rPr>
              <a:t>~14 </a:t>
            </a:r>
            <a:r>
              <a:rPr lang="en-US" sz="2100" dirty="0" smtClean="0">
                <a:solidFill>
                  <a:schemeClr val="tx2"/>
                </a:solidFill>
              </a:rPr>
              <a:t>cm (6 inches) of elevation! </a:t>
            </a:r>
          </a:p>
          <a:p>
            <a:pPr marL="342900" indent="-342900">
              <a:buFont typeface="Arial"/>
              <a:buChar char="•"/>
            </a:pPr>
            <a:r>
              <a:rPr lang="en-US" sz="2100" dirty="0" smtClean="0">
                <a:solidFill>
                  <a:schemeClr val="tx2"/>
                </a:solidFill>
              </a:rPr>
              <a:t>Today’s activity uses </a:t>
            </a:r>
            <a:r>
              <a:rPr lang="en-US" sz="2100" dirty="0" err="1" smtClean="0">
                <a:solidFill>
                  <a:schemeClr val="tx2"/>
                </a:solidFill>
              </a:rPr>
              <a:t>ICESat</a:t>
            </a:r>
            <a:r>
              <a:rPr lang="en-US" sz="2100" dirty="0" smtClean="0">
                <a:solidFill>
                  <a:schemeClr val="tx2"/>
                </a:solidFill>
              </a:rPr>
              <a:t> data to measure changes to ice elevation of Pine Island Glacier.</a:t>
            </a:r>
          </a:p>
        </p:txBody>
      </p:sp>
    </p:spTree>
    <p:extLst>
      <p:ext uri="{BB962C8B-B14F-4D97-AF65-F5344CB8AC3E}">
        <p14:creationId xmlns:p14="http://schemas.microsoft.com/office/powerpoint/2010/main" val="38897550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654"/>
            <a:ext cx="8229600" cy="1143000"/>
          </a:xfrm>
        </p:spPr>
        <p:txBody>
          <a:bodyPr>
            <a:normAutofit/>
          </a:bodyPr>
          <a:lstStyle/>
          <a:p>
            <a:r>
              <a:rPr lang="en-US" sz="3600" b="1" dirty="0" smtClean="0">
                <a:ln w="10541" cmpd="sng">
                  <a:solidFill>
                    <a:srgbClr val="7D7D7D">
                      <a:tint val="100000"/>
                      <a:shade val="100000"/>
                      <a:satMod val="110000"/>
                    </a:srgbClr>
                  </a:solidFill>
                  <a:prstDash val="solid"/>
                </a:ln>
                <a:solidFill>
                  <a:srgbClr val="1F497D"/>
                </a:solidFill>
              </a:rPr>
              <a:t>About Pine Island Glacier (P.I.G.)…</a:t>
            </a:r>
            <a:endParaRPr lang="en-US" sz="3600" b="1" dirty="0">
              <a:ln w="10541" cmpd="sng">
                <a:solidFill>
                  <a:srgbClr val="7D7D7D">
                    <a:tint val="100000"/>
                    <a:shade val="100000"/>
                    <a:satMod val="110000"/>
                  </a:srgbClr>
                </a:solidFill>
                <a:prstDash val="solid"/>
              </a:ln>
              <a:solidFill>
                <a:srgbClr val="1F497D"/>
              </a:solidFill>
            </a:endParaRPr>
          </a:p>
        </p:txBody>
      </p:sp>
      <p:pic>
        <p:nvPicPr>
          <p:cNvPr id="6" name="Picture 5" descr="NASA_pig_tongue_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016" y="1040474"/>
            <a:ext cx="4056494" cy="5070618"/>
          </a:xfrm>
          <a:prstGeom prst="rect">
            <a:avLst/>
          </a:prstGeom>
        </p:spPr>
      </p:pic>
      <p:sp>
        <p:nvSpPr>
          <p:cNvPr id="7" name="Line 1"/>
          <p:cNvSpPr>
            <a:spLocks noChangeShapeType="1"/>
          </p:cNvSpPr>
          <p:nvPr/>
        </p:nvSpPr>
        <p:spPr bwMode="auto">
          <a:xfrm>
            <a:off x="4019290" y="1126355"/>
            <a:ext cx="1371600" cy="731520"/>
          </a:xfrm>
          <a:prstGeom prst="line">
            <a:avLst/>
          </a:prstGeom>
          <a:noFill/>
          <a:ln w="47625">
            <a:solidFill>
              <a:srgbClr val="FF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2"/>
          <p:cNvSpPr>
            <a:spLocks noChangeShapeType="1"/>
          </p:cNvSpPr>
          <p:nvPr/>
        </p:nvSpPr>
        <p:spPr bwMode="auto">
          <a:xfrm flipH="1">
            <a:off x="3532338" y="2845409"/>
            <a:ext cx="738310" cy="1381655"/>
          </a:xfrm>
          <a:prstGeom prst="line">
            <a:avLst/>
          </a:prstGeom>
          <a:noFill/>
          <a:ln w="57150" cmpd="sng">
            <a:solidFill>
              <a:srgbClr val="FFFFFF"/>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rot="1105853">
            <a:off x="4020576" y="1935315"/>
            <a:ext cx="1047997" cy="923330"/>
          </a:xfrm>
          <a:prstGeom prst="rect">
            <a:avLst/>
          </a:prstGeom>
        </p:spPr>
        <p:txBody>
          <a:bodyPr wrap="square">
            <a:spAutoFit/>
          </a:bodyPr>
          <a:lstStyle/>
          <a:p>
            <a:r>
              <a:rPr lang="en-US" b="1" i="1" dirty="0">
                <a:solidFill>
                  <a:srgbClr val="FFFFFF"/>
                </a:solidFill>
              </a:rPr>
              <a:t>Glacier  flow direction</a:t>
            </a:r>
            <a:endParaRPr lang="en-US" dirty="0">
              <a:solidFill>
                <a:srgbClr val="FFFFFF"/>
              </a:solidFill>
            </a:endParaRPr>
          </a:p>
        </p:txBody>
      </p:sp>
      <p:sp>
        <p:nvSpPr>
          <p:cNvPr id="8" name="TextBox 7"/>
          <p:cNvSpPr txBox="1"/>
          <p:nvPr/>
        </p:nvSpPr>
        <p:spPr>
          <a:xfrm>
            <a:off x="5871734" y="1140466"/>
            <a:ext cx="2510267" cy="4524315"/>
          </a:xfrm>
          <a:prstGeom prst="rect">
            <a:avLst/>
          </a:prstGeom>
          <a:noFill/>
        </p:spPr>
        <p:txBody>
          <a:bodyPr>
            <a:spAutoFit/>
          </a:bodyPr>
          <a:lstStyle/>
          <a:p>
            <a:pPr fontAlgn="auto">
              <a:spcBef>
                <a:spcPts val="0"/>
              </a:spcBef>
              <a:spcAft>
                <a:spcPts val="0"/>
              </a:spcAft>
              <a:defRPr/>
            </a:pPr>
            <a:r>
              <a:rPr lang="en-US" sz="2400" b="1" dirty="0">
                <a:ln w="10541" cmpd="sng">
                  <a:solidFill>
                    <a:srgbClr val="7D7D7D">
                      <a:tint val="100000"/>
                      <a:shade val="100000"/>
                      <a:satMod val="110000"/>
                    </a:srgbClr>
                  </a:solidFill>
                  <a:prstDash val="solid"/>
                </a:ln>
                <a:solidFill>
                  <a:schemeClr val="tx1">
                    <a:lumMod val="75000"/>
                    <a:lumOff val="25000"/>
                  </a:schemeClr>
                </a:solidFill>
                <a:latin typeface="+mn-lt"/>
                <a:ea typeface="+mn-ea"/>
                <a:cs typeface="+mn-cs"/>
              </a:rPr>
              <a:t>This activity measures ice surface elevation on P.I.G. The red</a:t>
            </a:r>
          </a:p>
          <a:p>
            <a:pPr fontAlgn="auto">
              <a:spcBef>
                <a:spcPts val="0"/>
              </a:spcBef>
              <a:spcAft>
                <a:spcPts val="0"/>
              </a:spcAft>
              <a:defRPr/>
            </a:pPr>
            <a:r>
              <a:rPr lang="en-US" sz="2400" b="1" dirty="0">
                <a:ln w="10541" cmpd="sng">
                  <a:solidFill>
                    <a:srgbClr val="7D7D7D">
                      <a:tint val="100000"/>
                      <a:shade val="100000"/>
                      <a:satMod val="110000"/>
                    </a:srgbClr>
                  </a:solidFill>
                  <a:prstDash val="solid"/>
                </a:ln>
                <a:solidFill>
                  <a:schemeClr val="tx1">
                    <a:lumMod val="75000"/>
                    <a:lumOff val="25000"/>
                  </a:schemeClr>
                </a:solidFill>
                <a:latin typeface="+mn-lt"/>
                <a:ea typeface="+mn-ea"/>
                <a:cs typeface="+mn-cs"/>
              </a:rPr>
              <a:t>Dotted line crosses the fast flowing center of the glacier. </a:t>
            </a:r>
            <a:r>
              <a:rPr lang="en-US" sz="2400" b="1" dirty="0" err="1">
                <a:ln w="10541" cmpd="sng">
                  <a:solidFill>
                    <a:srgbClr val="7D7D7D">
                      <a:tint val="100000"/>
                      <a:shade val="100000"/>
                      <a:satMod val="110000"/>
                    </a:srgbClr>
                  </a:solidFill>
                  <a:prstDash val="solid"/>
                </a:ln>
                <a:solidFill>
                  <a:schemeClr val="tx1">
                    <a:lumMod val="75000"/>
                    <a:lumOff val="25000"/>
                  </a:schemeClr>
                </a:solidFill>
                <a:latin typeface="+mn-lt"/>
                <a:ea typeface="+mn-ea"/>
                <a:cs typeface="+mn-cs"/>
              </a:rPr>
              <a:t>ICESat</a:t>
            </a:r>
            <a:r>
              <a:rPr lang="en-US" sz="2400" b="1" dirty="0">
                <a:ln w="10541" cmpd="sng">
                  <a:solidFill>
                    <a:srgbClr val="7D7D7D">
                      <a:tint val="100000"/>
                      <a:shade val="100000"/>
                      <a:satMod val="110000"/>
                    </a:srgbClr>
                  </a:solidFill>
                  <a:prstDash val="solid"/>
                </a:ln>
                <a:solidFill>
                  <a:schemeClr val="tx1">
                    <a:lumMod val="75000"/>
                    <a:lumOff val="25000"/>
                  </a:schemeClr>
                </a:solidFill>
                <a:latin typeface="+mn-lt"/>
                <a:ea typeface="+mn-ea"/>
                <a:cs typeface="+mn-cs"/>
              </a:rPr>
              <a:t> collected ice surface data across this section.</a:t>
            </a:r>
          </a:p>
        </p:txBody>
      </p:sp>
    </p:spTree>
    <p:extLst>
      <p:ext uri="{BB962C8B-B14F-4D97-AF65-F5344CB8AC3E}">
        <p14:creationId xmlns:p14="http://schemas.microsoft.com/office/powerpoint/2010/main" val="10194553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dmapNov2011_2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78" y="49493"/>
            <a:ext cx="7471723" cy="6749770"/>
          </a:xfrm>
          <a:prstGeom prst="rect">
            <a:avLst/>
          </a:prstGeom>
        </p:spPr>
      </p:pic>
      <p:sp>
        <p:nvSpPr>
          <p:cNvPr id="2" name="Title 1"/>
          <p:cNvSpPr>
            <a:spLocks noGrp="1"/>
          </p:cNvSpPr>
          <p:nvPr>
            <p:ph type="title"/>
          </p:nvPr>
        </p:nvSpPr>
        <p:spPr>
          <a:xfrm>
            <a:off x="989334" y="230334"/>
            <a:ext cx="7309293" cy="508074"/>
          </a:xfrm>
        </p:spPr>
        <p:txBody>
          <a:bodyPr>
            <a:normAutofit fontScale="90000"/>
          </a:bodyPr>
          <a:lstStyle/>
          <a:p>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Where in Antarctica is Pine Island Glacier? </a:t>
            </a:r>
            <a:b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br>
            <a:endParaRPr lang="en-US"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TextBox 4"/>
          <p:cNvSpPr txBox="1"/>
          <p:nvPr/>
        </p:nvSpPr>
        <p:spPr>
          <a:xfrm>
            <a:off x="753078" y="6409418"/>
            <a:ext cx="7604619" cy="369332"/>
          </a:xfrm>
          <a:prstGeom prst="rect">
            <a:avLst/>
          </a:prstGeom>
          <a:noFill/>
        </p:spPr>
        <p:txBody>
          <a:bodyPr wrap="square" rtlCol="0">
            <a:spAutoFit/>
          </a:bodyPr>
          <a:lstStyle/>
          <a:p>
            <a:r>
              <a:rPr lang="en-US" sz="1400" dirty="0" smtClean="0">
                <a:solidFill>
                  <a:srgbClr val="FFFFFF"/>
                </a:solidFill>
              </a:rPr>
              <a:t>Edited Antarctic land surface map (without ice) </a:t>
            </a:r>
            <a:r>
              <a:rPr lang="en-US" sz="1400" dirty="0" smtClean="0">
                <a:solidFill>
                  <a:schemeClr val="bg1"/>
                </a:solidFill>
              </a:rPr>
              <a:t>from British Antarctic Survey BEDMAP program, 2011</a:t>
            </a:r>
            <a:r>
              <a:rPr lang="en-US" b="1"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4865266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19"/>
            <a:ext cx="8229600" cy="892053"/>
          </a:xfrm>
        </p:spPr>
        <p:txBody>
          <a:bodyPr>
            <a:normAutofit/>
          </a:bodyPr>
          <a:lstStyle/>
          <a:p>
            <a:r>
              <a:rPr lang="en-US" sz="4000" b="1" dirty="0" smtClean="0">
                <a:ln w="10541" cmpd="sng">
                  <a:solidFill>
                    <a:srgbClr val="7D7D7D">
                      <a:tint val="100000"/>
                      <a:shade val="100000"/>
                      <a:satMod val="110000"/>
                    </a:srgbClr>
                  </a:solidFill>
                  <a:prstDash val="solid"/>
                </a:ln>
                <a:solidFill>
                  <a:schemeClr val="tx1">
                    <a:lumMod val="75000"/>
                    <a:lumOff val="25000"/>
                  </a:schemeClr>
                </a:solidFill>
              </a:rPr>
              <a:t>About Antarctica’s Ice Shelves…</a:t>
            </a:r>
            <a:endParaRPr lang="en-US" sz="4000" b="1" dirty="0">
              <a:ln w="10541" cmpd="sng">
                <a:solidFill>
                  <a:srgbClr val="7D7D7D">
                    <a:tint val="100000"/>
                    <a:shade val="100000"/>
                    <a:satMod val="110000"/>
                  </a:srgbClr>
                </a:solidFill>
                <a:prstDash val="solid"/>
              </a:ln>
              <a:solidFill>
                <a:schemeClr val="tx1">
                  <a:lumMod val="75000"/>
                  <a:lumOff val="25000"/>
                </a:schemeClr>
              </a:solidFill>
            </a:endParaRPr>
          </a:p>
        </p:txBody>
      </p:sp>
      <p:pic>
        <p:nvPicPr>
          <p:cNvPr id="6" name="Picture 5" descr="Scambos_moa_iceshelves_ed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515" y="664634"/>
            <a:ext cx="6016263" cy="4722767"/>
          </a:xfrm>
          <a:prstGeom prst="rect">
            <a:avLst/>
          </a:prstGeom>
        </p:spPr>
      </p:pic>
      <p:sp>
        <p:nvSpPr>
          <p:cNvPr id="7" name="TextBox 6"/>
          <p:cNvSpPr txBox="1"/>
          <p:nvPr/>
        </p:nvSpPr>
        <p:spPr>
          <a:xfrm>
            <a:off x="280007" y="6539145"/>
            <a:ext cx="4578091" cy="307777"/>
          </a:xfrm>
          <a:prstGeom prst="rect">
            <a:avLst/>
          </a:prstGeom>
          <a:noFill/>
        </p:spPr>
        <p:txBody>
          <a:bodyPr wrap="square" rtlCol="0">
            <a:spAutoFit/>
          </a:bodyPr>
          <a:lstStyle/>
          <a:p>
            <a:r>
              <a:rPr lang="en-US" sz="1400" dirty="0" smtClean="0"/>
              <a:t>Edited from </a:t>
            </a:r>
            <a:r>
              <a:rPr lang="en-US" sz="1400" dirty="0"/>
              <a:t>T. </a:t>
            </a:r>
            <a:r>
              <a:rPr lang="en-US" sz="1400" dirty="0" err="1"/>
              <a:t>Scambos</a:t>
            </a:r>
            <a:r>
              <a:rPr lang="en-US" sz="1400" dirty="0"/>
              <a:t>, National Snow and Ice Data Center</a:t>
            </a:r>
            <a:r>
              <a:rPr lang="en-US" sz="1400" dirty="0" smtClean="0">
                <a:effectLst/>
              </a:rPr>
              <a:t> </a:t>
            </a:r>
            <a:endParaRPr lang="en-US" sz="1400" dirty="0"/>
          </a:p>
        </p:txBody>
      </p:sp>
      <p:sp>
        <p:nvSpPr>
          <p:cNvPr id="9" name="TextBox 8"/>
          <p:cNvSpPr txBox="1"/>
          <p:nvPr/>
        </p:nvSpPr>
        <p:spPr>
          <a:xfrm>
            <a:off x="97452" y="5130359"/>
            <a:ext cx="9087715" cy="1323439"/>
          </a:xfrm>
          <a:prstGeom prst="rect">
            <a:avLst/>
          </a:prstGeom>
          <a:noFill/>
        </p:spPr>
        <p:txBody>
          <a:bodyPr wrap="square" rtlCol="0">
            <a:spAutoFit/>
          </a:bodyPr>
          <a:lstStyle/>
          <a:p>
            <a:pPr marL="342900" indent="-342900">
              <a:buFont typeface="Arial"/>
              <a:buChar char="•"/>
            </a:pPr>
            <a:r>
              <a:rPr lang="en-US" sz="2000" dirty="0" smtClean="0"/>
              <a:t>Ice Shelves surround the Antarctic Ice Sheet. </a:t>
            </a:r>
          </a:p>
          <a:p>
            <a:pPr marL="342900" indent="-342900">
              <a:buFont typeface="Arial"/>
              <a:buChar char="•"/>
            </a:pPr>
            <a:r>
              <a:rPr lang="en-US" sz="2000" dirty="0" smtClean="0"/>
              <a:t>Like barricades they block the glaciers, slowing the ice flow off the landmass. </a:t>
            </a:r>
          </a:p>
          <a:p>
            <a:pPr marL="342900" indent="-342900">
              <a:buFont typeface="Arial"/>
              <a:buChar char="•"/>
            </a:pPr>
            <a:r>
              <a:rPr lang="en-US" sz="2000" dirty="0" smtClean="0"/>
              <a:t>The larger the ice shelf, the larger the barricade. </a:t>
            </a:r>
          </a:p>
          <a:p>
            <a:pPr marL="342900" indent="-342900">
              <a:buFont typeface="Arial"/>
              <a:buChar char="•"/>
            </a:pPr>
            <a:r>
              <a:rPr lang="en-US" sz="2000" dirty="0" smtClean="0"/>
              <a:t>Pine Island Glacier has a very small ice shelf –  too small to show in this graphic. </a:t>
            </a:r>
            <a:endParaRPr lang="en-US" sz="2000" dirty="0"/>
          </a:p>
        </p:txBody>
      </p:sp>
      <p:sp>
        <p:nvSpPr>
          <p:cNvPr id="3" name="TextBox 2"/>
          <p:cNvSpPr txBox="1"/>
          <p:nvPr/>
        </p:nvSpPr>
        <p:spPr>
          <a:xfrm rot="2575533">
            <a:off x="4614547" y="2733491"/>
            <a:ext cx="2160971" cy="954107"/>
          </a:xfrm>
          <a:prstGeom prst="rect">
            <a:avLst/>
          </a:prstGeom>
          <a:noFill/>
        </p:spPr>
        <p:txBody>
          <a:bodyPr wrap="square" rtlCol="0">
            <a:spAutoFit/>
          </a:bodyPr>
          <a:lstStyle/>
          <a:p>
            <a:r>
              <a:rPr lang="en-US" sz="2800" dirty="0" smtClean="0"/>
              <a:t>East Antarctica</a:t>
            </a:r>
            <a:endParaRPr lang="en-US" sz="2800" dirty="0"/>
          </a:p>
        </p:txBody>
      </p:sp>
      <p:sp>
        <p:nvSpPr>
          <p:cNvPr id="4" name="Rectangle 3"/>
          <p:cNvSpPr/>
          <p:nvPr/>
        </p:nvSpPr>
        <p:spPr>
          <a:xfrm rot="2544606">
            <a:off x="2879436" y="3149518"/>
            <a:ext cx="1656910" cy="954107"/>
          </a:xfrm>
          <a:prstGeom prst="rect">
            <a:avLst/>
          </a:prstGeom>
        </p:spPr>
        <p:txBody>
          <a:bodyPr wrap="square">
            <a:spAutoFit/>
          </a:bodyPr>
          <a:lstStyle/>
          <a:p>
            <a:pPr algn="ctr"/>
            <a:r>
              <a:rPr lang="en-US" sz="2800" dirty="0" smtClean="0"/>
              <a:t>West Antarctica</a:t>
            </a:r>
            <a:endParaRPr lang="en-US" sz="2800" dirty="0"/>
          </a:p>
        </p:txBody>
      </p:sp>
      <p:cxnSp>
        <p:nvCxnSpPr>
          <p:cNvPr id="11" name="Straight Arrow Connector 10"/>
          <p:cNvCxnSpPr/>
          <p:nvPr/>
        </p:nvCxnSpPr>
        <p:spPr>
          <a:xfrm flipV="1">
            <a:off x="2817188" y="3869278"/>
            <a:ext cx="0" cy="426446"/>
          </a:xfrm>
          <a:prstGeom prst="straightConnector1">
            <a:avLst/>
          </a:prstGeom>
          <a:ln>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02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9268</TotalTime>
  <Words>3081</Words>
  <Application>Microsoft Macintosh PowerPoint</Application>
  <PresentationFormat>On-screen Show (4:3)</PresentationFormat>
  <Paragraphs>347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POLAR I.C.E.   (Interactive Climate Education)    </vt:lpstr>
      <vt:lpstr>Glaciers are large expanses of ice.  In the polar regions they are continental sized!</vt:lpstr>
      <vt:lpstr> Tugged by gravity they move under their own weight,   flowing from areas of higher elevation  to areas of  lower elevation.</vt:lpstr>
      <vt:lpstr>PowerPoint Presentation</vt:lpstr>
      <vt:lpstr>The Glacial System</vt:lpstr>
      <vt:lpstr>About Measuring Glaciers…</vt:lpstr>
      <vt:lpstr>About Pine Island Glacier (P.I.G.)…</vt:lpstr>
      <vt:lpstr>Where in Antarctica is Pine Island Glacier?  </vt:lpstr>
      <vt:lpstr>About Antarctica’s Ice Shelves…</vt:lpstr>
      <vt:lpstr>Is P.I.G. a ‘climate canary’*?</vt:lpstr>
      <vt:lpstr>GRAPHING P.I.G. DATA FOR LINE #279 </vt:lpstr>
      <vt:lpstr>PowerPoint Presentation</vt:lpstr>
      <vt:lpstr>Graph of 3 sets of P.I.G. elevation data</vt:lpstr>
      <vt:lpstr>GRAPHING P.I.G. DATA FOR LINE #279 </vt:lpstr>
      <vt:lpstr>PowerPoint Presentation</vt:lpstr>
      <vt:lpstr>Setting up the Graph  of delta-comparison to 2003</vt:lpstr>
      <vt:lpstr>Graph of delta-comparison to 2003</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POLAR I.C.E.   (Interactive Climate Education)    </dc:title>
  <dc:creator>Margie Turrin</dc:creator>
  <cp:lastModifiedBy>Margie Turrin</cp:lastModifiedBy>
  <cp:revision>421</cp:revision>
  <cp:lastPrinted>2013-09-24T13:58:27Z</cp:lastPrinted>
  <dcterms:created xsi:type="dcterms:W3CDTF">2011-11-29T14:10:39Z</dcterms:created>
  <dcterms:modified xsi:type="dcterms:W3CDTF">2013-09-24T14:36:20Z</dcterms:modified>
</cp:coreProperties>
</file>