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8" r:id="rId3"/>
    <p:sldId id="260" r:id="rId4"/>
    <p:sldId id="269" r:id="rId5"/>
    <p:sldId id="270" r:id="rId6"/>
    <p:sldId id="265" r:id="rId7"/>
    <p:sldId id="266" r:id="rId8"/>
    <p:sldId id="272" r:id="rId9"/>
    <p:sldId id="257" r:id="rId10"/>
    <p:sldId id="256" r:id="rId11"/>
    <p:sldId id="263" r:id="rId12"/>
    <p:sldId id="274" r:id="rId13"/>
    <p:sldId id="275" r:id="rId14"/>
    <p:sldId id="271" r:id="rId15"/>
    <p:sldId id="276" r:id="rId16"/>
    <p:sldId id="259" r:id="rId17"/>
    <p:sldId id="264" r:id="rId18"/>
    <p:sldId id="261" r:id="rId19"/>
    <p:sldId id="262" r:id="rId20"/>
    <p:sldId id="273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99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952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02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81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528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138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0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2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36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68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42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46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4AA93-2F43-8E40-B2B9-2FC1982F4D5B}" type="datetimeFigureOut">
              <a:rPr lang="en-US" smtClean="0"/>
              <a:t>7/13/14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278E0-C9E1-AE48-AA8C-88B9D2C810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3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Relationship Id="rId3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3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81731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The Old World Drought Atlas (OWDA)</a:t>
            </a:r>
            <a:br>
              <a:rPr lang="en-US" sz="3600" b="1" dirty="0" smtClean="0"/>
            </a:br>
            <a:r>
              <a:rPr lang="en-US" sz="3600" b="1" dirty="0" smtClean="0"/>
              <a:t>is </a:t>
            </a:r>
            <a:r>
              <a:rPr lang="en-US" sz="3600" b="1" i="1" dirty="0" smtClean="0">
                <a:solidFill>
                  <a:srgbClr val="FF0000"/>
                </a:solidFill>
              </a:rPr>
              <a:t>FINALLY</a:t>
            </a:r>
            <a:r>
              <a:rPr lang="en-US" sz="3600" b="1" dirty="0" smtClean="0"/>
              <a:t> done!</a:t>
            </a:r>
            <a:endParaRPr lang="en-US" sz="36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475" y="476308"/>
            <a:ext cx="1905000" cy="2247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2289" y="4588968"/>
            <a:ext cx="292608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813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9109" y="398127"/>
            <a:ext cx="875369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“The Great European Famine of 1315, 1316, and 1317”</a:t>
            </a:r>
          </a:p>
          <a:p>
            <a:pPr algn="ctr"/>
            <a:r>
              <a:rPr lang="en-US" sz="2400" dirty="0" smtClean="0"/>
              <a:t>Lucas, H.S. 1930. </a:t>
            </a:r>
            <a:r>
              <a:rPr lang="en-US" sz="2400" i="1" dirty="0" smtClean="0"/>
              <a:t>Speculum – A Journal of Medieval Studies</a:t>
            </a:r>
            <a:r>
              <a:rPr lang="en-US" sz="2400" dirty="0" smtClean="0"/>
              <a:t>.</a:t>
            </a:r>
            <a:endParaRPr lang="en-US" sz="2400" dirty="0"/>
          </a:p>
          <a:p>
            <a:pPr algn="ctr">
              <a:spcBef>
                <a:spcPts val="1200"/>
              </a:spcBef>
            </a:pPr>
            <a:r>
              <a:rPr lang="en-US" sz="2400" i="1" dirty="0" smtClean="0"/>
              <a:t>The Great Famine – Northern Europe in the Early Fourteenth Century</a:t>
            </a:r>
            <a:endParaRPr lang="en-US" sz="2400" dirty="0" smtClean="0"/>
          </a:p>
          <a:p>
            <a:pPr algn="ctr"/>
            <a:r>
              <a:rPr lang="en-US" sz="2400" dirty="0"/>
              <a:t>Jordon, W.C</a:t>
            </a:r>
            <a:r>
              <a:rPr lang="en-US" sz="2400" dirty="0" smtClean="0"/>
              <a:t>. 1996. Princeton University Press.</a:t>
            </a:r>
          </a:p>
          <a:p>
            <a:pPr algn="ctr">
              <a:spcBef>
                <a:spcPts val="1200"/>
              </a:spcBef>
            </a:pPr>
            <a:r>
              <a:rPr lang="en-US" sz="2400" b="1" dirty="0" smtClean="0"/>
              <a:t>Caused by too much spring-summer rain beginning in 1314.</a:t>
            </a:r>
            <a:endParaRPr lang="en-US" sz="24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-27612" y="2551278"/>
            <a:ext cx="9144000" cy="3716081"/>
            <a:chOff x="-13807" y="2509860"/>
            <a:chExt cx="9144000" cy="3716081"/>
          </a:xfrm>
        </p:grpSpPr>
        <p:sp>
          <p:nvSpPr>
            <p:cNvPr id="13" name="TextBox 12"/>
            <p:cNvSpPr txBox="1"/>
            <p:nvPr/>
          </p:nvSpPr>
          <p:spPr>
            <a:xfrm>
              <a:off x="1466911" y="5918164"/>
              <a:ext cx="5155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PDSI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19732" y="5918164"/>
              <a:ext cx="5155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PDSI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80575" y="5918164"/>
              <a:ext cx="5155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PDSI</a:t>
              </a:r>
              <a:endParaRPr lang="en-US" sz="1400" dirty="0"/>
            </a:p>
          </p:txBody>
        </p:sp>
        <p:pic>
          <p:nvPicPr>
            <p:cNvPr id="16" name="Picture 15" descr="OWDA_JJA_1314-1319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49" b="49106"/>
            <a:stretch/>
          </p:blipFill>
          <p:spPr>
            <a:xfrm>
              <a:off x="-13807" y="2509860"/>
              <a:ext cx="9144000" cy="35189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514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47424" y="135813"/>
            <a:ext cx="64494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“Droughts in the Czech Lands, 1090 - 2012”</a:t>
            </a:r>
          </a:p>
          <a:p>
            <a:pPr algn="ctr"/>
            <a:r>
              <a:rPr lang="en-US" sz="2400" dirty="0" err="1" smtClean="0"/>
              <a:t>Brázdil</a:t>
            </a:r>
            <a:r>
              <a:rPr lang="en-US" sz="2400" dirty="0" smtClean="0"/>
              <a:t>, R. 2013. </a:t>
            </a:r>
            <a:r>
              <a:rPr lang="en-US" sz="2400" i="1" dirty="0" smtClean="0"/>
              <a:t>Climate of the Past </a:t>
            </a:r>
            <a:r>
              <a:rPr lang="en-US" sz="2400" dirty="0" smtClean="0"/>
              <a:t>9:1985-2002.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9111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4512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7935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pic>
        <p:nvPicPr>
          <p:cNvPr id="6" name="Picture 5" descr="Brazdil_Czech_Drought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4"/>
          <a:stretch/>
        </p:blipFill>
        <p:spPr>
          <a:xfrm>
            <a:off x="898136" y="833166"/>
            <a:ext cx="7260541" cy="5486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74811" y="883565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382843" y="3562415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633603" y="3562415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884363" y="3562415"/>
            <a:ext cx="299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96676" y="6474888"/>
            <a:ext cx="3724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*Outstanding drought events selected by </a:t>
            </a:r>
            <a:r>
              <a:rPr lang="en-US" sz="1400" dirty="0" err="1" smtClean="0"/>
              <a:t>Brázdil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2394586" y="870168"/>
            <a:ext cx="2740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§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43064" y="870168"/>
            <a:ext cx="2740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§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0587" y="6474888"/>
            <a:ext cx="28971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aseline="30000" dirty="0" smtClean="0"/>
              <a:t>§</a:t>
            </a:r>
            <a:r>
              <a:rPr lang="en-US" sz="1400" dirty="0" smtClean="0"/>
              <a:t>From Table 1 list of </a:t>
            </a:r>
            <a:r>
              <a:rPr lang="en-US" sz="1400" dirty="0" err="1" smtClean="0"/>
              <a:t>Brázdil</a:t>
            </a:r>
            <a:r>
              <a:rPr lang="en-US" sz="1400" dirty="0" smtClean="0"/>
              <a:t> droughts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80769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WDApdsiSMALL_pdf.pdf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9" r="5134" b="28704"/>
          <a:stretch/>
        </p:blipFill>
        <p:spPr>
          <a:xfrm>
            <a:off x="3225800" y="609601"/>
            <a:ext cx="5486400" cy="61670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2387600"/>
            <a:ext cx="2743200" cy="32889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400" y="215900"/>
            <a:ext cx="83410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Drought Area Indices (</a:t>
            </a:r>
            <a:r>
              <a:rPr lang="en-US" sz="2000" b="1" dirty="0" smtClean="0">
                <a:solidFill>
                  <a:srgbClr val="008000"/>
                </a:solidFill>
              </a:rPr>
              <a:t>scPDSI≥1.0 </a:t>
            </a:r>
            <a:r>
              <a:rPr lang="en-US" sz="2000" b="1" dirty="0" smtClean="0"/>
              <a:t>and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scPDSI≤1.0</a:t>
            </a:r>
            <a:r>
              <a:rPr lang="en-US" sz="2000" b="1" dirty="0" smtClean="0"/>
              <a:t>) for the Past Two Millennia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4500" y="1651000"/>
            <a:ext cx="2679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OWDA sub-region having </a:t>
            </a:r>
            <a:r>
              <a:rPr lang="en-US" sz="1600" dirty="0" err="1" smtClean="0"/>
              <a:t>scPDSI</a:t>
            </a:r>
            <a:r>
              <a:rPr lang="en-US" sz="1600" dirty="0" smtClean="0"/>
              <a:t> recons covering the past 2,000 years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8323905" y="4775200"/>
            <a:ext cx="461665" cy="841411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dirty="0" smtClean="0"/>
              <a:t>Drier </a:t>
            </a:r>
            <a:r>
              <a:rPr lang="en-US" dirty="0" smtClean="0">
                <a:sym typeface="Wingdings"/>
              </a:rPr>
              <a:t>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323905" y="2413000"/>
            <a:ext cx="461665" cy="103256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dirty="0" smtClean="0">
                <a:sym typeface="Wingdings"/>
              </a:rPr>
              <a:t> </a:t>
            </a:r>
            <a:r>
              <a:rPr lang="en-US" dirty="0" smtClean="0"/>
              <a:t>Wetter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990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04004" y="2387600"/>
            <a:ext cx="2745596" cy="32918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400" y="215900"/>
            <a:ext cx="83410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Drought Area Indices (</a:t>
            </a:r>
            <a:r>
              <a:rPr lang="en-US" sz="2000" b="1" dirty="0" smtClean="0">
                <a:solidFill>
                  <a:srgbClr val="008000"/>
                </a:solidFill>
              </a:rPr>
              <a:t>scPDSI≥1.0 </a:t>
            </a:r>
            <a:r>
              <a:rPr lang="en-US" sz="2000" b="1" dirty="0" smtClean="0"/>
              <a:t>and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scPDSI≤1.0</a:t>
            </a:r>
            <a:r>
              <a:rPr lang="en-US" sz="2000" b="1" dirty="0" smtClean="0"/>
              <a:t>) for the Past Two Millennia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4500" y="1651000"/>
            <a:ext cx="2679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OWDA British Isles having </a:t>
            </a:r>
            <a:r>
              <a:rPr lang="en-US" sz="1600" dirty="0" err="1" smtClean="0"/>
              <a:t>scPDSI</a:t>
            </a:r>
            <a:r>
              <a:rPr lang="en-US" sz="1600" dirty="0" smtClean="0"/>
              <a:t> recons covering the past 2,000 years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8323905" y="4775200"/>
            <a:ext cx="461665" cy="841411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dirty="0" smtClean="0"/>
              <a:t>Drier </a:t>
            </a:r>
            <a:r>
              <a:rPr lang="en-US" dirty="0" smtClean="0">
                <a:sym typeface="Wingdings"/>
              </a:rPr>
              <a:t>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323905" y="2413000"/>
            <a:ext cx="461665" cy="1032569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dirty="0" smtClean="0">
                <a:sym typeface="Wingdings"/>
              </a:rPr>
              <a:t> </a:t>
            </a:r>
            <a:r>
              <a:rPr lang="en-US" dirty="0" smtClean="0"/>
              <a:t>Wetter</a:t>
            </a:r>
            <a:endParaRPr lang="en-US" dirty="0"/>
          </a:p>
        </p:txBody>
      </p:sp>
      <p:pic>
        <p:nvPicPr>
          <p:cNvPr id="14" name="Picture 13" descr="OWDApdsi_BI.pdf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0" t="9907" r="8969" b="23057"/>
          <a:stretch/>
        </p:blipFill>
        <p:spPr>
          <a:xfrm>
            <a:off x="3060699" y="571500"/>
            <a:ext cx="5760720" cy="621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46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4146" y="327621"/>
            <a:ext cx="8310531" cy="170055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Version 2 of the Old World Drought Atlas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 smtClean="0"/>
              <a:t>will happen eventually, maybe in a year.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1995" y="1917723"/>
            <a:ext cx="7772400" cy="2720985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>
                <a:solidFill>
                  <a:schemeClr val="tx1"/>
                </a:solidFill>
              </a:rPr>
              <a:t>It will be improved as more long tree-ring data become available, especially in the Mediterranean region. The </a:t>
            </a:r>
            <a:r>
              <a:rPr lang="en-US" dirty="0" err="1" smtClean="0">
                <a:solidFill>
                  <a:schemeClr val="tx1"/>
                </a:solidFill>
              </a:rPr>
              <a:t>Yenikapi</a:t>
            </a:r>
            <a:r>
              <a:rPr lang="en-US" dirty="0" smtClean="0">
                <a:solidFill>
                  <a:schemeClr val="tx1"/>
                </a:solidFill>
              </a:rPr>
              <a:t> excavation in Istanbul will provide a chronology extending back to Roman times.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Yenikapi0908_0140_l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592" y="4666320"/>
            <a:ext cx="2748987" cy="1828800"/>
          </a:xfrm>
          <a:prstGeom prst="rect">
            <a:avLst/>
          </a:prstGeom>
        </p:spPr>
      </p:pic>
      <p:pic>
        <p:nvPicPr>
          <p:cNvPr id="6" name="Picture 5" descr="gpw2-mid_east_v10f_s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588" y="4666320"/>
            <a:ext cx="25334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8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Studies Next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562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822158" y="342903"/>
            <a:ext cx="5417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Case Study #1:  536-541 – </a:t>
            </a:r>
            <a:r>
              <a:rPr lang="en-US" sz="2400" dirty="0" smtClean="0">
                <a:solidFill>
                  <a:srgbClr val="FF0000"/>
                </a:solidFill>
                <a:latin typeface="Apple Chancery"/>
                <a:cs typeface="Apple Chancery"/>
              </a:rPr>
              <a:t>Baillie’s Comet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9111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4512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7935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pic>
        <p:nvPicPr>
          <p:cNvPr id="2" name="Picture 1" descr="OWDA_JJA_0536-0541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" r="6540"/>
          <a:stretch/>
        </p:blipFill>
        <p:spPr>
          <a:xfrm>
            <a:off x="896112" y="832104"/>
            <a:ext cx="726033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47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942205" y="342903"/>
            <a:ext cx="3177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Case Study #2:  762-767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9111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4512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7935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pic>
        <p:nvPicPr>
          <p:cNvPr id="4" name="Picture 3" descr="OWDA_JJA_0762-0767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6"/>
          <a:stretch/>
        </p:blipFill>
        <p:spPr>
          <a:xfrm>
            <a:off x="898136" y="832104"/>
            <a:ext cx="726033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49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942205" y="342903"/>
            <a:ext cx="3177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Case Study #3:  820-825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9111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4512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7935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pic>
        <p:nvPicPr>
          <p:cNvPr id="3" name="Picture 2" descr="OWDA_JJA_0820-0825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" r="6540"/>
          <a:stretch/>
        </p:blipFill>
        <p:spPr>
          <a:xfrm>
            <a:off x="896112" y="832104"/>
            <a:ext cx="726033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38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786213" y="342903"/>
            <a:ext cx="3489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Case Study #4:  1252-1257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9111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4512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7935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pic>
        <p:nvPicPr>
          <p:cNvPr id="3" name="Picture 2" descr="OWDA_JJA_1252-1257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6"/>
          <a:stretch/>
        </p:blipFill>
        <p:spPr>
          <a:xfrm>
            <a:off x="897318" y="832104"/>
            <a:ext cx="726033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94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6378" y="0"/>
            <a:ext cx="8071152" cy="14700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OWDA JJA </a:t>
            </a:r>
            <a:r>
              <a:rPr lang="en-US" sz="3200" dirty="0" err="1" smtClean="0"/>
              <a:t>scPDSI</a:t>
            </a:r>
            <a:r>
              <a:rPr lang="en-US" sz="3200" dirty="0" smtClean="0"/>
              <a:t> Target Field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048" y="1055970"/>
            <a:ext cx="8406190" cy="97603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Data from Gerard van der </a:t>
            </a:r>
            <a:r>
              <a:rPr lang="en-US" sz="2400" dirty="0" err="1" smtClean="0">
                <a:solidFill>
                  <a:schemeClr val="tx1"/>
                </a:solidFill>
              </a:rPr>
              <a:t>Schrier’s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global 0.5° </a:t>
            </a:r>
            <a:r>
              <a:rPr lang="en-US" sz="2400" dirty="0" err="1" smtClean="0">
                <a:solidFill>
                  <a:schemeClr val="tx1"/>
                </a:solidFill>
              </a:rPr>
              <a:t>scPDSI</a:t>
            </a:r>
            <a:r>
              <a:rPr lang="en-US" sz="2400" dirty="0" smtClean="0">
                <a:solidFill>
                  <a:schemeClr val="tx1"/>
                </a:solidFill>
              </a:rPr>
              <a:t> database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Calculated using Penman-</a:t>
            </a:r>
            <a:r>
              <a:rPr lang="en-US" sz="2400" dirty="0" err="1" smtClean="0">
                <a:solidFill>
                  <a:schemeClr val="tx1"/>
                </a:solidFill>
              </a:rPr>
              <a:t>Monteith</a:t>
            </a:r>
            <a:r>
              <a:rPr lang="en-US" sz="2400" dirty="0" smtClean="0">
                <a:solidFill>
                  <a:schemeClr val="tx1"/>
                </a:solidFill>
              </a:rPr>
              <a:t> PET estimates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Picture 5" descr="OWDA_PM_scPDSI_Map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25749"/>
          <a:stretch/>
        </p:blipFill>
        <p:spPr>
          <a:xfrm>
            <a:off x="1699991" y="1911052"/>
            <a:ext cx="5875189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02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786213" y="342903"/>
            <a:ext cx="3489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Case Study #4:  1252-1257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9111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4512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7935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pic>
        <p:nvPicPr>
          <p:cNvPr id="3" name="Picture 2" descr="OWDA_JJA_1252-1257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6"/>
          <a:stretch/>
        </p:blipFill>
        <p:spPr>
          <a:xfrm>
            <a:off x="897318" y="832104"/>
            <a:ext cx="7260336" cy="5486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59609" y="952596"/>
            <a:ext cx="4500386" cy="269748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0526" y="3672331"/>
            <a:ext cx="264763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Drought followed by flood</a:t>
            </a:r>
          </a:p>
          <a:p>
            <a:pPr algn="ctr"/>
            <a:r>
              <a:rPr lang="en-US" dirty="0" smtClean="0"/>
              <a:t>according to </a:t>
            </a:r>
            <a:r>
              <a:rPr lang="en-US" dirty="0" err="1" smtClean="0"/>
              <a:t>Jakub</a:t>
            </a:r>
            <a:r>
              <a:rPr lang="en-US" dirty="0" smtClean="0"/>
              <a:t> Kabala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047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810136" y="342903"/>
            <a:ext cx="5441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Case Study </a:t>
            </a:r>
            <a:r>
              <a:rPr lang="en-US" sz="2400" dirty="0" smtClean="0"/>
              <a:t>#5:  1314-1316 and 1324-1326</a:t>
            </a:r>
            <a:endParaRPr lang="en-US" sz="24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2019111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4512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7935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pic>
        <p:nvPicPr>
          <p:cNvPr id="4" name="Picture 3" descr="OWDA_1314-1316_1324-1326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" r="6540"/>
          <a:stretch/>
        </p:blipFill>
        <p:spPr>
          <a:xfrm>
            <a:off x="896112" y="832104"/>
            <a:ext cx="726033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860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786213" y="342903"/>
            <a:ext cx="3489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Case Study </a:t>
            </a:r>
            <a:r>
              <a:rPr lang="en-US" sz="2400" dirty="0" smtClean="0"/>
              <a:t>#6:  1740-1745</a:t>
            </a:r>
            <a:endParaRPr lang="en-US" sz="24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2019111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4512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7935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pic>
        <p:nvPicPr>
          <p:cNvPr id="2" name="Picture 1" descr="OWDA_JJA_1740-1745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" r="6540"/>
          <a:stretch/>
        </p:blipFill>
        <p:spPr>
          <a:xfrm>
            <a:off x="896112" y="832104"/>
            <a:ext cx="726033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236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602833" y="342903"/>
            <a:ext cx="5855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OWDA Tree-Ring Network:  106 Chronologies</a:t>
            </a:r>
          </a:p>
        </p:txBody>
      </p:sp>
      <p:pic>
        <p:nvPicPr>
          <p:cNvPr id="5" name="Picture 4" descr="OWDA_Tree_Map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32" b="18873"/>
          <a:stretch/>
        </p:blipFill>
        <p:spPr>
          <a:xfrm>
            <a:off x="951349" y="869753"/>
            <a:ext cx="7188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59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2188" y="713616"/>
            <a:ext cx="8071152" cy="574983"/>
          </a:xfrm>
        </p:spPr>
        <p:txBody>
          <a:bodyPr>
            <a:noAutofit/>
          </a:bodyPr>
          <a:lstStyle/>
          <a:p>
            <a:r>
              <a:rPr lang="en-US" sz="3200" dirty="0" smtClean="0"/>
              <a:t>Numerous Tree-Ring Data Contributors</a:t>
            </a:r>
            <a:endParaRPr lang="en-US" sz="3200" dirty="0"/>
          </a:p>
        </p:txBody>
      </p:sp>
      <p:pic>
        <p:nvPicPr>
          <p:cNvPr id="3" name="Picture 2" descr="OWDA_Contributors_Table1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9" t="9171" r="12939" b="43916"/>
          <a:stretch/>
        </p:blipFill>
        <p:spPr>
          <a:xfrm>
            <a:off x="290287" y="1390945"/>
            <a:ext cx="4270248" cy="3463074"/>
          </a:xfrm>
          <a:prstGeom prst="rect">
            <a:avLst/>
          </a:prstGeom>
        </p:spPr>
      </p:pic>
      <p:pic>
        <p:nvPicPr>
          <p:cNvPr id="4" name="Picture 3" descr="OWDA_Contributors_Table1b.pdf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8" t="7408" r="13623" b="45679"/>
          <a:stretch/>
        </p:blipFill>
        <p:spPr>
          <a:xfrm>
            <a:off x="4708674" y="1390938"/>
            <a:ext cx="4065159" cy="345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11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668098" y="834570"/>
            <a:ext cx="7772400" cy="5029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10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997150"/>
            <a:ext cx="7009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dirty="0" smtClean="0">
                <a:solidFill>
                  <a:schemeClr val="tx1"/>
                </a:solidFill>
                <a:latin typeface="Helvetica"/>
                <a:cs typeface="Helvetica"/>
              </a:rPr>
              <a:t>PPR was applied to reconstruct the OWDA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0467" y="1694142"/>
            <a:ext cx="8144933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5414 June-July-August </a:t>
            </a:r>
            <a:r>
              <a:rPr lang="en-US" sz="2000" b="0" dirty="0" err="1" smtClean="0">
                <a:solidFill>
                  <a:srgbClr val="000000"/>
                </a:solidFill>
                <a:latin typeface="Helvetica"/>
                <a:cs typeface="Helvetica"/>
              </a:rPr>
              <a:t>scPDSI</a:t>
            </a: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 grid points reconstructed from a network of </a:t>
            </a:r>
            <a:r>
              <a:rPr lang="en-US" sz="2000" dirty="0" smtClean="0">
                <a:solidFill>
                  <a:srgbClr val="000000"/>
                </a:solidFill>
                <a:latin typeface="Helvetica"/>
                <a:cs typeface="Helvetica"/>
              </a:rPr>
              <a:t>72</a:t>
            </a: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 tree-ring chronologies</a:t>
            </a:r>
          </a:p>
          <a:p>
            <a:pPr marL="285750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2000" dirty="0" smtClean="0">
                <a:solidFill>
                  <a:srgbClr val="000000"/>
                </a:solidFill>
                <a:latin typeface="Helvetica"/>
                <a:cs typeface="Helvetica"/>
              </a:rPr>
              <a:t>10</a:t>
            </a: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00 km search radius used to locate min(10) tree ring series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  dynamically expanded by 50 km increments where necessary)</a:t>
            </a:r>
          </a:p>
          <a:p>
            <a:pPr marL="285750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2000" b="0" dirty="0">
                <a:solidFill>
                  <a:srgbClr val="000000"/>
                </a:solidFill>
                <a:latin typeface="Helvetica"/>
                <a:cs typeface="Helvetica"/>
              </a:rPr>
              <a:t>Calibration period:  1928-1978; Validation period:  1901-</a:t>
            </a: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1927</a:t>
            </a:r>
          </a:p>
          <a:p>
            <a:pPr marL="285750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Year t, t+1 tree rings used as predictors</a:t>
            </a:r>
          </a:p>
          <a:p>
            <a:pPr marL="285750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Tree rings weighted by power</a:t>
            </a:r>
          </a:p>
          <a:p>
            <a:pPr>
              <a:spcBef>
                <a:spcPts val="600"/>
              </a:spcBef>
            </a:pP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    of correlation with </a:t>
            </a:r>
            <a:r>
              <a:rPr lang="en-US" sz="2000" b="0" dirty="0" err="1" smtClean="0">
                <a:solidFill>
                  <a:srgbClr val="000000"/>
                </a:solidFill>
                <a:latin typeface="Helvetica"/>
                <a:cs typeface="Helvetica"/>
              </a:rPr>
              <a:t>scPDSI</a:t>
            </a:r>
            <a:endParaRPr lang="en-US" sz="2000" b="0" dirty="0" smtClean="0">
              <a:solidFill>
                <a:srgbClr val="000000"/>
              </a:solidFill>
              <a:latin typeface="Helvetica"/>
              <a:cs typeface="Helvetica"/>
            </a:endParaRPr>
          </a:p>
          <a:p>
            <a:pPr marL="285750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AR modeling of tree rings used</a:t>
            </a:r>
          </a:p>
          <a:p>
            <a:pPr marL="285750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Total of 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8</a:t>
            </a: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 ensemble members produced</a:t>
            </a:r>
          </a:p>
          <a:p>
            <a:pPr marL="285750" indent="-285750">
              <a:spcBef>
                <a:spcPts val="600"/>
              </a:spcBef>
              <a:buFont typeface="Wingdings" charset="2"/>
              <a:buChar char="Ø"/>
            </a:pP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Results shown for 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8</a:t>
            </a:r>
            <a:r>
              <a:rPr lang="en-US" sz="2000" b="0" dirty="0" smtClean="0">
                <a:solidFill>
                  <a:srgbClr val="000000"/>
                </a:solidFill>
                <a:latin typeface="Helvetica"/>
                <a:cs typeface="Helvetica"/>
              </a:rPr>
              <a:t> member ensemble mean </a:t>
            </a:r>
            <a:endParaRPr lang="en-US" sz="2000" b="0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pic>
        <p:nvPicPr>
          <p:cNvPr id="5" name="Picture 4" descr="power_weighting_plt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4" t="16125" r="10816" b="19245"/>
          <a:stretch/>
        </p:blipFill>
        <p:spPr>
          <a:xfrm>
            <a:off x="5845373" y="3407903"/>
            <a:ext cx="2219054" cy="228599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4654040" y="4355383"/>
            <a:ext cx="977515" cy="0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4386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08542" y="342903"/>
            <a:ext cx="481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OWDA Calibration/Validation Results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9111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4512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17935" y="619428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pic>
        <p:nvPicPr>
          <p:cNvPr id="3" name="Picture 2" descr="OWDA_Directors_Cut_CalVer_500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6"/>
          <a:stretch/>
        </p:blipFill>
        <p:spPr>
          <a:xfrm>
            <a:off x="897325" y="832104"/>
            <a:ext cx="726033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7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46618" y="342903"/>
            <a:ext cx="806783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OWDA Comparisons with Pauling </a:t>
            </a:r>
            <a:r>
              <a:rPr lang="en-US" sz="2400" dirty="0" err="1" smtClean="0"/>
              <a:t>Spring+Summer</a:t>
            </a:r>
            <a:r>
              <a:rPr lang="en-US" sz="2400" dirty="0" smtClean="0"/>
              <a:t> Precipitation</a:t>
            </a:r>
          </a:p>
          <a:p>
            <a:pPr algn="ctr">
              <a:spcBef>
                <a:spcPts val="1200"/>
              </a:spcBef>
            </a:pPr>
            <a:r>
              <a:rPr lang="en-US" sz="2400" dirty="0" smtClean="0"/>
              <a:t> </a:t>
            </a:r>
            <a:r>
              <a:rPr lang="en-US" sz="2000" dirty="0" smtClean="0"/>
              <a:t>Pauling </a:t>
            </a:r>
            <a:r>
              <a:rPr lang="en-US" sz="2000" dirty="0"/>
              <a:t>et al. 2006. Five hundred years of gridded high-</a:t>
            </a:r>
            <a:r>
              <a:rPr lang="en-US" sz="2000" dirty="0" smtClean="0"/>
              <a:t>resolution</a:t>
            </a:r>
          </a:p>
          <a:p>
            <a:pPr algn="ctr"/>
            <a:r>
              <a:rPr lang="en-US" sz="2000" dirty="0" smtClean="0"/>
              <a:t>precipitation reconstructions over Europe and the connection</a:t>
            </a:r>
          </a:p>
          <a:p>
            <a:pPr algn="ctr"/>
            <a:r>
              <a:rPr lang="en-US" sz="2000" dirty="0" smtClean="0"/>
              <a:t>to </a:t>
            </a:r>
            <a:r>
              <a:rPr lang="en-US" sz="2000" dirty="0"/>
              <a:t>large-scale </a:t>
            </a:r>
            <a:r>
              <a:rPr lang="en-US" sz="2000" dirty="0" smtClean="0"/>
              <a:t>circulation. </a:t>
            </a:r>
            <a:r>
              <a:rPr lang="en-US" sz="2000" i="1" dirty="0" smtClean="0"/>
              <a:t>Climate </a:t>
            </a:r>
            <a:r>
              <a:rPr lang="en-US" sz="2000" i="1" dirty="0"/>
              <a:t>Dynamics </a:t>
            </a:r>
            <a:r>
              <a:rPr lang="en-US" sz="2000" dirty="0"/>
              <a:t>26:387-405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5" name="Picture 4" descr="Screen Shot 2014-07-10 at 8.41.50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95"/>
          <a:stretch/>
        </p:blipFill>
        <p:spPr>
          <a:xfrm>
            <a:off x="125259" y="2307549"/>
            <a:ext cx="4701339" cy="3216737"/>
          </a:xfrm>
          <a:prstGeom prst="rect">
            <a:avLst/>
          </a:prstGeom>
        </p:spPr>
      </p:pic>
      <p:pic>
        <p:nvPicPr>
          <p:cNvPr id="6" name="Picture 5" descr="Screen Shot 2014-07-10 at 8.41.50 AM.png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01" r="7122"/>
          <a:stretch/>
        </p:blipFill>
        <p:spPr>
          <a:xfrm>
            <a:off x="4625652" y="2320896"/>
            <a:ext cx="4366494" cy="39112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3737" y="5550608"/>
            <a:ext cx="4111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Heavily weighted towards Central Europe</a:t>
            </a:r>
          </a:p>
          <a:p>
            <a:r>
              <a:rPr lang="en-US" dirty="0"/>
              <a:t>a</a:t>
            </a:r>
            <a:r>
              <a:rPr lang="en-US" dirty="0" smtClean="0"/>
              <a:t>nd the United Kingdom. Some tree-ring data used in the Mediterranean region.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205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89217" y="342903"/>
            <a:ext cx="8221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OWDA Comparisons with Pauling </a:t>
            </a:r>
            <a:r>
              <a:rPr lang="en-US" sz="2400" dirty="0" err="1" smtClean="0"/>
              <a:t>Spring+Summer</a:t>
            </a:r>
            <a:r>
              <a:rPr lang="en-US" sz="2400" dirty="0" smtClean="0"/>
              <a:t> Precipitation</a:t>
            </a:r>
          </a:p>
        </p:txBody>
      </p:sp>
      <p:pic>
        <p:nvPicPr>
          <p:cNvPr id="2" name="Picture 1" descr="Pauling_Compare_nofilt2.pdf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" r="6540"/>
          <a:stretch/>
        </p:blipFill>
        <p:spPr>
          <a:xfrm>
            <a:off x="896112" y="997776"/>
            <a:ext cx="7260336" cy="52120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77276" y="6150872"/>
            <a:ext cx="1706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Pearson Correlations</a:t>
            </a:r>
          </a:p>
          <a:p>
            <a:pPr algn="ctr"/>
            <a:r>
              <a:rPr lang="en-US" sz="1400" dirty="0" smtClean="0"/>
              <a:t>(p&lt;0.05, 1-tailed)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49630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WDA_JJA_1537-1542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85" r="67450" b="1"/>
          <a:stretch/>
        </p:blipFill>
        <p:spPr>
          <a:xfrm>
            <a:off x="728358" y="2138064"/>
            <a:ext cx="3657600" cy="3645870"/>
          </a:xfrm>
          <a:prstGeom prst="rect">
            <a:avLst/>
          </a:prstGeom>
        </p:spPr>
      </p:pic>
      <p:pic>
        <p:nvPicPr>
          <p:cNvPr id="6" name="Picture 5" descr="Pauling_SPSU_1537-154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85" r="67450" b="1"/>
          <a:stretch/>
        </p:blipFill>
        <p:spPr>
          <a:xfrm>
            <a:off x="4403562" y="2138064"/>
            <a:ext cx="3657600" cy="36458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76964" y="1808836"/>
            <a:ext cx="889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OWDA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916233" y="1808836"/>
            <a:ext cx="947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Pauling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2482879" y="5650804"/>
            <a:ext cx="515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PDSI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546201" y="5650804"/>
            <a:ext cx="1698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PPT Anomalies (mm)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485403" y="439107"/>
            <a:ext cx="6173485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“The Year-Long Unprecedented European Heat</a:t>
            </a:r>
          </a:p>
          <a:p>
            <a:pPr algn="ctr"/>
            <a:r>
              <a:rPr lang="en-US" sz="2400" dirty="0" smtClean="0"/>
              <a:t>and Drought of 1540 – A Worst Case”</a:t>
            </a:r>
          </a:p>
          <a:p>
            <a:pPr algn="ctr"/>
            <a:r>
              <a:rPr lang="en-US" sz="2400" dirty="0" smtClean="0"/>
              <a:t>Wetter et al. 2014. </a:t>
            </a:r>
            <a:r>
              <a:rPr lang="en-US" sz="2400" i="1" dirty="0" smtClean="0"/>
              <a:t>Climatic Change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41601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</TotalTime>
  <Words>592</Words>
  <Application>Microsoft Macintosh PowerPoint</Application>
  <PresentationFormat>On-screen Show (4:3)</PresentationFormat>
  <Paragraphs>99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The Old World Drought Atlas (OWDA) is FINALLY done!</vt:lpstr>
      <vt:lpstr>The OWDA JJA scPDSI Target Field</vt:lpstr>
      <vt:lpstr>PowerPoint Presentation</vt:lpstr>
      <vt:lpstr>Numerous Tree-Ring Data Contributors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Version 2 of the Old World Drought Atlas will happen eventually, maybe in a year.</vt:lpstr>
      <vt:lpstr>Case Studies Next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Columbia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Cook</dc:creator>
  <cp:lastModifiedBy>Edward Cook</cp:lastModifiedBy>
  <cp:revision>116</cp:revision>
  <dcterms:created xsi:type="dcterms:W3CDTF">2014-07-09T13:39:54Z</dcterms:created>
  <dcterms:modified xsi:type="dcterms:W3CDTF">2014-07-14T12:10:50Z</dcterms:modified>
</cp:coreProperties>
</file>