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7" r:id="rId2"/>
    <p:sldId id="261" r:id="rId3"/>
    <p:sldId id="294" r:id="rId4"/>
    <p:sldId id="295" r:id="rId5"/>
    <p:sldId id="296" r:id="rId6"/>
    <p:sldId id="297" r:id="rId7"/>
    <p:sldId id="298" r:id="rId8"/>
    <p:sldId id="299" r:id="rId9"/>
    <p:sldId id="300" r:id="rId10"/>
    <p:sldId id="301" r:id="rId11"/>
    <p:sldId id="302" r:id="rId12"/>
    <p:sldId id="303" r:id="rId13"/>
    <p:sldId id="306" r:id="rId14"/>
    <p:sldId id="307" r:id="rId15"/>
    <p:sldId id="309" r:id="rId16"/>
    <p:sldId id="310" r:id="rId17"/>
    <p:sldId id="312" r:id="rId18"/>
    <p:sldId id="256" r:id="rId19"/>
    <p:sldId id="283" r:id="rId20"/>
    <p:sldId id="257" r:id="rId21"/>
    <p:sldId id="284" r:id="rId22"/>
    <p:sldId id="258" r:id="rId23"/>
    <p:sldId id="285" r:id="rId24"/>
    <p:sldId id="259" r:id="rId25"/>
    <p:sldId id="286" r:id="rId26"/>
    <p:sldId id="280" r:id="rId27"/>
    <p:sldId id="260" r:id="rId28"/>
    <p:sldId id="311" r:id="rId29"/>
    <p:sldId id="287" r:id="rId30"/>
    <p:sldId id="269" r:id="rId31"/>
    <p:sldId id="266" r:id="rId32"/>
    <p:sldId id="315" r:id="rId33"/>
    <p:sldId id="272" r:id="rId34"/>
    <p:sldId id="274" r:id="rId35"/>
    <p:sldId id="291" r:id="rId36"/>
    <p:sldId id="293" r:id="rId37"/>
    <p:sldId id="290" r:id="rId38"/>
    <p:sldId id="288" r:id="rId39"/>
    <p:sldId id="318" r:id="rId40"/>
    <p:sldId id="289" r:id="rId41"/>
    <p:sldId id="316" r:id="rId42"/>
    <p:sldId id="313" r:id="rId43"/>
    <p:sldId id="314"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6" d="100"/>
          <a:sy n="106" d="100"/>
        </p:scale>
        <p:origin x="-75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8BBF19-4736-F84C-B8E1-C8EBAF8CA705}" type="datetimeFigureOut">
              <a:rPr lang="en-US" smtClean="0"/>
              <a:t>3/12/14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1152285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8BBF19-4736-F84C-B8E1-C8EBAF8CA705}" type="datetimeFigureOut">
              <a:rPr lang="en-US" smtClean="0"/>
              <a:t>3/12/14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77402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8BBF19-4736-F84C-B8E1-C8EBAF8CA705}" type="datetimeFigureOut">
              <a:rPr lang="en-US" smtClean="0"/>
              <a:t>3/12/14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180675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8BBF19-4736-F84C-B8E1-C8EBAF8CA705}" type="datetimeFigureOut">
              <a:rPr lang="en-US" smtClean="0"/>
              <a:t>3/12/14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1894431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8BBF19-4736-F84C-B8E1-C8EBAF8CA705}" type="datetimeFigureOut">
              <a:rPr lang="en-US" smtClean="0"/>
              <a:t>3/12/14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100248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8BBF19-4736-F84C-B8E1-C8EBAF8CA705}" type="datetimeFigureOut">
              <a:rPr lang="en-US" smtClean="0"/>
              <a:t>3/12/14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2544888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8BBF19-4736-F84C-B8E1-C8EBAF8CA705}" type="datetimeFigureOut">
              <a:rPr lang="en-US" smtClean="0"/>
              <a:t>3/12/14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1904443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8BBF19-4736-F84C-B8E1-C8EBAF8CA705}" type="datetimeFigureOut">
              <a:rPr lang="en-US" smtClean="0"/>
              <a:t>3/12/14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326598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8BBF19-4736-F84C-B8E1-C8EBAF8CA705}" type="datetimeFigureOut">
              <a:rPr lang="en-US" smtClean="0"/>
              <a:t>3/12/14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2172764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8BBF19-4736-F84C-B8E1-C8EBAF8CA705}" type="datetimeFigureOut">
              <a:rPr lang="en-US" smtClean="0"/>
              <a:t>3/12/14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4069400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8BBF19-4736-F84C-B8E1-C8EBAF8CA705}" type="datetimeFigureOut">
              <a:rPr lang="en-US" smtClean="0"/>
              <a:t>3/12/14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D981A-9389-D04C-9FB6-FA8A3E7F148B}" type="slidenum">
              <a:rPr lang="en-US" smtClean="0"/>
              <a:t>‹#›</a:t>
            </a:fld>
            <a:endParaRPr lang="en-US"/>
          </a:p>
        </p:txBody>
      </p:sp>
    </p:spTree>
    <p:extLst>
      <p:ext uri="{BB962C8B-B14F-4D97-AF65-F5344CB8AC3E}">
        <p14:creationId xmlns:p14="http://schemas.microsoft.com/office/powerpoint/2010/main" val="20886771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8BBF19-4736-F84C-B8E1-C8EBAF8CA705}" type="datetimeFigureOut">
              <a:rPr lang="en-US" smtClean="0"/>
              <a:t>3/12/14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D981A-9389-D04C-9FB6-FA8A3E7F148B}" type="slidenum">
              <a:rPr lang="en-US" smtClean="0"/>
              <a:t>‹#›</a:t>
            </a:fld>
            <a:endParaRPr lang="en-US"/>
          </a:p>
        </p:txBody>
      </p:sp>
    </p:spTree>
    <p:extLst>
      <p:ext uri="{BB962C8B-B14F-4D97-AF65-F5344CB8AC3E}">
        <p14:creationId xmlns:p14="http://schemas.microsoft.com/office/powerpoint/2010/main" val="3231571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 Id="rId3" Type="http://schemas.openxmlformats.org/officeDocument/2006/relationships/image" Target="../media/image1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 Id="rId3" Type="http://schemas.openxmlformats.org/officeDocument/2006/relationships/image" Target="../media/image18.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 Id="rId3" Type="http://schemas.openxmlformats.org/officeDocument/2006/relationships/image" Target="../media/image21.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 Id="rId3" Type="http://schemas.openxmlformats.org/officeDocument/2006/relationships/image" Target="../media/image24.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emf"/><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emf"/><Relationship Id="rId3" Type="http://schemas.openxmlformats.org/officeDocument/2006/relationships/image" Target="../media/image27.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 Id="rId3" Type="http://schemas.openxmlformats.org/officeDocument/2006/relationships/image" Target="../media/image29.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emf"/><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emf"/><Relationship Id="rId3" Type="http://schemas.openxmlformats.org/officeDocument/2006/relationships/image" Target="../media/image32.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 Id="rId3" Type="http://schemas.openxmlformats.org/officeDocument/2006/relationships/image" Target="../media/image34.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 Id="rId3" Type="http://schemas.openxmlformats.org/officeDocument/2006/relationships/image" Target="../media/image31.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36.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36.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emf"/><Relationship Id="rId3"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emf"/><Relationship Id="rId3"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 Id="rId3" Type="http://schemas.openxmlformats.org/officeDocument/2006/relationships/image" Target="../media/image39.emf"/></Relationships>
</file>

<file path=ppt/slides/_rels/slide41.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40.png"/><Relationship Id="rId1" Type="http://schemas.openxmlformats.org/officeDocument/2006/relationships/slideLayout" Target="../slideLayouts/slideLayout1.xml"/><Relationship Id="rId2" Type="http://schemas.openxmlformats.org/officeDocument/2006/relationships/image" Target="../media/image3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jpg"/><Relationship Id="rId5" Type="http://schemas.openxmlformats.org/officeDocument/2006/relationships/image" Target="../media/image41.png"/><Relationship Id="rId1" Type="http://schemas.microsoft.com/office/2007/relationships/media" Target="../media/media1.m4a"/><Relationship Id="rId2" Type="http://schemas.openxmlformats.org/officeDocument/2006/relationships/audio" Target="../media/media1.m4a"/></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lk_201403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0900"/>
            <a:ext cx="9144000" cy="5143500"/>
          </a:xfrm>
          <a:prstGeom prst="rect">
            <a:avLst/>
          </a:prstGeom>
        </p:spPr>
      </p:pic>
    </p:spTree>
    <p:extLst>
      <p:ext uri="{BB962C8B-B14F-4D97-AF65-F5344CB8AC3E}">
        <p14:creationId xmlns:p14="http://schemas.microsoft.com/office/powerpoint/2010/main" val="41758366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6530"/>
            <a:ext cx="8229600" cy="1143000"/>
          </a:xfrm>
        </p:spPr>
        <p:txBody>
          <a:bodyPr>
            <a:normAutofit fontScale="90000"/>
          </a:bodyPr>
          <a:lstStyle/>
          <a:p>
            <a:r>
              <a:rPr lang="en-US" sz="3600" dirty="0" smtClean="0">
                <a:latin typeface="Helvetica"/>
                <a:cs typeface="Helvetica"/>
              </a:rPr>
              <a:t>And s</a:t>
            </a:r>
            <a:r>
              <a:rPr lang="en-US" sz="3600" dirty="0" smtClean="0">
                <a:latin typeface="Helvetica"/>
                <a:cs typeface="Helvetica"/>
              </a:rPr>
              <a:t>ome say</a:t>
            </a:r>
            <a:br>
              <a:rPr lang="en-US" sz="3600" dirty="0" smtClean="0">
                <a:latin typeface="Helvetica"/>
                <a:cs typeface="Helvetica"/>
              </a:rPr>
            </a:br>
            <a:r>
              <a:rPr lang="en-US" sz="3600" dirty="0" smtClean="0">
                <a:solidFill>
                  <a:srgbClr val="FF0000"/>
                </a:solidFill>
                <a:latin typeface="Helvetica"/>
                <a:cs typeface="Helvetica"/>
              </a:rPr>
              <a:t>“</a:t>
            </a:r>
            <a:r>
              <a:rPr lang="en-US" sz="3600" dirty="0" smtClean="0">
                <a:solidFill>
                  <a:srgbClr val="FF0000"/>
                </a:solidFill>
                <a:latin typeface="Helvetica"/>
                <a:cs typeface="Helvetica"/>
              </a:rPr>
              <a:t>Something is happening</a:t>
            </a:r>
            <a:r>
              <a:rPr lang="en-US" sz="3600" dirty="0" smtClean="0">
                <a:solidFill>
                  <a:srgbClr val="FF0000"/>
                </a:solidFill>
                <a:latin typeface="Helvetica"/>
                <a:cs typeface="Helvetica"/>
              </a:rPr>
              <a:t>, but </a:t>
            </a:r>
            <a:r>
              <a:rPr lang="en-US" sz="3600" dirty="0" smtClean="0">
                <a:solidFill>
                  <a:srgbClr val="FF0000"/>
                </a:solidFill>
                <a:latin typeface="Helvetica"/>
                <a:cs typeface="Helvetica"/>
              </a:rPr>
              <a:t>…”</a:t>
            </a:r>
            <a:endParaRPr lang="en-US" sz="3600" dirty="0">
              <a:solidFill>
                <a:srgbClr val="FF0000"/>
              </a:solidFill>
              <a:latin typeface="Helvetica"/>
              <a:cs typeface="Helvetica"/>
            </a:endParaRPr>
          </a:p>
        </p:txBody>
      </p:sp>
      <p:sp>
        <p:nvSpPr>
          <p:cNvPr id="3" name="Content Placeholder 2"/>
          <p:cNvSpPr>
            <a:spLocks noGrp="1"/>
          </p:cNvSpPr>
          <p:nvPr>
            <p:ph idx="1"/>
          </p:nvPr>
        </p:nvSpPr>
        <p:spPr/>
        <p:txBody>
          <a:bodyPr>
            <a:normAutofit/>
          </a:bodyPr>
          <a:lstStyle/>
          <a:p>
            <a:pPr marL="0" indent="0" algn="just">
              <a:spcBef>
                <a:spcPts val="0"/>
              </a:spcBef>
              <a:buNone/>
            </a:pPr>
            <a:r>
              <a:rPr lang="en-US" sz="2400" dirty="0">
                <a:latin typeface="Helvetica"/>
                <a:cs typeface="Helvetica"/>
              </a:rPr>
              <a:t>“The results indicate that externally forced changes are detectable in observed precipitation trends in winter, late summer and in autumn. </a:t>
            </a:r>
            <a:r>
              <a:rPr lang="en-US" sz="2400" dirty="0">
                <a:solidFill>
                  <a:srgbClr val="000000"/>
                </a:solidFill>
                <a:latin typeface="Helvetica"/>
                <a:cs typeface="Helvetica"/>
              </a:rPr>
              <a:t>Natural internal climate variability </a:t>
            </a:r>
            <a:r>
              <a:rPr lang="en-US" sz="2400" dirty="0">
                <a:solidFill>
                  <a:srgbClr val="FF0000"/>
                </a:solidFill>
                <a:latin typeface="Helvetica"/>
                <a:cs typeface="Helvetica"/>
              </a:rPr>
              <a:t>cannot explain</a:t>
            </a:r>
            <a:r>
              <a:rPr lang="en-US" sz="2400" dirty="0">
                <a:latin typeface="Helvetica"/>
                <a:cs typeface="Helvetica"/>
              </a:rPr>
              <a:t> these changes. However, the observed trends (derived from 3 sources) are </a:t>
            </a:r>
            <a:r>
              <a:rPr lang="en-US" sz="2400" dirty="0">
                <a:solidFill>
                  <a:srgbClr val="FF0000"/>
                </a:solidFill>
                <a:latin typeface="Helvetica"/>
                <a:cs typeface="Helvetica"/>
              </a:rPr>
              <a:t>markedly inconsistent </a:t>
            </a:r>
            <a:r>
              <a:rPr lang="en-US" sz="2400" dirty="0">
                <a:solidFill>
                  <a:srgbClr val="000000"/>
                </a:solidFill>
                <a:latin typeface="Helvetica"/>
                <a:cs typeface="Helvetica"/>
              </a:rPr>
              <a:t>with expected changes due to </a:t>
            </a:r>
            <a:r>
              <a:rPr lang="en-US" sz="2400" dirty="0" smtClean="0">
                <a:solidFill>
                  <a:srgbClr val="000000"/>
                </a:solidFill>
                <a:latin typeface="Helvetica"/>
                <a:cs typeface="Helvetica"/>
              </a:rPr>
              <a:t>GS [same as GHG here] forcing</a:t>
            </a:r>
            <a:r>
              <a:rPr lang="en-US" sz="2400" dirty="0">
                <a:latin typeface="Helvetica"/>
                <a:cs typeface="Helvetica"/>
              </a:rPr>
              <a:t>.</a:t>
            </a:r>
            <a:r>
              <a:rPr lang="en-US" sz="2400" dirty="0" smtClean="0">
                <a:latin typeface="Helvetica"/>
                <a:cs typeface="Helvetica"/>
              </a:rPr>
              <a:t>”</a:t>
            </a:r>
          </a:p>
          <a:p>
            <a:pPr marL="0" indent="0" algn="just">
              <a:spcBef>
                <a:spcPts val="0"/>
              </a:spcBef>
              <a:buNone/>
            </a:pPr>
            <a:endParaRPr lang="en-US" sz="2400" dirty="0">
              <a:latin typeface="Helvetica"/>
              <a:cs typeface="Helvetica"/>
            </a:endParaRPr>
          </a:p>
          <a:p>
            <a:pPr marL="0" indent="0" algn="just">
              <a:buNone/>
            </a:pPr>
            <a:r>
              <a:rPr lang="en-US" sz="2200" dirty="0" err="1" smtClean="0">
                <a:latin typeface="Helvetica"/>
                <a:cs typeface="Helvetica"/>
              </a:rPr>
              <a:t>Barkhordarian</a:t>
            </a:r>
            <a:r>
              <a:rPr lang="en-US" sz="2200" dirty="0" smtClean="0">
                <a:latin typeface="Helvetica"/>
                <a:cs typeface="Helvetica"/>
              </a:rPr>
              <a:t>, A.,</a:t>
            </a:r>
            <a:r>
              <a:rPr lang="en-US" sz="2200" dirty="0">
                <a:latin typeface="Helvetica"/>
                <a:cs typeface="Helvetica"/>
              </a:rPr>
              <a:t> </a:t>
            </a:r>
            <a:r>
              <a:rPr lang="en-US" sz="2200" dirty="0" smtClean="0">
                <a:latin typeface="Helvetica"/>
                <a:cs typeface="Helvetica"/>
              </a:rPr>
              <a:t>von </a:t>
            </a:r>
            <a:r>
              <a:rPr lang="en-US" sz="2200" dirty="0" err="1" smtClean="0">
                <a:latin typeface="Helvetica"/>
                <a:cs typeface="Helvetica"/>
              </a:rPr>
              <a:t>Storch</a:t>
            </a:r>
            <a:r>
              <a:rPr lang="en-US" sz="2200" dirty="0" smtClean="0">
                <a:latin typeface="Helvetica"/>
                <a:cs typeface="Helvetica"/>
              </a:rPr>
              <a:t>, H. and </a:t>
            </a:r>
            <a:r>
              <a:rPr lang="en-US" sz="2200" dirty="0" err="1" smtClean="0">
                <a:latin typeface="Helvetica"/>
                <a:cs typeface="Helvetica"/>
              </a:rPr>
              <a:t>Bhend</a:t>
            </a:r>
            <a:r>
              <a:rPr lang="en-US" sz="2200" dirty="0" smtClean="0">
                <a:latin typeface="Helvetica"/>
                <a:cs typeface="Helvetica"/>
              </a:rPr>
              <a:t>, J</a:t>
            </a:r>
            <a:r>
              <a:rPr lang="en-US" sz="2000" dirty="0" smtClean="0">
                <a:latin typeface="Helvetica"/>
                <a:cs typeface="Helvetica"/>
              </a:rPr>
              <a:t>. 2013</a:t>
            </a:r>
            <a:r>
              <a:rPr lang="en-US" sz="2000" dirty="0">
                <a:latin typeface="Helvetica"/>
                <a:cs typeface="Helvetica"/>
              </a:rPr>
              <a:t>. The expectation of future precipitation change over the Mediterranean region is different from what we observe. </a:t>
            </a:r>
            <a:r>
              <a:rPr lang="en-US" sz="2000" i="1" dirty="0">
                <a:latin typeface="Helvetica"/>
                <a:cs typeface="Helvetica"/>
              </a:rPr>
              <a:t>Climate Dynamics</a:t>
            </a:r>
            <a:r>
              <a:rPr lang="en-US" sz="2000" dirty="0">
                <a:latin typeface="Helvetica"/>
                <a:cs typeface="Helvetica"/>
              </a:rPr>
              <a:t> </a:t>
            </a:r>
            <a:r>
              <a:rPr lang="en-US" sz="2000" dirty="0" smtClean="0">
                <a:latin typeface="Helvetica"/>
                <a:cs typeface="Helvetica"/>
              </a:rPr>
              <a:t>40:225-244.</a:t>
            </a:r>
            <a:endParaRPr lang="en-US" sz="2000" dirty="0">
              <a:latin typeface="Helvetica"/>
              <a:cs typeface="Helvetica"/>
            </a:endParaRPr>
          </a:p>
          <a:p>
            <a:pPr marL="0" indent="0" algn="just">
              <a:spcBef>
                <a:spcPts val="0"/>
              </a:spcBef>
              <a:buNone/>
            </a:pPr>
            <a:endParaRPr lang="en-US" sz="2800" dirty="0">
              <a:latin typeface="Helvetica"/>
              <a:cs typeface="Helvetica"/>
            </a:endParaRPr>
          </a:p>
          <a:p>
            <a:pPr marL="0" indent="0" algn="just">
              <a:buNone/>
            </a:pPr>
            <a:endParaRPr lang="en-US" sz="2200" dirty="0">
              <a:latin typeface="Helvetica"/>
              <a:cs typeface="Helvetica"/>
            </a:endParaRPr>
          </a:p>
        </p:txBody>
      </p:sp>
    </p:spTree>
    <p:extLst>
      <p:ext uri="{BB962C8B-B14F-4D97-AF65-F5344CB8AC3E}">
        <p14:creationId xmlns:p14="http://schemas.microsoft.com/office/powerpoint/2010/main" val="156984468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0404"/>
            <a:ext cx="8229600" cy="1143000"/>
          </a:xfrm>
        </p:spPr>
        <p:txBody>
          <a:bodyPr>
            <a:normAutofit/>
          </a:bodyPr>
          <a:lstStyle/>
          <a:p>
            <a:r>
              <a:rPr lang="en-US" sz="3200" dirty="0" smtClean="0">
                <a:latin typeface="Helvetica"/>
                <a:cs typeface="Helvetica"/>
              </a:rPr>
              <a:t>    Or maybe it is just …</a:t>
            </a:r>
            <a:endParaRPr lang="en-US" sz="3200" dirty="0">
              <a:latin typeface="Helvetica"/>
              <a:cs typeface="Helvetica"/>
            </a:endParaRPr>
          </a:p>
        </p:txBody>
      </p:sp>
      <p:sp>
        <p:nvSpPr>
          <p:cNvPr id="3" name="Content Placeholder 2"/>
          <p:cNvSpPr>
            <a:spLocks noGrp="1"/>
          </p:cNvSpPr>
          <p:nvPr>
            <p:ph idx="1"/>
          </p:nvPr>
        </p:nvSpPr>
        <p:spPr>
          <a:xfrm>
            <a:off x="457200" y="1480380"/>
            <a:ext cx="8229600" cy="4525963"/>
          </a:xfrm>
        </p:spPr>
        <p:txBody>
          <a:bodyPr>
            <a:normAutofit/>
          </a:bodyPr>
          <a:lstStyle/>
          <a:p>
            <a:pPr marL="0" indent="0" algn="ctr">
              <a:spcBef>
                <a:spcPts val="0"/>
              </a:spcBef>
              <a:buNone/>
            </a:pPr>
            <a:r>
              <a:rPr lang="en-US" sz="2800" i="1" dirty="0" smtClean="0">
                <a:solidFill>
                  <a:srgbClr val="FF0000"/>
                </a:solidFill>
                <a:latin typeface="Comic Sans MS"/>
                <a:cs typeface="Comic Sans MS"/>
              </a:rPr>
              <a:t>  “Because something is happening here</a:t>
            </a:r>
          </a:p>
          <a:p>
            <a:pPr marL="0" indent="0" algn="just">
              <a:spcBef>
                <a:spcPts val="0"/>
              </a:spcBef>
              <a:buNone/>
            </a:pPr>
            <a:r>
              <a:rPr lang="en-US" sz="2800" i="1" dirty="0" smtClean="0">
                <a:solidFill>
                  <a:srgbClr val="FF0000"/>
                </a:solidFill>
                <a:latin typeface="Comic Sans MS"/>
                <a:cs typeface="Comic Sans MS"/>
              </a:rPr>
              <a:t>          But you don’t know what it is</a:t>
            </a:r>
          </a:p>
          <a:p>
            <a:pPr marL="0" indent="0" algn="just">
              <a:spcBef>
                <a:spcPts val="0"/>
              </a:spcBef>
              <a:spcAft>
                <a:spcPts val="1800"/>
              </a:spcAft>
              <a:buNone/>
            </a:pPr>
            <a:r>
              <a:rPr lang="en-US" sz="2800" i="1" dirty="0" smtClean="0">
                <a:solidFill>
                  <a:srgbClr val="FF0000"/>
                </a:solidFill>
                <a:latin typeface="Comic Sans MS"/>
                <a:cs typeface="Comic Sans MS"/>
              </a:rPr>
              <a:t>          Do </a:t>
            </a:r>
            <a:r>
              <a:rPr lang="en-US" sz="2800" i="1" dirty="0">
                <a:solidFill>
                  <a:srgbClr val="FF0000"/>
                </a:solidFill>
                <a:latin typeface="Comic Sans MS"/>
                <a:cs typeface="Comic Sans MS"/>
              </a:rPr>
              <a:t>you, Mister Jones</a:t>
            </a:r>
            <a:r>
              <a:rPr lang="en-US" sz="2800" i="1" dirty="0" smtClean="0">
                <a:solidFill>
                  <a:srgbClr val="FF0000"/>
                </a:solidFill>
                <a:latin typeface="Comic Sans MS"/>
                <a:cs typeface="Comic Sans MS"/>
              </a:rPr>
              <a:t>?”</a:t>
            </a:r>
            <a:endParaRPr lang="en-US" sz="2200" dirty="0">
              <a:latin typeface="Helvetica"/>
              <a:cs typeface="Helvetica"/>
            </a:endParaRPr>
          </a:p>
          <a:p>
            <a:pPr marL="0" indent="0" algn="ctr">
              <a:spcBef>
                <a:spcPts val="0"/>
              </a:spcBef>
              <a:buNone/>
            </a:pPr>
            <a:r>
              <a:rPr lang="en-US" sz="2800" dirty="0" smtClean="0"/>
              <a:t>from “</a:t>
            </a:r>
            <a:r>
              <a:rPr lang="en-US" sz="2800" dirty="0"/>
              <a:t>Ballad of a Thin Man</a:t>
            </a:r>
            <a:r>
              <a:rPr lang="en-US" sz="2800" dirty="0" smtClean="0"/>
              <a:t>” in</a:t>
            </a:r>
            <a:endParaRPr lang="en-US" sz="2800" dirty="0">
              <a:latin typeface="Helvetica"/>
              <a:cs typeface="Helvetica"/>
            </a:endParaRPr>
          </a:p>
          <a:p>
            <a:pPr marL="0" indent="0" algn="ctr">
              <a:buNone/>
            </a:pPr>
            <a:endParaRPr lang="en-US" sz="2200" dirty="0">
              <a:latin typeface="Helvetica"/>
              <a:cs typeface="Helvetica"/>
            </a:endParaRPr>
          </a:p>
        </p:txBody>
      </p:sp>
      <p:pic>
        <p:nvPicPr>
          <p:cNvPr id="7" name="Picture 6" descr="[AllCDCovers]_bob_dylan_highway_61_revisited_1965_retail_cd-front.jpg"/>
          <p:cNvPicPr>
            <a:picLocks noChangeAspect="1"/>
          </p:cNvPicPr>
          <p:nvPr/>
        </p:nvPicPr>
        <p:blipFill rotWithShape="1">
          <a:blip r:embed="rId2">
            <a:extLst>
              <a:ext uri="{28A0092B-C50C-407E-A947-70E740481C1C}">
                <a14:useLocalDpi xmlns:a14="http://schemas.microsoft.com/office/drawing/2010/main" val="0"/>
              </a:ext>
            </a:extLst>
          </a:blip>
          <a:srcRect l="6527" t="5678" r="7001" b="6093"/>
          <a:stretch/>
        </p:blipFill>
        <p:spPr>
          <a:xfrm>
            <a:off x="3378458" y="3570518"/>
            <a:ext cx="2372108" cy="2420295"/>
          </a:xfrm>
          <a:prstGeom prst="rect">
            <a:avLst/>
          </a:prstGeom>
        </p:spPr>
      </p:pic>
      <p:sp>
        <p:nvSpPr>
          <p:cNvPr id="8" name="TextBox 7"/>
          <p:cNvSpPr txBox="1"/>
          <p:nvPr/>
        </p:nvSpPr>
        <p:spPr>
          <a:xfrm>
            <a:off x="1715124" y="6006343"/>
            <a:ext cx="5806811" cy="369332"/>
          </a:xfrm>
          <a:prstGeom prst="rect">
            <a:avLst/>
          </a:prstGeom>
          <a:noFill/>
        </p:spPr>
        <p:txBody>
          <a:bodyPr wrap="none" rtlCol="0">
            <a:spAutoFit/>
          </a:bodyPr>
          <a:lstStyle/>
          <a:p>
            <a:pPr algn="ctr"/>
            <a:r>
              <a:rPr lang="en-US" dirty="0" smtClean="0"/>
              <a:t>(Maybe Bob Dylan knows why the Mediterranean is drying)</a:t>
            </a:r>
            <a:endParaRPr lang="en-US" dirty="0"/>
          </a:p>
        </p:txBody>
      </p:sp>
    </p:spTree>
    <p:extLst>
      <p:ext uri="{BB962C8B-B14F-4D97-AF65-F5344CB8AC3E}">
        <p14:creationId xmlns:p14="http://schemas.microsoft.com/office/powerpoint/2010/main" val="26709901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168869"/>
            <a:ext cx="8229600" cy="5373118"/>
          </a:xfrm>
        </p:spPr>
        <p:txBody>
          <a:bodyPr>
            <a:normAutofit/>
          </a:bodyPr>
          <a:lstStyle/>
          <a:p>
            <a:r>
              <a:rPr lang="en-US" sz="2400" dirty="0">
                <a:latin typeface="Helvetica"/>
                <a:cs typeface="Helvetica"/>
              </a:rPr>
              <a:t>All this means that there is still lots of room for exploring the </a:t>
            </a:r>
            <a:r>
              <a:rPr lang="en-US" sz="2400" i="1" dirty="0">
                <a:solidFill>
                  <a:srgbClr val="FF0000"/>
                </a:solidFill>
                <a:latin typeface="Helvetica"/>
                <a:cs typeface="Helvetica"/>
              </a:rPr>
              <a:t>HOWS</a:t>
            </a:r>
            <a:r>
              <a:rPr lang="en-US" sz="2400" dirty="0">
                <a:latin typeface="Helvetica"/>
                <a:cs typeface="Helvetica"/>
              </a:rPr>
              <a:t> and </a:t>
            </a:r>
            <a:r>
              <a:rPr lang="en-US" sz="2400" i="1" dirty="0">
                <a:solidFill>
                  <a:srgbClr val="FF0000"/>
                </a:solidFill>
                <a:latin typeface="Helvetica"/>
                <a:cs typeface="Helvetica"/>
              </a:rPr>
              <a:t>WHYS</a:t>
            </a:r>
            <a:r>
              <a:rPr lang="en-US" sz="2400" dirty="0">
                <a:latin typeface="Helvetica"/>
                <a:cs typeface="Helvetica"/>
              </a:rPr>
              <a:t> of the current Mediterranean drying because </a:t>
            </a:r>
            <a:r>
              <a:rPr lang="en-US" sz="2400" dirty="0" smtClean="0">
                <a:latin typeface="Helvetica"/>
                <a:cs typeface="Helvetica"/>
              </a:rPr>
              <a:t>there are </a:t>
            </a:r>
            <a:r>
              <a:rPr lang="en-US" sz="2400" dirty="0" smtClean="0">
                <a:latin typeface="Helvetica"/>
                <a:cs typeface="Helvetica"/>
              </a:rPr>
              <a:t>many scientific </a:t>
            </a:r>
            <a:r>
              <a:rPr lang="en-US" sz="2400" dirty="0" smtClean="0">
                <a:latin typeface="Helvetica"/>
                <a:cs typeface="Helvetica"/>
              </a:rPr>
              <a:t>uncertainties still </a:t>
            </a:r>
            <a:r>
              <a:rPr lang="en-US" sz="2400" dirty="0">
                <a:latin typeface="Helvetica"/>
                <a:cs typeface="Helvetica"/>
              </a:rPr>
              <a:t>surrounding it.</a:t>
            </a:r>
          </a:p>
          <a:p>
            <a:r>
              <a:rPr lang="en-US" sz="2400" dirty="0">
                <a:latin typeface="Helvetica"/>
                <a:cs typeface="Helvetica"/>
              </a:rPr>
              <a:t>We will only investigate the </a:t>
            </a:r>
            <a:r>
              <a:rPr lang="en-US" sz="2400" i="1" dirty="0" smtClean="0">
                <a:solidFill>
                  <a:srgbClr val="FF0000"/>
                </a:solidFill>
                <a:latin typeface="Helvetica"/>
                <a:cs typeface="Helvetica"/>
              </a:rPr>
              <a:t>HOWS</a:t>
            </a:r>
            <a:r>
              <a:rPr lang="en-US" sz="2400" dirty="0" smtClean="0">
                <a:latin typeface="Helvetica"/>
                <a:cs typeface="Helvetica"/>
              </a:rPr>
              <a:t> </a:t>
            </a:r>
            <a:r>
              <a:rPr lang="en-US" sz="2400" dirty="0">
                <a:latin typeface="Helvetica"/>
                <a:cs typeface="Helvetica"/>
              </a:rPr>
              <a:t>here for now from the perspective of long tree-ring chronologies located at </a:t>
            </a:r>
            <a:r>
              <a:rPr lang="en-US" sz="2400" dirty="0" smtClean="0">
                <a:latin typeface="Helvetica"/>
                <a:cs typeface="Helvetica"/>
              </a:rPr>
              <a:t>the east-west poles of the Mediterranean Basin.</a:t>
            </a:r>
            <a:endParaRPr lang="en-US" sz="2400" dirty="0">
              <a:latin typeface="Helvetica"/>
              <a:cs typeface="Helvetica"/>
            </a:endParaRPr>
          </a:p>
          <a:p>
            <a:r>
              <a:rPr lang="en-US" sz="2400" dirty="0">
                <a:latin typeface="Helvetica"/>
                <a:cs typeface="Helvetica"/>
              </a:rPr>
              <a:t>That is, </a:t>
            </a:r>
            <a:r>
              <a:rPr lang="en-US" sz="2400" i="1" dirty="0">
                <a:solidFill>
                  <a:srgbClr val="FF0000"/>
                </a:solidFill>
                <a:latin typeface="Helvetica"/>
                <a:cs typeface="Helvetica"/>
              </a:rPr>
              <a:t>HOW</a:t>
            </a:r>
            <a:r>
              <a:rPr lang="en-US" sz="2400" dirty="0">
                <a:latin typeface="Helvetica"/>
                <a:cs typeface="Helvetica"/>
              </a:rPr>
              <a:t> has east-west moisture </a:t>
            </a:r>
            <a:r>
              <a:rPr lang="en-US" sz="2400" dirty="0" smtClean="0">
                <a:latin typeface="Helvetica"/>
                <a:cs typeface="Helvetica"/>
              </a:rPr>
              <a:t>variability over the Mediterranean </a:t>
            </a:r>
            <a:r>
              <a:rPr lang="en-US" sz="2400" dirty="0">
                <a:latin typeface="Helvetica"/>
                <a:cs typeface="Helvetica"/>
              </a:rPr>
              <a:t>changed over time and </a:t>
            </a:r>
            <a:r>
              <a:rPr lang="en-US" sz="2400" i="1" dirty="0">
                <a:solidFill>
                  <a:srgbClr val="FF0000"/>
                </a:solidFill>
                <a:latin typeface="Helvetica"/>
                <a:cs typeface="Helvetica"/>
              </a:rPr>
              <a:t>HOW</a:t>
            </a:r>
            <a:r>
              <a:rPr lang="en-US" sz="2400" dirty="0">
                <a:latin typeface="Helvetica"/>
                <a:cs typeface="Helvetica"/>
              </a:rPr>
              <a:t> </a:t>
            </a:r>
            <a:r>
              <a:rPr lang="en-US" sz="2400" dirty="0" smtClean="0">
                <a:latin typeface="Helvetica"/>
                <a:cs typeface="Helvetica"/>
              </a:rPr>
              <a:t>does that variability </a:t>
            </a:r>
            <a:r>
              <a:rPr lang="en-US" sz="2400" dirty="0">
                <a:latin typeface="Helvetica"/>
                <a:cs typeface="Helvetica"/>
              </a:rPr>
              <a:t>compare to </a:t>
            </a:r>
            <a:r>
              <a:rPr lang="en-US" sz="2400" dirty="0" smtClean="0">
                <a:latin typeface="Helvetica"/>
                <a:cs typeface="Helvetica"/>
              </a:rPr>
              <a:t>what is happening today.</a:t>
            </a:r>
          </a:p>
          <a:p>
            <a:r>
              <a:rPr lang="en-US" sz="2400" dirty="0" smtClean="0">
                <a:latin typeface="Helvetica"/>
                <a:cs typeface="Helvetica"/>
              </a:rPr>
              <a:t>The </a:t>
            </a:r>
            <a:r>
              <a:rPr lang="en-US" sz="2400" i="1" dirty="0" smtClean="0">
                <a:solidFill>
                  <a:srgbClr val="FF0000"/>
                </a:solidFill>
                <a:latin typeface="Helvetica"/>
                <a:cs typeface="Helvetica"/>
              </a:rPr>
              <a:t>WHYS</a:t>
            </a:r>
            <a:r>
              <a:rPr lang="en-US" sz="2400" dirty="0" smtClean="0">
                <a:latin typeface="Helvetica"/>
                <a:cs typeface="Helvetica"/>
              </a:rPr>
              <a:t> will have to wait for another day … </a:t>
            </a:r>
            <a:r>
              <a:rPr lang="en-US" sz="2400" i="1" dirty="0" smtClean="0">
                <a:latin typeface="Helvetica"/>
                <a:cs typeface="Helvetica"/>
              </a:rPr>
              <a:t>perhaps after discussions with Bob Dylan!</a:t>
            </a:r>
          </a:p>
          <a:p>
            <a:pPr marL="0" indent="0">
              <a:buNone/>
            </a:pPr>
            <a:endParaRPr lang="en-US" dirty="0"/>
          </a:p>
        </p:txBody>
      </p:sp>
      <p:sp>
        <p:nvSpPr>
          <p:cNvPr id="5" name="TextBox 4"/>
          <p:cNvSpPr txBox="1"/>
          <p:nvPr/>
        </p:nvSpPr>
        <p:spPr>
          <a:xfrm>
            <a:off x="2165264" y="383405"/>
            <a:ext cx="4753074" cy="646331"/>
          </a:xfrm>
          <a:prstGeom prst="rect">
            <a:avLst/>
          </a:prstGeom>
          <a:noFill/>
        </p:spPr>
        <p:txBody>
          <a:bodyPr wrap="none" rtlCol="0">
            <a:spAutoFit/>
          </a:bodyPr>
          <a:lstStyle/>
          <a:p>
            <a:pPr algn="ctr"/>
            <a:r>
              <a:rPr lang="en-US" sz="3600" dirty="0" smtClean="0"/>
              <a:t>So What About </a:t>
            </a:r>
            <a:r>
              <a:rPr lang="en-US" sz="3600" dirty="0"/>
              <a:t>T</a:t>
            </a:r>
            <a:r>
              <a:rPr lang="en-US" sz="3600" dirty="0" smtClean="0"/>
              <a:t>his Talk</a:t>
            </a:r>
            <a:endParaRPr lang="en-US" sz="3600" dirty="0"/>
          </a:p>
        </p:txBody>
      </p:sp>
      <p:pic>
        <p:nvPicPr>
          <p:cNvPr id="6" name="Picture 5" descr="[AllCDCovers]_bob_dylan_highway_61_revisited_1965_retail_cd-front.jpg"/>
          <p:cNvPicPr>
            <a:picLocks noChangeAspect="1"/>
          </p:cNvPicPr>
          <p:nvPr/>
        </p:nvPicPr>
        <p:blipFill rotWithShape="1">
          <a:blip r:embed="rId2">
            <a:extLst>
              <a:ext uri="{28A0092B-C50C-407E-A947-70E740481C1C}">
                <a14:useLocalDpi xmlns:a14="http://schemas.microsoft.com/office/drawing/2010/main" val="0"/>
              </a:ext>
            </a:extLst>
          </a:blip>
          <a:srcRect l="6527" t="5678" r="7001" b="6093"/>
          <a:stretch/>
        </p:blipFill>
        <p:spPr>
          <a:xfrm>
            <a:off x="5654725" y="5523528"/>
            <a:ext cx="896195" cy="914400"/>
          </a:xfrm>
          <a:prstGeom prst="rect">
            <a:avLst/>
          </a:prstGeom>
        </p:spPr>
      </p:pic>
    </p:spTree>
    <p:extLst>
      <p:ext uri="{BB962C8B-B14F-4D97-AF65-F5344CB8AC3E}">
        <p14:creationId xmlns:p14="http://schemas.microsoft.com/office/powerpoint/2010/main" val="22743632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528" y="502296"/>
            <a:ext cx="8601890" cy="1143000"/>
          </a:xfrm>
        </p:spPr>
        <p:txBody>
          <a:bodyPr>
            <a:normAutofit/>
          </a:bodyPr>
          <a:lstStyle/>
          <a:p>
            <a:r>
              <a:rPr lang="en-US" sz="3200" dirty="0" smtClean="0"/>
              <a:t>So, let’s </a:t>
            </a:r>
            <a:r>
              <a:rPr lang="en-US" sz="3200" dirty="0" smtClean="0"/>
              <a:t>evaluate </a:t>
            </a:r>
            <a:r>
              <a:rPr lang="en-US" sz="3200" dirty="0" smtClean="0"/>
              <a:t>east-</a:t>
            </a:r>
            <a:r>
              <a:rPr lang="en-US" sz="3200" dirty="0" smtClean="0"/>
              <a:t>west moisture </a:t>
            </a:r>
            <a:r>
              <a:rPr lang="en-US" sz="3200" dirty="0" smtClean="0"/>
              <a:t>variability </a:t>
            </a:r>
            <a:r>
              <a:rPr lang="en-US" sz="3200" dirty="0" smtClean="0"/>
              <a:t>over the</a:t>
            </a:r>
            <a:r>
              <a:rPr lang="en-US" sz="3200" dirty="0" smtClean="0"/>
              <a:t> Mediterranean as </a:t>
            </a:r>
            <a:r>
              <a:rPr lang="en-US" sz="3200" dirty="0" smtClean="0"/>
              <a:t>a </a:t>
            </a:r>
            <a:r>
              <a:rPr lang="en-US" sz="3200" dirty="0" smtClean="0"/>
              <a:t>dipole.</a:t>
            </a:r>
            <a:endParaRPr lang="en-US" sz="3200" dirty="0"/>
          </a:p>
        </p:txBody>
      </p:sp>
      <p:sp>
        <p:nvSpPr>
          <p:cNvPr id="3" name="Content Placeholder 2"/>
          <p:cNvSpPr>
            <a:spLocks noGrp="1"/>
          </p:cNvSpPr>
          <p:nvPr>
            <p:ph idx="1"/>
          </p:nvPr>
        </p:nvSpPr>
        <p:spPr>
          <a:xfrm>
            <a:off x="457200" y="1839840"/>
            <a:ext cx="8229600" cy="4101657"/>
          </a:xfrm>
        </p:spPr>
        <p:txBody>
          <a:bodyPr>
            <a:normAutofit fontScale="92500"/>
          </a:bodyPr>
          <a:lstStyle/>
          <a:p>
            <a:r>
              <a:rPr lang="en-US" dirty="0" smtClean="0"/>
              <a:t>First, what do the instrumental data say? In what sense does an east-west dipole exist?</a:t>
            </a:r>
          </a:p>
          <a:p>
            <a:r>
              <a:rPr lang="en-US" dirty="0" smtClean="0"/>
              <a:t>For this we will use Gerard van der </a:t>
            </a:r>
            <a:r>
              <a:rPr lang="en-US" dirty="0" err="1" smtClean="0"/>
              <a:t>Schrier’s</a:t>
            </a:r>
            <a:r>
              <a:rPr lang="en-US" dirty="0" smtClean="0"/>
              <a:t> </a:t>
            </a:r>
            <a:r>
              <a:rPr lang="en-US" dirty="0" err="1" smtClean="0"/>
              <a:t>scPDSI</a:t>
            </a:r>
            <a:r>
              <a:rPr lang="en-US" dirty="0" smtClean="0"/>
              <a:t>* in an EOF analysis over the Mediterranean Basin (1902-2012) for the November-April season used by Marty </a:t>
            </a:r>
            <a:r>
              <a:rPr lang="en-US" dirty="0" err="1" smtClean="0"/>
              <a:t>Hoerling</a:t>
            </a:r>
            <a:r>
              <a:rPr lang="en-US" dirty="0" smtClean="0"/>
              <a:t> in his 2012 </a:t>
            </a:r>
            <a:r>
              <a:rPr lang="en-US" i="1" dirty="0" smtClean="0"/>
              <a:t>Journal of Climate </a:t>
            </a:r>
            <a:r>
              <a:rPr lang="en-US" dirty="0" smtClean="0"/>
              <a:t>paper and for the May-July season most important to tree growth.</a:t>
            </a:r>
          </a:p>
        </p:txBody>
      </p:sp>
      <p:sp>
        <p:nvSpPr>
          <p:cNvPr id="4" name="TextBox 3"/>
          <p:cNvSpPr txBox="1"/>
          <p:nvPr/>
        </p:nvSpPr>
        <p:spPr>
          <a:xfrm>
            <a:off x="730803" y="5941497"/>
            <a:ext cx="7764265" cy="646331"/>
          </a:xfrm>
          <a:prstGeom prst="rect">
            <a:avLst/>
          </a:prstGeom>
          <a:noFill/>
        </p:spPr>
        <p:txBody>
          <a:bodyPr wrap="none" rtlCol="0">
            <a:spAutoFit/>
          </a:bodyPr>
          <a:lstStyle/>
          <a:p>
            <a:r>
              <a:rPr lang="en-US" dirty="0" smtClean="0"/>
              <a:t>*van der </a:t>
            </a:r>
            <a:r>
              <a:rPr lang="en-US" dirty="0" err="1" smtClean="0"/>
              <a:t>Schrier</a:t>
            </a:r>
            <a:r>
              <a:rPr lang="en-US" dirty="0" smtClean="0"/>
              <a:t>, et al. </a:t>
            </a:r>
            <a:r>
              <a:rPr lang="en-US" dirty="0"/>
              <a:t>2013. A </a:t>
            </a:r>
            <a:r>
              <a:rPr lang="en-US" dirty="0" err="1"/>
              <a:t>scPDSI</a:t>
            </a:r>
            <a:r>
              <a:rPr lang="en-US" dirty="0"/>
              <a:t>-based global data set of dry and </a:t>
            </a:r>
            <a:r>
              <a:rPr lang="en-US" dirty="0" smtClean="0"/>
              <a:t>wet spells</a:t>
            </a:r>
          </a:p>
          <a:p>
            <a:r>
              <a:rPr lang="en-US" dirty="0" smtClean="0"/>
              <a:t>  for </a:t>
            </a:r>
            <a:r>
              <a:rPr lang="en-US" dirty="0"/>
              <a:t>1901–2009. </a:t>
            </a:r>
            <a:r>
              <a:rPr lang="en-US" dirty="0" smtClean="0"/>
              <a:t>JGR Atmospheres 118:4025</a:t>
            </a:r>
            <a:r>
              <a:rPr lang="en-US" dirty="0"/>
              <a:t>–</a:t>
            </a:r>
            <a:r>
              <a:rPr lang="en-US" dirty="0" smtClean="0"/>
              <a:t>4048.</a:t>
            </a:r>
            <a:endParaRPr lang="en-US" dirty="0"/>
          </a:p>
        </p:txBody>
      </p:sp>
    </p:spTree>
    <p:extLst>
      <p:ext uri="{BB962C8B-B14F-4D97-AF65-F5344CB8AC3E}">
        <p14:creationId xmlns:p14="http://schemas.microsoft.com/office/powerpoint/2010/main" val="379043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84218" y="338525"/>
            <a:ext cx="8575710" cy="954107"/>
          </a:xfrm>
          <a:prstGeom prst="rect">
            <a:avLst/>
          </a:prstGeom>
          <a:noFill/>
        </p:spPr>
        <p:txBody>
          <a:bodyPr wrap="none" rtlCol="0">
            <a:spAutoFit/>
          </a:bodyPr>
          <a:lstStyle/>
          <a:p>
            <a:pPr algn="ctr"/>
            <a:r>
              <a:rPr lang="en-US" sz="2800" dirty="0" smtClean="0"/>
              <a:t>November-April </a:t>
            </a:r>
            <a:r>
              <a:rPr lang="en-US" sz="2800" dirty="0" err="1" smtClean="0"/>
              <a:t>scPDSI</a:t>
            </a:r>
            <a:r>
              <a:rPr lang="en-US" sz="2800" dirty="0" smtClean="0"/>
              <a:t> EOFs – 32.8% of the field variance</a:t>
            </a:r>
          </a:p>
          <a:p>
            <a:pPr algn="ctr"/>
            <a:r>
              <a:rPr lang="en-US" sz="2800" dirty="0" smtClean="0"/>
              <a:t>1615 0.5° Grid Points, 1902-2012 Interval</a:t>
            </a:r>
            <a:endParaRPr lang="en-US" sz="2800" dirty="0"/>
          </a:p>
        </p:txBody>
      </p:sp>
      <p:pic>
        <p:nvPicPr>
          <p:cNvPr id="3" name="Picture 2" descr="Med_P-M_NDJFMA_JJA_eig_loads.pdf"/>
          <p:cNvPicPr>
            <a:picLocks noChangeAspect="1"/>
          </p:cNvPicPr>
          <p:nvPr/>
        </p:nvPicPr>
        <p:blipFill rotWithShape="1">
          <a:blip r:embed="rId2">
            <a:extLst>
              <a:ext uri="{28A0092B-C50C-407E-A947-70E740481C1C}">
                <a14:useLocalDpi xmlns:a14="http://schemas.microsoft.com/office/drawing/2010/main" val="0"/>
              </a:ext>
            </a:extLst>
          </a:blip>
          <a:srcRect t="15966" b="48227"/>
          <a:stretch/>
        </p:blipFill>
        <p:spPr>
          <a:xfrm>
            <a:off x="239600" y="1258063"/>
            <a:ext cx="9144000" cy="2313741"/>
          </a:xfrm>
          <a:prstGeom prst="rect">
            <a:avLst/>
          </a:prstGeom>
        </p:spPr>
      </p:pic>
      <p:grpSp>
        <p:nvGrpSpPr>
          <p:cNvPr id="14" name="Group 13"/>
          <p:cNvGrpSpPr/>
          <p:nvPr/>
        </p:nvGrpSpPr>
        <p:grpSpPr>
          <a:xfrm>
            <a:off x="874590" y="1270046"/>
            <a:ext cx="7395810" cy="628350"/>
            <a:chOff x="874590" y="1258064"/>
            <a:chExt cx="7395810" cy="628350"/>
          </a:xfrm>
        </p:grpSpPr>
        <p:sp>
          <p:nvSpPr>
            <p:cNvPr id="7" name="TextBox 6"/>
            <p:cNvSpPr txBox="1"/>
            <p:nvPr/>
          </p:nvSpPr>
          <p:spPr>
            <a:xfrm>
              <a:off x="1187283" y="1517082"/>
              <a:ext cx="1415772" cy="369332"/>
            </a:xfrm>
            <a:prstGeom prst="rect">
              <a:avLst/>
            </a:prstGeom>
            <a:noFill/>
          </p:spPr>
          <p:txBody>
            <a:bodyPr wrap="none" rtlCol="0">
              <a:spAutoFit/>
            </a:bodyPr>
            <a:lstStyle/>
            <a:p>
              <a:pPr algn="ctr"/>
              <a:r>
                <a:rPr lang="en-US" dirty="0" smtClean="0"/>
                <a:t>EOF 1: 13.8%</a:t>
              </a:r>
              <a:endParaRPr lang="en-US" dirty="0"/>
            </a:p>
          </p:txBody>
        </p:sp>
        <p:sp>
          <p:nvSpPr>
            <p:cNvPr id="8" name="TextBox 7"/>
            <p:cNvSpPr txBox="1"/>
            <p:nvPr/>
          </p:nvSpPr>
          <p:spPr>
            <a:xfrm>
              <a:off x="3870855" y="1517082"/>
              <a:ext cx="1300356" cy="369332"/>
            </a:xfrm>
            <a:prstGeom prst="rect">
              <a:avLst/>
            </a:prstGeom>
            <a:noFill/>
          </p:spPr>
          <p:txBody>
            <a:bodyPr wrap="none" rtlCol="0">
              <a:spAutoFit/>
            </a:bodyPr>
            <a:lstStyle/>
            <a:p>
              <a:pPr algn="ctr"/>
              <a:r>
                <a:rPr lang="en-US" dirty="0" smtClean="0"/>
                <a:t>EOF 2: 9.8%</a:t>
              </a:r>
              <a:endParaRPr lang="en-US" dirty="0"/>
            </a:p>
          </p:txBody>
        </p:sp>
        <p:sp>
          <p:nvSpPr>
            <p:cNvPr id="9" name="TextBox 8"/>
            <p:cNvSpPr txBox="1"/>
            <p:nvPr/>
          </p:nvSpPr>
          <p:spPr>
            <a:xfrm>
              <a:off x="6480761" y="1517082"/>
              <a:ext cx="1351652" cy="369332"/>
            </a:xfrm>
            <a:prstGeom prst="rect">
              <a:avLst/>
            </a:prstGeom>
            <a:noFill/>
          </p:spPr>
          <p:txBody>
            <a:bodyPr wrap="none" rtlCol="0">
              <a:spAutoFit/>
            </a:bodyPr>
            <a:lstStyle/>
            <a:p>
              <a:pPr algn="ctr"/>
              <a:r>
                <a:rPr lang="en-US" dirty="0" smtClean="0"/>
                <a:t>EOF 3:  9.2%</a:t>
              </a:r>
              <a:endParaRPr lang="en-US" dirty="0"/>
            </a:p>
          </p:txBody>
        </p:sp>
        <p:grpSp>
          <p:nvGrpSpPr>
            <p:cNvPr id="6" name="Group 5"/>
            <p:cNvGrpSpPr/>
            <p:nvPr/>
          </p:nvGrpSpPr>
          <p:grpSpPr>
            <a:xfrm>
              <a:off x="874590" y="1258064"/>
              <a:ext cx="7395810" cy="369332"/>
              <a:chOff x="874590" y="1258064"/>
              <a:chExt cx="7395810" cy="369332"/>
            </a:xfrm>
          </p:grpSpPr>
          <p:sp>
            <p:nvSpPr>
              <p:cNvPr id="2" name="TextBox 1"/>
              <p:cNvSpPr txBox="1"/>
              <p:nvPr/>
            </p:nvSpPr>
            <p:spPr>
              <a:xfrm>
                <a:off x="874590" y="1258064"/>
                <a:ext cx="2006078" cy="369332"/>
              </a:xfrm>
              <a:prstGeom prst="rect">
                <a:avLst/>
              </a:prstGeom>
              <a:noFill/>
            </p:spPr>
            <p:txBody>
              <a:bodyPr wrap="none" rtlCol="0">
                <a:spAutoFit/>
              </a:bodyPr>
              <a:lstStyle/>
              <a:p>
                <a:pPr algn="ctr"/>
                <a:r>
                  <a:rPr lang="en-US" dirty="0" smtClean="0"/>
                  <a:t>Pan-Mediterranean</a:t>
                </a:r>
                <a:endParaRPr lang="en-US" dirty="0"/>
              </a:p>
            </p:txBody>
          </p:sp>
          <p:sp>
            <p:nvSpPr>
              <p:cNvPr id="15" name="TextBox 14"/>
              <p:cNvSpPr txBox="1"/>
              <p:nvPr/>
            </p:nvSpPr>
            <p:spPr>
              <a:xfrm>
                <a:off x="3524302" y="1258064"/>
                <a:ext cx="1992853" cy="369332"/>
              </a:xfrm>
              <a:prstGeom prst="rect">
                <a:avLst/>
              </a:prstGeom>
              <a:noFill/>
            </p:spPr>
            <p:txBody>
              <a:bodyPr wrap="none" rtlCol="0">
                <a:spAutoFit/>
              </a:bodyPr>
              <a:lstStyle/>
              <a:p>
                <a:pPr algn="ctr"/>
                <a:r>
                  <a:rPr lang="en-US" dirty="0" smtClean="0"/>
                  <a:t>East-West Contrast</a:t>
                </a:r>
                <a:endParaRPr lang="en-US" dirty="0"/>
              </a:p>
            </p:txBody>
          </p:sp>
          <p:sp>
            <p:nvSpPr>
              <p:cNvPr id="16" name="TextBox 15"/>
              <p:cNvSpPr txBox="1"/>
              <p:nvPr/>
            </p:nvSpPr>
            <p:spPr>
              <a:xfrm>
                <a:off x="6059538" y="1258064"/>
                <a:ext cx="2210862" cy="369332"/>
              </a:xfrm>
              <a:prstGeom prst="rect">
                <a:avLst/>
              </a:prstGeom>
              <a:noFill/>
            </p:spPr>
            <p:txBody>
              <a:bodyPr wrap="none" rtlCol="0">
                <a:spAutoFit/>
              </a:bodyPr>
              <a:lstStyle/>
              <a:p>
                <a:pPr algn="ctr"/>
                <a:r>
                  <a:rPr lang="en-US" dirty="0" smtClean="0"/>
                  <a:t>North-South Contrast</a:t>
                </a:r>
                <a:endParaRPr lang="en-US" dirty="0"/>
              </a:p>
            </p:txBody>
          </p:sp>
        </p:grpSp>
      </p:grpSp>
      <p:sp>
        <p:nvSpPr>
          <p:cNvPr id="5" name="TextBox 4"/>
          <p:cNvSpPr txBox="1"/>
          <p:nvPr/>
        </p:nvSpPr>
        <p:spPr>
          <a:xfrm>
            <a:off x="465636" y="3678371"/>
            <a:ext cx="8124274" cy="2677656"/>
          </a:xfrm>
          <a:prstGeom prst="rect">
            <a:avLst/>
          </a:prstGeom>
          <a:noFill/>
        </p:spPr>
        <p:txBody>
          <a:bodyPr wrap="square" rtlCol="0">
            <a:spAutoFit/>
          </a:bodyPr>
          <a:lstStyle/>
          <a:p>
            <a:pPr algn="just"/>
            <a:r>
              <a:rPr lang="en-US" sz="2400" dirty="0" smtClean="0">
                <a:latin typeface="Helvetica"/>
                <a:cs typeface="Helvetica"/>
              </a:rPr>
              <a:t>The leading </a:t>
            </a:r>
            <a:r>
              <a:rPr lang="en-US" sz="2400" dirty="0" err="1" smtClean="0">
                <a:latin typeface="Helvetica"/>
                <a:cs typeface="Helvetica"/>
              </a:rPr>
              <a:t>scPDSI</a:t>
            </a:r>
            <a:r>
              <a:rPr lang="en-US" sz="2400" dirty="0" smtClean="0">
                <a:latin typeface="Helvetica"/>
                <a:cs typeface="Helvetica"/>
              </a:rPr>
              <a:t> mode for the November-April season is </a:t>
            </a:r>
            <a:r>
              <a:rPr lang="en-US" sz="2400" dirty="0" smtClean="0">
                <a:solidFill>
                  <a:srgbClr val="FF0000"/>
                </a:solidFill>
                <a:latin typeface="Helvetica"/>
                <a:cs typeface="Helvetica"/>
              </a:rPr>
              <a:t>Pan-Mediterranean</a:t>
            </a:r>
            <a:r>
              <a:rPr lang="en-US" sz="2400" dirty="0" smtClean="0">
                <a:latin typeface="Helvetica"/>
                <a:cs typeface="Helvetica"/>
              </a:rPr>
              <a:t>, followed by </a:t>
            </a:r>
            <a:r>
              <a:rPr lang="en-US" sz="2400" dirty="0">
                <a:solidFill>
                  <a:srgbClr val="FF0000"/>
                </a:solidFill>
                <a:latin typeface="Helvetica"/>
                <a:cs typeface="Helvetica"/>
              </a:rPr>
              <a:t>E</a:t>
            </a:r>
            <a:r>
              <a:rPr lang="en-US" sz="2400" dirty="0" smtClean="0">
                <a:solidFill>
                  <a:srgbClr val="FF0000"/>
                </a:solidFill>
                <a:latin typeface="Helvetica"/>
                <a:cs typeface="Helvetica"/>
              </a:rPr>
              <a:t>ast-West Mediterranean</a:t>
            </a:r>
            <a:r>
              <a:rPr lang="en-US" sz="2400" dirty="0" smtClean="0">
                <a:latin typeface="Helvetica"/>
                <a:cs typeface="Helvetica"/>
              </a:rPr>
              <a:t> and </a:t>
            </a:r>
            <a:r>
              <a:rPr lang="en-US" sz="2400" dirty="0" smtClean="0">
                <a:solidFill>
                  <a:srgbClr val="FF0000"/>
                </a:solidFill>
                <a:latin typeface="Helvetica"/>
                <a:cs typeface="Helvetica"/>
              </a:rPr>
              <a:t>North-South Mediterranean </a:t>
            </a:r>
            <a:r>
              <a:rPr lang="en-US" sz="2400" dirty="0" smtClean="0">
                <a:latin typeface="Helvetica"/>
                <a:cs typeface="Helvetica"/>
              </a:rPr>
              <a:t>modes. While these modes are more or less expected from classical EOF analysis (Buell patterns), it is likely that such contrasting climate variability in wetness and dryness over the Mediterranean Basin exists naturally there too.</a:t>
            </a:r>
            <a:endParaRPr lang="en-US" sz="2400" dirty="0">
              <a:latin typeface="Helvetica"/>
              <a:cs typeface="Helvetica"/>
            </a:endParaRPr>
          </a:p>
        </p:txBody>
      </p:sp>
    </p:spTree>
    <p:extLst>
      <p:ext uri="{BB962C8B-B14F-4D97-AF65-F5344CB8AC3E}">
        <p14:creationId xmlns:p14="http://schemas.microsoft.com/office/powerpoint/2010/main" val="10524220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39600" y="1266680"/>
            <a:ext cx="9144000" cy="2282097"/>
            <a:chOff x="239600" y="3902720"/>
            <a:chExt cx="9144000" cy="2282097"/>
          </a:xfrm>
        </p:grpSpPr>
        <p:grpSp>
          <p:nvGrpSpPr>
            <p:cNvPr id="14" name="Group 13"/>
            <p:cNvGrpSpPr/>
            <p:nvPr/>
          </p:nvGrpSpPr>
          <p:grpSpPr>
            <a:xfrm>
              <a:off x="239600" y="4167552"/>
              <a:ext cx="9144000" cy="2017265"/>
              <a:chOff x="239600" y="3927912"/>
              <a:chExt cx="9144000" cy="2017265"/>
            </a:xfrm>
          </p:grpSpPr>
          <p:pic>
            <p:nvPicPr>
              <p:cNvPr id="20" name="Picture 19" descr="Med_P-M_NDJFMA_JJA_eig_loads.pdf"/>
              <p:cNvPicPr>
                <a:picLocks noChangeAspect="1"/>
              </p:cNvPicPr>
              <p:nvPr/>
            </p:nvPicPr>
            <p:blipFill rotWithShape="1">
              <a:blip r:embed="rId2">
                <a:extLst>
                  <a:ext uri="{28A0092B-C50C-407E-A947-70E740481C1C}">
                    <a14:useLocalDpi xmlns:a14="http://schemas.microsoft.com/office/drawing/2010/main" val="0"/>
                  </a:ext>
                </a:extLst>
              </a:blip>
              <a:srcRect t="68781"/>
              <a:stretch/>
            </p:blipFill>
            <p:spPr>
              <a:xfrm>
                <a:off x="239600" y="3927912"/>
                <a:ext cx="9144000" cy="2017265"/>
              </a:xfrm>
              <a:prstGeom prst="rect">
                <a:avLst/>
              </a:prstGeom>
            </p:spPr>
          </p:pic>
          <p:sp>
            <p:nvSpPr>
              <p:cNvPr id="21" name="TextBox 20"/>
              <p:cNvSpPr txBox="1"/>
              <p:nvPr/>
            </p:nvSpPr>
            <p:spPr>
              <a:xfrm>
                <a:off x="1187283" y="3927912"/>
                <a:ext cx="1415772" cy="369332"/>
              </a:xfrm>
              <a:prstGeom prst="rect">
                <a:avLst/>
              </a:prstGeom>
              <a:noFill/>
            </p:spPr>
            <p:txBody>
              <a:bodyPr wrap="none" rtlCol="0">
                <a:spAutoFit/>
              </a:bodyPr>
              <a:lstStyle/>
              <a:p>
                <a:pPr algn="ctr"/>
                <a:r>
                  <a:rPr lang="en-US" dirty="0" smtClean="0"/>
                  <a:t>EOF 1: 12.5%</a:t>
                </a:r>
                <a:endParaRPr lang="en-US" dirty="0"/>
              </a:p>
            </p:txBody>
          </p:sp>
          <p:sp>
            <p:nvSpPr>
              <p:cNvPr id="23" name="Rectangle 22"/>
              <p:cNvSpPr/>
              <p:nvPr/>
            </p:nvSpPr>
            <p:spPr>
              <a:xfrm>
                <a:off x="3845207" y="3927912"/>
                <a:ext cx="1351652" cy="369332"/>
              </a:xfrm>
              <a:prstGeom prst="rect">
                <a:avLst/>
              </a:prstGeom>
            </p:spPr>
            <p:txBody>
              <a:bodyPr wrap="none">
                <a:spAutoFit/>
              </a:bodyPr>
              <a:lstStyle/>
              <a:p>
                <a:pPr algn="ctr"/>
                <a:r>
                  <a:rPr lang="en-US" dirty="0" smtClean="0"/>
                  <a:t>EOF </a:t>
                </a:r>
                <a:r>
                  <a:rPr lang="en-US" dirty="0"/>
                  <a:t>2:  </a:t>
                </a:r>
                <a:r>
                  <a:rPr lang="en-US" dirty="0" smtClean="0"/>
                  <a:t>9.5%</a:t>
                </a:r>
                <a:endParaRPr lang="en-US" dirty="0"/>
              </a:p>
            </p:txBody>
          </p:sp>
          <p:sp>
            <p:nvSpPr>
              <p:cNvPr id="24" name="Rectangle 23"/>
              <p:cNvSpPr/>
              <p:nvPr/>
            </p:nvSpPr>
            <p:spPr>
              <a:xfrm>
                <a:off x="6464954" y="3927912"/>
                <a:ext cx="1351652" cy="369332"/>
              </a:xfrm>
              <a:prstGeom prst="rect">
                <a:avLst/>
              </a:prstGeom>
            </p:spPr>
            <p:txBody>
              <a:bodyPr wrap="none">
                <a:spAutoFit/>
              </a:bodyPr>
              <a:lstStyle/>
              <a:p>
                <a:pPr algn="ctr"/>
                <a:r>
                  <a:rPr lang="en-US" dirty="0" smtClean="0"/>
                  <a:t>EOF 3:  8.7%</a:t>
                </a:r>
                <a:endParaRPr lang="en-US" dirty="0"/>
              </a:p>
            </p:txBody>
          </p:sp>
        </p:grpSp>
        <p:sp>
          <p:nvSpPr>
            <p:cNvPr id="17" name="TextBox 16"/>
            <p:cNvSpPr txBox="1"/>
            <p:nvPr/>
          </p:nvSpPr>
          <p:spPr>
            <a:xfrm>
              <a:off x="871250" y="3902720"/>
              <a:ext cx="2006078" cy="369332"/>
            </a:xfrm>
            <a:prstGeom prst="rect">
              <a:avLst/>
            </a:prstGeom>
            <a:noFill/>
          </p:spPr>
          <p:txBody>
            <a:bodyPr wrap="none" rtlCol="0">
              <a:spAutoFit/>
            </a:bodyPr>
            <a:lstStyle/>
            <a:p>
              <a:pPr algn="ctr"/>
              <a:r>
                <a:rPr lang="en-US" dirty="0" smtClean="0"/>
                <a:t>Pan-Mediterranean</a:t>
              </a:r>
              <a:endParaRPr lang="en-US" dirty="0"/>
            </a:p>
          </p:txBody>
        </p:sp>
        <p:sp>
          <p:nvSpPr>
            <p:cNvPr id="18" name="TextBox 17"/>
            <p:cNvSpPr txBox="1"/>
            <p:nvPr/>
          </p:nvSpPr>
          <p:spPr>
            <a:xfrm>
              <a:off x="3411958" y="3902720"/>
              <a:ext cx="2210862" cy="369332"/>
            </a:xfrm>
            <a:prstGeom prst="rect">
              <a:avLst/>
            </a:prstGeom>
            <a:noFill/>
          </p:spPr>
          <p:txBody>
            <a:bodyPr wrap="none" rtlCol="0">
              <a:spAutoFit/>
            </a:bodyPr>
            <a:lstStyle/>
            <a:p>
              <a:pPr algn="ctr"/>
              <a:r>
                <a:rPr lang="en-US" dirty="0" smtClean="0"/>
                <a:t>North-South Contrast</a:t>
              </a:r>
              <a:endParaRPr lang="en-US" dirty="0"/>
            </a:p>
          </p:txBody>
        </p:sp>
        <p:sp>
          <p:nvSpPr>
            <p:cNvPr id="19" name="TextBox 18"/>
            <p:cNvSpPr txBox="1"/>
            <p:nvPr/>
          </p:nvSpPr>
          <p:spPr>
            <a:xfrm>
              <a:off x="6165202" y="3902720"/>
              <a:ext cx="1992853" cy="369332"/>
            </a:xfrm>
            <a:prstGeom prst="rect">
              <a:avLst/>
            </a:prstGeom>
            <a:noFill/>
          </p:spPr>
          <p:txBody>
            <a:bodyPr wrap="none" rtlCol="0">
              <a:spAutoFit/>
            </a:bodyPr>
            <a:lstStyle/>
            <a:p>
              <a:pPr algn="ctr"/>
              <a:r>
                <a:rPr lang="en-US" dirty="0" smtClean="0"/>
                <a:t>East-West Contrast</a:t>
              </a:r>
              <a:endParaRPr lang="en-US" dirty="0"/>
            </a:p>
          </p:txBody>
        </p:sp>
      </p:grpSp>
      <p:sp>
        <p:nvSpPr>
          <p:cNvPr id="25" name="TextBox 24"/>
          <p:cNvSpPr txBox="1"/>
          <p:nvPr/>
        </p:nvSpPr>
        <p:spPr>
          <a:xfrm>
            <a:off x="803277" y="335159"/>
            <a:ext cx="7537590" cy="954107"/>
          </a:xfrm>
          <a:prstGeom prst="rect">
            <a:avLst/>
          </a:prstGeom>
          <a:noFill/>
        </p:spPr>
        <p:txBody>
          <a:bodyPr wrap="none" rtlCol="0">
            <a:spAutoFit/>
          </a:bodyPr>
          <a:lstStyle/>
          <a:p>
            <a:pPr algn="ctr"/>
            <a:r>
              <a:rPr lang="en-US" sz="2800" dirty="0" smtClean="0"/>
              <a:t>May-July </a:t>
            </a:r>
            <a:r>
              <a:rPr lang="en-US" sz="2800" dirty="0" err="1" smtClean="0"/>
              <a:t>scPDSI</a:t>
            </a:r>
            <a:r>
              <a:rPr lang="en-US" sz="2800" dirty="0" smtClean="0"/>
              <a:t> EOFs – 30.8% of the field variance</a:t>
            </a:r>
          </a:p>
          <a:p>
            <a:pPr algn="ctr"/>
            <a:r>
              <a:rPr lang="en-US" sz="2800" dirty="0" smtClean="0"/>
              <a:t>1615 0.5° Grid Points, 1902-2012 Interval</a:t>
            </a:r>
            <a:endParaRPr lang="en-US" sz="2800" dirty="0"/>
          </a:p>
        </p:txBody>
      </p:sp>
      <p:sp>
        <p:nvSpPr>
          <p:cNvPr id="5" name="TextBox 4"/>
          <p:cNvSpPr txBox="1"/>
          <p:nvPr/>
        </p:nvSpPr>
        <p:spPr>
          <a:xfrm>
            <a:off x="465636" y="3678371"/>
            <a:ext cx="8124274" cy="2677656"/>
          </a:xfrm>
          <a:prstGeom prst="rect">
            <a:avLst/>
          </a:prstGeom>
          <a:noFill/>
        </p:spPr>
        <p:txBody>
          <a:bodyPr wrap="square" rtlCol="0">
            <a:spAutoFit/>
          </a:bodyPr>
          <a:lstStyle/>
          <a:p>
            <a:pPr algn="just"/>
            <a:r>
              <a:rPr lang="en-US" sz="2400" dirty="0" smtClean="0">
                <a:latin typeface="Helvetica"/>
                <a:cs typeface="Helvetica"/>
              </a:rPr>
              <a:t>The leading </a:t>
            </a:r>
            <a:r>
              <a:rPr lang="en-US" sz="2400" dirty="0" err="1" smtClean="0">
                <a:latin typeface="Helvetica"/>
                <a:cs typeface="Helvetica"/>
              </a:rPr>
              <a:t>scPDSI</a:t>
            </a:r>
            <a:r>
              <a:rPr lang="en-US" sz="2400" dirty="0" smtClean="0">
                <a:latin typeface="Helvetica"/>
                <a:cs typeface="Helvetica"/>
              </a:rPr>
              <a:t> mode for the May-July season is again </a:t>
            </a:r>
            <a:r>
              <a:rPr lang="en-US" sz="2400" dirty="0" smtClean="0">
                <a:solidFill>
                  <a:srgbClr val="FF0000"/>
                </a:solidFill>
                <a:latin typeface="Helvetica"/>
                <a:cs typeface="Helvetica"/>
              </a:rPr>
              <a:t>Pan-Mediterranean</a:t>
            </a:r>
            <a:r>
              <a:rPr lang="en-US" sz="2400" dirty="0" smtClean="0">
                <a:latin typeface="Helvetica"/>
                <a:cs typeface="Helvetica"/>
              </a:rPr>
              <a:t>, followed by </a:t>
            </a:r>
            <a:r>
              <a:rPr lang="en-US" sz="2400" dirty="0" smtClean="0">
                <a:solidFill>
                  <a:srgbClr val="FF0000"/>
                </a:solidFill>
                <a:latin typeface="Helvetica"/>
                <a:cs typeface="Helvetica"/>
              </a:rPr>
              <a:t>North-South Mediterranean</a:t>
            </a:r>
            <a:r>
              <a:rPr lang="en-US" sz="2400" dirty="0" smtClean="0">
                <a:latin typeface="Helvetica"/>
                <a:cs typeface="Helvetica"/>
              </a:rPr>
              <a:t> and </a:t>
            </a:r>
            <a:r>
              <a:rPr lang="en-US" sz="2400" dirty="0" smtClean="0">
                <a:solidFill>
                  <a:srgbClr val="FF0000"/>
                </a:solidFill>
                <a:latin typeface="Helvetica"/>
                <a:cs typeface="Helvetica"/>
              </a:rPr>
              <a:t>East-West Mediterranean </a:t>
            </a:r>
            <a:r>
              <a:rPr lang="en-US" sz="2400" dirty="0" smtClean="0">
                <a:latin typeface="Helvetica"/>
                <a:cs typeface="Helvetica"/>
              </a:rPr>
              <a:t>modes. The seasonal differences in variance accounted for by the East-West and North-South modes is relatively small, so their orders may have switched by chance alone. So an East-West dipole appears to be stable across seasons.</a:t>
            </a:r>
            <a:endParaRPr lang="en-US" sz="2400" dirty="0">
              <a:latin typeface="Helvetica"/>
              <a:cs typeface="Helvetica"/>
            </a:endParaRPr>
          </a:p>
        </p:txBody>
      </p:sp>
    </p:spTree>
    <p:extLst>
      <p:ext uri="{BB962C8B-B14F-4D97-AF65-F5344CB8AC3E}">
        <p14:creationId xmlns:p14="http://schemas.microsoft.com/office/powerpoint/2010/main" val="118129318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548" y="502295"/>
            <a:ext cx="8601890" cy="1678365"/>
          </a:xfrm>
        </p:spPr>
        <p:txBody>
          <a:bodyPr>
            <a:normAutofit/>
          </a:bodyPr>
          <a:lstStyle/>
          <a:p>
            <a:r>
              <a:rPr lang="en-US" sz="3200" dirty="0" smtClean="0"/>
              <a:t>Now, let’s evaluate the occurrence of the east-west dipole in Mediterranean moisture variability in centuries-long annual tree-ring chronologies.</a:t>
            </a:r>
            <a:endParaRPr lang="en-US" sz="3200" dirty="0"/>
          </a:p>
        </p:txBody>
      </p:sp>
      <p:grpSp>
        <p:nvGrpSpPr>
          <p:cNvPr id="5" name="Group 4"/>
          <p:cNvGrpSpPr/>
          <p:nvPr/>
        </p:nvGrpSpPr>
        <p:grpSpPr>
          <a:xfrm>
            <a:off x="2557308" y="2564232"/>
            <a:ext cx="3988432" cy="3657600"/>
            <a:chOff x="1495563" y="1084438"/>
            <a:chExt cx="3988432" cy="3657600"/>
          </a:xfrm>
        </p:grpSpPr>
        <p:grpSp>
          <p:nvGrpSpPr>
            <p:cNvPr id="6" name="Group 5"/>
            <p:cNvGrpSpPr>
              <a:grpSpLocks noChangeAspect="1"/>
            </p:cNvGrpSpPr>
            <p:nvPr/>
          </p:nvGrpSpPr>
          <p:grpSpPr>
            <a:xfrm>
              <a:off x="1495563" y="1084438"/>
              <a:ext cx="3988432" cy="3657600"/>
              <a:chOff x="1495563" y="1084438"/>
              <a:chExt cx="6549234" cy="6005989"/>
            </a:xfrm>
          </p:grpSpPr>
          <p:pic>
            <p:nvPicPr>
              <p:cNvPr id="9" name="Picture 8" descr="Morocco_CDAT_MJJ_scPDSI.pdf"/>
              <p:cNvPicPr>
                <a:picLocks noChangeAspect="1"/>
              </p:cNvPicPr>
              <p:nvPr/>
            </p:nvPicPr>
            <p:blipFill rotWithShape="1">
              <a:blip r:embed="rId2">
                <a:extLst>
                  <a:ext uri="{28A0092B-C50C-407E-A947-70E740481C1C}">
                    <a14:useLocalDpi xmlns:a14="http://schemas.microsoft.com/office/drawing/2010/main" val="0"/>
                  </a:ext>
                </a:extLst>
              </a:blip>
              <a:srcRect l="16224" t="11235" r="16103" b="8452"/>
              <a:stretch/>
            </p:blipFill>
            <p:spPr>
              <a:xfrm>
                <a:off x="1495563" y="1084438"/>
                <a:ext cx="6549234" cy="6005989"/>
              </a:xfrm>
              <a:prstGeom prst="rect">
                <a:avLst/>
              </a:prstGeom>
            </p:spPr>
          </p:pic>
          <p:sp>
            <p:nvSpPr>
              <p:cNvPr id="10" name="5-Point Star 9"/>
              <p:cNvSpPr>
                <a:spLocks noChangeAspect="1"/>
              </p:cNvSpPr>
              <p:nvPr/>
            </p:nvSpPr>
            <p:spPr>
              <a:xfrm>
                <a:off x="2454573" y="5393653"/>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11" name="5-Point Star 10"/>
              <p:cNvSpPr>
                <a:spLocks noChangeAspect="1"/>
              </p:cNvSpPr>
              <p:nvPr/>
            </p:nvSpPr>
            <p:spPr>
              <a:xfrm>
                <a:off x="3448962" y="5160790"/>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12" name="5-Point Star 11"/>
              <p:cNvSpPr>
                <a:spLocks noChangeAspect="1"/>
              </p:cNvSpPr>
              <p:nvPr/>
            </p:nvSpPr>
            <p:spPr>
              <a:xfrm>
                <a:off x="6013161" y="4799506"/>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13" name="5-Point Star 12"/>
              <p:cNvSpPr>
                <a:spLocks noChangeAspect="1"/>
              </p:cNvSpPr>
              <p:nvPr/>
            </p:nvSpPr>
            <p:spPr>
              <a:xfrm>
                <a:off x="6151290" y="5251555"/>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14" name="5-Point Star 13"/>
              <p:cNvSpPr>
                <a:spLocks noChangeAspect="1"/>
              </p:cNvSpPr>
              <p:nvPr/>
            </p:nvSpPr>
            <p:spPr>
              <a:xfrm>
                <a:off x="5009610" y="4538105"/>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15" name="Oval 14"/>
              <p:cNvSpPr/>
              <p:nvPr/>
            </p:nvSpPr>
            <p:spPr>
              <a:xfrm>
                <a:off x="4666543" y="4294946"/>
                <a:ext cx="2254783" cy="1583850"/>
              </a:xfrm>
              <a:prstGeom prst="ellipse">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2164537" y="4889594"/>
                <a:ext cx="1945447" cy="1198677"/>
              </a:xfrm>
              <a:prstGeom prst="ellipse">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extBox 6"/>
            <p:cNvSpPr txBox="1"/>
            <p:nvPr/>
          </p:nvSpPr>
          <p:spPr>
            <a:xfrm>
              <a:off x="2238659" y="2969828"/>
              <a:ext cx="508560" cy="281150"/>
            </a:xfrm>
            <a:prstGeom prst="rect">
              <a:avLst/>
            </a:prstGeom>
            <a:noFill/>
          </p:spPr>
          <p:txBody>
            <a:bodyPr wrap="none" rtlCol="0">
              <a:spAutoFit/>
            </a:bodyPr>
            <a:lstStyle/>
            <a:p>
              <a:pPr algn="ctr"/>
              <a:r>
                <a:rPr lang="en-US" sz="2400" dirty="0" smtClean="0"/>
                <a:t>West</a:t>
              </a:r>
              <a:endParaRPr lang="en-US" sz="2400" dirty="0"/>
            </a:p>
          </p:txBody>
        </p:sp>
        <p:sp>
          <p:nvSpPr>
            <p:cNvPr id="8" name="TextBox 7"/>
            <p:cNvSpPr txBox="1"/>
            <p:nvPr/>
          </p:nvSpPr>
          <p:spPr>
            <a:xfrm>
              <a:off x="3935190" y="2593394"/>
              <a:ext cx="429852" cy="281150"/>
            </a:xfrm>
            <a:prstGeom prst="rect">
              <a:avLst/>
            </a:prstGeom>
            <a:noFill/>
          </p:spPr>
          <p:txBody>
            <a:bodyPr wrap="none" rtlCol="0">
              <a:spAutoFit/>
            </a:bodyPr>
            <a:lstStyle/>
            <a:p>
              <a:pPr algn="ctr"/>
              <a:r>
                <a:rPr lang="en-US" sz="2400" dirty="0" smtClean="0"/>
                <a:t>East</a:t>
              </a:r>
              <a:endParaRPr lang="en-US" sz="2400" dirty="0"/>
            </a:p>
          </p:txBody>
        </p:sp>
      </p:grpSp>
    </p:spTree>
    <p:extLst>
      <p:ext uri="{BB962C8B-B14F-4D97-AF65-F5344CB8AC3E}">
        <p14:creationId xmlns:p14="http://schemas.microsoft.com/office/powerpoint/2010/main" val="134676625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300" y="1125360"/>
            <a:ext cx="8229600" cy="1143000"/>
          </a:xfrm>
        </p:spPr>
        <p:txBody>
          <a:bodyPr>
            <a:normAutofit/>
          </a:bodyPr>
          <a:lstStyle/>
          <a:p>
            <a:r>
              <a:rPr lang="en-US" sz="3600" dirty="0" smtClean="0"/>
              <a:t>Mediterranean Tree-Ring Data Used</a:t>
            </a:r>
            <a:endParaRPr lang="en-US" sz="3600" dirty="0"/>
          </a:p>
        </p:txBody>
      </p:sp>
      <p:sp>
        <p:nvSpPr>
          <p:cNvPr id="3" name="Content Placeholder 2"/>
          <p:cNvSpPr>
            <a:spLocks noGrp="1"/>
          </p:cNvSpPr>
          <p:nvPr>
            <p:ph idx="1"/>
          </p:nvPr>
        </p:nvSpPr>
        <p:spPr>
          <a:xfrm>
            <a:off x="275549" y="2103444"/>
            <a:ext cx="8589909" cy="4525963"/>
          </a:xfrm>
        </p:spPr>
        <p:txBody>
          <a:bodyPr>
            <a:normAutofit/>
          </a:bodyPr>
          <a:lstStyle/>
          <a:p>
            <a:r>
              <a:rPr lang="en-US" sz="2400" dirty="0" smtClean="0"/>
              <a:t>Morocco</a:t>
            </a:r>
            <a:r>
              <a:rPr lang="en-US" sz="2400" dirty="0"/>
              <a:t> – </a:t>
            </a:r>
            <a:r>
              <a:rPr lang="en-US" sz="2400" dirty="0" smtClean="0"/>
              <a:t>Atlas Cedar (</a:t>
            </a:r>
            <a:r>
              <a:rPr lang="en-US" sz="2400" i="1" dirty="0" err="1" smtClean="0"/>
              <a:t>Cedrus</a:t>
            </a:r>
            <a:r>
              <a:rPr lang="en-US" sz="2400" i="1" dirty="0" smtClean="0"/>
              <a:t> </a:t>
            </a:r>
            <a:r>
              <a:rPr lang="en-US" sz="2400" i="1" dirty="0" err="1" smtClean="0"/>
              <a:t>atlantica</a:t>
            </a:r>
            <a:r>
              <a:rPr lang="en-US" sz="2400" dirty="0" smtClean="0"/>
              <a:t>):  883-2011 C.E.</a:t>
            </a:r>
          </a:p>
          <a:p>
            <a:r>
              <a:rPr lang="en-US" sz="2400" dirty="0" smtClean="0"/>
              <a:t>Algeria</a:t>
            </a:r>
            <a:r>
              <a:rPr lang="en-US" sz="2400" dirty="0"/>
              <a:t> – </a:t>
            </a:r>
            <a:r>
              <a:rPr lang="en-US" sz="2400" dirty="0" smtClean="0"/>
              <a:t>Atlas </a:t>
            </a:r>
            <a:r>
              <a:rPr lang="en-US" sz="2400" dirty="0"/>
              <a:t>Cedar (</a:t>
            </a:r>
            <a:r>
              <a:rPr lang="en-US" sz="2400" i="1" dirty="0" err="1"/>
              <a:t>Cedrus</a:t>
            </a:r>
            <a:r>
              <a:rPr lang="en-US" sz="2400" i="1" dirty="0"/>
              <a:t> </a:t>
            </a:r>
            <a:r>
              <a:rPr lang="en-US" sz="2400" i="1" dirty="0" err="1"/>
              <a:t>atlantica</a:t>
            </a:r>
            <a:r>
              <a:rPr lang="en-US" sz="2400" dirty="0" smtClean="0"/>
              <a:t>):  912-2012 C.E.</a:t>
            </a:r>
          </a:p>
          <a:p>
            <a:r>
              <a:rPr lang="en-US" sz="2400" dirty="0" smtClean="0"/>
              <a:t>Turkey – Greek Juniper (</a:t>
            </a:r>
            <a:r>
              <a:rPr lang="en-US" sz="2400" i="1" dirty="0" err="1" smtClean="0"/>
              <a:t>Juniperus</a:t>
            </a:r>
            <a:r>
              <a:rPr lang="en-US" sz="2400" i="1" dirty="0" smtClean="0"/>
              <a:t> </a:t>
            </a:r>
            <a:r>
              <a:rPr lang="en-US" sz="2400" i="1" dirty="0" err="1" smtClean="0"/>
              <a:t>excelsa</a:t>
            </a:r>
            <a:r>
              <a:rPr lang="en-US" sz="2400" dirty="0" smtClean="0"/>
              <a:t>):  1017-2011 C.E.</a:t>
            </a:r>
          </a:p>
          <a:p>
            <a:r>
              <a:rPr lang="en-US" sz="2400" dirty="0" smtClean="0"/>
              <a:t>Greece-Turkey-Cyprus – Black Pine (</a:t>
            </a:r>
            <a:r>
              <a:rPr lang="en-US" sz="2400" i="1" dirty="0" err="1" smtClean="0"/>
              <a:t>Pinus</a:t>
            </a:r>
            <a:r>
              <a:rPr lang="en-US" sz="2400" i="1" dirty="0" smtClean="0"/>
              <a:t> </a:t>
            </a:r>
            <a:r>
              <a:rPr lang="en-US" sz="2400" i="1" dirty="0" err="1" smtClean="0"/>
              <a:t>nigra</a:t>
            </a:r>
            <a:r>
              <a:rPr lang="en-US" sz="2400" dirty="0" smtClean="0"/>
              <a:t>):  1099-2010 C.E.</a:t>
            </a:r>
          </a:p>
          <a:p>
            <a:endParaRPr lang="en-US" sz="2400" dirty="0"/>
          </a:p>
          <a:p>
            <a:pPr>
              <a:spcBef>
                <a:spcPts val="0"/>
              </a:spcBef>
            </a:pPr>
            <a:r>
              <a:rPr lang="en-US" sz="2400" dirty="0" smtClean="0"/>
              <a:t>All chronologies developed using signal-free standardization based on opt 1 negative exponential or linear </a:t>
            </a:r>
            <a:r>
              <a:rPr lang="en-US" sz="2400" dirty="0" err="1" smtClean="0"/>
              <a:t>detrending</a:t>
            </a:r>
            <a:r>
              <a:rPr lang="en-US" sz="2400" dirty="0" smtClean="0"/>
              <a:t>.</a:t>
            </a:r>
          </a:p>
          <a:p>
            <a:r>
              <a:rPr lang="en-US" sz="2400" dirty="0" smtClean="0"/>
              <a:t>All chronologies variance stabilized using running RBAR method.</a:t>
            </a:r>
          </a:p>
          <a:p>
            <a:r>
              <a:rPr lang="en-US" sz="2400" dirty="0" smtClean="0"/>
              <a:t>All chronologies used only for periods with EPS&gt;0.85.</a:t>
            </a:r>
          </a:p>
          <a:p>
            <a:r>
              <a:rPr lang="en-US" sz="2400" dirty="0" smtClean="0"/>
              <a:t>All chronologies tested for moisture sensitivity (</a:t>
            </a:r>
            <a:r>
              <a:rPr lang="en-US" sz="2400" dirty="0" err="1" smtClean="0"/>
              <a:t>scPDSI</a:t>
            </a:r>
            <a:r>
              <a:rPr lang="en-US" sz="2400" dirty="0" smtClean="0"/>
              <a:t>, SPEI12).</a:t>
            </a:r>
            <a:endParaRPr lang="en-US" sz="2400" dirty="0"/>
          </a:p>
          <a:p>
            <a:endParaRPr lang="en-US" sz="2400" dirty="0"/>
          </a:p>
        </p:txBody>
      </p:sp>
      <p:pic>
        <p:nvPicPr>
          <p:cNvPr id="4" name="Picture 3" descr="CedrusAtlantic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524000" cy="1143000"/>
          </a:xfrm>
          <a:prstGeom prst="rect">
            <a:avLst/>
          </a:prstGeom>
        </p:spPr>
      </p:pic>
      <p:pic>
        <p:nvPicPr>
          <p:cNvPr id="5" name="Picture 4" descr="Juniperus_excelsa_Antalya_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4254" y="-2"/>
            <a:ext cx="1517748" cy="1142995"/>
          </a:xfrm>
          <a:prstGeom prst="rect">
            <a:avLst/>
          </a:prstGeom>
        </p:spPr>
      </p:pic>
      <p:pic>
        <p:nvPicPr>
          <p:cNvPr id="6" name="Picture 5" descr="800px-0_Bavella_Zonza_3JP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1829" y="0"/>
            <a:ext cx="1712360" cy="1143000"/>
          </a:xfrm>
          <a:prstGeom prst="rect">
            <a:avLst/>
          </a:prstGeom>
        </p:spPr>
      </p:pic>
    </p:spTree>
    <p:extLst>
      <p:ext uri="{BB962C8B-B14F-4D97-AF65-F5344CB8AC3E}">
        <p14:creationId xmlns:p14="http://schemas.microsoft.com/office/powerpoint/2010/main" val="10340986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rocco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97" y="0"/>
            <a:ext cx="8875059" cy="6858000"/>
          </a:xfrm>
          <a:prstGeom prst="rect">
            <a:avLst/>
          </a:prstGeom>
        </p:spPr>
      </p:pic>
      <p:sp>
        <p:nvSpPr>
          <p:cNvPr id="3" name="TextBox 2"/>
          <p:cNvSpPr txBox="1"/>
          <p:nvPr/>
        </p:nvSpPr>
        <p:spPr>
          <a:xfrm>
            <a:off x="1500616" y="271213"/>
            <a:ext cx="6101250" cy="400110"/>
          </a:xfrm>
          <a:prstGeom prst="rect">
            <a:avLst/>
          </a:prstGeom>
          <a:solidFill>
            <a:schemeClr val="bg1"/>
          </a:solidFill>
        </p:spPr>
        <p:txBody>
          <a:bodyPr wrap="none" rtlCol="0">
            <a:spAutoFit/>
          </a:bodyPr>
          <a:lstStyle/>
          <a:p>
            <a:pPr algn="ctr"/>
            <a:r>
              <a:rPr lang="en-US" sz="2000" dirty="0">
                <a:latin typeface="Helvetica"/>
                <a:cs typeface="Helvetica"/>
              </a:rPr>
              <a:t>Morocco Regional CDAT </a:t>
            </a:r>
            <a:r>
              <a:rPr lang="en-US" sz="2000" dirty="0" smtClean="0">
                <a:latin typeface="Helvetica"/>
                <a:cs typeface="Helvetica"/>
              </a:rPr>
              <a:t>Chronology since 1100 CE</a:t>
            </a:r>
            <a:endParaRPr lang="en-US" sz="2000" dirty="0">
              <a:latin typeface="Helvetica"/>
              <a:cs typeface="Helvetica"/>
            </a:endParaRPr>
          </a:p>
        </p:txBody>
      </p:sp>
    </p:spTree>
    <p:extLst>
      <p:ext uri="{BB962C8B-B14F-4D97-AF65-F5344CB8AC3E}">
        <p14:creationId xmlns:p14="http://schemas.microsoft.com/office/powerpoint/2010/main" val="400107598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orocco_CDAT_MJJ_scPDSI.pdf"/>
          <p:cNvPicPr>
            <a:picLocks noChangeAspect="1"/>
          </p:cNvPicPr>
          <p:nvPr/>
        </p:nvPicPr>
        <p:blipFill rotWithShape="1">
          <a:blip r:embed="rId2">
            <a:extLst>
              <a:ext uri="{28A0092B-C50C-407E-A947-70E740481C1C}">
                <a14:useLocalDpi xmlns:a14="http://schemas.microsoft.com/office/drawing/2010/main" val="0"/>
              </a:ext>
            </a:extLst>
          </a:blip>
          <a:srcRect l="14824" r="16463" b="6751"/>
          <a:stretch/>
        </p:blipFill>
        <p:spPr>
          <a:xfrm>
            <a:off x="548105" y="1497255"/>
            <a:ext cx="3769896" cy="3953256"/>
          </a:xfrm>
          <a:prstGeom prst="rect">
            <a:avLst/>
          </a:prstGeom>
        </p:spPr>
      </p:pic>
      <p:pic>
        <p:nvPicPr>
          <p:cNvPr id="7" name="Picture 6" descr="Morocco_CDAT_MJJ_SPEI12.pdf"/>
          <p:cNvPicPr>
            <a:picLocks noChangeAspect="1"/>
          </p:cNvPicPr>
          <p:nvPr/>
        </p:nvPicPr>
        <p:blipFill rotWithShape="1">
          <a:blip r:embed="rId3">
            <a:extLst>
              <a:ext uri="{28A0092B-C50C-407E-A947-70E740481C1C}">
                <a14:useLocalDpi xmlns:a14="http://schemas.microsoft.com/office/drawing/2010/main" val="0"/>
              </a:ext>
            </a:extLst>
          </a:blip>
          <a:srcRect l="15307" r="4040" b="6751"/>
          <a:stretch/>
        </p:blipFill>
        <p:spPr>
          <a:xfrm>
            <a:off x="4451684" y="1497254"/>
            <a:ext cx="4424948" cy="3953257"/>
          </a:xfrm>
          <a:prstGeom prst="rect">
            <a:avLst/>
          </a:prstGeom>
        </p:spPr>
      </p:pic>
      <p:sp>
        <p:nvSpPr>
          <p:cNvPr id="13" name="TextBox 12"/>
          <p:cNvSpPr txBox="1"/>
          <p:nvPr/>
        </p:nvSpPr>
        <p:spPr>
          <a:xfrm>
            <a:off x="845954" y="654637"/>
            <a:ext cx="7386607" cy="461665"/>
          </a:xfrm>
          <a:prstGeom prst="rect">
            <a:avLst/>
          </a:prstGeom>
          <a:noFill/>
        </p:spPr>
        <p:txBody>
          <a:bodyPr wrap="none" rtlCol="0">
            <a:spAutoFit/>
          </a:bodyPr>
          <a:lstStyle/>
          <a:p>
            <a:pPr algn="ctr"/>
            <a:r>
              <a:rPr lang="en-US" sz="2400" dirty="0"/>
              <a:t>Morocco Regional CDAT Climate Correlations: </a:t>
            </a:r>
            <a:r>
              <a:rPr lang="en-US" sz="2400" dirty="0" smtClean="0"/>
              <a:t> 1901</a:t>
            </a:r>
            <a:r>
              <a:rPr lang="en-US" sz="2400" dirty="0"/>
              <a:t>-2009</a:t>
            </a:r>
          </a:p>
        </p:txBody>
      </p:sp>
      <p:sp>
        <p:nvSpPr>
          <p:cNvPr id="14" name="TextBox 13"/>
          <p:cNvSpPr txBox="1"/>
          <p:nvPr/>
        </p:nvSpPr>
        <p:spPr>
          <a:xfrm>
            <a:off x="1421561" y="118839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15" name="Rectangle 14"/>
          <p:cNvSpPr/>
          <p:nvPr/>
        </p:nvSpPr>
        <p:spPr>
          <a:xfrm>
            <a:off x="5229416" y="118839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sp>
        <p:nvSpPr>
          <p:cNvPr id="2" name="5-Point Star 1"/>
          <p:cNvSpPr>
            <a:spLocks noChangeAspect="1"/>
          </p:cNvSpPr>
          <p:nvPr/>
        </p:nvSpPr>
        <p:spPr>
          <a:xfrm>
            <a:off x="1210015" y="4636901"/>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5-Point Star 8"/>
          <p:cNvSpPr>
            <a:spLocks noChangeAspect="1"/>
          </p:cNvSpPr>
          <p:nvPr/>
        </p:nvSpPr>
        <p:spPr>
          <a:xfrm>
            <a:off x="5091156" y="4636901"/>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124815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2557308" y="2947656"/>
            <a:ext cx="3988432" cy="3657600"/>
            <a:chOff x="1495563" y="1084438"/>
            <a:chExt cx="3988432" cy="3657600"/>
          </a:xfrm>
        </p:grpSpPr>
        <p:grpSp>
          <p:nvGrpSpPr>
            <p:cNvPr id="14" name="Group 13"/>
            <p:cNvGrpSpPr>
              <a:grpSpLocks noChangeAspect="1"/>
            </p:cNvGrpSpPr>
            <p:nvPr/>
          </p:nvGrpSpPr>
          <p:grpSpPr>
            <a:xfrm>
              <a:off x="1495563" y="1084438"/>
              <a:ext cx="3988432" cy="3657600"/>
              <a:chOff x="1495563" y="1084438"/>
              <a:chExt cx="6549234" cy="6005989"/>
            </a:xfrm>
          </p:grpSpPr>
          <p:pic>
            <p:nvPicPr>
              <p:cNvPr id="4" name="Picture 3" descr="Morocco_CDAT_MJJ_scPDSI.pdf"/>
              <p:cNvPicPr>
                <a:picLocks noChangeAspect="1"/>
              </p:cNvPicPr>
              <p:nvPr/>
            </p:nvPicPr>
            <p:blipFill rotWithShape="1">
              <a:blip r:embed="rId2">
                <a:extLst>
                  <a:ext uri="{28A0092B-C50C-407E-A947-70E740481C1C}">
                    <a14:useLocalDpi xmlns:a14="http://schemas.microsoft.com/office/drawing/2010/main" val="0"/>
                  </a:ext>
                </a:extLst>
              </a:blip>
              <a:srcRect l="16224" t="11235" r="16103" b="8452"/>
              <a:stretch/>
            </p:blipFill>
            <p:spPr>
              <a:xfrm>
                <a:off x="1495563" y="1084438"/>
                <a:ext cx="6549234" cy="6005989"/>
              </a:xfrm>
              <a:prstGeom prst="rect">
                <a:avLst/>
              </a:prstGeom>
            </p:spPr>
          </p:pic>
          <p:sp>
            <p:nvSpPr>
              <p:cNvPr id="2" name="5-Point Star 1"/>
              <p:cNvSpPr>
                <a:spLocks noChangeAspect="1"/>
              </p:cNvSpPr>
              <p:nvPr/>
            </p:nvSpPr>
            <p:spPr>
              <a:xfrm>
                <a:off x="2454573" y="5393653"/>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5" name="5-Point Star 4"/>
              <p:cNvSpPr>
                <a:spLocks noChangeAspect="1"/>
              </p:cNvSpPr>
              <p:nvPr/>
            </p:nvSpPr>
            <p:spPr>
              <a:xfrm>
                <a:off x="3448962" y="5160790"/>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6" name="5-Point Star 5"/>
              <p:cNvSpPr>
                <a:spLocks noChangeAspect="1"/>
              </p:cNvSpPr>
              <p:nvPr/>
            </p:nvSpPr>
            <p:spPr>
              <a:xfrm>
                <a:off x="6013161" y="4799506"/>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7" name="5-Point Star 6"/>
              <p:cNvSpPr>
                <a:spLocks noChangeAspect="1"/>
              </p:cNvSpPr>
              <p:nvPr/>
            </p:nvSpPr>
            <p:spPr>
              <a:xfrm>
                <a:off x="6151290" y="5251555"/>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8" name="5-Point Star 7"/>
              <p:cNvSpPr>
                <a:spLocks noChangeAspect="1"/>
              </p:cNvSpPr>
              <p:nvPr/>
            </p:nvSpPr>
            <p:spPr>
              <a:xfrm>
                <a:off x="5009610" y="4538105"/>
                <a:ext cx="365759" cy="365759"/>
              </a:xfrm>
              <a:prstGeom prst="star5">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ffectLst>
                    <a:glow rad="63500">
                      <a:schemeClr val="accent1">
                        <a:satMod val="175000"/>
                        <a:alpha val="40000"/>
                      </a:schemeClr>
                    </a:glow>
                  </a:effectLst>
                </a:endParaRPr>
              </a:p>
            </p:txBody>
          </p:sp>
          <p:sp>
            <p:nvSpPr>
              <p:cNvPr id="3" name="Oval 2"/>
              <p:cNvSpPr/>
              <p:nvPr/>
            </p:nvSpPr>
            <p:spPr>
              <a:xfrm>
                <a:off x="4666543" y="4294946"/>
                <a:ext cx="2254783" cy="1583850"/>
              </a:xfrm>
              <a:prstGeom prst="ellipse">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164537" y="4889594"/>
                <a:ext cx="1945447" cy="1198677"/>
              </a:xfrm>
              <a:prstGeom prst="ellipse">
                <a:avLst/>
              </a:prstGeom>
              <a:noFill/>
              <a:ln w="508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Box 9"/>
            <p:cNvSpPr txBox="1"/>
            <p:nvPr/>
          </p:nvSpPr>
          <p:spPr>
            <a:xfrm>
              <a:off x="2238659" y="2969828"/>
              <a:ext cx="508560" cy="281150"/>
            </a:xfrm>
            <a:prstGeom prst="rect">
              <a:avLst/>
            </a:prstGeom>
            <a:noFill/>
          </p:spPr>
          <p:txBody>
            <a:bodyPr wrap="none" rtlCol="0">
              <a:spAutoFit/>
            </a:bodyPr>
            <a:lstStyle/>
            <a:p>
              <a:pPr algn="ctr"/>
              <a:r>
                <a:rPr lang="en-US" sz="2400" dirty="0" smtClean="0"/>
                <a:t>West</a:t>
              </a:r>
              <a:endParaRPr lang="en-US" sz="2400" dirty="0"/>
            </a:p>
          </p:txBody>
        </p:sp>
        <p:sp>
          <p:nvSpPr>
            <p:cNvPr id="11" name="TextBox 10"/>
            <p:cNvSpPr txBox="1"/>
            <p:nvPr/>
          </p:nvSpPr>
          <p:spPr>
            <a:xfrm>
              <a:off x="3935190" y="2593394"/>
              <a:ext cx="429852" cy="281150"/>
            </a:xfrm>
            <a:prstGeom prst="rect">
              <a:avLst/>
            </a:prstGeom>
            <a:noFill/>
          </p:spPr>
          <p:txBody>
            <a:bodyPr wrap="none" rtlCol="0">
              <a:spAutoFit/>
            </a:bodyPr>
            <a:lstStyle/>
            <a:p>
              <a:pPr algn="ctr"/>
              <a:r>
                <a:rPr lang="en-US" sz="2400" dirty="0" smtClean="0"/>
                <a:t>East</a:t>
              </a:r>
              <a:endParaRPr lang="en-US" sz="2400" dirty="0"/>
            </a:p>
          </p:txBody>
        </p:sp>
      </p:grpSp>
      <p:sp>
        <p:nvSpPr>
          <p:cNvPr id="12" name="TextBox 11"/>
          <p:cNvSpPr txBox="1"/>
          <p:nvPr/>
        </p:nvSpPr>
        <p:spPr>
          <a:xfrm>
            <a:off x="390820" y="368602"/>
            <a:ext cx="8384251" cy="2431435"/>
          </a:xfrm>
          <a:prstGeom prst="rect">
            <a:avLst/>
          </a:prstGeom>
          <a:noFill/>
        </p:spPr>
        <p:txBody>
          <a:bodyPr wrap="none" rtlCol="0">
            <a:spAutoFit/>
          </a:bodyPr>
          <a:lstStyle/>
          <a:p>
            <a:pPr algn="ctr">
              <a:spcAft>
                <a:spcPts val="1200"/>
              </a:spcAft>
            </a:pPr>
            <a:r>
              <a:rPr lang="en-US" sz="2800" dirty="0" smtClean="0">
                <a:latin typeface="Helvetica"/>
                <a:cs typeface="Helvetica"/>
              </a:rPr>
              <a:t>I’ve changed the title a bit now to:</a:t>
            </a:r>
          </a:p>
          <a:p>
            <a:pPr algn="ctr"/>
            <a:r>
              <a:rPr lang="en-US" sz="2800" i="1" dirty="0" smtClean="0">
                <a:latin typeface="Helvetica"/>
                <a:cs typeface="Helvetica"/>
              </a:rPr>
              <a:t>“The East-West Mediterranean </a:t>
            </a:r>
            <a:r>
              <a:rPr lang="en-US" sz="2800" i="1" dirty="0" smtClean="0">
                <a:latin typeface="Helvetica"/>
                <a:cs typeface="Helvetica"/>
              </a:rPr>
              <a:t>Climate</a:t>
            </a:r>
            <a:r>
              <a:rPr lang="en-US" sz="2800" i="1" dirty="0" smtClean="0">
                <a:latin typeface="Helvetica"/>
                <a:cs typeface="Helvetica"/>
              </a:rPr>
              <a:t> </a:t>
            </a:r>
            <a:r>
              <a:rPr lang="en-US" sz="2800" i="1" dirty="0" smtClean="0">
                <a:latin typeface="Helvetica"/>
                <a:cs typeface="Helvetica"/>
              </a:rPr>
              <a:t>Dipole:</a:t>
            </a:r>
          </a:p>
          <a:p>
            <a:pPr algn="ctr">
              <a:spcAft>
                <a:spcPts val="1200"/>
              </a:spcAft>
            </a:pPr>
            <a:r>
              <a:rPr lang="en-US" sz="2800" i="1" dirty="0" smtClean="0">
                <a:latin typeface="Helvetica"/>
                <a:cs typeface="Helvetica"/>
              </a:rPr>
              <a:t>Multi-Decadal Phasing In Long Tree-Ring Records”</a:t>
            </a:r>
          </a:p>
          <a:p>
            <a:pPr algn="ctr"/>
            <a:r>
              <a:rPr lang="en-US" sz="2400" dirty="0" smtClean="0">
                <a:latin typeface="Helvetica"/>
                <a:cs typeface="Helvetica"/>
              </a:rPr>
              <a:t>Ed Cook, </a:t>
            </a:r>
            <a:r>
              <a:rPr lang="en-US" sz="2400" dirty="0" err="1" smtClean="0">
                <a:latin typeface="Helvetica"/>
                <a:cs typeface="Helvetica"/>
              </a:rPr>
              <a:t>Ramzi</a:t>
            </a:r>
            <a:r>
              <a:rPr lang="en-US" sz="2400" dirty="0" smtClean="0">
                <a:latin typeface="Helvetica"/>
                <a:cs typeface="Helvetica"/>
              </a:rPr>
              <a:t> </a:t>
            </a:r>
            <a:r>
              <a:rPr lang="en-US" sz="2400" dirty="0" err="1" smtClean="0">
                <a:latin typeface="Helvetica"/>
                <a:cs typeface="Helvetica"/>
              </a:rPr>
              <a:t>Touchan</a:t>
            </a:r>
            <a:r>
              <a:rPr lang="en-US" sz="2400" dirty="0" smtClean="0">
                <a:latin typeface="Helvetica"/>
                <a:cs typeface="Helvetica"/>
              </a:rPr>
              <a:t>, and Dave </a:t>
            </a:r>
            <a:r>
              <a:rPr lang="en-US" sz="2400" dirty="0" err="1" smtClean="0">
                <a:latin typeface="Helvetica"/>
                <a:cs typeface="Helvetica"/>
              </a:rPr>
              <a:t>Meko</a:t>
            </a:r>
            <a:endParaRPr lang="en-US" sz="2400" dirty="0" smtClean="0">
              <a:latin typeface="Helvetica"/>
              <a:cs typeface="Helvetica"/>
            </a:endParaRPr>
          </a:p>
          <a:p>
            <a:pPr algn="ctr"/>
            <a:r>
              <a:rPr lang="en-US" sz="2400" dirty="0" smtClean="0">
                <a:latin typeface="Helvetica"/>
                <a:cs typeface="Helvetica"/>
              </a:rPr>
              <a:t>Laboratory of Tree-Ring Research, March 12, 2014</a:t>
            </a:r>
          </a:p>
        </p:txBody>
      </p:sp>
    </p:spTree>
    <p:extLst>
      <p:ext uri="{BB962C8B-B14F-4D97-AF65-F5344CB8AC3E}">
        <p14:creationId xmlns:p14="http://schemas.microsoft.com/office/powerpoint/2010/main" val="200239890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lgeria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97" y="0"/>
            <a:ext cx="8875059" cy="6858000"/>
          </a:xfrm>
          <a:prstGeom prst="rect">
            <a:avLst/>
          </a:prstGeom>
        </p:spPr>
      </p:pic>
      <p:sp>
        <p:nvSpPr>
          <p:cNvPr id="3" name="TextBox 2"/>
          <p:cNvSpPr txBox="1"/>
          <p:nvPr/>
        </p:nvSpPr>
        <p:spPr>
          <a:xfrm>
            <a:off x="1592739" y="271213"/>
            <a:ext cx="5917004" cy="400110"/>
          </a:xfrm>
          <a:prstGeom prst="rect">
            <a:avLst/>
          </a:prstGeom>
          <a:solidFill>
            <a:schemeClr val="bg1"/>
          </a:solidFill>
        </p:spPr>
        <p:txBody>
          <a:bodyPr wrap="none" rtlCol="0">
            <a:spAutoFit/>
          </a:bodyPr>
          <a:lstStyle/>
          <a:p>
            <a:pPr algn="ctr"/>
            <a:r>
              <a:rPr lang="en-US" sz="2000" dirty="0" smtClean="0">
                <a:latin typeface="Helvetica"/>
                <a:cs typeface="Helvetica"/>
              </a:rPr>
              <a:t>Algeria</a:t>
            </a:r>
            <a:r>
              <a:rPr lang="en-US" sz="2000" dirty="0" smtClean="0">
                <a:latin typeface="Helvetica"/>
                <a:cs typeface="Helvetica"/>
              </a:rPr>
              <a:t> </a:t>
            </a:r>
            <a:r>
              <a:rPr lang="en-US" sz="2000" dirty="0">
                <a:latin typeface="Helvetica"/>
                <a:cs typeface="Helvetica"/>
              </a:rPr>
              <a:t>Regional CDAT </a:t>
            </a:r>
            <a:r>
              <a:rPr lang="en-US" sz="2000" dirty="0" smtClean="0">
                <a:latin typeface="Helvetica"/>
                <a:cs typeface="Helvetica"/>
              </a:rPr>
              <a:t>Chronology since 1100 CE</a:t>
            </a:r>
            <a:endParaRPr lang="en-US" sz="2000" dirty="0">
              <a:latin typeface="Helvetica"/>
              <a:cs typeface="Helvetica"/>
            </a:endParaRPr>
          </a:p>
        </p:txBody>
      </p:sp>
    </p:spTree>
    <p:extLst>
      <p:ext uri="{BB962C8B-B14F-4D97-AF65-F5344CB8AC3E}">
        <p14:creationId xmlns:p14="http://schemas.microsoft.com/office/powerpoint/2010/main" val="106354652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lgeria_CDAT_MJJ_scPDSI.pdf"/>
          <p:cNvPicPr>
            <a:picLocks noChangeAspect="1"/>
          </p:cNvPicPr>
          <p:nvPr/>
        </p:nvPicPr>
        <p:blipFill rotWithShape="1">
          <a:blip r:embed="rId2">
            <a:extLst>
              <a:ext uri="{28A0092B-C50C-407E-A947-70E740481C1C}">
                <a14:useLocalDpi xmlns:a14="http://schemas.microsoft.com/office/drawing/2010/main" val="0"/>
              </a:ext>
            </a:extLst>
          </a:blip>
          <a:srcRect l="15082" r="14987" b="7143"/>
          <a:stretch/>
        </p:blipFill>
        <p:spPr>
          <a:xfrm>
            <a:off x="561474" y="1500463"/>
            <a:ext cx="3836738" cy="3936680"/>
          </a:xfrm>
          <a:prstGeom prst="rect">
            <a:avLst/>
          </a:prstGeom>
        </p:spPr>
      </p:pic>
      <p:pic>
        <p:nvPicPr>
          <p:cNvPr id="5" name="Picture 4" descr="Algeria_CDAT_MJJ_SPEI12.pdf"/>
          <p:cNvPicPr>
            <a:picLocks noChangeAspect="1"/>
          </p:cNvPicPr>
          <p:nvPr/>
        </p:nvPicPr>
        <p:blipFill rotWithShape="1">
          <a:blip r:embed="rId3">
            <a:extLst>
              <a:ext uri="{28A0092B-C50C-407E-A947-70E740481C1C}">
                <a14:useLocalDpi xmlns:a14="http://schemas.microsoft.com/office/drawing/2010/main" val="0"/>
              </a:ext>
            </a:extLst>
          </a:blip>
          <a:srcRect l="14400" r="3973" b="7143"/>
          <a:stretch/>
        </p:blipFill>
        <p:spPr>
          <a:xfrm>
            <a:off x="4398211" y="1500462"/>
            <a:ext cx="4478421" cy="3936681"/>
          </a:xfrm>
          <a:prstGeom prst="rect">
            <a:avLst/>
          </a:prstGeom>
        </p:spPr>
      </p:pic>
      <p:grpSp>
        <p:nvGrpSpPr>
          <p:cNvPr id="6" name="Group 5"/>
          <p:cNvGrpSpPr/>
          <p:nvPr/>
        </p:nvGrpSpPr>
        <p:grpSpPr>
          <a:xfrm>
            <a:off x="968734" y="654637"/>
            <a:ext cx="7141047" cy="903086"/>
            <a:chOff x="1015342" y="538127"/>
            <a:chExt cx="7141047" cy="903086"/>
          </a:xfrm>
        </p:grpSpPr>
        <p:sp>
          <p:nvSpPr>
            <p:cNvPr id="7" name="TextBox 6"/>
            <p:cNvSpPr txBox="1"/>
            <p:nvPr/>
          </p:nvSpPr>
          <p:spPr>
            <a:xfrm>
              <a:off x="1015342" y="538127"/>
              <a:ext cx="7141047" cy="461665"/>
            </a:xfrm>
            <a:prstGeom prst="rect">
              <a:avLst/>
            </a:prstGeom>
            <a:noFill/>
          </p:spPr>
          <p:txBody>
            <a:bodyPr wrap="none" rtlCol="0">
              <a:spAutoFit/>
            </a:bodyPr>
            <a:lstStyle/>
            <a:p>
              <a:pPr algn="ctr"/>
              <a:r>
                <a:rPr lang="en-US" sz="2400" dirty="0" smtClean="0"/>
                <a:t>Algeria </a:t>
              </a:r>
              <a:r>
                <a:rPr lang="en-US" sz="2400" dirty="0"/>
                <a:t>Regional CDAT Climate Correlations: </a:t>
              </a:r>
              <a:r>
                <a:rPr lang="en-US" sz="2400" dirty="0" smtClean="0"/>
                <a:t> 1901</a:t>
              </a:r>
              <a:r>
                <a:rPr lang="en-US" sz="2400" dirty="0"/>
                <a:t>-2009</a:t>
              </a:r>
            </a:p>
          </p:txBody>
        </p:sp>
        <p:sp>
          <p:nvSpPr>
            <p:cNvPr id="8" name="TextBox 7"/>
            <p:cNvSpPr txBox="1"/>
            <p:nvPr/>
          </p:nvSpPr>
          <p:spPr>
            <a:xfrm>
              <a:off x="1468169" y="107188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9" name="Rectangle 8"/>
            <p:cNvSpPr/>
            <p:nvPr/>
          </p:nvSpPr>
          <p:spPr>
            <a:xfrm>
              <a:off x="5276024" y="107188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grpSp>
      <p:sp>
        <p:nvSpPr>
          <p:cNvPr id="10" name="5-Point Star 9"/>
          <p:cNvSpPr>
            <a:spLocks noChangeAspect="1"/>
          </p:cNvSpPr>
          <p:nvPr/>
        </p:nvSpPr>
        <p:spPr>
          <a:xfrm>
            <a:off x="1844955" y="4529063"/>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5-Point Star 10"/>
          <p:cNvSpPr>
            <a:spLocks noChangeAspect="1"/>
          </p:cNvSpPr>
          <p:nvPr/>
        </p:nvSpPr>
        <p:spPr>
          <a:xfrm>
            <a:off x="5726096" y="4529063"/>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015459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urkey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97" y="0"/>
            <a:ext cx="8875059" cy="6858000"/>
          </a:xfrm>
          <a:prstGeom prst="rect">
            <a:avLst/>
          </a:prstGeom>
        </p:spPr>
      </p:pic>
      <p:sp>
        <p:nvSpPr>
          <p:cNvPr id="3" name="TextBox 2"/>
          <p:cNvSpPr txBox="1"/>
          <p:nvPr/>
        </p:nvSpPr>
        <p:spPr>
          <a:xfrm>
            <a:off x="1614705" y="271213"/>
            <a:ext cx="5873072" cy="400110"/>
          </a:xfrm>
          <a:prstGeom prst="rect">
            <a:avLst/>
          </a:prstGeom>
          <a:solidFill>
            <a:schemeClr val="bg1"/>
          </a:solidFill>
        </p:spPr>
        <p:txBody>
          <a:bodyPr wrap="none" rtlCol="0">
            <a:spAutoFit/>
          </a:bodyPr>
          <a:lstStyle/>
          <a:p>
            <a:pPr algn="ctr"/>
            <a:r>
              <a:rPr lang="en-US" sz="2000" dirty="0" smtClean="0">
                <a:latin typeface="Helvetica"/>
                <a:cs typeface="Helvetica"/>
              </a:rPr>
              <a:t>Turkey</a:t>
            </a:r>
            <a:r>
              <a:rPr lang="en-US" sz="2000" dirty="0" smtClean="0">
                <a:latin typeface="Helvetica"/>
                <a:cs typeface="Helvetica"/>
              </a:rPr>
              <a:t> </a:t>
            </a:r>
            <a:r>
              <a:rPr lang="en-US" sz="2000" dirty="0">
                <a:latin typeface="Helvetica"/>
                <a:cs typeface="Helvetica"/>
              </a:rPr>
              <a:t>Regional </a:t>
            </a:r>
            <a:r>
              <a:rPr lang="en-US" sz="2000" dirty="0" smtClean="0">
                <a:latin typeface="Helvetica"/>
                <a:cs typeface="Helvetica"/>
              </a:rPr>
              <a:t>JUEX Chronology since 1100 CE</a:t>
            </a:r>
            <a:endParaRPr lang="en-US" sz="2000" dirty="0">
              <a:latin typeface="Helvetica"/>
              <a:cs typeface="Helvetica"/>
            </a:endParaRPr>
          </a:p>
        </p:txBody>
      </p:sp>
    </p:spTree>
    <p:extLst>
      <p:ext uri="{BB962C8B-B14F-4D97-AF65-F5344CB8AC3E}">
        <p14:creationId xmlns:p14="http://schemas.microsoft.com/office/powerpoint/2010/main" val="206277016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urkey_JUEX_MJJ_scPDSI.pdf"/>
          <p:cNvPicPr>
            <a:picLocks noChangeAspect="1"/>
          </p:cNvPicPr>
          <p:nvPr/>
        </p:nvPicPr>
        <p:blipFill rotWithShape="1">
          <a:blip r:embed="rId2">
            <a:extLst>
              <a:ext uri="{28A0092B-C50C-407E-A947-70E740481C1C}">
                <a14:useLocalDpi xmlns:a14="http://schemas.microsoft.com/office/drawing/2010/main" val="0"/>
              </a:ext>
            </a:extLst>
          </a:blip>
          <a:srcRect l="14336" r="15244" b="6121"/>
          <a:stretch/>
        </p:blipFill>
        <p:spPr>
          <a:xfrm>
            <a:off x="521368" y="1497254"/>
            <a:ext cx="3863474" cy="3979993"/>
          </a:xfrm>
          <a:prstGeom prst="rect">
            <a:avLst/>
          </a:prstGeom>
        </p:spPr>
      </p:pic>
      <p:pic>
        <p:nvPicPr>
          <p:cNvPr id="6" name="Picture 5" descr="Turkey_JUEX_MJJ_SPEI12.pdf"/>
          <p:cNvPicPr>
            <a:picLocks noChangeAspect="1"/>
          </p:cNvPicPr>
          <p:nvPr/>
        </p:nvPicPr>
        <p:blipFill rotWithShape="1">
          <a:blip r:embed="rId3">
            <a:extLst>
              <a:ext uri="{28A0092B-C50C-407E-A947-70E740481C1C}">
                <a14:useLocalDpi xmlns:a14="http://schemas.microsoft.com/office/drawing/2010/main" val="0"/>
              </a:ext>
            </a:extLst>
          </a:blip>
          <a:srcRect l="14089" r="4040" b="6121"/>
          <a:stretch/>
        </p:blipFill>
        <p:spPr>
          <a:xfrm>
            <a:off x="4384842" y="1497254"/>
            <a:ext cx="4491790" cy="3979993"/>
          </a:xfrm>
          <a:prstGeom prst="rect">
            <a:avLst/>
          </a:prstGeom>
        </p:spPr>
      </p:pic>
      <p:grpSp>
        <p:nvGrpSpPr>
          <p:cNvPr id="5" name="Group 4"/>
          <p:cNvGrpSpPr/>
          <p:nvPr/>
        </p:nvGrpSpPr>
        <p:grpSpPr>
          <a:xfrm>
            <a:off x="1017050" y="654637"/>
            <a:ext cx="7044416" cy="903086"/>
            <a:chOff x="1063658" y="538127"/>
            <a:chExt cx="7044416" cy="903086"/>
          </a:xfrm>
        </p:grpSpPr>
        <p:sp>
          <p:nvSpPr>
            <p:cNvPr id="7" name="TextBox 6"/>
            <p:cNvSpPr txBox="1"/>
            <p:nvPr/>
          </p:nvSpPr>
          <p:spPr>
            <a:xfrm>
              <a:off x="1063658" y="538127"/>
              <a:ext cx="7044416" cy="461665"/>
            </a:xfrm>
            <a:prstGeom prst="rect">
              <a:avLst/>
            </a:prstGeom>
            <a:noFill/>
          </p:spPr>
          <p:txBody>
            <a:bodyPr wrap="none" rtlCol="0">
              <a:spAutoFit/>
            </a:bodyPr>
            <a:lstStyle/>
            <a:p>
              <a:pPr algn="ctr"/>
              <a:r>
                <a:rPr lang="en-US" sz="2400" dirty="0" smtClean="0"/>
                <a:t>Turkey </a:t>
              </a:r>
              <a:r>
                <a:rPr lang="en-US" sz="2400" dirty="0"/>
                <a:t>Regional </a:t>
              </a:r>
              <a:r>
                <a:rPr lang="en-US" sz="2400" dirty="0" smtClean="0"/>
                <a:t>JUEX </a:t>
              </a:r>
              <a:r>
                <a:rPr lang="en-US" sz="2400" dirty="0"/>
                <a:t>Climate Correlations: </a:t>
              </a:r>
              <a:r>
                <a:rPr lang="en-US" sz="2400" dirty="0" smtClean="0"/>
                <a:t> 1901</a:t>
              </a:r>
              <a:r>
                <a:rPr lang="en-US" sz="2400" dirty="0"/>
                <a:t>-2009</a:t>
              </a:r>
            </a:p>
          </p:txBody>
        </p:sp>
        <p:sp>
          <p:nvSpPr>
            <p:cNvPr id="8" name="TextBox 7"/>
            <p:cNvSpPr txBox="1"/>
            <p:nvPr/>
          </p:nvSpPr>
          <p:spPr>
            <a:xfrm>
              <a:off x="1468169" y="107188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9" name="Rectangle 8"/>
            <p:cNvSpPr/>
            <p:nvPr/>
          </p:nvSpPr>
          <p:spPr>
            <a:xfrm>
              <a:off x="5276024" y="107188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grpSp>
      <p:sp>
        <p:nvSpPr>
          <p:cNvPr id="10" name="5-Point Star 9"/>
          <p:cNvSpPr>
            <a:spLocks noChangeAspect="1"/>
          </p:cNvSpPr>
          <p:nvPr/>
        </p:nvSpPr>
        <p:spPr>
          <a:xfrm>
            <a:off x="3402355" y="4289423"/>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5-Point Star 10"/>
          <p:cNvSpPr>
            <a:spLocks noChangeAspect="1"/>
          </p:cNvSpPr>
          <p:nvPr/>
        </p:nvSpPr>
        <p:spPr>
          <a:xfrm>
            <a:off x="7283496" y="4289423"/>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722640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Med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97" y="0"/>
            <a:ext cx="8875059" cy="6858000"/>
          </a:xfrm>
          <a:prstGeom prst="rect">
            <a:avLst/>
          </a:prstGeom>
        </p:spPr>
      </p:pic>
      <p:sp>
        <p:nvSpPr>
          <p:cNvPr id="3" name="TextBox 2"/>
          <p:cNvSpPr txBox="1"/>
          <p:nvPr/>
        </p:nvSpPr>
        <p:spPr>
          <a:xfrm>
            <a:off x="1538628" y="271213"/>
            <a:ext cx="6025232" cy="400110"/>
          </a:xfrm>
          <a:prstGeom prst="rect">
            <a:avLst/>
          </a:prstGeom>
          <a:solidFill>
            <a:schemeClr val="bg1"/>
          </a:solidFill>
        </p:spPr>
        <p:txBody>
          <a:bodyPr wrap="none" rtlCol="0">
            <a:spAutoFit/>
          </a:bodyPr>
          <a:lstStyle/>
          <a:p>
            <a:pPr algn="ctr"/>
            <a:r>
              <a:rPr lang="en-US" sz="2000" dirty="0" smtClean="0">
                <a:latin typeface="Helvetica"/>
                <a:cs typeface="Helvetica"/>
              </a:rPr>
              <a:t>East Med</a:t>
            </a:r>
            <a:r>
              <a:rPr lang="en-US" sz="2000" dirty="0" smtClean="0">
                <a:latin typeface="Helvetica"/>
                <a:cs typeface="Helvetica"/>
              </a:rPr>
              <a:t> </a:t>
            </a:r>
            <a:r>
              <a:rPr lang="en-US" sz="2000" dirty="0">
                <a:latin typeface="Helvetica"/>
                <a:cs typeface="Helvetica"/>
              </a:rPr>
              <a:t>Regional </a:t>
            </a:r>
            <a:r>
              <a:rPr lang="en-US" sz="2000" dirty="0" smtClean="0">
                <a:latin typeface="Helvetica"/>
                <a:cs typeface="Helvetica"/>
              </a:rPr>
              <a:t>PINI</a:t>
            </a:r>
            <a:r>
              <a:rPr lang="en-US" sz="2000" dirty="0" smtClean="0">
                <a:latin typeface="Helvetica"/>
                <a:cs typeface="Helvetica"/>
              </a:rPr>
              <a:t> Chronology since 1100 CE</a:t>
            </a:r>
            <a:endParaRPr lang="en-US" sz="2000" dirty="0">
              <a:latin typeface="Helvetica"/>
              <a:cs typeface="Helvetica"/>
            </a:endParaRPr>
          </a:p>
        </p:txBody>
      </p:sp>
    </p:spTree>
    <p:extLst>
      <p:ext uri="{BB962C8B-B14F-4D97-AF65-F5344CB8AC3E}">
        <p14:creationId xmlns:p14="http://schemas.microsoft.com/office/powerpoint/2010/main" val="196789585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rot="2100000">
            <a:off x="2761653" y="4132099"/>
            <a:ext cx="1177483" cy="515211"/>
          </a:xfrm>
          <a:prstGeom prst="ellipse">
            <a:avLst/>
          </a:prstGeom>
          <a:gradFill flip="none" rotWithShape="0">
            <a:gsLst>
              <a:gs pos="100000">
                <a:schemeClr val="accent1">
                  <a:tint val="100000"/>
                  <a:shade val="100000"/>
                  <a:satMod val="130000"/>
                  <a:alpha val="0"/>
                </a:schemeClr>
              </a:gs>
              <a:gs pos="100000">
                <a:schemeClr val="accent1">
                  <a:tint val="50000"/>
                  <a:shade val="100000"/>
                  <a:satMod val="350000"/>
                </a:schemeClr>
              </a:gs>
            </a:gsLst>
            <a:lin ang="4920000" scaled="0"/>
            <a:tileRect/>
          </a:gradFill>
          <a:ln w="25400">
            <a:gradFill flip="none" rotWithShape="1">
              <a:gsLst>
                <a:gs pos="100000">
                  <a:srgbClr val="0000FF"/>
                </a:gs>
                <a:gs pos="100000">
                  <a:srgbClr val="FFFFFF"/>
                </a:gs>
              </a:gsLst>
              <a:lin ang="3960000" scaled="0"/>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rot="2100000">
            <a:off x="6627853" y="4132099"/>
            <a:ext cx="1177483" cy="515211"/>
          </a:xfrm>
          <a:prstGeom prst="ellipse">
            <a:avLst/>
          </a:prstGeom>
          <a:gradFill flip="none" rotWithShape="0">
            <a:gsLst>
              <a:gs pos="100000">
                <a:schemeClr val="accent1">
                  <a:tint val="100000"/>
                  <a:shade val="100000"/>
                  <a:satMod val="130000"/>
                  <a:alpha val="0"/>
                </a:schemeClr>
              </a:gs>
              <a:gs pos="100000">
                <a:schemeClr val="accent1">
                  <a:tint val="50000"/>
                  <a:shade val="100000"/>
                  <a:satMod val="350000"/>
                </a:schemeClr>
              </a:gs>
            </a:gsLst>
            <a:lin ang="4920000" scaled="0"/>
            <a:tileRect/>
          </a:gradFill>
          <a:ln w="25400">
            <a:gradFill flip="none" rotWithShape="1">
              <a:gsLst>
                <a:gs pos="100000">
                  <a:srgbClr val="0000FF"/>
                </a:gs>
                <a:gs pos="100000">
                  <a:srgbClr val="FFFFFF"/>
                </a:gs>
              </a:gsLst>
              <a:lin ang="3960000" scaled="0"/>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EastMed_PINI_MJJ_scPDSI.pdf"/>
          <p:cNvPicPr>
            <a:picLocks noChangeAspect="1"/>
          </p:cNvPicPr>
          <p:nvPr/>
        </p:nvPicPr>
        <p:blipFill rotWithShape="1">
          <a:blip r:embed="rId2">
            <a:extLst>
              <a:ext uri="{28A0092B-C50C-407E-A947-70E740481C1C}">
                <a14:useLocalDpi xmlns:a14="http://schemas.microsoft.com/office/drawing/2010/main" val="0"/>
              </a:ext>
            </a:extLst>
          </a:blip>
          <a:srcRect l="13118" r="14758" b="5491"/>
          <a:stretch/>
        </p:blipFill>
        <p:spPr>
          <a:xfrm>
            <a:off x="454526" y="1497255"/>
            <a:ext cx="3957053" cy="4006730"/>
          </a:xfrm>
          <a:prstGeom prst="rect">
            <a:avLst/>
          </a:prstGeom>
        </p:spPr>
      </p:pic>
      <p:pic>
        <p:nvPicPr>
          <p:cNvPr id="5" name="Picture 4" descr="EastMed_PINI_MJJ_SPEI12.pdf"/>
          <p:cNvPicPr>
            <a:picLocks noChangeAspect="1"/>
          </p:cNvPicPr>
          <p:nvPr/>
        </p:nvPicPr>
        <p:blipFill rotWithShape="1">
          <a:blip r:embed="rId3">
            <a:extLst>
              <a:ext uri="{28A0092B-C50C-407E-A947-70E740481C1C}">
                <a14:useLocalDpi xmlns:a14="http://schemas.microsoft.com/office/drawing/2010/main" val="0"/>
              </a:ext>
            </a:extLst>
          </a:blip>
          <a:srcRect l="14576" r="4284" b="5491"/>
          <a:stretch/>
        </p:blipFill>
        <p:spPr>
          <a:xfrm>
            <a:off x="4411578" y="1497254"/>
            <a:ext cx="4451685" cy="4006731"/>
          </a:xfrm>
          <a:prstGeom prst="rect">
            <a:avLst/>
          </a:prstGeom>
        </p:spPr>
      </p:pic>
      <p:grpSp>
        <p:nvGrpSpPr>
          <p:cNvPr id="6" name="Group 5"/>
          <p:cNvGrpSpPr/>
          <p:nvPr/>
        </p:nvGrpSpPr>
        <p:grpSpPr>
          <a:xfrm>
            <a:off x="904791" y="654637"/>
            <a:ext cx="7268937" cy="903086"/>
            <a:chOff x="951399" y="538127"/>
            <a:chExt cx="7268937" cy="903086"/>
          </a:xfrm>
        </p:grpSpPr>
        <p:sp>
          <p:nvSpPr>
            <p:cNvPr id="7" name="TextBox 6"/>
            <p:cNvSpPr txBox="1"/>
            <p:nvPr/>
          </p:nvSpPr>
          <p:spPr>
            <a:xfrm>
              <a:off x="951399" y="538127"/>
              <a:ext cx="7268937" cy="461665"/>
            </a:xfrm>
            <a:prstGeom prst="rect">
              <a:avLst/>
            </a:prstGeom>
            <a:noFill/>
          </p:spPr>
          <p:txBody>
            <a:bodyPr wrap="none" rtlCol="0">
              <a:spAutoFit/>
            </a:bodyPr>
            <a:lstStyle/>
            <a:p>
              <a:pPr algn="ctr"/>
              <a:r>
                <a:rPr lang="en-US" sz="2400" dirty="0" smtClean="0"/>
                <a:t>East Med </a:t>
              </a:r>
              <a:r>
                <a:rPr lang="en-US" sz="2400" dirty="0"/>
                <a:t>Regional </a:t>
              </a:r>
              <a:r>
                <a:rPr lang="en-US" sz="2400" dirty="0" smtClean="0"/>
                <a:t>PINI </a:t>
              </a:r>
              <a:r>
                <a:rPr lang="en-US" sz="2400" dirty="0"/>
                <a:t>Climate Correlations: </a:t>
              </a:r>
              <a:r>
                <a:rPr lang="en-US" sz="2400" dirty="0" smtClean="0"/>
                <a:t> 1901</a:t>
              </a:r>
              <a:r>
                <a:rPr lang="en-US" sz="2400" dirty="0"/>
                <a:t>-2009</a:t>
              </a:r>
            </a:p>
          </p:txBody>
        </p:sp>
        <p:sp>
          <p:nvSpPr>
            <p:cNvPr id="8" name="TextBox 7"/>
            <p:cNvSpPr txBox="1"/>
            <p:nvPr/>
          </p:nvSpPr>
          <p:spPr>
            <a:xfrm>
              <a:off x="1468169" y="107188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9" name="Rectangle 8"/>
            <p:cNvSpPr/>
            <p:nvPr/>
          </p:nvSpPr>
          <p:spPr>
            <a:xfrm>
              <a:off x="5276024" y="107188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grpSp>
      <p:sp>
        <p:nvSpPr>
          <p:cNvPr id="10" name="5-Point Star 9"/>
          <p:cNvSpPr>
            <a:spLocks noChangeAspect="1"/>
          </p:cNvSpPr>
          <p:nvPr/>
        </p:nvSpPr>
        <p:spPr>
          <a:xfrm>
            <a:off x="3246615" y="4265459"/>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5-Point Star 10"/>
          <p:cNvSpPr>
            <a:spLocks noChangeAspect="1"/>
          </p:cNvSpPr>
          <p:nvPr/>
        </p:nvSpPr>
        <p:spPr>
          <a:xfrm>
            <a:off x="7127756" y="4265459"/>
            <a:ext cx="228600" cy="228600"/>
          </a:xfrm>
          <a:prstGeom prst="star5">
            <a:avLst/>
          </a:prstGeom>
          <a:gradFill flip="none" rotWithShape="1">
            <a:gsLst>
              <a:gs pos="0">
                <a:schemeClr val="accent1">
                  <a:tint val="100000"/>
                  <a:shade val="100000"/>
                  <a:satMod val="130000"/>
                  <a:alpha val="51000"/>
                </a:schemeClr>
              </a:gs>
              <a:gs pos="100000">
                <a:schemeClr val="accent1">
                  <a:tint val="50000"/>
                  <a:shade val="100000"/>
                  <a:satMod val="350000"/>
                  <a:alpha val="51000"/>
                </a:schemeClr>
              </a:gs>
            </a:gsLst>
            <a:lin ang="16200000" scaled="0"/>
            <a:tileRect/>
          </a:gra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381633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94943"/>
          </a:xfrm>
        </p:spPr>
        <p:txBody>
          <a:bodyPr>
            <a:normAutofit/>
          </a:bodyPr>
          <a:lstStyle/>
          <a:p>
            <a:r>
              <a:rPr lang="en-US" sz="2400" b="1" dirty="0" smtClean="0"/>
              <a:t>PCA of Four Mediterranean Chronologies</a:t>
            </a:r>
            <a:br>
              <a:rPr lang="en-US" sz="2400" b="1" dirty="0" smtClean="0"/>
            </a:br>
            <a:r>
              <a:rPr lang="en-US" sz="2400" b="1" dirty="0" err="1" smtClean="0"/>
              <a:t>Unrotated</a:t>
            </a:r>
            <a:r>
              <a:rPr lang="en-US" sz="2400" b="1" dirty="0" smtClean="0"/>
              <a:t> and </a:t>
            </a:r>
            <a:r>
              <a:rPr lang="en-US" sz="2400" b="1" dirty="0" err="1" smtClean="0"/>
              <a:t>Varimax</a:t>
            </a:r>
            <a:r>
              <a:rPr lang="en-US" sz="2400" b="1" dirty="0" smtClean="0"/>
              <a:t> Rotated</a:t>
            </a:r>
            <a:br>
              <a:rPr lang="en-US" sz="2400" b="1" dirty="0" smtClean="0"/>
            </a:br>
            <a:r>
              <a:rPr lang="en-US" sz="2400" b="1" dirty="0" smtClean="0"/>
              <a:t>Analysis Period:  1246-2010</a:t>
            </a:r>
            <a:endParaRPr lang="en-US" sz="2400" b="1" dirty="0"/>
          </a:p>
        </p:txBody>
      </p:sp>
      <p:sp>
        <p:nvSpPr>
          <p:cNvPr id="4" name="TextBox 3"/>
          <p:cNvSpPr txBox="1"/>
          <p:nvPr/>
        </p:nvSpPr>
        <p:spPr>
          <a:xfrm>
            <a:off x="1484163" y="3067826"/>
            <a:ext cx="6147837" cy="1477328"/>
          </a:xfrm>
          <a:prstGeom prst="rect">
            <a:avLst/>
          </a:prstGeom>
          <a:noFill/>
        </p:spPr>
        <p:txBody>
          <a:bodyPr wrap="none" rtlCol="0">
            <a:spAutoFit/>
          </a:bodyPr>
          <a:lstStyle/>
          <a:p>
            <a:r>
              <a:rPr lang="en-US" b="1" dirty="0">
                <a:latin typeface="Monaco"/>
                <a:cs typeface="Monaco"/>
              </a:rPr>
              <a:t>order    eigenvalue   variance   cumulative</a:t>
            </a:r>
          </a:p>
          <a:p>
            <a:r>
              <a:rPr lang="en-US" b="1" dirty="0">
                <a:latin typeface="Monaco"/>
                <a:cs typeface="Monaco"/>
              </a:rPr>
              <a:t>   1        1.4211    35.5278      35.5278 </a:t>
            </a:r>
          </a:p>
          <a:p>
            <a:r>
              <a:rPr lang="en-US" b="1" dirty="0">
                <a:latin typeface="Monaco"/>
                <a:cs typeface="Monaco"/>
              </a:rPr>
              <a:t>   2        1.0586    26.4657      61.9934 </a:t>
            </a:r>
          </a:p>
          <a:p>
            <a:r>
              <a:rPr lang="en-US" b="1" dirty="0">
                <a:latin typeface="Monaco"/>
                <a:cs typeface="Monaco"/>
              </a:rPr>
              <a:t>   3        0.8532    21.3291      83.3225 </a:t>
            </a:r>
          </a:p>
          <a:p>
            <a:r>
              <a:rPr lang="en-US" b="1" dirty="0">
                <a:latin typeface="Monaco"/>
                <a:cs typeface="Monaco"/>
              </a:rPr>
              <a:t>   4        0.6671    16.6775     100.0000 </a:t>
            </a:r>
          </a:p>
        </p:txBody>
      </p:sp>
      <p:sp>
        <p:nvSpPr>
          <p:cNvPr id="5" name="TextBox 4"/>
          <p:cNvSpPr txBox="1"/>
          <p:nvPr/>
        </p:nvSpPr>
        <p:spPr>
          <a:xfrm>
            <a:off x="1113106" y="4651671"/>
            <a:ext cx="2955106" cy="1754327"/>
          </a:xfrm>
          <a:prstGeom prst="rect">
            <a:avLst/>
          </a:prstGeom>
          <a:noFill/>
        </p:spPr>
        <p:txBody>
          <a:bodyPr wrap="none" rtlCol="0">
            <a:spAutoFit/>
          </a:bodyPr>
          <a:lstStyle/>
          <a:p>
            <a:r>
              <a:rPr lang="is-IS" b="1" dirty="0" smtClean="0">
                <a:latin typeface="Monaco"/>
                <a:cs typeface="Monaco"/>
              </a:rPr>
              <a:t>     Unrotated</a:t>
            </a:r>
          </a:p>
          <a:p>
            <a:r>
              <a:rPr lang="is-IS" b="1" dirty="0" smtClean="0">
                <a:latin typeface="Monaco"/>
                <a:cs typeface="Monaco"/>
              </a:rPr>
              <a:t>Var     All     E-W</a:t>
            </a:r>
          </a:p>
          <a:p>
            <a:r>
              <a:rPr lang="is-IS" b="1" dirty="0" smtClean="0">
                <a:latin typeface="Monaco"/>
                <a:cs typeface="Monaco"/>
              </a:rPr>
              <a:t>MORO   0.352   0.614</a:t>
            </a:r>
          </a:p>
          <a:p>
            <a:r>
              <a:rPr lang="is-IS" b="1" dirty="0" smtClean="0">
                <a:latin typeface="Monaco"/>
                <a:cs typeface="Monaco"/>
              </a:rPr>
              <a:t>ALGE   </a:t>
            </a:r>
            <a:r>
              <a:rPr lang="is-IS" b="1" dirty="0">
                <a:latin typeface="Monaco"/>
                <a:cs typeface="Monaco"/>
              </a:rPr>
              <a:t>0.375   0.594</a:t>
            </a:r>
          </a:p>
          <a:p>
            <a:r>
              <a:rPr lang="is-IS" b="1" dirty="0" smtClean="0">
                <a:latin typeface="Monaco"/>
                <a:cs typeface="Monaco"/>
              </a:rPr>
              <a:t>TURK   </a:t>
            </a:r>
            <a:r>
              <a:rPr lang="is-IS" b="1" dirty="0">
                <a:latin typeface="Monaco"/>
                <a:cs typeface="Monaco"/>
              </a:rPr>
              <a:t>0.590  -0.414</a:t>
            </a:r>
          </a:p>
          <a:p>
            <a:r>
              <a:rPr lang="is-IS" b="1" dirty="0" smtClean="0">
                <a:latin typeface="Monaco"/>
                <a:cs typeface="Monaco"/>
              </a:rPr>
              <a:t>EMED   </a:t>
            </a:r>
            <a:r>
              <a:rPr lang="is-IS" b="1" dirty="0">
                <a:latin typeface="Monaco"/>
                <a:cs typeface="Monaco"/>
              </a:rPr>
              <a:t>0.623  -0.313</a:t>
            </a:r>
          </a:p>
        </p:txBody>
      </p:sp>
      <p:sp>
        <p:nvSpPr>
          <p:cNvPr id="6" name="TextBox 5"/>
          <p:cNvSpPr txBox="1"/>
          <p:nvPr/>
        </p:nvSpPr>
        <p:spPr>
          <a:xfrm>
            <a:off x="5051841" y="4651671"/>
            <a:ext cx="3093628" cy="1754327"/>
          </a:xfrm>
          <a:prstGeom prst="rect">
            <a:avLst/>
          </a:prstGeom>
          <a:noFill/>
        </p:spPr>
        <p:txBody>
          <a:bodyPr wrap="none" rtlCol="0">
            <a:spAutoFit/>
          </a:bodyPr>
          <a:lstStyle/>
          <a:p>
            <a:r>
              <a:rPr lang="is-IS" b="1" dirty="0" smtClean="0">
                <a:latin typeface="Monaco"/>
                <a:cs typeface="Monaco"/>
              </a:rPr>
              <a:t>      Rotated</a:t>
            </a:r>
          </a:p>
          <a:p>
            <a:r>
              <a:rPr lang="is-IS" b="1" dirty="0" smtClean="0">
                <a:latin typeface="Monaco"/>
                <a:cs typeface="Monaco"/>
              </a:rPr>
              <a:t>Var     East    West</a:t>
            </a:r>
            <a:endParaRPr lang="is-IS" b="1" dirty="0">
              <a:latin typeface="Monaco"/>
              <a:cs typeface="Monaco"/>
            </a:endParaRPr>
          </a:p>
          <a:p>
            <a:r>
              <a:rPr lang="is-IS" b="1" dirty="0" smtClean="0">
                <a:latin typeface="Monaco"/>
                <a:cs typeface="Monaco"/>
              </a:rPr>
              <a:t>MORO   </a:t>
            </a:r>
            <a:r>
              <a:rPr lang="is-IS" b="1" dirty="0">
                <a:latin typeface="Monaco"/>
                <a:cs typeface="Monaco"/>
              </a:rPr>
              <a:t>0.032   </a:t>
            </a:r>
            <a:r>
              <a:rPr lang="is-IS" b="1" dirty="0" smtClean="0">
                <a:solidFill>
                  <a:srgbClr val="FF0000"/>
                </a:solidFill>
                <a:latin typeface="Monaco"/>
                <a:cs typeface="Monaco"/>
              </a:rPr>
              <a:t>0.758*</a:t>
            </a:r>
            <a:endParaRPr lang="is-IS" b="1" dirty="0">
              <a:solidFill>
                <a:srgbClr val="FF0000"/>
              </a:solidFill>
              <a:latin typeface="Monaco"/>
              <a:cs typeface="Monaco"/>
            </a:endParaRPr>
          </a:p>
          <a:p>
            <a:r>
              <a:rPr lang="is-IS" b="1" dirty="0" smtClean="0">
                <a:latin typeface="Monaco"/>
                <a:cs typeface="Monaco"/>
              </a:rPr>
              <a:t>ALGE   </a:t>
            </a:r>
            <a:r>
              <a:rPr lang="is-IS" b="1" dirty="0">
                <a:latin typeface="Monaco"/>
                <a:cs typeface="Monaco"/>
              </a:rPr>
              <a:t>0.066   </a:t>
            </a:r>
            <a:r>
              <a:rPr lang="is-IS" b="1" dirty="0" smtClean="0">
                <a:solidFill>
                  <a:srgbClr val="FF0000"/>
                </a:solidFill>
                <a:latin typeface="Monaco"/>
                <a:cs typeface="Monaco"/>
              </a:rPr>
              <a:t>0.755*</a:t>
            </a:r>
            <a:endParaRPr lang="is-IS" b="1" dirty="0">
              <a:solidFill>
                <a:srgbClr val="FF0000"/>
              </a:solidFill>
              <a:latin typeface="Monaco"/>
              <a:cs typeface="Monaco"/>
            </a:endParaRPr>
          </a:p>
          <a:p>
            <a:r>
              <a:rPr lang="is-IS" b="1" dirty="0" smtClean="0">
                <a:latin typeface="Monaco"/>
                <a:cs typeface="Monaco"/>
              </a:rPr>
              <a:t>TURK   </a:t>
            </a:r>
            <a:r>
              <a:rPr lang="is-IS" b="1" dirty="0" smtClean="0">
                <a:solidFill>
                  <a:srgbClr val="FF0000"/>
                </a:solidFill>
                <a:latin typeface="Monaco"/>
                <a:cs typeface="Monaco"/>
              </a:rPr>
              <a:t>0.822*</a:t>
            </a:r>
            <a:r>
              <a:rPr lang="is-IS" b="1" dirty="0" smtClean="0">
                <a:latin typeface="Monaco"/>
                <a:cs typeface="Monaco"/>
              </a:rPr>
              <a:t> -</a:t>
            </a:r>
            <a:r>
              <a:rPr lang="is-IS" b="1" dirty="0">
                <a:latin typeface="Monaco"/>
                <a:cs typeface="Monaco"/>
              </a:rPr>
              <a:t>0.001</a:t>
            </a:r>
          </a:p>
          <a:p>
            <a:r>
              <a:rPr lang="is-IS" b="1" dirty="0" smtClean="0">
                <a:latin typeface="Monaco"/>
                <a:cs typeface="Monaco"/>
              </a:rPr>
              <a:t>EMED   </a:t>
            </a:r>
            <a:r>
              <a:rPr lang="is-IS" b="1" dirty="0" smtClean="0">
                <a:solidFill>
                  <a:srgbClr val="FF0000"/>
                </a:solidFill>
                <a:latin typeface="Monaco"/>
                <a:cs typeface="Monaco"/>
              </a:rPr>
              <a:t>0.802*  </a:t>
            </a:r>
            <a:r>
              <a:rPr lang="is-IS" b="1" dirty="0">
                <a:latin typeface="Monaco"/>
                <a:cs typeface="Monaco"/>
              </a:rPr>
              <a:t>0.109</a:t>
            </a:r>
          </a:p>
        </p:txBody>
      </p:sp>
      <p:sp>
        <p:nvSpPr>
          <p:cNvPr id="7" name="TextBox 6"/>
          <p:cNvSpPr txBox="1"/>
          <p:nvPr/>
        </p:nvSpPr>
        <p:spPr>
          <a:xfrm>
            <a:off x="2782832" y="1626656"/>
            <a:ext cx="3621504" cy="1323439"/>
          </a:xfrm>
          <a:prstGeom prst="rect">
            <a:avLst/>
          </a:prstGeom>
          <a:noFill/>
        </p:spPr>
        <p:txBody>
          <a:bodyPr wrap="none" rtlCol="0">
            <a:spAutoFit/>
          </a:bodyPr>
          <a:lstStyle/>
          <a:p>
            <a:r>
              <a:rPr lang="en-US" sz="2000" b="1" dirty="0" smtClean="0"/>
              <a:t>MORO:  Morocco regional CDAT</a:t>
            </a:r>
          </a:p>
          <a:p>
            <a:r>
              <a:rPr lang="en-US" sz="2000" b="1" dirty="0" smtClean="0"/>
              <a:t>ALGE:  Algeria regional CDAT</a:t>
            </a:r>
          </a:p>
          <a:p>
            <a:r>
              <a:rPr lang="en-US" sz="2000" b="1" dirty="0" smtClean="0"/>
              <a:t>TURK:  Turkey regional JUEX</a:t>
            </a:r>
          </a:p>
          <a:p>
            <a:r>
              <a:rPr lang="en-US" sz="2000" b="1" dirty="0" smtClean="0"/>
              <a:t>EMED:  East Med regional PINI</a:t>
            </a:r>
            <a:endParaRPr lang="en-US" sz="2000" b="1" dirty="0"/>
          </a:p>
        </p:txBody>
      </p:sp>
    </p:spTree>
    <p:extLst>
      <p:ext uri="{BB962C8B-B14F-4D97-AF65-F5344CB8AC3E}">
        <p14:creationId xmlns:p14="http://schemas.microsoft.com/office/powerpoint/2010/main" val="3132811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astWest_Eig_Layou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8875059" cy="6858000"/>
          </a:xfrm>
          <a:prstGeom prst="rect">
            <a:avLst/>
          </a:prstGeom>
        </p:spPr>
      </p:pic>
      <p:sp>
        <p:nvSpPr>
          <p:cNvPr id="5" name="TextBox 4"/>
          <p:cNvSpPr txBox="1"/>
          <p:nvPr/>
        </p:nvSpPr>
        <p:spPr>
          <a:xfrm>
            <a:off x="7883065" y="1017356"/>
            <a:ext cx="1006416" cy="1169551"/>
          </a:xfrm>
          <a:prstGeom prst="rect">
            <a:avLst/>
          </a:prstGeom>
          <a:noFill/>
        </p:spPr>
        <p:txBody>
          <a:bodyPr wrap="square" rtlCol="0">
            <a:spAutoFit/>
          </a:bodyPr>
          <a:lstStyle/>
          <a:p>
            <a:pPr algn="ctr"/>
            <a:r>
              <a:rPr lang="is-IS" sz="1400" b="1" u="sng" dirty="0" smtClean="0">
                <a:latin typeface="Monaco"/>
                <a:cs typeface="Monaco"/>
              </a:rPr>
              <a:t>Loads</a:t>
            </a:r>
          </a:p>
          <a:p>
            <a:pPr algn="r"/>
            <a:r>
              <a:rPr lang="is-IS" sz="1400" b="1" dirty="0" smtClean="0">
                <a:latin typeface="Monaco"/>
                <a:cs typeface="Monaco"/>
              </a:rPr>
              <a:t>0.352 W</a:t>
            </a:r>
          </a:p>
          <a:p>
            <a:pPr algn="r"/>
            <a:r>
              <a:rPr lang="is-IS" sz="1400" b="1" dirty="0" smtClean="0">
                <a:latin typeface="Monaco"/>
                <a:cs typeface="Monaco"/>
              </a:rPr>
              <a:t>0.375 W</a:t>
            </a:r>
          </a:p>
          <a:p>
            <a:pPr algn="r"/>
            <a:r>
              <a:rPr lang="is-IS" sz="1400" b="1" dirty="0" smtClean="0">
                <a:latin typeface="Monaco"/>
                <a:cs typeface="Monaco"/>
              </a:rPr>
              <a:t>0.590 E</a:t>
            </a:r>
          </a:p>
          <a:p>
            <a:pPr algn="r"/>
            <a:r>
              <a:rPr lang="is-IS" sz="1400" b="1" dirty="0" smtClean="0">
                <a:latin typeface="Monaco"/>
                <a:cs typeface="Monaco"/>
              </a:rPr>
              <a:t>0.623 E</a:t>
            </a:r>
            <a:endParaRPr lang="en-US" sz="1400" dirty="0"/>
          </a:p>
        </p:txBody>
      </p:sp>
      <p:sp>
        <p:nvSpPr>
          <p:cNvPr id="6" name="TextBox 5"/>
          <p:cNvSpPr txBox="1"/>
          <p:nvPr/>
        </p:nvSpPr>
        <p:spPr>
          <a:xfrm>
            <a:off x="7727321" y="2835254"/>
            <a:ext cx="1162162" cy="1169551"/>
          </a:xfrm>
          <a:prstGeom prst="rect">
            <a:avLst/>
          </a:prstGeom>
          <a:noFill/>
        </p:spPr>
        <p:txBody>
          <a:bodyPr wrap="square" rtlCol="0">
            <a:spAutoFit/>
          </a:bodyPr>
          <a:lstStyle/>
          <a:p>
            <a:pPr algn="ctr"/>
            <a:r>
              <a:rPr lang="is-IS" sz="1400" b="1" dirty="0">
                <a:latin typeface="Monaco"/>
                <a:cs typeface="Monaco"/>
              </a:rPr>
              <a:t> </a:t>
            </a:r>
            <a:r>
              <a:rPr lang="is-IS" sz="1400" b="1" u="sng" dirty="0" smtClean="0">
                <a:latin typeface="Monaco"/>
                <a:cs typeface="Monaco"/>
              </a:rPr>
              <a:t>Loads</a:t>
            </a:r>
            <a:endParaRPr lang="is-IS" sz="1400" b="1" dirty="0" smtClean="0">
              <a:latin typeface="Monaco"/>
              <a:cs typeface="Monaco"/>
            </a:endParaRPr>
          </a:p>
          <a:p>
            <a:pPr algn="r"/>
            <a:r>
              <a:rPr lang="is-IS" sz="1400" b="1" dirty="0" smtClean="0">
                <a:latin typeface="Monaco"/>
                <a:cs typeface="Monaco"/>
              </a:rPr>
              <a:t>0.614 W</a:t>
            </a:r>
          </a:p>
          <a:p>
            <a:pPr algn="r"/>
            <a:r>
              <a:rPr lang="is-IS" sz="1400" b="1" dirty="0" smtClean="0">
                <a:latin typeface="Monaco"/>
                <a:cs typeface="Monaco"/>
              </a:rPr>
              <a:t>0.594 W</a:t>
            </a:r>
          </a:p>
          <a:p>
            <a:pPr algn="r"/>
            <a:r>
              <a:rPr lang="is-IS" sz="1400" b="1" dirty="0" smtClean="0">
                <a:latin typeface="Monaco"/>
                <a:cs typeface="Monaco"/>
              </a:rPr>
              <a:t>-0.414 E</a:t>
            </a:r>
            <a:endParaRPr lang="en-US" sz="1400" dirty="0" smtClean="0"/>
          </a:p>
          <a:p>
            <a:pPr algn="r"/>
            <a:r>
              <a:rPr lang="is-IS" sz="1400" b="1" dirty="0">
                <a:latin typeface="Monaco"/>
                <a:cs typeface="Monaco"/>
              </a:rPr>
              <a:t>-</a:t>
            </a:r>
            <a:r>
              <a:rPr lang="is-IS" sz="1400" b="1" dirty="0" smtClean="0">
                <a:latin typeface="Monaco"/>
                <a:cs typeface="Monaco"/>
              </a:rPr>
              <a:t>0.313 E</a:t>
            </a:r>
            <a:endParaRPr lang="is-IS" sz="1400" b="1" dirty="0">
              <a:latin typeface="Monaco"/>
              <a:cs typeface="Monaco"/>
            </a:endParaRPr>
          </a:p>
        </p:txBody>
      </p:sp>
      <p:sp>
        <p:nvSpPr>
          <p:cNvPr id="7" name="TextBox 6"/>
          <p:cNvSpPr txBox="1"/>
          <p:nvPr/>
        </p:nvSpPr>
        <p:spPr>
          <a:xfrm>
            <a:off x="947400" y="283195"/>
            <a:ext cx="7207697" cy="400110"/>
          </a:xfrm>
          <a:prstGeom prst="rect">
            <a:avLst/>
          </a:prstGeom>
          <a:solidFill>
            <a:schemeClr val="bg1"/>
          </a:solidFill>
        </p:spPr>
        <p:txBody>
          <a:bodyPr wrap="none" rtlCol="0">
            <a:spAutoFit/>
          </a:bodyPr>
          <a:lstStyle/>
          <a:p>
            <a:pPr algn="ctr"/>
            <a:r>
              <a:rPr lang="en-US" sz="2000" dirty="0" smtClean="0">
                <a:latin typeface="Helvetica"/>
                <a:cs typeface="Helvetica"/>
              </a:rPr>
              <a:t>“All Med” and “East-West” Eigenvector Scores</a:t>
            </a:r>
            <a:r>
              <a:rPr lang="en-US" sz="2000" dirty="0" smtClean="0">
                <a:latin typeface="Helvetica"/>
                <a:cs typeface="Helvetica"/>
              </a:rPr>
              <a:t> Since 1246 CE</a:t>
            </a:r>
            <a:endParaRPr lang="en-US" sz="2000" dirty="0">
              <a:latin typeface="Helvetica"/>
              <a:cs typeface="Helvetica"/>
            </a:endParaRPr>
          </a:p>
        </p:txBody>
      </p:sp>
    </p:spTree>
    <p:extLst>
      <p:ext uri="{BB962C8B-B14F-4D97-AF65-F5344CB8AC3E}">
        <p14:creationId xmlns:p14="http://schemas.microsoft.com/office/powerpoint/2010/main" val="319353313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28600" y="0"/>
            <a:ext cx="8875059" cy="6858000"/>
            <a:chOff x="228600" y="0"/>
            <a:chExt cx="8875059" cy="6858000"/>
          </a:xfrm>
        </p:grpSpPr>
        <p:pic>
          <p:nvPicPr>
            <p:cNvPr id="3" name="Picture 2" descr="EastWest_Eig_Layou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8875059" cy="6858000"/>
            </a:xfrm>
            <a:prstGeom prst="rect">
              <a:avLst/>
            </a:prstGeom>
          </p:spPr>
        </p:pic>
        <p:sp>
          <p:nvSpPr>
            <p:cNvPr id="2" name="Rectangle 1"/>
            <p:cNvSpPr/>
            <p:nvPr/>
          </p:nvSpPr>
          <p:spPr>
            <a:xfrm>
              <a:off x="7498080" y="761790"/>
              <a:ext cx="292608" cy="5440680"/>
            </a:xfrm>
            <a:prstGeom prst="rect">
              <a:avLst/>
            </a:prstGeom>
            <a:noFill/>
            <a:ln w="25400">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1485565" y="1629511"/>
            <a:ext cx="5893317" cy="3657600"/>
            <a:chOff x="1485565" y="1629511"/>
            <a:chExt cx="5893317" cy="3657600"/>
          </a:xfrm>
        </p:grpSpPr>
        <p:pic>
          <p:nvPicPr>
            <p:cNvPr id="4" name="Picture 3" descr="Hoerling Figure.png"/>
            <p:cNvPicPr>
              <a:picLocks noChangeAspect="1"/>
            </p:cNvPicPr>
            <p:nvPr/>
          </p:nvPicPr>
          <p:blipFill rotWithShape="1">
            <a:blip r:embed="rId3">
              <a:extLst>
                <a:ext uri="{28A0092B-C50C-407E-A947-70E740481C1C}">
                  <a14:useLocalDpi xmlns:a14="http://schemas.microsoft.com/office/drawing/2010/main" val="0"/>
                </a:ext>
              </a:extLst>
            </a:blip>
            <a:srcRect l="6795" t="493" r="6445" b="53646"/>
            <a:stretch/>
          </p:blipFill>
          <p:spPr>
            <a:xfrm>
              <a:off x="1485565" y="1629511"/>
              <a:ext cx="5893317" cy="3657600"/>
            </a:xfrm>
            <a:prstGeom prst="rect">
              <a:avLst/>
            </a:prstGeom>
            <a:ln>
              <a:solidFill>
                <a:schemeClr val="tx1"/>
              </a:solidFill>
            </a:ln>
          </p:spPr>
        </p:pic>
        <p:sp>
          <p:nvSpPr>
            <p:cNvPr id="5" name="Rectangle 4"/>
            <p:cNvSpPr/>
            <p:nvPr/>
          </p:nvSpPr>
          <p:spPr>
            <a:xfrm>
              <a:off x="5666704" y="1892808"/>
              <a:ext cx="1317833" cy="2926080"/>
            </a:xfrm>
            <a:prstGeom prst="rect">
              <a:avLst/>
            </a:prstGeom>
            <a:noFill/>
            <a:ln w="25400">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 name="TextBox 7"/>
          <p:cNvSpPr txBox="1"/>
          <p:nvPr/>
        </p:nvSpPr>
        <p:spPr>
          <a:xfrm>
            <a:off x="1763139" y="974504"/>
            <a:ext cx="5338753" cy="646331"/>
          </a:xfrm>
          <a:prstGeom prst="rect">
            <a:avLst/>
          </a:prstGeom>
          <a:solidFill>
            <a:schemeClr val="bg1"/>
          </a:solidFill>
        </p:spPr>
        <p:txBody>
          <a:bodyPr wrap="square" rtlCol="0">
            <a:spAutoFit/>
          </a:bodyPr>
          <a:lstStyle/>
          <a:p>
            <a:pPr algn="ctr"/>
            <a:r>
              <a:rPr lang="en-US" dirty="0" smtClean="0"/>
              <a:t>“All Med” and “East-West” PCs show drying since 1980.</a:t>
            </a:r>
          </a:p>
          <a:p>
            <a:pPr algn="ctr"/>
            <a:r>
              <a:rPr lang="en-US" dirty="0" smtClean="0"/>
              <a:t>Consistent with </a:t>
            </a:r>
            <a:r>
              <a:rPr lang="en-US" dirty="0" err="1" smtClean="0"/>
              <a:t>Hoerling</a:t>
            </a:r>
            <a:r>
              <a:rPr lang="en-US" dirty="0" smtClean="0"/>
              <a:t> et al. 2012 overall results.</a:t>
            </a:r>
            <a:endParaRPr lang="en-US" dirty="0"/>
          </a:p>
        </p:txBody>
      </p:sp>
      <p:sp>
        <p:nvSpPr>
          <p:cNvPr id="11" name="TextBox 10"/>
          <p:cNvSpPr txBox="1"/>
          <p:nvPr/>
        </p:nvSpPr>
        <p:spPr>
          <a:xfrm>
            <a:off x="947400" y="283195"/>
            <a:ext cx="7207697" cy="400110"/>
          </a:xfrm>
          <a:prstGeom prst="rect">
            <a:avLst/>
          </a:prstGeom>
          <a:solidFill>
            <a:schemeClr val="bg1"/>
          </a:solidFill>
        </p:spPr>
        <p:txBody>
          <a:bodyPr wrap="none" rtlCol="0">
            <a:spAutoFit/>
          </a:bodyPr>
          <a:lstStyle/>
          <a:p>
            <a:pPr algn="ctr"/>
            <a:r>
              <a:rPr lang="en-US" sz="2000" dirty="0" smtClean="0">
                <a:latin typeface="Helvetica"/>
                <a:cs typeface="Helvetica"/>
              </a:rPr>
              <a:t>“All Med” and “East-West” Eigenvector Scores</a:t>
            </a:r>
            <a:r>
              <a:rPr lang="en-US" sz="2000" dirty="0" smtClean="0">
                <a:latin typeface="Helvetica"/>
                <a:cs typeface="Helvetica"/>
              </a:rPr>
              <a:t> Since 1246 CE</a:t>
            </a:r>
            <a:endParaRPr lang="en-US" sz="2000" dirty="0">
              <a:latin typeface="Helvetica"/>
              <a:cs typeface="Helvetica"/>
            </a:endParaRPr>
          </a:p>
        </p:txBody>
      </p:sp>
    </p:spTree>
    <p:extLst>
      <p:ext uri="{BB962C8B-B14F-4D97-AF65-F5344CB8AC3E}">
        <p14:creationId xmlns:p14="http://schemas.microsoft.com/office/powerpoint/2010/main" val="182162828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d_Eig1_MJJ_SPEI1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963" y="1497254"/>
            <a:ext cx="5486400" cy="4239491"/>
          </a:xfrm>
          <a:prstGeom prst="rect">
            <a:avLst/>
          </a:prstGeom>
        </p:spPr>
      </p:pic>
      <p:pic>
        <p:nvPicPr>
          <p:cNvPr id="6" name="Picture 5" descr="Med_Eig1_MJJ_scPDSI.pdf"/>
          <p:cNvPicPr>
            <a:picLocks noChangeAspect="1"/>
          </p:cNvPicPr>
          <p:nvPr/>
        </p:nvPicPr>
        <p:blipFill rotWithShape="1">
          <a:blip r:embed="rId3">
            <a:extLst>
              <a:ext uri="{28A0092B-C50C-407E-A947-70E740481C1C}">
                <a14:useLocalDpi xmlns:a14="http://schemas.microsoft.com/office/drawing/2010/main" val="0"/>
              </a:ext>
            </a:extLst>
          </a:blip>
          <a:srcRect r="15714"/>
          <a:stretch/>
        </p:blipFill>
        <p:spPr>
          <a:xfrm>
            <a:off x="-269974" y="1497254"/>
            <a:ext cx="4624260" cy="4239491"/>
          </a:xfrm>
          <a:prstGeom prst="rect">
            <a:avLst/>
          </a:prstGeom>
        </p:spPr>
      </p:pic>
      <p:grpSp>
        <p:nvGrpSpPr>
          <p:cNvPr id="9" name="Group 8"/>
          <p:cNvGrpSpPr/>
          <p:nvPr/>
        </p:nvGrpSpPr>
        <p:grpSpPr>
          <a:xfrm>
            <a:off x="307816" y="654637"/>
            <a:ext cx="8556098" cy="903086"/>
            <a:chOff x="307816" y="538127"/>
            <a:chExt cx="8556098" cy="903086"/>
          </a:xfrm>
        </p:grpSpPr>
        <p:sp>
          <p:nvSpPr>
            <p:cNvPr id="2" name="TextBox 1"/>
            <p:cNvSpPr txBox="1"/>
            <p:nvPr/>
          </p:nvSpPr>
          <p:spPr>
            <a:xfrm>
              <a:off x="307816" y="538127"/>
              <a:ext cx="8556098" cy="461665"/>
            </a:xfrm>
            <a:prstGeom prst="rect">
              <a:avLst/>
            </a:prstGeom>
            <a:noFill/>
          </p:spPr>
          <p:txBody>
            <a:bodyPr wrap="none" rtlCol="0">
              <a:spAutoFit/>
            </a:bodyPr>
            <a:lstStyle/>
            <a:p>
              <a:pPr algn="ctr"/>
              <a:r>
                <a:rPr lang="en-US" sz="2400" dirty="0" smtClean="0"/>
                <a:t>Correlations Between Drought and </a:t>
              </a:r>
              <a:r>
                <a:rPr lang="en-US" sz="2400" dirty="0" err="1" smtClean="0"/>
                <a:t>Unrotated</a:t>
              </a:r>
              <a:r>
                <a:rPr lang="en-US" sz="2400" dirty="0" smtClean="0"/>
                <a:t> Eigenvector 1 Scores</a:t>
              </a:r>
              <a:endParaRPr lang="en-US" sz="2400" dirty="0"/>
            </a:p>
          </p:txBody>
        </p:sp>
        <p:sp>
          <p:nvSpPr>
            <p:cNvPr id="3" name="TextBox 2"/>
            <p:cNvSpPr txBox="1"/>
            <p:nvPr/>
          </p:nvSpPr>
          <p:spPr>
            <a:xfrm>
              <a:off x="1468169" y="107188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8" name="Rectangle 7"/>
            <p:cNvSpPr/>
            <p:nvPr/>
          </p:nvSpPr>
          <p:spPr>
            <a:xfrm>
              <a:off x="5276024" y="107188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grpSp>
    </p:spTree>
    <p:extLst>
      <p:ext uri="{BB962C8B-B14F-4D97-AF65-F5344CB8AC3E}">
        <p14:creationId xmlns:p14="http://schemas.microsoft.com/office/powerpoint/2010/main" val="284659418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9"/>
          <p:cNvSpPr txBox="1">
            <a:spLocks noChangeArrowheads="1"/>
          </p:cNvSpPr>
          <p:nvPr/>
        </p:nvSpPr>
        <p:spPr bwMode="auto">
          <a:xfrm>
            <a:off x="882376" y="381000"/>
            <a:ext cx="73506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rgbClr val="FF0000"/>
                </a:solidFill>
                <a:latin typeface="Arial" charset="0"/>
                <a:ea typeface="ＭＳ Ｐゴシック" charset="0"/>
                <a:cs typeface="ＭＳ Ｐゴシック" charset="0"/>
              </a:defRPr>
            </a:lvl1pPr>
            <a:lvl2pPr marL="742950" indent="-285750" eaLnBrk="0" hangingPunct="0">
              <a:defRPr sz="3600">
                <a:solidFill>
                  <a:srgbClr val="FF0000"/>
                </a:solidFill>
                <a:latin typeface="Arial" charset="0"/>
                <a:ea typeface="ＭＳ Ｐゴシック" charset="0"/>
              </a:defRPr>
            </a:lvl2pPr>
            <a:lvl3pPr marL="1143000" indent="-228600" eaLnBrk="0" hangingPunct="0">
              <a:defRPr sz="3600">
                <a:solidFill>
                  <a:srgbClr val="FF0000"/>
                </a:solidFill>
                <a:latin typeface="Arial" charset="0"/>
                <a:ea typeface="ＭＳ Ｐゴシック" charset="0"/>
              </a:defRPr>
            </a:lvl3pPr>
            <a:lvl4pPr marL="1600200" indent="-228600" eaLnBrk="0" hangingPunct="0">
              <a:defRPr sz="3600">
                <a:solidFill>
                  <a:srgbClr val="FF0000"/>
                </a:solidFill>
                <a:latin typeface="Arial" charset="0"/>
                <a:ea typeface="ＭＳ Ｐゴシック" charset="0"/>
              </a:defRPr>
            </a:lvl4pPr>
            <a:lvl5pPr marL="2057400" indent="-228600" eaLnBrk="0" hangingPunct="0">
              <a:defRPr sz="3600">
                <a:solidFill>
                  <a:srgbClr val="FF0000"/>
                </a:solidFill>
                <a:latin typeface="Arial" charset="0"/>
                <a:ea typeface="ＭＳ Ｐゴシック" charset="0"/>
              </a:defRPr>
            </a:lvl5pPr>
            <a:lvl6pPr marL="2514600" indent="-228600" eaLnBrk="0" fontAlgn="base" hangingPunct="0">
              <a:spcBef>
                <a:spcPct val="0"/>
              </a:spcBef>
              <a:spcAft>
                <a:spcPct val="0"/>
              </a:spcAft>
              <a:defRPr sz="3600">
                <a:solidFill>
                  <a:srgbClr val="FF0000"/>
                </a:solidFill>
                <a:latin typeface="Arial" charset="0"/>
                <a:ea typeface="ＭＳ Ｐゴシック" charset="0"/>
              </a:defRPr>
            </a:lvl6pPr>
            <a:lvl7pPr marL="2971800" indent="-228600" eaLnBrk="0" fontAlgn="base" hangingPunct="0">
              <a:spcBef>
                <a:spcPct val="0"/>
              </a:spcBef>
              <a:spcAft>
                <a:spcPct val="0"/>
              </a:spcAft>
              <a:defRPr sz="3600">
                <a:solidFill>
                  <a:srgbClr val="FF0000"/>
                </a:solidFill>
                <a:latin typeface="Arial" charset="0"/>
                <a:ea typeface="ＭＳ Ｐゴシック" charset="0"/>
              </a:defRPr>
            </a:lvl7pPr>
            <a:lvl8pPr marL="3429000" indent="-228600" eaLnBrk="0" fontAlgn="base" hangingPunct="0">
              <a:spcBef>
                <a:spcPct val="0"/>
              </a:spcBef>
              <a:spcAft>
                <a:spcPct val="0"/>
              </a:spcAft>
              <a:defRPr sz="3600">
                <a:solidFill>
                  <a:srgbClr val="FF0000"/>
                </a:solidFill>
                <a:latin typeface="Arial" charset="0"/>
                <a:ea typeface="ＭＳ Ｐゴシック" charset="0"/>
              </a:defRPr>
            </a:lvl8pPr>
            <a:lvl9pPr marL="3886200" indent="-228600" eaLnBrk="0" fontAlgn="base" hangingPunct="0">
              <a:spcBef>
                <a:spcPct val="0"/>
              </a:spcBef>
              <a:spcAft>
                <a:spcPct val="0"/>
              </a:spcAft>
              <a:defRPr sz="3600">
                <a:solidFill>
                  <a:srgbClr val="FF0000"/>
                </a:solidFill>
                <a:latin typeface="Arial" charset="0"/>
                <a:ea typeface="ＭＳ Ｐゴシック" charset="0"/>
              </a:defRPr>
            </a:lvl9pPr>
          </a:lstStyle>
          <a:p>
            <a:pPr algn="ctr" eaLnBrk="1" hangingPunct="1"/>
            <a:r>
              <a:rPr lang="en-US" sz="2800" dirty="0" smtClean="0">
                <a:solidFill>
                  <a:schemeClr val="tx1"/>
                </a:solidFill>
                <a:latin typeface="Helvetica"/>
                <a:cs typeface="Helvetica"/>
              </a:rPr>
              <a:t>The Mediterranean Basin has been in a state</a:t>
            </a:r>
          </a:p>
          <a:p>
            <a:pPr algn="ctr" eaLnBrk="1" hangingPunct="1"/>
            <a:r>
              <a:rPr lang="en-US" sz="2800" dirty="0" smtClean="0">
                <a:solidFill>
                  <a:schemeClr val="tx1"/>
                </a:solidFill>
                <a:latin typeface="Helvetica"/>
                <a:cs typeface="Helvetica"/>
              </a:rPr>
              <a:t>of drought for most of the last 20 years</a:t>
            </a:r>
            <a:endParaRPr lang="en-US" sz="2800" dirty="0">
              <a:solidFill>
                <a:schemeClr val="tx1"/>
              </a:solidFill>
              <a:latin typeface="Helvetica"/>
              <a:cs typeface="Helvetica"/>
            </a:endParaRPr>
          </a:p>
        </p:txBody>
      </p:sp>
      <p:pic>
        <p:nvPicPr>
          <p:cNvPr id="2" name="Picture 1" descr="Hoerling Figur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0680" y="1535040"/>
            <a:ext cx="3894083" cy="4572000"/>
          </a:xfrm>
          <a:prstGeom prst="rect">
            <a:avLst/>
          </a:prstGeom>
          <a:ln>
            <a:solidFill>
              <a:schemeClr val="tx1"/>
            </a:solidFill>
          </a:ln>
        </p:spPr>
      </p:pic>
      <p:sp>
        <p:nvSpPr>
          <p:cNvPr id="3" name="TextBox 2"/>
          <p:cNvSpPr txBox="1"/>
          <p:nvPr/>
        </p:nvSpPr>
        <p:spPr>
          <a:xfrm>
            <a:off x="2323212" y="6131004"/>
            <a:ext cx="4549743" cy="338554"/>
          </a:xfrm>
          <a:prstGeom prst="rect">
            <a:avLst/>
          </a:prstGeom>
          <a:noFill/>
        </p:spPr>
        <p:txBody>
          <a:bodyPr wrap="none" rtlCol="0">
            <a:spAutoFit/>
          </a:bodyPr>
          <a:lstStyle/>
          <a:p>
            <a:r>
              <a:rPr lang="en-US" sz="1600" dirty="0" smtClean="0">
                <a:solidFill>
                  <a:schemeClr val="tx1"/>
                </a:solidFill>
              </a:rPr>
              <a:t>From:  </a:t>
            </a:r>
            <a:r>
              <a:rPr lang="en-US" sz="1600" dirty="0" err="1" smtClean="0">
                <a:solidFill>
                  <a:schemeClr val="tx1"/>
                </a:solidFill>
              </a:rPr>
              <a:t>Hoerling</a:t>
            </a:r>
            <a:r>
              <a:rPr lang="en-US" sz="1600" dirty="0" smtClean="0">
                <a:solidFill>
                  <a:schemeClr val="tx1"/>
                </a:solidFill>
              </a:rPr>
              <a:t> et al. 2012. </a:t>
            </a:r>
            <a:r>
              <a:rPr lang="en-US" sz="1600" i="1" dirty="0" smtClean="0">
                <a:solidFill>
                  <a:schemeClr val="tx1"/>
                </a:solidFill>
              </a:rPr>
              <a:t>J. Climate</a:t>
            </a:r>
            <a:r>
              <a:rPr lang="en-US" sz="1600" dirty="0" smtClean="0">
                <a:solidFill>
                  <a:schemeClr val="tx1"/>
                </a:solidFill>
              </a:rPr>
              <a:t> 25: 2146-2161</a:t>
            </a:r>
            <a:endParaRPr lang="en-US" sz="1600" dirty="0">
              <a:solidFill>
                <a:schemeClr val="tx1"/>
              </a:solidFill>
            </a:endParaRPr>
          </a:p>
        </p:txBody>
      </p:sp>
      <p:sp>
        <p:nvSpPr>
          <p:cNvPr id="4" name="TextBox 3"/>
          <p:cNvSpPr txBox="1"/>
          <p:nvPr/>
        </p:nvSpPr>
        <p:spPr>
          <a:xfrm>
            <a:off x="527130" y="2732782"/>
            <a:ext cx="1844002" cy="1938992"/>
          </a:xfrm>
          <a:prstGeom prst="rect">
            <a:avLst/>
          </a:prstGeom>
          <a:noFill/>
        </p:spPr>
        <p:txBody>
          <a:bodyPr wrap="square" rtlCol="0">
            <a:spAutoFit/>
          </a:bodyPr>
          <a:lstStyle/>
          <a:p>
            <a:r>
              <a:rPr lang="en-US" sz="2000" dirty="0" smtClean="0">
                <a:solidFill>
                  <a:srgbClr val="000000"/>
                </a:solidFill>
              </a:rPr>
              <a:t>Nov-Apr precipitation anomalies</a:t>
            </a:r>
          </a:p>
          <a:p>
            <a:r>
              <a:rPr lang="en-US" sz="2000" dirty="0" smtClean="0">
                <a:solidFill>
                  <a:srgbClr val="000000"/>
                </a:solidFill>
              </a:rPr>
              <a:t>over the Mediterranean Basin.</a:t>
            </a:r>
            <a:endParaRPr lang="en-US" sz="2000" dirty="0">
              <a:solidFill>
                <a:srgbClr val="000000"/>
              </a:solidFill>
            </a:endParaRPr>
          </a:p>
        </p:txBody>
      </p:sp>
    </p:spTree>
    <p:extLst>
      <p:ext uri="{BB962C8B-B14F-4D97-AF65-F5344CB8AC3E}">
        <p14:creationId xmlns:p14="http://schemas.microsoft.com/office/powerpoint/2010/main" val="130316435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d_Eig2_MJJ_scPDSI.pdf"/>
          <p:cNvPicPr>
            <a:picLocks noChangeAspect="1"/>
          </p:cNvPicPr>
          <p:nvPr/>
        </p:nvPicPr>
        <p:blipFill rotWithShape="1">
          <a:blip r:embed="rId2">
            <a:extLst>
              <a:ext uri="{28A0092B-C50C-407E-A947-70E740481C1C}">
                <a14:useLocalDpi xmlns:a14="http://schemas.microsoft.com/office/drawing/2010/main" val="0"/>
              </a:ext>
            </a:extLst>
          </a:blip>
          <a:srcRect r="15415"/>
          <a:stretch/>
        </p:blipFill>
        <p:spPr>
          <a:xfrm>
            <a:off x="-274320" y="1497254"/>
            <a:ext cx="4640701" cy="4239491"/>
          </a:xfrm>
          <a:prstGeom prst="rect">
            <a:avLst/>
          </a:prstGeom>
        </p:spPr>
      </p:pic>
      <p:pic>
        <p:nvPicPr>
          <p:cNvPr id="4" name="Picture 3" descr="Med_Eig2_MJJ_SPEI1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880" y="1497254"/>
            <a:ext cx="5486400" cy="4239491"/>
          </a:xfrm>
          <a:prstGeom prst="rect">
            <a:avLst/>
          </a:prstGeom>
        </p:spPr>
      </p:pic>
      <p:grpSp>
        <p:nvGrpSpPr>
          <p:cNvPr id="5" name="Group 4"/>
          <p:cNvGrpSpPr/>
          <p:nvPr/>
        </p:nvGrpSpPr>
        <p:grpSpPr>
          <a:xfrm>
            <a:off x="307816" y="654637"/>
            <a:ext cx="8556098" cy="903086"/>
            <a:chOff x="307816" y="538127"/>
            <a:chExt cx="8556098" cy="903086"/>
          </a:xfrm>
        </p:grpSpPr>
        <p:sp>
          <p:nvSpPr>
            <p:cNvPr id="6" name="TextBox 5"/>
            <p:cNvSpPr txBox="1"/>
            <p:nvPr/>
          </p:nvSpPr>
          <p:spPr>
            <a:xfrm>
              <a:off x="307816" y="538127"/>
              <a:ext cx="8556098" cy="461665"/>
            </a:xfrm>
            <a:prstGeom prst="rect">
              <a:avLst/>
            </a:prstGeom>
            <a:noFill/>
          </p:spPr>
          <p:txBody>
            <a:bodyPr wrap="none" rtlCol="0">
              <a:spAutoFit/>
            </a:bodyPr>
            <a:lstStyle/>
            <a:p>
              <a:pPr algn="ctr"/>
              <a:r>
                <a:rPr lang="en-US" sz="2400" dirty="0" smtClean="0"/>
                <a:t>Correlations Between Drought and </a:t>
              </a:r>
              <a:r>
                <a:rPr lang="en-US" sz="2400" dirty="0" err="1" smtClean="0"/>
                <a:t>Unrotated</a:t>
              </a:r>
              <a:r>
                <a:rPr lang="en-US" sz="2400" dirty="0" smtClean="0"/>
                <a:t> Eigenvector 2 Scores</a:t>
              </a:r>
              <a:endParaRPr lang="en-US" sz="2400" dirty="0"/>
            </a:p>
          </p:txBody>
        </p:sp>
        <p:sp>
          <p:nvSpPr>
            <p:cNvPr id="7" name="TextBox 6"/>
            <p:cNvSpPr txBox="1"/>
            <p:nvPr/>
          </p:nvSpPr>
          <p:spPr>
            <a:xfrm>
              <a:off x="1468169" y="107188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8" name="Rectangle 7"/>
            <p:cNvSpPr/>
            <p:nvPr/>
          </p:nvSpPr>
          <p:spPr>
            <a:xfrm>
              <a:off x="5276024" y="107188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grpSp>
    </p:spTree>
    <p:extLst>
      <p:ext uri="{BB962C8B-B14F-4D97-AF65-F5344CB8AC3E}">
        <p14:creationId xmlns:p14="http://schemas.microsoft.com/office/powerpoint/2010/main" val="101216351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astWest_Var_Layou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8875059" cy="6858000"/>
          </a:xfrm>
          <a:prstGeom prst="rect">
            <a:avLst/>
          </a:prstGeom>
        </p:spPr>
      </p:pic>
      <p:sp>
        <p:nvSpPr>
          <p:cNvPr id="6" name="TextBox 5"/>
          <p:cNvSpPr txBox="1"/>
          <p:nvPr/>
        </p:nvSpPr>
        <p:spPr>
          <a:xfrm>
            <a:off x="7895045" y="1029338"/>
            <a:ext cx="994437" cy="1169551"/>
          </a:xfrm>
          <a:prstGeom prst="rect">
            <a:avLst/>
          </a:prstGeom>
          <a:noFill/>
        </p:spPr>
        <p:txBody>
          <a:bodyPr wrap="square" rtlCol="0">
            <a:spAutoFit/>
          </a:bodyPr>
          <a:lstStyle/>
          <a:p>
            <a:pPr algn="ctr"/>
            <a:r>
              <a:rPr lang="is-IS" sz="1400" b="1" u="sng" dirty="0" smtClean="0">
                <a:latin typeface="Monaco"/>
                <a:cs typeface="Monaco"/>
              </a:rPr>
              <a:t>Loads</a:t>
            </a:r>
          </a:p>
          <a:p>
            <a:pPr algn="r"/>
            <a:r>
              <a:rPr lang="is-IS" sz="1400" b="1" dirty="0" smtClean="0">
                <a:latin typeface="Monaco"/>
                <a:cs typeface="Monaco"/>
              </a:rPr>
              <a:t>0.032 W </a:t>
            </a:r>
            <a:endParaRPr lang="is-IS" sz="1400" b="1" dirty="0">
              <a:latin typeface="Monaco"/>
              <a:cs typeface="Monaco"/>
            </a:endParaRPr>
          </a:p>
          <a:p>
            <a:pPr algn="r"/>
            <a:r>
              <a:rPr lang="is-IS" sz="1400" b="1" dirty="0" smtClean="0">
                <a:latin typeface="Monaco"/>
                <a:cs typeface="Monaco"/>
              </a:rPr>
              <a:t>0.066 W </a:t>
            </a:r>
          </a:p>
          <a:p>
            <a:pPr algn="r"/>
            <a:r>
              <a:rPr lang="is-IS" sz="1400" b="1" dirty="0" smtClean="0">
                <a:solidFill>
                  <a:srgbClr val="FF0000"/>
                </a:solidFill>
                <a:latin typeface="Monaco"/>
                <a:cs typeface="Monaco"/>
              </a:rPr>
              <a:t>0.822 E</a:t>
            </a:r>
          </a:p>
          <a:p>
            <a:pPr algn="r"/>
            <a:r>
              <a:rPr lang="is-IS" sz="1400" b="1" dirty="0" smtClean="0">
                <a:solidFill>
                  <a:srgbClr val="FF0000"/>
                </a:solidFill>
                <a:latin typeface="Monaco"/>
                <a:cs typeface="Monaco"/>
              </a:rPr>
              <a:t>0.802 E</a:t>
            </a:r>
            <a:endParaRPr lang="en-US" sz="1400" dirty="0">
              <a:solidFill>
                <a:srgbClr val="FF0000"/>
              </a:solidFill>
            </a:endParaRPr>
          </a:p>
        </p:txBody>
      </p:sp>
      <p:sp>
        <p:nvSpPr>
          <p:cNvPr id="7" name="TextBox 6"/>
          <p:cNvSpPr txBox="1"/>
          <p:nvPr/>
        </p:nvSpPr>
        <p:spPr>
          <a:xfrm>
            <a:off x="7787223" y="2835254"/>
            <a:ext cx="1102260" cy="1169551"/>
          </a:xfrm>
          <a:prstGeom prst="rect">
            <a:avLst/>
          </a:prstGeom>
          <a:noFill/>
        </p:spPr>
        <p:txBody>
          <a:bodyPr wrap="square" rtlCol="0">
            <a:spAutoFit/>
          </a:bodyPr>
          <a:lstStyle/>
          <a:p>
            <a:pPr algn="ctr"/>
            <a:r>
              <a:rPr lang="is-IS" sz="1400" b="1" dirty="0">
                <a:latin typeface="Monaco"/>
                <a:cs typeface="Monaco"/>
              </a:rPr>
              <a:t> </a:t>
            </a:r>
            <a:r>
              <a:rPr lang="is-IS" sz="1400" b="1" u="sng" dirty="0" smtClean="0">
                <a:latin typeface="Monaco"/>
                <a:cs typeface="Monaco"/>
              </a:rPr>
              <a:t>Loads</a:t>
            </a:r>
            <a:endParaRPr lang="is-IS" sz="1400" b="1" dirty="0" smtClean="0">
              <a:latin typeface="Monaco"/>
              <a:cs typeface="Monaco"/>
            </a:endParaRPr>
          </a:p>
          <a:p>
            <a:pPr algn="r"/>
            <a:r>
              <a:rPr lang="is-IS" sz="1400" b="1" dirty="0" smtClean="0">
                <a:solidFill>
                  <a:srgbClr val="FF0000"/>
                </a:solidFill>
                <a:latin typeface="Monaco"/>
                <a:cs typeface="Monaco"/>
              </a:rPr>
              <a:t>0.758 W </a:t>
            </a:r>
          </a:p>
          <a:p>
            <a:pPr algn="r"/>
            <a:r>
              <a:rPr lang="is-IS" sz="1400" b="1" dirty="0" smtClean="0">
                <a:solidFill>
                  <a:srgbClr val="FF0000"/>
                </a:solidFill>
                <a:latin typeface="Monaco"/>
                <a:cs typeface="Monaco"/>
              </a:rPr>
              <a:t>0.755 W</a:t>
            </a:r>
          </a:p>
          <a:p>
            <a:pPr algn="r"/>
            <a:r>
              <a:rPr lang="is-IS" sz="1400" b="1" dirty="0" smtClean="0">
                <a:latin typeface="Monaco"/>
                <a:cs typeface="Monaco"/>
              </a:rPr>
              <a:t>-0.001 E</a:t>
            </a:r>
            <a:endParaRPr lang="en-US" sz="1400" dirty="0" smtClean="0"/>
          </a:p>
          <a:p>
            <a:pPr algn="r"/>
            <a:r>
              <a:rPr lang="is-IS" sz="1400" b="1" dirty="0">
                <a:latin typeface="Monaco"/>
                <a:cs typeface="Monaco"/>
              </a:rPr>
              <a:t>-</a:t>
            </a:r>
            <a:r>
              <a:rPr lang="is-IS" sz="1400" b="1" dirty="0" smtClean="0">
                <a:latin typeface="Monaco"/>
                <a:cs typeface="Monaco"/>
              </a:rPr>
              <a:t>0.109 E</a:t>
            </a:r>
            <a:endParaRPr lang="is-IS" sz="1400" b="1" dirty="0">
              <a:latin typeface="Monaco"/>
              <a:cs typeface="Monaco"/>
            </a:endParaRPr>
          </a:p>
        </p:txBody>
      </p:sp>
      <p:sp>
        <p:nvSpPr>
          <p:cNvPr id="8" name="TextBox 7"/>
          <p:cNvSpPr txBox="1"/>
          <p:nvPr/>
        </p:nvSpPr>
        <p:spPr>
          <a:xfrm>
            <a:off x="1149280" y="283195"/>
            <a:ext cx="6803941" cy="400110"/>
          </a:xfrm>
          <a:prstGeom prst="rect">
            <a:avLst/>
          </a:prstGeom>
          <a:solidFill>
            <a:schemeClr val="bg1"/>
          </a:solidFill>
        </p:spPr>
        <p:txBody>
          <a:bodyPr wrap="none" rtlCol="0">
            <a:spAutoFit/>
          </a:bodyPr>
          <a:lstStyle/>
          <a:p>
            <a:pPr algn="ctr"/>
            <a:r>
              <a:rPr lang="en-US" sz="2000" dirty="0" smtClean="0">
                <a:latin typeface="Helvetica"/>
                <a:cs typeface="Helvetica"/>
              </a:rPr>
              <a:t>“East” and “West” </a:t>
            </a:r>
            <a:r>
              <a:rPr lang="en-US" sz="2000" dirty="0" err="1" smtClean="0">
                <a:latin typeface="Helvetica"/>
                <a:cs typeface="Helvetica"/>
              </a:rPr>
              <a:t>Varimax</a:t>
            </a:r>
            <a:r>
              <a:rPr lang="en-US" sz="2000" dirty="0" smtClean="0">
                <a:latin typeface="Helvetica"/>
                <a:cs typeface="Helvetica"/>
              </a:rPr>
              <a:t> Rotated Scores</a:t>
            </a:r>
            <a:r>
              <a:rPr lang="en-US" sz="2000" dirty="0" smtClean="0">
                <a:latin typeface="Helvetica"/>
                <a:cs typeface="Helvetica"/>
              </a:rPr>
              <a:t> Since 1246 CE</a:t>
            </a:r>
            <a:endParaRPr lang="en-US" sz="2000" dirty="0">
              <a:latin typeface="Helvetica"/>
              <a:cs typeface="Helvetica"/>
            </a:endParaRPr>
          </a:p>
        </p:txBody>
      </p:sp>
    </p:spTree>
    <p:extLst>
      <p:ext uri="{BB962C8B-B14F-4D97-AF65-F5344CB8AC3E}">
        <p14:creationId xmlns:p14="http://schemas.microsoft.com/office/powerpoint/2010/main" val="48079954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astWest_Var_Layou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8875059" cy="6858000"/>
          </a:xfrm>
          <a:prstGeom prst="rect">
            <a:avLst/>
          </a:prstGeom>
        </p:spPr>
      </p:pic>
      <p:grpSp>
        <p:nvGrpSpPr>
          <p:cNvPr id="3" name="Group 2"/>
          <p:cNvGrpSpPr/>
          <p:nvPr/>
        </p:nvGrpSpPr>
        <p:grpSpPr>
          <a:xfrm>
            <a:off x="1485565" y="1629511"/>
            <a:ext cx="5893317" cy="3657600"/>
            <a:chOff x="1485565" y="1629511"/>
            <a:chExt cx="5893317" cy="3657600"/>
          </a:xfrm>
        </p:grpSpPr>
        <p:pic>
          <p:nvPicPr>
            <p:cNvPr id="4" name="Picture 3" descr="Hoerling Figure.png"/>
            <p:cNvPicPr>
              <a:picLocks noChangeAspect="1"/>
            </p:cNvPicPr>
            <p:nvPr/>
          </p:nvPicPr>
          <p:blipFill rotWithShape="1">
            <a:blip r:embed="rId3">
              <a:extLst>
                <a:ext uri="{28A0092B-C50C-407E-A947-70E740481C1C}">
                  <a14:useLocalDpi xmlns:a14="http://schemas.microsoft.com/office/drawing/2010/main" val="0"/>
                </a:ext>
              </a:extLst>
            </a:blip>
            <a:srcRect l="6795" t="493" r="6445" b="53646"/>
            <a:stretch/>
          </p:blipFill>
          <p:spPr>
            <a:xfrm>
              <a:off x="1485565" y="1629511"/>
              <a:ext cx="5893317" cy="3657600"/>
            </a:xfrm>
            <a:prstGeom prst="rect">
              <a:avLst/>
            </a:prstGeom>
            <a:ln>
              <a:solidFill>
                <a:schemeClr val="tx1"/>
              </a:solidFill>
            </a:ln>
          </p:spPr>
        </p:pic>
        <p:sp>
          <p:nvSpPr>
            <p:cNvPr id="6" name="Rectangle 5"/>
            <p:cNvSpPr/>
            <p:nvPr/>
          </p:nvSpPr>
          <p:spPr>
            <a:xfrm>
              <a:off x="5666704" y="1892808"/>
              <a:ext cx="1317833" cy="2926080"/>
            </a:xfrm>
            <a:prstGeom prst="rect">
              <a:avLst/>
            </a:prstGeom>
            <a:noFill/>
            <a:ln w="25400">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extBox 6"/>
          <p:cNvSpPr txBox="1"/>
          <p:nvPr/>
        </p:nvSpPr>
        <p:spPr>
          <a:xfrm>
            <a:off x="1617347" y="974504"/>
            <a:ext cx="5654724" cy="646331"/>
          </a:xfrm>
          <a:prstGeom prst="rect">
            <a:avLst/>
          </a:prstGeom>
          <a:solidFill>
            <a:schemeClr val="bg1"/>
          </a:solidFill>
        </p:spPr>
        <p:txBody>
          <a:bodyPr wrap="square" rtlCol="0">
            <a:spAutoFit/>
          </a:bodyPr>
          <a:lstStyle/>
          <a:p>
            <a:pPr algn="ctr"/>
            <a:r>
              <a:rPr lang="en-US" dirty="0" smtClean="0"/>
              <a:t>“East” and “West” </a:t>
            </a:r>
            <a:r>
              <a:rPr lang="en-US" dirty="0" err="1" smtClean="0"/>
              <a:t>Varimax</a:t>
            </a:r>
            <a:r>
              <a:rPr lang="en-US" dirty="0" smtClean="0"/>
              <a:t> scores show drying since 1980.</a:t>
            </a:r>
          </a:p>
          <a:p>
            <a:pPr algn="ctr"/>
            <a:r>
              <a:rPr lang="en-US" dirty="0" smtClean="0"/>
              <a:t>Consistent with </a:t>
            </a:r>
            <a:r>
              <a:rPr lang="en-US" dirty="0" err="1" smtClean="0"/>
              <a:t>Hoerling</a:t>
            </a:r>
            <a:r>
              <a:rPr lang="en-US" dirty="0" smtClean="0"/>
              <a:t> et al. 2012 overall results.</a:t>
            </a:r>
            <a:endParaRPr lang="en-US" dirty="0"/>
          </a:p>
        </p:txBody>
      </p:sp>
      <p:sp>
        <p:nvSpPr>
          <p:cNvPr id="8" name="Rectangle 7"/>
          <p:cNvSpPr/>
          <p:nvPr/>
        </p:nvSpPr>
        <p:spPr>
          <a:xfrm>
            <a:off x="7498080" y="749808"/>
            <a:ext cx="292608" cy="5440680"/>
          </a:xfrm>
          <a:prstGeom prst="rect">
            <a:avLst/>
          </a:prstGeom>
          <a:noFill/>
          <a:ln w="25400">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149280" y="283195"/>
            <a:ext cx="6803941" cy="400110"/>
          </a:xfrm>
          <a:prstGeom prst="rect">
            <a:avLst/>
          </a:prstGeom>
          <a:solidFill>
            <a:schemeClr val="bg1"/>
          </a:solidFill>
        </p:spPr>
        <p:txBody>
          <a:bodyPr wrap="none" rtlCol="0">
            <a:spAutoFit/>
          </a:bodyPr>
          <a:lstStyle/>
          <a:p>
            <a:pPr algn="ctr"/>
            <a:r>
              <a:rPr lang="en-US" sz="2000" dirty="0" smtClean="0">
                <a:latin typeface="Helvetica"/>
                <a:cs typeface="Helvetica"/>
              </a:rPr>
              <a:t>“East” and “West” </a:t>
            </a:r>
            <a:r>
              <a:rPr lang="en-US" sz="2000" dirty="0" err="1" smtClean="0">
                <a:latin typeface="Helvetica"/>
                <a:cs typeface="Helvetica"/>
              </a:rPr>
              <a:t>Varimax</a:t>
            </a:r>
            <a:r>
              <a:rPr lang="en-US" sz="2000" dirty="0" smtClean="0">
                <a:latin typeface="Helvetica"/>
                <a:cs typeface="Helvetica"/>
              </a:rPr>
              <a:t> Rotated </a:t>
            </a:r>
            <a:r>
              <a:rPr lang="en-US" sz="2000" dirty="0">
                <a:latin typeface="Helvetica"/>
                <a:cs typeface="Helvetica"/>
              </a:rPr>
              <a:t>S</a:t>
            </a:r>
            <a:r>
              <a:rPr lang="en-US" sz="2000" dirty="0" smtClean="0">
                <a:latin typeface="Helvetica"/>
                <a:cs typeface="Helvetica"/>
              </a:rPr>
              <a:t>cores</a:t>
            </a:r>
            <a:r>
              <a:rPr lang="en-US" sz="2000" dirty="0" smtClean="0">
                <a:latin typeface="Helvetica"/>
                <a:cs typeface="Helvetica"/>
              </a:rPr>
              <a:t> Since 1246 CE</a:t>
            </a:r>
            <a:endParaRPr lang="en-US" sz="2000" dirty="0">
              <a:latin typeface="Helvetica"/>
              <a:cs typeface="Helvetica"/>
            </a:endParaRPr>
          </a:p>
        </p:txBody>
      </p:sp>
    </p:spTree>
    <p:extLst>
      <p:ext uri="{BB962C8B-B14F-4D97-AF65-F5344CB8AC3E}">
        <p14:creationId xmlns:p14="http://schemas.microsoft.com/office/powerpoint/2010/main" val="350343155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ed_Var1_MJJ_scPDSI.pdf"/>
          <p:cNvPicPr>
            <a:picLocks noChangeAspect="1"/>
          </p:cNvPicPr>
          <p:nvPr/>
        </p:nvPicPr>
        <p:blipFill rotWithShape="1">
          <a:blip r:embed="rId2">
            <a:extLst>
              <a:ext uri="{28A0092B-C50C-407E-A947-70E740481C1C}">
                <a14:useLocalDpi xmlns:a14="http://schemas.microsoft.com/office/drawing/2010/main" val="0"/>
              </a:ext>
            </a:extLst>
          </a:blip>
          <a:srcRect r="15635"/>
          <a:stretch/>
        </p:blipFill>
        <p:spPr>
          <a:xfrm>
            <a:off x="-274320" y="1497254"/>
            <a:ext cx="4628606" cy="4239491"/>
          </a:xfrm>
          <a:prstGeom prst="rect">
            <a:avLst/>
          </a:prstGeom>
        </p:spPr>
      </p:pic>
      <p:pic>
        <p:nvPicPr>
          <p:cNvPr id="4" name="Picture 3" descr="Med_Var1_MJJ_SPEI12.pdf"/>
          <p:cNvPicPr>
            <a:picLocks noChangeAspect="1"/>
          </p:cNvPicPr>
          <p:nvPr/>
        </p:nvPicPr>
        <p:blipFill rotWithShape="1">
          <a:blip r:embed="rId3">
            <a:extLst>
              <a:ext uri="{28A0092B-C50C-407E-A947-70E740481C1C}">
                <a14:useLocalDpi xmlns:a14="http://schemas.microsoft.com/office/drawing/2010/main" val="0"/>
              </a:ext>
            </a:extLst>
          </a:blip>
          <a:srcRect r="13717"/>
          <a:stretch/>
        </p:blipFill>
        <p:spPr>
          <a:xfrm>
            <a:off x="3611880" y="1497254"/>
            <a:ext cx="4733834" cy="4239491"/>
          </a:xfrm>
          <a:prstGeom prst="rect">
            <a:avLst/>
          </a:prstGeom>
        </p:spPr>
      </p:pic>
      <p:sp>
        <p:nvSpPr>
          <p:cNvPr id="6" name="TextBox 5"/>
          <p:cNvSpPr txBox="1"/>
          <p:nvPr/>
        </p:nvSpPr>
        <p:spPr>
          <a:xfrm>
            <a:off x="548504" y="654637"/>
            <a:ext cx="7979769" cy="461665"/>
          </a:xfrm>
          <a:prstGeom prst="rect">
            <a:avLst/>
          </a:prstGeom>
          <a:noFill/>
        </p:spPr>
        <p:txBody>
          <a:bodyPr wrap="none" rtlCol="0">
            <a:spAutoFit/>
          </a:bodyPr>
          <a:lstStyle/>
          <a:p>
            <a:pPr algn="ctr"/>
            <a:r>
              <a:rPr lang="en-US" sz="2400" dirty="0" smtClean="0"/>
              <a:t>Correlations Between Drought And </a:t>
            </a:r>
            <a:r>
              <a:rPr lang="en-US" sz="2400" dirty="0" err="1" smtClean="0"/>
              <a:t>Varimax</a:t>
            </a:r>
            <a:r>
              <a:rPr lang="en-US" sz="2400" dirty="0" smtClean="0"/>
              <a:t> Rotated 1 Scores</a:t>
            </a:r>
            <a:endParaRPr lang="en-US" sz="2400" dirty="0"/>
          </a:p>
        </p:txBody>
      </p:sp>
      <p:sp>
        <p:nvSpPr>
          <p:cNvPr id="7" name="TextBox 6"/>
          <p:cNvSpPr txBox="1"/>
          <p:nvPr/>
        </p:nvSpPr>
        <p:spPr>
          <a:xfrm>
            <a:off x="1468169" y="118839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8" name="Rectangle 7"/>
          <p:cNvSpPr/>
          <p:nvPr/>
        </p:nvSpPr>
        <p:spPr>
          <a:xfrm>
            <a:off x="5276024" y="118839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spTree>
    <p:extLst>
      <p:ext uri="{BB962C8B-B14F-4D97-AF65-F5344CB8AC3E}">
        <p14:creationId xmlns:p14="http://schemas.microsoft.com/office/powerpoint/2010/main" val="190005877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d_Var2_MJJ_scPDSI.pdf"/>
          <p:cNvPicPr>
            <a:picLocks noChangeAspect="1"/>
          </p:cNvPicPr>
          <p:nvPr/>
        </p:nvPicPr>
        <p:blipFill rotWithShape="1">
          <a:blip r:embed="rId2">
            <a:extLst>
              <a:ext uri="{28A0092B-C50C-407E-A947-70E740481C1C}">
                <a14:useLocalDpi xmlns:a14="http://schemas.microsoft.com/office/drawing/2010/main" val="0"/>
              </a:ext>
            </a:extLst>
          </a:blip>
          <a:srcRect r="15415"/>
          <a:stretch/>
        </p:blipFill>
        <p:spPr>
          <a:xfrm>
            <a:off x="-274320" y="1497254"/>
            <a:ext cx="4640701" cy="4239491"/>
          </a:xfrm>
          <a:prstGeom prst="rect">
            <a:avLst/>
          </a:prstGeom>
        </p:spPr>
      </p:pic>
      <p:pic>
        <p:nvPicPr>
          <p:cNvPr id="4" name="Picture 3" descr="Med_Var2_MJJ_SPEI12.pdf"/>
          <p:cNvPicPr>
            <a:picLocks noChangeAspect="1"/>
          </p:cNvPicPr>
          <p:nvPr/>
        </p:nvPicPr>
        <p:blipFill rotWithShape="1">
          <a:blip r:embed="rId3">
            <a:extLst>
              <a:ext uri="{28A0092B-C50C-407E-A947-70E740481C1C}">
                <a14:useLocalDpi xmlns:a14="http://schemas.microsoft.com/office/drawing/2010/main" val="0"/>
              </a:ext>
            </a:extLst>
          </a:blip>
          <a:srcRect r="14158"/>
          <a:stretch/>
        </p:blipFill>
        <p:spPr>
          <a:xfrm>
            <a:off x="3611880" y="1497254"/>
            <a:ext cx="4709644" cy="4239491"/>
          </a:xfrm>
          <a:prstGeom prst="rect">
            <a:avLst/>
          </a:prstGeom>
        </p:spPr>
      </p:pic>
      <p:sp>
        <p:nvSpPr>
          <p:cNvPr id="6" name="TextBox 5"/>
          <p:cNvSpPr txBox="1"/>
          <p:nvPr/>
        </p:nvSpPr>
        <p:spPr>
          <a:xfrm>
            <a:off x="634540" y="654637"/>
            <a:ext cx="7807696" cy="461665"/>
          </a:xfrm>
          <a:prstGeom prst="rect">
            <a:avLst/>
          </a:prstGeom>
          <a:noFill/>
        </p:spPr>
        <p:txBody>
          <a:bodyPr wrap="none" rtlCol="0">
            <a:spAutoFit/>
          </a:bodyPr>
          <a:lstStyle/>
          <a:p>
            <a:pPr algn="ctr"/>
            <a:r>
              <a:rPr lang="en-US" sz="2400" dirty="0" smtClean="0"/>
              <a:t>Correlations Between Drought </a:t>
            </a:r>
            <a:r>
              <a:rPr lang="en-US" sz="2400" dirty="0"/>
              <a:t>A</a:t>
            </a:r>
            <a:r>
              <a:rPr lang="en-US" sz="2400" dirty="0" smtClean="0"/>
              <a:t>nd </a:t>
            </a:r>
            <a:r>
              <a:rPr lang="en-US" sz="2400" dirty="0" err="1" smtClean="0"/>
              <a:t>Varimax</a:t>
            </a:r>
            <a:r>
              <a:rPr lang="en-US" sz="2400" dirty="0" smtClean="0"/>
              <a:t> Rotated 2 Scores</a:t>
            </a:r>
            <a:endParaRPr lang="en-US" sz="2400" dirty="0"/>
          </a:p>
        </p:txBody>
      </p:sp>
      <p:sp>
        <p:nvSpPr>
          <p:cNvPr id="7" name="TextBox 6"/>
          <p:cNvSpPr txBox="1"/>
          <p:nvPr/>
        </p:nvSpPr>
        <p:spPr>
          <a:xfrm>
            <a:off x="1468169" y="1188391"/>
            <a:ext cx="2187318" cy="369332"/>
          </a:xfrm>
          <a:prstGeom prst="rect">
            <a:avLst/>
          </a:prstGeom>
          <a:noFill/>
        </p:spPr>
        <p:txBody>
          <a:bodyPr wrap="none" rtlCol="0">
            <a:spAutoFit/>
          </a:bodyPr>
          <a:lstStyle/>
          <a:p>
            <a:pPr algn="ctr"/>
            <a:r>
              <a:rPr lang="en-US" dirty="0" smtClean="0"/>
              <a:t>May-June-July </a:t>
            </a:r>
            <a:r>
              <a:rPr lang="en-US" dirty="0" err="1" smtClean="0"/>
              <a:t>scPDSI</a:t>
            </a:r>
            <a:endParaRPr lang="en-US" dirty="0"/>
          </a:p>
        </p:txBody>
      </p:sp>
      <p:sp>
        <p:nvSpPr>
          <p:cNvPr id="8" name="Rectangle 7"/>
          <p:cNvSpPr/>
          <p:nvPr/>
        </p:nvSpPr>
        <p:spPr>
          <a:xfrm>
            <a:off x="5276024" y="1188391"/>
            <a:ext cx="2204111" cy="369332"/>
          </a:xfrm>
          <a:prstGeom prst="rect">
            <a:avLst/>
          </a:prstGeom>
        </p:spPr>
        <p:txBody>
          <a:bodyPr wrap="none">
            <a:spAutoFit/>
          </a:bodyPr>
          <a:lstStyle/>
          <a:p>
            <a:pPr algn="ctr"/>
            <a:r>
              <a:rPr lang="en-US" dirty="0"/>
              <a:t>May-June-July </a:t>
            </a:r>
            <a:r>
              <a:rPr lang="en-US" dirty="0" smtClean="0"/>
              <a:t>SPEI12</a:t>
            </a:r>
            <a:endParaRPr lang="en-US" dirty="0"/>
          </a:p>
        </p:txBody>
      </p:sp>
    </p:spTree>
    <p:extLst>
      <p:ext uri="{BB962C8B-B14F-4D97-AF65-F5344CB8AC3E}">
        <p14:creationId xmlns:p14="http://schemas.microsoft.com/office/powerpoint/2010/main" val="200897263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d_Var2_MJJ_scPDSI.pdf"/>
          <p:cNvPicPr>
            <a:picLocks noChangeAspect="1"/>
          </p:cNvPicPr>
          <p:nvPr/>
        </p:nvPicPr>
        <p:blipFill rotWithShape="1">
          <a:blip r:embed="rId2">
            <a:extLst>
              <a:ext uri="{28A0092B-C50C-407E-A947-70E740481C1C}">
                <a14:useLocalDpi xmlns:a14="http://schemas.microsoft.com/office/drawing/2010/main" val="0"/>
              </a:ext>
            </a:extLst>
          </a:blip>
          <a:srcRect r="15415"/>
          <a:stretch/>
        </p:blipFill>
        <p:spPr>
          <a:xfrm>
            <a:off x="3617448" y="1497254"/>
            <a:ext cx="4640701" cy="4239491"/>
          </a:xfrm>
          <a:prstGeom prst="rect">
            <a:avLst/>
          </a:prstGeom>
        </p:spPr>
      </p:pic>
      <p:sp>
        <p:nvSpPr>
          <p:cNvPr id="6" name="TextBox 5"/>
          <p:cNvSpPr txBox="1"/>
          <p:nvPr/>
        </p:nvSpPr>
        <p:spPr>
          <a:xfrm>
            <a:off x="1593060" y="307159"/>
            <a:ext cx="5843216" cy="830997"/>
          </a:xfrm>
          <a:prstGeom prst="rect">
            <a:avLst/>
          </a:prstGeom>
          <a:noFill/>
        </p:spPr>
        <p:txBody>
          <a:bodyPr wrap="none" rtlCol="0">
            <a:spAutoFit/>
          </a:bodyPr>
          <a:lstStyle/>
          <a:p>
            <a:pPr algn="ctr"/>
            <a:r>
              <a:rPr lang="en-US" sz="2400" dirty="0" smtClean="0"/>
              <a:t>So An East-West Moisture Dipole Is </a:t>
            </a:r>
            <a:r>
              <a:rPr lang="en-US" sz="2400" dirty="0"/>
              <a:t>R</a:t>
            </a:r>
            <a:r>
              <a:rPr lang="en-US" sz="2400" dirty="0" smtClean="0"/>
              <a:t>eflected</a:t>
            </a:r>
          </a:p>
          <a:p>
            <a:pPr algn="ctr"/>
            <a:r>
              <a:rPr lang="en-US" sz="2400" dirty="0"/>
              <a:t>I</a:t>
            </a:r>
            <a:r>
              <a:rPr lang="en-US" sz="2400" dirty="0" smtClean="0"/>
              <a:t>n </a:t>
            </a:r>
            <a:r>
              <a:rPr lang="en-US" sz="2400" dirty="0"/>
              <a:t>T</a:t>
            </a:r>
            <a:r>
              <a:rPr lang="en-US" sz="2400" dirty="0" smtClean="0"/>
              <a:t>he </a:t>
            </a:r>
            <a:r>
              <a:rPr lang="en-US" sz="2400" dirty="0" err="1" smtClean="0"/>
              <a:t>Varimax</a:t>
            </a:r>
            <a:r>
              <a:rPr lang="en-US" sz="2400" dirty="0" smtClean="0"/>
              <a:t> Rotated Scores</a:t>
            </a:r>
            <a:endParaRPr lang="en-US" sz="2400" dirty="0"/>
          </a:p>
        </p:txBody>
      </p:sp>
      <p:sp>
        <p:nvSpPr>
          <p:cNvPr id="7" name="TextBox 6"/>
          <p:cNvSpPr txBox="1"/>
          <p:nvPr/>
        </p:nvSpPr>
        <p:spPr>
          <a:xfrm>
            <a:off x="1222572" y="1188391"/>
            <a:ext cx="2678513" cy="369332"/>
          </a:xfrm>
          <a:prstGeom prst="rect">
            <a:avLst/>
          </a:prstGeom>
          <a:noFill/>
        </p:spPr>
        <p:txBody>
          <a:bodyPr wrap="none" rtlCol="0">
            <a:spAutoFit/>
          </a:bodyPr>
          <a:lstStyle/>
          <a:p>
            <a:pPr algn="ctr"/>
            <a:r>
              <a:rPr lang="en-US" dirty="0" smtClean="0"/>
              <a:t>Var1 May-June-July </a:t>
            </a:r>
            <a:r>
              <a:rPr lang="en-US" dirty="0" err="1" smtClean="0"/>
              <a:t>scPDSI</a:t>
            </a:r>
            <a:endParaRPr lang="en-US" dirty="0"/>
          </a:p>
        </p:txBody>
      </p:sp>
      <p:sp>
        <p:nvSpPr>
          <p:cNvPr id="8" name="Rectangle 7"/>
          <p:cNvSpPr/>
          <p:nvPr/>
        </p:nvSpPr>
        <p:spPr>
          <a:xfrm>
            <a:off x="5038824" y="1188391"/>
            <a:ext cx="2678513" cy="369332"/>
          </a:xfrm>
          <a:prstGeom prst="rect">
            <a:avLst/>
          </a:prstGeom>
        </p:spPr>
        <p:txBody>
          <a:bodyPr wrap="none">
            <a:spAutoFit/>
          </a:bodyPr>
          <a:lstStyle/>
          <a:p>
            <a:pPr algn="ctr"/>
            <a:r>
              <a:rPr lang="en-US" dirty="0" smtClean="0"/>
              <a:t>Var2 May</a:t>
            </a:r>
            <a:r>
              <a:rPr lang="en-US" dirty="0"/>
              <a:t>-June-July </a:t>
            </a:r>
            <a:r>
              <a:rPr lang="en-US" dirty="0" err="1" smtClean="0"/>
              <a:t>scPDSI</a:t>
            </a:r>
            <a:endParaRPr lang="en-US" dirty="0"/>
          </a:p>
        </p:txBody>
      </p:sp>
      <p:pic>
        <p:nvPicPr>
          <p:cNvPr id="9" name="Picture 8" descr="Med_Var1_MJJ_scPDSI.pdf"/>
          <p:cNvPicPr>
            <a:picLocks noChangeAspect="1"/>
          </p:cNvPicPr>
          <p:nvPr/>
        </p:nvPicPr>
        <p:blipFill rotWithShape="1">
          <a:blip r:embed="rId3">
            <a:extLst>
              <a:ext uri="{28A0092B-C50C-407E-A947-70E740481C1C}">
                <a14:useLocalDpi xmlns:a14="http://schemas.microsoft.com/office/drawing/2010/main" val="0"/>
              </a:ext>
            </a:extLst>
          </a:blip>
          <a:srcRect r="15635"/>
          <a:stretch/>
        </p:blipFill>
        <p:spPr>
          <a:xfrm>
            <a:off x="-274320" y="1497254"/>
            <a:ext cx="4628606" cy="4239491"/>
          </a:xfrm>
          <a:prstGeom prst="rect">
            <a:avLst/>
          </a:prstGeom>
        </p:spPr>
      </p:pic>
      <p:sp>
        <p:nvSpPr>
          <p:cNvPr id="2" name="Rectangle 1"/>
          <p:cNvSpPr/>
          <p:nvPr/>
        </p:nvSpPr>
        <p:spPr>
          <a:xfrm>
            <a:off x="3287867" y="4118954"/>
            <a:ext cx="825241" cy="530296"/>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3412764" y="3737752"/>
            <a:ext cx="575548" cy="369332"/>
          </a:xfrm>
          <a:prstGeom prst="rect">
            <a:avLst/>
          </a:prstGeom>
          <a:noFill/>
        </p:spPr>
        <p:txBody>
          <a:bodyPr wrap="none" rtlCol="0">
            <a:spAutoFit/>
          </a:bodyPr>
          <a:lstStyle/>
          <a:p>
            <a:pPr algn="ctr"/>
            <a:r>
              <a:rPr lang="en-US" dirty="0" smtClean="0"/>
              <a:t>East</a:t>
            </a:r>
            <a:endParaRPr lang="en-US" dirty="0"/>
          </a:p>
        </p:txBody>
      </p:sp>
      <p:sp>
        <p:nvSpPr>
          <p:cNvPr id="13" name="Rectangle 12"/>
          <p:cNvSpPr/>
          <p:nvPr/>
        </p:nvSpPr>
        <p:spPr>
          <a:xfrm>
            <a:off x="4864667" y="4318834"/>
            <a:ext cx="925825" cy="676600"/>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988578" y="3949502"/>
            <a:ext cx="672480" cy="369332"/>
          </a:xfrm>
          <a:prstGeom prst="rect">
            <a:avLst/>
          </a:prstGeom>
          <a:noFill/>
        </p:spPr>
        <p:txBody>
          <a:bodyPr wrap="none" rtlCol="0">
            <a:spAutoFit/>
          </a:bodyPr>
          <a:lstStyle/>
          <a:p>
            <a:pPr algn="ctr"/>
            <a:r>
              <a:rPr lang="en-US" dirty="0" smtClean="0"/>
              <a:t>West</a:t>
            </a:r>
            <a:endParaRPr lang="en-US" dirty="0"/>
          </a:p>
        </p:txBody>
      </p:sp>
    </p:spTree>
    <p:extLst>
      <p:ext uri="{BB962C8B-B14F-4D97-AF65-F5344CB8AC3E}">
        <p14:creationId xmlns:p14="http://schemas.microsoft.com/office/powerpoint/2010/main" val="237522494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twcoV.pdf"/>
          <p:cNvPicPr>
            <a:picLocks/>
          </p:cNvPicPr>
          <p:nvPr/>
        </p:nvPicPr>
        <p:blipFill rotWithShape="1">
          <a:blip r:embed="rId2">
            <a:extLst>
              <a:ext uri="{28A0092B-C50C-407E-A947-70E740481C1C}">
                <a14:useLocalDpi xmlns:a14="http://schemas.microsoft.com/office/drawing/2010/main" val="0"/>
              </a:ext>
            </a:extLst>
          </a:blip>
          <a:srcRect l="5328" t="24110" r="11339" b="50913"/>
          <a:stretch/>
        </p:blipFill>
        <p:spPr>
          <a:xfrm>
            <a:off x="557784" y="3862849"/>
            <a:ext cx="8055835" cy="2648857"/>
          </a:xfrm>
          <a:prstGeom prst="rect">
            <a:avLst/>
          </a:prstGeom>
        </p:spPr>
      </p:pic>
      <p:pic>
        <p:nvPicPr>
          <p:cNvPr id="3" name="Picture 2" descr="East-West_Spl_pl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840" y="-1030452"/>
            <a:ext cx="8875059" cy="6858000"/>
          </a:xfrm>
          <a:prstGeom prst="rect">
            <a:avLst/>
          </a:prstGeom>
        </p:spPr>
      </p:pic>
      <p:sp>
        <p:nvSpPr>
          <p:cNvPr id="2" name="TextBox 1"/>
          <p:cNvSpPr txBox="1"/>
          <p:nvPr/>
        </p:nvSpPr>
        <p:spPr>
          <a:xfrm>
            <a:off x="1341031" y="142689"/>
            <a:ext cx="6343503" cy="461665"/>
          </a:xfrm>
          <a:prstGeom prst="rect">
            <a:avLst/>
          </a:prstGeom>
          <a:noFill/>
        </p:spPr>
        <p:txBody>
          <a:bodyPr wrap="none" rtlCol="0">
            <a:spAutoFit/>
          </a:bodyPr>
          <a:lstStyle/>
          <a:p>
            <a:pPr algn="ctr"/>
            <a:r>
              <a:rPr lang="en-US" sz="2400" dirty="0" smtClean="0"/>
              <a:t>How Does This </a:t>
            </a:r>
            <a:r>
              <a:rPr lang="en-US" sz="2400" dirty="0"/>
              <a:t>E</a:t>
            </a:r>
            <a:r>
              <a:rPr lang="en-US" sz="2400" dirty="0" smtClean="0"/>
              <a:t>ast-West Dipole Vary Over Time?</a:t>
            </a:r>
            <a:endParaRPr lang="en-US" sz="2400" dirty="0"/>
          </a:p>
        </p:txBody>
      </p:sp>
      <p:sp>
        <p:nvSpPr>
          <p:cNvPr id="8" name="TextBox 7"/>
          <p:cNvSpPr txBox="1"/>
          <p:nvPr/>
        </p:nvSpPr>
        <p:spPr>
          <a:xfrm>
            <a:off x="1198035" y="3802939"/>
            <a:ext cx="6525344" cy="369332"/>
          </a:xfrm>
          <a:prstGeom prst="rect">
            <a:avLst/>
          </a:prstGeom>
          <a:solidFill>
            <a:schemeClr val="bg1"/>
          </a:solidFill>
        </p:spPr>
        <p:txBody>
          <a:bodyPr wrap="none" rtlCol="0">
            <a:spAutoFit/>
          </a:bodyPr>
          <a:lstStyle/>
          <a:p>
            <a:r>
              <a:rPr lang="en-US" dirty="0" smtClean="0"/>
              <a:t>Cross-Wavelet Coherence Between the Unfiltered East-West Scores</a:t>
            </a:r>
            <a:endParaRPr lang="en-US" dirty="0"/>
          </a:p>
        </p:txBody>
      </p:sp>
      <p:grpSp>
        <p:nvGrpSpPr>
          <p:cNvPr id="27" name="Group 26"/>
          <p:cNvGrpSpPr/>
          <p:nvPr/>
        </p:nvGrpSpPr>
        <p:grpSpPr>
          <a:xfrm>
            <a:off x="3707251" y="1409755"/>
            <a:ext cx="3249984" cy="384479"/>
            <a:chOff x="3707251" y="1409755"/>
            <a:chExt cx="3249984" cy="384479"/>
          </a:xfrm>
        </p:grpSpPr>
        <p:cxnSp>
          <p:nvCxnSpPr>
            <p:cNvPr id="11" name="Straight Arrow Connector 10"/>
            <p:cNvCxnSpPr/>
            <p:nvPr/>
          </p:nvCxnSpPr>
          <p:spPr>
            <a:xfrm>
              <a:off x="659509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95723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503465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370725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632802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608333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468601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42092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p:nvPr/>
        </p:nvCxnSpPr>
        <p:spPr>
          <a:xfrm>
            <a:off x="2994589" y="1818477"/>
            <a:ext cx="0" cy="38447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sp>
        <p:nvSpPr>
          <p:cNvPr id="4" name="Rectangle 3"/>
          <p:cNvSpPr/>
          <p:nvPr/>
        </p:nvSpPr>
        <p:spPr>
          <a:xfrm>
            <a:off x="2527853" y="1054386"/>
            <a:ext cx="3977476" cy="2516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3497609" y="1018440"/>
            <a:ext cx="3664172" cy="369332"/>
          </a:xfrm>
          <a:prstGeom prst="rect">
            <a:avLst/>
          </a:prstGeom>
          <a:noFill/>
        </p:spPr>
        <p:txBody>
          <a:bodyPr wrap="none" rtlCol="0">
            <a:spAutoFit/>
          </a:bodyPr>
          <a:lstStyle/>
          <a:p>
            <a:pPr algn="ctr"/>
            <a:r>
              <a:rPr lang="en-US" dirty="0" smtClean="0"/>
              <a:t>Epochs Of Anti-Phasing Are Indicated</a:t>
            </a:r>
            <a:endParaRPr lang="en-US" dirty="0"/>
          </a:p>
        </p:txBody>
      </p:sp>
    </p:spTree>
    <p:extLst>
      <p:ext uri="{BB962C8B-B14F-4D97-AF65-F5344CB8AC3E}">
        <p14:creationId xmlns:p14="http://schemas.microsoft.com/office/powerpoint/2010/main" val="325332432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twcoV.pdf"/>
          <p:cNvPicPr>
            <a:picLocks/>
          </p:cNvPicPr>
          <p:nvPr/>
        </p:nvPicPr>
        <p:blipFill rotWithShape="1">
          <a:blip r:embed="rId2">
            <a:extLst>
              <a:ext uri="{28A0092B-C50C-407E-A947-70E740481C1C}">
                <a14:useLocalDpi xmlns:a14="http://schemas.microsoft.com/office/drawing/2010/main" val="0"/>
              </a:ext>
            </a:extLst>
          </a:blip>
          <a:srcRect l="5328" t="24110" r="11339" b="50913"/>
          <a:stretch/>
        </p:blipFill>
        <p:spPr>
          <a:xfrm>
            <a:off x="557784" y="3862849"/>
            <a:ext cx="8055835" cy="2648857"/>
          </a:xfrm>
          <a:prstGeom prst="rect">
            <a:avLst/>
          </a:prstGeom>
        </p:spPr>
      </p:pic>
      <p:pic>
        <p:nvPicPr>
          <p:cNvPr id="3" name="Picture 2" descr="East-West_Spl_pl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840" y="-1030452"/>
            <a:ext cx="8875059" cy="6858000"/>
          </a:xfrm>
          <a:prstGeom prst="rect">
            <a:avLst/>
          </a:prstGeom>
        </p:spPr>
      </p:pic>
      <p:sp>
        <p:nvSpPr>
          <p:cNvPr id="2" name="TextBox 1"/>
          <p:cNvSpPr txBox="1"/>
          <p:nvPr/>
        </p:nvSpPr>
        <p:spPr>
          <a:xfrm>
            <a:off x="1341031" y="142689"/>
            <a:ext cx="6343503" cy="461665"/>
          </a:xfrm>
          <a:prstGeom prst="rect">
            <a:avLst/>
          </a:prstGeom>
          <a:noFill/>
        </p:spPr>
        <p:txBody>
          <a:bodyPr wrap="none" rtlCol="0">
            <a:spAutoFit/>
          </a:bodyPr>
          <a:lstStyle/>
          <a:p>
            <a:pPr algn="ctr"/>
            <a:r>
              <a:rPr lang="en-US" sz="2400" dirty="0" smtClean="0"/>
              <a:t>How Does This </a:t>
            </a:r>
            <a:r>
              <a:rPr lang="en-US" sz="2400" dirty="0"/>
              <a:t>E</a:t>
            </a:r>
            <a:r>
              <a:rPr lang="en-US" sz="2400" dirty="0" smtClean="0"/>
              <a:t>ast-West Dipole Vary Over Time?</a:t>
            </a:r>
            <a:endParaRPr lang="en-US" sz="2400" dirty="0"/>
          </a:p>
        </p:txBody>
      </p:sp>
      <p:sp>
        <p:nvSpPr>
          <p:cNvPr id="8" name="TextBox 7"/>
          <p:cNvSpPr txBox="1"/>
          <p:nvPr/>
        </p:nvSpPr>
        <p:spPr>
          <a:xfrm>
            <a:off x="1198035" y="3802939"/>
            <a:ext cx="6525344" cy="369332"/>
          </a:xfrm>
          <a:prstGeom prst="rect">
            <a:avLst/>
          </a:prstGeom>
          <a:solidFill>
            <a:schemeClr val="bg1"/>
          </a:solidFill>
        </p:spPr>
        <p:txBody>
          <a:bodyPr wrap="none" rtlCol="0">
            <a:spAutoFit/>
          </a:bodyPr>
          <a:lstStyle/>
          <a:p>
            <a:r>
              <a:rPr lang="en-US" dirty="0" smtClean="0"/>
              <a:t>Cross-Wavelet Coherence Between the Unfiltered East-West Scores</a:t>
            </a:r>
            <a:endParaRPr lang="en-US" dirty="0"/>
          </a:p>
        </p:txBody>
      </p:sp>
      <p:grpSp>
        <p:nvGrpSpPr>
          <p:cNvPr id="27" name="Group 26"/>
          <p:cNvGrpSpPr/>
          <p:nvPr/>
        </p:nvGrpSpPr>
        <p:grpSpPr>
          <a:xfrm>
            <a:off x="3707251" y="1409755"/>
            <a:ext cx="3249984" cy="384479"/>
            <a:chOff x="3707251" y="1409755"/>
            <a:chExt cx="3249984" cy="384479"/>
          </a:xfrm>
        </p:grpSpPr>
        <p:cxnSp>
          <p:nvCxnSpPr>
            <p:cNvPr id="11" name="Straight Arrow Connector 10"/>
            <p:cNvCxnSpPr/>
            <p:nvPr/>
          </p:nvCxnSpPr>
          <p:spPr>
            <a:xfrm>
              <a:off x="659509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95723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503465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370725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632802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608333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468601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42092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p:nvPr/>
        </p:nvCxnSpPr>
        <p:spPr>
          <a:xfrm>
            <a:off x="2994589" y="1818477"/>
            <a:ext cx="0" cy="38447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400605" y="4738138"/>
            <a:ext cx="4089543" cy="923330"/>
          </a:xfrm>
          <a:prstGeom prst="rect">
            <a:avLst/>
          </a:prstGeom>
          <a:solidFill>
            <a:schemeClr val="bg1"/>
          </a:solidFill>
        </p:spPr>
        <p:txBody>
          <a:bodyPr wrap="none" rtlCol="0">
            <a:spAutoFit/>
          </a:bodyPr>
          <a:lstStyle/>
          <a:p>
            <a:pPr algn="ctr"/>
            <a:r>
              <a:rPr lang="en-US" dirty="0" smtClean="0"/>
              <a:t>Is </a:t>
            </a:r>
            <a:r>
              <a:rPr lang="en-US" dirty="0"/>
              <a:t>a</a:t>
            </a:r>
            <a:r>
              <a:rPr lang="en-US" dirty="0" smtClean="0"/>
              <a:t>nti-phasing </a:t>
            </a:r>
            <a:r>
              <a:rPr lang="en-US" dirty="0"/>
              <a:t>d</a:t>
            </a:r>
            <a:r>
              <a:rPr lang="en-US" dirty="0" smtClean="0"/>
              <a:t>ue </a:t>
            </a:r>
            <a:r>
              <a:rPr lang="en-US" dirty="0"/>
              <a:t>t</a:t>
            </a:r>
            <a:r>
              <a:rPr lang="en-US" dirty="0" smtClean="0"/>
              <a:t>o </a:t>
            </a:r>
            <a:r>
              <a:rPr lang="en-US" dirty="0" err="1"/>
              <a:t>o</a:t>
            </a:r>
            <a:r>
              <a:rPr lang="en-US" dirty="0" err="1" smtClean="0"/>
              <a:t>rthogonality</a:t>
            </a:r>
            <a:endParaRPr lang="en-US" dirty="0"/>
          </a:p>
          <a:p>
            <a:pPr algn="ctr"/>
            <a:r>
              <a:rPr lang="en-US" dirty="0" err="1"/>
              <a:t>c</a:t>
            </a:r>
            <a:r>
              <a:rPr lang="en-US" dirty="0" err="1" smtClean="0"/>
              <a:t>ontraints</a:t>
            </a:r>
            <a:r>
              <a:rPr lang="en-US" dirty="0" smtClean="0"/>
              <a:t> </a:t>
            </a:r>
            <a:r>
              <a:rPr lang="en-US" dirty="0"/>
              <a:t>o</a:t>
            </a:r>
            <a:r>
              <a:rPr lang="en-US" dirty="0" smtClean="0"/>
              <a:t>f </a:t>
            </a:r>
            <a:r>
              <a:rPr lang="en-US" dirty="0" err="1"/>
              <a:t>v</a:t>
            </a:r>
            <a:r>
              <a:rPr lang="en-US" dirty="0" err="1" smtClean="0"/>
              <a:t>arimax</a:t>
            </a:r>
            <a:r>
              <a:rPr lang="en-US" dirty="0" smtClean="0"/>
              <a:t> </a:t>
            </a:r>
            <a:r>
              <a:rPr lang="en-US" dirty="0"/>
              <a:t>r</a:t>
            </a:r>
            <a:r>
              <a:rPr lang="en-US" dirty="0" smtClean="0"/>
              <a:t>otation? Let’ test it</a:t>
            </a:r>
          </a:p>
          <a:p>
            <a:pPr algn="ctr"/>
            <a:r>
              <a:rPr lang="en-US" dirty="0" smtClean="0"/>
              <a:t>using only the Morocco and Turkey poles.</a:t>
            </a:r>
          </a:p>
        </p:txBody>
      </p:sp>
      <p:sp>
        <p:nvSpPr>
          <p:cNvPr id="22" name="Rectangle 21"/>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sp>
        <p:nvSpPr>
          <p:cNvPr id="23" name="Rectangle 22"/>
          <p:cNvSpPr/>
          <p:nvPr/>
        </p:nvSpPr>
        <p:spPr>
          <a:xfrm>
            <a:off x="2527853" y="1054386"/>
            <a:ext cx="3977476" cy="2516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a:off x="3497609" y="1018440"/>
            <a:ext cx="3664172" cy="369332"/>
          </a:xfrm>
          <a:prstGeom prst="rect">
            <a:avLst/>
          </a:prstGeom>
          <a:noFill/>
        </p:spPr>
        <p:txBody>
          <a:bodyPr wrap="none" rtlCol="0">
            <a:spAutoFit/>
          </a:bodyPr>
          <a:lstStyle/>
          <a:p>
            <a:pPr algn="ctr"/>
            <a:r>
              <a:rPr lang="en-US" dirty="0" smtClean="0"/>
              <a:t>Epochs Of Anti-Phasing Are Indicated</a:t>
            </a:r>
            <a:endParaRPr lang="en-US" dirty="0"/>
          </a:p>
        </p:txBody>
      </p:sp>
    </p:spTree>
    <p:extLst>
      <p:ext uri="{BB962C8B-B14F-4D97-AF65-F5344CB8AC3E}">
        <p14:creationId xmlns:p14="http://schemas.microsoft.com/office/powerpoint/2010/main" val="423356494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rocco-Turkey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960" y="-1032690"/>
            <a:ext cx="8875059" cy="6858000"/>
          </a:xfrm>
          <a:prstGeom prst="rect">
            <a:avLst/>
          </a:prstGeom>
        </p:spPr>
      </p:pic>
      <p:pic>
        <p:nvPicPr>
          <p:cNvPr id="3" name="Picture 2" descr="mtwco.pdf"/>
          <p:cNvPicPr>
            <a:picLocks/>
          </p:cNvPicPr>
          <p:nvPr/>
        </p:nvPicPr>
        <p:blipFill rotWithShape="1">
          <a:blip r:embed="rId3">
            <a:extLst>
              <a:ext uri="{28A0092B-C50C-407E-A947-70E740481C1C}">
                <a14:useLocalDpi xmlns:a14="http://schemas.microsoft.com/office/drawing/2010/main" val="0"/>
              </a:ext>
            </a:extLst>
          </a:blip>
          <a:srcRect l="4053" t="23411" r="9587" b="50677"/>
          <a:stretch/>
        </p:blipFill>
        <p:spPr>
          <a:xfrm>
            <a:off x="438912" y="3785616"/>
            <a:ext cx="8339322" cy="2750815"/>
          </a:xfrm>
          <a:prstGeom prst="rect">
            <a:avLst/>
          </a:prstGeom>
        </p:spPr>
      </p:pic>
      <p:sp>
        <p:nvSpPr>
          <p:cNvPr id="2" name="TextBox 1"/>
          <p:cNvSpPr txBox="1"/>
          <p:nvPr/>
        </p:nvSpPr>
        <p:spPr>
          <a:xfrm>
            <a:off x="894463" y="142689"/>
            <a:ext cx="7236627" cy="461665"/>
          </a:xfrm>
          <a:prstGeom prst="rect">
            <a:avLst/>
          </a:prstGeom>
          <a:noFill/>
        </p:spPr>
        <p:txBody>
          <a:bodyPr wrap="none" rtlCol="0">
            <a:spAutoFit/>
          </a:bodyPr>
          <a:lstStyle/>
          <a:p>
            <a:pPr algn="ctr"/>
            <a:r>
              <a:rPr lang="en-US" sz="2400" dirty="0" smtClean="0"/>
              <a:t>Morocco vs. Turkey – The Poles Of The East-West Dipole</a:t>
            </a:r>
            <a:endParaRPr lang="en-US" sz="2400" dirty="0"/>
          </a:p>
        </p:txBody>
      </p:sp>
      <p:sp>
        <p:nvSpPr>
          <p:cNvPr id="6" name="TextBox 5"/>
          <p:cNvSpPr txBox="1"/>
          <p:nvPr/>
        </p:nvSpPr>
        <p:spPr>
          <a:xfrm>
            <a:off x="1343143" y="3802939"/>
            <a:ext cx="6237605" cy="369332"/>
          </a:xfrm>
          <a:prstGeom prst="rect">
            <a:avLst/>
          </a:prstGeom>
          <a:solidFill>
            <a:schemeClr val="bg1"/>
          </a:solidFill>
        </p:spPr>
        <p:txBody>
          <a:bodyPr wrap="none" rtlCol="0">
            <a:spAutoFit/>
          </a:bodyPr>
          <a:lstStyle/>
          <a:p>
            <a:pPr algn="ctr"/>
            <a:r>
              <a:rPr lang="en-US" dirty="0" smtClean="0"/>
              <a:t>Cross-Wavelet Coherence Between Unfiltered Morocco</a:t>
            </a:r>
            <a:r>
              <a:rPr lang="en-US" dirty="0"/>
              <a:t> </a:t>
            </a:r>
            <a:r>
              <a:rPr lang="en-US" dirty="0" smtClean="0"/>
              <a:t>&amp; Turkey</a:t>
            </a:r>
            <a:endParaRPr lang="en-US" dirty="0"/>
          </a:p>
        </p:txBody>
      </p:sp>
      <p:cxnSp>
        <p:nvCxnSpPr>
          <p:cNvPr id="8" name="Straight Arrow Connector 7"/>
          <p:cNvCxnSpPr/>
          <p:nvPr/>
        </p:nvCxnSpPr>
        <p:spPr>
          <a:xfrm>
            <a:off x="652518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684071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50696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49000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59435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430242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713293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4560024" y="992943"/>
            <a:ext cx="2355595" cy="369332"/>
          </a:xfrm>
          <a:prstGeom prst="rect">
            <a:avLst/>
          </a:prstGeom>
          <a:noFill/>
        </p:spPr>
        <p:txBody>
          <a:bodyPr wrap="none" rtlCol="0">
            <a:spAutoFit/>
          </a:bodyPr>
          <a:lstStyle/>
          <a:p>
            <a:pPr algn="ctr"/>
            <a:r>
              <a:rPr lang="en-US" dirty="0" smtClean="0"/>
              <a:t>Epochs Of Anti-Phasing</a:t>
            </a:r>
            <a:endParaRPr lang="en-US" dirty="0"/>
          </a:p>
        </p:txBody>
      </p:sp>
      <p:sp>
        <p:nvSpPr>
          <p:cNvPr id="18" name="Rectangle 17"/>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cxnSp>
        <p:nvCxnSpPr>
          <p:cNvPr id="19" name="Straight Arrow Connector 18"/>
          <p:cNvCxnSpPr/>
          <p:nvPr/>
        </p:nvCxnSpPr>
        <p:spPr>
          <a:xfrm>
            <a:off x="3749329" y="1818477"/>
            <a:ext cx="0" cy="38447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141659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rocco-Turkey_layout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960" y="-1032690"/>
            <a:ext cx="8875059" cy="6858000"/>
          </a:xfrm>
          <a:prstGeom prst="rect">
            <a:avLst/>
          </a:prstGeom>
        </p:spPr>
      </p:pic>
      <p:pic>
        <p:nvPicPr>
          <p:cNvPr id="3" name="Picture 2" descr="mtwco.pdf"/>
          <p:cNvPicPr>
            <a:picLocks/>
          </p:cNvPicPr>
          <p:nvPr/>
        </p:nvPicPr>
        <p:blipFill rotWithShape="1">
          <a:blip r:embed="rId3">
            <a:extLst>
              <a:ext uri="{28A0092B-C50C-407E-A947-70E740481C1C}">
                <a14:useLocalDpi xmlns:a14="http://schemas.microsoft.com/office/drawing/2010/main" val="0"/>
              </a:ext>
            </a:extLst>
          </a:blip>
          <a:srcRect l="4053" t="23411" r="9587" b="50677"/>
          <a:stretch/>
        </p:blipFill>
        <p:spPr>
          <a:xfrm>
            <a:off x="438912" y="3785616"/>
            <a:ext cx="8339322" cy="2750815"/>
          </a:xfrm>
          <a:prstGeom prst="rect">
            <a:avLst/>
          </a:prstGeom>
        </p:spPr>
      </p:pic>
      <p:sp>
        <p:nvSpPr>
          <p:cNvPr id="2" name="TextBox 1"/>
          <p:cNvSpPr txBox="1"/>
          <p:nvPr/>
        </p:nvSpPr>
        <p:spPr>
          <a:xfrm>
            <a:off x="894463" y="142689"/>
            <a:ext cx="7236627" cy="461665"/>
          </a:xfrm>
          <a:prstGeom prst="rect">
            <a:avLst/>
          </a:prstGeom>
          <a:noFill/>
        </p:spPr>
        <p:txBody>
          <a:bodyPr wrap="none" rtlCol="0">
            <a:spAutoFit/>
          </a:bodyPr>
          <a:lstStyle/>
          <a:p>
            <a:pPr algn="ctr"/>
            <a:r>
              <a:rPr lang="en-US" sz="2400" dirty="0" smtClean="0"/>
              <a:t>Morocco vs. Turkey – The Poles Of The East-West Dipole</a:t>
            </a:r>
            <a:endParaRPr lang="en-US" sz="2400" dirty="0"/>
          </a:p>
        </p:txBody>
      </p:sp>
      <p:sp>
        <p:nvSpPr>
          <p:cNvPr id="6" name="TextBox 5"/>
          <p:cNvSpPr txBox="1"/>
          <p:nvPr/>
        </p:nvSpPr>
        <p:spPr>
          <a:xfrm>
            <a:off x="1343143" y="3802939"/>
            <a:ext cx="6237605" cy="369332"/>
          </a:xfrm>
          <a:prstGeom prst="rect">
            <a:avLst/>
          </a:prstGeom>
          <a:solidFill>
            <a:schemeClr val="bg1"/>
          </a:solidFill>
        </p:spPr>
        <p:txBody>
          <a:bodyPr wrap="none" rtlCol="0">
            <a:spAutoFit/>
          </a:bodyPr>
          <a:lstStyle/>
          <a:p>
            <a:pPr algn="ctr"/>
            <a:r>
              <a:rPr lang="en-US" dirty="0" smtClean="0"/>
              <a:t>Cross-Wavelet Coherence Between Unfiltered Morocco</a:t>
            </a:r>
            <a:r>
              <a:rPr lang="en-US" dirty="0"/>
              <a:t> </a:t>
            </a:r>
            <a:r>
              <a:rPr lang="en-US" dirty="0" smtClean="0"/>
              <a:t>&amp; Turkey</a:t>
            </a:r>
            <a:endParaRPr lang="en-US" dirty="0"/>
          </a:p>
        </p:txBody>
      </p:sp>
      <p:cxnSp>
        <p:nvCxnSpPr>
          <p:cNvPr id="8" name="Straight Arrow Connector 7"/>
          <p:cNvCxnSpPr/>
          <p:nvPr/>
        </p:nvCxnSpPr>
        <p:spPr>
          <a:xfrm>
            <a:off x="652518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6840715"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50696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49000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5943511"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4302427"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7132939" y="1409755"/>
            <a:ext cx="0" cy="384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793036" y="4869940"/>
            <a:ext cx="5304683" cy="646331"/>
          </a:xfrm>
          <a:prstGeom prst="rect">
            <a:avLst/>
          </a:prstGeom>
          <a:solidFill>
            <a:schemeClr val="bg1"/>
          </a:solidFill>
        </p:spPr>
        <p:txBody>
          <a:bodyPr wrap="none" rtlCol="0">
            <a:spAutoFit/>
          </a:bodyPr>
          <a:lstStyle/>
          <a:p>
            <a:pPr algn="ctr"/>
            <a:r>
              <a:rPr lang="en-US" dirty="0" smtClean="0"/>
              <a:t>Anti-</a:t>
            </a:r>
            <a:r>
              <a:rPr lang="en-US" dirty="0"/>
              <a:t>p</a:t>
            </a:r>
            <a:r>
              <a:rPr lang="en-US" dirty="0" smtClean="0"/>
              <a:t>hasing at </a:t>
            </a:r>
            <a:r>
              <a:rPr lang="en-US" dirty="0"/>
              <a:t>m</a:t>
            </a:r>
            <a:r>
              <a:rPr lang="en-US" dirty="0" smtClean="0"/>
              <a:t>ulti-decadal periods is </a:t>
            </a:r>
            <a:r>
              <a:rPr lang="en-US" dirty="0"/>
              <a:t>n</a:t>
            </a:r>
            <a:r>
              <a:rPr lang="en-US" dirty="0" smtClean="0"/>
              <a:t>ot </a:t>
            </a:r>
            <a:r>
              <a:rPr lang="en-US" dirty="0"/>
              <a:t>d</a:t>
            </a:r>
            <a:r>
              <a:rPr lang="en-US" dirty="0" smtClean="0"/>
              <a:t>ue </a:t>
            </a:r>
            <a:r>
              <a:rPr lang="en-US" dirty="0"/>
              <a:t>t</a:t>
            </a:r>
            <a:r>
              <a:rPr lang="en-US" dirty="0" smtClean="0"/>
              <a:t>o</a:t>
            </a:r>
          </a:p>
          <a:p>
            <a:pPr algn="ctr"/>
            <a:r>
              <a:rPr lang="en-US" dirty="0" err="1"/>
              <a:t>o</a:t>
            </a:r>
            <a:r>
              <a:rPr lang="en-US" dirty="0" err="1" smtClean="0"/>
              <a:t>rthogonality</a:t>
            </a:r>
            <a:r>
              <a:rPr lang="en-US" dirty="0" smtClean="0"/>
              <a:t> </a:t>
            </a:r>
            <a:r>
              <a:rPr lang="en-US" dirty="0" err="1"/>
              <a:t>c</a:t>
            </a:r>
            <a:r>
              <a:rPr lang="en-US" dirty="0" err="1" smtClean="0"/>
              <a:t>ontraints</a:t>
            </a:r>
            <a:r>
              <a:rPr lang="en-US" dirty="0" smtClean="0"/>
              <a:t> </a:t>
            </a:r>
            <a:r>
              <a:rPr lang="en-US" dirty="0"/>
              <a:t>s</a:t>
            </a:r>
            <a:r>
              <a:rPr lang="en-US" dirty="0" smtClean="0"/>
              <a:t>ince </a:t>
            </a:r>
            <a:r>
              <a:rPr lang="en-US" dirty="0"/>
              <a:t>n</a:t>
            </a:r>
            <a:r>
              <a:rPr lang="en-US" dirty="0" smtClean="0"/>
              <a:t>one was </a:t>
            </a:r>
            <a:r>
              <a:rPr lang="en-US" dirty="0"/>
              <a:t>a</a:t>
            </a:r>
            <a:r>
              <a:rPr lang="en-US" dirty="0" smtClean="0"/>
              <a:t>pplied </a:t>
            </a:r>
            <a:r>
              <a:rPr lang="en-US" dirty="0"/>
              <a:t>h</a:t>
            </a:r>
            <a:r>
              <a:rPr lang="en-US" dirty="0" smtClean="0"/>
              <a:t>ere.</a:t>
            </a:r>
          </a:p>
        </p:txBody>
      </p:sp>
      <p:sp>
        <p:nvSpPr>
          <p:cNvPr id="7" name="TextBox 6"/>
          <p:cNvSpPr txBox="1"/>
          <p:nvPr/>
        </p:nvSpPr>
        <p:spPr>
          <a:xfrm>
            <a:off x="4560024" y="992943"/>
            <a:ext cx="2355595" cy="369332"/>
          </a:xfrm>
          <a:prstGeom prst="rect">
            <a:avLst/>
          </a:prstGeom>
          <a:noFill/>
        </p:spPr>
        <p:txBody>
          <a:bodyPr wrap="none" rtlCol="0">
            <a:spAutoFit/>
          </a:bodyPr>
          <a:lstStyle/>
          <a:p>
            <a:pPr algn="ctr"/>
            <a:r>
              <a:rPr lang="en-US" dirty="0" smtClean="0"/>
              <a:t>Epochs Of Anti-Phasing</a:t>
            </a:r>
            <a:endParaRPr lang="en-US" dirty="0"/>
          </a:p>
        </p:txBody>
      </p:sp>
      <p:sp>
        <p:nvSpPr>
          <p:cNvPr id="18" name="Rectangle 17"/>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cxnSp>
        <p:nvCxnSpPr>
          <p:cNvPr id="19" name="Straight Arrow Connector 18"/>
          <p:cNvCxnSpPr/>
          <p:nvPr/>
        </p:nvCxnSpPr>
        <p:spPr>
          <a:xfrm>
            <a:off x="3749329" y="1818477"/>
            <a:ext cx="0" cy="384479"/>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740598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ChangeArrowheads="1"/>
          </p:cNvSpPr>
          <p:nvPr/>
        </p:nvSpPr>
        <p:spPr bwMode="auto">
          <a:xfrm>
            <a:off x="3429000" y="2604976"/>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p>
        </p:txBody>
      </p:sp>
      <p:sp>
        <p:nvSpPr>
          <p:cNvPr id="48134" name="Rectangle 6"/>
          <p:cNvSpPr>
            <a:spLocks noChangeArrowheads="1"/>
          </p:cNvSpPr>
          <p:nvPr/>
        </p:nvSpPr>
        <p:spPr bwMode="auto">
          <a:xfrm>
            <a:off x="548640" y="655526"/>
            <a:ext cx="8001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0" hangingPunct="0">
              <a:defRPr/>
            </a:pPr>
            <a:r>
              <a:rPr lang="en-US" sz="2800" dirty="0" smtClean="0">
                <a:latin typeface="Helvetica"/>
                <a:cs typeface="Helvetica"/>
              </a:rPr>
              <a:t>At the same time, climate models predict sub-tropical drying due to greenhouse gas forcing.</a:t>
            </a:r>
            <a:endParaRPr lang="en-US" sz="2800" dirty="0">
              <a:solidFill>
                <a:schemeClr val="tx1"/>
              </a:solidFill>
              <a:latin typeface="Helvetica"/>
              <a:cs typeface="Helvetica"/>
            </a:endParaRPr>
          </a:p>
        </p:txBody>
      </p:sp>
      <p:grpSp>
        <p:nvGrpSpPr>
          <p:cNvPr id="5" name="Group 4"/>
          <p:cNvGrpSpPr/>
          <p:nvPr/>
        </p:nvGrpSpPr>
        <p:grpSpPr>
          <a:xfrm>
            <a:off x="2248694" y="1699422"/>
            <a:ext cx="4570412" cy="4298950"/>
            <a:chOff x="4040188" y="1447800"/>
            <a:chExt cx="4570412" cy="4298950"/>
          </a:xfrm>
        </p:grpSpPr>
        <p:pic>
          <p:nvPicPr>
            <p:cNvPr id="18438" name="Picture 8" descr="&#10;Fig_01.gif                                                     000CEF08&#10;OWC On The Go                  7C262F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0188" y="2122488"/>
              <a:ext cx="4570412" cy="331946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8137" name="Rectangle 9"/>
            <p:cNvSpPr>
              <a:spLocks noChangeArrowheads="1"/>
            </p:cNvSpPr>
            <p:nvPr/>
          </p:nvSpPr>
          <p:spPr bwMode="auto">
            <a:xfrm>
              <a:off x="4953000" y="5441950"/>
              <a:ext cx="2743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en-US" sz="1400" dirty="0">
                  <a:solidFill>
                    <a:schemeClr val="tx1"/>
                  </a:solidFill>
                </a:rPr>
                <a:t>Figure courtesy of </a:t>
              </a:r>
              <a:r>
                <a:rPr lang="en-US" sz="1400" dirty="0" smtClean="0">
                  <a:solidFill>
                    <a:schemeClr val="tx1"/>
                  </a:solidFill>
                </a:rPr>
                <a:t>IPCC AR4</a:t>
              </a:r>
              <a:endParaRPr lang="en-US" sz="1400" dirty="0">
                <a:solidFill>
                  <a:schemeClr val="tx1"/>
                </a:solidFill>
              </a:endParaRPr>
            </a:p>
          </p:txBody>
        </p:sp>
        <p:sp>
          <p:nvSpPr>
            <p:cNvPr id="48138" name="Rectangle 10"/>
            <p:cNvSpPr>
              <a:spLocks noChangeArrowheads="1"/>
            </p:cNvSpPr>
            <p:nvPr/>
          </p:nvSpPr>
          <p:spPr bwMode="auto">
            <a:xfrm>
              <a:off x="4124325" y="1447800"/>
              <a:ext cx="4400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800" dirty="0">
                  <a:solidFill>
                    <a:schemeClr val="tx1"/>
                  </a:solidFill>
                </a:rPr>
                <a:t>Changes are annual means for the period</a:t>
              </a:r>
            </a:p>
            <a:p>
              <a:pPr algn="ctr" eaLnBrk="0" hangingPunct="0">
                <a:defRPr/>
              </a:pPr>
              <a:r>
                <a:rPr lang="en-US" sz="1800" dirty="0">
                  <a:solidFill>
                    <a:schemeClr val="tx1"/>
                  </a:solidFill>
                </a:rPr>
                <a:t>2080–2099 relative to 1980–1999</a:t>
              </a:r>
            </a:p>
          </p:txBody>
        </p:sp>
      </p:grpSp>
      <p:grpSp>
        <p:nvGrpSpPr>
          <p:cNvPr id="6" name="Group 5"/>
          <p:cNvGrpSpPr/>
          <p:nvPr/>
        </p:nvGrpSpPr>
        <p:grpSpPr>
          <a:xfrm>
            <a:off x="3218688" y="2562216"/>
            <a:ext cx="2761488" cy="2167128"/>
            <a:chOff x="5029200" y="2322576"/>
            <a:chExt cx="2761488" cy="2167128"/>
          </a:xfrm>
        </p:grpSpPr>
        <p:grpSp>
          <p:nvGrpSpPr>
            <p:cNvPr id="4" name="Group 3"/>
            <p:cNvGrpSpPr/>
            <p:nvPr/>
          </p:nvGrpSpPr>
          <p:grpSpPr>
            <a:xfrm>
              <a:off x="5029200" y="2322576"/>
              <a:ext cx="2761488" cy="457200"/>
              <a:chOff x="5029200" y="2322576"/>
              <a:chExt cx="2761488" cy="457200"/>
            </a:xfrm>
          </p:grpSpPr>
          <p:sp>
            <p:nvSpPr>
              <p:cNvPr id="3" name="Oval 2"/>
              <p:cNvSpPr/>
              <p:nvPr/>
            </p:nvSpPr>
            <p:spPr bwMode="auto">
              <a:xfrm>
                <a:off x="5029200"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sp>
            <p:nvSpPr>
              <p:cNvPr id="14" name="Oval 13"/>
              <p:cNvSpPr/>
              <p:nvPr/>
            </p:nvSpPr>
            <p:spPr bwMode="auto">
              <a:xfrm>
                <a:off x="7333488"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grpSp>
        <p:grpSp>
          <p:nvGrpSpPr>
            <p:cNvPr id="16" name="Group 15"/>
            <p:cNvGrpSpPr/>
            <p:nvPr/>
          </p:nvGrpSpPr>
          <p:grpSpPr>
            <a:xfrm>
              <a:off x="5029200" y="4032504"/>
              <a:ext cx="2761488" cy="457200"/>
              <a:chOff x="5029200" y="2322576"/>
              <a:chExt cx="2761488" cy="457200"/>
            </a:xfrm>
          </p:grpSpPr>
          <p:sp>
            <p:nvSpPr>
              <p:cNvPr id="17" name="Oval 16"/>
              <p:cNvSpPr/>
              <p:nvPr/>
            </p:nvSpPr>
            <p:spPr bwMode="auto">
              <a:xfrm>
                <a:off x="5029200"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sp>
            <p:nvSpPr>
              <p:cNvPr id="18" name="Oval 17"/>
              <p:cNvSpPr/>
              <p:nvPr/>
            </p:nvSpPr>
            <p:spPr bwMode="auto">
              <a:xfrm>
                <a:off x="7333488"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grpSp>
      </p:grpSp>
    </p:spTree>
    <p:extLst>
      <p:ext uri="{BB962C8B-B14F-4D97-AF65-F5344CB8AC3E}">
        <p14:creationId xmlns:p14="http://schemas.microsoft.com/office/powerpoint/2010/main" val="26274051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twco.pdf"/>
          <p:cNvPicPr>
            <a:picLocks/>
          </p:cNvPicPr>
          <p:nvPr/>
        </p:nvPicPr>
        <p:blipFill rotWithShape="1">
          <a:blip r:embed="rId2">
            <a:extLst>
              <a:ext uri="{28A0092B-C50C-407E-A947-70E740481C1C}">
                <a14:useLocalDpi xmlns:a14="http://schemas.microsoft.com/office/drawing/2010/main" val="0"/>
              </a:ext>
            </a:extLst>
          </a:blip>
          <a:srcRect l="4053" t="23411" r="9587" b="50677"/>
          <a:stretch/>
        </p:blipFill>
        <p:spPr>
          <a:xfrm>
            <a:off x="438912" y="3785616"/>
            <a:ext cx="8339322" cy="2750815"/>
          </a:xfrm>
          <a:prstGeom prst="rect">
            <a:avLst/>
          </a:prstGeom>
        </p:spPr>
      </p:pic>
      <p:pic>
        <p:nvPicPr>
          <p:cNvPr id="5" name="Picture 4" descr="Morocco-Turkey_Spl_plt.pdf"/>
          <p:cNvPicPr>
            <a:picLocks noChangeAspect="1"/>
          </p:cNvPicPr>
          <p:nvPr/>
        </p:nvPicPr>
        <p:blipFill rotWithShape="1">
          <a:blip r:embed="rId3">
            <a:extLst>
              <a:ext uri="{28A0092B-C50C-407E-A947-70E740481C1C}">
                <a14:useLocalDpi xmlns:a14="http://schemas.microsoft.com/office/drawing/2010/main" val="0"/>
              </a:ext>
            </a:extLst>
          </a:blip>
          <a:srcRect l="3993" t="23587" r="11505" b="28655"/>
          <a:stretch/>
        </p:blipFill>
        <p:spPr>
          <a:xfrm>
            <a:off x="574839" y="588243"/>
            <a:ext cx="7499684" cy="3275264"/>
          </a:xfrm>
          <a:prstGeom prst="rect">
            <a:avLst/>
          </a:prstGeom>
        </p:spPr>
      </p:pic>
      <p:sp>
        <p:nvSpPr>
          <p:cNvPr id="6" name="TextBox 5"/>
          <p:cNvSpPr txBox="1"/>
          <p:nvPr/>
        </p:nvSpPr>
        <p:spPr>
          <a:xfrm>
            <a:off x="2031081" y="3802939"/>
            <a:ext cx="4861728" cy="369332"/>
          </a:xfrm>
          <a:prstGeom prst="rect">
            <a:avLst/>
          </a:prstGeom>
          <a:solidFill>
            <a:schemeClr val="bg1"/>
          </a:solidFill>
        </p:spPr>
        <p:txBody>
          <a:bodyPr wrap="none" rtlCol="0">
            <a:spAutoFit/>
          </a:bodyPr>
          <a:lstStyle/>
          <a:p>
            <a:pPr algn="ctr"/>
            <a:r>
              <a:rPr lang="en-US" dirty="0"/>
              <a:t>Epochs of </a:t>
            </a:r>
            <a:r>
              <a:rPr lang="en-US" dirty="0" smtClean="0"/>
              <a:t>Switching 50</a:t>
            </a:r>
            <a:r>
              <a:rPr lang="en-US" dirty="0"/>
              <a:t>-60 </a:t>
            </a:r>
            <a:r>
              <a:rPr lang="en-US" dirty="0" smtClean="0"/>
              <a:t>Year </a:t>
            </a:r>
            <a:r>
              <a:rPr lang="en-US" dirty="0"/>
              <a:t>Phase Coherence</a:t>
            </a:r>
          </a:p>
        </p:txBody>
      </p:sp>
      <p:sp>
        <p:nvSpPr>
          <p:cNvPr id="4" name="Rectangle 3"/>
          <p:cNvSpPr/>
          <p:nvPr/>
        </p:nvSpPr>
        <p:spPr>
          <a:xfrm>
            <a:off x="4048252" y="4388665"/>
            <a:ext cx="2309787" cy="320037"/>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320293" y="4393646"/>
            <a:ext cx="1689822" cy="237743"/>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7051973" y="4388666"/>
            <a:ext cx="521208" cy="237743"/>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sp>
        <p:nvSpPr>
          <p:cNvPr id="13" name="TextBox 12"/>
          <p:cNvSpPr txBox="1"/>
          <p:nvPr/>
        </p:nvSpPr>
        <p:spPr>
          <a:xfrm>
            <a:off x="894463" y="142689"/>
            <a:ext cx="7236627" cy="461665"/>
          </a:xfrm>
          <a:prstGeom prst="rect">
            <a:avLst/>
          </a:prstGeom>
          <a:noFill/>
        </p:spPr>
        <p:txBody>
          <a:bodyPr wrap="none" rtlCol="0">
            <a:spAutoFit/>
          </a:bodyPr>
          <a:lstStyle/>
          <a:p>
            <a:pPr algn="ctr"/>
            <a:r>
              <a:rPr lang="en-US" sz="2400" dirty="0" smtClean="0"/>
              <a:t>Morocco vs. Turkey – The Poles Of The East-West Dipole</a:t>
            </a:r>
            <a:endParaRPr lang="en-US" sz="2400" dirty="0"/>
          </a:p>
        </p:txBody>
      </p:sp>
    </p:spTree>
    <p:extLst>
      <p:ext uri="{BB962C8B-B14F-4D97-AF65-F5344CB8AC3E}">
        <p14:creationId xmlns:p14="http://schemas.microsoft.com/office/powerpoint/2010/main" val="44594729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38912" y="142689"/>
            <a:ext cx="8339322" cy="6610261"/>
            <a:chOff x="438912" y="142689"/>
            <a:chExt cx="8339322" cy="6610261"/>
          </a:xfrm>
        </p:grpSpPr>
        <p:pic>
          <p:nvPicPr>
            <p:cNvPr id="3" name="Picture 2" descr="mtwco.pdf"/>
            <p:cNvPicPr>
              <a:picLocks/>
            </p:cNvPicPr>
            <p:nvPr/>
          </p:nvPicPr>
          <p:blipFill rotWithShape="1">
            <a:blip r:embed="rId2">
              <a:extLst>
                <a:ext uri="{28A0092B-C50C-407E-A947-70E740481C1C}">
                  <a14:useLocalDpi xmlns:a14="http://schemas.microsoft.com/office/drawing/2010/main" val="0"/>
                </a:ext>
              </a:extLst>
            </a:blip>
            <a:srcRect l="4053" t="23411" r="9587" b="50677"/>
            <a:stretch/>
          </p:blipFill>
          <p:spPr>
            <a:xfrm>
              <a:off x="438912" y="3785616"/>
              <a:ext cx="8339322" cy="2750815"/>
            </a:xfrm>
            <a:prstGeom prst="rect">
              <a:avLst/>
            </a:prstGeom>
          </p:spPr>
        </p:pic>
        <p:pic>
          <p:nvPicPr>
            <p:cNvPr id="5" name="Picture 4" descr="Morocco-Turkey_Spl_plt.pdf"/>
            <p:cNvPicPr>
              <a:picLocks noChangeAspect="1"/>
            </p:cNvPicPr>
            <p:nvPr/>
          </p:nvPicPr>
          <p:blipFill rotWithShape="1">
            <a:blip r:embed="rId3">
              <a:extLst>
                <a:ext uri="{28A0092B-C50C-407E-A947-70E740481C1C}">
                  <a14:useLocalDpi xmlns:a14="http://schemas.microsoft.com/office/drawing/2010/main" val="0"/>
                </a:ext>
              </a:extLst>
            </a:blip>
            <a:srcRect l="3993" t="23587" r="11505" b="28655"/>
            <a:stretch/>
          </p:blipFill>
          <p:spPr>
            <a:xfrm>
              <a:off x="574839" y="588243"/>
              <a:ext cx="7499684" cy="3275264"/>
            </a:xfrm>
            <a:prstGeom prst="rect">
              <a:avLst/>
            </a:prstGeom>
          </p:spPr>
        </p:pic>
        <p:sp>
          <p:nvSpPr>
            <p:cNvPr id="2" name="TextBox 1"/>
            <p:cNvSpPr txBox="1"/>
            <p:nvPr/>
          </p:nvSpPr>
          <p:spPr>
            <a:xfrm>
              <a:off x="4420438" y="142689"/>
              <a:ext cx="184666" cy="461665"/>
            </a:xfrm>
            <a:prstGeom prst="rect">
              <a:avLst/>
            </a:prstGeom>
            <a:noFill/>
          </p:spPr>
          <p:txBody>
            <a:bodyPr wrap="none" rtlCol="0">
              <a:spAutoFit/>
            </a:bodyPr>
            <a:lstStyle/>
            <a:p>
              <a:pPr algn="ctr"/>
              <a:endParaRPr lang="en-US" sz="2400" dirty="0"/>
            </a:p>
          </p:txBody>
        </p:sp>
        <p:sp>
          <p:nvSpPr>
            <p:cNvPr id="6" name="TextBox 5"/>
            <p:cNvSpPr txBox="1"/>
            <p:nvPr/>
          </p:nvSpPr>
          <p:spPr>
            <a:xfrm>
              <a:off x="2031081" y="3802939"/>
              <a:ext cx="4861728" cy="369332"/>
            </a:xfrm>
            <a:prstGeom prst="rect">
              <a:avLst/>
            </a:prstGeom>
            <a:solidFill>
              <a:schemeClr val="bg1"/>
            </a:solidFill>
          </p:spPr>
          <p:txBody>
            <a:bodyPr wrap="none" rtlCol="0">
              <a:spAutoFit/>
            </a:bodyPr>
            <a:lstStyle/>
            <a:p>
              <a:pPr algn="ctr"/>
              <a:r>
                <a:rPr lang="en-US" dirty="0"/>
                <a:t>Epochs of </a:t>
              </a:r>
              <a:r>
                <a:rPr lang="en-US" dirty="0" smtClean="0"/>
                <a:t>Switching 50</a:t>
              </a:r>
              <a:r>
                <a:rPr lang="en-US" dirty="0"/>
                <a:t>-60 </a:t>
              </a:r>
              <a:r>
                <a:rPr lang="en-US" dirty="0" smtClean="0"/>
                <a:t>Year </a:t>
              </a:r>
              <a:r>
                <a:rPr lang="en-US" dirty="0"/>
                <a:t>Phase Coherence</a:t>
              </a:r>
            </a:p>
          </p:txBody>
        </p:sp>
        <p:sp>
          <p:nvSpPr>
            <p:cNvPr id="4" name="Rectangle 3"/>
            <p:cNvSpPr/>
            <p:nvPr/>
          </p:nvSpPr>
          <p:spPr>
            <a:xfrm>
              <a:off x="4048252" y="4388665"/>
              <a:ext cx="2309787" cy="320037"/>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320293" y="4393646"/>
              <a:ext cx="1689822" cy="237743"/>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7051973" y="4388666"/>
              <a:ext cx="521208" cy="237743"/>
            </a:xfrm>
            <a:prstGeom prst="rect">
              <a:avLst/>
            </a:pr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1699566" y="4756540"/>
              <a:ext cx="991001" cy="646331"/>
            </a:xfrm>
            <a:prstGeom prst="rect">
              <a:avLst/>
            </a:prstGeom>
            <a:solidFill>
              <a:schemeClr val="bg1"/>
            </a:solidFill>
          </p:spPr>
          <p:txBody>
            <a:bodyPr wrap="none" rtlCol="0">
              <a:spAutoFit/>
            </a:bodyPr>
            <a:lstStyle/>
            <a:p>
              <a:pPr algn="ctr"/>
              <a:r>
                <a:rPr lang="en-US" dirty="0" smtClean="0"/>
                <a:t>In-Phase</a:t>
              </a:r>
            </a:p>
            <a:p>
              <a:pPr algn="ctr"/>
              <a:r>
                <a:rPr lang="en-US" dirty="0" smtClean="0"/>
                <a:t>Warm?</a:t>
              </a:r>
              <a:endParaRPr lang="en-US" dirty="0"/>
            </a:p>
          </p:txBody>
        </p:sp>
        <p:sp>
          <p:nvSpPr>
            <p:cNvPr id="19" name="TextBox 18"/>
            <p:cNvSpPr txBox="1"/>
            <p:nvPr/>
          </p:nvSpPr>
          <p:spPr>
            <a:xfrm>
              <a:off x="4584962" y="4745200"/>
              <a:ext cx="1195009" cy="646331"/>
            </a:xfrm>
            <a:prstGeom prst="rect">
              <a:avLst/>
            </a:prstGeom>
            <a:solidFill>
              <a:schemeClr val="bg1"/>
            </a:solidFill>
          </p:spPr>
          <p:txBody>
            <a:bodyPr wrap="none" rtlCol="0">
              <a:spAutoFit/>
            </a:bodyPr>
            <a:lstStyle/>
            <a:p>
              <a:pPr algn="ctr"/>
              <a:r>
                <a:rPr lang="en-US" dirty="0" smtClean="0"/>
                <a:t>Anti-Phase</a:t>
              </a:r>
            </a:p>
            <a:p>
              <a:pPr algn="ctr"/>
              <a:r>
                <a:rPr lang="en-US" dirty="0" smtClean="0"/>
                <a:t>Cold?</a:t>
              </a:r>
              <a:endParaRPr lang="en-US" dirty="0"/>
            </a:p>
          </p:txBody>
        </p:sp>
        <p:sp>
          <p:nvSpPr>
            <p:cNvPr id="20" name="TextBox 19"/>
            <p:cNvSpPr txBox="1"/>
            <p:nvPr/>
          </p:nvSpPr>
          <p:spPr>
            <a:xfrm>
              <a:off x="6765397" y="4756540"/>
              <a:ext cx="1097964" cy="646331"/>
            </a:xfrm>
            <a:prstGeom prst="rect">
              <a:avLst/>
            </a:prstGeom>
            <a:solidFill>
              <a:schemeClr val="bg1"/>
            </a:solidFill>
          </p:spPr>
          <p:txBody>
            <a:bodyPr wrap="none" rtlCol="0">
              <a:spAutoFit/>
            </a:bodyPr>
            <a:lstStyle/>
            <a:p>
              <a:pPr algn="ctr"/>
              <a:r>
                <a:rPr lang="en-US" dirty="0" smtClean="0"/>
                <a:t>In-Phase?</a:t>
              </a:r>
            </a:p>
            <a:p>
              <a:pPr algn="ctr"/>
              <a:r>
                <a:rPr lang="en-US" dirty="0" smtClean="0"/>
                <a:t>Warm?</a:t>
              </a:r>
              <a:endParaRPr lang="en-US" dirty="0"/>
            </a:p>
          </p:txBody>
        </p:sp>
        <p:sp>
          <p:nvSpPr>
            <p:cNvPr id="12" name="Rectangle 11"/>
            <p:cNvSpPr/>
            <p:nvPr/>
          </p:nvSpPr>
          <p:spPr>
            <a:xfrm>
              <a:off x="2992420" y="6383618"/>
              <a:ext cx="2967479" cy="369332"/>
            </a:xfrm>
            <a:prstGeom prst="rect">
              <a:avLst/>
            </a:prstGeom>
          </p:spPr>
          <p:txBody>
            <a:bodyPr wrap="none">
              <a:spAutoFit/>
            </a:bodyPr>
            <a:lstStyle/>
            <a:p>
              <a:pPr algn="ctr"/>
              <a:r>
                <a:rPr lang="en-US" dirty="0"/>
                <a:t>Courtesy of Kevin </a:t>
              </a:r>
              <a:r>
                <a:rPr lang="en-US" dirty="0" err="1"/>
                <a:t>Anchukaitis</a:t>
              </a:r>
              <a:endParaRPr lang="en-US" dirty="0"/>
            </a:p>
          </p:txBody>
        </p:sp>
        <p:pic>
          <p:nvPicPr>
            <p:cNvPr id="7" name="Picture 6" descr="Corona_Tmp_Recon.png"/>
            <p:cNvPicPr>
              <a:picLocks/>
            </p:cNvPicPr>
            <p:nvPr/>
          </p:nvPicPr>
          <p:blipFill rotWithShape="1">
            <a:blip r:embed="rId4">
              <a:extLst>
                <a:ext uri="{28A0092B-C50C-407E-A947-70E740481C1C}">
                  <a14:useLocalDpi xmlns:a14="http://schemas.microsoft.com/office/drawing/2010/main" val="0"/>
                </a:ext>
              </a:extLst>
            </a:blip>
            <a:srcRect l="18588" t="47233" r="3285" b="12349"/>
            <a:stretch/>
          </p:blipFill>
          <p:spPr>
            <a:xfrm>
              <a:off x="1280266" y="982430"/>
              <a:ext cx="6437376" cy="2351613"/>
            </a:xfrm>
            <a:prstGeom prst="rect">
              <a:avLst/>
            </a:prstGeom>
            <a:ln>
              <a:solidFill>
                <a:schemeClr val="tx1"/>
              </a:solidFill>
            </a:ln>
          </p:spPr>
        </p:pic>
        <p:sp>
          <p:nvSpPr>
            <p:cNvPr id="8" name="TextBox 7"/>
            <p:cNvSpPr txBox="1"/>
            <p:nvPr/>
          </p:nvSpPr>
          <p:spPr>
            <a:xfrm>
              <a:off x="994342" y="575115"/>
              <a:ext cx="7076051" cy="369332"/>
            </a:xfrm>
            <a:prstGeom prst="rect">
              <a:avLst/>
            </a:prstGeom>
            <a:solidFill>
              <a:schemeClr val="bg1"/>
            </a:solidFill>
          </p:spPr>
          <p:txBody>
            <a:bodyPr wrap="none" rtlCol="0">
              <a:spAutoFit/>
            </a:bodyPr>
            <a:lstStyle/>
            <a:p>
              <a:r>
                <a:rPr lang="en-US" dirty="0" smtClean="0"/>
                <a:t>European Alps Summer Temperature Reconstruction – Corona et al. 2010</a:t>
              </a:r>
              <a:endParaRPr lang="en-US" dirty="0"/>
            </a:p>
          </p:txBody>
        </p:sp>
        <p:sp>
          <p:nvSpPr>
            <p:cNvPr id="9" name="Rectangle 8"/>
            <p:cNvSpPr/>
            <p:nvPr/>
          </p:nvSpPr>
          <p:spPr>
            <a:xfrm>
              <a:off x="1293843" y="1006465"/>
              <a:ext cx="343069" cy="1796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908463" y="1003099"/>
              <a:ext cx="343069" cy="1796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6270843" y="999733"/>
              <a:ext cx="343069" cy="1796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3" name="Straight Arrow Connector 12"/>
          <p:cNvCxnSpPr/>
          <p:nvPr/>
        </p:nvCxnSpPr>
        <p:spPr>
          <a:xfrm>
            <a:off x="3761828" y="1737352"/>
            <a:ext cx="0" cy="515212"/>
          </a:xfrm>
          <a:prstGeom prst="straightConnector1">
            <a:avLst/>
          </a:prstGeom>
          <a:ln>
            <a:tailEnd type="stealth" w="lg" len="lg"/>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2976025" y="1054393"/>
            <a:ext cx="1643486" cy="646331"/>
          </a:xfrm>
          <a:prstGeom prst="rect">
            <a:avLst/>
          </a:prstGeom>
          <a:solidFill>
            <a:schemeClr val="bg1"/>
          </a:solidFill>
        </p:spPr>
        <p:txBody>
          <a:bodyPr wrap="none" rtlCol="0">
            <a:spAutoFit/>
          </a:bodyPr>
          <a:lstStyle/>
          <a:p>
            <a:pPr algn="ctr"/>
            <a:r>
              <a:rPr lang="en-US" dirty="0" err="1" smtClean="0"/>
              <a:t>Kawae</a:t>
            </a:r>
            <a:r>
              <a:rPr lang="en-US" dirty="0" smtClean="0"/>
              <a:t> Volcanic</a:t>
            </a:r>
          </a:p>
          <a:p>
            <a:pPr algn="ctr"/>
            <a:r>
              <a:rPr lang="en-US" dirty="0" smtClean="0"/>
              <a:t>Shock?</a:t>
            </a:r>
          </a:p>
        </p:txBody>
      </p:sp>
      <p:sp>
        <p:nvSpPr>
          <p:cNvPr id="23" name="TextBox 22"/>
          <p:cNvSpPr txBox="1"/>
          <p:nvPr/>
        </p:nvSpPr>
        <p:spPr>
          <a:xfrm>
            <a:off x="998014" y="142689"/>
            <a:ext cx="7029538" cy="461665"/>
          </a:xfrm>
          <a:prstGeom prst="rect">
            <a:avLst/>
          </a:prstGeom>
          <a:noFill/>
        </p:spPr>
        <p:txBody>
          <a:bodyPr wrap="none" rtlCol="0">
            <a:spAutoFit/>
          </a:bodyPr>
          <a:lstStyle/>
          <a:p>
            <a:pPr algn="ctr"/>
            <a:r>
              <a:rPr lang="en-US" sz="2400" dirty="0" smtClean="0"/>
              <a:t>Phasing Of The East-West Dipole Due to Temperature?</a:t>
            </a:r>
            <a:endParaRPr lang="en-US" sz="2400" dirty="0"/>
          </a:p>
        </p:txBody>
      </p:sp>
    </p:spTree>
    <p:extLst>
      <p:ext uri="{BB962C8B-B14F-4D97-AF65-F5344CB8AC3E}">
        <p14:creationId xmlns:p14="http://schemas.microsoft.com/office/powerpoint/2010/main" val="339216666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4458"/>
            <a:ext cx="8229600" cy="779754"/>
          </a:xfrm>
        </p:spPr>
        <p:txBody>
          <a:bodyPr>
            <a:normAutofit/>
          </a:bodyPr>
          <a:lstStyle/>
          <a:p>
            <a:r>
              <a:rPr lang="en-US" sz="3600" dirty="0" smtClean="0"/>
              <a:t>So what are some take home messages?</a:t>
            </a:r>
            <a:endParaRPr lang="en-US" sz="3600" dirty="0"/>
          </a:p>
        </p:txBody>
      </p:sp>
      <p:sp>
        <p:nvSpPr>
          <p:cNvPr id="3" name="Content Placeholder 2"/>
          <p:cNvSpPr>
            <a:spLocks noGrp="1"/>
          </p:cNvSpPr>
          <p:nvPr>
            <p:ph idx="1"/>
          </p:nvPr>
        </p:nvSpPr>
        <p:spPr>
          <a:xfrm>
            <a:off x="457200" y="1216776"/>
            <a:ext cx="8229600" cy="5468995"/>
          </a:xfrm>
        </p:spPr>
        <p:txBody>
          <a:bodyPr>
            <a:normAutofit fontScale="92500"/>
          </a:bodyPr>
          <a:lstStyle/>
          <a:p>
            <a:r>
              <a:rPr lang="en-US" sz="2400" dirty="0" smtClean="0"/>
              <a:t>There is a long-</a:t>
            </a:r>
            <a:r>
              <a:rPr lang="en-US" sz="2400" dirty="0" smtClean="0"/>
              <a:t>term, multi-decadal, </a:t>
            </a:r>
            <a:r>
              <a:rPr lang="en-US" sz="2400" dirty="0" smtClean="0"/>
              <a:t>east-west moisture dipole across the Mediterranean, both in instrumental and tree-ring data.</a:t>
            </a:r>
          </a:p>
          <a:p>
            <a:r>
              <a:rPr lang="en-US" sz="2400" dirty="0" smtClean="0"/>
              <a:t>This dipole is for the most part out-of-phase – largely anti-phased – between the poles at a period of 50-60 years from 1500 to 1800 based on cross-wavelet coherency analysis.</a:t>
            </a:r>
          </a:p>
          <a:p>
            <a:r>
              <a:rPr lang="en-US" sz="2400" dirty="0" smtClean="0"/>
              <a:t>Before 1500 and after 1900 the 50-60 year variability is largely in-phase based again on the cross-wavelet coherency analysis.</a:t>
            </a:r>
          </a:p>
          <a:p>
            <a:r>
              <a:rPr lang="en-US" sz="2400" dirty="0" smtClean="0"/>
              <a:t>The cross-wavelet coherency analyses largely confirm the visual appearance of persistent shifts in phase coherence at a period of 50-60 years based on low-pass filtered data.</a:t>
            </a:r>
          </a:p>
          <a:p>
            <a:r>
              <a:rPr lang="en-US" sz="2400" dirty="0" smtClean="0"/>
              <a:t>Each in-phase period occurs largely during a period of suspected or observed above-average warmth – MCA and 20</a:t>
            </a:r>
            <a:r>
              <a:rPr lang="en-US" sz="2400" baseline="30000" dirty="0" smtClean="0"/>
              <a:t>th</a:t>
            </a:r>
            <a:r>
              <a:rPr lang="en-US" sz="2400" dirty="0" smtClean="0"/>
              <a:t> century.</a:t>
            </a:r>
          </a:p>
          <a:p>
            <a:r>
              <a:rPr lang="en-US" sz="2400" dirty="0" smtClean="0"/>
              <a:t>Is there a connection? And if so, can the current Mediterranean drying be viewed as a natural consequence of a warmer climate?</a:t>
            </a:r>
          </a:p>
          <a:p>
            <a:endParaRPr lang="en-US" sz="2400" dirty="0"/>
          </a:p>
        </p:txBody>
      </p:sp>
    </p:spTree>
    <p:extLst>
      <p:ext uri="{BB962C8B-B14F-4D97-AF65-F5344CB8AC3E}">
        <p14:creationId xmlns:p14="http://schemas.microsoft.com/office/powerpoint/2010/main" val="17602725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0404"/>
            <a:ext cx="8229600" cy="1143000"/>
          </a:xfrm>
        </p:spPr>
        <p:txBody>
          <a:bodyPr>
            <a:normAutofit/>
          </a:bodyPr>
          <a:lstStyle/>
          <a:p>
            <a:r>
              <a:rPr lang="en-US" sz="3200" dirty="0" smtClean="0">
                <a:latin typeface="Helvetica"/>
                <a:cs typeface="Helvetica"/>
              </a:rPr>
              <a:t>    Or is it just …</a:t>
            </a:r>
            <a:endParaRPr lang="en-US" sz="3200" dirty="0">
              <a:latin typeface="Helvetica"/>
              <a:cs typeface="Helvetica"/>
            </a:endParaRPr>
          </a:p>
        </p:txBody>
      </p:sp>
      <p:sp>
        <p:nvSpPr>
          <p:cNvPr id="3" name="Content Placeholder 2"/>
          <p:cNvSpPr>
            <a:spLocks noGrp="1"/>
          </p:cNvSpPr>
          <p:nvPr>
            <p:ph idx="1"/>
          </p:nvPr>
        </p:nvSpPr>
        <p:spPr>
          <a:xfrm>
            <a:off x="457200" y="1480380"/>
            <a:ext cx="8229600" cy="4525963"/>
          </a:xfrm>
        </p:spPr>
        <p:txBody>
          <a:bodyPr>
            <a:normAutofit/>
          </a:bodyPr>
          <a:lstStyle/>
          <a:p>
            <a:pPr marL="0" indent="0" algn="ctr">
              <a:spcBef>
                <a:spcPts val="0"/>
              </a:spcBef>
              <a:buNone/>
            </a:pPr>
            <a:r>
              <a:rPr lang="en-US" sz="2800" i="1" dirty="0" smtClean="0">
                <a:solidFill>
                  <a:srgbClr val="FF0000"/>
                </a:solidFill>
                <a:latin typeface="Comic Sans MS"/>
                <a:cs typeface="Comic Sans MS"/>
              </a:rPr>
              <a:t>  “Because something is happening here</a:t>
            </a:r>
          </a:p>
          <a:p>
            <a:pPr marL="0" indent="0" algn="just">
              <a:spcBef>
                <a:spcPts val="0"/>
              </a:spcBef>
              <a:buNone/>
            </a:pPr>
            <a:r>
              <a:rPr lang="en-US" sz="2800" i="1" dirty="0" smtClean="0">
                <a:solidFill>
                  <a:srgbClr val="FF0000"/>
                </a:solidFill>
                <a:latin typeface="Comic Sans MS"/>
                <a:cs typeface="Comic Sans MS"/>
              </a:rPr>
              <a:t>          But you don’t know what it is</a:t>
            </a:r>
          </a:p>
          <a:p>
            <a:pPr marL="0" indent="0" algn="just">
              <a:spcBef>
                <a:spcPts val="0"/>
              </a:spcBef>
              <a:spcAft>
                <a:spcPts val="1800"/>
              </a:spcAft>
              <a:buNone/>
            </a:pPr>
            <a:r>
              <a:rPr lang="en-US" sz="2800" i="1" dirty="0" smtClean="0">
                <a:solidFill>
                  <a:srgbClr val="FF0000"/>
                </a:solidFill>
                <a:latin typeface="Comic Sans MS"/>
                <a:cs typeface="Comic Sans MS"/>
              </a:rPr>
              <a:t>          Do </a:t>
            </a:r>
            <a:r>
              <a:rPr lang="en-US" sz="2800" i="1" dirty="0">
                <a:solidFill>
                  <a:srgbClr val="FF0000"/>
                </a:solidFill>
                <a:latin typeface="Comic Sans MS"/>
                <a:cs typeface="Comic Sans MS"/>
              </a:rPr>
              <a:t>you, Mister Jones</a:t>
            </a:r>
            <a:r>
              <a:rPr lang="en-US" sz="2800" i="1" dirty="0" smtClean="0">
                <a:solidFill>
                  <a:srgbClr val="FF0000"/>
                </a:solidFill>
                <a:latin typeface="Comic Sans MS"/>
                <a:cs typeface="Comic Sans MS"/>
              </a:rPr>
              <a:t>?”</a:t>
            </a:r>
            <a:endParaRPr lang="en-US" sz="2200" dirty="0">
              <a:latin typeface="Helvetica"/>
              <a:cs typeface="Helvetica"/>
            </a:endParaRPr>
          </a:p>
          <a:p>
            <a:pPr marL="0" indent="0" algn="ctr">
              <a:spcBef>
                <a:spcPts val="0"/>
              </a:spcBef>
              <a:buNone/>
            </a:pPr>
            <a:r>
              <a:rPr lang="en-US" sz="2800" dirty="0" smtClean="0"/>
              <a:t>from “</a:t>
            </a:r>
            <a:r>
              <a:rPr lang="en-US" sz="2800" dirty="0"/>
              <a:t>Ballad of a Thin Man</a:t>
            </a:r>
            <a:r>
              <a:rPr lang="en-US" sz="2800" dirty="0" smtClean="0"/>
              <a:t>” in</a:t>
            </a:r>
            <a:endParaRPr lang="en-US" sz="2800" dirty="0">
              <a:latin typeface="Helvetica"/>
              <a:cs typeface="Helvetica"/>
            </a:endParaRPr>
          </a:p>
          <a:p>
            <a:pPr marL="0" indent="0" algn="ctr">
              <a:buNone/>
            </a:pPr>
            <a:endParaRPr lang="en-US" sz="2200" dirty="0">
              <a:latin typeface="Helvetica"/>
              <a:cs typeface="Helvetica"/>
            </a:endParaRPr>
          </a:p>
        </p:txBody>
      </p:sp>
      <p:pic>
        <p:nvPicPr>
          <p:cNvPr id="7" name="Picture 6" descr="[AllCDCovers]_bob_dylan_highway_61_revisited_1965_retail_cd-front.jpg"/>
          <p:cNvPicPr>
            <a:picLocks noChangeAspect="1"/>
          </p:cNvPicPr>
          <p:nvPr/>
        </p:nvPicPr>
        <p:blipFill rotWithShape="1">
          <a:blip r:embed="rId4">
            <a:extLst>
              <a:ext uri="{28A0092B-C50C-407E-A947-70E740481C1C}">
                <a14:useLocalDpi xmlns:a14="http://schemas.microsoft.com/office/drawing/2010/main" val="0"/>
              </a:ext>
            </a:extLst>
          </a:blip>
          <a:srcRect l="6527" t="5678" r="7001" b="6093"/>
          <a:stretch/>
        </p:blipFill>
        <p:spPr>
          <a:xfrm>
            <a:off x="3378458" y="3570518"/>
            <a:ext cx="2372108" cy="2420295"/>
          </a:xfrm>
          <a:prstGeom prst="rect">
            <a:avLst/>
          </a:prstGeom>
        </p:spPr>
      </p:pic>
      <p:pic>
        <p:nvPicPr>
          <p:cNvPr id="5" name="05 Ballad of a Thin Man 1.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65600" y="3022600"/>
            <a:ext cx="812800" cy="812800"/>
          </a:xfrm>
          <a:prstGeom prst="rect">
            <a:avLst/>
          </a:prstGeom>
        </p:spPr>
      </p:pic>
    </p:spTree>
    <p:extLst>
      <p:ext uri="{BB962C8B-B14F-4D97-AF65-F5344CB8AC3E}">
        <p14:creationId xmlns:p14="http://schemas.microsoft.com/office/powerpoint/2010/main" val="278318007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761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ChangeArrowheads="1"/>
          </p:cNvSpPr>
          <p:nvPr/>
        </p:nvSpPr>
        <p:spPr bwMode="auto">
          <a:xfrm>
            <a:off x="3429000" y="2604976"/>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p>
        </p:txBody>
      </p:sp>
      <p:sp>
        <p:nvSpPr>
          <p:cNvPr id="48134" name="Rectangle 6"/>
          <p:cNvSpPr>
            <a:spLocks noChangeArrowheads="1"/>
          </p:cNvSpPr>
          <p:nvPr/>
        </p:nvSpPr>
        <p:spPr bwMode="auto">
          <a:xfrm>
            <a:off x="548640" y="655526"/>
            <a:ext cx="8001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0" hangingPunct="0">
              <a:defRPr/>
            </a:pPr>
            <a:r>
              <a:rPr lang="en-US" sz="2800" dirty="0" smtClean="0">
                <a:latin typeface="Helvetica"/>
                <a:cs typeface="Helvetica"/>
              </a:rPr>
              <a:t>At the same time, climate models predict sub-tropical drying due to greenhouse gas forcing.</a:t>
            </a:r>
            <a:endParaRPr lang="en-US" sz="2800" dirty="0">
              <a:solidFill>
                <a:schemeClr val="tx1"/>
              </a:solidFill>
              <a:latin typeface="Helvetica"/>
              <a:cs typeface="Helvetica"/>
            </a:endParaRPr>
          </a:p>
        </p:txBody>
      </p:sp>
      <p:grpSp>
        <p:nvGrpSpPr>
          <p:cNvPr id="5" name="Group 4"/>
          <p:cNvGrpSpPr/>
          <p:nvPr/>
        </p:nvGrpSpPr>
        <p:grpSpPr>
          <a:xfrm>
            <a:off x="2248694" y="1699422"/>
            <a:ext cx="4570412" cy="4298950"/>
            <a:chOff x="4040188" y="1447800"/>
            <a:chExt cx="4570412" cy="4298950"/>
          </a:xfrm>
        </p:grpSpPr>
        <p:pic>
          <p:nvPicPr>
            <p:cNvPr id="18438" name="Picture 8" descr="&#10;Fig_01.gif                                                     000CEF08&#10;OWC On The Go                  7C262F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0188" y="2122488"/>
              <a:ext cx="4570412" cy="331946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8137" name="Rectangle 9"/>
            <p:cNvSpPr>
              <a:spLocks noChangeArrowheads="1"/>
            </p:cNvSpPr>
            <p:nvPr/>
          </p:nvSpPr>
          <p:spPr bwMode="auto">
            <a:xfrm>
              <a:off x="4953000" y="5441950"/>
              <a:ext cx="2743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en-US" sz="1400" dirty="0">
                  <a:solidFill>
                    <a:schemeClr val="tx1"/>
                  </a:solidFill>
                </a:rPr>
                <a:t>Figure courtesy of </a:t>
              </a:r>
              <a:r>
                <a:rPr lang="en-US" sz="1400" dirty="0" smtClean="0">
                  <a:solidFill>
                    <a:schemeClr val="tx1"/>
                  </a:solidFill>
                </a:rPr>
                <a:t>IPCC AR4</a:t>
              </a:r>
              <a:endParaRPr lang="en-US" sz="1400" dirty="0">
                <a:solidFill>
                  <a:schemeClr val="tx1"/>
                </a:solidFill>
              </a:endParaRPr>
            </a:p>
          </p:txBody>
        </p:sp>
        <p:sp>
          <p:nvSpPr>
            <p:cNvPr id="48138" name="Rectangle 10"/>
            <p:cNvSpPr>
              <a:spLocks noChangeArrowheads="1"/>
            </p:cNvSpPr>
            <p:nvPr/>
          </p:nvSpPr>
          <p:spPr bwMode="auto">
            <a:xfrm>
              <a:off x="4124325" y="1447800"/>
              <a:ext cx="4400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800" dirty="0">
                  <a:solidFill>
                    <a:schemeClr val="tx1"/>
                  </a:solidFill>
                </a:rPr>
                <a:t>Changes are annual means for the period</a:t>
              </a:r>
            </a:p>
            <a:p>
              <a:pPr algn="ctr" eaLnBrk="0" hangingPunct="0">
                <a:defRPr/>
              </a:pPr>
              <a:r>
                <a:rPr lang="en-US" sz="1800" dirty="0">
                  <a:solidFill>
                    <a:schemeClr val="tx1"/>
                  </a:solidFill>
                </a:rPr>
                <a:t>2080–2099 relative to 1980–1999</a:t>
              </a:r>
            </a:p>
          </p:txBody>
        </p:sp>
      </p:grpSp>
      <p:grpSp>
        <p:nvGrpSpPr>
          <p:cNvPr id="6" name="Group 5"/>
          <p:cNvGrpSpPr/>
          <p:nvPr/>
        </p:nvGrpSpPr>
        <p:grpSpPr>
          <a:xfrm>
            <a:off x="3218688" y="2562216"/>
            <a:ext cx="2761488" cy="2167128"/>
            <a:chOff x="5029200" y="2322576"/>
            <a:chExt cx="2761488" cy="2167128"/>
          </a:xfrm>
        </p:grpSpPr>
        <p:grpSp>
          <p:nvGrpSpPr>
            <p:cNvPr id="4" name="Group 3"/>
            <p:cNvGrpSpPr/>
            <p:nvPr/>
          </p:nvGrpSpPr>
          <p:grpSpPr>
            <a:xfrm>
              <a:off x="5029200" y="2322576"/>
              <a:ext cx="2761488" cy="457200"/>
              <a:chOff x="5029200" y="2322576"/>
              <a:chExt cx="2761488" cy="457200"/>
            </a:xfrm>
          </p:grpSpPr>
          <p:sp>
            <p:nvSpPr>
              <p:cNvPr id="3" name="Oval 2"/>
              <p:cNvSpPr/>
              <p:nvPr/>
            </p:nvSpPr>
            <p:spPr bwMode="auto">
              <a:xfrm>
                <a:off x="5029200"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sp>
            <p:nvSpPr>
              <p:cNvPr id="14" name="Oval 13"/>
              <p:cNvSpPr/>
              <p:nvPr/>
            </p:nvSpPr>
            <p:spPr bwMode="auto">
              <a:xfrm>
                <a:off x="7333488"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grpSp>
        <p:grpSp>
          <p:nvGrpSpPr>
            <p:cNvPr id="16" name="Group 15"/>
            <p:cNvGrpSpPr/>
            <p:nvPr/>
          </p:nvGrpSpPr>
          <p:grpSpPr>
            <a:xfrm>
              <a:off x="5029200" y="4032504"/>
              <a:ext cx="2761488" cy="457200"/>
              <a:chOff x="5029200" y="2322576"/>
              <a:chExt cx="2761488" cy="457200"/>
            </a:xfrm>
          </p:grpSpPr>
          <p:sp>
            <p:nvSpPr>
              <p:cNvPr id="17" name="Oval 16"/>
              <p:cNvSpPr/>
              <p:nvPr/>
            </p:nvSpPr>
            <p:spPr bwMode="auto">
              <a:xfrm>
                <a:off x="5029200"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sp>
            <p:nvSpPr>
              <p:cNvPr id="18" name="Oval 17"/>
              <p:cNvSpPr/>
              <p:nvPr/>
            </p:nvSpPr>
            <p:spPr bwMode="auto">
              <a:xfrm>
                <a:off x="7333488" y="2322576"/>
                <a:ext cx="45720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w="28575" cmpd="sng">
                    <a:solidFill>
                      <a:srgbClr val="FF0000"/>
                    </a:solidFill>
                  </a:ln>
                  <a:noFill/>
                  <a:effectLst/>
                  <a:latin typeface="Arial" pitchFamily="-106" charset="0"/>
                </a:endParaRPr>
              </a:p>
            </p:txBody>
          </p:sp>
        </p:grpSp>
      </p:grpSp>
      <p:sp>
        <p:nvSpPr>
          <p:cNvPr id="19" name="TextBox 18"/>
          <p:cNvSpPr txBox="1"/>
          <p:nvPr/>
        </p:nvSpPr>
        <p:spPr>
          <a:xfrm>
            <a:off x="762000" y="2533471"/>
            <a:ext cx="7620000" cy="1200329"/>
          </a:xfrm>
          <a:prstGeom prst="rect">
            <a:avLst/>
          </a:prstGeom>
          <a:solidFill>
            <a:schemeClr val="bg1"/>
          </a:solidFill>
          <a:ln>
            <a:solidFill>
              <a:schemeClr val="tx1"/>
            </a:solidFill>
          </a:ln>
        </p:spPr>
        <p:txBody>
          <a:bodyPr wrap="square" rtlCol="0">
            <a:spAutoFit/>
          </a:bodyPr>
          <a:lstStyle/>
          <a:p>
            <a:pPr algn="ctr"/>
            <a:r>
              <a:rPr lang="en-US" sz="3600" dirty="0">
                <a:solidFill>
                  <a:srgbClr val="FF0000"/>
                </a:solidFill>
                <a:latin typeface="Helvetica"/>
                <a:cs typeface="Helvetica"/>
              </a:rPr>
              <a:t>I</a:t>
            </a:r>
            <a:r>
              <a:rPr lang="en-US" sz="3600" dirty="0" smtClean="0">
                <a:solidFill>
                  <a:srgbClr val="FF0000"/>
                </a:solidFill>
                <a:latin typeface="Helvetica"/>
                <a:cs typeface="Helvetica"/>
              </a:rPr>
              <a:t>s the Mediterranean Basin drying as predicted by models?</a:t>
            </a:r>
          </a:p>
        </p:txBody>
      </p:sp>
    </p:spTree>
    <p:extLst>
      <p:ext uri="{BB962C8B-B14F-4D97-AF65-F5344CB8AC3E}">
        <p14:creationId xmlns:p14="http://schemas.microsoft.com/office/powerpoint/2010/main" val="386648428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3" name="Group 12"/>
          <p:cNvGrpSpPr>
            <a:grpSpLocks/>
          </p:cNvGrpSpPr>
          <p:nvPr/>
        </p:nvGrpSpPr>
        <p:grpSpPr bwMode="auto">
          <a:xfrm>
            <a:off x="5621338" y="1182688"/>
            <a:ext cx="2741612" cy="4935537"/>
            <a:chOff x="3541" y="720"/>
            <a:chExt cx="1727" cy="3379"/>
          </a:xfrm>
        </p:grpSpPr>
        <p:pic>
          <p:nvPicPr>
            <p:cNvPr id="40971" name="Picture 7" descr="Fin_megadrought_tit.tiff                                       00506748Macintosh HD                   C2DD647D:"/>
            <p:cNvPicPr preferRelativeResize="0">
              <a:picLocks noChangeArrowheads="1"/>
            </p:cNvPicPr>
            <p:nvPr/>
          </p:nvPicPr>
          <p:blipFill>
            <a:blip r:embed="rId2">
              <a:extLst>
                <a:ext uri="{28A0092B-C50C-407E-A947-70E740481C1C}">
                  <a14:useLocalDpi xmlns:a14="http://schemas.microsoft.com/office/drawing/2010/main" val="0"/>
                </a:ext>
              </a:extLst>
            </a:blip>
            <a:srcRect b="-2696"/>
            <a:stretch>
              <a:fillRect/>
            </a:stretch>
          </p:blipFill>
          <p:spPr bwMode="auto">
            <a:xfrm>
              <a:off x="3541" y="3600"/>
              <a:ext cx="1727" cy="49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72" name="Picture 8" descr="Fin_megadrought.tiff                                           00506748Macintosh HD                   C2DD647D:"/>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 y="720"/>
              <a:ext cx="1727" cy="28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40964" name="Text Box 9"/>
          <p:cNvSpPr txBox="1">
            <a:spLocks noChangeArrowheads="1"/>
          </p:cNvSpPr>
          <p:nvPr/>
        </p:nvSpPr>
        <p:spPr bwMode="auto">
          <a:xfrm>
            <a:off x="237744" y="452735"/>
            <a:ext cx="868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rgbClr val="FF0000"/>
                </a:solidFill>
                <a:latin typeface="Arial" charset="0"/>
                <a:ea typeface="ＭＳ Ｐゴシック" charset="0"/>
                <a:cs typeface="ＭＳ Ｐゴシック" charset="0"/>
              </a:defRPr>
            </a:lvl1pPr>
            <a:lvl2pPr marL="742950" indent="-285750" eaLnBrk="0" hangingPunct="0">
              <a:defRPr sz="3600">
                <a:solidFill>
                  <a:srgbClr val="FF0000"/>
                </a:solidFill>
                <a:latin typeface="Arial" charset="0"/>
                <a:ea typeface="ＭＳ Ｐゴシック" charset="0"/>
              </a:defRPr>
            </a:lvl2pPr>
            <a:lvl3pPr marL="1143000" indent="-228600" eaLnBrk="0" hangingPunct="0">
              <a:defRPr sz="3600">
                <a:solidFill>
                  <a:srgbClr val="FF0000"/>
                </a:solidFill>
                <a:latin typeface="Arial" charset="0"/>
                <a:ea typeface="ＭＳ Ｐゴシック" charset="0"/>
              </a:defRPr>
            </a:lvl3pPr>
            <a:lvl4pPr marL="1600200" indent="-228600" eaLnBrk="0" hangingPunct="0">
              <a:defRPr sz="3600">
                <a:solidFill>
                  <a:srgbClr val="FF0000"/>
                </a:solidFill>
                <a:latin typeface="Arial" charset="0"/>
                <a:ea typeface="ＭＳ Ｐゴシック" charset="0"/>
              </a:defRPr>
            </a:lvl4pPr>
            <a:lvl5pPr marL="2057400" indent="-228600" eaLnBrk="0" hangingPunct="0">
              <a:defRPr sz="3600">
                <a:solidFill>
                  <a:srgbClr val="FF0000"/>
                </a:solidFill>
                <a:latin typeface="Arial" charset="0"/>
                <a:ea typeface="ＭＳ Ｐゴシック" charset="0"/>
              </a:defRPr>
            </a:lvl5pPr>
            <a:lvl6pPr marL="2514600" indent="-228600" eaLnBrk="0" fontAlgn="base" hangingPunct="0">
              <a:spcBef>
                <a:spcPct val="0"/>
              </a:spcBef>
              <a:spcAft>
                <a:spcPct val="0"/>
              </a:spcAft>
              <a:defRPr sz="3600">
                <a:solidFill>
                  <a:srgbClr val="FF0000"/>
                </a:solidFill>
                <a:latin typeface="Arial" charset="0"/>
                <a:ea typeface="ＭＳ Ｐゴシック" charset="0"/>
              </a:defRPr>
            </a:lvl6pPr>
            <a:lvl7pPr marL="2971800" indent="-228600" eaLnBrk="0" fontAlgn="base" hangingPunct="0">
              <a:spcBef>
                <a:spcPct val="0"/>
              </a:spcBef>
              <a:spcAft>
                <a:spcPct val="0"/>
              </a:spcAft>
              <a:defRPr sz="3600">
                <a:solidFill>
                  <a:srgbClr val="FF0000"/>
                </a:solidFill>
                <a:latin typeface="Arial" charset="0"/>
                <a:ea typeface="ＭＳ Ｐゴシック" charset="0"/>
              </a:defRPr>
            </a:lvl7pPr>
            <a:lvl8pPr marL="3429000" indent="-228600" eaLnBrk="0" fontAlgn="base" hangingPunct="0">
              <a:spcBef>
                <a:spcPct val="0"/>
              </a:spcBef>
              <a:spcAft>
                <a:spcPct val="0"/>
              </a:spcAft>
              <a:defRPr sz="3600">
                <a:solidFill>
                  <a:srgbClr val="FF0000"/>
                </a:solidFill>
                <a:latin typeface="Arial" charset="0"/>
                <a:ea typeface="ＭＳ Ｐゴシック" charset="0"/>
              </a:defRPr>
            </a:lvl8pPr>
            <a:lvl9pPr marL="3886200" indent="-228600" eaLnBrk="0" fontAlgn="base" hangingPunct="0">
              <a:spcBef>
                <a:spcPct val="0"/>
              </a:spcBef>
              <a:spcAft>
                <a:spcPct val="0"/>
              </a:spcAft>
              <a:defRPr sz="3600">
                <a:solidFill>
                  <a:srgbClr val="FF0000"/>
                </a:solidFill>
                <a:latin typeface="Arial" charset="0"/>
                <a:ea typeface="ＭＳ Ｐゴシック" charset="0"/>
              </a:defRPr>
            </a:lvl9pPr>
          </a:lstStyle>
          <a:p>
            <a:pPr algn="ctr" eaLnBrk="1" hangingPunct="1"/>
            <a:r>
              <a:rPr lang="en-US" sz="2800" dirty="0" smtClean="0">
                <a:solidFill>
                  <a:srgbClr val="000000"/>
                </a:solidFill>
                <a:latin typeface="Helvetica"/>
                <a:cs typeface="Helvetica"/>
              </a:rPr>
              <a:t>But the ‘Old </a:t>
            </a:r>
            <a:r>
              <a:rPr lang="en-US" sz="2800" dirty="0">
                <a:solidFill>
                  <a:srgbClr val="000000"/>
                </a:solidFill>
                <a:latin typeface="Helvetica"/>
                <a:cs typeface="Helvetica"/>
              </a:rPr>
              <a:t>World</a:t>
            </a:r>
            <a:r>
              <a:rPr lang="en-US" sz="2800" dirty="0" smtClean="0">
                <a:solidFill>
                  <a:srgbClr val="000000"/>
                </a:solidFill>
                <a:latin typeface="Helvetica"/>
                <a:cs typeface="Helvetica"/>
              </a:rPr>
              <a:t>’ has also had </a:t>
            </a:r>
            <a:r>
              <a:rPr lang="en-US" sz="2800" dirty="0" err="1" smtClean="0">
                <a:solidFill>
                  <a:srgbClr val="000000"/>
                </a:solidFill>
                <a:latin typeface="Helvetica"/>
                <a:cs typeface="Helvetica"/>
              </a:rPr>
              <a:t>megadroughts</a:t>
            </a:r>
            <a:r>
              <a:rPr lang="en-US" sz="2800" dirty="0" smtClean="0">
                <a:solidFill>
                  <a:srgbClr val="000000"/>
                </a:solidFill>
                <a:latin typeface="Helvetica"/>
                <a:cs typeface="Helvetica"/>
              </a:rPr>
              <a:t>.</a:t>
            </a:r>
            <a:endParaRPr lang="en-US" sz="2800" dirty="0">
              <a:solidFill>
                <a:srgbClr val="000000"/>
              </a:solidFill>
              <a:latin typeface="Helvetica"/>
              <a:cs typeface="Helvetica"/>
            </a:endParaRPr>
          </a:p>
        </p:txBody>
      </p:sp>
      <p:pic>
        <p:nvPicPr>
          <p:cNvPr id="40965" name="Picture 10" descr="&#10;Esper.tiff                                                     00506748Macintosh HD                   C2DD647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588" y="1182688"/>
            <a:ext cx="4570412" cy="317341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0966" name="Line 13"/>
          <p:cNvSpPr>
            <a:spLocks noChangeShapeType="1"/>
          </p:cNvSpPr>
          <p:nvPr/>
        </p:nvSpPr>
        <p:spPr bwMode="auto">
          <a:xfrm flipH="1" flipV="1">
            <a:off x="1982788" y="2371725"/>
            <a:ext cx="0" cy="2193925"/>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40967" name="Line 14"/>
          <p:cNvSpPr>
            <a:spLocks noChangeShapeType="1"/>
          </p:cNvSpPr>
          <p:nvPr/>
        </p:nvSpPr>
        <p:spPr bwMode="auto">
          <a:xfrm flipV="1">
            <a:off x="4343400" y="4840288"/>
            <a:ext cx="2011363" cy="0"/>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40968" name="Text Box 15"/>
          <p:cNvSpPr txBox="1">
            <a:spLocks noChangeArrowheads="1"/>
          </p:cNvSpPr>
          <p:nvPr/>
        </p:nvSpPr>
        <p:spPr bwMode="auto">
          <a:xfrm>
            <a:off x="1295400" y="4564063"/>
            <a:ext cx="3352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rgbClr val="FF0000"/>
                </a:solidFill>
                <a:latin typeface="Arial" charset="0"/>
                <a:ea typeface="ＭＳ Ｐゴシック" charset="0"/>
                <a:cs typeface="ＭＳ Ｐゴシック" charset="0"/>
              </a:defRPr>
            </a:lvl1pPr>
            <a:lvl2pPr marL="742950" indent="-285750" eaLnBrk="0" hangingPunct="0">
              <a:defRPr sz="3600">
                <a:solidFill>
                  <a:srgbClr val="FF0000"/>
                </a:solidFill>
                <a:latin typeface="Arial" charset="0"/>
                <a:ea typeface="ＭＳ Ｐゴシック" charset="0"/>
              </a:defRPr>
            </a:lvl2pPr>
            <a:lvl3pPr marL="1143000" indent="-228600" eaLnBrk="0" hangingPunct="0">
              <a:defRPr sz="3600">
                <a:solidFill>
                  <a:srgbClr val="FF0000"/>
                </a:solidFill>
                <a:latin typeface="Arial" charset="0"/>
                <a:ea typeface="ＭＳ Ｐゴシック" charset="0"/>
              </a:defRPr>
            </a:lvl3pPr>
            <a:lvl4pPr marL="1600200" indent="-228600" eaLnBrk="0" hangingPunct="0">
              <a:defRPr sz="3600">
                <a:solidFill>
                  <a:srgbClr val="FF0000"/>
                </a:solidFill>
                <a:latin typeface="Arial" charset="0"/>
                <a:ea typeface="ＭＳ Ｐゴシック" charset="0"/>
              </a:defRPr>
            </a:lvl4pPr>
            <a:lvl5pPr marL="2057400" indent="-228600" eaLnBrk="0" hangingPunct="0">
              <a:defRPr sz="3600">
                <a:solidFill>
                  <a:srgbClr val="FF0000"/>
                </a:solidFill>
                <a:latin typeface="Arial" charset="0"/>
                <a:ea typeface="ＭＳ Ｐゴシック" charset="0"/>
              </a:defRPr>
            </a:lvl5pPr>
            <a:lvl6pPr marL="2514600" indent="-228600" eaLnBrk="0" fontAlgn="base" hangingPunct="0">
              <a:spcBef>
                <a:spcPct val="0"/>
              </a:spcBef>
              <a:spcAft>
                <a:spcPct val="0"/>
              </a:spcAft>
              <a:defRPr sz="3600">
                <a:solidFill>
                  <a:srgbClr val="FF0000"/>
                </a:solidFill>
                <a:latin typeface="Arial" charset="0"/>
                <a:ea typeface="ＭＳ Ｐゴシック" charset="0"/>
              </a:defRPr>
            </a:lvl6pPr>
            <a:lvl7pPr marL="2971800" indent="-228600" eaLnBrk="0" fontAlgn="base" hangingPunct="0">
              <a:spcBef>
                <a:spcPct val="0"/>
              </a:spcBef>
              <a:spcAft>
                <a:spcPct val="0"/>
              </a:spcAft>
              <a:defRPr sz="3600">
                <a:solidFill>
                  <a:srgbClr val="FF0000"/>
                </a:solidFill>
                <a:latin typeface="Arial" charset="0"/>
                <a:ea typeface="ＭＳ Ｐゴシック" charset="0"/>
              </a:defRPr>
            </a:lvl7pPr>
            <a:lvl8pPr marL="3429000" indent="-228600" eaLnBrk="0" fontAlgn="base" hangingPunct="0">
              <a:spcBef>
                <a:spcPct val="0"/>
              </a:spcBef>
              <a:spcAft>
                <a:spcPct val="0"/>
              </a:spcAft>
              <a:defRPr sz="3600">
                <a:solidFill>
                  <a:srgbClr val="FF0000"/>
                </a:solidFill>
                <a:latin typeface="Arial" charset="0"/>
                <a:ea typeface="ＭＳ Ｐゴシック" charset="0"/>
              </a:defRPr>
            </a:lvl8pPr>
            <a:lvl9pPr marL="3886200" indent="-228600" eaLnBrk="0" fontAlgn="base" hangingPunct="0">
              <a:spcBef>
                <a:spcPct val="0"/>
              </a:spcBef>
              <a:spcAft>
                <a:spcPct val="0"/>
              </a:spcAft>
              <a:defRPr sz="3600">
                <a:solidFill>
                  <a:srgbClr val="FF0000"/>
                </a:solidFill>
                <a:latin typeface="Arial" charset="0"/>
                <a:ea typeface="ＭＳ Ｐゴシック" charset="0"/>
              </a:defRPr>
            </a:lvl9pPr>
          </a:lstStyle>
          <a:p>
            <a:pPr eaLnBrk="1" hangingPunct="1"/>
            <a:r>
              <a:rPr lang="en-US" sz="2000" b="1" dirty="0">
                <a:solidFill>
                  <a:srgbClr val="000000"/>
                </a:solidFill>
              </a:rPr>
              <a:t>MCA </a:t>
            </a:r>
            <a:r>
              <a:rPr lang="en-US" sz="2000" b="1" dirty="0" err="1">
                <a:solidFill>
                  <a:srgbClr val="000000"/>
                </a:solidFill>
              </a:rPr>
              <a:t>megadroughts</a:t>
            </a:r>
            <a:r>
              <a:rPr lang="en-US" sz="2000" b="1" dirty="0">
                <a:solidFill>
                  <a:srgbClr val="000000"/>
                </a:solidFill>
              </a:rPr>
              <a:t> in Northern Europe and Morocco. Why? Same or different causes as in</a:t>
            </a:r>
          </a:p>
          <a:p>
            <a:pPr eaLnBrk="1" hangingPunct="1"/>
            <a:r>
              <a:rPr lang="en-US" sz="2000" b="1" dirty="0">
                <a:solidFill>
                  <a:srgbClr val="000000"/>
                </a:solidFill>
              </a:rPr>
              <a:t>North America and Asia?</a:t>
            </a:r>
          </a:p>
        </p:txBody>
      </p:sp>
      <p:sp>
        <p:nvSpPr>
          <p:cNvPr id="72716" name="Rectangle 12"/>
          <p:cNvSpPr>
            <a:spLocks noChangeArrowheads="1"/>
          </p:cNvSpPr>
          <p:nvPr/>
        </p:nvSpPr>
        <p:spPr bwMode="auto">
          <a:xfrm>
            <a:off x="6918325" y="4916488"/>
            <a:ext cx="685800" cy="152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72717" name="Text Box 13"/>
          <p:cNvSpPr txBox="1">
            <a:spLocks noChangeArrowheads="1"/>
          </p:cNvSpPr>
          <p:nvPr/>
        </p:nvSpPr>
        <p:spPr bwMode="auto">
          <a:xfrm>
            <a:off x="6808788" y="4843463"/>
            <a:ext cx="1192212"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000" b="1"/>
              <a:t>Northern Europe</a:t>
            </a:r>
          </a:p>
        </p:txBody>
      </p:sp>
    </p:spTree>
    <p:extLst>
      <p:ext uri="{BB962C8B-B14F-4D97-AF65-F5344CB8AC3E}">
        <p14:creationId xmlns:p14="http://schemas.microsoft.com/office/powerpoint/2010/main" val="35000371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3" name="Group 12"/>
          <p:cNvGrpSpPr>
            <a:grpSpLocks/>
          </p:cNvGrpSpPr>
          <p:nvPr/>
        </p:nvGrpSpPr>
        <p:grpSpPr bwMode="auto">
          <a:xfrm>
            <a:off x="5621338" y="1182688"/>
            <a:ext cx="2741612" cy="4935537"/>
            <a:chOff x="3541" y="720"/>
            <a:chExt cx="1727" cy="3379"/>
          </a:xfrm>
        </p:grpSpPr>
        <p:pic>
          <p:nvPicPr>
            <p:cNvPr id="40971" name="Picture 7" descr="Fin_megadrought_tit.tiff                                       00506748Macintosh HD                   C2DD647D:"/>
            <p:cNvPicPr preferRelativeResize="0">
              <a:picLocks noChangeArrowheads="1"/>
            </p:cNvPicPr>
            <p:nvPr/>
          </p:nvPicPr>
          <p:blipFill>
            <a:blip r:embed="rId2">
              <a:extLst>
                <a:ext uri="{28A0092B-C50C-407E-A947-70E740481C1C}">
                  <a14:useLocalDpi xmlns:a14="http://schemas.microsoft.com/office/drawing/2010/main" val="0"/>
                </a:ext>
              </a:extLst>
            </a:blip>
            <a:srcRect b="-2696"/>
            <a:stretch>
              <a:fillRect/>
            </a:stretch>
          </p:blipFill>
          <p:spPr bwMode="auto">
            <a:xfrm>
              <a:off x="3541" y="3600"/>
              <a:ext cx="1727" cy="49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72" name="Picture 8" descr="Fin_megadrought.tiff                                           00506748Macintosh HD                   C2DD647D:"/>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 y="720"/>
              <a:ext cx="1727" cy="28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40964" name="Text Box 9"/>
          <p:cNvSpPr txBox="1">
            <a:spLocks noChangeArrowheads="1"/>
          </p:cNvSpPr>
          <p:nvPr/>
        </p:nvSpPr>
        <p:spPr bwMode="auto">
          <a:xfrm>
            <a:off x="237744" y="452735"/>
            <a:ext cx="868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rgbClr val="FF0000"/>
                </a:solidFill>
                <a:latin typeface="Arial" charset="0"/>
                <a:ea typeface="ＭＳ Ｐゴシック" charset="0"/>
                <a:cs typeface="ＭＳ Ｐゴシック" charset="0"/>
              </a:defRPr>
            </a:lvl1pPr>
            <a:lvl2pPr marL="742950" indent="-285750" eaLnBrk="0" hangingPunct="0">
              <a:defRPr sz="3600">
                <a:solidFill>
                  <a:srgbClr val="FF0000"/>
                </a:solidFill>
                <a:latin typeface="Arial" charset="0"/>
                <a:ea typeface="ＭＳ Ｐゴシック" charset="0"/>
              </a:defRPr>
            </a:lvl2pPr>
            <a:lvl3pPr marL="1143000" indent="-228600" eaLnBrk="0" hangingPunct="0">
              <a:defRPr sz="3600">
                <a:solidFill>
                  <a:srgbClr val="FF0000"/>
                </a:solidFill>
                <a:latin typeface="Arial" charset="0"/>
                <a:ea typeface="ＭＳ Ｐゴシック" charset="0"/>
              </a:defRPr>
            </a:lvl3pPr>
            <a:lvl4pPr marL="1600200" indent="-228600" eaLnBrk="0" hangingPunct="0">
              <a:defRPr sz="3600">
                <a:solidFill>
                  <a:srgbClr val="FF0000"/>
                </a:solidFill>
                <a:latin typeface="Arial" charset="0"/>
                <a:ea typeface="ＭＳ Ｐゴシック" charset="0"/>
              </a:defRPr>
            </a:lvl4pPr>
            <a:lvl5pPr marL="2057400" indent="-228600" eaLnBrk="0" hangingPunct="0">
              <a:defRPr sz="3600">
                <a:solidFill>
                  <a:srgbClr val="FF0000"/>
                </a:solidFill>
                <a:latin typeface="Arial" charset="0"/>
                <a:ea typeface="ＭＳ Ｐゴシック" charset="0"/>
              </a:defRPr>
            </a:lvl5pPr>
            <a:lvl6pPr marL="2514600" indent="-228600" eaLnBrk="0" fontAlgn="base" hangingPunct="0">
              <a:spcBef>
                <a:spcPct val="0"/>
              </a:spcBef>
              <a:spcAft>
                <a:spcPct val="0"/>
              </a:spcAft>
              <a:defRPr sz="3600">
                <a:solidFill>
                  <a:srgbClr val="FF0000"/>
                </a:solidFill>
                <a:latin typeface="Arial" charset="0"/>
                <a:ea typeface="ＭＳ Ｐゴシック" charset="0"/>
              </a:defRPr>
            </a:lvl6pPr>
            <a:lvl7pPr marL="2971800" indent="-228600" eaLnBrk="0" fontAlgn="base" hangingPunct="0">
              <a:spcBef>
                <a:spcPct val="0"/>
              </a:spcBef>
              <a:spcAft>
                <a:spcPct val="0"/>
              </a:spcAft>
              <a:defRPr sz="3600">
                <a:solidFill>
                  <a:srgbClr val="FF0000"/>
                </a:solidFill>
                <a:latin typeface="Arial" charset="0"/>
                <a:ea typeface="ＭＳ Ｐゴシック" charset="0"/>
              </a:defRPr>
            </a:lvl7pPr>
            <a:lvl8pPr marL="3429000" indent="-228600" eaLnBrk="0" fontAlgn="base" hangingPunct="0">
              <a:spcBef>
                <a:spcPct val="0"/>
              </a:spcBef>
              <a:spcAft>
                <a:spcPct val="0"/>
              </a:spcAft>
              <a:defRPr sz="3600">
                <a:solidFill>
                  <a:srgbClr val="FF0000"/>
                </a:solidFill>
                <a:latin typeface="Arial" charset="0"/>
                <a:ea typeface="ＭＳ Ｐゴシック" charset="0"/>
              </a:defRPr>
            </a:lvl8pPr>
            <a:lvl9pPr marL="3886200" indent="-228600" eaLnBrk="0" fontAlgn="base" hangingPunct="0">
              <a:spcBef>
                <a:spcPct val="0"/>
              </a:spcBef>
              <a:spcAft>
                <a:spcPct val="0"/>
              </a:spcAft>
              <a:defRPr sz="3600">
                <a:solidFill>
                  <a:srgbClr val="FF0000"/>
                </a:solidFill>
                <a:latin typeface="Arial" charset="0"/>
                <a:ea typeface="ＭＳ Ｐゴシック" charset="0"/>
              </a:defRPr>
            </a:lvl9pPr>
          </a:lstStyle>
          <a:p>
            <a:pPr algn="ctr" eaLnBrk="1" hangingPunct="1"/>
            <a:r>
              <a:rPr lang="en-US" sz="2800" dirty="0" smtClean="0">
                <a:solidFill>
                  <a:srgbClr val="000000"/>
                </a:solidFill>
                <a:latin typeface="Helvetica"/>
                <a:cs typeface="Helvetica"/>
              </a:rPr>
              <a:t>But the ‘Old </a:t>
            </a:r>
            <a:r>
              <a:rPr lang="en-US" sz="2800" dirty="0">
                <a:solidFill>
                  <a:srgbClr val="000000"/>
                </a:solidFill>
                <a:latin typeface="Helvetica"/>
                <a:cs typeface="Helvetica"/>
              </a:rPr>
              <a:t>World</a:t>
            </a:r>
            <a:r>
              <a:rPr lang="en-US" sz="2800" dirty="0" smtClean="0">
                <a:solidFill>
                  <a:srgbClr val="000000"/>
                </a:solidFill>
                <a:latin typeface="Helvetica"/>
                <a:cs typeface="Helvetica"/>
              </a:rPr>
              <a:t>’ has also had </a:t>
            </a:r>
            <a:r>
              <a:rPr lang="en-US" sz="2800" dirty="0" err="1" smtClean="0">
                <a:solidFill>
                  <a:srgbClr val="000000"/>
                </a:solidFill>
                <a:latin typeface="Helvetica"/>
                <a:cs typeface="Helvetica"/>
              </a:rPr>
              <a:t>megadroughts</a:t>
            </a:r>
            <a:r>
              <a:rPr lang="en-US" sz="2800" dirty="0" smtClean="0">
                <a:solidFill>
                  <a:srgbClr val="000000"/>
                </a:solidFill>
                <a:latin typeface="Helvetica"/>
                <a:cs typeface="Helvetica"/>
              </a:rPr>
              <a:t>.</a:t>
            </a:r>
            <a:endParaRPr lang="en-US" sz="2800" dirty="0">
              <a:solidFill>
                <a:srgbClr val="000000"/>
              </a:solidFill>
              <a:latin typeface="Helvetica"/>
              <a:cs typeface="Helvetica"/>
            </a:endParaRPr>
          </a:p>
        </p:txBody>
      </p:sp>
      <p:pic>
        <p:nvPicPr>
          <p:cNvPr id="40965" name="Picture 10" descr="&#10;Esper.tiff                                                     00506748Macintosh HD                   C2DD647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588" y="1182688"/>
            <a:ext cx="4570412" cy="317341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0966" name="Line 13"/>
          <p:cNvSpPr>
            <a:spLocks noChangeShapeType="1"/>
          </p:cNvSpPr>
          <p:nvPr/>
        </p:nvSpPr>
        <p:spPr bwMode="auto">
          <a:xfrm flipH="1" flipV="1">
            <a:off x="1982788" y="2371725"/>
            <a:ext cx="0" cy="2193925"/>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40967" name="Line 14"/>
          <p:cNvSpPr>
            <a:spLocks noChangeShapeType="1"/>
          </p:cNvSpPr>
          <p:nvPr/>
        </p:nvSpPr>
        <p:spPr bwMode="auto">
          <a:xfrm flipV="1">
            <a:off x="4343400" y="4840288"/>
            <a:ext cx="2011363" cy="0"/>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40968" name="Text Box 15"/>
          <p:cNvSpPr txBox="1">
            <a:spLocks noChangeArrowheads="1"/>
          </p:cNvSpPr>
          <p:nvPr/>
        </p:nvSpPr>
        <p:spPr bwMode="auto">
          <a:xfrm>
            <a:off x="1295400" y="4564063"/>
            <a:ext cx="3352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rgbClr val="FF0000"/>
                </a:solidFill>
                <a:latin typeface="Arial" charset="0"/>
                <a:ea typeface="ＭＳ Ｐゴシック" charset="0"/>
                <a:cs typeface="ＭＳ Ｐゴシック" charset="0"/>
              </a:defRPr>
            </a:lvl1pPr>
            <a:lvl2pPr marL="742950" indent="-285750" eaLnBrk="0" hangingPunct="0">
              <a:defRPr sz="3600">
                <a:solidFill>
                  <a:srgbClr val="FF0000"/>
                </a:solidFill>
                <a:latin typeface="Arial" charset="0"/>
                <a:ea typeface="ＭＳ Ｐゴシック" charset="0"/>
              </a:defRPr>
            </a:lvl2pPr>
            <a:lvl3pPr marL="1143000" indent="-228600" eaLnBrk="0" hangingPunct="0">
              <a:defRPr sz="3600">
                <a:solidFill>
                  <a:srgbClr val="FF0000"/>
                </a:solidFill>
                <a:latin typeface="Arial" charset="0"/>
                <a:ea typeface="ＭＳ Ｐゴシック" charset="0"/>
              </a:defRPr>
            </a:lvl3pPr>
            <a:lvl4pPr marL="1600200" indent="-228600" eaLnBrk="0" hangingPunct="0">
              <a:defRPr sz="3600">
                <a:solidFill>
                  <a:srgbClr val="FF0000"/>
                </a:solidFill>
                <a:latin typeface="Arial" charset="0"/>
                <a:ea typeface="ＭＳ Ｐゴシック" charset="0"/>
              </a:defRPr>
            </a:lvl4pPr>
            <a:lvl5pPr marL="2057400" indent="-228600" eaLnBrk="0" hangingPunct="0">
              <a:defRPr sz="3600">
                <a:solidFill>
                  <a:srgbClr val="FF0000"/>
                </a:solidFill>
                <a:latin typeface="Arial" charset="0"/>
                <a:ea typeface="ＭＳ Ｐゴシック" charset="0"/>
              </a:defRPr>
            </a:lvl5pPr>
            <a:lvl6pPr marL="2514600" indent="-228600" eaLnBrk="0" fontAlgn="base" hangingPunct="0">
              <a:spcBef>
                <a:spcPct val="0"/>
              </a:spcBef>
              <a:spcAft>
                <a:spcPct val="0"/>
              </a:spcAft>
              <a:defRPr sz="3600">
                <a:solidFill>
                  <a:srgbClr val="FF0000"/>
                </a:solidFill>
                <a:latin typeface="Arial" charset="0"/>
                <a:ea typeface="ＭＳ Ｐゴシック" charset="0"/>
              </a:defRPr>
            </a:lvl6pPr>
            <a:lvl7pPr marL="2971800" indent="-228600" eaLnBrk="0" fontAlgn="base" hangingPunct="0">
              <a:spcBef>
                <a:spcPct val="0"/>
              </a:spcBef>
              <a:spcAft>
                <a:spcPct val="0"/>
              </a:spcAft>
              <a:defRPr sz="3600">
                <a:solidFill>
                  <a:srgbClr val="FF0000"/>
                </a:solidFill>
                <a:latin typeface="Arial" charset="0"/>
                <a:ea typeface="ＭＳ Ｐゴシック" charset="0"/>
              </a:defRPr>
            </a:lvl7pPr>
            <a:lvl8pPr marL="3429000" indent="-228600" eaLnBrk="0" fontAlgn="base" hangingPunct="0">
              <a:spcBef>
                <a:spcPct val="0"/>
              </a:spcBef>
              <a:spcAft>
                <a:spcPct val="0"/>
              </a:spcAft>
              <a:defRPr sz="3600">
                <a:solidFill>
                  <a:srgbClr val="FF0000"/>
                </a:solidFill>
                <a:latin typeface="Arial" charset="0"/>
                <a:ea typeface="ＭＳ Ｐゴシック" charset="0"/>
              </a:defRPr>
            </a:lvl8pPr>
            <a:lvl9pPr marL="3886200" indent="-228600" eaLnBrk="0" fontAlgn="base" hangingPunct="0">
              <a:spcBef>
                <a:spcPct val="0"/>
              </a:spcBef>
              <a:spcAft>
                <a:spcPct val="0"/>
              </a:spcAft>
              <a:defRPr sz="3600">
                <a:solidFill>
                  <a:srgbClr val="FF0000"/>
                </a:solidFill>
                <a:latin typeface="Arial" charset="0"/>
                <a:ea typeface="ＭＳ Ｐゴシック" charset="0"/>
              </a:defRPr>
            </a:lvl9pPr>
          </a:lstStyle>
          <a:p>
            <a:pPr eaLnBrk="1" hangingPunct="1"/>
            <a:r>
              <a:rPr lang="en-US" sz="2000" b="1" dirty="0">
                <a:solidFill>
                  <a:srgbClr val="000000"/>
                </a:solidFill>
              </a:rPr>
              <a:t>MCA </a:t>
            </a:r>
            <a:r>
              <a:rPr lang="en-US" sz="2000" b="1" dirty="0" err="1">
                <a:solidFill>
                  <a:srgbClr val="000000"/>
                </a:solidFill>
              </a:rPr>
              <a:t>megadroughts</a:t>
            </a:r>
            <a:r>
              <a:rPr lang="en-US" sz="2000" b="1" dirty="0">
                <a:solidFill>
                  <a:srgbClr val="000000"/>
                </a:solidFill>
              </a:rPr>
              <a:t> in Northern Europe and Morocco. Why? Same or different causes as in</a:t>
            </a:r>
          </a:p>
          <a:p>
            <a:pPr eaLnBrk="1" hangingPunct="1"/>
            <a:r>
              <a:rPr lang="en-US" sz="2000" b="1" dirty="0">
                <a:solidFill>
                  <a:srgbClr val="000000"/>
                </a:solidFill>
              </a:rPr>
              <a:t>North America and Asia?</a:t>
            </a:r>
          </a:p>
        </p:txBody>
      </p:sp>
      <p:sp>
        <p:nvSpPr>
          <p:cNvPr id="72716" name="Rectangle 12"/>
          <p:cNvSpPr>
            <a:spLocks noChangeArrowheads="1"/>
          </p:cNvSpPr>
          <p:nvPr/>
        </p:nvSpPr>
        <p:spPr bwMode="auto">
          <a:xfrm>
            <a:off x="6918325" y="4916488"/>
            <a:ext cx="685800" cy="152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72717" name="Text Box 13"/>
          <p:cNvSpPr txBox="1">
            <a:spLocks noChangeArrowheads="1"/>
          </p:cNvSpPr>
          <p:nvPr/>
        </p:nvSpPr>
        <p:spPr bwMode="auto">
          <a:xfrm>
            <a:off x="6808788" y="4843463"/>
            <a:ext cx="1192212"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000" b="1"/>
              <a:t>Northern Europe</a:t>
            </a:r>
          </a:p>
        </p:txBody>
      </p:sp>
      <p:sp>
        <p:nvSpPr>
          <p:cNvPr id="12" name="TextBox 11"/>
          <p:cNvSpPr txBox="1"/>
          <p:nvPr/>
        </p:nvSpPr>
        <p:spPr>
          <a:xfrm>
            <a:off x="419311" y="2438400"/>
            <a:ext cx="8299110" cy="1754327"/>
          </a:xfrm>
          <a:prstGeom prst="rect">
            <a:avLst/>
          </a:prstGeom>
          <a:solidFill>
            <a:schemeClr val="bg1"/>
          </a:solidFill>
          <a:ln>
            <a:solidFill>
              <a:schemeClr val="tx1"/>
            </a:solidFill>
          </a:ln>
        </p:spPr>
        <p:txBody>
          <a:bodyPr wrap="square" rtlCol="0">
            <a:spAutoFit/>
          </a:bodyPr>
          <a:lstStyle/>
          <a:p>
            <a:pPr algn="ctr"/>
            <a:r>
              <a:rPr lang="en-US" sz="3600" dirty="0" smtClean="0">
                <a:solidFill>
                  <a:srgbClr val="FF0000"/>
                </a:solidFill>
                <a:latin typeface="Helvetica"/>
                <a:cs typeface="Helvetica"/>
              </a:rPr>
              <a:t>So, is the observed drying all just due to natural multi-decadal variability or due to greenhouse gas (GHG*) forcing?</a:t>
            </a:r>
          </a:p>
        </p:txBody>
      </p:sp>
      <p:sp>
        <p:nvSpPr>
          <p:cNvPr id="2" name="TextBox 1"/>
          <p:cNvSpPr txBox="1"/>
          <p:nvPr/>
        </p:nvSpPr>
        <p:spPr>
          <a:xfrm>
            <a:off x="1720716" y="6278386"/>
            <a:ext cx="5683392" cy="369332"/>
          </a:xfrm>
          <a:prstGeom prst="rect">
            <a:avLst/>
          </a:prstGeom>
          <a:noFill/>
        </p:spPr>
        <p:txBody>
          <a:bodyPr wrap="none" rtlCol="0">
            <a:spAutoFit/>
          </a:bodyPr>
          <a:lstStyle/>
          <a:p>
            <a:pPr algn="ctr"/>
            <a:r>
              <a:rPr lang="en-US" b="1" dirty="0" smtClean="0">
                <a:solidFill>
                  <a:srgbClr val="FF0000"/>
                </a:solidFill>
              </a:rPr>
              <a:t>*GHG here assumes a contribution of aerosol forcing too.</a:t>
            </a:r>
            <a:endParaRPr lang="en-US" b="1" dirty="0">
              <a:solidFill>
                <a:srgbClr val="FF0000"/>
              </a:solidFill>
            </a:endParaRPr>
          </a:p>
        </p:txBody>
      </p:sp>
    </p:spTree>
    <p:extLst>
      <p:ext uri="{BB962C8B-B14F-4D97-AF65-F5344CB8AC3E}">
        <p14:creationId xmlns:p14="http://schemas.microsoft.com/office/powerpoint/2010/main" val="133567628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450" y="430404"/>
            <a:ext cx="8482086" cy="1143000"/>
          </a:xfrm>
        </p:spPr>
        <p:txBody>
          <a:bodyPr>
            <a:normAutofit/>
          </a:bodyPr>
          <a:lstStyle/>
          <a:p>
            <a:r>
              <a:rPr lang="en-US" sz="3200" dirty="0">
                <a:latin typeface="Helvetica"/>
                <a:cs typeface="Helvetica"/>
              </a:rPr>
              <a:t>S</a:t>
            </a:r>
            <a:r>
              <a:rPr lang="en-US" sz="3200" dirty="0" smtClean="0">
                <a:latin typeface="Helvetica"/>
                <a:cs typeface="Helvetica"/>
              </a:rPr>
              <a:t>ome say </a:t>
            </a:r>
            <a:r>
              <a:rPr lang="en-US" sz="3200" dirty="0" smtClean="0">
                <a:solidFill>
                  <a:srgbClr val="FF0000"/>
                </a:solidFill>
                <a:latin typeface="Helvetica"/>
                <a:cs typeface="Helvetica"/>
              </a:rPr>
              <a:t>“Largely yes” </a:t>
            </a:r>
            <a:r>
              <a:rPr lang="en-US" sz="3200" dirty="0" smtClean="0">
                <a:latin typeface="Helvetica"/>
                <a:cs typeface="Helvetica"/>
              </a:rPr>
              <a:t>to GHG forcing</a:t>
            </a:r>
            <a:endParaRPr lang="en-US" sz="3200" dirty="0">
              <a:latin typeface="Helvetica"/>
              <a:cs typeface="Helvetica"/>
            </a:endParaRPr>
          </a:p>
        </p:txBody>
      </p:sp>
      <p:sp>
        <p:nvSpPr>
          <p:cNvPr id="3" name="Content Placeholder 2"/>
          <p:cNvSpPr>
            <a:spLocks noGrp="1"/>
          </p:cNvSpPr>
          <p:nvPr>
            <p:ph idx="1"/>
          </p:nvPr>
        </p:nvSpPr>
        <p:spPr/>
        <p:txBody>
          <a:bodyPr>
            <a:normAutofit/>
          </a:bodyPr>
          <a:lstStyle/>
          <a:p>
            <a:pPr marL="0" indent="0" algn="just">
              <a:spcBef>
                <a:spcPts val="0"/>
              </a:spcBef>
              <a:buNone/>
            </a:pPr>
            <a:r>
              <a:rPr lang="en-US" sz="2400" dirty="0">
                <a:latin typeface="Helvetica"/>
                <a:cs typeface="Helvetica"/>
              </a:rPr>
              <a:t>“A change in wintertime Mediterranean precipitation toward drier conditions has likely occurred over 1902–2010 whose magnitude </a:t>
            </a:r>
            <a:r>
              <a:rPr lang="en-US" sz="2400" dirty="0">
                <a:solidFill>
                  <a:srgbClr val="FF0000"/>
                </a:solidFill>
                <a:latin typeface="Helvetica"/>
                <a:cs typeface="Helvetica"/>
              </a:rPr>
              <a:t>cannot be reconciled </a:t>
            </a:r>
            <a:r>
              <a:rPr lang="en-US" sz="2400" dirty="0">
                <a:latin typeface="Helvetica"/>
                <a:cs typeface="Helvetica"/>
              </a:rPr>
              <a:t>with internal variability alone. Anthropogenic greenhouse gas and aerosol forcing are </a:t>
            </a:r>
            <a:r>
              <a:rPr lang="en-US" sz="2400" dirty="0">
                <a:solidFill>
                  <a:srgbClr val="FF0000"/>
                </a:solidFill>
                <a:latin typeface="Helvetica"/>
                <a:cs typeface="Helvetica"/>
              </a:rPr>
              <a:t>key attributable factors </a:t>
            </a:r>
            <a:r>
              <a:rPr lang="en-US" sz="2400" dirty="0">
                <a:latin typeface="Helvetica"/>
                <a:cs typeface="Helvetica"/>
              </a:rPr>
              <a:t>for this increased drying, though the external signal explains </a:t>
            </a:r>
            <a:r>
              <a:rPr lang="en-US" sz="2400" dirty="0">
                <a:solidFill>
                  <a:srgbClr val="FF0000"/>
                </a:solidFill>
                <a:latin typeface="Helvetica"/>
                <a:cs typeface="Helvetica"/>
              </a:rPr>
              <a:t>only </a:t>
            </a:r>
            <a:r>
              <a:rPr lang="en-US" sz="2400" dirty="0" smtClean="0">
                <a:solidFill>
                  <a:srgbClr val="FF0000"/>
                </a:solidFill>
                <a:latin typeface="Helvetica"/>
                <a:cs typeface="Helvetica"/>
              </a:rPr>
              <a:t>half* </a:t>
            </a:r>
            <a:r>
              <a:rPr lang="en-US" sz="2400" dirty="0">
                <a:latin typeface="Helvetica"/>
                <a:cs typeface="Helvetica"/>
              </a:rPr>
              <a:t>of the drying </a:t>
            </a:r>
            <a:r>
              <a:rPr lang="en-US" sz="2400" dirty="0" smtClean="0">
                <a:latin typeface="Helvetica"/>
                <a:cs typeface="Helvetica"/>
              </a:rPr>
              <a:t>magnitude.”</a:t>
            </a:r>
            <a:endParaRPr lang="en-US" sz="2400" dirty="0">
              <a:latin typeface="Helvetica"/>
              <a:cs typeface="Helvetica"/>
            </a:endParaRPr>
          </a:p>
          <a:p>
            <a:pPr marL="0" indent="0" algn="just">
              <a:buNone/>
            </a:pPr>
            <a:endParaRPr lang="en-US" sz="2200" dirty="0" smtClean="0">
              <a:latin typeface="Helvetica"/>
              <a:cs typeface="Helvetica"/>
            </a:endParaRPr>
          </a:p>
          <a:p>
            <a:pPr marL="0" indent="0">
              <a:buNone/>
            </a:pPr>
            <a:r>
              <a:rPr lang="en-US" sz="2000" dirty="0" err="1" smtClean="0">
                <a:latin typeface="Helvetica"/>
                <a:cs typeface="Helvetica"/>
              </a:rPr>
              <a:t>Hoerling</a:t>
            </a:r>
            <a:r>
              <a:rPr lang="en-US" sz="2000" dirty="0" smtClean="0">
                <a:latin typeface="Helvetica"/>
                <a:cs typeface="Helvetica"/>
              </a:rPr>
              <a:t>, M., </a:t>
            </a:r>
            <a:r>
              <a:rPr lang="en-US" sz="2000" dirty="0" err="1" smtClean="0">
                <a:latin typeface="Helvetica"/>
                <a:cs typeface="Helvetica"/>
              </a:rPr>
              <a:t>Eischeid</a:t>
            </a:r>
            <a:r>
              <a:rPr lang="en-US" sz="2000" dirty="0" smtClean="0">
                <a:latin typeface="Helvetica"/>
                <a:cs typeface="Helvetica"/>
              </a:rPr>
              <a:t>, J., </a:t>
            </a:r>
            <a:r>
              <a:rPr lang="en-US" sz="2000" dirty="0" err="1" smtClean="0">
                <a:latin typeface="Helvetica"/>
                <a:cs typeface="Helvetica"/>
              </a:rPr>
              <a:t>Perlwitz</a:t>
            </a:r>
            <a:r>
              <a:rPr lang="en-US" sz="2000" dirty="0" smtClean="0">
                <a:latin typeface="Helvetica"/>
                <a:cs typeface="Helvetica"/>
              </a:rPr>
              <a:t>, J.,  </a:t>
            </a:r>
            <a:r>
              <a:rPr lang="en-US" sz="2000" dirty="0" err="1">
                <a:latin typeface="Helvetica"/>
                <a:cs typeface="Helvetica"/>
              </a:rPr>
              <a:t>Quan</a:t>
            </a:r>
            <a:r>
              <a:rPr lang="en-US" sz="2000" dirty="0" smtClean="0">
                <a:latin typeface="Helvetica"/>
                <a:cs typeface="Helvetica"/>
              </a:rPr>
              <a:t>, X., Zhang, T. and </a:t>
            </a:r>
            <a:r>
              <a:rPr lang="en-US" sz="2000" dirty="0" err="1" smtClean="0">
                <a:latin typeface="Helvetica"/>
                <a:cs typeface="Helvetica"/>
              </a:rPr>
              <a:t>Pegion</a:t>
            </a:r>
            <a:r>
              <a:rPr lang="en-US" sz="2000" dirty="0" smtClean="0">
                <a:latin typeface="Helvetica"/>
                <a:cs typeface="Helvetica"/>
              </a:rPr>
              <a:t>, P. 2012</a:t>
            </a:r>
            <a:r>
              <a:rPr lang="en-US" sz="2000" dirty="0">
                <a:latin typeface="Helvetica"/>
                <a:cs typeface="Helvetica"/>
              </a:rPr>
              <a:t>. </a:t>
            </a:r>
            <a:r>
              <a:rPr lang="en-US" sz="2000" dirty="0" smtClean="0">
                <a:latin typeface="Helvetica"/>
                <a:cs typeface="Helvetica"/>
              </a:rPr>
              <a:t>On </a:t>
            </a:r>
            <a:r>
              <a:rPr lang="en-US" sz="2000" dirty="0">
                <a:latin typeface="Helvetica"/>
                <a:cs typeface="Helvetica"/>
              </a:rPr>
              <a:t>the Increased Frequency of Mediterranean Drought. </a:t>
            </a:r>
            <a:r>
              <a:rPr lang="en-US" sz="2000" i="1" dirty="0" smtClean="0">
                <a:latin typeface="Helvetica"/>
                <a:cs typeface="Helvetica"/>
              </a:rPr>
              <a:t>Journal of Climate</a:t>
            </a:r>
            <a:r>
              <a:rPr lang="en-US" sz="2000" dirty="0" smtClean="0">
                <a:latin typeface="Helvetica"/>
                <a:cs typeface="Helvetica"/>
              </a:rPr>
              <a:t> 25:2146-2161.</a:t>
            </a:r>
          </a:p>
          <a:p>
            <a:pPr marL="0" indent="0" algn="just">
              <a:spcBef>
                <a:spcPts val="0"/>
              </a:spcBef>
              <a:buNone/>
            </a:pPr>
            <a:endParaRPr lang="en-US" sz="2800" dirty="0">
              <a:latin typeface="Helvetica"/>
              <a:cs typeface="Helvetica"/>
            </a:endParaRPr>
          </a:p>
          <a:p>
            <a:pPr marL="0" indent="0" algn="just">
              <a:buNone/>
            </a:pPr>
            <a:endParaRPr lang="en-US" sz="2200" dirty="0">
              <a:latin typeface="Helvetica"/>
              <a:cs typeface="Helvetica"/>
            </a:endParaRPr>
          </a:p>
        </p:txBody>
      </p:sp>
      <p:sp>
        <p:nvSpPr>
          <p:cNvPr id="4" name="TextBox 3"/>
          <p:cNvSpPr txBox="1"/>
          <p:nvPr/>
        </p:nvSpPr>
        <p:spPr>
          <a:xfrm>
            <a:off x="922492" y="5799100"/>
            <a:ext cx="7327647" cy="646331"/>
          </a:xfrm>
          <a:prstGeom prst="rect">
            <a:avLst/>
          </a:prstGeom>
          <a:noFill/>
        </p:spPr>
        <p:txBody>
          <a:bodyPr wrap="none" rtlCol="0">
            <a:spAutoFit/>
          </a:bodyPr>
          <a:lstStyle/>
          <a:p>
            <a:r>
              <a:rPr lang="en-US" b="1" dirty="0" smtClean="0">
                <a:solidFill>
                  <a:srgbClr val="FF0000"/>
                </a:solidFill>
              </a:rPr>
              <a:t>*Sounds pretty impressive to me. I’ll gladly accept a well-validated climate</a:t>
            </a:r>
          </a:p>
          <a:p>
            <a:r>
              <a:rPr lang="en-US" b="1" dirty="0" smtClean="0">
                <a:solidFill>
                  <a:srgbClr val="FF0000"/>
                </a:solidFill>
              </a:rPr>
              <a:t>  reconstruction from tree rings that explains 50% of the climate variance!</a:t>
            </a:r>
            <a:endParaRPr lang="en-US" b="1" dirty="0">
              <a:solidFill>
                <a:srgbClr val="FF0000"/>
              </a:solidFill>
            </a:endParaRPr>
          </a:p>
        </p:txBody>
      </p:sp>
    </p:spTree>
    <p:extLst>
      <p:ext uri="{BB962C8B-B14F-4D97-AF65-F5344CB8AC3E}">
        <p14:creationId xmlns:p14="http://schemas.microsoft.com/office/powerpoint/2010/main" val="387504450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0404"/>
            <a:ext cx="8229600" cy="1143000"/>
          </a:xfrm>
        </p:spPr>
        <p:txBody>
          <a:bodyPr>
            <a:normAutofit/>
          </a:bodyPr>
          <a:lstStyle/>
          <a:p>
            <a:r>
              <a:rPr lang="en-US" sz="3200" dirty="0" smtClean="0">
                <a:latin typeface="Helvetica"/>
                <a:cs typeface="Helvetica"/>
              </a:rPr>
              <a:t>But s</a:t>
            </a:r>
            <a:r>
              <a:rPr lang="en-US" sz="3200" dirty="0" smtClean="0">
                <a:latin typeface="Helvetica"/>
                <a:cs typeface="Helvetica"/>
              </a:rPr>
              <a:t>ome </a:t>
            </a:r>
            <a:r>
              <a:rPr lang="en-US" sz="3200" dirty="0" smtClean="0">
                <a:latin typeface="Helvetica"/>
                <a:cs typeface="Helvetica"/>
              </a:rPr>
              <a:t>say </a:t>
            </a:r>
            <a:r>
              <a:rPr lang="en-US" sz="3200" dirty="0" smtClean="0">
                <a:solidFill>
                  <a:srgbClr val="FF0000"/>
                </a:solidFill>
                <a:latin typeface="Helvetica"/>
                <a:cs typeface="Helvetica"/>
              </a:rPr>
              <a:t>“Largely no” </a:t>
            </a:r>
            <a:r>
              <a:rPr lang="en-US" sz="3200" dirty="0" smtClean="0">
                <a:latin typeface="Helvetica"/>
                <a:cs typeface="Helvetica"/>
              </a:rPr>
              <a:t>to GHG forcing</a:t>
            </a:r>
            <a:endParaRPr lang="en-US" sz="3200" dirty="0">
              <a:latin typeface="Helvetica"/>
              <a:cs typeface="Helvetica"/>
            </a:endParaRPr>
          </a:p>
        </p:txBody>
      </p:sp>
      <p:sp>
        <p:nvSpPr>
          <p:cNvPr id="3" name="Content Placeholder 2"/>
          <p:cNvSpPr>
            <a:spLocks noGrp="1"/>
          </p:cNvSpPr>
          <p:nvPr>
            <p:ph idx="1"/>
          </p:nvPr>
        </p:nvSpPr>
        <p:spPr/>
        <p:txBody>
          <a:bodyPr>
            <a:normAutofit/>
          </a:bodyPr>
          <a:lstStyle/>
          <a:p>
            <a:pPr marL="0" indent="0" algn="just">
              <a:spcBef>
                <a:spcPts val="0"/>
              </a:spcBef>
              <a:buNone/>
            </a:pPr>
            <a:r>
              <a:rPr lang="en-US" sz="2400" dirty="0" smtClean="0">
                <a:latin typeface="Helvetica"/>
                <a:cs typeface="Helvetica"/>
              </a:rPr>
              <a:t>“It </a:t>
            </a:r>
            <a:r>
              <a:rPr lang="en-US" sz="2400" dirty="0">
                <a:latin typeface="Helvetica"/>
                <a:cs typeface="Helvetica"/>
              </a:rPr>
              <a:t>is concluded that the </a:t>
            </a:r>
            <a:r>
              <a:rPr lang="en-US" sz="2400" dirty="0" err="1" smtClean="0">
                <a:latin typeface="Helvetica"/>
                <a:cs typeface="Helvetica"/>
              </a:rPr>
              <a:t>radiatively</a:t>
            </a:r>
            <a:r>
              <a:rPr lang="en-US" sz="2400" dirty="0" smtClean="0">
                <a:latin typeface="Helvetica"/>
                <a:cs typeface="Helvetica"/>
              </a:rPr>
              <a:t> </a:t>
            </a:r>
            <a:r>
              <a:rPr lang="en-US" sz="2400" dirty="0">
                <a:latin typeface="Helvetica"/>
                <a:cs typeface="Helvetica"/>
              </a:rPr>
              <a:t>forced trends are </a:t>
            </a:r>
            <a:r>
              <a:rPr lang="en-US" sz="2400" dirty="0">
                <a:solidFill>
                  <a:srgbClr val="FF0000"/>
                </a:solidFill>
                <a:latin typeface="Helvetica"/>
                <a:cs typeface="Helvetica"/>
              </a:rPr>
              <a:t>a small fraction</a:t>
            </a:r>
            <a:r>
              <a:rPr lang="en-US" sz="2400" dirty="0">
                <a:latin typeface="Helvetica"/>
                <a:cs typeface="Helvetica"/>
              </a:rPr>
              <a:t> of the total observed trends. Instead it is argued that the robust trends in the observed NAO and Mediterranean rainfall during this period were </a:t>
            </a:r>
            <a:r>
              <a:rPr lang="en-US" sz="2400" dirty="0">
                <a:solidFill>
                  <a:srgbClr val="FF0000"/>
                </a:solidFill>
                <a:latin typeface="Helvetica"/>
                <a:cs typeface="Helvetica"/>
              </a:rPr>
              <a:t>largely due to </a:t>
            </a:r>
            <a:r>
              <a:rPr lang="en-US" sz="2400" dirty="0" err="1">
                <a:solidFill>
                  <a:srgbClr val="000000"/>
                </a:solidFill>
                <a:latin typeface="Helvetica"/>
                <a:cs typeface="Helvetica"/>
              </a:rPr>
              <a:t>multidecadal</a:t>
            </a:r>
            <a:r>
              <a:rPr lang="en-US" sz="2400" dirty="0">
                <a:solidFill>
                  <a:srgbClr val="000000"/>
                </a:solidFill>
                <a:latin typeface="Helvetica"/>
                <a:cs typeface="Helvetica"/>
              </a:rPr>
              <a:t> internal variability </a:t>
            </a:r>
            <a:r>
              <a:rPr lang="en-US" sz="2400" dirty="0">
                <a:latin typeface="Helvetica"/>
                <a:cs typeface="Helvetica"/>
              </a:rPr>
              <a:t>with a small contribution from the external forcing</a:t>
            </a:r>
            <a:r>
              <a:rPr lang="en-US" sz="2400" dirty="0" smtClean="0">
                <a:latin typeface="Helvetica"/>
                <a:cs typeface="Helvetica"/>
              </a:rPr>
              <a:t>.”</a:t>
            </a:r>
            <a:endParaRPr lang="en-US" sz="2400" dirty="0">
              <a:latin typeface="Helvetica"/>
              <a:cs typeface="Helvetica"/>
            </a:endParaRPr>
          </a:p>
          <a:p>
            <a:pPr marL="0" indent="0" algn="just">
              <a:buNone/>
            </a:pPr>
            <a:endParaRPr lang="en-US" sz="2200" dirty="0" smtClean="0">
              <a:latin typeface="Helvetica"/>
              <a:cs typeface="Helvetica"/>
            </a:endParaRPr>
          </a:p>
          <a:p>
            <a:pPr marL="0" indent="0">
              <a:buNone/>
            </a:pPr>
            <a:r>
              <a:rPr lang="en-US" sz="2000" dirty="0">
                <a:latin typeface="Helvetica"/>
                <a:cs typeface="Helvetica"/>
              </a:rPr>
              <a:t>Kelley, C., Ting, M. </a:t>
            </a:r>
            <a:r>
              <a:rPr lang="en-US" sz="2000" dirty="0" err="1">
                <a:latin typeface="Helvetica"/>
                <a:cs typeface="Helvetica"/>
              </a:rPr>
              <a:t>Seager</a:t>
            </a:r>
            <a:r>
              <a:rPr lang="en-US" sz="2000" dirty="0">
                <a:latin typeface="Helvetica"/>
                <a:cs typeface="Helvetica"/>
              </a:rPr>
              <a:t>, R. and </a:t>
            </a:r>
            <a:r>
              <a:rPr lang="en-US" sz="2000" dirty="0" err="1">
                <a:latin typeface="Helvetica"/>
                <a:cs typeface="Helvetica"/>
              </a:rPr>
              <a:t>Kushnir</a:t>
            </a:r>
            <a:r>
              <a:rPr lang="en-US" sz="2000" dirty="0">
                <a:latin typeface="Helvetica"/>
                <a:cs typeface="Helvetica"/>
              </a:rPr>
              <a:t>, Y. 2012. </a:t>
            </a:r>
            <a:r>
              <a:rPr lang="en-US" sz="2000" dirty="0" smtClean="0">
                <a:latin typeface="Helvetica"/>
                <a:cs typeface="Helvetica"/>
              </a:rPr>
              <a:t>The </a:t>
            </a:r>
            <a:r>
              <a:rPr lang="en-US" sz="2000" dirty="0">
                <a:latin typeface="Helvetica"/>
                <a:cs typeface="Helvetica"/>
              </a:rPr>
              <a:t>relative contributions of </a:t>
            </a:r>
            <a:r>
              <a:rPr lang="en-US" sz="2000" dirty="0" err="1">
                <a:latin typeface="Helvetica"/>
                <a:cs typeface="Helvetica"/>
              </a:rPr>
              <a:t>radiative</a:t>
            </a:r>
            <a:r>
              <a:rPr lang="en-US" sz="2000" dirty="0">
                <a:latin typeface="Helvetica"/>
                <a:cs typeface="Helvetica"/>
              </a:rPr>
              <a:t> forcing and internal climate variability to the late 20th Century winter drying of the Mediterranean region. </a:t>
            </a:r>
            <a:r>
              <a:rPr lang="en-US" sz="2000" i="1" dirty="0">
                <a:latin typeface="Helvetica"/>
                <a:cs typeface="Helvetica"/>
              </a:rPr>
              <a:t>Climate Dynamics</a:t>
            </a:r>
            <a:r>
              <a:rPr lang="en-US" sz="2000" dirty="0">
                <a:latin typeface="Helvetica"/>
                <a:cs typeface="Helvetica"/>
              </a:rPr>
              <a:t> 38:2001-2015.</a:t>
            </a:r>
          </a:p>
          <a:p>
            <a:pPr marL="0" indent="0" algn="just">
              <a:spcBef>
                <a:spcPts val="0"/>
              </a:spcBef>
              <a:buNone/>
            </a:pPr>
            <a:endParaRPr lang="en-US" sz="2800" dirty="0">
              <a:latin typeface="Helvetica"/>
              <a:cs typeface="Helvetica"/>
            </a:endParaRPr>
          </a:p>
          <a:p>
            <a:pPr marL="0" indent="0" algn="just">
              <a:buNone/>
            </a:pPr>
            <a:endParaRPr lang="en-US" sz="2200" dirty="0">
              <a:latin typeface="Helvetica"/>
              <a:cs typeface="Helvetica"/>
            </a:endParaRPr>
          </a:p>
        </p:txBody>
      </p:sp>
    </p:spTree>
    <p:extLst>
      <p:ext uri="{BB962C8B-B14F-4D97-AF65-F5344CB8AC3E}">
        <p14:creationId xmlns:p14="http://schemas.microsoft.com/office/powerpoint/2010/main" val="207025551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4389</TotalTime>
  <Words>2255</Words>
  <Application>Microsoft Macintosh PowerPoint</Application>
  <PresentationFormat>On-screen Show (4:3)</PresentationFormat>
  <Paragraphs>224</Paragraphs>
  <Slides>43</Slides>
  <Notes>0</Notes>
  <HiddenSlides>0</HiddenSlides>
  <MMClips>1</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say “Largely yes” to GHG forcing</vt:lpstr>
      <vt:lpstr>But some say “Largely no” to GHG forcing</vt:lpstr>
      <vt:lpstr>And some say “Something is happening, but …”</vt:lpstr>
      <vt:lpstr>    Or maybe it is just …</vt:lpstr>
      <vt:lpstr>PowerPoint Presentation</vt:lpstr>
      <vt:lpstr>So, let’s evaluate east-west moisture variability over the Mediterranean as a dipole.</vt:lpstr>
      <vt:lpstr>PowerPoint Presentation</vt:lpstr>
      <vt:lpstr>PowerPoint Presentation</vt:lpstr>
      <vt:lpstr>Now, let’s evaluate the occurrence of the east-west dipole in Mediterranean moisture variability in centuries-long annual tree-ring chronologies.</vt:lpstr>
      <vt:lpstr>Mediterranean Tree-Ring Data Used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PCA of Four Mediterranean Chronologies Unrotated and Varimax Rotated Analysis Period:  1246-2010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 what are some take home messages?</vt:lpstr>
      <vt:lpstr>    Or is it just …</vt:lpstr>
    </vt:vector>
  </TitlesOfParts>
  <Company>Columbia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Cook</dc:creator>
  <cp:lastModifiedBy>Edward Cook</cp:lastModifiedBy>
  <cp:revision>481</cp:revision>
  <dcterms:created xsi:type="dcterms:W3CDTF">2014-02-24T22:41:39Z</dcterms:created>
  <dcterms:modified xsi:type="dcterms:W3CDTF">2014-03-12T16:36:12Z</dcterms:modified>
</cp:coreProperties>
</file>