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9" r:id="rId1"/>
  </p:sldMasterIdLst>
  <p:notesMasterIdLst>
    <p:notesMasterId r:id="rId43"/>
  </p:notesMasterIdLst>
  <p:handoutMasterIdLst>
    <p:handoutMasterId r:id="rId44"/>
  </p:handoutMasterIdLst>
  <p:sldIdLst>
    <p:sldId id="504" r:id="rId2"/>
    <p:sldId id="563" r:id="rId3"/>
    <p:sldId id="564" r:id="rId4"/>
    <p:sldId id="588" r:id="rId5"/>
    <p:sldId id="590" r:id="rId6"/>
    <p:sldId id="591" r:id="rId7"/>
    <p:sldId id="554" r:id="rId8"/>
    <p:sldId id="577" r:id="rId9"/>
    <p:sldId id="575" r:id="rId10"/>
    <p:sldId id="616" r:id="rId11"/>
    <p:sldId id="586" r:id="rId12"/>
    <p:sldId id="609" r:id="rId13"/>
    <p:sldId id="615" r:id="rId14"/>
    <p:sldId id="633" r:id="rId15"/>
    <p:sldId id="629" r:id="rId16"/>
    <p:sldId id="601" r:id="rId17"/>
    <p:sldId id="626" r:id="rId18"/>
    <p:sldId id="602" r:id="rId19"/>
    <p:sldId id="617" r:id="rId20"/>
    <p:sldId id="627" r:id="rId21"/>
    <p:sldId id="630" r:id="rId22"/>
    <p:sldId id="621" r:id="rId23"/>
    <p:sldId id="622" r:id="rId24"/>
    <p:sldId id="623" r:id="rId25"/>
    <p:sldId id="625" r:id="rId26"/>
    <p:sldId id="628" r:id="rId27"/>
    <p:sldId id="634" r:id="rId28"/>
    <p:sldId id="605" r:id="rId29"/>
    <p:sldId id="643" r:id="rId30"/>
    <p:sldId id="582" r:id="rId31"/>
    <p:sldId id="614" r:id="rId32"/>
    <p:sldId id="635" r:id="rId33"/>
    <p:sldId id="603" r:id="rId34"/>
    <p:sldId id="608" r:id="rId35"/>
    <p:sldId id="606" r:id="rId36"/>
    <p:sldId id="637" r:id="rId37"/>
    <p:sldId id="610" r:id="rId38"/>
    <p:sldId id="631" r:id="rId39"/>
    <p:sldId id="632" r:id="rId40"/>
    <p:sldId id="640" r:id="rId41"/>
    <p:sldId id="642" r:id="rId42"/>
  </p:sldIdLst>
  <p:sldSz cx="9144000" cy="6858000" type="screen4x3"/>
  <p:notesSz cx="6997700" cy="9271000"/>
  <p:defaultTextStyle>
    <a:defPPr>
      <a:defRPr lang="en-GB"/>
    </a:defPPr>
    <a:lvl1pPr algn="l" rtl="0" fontAlgn="base">
      <a:spcBef>
        <a:spcPct val="0"/>
      </a:spcBef>
      <a:spcAft>
        <a:spcPct val="0"/>
      </a:spcAft>
      <a:defRPr sz="3600" kern="1200">
        <a:solidFill>
          <a:srgbClr val="FF0000"/>
        </a:solidFill>
        <a:latin typeface="Arial" charset="0"/>
        <a:ea typeface="ＭＳ Ｐゴシック" charset="0"/>
        <a:cs typeface="ＭＳ Ｐゴシック" charset="0"/>
      </a:defRPr>
    </a:lvl1pPr>
    <a:lvl2pPr marL="457200" algn="l" rtl="0" fontAlgn="base">
      <a:spcBef>
        <a:spcPct val="0"/>
      </a:spcBef>
      <a:spcAft>
        <a:spcPct val="0"/>
      </a:spcAft>
      <a:defRPr sz="3600" kern="1200">
        <a:solidFill>
          <a:srgbClr val="FF0000"/>
        </a:solidFill>
        <a:latin typeface="Arial" charset="0"/>
        <a:ea typeface="ＭＳ Ｐゴシック" charset="0"/>
        <a:cs typeface="ＭＳ Ｐゴシック" charset="0"/>
      </a:defRPr>
    </a:lvl2pPr>
    <a:lvl3pPr marL="914400" algn="l" rtl="0" fontAlgn="base">
      <a:spcBef>
        <a:spcPct val="0"/>
      </a:spcBef>
      <a:spcAft>
        <a:spcPct val="0"/>
      </a:spcAft>
      <a:defRPr sz="3600" kern="1200">
        <a:solidFill>
          <a:srgbClr val="FF0000"/>
        </a:solidFill>
        <a:latin typeface="Arial" charset="0"/>
        <a:ea typeface="ＭＳ Ｐゴシック" charset="0"/>
        <a:cs typeface="ＭＳ Ｐゴシック" charset="0"/>
      </a:defRPr>
    </a:lvl3pPr>
    <a:lvl4pPr marL="1371600" algn="l" rtl="0" fontAlgn="base">
      <a:spcBef>
        <a:spcPct val="0"/>
      </a:spcBef>
      <a:spcAft>
        <a:spcPct val="0"/>
      </a:spcAft>
      <a:defRPr sz="3600" kern="1200">
        <a:solidFill>
          <a:srgbClr val="FF0000"/>
        </a:solidFill>
        <a:latin typeface="Arial" charset="0"/>
        <a:ea typeface="ＭＳ Ｐゴシック" charset="0"/>
        <a:cs typeface="ＭＳ Ｐゴシック" charset="0"/>
      </a:defRPr>
    </a:lvl4pPr>
    <a:lvl5pPr marL="1828800" algn="l" rtl="0" fontAlgn="base">
      <a:spcBef>
        <a:spcPct val="0"/>
      </a:spcBef>
      <a:spcAft>
        <a:spcPct val="0"/>
      </a:spcAft>
      <a:defRPr sz="3600" kern="1200">
        <a:solidFill>
          <a:srgbClr val="FF0000"/>
        </a:solidFill>
        <a:latin typeface="Arial" charset="0"/>
        <a:ea typeface="ＭＳ Ｐゴシック" charset="0"/>
        <a:cs typeface="ＭＳ Ｐゴシック" charset="0"/>
      </a:defRPr>
    </a:lvl5pPr>
    <a:lvl6pPr marL="2286000" algn="l" defTabSz="457200" rtl="0" eaLnBrk="1" latinLnBrk="0" hangingPunct="1">
      <a:defRPr sz="3600" kern="1200">
        <a:solidFill>
          <a:srgbClr val="FF0000"/>
        </a:solidFill>
        <a:latin typeface="Arial" charset="0"/>
        <a:ea typeface="ＭＳ Ｐゴシック" charset="0"/>
        <a:cs typeface="ＭＳ Ｐゴシック" charset="0"/>
      </a:defRPr>
    </a:lvl6pPr>
    <a:lvl7pPr marL="2743200" algn="l" defTabSz="457200" rtl="0" eaLnBrk="1" latinLnBrk="0" hangingPunct="1">
      <a:defRPr sz="3600" kern="1200">
        <a:solidFill>
          <a:srgbClr val="FF0000"/>
        </a:solidFill>
        <a:latin typeface="Arial" charset="0"/>
        <a:ea typeface="ＭＳ Ｐゴシック" charset="0"/>
        <a:cs typeface="ＭＳ Ｐゴシック" charset="0"/>
      </a:defRPr>
    </a:lvl7pPr>
    <a:lvl8pPr marL="3200400" algn="l" defTabSz="457200" rtl="0" eaLnBrk="1" latinLnBrk="0" hangingPunct="1">
      <a:defRPr sz="3600" kern="1200">
        <a:solidFill>
          <a:srgbClr val="FF0000"/>
        </a:solidFill>
        <a:latin typeface="Arial" charset="0"/>
        <a:ea typeface="ＭＳ Ｐゴシック" charset="0"/>
        <a:cs typeface="ＭＳ Ｐゴシック" charset="0"/>
      </a:defRPr>
    </a:lvl8pPr>
    <a:lvl9pPr marL="3657600" algn="l" defTabSz="457200" rtl="0" eaLnBrk="1" latinLnBrk="0" hangingPunct="1">
      <a:defRPr sz="3600" kern="1200">
        <a:solidFill>
          <a:srgbClr val="FF0000"/>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996633"/>
    <a:srgbClr val="008000"/>
    <a:srgbClr val="660033"/>
    <a:srgbClr val="FF01C9"/>
    <a:srgbClr val="FF0000"/>
    <a:srgbClr val="FF5050"/>
    <a:srgbClr val="800000"/>
    <a:srgbClr val="0066FF"/>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6782" autoAdjust="0"/>
  </p:normalViewPr>
  <p:slideViewPr>
    <p:cSldViewPr>
      <p:cViewPr>
        <p:scale>
          <a:sx n="108" d="100"/>
          <a:sy n="108" d="100"/>
        </p:scale>
        <p:origin x="-656" y="-152"/>
      </p:cViewPr>
      <p:guideLst>
        <p:guide orient="horz" pos="2160"/>
        <p:guide pos="2880"/>
      </p:guideLst>
    </p:cSldViewPr>
  </p:slideViewPr>
  <p:outlineViewPr>
    <p:cViewPr>
      <p:scale>
        <a:sx n="66" d="100"/>
        <a:sy n="66" d="100"/>
      </p:scale>
      <p:origin x="-784" y="-88"/>
    </p:cViewPr>
  </p:outlineViewPr>
  <p:notesTextViewPr>
    <p:cViewPr>
      <p:scale>
        <a:sx n="100" d="100"/>
        <a:sy n="100" d="100"/>
      </p:scale>
      <p:origin x="0" y="0"/>
    </p:cViewPr>
  </p:notesTextViewPr>
  <p:sorterViewPr>
    <p:cViewPr>
      <p:scale>
        <a:sx n="50" d="100"/>
        <a:sy n="50" d="100"/>
      </p:scale>
      <p:origin x="0" y="0"/>
    </p:cViewPr>
  </p:sorterViewPr>
  <p:notesViewPr>
    <p:cSldViewPr>
      <p:cViewPr varScale="1">
        <p:scale>
          <a:sx n="59" d="100"/>
          <a:sy n="59" d="100"/>
        </p:scale>
        <p:origin x="-1752" y="-72"/>
      </p:cViewPr>
      <p:guideLst>
        <p:guide orient="horz" pos="2920"/>
        <p:guide pos="2204"/>
      </p:guideLst>
    </p:cSldViewPr>
  </p:notes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presProps" Target="presProps.xml"/><Relationship Id="rId47" Type="http://schemas.openxmlformats.org/officeDocument/2006/relationships/viewProps" Target="viewProps.xml"/><Relationship Id="rId48" Type="http://schemas.openxmlformats.org/officeDocument/2006/relationships/theme" Target="theme/theme1.xml"/><Relationship Id="rId49"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notesMaster" Target="notesMasters/notesMaster1.xml"/><Relationship Id="rId44" Type="http://schemas.openxmlformats.org/officeDocument/2006/relationships/handoutMaster" Target="handoutMasters/handoutMaster1.xml"/><Relationship Id="rId45" Type="http://schemas.openxmlformats.org/officeDocument/2006/relationships/printerSettings" Target="printerSettings/printerSettings1.bin"/></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hdr" sz="quarter"/>
          </p:nvPr>
        </p:nvSpPr>
        <p:spPr bwMode="auto">
          <a:xfrm>
            <a:off x="0" y="0"/>
            <a:ext cx="3032125" cy="463550"/>
          </a:xfrm>
          <a:prstGeom prst="rect">
            <a:avLst/>
          </a:prstGeom>
          <a:noFill/>
          <a:ln w="9525">
            <a:noFill/>
            <a:miter lim="800000"/>
            <a:headEnd/>
            <a:tailEnd/>
          </a:ln>
          <a:effectLst/>
        </p:spPr>
        <p:txBody>
          <a:bodyPr vert="horz" wrap="square" lIns="92958" tIns="46479" rIns="92958" bIns="46479" numCol="1" anchor="t" anchorCtr="0" compatLnSpc="1">
            <a:prstTxWarp prst="textNoShape">
              <a:avLst/>
            </a:prstTxWarp>
          </a:bodyPr>
          <a:lstStyle>
            <a:lvl1pPr defTabSz="930275" eaLnBrk="0" hangingPunct="0">
              <a:defRPr sz="1200">
                <a:solidFill>
                  <a:schemeClr val="tx1"/>
                </a:solidFill>
                <a:latin typeface="Times New Roman" charset="0"/>
              </a:defRPr>
            </a:lvl1pPr>
          </a:lstStyle>
          <a:p>
            <a:pPr>
              <a:defRPr/>
            </a:pPr>
            <a:endParaRPr lang="en-US"/>
          </a:p>
        </p:txBody>
      </p:sp>
      <p:sp>
        <p:nvSpPr>
          <p:cNvPr id="101379" name="Rectangle 3"/>
          <p:cNvSpPr>
            <a:spLocks noGrp="1" noChangeArrowheads="1"/>
          </p:cNvSpPr>
          <p:nvPr>
            <p:ph type="dt" sz="quarter" idx="1"/>
          </p:nvPr>
        </p:nvSpPr>
        <p:spPr bwMode="auto">
          <a:xfrm>
            <a:off x="3963988" y="0"/>
            <a:ext cx="3032125" cy="463550"/>
          </a:xfrm>
          <a:prstGeom prst="rect">
            <a:avLst/>
          </a:prstGeom>
          <a:noFill/>
          <a:ln w="9525">
            <a:noFill/>
            <a:miter lim="800000"/>
            <a:headEnd/>
            <a:tailEnd/>
          </a:ln>
          <a:effectLst/>
        </p:spPr>
        <p:txBody>
          <a:bodyPr vert="horz" wrap="square" lIns="92958" tIns="46479" rIns="92958" bIns="46479" numCol="1" anchor="t" anchorCtr="0" compatLnSpc="1">
            <a:prstTxWarp prst="textNoShape">
              <a:avLst/>
            </a:prstTxWarp>
          </a:bodyPr>
          <a:lstStyle>
            <a:lvl1pPr algn="r" defTabSz="930275" eaLnBrk="0" hangingPunct="0">
              <a:defRPr sz="1200">
                <a:solidFill>
                  <a:schemeClr val="tx1"/>
                </a:solidFill>
                <a:latin typeface="Times New Roman" charset="0"/>
              </a:defRPr>
            </a:lvl1pPr>
          </a:lstStyle>
          <a:p>
            <a:pPr>
              <a:defRPr/>
            </a:pPr>
            <a:endParaRPr lang="en-US"/>
          </a:p>
        </p:txBody>
      </p:sp>
      <p:sp>
        <p:nvSpPr>
          <p:cNvPr id="101380" name="Rectangle 4"/>
          <p:cNvSpPr>
            <a:spLocks noGrp="1" noChangeArrowheads="1"/>
          </p:cNvSpPr>
          <p:nvPr>
            <p:ph type="ftr" sz="quarter" idx="2"/>
          </p:nvPr>
        </p:nvSpPr>
        <p:spPr bwMode="auto">
          <a:xfrm>
            <a:off x="0" y="8805863"/>
            <a:ext cx="3032125" cy="463550"/>
          </a:xfrm>
          <a:prstGeom prst="rect">
            <a:avLst/>
          </a:prstGeom>
          <a:noFill/>
          <a:ln w="9525">
            <a:noFill/>
            <a:miter lim="800000"/>
            <a:headEnd/>
            <a:tailEnd/>
          </a:ln>
          <a:effectLst/>
        </p:spPr>
        <p:txBody>
          <a:bodyPr vert="horz" wrap="square" lIns="92958" tIns="46479" rIns="92958" bIns="46479" numCol="1" anchor="b" anchorCtr="0" compatLnSpc="1">
            <a:prstTxWarp prst="textNoShape">
              <a:avLst/>
            </a:prstTxWarp>
          </a:bodyPr>
          <a:lstStyle>
            <a:lvl1pPr defTabSz="930275" eaLnBrk="0" hangingPunct="0">
              <a:defRPr sz="1200">
                <a:solidFill>
                  <a:schemeClr val="tx1"/>
                </a:solidFill>
                <a:latin typeface="Times New Roman" charset="0"/>
              </a:defRPr>
            </a:lvl1pPr>
          </a:lstStyle>
          <a:p>
            <a:pPr>
              <a:defRPr/>
            </a:pPr>
            <a:endParaRPr lang="en-US"/>
          </a:p>
        </p:txBody>
      </p:sp>
      <p:sp>
        <p:nvSpPr>
          <p:cNvPr id="101381" name="Rectangle 5"/>
          <p:cNvSpPr>
            <a:spLocks noGrp="1" noChangeArrowheads="1"/>
          </p:cNvSpPr>
          <p:nvPr>
            <p:ph type="sldNum" sz="quarter" idx="3"/>
          </p:nvPr>
        </p:nvSpPr>
        <p:spPr bwMode="auto">
          <a:xfrm>
            <a:off x="3963988" y="8805863"/>
            <a:ext cx="3032125" cy="463550"/>
          </a:xfrm>
          <a:prstGeom prst="rect">
            <a:avLst/>
          </a:prstGeom>
          <a:noFill/>
          <a:ln w="9525">
            <a:noFill/>
            <a:miter lim="800000"/>
            <a:headEnd/>
            <a:tailEnd/>
          </a:ln>
          <a:effectLst/>
        </p:spPr>
        <p:txBody>
          <a:bodyPr vert="horz" wrap="square" lIns="92958" tIns="46479" rIns="92958" bIns="46479" numCol="1" anchor="b" anchorCtr="0" compatLnSpc="1">
            <a:prstTxWarp prst="textNoShape">
              <a:avLst/>
            </a:prstTxWarp>
          </a:bodyPr>
          <a:lstStyle>
            <a:lvl1pPr algn="r" defTabSz="930275" eaLnBrk="0" hangingPunct="0">
              <a:defRPr sz="1200">
                <a:solidFill>
                  <a:schemeClr val="tx1"/>
                </a:solidFill>
                <a:latin typeface="Times New Roman" charset="0"/>
              </a:defRPr>
            </a:lvl1pPr>
          </a:lstStyle>
          <a:p>
            <a:pPr>
              <a:defRPr/>
            </a:pPr>
            <a:fld id="{501B4EEF-E802-3441-83C8-4D21FE423A07}" type="slidenum">
              <a:rPr lang="en-US"/>
              <a:pPr>
                <a:defRPr/>
              </a:pPr>
              <a:t>‹#›</a:t>
            </a:fld>
            <a:endParaRPr lang="en-US"/>
          </a:p>
        </p:txBody>
      </p:sp>
    </p:spTree>
    <p:extLst>
      <p:ext uri="{BB962C8B-B14F-4D97-AF65-F5344CB8AC3E}">
        <p14:creationId xmlns:p14="http://schemas.microsoft.com/office/powerpoint/2010/main" val="6209344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1"/>
          <p:cNvSpPr>
            <a:spLocks noGrp="1" noRot="1" noChangeAspect="1" noChangeArrowheads="1" noTextEdit="1"/>
          </p:cNvSpPr>
          <p:nvPr>
            <p:ph type="sldImg"/>
          </p:nvPr>
        </p:nvSpPr>
        <p:spPr bwMode="auto">
          <a:xfrm>
            <a:off x="0" y="307975"/>
            <a:ext cx="1588" cy="1588"/>
          </a:xfrm>
          <a:prstGeom prst="rect">
            <a:avLst/>
          </a:prstGeom>
          <a:solidFill>
            <a:srgbClr val="FFFFFF"/>
          </a:solidFill>
          <a:ln w="9525">
            <a:solidFill>
              <a:srgbClr val="000000"/>
            </a:solidFill>
            <a:miter lim="800000"/>
            <a:headEnd/>
            <a:tailEnd/>
          </a:ln>
          <a:extLst>
            <a:ext uri="{FAA26D3D-D897-4be2-8F04-BA451C77F1D7}">
              <ma14:placeholderFlag xmlns:ma14="http://schemas.microsoft.com/office/mac/drawingml/2011/main" val="1"/>
            </a:ext>
          </a:extLst>
        </p:spPr>
      </p:sp>
      <p:sp>
        <p:nvSpPr>
          <p:cNvPr id="2050" name="Text Box 2"/>
          <p:cNvSpPr txBox="1">
            <a:spLocks noGrp="1" noChangeArrowheads="1"/>
          </p:cNvSpPr>
          <p:nvPr>
            <p:ph type="body" idx="1"/>
          </p:nvPr>
        </p:nvSpPr>
        <p:spPr bwMode="auto">
          <a:xfrm>
            <a:off x="512763" y="4376738"/>
            <a:ext cx="5976937" cy="41148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608555146"/>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06" charset="0"/>
        <a:ea typeface="ＭＳ Ｐゴシック" pitchFamily="-106" charset="-128"/>
        <a:cs typeface="ＭＳ Ｐゴシック" pitchFamily="-106" charset="-128"/>
      </a:defRPr>
    </a:lvl1pPr>
    <a:lvl2pPr marL="742950" indent="-28575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06" charset="0"/>
        <a:ea typeface="ＭＳ Ｐゴシック" pitchFamily="-106" charset="-128"/>
        <a:cs typeface="+mn-cs"/>
      </a:defRPr>
    </a:lvl2pPr>
    <a:lvl3pPr marL="11430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06" charset="0"/>
        <a:ea typeface="ＭＳ Ｐゴシック" pitchFamily="-106" charset="-128"/>
        <a:cs typeface="+mn-cs"/>
      </a:defRPr>
    </a:lvl3pPr>
    <a:lvl4pPr marL="16002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06" charset="0"/>
        <a:ea typeface="ＭＳ Ｐゴシック" pitchFamily="-106" charset="-128"/>
        <a:cs typeface="+mn-cs"/>
      </a:defRPr>
    </a:lvl4pPr>
    <a:lvl5pPr marL="20574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06" charset="0"/>
        <a:ea typeface="ＭＳ Ｐゴシック" pitchFamily="-106"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6BF27131-A1A0-7D43-A118-5214848446BC}" type="slidenum">
              <a:rPr lang="en-US"/>
              <a:pPr>
                <a:defRPr/>
              </a:pPr>
              <a:t>‹#›</a:t>
            </a:fld>
            <a:endParaRPr lang="en-US"/>
          </a:p>
        </p:txBody>
      </p:sp>
    </p:spTree>
    <p:extLst>
      <p:ext uri="{BB962C8B-B14F-4D97-AF65-F5344CB8AC3E}">
        <p14:creationId xmlns:p14="http://schemas.microsoft.com/office/powerpoint/2010/main" val="2084246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E08FC855-814A-C14A-9ADE-43C30FB06353}" type="slidenum">
              <a:rPr lang="en-US"/>
              <a:pPr>
                <a:defRPr/>
              </a:pPr>
              <a:t>‹#›</a:t>
            </a:fld>
            <a:endParaRPr lang="en-US"/>
          </a:p>
        </p:txBody>
      </p:sp>
    </p:spTree>
    <p:extLst>
      <p:ext uri="{BB962C8B-B14F-4D97-AF65-F5344CB8AC3E}">
        <p14:creationId xmlns:p14="http://schemas.microsoft.com/office/powerpoint/2010/main" val="27802697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91227034-B44E-8843-81B5-E91025D91AA8}" type="slidenum">
              <a:rPr lang="en-US"/>
              <a:pPr>
                <a:defRPr/>
              </a:pPr>
              <a:t>‹#›</a:t>
            </a:fld>
            <a:endParaRPr lang="en-US"/>
          </a:p>
        </p:txBody>
      </p:sp>
    </p:spTree>
    <p:extLst>
      <p:ext uri="{BB962C8B-B14F-4D97-AF65-F5344CB8AC3E}">
        <p14:creationId xmlns:p14="http://schemas.microsoft.com/office/powerpoint/2010/main" val="4164762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0" y="0"/>
            <a:ext cx="9144000" cy="609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BE777393-D070-9242-828F-CBB1431DB508}" type="slidenum">
              <a:rPr lang="en-US"/>
              <a:pPr>
                <a:defRPr/>
              </a:pPr>
              <a:t>‹#›</a:t>
            </a:fld>
            <a:endParaRPr lang="en-US"/>
          </a:p>
        </p:txBody>
      </p:sp>
    </p:spTree>
    <p:extLst>
      <p:ext uri="{BB962C8B-B14F-4D97-AF65-F5344CB8AC3E}">
        <p14:creationId xmlns:p14="http://schemas.microsoft.com/office/powerpoint/2010/main" val="36227430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04800" y="1219200"/>
            <a:ext cx="41910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219200"/>
            <a:ext cx="4191000" cy="4876800"/>
          </a:xfrm>
        </p:spPr>
        <p:txBody>
          <a:bodyPr/>
          <a:lstStyle/>
          <a:p>
            <a:pPr lvl="0"/>
            <a:endParaRPr lang="en-US" noProof="0" smtClean="0"/>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3AE8D487-89E2-3544-B5BE-A524BF25F240}" type="slidenum">
              <a:rPr lang="en-US"/>
              <a:pPr>
                <a:defRPr/>
              </a:pPr>
              <a:t>‹#›</a:t>
            </a:fld>
            <a:endParaRPr lang="en-US"/>
          </a:p>
        </p:txBody>
      </p:sp>
    </p:spTree>
    <p:extLst>
      <p:ext uri="{BB962C8B-B14F-4D97-AF65-F5344CB8AC3E}">
        <p14:creationId xmlns:p14="http://schemas.microsoft.com/office/powerpoint/2010/main" val="18587703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F3A71414-D73F-B640-AFD3-16CC408901CB}" type="slidenum">
              <a:rPr lang="en-US"/>
              <a:pPr>
                <a:defRPr/>
              </a:pPr>
              <a:t>‹#›</a:t>
            </a:fld>
            <a:endParaRPr lang="en-US"/>
          </a:p>
        </p:txBody>
      </p:sp>
    </p:spTree>
    <p:extLst>
      <p:ext uri="{BB962C8B-B14F-4D97-AF65-F5344CB8AC3E}">
        <p14:creationId xmlns:p14="http://schemas.microsoft.com/office/powerpoint/2010/main" val="3324885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EBF99D74-3183-A845-80B1-5A18BA5EF333}" type="slidenum">
              <a:rPr lang="en-US"/>
              <a:pPr>
                <a:defRPr/>
              </a:pPr>
              <a:t>‹#›</a:t>
            </a:fld>
            <a:endParaRPr lang="en-US"/>
          </a:p>
        </p:txBody>
      </p:sp>
    </p:spTree>
    <p:extLst>
      <p:ext uri="{BB962C8B-B14F-4D97-AF65-F5344CB8AC3E}">
        <p14:creationId xmlns:p14="http://schemas.microsoft.com/office/powerpoint/2010/main" val="42865750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219200"/>
            <a:ext cx="4191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19200"/>
            <a:ext cx="4191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80AA7217-AB7A-1D4E-A372-C32F78462769}" type="slidenum">
              <a:rPr lang="en-US"/>
              <a:pPr>
                <a:defRPr/>
              </a:pPr>
              <a:t>‹#›</a:t>
            </a:fld>
            <a:endParaRPr lang="en-US"/>
          </a:p>
        </p:txBody>
      </p:sp>
    </p:spTree>
    <p:extLst>
      <p:ext uri="{BB962C8B-B14F-4D97-AF65-F5344CB8AC3E}">
        <p14:creationId xmlns:p14="http://schemas.microsoft.com/office/powerpoint/2010/main" val="25695927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9400E7C9-EDE7-174B-AFDA-CA3360FD1C4E}" type="slidenum">
              <a:rPr lang="en-US"/>
              <a:pPr>
                <a:defRPr/>
              </a:pPr>
              <a:t>‹#›</a:t>
            </a:fld>
            <a:endParaRPr lang="en-US"/>
          </a:p>
        </p:txBody>
      </p:sp>
    </p:spTree>
    <p:extLst>
      <p:ext uri="{BB962C8B-B14F-4D97-AF65-F5344CB8AC3E}">
        <p14:creationId xmlns:p14="http://schemas.microsoft.com/office/powerpoint/2010/main" val="26912770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366A4F79-9EE4-5240-8417-CC7BAA4E52AC}" type="slidenum">
              <a:rPr lang="en-US"/>
              <a:pPr>
                <a:defRPr/>
              </a:pPr>
              <a:t>‹#›</a:t>
            </a:fld>
            <a:endParaRPr lang="en-US"/>
          </a:p>
        </p:txBody>
      </p:sp>
    </p:spTree>
    <p:extLst>
      <p:ext uri="{BB962C8B-B14F-4D97-AF65-F5344CB8AC3E}">
        <p14:creationId xmlns:p14="http://schemas.microsoft.com/office/powerpoint/2010/main" val="7974650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59B0D5F1-2CA3-FF48-86B4-C97445C8B334}" type="slidenum">
              <a:rPr lang="en-US"/>
              <a:pPr>
                <a:defRPr/>
              </a:pPr>
              <a:t>‹#›</a:t>
            </a:fld>
            <a:endParaRPr lang="en-US"/>
          </a:p>
        </p:txBody>
      </p:sp>
    </p:spTree>
    <p:extLst>
      <p:ext uri="{BB962C8B-B14F-4D97-AF65-F5344CB8AC3E}">
        <p14:creationId xmlns:p14="http://schemas.microsoft.com/office/powerpoint/2010/main" val="9471175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A4E13191-3BDF-7143-988B-F2BD4FB543B7}" type="slidenum">
              <a:rPr lang="en-US"/>
              <a:pPr>
                <a:defRPr/>
              </a:pPr>
              <a:t>‹#›</a:t>
            </a:fld>
            <a:endParaRPr lang="en-US"/>
          </a:p>
        </p:txBody>
      </p:sp>
    </p:spTree>
    <p:extLst>
      <p:ext uri="{BB962C8B-B14F-4D97-AF65-F5344CB8AC3E}">
        <p14:creationId xmlns:p14="http://schemas.microsoft.com/office/powerpoint/2010/main" val="13412914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B7ECD765-5CCD-5549-858B-D3B91240BCEC}" type="slidenum">
              <a:rPr lang="en-US"/>
              <a:pPr>
                <a:defRPr/>
              </a:pPr>
              <a:t>‹#›</a:t>
            </a:fld>
            <a:endParaRPr lang="en-US"/>
          </a:p>
        </p:txBody>
      </p:sp>
    </p:spTree>
    <p:extLst>
      <p:ext uri="{BB962C8B-B14F-4D97-AF65-F5344CB8AC3E}">
        <p14:creationId xmlns:p14="http://schemas.microsoft.com/office/powerpoint/2010/main" val="198188182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background_Idea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9144000"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 Box 3"/>
          <p:cNvSpPr txBox="1">
            <a:spLocks noChangeArrowheads="1"/>
          </p:cNvSpPr>
          <p:nvPr/>
        </p:nvSpPr>
        <p:spPr bwMode="auto">
          <a:xfrm>
            <a:off x="4267200" y="6400800"/>
            <a:ext cx="4038600" cy="336550"/>
          </a:xfrm>
          <a:prstGeom prst="rect">
            <a:avLst/>
          </a:prstGeom>
          <a:noFill/>
          <a:ln w="9525">
            <a:noFill/>
            <a:miter lim="800000"/>
            <a:headEnd/>
            <a:tailEnd/>
          </a:ln>
          <a:effectLst/>
        </p:spPr>
        <p:txBody>
          <a:bodyPr lIns="91429" tIns="45714" rIns="91429" bIns="45714">
            <a:spAutoFit/>
          </a:bodyPr>
          <a:lstStyle>
            <a:lvl1pPr eaLnBrk="0" hangingPunct="0">
              <a:defRPr sz="3600">
                <a:solidFill>
                  <a:srgbClr val="FF0000"/>
                </a:solidFill>
                <a:latin typeface="Arial" charset="0"/>
                <a:ea typeface="ＭＳ Ｐゴシック" charset="0"/>
                <a:cs typeface="ＭＳ Ｐゴシック" charset="0"/>
              </a:defRPr>
            </a:lvl1pPr>
            <a:lvl2pPr marL="37931725" indent="-37474525" eaLnBrk="0" hangingPunct="0">
              <a:defRPr sz="3600">
                <a:solidFill>
                  <a:srgbClr val="FF0000"/>
                </a:solidFill>
                <a:latin typeface="Arial" charset="0"/>
                <a:ea typeface="ＭＳ Ｐゴシック" charset="0"/>
              </a:defRPr>
            </a:lvl2pPr>
            <a:lvl3pPr eaLnBrk="0" hangingPunct="0">
              <a:defRPr sz="3600">
                <a:solidFill>
                  <a:srgbClr val="FF0000"/>
                </a:solidFill>
                <a:latin typeface="Arial" charset="0"/>
                <a:ea typeface="ＭＳ Ｐゴシック" charset="0"/>
              </a:defRPr>
            </a:lvl3pPr>
            <a:lvl4pPr eaLnBrk="0" hangingPunct="0">
              <a:defRPr sz="3600">
                <a:solidFill>
                  <a:srgbClr val="FF0000"/>
                </a:solidFill>
                <a:latin typeface="Arial" charset="0"/>
                <a:ea typeface="ＭＳ Ｐゴシック" charset="0"/>
              </a:defRPr>
            </a:lvl4pPr>
            <a:lvl5pPr eaLnBrk="0" hangingPunct="0">
              <a:defRPr sz="3600">
                <a:solidFill>
                  <a:srgbClr val="FF0000"/>
                </a:solidFill>
                <a:latin typeface="Arial" charset="0"/>
                <a:ea typeface="ＭＳ Ｐゴシック" charset="0"/>
              </a:defRPr>
            </a:lvl5pPr>
            <a:lvl6pPr marL="457200" eaLnBrk="0" fontAlgn="base" hangingPunct="0">
              <a:spcBef>
                <a:spcPct val="0"/>
              </a:spcBef>
              <a:spcAft>
                <a:spcPct val="0"/>
              </a:spcAft>
              <a:defRPr sz="3600">
                <a:solidFill>
                  <a:srgbClr val="FF0000"/>
                </a:solidFill>
                <a:latin typeface="Arial" charset="0"/>
                <a:ea typeface="ＭＳ Ｐゴシック" charset="0"/>
              </a:defRPr>
            </a:lvl6pPr>
            <a:lvl7pPr marL="914400" eaLnBrk="0" fontAlgn="base" hangingPunct="0">
              <a:spcBef>
                <a:spcPct val="0"/>
              </a:spcBef>
              <a:spcAft>
                <a:spcPct val="0"/>
              </a:spcAft>
              <a:defRPr sz="3600">
                <a:solidFill>
                  <a:srgbClr val="FF0000"/>
                </a:solidFill>
                <a:latin typeface="Arial" charset="0"/>
                <a:ea typeface="ＭＳ Ｐゴシック" charset="0"/>
              </a:defRPr>
            </a:lvl7pPr>
            <a:lvl8pPr marL="1371600" eaLnBrk="0" fontAlgn="base" hangingPunct="0">
              <a:spcBef>
                <a:spcPct val="0"/>
              </a:spcBef>
              <a:spcAft>
                <a:spcPct val="0"/>
              </a:spcAft>
              <a:defRPr sz="3600">
                <a:solidFill>
                  <a:srgbClr val="FF0000"/>
                </a:solidFill>
                <a:latin typeface="Arial" charset="0"/>
                <a:ea typeface="ＭＳ Ｐゴシック" charset="0"/>
              </a:defRPr>
            </a:lvl8pPr>
            <a:lvl9pPr marL="1828800" eaLnBrk="0" fontAlgn="base" hangingPunct="0">
              <a:spcBef>
                <a:spcPct val="0"/>
              </a:spcBef>
              <a:spcAft>
                <a:spcPct val="0"/>
              </a:spcAft>
              <a:defRPr sz="3600">
                <a:solidFill>
                  <a:srgbClr val="FF0000"/>
                </a:solidFill>
                <a:latin typeface="Arial" charset="0"/>
                <a:ea typeface="ＭＳ Ｐゴシック" charset="0"/>
              </a:defRPr>
            </a:lvl9pPr>
          </a:lstStyle>
          <a:p>
            <a:pPr eaLnBrk="1" hangingPunct="1">
              <a:spcBef>
                <a:spcPct val="50000"/>
              </a:spcBef>
              <a:defRPr/>
            </a:pPr>
            <a:r>
              <a:rPr lang="en-US" sz="1600" b="1" smtClean="0">
                <a:solidFill>
                  <a:schemeClr val="bg1"/>
                </a:solidFill>
                <a:latin typeface="AvantGarde Bk BT" charset="0"/>
              </a:rPr>
              <a:t>NOAA’S National Climatic Data Center</a:t>
            </a:r>
            <a:endParaRPr lang="en-US" sz="2400" smtClean="0">
              <a:solidFill>
                <a:schemeClr val="tx1"/>
              </a:solidFill>
              <a:latin typeface="Times New Roman" charset="0"/>
            </a:endParaRPr>
          </a:p>
        </p:txBody>
      </p:sp>
      <p:sp>
        <p:nvSpPr>
          <p:cNvPr id="1028" name="Rectangle 4"/>
          <p:cNvSpPr>
            <a:spLocks noGrp="1" noChangeArrowheads="1"/>
          </p:cNvSpPr>
          <p:nvPr>
            <p:ph type="title"/>
          </p:nvPr>
        </p:nvSpPr>
        <p:spPr bwMode="auto">
          <a:xfrm>
            <a:off x="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9" tIns="45714" rIns="91429" bIns="45714" numCol="1" anchor="ctr" anchorCtr="0" compatLnSpc="1">
            <a:prstTxWarp prst="textNoShape">
              <a:avLst/>
            </a:prstTxWarp>
          </a:bodyPr>
          <a:lstStyle/>
          <a:p>
            <a:pPr lvl="0"/>
            <a:r>
              <a:rPr lang="en-US"/>
              <a:t>Click to edit Master title style</a:t>
            </a:r>
          </a:p>
        </p:txBody>
      </p:sp>
      <p:sp>
        <p:nvSpPr>
          <p:cNvPr id="1029" name="Rectangle 5"/>
          <p:cNvSpPr>
            <a:spLocks noGrp="1" noChangeArrowheads="1"/>
          </p:cNvSpPr>
          <p:nvPr>
            <p:ph type="body" idx="1"/>
          </p:nvPr>
        </p:nvSpPr>
        <p:spPr bwMode="auto">
          <a:xfrm>
            <a:off x="304800" y="1219200"/>
            <a:ext cx="85344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9" tIns="45714" rIns="91429"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774"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defRPr sz="1400">
                <a:solidFill>
                  <a:schemeClr val="tx1"/>
                </a:solidFill>
                <a:latin typeface="Times New Roman" charset="0"/>
              </a:defRPr>
            </a:lvl1pPr>
          </a:lstStyle>
          <a:p>
            <a:pPr>
              <a:defRPr/>
            </a:pPr>
            <a:endParaRPr lang="en-US"/>
          </a:p>
        </p:txBody>
      </p:sp>
      <p:sp>
        <p:nvSpPr>
          <p:cNvPr id="32775"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ctr">
              <a:defRPr sz="1400">
                <a:solidFill>
                  <a:schemeClr val="tx1"/>
                </a:solidFill>
                <a:latin typeface="Times New Roman" charset="0"/>
              </a:defRPr>
            </a:lvl1pPr>
          </a:lstStyle>
          <a:p>
            <a:pPr>
              <a:defRPr/>
            </a:pPr>
            <a:endParaRPr lang="en-US"/>
          </a:p>
        </p:txBody>
      </p:sp>
      <p:sp>
        <p:nvSpPr>
          <p:cNvPr id="32776"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a:defRPr sz="1400">
                <a:solidFill>
                  <a:schemeClr val="tx1"/>
                </a:solidFill>
                <a:latin typeface="Times New Roman" charset="0"/>
              </a:defRPr>
            </a:lvl1pPr>
          </a:lstStyle>
          <a:p>
            <a:pPr>
              <a:defRPr/>
            </a:pPr>
            <a:fld id="{5B281CAE-0CA8-1746-AB62-57E7365838B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Lst>
  <p:txStyles>
    <p:titleStyle>
      <a:lvl1pPr algn="ctr" rtl="0" eaLnBrk="0" fontAlgn="base" hangingPunct="0">
        <a:spcBef>
          <a:spcPct val="0"/>
        </a:spcBef>
        <a:spcAft>
          <a:spcPct val="0"/>
        </a:spcAft>
        <a:defRPr sz="3600" b="1">
          <a:solidFill>
            <a:schemeClr val="accent2"/>
          </a:solidFill>
          <a:latin typeface="+mj-lt"/>
          <a:ea typeface="ＭＳ Ｐゴシック" pitchFamily="-106" charset="-128"/>
          <a:cs typeface="ＭＳ Ｐゴシック" pitchFamily="-106" charset="-128"/>
        </a:defRPr>
      </a:lvl1pPr>
      <a:lvl2pPr algn="ctr" rtl="0" eaLnBrk="0" fontAlgn="base" hangingPunct="0">
        <a:spcBef>
          <a:spcPct val="0"/>
        </a:spcBef>
        <a:spcAft>
          <a:spcPct val="0"/>
        </a:spcAft>
        <a:defRPr sz="3600" b="1">
          <a:solidFill>
            <a:schemeClr val="accent2"/>
          </a:solidFill>
          <a:latin typeface="Times New Roman" pitchFamily="-106" charset="0"/>
          <a:ea typeface="ＭＳ Ｐゴシック" pitchFamily="-106" charset="-128"/>
          <a:cs typeface="ＭＳ Ｐゴシック" pitchFamily="-106" charset="-128"/>
        </a:defRPr>
      </a:lvl2pPr>
      <a:lvl3pPr algn="ctr" rtl="0" eaLnBrk="0" fontAlgn="base" hangingPunct="0">
        <a:spcBef>
          <a:spcPct val="0"/>
        </a:spcBef>
        <a:spcAft>
          <a:spcPct val="0"/>
        </a:spcAft>
        <a:defRPr sz="3600" b="1">
          <a:solidFill>
            <a:schemeClr val="accent2"/>
          </a:solidFill>
          <a:latin typeface="Times New Roman" pitchFamily="-106" charset="0"/>
          <a:ea typeface="ＭＳ Ｐゴシック" pitchFamily="-106" charset="-128"/>
          <a:cs typeface="ＭＳ Ｐゴシック" pitchFamily="-106" charset="-128"/>
        </a:defRPr>
      </a:lvl3pPr>
      <a:lvl4pPr algn="ctr" rtl="0" eaLnBrk="0" fontAlgn="base" hangingPunct="0">
        <a:spcBef>
          <a:spcPct val="0"/>
        </a:spcBef>
        <a:spcAft>
          <a:spcPct val="0"/>
        </a:spcAft>
        <a:defRPr sz="3600" b="1">
          <a:solidFill>
            <a:schemeClr val="accent2"/>
          </a:solidFill>
          <a:latin typeface="Times New Roman" pitchFamily="-106" charset="0"/>
          <a:ea typeface="ＭＳ Ｐゴシック" pitchFamily="-106" charset="-128"/>
          <a:cs typeface="ＭＳ Ｐゴシック" pitchFamily="-106" charset="-128"/>
        </a:defRPr>
      </a:lvl4pPr>
      <a:lvl5pPr algn="ctr" rtl="0" eaLnBrk="0" fontAlgn="base" hangingPunct="0">
        <a:spcBef>
          <a:spcPct val="0"/>
        </a:spcBef>
        <a:spcAft>
          <a:spcPct val="0"/>
        </a:spcAft>
        <a:defRPr sz="3600" b="1">
          <a:solidFill>
            <a:schemeClr val="accent2"/>
          </a:solidFill>
          <a:latin typeface="Times New Roman" pitchFamily="-106" charset="0"/>
          <a:ea typeface="ＭＳ Ｐゴシック" pitchFamily="-106" charset="-128"/>
          <a:cs typeface="ＭＳ Ｐゴシック" pitchFamily="-106" charset="-128"/>
        </a:defRPr>
      </a:lvl5pPr>
      <a:lvl6pPr marL="457200" algn="ctr" rtl="0" fontAlgn="base">
        <a:spcBef>
          <a:spcPct val="0"/>
        </a:spcBef>
        <a:spcAft>
          <a:spcPct val="0"/>
        </a:spcAft>
        <a:defRPr sz="3600" b="1">
          <a:solidFill>
            <a:schemeClr val="accent2"/>
          </a:solidFill>
          <a:latin typeface="Times New Roman" pitchFamily="-106" charset="0"/>
        </a:defRPr>
      </a:lvl6pPr>
      <a:lvl7pPr marL="914400" algn="ctr" rtl="0" fontAlgn="base">
        <a:spcBef>
          <a:spcPct val="0"/>
        </a:spcBef>
        <a:spcAft>
          <a:spcPct val="0"/>
        </a:spcAft>
        <a:defRPr sz="3600" b="1">
          <a:solidFill>
            <a:schemeClr val="accent2"/>
          </a:solidFill>
          <a:latin typeface="Times New Roman" pitchFamily="-106" charset="0"/>
        </a:defRPr>
      </a:lvl7pPr>
      <a:lvl8pPr marL="1371600" algn="ctr" rtl="0" fontAlgn="base">
        <a:spcBef>
          <a:spcPct val="0"/>
        </a:spcBef>
        <a:spcAft>
          <a:spcPct val="0"/>
        </a:spcAft>
        <a:defRPr sz="3600" b="1">
          <a:solidFill>
            <a:schemeClr val="accent2"/>
          </a:solidFill>
          <a:latin typeface="Times New Roman" pitchFamily="-106" charset="0"/>
        </a:defRPr>
      </a:lvl8pPr>
      <a:lvl9pPr marL="1828800" algn="ctr" rtl="0" fontAlgn="base">
        <a:spcBef>
          <a:spcPct val="0"/>
        </a:spcBef>
        <a:spcAft>
          <a:spcPct val="0"/>
        </a:spcAft>
        <a:defRPr sz="3600" b="1">
          <a:solidFill>
            <a:schemeClr val="accent2"/>
          </a:solidFill>
          <a:latin typeface="Times New Roman" pitchFamily="-106" charset="0"/>
        </a:defRPr>
      </a:lvl9pPr>
    </p:titleStyle>
    <p:bodyStyle>
      <a:lvl1pPr marL="342900" indent="-342900" algn="l" rtl="0" eaLnBrk="0" fontAlgn="base" hangingPunct="0">
        <a:spcBef>
          <a:spcPct val="20000"/>
        </a:spcBef>
        <a:spcAft>
          <a:spcPct val="0"/>
        </a:spcAft>
        <a:buFont typeface="Wingdings" charset="0"/>
        <a:buChar char="ü"/>
        <a:defRPr sz="2400" b="1">
          <a:solidFill>
            <a:schemeClr val="tx1"/>
          </a:solidFill>
          <a:latin typeface="+mn-lt"/>
          <a:ea typeface="ＭＳ Ｐゴシック" pitchFamily="-106" charset="-128"/>
          <a:cs typeface="ＭＳ Ｐゴシック" pitchFamily="-106" charset="-128"/>
        </a:defRPr>
      </a:lvl1pPr>
      <a:lvl2pPr marL="742950" indent="-285750" algn="l" rtl="0" eaLnBrk="0" fontAlgn="base" hangingPunct="0">
        <a:spcBef>
          <a:spcPct val="20000"/>
        </a:spcBef>
        <a:spcAft>
          <a:spcPct val="0"/>
        </a:spcAft>
        <a:buFont typeface="Wingdings" charset="0"/>
        <a:buChar char="§"/>
        <a:defRPr sz="2000">
          <a:solidFill>
            <a:schemeClr val="tx1"/>
          </a:solidFill>
          <a:latin typeface="+mn-lt"/>
          <a:ea typeface="ＭＳ Ｐゴシック" pitchFamily="-106" charset="-128"/>
        </a:defRPr>
      </a:lvl2pPr>
      <a:lvl3pPr marL="1143000" indent="-228600" algn="l" rtl="0" eaLnBrk="0" fontAlgn="base" hangingPunct="0">
        <a:spcBef>
          <a:spcPct val="20000"/>
        </a:spcBef>
        <a:spcAft>
          <a:spcPct val="0"/>
        </a:spcAft>
        <a:buFont typeface="Wingdings" charset="0"/>
        <a:buChar char="Ø"/>
        <a:defRPr sz="2400">
          <a:solidFill>
            <a:schemeClr val="tx1"/>
          </a:solidFill>
          <a:latin typeface="+mn-lt"/>
          <a:ea typeface="ＭＳ Ｐゴシック" pitchFamily="-106" charset="-128"/>
        </a:defRPr>
      </a:lvl3pPr>
      <a:lvl4pPr marL="1600200" indent="-228600" algn="l" rtl="0" eaLnBrk="0" fontAlgn="base" hangingPunct="0">
        <a:spcBef>
          <a:spcPct val="20000"/>
        </a:spcBef>
        <a:spcAft>
          <a:spcPct val="0"/>
        </a:spcAft>
        <a:buChar char="–"/>
        <a:defRPr sz="1600">
          <a:solidFill>
            <a:schemeClr val="tx1"/>
          </a:solidFill>
          <a:latin typeface="+mn-lt"/>
          <a:ea typeface="ＭＳ Ｐゴシック" pitchFamily="-106" charset="-128"/>
        </a:defRPr>
      </a:lvl4pPr>
      <a:lvl5pPr marL="2057400" indent="-228600" algn="l" rtl="0" eaLnBrk="0" fontAlgn="base" hangingPunct="0">
        <a:spcBef>
          <a:spcPct val="20000"/>
        </a:spcBef>
        <a:spcAft>
          <a:spcPct val="0"/>
        </a:spcAft>
        <a:buChar char="»"/>
        <a:defRPr sz="1600">
          <a:solidFill>
            <a:schemeClr val="tx1"/>
          </a:solidFill>
          <a:latin typeface="+mn-lt"/>
          <a:ea typeface="ＭＳ Ｐゴシック" pitchFamily="-106" charset="-128"/>
        </a:defRPr>
      </a:lvl5pPr>
      <a:lvl6pPr marL="2514600" indent="-228600" algn="l" rtl="0" fontAlgn="base">
        <a:spcBef>
          <a:spcPct val="20000"/>
        </a:spcBef>
        <a:spcAft>
          <a:spcPct val="0"/>
        </a:spcAft>
        <a:buChar char="»"/>
        <a:defRPr sz="1600">
          <a:solidFill>
            <a:schemeClr val="tx1"/>
          </a:solidFill>
          <a:latin typeface="+mn-lt"/>
          <a:ea typeface="ＭＳ Ｐゴシック" pitchFamily="-106" charset="-128"/>
        </a:defRPr>
      </a:lvl6pPr>
      <a:lvl7pPr marL="2971800" indent="-228600" algn="l" rtl="0" fontAlgn="base">
        <a:spcBef>
          <a:spcPct val="20000"/>
        </a:spcBef>
        <a:spcAft>
          <a:spcPct val="0"/>
        </a:spcAft>
        <a:buChar char="»"/>
        <a:defRPr sz="1600">
          <a:solidFill>
            <a:schemeClr val="tx1"/>
          </a:solidFill>
          <a:latin typeface="+mn-lt"/>
          <a:ea typeface="ＭＳ Ｐゴシック" pitchFamily="-106" charset="-128"/>
        </a:defRPr>
      </a:lvl7pPr>
      <a:lvl8pPr marL="3429000" indent="-228600" algn="l" rtl="0" fontAlgn="base">
        <a:spcBef>
          <a:spcPct val="20000"/>
        </a:spcBef>
        <a:spcAft>
          <a:spcPct val="0"/>
        </a:spcAft>
        <a:buChar char="»"/>
        <a:defRPr sz="1600">
          <a:solidFill>
            <a:schemeClr val="tx1"/>
          </a:solidFill>
          <a:latin typeface="+mn-lt"/>
          <a:ea typeface="ＭＳ Ｐゴシック" pitchFamily="-106" charset="-128"/>
        </a:defRPr>
      </a:lvl8pPr>
      <a:lvl9pPr marL="3886200" indent="-228600" algn="l" rtl="0" fontAlgn="base">
        <a:spcBef>
          <a:spcPct val="20000"/>
        </a:spcBef>
        <a:spcAft>
          <a:spcPct val="0"/>
        </a:spcAft>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jpg"/><Relationship Id="rId3"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jpg"/><Relationship Id="rId1" Type="http://schemas.openxmlformats.org/officeDocument/2006/relationships/slideLayout" Target="../slideLayouts/slideLayout1.xml"/><Relationship Id="rId2"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jpg"/><Relationship Id="rId3" Type="http://schemas.openxmlformats.org/officeDocument/2006/relationships/image" Target="../media/image16.jpg"/></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4" Type="http://schemas.openxmlformats.org/officeDocument/2006/relationships/image" Target="../media/image17.png"/><Relationship Id="rId5" Type="http://schemas.openxmlformats.org/officeDocument/2006/relationships/image" Target="../media/image18.jpg"/><Relationship Id="rId1" Type="http://schemas.openxmlformats.org/officeDocument/2006/relationships/slideLayout" Target="../slideLayouts/slideLayout1.xml"/><Relationship Id="rId2" Type="http://schemas.openxmlformats.org/officeDocument/2006/relationships/image" Target="../media/image15.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emf"/><Relationship Id="rId3" Type="http://schemas.openxmlformats.org/officeDocument/2006/relationships/image" Target="../media/image20.emf"/></Relationships>
</file>

<file path=ppt/slides/_rels/slide17.xml.rels><?xml version="1.0" encoding="UTF-8" standalone="yes"?>
<Relationships xmlns="http://schemas.openxmlformats.org/package/2006/relationships"><Relationship Id="rId3" Type="http://schemas.openxmlformats.org/officeDocument/2006/relationships/image" Target="../media/image21.emf"/><Relationship Id="rId4" Type="http://schemas.openxmlformats.org/officeDocument/2006/relationships/image" Target="../media/image22.emf"/><Relationship Id="rId1" Type="http://schemas.openxmlformats.org/officeDocument/2006/relationships/slideLayout" Target="../slideLayouts/slideLayout2.xml"/><Relationship Id="rId2" Type="http://schemas.openxmlformats.org/officeDocument/2006/relationships/image" Target="../media/image20.emf"/></Relationships>
</file>

<file path=ppt/slides/_rels/slide18.xml.rels><?xml version="1.0" encoding="UTF-8" standalone="yes"?>
<Relationships xmlns="http://schemas.openxmlformats.org/package/2006/relationships"><Relationship Id="rId3" Type="http://schemas.openxmlformats.org/officeDocument/2006/relationships/image" Target="../media/image24.emf"/><Relationship Id="rId4" Type="http://schemas.openxmlformats.org/officeDocument/2006/relationships/image" Target="../media/image25.emf"/><Relationship Id="rId1" Type="http://schemas.openxmlformats.org/officeDocument/2006/relationships/slideLayout" Target="../slideLayouts/slideLayout2.xml"/><Relationship Id="rId2" Type="http://schemas.openxmlformats.org/officeDocument/2006/relationships/image" Target="../media/image23.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emf"/><Relationship Id="rId3"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9.jpg"/><Relationship Id="rId4" Type="http://schemas.openxmlformats.org/officeDocument/2006/relationships/image" Target="../media/image30.jpg"/><Relationship Id="rId5" Type="http://schemas.openxmlformats.org/officeDocument/2006/relationships/image" Target="../media/image31.jpg"/><Relationship Id="rId1" Type="http://schemas.openxmlformats.org/officeDocument/2006/relationships/slideLayout" Target="../slideLayouts/slideLayout7.xml"/><Relationship Id="rId2" Type="http://schemas.openxmlformats.org/officeDocument/2006/relationships/image" Target="../media/image28.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emf"/><Relationship Id="rId3" Type="http://schemas.openxmlformats.org/officeDocument/2006/relationships/image" Target="../media/image35.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emf"/></Relationships>
</file>

<file path=ppt/slides/_rels/slide26.xml.rels><?xml version="1.0" encoding="UTF-8" standalone="yes"?>
<Relationships xmlns="http://schemas.openxmlformats.org/package/2006/relationships"><Relationship Id="rId3" Type="http://schemas.openxmlformats.org/officeDocument/2006/relationships/image" Target="../media/image38.emf"/><Relationship Id="rId4" Type="http://schemas.openxmlformats.org/officeDocument/2006/relationships/image" Target="../media/image39.emf"/><Relationship Id="rId5" Type="http://schemas.openxmlformats.org/officeDocument/2006/relationships/image" Target="../media/image40.emf"/><Relationship Id="rId6" Type="http://schemas.openxmlformats.org/officeDocument/2006/relationships/image" Target="../media/image41.emf"/><Relationship Id="rId1" Type="http://schemas.openxmlformats.org/officeDocument/2006/relationships/slideLayout" Target="../slideLayouts/slideLayout7.xml"/><Relationship Id="rId2"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38.emf"/><Relationship Id="rId4" Type="http://schemas.openxmlformats.org/officeDocument/2006/relationships/image" Target="../media/image39.emf"/><Relationship Id="rId5" Type="http://schemas.openxmlformats.org/officeDocument/2006/relationships/image" Target="../media/image40.emf"/><Relationship Id="rId6" Type="http://schemas.openxmlformats.org/officeDocument/2006/relationships/image" Target="../media/image41.emf"/><Relationship Id="rId7" Type="http://schemas.openxmlformats.org/officeDocument/2006/relationships/image" Target="../media/image42.jpg"/><Relationship Id="rId1" Type="http://schemas.openxmlformats.org/officeDocument/2006/relationships/slideLayout" Target="../slideLayouts/slideLayout7.xml"/><Relationship Id="rId2" Type="http://schemas.openxmlformats.org/officeDocument/2006/relationships/image" Target="../media/image3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3.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4.png"/><Relationship Id="rId3" Type="http://schemas.openxmlformats.org/officeDocument/2006/relationships/image" Target="../media/image45.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6.png"/><Relationship Id="rId3" Type="http://schemas.openxmlformats.org/officeDocument/2006/relationships/image" Target="../media/image47.emf"/></Relationships>
</file>

<file path=ppt/slides/_rels/slide32.xml.rels><?xml version="1.0" encoding="UTF-8" standalone="yes"?>
<Relationships xmlns="http://schemas.openxmlformats.org/package/2006/relationships"><Relationship Id="rId3" Type="http://schemas.openxmlformats.org/officeDocument/2006/relationships/image" Target="../media/image47.emf"/><Relationship Id="rId4" Type="http://schemas.openxmlformats.org/officeDocument/2006/relationships/image" Target="../media/image48.emf"/><Relationship Id="rId5" Type="http://schemas.openxmlformats.org/officeDocument/2006/relationships/image" Target="../media/image49.emf"/><Relationship Id="rId1" Type="http://schemas.openxmlformats.org/officeDocument/2006/relationships/slideLayout" Target="../slideLayouts/slideLayout1.xml"/><Relationship Id="rId2" Type="http://schemas.openxmlformats.org/officeDocument/2006/relationships/image" Target="../media/image46.png"/></Relationships>
</file>

<file path=ppt/slides/_rels/slide33.xml.rels><?xml version="1.0" encoding="UTF-8" standalone="yes"?>
<Relationships xmlns="http://schemas.openxmlformats.org/package/2006/relationships"><Relationship Id="rId3" Type="http://schemas.openxmlformats.org/officeDocument/2006/relationships/image" Target="../media/image49.emf"/><Relationship Id="rId4" Type="http://schemas.openxmlformats.org/officeDocument/2006/relationships/image" Target="../media/image47.emf"/><Relationship Id="rId1" Type="http://schemas.openxmlformats.org/officeDocument/2006/relationships/slideLayout" Target="../slideLayouts/slideLayout1.xml"/><Relationship Id="rId2" Type="http://schemas.openxmlformats.org/officeDocument/2006/relationships/image" Target="../media/image48.emf"/></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emf"/><Relationship Id="rId1" Type="http://schemas.openxmlformats.org/officeDocument/2006/relationships/slideLayout" Target="../slideLayouts/slideLayout1.xml"/><Relationship Id="rId2" Type="http://schemas.openxmlformats.org/officeDocument/2006/relationships/image" Target="../media/image47.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2.emf"/><Relationship Id="rId3" Type="http://schemas.openxmlformats.org/officeDocument/2006/relationships/image" Target="../media/image5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2.emf"/><Relationship Id="rId3" Type="http://schemas.openxmlformats.org/officeDocument/2006/relationships/image" Target="../media/image53.png"/></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emf"/><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8.emf"/><Relationship Id="rId5" Type="http://schemas.openxmlformats.org/officeDocument/2006/relationships/image" Target="../media/image56.emf"/><Relationship Id="rId1" Type="http://schemas.openxmlformats.org/officeDocument/2006/relationships/slideLayout" Target="../slideLayouts/slideLayout2.xml"/><Relationship Id="rId2" Type="http://schemas.openxmlformats.org/officeDocument/2006/relationships/image" Target="../media/image57.emf"/></Relationships>
</file>

<file path=ppt/slides/_rels/slide39.xml.rels><?xml version="1.0" encoding="UTF-8" standalone="yes"?>
<Relationships xmlns="http://schemas.openxmlformats.org/package/2006/relationships"><Relationship Id="rId3" Type="http://schemas.openxmlformats.org/officeDocument/2006/relationships/image" Target="../media/image60.emf"/><Relationship Id="rId4" Type="http://schemas.openxmlformats.org/officeDocument/2006/relationships/image" Target="../media/image56.emf"/><Relationship Id="rId1" Type="http://schemas.openxmlformats.org/officeDocument/2006/relationships/slideLayout" Target="../slideLayouts/slideLayout2.xml"/><Relationship Id="rId2" Type="http://schemas.openxmlformats.org/officeDocument/2006/relationships/image" Target="../media/image59.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ctrTitle"/>
          </p:nvPr>
        </p:nvSpPr>
        <p:spPr>
          <a:xfrm>
            <a:off x="228600" y="533400"/>
            <a:ext cx="8610600" cy="1600200"/>
          </a:xfrm>
        </p:spPr>
        <p:txBody>
          <a:bodyPr/>
          <a:lstStyle/>
          <a:p>
            <a:pPr eaLnBrk="1" hangingPunct="1">
              <a:defRPr/>
            </a:pPr>
            <a:r>
              <a:rPr lang="en-US" sz="2800" dirty="0">
                <a:solidFill>
                  <a:srgbClr val="FF0000"/>
                </a:solidFill>
              </a:rPr>
              <a:t>Asian Monsoon Variability over the Past Millennium Reconstructed from Long Tree-Ring Records: the Monsoon Asia Drought Atlas, version 2 (MADAv2)</a:t>
            </a:r>
            <a:endParaRPr lang="en-US" sz="2600" dirty="0" smtClean="0">
              <a:solidFill>
                <a:srgbClr val="FF0000"/>
              </a:solidFill>
              <a:latin typeface="Helvetica"/>
              <a:cs typeface="Helvetica"/>
            </a:endParaRPr>
          </a:p>
        </p:txBody>
      </p:sp>
      <p:sp>
        <p:nvSpPr>
          <p:cNvPr id="12291" name="Rectangle 3"/>
          <p:cNvSpPr>
            <a:spLocks noGrp="1" noChangeArrowheads="1"/>
          </p:cNvSpPr>
          <p:nvPr>
            <p:ph type="subTitle" idx="1"/>
          </p:nvPr>
        </p:nvSpPr>
        <p:spPr>
          <a:xfrm>
            <a:off x="533400" y="2209800"/>
            <a:ext cx="8077200" cy="4419600"/>
          </a:xfrm>
        </p:spPr>
        <p:txBody>
          <a:bodyPr/>
          <a:lstStyle/>
          <a:p>
            <a:pPr eaLnBrk="1" hangingPunct="1">
              <a:defRPr/>
            </a:pPr>
            <a:r>
              <a:rPr lang="en-US" b="0" i="1" dirty="0" smtClean="0">
                <a:latin typeface="Helvetica"/>
                <a:cs typeface="Helvetica"/>
              </a:rPr>
              <a:t>Edward R. Cook</a:t>
            </a:r>
          </a:p>
          <a:p>
            <a:pPr eaLnBrk="1" hangingPunct="1">
              <a:defRPr/>
            </a:pPr>
            <a:r>
              <a:rPr lang="en-US" sz="2000" b="0" dirty="0" smtClean="0">
                <a:latin typeface="Helvetica"/>
                <a:cs typeface="Helvetica"/>
              </a:rPr>
              <a:t>Tree-Ring Laboratory</a:t>
            </a:r>
          </a:p>
          <a:p>
            <a:pPr eaLnBrk="1" hangingPunct="1">
              <a:defRPr/>
            </a:pPr>
            <a:r>
              <a:rPr lang="en-US" sz="2000" b="0" dirty="0" smtClean="0">
                <a:latin typeface="Helvetica"/>
                <a:cs typeface="Helvetica"/>
              </a:rPr>
              <a:t>Lamont-Doherty Earth Observatory</a:t>
            </a:r>
          </a:p>
          <a:p>
            <a:pPr eaLnBrk="1" hangingPunct="1">
              <a:spcBef>
                <a:spcPts val="0"/>
              </a:spcBef>
              <a:spcAft>
                <a:spcPts val="1200"/>
              </a:spcAft>
              <a:defRPr/>
            </a:pPr>
            <a:r>
              <a:rPr lang="en-US" sz="2000" b="0" dirty="0">
                <a:latin typeface="Helvetica"/>
                <a:cs typeface="Helvetica"/>
              </a:rPr>
              <a:t>o</a:t>
            </a:r>
            <a:r>
              <a:rPr lang="en-US" sz="2000" b="0" dirty="0" smtClean="0">
                <a:latin typeface="Helvetica"/>
                <a:cs typeface="Helvetica"/>
              </a:rPr>
              <a:t>f Columbia University, New York</a:t>
            </a:r>
            <a:endParaRPr lang="en-US" sz="2000" dirty="0" smtClean="0">
              <a:latin typeface="Helvetica"/>
              <a:cs typeface="Helvetica"/>
            </a:endParaRPr>
          </a:p>
          <a:p>
            <a:pPr eaLnBrk="1" hangingPunct="1">
              <a:spcBef>
                <a:spcPts val="0"/>
              </a:spcBef>
              <a:spcAft>
                <a:spcPts val="1200"/>
              </a:spcAft>
              <a:defRPr/>
            </a:pPr>
            <a:r>
              <a:rPr lang="en-US" b="0" dirty="0" smtClean="0">
                <a:latin typeface="Helvetica"/>
                <a:cs typeface="Helvetica"/>
              </a:rPr>
              <a:t>AGU Chapman Conference</a:t>
            </a:r>
          </a:p>
          <a:p>
            <a:pPr eaLnBrk="1" hangingPunct="1">
              <a:spcBef>
                <a:spcPts val="0"/>
              </a:spcBef>
              <a:spcAft>
                <a:spcPts val="0"/>
              </a:spcAft>
              <a:defRPr/>
            </a:pPr>
            <a:r>
              <a:rPr lang="en-US" b="0" i="1" dirty="0">
                <a:solidFill>
                  <a:srgbClr val="FF0000"/>
                </a:solidFill>
                <a:latin typeface="Helvetica"/>
                <a:cs typeface="Helvetica"/>
              </a:rPr>
              <a:t>Evolution of the Asian Monsoon and its </a:t>
            </a:r>
            <a:r>
              <a:rPr lang="en-US" b="0" i="1" dirty="0" smtClean="0">
                <a:solidFill>
                  <a:srgbClr val="FF0000"/>
                </a:solidFill>
                <a:latin typeface="Helvetica"/>
                <a:cs typeface="Helvetica"/>
              </a:rPr>
              <a:t>Impact</a:t>
            </a:r>
          </a:p>
          <a:p>
            <a:pPr eaLnBrk="1" hangingPunct="1">
              <a:spcBef>
                <a:spcPts val="0"/>
              </a:spcBef>
              <a:spcAft>
                <a:spcPts val="0"/>
              </a:spcAft>
              <a:defRPr/>
            </a:pPr>
            <a:r>
              <a:rPr lang="en-US" b="0" i="1" dirty="0" smtClean="0">
                <a:solidFill>
                  <a:srgbClr val="FF0000"/>
                </a:solidFill>
                <a:latin typeface="Helvetica"/>
                <a:cs typeface="Helvetica"/>
              </a:rPr>
              <a:t>on </a:t>
            </a:r>
            <a:r>
              <a:rPr lang="en-US" b="0" i="1" dirty="0">
                <a:solidFill>
                  <a:srgbClr val="FF0000"/>
                </a:solidFill>
                <a:latin typeface="Helvetica"/>
                <a:cs typeface="Helvetica"/>
              </a:rPr>
              <a:t>Landscape, Environment and Society: </a:t>
            </a:r>
            <a:endParaRPr lang="en-US" b="0" i="1" dirty="0" smtClean="0">
              <a:solidFill>
                <a:srgbClr val="FF0000"/>
              </a:solidFill>
              <a:latin typeface="Helvetica"/>
              <a:cs typeface="Helvetica"/>
            </a:endParaRPr>
          </a:p>
          <a:p>
            <a:pPr eaLnBrk="1" hangingPunct="1">
              <a:spcBef>
                <a:spcPts val="0"/>
              </a:spcBef>
              <a:spcAft>
                <a:spcPts val="1200"/>
              </a:spcAft>
              <a:defRPr/>
            </a:pPr>
            <a:r>
              <a:rPr lang="en-US" b="0" i="1" dirty="0" smtClean="0">
                <a:solidFill>
                  <a:srgbClr val="FF0000"/>
                </a:solidFill>
                <a:latin typeface="Helvetica"/>
                <a:cs typeface="Helvetica"/>
              </a:rPr>
              <a:t>Using </a:t>
            </a:r>
            <a:r>
              <a:rPr lang="en-US" b="0" i="1" dirty="0">
                <a:solidFill>
                  <a:srgbClr val="FF0000"/>
                </a:solidFill>
                <a:latin typeface="Helvetica"/>
                <a:cs typeface="Helvetica"/>
              </a:rPr>
              <a:t>the </a:t>
            </a:r>
            <a:r>
              <a:rPr lang="en-US" b="0" i="1" dirty="0" smtClean="0">
                <a:solidFill>
                  <a:srgbClr val="FF0000"/>
                </a:solidFill>
                <a:latin typeface="Helvetica"/>
                <a:cs typeface="Helvetica"/>
              </a:rPr>
              <a:t>Past as </a:t>
            </a:r>
            <a:r>
              <a:rPr lang="en-US" b="0" i="1" dirty="0">
                <a:solidFill>
                  <a:srgbClr val="FF0000"/>
                </a:solidFill>
                <a:latin typeface="Helvetica"/>
                <a:cs typeface="Helvetica"/>
              </a:rPr>
              <a:t>the Key to the </a:t>
            </a:r>
            <a:r>
              <a:rPr lang="en-US" b="0" i="1" dirty="0" smtClean="0">
                <a:solidFill>
                  <a:srgbClr val="FF0000"/>
                </a:solidFill>
                <a:latin typeface="Helvetica"/>
                <a:cs typeface="Helvetica"/>
              </a:rPr>
              <a:t>Future</a:t>
            </a:r>
            <a:endParaRPr lang="en-US" sz="2000" b="0" i="1" dirty="0" smtClean="0">
              <a:solidFill>
                <a:srgbClr val="FF0000"/>
              </a:solidFill>
              <a:latin typeface="Helvetica"/>
              <a:cs typeface="Helvetica"/>
            </a:endParaRPr>
          </a:p>
          <a:p>
            <a:pPr eaLnBrk="1" hangingPunct="1">
              <a:spcBef>
                <a:spcPts val="0"/>
              </a:spcBef>
              <a:defRPr/>
            </a:pPr>
            <a:r>
              <a:rPr lang="en-US" b="0" dirty="0" smtClean="0">
                <a:latin typeface="Helvetica"/>
                <a:cs typeface="Helvetica"/>
              </a:rPr>
              <a:t>Hong Kong SAR, China</a:t>
            </a:r>
            <a:endParaRPr lang="en-US" sz="2000" b="0" dirty="0" smtClean="0">
              <a:latin typeface="Helvetica"/>
              <a:cs typeface="Helvetica"/>
            </a:endParaRPr>
          </a:p>
          <a:p>
            <a:pPr eaLnBrk="1" hangingPunct="1">
              <a:spcBef>
                <a:spcPts val="0"/>
              </a:spcBef>
              <a:defRPr/>
            </a:pPr>
            <a:r>
              <a:rPr lang="en-US" b="0" dirty="0" smtClean="0">
                <a:latin typeface="Helvetica"/>
                <a:cs typeface="Helvetica"/>
              </a:rPr>
              <a:t>June 14-18, 2015</a:t>
            </a:r>
          </a:p>
        </p:txBody>
      </p:sp>
    </p:spTree>
    <p:extLst>
      <p:ext uri="{BB962C8B-B14F-4D97-AF65-F5344CB8AC3E}">
        <p14:creationId xmlns:p14="http://schemas.microsoft.com/office/powerpoint/2010/main" val="273531872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DAv2_32Ensemble_CalVer_Stats.pdf"/>
          <p:cNvPicPr>
            <a:picLocks noChangeAspect="1"/>
          </p:cNvPicPr>
          <p:nvPr/>
        </p:nvPicPr>
        <p:blipFill rotWithShape="1">
          <a:blip r:embed="rId2">
            <a:extLst>
              <a:ext uri="{28A0092B-C50C-407E-A947-70E740481C1C}">
                <a14:useLocalDpi xmlns:a14="http://schemas.microsoft.com/office/drawing/2010/main" val="0"/>
              </a:ext>
            </a:extLst>
          </a:blip>
          <a:srcRect r="6528"/>
          <a:stretch/>
        </p:blipFill>
        <p:spPr>
          <a:xfrm>
            <a:off x="914400" y="946701"/>
            <a:ext cx="7315200" cy="5530299"/>
          </a:xfrm>
          <a:prstGeom prst="rect">
            <a:avLst/>
          </a:prstGeom>
        </p:spPr>
      </p:pic>
      <p:sp>
        <p:nvSpPr>
          <p:cNvPr id="5" name="TextBox 4"/>
          <p:cNvSpPr txBox="1"/>
          <p:nvPr/>
        </p:nvSpPr>
        <p:spPr>
          <a:xfrm>
            <a:off x="381000" y="235803"/>
            <a:ext cx="8441434" cy="830997"/>
          </a:xfrm>
          <a:prstGeom prst="rect">
            <a:avLst/>
          </a:prstGeom>
          <a:noFill/>
        </p:spPr>
        <p:txBody>
          <a:bodyPr wrap="none" rtlCol="0">
            <a:spAutoFit/>
          </a:bodyPr>
          <a:lstStyle/>
          <a:p>
            <a:pPr algn="ctr"/>
            <a:r>
              <a:rPr lang="en-US" sz="2400" dirty="0" smtClean="0">
                <a:solidFill>
                  <a:srgbClr val="800000"/>
                </a:solidFill>
              </a:rPr>
              <a:t>32-Member Ensemble Mean Calibration/Validation Statistics:</a:t>
            </a:r>
          </a:p>
          <a:p>
            <a:pPr algn="ctr"/>
            <a:r>
              <a:rPr lang="en-US" sz="2400" dirty="0" smtClean="0">
                <a:solidFill>
                  <a:srgbClr val="800000"/>
                </a:solidFill>
              </a:rPr>
              <a:t>Comparable to MADAv1</a:t>
            </a:r>
            <a:endParaRPr lang="en-US" sz="2400" dirty="0">
              <a:solidFill>
                <a:srgbClr val="800000"/>
              </a:solidFill>
            </a:endParaRPr>
          </a:p>
        </p:txBody>
      </p:sp>
    </p:spTree>
    <p:extLst>
      <p:ext uri="{BB962C8B-B14F-4D97-AF65-F5344CB8AC3E}">
        <p14:creationId xmlns:p14="http://schemas.microsoft.com/office/powerpoint/2010/main" val="105562685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dav2_4ed 5.jpg"/>
          <p:cNvPicPr>
            <a:picLocks noChangeAspect="1"/>
          </p:cNvPicPr>
          <p:nvPr/>
        </p:nvPicPr>
        <p:blipFill rotWithShape="1">
          <a:blip r:embed="rId2">
            <a:extLst>
              <a:ext uri="{28A0092B-C50C-407E-A947-70E740481C1C}">
                <a14:useLocalDpi xmlns:a14="http://schemas.microsoft.com/office/drawing/2010/main" val="0"/>
              </a:ext>
            </a:extLst>
          </a:blip>
          <a:srcRect l="15281" t="16789" r="20079" b="6791"/>
          <a:stretch/>
        </p:blipFill>
        <p:spPr>
          <a:xfrm>
            <a:off x="4495800" y="2440400"/>
            <a:ext cx="3608852" cy="3200400"/>
          </a:xfrm>
          <a:prstGeom prst="rect">
            <a:avLst/>
          </a:prstGeom>
        </p:spPr>
      </p:pic>
      <p:sp>
        <p:nvSpPr>
          <p:cNvPr id="7" name="TextBox 6"/>
          <p:cNvSpPr txBox="1"/>
          <p:nvPr/>
        </p:nvSpPr>
        <p:spPr>
          <a:xfrm>
            <a:off x="911894" y="304800"/>
            <a:ext cx="7190790" cy="1538883"/>
          </a:xfrm>
          <a:prstGeom prst="rect">
            <a:avLst/>
          </a:prstGeom>
          <a:noFill/>
        </p:spPr>
        <p:txBody>
          <a:bodyPr wrap="none" rtlCol="0">
            <a:spAutoFit/>
          </a:bodyPr>
          <a:lstStyle/>
          <a:p>
            <a:pPr algn="ctr"/>
            <a:r>
              <a:rPr lang="en-US" sz="2800" dirty="0" smtClean="0">
                <a:solidFill>
                  <a:srgbClr val="800000"/>
                </a:solidFill>
              </a:rPr>
              <a:t>MADAv2 replicates MADAv1 droughts</a:t>
            </a:r>
          </a:p>
          <a:p>
            <a:pPr algn="ctr"/>
            <a:r>
              <a:rPr lang="en-US" sz="2800" dirty="0" smtClean="0">
                <a:solidFill>
                  <a:srgbClr val="800000"/>
                </a:solidFill>
              </a:rPr>
              <a:t>but in more spatial detail</a:t>
            </a:r>
          </a:p>
          <a:p>
            <a:pPr algn="ctr">
              <a:spcBef>
                <a:spcPts val="1200"/>
              </a:spcBef>
            </a:pPr>
            <a:r>
              <a:rPr lang="en-US" sz="2800" dirty="0" smtClean="0"/>
              <a:t>Example:  Angkor Drought 1: 1345-1365 CE</a:t>
            </a:r>
            <a:endParaRPr lang="en-US" sz="2800" dirty="0"/>
          </a:p>
        </p:txBody>
      </p:sp>
      <p:pic>
        <p:nvPicPr>
          <p:cNvPr id="9" name="Picture 2" descr="Angkor_Droughts.tiff                                           0048C240&#10;Huon Contents                  C10FC1A7:"/>
          <p:cNvPicPr>
            <a:picLocks noChangeArrowheads="1"/>
          </p:cNvPicPr>
          <p:nvPr/>
        </p:nvPicPr>
        <p:blipFill rotWithShape="1">
          <a:blip r:embed="rId3">
            <a:extLst>
              <a:ext uri="{28A0092B-C50C-407E-A947-70E740481C1C}">
                <a14:useLocalDpi xmlns:a14="http://schemas.microsoft.com/office/drawing/2010/main" val="0"/>
              </a:ext>
            </a:extLst>
          </a:blip>
          <a:srcRect l="2307" t="52194" r="51796" b="1946"/>
          <a:stretch/>
        </p:blipFill>
        <p:spPr bwMode="auto">
          <a:xfrm>
            <a:off x="838200" y="2425160"/>
            <a:ext cx="3623734" cy="3236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910367" y="1938516"/>
            <a:ext cx="1594833" cy="523220"/>
          </a:xfrm>
          <a:prstGeom prst="rect">
            <a:avLst/>
          </a:prstGeom>
        </p:spPr>
        <p:txBody>
          <a:bodyPr wrap="none">
            <a:spAutoFit/>
          </a:bodyPr>
          <a:lstStyle/>
          <a:p>
            <a:pPr algn="ctr"/>
            <a:r>
              <a:rPr lang="en-US" sz="2800" dirty="0"/>
              <a:t>MADAv1</a:t>
            </a:r>
          </a:p>
        </p:txBody>
      </p:sp>
      <p:sp>
        <p:nvSpPr>
          <p:cNvPr id="11" name="Rectangle 10"/>
          <p:cNvSpPr/>
          <p:nvPr/>
        </p:nvSpPr>
        <p:spPr>
          <a:xfrm>
            <a:off x="5567967" y="1938516"/>
            <a:ext cx="1594833" cy="523220"/>
          </a:xfrm>
          <a:prstGeom prst="rect">
            <a:avLst/>
          </a:prstGeom>
        </p:spPr>
        <p:txBody>
          <a:bodyPr wrap="none">
            <a:spAutoFit/>
          </a:bodyPr>
          <a:lstStyle/>
          <a:p>
            <a:pPr algn="ctr"/>
            <a:r>
              <a:rPr lang="en-US" sz="2800" dirty="0" smtClean="0"/>
              <a:t>MADAv2</a:t>
            </a:r>
            <a:endParaRPr lang="en-US" sz="2800" dirty="0"/>
          </a:p>
        </p:txBody>
      </p:sp>
      <p:sp>
        <p:nvSpPr>
          <p:cNvPr id="4" name="TextBox 3"/>
          <p:cNvSpPr txBox="1"/>
          <p:nvPr/>
        </p:nvSpPr>
        <p:spPr>
          <a:xfrm>
            <a:off x="1143000" y="5890736"/>
            <a:ext cx="6858000" cy="738664"/>
          </a:xfrm>
          <a:prstGeom prst="rect">
            <a:avLst/>
          </a:prstGeom>
          <a:noFill/>
        </p:spPr>
        <p:txBody>
          <a:bodyPr wrap="square" rtlCol="0">
            <a:spAutoFit/>
          </a:bodyPr>
          <a:lstStyle/>
          <a:p>
            <a:pPr algn="ctr"/>
            <a:r>
              <a:rPr lang="en-US" sz="1400" dirty="0">
                <a:solidFill>
                  <a:srgbClr val="000000"/>
                </a:solidFill>
              </a:rPr>
              <a:t>Buckley, B.M., </a:t>
            </a:r>
            <a:r>
              <a:rPr lang="en-US" sz="1400" dirty="0" err="1">
                <a:solidFill>
                  <a:srgbClr val="000000"/>
                </a:solidFill>
              </a:rPr>
              <a:t>Anchukaitis</a:t>
            </a:r>
            <a:r>
              <a:rPr lang="en-US" sz="1400" dirty="0">
                <a:solidFill>
                  <a:srgbClr val="000000"/>
                </a:solidFill>
              </a:rPr>
              <a:t>, K.J., Penny, D., Fletcher, R., Cook, E.R., Sano, M., Nam, L.C., </a:t>
            </a:r>
            <a:r>
              <a:rPr lang="en-US" sz="1400" dirty="0" err="1">
                <a:solidFill>
                  <a:srgbClr val="000000"/>
                </a:solidFill>
              </a:rPr>
              <a:t>Wichienkeeo</a:t>
            </a:r>
            <a:r>
              <a:rPr lang="en-US" sz="1400" dirty="0">
                <a:solidFill>
                  <a:srgbClr val="000000"/>
                </a:solidFill>
              </a:rPr>
              <a:t>, A., Minh, T.T. and Hong, T.M. 2010. Climate as a factor in</a:t>
            </a:r>
          </a:p>
          <a:p>
            <a:pPr algn="ctr"/>
            <a:r>
              <a:rPr lang="en-US" sz="1400" dirty="0">
                <a:solidFill>
                  <a:srgbClr val="000000"/>
                </a:solidFill>
              </a:rPr>
              <a:t>the demise of Angkor. </a:t>
            </a:r>
            <a:r>
              <a:rPr lang="en-US" sz="1400" i="1" dirty="0">
                <a:solidFill>
                  <a:srgbClr val="000000"/>
                </a:solidFill>
              </a:rPr>
              <a:t>PNAS</a:t>
            </a:r>
            <a:r>
              <a:rPr lang="en-US" sz="1400" dirty="0">
                <a:solidFill>
                  <a:srgbClr val="000000"/>
                </a:solidFill>
              </a:rPr>
              <a:t> 107(15):6748-6752</a:t>
            </a:r>
            <a:r>
              <a:rPr lang="en-US" sz="1400" dirty="0" smtClean="0">
                <a:solidFill>
                  <a:srgbClr val="000000"/>
                </a:solidFill>
              </a:rPr>
              <a:t>.</a:t>
            </a:r>
            <a:endParaRPr lang="en-US" sz="1400" dirty="0">
              <a:solidFill>
                <a:srgbClr val="000000"/>
              </a:solidFill>
            </a:endParaRPr>
          </a:p>
        </p:txBody>
      </p:sp>
    </p:spTree>
    <p:extLst>
      <p:ext uri="{BB962C8B-B14F-4D97-AF65-F5344CB8AC3E}">
        <p14:creationId xmlns:p14="http://schemas.microsoft.com/office/powerpoint/2010/main" val="106780534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083130" y="376535"/>
            <a:ext cx="7022325" cy="461665"/>
          </a:xfrm>
          <a:prstGeom prst="rect">
            <a:avLst/>
          </a:prstGeom>
          <a:noFill/>
        </p:spPr>
        <p:txBody>
          <a:bodyPr wrap="none" rtlCol="0">
            <a:spAutoFit/>
          </a:bodyPr>
          <a:lstStyle/>
          <a:p>
            <a:pPr algn="ctr"/>
            <a:r>
              <a:rPr lang="en-US" sz="2400" dirty="0" smtClean="0">
                <a:solidFill>
                  <a:srgbClr val="800000"/>
                </a:solidFill>
              </a:rPr>
              <a:t>Southeast Asia drought reconstructed by MADAv2</a:t>
            </a:r>
            <a:endParaRPr lang="en-US" sz="2400" dirty="0">
              <a:solidFill>
                <a:srgbClr val="800000"/>
              </a:solidFill>
            </a:endParaRPr>
          </a:p>
        </p:txBody>
      </p:sp>
      <p:sp>
        <p:nvSpPr>
          <p:cNvPr id="4" name="TextBox 3"/>
          <p:cNvSpPr txBox="1"/>
          <p:nvPr/>
        </p:nvSpPr>
        <p:spPr>
          <a:xfrm>
            <a:off x="609600" y="6182380"/>
            <a:ext cx="7848600" cy="523220"/>
          </a:xfrm>
          <a:prstGeom prst="rect">
            <a:avLst/>
          </a:prstGeom>
          <a:noFill/>
        </p:spPr>
        <p:txBody>
          <a:bodyPr wrap="square" rtlCol="0">
            <a:spAutoFit/>
          </a:bodyPr>
          <a:lstStyle/>
          <a:p>
            <a:pPr algn="ctr"/>
            <a:r>
              <a:rPr lang="en-US" sz="1400" dirty="0" smtClean="0">
                <a:solidFill>
                  <a:srgbClr val="000000"/>
                </a:solidFill>
              </a:rPr>
              <a:t>*Buckley et al. </a:t>
            </a:r>
            <a:r>
              <a:rPr lang="en-US" sz="1400" dirty="0">
                <a:solidFill>
                  <a:srgbClr val="000000"/>
                </a:solidFill>
              </a:rPr>
              <a:t>2010. Climate as a factor </a:t>
            </a:r>
            <a:r>
              <a:rPr lang="en-US" sz="1400" dirty="0" smtClean="0">
                <a:solidFill>
                  <a:srgbClr val="000000"/>
                </a:solidFill>
              </a:rPr>
              <a:t>in the </a:t>
            </a:r>
            <a:r>
              <a:rPr lang="en-US" sz="1400" dirty="0">
                <a:solidFill>
                  <a:srgbClr val="000000"/>
                </a:solidFill>
              </a:rPr>
              <a:t>demise of Angkor. </a:t>
            </a:r>
            <a:r>
              <a:rPr lang="en-US" sz="1400" i="1" dirty="0">
                <a:solidFill>
                  <a:srgbClr val="000000"/>
                </a:solidFill>
              </a:rPr>
              <a:t>PNAS</a:t>
            </a:r>
            <a:r>
              <a:rPr lang="en-US" sz="1400" dirty="0">
                <a:solidFill>
                  <a:srgbClr val="000000"/>
                </a:solidFill>
              </a:rPr>
              <a:t> </a:t>
            </a:r>
            <a:r>
              <a:rPr lang="en-US" sz="1400" dirty="0" smtClean="0">
                <a:solidFill>
                  <a:srgbClr val="000000"/>
                </a:solidFill>
              </a:rPr>
              <a:t>Supporting Information.</a:t>
            </a:r>
            <a:endParaRPr lang="en-US" sz="1400" dirty="0">
              <a:solidFill>
                <a:srgbClr val="000000"/>
              </a:solidFill>
            </a:endParaRPr>
          </a:p>
          <a:p>
            <a:endParaRPr lang="en-US" sz="1400" dirty="0"/>
          </a:p>
        </p:txBody>
      </p:sp>
      <p:pic>
        <p:nvPicPr>
          <p:cNvPr id="3" name="Picture 2"/>
          <p:cNvPicPr>
            <a:picLocks noChangeAspect="1"/>
          </p:cNvPicPr>
          <p:nvPr/>
        </p:nvPicPr>
        <p:blipFill rotWithShape="1">
          <a:blip r:embed="rId2"/>
          <a:srcRect l="4583" t="10322" r="5973" b="11222"/>
          <a:stretch/>
        </p:blipFill>
        <p:spPr>
          <a:xfrm>
            <a:off x="1704483" y="1040486"/>
            <a:ext cx="5534517" cy="2285998"/>
          </a:xfrm>
          <a:prstGeom prst="rect">
            <a:avLst/>
          </a:prstGeom>
        </p:spPr>
      </p:pic>
      <p:pic>
        <p:nvPicPr>
          <p:cNvPr id="8" name="Picture 7"/>
          <p:cNvPicPr>
            <a:picLocks noChangeAspect="1"/>
          </p:cNvPicPr>
          <p:nvPr/>
        </p:nvPicPr>
        <p:blipFill>
          <a:blip r:embed="rId3"/>
          <a:stretch>
            <a:fillRect/>
          </a:stretch>
        </p:blipFill>
        <p:spPr>
          <a:xfrm>
            <a:off x="1981200" y="3402687"/>
            <a:ext cx="5053462" cy="2743200"/>
          </a:xfrm>
          <a:prstGeom prst="rect">
            <a:avLst/>
          </a:prstGeom>
        </p:spPr>
      </p:pic>
      <p:sp>
        <p:nvSpPr>
          <p:cNvPr id="10" name="TextBox 9"/>
          <p:cNvSpPr txBox="1"/>
          <p:nvPr/>
        </p:nvSpPr>
        <p:spPr>
          <a:xfrm>
            <a:off x="5456497" y="3555087"/>
            <a:ext cx="1325303" cy="400110"/>
          </a:xfrm>
          <a:prstGeom prst="rect">
            <a:avLst/>
          </a:prstGeom>
          <a:noFill/>
        </p:spPr>
        <p:txBody>
          <a:bodyPr wrap="none" rtlCol="0">
            <a:spAutoFit/>
          </a:bodyPr>
          <a:lstStyle/>
          <a:p>
            <a:r>
              <a:rPr lang="en-US" sz="1000" b="1" dirty="0" smtClean="0"/>
              <a:t>*First described in</a:t>
            </a:r>
          </a:p>
          <a:p>
            <a:r>
              <a:rPr lang="en-US" sz="1000" b="1" dirty="0" smtClean="0"/>
              <a:t>Buckley et al. 2010</a:t>
            </a:r>
            <a:endParaRPr lang="en-US" sz="1000" b="1" dirty="0"/>
          </a:p>
        </p:txBody>
      </p:sp>
      <p:cxnSp>
        <p:nvCxnSpPr>
          <p:cNvPr id="13" name="Straight Connector 12"/>
          <p:cNvCxnSpPr/>
          <p:nvPr/>
        </p:nvCxnSpPr>
        <p:spPr bwMode="auto">
          <a:xfrm rot="120000" flipH="1">
            <a:off x="2350380" y="2972919"/>
            <a:ext cx="228600" cy="512064"/>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5" name="Straight Connector 14"/>
          <p:cNvCxnSpPr/>
          <p:nvPr/>
        </p:nvCxnSpPr>
        <p:spPr bwMode="auto">
          <a:xfrm rot="21480000">
            <a:off x="4877438" y="2945475"/>
            <a:ext cx="1984248" cy="566928"/>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7" name="Rectangle 16"/>
          <p:cNvSpPr/>
          <p:nvPr/>
        </p:nvSpPr>
        <p:spPr bwMode="auto">
          <a:xfrm>
            <a:off x="2590800" y="1098399"/>
            <a:ext cx="2267712" cy="187452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FF0000"/>
              </a:solidFill>
              <a:effectLst/>
              <a:latin typeface="Arial" pitchFamily="-106" charset="0"/>
            </a:endParaRPr>
          </a:p>
        </p:txBody>
      </p:sp>
      <p:pic>
        <p:nvPicPr>
          <p:cNvPr id="2" name="Picture 1" descr="Samala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6600" y="3701934"/>
            <a:ext cx="1828800" cy="1936866"/>
          </a:xfrm>
          <a:prstGeom prst="rect">
            <a:avLst/>
          </a:prstGeom>
        </p:spPr>
      </p:pic>
    </p:spTree>
    <p:extLst>
      <p:ext uri="{BB962C8B-B14F-4D97-AF65-F5344CB8AC3E}">
        <p14:creationId xmlns:p14="http://schemas.microsoft.com/office/powerpoint/2010/main" val="297976150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76200" y="1381780"/>
            <a:ext cx="5192889" cy="4572000"/>
            <a:chOff x="76200" y="1381780"/>
            <a:chExt cx="5192889" cy="4572000"/>
          </a:xfrm>
        </p:grpSpPr>
        <p:pic>
          <p:nvPicPr>
            <p:cNvPr id="2" name="Picture 1" descr="madav2_4ed 4.jpg"/>
            <p:cNvPicPr>
              <a:picLocks noChangeAspect="1"/>
            </p:cNvPicPr>
            <p:nvPr/>
          </p:nvPicPr>
          <p:blipFill rotWithShape="1">
            <a:blip r:embed="rId2">
              <a:extLst>
                <a:ext uri="{28A0092B-C50C-407E-A947-70E740481C1C}">
                  <a14:useLocalDpi xmlns:a14="http://schemas.microsoft.com/office/drawing/2010/main" val="0"/>
                </a:ext>
              </a:extLst>
            </a:blip>
            <a:srcRect l="14354" t="15309" r="17487" b="4691"/>
            <a:stretch/>
          </p:blipFill>
          <p:spPr>
            <a:xfrm>
              <a:off x="76200" y="1381780"/>
              <a:ext cx="5192889" cy="4572000"/>
            </a:xfrm>
            <a:prstGeom prst="rect">
              <a:avLst/>
            </a:prstGeom>
          </p:spPr>
        </p:pic>
        <p:sp>
          <p:nvSpPr>
            <p:cNvPr id="15" name="Rectangle 14"/>
            <p:cNvSpPr/>
            <p:nvPr/>
          </p:nvSpPr>
          <p:spPr bwMode="auto">
            <a:xfrm>
              <a:off x="2209800" y="1752600"/>
              <a:ext cx="1371600" cy="6096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FF0000"/>
                </a:solidFill>
                <a:effectLst/>
                <a:latin typeface="Arial" pitchFamily="-106" charset="0"/>
              </a:endParaRPr>
            </a:p>
          </p:txBody>
        </p:sp>
      </p:grpSp>
      <p:sp>
        <p:nvSpPr>
          <p:cNvPr id="7" name="TextBox 6"/>
          <p:cNvSpPr txBox="1"/>
          <p:nvPr/>
        </p:nvSpPr>
        <p:spPr>
          <a:xfrm>
            <a:off x="658744" y="326648"/>
            <a:ext cx="7849475" cy="892552"/>
          </a:xfrm>
          <a:prstGeom prst="rect">
            <a:avLst/>
          </a:prstGeom>
          <a:noFill/>
        </p:spPr>
        <p:txBody>
          <a:bodyPr wrap="none" rtlCol="0">
            <a:spAutoFit/>
          </a:bodyPr>
          <a:lstStyle/>
          <a:p>
            <a:pPr algn="ctr"/>
            <a:r>
              <a:rPr lang="en-US" sz="2800" dirty="0" smtClean="0">
                <a:solidFill>
                  <a:srgbClr val="800000"/>
                </a:solidFill>
              </a:rPr>
              <a:t>Pederson/</a:t>
            </a:r>
            <a:r>
              <a:rPr lang="en-US" sz="2800" dirty="0" err="1" smtClean="0">
                <a:solidFill>
                  <a:srgbClr val="800000"/>
                </a:solidFill>
              </a:rPr>
              <a:t>Hessl</a:t>
            </a:r>
            <a:r>
              <a:rPr lang="en-US" sz="2800" dirty="0" smtClean="0">
                <a:solidFill>
                  <a:srgbClr val="800000"/>
                </a:solidFill>
              </a:rPr>
              <a:t> Mongol Pluvial: 1211-1225 CE</a:t>
            </a:r>
          </a:p>
          <a:p>
            <a:pPr algn="ctr"/>
            <a:r>
              <a:rPr lang="en-US" sz="2400" dirty="0" smtClean="0">
                <a:solidFill>
                  <a:srgbClr val="800000"/>
                </a:solidFill>
              </a:rPr>
              <a:t>MADAv2 puts it in more complete spatial context</a:t>
            </a:r>
            <a:endParaRPr lang="en-US" sz="2400" dirty="0">
              <a:solidFill>
                <a:srgbClr val="800000"/>
              </a:solidFill>
            </a:endParaRPr>
          </a:p>
        </p:txBody>
      </p:sp>
      <p:sp>
        <p:nvSpPr>
          <p:cNvPr id="8" name="TextBox 7"/>
          <p:cNvSpPr txBox="1"/>
          <p:nvPr/>
        </p:nvSpPr>
        <p:spPr>
          <a:xfrm>
            <a:off x="914400" y="6029980"/>
            <a:ext cx="7239000" cy="523220"/>
          </a:xfrm>
          <a:prstGeom prst="rect">
            <a:avLst/>
          </a:prstGeom>
          <a:noFill/>
        </p:spPr>
        <p:txBody>
          <a:bodyPr wrap="square" rtlCol="0">
            <a:spAutoFit/>
          </a:bodyPr>
          <a:lstStyle/>
          <a:p>
            <a:pPr algn="ctr"/>
            <a:r>
              <a:rPr lang="en-US" sz="1400" dirty="0" smtClean="0">
                <a:solidFill>
                  <a:srgbClr val="000000"/>
                </a:solidFill>
              </a:rPr>
              <a:t>Pederson, N., </a:t>
            </a:r>
            <a:r>
              <a:rPr lang="en-US" sz="1400" dirty="0" err="1" smtClean="0">
                <a:solidFill>
                  <a:srgbClr val="000000"/>
                </a:solidFill>
              </a:rPr>
              <a:t>Hessl</a:t>
            </a:r>
            <a:r>
              <a:rPr lang="en-US" sz="1400" dirty="0" smtClean="0">
                <a:solidFill>
                  <a:srgbClr val="000000"/>
                </a:solidFill>
              </a:rPr>
              <a:t>, A.E., </a:t>
            </a:r>
            <a:r>
              <a:rPr lang="en-US" sz="1400" dirty="0" err="1" smtClean="0">
                <a:solidFill>
                  <a:srgbClr val="000000"/>
                </a:solidFill>
              </a:rPr>
              <a:t>Baatarbileg</a:t>
            </a:r>
            <a:r>
              <a:rPr lang="en-US" sz="1400" dirty="0" smtClean="0">
                <a:solidFill>
                  <a:srgbClr val="000000"/>
                </a:solidFill>
              </a:rPr>
              <a:t>, N., </a:t>
            </a:r>
            <a:r>
              <a:rPr lang="en-US" sz="1400" dirty="0" err="1" smtClean="0">
                <a:solidFill>
                  <a:srgbClr val="000000"/>
                </a:solidFill>
              </a:rPr>
              <a:t>Anchukaitis</a:t>
            </a:r>
            <a:r>
              <a:rPr lang="en-US" sz="1400" dirty="0" smtClean="0">
                <a:solidFill>
                  <a:srgbClr val="000000"/>
                </a:solidFill>
              </a:rPr>
              <a:t>, K.J. and Cosmo, N.D. 2014. </a:t>
            </a:r>
            <a:r>
              <a:rPr lang="en-US" sz="1400" dirty="0" err="1">
                <a:solidFill>
                  <a:srgbClr val="000000"/>
                </a:solidFill>
              </a:rPr>
              <a:t>Pluvials</a:t>
            </a:r>
            <a:r>
              <a:rPr lang="en-US" sz="1400" dirty="0">
                <a:solidFill>
                  <a:srgbClr val="000000"/>
                </a:solidFill>
              </a:rPr>
              <a:t>, droughts, the Mongol Empire, and modern </a:t>
            </a:r>
            <a:r>
              <a:rPr lang="en-US" sz="1400" dirty="0" smtClean="0">
                <a:solidFill>
                  <a:srgbClr val="000000"/>
                </a:solidFill>
              </a:rPr>
              <a:t>Mongolia. </a:t>
            </a:r>
            <a:r>
              <a:rPr lang="en-US" sz="1400" i="1" dirty="0" smtClean="0">
                <a:solidFill>
                  <a:srgbClr val="000000"/>
                </a:solidFill>
              </a:rPr>
              <a:t>PNAS</a:t>
            </a:r>
            <a:r>
              <a:rPr lang="en-US" sz="1400" dirty="0" smtClean="0">
                <a:solidFill>
                  <a:srgbClr val="000000"/>
                </a:solidFill>
              </a:rPr>
              <a:t> 111(12):4375-4379.</a:t>
            </a:r>
            <a:endParaRPr lang="en-US" sz="1400" dirty="0">
              <a:solidFill>
                <a:srgbClr val="000000"/>
              </a:solidFill>
            </a:endParaRPr>
          </a:p>
        </p:txBody>
      </p:sp>
      <p:pic>
        <p:nvPicPr>
          <p:cNvPr id="3" name="Picture 2" descr="1000509261001_1477018906001_Bio-Notorious-A-Ruthless-Legacy-Genghis-Khan-SF.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400" y="1628775"/>
            <a:ext cx="3200400" cy="1800225"/>
          </a:xfrm>
          <a:prstGeom prst="rect">
            <a:avLst/>
          </a:prstGeom>
        </p:spPr>
      </p:pic>
      <p:sp>
        <p:nvSpPr>
          <p:cNvPr id="14" name="TextBox 13"/>
          <p:cNvSpPr txBox="1"/>
          <p:nvPr/>
        </p:nvSpPr>
        <p:spPr>
          <a:xfrm>
            <a:off x="6197568" y="1234440"/>
            <a:ext cx="1749322" cy="369332"/>
          </a:xfrm>
          <a:prstGeom prst="rect">
            <a:avLst/>
          </a:prstGeom>
          <a:noFill/>
        </p:spPr>
        <p:txBody>
          <a:bodyPr wrap="none" rtlCol="0">
            <a:spAutoFit/>
          </a:bodyPr>
          <a:lstStyle/>
          <a:p>
            <a:pPr algn="ctr"/>
            <a:r>
              <a:rPr lang="en-US" sz="1800" b="1" dirty="0" err="1" smtClean="0"/>
              <a:t>Ghengis</a:t>
            </a:r>
            <a:r>
              <a:rPr lang="en-US" sz="1800" b="1" dirty="0" smtClean="0"/>
              <a:t> Khan</a:t>
            </a:r>
            <a:endParaRPr lang="en-US" sz="1800" b="1" dirty="0"/>
          </a:p>
        </p:txBody>
      </p:sp>
    </p:spTree>
    <p:extLst>
      <p:ext uri="{BB962C8B-B14F-4D97-AF65-F5344CB8AC3E}">
        <p14:creationId xmlns:p14="http://schemas.microsoft.com/office/powerpoint/2010/main" val="17344629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76200" y="1381780"/>
            <a:ext cx="5192889" cy="4572000"/>
            <a:chOff x="76200" y="1381780"/>
            <a:chExt cx="5192889" cy="4572000"/>
          </a:xfrm>
        </p:grpSpPr>
        <p:pic>
          <p:nvPicPr>
            <p:cNvPr id="2" name="Picture 1" descr="madav2_4ed 4.jpg"/>
            <p:cNvPicPr>
              <a:picLocks noChangeAspect="1"/>
            </p:cNvPicPr>
            <p:nvPr/>
          </p:nvPicPr>
          <p:blipFill rotWithShape="1">
            <a:blip r:embed="rId2">
              <a:extLst>
                <a:ext uri="{28A0092B-C50C-407E-A947-70E740481C1C}">
                  <a14:useLocalDpi xmlns:a14="http://schemas.microsoft.com/office/drawing/2010/main" val="0"/>
                </a:ext>
              </a:extLst>
            </a:blip>
            <a:srcRect l="14354" t="15309" r="17487" b="4691"/>
            <a:stretch/>
          </p:blipFill>
          <p:spPr>
            <a:xfrm>
              <a:off x="76200" y="1381780"/>
              <a:ext cx="5192889" cy="4572000"/>
            </a:xfrm>
            <a:prstGeom prst="rect">
              <a:avLst/>
            </a:prstGeom>
          </p:spPr>
        </p:pic>
        <p:sp>
          <p:nvSpPr>
            <p:cNvPr id="15" name="Rectangle 14"/>
            <p:cNvSpPr/>
            <p:nvPr/>
          </p:nvSpPr>
          <p:spPr bwMode="auto">
            <a:xfrm>
              <a:off x="2209800" y="1752600"/>
              <a:ext cx="1371600" cy="6096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FF0000"/>
                </a:solidFill>
                <a:effectLst/>
                <a:latin typeface="Arial" pitchFamily="-106" charset="0"/>
              </a:endParaRPr>
            </a:p>
          </p:txBody>
        </p:sp>
      </p:grpSp>
      <p:sp>
        <p:nvSpPr>
          <p:cNvPr id="7" name="TextBox 6"/>
          <p:cNvSpPr txBox="1"/>
          <p:nvPr/>
        </p:nvSpPr>
        <p:spPr>
          <a:xfrm>
            <a:off x="658744" y="326648"/>
            <a:ext cx="7849475" cy="892552"/>
          </a:xfrm>
          <a:prstGeom prst="rect">
            <a:avLst/>
          </a:prstGeom>
          <a:noFill/>
        </p:spPr>
        <p:txBody>
          <a:bodyPr wrap="none" rtlCol="0">
            <a:spAutoFit/>
          </a:bodyPr>
          <a:lstStyle/>
          <a:p>
            <a:pPr algn="ctr"/>
            <a:r>
              <a:rPr lang="en-US" sz="2800" dirty="0" smtClean="0">
                <a:solidFill>
                  <a:srgbClr val="800000"/>
                </a:solidFill>
              </a:rPr>
              <a:t>Pederson/</a:t>
            </a:r>
            <a:r>
              <a:rPr lang="en-US" sz="2800" dirty="0" err="1" smtClean="0">
                <a:solidFill>
                  <a:srgbClr val="800000"/>
                </a:solidFill>
              </a:rPr>
              <a:t>Hessl</a:t>
            </a:r>
            <a:r>
              <a:rPr lang="en-US" sz="2800" dirty="0" smtClean="0">
                <a:solidFill>
                  <a:srgbClr val="800000"/>
                </a:solidFill>
              </a:rPr>
              <a:t> Mongol Pluvial: 1211-1225 CE</a:t>
            </a:r>
          </a:p>
          <a:p>
            <a:pPr algn="ctr"/>
            <a:r>
              <a:rPr lang="en-US" sz="2400" dirty="0" smtClean="0">
                <a:solidFill>
                  <a:srgbClr val="800000"/>
                </a:solidFill>
              </a:rPr>
              <a:t>MADAv2 puts it in more complete spatial context</a:t>
            </a:r>
            <a:endParaRPr lang="en-US" sz="2400" dirty="0">
              <a:solidFill>
                <a:srgbClr val="800000"/>
              </a:solidFill>
            </a:endParaRPr>
          </a:p>
        </p:txBody>
      </p:sp>
      <p:sp>
        <p:nvSpPr>
          <p:cNvPr id="8" name="TextBox 7"/>
          <p:cNvSpPr txBox="1"/>
          <p:nvPr/>
        </p:nvSpPr>
        <p:spPr>
          <a:xfrm>
            <a:off x="914400" y="6029980"/>
            <a:ext cx="7239000" cy="523220"/>
          </a:xfrm>
          <a:prstGeom prst="rect">
            <a:avLst/>
          </a:prstGeom>
          <a:noFill/>
        </p:spPr>
        <p:txBody>
          <a:bodyPr wrap="square" rtlCol="0">
            <a:spAutoFit/>
          </a:bodyPr>
          <a:lstStyle/>
          <a:p>
            <a:pPr algn="ctr"/>
            <a:r>
              <a:rPr lang="en-US" sz="1400" dirty="0" smtClean="0">
                <a:solidFill>
                  <a:srgbClr val="000000"/>
                </a:solidFill>
              </a:rPr>
              <a:t>Pederson, N., </a:t>
            </a:r>
            <a:r>
              <a:rPr lang="en-US" sz="1400" dirty="0" err="1" smtClean="0">
                <a:solidFill>
                  <a:srgbClr val="000000"/>
                </a:solidFill>
              </a:rPr>
              <a:t>Hessl</a:t>
            </a:r>
            <a:r>
              <a:rPr lang="en-US" sz="1400" dirty="0" smtClean="0">
                <a:solidFill>
                  <a:srgbClr val="000000"/>
                </a:solidFill>
              </a:rPr>
              <a:t>, A.E., </a:t>
            </a:r>
            <a:r>
              <a:rPr lang="en-US" sz="1400" dirty="0" err="1" smtClean="0">
                <a:solidFill>
                  <a:srgbClr val="000000"/>
                </a:solidFill>
              </a:rPr>
              <a:t>Baatarbileg</a:t>
            </a:r>
            <a:r>
              <a:rPr lang="en-US" sz="1400" dirty="0" smtClean="0">
                <a:solidFill>
                  <a:srgbClr val="000000"/>
                </a:solidFill>
              </a:rPr>
              <a:t>, N., </a:t>
            </a:r>
            <a:r>
              <a:rPr lang="en-US" sz="1400" dirty="0" err="1" smtClean="0">
                <a:solidFill>
                  <a:srgbClr val="000000"/>
                </a:solidFill>
              </a:rPr>
              <a:t>Anchukaitis</a:t>
            </a:r>
            <a:r>
              <a:rPr lang="en-US" sz="1400" dirty="0" smtClean="0">
                <a:solidFill>
                  <a:srgbClr val="000000"/>
                </a:solidFill>
              </a:rPr>
              <a:t>, K.J. and Cosmo, N.D. 2014. </a:t>
            </a:r>
            <a:r>
              <a:rPr lang="en-US" sz="1400" dirty="0" err="1">
                <a:solidFill>
                  <a:srgbClr val="000000"/>
                </a:solidFill>
              </a:rPr>
              <a:t>Pluvials</a:t>
            </a:r>
            <a:r>
              <a:rPr lang="en-US" sz="1400" dirty="0">
                <a:solidFill>
                  <a:srgbClr val="000000"/>
                </a:solidFill>
              </a:rPr>
              <a:t>, droughts, the Mongol Empire, and modern </a:t>
            </a:r>
            <a:r>
              <a:rPr lang="en-US" sz="1400" dirty="0" smtClean="0">
                <a:solidFill>
                  <a:srgbClr val="000000"/>
                </a:solidFill>
              </a:rPr>
              <a:t>Mongolia. </a:t>
            </a:r>
            <a:r>
              <a:rPr lang="en-US" sz="1400" i="1" dirty="0" smtClean="0">
                <a:solidFill>
                  <a:srgbClr val="000000"/>
                </a:solidFill>
              </a:rPr>
              <a:t>PNAS</a:t>
            </a:r>
            <a:r>
              <a:rPr lang="en-US" sz="1400" dirty="0" smtClean="0">
                <a:solidFill>
                  <a:srgbClr val="000000"/>
                </a:solidFill>
              </a:rPr>
              <a:t> 111(12):4375-4379.</a:t>
            </a:r>
            <a:endParaRPr lang="en-US" sz="1400" dirty="0">
              <a:solidFill>
                <a:srgbClr val="000000"/>
              </a:solidFill>
            </a:endParaRPr>
          </a:p>
        </p:txBody>
      </p:sp>
      <p:pic>
        <p:nvPicPr>
          <p:cNvPr id="3" name="Picture 2" descr="1000509261001_1477018906001_Bio-Notorious-A-Ruthless-Legacy-Genghis-Khan-SF.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400" y="1628775"/>
            <a:ext cx="3200400" cy="1800225"/>
          </a:xfrm>
          <a:prstGeom prst="rect">
            <a:avLst/>
          </a:prstGeom>
        </p:spPr>
      </p:pic>
      <p:grpSp>
        <p:nvGrpSpPr>
          <p:cNvPr id="5" name="Group 4"/>
          <p:cNvGrpSpPr/>
          <p:nvPr/>
        </p:nvGrpSpPr>
        <p:grpSpPr>
          <a:xfrm>
            <a:off x="1400522" y="2133600"/>
            <a:ext cx="7286278" cy="3441858"/>
            <a:chOff x="1400522" y="2133600"/>
            <a:chExt cx="7286278" cy="3441858"/>
          </a:xfrm>
        </p:grpSpPr>
        <p:grpSp>
          <p:nvGrpSpPr>
            <p:cNvPr id="11" name="Group 10"/>
            <p:cNvGrpSpPr/>
            <p:nvPr/>
          </p:nvGrpSpPr>
          <p:grpSpPr>
            <a:xfrm>
              <a:off x="1400522" y="2133600"/>
              <a:ext cx="7286278" cy="3441858"/>
              <a:chOff x="1400522" y="2133600"/>
              <a:chExt cx="7286278" cy="3441858"/>
            </a:xfrm>
          </p:grpSpPr>
          <p:pic>
            <p:nvPicPr>
              <p:cNvPr id="4" name="Picture 3" descr="Genghis_Khan_empire-en.sv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6400" y="3505200"/>
                <a:ext cx="3200400" cy="2070258"/>
              </a:xfrm>
              <a:prstGeom prst="rect">
                <a:avLst/>
              </a:prstGeom>
            </p:spPr>
          </p:pic>
          <p:grpSp>
            <p:nvGrpSpPr>
              <p:cNvPr id="10" name="Group 9"/>
              <p:cNvGrpSpPr/>
              <p:nvPr/>
            </p:nvGrpSpPr>
            <p:grpSpPr>
              <a:xfrm>
                <a:off x="1400522" y="2133600"/>
                <a:ext cx="2714278" cy="2590800"/>
                <a:chOff x="1400522" y="2133600"/>
                <a:chExt cx="2714278" cy="2590800"/>
              </a:xfrm>
            </p:grpSpPr>
            <p:cxnSp>
              <p:nvCxnSpPr>
                <p:cNvPr id="9" name="Curved Connector 8"/>
                <p:cNvCxnSpPr/>
                <p:nvPr/>
              </p:nvCxnSpPr>
              <p:spPr bwMode="auto">
                <a:xfrm rot="10800000" flipV="1">
                  <a:off x="2286000" y="2133600"/>
                  <a:ext cx="762000" cy="457198"/>
                </a:xfrm>
                <a:prstGeom prst="curvedConnector3">
                  <a:avLst/>
                </a:prstGeom>
                <a:solidFill>
                  <a:schemeClr val="accent1"/>
                </a:solidFill>
                <a:ln w="50800" cap="flat" cmpd="sng" algn="ctr">
                  <a:solidFill>
                    <a:srgbClr val="FF0000"/>
                  </a:solidFill>
                  <a:prstDash val="solid"/>
                  <a:round/>
                  <a:headEnd type="none" w="med" len="med"/>
                  <a:tailEnd type="stealth" w="lg" len="med"/>
                </a:ln>
                <a:effectLst/>
              </p:spPr>
            </p:cxnSp>
            <p:pic>
              <p:nvPicPr>
                <p:cNvPr id="6" name="Picture 5" descr="4189028.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00522" y="2923032"/>
                  <a:ext cx="2714278" cy="1801368"/>
                </a:xfrm>
                <a:prstGeom prst="rect">
                  <a:avLst/>
                </a:prstGeom>
              </p:spPr>
            </p:pic>
          </p:grpSp>
        </p:grpSp>
        <p:cxnSp>
          <p:nvCxnSpPr>
            <p:cNvPr id="12" name="Straight Arrow Connector 11"/>
            <p:cNvCxnSpPr/>
            <p:nvPr/>
          </p:nvCxnSpPr>
          <p:spPr bwMode="auto">
            <a:xfrm>
              <a:off x="4343400" y="3124200"/>
              <a:ext cx="2514600" cy="1143000"/>
            </a:xfrm>
            <a:prstGeom prst="straightConnector1">
              <a:avLst/>
            </a:prstGeom>
            <a:solidFill>
              <a:schemeClr val="accent1"/>
            </a:solidFill>
            <a:ln w="38100" cap="flat" cmpd="sng" algn="ctr">
              <a:solidFill>
                <a:schemeClr val="tx1"/>
              </a:solidFill>
              <a:prstDash val="solid"/>
              <a:round/>
              <a:headEnd type="stealth" w="lg" len="lg"/>
              <a:tailEnd type="stealth" w="lg" len="lg"/>
            </a:ln>
            <a:effectLst/>
          </p:spPr>
        </p:cxnSp>
        <p:sp>
          <p:nvSpPr>
            <p:cNvPr id="13" name="TextBox 12"/>
            <p:cNvSpPr txBox="1"/>
            <p:nvPr/>
          </p:nvSpPr>
          <p:spPr>
            <a:xfrm>
              <a:off x="4249439" y="3352800"/>
              <a:ext cx="2718486" cy="707886"/>
            </a:xfrm>
            <a:prstGeom prst="rect">
              <a:avLst/>
            </a:prstGeom>
            <a:solidFill>
              <a:schemeClr val="bg1"/>
            </a:solidFill>
          </p:spPr>
          <p:txBody>
            <a:bodyPr wrap="none" rtlCol="0">
              <a:spAutoFit/>
            </a:bodyPr>
            <a:lstStyle/>
            <a:p>
              <a:pPr algn="ctr"/>
              <a:r>
                <a:rPr lang="en-US" sz="2000" i="1" dirty="0" smtClean="0"/>
                <a:t>Take the wetter route.</a:t>
              </a:r>
            </a:p>
            <a:p>
              <a:pPr algn="ctr"/>
              <a:r>
                <a:rPr lang="en-US" sz="2000" i="1" dirty="0" smtClean="0"/>
                <a:t>The horses like it!</a:t>
              </a:r>
              <a:endParaRPr lang="en-US" sz="2000" i="1" dirty="0"/>
            </a:p>
          </p:txBody>
        </p:sp>
      </p:grpSp>
      <p:sp>
        <p:nvSpPr>
          <p:cNvPr id="14" name="TextBox 13"/>
          <p:cNvSpPr txBox="1"/>
          <p:nvPr/>
        </p:nvSpPr>
        <p:spPr>
          <a:xfrm>
            <a:off x="6197568" y="1234440"/>
            <a:ext cx="1749322" cy="369332"/>
          </a:xfrm>
          <a:prstGeom prst="rect">
            <a:avLst/>
          </a:prstGeom>
          <a:noFill/>
        </p:spPr>
        <p:txBody>
          <a:bodyPr wrap="none" rtlCol="0">
            <a:spAutoFit/>
          </a:bodyPr>
          <a:lstStyle/>
          <a:p>
            <a:pPr algn="ctr"/>
            <a:r>
              <a:rPr lang="en-US" sz="1800" b="1" dirty="0" err="1" smtClean="0"/>
              <a:t>Ghengis</a:t>
            </a:r>
            <a:r>
              <a:rPr lang="en-US" sz="1800" b="1" dirty="0" smtClean="0"/>
              <a:t> Khan</a:t>
            </a:r>
            <a:endParaRPr lang="en-US" sz="1800" b="1" dirty="0"/>
          </a:p>
        </p:txBody>
      </p:sp>
    </p:spTree>
    <p:extLst>
      <p:ext uri="{BB962C8B-B14F-4D97-AF65-F5344CB8AC3E}">
        <p14:creationId xmlns:p14="http://schemas.microsoft.com/office/powerpoint/2010/main" val="265999421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19200" y="1981200"/>
            <a:ext cx="6629400" cy="1200329"/>
          </a:xfrm>
          <a:prstGeom prst="rect">
            <a:avLst/>
          </a:prstGeom>
          <a:noFill/>
        </p:spPr>
        <p:txBody>
          <a:bodyPr wrap="square" rtlCol="0">
            <a:spAutoFit/>
          </a:bodyPr>
          <a:lstStyle/>
          <a:p>
            <a:pPr algn="ctr"/>
            <a:r>
              <a:rPr lang="en-US" dirty="0" smtClean="0"/>
              <a:t>Now for Some Climatological Analyses of MADAv2</a:t>
            </a:r>
          </a:p>
        </p:txBody>
      </p:sp>
    </p:spTree>
    <p:extLst>
      <p:ext uri="{BB962C8B-B14F-4D97-AF65-F5344CB8AC3E}">
        <p14:creationId xmlns:p14="http://schemas.microsoft.com/office/powerpoint/2010/main" val="277947314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Pages from Fallah_2015.pdf"/>
          <p:cNvPicPr>
            <a:picLocks noChangeAspect="1"/>
          </p:cNvPicPr>
          <p:nvPr/>
        </p:nvPicPr>
        <p:blipFill rotWithShape="1">
          <a:blip r:embed="rId2">
            <a:extLst>
              <a:ext uri="{28A0092B-C50C-407E-A947-70E740481C1C}">
                <a14:useLocalDpi xmlns:a14="http://schemas.microsoft.com/office/drawing/2010/main" val="0"/>
              </a:ext>
            </a:extLst>
          </a:blip>
          <a:srcRect l="13438" t="7778" r="12778" b="73333"/>
          <a:stretch/>
        </p:blipFill>
        <p:spPr>
          <a:xfrm>
            <a:off x="990600" y="3882712"/>
            <a:ext cx="7315200" cy="2470697"/>
          </a:xfrm>
          <a:prstGeom prst="rect">
            <a:avLst/>
          </a:prstGeom>
        </p:spPr>
      </p:pic>
      <p:sp>
        <p:nvSpPr>
          <p:cNvPr id="2" name="TextBox 1"/>
          <p:cNvSpPr txBox="1"/>
          <p:nvPr/>
        </p:nvSpPr>
        <p:spPr>
          <a:xfrm>
            <a:off x="671457" y="304800"/>
            <a:ext cx="7842862" cy="830997"/>
          </a:xfrm>
          <a:prstGeom prst="rect">
            <a:avLst/>
          </a:prstGeom>
          <a:noFill/>
        </p:spPr>
        <p:txBody>
          <a:bodyPr wrap="none" rtlCol="0">
            <a:spAutoFit/>
          </a:bodyPr>
          <a:lstStyle/>
          <a:p>
            <a:pPr algn="ctr"/>
            <a:r>
              <a:rPr lang="en-US" sz="2400" dirty="0" smtClean="0">
                <a:solidFill>
                  <a:srgbClr val="800000"/>
                </a:solidFill>
              </a:rPr>
              <a:t>EOF analysis </a:t>
            </a:r>
            <a:r>
              <a:rPr lang="en-US" sz="2400" dirty="0">
                <a:solidFill>
                  <a:srgbClr val="800000"/>
                </a:solidFill>
              </a:rPr>
              <a:t>i</a:t>
            </a:r>
            <a:r>
              <a:rPr lang="en-US" sz="2400" dirty="0" smtClean="0">
                <a:solidFill>
                  <a:srgbClr val="800000"/>
                </a:solidFill>
              </a:rPr>
              <a:t>ndicates large-scale patterns in MADAv2:</a:t>
            </a:r>
          </a:p>
          <a:p>
            <a:pPr algn="ctr"/>
            <a:r>
              <a:rPr lang="en-US" sz="2400" dirty="0" smtClean="0">
                <a:solidFill>
                  <a:srgbClr val="800000"/>
                </a:solidFill>
              </a:rPr>
              <a:t>EOF1 – very robust North-South dipole structure</a:t>
            </a:r>
            <a:endParaRPr lang="en-US" sz="2400" dirty="0">
              <a:solidFill>
                <a:srgbClr val="800000"/>
              </a:solidFill>
            </a:endParaRPr>
          </a:p>
        </p:txBody>
      </p:sp>
      <p:sp>
        <p:nvSpPr>
          <p:cNvPr id="9" name="TextBox 8"/>
          <p:cNvSpPr txBox="1"/>
          <p:nvPr/>
        </p:nvSpPr>
        <p:spPr>
          <a:xfrm>
            <a:off x="990600" y="6291072"/>
            <a:ext cx="6933584" cy="461665"/>
          </a:xfrm>
          <a:prstGeom prst="rect">
            <a:avLst/>
          </a:prstGeom>
          <a:noFill/>
        </p:spPr>
        <p:txBody>
          <a:bodyPr wrap="none" rtlCol="0">
            <a:spAutoFit/>
          </a:bodyPr>
          <a:lstStyle/>
          <a:p>
            <a:pPr algn="ctr"/>
            <a:r>
              <a:rPr lang="en-US" sz="1200" dirty="0" smtClean="0">
                <a:solidFill>
                  <a:schemeClr val="tx1"/>
                </a:solidFill>
              </a:rPr>
              <a:t>From </a:t>
            </a:r>
            <a:r>
              <a:rPr lang="en-US" sz="1200" dirty="0" err="1" smtClean="0">
                <a:solidFill>
                  <a:schemeClr val="tx1"/>
                </a:solidFill>
              </a:rPr>
              <a:t>Fallah</a:t>
            </a:r>
            <a:r>
              <a:rPr lang="en-US" sz="1200" dirty="0" smtClean="0">
                <a:solidFill>
                  <a:schemeClr val="tx1"/>
                </a:solidFill>
              </a:rPr>
              <a:t>, B. and U. </a:t>
            </a:r>
            <a:r>
              <a:rPr lang="en-US" sz="1200" dirty="0" err="1" smtClean="0">
                <a:solidFill>
                  <a:schemeClr val="tx1"/>
                </a:solidFill>
              </a:rPr>
              <a:t>Cubasch</a:t>
            </a:r>
            <a:r>
              <a:rPr lang="en-US" sz="1200" dirty="0" smtClean="0">
                <a:solidFill>
                  <a:schemeClr val="tx1"/>
                </a:solidFill>
              </a:rPr>
              <a:t>. 2015. </a:t>
            </a:r>
            <a:r>
              <a:rPr lang="en-US" sz="1200" dirty="0">
                <a:solidFill>
                  <a:schemeClr val="tx1"/>
                </a:solidFill>
              </a:rPr>
              <a:t>A comparison of model simulations of Asian mega-</a:t>
            </a:r>
            <a:r>
              <a:rPr lang="en-US" sz="1200" dirty="0" smtClean="0">
                <a:solidFill>
                  <a:schemeClr val="tx1"/>
                </a:solidFill>
              </a:rPr>
              <a:t>droughts </a:t>
            </a:r>
            <a:endParaRPr lang="en-US" sz="1200" dirty="0">
              <a:solidFill>
                <a:schemeClr val="tx1"/>
              </a:solidFill>
            </a:endParaRPr>
          </a:p>
          <a:p>
            <a:pPr algn="ctr"/>
            <a:r>
              <a:rPr lang="en-US" sz="1200" dirty="0">
                <a:solidFill>
                  <a:schemeClr val="tx1"/>
                </a:solidFill>
              </a:rPr>
              <a:t>d</a:t>
            </a:r>
            <a:r>
              <a:rPr lang="en-US" sz="1200" dirty="0" smtClean="0">
                <a:solidFill>
                  <a:schemeClr val="tx1"/>
                </a:solidFill>
              </a:rPr>
              <a:t>uring the </a:t>
            </a:r>
            <a:r>
              <a:rPr lang="en-US" sz="1200" dirty="0">
                <a:solidFill>
                  <a:schemeClr val="tx1"/>
                </a:solidFill>
              </a:rPr>
              <a:t>past millennium with proxy </a:t>
            </a:r>
            <a:r>
              <a:rPr lang="en-US" sz="1200" dirty="0" smtClean="0">
                <a:solidFill>
                  <a:schemeClr val="tx1"/>
                </a:solidFill>
              </a:rPr>
              <a:t>reconstructions. </a:t>
            </a:r>
            <a:r>
              <a:rPr lang="en-US" sz="1200" i="1" dirty="0" smtClean="0">
                <a:solidFill>
                  <a:schemeClr val="tx1"/>
                </a:solidFill>
              </a:rPr>
              <a:t>Climate of the Past</a:t>
            </a:r>
            <a:r>
              <a:rPr lang="en-US" sz="1200" dirty="0" smtClean="0">
                <a:solidFill>
                  <a:schemeClr val="tx1"/>
                </a:solidFill>
              </a:rPr>
              <a:t> 11:253-263. </a:t>
            </a:r>
            <a:endParaRPr lang="en-US" sz="1200" dirty="0">
              <a:solidFill>
                <a:schemeClr val="tx1"/>
              </a:solidFill>
            </a:endParaRPr>
          </a:p>
        </p:txBody>
      </p:sp>
      <p:pic>
        <p:nvPicPr>
          <p:cNvPr id="4" name="Picture 3" descr="figure_mada_eof_panels_jfm_1.eps"/>
          <p:cNvPicPr>
            <a:picLocks noChangeAspect="1"/>
          </p:cNvPicPr>
          <p:nvPr/>
        </p:nvPicPr>
        <p:blipFill rotWithShape="1">
          <a:blip r:embed="rId3">
            <a:extLst>
              <a:ext uri="{28A0092B-C50C-407E-A947-70E740481C1C}">
                <a14:useLocalDpi xmlns:a14="http://schemas.microsoft.com/office/drawing/2010/main" val="0"/>
              </a:ext>
            </a:extLst>
          </a:blip>
          <a:srcRect l="3480" r="52780" b="71667"/>
          <a:stretch/>
        </p:blipFill>
        <p:spPr>
          <a:xfrm>
            <a:off x="329184" y="1428263"/>
            <a:ext cx="2743200" cy="2384714"/>
          </a:xfrm>
          <a:prstGeom prst="rect">
            <a:avLst/>
          </a:prstGeom>
        </p:spPr>
      </p:pic>
      <p:pic>
        <p:nvPicPr>
          <p:cNvPr id="5" name="Picture 4" descr="figure_mada_eof_panels_jfm_1.eps"/>
          <p:cNvPicPr>
            <a:picLocks noChangeAspect="1"/>
          </p:cNvPicPr>
          <p:nvPr/>
        </p:nvPicPr>
        <p:blipFill rotWithShape="1">
          <a:blip r:embed="rId3">
            <a:extLst>
              <a:ext uri="{28A0092B-C50C-407E-A947-70E740481C1C}">
                <a14:useLocalDpi xmlns:a14="http://schemas.microsoft.com/office/drawing/2010/main" val="0"/>
              </a:ext>
            </a:extLst>
          </a:blip>
          <a:srcRect l="-1" t="32406" r="2827" b="33705"/>
          <a:stretch/>
        </p:blipFill>
        <p:spPr>
          <a:xfrm>
            <a:off x="3048000" y="1406968"/>
            <a:ext cx="5303520" cy="2482209"/>
          </a:xfrm>
          <a:prstGeom prst="rect">
            <a:avLst/>
          </a:prstGeom>
        </p:spPr>
      </p:pic>
      <p:sp>
        <p:nvSpPr>
          <p:cNvPr id="10" name="TextBox 9"/>
          <p:cNvSpPr txBox="1"/>
          <p:nvPr/>
        </p:nvSpPr>
        <p:spPr>
          <a:xfrm>
            <a:off x="685800" y="3352800"/>
            <a:ext cx="703463" cy="307777"/>
          </a:xfrm>
          <a:prstGeom prst="rect">
            <a:avLst/>
          </a:prstGeom>
          <a:solidFill>
            <a:schemeClr val="bg1"/>
          </a:solidFill>
        </p:spPr>
        <p:txBody>
          <a:bodyPr wrap="none" rtlCol="0">
            <a:spAutoFit/>
          </a:bodyPr>
          <a:lstStyle/>
          <a:p>
            <a:pPr algn="ctr"/>
            <a:r>
              <a:rPr lang="en-US" sz="1400" dirty="0" smtClean="0">
                <a:solidFill>
                  <a:srgbClr val="000000"/>
                </a:solidFill>
              </a:rPr>
              <a:t> EOF1</a:t>
            </a:r>
            <a:endParaRPr lang="en-US" sz="1400" dirty="0">
              <a:solidFill>
                <a:srgbClr val="000000"/>
              </a:solidFill>
            </a:endParaRPr>
          </a:p>
        </p:txBody>
      </p:sp>
      <p:sp>
        <p:nvSpPr>
          <p:cNvPr id="11" name="TextBox 10"/>
          <p:cNvSpPr txBox="1"/>
          <p:nvPr/>
        </p:nvSpPr>
        <p:spPr>
          <a:xfrm>
            <a:off x="1224755" y="1295400"/>
            <a:ext cx="1112504" cy="307777"/>
          </a:xfrm>
          <a:prstGeom prst="rect">
            <a:avLst/>
          </a:prstGeom>
          <a:solidFill>
            <a:schemeClr val="bg1"/>
          </a:solidFill>
        </p:spPr>
        <p:txBody>
          <a:bodyPr wrap="none" rtlCol="0">
            <a:spAutoFit/>
          </a:bodyPr>
          <a:lstStyle/>
          <a:p>
            <a:pPr algn="ctr"/>
            <a:r>
              <a:rPr lang="en-US" sz="1400" dirty="0" smtClean="0">
                <a:solidFill>
                  <a:srgbClr val="000000"/>
                </a:solidFill>
              </a:rPr>
              <a:t>LOADINGS</a:t>
            </a:r>
            <a:endParaRPr lang="en-US" sz="1400" dirty="0">
              <a:solidFill>
                <a:srgbClr val="000000"/>
              </a:solidFill>
            </a:endParaRPr>
          </a:p>
        </p:txBody>
      </p:sp>
      <p:sp>
        <p:nvSpPr>
          <p:cNvPr id="12" name="TextBox 11"/>
          <p:cNvSpPr txBox="1"/>
          <p:nvPr/>
        </p:nvSpPr>
        <p:spPr>
          <a:xfrm>
            <a:off x="5306641" y="1371600"/>
            <a:ext cx="993018" cy="307777"/>
          </a:xfrm>
          <a:prstGeom prst="rect">
            <a:avLst/>
          </a:prstGeom>
          <a:solidFill>
            <a:schemeClr val="bg1"/>
          </a:solidFill>
        </p:spPr>
        <p:txBody>
          <a:bodyPr wrap="none" rtlCol="0">
            <a:spAutoFit/>
          </a:bodyPr>
          <a:lstStyle/>
          <a:p>
            <a:pPr algn="ctr"/>
            <a:r>
              <a:rPr lang="en-US" sz="1400" dirty="0" smtClean="0">
                <a:solidFill>
                  <a:srgbClr val="000000"/>
                </a:solidFill>
              </a:rPr>
              <a:t> PC1 10%</a:t>
            </a:r>
            <a:endParaRPr lang="en-US" sz="1400" dirty="0">
              <a:solidFill>
                <a:srgbClr val="000000"/>
              </a:solidFill>
            </a:endParaRPr>
          </a:p>
        </p:txBody>
      </p:sp>
      <p:sp>
        <p:nvSpPr>
          <p:cNvPr id="20" name="Rectangle 19"/>
          <p:cNvSpPr/>
          <p:nvPr/>
        </p:nvSpPr>
        <p:spPr bwMode="auto">
          <a:xfrm>
            <a:off x="762000" y="1749112"/>
            <a:ext cx="838200" cy="1088136"/>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FF0000"/>
              </a:solidFill>
              <a:effectLst/>
              <a:latin typeface="Arial" pitchFamily="-106" charset="0"/>
            </a:endParaRPr>
          </a:p>
        </p:txBody>
      </p:sp>
      <p:sp>
        <p:nvSpPr>
          <p:cNvPr id="23" name="TextBox 22"/>
          <p:cNvSpPr txBox="1"/>
          <p:nvPr/>
        </p:nvSpPr>
        <p:spPr>
          <a:xfrm>
            <a:off x="1752600" y="3882712"/>
            <a:ext cx="1185528" cy="307777"/>
          </a:xfrm>
          <a:prstGeom prst="rect">
            <a:avLst/>
          </a:prstGeom>
          <a:solidFill>
            <a:schemeClr val="bg1"/>
          </a:solidFill>
        </p:spPr>
        <p:txBody>
          <a:bodyPr wrap="none" rtlCol="0">
            <a:spAutoFit/>
          </a:bodyPr>
          <a:lstStyle/>
          <a:p>
            <a:r>
              <a:rPr lang="en-US" sz="1400" b="1" dirty="0" smtClean="0">
                <a:solidFill>
                  <a:srgbClr val="000000"/>
                </a:solidFill>
              </a:rPr>
              <a:t>(a) MADAv1</a:t>
            </a:r>
            <a:endParaRPr lang="en-US" sz="1400" b="1" dirty="0">
              <a:solidFill>
                <a:srgbClr val="000000"/>
              </a:solidFill>
            </a:endParaRPr>
          </a:p>
        </p:txBody>
      </p:sp>
      <p:sp>
        <p:nvSpPr>
          <p:cNvPr id="24" name="TextBox 23"/>
          <p:cNvSpPr txBox="1"/>
          <p:nvPr/>
        </p:nvSpPr>
        <p:spPr>
          <a:xfrm>
            <a:off x="1480018" y="5635312"/>
            <a:ext cx="653582" cy="307777"/>
          </a:xfrm>
          <a:prstGeom prst="rect">
            <a:avLst/>
          </a:prstGeom>
          <a:noFill/>
        </p:spPr>
        <p:txBody>
          <a:bodyPr wrap="none" rtlCol="0">
            <a:spAutoFit/>
          </a:bodyPr>
          <a:lstStyle/>
          <a:p>
            <a:pPr algn="ctr"/>
            <a:r>
              <a:rPr lang="en-US" sz="1400" dirty="0" smtClean="0">
                <a:solidFill>
                  <a:srgbClr val="000000"/>
                </a:solidFill>
              </a:rPr>
              <a:t>EOF1</a:t>
            </a:r>
            <a:endParaRPr lang="en-US" sz="1400" dirty="0">
              <a:solidFill>
                <a:srgbClr val="000000"/>
              </a:solidFill>
            </a:endParaRPr>
          </a:p>
        </p:txBody>
      </p:sp>
      <p:sp>
        <p:nvSpPr>
          <p:cNvPr id="25" name="TextBox 24"/>
          <p:cNvSpPr txBox="1"/>
          <p:nvPr/>
        </p:nvSpPr>
        <p:spPr>
          <a:xfrm>
            <a:off x="3537418" y="5635312"/>
            <a:ext cx="653582" cy="307777"/>
          </a:xfrm>
          <a:prstGeom prst="rect">
            <a:avLst/>
          </a:prstGeom>
          <a:noFill/>
        </p:spPr>
        <p:txBody>
          <a:bodyPr wrap="none" rtlCol="0">
            <a:spAutoFit/>
          </a:bodyPr>
          <a:lstStyle/>
          <a:p>
            <a:pPr algn="ctr"/>
            <a:r>
              <a:rPr lang="en-US" sz="1400" dirty="0" smtClean="0">
                <a:solidFill>
                  <a:srgbClr val="000000"/>
                </a:solidFill>
              </a:rPr>
              <a:t>EOF1</a:t>
            </a:r>
            <a:endParaRPr lang="en-US" sz="1400" dirty="0">
              <a:solidFill>
                <a:srgbClr val="000000"/>
              </a:solidFill>
            </a:endParaRPr>
          </a:p>
        </p:txBody>
      </p:sp>
      <p:sp>
        <p:nvSpPr>
          <p:cNvPr id="26" name="TextBox 25"/>
          <p:cNvSpPr txBox="1"/>
          <p:nvPr/>
        </p:nvSpPr>
        <p:spPr>
          <a:xfrm>
            <a:off x="5594818" y="5635312"/>
            <a:ext cx="653582" cy="307777"/>
          </a:xfrm>
          <a:prstGeom prst="rect">
            <a:avLst/>
          </a:prstGeom>
          <a:noFill/>
        </p:spPr>
        <p:txBody>
          <a:bodyPr wrap="none" rtlCol="0">
            <a:spAutoFit/>
          </a:bodyPr>
          <a:lstStyle/>
          <a:p>
            <a:pPr algn="ctr"/>
            <a:r>
              <a:rPr lang="en-US" sz="1400" dirty="0" smtClean="0">
                <a:solidFill>
                  <a:srgbClr val="000000"/>
                </a:solidFill>
              </a:rPr>
              <a:t>EOF1</a:t>
            </a:r>
            <a:endParaRPr lang="en-US" sz="1400" dirty="0">
              <a:solidFill>
                <a:srgbClr val="000000"/>
              </a:solidFill>
            </a:endParaRPr>
          </a:p>
        </p:txBody>
      </p:sp>
      <p:sp>
        <p:nvSpPr>
          <p:cNvPr id="3" name="TextBox 2"/>
          <p:cNvSpPr txBox="1"/>
          <p:nvPr/>
        </p:nvSpPr>
        <p:spPr>
          <a:xfrm>
            <a:off x="8305800" y="2103120"/>
            <a:ext cx="607859" cy="523220"/>
          </a:xfrm>
          <a:prstGeom prst="rect">
            <a:avLst/>
          </a:prstGeom>
          <a:noFill/>
        </p:spPr>
        <p:txBody>
          <a:bodyPr wrap="none" rtlCol="0">
            <a:spAutoFit/>
          </a:bodyPr>
          <a:lstStyle/>
          <a:p>
            <a:pPr algn="ctr"/>
            <a:r>
              <a:rPr lang="en-US" sz="1400" b="1" dirty="0" smtClean="0">
                <a:solidFill>
                  <a:srgbClr val="800000"/>
                </a:solidFill>
              </a:rPr>
              <a:t>Wet</a:t>
            </a:r>
          </a:p>
          <a:p>
            <a:pPr algn="ctr"/>
            <a:r>
              <a:rPr lang="en-US" sz="1400" b="1" dirty="0" smtClean="0">
                <a:solidFill>
                  <a:srgbClr val="800000"/>
                </a:solidFill>
              </a:rPr>
              <a:t>India</a:t>
            </a:r>
            <a:endParaRPr lang="en-US" sz="1400" b="1" dirty="0">
              <a:solidFill>
                <a:srgbClr val="800000"/>
              </a:solidFill>
            </a:endParaRPr>
          </a:p>
        </p:txBody>
      </p:sp>
      <p:sp>
        <p:nvSpPr>
          <p:cNvPr id="16" name="TextBox 15"/>
          <p:cNvSpPr txBox="1"/>
          <p:nvPr/>
        </p:nvSpPr>
        <p:spPr>
          <a:xfrm>
            <a:off x="8305800" y="2880360"/>
            <a:ext cx="607859" cy="523220"/>
          </a:xfrm>
          <a:prstGeom prst="rect">
            <a:avLst/>
          </a:prstGeom>
          <a:noFill/>
        </p:spPr>
        <p:txBody>
          <a:bodyPr wrap="none" rtlCol="0">
            <a:spAutoFit/>
          </a:bodyPr>
          <a:lstStyle/>
          <a:p>
            <a:pPr algn="ctr"/>
            <a:r>
              <a:rPr lang="en-US" sz="1400" b="1" dirty="0" smtClean="0">
                <a:solidFill>
                  <a:schemeClr val="accent6"/>
                </a:solidFill>
              </a:rPr>
              <a:t>Dry</a:t>
            </a:r>
          </a:p>
          <a:p>
            <a:pPr algn="ctr"/>
            <a:r>
              <a:rPr lang="en-US" sz="1400" b="1" dirty="0" smtClean="0">
                <a:solidFill>
                  <a:schemeClr val="accent6"/>
                </a:solidFill>
              </a:rPr>
              <a:t>India</a:t>
            </a:r>
            <a:endParaRPr lang="en-US" sz="1400" b="1" dirty="0">
              <a:solidFill>
                <a:schemeClr val="accent6"/>
              </a:solidFill>
            </a:endParaRPr>
          </a:p>
        </p:txBody>
      </p:sp>
      <p:cxnSp>
        <p:nvCxnSpPr>
          <p:cNvPr id="7" name="Straight Connector 6"/>
          <p:cNvCxnSpPr/>
          <p:nvPr/>
        </p:nvCxnSpPr>
        <p:spPr bwMode="auto">
          <a:xfrm>
            <a:off x="3505200" y="2761488"/>
            <a:ext cx="4724400" cy="0"/>
          </a:xfrm>
          <a:prstGeom prst="line">
            <a:avLst/>
          </a:prstGeom>
          <a:solidFill>
            <a:schemeClr val="accent1"/>
          </a:solidFill>
          <a:ln w="6350"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341085350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8739" y="304800"/>
            <a:ext cx="7808297" cy="830997"/>
          </a:xfrm>
          <a:prstGeom prst="rect">
            <a:avLst/>
          </a:prstGeom>
          <a:noFill/>
        </p:spPr>
        <p:txBody>
          <a:bodyPr wrap="none" rtlCol="0">
            <a:spAutoFit/>
          </a:bodyPr>
          <a:lstStyle/>
          <a:p>
            <a:pPr algn="ctr"/>
            <a:r>
              <a:rPr lang="en-US" sz="2400" dirty="0" smtClean="0">
                <a:solidFill>
                  <a:srgbClr val="800000"/>
                </a:solidFill>
              </a:rPr>
              <a:t>EOF analysis </a:t>
            </a:r>
            <a:r>
              <a:rPr lang="en-US" sz="2400" dirty="0">
                <a:solidFill>
                  <a:srgbClr val="800000"/>
                </a:solidFill>
              </a:rPr>
              <a:t>i</a:t>
            </a:r>
            <a:r>
              <a:rPr lang="en-US" sz="2400" dirty="0" smtClean="0">
                <a:solidFill>
                  <a:srgbClr val="800000"/>
                </a:solidFill>
              </a:rPr>
              <a:t>ndicates large-scale patterns in MADAv2:</a:t>
            </a:r>
          </a:p>
          <a:p>
            <a:pPr algn="ctr"/>
            <a:r>
              <a:rPr lang="en-US" sz="2400" dirty="0" smtClean="0">
                <a:solidFill>
                  <a:srgbClr val="800000"/>
                </a:solidFill>
              </a:rPr>
              <a:t>EOF1</a:t>
            </a:r>
            <a:r>
              <a:rPr lang="en-US" sz="2400" dirty="0">
                <a:solidFill>
                  <a:srgbClr val="800000"/>
                </a:solidFill>
              </a:rPr>
              <a:t> – </a:t>
            </a:r>
            <a:r>
              <a:rPr lang="en-US" sz="2400" dirty="0" smtClean="0">
                <a:solidFill>
                  <a:srgbClr val="800000"/>
                </a:solidFill>
              </a:rPr>
              <a:t>associations with SST Forcing</a:t>
            </a:r>
            <a:endParaRPr lang="en-US" sz="2400" dirty="0">
              <a:solidFill>
                <a:srgbClr val="800000"/>
              </a:solidFill>
            </a:endParaRPr>
          </a:p>
        </p:txBody>
      </p:sp>
      <p:grpSp>
        <p:nvGrpSpPr>
          <p:cNvPr id="21" name="Group 20"/>
          <p:cNvGrpSpPr/>
          <p:nvPr/>
        </p:nvGrpSpPr>
        <p:grpSpPr>
          <a:xfrm>
            <a:off x="329184" y="1295400"/>
            <a:ext cx="8256636" cy="4949512"/>
            <a:chOff x="329184" y="1375088"/>
            <a:chExt cx="8256636" cy="4949512"/>
          </a:xfrm>
        </p:grpSpPr>
        <p:grpSp>
          <p:nvGrpSpPr>
            <p:cNvPr id="19" name="Group 18"/>
            <p:cNvGrpSpPr/>
            <p:nvPr/>
          </p:nvGrpSpPr>
          <p:grpSpPr>
            <a:xfrm>
              <a:off x="329184" y="1375088"/>
              <a:ext cx="8256636" cy="4949512"/>
              <a:chOff x="329184" y="759023"/>
              <a:chExt cx="8256636" cy="4949512"/>
            </a:xfrm>
          </p:grpSpPr>
          <p:pic>
            <p:nvPicPr>
              <p:cNvPr id="4" name="Picture 3" descr="figure_mada_eof_panels_jfm_1.eps"/>
              <p:cNvPicPr>
                <a:picLocks noChangeAspect="1"/>
              </p:cNvPicPr>
              <p:nvPr/>
            </p:nvPicPr>
            <p:blipFill rotWithShape="1">
              <a:blip r:embed="rId2">
                <a:extLst>
                  <a:ext uri="{28A0092B-C50C-407E-A947-70E740481C1C}">
                    <a14:useLocalDpi xmlns:a14="http://schemas.microsoft.com/office/drawing/2010/main" val="0"/>
                  </a:ext>
                </a:extLst>
              </a:blip>
              <a:srcRect l="3480" r="52780" b="71667"/>
              <a:stretch/>
            </p:blipFill>
            <p:spPr>
              <a:xfrm>
                <a:off x="329184" y="891886"/>
                <a:ext cx="2743200" cy="2384714"/>
              </a:xfrm>
              <a:prstGeom prst="rect">
                <a:avLst/>
              </a:prstGeom>
            </p:spPr>
          </p:pic>
          <p:pic>
            <p:nvPicPr>
              <p:cNvPr id="5" name="Picture 4" descr="figure_mada_eof_panels_jfm_1.eps"/>
              <p:cNvPicPr>
                <a:picLocks noChangeAspect="1"/>
              </p:cNvPicPr>
              <p:nvPr/>
            </p:nvPicPr>
            <p:blipFill rotWithShape="1">
              <a:blip r:embed="rId2">
                <a:extLst>
                  <a:ext uri="{28A0092B-C50C-407E-A947-70E740481C1C}">
                    <a14:useLocalDpi xmlns:a14="http://schemas.microsoft.com/office/drawing/2010/main" val="0"/>
                  </a:ext>
                </a:extLst>
              </a:blip>
              <a:srcRect l="-1" t="32406" r="2827" b="33705"/>
              <a:stretch/>
            </p:blipFill>
            <p:spPr>
              <a:xfrm>
                <a:off x="3048000" y="870591"/>
                <a:ext cx="5303520" cy="2482209"/>
              </a:xfrm>
              <a:prstGeom prst="rect">
                <a:avLst/>
              </a:prstGeom>
            </p:spPr>
          </p:pic>
          <p:pic>
            <p:nvPicPr>
              <p:cNvPr id="6" name="Picture 5" descr="figure_mada_eof_panels_jfm_1.eps"/>
              <p:cNvPicPr>
                <a:picLocks noChangeAspect="1"/>
              </p:cNvPicPr>
              <p:nvPr/>
            </p:nvPicPr>
            <p:blipFill rotWithShape="1">
              <a:blip r:embed="rId2">
                <a:extLst>
                  <a:ext uri="{28A0092B-C50C-407E-A947-70E740481C1C}">
                    <a14:useLocalDpi xmlns:a14="http://schemas.microsoft.com/office/drawing/2010/main" val="0"/>
                  </a:ext>
                </a:extLst>
              </a:blip>
              <a:srcRect l="45728" r="93" b="69630"/>
              <a:stretch/>
            </p:blipFill>
            <p:spPr>
              <a:xfrm>
                <a:off x="381000" y="3479800"/>
                <a:ext cx="2768600" cy="2082800"/>
              </a:xfrm>
              <a:prstGeom prst="rect">
                <a:avLst/>
              </a:prstGeom>
            </p:spPr>
          </p:pic>
          <p:pic>
            <p:nvPicPr>
              <p:cNvPr id="7" name="Picture 6" descr="figure_mada_eof_panels_mam_1.eps"/>
              <p:cNvPicPr>
                <a:picLocks noChangeAspect="1"/>
              </p:cNvPicPr>
              <p:nvPr/>
            </p:nvPicPr>
            <p:blipFill rotWithShape="1">
              <a:blip r:embed="rId3">
                <a:extLst>
                  <a:ext uri="{28A0092B-C50C-407E-A947-70E740481C1C}">
                    <a14:useLocalDpi xmlns:a14="http://schemas.microsoft.com/office/drawing/2010/main" val="0"/>
                  </a:ext>
                </a:extLst>
              </a:blip>
              <a:srcRect l="47221" b="70185"/>
              <a:stretch/>
            </p:blipFill>
            <p:spPr>
              <a:xfrm>
                <a:off x="3172968" y="3479800"/>
                <a:ext cx="2697084" cy="2044700"/>
              </a:xfrm>
              <a:prstGeom prst="rect">
                <a:avLst/>
              </a:prstGeom>
            </p:spPr>
          </p:pic>
          <p:pic>
            <p:nvPicPr>
              <p:cNvPr id="8" name="Picture 7" descr="figure_mada_eof_panels_jja_1.eps"/>
              <p:cNvPicPr>
                <a:picLocks noChangeAspect="1"/>
              </p:cNvPicPr>
              <p:nvPr/>
            </p:nvPicPr>
            <p:blipFill rotWithShape="1">
              <a:blip r:embed="rId4">
                <a:extLst>
                  <a:ext uri="{28A0092B-C50C-407E-A947-70E740481C1C}">
                    <a14:useLocalDpi xmlns:a14="http://schemas.microsoft.com/office/drawing/2010/main" val="0"/>
                  </a:ext>
                </a:extLst>
              </a:blip>
              <a:srcRect l="47221" b="70370"/>
              <a:stretch/>
            </p:blipFill>
            <p:spPr>
              <a:xfrm>
                <a:off x="5888736" y="3479800"/>
                <a:ext cx="2697084" cy="2032000"/>
              </a:xfrm>
              <a:prstGeom prst="rect">
                <a:avLst/>
              </a:prstGeom>
            </p:spPr>
          </p:pic>
          <p:sp>
            <p:nvSpPr>
              <p:cNvPr id="10" name="TextBox 9"/>
              <p:cNvSpPr txBox="1"/>
              <p:nvPr/>
            </p:nvSpPr>
            <p:spPr>
              <a:xfrm>
                <a:off x="685800" y="2816423"/>
                <a:ext cx="703463" cy="307777"/>
              </a:xfrm>
              <a:prstGeom prst="rect">
                <a:avLst/>
              </a:prstGeom>
              <a:solidFill>
                <a:schemeClr val="bg1"/>
              </a:solidFill>
            </p:spPr>
            <p:txBody>
              <a:bodyPr wrap="none" rtlCol="0">
                <a:spAutoFit/>
              </a:bodyPr>
              <a:lstStyle/>
              <a:p>
                <a:pPr algn="ctr"/>
                <a:r>
                  <a:rPr lang="en-US" sz="1400" dirty="0" smtClean="0">
                    <a:solidFill>
                      <a:srgbClr val="000000"/>
                    </a:solidFill>
                  </a:rPr>
                  <a:t> EOF1</a:t>
                </a:r>
                <a:endParaRPr lang="en-US" sz="1400" dirty="0">
                  <a:solidFill>
                    <a:srgbClr val="000000"/>
                  </a:solidFill>
                </a:endParaRPr>
              </a:p>
            </p:txBody>
          </p:sp>
          <p:sp>
            <p:nvSpPr>
              <p:cNvPr id="11" name="TextBox 10"/>
              <p:cNvSpPr txBox="1"/>
              <p:nvPr/>
            </p:nvSpPr>
            <p:spPr>
              <a:xfrm>
                <a:off x="1224755" y="759023"/>
                <a:ext cx="1112504" cy="307777"/>
              </a:xfrm>
              <a:prstGeom prst="rect">
                <a:avLst/>
              </a:prstGeom>
              <a:solidFill>
                <a:schemeClr val="bg1"/>
              </a:solidFill>
            </p:spPr>
            <p:txBody>
              <a:bodyPr wrap="none" rtlCol="0">
                <a:spAutoFit/>
              </a:bodyPr>
              <a:lstStyle/>
              <a:p>
                <a:pPr algn="ctr"/>
                <a:r>
                  <a:rPr lang="en-US" sz="1400" dirty="0" smtClean="0">
                    <a:solidFill>
                      <a:srgbClr val="000000"/>
                    </a:solidFill>
                  </a:rPr>
                  <a:t>LOADINGS</a:t>
                </a:r>
                <a:endParaRPr lang="en-US" sz="1400" dirty="0">
                  <a:solidFill>
                    <a:srgbClr val="000000"/>
                  </a:solidFill>
                </a:endParaRPr>
              </a:p>
            </p:txBody>
          </p:sp>
          <p:sp>
            <p:nvSpPr>
              <p:cNvPr id="12" name="TextBox 11"/>
              <p:cNvSpPr txBox="1"/>
              <p:nvPr/>
            </p:nvSpPr>
            <p:spPr>
              <a:xfrm>
                <a:off x="5306641" y="835223"/>
                <a:ext cx="993018" cy="307777"/>
              </a:xfrm>
              <a:prstGeom prst="rect">
                <a:avLst/>
              </a:prstGeom>
              <a:solidFill>
                <a:schemeClr val="bg1"/>
              </a:solidFill>
            </p:spPr>
            <p:txBody>
              <a:bodyPr wrap="none" rtlCol="0">
                <a:spAutoFit/>
              </a:bodyPr>
              <a:lstStyle/>
              <a:p>
                <a:pPr algn="ctr"/>
                <a:r>
                  <a:rPr lang="en-US" sz="1400" dirty="0" smtClean="0">
                    <a:solidFill>
                      <a:srgbClr val="000000"/>
                    </a:solidFill>
                  </a:rPr>
                  <a:t> PC1 10%</a:t>
                </a:r>
                <a:endParaRPr lang="en-US" sz="1400" dirty="0">
                  <a:solidFill>
                    <a:srgbClr val="000000"/>
                  </a:solidFill>
                </a:endParaRPr>
              </a:p>
            </p:txBody>
          </p:sp>
          <p:sp>
            <p:nvSpPr>
              <p:cNvPr id="13" name="TextBox 12"/>
              <p:cNvSpPr txBox="1"/>
              <p:nvPr/>
            </p:nvSpPr>
            <p:spPr>
              <a:xfrm>
                <a:off x="1325880" y="3349823"/>
                <a:ext cx="1002573" cy="307777"/>
              </a:xfrm>
              <a:prstGeom prst="rect">
                <a:avLst/>
              </a:prstGeom>
              <a:solidFill>
                <a:schemeClr val="bg1"/>
              </a:solidFill>
            </p:spPr>
            <p:txBody>
              <a:bodyPr wrap="none" rtlCol="0">
                <a:spAutoFit/>
              </a:bodyPr>
              <a:lstStyle/>
              <a:p>
                <a:pPr algn="ctr"/>
                <a:r>
                  <a:rPr lang="en-US" sz="1400" dirty="0" smtClean="0">
                    <a:solidFill>
                      <a:srgbClr val="000000"/>
                    </a:solidFill>
                  </a:rPr>
                  <a:t>JFM SSTs</a:t>
                </a:r>
                <a:endParaRPr lang="en-US" sz="1400" dirty="0">
                  <a:solidFill>
                    <a:srgbClr val="000000"/>
                  </a:solidFill>
                </a:endParaRPr>
              </a:p>
            </p:txBody>
          </p:sp>
          <p:sp>
            <p:nvSpPr>
              <p:cNvPr id="14" name="TextBox 13"/>
              <p:cNvSpPr txBox="1"/>
              <p:nvPr/>
            </p:nvSpPr>
            <p:spPr>
              <a:xfrm>
                <a:off x="3986784" y="3349823"/>
                <a:ext cx="1072442" cy="307777"/>
              </a:xfrm>
              <a:prstGeom prst="rect">
                <a:avLst/>
              </a:prstGeom>
              <a:solidFill>
                <a:schemeClr val="bg1"/>
              </a:solidFill>
            </p:spPr>
            <p:txBody>
              <a:bodyPr wrap="none" rtlCol="0">
                <a:spAutoFit/>
              </a:bodyPr>
              <a:lstStyle/>
              <a:p>
                <a:pPr algn="ctr"/>
                <a:r>
                  <a:rPr lang="en-US" sz="1400" dirty="0" smtClean="0">
                    <a:solidFill>
                      <a:srgbClr val="000000"/>
                    </a:solidFill>
                  </a:rPr>
                  <a:t>MAM SSTs</a:t>
                </a:r>
                <a:endParaRPr lang="en-US" sz="1400" dirty="0">
                  <a:solidFill>
                    <a:srgbClr val="000000"/>
                  </a:solidFill>
                </a:endParaRPr>
              </a:p>
            </p:txBody>
          </p:sp>
          <p:sp>
            <p:nvSpPr>
              <p:cNvPr id="15" name="TextBox 14"/>
              <p:cNvSpPr txBox="1"/>
              <p:nvPr/>
            </p:nvSpPr>
            <p:spPr>
              <a:xfrm>
                <a:off x="6753239" y="3349823"/>
                <a:ext cx="942961" cy="307777"/>
              </a:xfrm>
              <a:prstGeom prst="rect">
                <a:avLst/>
              </a:prstGeom>
              <a:solidFill>
                <a:schemeClr val="bg1"/>
              </a:solidFill>
            </p:spPr>
            <p:txBody>
              <a:bodyPr wrap="none" rtlCol="0">
                <a:spAutoFit/>
              </a:bodyPr>
              <a:lstStyle/>
              <a:p>
                <a:pPr algn="ctr"/>
                <a:r>
                  <a:rPr lang="en-US" sz="1400" dirty="0" smtClean="0">
                    <a:solidFill>
                      <a:srgbClr val="000000"/>
                    </a:solidFill>
                  </a:rPr>
                  <a:t>JJA SSTs</a:t>
                </a:r>
                <a:endParaRPr lang="en-US" sz="1400" dirty="0">
                  <a:solidFill>
                    <a:srgbClr val="000000"/>
                  </a:solidFill>
                </a:endParaRPr>
              </a:p>
            </p:txBody>
          </p:sp>
          <p:sp>
            <p:nvSpPr>
              <p:cNvPr id="16" name="TextBox 15"/>
              <p:cNvSpPr txBox="1"/>
              <p:nvPr/>
            </p:nvSpPr>
            <p:spPr>
              <a:xfrm>
                <a:off x="1358493" y="5431536"/>
                <a:ext cx="937351" cy="276999"/>
              </a:xfrm>
              <a:prstGeom prst="rect">
                <a:avLst/>
              </a:prstGeom>
              <a:solidFill>
                <a:schemeClr val="bg1"/>
              </a:solidFill>
            </p:spPr>
            <p:txBody>
              <a:bodyPr wrap="none" rtlCol="0">
                <a:spAutoFit/>
              </a:bodyPr>
              <a:lstStyle/>
              <a:p>
                <a:pPr algn="ctr"/>
                <a:r>
                  <a:rPr lang="en-US" sz="1200" dirty="0" smtClean="0">
                    <a:solidFill>
                      <a:srgbClr val="000000"/>
                    </a:solidFill>
                  </a:rPr>
                  <a:t>Correlation</a:t>
                </a:r>
                <a:endParaRPr lang="en-US" sz="1200" dirty="0">
                  <a:solidFill>
                    <a:srgbClr val="000000"/>
                  </a:solidFill>
                </a:endParaRPr>
              </a:p>
            </p:txBody>
          </p:sp>
          <p:sp>
            <p:nvSpPr>
              <p:cNvPr id="17" name="TextBox 16"/>
              <p:cNvSpPr txBox="1"/>
              <p:nvPr/>
            </p:nvSpPr>
            <p:spPr>
              <a:xfrm>
                <a:off x="4054329" y="5431536"/>
                <a:ext cx="937351" cy="276999"/>
              </a:xfrm>
              <a:prstGeom prst="rect">
                <a:avLst/>
              </a:prstGeom>
              <a:solidFill>
                <a:schemeClr val="bg1"/>
              </a:solidFill>
            </p:spPr>
            <p:txBody>
              <a:bodyPr wrap="none" rtlCol="0">
                <a:spAutoFit/>
              </a:bodyPr>
              <a:lstStyle/>
              <a:p>
                <a:pPr algn="ctr"/>
                <a:r>
                  <a:rPr lang="en-US" sz="1200" dirty="0">
                    <a:solidFill>
                      <a:srgbClr val="000000"/>
                    </a:solidFill>
                  </a:rPr>
                  <a:t>Correlation</a:t>
                </a:r>
              </a:p>
            </p:txBody>
          </p:sp>
          <p:sp>
            <p:nvSpPr>
              <p:cNvPr id="18" name="TextBox 17"/>
              <p:cNvSpPr txBox="1"/>
              <p:nvPr/>
            </p:nvSpPr>
            <p:spPr>
              <a:xfrm>
                <a:off x="6756044" y="5431536"/>
                <a:ext cx="937351" cy="276999"/>
              </a:xfrm>
              <a:prstGeom prst="rect">
                <a:avLst/>
              </a:prstGeom>
              <a:solidFill>
                <a:schemeClr val="bg1"/>
              </a:solidFill>
            </p:spPr>
            <p:txBody>
              <a:bodyPr wrap="none" rtlCol="0">
                <a:spAutoFit/>
              </a:bodyPr>
              <a:lstStyle/>
              <a:p>
                <a:pPr algn="ctr"/>
                <a:r>
                  <a:rPr lang="en-US" sz="1200" dirty="0">
                    <a:solidFill>
                      <a:srgbClr val="000000"/>
                    </a:solidFill>
                  </a:rPr>
                  <a:t>Correlation</a:t>
                </a:r>
              </a:p>
            </p:txBody>
          </p:sp>
        </p:grpSp>
        <p:sp>
          <p:nvSpPr>
            <p:cNvPr id="20" name="Rectangle 19"/>
            <p:cNvSpPr/>
            <p:nvPr/>
          </p:nvSpPr>
          <p:spPr bwMode="auto">
            <a:xfrm>
              <a:off x="762000" y="1828800"/>
              <a:ext cx="838200" cy="1088136"/>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FF0000"/>
                </a:solidFill>
                <a:effectLst/>
                <a:latin typeface="Arial" pitchFamily="-106" charset="0"/>
              </a:endParaRPr>
            </a:p>
          </p:txBody>
        </p:sp>
      </p:grpSp>
      <p:sp>
        <p:nvSpPr>
          <p:cNvPr id="9" name="TextBox 8"/>
          <p:cNvSpPr txBox="1"/>
          <p:nvPr/>
        </p:nvSpPr>
        <p:spPr>
          <a:xfrm>
            <a:off x="2927595" y="6324600"/>
            <a:ext cx="3168405" cy="307777"/>
          </a:xfrm>
          <a:prstGeom prst="rect">
            <a:avLst/>
          </a:prstGeom>
          <a:noFill/>
        </p:spPr>
        <p:txBody>
          <a:bodyPr wrap="none" rtlCol="0">
            <a:spAutoFit/>
          </a:bodyPr>
          <a:lstStyle/>
          <a:p>
            <a:pPr algn="ctr"/>
            <a:r>
              <a:rPr lang="en-US" sz="1400" dirty="0" smtClean="0">
                <a:solidFill>
                  <a:schemeClr val="tx1"/>
                </a:solidFill>
              </a:rPr>
              <a:t>Figures courtesy of Kevin </a:t>
            </a:r>
            <a:r>
              <a:rPr lang="en-US" sz="1400" dirty="0" err="1" smtClean="0">
                <a:solidFill>
                  <a:schemeClr val="tx1"/>
                </a:solidFill>
              </a:rPr>
              <a:t>Anchukaitis</a:t>
            </a:r>
            <a:endParaRPr lang="en-US" sz="1400" dirty="0">
              <a:solidFill>
                <a:schemeClr val="tx1"/>
              </a:solidFill>
            </a:endParaRPr>
          </a:p>
        </p:txBody>
      </p:sp>
      <p:grpSp>
        <p:nvGrpSpPr>
          <p:cNvPr id="26" name="Group 25"/>
          <p:cNvGrpSpPr/>
          <p:nvPr/>
        </p:nvGrpSpPr>
        <p:grpSpPr>
          <a:xfrm>
            <a:off x="1783080" y="5312664"/>
            <a:ext cx="5458968" cy="326136"/>
            <a:chOff x="1783080" y="5312664"/>
            <a:chExt cx="5458968" cy="326136"/>
          </a:xfrm>
        </p:grpSpPr>
        <p:cxnSp>
          <p:nvCxnSpPr>
            <p:cNvPr id="22" name="Straight Arrow Connector 21"/>
            <p:cNvCxnSpPr/>
            <p:nvPr/>
          </p:nvCxnSpPr>
          <p:spPr bwMode="auto">
            <a:xfrm>
              <a:off x="1783080" y="5638800"/>
              <a:ext cx="5458968" cy="0"/>
            </a:xfrm>
            <a:prstGeom prst="straightConnector1">
              <a:avLst/>
            </a:prstGeom>
            <a:solidFill>
              <a:schemeClr val="accent1"/>
            </a:solidFill>
            <a:ln w="38100" cap="flat" cmpd="sng" algn="ctr">
              <a:solidFill>
                <a:schemeClr val="tx1"/>
              </a:solidFill>
              <a:prstDash val="solid"/>
              <a:round/>
              <a:headEnd type="stealth" w="lg" len="lg"/>
              <a:tailEnd type="stealth" w="lg" len="lg"/>
            </a:ln>
            <a:effectLst/>
          </p:spPr>
        </p:cxnSp>
        <p:grpSp>
          <p:nvGrpSpPr>
            <p:cNvPr id="25" name="Group 24"/>
            <p:cNvGrpSpPr/>
            <p:nvPr/>
          </p:nvGrpSpPr>
          <p:grpSpPr>
            <a:xfrm>
              <a:off x="2030517" y="5312664"/>
              <a:ext cx="4903542" cy="307777"/>
              <a:chOff x="2030517" y="5340167"/>
              <a:chExt cx="4903542" cy="307777"/>
            </a:xfrm>
          </p:grpSpPr>
          <p:sp>
            <p:nvSpPr>
              <p:cNvPr id="23" name="TextBox 22"/>
              <p:cNvSpPr txBox="1"/>
              <p:nvPr/>
            </p:nvSpPr>
            <p:spPr>
              <a:xfrm>
                <a:off x="2030517" y="5340167"/>
                <a:ext cx="941283" cy="307777"/>
              </a:xfrm>
              <a:prstGeom prst="rect">
                <a:avLst/>
              </a:prstGeom>
              <a:solidFill>
                <a:schemeClr val="bg1">
                  <a:alpha val="50000"/>
                </a:schemeClr>
              </a:solidFill>
            </p:spPr>
            <p:txBody>
              <a:bodyPr wrap="none" rtlCol="0">
                <a:spAutoFit/>
              </a:bodyPr>
              <a:lstStyle/>
              <a:p>
                <a:pPr algn="ctr"/>
                <a:r>
                  <a:rPr lang="en-US" sz="1400" b="1" dirty="0" smtClean="0"/>
                  <a:t>Stronger</a:t>
                </a:r>
                <a:endParaRPr lang="en-US" sz="1400" b="1" dirty="0"/>
              </a:p>
            </p:txBody>
          </p:sp>
          <p:sp>
            <p:nvSpPr>
              <p:cNvPr id="24" name="TextBox 23"/>
              <p:cNvSpPr txBox="1"/>
              <p:nvPr/>
            </p:nvSpPr>
            <p:spPr>
              <a:xfrm>
                <a:off x="6108192" y="5340167"/>
                <a:ext cx="825867" cy="307777"/>
              </a:xfrm>
              <a:prstGeom prst="rect">
                <a:avLst/>
              </a:prstGeom>
              <a:solidFill>
                <a:schemeClr val="bg1">
                  <a:alpha val="50000"/>
                </a:schemeClr>
              </a:solidFill>
            </p:spPr>
            <p:txBody>
              <a:bodyPr wrap="none" rtlCol="0">
                <a:spAutoFit/>
              </a:bodyPr>
              <a:lstStyle/>
              <a:p>
                <a:pPr algn="ctr"/>
                <a:r>
                  <a:rPr lang="en-US" sz="1400" b="1" dirty="0" smtClean="0"/>
                  <a:t>Weaker</a:t>
                </a:r>
                <a:endParaRPr lang="en-US" sz="1400" b="1" dirty="0"/>
              </a:p>
            </p:txBody>
          </p:sp>
        </p:grpSp>
      </p:grpSp>
      <p:sp>
        <p:nvSpPr>
          <p:cNvPr id="27" name="TextBox 26"/>
          <p:cNvSpPr txBox="1"/>
          <p:nvPr/>
        </p:nvSpPr>
        <p:spPr>
          <a:xfrm>
            <a:off x="8305800" y="2103120"/>
            <a:ext cx="607859" cy="523220"/>
          </a:xfrm>
          <a:prstGeom prst="rect">
            <a:avLst/>
          </a:prstGeom>
          <a:noFill/>
        </p:spPr>
        <p:txBody>
          <a:bodyPr wrap="none" rtlCol="0">
            <a:spAutoFit/>
          </a:bodyPr>
          <a:lstStyle/>
          <a:p>
            <a:pPr algn="ctr"/>
            <a:r>
              <a:rPr lang="en-US" sz="1400" b="1" dirty="0" smtClean="0">
                <a:solidFill>
                  <a:srgbClr val="800000"/>
                </a:solidFill>
              </a:rPr>
              <a:t>Wet</a:t>
            </a:r>
          </a:p>
          <a:p>
            <a:pPr algn="ctr"/>
            <a:r>
              <a:rPr lang="en-US" sz="1400" b="1" dirty="0" smtClean="0">
                <a:solidFill>
                  <a:srgbClr val="800000"/>
                </a:solidFill>
              </a:rPr>
              <a:t>India</a:t>
            </a:r>
            <a:endParaRPr lang="en-US" sz="1400" b="1" dirty="0">
              <a:solidFill>
                <a:srgbClr val="800000"/>
              </a:solidFill>
            </a:endParaRPr>
          </a:p>
        </p:txBody>
      </p:sp>
      <p:sp>
        <p:nvSpPr>
          <p:cNvPr id="28" name="TextBox 27"/>
          <p:cNvSpPr txBox="1"/>
          <p:nvPr/>
        </p:nvSpPr>
        <p:spPr>
          <a:xfrm>
            <a:off x="8305800" y="2880360"/>
            <a:ext cx="607859" cy="523220"/>
          </a:xfrm>
          <a:prstGeom prst="rect">
            <a:avLst/>
          </a:prstGeom>
          <a:noFill/>
        </p:spPr>
        <p:txBody>
          <a:bodyPr wrap="none" rtlCol="0">
            <a:spAutoFit/>
          </a:bodyPr>
          <a:lstStyle/>
          <a:p>
            <a:pPr algn="ctr"/>
            <a:r>
              <a:rPr lang="en-US" sz="1400" b="1" dirty="0" smtClean="0">
                <a:solidFill>
                  <a:schemeClr val="accent6"/>
                </a:solidFill>
              </a:rPr>
              <a:t>Dry</a:t>
            </a:r>
          </a:p>
          <a:p>
            <a:pPr algn="ctr"/>
            <a:r>
              <a:rPr lang="en-US" sz="1400" b="1" dirty="0" smtClean="0">
                <a:solidFill>
                  <a:schemeClr val="accent6"/>
                </a:solidFill>
              </a:rPr>
              <a:t>India</a:t>
            </a:r>
            <a:endParaRPr lang="en-US" sz="1400" b="1" dirty="0">
              <a:solidFill>
                <a:schemeClr val="accent6"/>
              </a:solidFill>
            </a:endParaRPr>
          </a:p>
        </p:txBody>
      </p:sp>
      <p:cxnSp>
        <p:nvCxnSpPr>
          <p:cNvPr id="29" name="Straight Connector 28"/>
          <p:cNvCxnSpPr/>
          <p:nvPr/>
        </p:nvCxnSpPr>
        <p:spPr bwMode="auto">
          <a:xfrm>
            <a:off x="3505200" y="2761488"/>
            <a:ext cx="4724400" cy="0"/>
          </a:xfrm>
          <a:prstGeom prst="line">
            <a:avLst/>
          </a:prstGeom>
          <a:solidFill>
            <a:schemeClr val="accent1"/>
          </a:solidFill>
          <a:ln w="6350"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30947197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figure_mada_eof_panels_jja_5.eps"/>
          <p:cNvPicPr>
            <a:picLocks noChangeAspect="1"/>
          </p:cNvPicPr>
          <p:nvPr/>
        </p:nvPicPr>
        <p:blipFill rotWithShape="1">
          <a:blip r:embed="rId2">
            <a:extLst>
              <a:ext uri="{28A0092B-C50C-407E-A947-70E740481C1C}">
                <a14:useLocalDpi xmlns:a14="http://schemas.microsoft.com/office/drawing/2010/main" val="0"/>
              </a:ext>
            </a:extLst>
          </a:blip>
          <a:srcRect l="46723" b="70000"/>
          <a:stretch/>
        </p:blipFill>
        <p:spPr>
          <a:xfrm>
            <a:off x="5863336" y="4019665"/>
            <a:ext cx="2722484" cy="2057400"/>
          </a:xfrm>
          <a:prstGeom prst="rect">
            <a:avLst/>
          </a:prstGeom>
        </p:spPr>
      </p:pic>
      <p:pic>
        <p:nvPicPr>
          <p:cNvPr id="11" name="Picture 10" descr="figure_mada_eof_panels_mam_5.eps"/>
          <p:cNvPicPr>
            <a:picLocks noChangeAspect="1"/>
          </p:cNvPicPr>
          <p:nvPr/>
        </p:nvPicPr>
        <p:blipFill rotWithShape="1">
          <a:blip r:embed="rId3">
            <a:extLst>
              <a:ext uri="{28A0092B-C50C-407E-A947-70E740481C1C}">
                <a14:useLocalDpi xmlns:a14="http://schemas.microsoft.com/office/drawing/2010/main" val="0"/>
              </a:ext>
            </a:extLst>
          </a:blip>
          <a:srcRect l="46723" b="69815"/>
          <a:stretch/>
        </p:blipFill>
        <p:spPr>
          <a:xfrm>
            <a:off x="3147568" y="4019665"/>
            <a:ext cx="2722484" cy="2070100"/>
          </a:xfrm>
          <a:prstGeom prst="rect">
            <a:avLst/>
          </a:prstGeom>
        </p:spPr>
      </p:pic>
      <p:pic>
        <p:nvPicPr>
          <p:cNvPr id="9" name="Picture 8" descr="figure_mada_eof_panels_jfm_5.eps"/>
          <p:cNvPicPr>
            <a:picLocks noChangeAspect="1"/>
          </p:cNvPicPr>
          <p:nvPr/>
        </p:nvPicPr>
        <p:blipFill rotWithShape="1">
          <a:blip r:embed="rId4">
            <a:extLst>
              <a:ext uri="{28A0092B-C50C-407E-A947-70E740481C1C}">
                <a14:useLocalDpi xmlns:a14="http://schemas.microsoft.com/office/drawing/2010/main" val="0"/>
              </a:ext>
            </a:extLst>
          </a:blip>
          <a:srcRect l="46724" r="91" b="70926"/>
          <a:stretch/>
        </p:blipFill>
        <p:spPr>
          <a:xfrm>
            <a:off x="431800" y="4023729"/>
            <a:ext cx="2717800" cy="1993900"/>
          </a:xfrm>
          <a:prstGeom prst="rect">
            <a:avLst/>
          </a:prstGeom>
        </p:spPr>
      </p:pic>
      <p:pic>
        <p:nvPicPr>
          <p:cNvPr id="2" name="Picture 1" descr="figure_mada_eof_panels_jfm_5.eps"/>
          <p:cNvPicPr>
            <a:picLocks noChangeAspect="1"/>
          </p:cNvPicPr>
          <p:nvPr/>
        </p:nvPicPr>
        <p:blipFill rotWithShape="1">
          <a:blip r:embed="rId4">
            <a:extLst>
              <a:ext uri="{28A0092B-C50C-407E-A947-70E740481C1C}">
                <a14:useLocalDpi xmlns:a14="http://schemas.microsoft.com/office/drawing/2010/main" val="0"/>
              </a:ext>
            </a:extLst>
          </a:blip>
          <a:srcRect l="2734" r="54022" b="70926"/>
          <a:stretch/>
        </p:blipFill>
        <p:spPr>
          <a:xfrm>
            <a:off x="283464" y="1435977"/>
            <a:ext cx="2705811" cy="2441448"/>
          </a:xfrm>
          <a:prstGeom prst="rect">
            <a:avLst/>
          </a:prstGeom>
        </p:spPr>
      </p:pic>
      <p:pic>
        <p:nvPicPr>
          <p:cNvPr id="13" name="Picture 12" descr="figure_mada_eof_panels_mam_5.eps"/>
          <p:cNvPicPr>
            <a:picLocks/>
          </p:cNvPicPr>
          <p:nvPr/>
        </p:nvPicPr>
        <p:blipFill rotWithShape="1">
          <a:blip r:embed="rId3">
            <a:extLst>
              <a:ext uri="{28A0092B-C50C-407E-A947-70E740481C1C}">
                <a14:useLocalDpi xmlns:a14="http://schemas.microsoft.com/office/drawing/2010/main" val="0"/>
              </a:ext>
            </a:extLst>
          </a:blip>
          <a:srcRect t="32963" b="33148"/>
          <a:stretch/>
        </p:blipFill>
        <p:spPr>
          <a:xfrm>
            <a:off x="3044952" y="1454265"/>
            <a:ext cx="5458968" cy="2471952"/>
          </a:xfrm>
          <a:prstGeom prst="rect">
            <a:avLst/>
          </a:prstGeom>
        </p:spPr>
      </p:pic>
      <p:sp>
        <p:nvSpPr>
          <p:cNvPr id="14" name="TextBox 13"/>
          <p:cNvSpPr txBox="1"/>
          <p:nvPr/>
        </p:nvSpPr>
        <p:spPr>
          <a:xfrm>
            <a:off x="685800" y="3356288"/>
            <a:ext cx="703463" cy="307777"/>
          </a:xfrm>
          <a:prstGeom prst="rect">
            <a:avLst/>
          </a:prstGeom>
          <a:solidFill>
            <a:schemeClr val="bg1"/>
          </a:solidFill>
        </p:spPr>
        <p:txBody>
          <a:bodyPr wrap="none" rtlCol="0">
            <a:spAutoFit/>
          </a:bodyPr>
          <a:lstStyle/>
          <a:p>
            <a:pPr algn="ctr"/>
            <a:r>
              <a:rPr lang="en-US" sz="1400" dirty="0" smtClean="0">
                <a:solidFill>
                  <a:srgbClr val="000000"/>
                </a:solidFill>
              </a:rPr>
              <a:t> EOF5</a:t>
            </a:r>
            <a:endParaRPr lang="en-US" sz="1400" dirty="0">
              <a:solidFill>
                <a:srgbClr val="000000"/>
              </a:solidFill>
            </a:endParaRPr>
          </a:p>
        </p:txBody>
      </p:sp>
      <p:sp>
        <p:nvSpPr>
          <p:cNvPr id="15" name="TextBox 14"/>
          <p:cNvSpPr txBox="1"/>
          <p:nvPr/>
        </p:nvSpPr>
        <p:spPr>
          <a:xfrm>
            <a:off x="5281701" y="1375088"/>
            <a:ext cx="1042899" cy="307777"/>
          </a:xfrm>
          <a:prstGeom prst="rect">
            <a:avLst/>
          </a:prstGeom>
          <a:solidFill>
            <a:schemeClr val="bg1"/>
          </a:solidFill>
        </p:spPr>
        <p:txBody>
          <a:bodyPr wrap="none" rtlCol="0">
            <a:spAutoFit/>
          </a:bodyPr>
          <a:lstStyle/>
          <a:p>
            <a:pPr algn="ctr"/>
            <a:r>
              <a:rPr lang="en-US" sz="1400" dirty="0" smtClean="0">
                <a:solidFill>
                  <a:srgbClr val="000000"/>
                </a:solidFill>
              </a:rPr>
              <a:t> PC5 3.4%</a:t>
            </a:r>
            <a:endParaRPr lang="en-US" sz="1400" dirty="0">
              <a:solidFill>
                <a:srgbClr val="000000"/>
              </a:solidFill>
            </a:endParaRPr>
          </a:p>
        </p:txBody>
      </p:sp>
      <p:sp>
        <p:nvSpPr>
          <p:cNvPr id="16" name="TextBox 15"/>
          <p:cNvSpPr txBox="1"/>
          <p:nvPr/>
        </p:nvSpPr>
        <p:spPr>
          <a:xfrm>
            <a:off x="1224755" y="1298888"/>
            <a:ext cx="1112504" cy="307777"/>
          </a:xfrm>
          <a:prstGeom prst="rect">
            <a:avLst/>
          </a:prstGeom>
          <a:solidFill>
            <a:schemeClr val="bg1"/>
          </a:solidFill>
        </p:spPr>
        <p:txBody>
          <a:bodyPr wrap="none" rtlCol="0">
            <a:spAutoFit/>
          </a:bodyPr>
          <a:lstStyle/>
          <a:p>
            <a:pPr algn="ctr"/>
            <a:r>
              <a:rPr lang="en-US" sz="1400" dirty="0" smtClean="0">
                <a:solidFill>
                  <a:srgbClr val="000000"/>
                </a:solidFill>
              </a:rPr>
              <a:t>LOADINGS</a:t>
            </a:r>
            <a:endParaRPr lang="en-US" sz="1400" dirty="0">
              <a:solidFill>
                <a:srgbClr val="000000"/>
              </a:solidFill>
            </a:endParaRPr>
          </a:p>
        </p:txBody>
      </p:sp>
      <p:sp>
        <p:nvSpPr>
          <p:cNvPr id="17" name="TextBox 16"/>
          <p:cNvSpPr txBox="1"/>
          <p:nvPr/>
        </p:nvSpPr>
        <p:spPr>
          <a:xfrm>
            <a:off x="1325880" y="3889688"/>
            <a:ext cx="1002573" cy="307777"/>
          </a:xfrm>
          <a:prstGeom prst="rect">
            <a:avLst/>
          </a:prstGeom>
          <a:solidFill>
            <a:schemeClr val="bg1"/>
          </a:solidFill>
        </p:spPr>
        <p:txBody>
          <a:bodyPr wrap="none" rtlCol="0">
            <a:spAutoFit/>
          </a:bodyPr>
          <a:lstStyle/>
          <a:p>
            <a:pPr algn="ctr"/>
            <a:r>
              <a:rPr lang="en-US" sz="1400" dirty="0" smtClean="0">
                <a:solidFill>
                  <a:srgbClr val="000000"/>
                </a:solidFill>
              </a:rPr>
              <a:t>JFM SSTs</a:t>
            </a:r>
            <a:endParaRPr lang="en-US" sz="1400" dirty="0">
              <a:solidFill>
                <a:srgbClr val="000000"/>
              </a:solidFill>
            </a:endParaRPr>
          </a:p>
        </p:txBody>
      </p:sp>
      <p:sp>
        <p:nvSpPr>
          <p:cNvPr id="18" name="TextBox 17"/>
          <p:cNvSpPr txBox="1"/>
          <p:nvPr/>
        </p:nvSpPr>
        <p:spPr>
          <a:xfrm>
            <a:off x="3986784" y="3889688"/>
            <a:ext cx="1072442" cy="307777"/>
          </a:xfrm>
          <a:prstGeom prst="rect">
            <a:avLst/>
          </a:prstGeom>
          <a:solidFill>
            <a:schemeClr val="bg1"/>
          </a:solidFill>
        </p:spPr>
        <p:txBody>
          <a:bodyPr wrap="none" rtlCol="0">
            <a:spAutoFit/>
          </a:bodyPr>
          <a:lstStyle/>
          <a:p>
            <a:pPr algn="ctr"/>
            <a:r>
              <a:rPr lang="en-US" sz="1400" dirty="0" smtClean="0">
                <a:solidFill>
                  <a:srgbClr val="000000"/>
                </a:solidFill>
              </a:rPr>
              <a:t>MAM SSTs</a:t>
            </a:r>
            <a:endParaRPr lang="en-US" sz="1400" dirty="0">
              <a:solidFill>
                <a:srgbClr val="000000"/>
              </a:solidFill>
            </a:endParaRPr>
          </a:p>
        </p:txBody>
      </p:sp>
      <p:sp>
        <p:nvSpPr>
          <p:cNvPr id="19" name="TextBox 18"/>
          <p:cNvSpPr txBox="1"/>
          <p:nvPr/>
        </p:nvSpPr>
        <p:spPr>
          <a:xfrm>
            <a:off x="6753239" y="3889688"/>
            <a:ext cx="942961" cy="307777"/>
          </a:xfrm>
          <a:prstGeom prst="rect">
            <a:avLst/>
          </a:prstGeom>
          <a:solidFill>
            <a:schemeClr val="bg1"/>
          </a:solidFill>
        </p:spPr>
        <p:txBody>
          <a:bodyPr wrap="none" rtlCol="0">
            <a:spAutoFit/>
          </a:bodyPr>
          <a:lstStyle/>
          <a:p>
            <a:pPr algn="ctr"/>
            <a:r>
              <a:rPr lang="en-US" sz="1400" dirty="0" smtClean="0">
                <a:solidFill>
                  <a:srgbClr val="000000"/>
                </a:solidFill>
              </a:rPr>
              <a:t>JJA SSTs</a:t>
            </a:r>
            <a:endParaRPr lang="en-US" sz="1400" dirty="0">
              <a:solidFill>
                <a:srgbClr val="000000"/>
              </a:solidFill>
            </a:endParaRPr>
          </a:p>
        </p:txBody>
      </p:sp>
      <p:sp>
        <p:nvSpPr>
          <p:cNvPr id="20" name="TextBox 19"/>
          <p:cNvSpPr txBox="1"/>
          <p:nvPr/>
        </p:nvSpPr>
        <p:spPr>
          <a:xfrm>
            <a:off x="1358493" y="5971401"/>
            <a:ext cx="937351" cy="276999"/>
          </a:xfrm>
          <a:prstGeom prst="rect">
            <a:avLst/>
          </a:prstGeom>
          <a:solidFill>
            <a:schemeClr val="bg1"/>
          </a:solidFill>
        </p:spPr>
        <p:txBody>
          <a:bodyPr wrap="none" rtlCol="0">
            <a:spAutoFit/>
          </a:bodyPr>
          <a:lstStyle/>
          <a:p>
            <a:pPr algn="ctr"/>
            <a:r>
              <a:rPr lang="en-US" sz="1200" dirty="0" smtClean="0">
                <a:solidFill>
                  <a:srgbClr val="000000"/>
                </a:solidFill>
              </a:rPr>
              <a:t>Correlation</a:t>
            </a:r>
            <a:endParaRPr lang="en-US" sz="1200" dirty="0">
              <a:solidFill>
                <a:srgbClr val="000000"/>
              </a:solidFill>
            </a:endParaRPr>
          </a:p>
        </p:txBody>
      </p:sp>
      <p:sp>
        <p:nvSpPr>
          <p:cNvPr id="21" name="TextBox 20"/>
          <p:cNvSpPr txBox="1"/>
          <p:nvPr/>
        </p:nvSpPr>
        <p:spPr>
          <a:xfrm>
            <a:off x="4054329" y="5971401"/>
            <a:ext cx="937351" cy="276999"/>
          </a:xfrm>
          <a:prstGeom prst="rect">
            <a:avLst/>
          </a:prstGeom>
          <a:solidFill>
            <a:schemeClr val="bg1"/>
          </a:solidFill>
        </p:spPr>
        <p:txBody>
          <a:bodyPr wrap="none" rtlCol="0">
            <a:spAutoFit/>
          </a:bodyPr>
          <a:lstStyle/>
          <a:p>
            <a:pPr algn="ctr"/>
            <a:r>
              <a:rPr lang="en-US" sz="1200" dirty="0">
                <a:solidFill>
                  <a:srgbClr val="000000"/>
                </a:solidFill>
              </a:rPr>
              <a:t>Correlation</a:t>
            </a:r>
          </a:p>
        </p:txBody>
      </p:sp>
      <p:sp>
        <p:nvSpPr>
          <p:cNvPr id="22" name="TextBox 21"/>
          <p:cNvSpPr txBox="1"/>
          <p:nvPr/>
        </p:nvSpPr>
        <p:spPr>
          <a:xfrm>
            <a:off x="6756044" y="5971401"/>
            <a:ext cx="937351" cy="276999"/>
          </a:xfrm>
          <a:prstGeom prst="rect">
            <a:avLst/>
          </a:prstGeom>
          <a:solidFill>
            <a:schemeClr val="bg1"/>
          </a:solidFill>
        </p:spPr>
        <p:txBody>
          <a:bodyPr wrap="none" rtlCol="0">
            <a:spAutoFit/>
          </a:bodyPr>
          <a:lstStyle/>
          <a:p>
            <a:pPr algn="ctr"/>
            <a:r>
              <a:rPr lang="en-US" sz="1200" dirty="0">
                <a:solidFill>
                  <a:srgbClr val="000000"/>
                </a:solidFill>
              </a:rPr>
              <a:t>Correlation</a:t>
            </a:r>
          </a:p>
        </p:txBody>
      </p:sp>
      <p:sp>
        <p:nvSpPr>
          <p:cNvPr id="24" name="TextBox 23"/>
          <p:cNvSpPr txBox="1"/>
          <p:nvPr/>
        </p:nvSpPr>
        <p:spPr>
          <a:xfrm>
            <a:off x="688739" y="301752"/>
            <a:ext cx="7808297" cy="830997"/>
          </a:xfrm>
          <a:prstGeom prst="rect">
            <a:avLst/>
          </a:prstGeom>
          <a:noFill/>
        </p:spPr>
        <p:txBody>
          <a:bodyPr wrap="none" rtlCol="0">
            <a:spAutoFit/>
          </a:bodyPr>
          <a:lstStyle/>
          <a:p>
            <a:pPr algn="ctr"/>
            <a:r>
              <a:rPr lang="en-US" sz="2400" dirty="0">
                <a:solidFill>
                  <a:srgbClr val="800000"/>
                </a:solidFill>
              </a:rPr>
              <a:t>EOF analysis indicates large-scale patterns in MADAv2:</a:t>
            </a:r>
          </a:p>
          <a:p>
            <a:pPr algn="ctr"/>
            <a:r>
              <a:rPr lang="en-US" sz="2400" dirty="0" smtClean="0">
                <a:solidFill>
                  <a:srgbClr val="800000"/>
                </a:solidFill>
              </a:rPr>
              <a:t>EOF5 </a:t>
            </a:r>
            <a:r>
              <a:rPr lang="en-US" sz="2400" dirty="0">
                <a:solidFill>
                  <a:srgbClr val="800000"/>
                </a:solidFill>
              </a:rPr>
              <a:t>– associations with SST Forcing</a:t>
            </a:r>
          </a:p>
        </p:txBody>
      </p:sp>
      <p:sp>
        <p:nvSpPr>
          <p:cNvPr id="3" name="Rectangle 2"/>
          <p:cNvSpPr/>
          <p:nvPr/>
        </p:nvSpPr>
        <p:spPr bwMode="auto">
          <a:xfrm>
            <a:off x="1447800" y="1905000"/>
            <a:ext cx="838200" cy="1676400"/>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FF0000"/>
              </a:solidFill>
              <a:effectLst/>
              <a:latin typeface="Arial" pitchFamily="-106" charset="0"/>
            </a:endParaRPr>
          </a:p>
        </p:txBody>
      </p:sp>
      <p:sp>
        <p:nvSpPr>
          <p:cNvPr id="23" name="TextBox 22"/>
          <p:cNvSpPr txBox="1"/>
          <p:nvPr/>
        </p:nvSpPr>
        <p:spPr>
          <a:xfrm>
            <a:off x="2927595" y="6324600"/>
            <a:ext cx="3168405" cy="307777"/>
          </a:xfrm>
          <a:prstGeom prst="rect">
            <a:avLst/>
          </a:prstGeom>
          <a:noFill/>
        </p:spPr>
        <p:txBody>
          <a:bodyPr wrap="none" rtlCol="0">
            <a:spAutoFit/>
          </a:bodyPr>
          <a:lstStyle/>
          <a:p>
            <a:pPr algn="ctr"/>
            <a:r>
              <a:rPr lang="en-US" sz="1400" dirty="0" smtClean="0">
                <a:solidFill>
                  <a:schemeClr val="tx1"/>
                </a:solidFill>
              </a:rPr>
              <a:t>Figures courtesy of Kevin </a:t>
            </a:r>
            <a:r>
              <a:rPr lang="en-US" sz="1400" dirty="0" err="1" smtClean="0">
                <a:solidFill>
                  <a:schemeClr val="tx1"/>
                </a:solidFill>
              </a:rPr>
              <a:t>Anchukaitis</a:t>
            </a:r>
            <a:endParaRPr lang="en-US" sz="1400" dirty="0">
              <a:solidFill>
                <a:schemeClr val="tx1"/>
              </a:solidFill>
            </a:endParaRPr>
          </a:p>
        </p:txBody>
      </p:sp>
      <p:grpSp>
        <p:nvGrpSpPr>
          <p:cNvPr id="5" name="Group 4"/>
          <p:cNvGrpSpPr/>
          <p:nvPr/>
        </p:nvGrpSpPr>
        <p:grpSpPr>
          <a:xfrm>
            <a:off x="1783080" y="5312664"/>
            <a:ext cx="5458968" cy="326136"/>
            <a:chOff x="1783080" y="5312664"/>
            <a:chExt cx="5458968" cy="326136"/>
          </a:xfrm>
        </p:grpSpPr>
        <p:cxnSp>
          <p:nvCxnSpPr>
            <p:cNvPr id="27" name="Straight Arrow Connector 26"/>
            <p:cNvCxnSpPr/>
            <p:nvPr/>
          </p:nvCxnSpPr>
          <p:spPr bwMode="auto">
            <a:xfrm>
              <a:off x="1783080" y="5638800"/>
              <a:ext cx="5458968" cy="0"/>
            </a:xfrm>
            <a:prstGeom prst="straightConnector1">
              <a:avLst/>
            </a:prstGeom>
            <a:solidFill>
              <a:schemeClr val="accent1"/>
            </a:solidFill>
            <a:ln w="38100" cap="flat" cmpd="sng" algn="ctr">
              <a:solidFill>
                <a:schemeClr val="tx1"/>
              </a:solidFill>
              <a:prstDash val="solid"/>
              <a:round/>
              <a:headEnd type="stealth" w="lg" len="lg"/>
              <a:tailEnd type="stealth" w="lg" len="lg"/>
            </a:ln>
            <a:effectLst/>
          </p:spPr>
        </p:cxnSp>
        <p:grpSp>
          <p:nvGrpSpPr>
            <p:cNvPr id="4" name="Group 3"/>
            <p:cNvGrpSpPr/>
            <p:nvPr/>
          </p:nvGrpSpPr>
          <p:grpSpPr>
            <a:xfrm>
              <a:off x="2088225" y="5312664"/>
              <a:ext cx="4888098" cy="307777"/>
              <a:chOff x="2088225" y="5340167"/>
              <a:chExt cx="4888098" cy="307777"/>
            </a:xfrm>
          </p:grpSpPr>
          <p:sp>
            <p:nvSpPr>
              <p:cNvPr id="28" name="TextBox 27"/>
              <p:cNvSpPr txBox="1"/>
              <p:nvPr/>
            </p:nvSpPr>
            <p:spPr>
              <a:xfrm>
                <a:off x="2088225" y="5340167"/>
                <a:ext cx="825867" cy="307777"/>
              </a:xfrm>
              <a:prstGeom prst="rect">
                <a:avLst/>
              </a:prstGeom>
              <a:solidFill>
                <a:schemeClr val="bg1">
                  <a:alpha val="50000"/>
                </a:schemeClr>
              </a:solidFill>
            </p:spPr>
            <p:txBody>
              <a:bodyPr wrap="none" rtlCol="0">
                <a:spAutoFit/>
              </a:bodyPr>
              <a:lstStyle/>
              <a:p>
                <a:pPr algn="ctr"/>
                <a:r>
                  <a:rPr lang="en-US" sz="1400" b="1" dirty="0" smtClean="0"/>
                  <a:t>Weaker</a:t>
                </a:r>
                <a:endParaRPr lang="en-US" sz="1400" b="1" dirty="0"/>
              </a:p>
            </p:txBody>
          </p:sp>
          <p:sp>
            <p:nvSpPr>
              <p:cNvPr id="29" name="TextBox 28"/>
              <p:cNvSpPr txBox="1"/>
              <p:nvPr/>
            </p:nvSpPr>
            <p:spPr>
              <a:xfrm>
                <a:off x="6035040" y="5340167"/>
                <a:ext cx="941283" cy="307777"/>
              </a:xfrm>
              <a:prstGeom prst="rect">
                <a:avLst/>
              </a:prstGeom>
              <a:solidFill>
                <a:schemeClr val="bg1">
                  <a:alpha val="50000"/>
                </a:schemeClr>
              </a:solidFill>
            </p:spPr>
            <p:txBody>
              <a:bodyPr wrap="none" rtlCol="0">
                <a:spAutoFit/>
              </a:bodyPr>
              <a:lstStyle/>
              <a:p>
                <a:pPr algn="ctr"/>
                <a:r>
                  <a:rPr lang="en-US" sz="1400" b="1" dirty="0" smtClean="0"/>
                  <a:t>Stronger</a:t>
                </a:r>
                <a:endParaRPr lang="en-US" sz="1400" b="1" dirty="0"/>
              </a:p>
            </p:txBody>
          </p:sp>
        </p:grpSp>
      </p:grpSp>
      <p:sp>
        <p:nvSpPr>
          <p:cNvPr id="25" name="TextBox 24"/>
          <p:cNvSpPr txBox="1"/>
          <p:nvPr/>
        </p:nvSpPr>
        <p:spPr>
          <a:xfrm>
            <a:off x="8266176" y="1920240"/>
            <a:ext cx="851515" cy="523220"/>
          </a:xfrm>
          <a:prstGeom prst="rect">
            <a:avLst/>
          </a:prstGeom>
          <a:noFill/>
        </p:spPr>
        <p:txBody>
          <a:bodyPr wrap="none" rtlCol="0">
            <a:spAutoFit/>
          </a:bodyPr>
          <a:lstStyle/>
          <a:p>
            <a:pPr algn="ctr"/>
            <a:r>
              <a:rPr lang="en-US" sz="1400" b="1" dirty="0" smtClean="0">
                <a:solidFill>
                  <a:srgbClr val="800000"/>
                </a:solidFill>
              </a:rPr>
              <a:t>Wet</a:t>
            </a:r>
          </a:p>
          <a:p>
            <a:pPr algn="ctr"/>
            <a:r>
              <a:rPr lang="en-US" sz="1400" b="1" dirty="0" smtClean="0">
                <a:solidFill>
                  <a:srgbClr val="800000"/>
                </a:solidFill>
              </a:rPr>
              <a:t>SE Asia</a:t>
            </a:r>
            <a:endParaRPr lang="en-US" sz="1400" b="1" dirty="0">
              <a:solidFill>
                <a:srgbClr val="800000"/>
              </a:solidFill>
            </a:endParaRPr>
          </a:p>
        </p:txBody>
      </p:sp>
      <p:sp>
        <p:nvSpPr>
          <p:cNvPr id="26" name="TextBox 25"/>
          <p:cNvSpPr txBox="1"/>
          <p:nvPr/>
        </p:nvSpPr>
        <p:spPr>
          <a:xfrm>
            <a:off x="8266176" y="2807208"/>
            <a:ext cx="851515" cy="523220"/>
          </a:xfrm>
          <a:prstGeom prst="rect">
            <a:avLst/>
          </a:prstGeom>
          <a:noFill/>
        </p:spPr>
        <p:txBody>
          <a:bodyPr wrap="none" rtlCol="0">
            <a:spAutoFit/>
          </a:bodyPr>
          <a:lstStyle/>
          <a:p>
            <a:pPr algn="ctr"/>
            <a:r>
              <a:rPr lang="en-US" sz="1400" b="1" dirty="0" smtClean="0">
                <a:solidFill>
                  <a:schemeClr val="accent6"/>
                </a:solidFill>
              </a:rPr>
              <a:t>Dry</a:t>
            </a:r>
          </a:p>
          <a:p>
            <a:pPr algn="ctr"/>
            <a:r>
              <a:rPr lang="en-US" sz="1400" b="1" dirty="0" smtClean="0">
                <a:solidFill>
                  <a:schemeClr val="accent6"/>
                </a:solidFill>
              </a:rPr>
              <a:t>SE Asia</a:t>
            </a:r>
            <a:endParaRPr lang="en-US" sz="1400" b="1" dirty="0">
              <a:solidFill>
                <a:schemeClr val="accent6"/>
              </a:solidFill>
            </a:endParaRPr>
          </a:p>
        </p:txBody>
      </p:sp>
      <p:cxnSp>
        <p:nvCxnSpPr>
          <p:cNvPr id="30" name="Straight Connector 29"/>
          <p:cNvCxnSpPr/>
          <p:nvPr/>
        </p:nvCxnSpPr>
        <p:spPr bwMode="auto">
          <a:xfrm>
            <a:off x="3505200" y="2633472"/>
            <a:ext cx="4724400" cy="0"/>
          </a:xfrm>
          <a:prstGeom prst="line">
            <a:avLst/>
          </a:prstGeom>
          <a:solidFill>
            <a:schemeClr val="accent1"/>
          </a:solidFill>
          <a:ln w="0"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128173057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ndian_Rainfall_by_Region_map.pdf"/>
          <p:cNvPicPr>
            <a:picLocks/>
          </p:cNvPicPr>
          <p:nvPr/>
        </p:nvPicPr>
        <p:blipFill rotWithShape="1">
          <a:blip r:embed="rId2">
            <a:extLst>
              <a:ext uri="{28A0092B-C50C-407E-A947-70E740481C1C}">
                <a14:useLocalDpi xmlns:a14="http://schemas.microsoft.com/office/drawing/2010/main" val="0"/>
              </a:ext>
            </a:extLst>
          </a:blip>
          <a:srcRect l="8268" t="16662" r="49117" b="44985"/>
          <a:stretch/>
        </p:blipFill>
        <p:spPr>
          <a:xfrm>
            <a:off x="304800" y="1234440"/>
            <a:ext cx="4241800" cy="4919472"/>
          </a:xfrm>
          <a:prstGeom prst="rect">
            <a:avLst/>
          </a:prstGeom>
        </p:spPr>
      </p:pic>
      <p:pic>
        <p:nvPicPr>
          <p:cNvPr id="3" name="Picture 2"/>
          <p:cNvPicPr>
            <a:picLocks noChangeAspect="1"/>
          </p:cNvPicPr>
          <p:nvPr/>
        </p:nvPicPr>
        <p:blipFill rotWithShape="1">
          <a:blip r:embed="rId3"/>
          <a:srcRect l="8594" t="2778" r="5469" b="6480"/>
          <a:stretch/>
        </p:blipFill>
        <p:spPr>
          <a:xfrm>
            <a:off x="4648200" y="1219200"/>
            <a:ext cx="4191000" cy="4978400"/>
          </a:xfrm>
          <a:prstGeom prst="rect">
            <a:avLst/>
          </a:prstGeom>
        </p:spPr>
      </p:pic>
      <p:sp>
        <p:nvSpPr>
          <p:cNvPr id="4" name="TextBox 3"/>
          <p:cNvSpPr txBox="1"/>
          <p:nvPr/>
        </p:nvSpPr>
        <p:spPr>
          <a:xfrm>
            <a:off x="344301" y="304800"/>
            <a:ext cx="8497188" cy="830997"/>
          </a:xfrm>
          <a:prstGeom prst="rect">
            <a:avLst/>
          </a:prstGeom>
          <a:noFill/>
        </p:spPr>
        <p:txBody>
          <a:bodyPr wrap="none" rtlCol="0">
            <a:spAutoFit/>
          </a:bodyPr>
          <a:lstStyle/>
          <a:p>
            <a:pPr algn="ctr"/>
            <a:r>
              <a:rPr lang="en-US" sz="2400" dirty="0">
                <a:solidFill>
                  <a:srgbClr val="800000"/>
                </a:solidFill>
              </a:rPr>
              <a:t>R</a:t>
            </a:r>
            <a:r>
              <a:rPr lang="en-US" sz="2400" dirty="0" smtClean="0">
                <a:solidFill>
                  <a:srgbClr val="800000"/>
                </a:solidFill>
              </a:rPr>
              <a:t>egionally, how does MADAv2 relate to rainfall over India</a:t>
            </a:r>
            <a:r>
              <a:rPr lang="en-US" sz="2400" dirty="0">
                <a:solidFill>
                  <a:srgbClr val="800000"/>
                </a:solidFill>
              </a:rPr>
              <a:t> </a:t>
            </a:r>
            <a:r>
              <a:rPr lang="en-US" sz="2400" dirty="0" smtClean="0">
                <a:solidFill>
                  <a:srgbClr val="800000"/>
                </a:solidFill>
              </a:rPr>
              <a:t>by</a:t>
            </a:r>
          </a:p>
          <a:p>
            <a:pPr algn="ctr"/>
            <a:r>
              <a:rPr lang="en-US" sz="2400" dirty="0" smtClean="0">
                <a:solidFill>
                  <a:srgbClr val="800000"/>
                </a:solidFill>
              </a:rPr>
              <a:t>monsoon</a:t>
            </a:r>
            <a:r>
              <a:rPr lang="en-US" sz="2400" dirty="0">
                <a:solidFill>
                  <a:srgbClr val="800000"/>
                </a:solidFill>
              </a:rPr>
              <a:t>: </a:t>
            </a:r>
            <a:r>
              <a:rPr lang="en-US" sz="2400" b="1" dirty="0" smtClean="0">
                <a:solidFill>
                  <a:srgbClr val="800000"/>
                </a:solidFill>
              </a:rPr>
              <a:t>Southwest</a:t>
            </a:r>
            <a:r>
              <a:rPr lang="en-US" sz="2400" dirty="0" smtClean="0">
                <a:solidFill>
                  <a:srgbClr val="800000"/>
                </a:solidFill>
              </a:rPr>
              <a:t> </a:t>
            </a:r>
            <a:r>
              <a:rPr lang="en-US" sz="2400" dirty="0">
                <a:solidFill>
                  <a:srgbClr val="800000"/>
                </a:solidFill>
              </a:rPr>
              <a:t>(Jun-Aug</a:t>
            </a:r>
            <a:r>
              <a:rPr lang="en-US" sz="2400" dirty="0" smtClean="0">
                <a:solidFill>
                  <a:srgbClr val="800000"/>
                </a:solidFill>
              </a:rPr>
              <a:t>) and </a:t>
            </a:r>
            <a:r>
              <a:rPr lang="en-US" sz="2400" b="1" dirty="0" smtClean="0">
                <a:solidFill>
                  <a:srgbClr val="800000"/>
                </a:solidFill>
              </a:rPr>
              <a:t>Northeast</a:t>
            </a:r>
            <a:r>
              <a:rPr lang="en-US" sz="2400" dirty="0" smtClean="0">
                <a:solidFill>
                  <a:srgbClr val="800000"/>
                </a:solidFill>
              </a:rPr>
              <a:t> </a:t>
            </a:r>
            <a:r>
              <a:rPr lang="en-US" sz="2400" dirty="0">
                <a:solidFill>
                  <a:srgbClr val="800000"/>
                </a:solidFill>
              </a:rPr>
              <a:t>(Oct-Dec</a:t>
            </a:r>
            <a:r>
              <a:rPr lang="en-US" sz="2400" dirty="0" smtClean="0">
                <a:solidFill>
                  <a:srgbClr val="800000"/>
                </a:solidFill>
              </a:rPr>
              <a:t>)?</a:t>
            </a:r>
            <a:endParaRPr lang="en-US" sz="2400" dirty="0">
              <a:solidFill>
                <a:srgbClr val="800000"/>
              </a:solidFill>
            </a:endParaRPr>
          </a:p>
        </p:txBody>
      </p:sp>
      <p:sp>
        <p:nvSpPr>
          <p:cNvPr id="5" name="Rectangle 4"/>
          <p:cNvSpPr/>
          <p:nvPr/>
        </p:nvSpPr>
        <p:spPr bwMode="auto">
          <a:xfrm>
            <a:off x="2743200" y="1435608"/>
            <a:ext cx="1408176" cy="960120"/>
          </a:xfrm>
          <a:prstGeom prst="rect">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FF0000"/>
              </a:solidFill>
              <a:effectLst/>
              <a:latin typeface="Arial" pitchFamily="-106" charset="0"/>
            </a:endParaRPr>
          </a:p>
        </p:txBody>
      </p:sp>
      <p:sp>
        <p:nvSpPr>
          <p:cNvPr id="6" name="TextBox 5"/>
          <p:cNvSpPr txBox="1"/>
          <p:nvPr/>
        </p:nvSpPr>
        <p:spPr>
          <a:xfrm>
            <a:off x="4206113" y="1600200"/>
            <a:ext cx="1480731" cy="646331"/>
          </a:xfrm>
          <a:prstGeom prst="rect">
            <a:avLst/>
          </a:prstGeom>
          <a:solidFill>
            <a:schemeClr val="bg1">
              <a:alpha val="50000"/>
            </a:schemeClr>
          </a:solidFill>
        </p:spPr>
        <p:txBody>
          <a:bodyPr wrap="none" rtlCol="0">
            <a:spAutoFit/>
          </a:bodyPr>
          <a:lstStyle/>
          <a:p>
            <a:r>
              <a:rPr lang="en-US" sz="1800" dirty="0" smtClean="0">
                <a:solidFill>
                  <a:schemeClr val="tx1"/>
                </a:solidFill>
              </a:rPr>
              <a:t>Five regions</a:t>
            </a:r>
          </a:p>
          <a:p>
            <a:r>
              <a:rPr lang="en-US" sz="1800" dirty="0" smtClean="0">
                <a:solidFill>
                  <a:schemeClr val="tx1"/>
                </a:solidFill>
              </a:rPr>
              <a:t>plus All India</a:t>
            </a:r>
            <a:endParaRPr lang="en-US" sz="1800" dirty="0">
              <a:solidFill>
                <a:schemeClr val="tx1"/>
              </a:solidFill>
            </a:endParaRPr>
          </a:p>
        </p:txBody>
      </p:sp>
    </p:spTree>
    <p:extLst>
      <p:ext uri="{BB962C8B-B14F-4D97-AF65-F5344CB8AC3E}">
        <p14:creationId xmlns:p14="http://schemas.microsoft.com/office/powerpoint/2010/main" val="63363337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3" name="Rectangle 3"/>
          <p:cNvSpPr>
            <a:spLocks noGrp="1" noChangeArrowheads="1"/>
          </p:cNvSpPr>
          <p:nvPr>
            <p:ph type="title"/>
          </p:nvPr>
        </p:nvSpPr>
        <p:spPr>
          <a:xfrm>
            <a:off x="685800" y="381000"/>
            <a:ext cx="7772400" cy="1143000"/>
          </a:xfrm>
        </p:spPr>
        <p:txBody>
          <a:bodyPr/>
          <a:lstStyle/>
          <a:p>
            <a:pPr eaLnBrk="1" hangingPunct="1">
              <a:lnSpc>
                <a:spcPct val="80000"/>
              </a:lnSpc>
              <a:defRPr/>
            </a:pPr>
            <a:r>
              <a:rPr lang="en-US" sz="2400" b="1" u="sng" dirty="0" smtClean="0">
                <a:latin typeface="Helvetica" charset="0"/>
                <a:cs typeface="+mj-cs"/>
              </a:rPr>
              <a:t>Reconstructing Asian Monsoon Climate Dynamics:</a:t>
            </a:r>
            <a:br>
              <a:rPr lang="en-US" sz="2400" b="1" u="sng" dirty="0" smtClean="0">
                <a:latin typeface="Helvetica" charset="0"/>
                <a:cs typeface="+mj-cs"/>
              </a:rPr>
            </a:br>
            <a:r>
              <a:rPr lang="en-US" sz="2400" b="1" u="sng" dirty="0" smtClean="0">
                <a:latin typeface="Helvetica" charset="0"/>
                <a:cs typeface="+mj-cs"/>
              </a:rPr>
              <a:t/>
            </a:r>
            <a:br>
              <a:rPr lang="en-US" sz="2400" b="1" u="sng" dirty="0" smtClean="0">
                <a:latin typeface="Helvetica" charset="0"/>
                <a:cs typeface="+mj-cs"/>
              </a:rPr>
            </a:br>
            <a:r>
              <a:rPr lang="en-US" sz="3000" dirty="0" smtClean="0">
                <a:solidFill>
                  <a:srgbClr val="FF0000"/>
                </a:solidFill>
                <a:latin typeface="Helvetica" charset="0"/>
                <a:cs typeface="+mj-cs"/>
              </a:rPr>
              <a:t>Monsoon Asia Drought Atlas (MADAv1)</a:t>
            </a:r>
            <a:endParaRPr lang="en-US" sz="3000" dirty="0" smtClean="0">
              <a:solidFill>
                <a:srgbClr val="FF0000"/>
              </a:solidFill>
              <a:cs typeface="+mj-cs"/>
            </a:endParaRPr>
          </a:p>
        </p:txBody>
      </p:sp>
      <p:sp>
        <p:nvSpPr>
          <p:cNvPr id="291844" name="Rectangle 4"/>
          <p:cNvSpPr>
            <a:spLocks noGrp="1" noChangeArrowheads="1"/>
          </p:cNvSpPr>
          <p:nvPr>
            <p:ph type="body" idx="1"/>
          </p:nvPr>
        </p:nvSpPr>
        <p:spPr>
          <a:xfrm>
            <a:off x="685800" y="1590675"/>
            <a:ext cx="7772400" cy="1990725"/>
          </a:xfrm>
        </p:spPr>
        <p:txBody>
          <a:bodyPr/>
          <a:lstStyle/>
          <a:p>
            <a:pPr marL="0" indent="0" algn="just" eaLnBrk="1" hangingPunct="1">
              <a:spcBef>
                <a:spcPct val="50000"/>
              </a:spcBef>
              <a:buNone/>
              <a:defRPr/>
            </a:pPr>
            <a:r>
              <a:rPr lang="en-US" sz="2400" b="1" dirty="0" smtClean="0">
                <a:solidFill>
                  <a:schemeClr val="tx2"/>
                </a:solidFill>
                <a:latin typeface="Helvetica" charset="0"/>
                <a:cs typeface="+mn-cs"/>
              </a:rPr>
              <a:t>A U.S. National Science Foundation sponsored project </a:t>
            </a:r>
            <a:r>
              <a:rPr lang="ja-JP" altLang="en-US" sz="2400" b="1" dirty="0" smtClean="0">
                <a:solidFill>
                  <a:srgbClr val="FF0000"/>
                </a:solidFill>
                <a:latin typeface="Arial"/>
                <a:cs typeface="+mn-cs"/>
              </a:rPr>
              <a:t>“</a:t>
            </a:r>
            <a:r>
              <a:rPr lang="en-US" sz="2400" b="1" dirty="0" smtClean="0">
                <a:solidFill>
                  <a:srgbClr val="FF0000"/>
                </a:solidFill>
                <a:latin typeface="Helvetica" charset="0"/>
                <a:cs typeface="+mn-cs"/>
              </a:rPr>
              <a:t>Tree-Ring Reconstructions of Asian Monsoon Climate Dynamics</a:t>
            </a:r>
            <a:r>
              <a:rPr lang="ja-JP" altLang="en-US" sz="2400" b="1" dirty="0" smtClean="0">
                <a:solidFill>
                  <a:srgbClr val="FF0000"/>
                </a:solidFill>
                <a:latin typeface="Arial"/>
                <a:cs typeface="+mn-cs"/>
              </a:rPr>
              <a:t>”</a:t>
            </a:r>
            <a:r>
              <a:rPr lang="en-US" sz="2400" b="1" dirty="0" smtClean="0">
                <a:solidFill>
                  <a:schemeClr val="tx2"/>
                </a:solidFill>
                <a:latin typeface="Helvetica" charset="0"/>
                <a:cs typeface="+mn-cs"/>
              </a:rPr>
              <a:t> began in August, 2004 and finished in 2009.</a:t>
            </a:r>
            <a:r>
              <a:rPr lang="en-US" sz="2400" b="1" dirty="0" smtClean="0">
                <a:latin typeface="Helvetica" charset="0"/>
                <a:cs typeface="+mn-cs"/>
              </a:rPr>
              <a:t> It resulted in </a:t>
            </a:r>
            <a:r>
              <a:rPr lang="en-US" dirty="0" smtClean="0">
                <a:latin typeface="Helvetica" charset="0"/>
                <a:cs typeface="+mn-cs"/>
              </a:rPr>
              <a:t>a paper</a:t>
            </a:r>
            <a:r>
              <a:rPr lang="en-US" sz="2400" b="1" dirty="0" smtClean="0">
                <a:latin typeface="Helvetica" charset="0"/>
                <a:cs typeface="+mn-cs"/>
              </a:rPr>
              <a:t> published in Science:</a:t>
            </a:r>
            <a:endParaRPr lang="en-US" sz="2400" b="1" dirty="0" smtClean="0">
              <a:solidFill>
                <a:schemeClr val="tx2"/>
              </a:solidFill>
              <a:latin typeface="Helvetica" charset="0"/>
              <a:cs typeface="+mn-cs"/>
            </a:endParaRPr>
          </a:p>
        </p:txBody>
      </p:sp>
      <p:pic>
        <p:nvPicPr>
          <p:cNvPr id="4099" name="Picture 7" descr="Science1.gif                                                   0018A954Macintosh HD                   7C26948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0788" y="3679825"/>
            <a:ext cx="6856412"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8" descr="Science2.gif                                                   0018A954Macintosh HD                   7C26948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7925" y="5927725"/>
            <a:ext cx="6856413"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766300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20030124_daily2_b.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8100" y="3810000"/>
            <a:ext cx="4000500" cy="2743200"/>
          </a:xfrm>
          <a:prstGeom prst="rect">
            <a:avLst/>
          </a:prstGeom>
        </p:spPr>
      </p:pic>
      <p:pic>
        <p:nvPicPr>
          <p:cNvPr id="7" name="Picture 6" descr="normal-seasonal-railfall-in-cm_post-monsoon-season_oct-de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3810000"/>
            <a:ext cx="2522981" cy="2743200"/>
          </a:xfrm>
          <a:prstGeom prst="rect">
            <a:avLst/>
          </a:prstGeom>
        </p:spPr>
      </p:pic>
      <p:pic>
        <p:nvPicPr>
          <p:cNvPr id="10" name="Picture 9" descr="20030124_daily3_b.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48100" y="990600"/>
            <a:ext cx="4000500" cy="2743200"/>
          </a:xfrm>
          <a:prstGeom prst="rect">
            <a:avLst/>
          </a:prstGeom>
        </p:spPr>
      </p:pic>
      <p:pic>
        <p:nvPicPr>
          <p:cNvPr id="11" name="Picture 10" descr="normal-seasonal-railfall-in-cm_monsoon-season_june-sep.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22880" y="990600"/>
            <a:ext cx="2515621" cy="2743200"/>
          </a:xfrm>
          <a:prstGeom prst="rect">
            <a:avLst/>
          </a:prstGeom>
        </p:spPr>
      </p:pic>
      <p:sp>
        <p:nvSpPr>
          <p:cNvPr id="9" name="TextBox 8"/>
          <p:cNvSpPr txBox="1"/>
          <p:nvPr/>
        </p:nvSpPr>
        <p:spPr>
          <a:xfrm>
            <a:off x="1828974" y="152400"/>
            <a:ext cx="5367274" cy="769441"/>
          </a:xfrm>
          <a:prstGeom prst="rect">
            <a:avLst/>
          </a:prstGeom>
          <a:noFill/>
        </p:spPr>
        <p:txBody>
          <a:bodyPr wrap="none" rtlCol="0">
            <a:spAutoFit/>
          </a:bodyPr>
          <a:lstStyle/>
          <a:p>
            <a:pPr algn="ctr"/>
            <a:r>
              <a:rPr lang="en-US" sz="2400" b="1" dirty="0" smtClean="0">
                <a:solidFill>
                  <a:srgbClr val="800000"/>
                </a:solidFill>
              </a:rPr>
              <a:t>Southwest</a:t>
            </a:r>
            <a:r>
              <a:rPr lang="en-US" sz="2400" dirty="0" smtClean="0">
                <a:solidFill>
                  <a:srgbClr val="800000"/>
                </a:solidFill>
              </a:rPr>
              <a:t> </a:t>
            </a:r>
            <a:r>
              <a:rPr lang="en-US" sz="2400" dirty="0">
                <a:solidFill>
                  <a:srgbClr val="800000"/>
                </a:solidFill>
              </a:rPr>
              <a:t>and </a:t>
            </a:r>
            <a:r>
              <a:rPr lang="en-US" sz="2400" b="1" dirty="0" smtClean="0">
                <a:solidFill>
                  <a:srgbClr val="800000"/>
                </a:solidFill>
              </a:rPr>
              <a:t>Northeast</a:t>
            </a:r>
            <a:r>
              <a:rPr lang="en-US" sz="2400" dirty="0" smtClean="0">
                <a:solidFill>
                  <a:srgbClr val="800000"/>
                </a:solidFill>
              </a:rPr>
              <a:t> Monsoons</a:t>
            </a:r>
          </a:p>
          <a:p>
            <a:pPr algn="ctr"/>
            <a:r>
              <a:rPr lang="en-US" sz="2000" dirty="0" smtClean="0">
                <a:solidFill>
                  <a:srgbClr val="800000"/>
                </a:solidFill>
              </a:rPr>
              <a:t>Distinctly different </a:t>
            </a:r>
            <a:r>
              <a:rPr lang="en-US" sz="2000" dirty="0">
                <a:solidFill>
                  <a:srgbClr val="800000"/>
                </a:solidFill>
              </a:rPr>
              <a:t>r</a:t>
            </a:r>
            <a:r>
              <a:rPr lang="en-US" sz="2000" dirty="0" smtClean="0">
                <a:solidFill>
                  <a:srgbClr val="800000"/>
                </a:solidFill>
              </a:rPr>
              <a:t>ainfall </a:t>
            </a:r>
            <a:r>
              <a:rPr lang="en-US" sz="2000" dirty="0">
                <a:solidFill>
                  <a:srgbClr val="800000"/>
                </a:solidFill>
              </a:rPr>
              <a:t>p</a:t>
            </a:r>
            <a:r>
              <a:rPr lang="en-US" sz="2000" dirty="0" smtClean="0">
                <a:solidFill>
                  <a:srgbClr val="800000"/>
                </a:solidFill>
              </a:rPr>
              <a:t>atterns over India</a:t>
            </a:r>
            <a:endParaRPr lang="en-US" sz="2000" dirty="0">
              <a:solidFill>
                <a:srgbClr val="800000"/>
              </a:solidFill>
            </a:endParaRPr>
          </a:p>
        </p:txBody>
      </p:sp>
    </p:spTree>
    <p:extLst>
      <p:ext uri="{BB962C8B-B14F-4D97-AF65-F5344CB8AC3E}">
        <p14:creationId xmlns:p14="http://schemas.microsoft.com/office/powerpoint/2010/main" val="5892747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598468"/>
            <a:ext cx="7924800" cy="5878532"/>
          </a:xfrm>
          <a:prstGeom prst="rect">
            <a:avLst/>
          </a:prstGeom>
          <a:noFill/>
        </p:spPr>
        <p:txBody>
          <a:bodyPr wrap="square" rtlCol="0">
            <a:spAutoFit/>
          </a:bodyPr>
          <a:lstStyle/>
          <a:p>
            <a:pPr algn="ctr"/>
            <a:r>
              <a:rPr lang="en-US" sz="2800" dirty="0" smtClean="0">
                <a:solidFill>
                  <a:srgbClr val="800000"/>
                </a:solidFill>
              </a:rPr>
              <a:t>Correlations presented now between MADAv2 and rainfall over India: All India and Five Regions</a:t>
            </a:r>
          </a:p>
          <a:p>
            <a:pPr marL="457200" indent="-457200">
              <a:spcBef>
                <a:spcPts val="2400"/>
              </a:spcBef>
              <a:spcAft>
                <a:spcPts val="1200"/>
              </a:spcAft>
              <a:buAutoNum type="arabicPeriod"/>
            </a:pPr>
            <a:r>
              <a:rPr lang="en-US" sz="2000" dirty="0" smtClean="0">
                <a:solidFill>
                  <a:schemeClr val="tx1"/>
                </a:solidFill>
              </a:rPr>
              <a:t>Northeast Monsoon:  </a:t>
            </a:r>
            <a:r>
              <a:rPr lang="en-US" sz="2000" i="1" u="sng" dirty="0" smtClean="0">
                <a:solidFill>
                  <a:schemeClr val="tx1"/>
                </a:solidFill>
              </a:rPr>
              <a:t>Previous</a:t>
            </a:r>
            <a:r>
              <a:rPr lang="en-US" sz="2000" dirty="0" smtClean="0">
                <a:solidFill>
                  <a:schemeClr val="tx1"/>
                </a:solidFill>
              </a:rPr>
              <a:t> Oct-Dec (</a:t>
            </a:r>
            <a:r>
              <a:rPr lang="en-US" sz="2000" b="1" dirty="0" smtClean="0">
                <a:solidFill>
                  <a:schemeClr val="tx1"/>
                </a:solidFill>
              </a:rPr>
              <a:t>OND</a:t>
            </a:r>
            <a:r>
              <a:rPr lang="en-US" sz="2000" dirty="0" smtClean="0">
                <a:solidFill>
                  <a:schemeClr val="tx1"/>
                </a:solidFill>
              </a:rPr>
              <a:t>) rainfall over India is correlated to make it causally associated with following year JJA </a:t>
            </a:r>
            <a:r>
              <a:rPr lang="en-US" sz="2000" dirty="0" err="1" smtClean="0">
                <a:solidFill>
                  <a:schemeClr val="tx1"/>
                </a:solidFill>
              </a:rPr>
              <a:t>scPDSI</a:t>
            </a:r>
            <a:r>
              <a:rPr lang="en-US" sz="2000" dirty="0" smtClean="0">
                <a:solidFill>
                  <a:schemeClr val="tx1"/>
                </a:solidFill>
              </a:rPr>
              <a:t> – soil moisture carryover;</a:t>
            </a:r>
          </a:p>
          <a:p>
            <a:pPr marL="457200" indent="-457200">
              <a:spcAft>
                <a:spcPts val="1200"/>
              </a:spcAft>
              <a:buAutoNum type="arabicPeriod"/>
            </a:pPr>
            <a:r>
              <a:rPr lang="en-US" sz="2000" dirty="0" smtClean="0">
                <a:solidFill>
                  <a:schemeClr val="tx1"/>
                </a:solidFill>
              </a:rPr>
              <a:t>Southwest Monsoon:  Current Jun-Aug (</a:t>
            </a:r>
            <a:r>
              <a:rPr lang="en-US" sz="2000" b="1" dirty="0" smtClean="0">
                <a:solidFill>
                  <a:schemeClr val="tx1"/>
                </a:solidFill>
              </a:rPr>
              <a:t>JJA</a:t>
            </a:r>
            <a:r>
              <a:rPr lang="en-US" sz="2000" dirty="0" smtClean="0">
                <a:solidFill>
                  <a:schemeClr val="tx1"/>
                </a:solidFill>
              </a:rPr>
              <a:t>) rainfall is correlated to match its season with JJA </a:t>
            </a:r>
            <a:r>
              <a:rPr lang="en-US" sz="2000" dirty="0" err="1" smtClean="0">
                <a:solidFill>
                  <a:schemeClr val="tx1"/>
                </a:solidFill>
              </a:rPr>
              <a:t>scPDSI</a:t>
            </a:r>
            <a:r>
              <a:rPr lang="en-US" sz="2000" dirty="0" smtClean="0">
                <a:solidFill>
                  <a:schemeClr val="tx1"/>
                </a:solidFill>
              </a:rPr>
              <a:t>;</a:t>
            </a:r>
          </a:p>
          <a:p>
            <a:pPr marL="457200" indent="-457200">
              <a:spcAft>
                <a:spcPts val="1200"/>
              </a:spcAft>
              <a:buAutoNum type="arabicPeriod"/>
            </a:pPr>
            <a:r>
              <a:rPr lang="en-US" sz="2000" dirty="0" smtClean="0">
                <a:solidFill>
                  <a:schemeClr val="tx1"/>
                </a:solidFill>
              </a:rPr>
              <a:t>Monsoon </a:t>
            </a:r>
            <a:r>
              <a:rPr lang="en-US" sz="2000" dirty="0" smtClean="0">
                <a:solidFill>
                  <a:schemeClr val="tx1"/>
                </a:solidFill>
              </a:rPr>
              <a:t>combined </a:t>
            </a:r>
            <a:r>
              <a:rPr lang="en-US" sz="2000" dirty="0" smtClean="0">
                <a:solidFill>
                  <a:schemeClr val="tx1"/>
                </a:solidFill>
              </a:rPr>
              <a:t>(</a:t>
            </a:r>
            <a:r>
              <a:rPr lang="en-US" sz="2000" b="1" dirty="0" smtClean="0">
                <a:solidFill>
                  <a:schemeClr val="tx1"/>
                </a:solidFill>
              </a:rPr>
              <a:t>OND</a:t>
            </a:r>
            <a:r>
              <a:rPr lang="en-US" sz="2000" dirty="0" smtClean="0">
                <a:solidFill>
                  <a:schemeClr val="tx1"/>
                </a:solidFill>
              </a:rPr>
              <a:t> and </a:t>
            </a:r>
            <a:r>
              <a:rPr lang="en-US" sz="2000" b="1" dirty="0" smtClean="0">
                <a:solidFill>
                  <a:schemeClr val="tx1"/>
                </a:solidFill>
              </a:rPr>
              <a:t>JJA</a:t>
            </a:r>
            <a:r>
              <a:rPr lang="en-US" sz="2000" dirty="0" smtClean="0">
                <a:solidFill>
                  <a:schemeClr val="tx1"/>
                </a:solidFill>
              </a:rPr>
              <a:t>) rainfall with the </a:t>
            </a:r>
            <a:r>
              <a:rPr lang="en-US" sz="2000" dirty="0" smtClean="0">
                <a:solidFill>
                  <a:schemeClr val="tx1"/>
                </a:solidFill>
              </a:rPr>
              <a:t>intervening months added is correlated:  Previous Oct to current Aug (</a:t>
            </a:r>
            <a:r>
              <a:rPr lang="en-US" sz="2000" b="1" dirty="0" err="1" smtClean="0">
                <a:solidFill>
                  <a:schemeClr val="tx1"/>
                </a:solidFill>
              </a:rPr>
              <a:t>OtA</a:t>
            </a:r>
            <a:r>
              <a:rPr lang="en-US" sz="2000" dirty="0" smtClean="0">
                <a:solidFill>
                  <a:schemeClr val="tx1"/>
                </a:solidFill>
              </a:rPr>
              <a:t>) </a:t>
            </a:r>
            <a:r>
              <a:rPr lang="en-US" sz="2000" dirty="0" smtClean="0">
                <a:solidFill>
                  <a:schemeClr val="tx1"/>
                </a:solidFill>
              </a:rPr>
              <a:t>rainfall </a:t>
            </a:r>
            <a:r>
              <a:rPr lang="en-US" sz="2000" dirty="0" smtClean="0">
                <a:solidFill>
                  <a:schemeClr val="tx1"/>
                </a:solidFill>
              </a:rPr>
              <a:t>more closely </a:t>
            </a:r>
            <a:r>
              <a:rPr lang="en-US" sz="2000" dirty="0" smtClean="0">
                <a:solidFill>
                  <a:schemeClr val="tx1"/>
                </a:solidFill>
              </a:rPr>
              <a:t>mimics </a:t>
            </a:r>
            <a:r>
              <a:rPr lang="en-US" sz="2000" dirty="0" smtClean="0">
                <a:solidFill>
                  <a:schemeClr val="tx1"/>
                </a:solidFill>
              </a:rPr>
              <a:t>the slower changes in soil moisture that are part of the PDSI algorithm – prescribed month-to-month </a:t>
            </a:r>
            <a:r>
              <a:rPr lang="en-US" sz="2000" dirty="0" err="1" smtClean="0">
                <a:solidFill>
                  <a:schemeClr val="tx1"/>
                </a:solidFill>
              </a:rPr>
              <a:t>Markovian</a:t>
            </a:r>
            <a:r>
              <a:rPr lang="en-US" sz="2000" dirty="0" smtClean="0">
                <a:solidFill>
                  <a:schemeClr val="tx1"/>
                </a:solidFill>
              </a:rPr>
              <a:t> </a:t>
            </a:r>
            <a:r>
              <a:rPr lang="en-US" sz="2000" dirty="0" smtClean="0">
                <a:solidFill>
                  <a:schemeClr val="tx1"/>
                </a:solidFill>
              </a:rPr>
              <a:t>persistence in it </a:t>
            </a:r>
            <a:r>
              <a:rPr lang="en-US" sz="2000" dirty="0" smtClean="0">
                <a:solidFill>
                  <a:schemeClr val="tx1"/>
                </a:solidFill>
              </a:rPr>
              <a:t>is 0.897.</a:t>
            </a:r>
          </a:p>
          <a:p>
            <a:pPr marL="457200" indent="-457200">
              <a:spcAft>
                <a:spcPts val="1200"/>
              </a:spcAft>
              <a:buAutoNum type="arabicPeriod"/>
            </a:pPr>
            <a:r>
              <a:rPr lang="en-US" sz="2000" dirty="0" smtClean="0">
                <a:solidFill>
                  <a:schemeClr val="tx1"/>
                </a:solidFill>
              </a:rPr>
              <a:t>All </a:t>
            </a:r>
            <a:r>
              <a:rPr lang="en-US" sz="2000" dirty="0" smtClean="0">
                <a:solidFill>
                  <a:schemeClr val="tx1"/>
                </a:solidFill>
              </a:rPr>
              <a:t>correlations are </a:t>
            </a:r>
            <a:r>
              <a:rPr lang="en-US" sz="2000" dirty="0" smtClean="0">
                <a:solidFill>
                  <a:schemeClr val="tx1"/>
                </a:solidFill>
              </a:rPr>
              <a:t>based on data from </a:t>
            </a:r>
            <a:r>
              <a:rPr lang="en-US" sz="2000" b="1" dirty="0" smtClean="0">
                <a:solidFill>
                  <a:schemeClr val="tx1"/>
                </a:solidFill>
              </a:rPr>
              <a:t>1871 </a:t>
            </a:r>
            <a:r>
              <a:rPr lang="en-US" sz="2000" dirty="0" smtClean="0">
                <a:solidFill>
                  <a:schemeClr val="tx1"/>
                </a:solidFill>
              </a:rPr>
              <a:t>to</a:t>
            </a:r>
            <a:r>
              <a:rPr lang="en-US" sz="2000" b="1" dirty="0" smtClean="0">
                <a:solidFill>
                  <a:schemeClr val="tx1"/>
                </a:solidFill>
              </a:rPr>
              <a:t> 1950 </a:t>
            </a:r>
            <a:r>
              <a:rPr lang="en-US" sz="2000" dirty="0" smtClean="0">
                <a:solidFill>
                  <a:schemeClr val="tx1"/>
                </a:solidFill>
              </a:rPr>
              <a:t>– completely independent of any calibration period fitting bias.</a:t>
            </a:r>
          </a:p>
          <a:p>
            <a:pPr marL="457200" indent="-457200">
              <a:buAutoNum type="arabicPeriod"/>
            </a:pPr>
            <a:endParaRPr lang="en-US" sz="2000" dirty="0" smtClean="0">
              <a:solidFill>
                <a:schemeClr val="tx1"/>
              </a:solidFill>
            </a:endParaRPr>
          </a:p>
        </p:txBody>
      </p:sp>
    </p:spTree>
    <p:extLst>
      <p:ext uri="{BB962C8B-B14F-4D97-AF65-F5344CB8AC3E}">
        <p14:creationId xmlns:p14="http://schemas.microsoft.com/office/powerpoint/2010/main" val="60321113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73131" y="228600"/>
            <a:ext cx="8314896" cy="707886"/>
          </a:xfrm>
          <a:prstGeom prst="rect">
            <a:avLst/>
          </a:prstGeom>
          <a:noFill/>
        </p:spPr>
        <p:txBody>
          <a:bodyPr wrap="none" rtlCol="0">
            <a:spAutoFit/>
          </a:bodyPr>
          <a:lstStyle/>
          <a:p>
            <a:pPr algn="ctr"/>
            <a:r>
              <a:rPr lang="en-US" sz="2000" dirty="0" smtClean="0">
                <a:solidFill>
                  <a:srgbClr val="800000"/>
                </a:solidFill>
              </a:rPr>
              <a:t>Correlations between gridded JJA </a:t>
            </a:r>
            <a:r>
              <a:rPr lang="en-US" sz="2000" dirty="0" err="1" smtClean="0">
                <a:solidFill>
                  <a:srgbClr val="800000"/>
                </a:solidFill>
              </a:rPr>
              <a:t>scPDSI</a:t>
            </a:r>
            <a:r>
              <a:rPr lang="en-US" sz="2000" dirty="0" smtClean="0">
                <a:solidFill>
                  <a:srgbClr val="800000"/>
                </a:solidFill>
              </a:rPr>
              <a:t> Recons and India Rainfall</a:t>
            </a:r>
          </a:p>
          <a:p>
            <a:pPr algn="ctr"/>
            <a:r>
              <a:rPr lang="en-US" sz="2000" dirty="0">
                <a:solidFill>
                  <a:srgbClr val="800000"/>
                </a:solidFill>
              </a:rPr>
              <a:t>Pre-calibration </a:t>
            </a:r>
            <a:r>
              <a:rPr lang="en-US" sz="2000" b="1" u="sng" dirty="0" smtClean="0">
                <a:solidFill>
                  <a:srgbClr val="800000"/>
                </a:solidFill>
              </a:rPr>
              <a:t>1871-1950</a:t>
            </a:r>
            <a:r>
              <a:rPr lang="en-US" sz="2000" dirty="0" smtClean="0">
                <a:solidFill>
                  <a:srgbClr val="800000"/>
                </a:solidFill>
              </a:rPr>
              <a:t>, </a:t>
            </a:r>
            <a:r>
              <a:rPr lang="en-US" sz="2000" b="1" dirty="0" smtClean="0">
                <a:solidFill>
                  <a:srgbClr val="800000"/>
                </a:solidFill>
              </a:rPr>
              <a:t>OND, JJA, </a:t>
            </a:r>
            <a:r>
              <a:rPr lang="en-US" sz="2000" b="1" dirty="0" err="1" smtClean="0">
                <a:solidFill>
                  <a:srgbClr val="800000"/>
                </a:solidFill>
              </a:rPr>
              <a:t>OtA</a:t>
            </a:r>
            <a:r>
              <a:rPr lang="en-US" sz="2000" b="1" dirty="0" smtClean="0">
                <a:solidFill>
                  <a:srgbClr val="800000"/>
                </a:solidFill>
              </a:rPr>
              <a:t> </a:t>
            </a:r>
            <a:r>
              <a:rPr lang="en-US" sz="2000" dirty="0" smtClean="0">
                <a:solidFill>
                  <a:srgbClr val="800000"/>
                </a:solidFill>
              </a:rPr>
              <a:t>Correlated </a:t>
            </a:r>
            <a:r>
              <a:rPr lang="en-US" sz="2000" dirty="0">
                <a:solidFill>
                  <a:srgbClr val="800000"/>
                </a:solidFill>
              </a:rPr>
              <a:t>O</a:t>
            </a:r>
            <a:r>
              <a:rPr lang="en-US" sz="2000" dirty="0" smtClean="0">
                <a:solidFill>
                  <a:srgbClr val="800000"/>
                </a:solidFill>
              </a:rPr>
              <a:t>ver </a:t>
            </a:r>
            <a:r>
              <a:rPr lang="en-US" sz="2000" dirty="0">
                <a:solidFill>
                  <a:srgbClr val="800000"/>
                </a:solidFill>
              </a:rPr>
              <a:t>A</a:t>
            </a:r>
            <a:r>
              <a:rPr lang="en-US" sz="2000" dirty="0" smtClean="0">
                <a:solidFill>
                  <a:srgbClr val="800000"/>
                </a:solidFill>
              </a:rPr>
              <a:t>ll </a:t>
            </a:r>
            <a:r>
              <a:rPr lang="en-US" sz="2000" dirty="0">
                <a:solidFill>
                  <a:srgbClr val="800000"/>
                </a:solidFill>
              </a:rPr>
              <a:t>R</a:t>
            </a:r>
            <a:r>
              <a:rPr lang="en-US" sz="2000" dirty="0" smtClean="0">
                <a:solidFill>
                  <a:srgbClr val="800000"/>
                </a:solidFill>
              </a:rPr>
              <a:t>egions </a:t>
            </a:r>
            <a:endParaRPr lang="en-US" sz="2000" dirty="0">
              <a:solidFill>
                <a:srgbClr val="800000"/>
              </a:solidFill>
            </a:endParaRPr>
          </a:p>
        </p:txBody>
      </p:sp>
      <p:pic>
        <p:nvPicPr>
          <p:cNvPr id="3" name="Picture 2" descr="India_Screened_ALL_MAXREGION.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2852" y="990600"/>
            <a:ext cx="7763948" cy="5486400"/>
          </a:xfrm>
          <a:prstGeom prst="rect">
            <a:avLst/>
          </a:prstGeom>
        </p:spPr>
      </p:pic>
      <p:sp>
        <p:nvSpPr>
          <p:cNvPr id="6" name="TextBox 5"/>
          <p:cNvSpPr txBox="1"/>
          <p:nvPr/>
        </p:nvSpPr>
        <p:spPr>
          <a:xfrm>
            <a:off x="152400" y="2907792"/>
            <a:ext cx="857627" cy="1077218"/>
          </a:xfrm>
          <a:prstGeom prst="rect">
            <a:avLst/>
          </a:prstGeom>
          <a:noFill/>
        </p:spPr>
        <p:txBody>
          <a:bodyPr wrap="none" rtlCol="0">
            <a:spAutoFit/>
          </a:bodyPr>
          <a:lstStyle/>
          <a:p>
            <a:r>
              <a:rPr lang="en-US" sz="1600" dirty="0" smtClean="0">
                <a:solidFill>
                  <a:srgbClr val="000000"/>
                </a:solidFill>
              </a:rPr>
              <a:t>r with</a:t>
            </a:r>
          </a:p>
          <a:p>
            <a:r>
              <a:rPr lang="en-US" sz="1600" dirty="0" smtClean="0">
                <a:solidFill>
                  <a:srgbClr val="000000"/>
                </a:solidFill>
              </a:rPr>
              <a:t>1-tailed</a:t>
            </a:r>
          </a:p>
          <a:p>
            <a:r>
              <a:rPr lang="en-US" sz="1600" dirty="0">
                <a:solidFill>
                  <a:srgbClr val="000000"/>
                </a:solidFill>
              </a:rPr>
              <a:t>p&lt;</a:t>
            </a:r>
            <a:r>
              <a:rPr lang="en-US" sz="1600" dirty="0" smtClean="0">
                <a:solidFill>
                  <a:srgbClr val="000000"/>
                </a:solidFill>
              </a:rPr>
              <a:t>0.10</a:t>
            </a:r>
          </a:p>
          <a:p>
            <a:r>
              <a:rPr lang="en-US" sz="1600" dirty="0" smtClean="0">
                <a:solidFill>
                  <a:srgbClr val="000000"/>
                </a:solidFill>
              </a:rPr>
              <a:t>shown</a:t>
            </a:r>
          </a:p>
        </p:txBody>
      </p:sp>
      <p:sp>
        <p:nvSpPr>
          <p:cNvPr id="8" name="TextBox 7"/>
          <p:cNvSpPr txBox="1"/>
          <p:nvPr/>
        </p:nvSpPr>
        <p:spPr>
          <a:xfrm>
            <a:off x="4091849" y="6382512"/>
            <a:ext cx="937351" cy="276999"/>
          </a:xfrm>
          <a:prstGeom prst="rect">
            <a:avLst/>
          </a:prstGeom>
          <a:noFill/>
        </p:spPr>
        <p:txBody>
          <a:bodyPr wrap="none" rtlCol="0">
            <a:spAutoFit/>
          </a:bodyPr>
          <a:lstStyle/>
          <a:p>
            <a:pPr algn="ctr"/>
            <a:r>
              <a:rPr lang="en-US" sz="1200" dirty="0">
                <a:solidFill>
                  <a:srgbClr val="000000"/>
                </a:solidFill>
              </a:rPr>
              <a:t>Correlation</a:t>
            </a:r>
          </a:p>
        </p:txBody>
      </p:sp>
      <p:sp>
        <p:nvSpPr>
          <p:cNvPr id="4" name="TextBox 3"/>
          <p:cNvSpPr txBox="1"/>
          <p:nvPr/>
        </p:nvSpPr>
        <p:spPr>
          <a:xfrm>
            <a:off x="8147201" y="1752600"/>
            <a:ext cx="697614" cy="923330"/>
          </a:xfrm>
          <a:prstGeom prst="rect">
            <a:avLst/>
          </a:prstGeom>
          <a:noFill/>
        </p:spPr>
        <p:txBody>
          <a:bodyPr wrap="none" rtlCol="0">
            <a:spAutoFit/>
          </a:bodyPr>
          <a:lstStyle/>
          <a:p>
            <a:pPr algn="ctr"/>
            <a:r>
              <a:rPr lang="en-US" sz="1800" dirty="0" smtClean="0">
                <a:solidFill>
                  <a:srgbClr val="000000"/>
                </a:solidFill>
              </a:rPr>
              <a:t>All</a:t>
            </a:r>
          </a:p>
          <a:p>
            <a:pPr algn="ctr"/>
            <a:r>
              <a:rPr lang="en-US" sz="1800" dirty="0" smtClean="0">
                <a:solidFill>
                  <a:srgbClr val="000000"/>
                </a:solidFill>
              </a:rPr>
              <a:t>India</a:t>
            </a:r>
          </a:p>
          <a:p>
            <a:pPr algn="ctr"/>
            <a:r>
              <a:rPr lang="en-US" sz="1800" dirty="0" err="1" smtClean="0">
                <a:solidFill>
                  <a:srgbClr val="000000"/>
                </a:solidFill>
              </a:rPr>
              <a:t>corrs</a:t>
            </a:r>
            <a:endParaRPr lang="en-US" sz="1800" dirty="0">
              <a:solidFill>
                <a:srgbClr val="000000"/>
              </a:solidFill>
            </a:endParaRPr>
          </a:p>
        </p:txBody>
      </p:sp>
      <p:sp>
        <p:nvSpPr>
          <p:cNvPr id="10" name="TextBox 9"/>
          <p:cNvSpPr txBox="1"/>
          <p:nvPr/>
        </p:nvSpPr>
        <p:spPr>
          <a:xfrm>
            <a:off x="7980220" y="4410670"/>
            <a:ext cx="1031577" cy="923330"/>
          </a:xfrm>
          <a:prstGeom prst="rect">
            <a:avLst/>
          </a:prstGeom>
          <a:noFill/>
        </p:spPr>
        <p:txBody>
          <a:bodyPr wrap="none" rtlCol="0">
            <a:spAutoFit/>
          </a:bodyPr>
          <a:lstStyle/>
          <a:p>
            <a:pPr algn="ctr"/>
            <a:r>
              <a:rPr lang="en-US" sz="1800" dirty="0" smtClean="0">
                <a:solidFill>
                  <a:srgbClr val="000000"/>
                </a:solidFill>
              </a:rPr>
              <a:t>Five</a:t>
            </a:r>
          </a:p>
          <a:p>
            <a:pPr algn="ctr"/>
            <a:r>
              <a:rPr lang="en-US" sz="1800" dirty="0" smtClean="0">
                <a:solidFill>
                  <a:srgbClr val="000000"/>
                </a:solidFill>
              </a:rPr>
              <a:t>Regions</a:t>
            </a:r>
          </a:p>
          <a:p>
            <a:pPr algn="ctr"/>
            <a:r>
              <a:rPr lang="en-US" sz="1800" dirty="0" err="1" smtClean="0">
                <a:solidFill>
                  <a:srgbClr val="000000"/>
                </a:solidFill>
              </a:rPr>
              <a:t>corrs</a:t>
            </a:r>
            <a:endParaRPr lang="en-US" sz="1800" dirty="0">
              <a:solidFill>
                <a:srgbClr val="000000"/>
              </a:solidFill>
            </a:endParaRPr>
          </a:p>
        </p:txBody>
      </p:sp>
    </p:spTree>
    <p:extLst>
      <p:ext uri="{BB962C8B-B14F-4D97-AF65-F5344CB8AC3E}">
        <p14:creationId xmlns:p14="http://schemas.microsoft.com/office/powerpoint/2010/main" val="160099037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50473" y="457200"/>
            <a:ext cx="7160233" cy="707886"/>
          </a:xfrm>
          <a:prstGeom prst="rect">
            <a:avLst/>
          </a:prstGeom>
          <a:noFill/>
        </p:spPr>
        <p:txBody>
          <a:bodyPr wrap="none" rtlCol="0">
            <a:spAutoFit/>
          </a:bodyPr>
          <a:lstStyle/>
          <a:p>
            <a:pPr algn="ctr"/>
            <a:r>
              <a:rPr lang="en-US" sz="2000" dirty="0" smtClean="0">
                <a:solidFill>
                  <a:srgbClr val="800000"/>
                </a:solidFill>
              </a:rPr>
              <a:t>The Indian Ocean Dipole (</a:t>
            </a:r>
            <a:r>
              <a:rPr lang="en-US" sz="2000" b="1" dirty="0" smtClean="0">
                <a:solidFill>
                  <a:srgbClr val="800000"/>
                </a:solidFill>
              </a:rPr>
              <a:t>IOD</a:t>
            </a:r>
            <a:r>
              <a:rPr lang="en-US" sz="2000" dirty="0" smtClean="0">
                <a:solidFill>
                  <a:srgbClr val="800000"/>
                </a:solidFill>
              </a:rPr>
              <a:t>) and Its East-West SST Poles:</a:t>
            </a:r>
          </a:p>
          <a:p>
            <a:pPr algn="ctr"/>
            <a:r>
              <a:rPr lang="en-US" sz="2000" dirty="0" smtClean="0">
                <a:solidFill>
                  <a:srgbClr val="800000"/>
                </a:solidFill>
              </a:rPr>
              <a:t>How much does it show up in MADAv2?</a:t>
            </a:r>
            <a:endParaRPr lang="en-US" sz="2000" dirty="0">
              <a:solidFill>
                <a:srgbClr val="800000"/>
              </a:solidFill>
            </a:endParaRPr>
          </a:p>
        </p:txBody>
      </p:sp>
      <p:pic>
        <p:nvPicPr>
          <p:cNvPr id="4" name="Picture 3" descr="indian_ocean-sst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1314510"/>
            <a:ext cx="8282609" cy="4572000"/>
          </a:xfrm>
          <a:prstGeom prst="rect">
            <a:avLst/>
          </a:prstGeom>
        </p:spPr>
      </p:pic>
      <p:sp>
        <p:nvSpPr>
          <p:cNvPr id="7" name="TextBox 6"/>
          <p:cNvSpPr txBox="1"/>
          <p:nvPr/>
        </p:nvSpPr>
        <p:spPr>
          <a:xfrm>
            <a:off x="1447800" y="5886510"/>
            <a:ext cx="6171318" cy="369332"/>
          </a:xfrm>
          <a:prstGeom prst="rect">
            <a:avLst/>
          </a:prstGeom>
          <a:noFill/>
        </p:spPr>
        <p:txBody>
          <a:bodyPr wrap="none" rtlCol="0">
            <a:spAutoFit/>
          </a:bodyPr>
          <a:lstStyle/>
          <a:p>
            <a:pPr algn="ctr"/>
            <a:r>
              <a:rPr lang="en-US" sz="1800" dirty="0" smtClean="0">
                <a:solidFill>
                  <a:srgbClr val="000000"/>
                </a:solidFill>
              </a:rPr>
              <a:t>From http</a:t>
            </a:r>
            <a:r>
              <a:rPr lang="en-US" sz="1800" dirty="0">
                <a:solidFill>
                  <a:srgbClr val="000000"/>
                </a:solidFill>
              </a:rPr>
              <a:t>://</a:t>
            </a:r>
            <a:r>
              <a:rPr lang="en-US" sz="1800" dirty="0" err="1">
                <a:solidFill>
                  <a:srgbClr val="000000"/>
                </a:solidFill>
              </a:rPr>
              <a:t>www.bom.gov.au</a:t>
            </a:r>
            <a:r>
              <a:rPr lang="en-US" sz="1800" dirty="0">
                <a:solidFill>
                  <a:srgbClr val="000000"/>
                </a:solidFill>
              </a:rPr>
              <a:t>/climate/IOD/</a:t>
            </a:r>
            <a:r>
              <a:rPr lang="en-US" sz="1800" dirty="0" err="1">
                <a:solidFill>
                  <a:srgbClr val="000000"/>
                </a:solidFill>
              </a:rPr>
              <a:t>about_IOD.shtml</a:t>
            </a:r>
            <a:endParaRPr lang="en-US" sz="1800" dirty="0">
              <a:solidFill>
                <a:srgbClr val="000000"/>
              </a:solidFill>
            </a:endParaRPr>
          </a:p>
        </p:txBody>
      </p:sp>
      <p:sp>
        <p:nvSpPr>
          <p:cNvPr id="2" name="TextBox 1"/>
          <p:cNvSpPr txBox="1"/>
          <p:nvPr/>
        </p:nvSpPr>
        <p:spPr>
          <a:xfrm>
            <a:off x="2628931" y="2281535"/>
            <a:ext cx="800069" cy="461665"/>
          </a:xfrm>
          <a:prstGeom prst="rect">
            <a:avLst/>
          </a:prstGeom>
          <a:noFill/>
        </p:spPr>
        <p:txBody>
          <a:bodyPr wrap="none" rtlCol="0">
            <a:spAutoFit/>
          </a:bodyPr>
          <a:lstStyle/>
          <a:p>
            <a:pPr algn="ctr"/>
            <a:r>
              <a:rPr lang="en-US" sz="2400" b="1" dirty="0" smtClean="0"/>
              <a:t>WIO</a:t>
            </a:r>
            <a:endParaRPr lang="en-US" sz="2400" b="1" dirty="0"/>
          </a:p>
        </p:txBody>
      </p:sp>
      <p:sp>
        <p:nvSpPr>
          <p:cNvPr id="6" name="TextBox 5"/>
          <p:cNvSpPr txBox="1"/>
          <p:nvPr/>
        </p:nvSpPr>
        <p:spPr>
          <a:xfrm>
            <a:off x="4626294" y="2891135"/>
            <a:ext cx="920144" cy="461665"/>
          </a:xfrm>
          <a:prstGeom prst="rect">
            <a:avLst/>
          </a:prstGeom>
          <a:noFill/>
        </p:spPr>
        <p:txBody>
          <a:bodyPr wrap="none" rtlCol="0">
            <a:spAutoFit/>
          </a:bodyPr>
          <a:lstStyle/>
          <a:p>
            <a:pPr algn="ctr"/>
            <a:r>
              <a:rPr lang="en-US" sz="2400" b="1" dirty="0" smtClean="0"/>
              <a:t>SEIO</a:t>
            </a:r>
            <a:endParaRPr lang="en-US" sz="2400" b="1" dirty="0"/>
          </a:p>
        </p:txBody>
      </p:sp>
      <p:sp>
        <p:nvSpPr>
          <p:cNvPr id="8" name="TextBox 7"/>
          <p:cNvSpPr txBox="1"/>
          <p:nvPr/>
        </p:nvSpPr>
        <p:spPr>
          <a:xfrm>
            <a:off x="2703209" y="4038600"/>
            <a:ext cx="2706991" cy="461665"/>
          </a:xfrm>
          <a:prstGeom prst="rect">
            <a:avLst/>
          </a:prstGeom>
          <a:noFill/>
        </p:spPr>
        <p:txBody>
          <a:bodyPr wrap="none" rtlCol="0">
            <a:spAutoFit/>
          </a:bodyPr>
          <a:lstStyle/>
          <a:p>
            <a:pPr algn="ctr"/>
            <a:r>
              <a:rPr lang="en-US" sz="2400" b="1" dirty="0" smtClean="0"/>
              <a:t>IOD = WIO - SEIO</a:t>
            </a:r>
            <a:endParaRPr lang="en-US" sz="2400" b="1" dirty="0"/>
          </a:p>
        </p:txBody>
      </p:sp>
    </p:spTree>
    <p:extLst>
      <p:ext uri="{BB962C8B-B14F-4D97-AF65-F5344CB8AC3E}">
        <p14:creationId xmlns:p14="http://schemas.microsoft.com/office/powerpoint/2010/main" val="214023637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dISST_ERSST_OND_Screened_Correlations.pdf"/>
          <p:cNvPicPr>
            <a:picLocks noChangeAspect="1"/>
          </p:cNvPicPr>
          <p:nvPr/>
        </p:nvPicPr>
        <p:blipFill rotWithShape="1">
          <a:blip r:embed="rId2">
            <a:extLst>
              <a:ext uri="{28A0092B-C50C-407E-A947-70E740481C1C}">
                <a14:useLocalDpi xmlns:a14="http://schemas.microsoft.com/office/drawing/2010/main" val="0"/>
              </a:ext>
            </a:extLst>
          </a:blip>
          <a:srcRect b="49046"/>
          <a:stretch/>
        </p:blipFill>
        <p:spPr>
          <a:xfrm>
            <a:off x="922852" y="990600"/>
            <a:ext cx="7763948" cy="2795557"/>
          </a:xfrm>
          <a:prstGeom prst="rect">
            <a:avLst/>
          </a:prstGeom>
        </p:spPr>
      </p:pic>
      <p:sp>
        <p:nvSpPr>
          <p:cNvPr id="5" name="TextBox 4"/>
          <p:cNvSpPr txBox="1"/>
          <p:nvPr/>
        </p:nvSpPr>
        <p:spPr>
          <a:xfrm>
            <a:off x="537629" y="228600"/>
            <a:ext cx="7985905" cy="707886"/>
          </a:xfrm>
          <a:prstGeom prst="rect">
            <a:avLst/>
          </a:prstGeom>
          <a:noFill/>
        </p:spPr>
        <p:txBody>
          <a:bodyPr wrap="none" rtlCol="0">
            <a:spAutoFit/>
          </a:bodyPr>
          <a:lstStyle/>
          <a:p>
            <a:pPr algn="ctr"/>
            <a:r>
              <a:rPr lang="en-US" sz="2000" dirty="0" smtClean="0">
                <a:solidFill>
                  <a:srgbClr val="800000"/>
                </a:solidFill>
              </a:rPr>
              <a:t>Correlations between MADAv2 Recons and the Indian Ocean Dipole</a:t>
            </a:r>
          </a:p>
          <a:p>
            <a:pPr algn="ctr"/>
            <a:r>
              <a:rPr lang="en-US" sz="2000" dirty="0">
                <a:solidFill>
                  <a:srgbClr val="800000"/>
                </a:solidFill>
              </a:rPr>
              <a:t>Pre-calibration </a:t>
            </a:r>
            <a:r>
              <a:rPr lang="en-US" sz="2000" b="1" u="sng" dirty="0" smtClean="0">
                <a:solidFill>
                  <a:srgbClr val="800000"/>
                </a:solidFill>
              </a:rPr>
              <a:t>1871-1950</a:t>
            </a:r>
            <a:r>
              <a:rPr lang="en-US" sz="2000" dirty="0" smtClean="0">
                <a:solidFill>
                  <a:srgbClr val="800000"/>
                </a:solidFill>
              </a:rPr>
              <a:t>,</a:t>
            </a:r>
            <a:r>
              <a:rPr lang="en-US" sz="2000" b="1" dirty="0" smtClean="0">
                <a:solidFill>
                  <a:srgbClr val="800000"/>
                </a:solidFill>
              </a:rPr>
              <a:t> WIO SSTs, SEIO SSTs, IOD (WIO-SEIO) </a:t>
            </a:r>
            <a:endParaRPr lang="en-US" sz="2000" b="1" dirty="0">
              <a:solidFill>
                <a:srgbClr val="800000"/>
              </a:solidFill>
            </a:endParaRPr>
          </a:p>
        </p:txBody>
      </p:sp>
      <p:sp>
        <p:nvSpPr>
          <p:cNvPr id="6" name="TextBox 5"/>
          <p:cNvSpPr txBox="1"/>
          <p:nvPr/>
        </p:nvSpPr>
        <p:spPr>
          <a:xfrm>
            <a:off x="152400" y="2907792"/>
            <a:ext cx="857627" cy="1077218"/>
          </a:xfrm>
          <a:prstGeom prst="rect">
            <a:avLst/>
          </a:prstGeom>
          <a:noFill/>
        </p:spPr>
        <p:txBody>
          <a:bodyPr wrap="none" rtlCol="0">
            <a:spAutoFit/>
          </a:bodyPr>
          <a:lstStyle/>
          <a:p>
            <a:r>
              <a:rPr lang="en-US" sz="1600" dirty="0" smtClean="0">
                <a:solidFill>
                  <a:srgbClr val="000000"/>
                </a:solidFill>
              </a:rPr>
              <a:t>r with</a:t>
            </a:r>
          </a:p>
          <a:p>
            <a:r>
              <a:rPr lang="en-US" sz="1600" dirty="0" smtClean="0">
                <a:solidFill>
                  <a:srgbClr val="000000"/>
                </a:solidFill>
              </a:rPr>
              <a:t>1-tailed</a:t>
            </a:r>
          </a:p>
          <a:p>
            <a:r>
              <a:rPr lang="en-US" sz="1600" dirty="0">
                <a:solidFill>
                  <a:srgbClr val="000000"/>
                </a:solidFill>
              </a:rPr>
              <a:t>p&lt;</a:t>
            </a:r>
            <a:r>
              <a:rPr lang="en-US" sz="1600" dirty="0" smtClean="0">
                <a:solidFill>
                  <a:srgbClr val="000000"/>
                </a:solidFill>
              </a:rPr>
              <a:t>0.10</a:t>
            </a:r>
          </a:p>
          <a:p>
            <a:r>
              <a:rPr lang="en-US" sz="1600" dirty="0" smtClean="0">
                <a:solidFill>
                  <a:srgbClr val="000000"/>
                </a:solidFill>
              </a:rPr>
              <a:t>shown</a:t>
            </a:r>
            <a:endParaRPr lang="en-US" sz="1600" dirty="0">
              <a:solidFill>
                <a:srgbClr val="000000"/>
              </a:solidFill>
            </a:endParaRPr>
          </a:p>
        </p:txBody>
      </p:sp>
      <p:sp>
        <p:nvSpPr>
          <p:cNvPr id="8" name="TextBox 7"/>
          <p:cNvSpPr txBox="1"/>
          <p:nvPr/>
        </p:nvSpPr>
        <p:spPr>
          <a:xfrm>
            <a:off x="4091849" y="6382512"/>
            <a:ext cx="937351" cy="276999"/>
          </a:xfrm>
          <a:prstGeom prst="rect">
            <a:avLst/>
          </a:prstGeom>
          <a:noFill/>
        </p:spPr>
        <p:txBody>
          <a:bodyPr wrap="none" rtlCol="0">
            <a:spAutoFit/>
          </a:bodyPr>
          <a:lstStyle/>
          <a:p>
            <a:pPr algn="ctr"/>
            <a:r>
              <a:rPr lang="en-US" sz="1200" dirty="0">
                <a:solidFill>
                  <a:srgbClr val="000000"/>
                </a:solidFill>
              </a:rPr>
              <a:t>Correlation</a:t>
            </a:r>
          </a:p>
        </p:txBody>
      </p:sp>
      <p:pic>
        <p:nvPicPr>
          <p:cNvPr id="7" name="Picture 6" descr="HadISST_ERSST_JJA_Screened_Correlations.pdf"/>
          <p:cNvPicPr>
            <a:picLocks noChangeAspect="1"/>
          </p:cNvPicPr>
          <p:nvPr/>
        </p:nvPicPr>
        <p:blipFill rotWithShape="1">
          <a:blip r:embed="rId3">
            <a:extLst>
              <a:ext uri="{28A0092B-C50C-407E-A947-70E740481C1C}">
                <a14:useLocalDpi xmlns:a14="http://schemas.microsoft.com/office/drawing/2010/main" val="0"/>
              </a:ext>
            </a:extLst>
          </a:blip>
          <a:srcRect b="49864"/>
          <a:stretch/>
        </p:blipFill>
        <p:spPr>
          <a:xfrm>
            <a:off x="914400" y="3657600"/>
            <a:ext cx="7763948" cy="2750647"/>
          </a:xfrm>
          <a:prstGeom prst="rect">
            <a:avLst/>
          </a:prstGeom>
        </p:spPr>
      </p:pic>
      <p:sp>
        <p:nvSpPr>
          <p:cNvPr id="3" name="TextBox 2"/>
          <p:cNvSpPr txBox="1"/>
          <p:nvPr/>
        </p:nvSpPr>
        <p:spPr>
          <a:xfrm>
            <a:off x="152400" y="1981200"/>
            <a:ext cx="868597" cy="461665"/>
          </a:xfrm>
          <a:prstGeom prst="rect">
            <a:avLst/>
          </a:prstGeom>
          <a:noFill/>
        </p:spPr>
        <p:txBody>
          <a:bodyPr wrap="none" rtlCol="0">
            <a:spAutoFit/>
          </a:bodyPr>
          <a:lstStyle/>
          <a:p>
            <a:r>
              <a:rPr lang="en-US" sz="2400" dirty="0" smtClean="0"/>
              <a:t>OND</a:t>
            </a:r>
            <a:endParaRPr lang="en-US" sz="2400" dirty="0"/>
          </a:p>
        </p:txBody>
      </p:sp>
      <p:sp>
        <p:nvSpPr>
          <p:cNvPr id="9" name="TextBox 8"/>
          <p:cNvSpPr txBox="1"/>
          <p:nvPr/>
        </p:nvSpPr>
        <p:spPr>
          <a:xfrm>
            <a:off x="237885" y="4643735"/>
            <a:ext cx="697627" cy="461665"/>
          </a:xfrm>
          <a:prstGeom prst="rect">
            <a:avLst/>
          </a:prstGeom>
          <a:noFill/>
        </p:spPr>
        <p:txBody>
          <a:bodyPr wrap="none" rtlCol="0">
            <a:spAutoFit/>
          </a:bodyPr>
          <a:lstStyle/>
          <a:p>
            <a:r>
              <a:rPr lang="en-US" sz="2400" dirty="0" smtClean="0"/>
              <a:t>JJA</a:t>
            </a:r>
            <a:endParaRPr lang="en-US" sz="2400" dirty="0"/>
          </a:p>
        </p:txBody>
      </p:sp>
    </p:spTree>
    <p:extLst>
      <p:ext uri="{BB962C8B-B14F-4D97-AF65-F5344CB8AC3E}">
        <p14:creationId xmlns:p14="http://schemas.microsoft.com/office/powerpoint/2010/main" val="345750205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adISST_ERSST_OtA_Screened_Correlations.pdf"/>
          <p:cNvPicPr>
            <a:picLocks noChangeAspect="1"/>
          </p:cNvPicPr>
          <p:nvPr/>
        </p:nvPicPr>
        <p:blipFill rotWithShape="1">
          <a:blip r:embed="rId2">
            <a:extLst>
              <a:ext uri="{28A0092B-C50C-407E-A947-70E740481C1C}">
                <a14:useLocalDpi xmlns:a14="http://schemas.microsoft.com/office/drawing/2010/main" val="0"/>
              </a:ext>
            </a:extLst>
          </a:blip>
          <a:srcRect b="49260"/>
          <a:stretch/>
        </p:blipFill>
        <p:spPr>
          <a:xfrm>
            <a:off x="922852" y="990600"/>
            <a:ext cx="7763948" cy="2783799"/>
          </a:xfrm>
          <a:prstGeom prst="rect">
            <a:avLst/>
          </a:prstGeom>
        </p:spPr>
      </p:pic>
      <p:sp>
        <p:nvSpPr>
          <p:cNvPr id="6" name="TextBox 5"/>
          <p:cNvSpPr txBox="1"/>
          <p:nvPr/>
        </p:nvSpPr>
        <p:spPr>
          <a:xfrm>
            <a:off x="152400" y="2907792"/>
            <a:ext cx="857627" cy="1077218"/>
          </a:xfrm>
          <a:prstGeom prst="rect">
            <a:avLst/>
          </a:prstGeom>
          <a:noFill/>
        </p:spPr>
        <p:txBody>
          <a:bodyPr wrap="none" rtlCol="0">
            <a:spAutoFit/>
          </a:bodyPr>
          <a:lstStyle/>
          <a:p>
            <a:r>
              <a:rPr lang="en-US" sz="1600" dirty="0" smtClean="0">
                <a:solidFill>
                  <a:srgbClr val="000000"/>
                </a:solidFill>
              </a:rPr>
              <a:t>r with</a:t>
            </a:r>
          </a:p>
          <a:p>
            <a:r>
              <a:rPr lang="en-US" sz="1600" dirty="0" smtClean="0">
                <a:solidFill>
                  <a:srgbClr val="000000"/>
                </a:solidFill>
              </a:rPr>
              <a:t>1-tailed</a:t>
            </a:r>
          </a:p>
          <a:p>
            <a:r>
              <a:rPr lang="en-US" sz="1600" dirty="0">
                <a:solidFill>
                  <a:srgbClr val="000000"/>
                </a:solidFill>
              </a:rPr>
              <a:t>p&lt;</a:t>
            </a:r>
            <a:r>
              <a:rPr lang="en-US" sz="1600" dirty="0" smtClean="0">
                <a:solidFill>
                  <a:srgbClr val="000000"/>
                </a:solidFill>
              </a:rPr>
              <a:t>0.10</a:t>
            </a:r>
          </a:p>
          <a:p>
            <a:r>
              <a:rPr lang="en-US" sz="1600" dirty="0" smtClean="0">
                <a:solidFill>
                  <a:srgbClr val="000000"/>
                </a:solidFill>
              </a:rPr>
              <a:t>shown</a:t>
            </a:r>
            <a:endParaRPr lang="en-US" sz="1600" dirty="0">
              <a:solidFill>
                <a:srgbClr val="000000"/>
              </a:solidFill>
            </a:endParaRPr>
          </a:p>
        </p:txBody>
      </p:sp>
      <p:sp>
        <p:nvSpPr>
          <p:cNvPr id="8" name="TextBox 7"/>
          <p:cNvSpPr txBox="1"/>
          <p:nvPr/>
        </p:nvSpPr>
        <p:spPr>
          <a:xfrm>
            <a:off x="4091849" y="3685401"/>
            <a:ext cx="937351" cy="276999"/>
          </a:xfrm>
          <a:prstGeom prst="rect">
            <a:avLst/>
          </a:prstGeom>
          <a:noFill/>
        </p:spPr>
        <p:txBody>
          <a:bodyPr wrap="none" rtlCol="0">
            <a:spAutoFit/>
          </a:bodyPr>
          <a:lstStyle/>
          <a:p>
            <a:pPr algn="ctr"/>
            <a:r>
              <a:rPr lang="en-US" sz="1200" dirty="0">
                <a:solidFill>
                  <a:srgbClr val="000000"/>
                </a:solidFill>
              </a:rPr>
              <a:t>Correlation</a:t>
            </a:r>
          </a:p>
        </p:txBody>
      </p:sp>
      <p:sp>
        <p:nvSpPr>
          <p:cNvPr id="7" name="TextBox 6"/>
          <p:cNvSpPr txBox="1"/>
          <p:nvPr/>
        </p:nvSpPr>
        <p:spPr>
          <a:xfrm>
            <a:off x="537629" y="228600"/>
            <a:ext cx="7985905" cy="707886"/>
          </a:xfrm>
          <a:prstGeom prst="rect">
            <a:avLst/>
          </a:prstGeom>
          <a:noFill/>
        </p:spPr>
        <p:txBody>
          <a:bodyPr wrap="none" rtlCol="0">
            <a:spAutoFit/>
          </a:bodyPr>
          <a:lstStyle/>
          <a:p>
            <a:pPr algn="ctr"/>
            <a:r>
              <a:rPr lang="en-US" sz="2000" dirty="0" smtClean="0">
                <a:solidFill>
                  <a:srgbClr val="800000"/>
                </a:solidFill>
              </a:rPr>
              <a:t>Correlations between MADAv2 Recons and the Indian Ocean Dipole</a:t>
            </a:r>
          </a:p>
          <a:p>
            <a:pPr algn="ctr"/>
            <a:r>
              <a:rPr lang="en-US" sz="2000" dirty="0">
                <a:solidFill>
                  <a:srgbClr val="800000"/>
                </a:solidFill>
              </a:rPr>
              <a:t>Pre-calibration </a:t>
            </a:r>
            <a:r>
              <a:rPr lang="en-US" sz="2000" b="1" u="sng" dirty="0" smtClean="0">
                <a:solidFill>
                  <a:srgbClr val="800000"/>
                </a:solidFill>
              </a:rPr>
              <a:t>1871-1950</a:t>
            </a:r>
            <a:r>
              <a:rPr lang="en-US" sz="2000" dirty="0" smtClean="0">
                <a:solidFill>
                  <a:srgbClr val="800000"/>
                </a:solidFill>
              </a:rPr>
              <a:t>,</a:t>
            </a:r>
            <a:r>
              <a:rPr lang="en-US" sz="2000" b="1" dirty="0" smtClean="0">
                <a:solidFill>
                  <a:srgbClr val="800000"/>
                </a:solidFill>
              </a:rPr>
              <a:t> WIO SSTs, SEIO SSTs, IOD (WIO-SEIO) </a:t>
            </a:r>
            <a:endParaRPr lang="en-US" sz="2000" b="1" dirty="0">
              <a:solidFill>
                <a:srgbClr val="800000"/>
              </a:solidFill>
            </a:endParaRPr>
          </a:p>
        </p:txBody>
      </p:sp>
      <p:sp>
        <p:nvSpPr>
          <p:cNvPr id="9" name="TextBox 8"/>
          <p:cNvSpPr txBox="1"/>
          <p:nvPr/>
        </p:nvSpPr>
        <p:spPr>
          <a:xfrm>
            <a:off x="231473" y="1981200"/>
            <a:ext cx="710451" cy="461665"/>
          </a:xfrm>
          <a:prstGeom prst="rect">
            <a:avLst/>
          </a:prstGeom>
          <a:noFill/>
        </p:spPr>
        <p:txBody>
          <a:bodyPr wrap="none" rtlCol="0">
            <a:spAutoFit/>
          </a:bodyPr>
          <a:lstStyle/>
          <a:p>
            <a:pPr algn="ctr"/>
            <a:r>
              <a:rPr lang="en-US" sz="2400" dirty="0" err="1" smtClean="0"/>
              <a:t>OtA</a:t>
            </a:r>
            <a:endParaRPr lang="en-US" sz="2400" dirty="0"/>
          </a:p>
        </p:txBody>
      </p:sp>
      <p:grpSp>
        <p:nvGrpSpPr>
          <p:cNvPr id="10" name="Group 9"/>
          <p:cNvGrpSpPr/>
          <p:nvPr/>
        </p:nvGrpSpPr>
        <p:grpSpPr>
          <a:xfrm>
            <a:off x="465083" y="4267200"/>
            <a:ext cx="8153231" cy="2170331"/>
            <a:chOff x="465083" y="4267200"/>
            <a:chExt cx="8153231" cy="2170331"/>
          </a:xfrm>
        </p:grpSpPr>
        <p:sp>
          <p:nvSpPr>
            <p:cNvPr id="2" name="TextBox 1"/>
            <p:cNvSpPr txBox="1"/>
            <p:nvPr/>
          </p:nvSpPr>
          <p:spPr>
            <a:xfrm>
              <a:off x="699956" y="4267200"/>
              <a:ext cx="7712869" cy="1200328"/>
            </a:xfrm>
            <a:prstGeom prst="rect">
              <a:avLst/>
            </a:prstGeom>
            <a:noFill/>
          </p:spPr>
          <p:txBody>
            <a:bodyPr wrap="none" rtlCol="0">
              <a:spAutoFit/>
            </a:bodyPr>
            <a:lstStyle/>
            <a:p>
              <a:pPr algn="ctr"/>
              <a:r>
                <a:rPr lang="en-US" sz="2400" dirty="0" smtClean="0">
                  <a:solidFill>
                    <a:srgbClr val="800000"/>
                  </a:solidFill>
                </a:rPr>
                <a:t>The western SST pole of the </a:t>
              </a:r>
              <a:r>
                <a:rPr lang="en-US" sz="2400" b="1" dirty="0" smtClean="0">
                  <a:solidFill>
                    <a:srgbClr val="800000"/>
                  </a:solidFill>
                </a:rPr>
                <a:t>IOD</a:t>
              </a:r>
              <a:r>
                <a:rPr lang="en-US" sz="2400" dirty="0" smtClean="0">
                  <a:solidFill>
                    <a:srgbClr val="800000"/>
                  </a:solidFill>
                </a:rPr>
                <a:t>* appears to more</a:t>
              </a:r>
            </a:p>
            <a:p>
              <a:pPr algn="ctr"/>
              <a:r>
                <a:rPr lang="en-US" sz="2400" dirty="0">
                  <a:solidFill>
                    <a:srgbClr val="800000"/>
                  </a:solidFill>
                </a:rPr>
                <a:t>c</a:t>
              </a:r>
              <a:r>
                <a:rPr lang="en-US" sz="2400" dirty="0" smtClean="0">
                  <a:solidFill>
                    <a:srgbClr val="800000"/>
                  </a:solidFill>
                </a:rPr>
                <a:t>onsistently influence monsoon drought over the Indian</a:t>
              </a:r>
            </a:p>
            <a:p>
              <a:pPr algn="ctr"/>
              <a:r>
                <a:rPr lang="en-US" sz="2400" dirty="0" smtClean="0">
                  <a:solidFill>
                    <a:srgbClr val="800000"/>
                  </a:solidFill>
                </a:rPr>
                <a:t>peninsula, but there may be more to it than that.</a:t>
              </a:r>
              <a:endParaRPr lang="en-US" sz="2400" dirty="0">
                <a:solidFill>
                  <a:srgbClr val="800000"/>
                </a:solidFill>
              </a:endParaRPr>
            </a:p>
          </p:txBody>
        </p:sp>
        <p:sp>
          <p:nvSpPr>
            <p:cNvPr id="4" name="TextBox 3"/>
            <p:cNvSpPr txBox="1"/>
            <p:nvPr/>
          </p:nvSpPr>
          <p:spPr>
            <a:xfrm>
              <a:off x="465083" y="5791200"/>
              <a:ext cx="8153231" cy="646331"/>
            </a:xfrm>
            <a:prstGeom prst="rect">
              <a:avLst/>
            </a:prstGeom>
            <a:noFill/>
          </p:spPr>
          <p:txBody>
            <a:bodyPr wrap="none" rtlCol="0">
              <a:spAutoFit/>
            </a:bodyPr>
            <a:lstStyle/>
            <a:p>
              <a:pPr algn="ctr"/>
              <a:r>
                <a:rPr lang="en-US" sz="1800" dirty="0" smtClean="0">
                  <a:solidFill>
                    <a:schemeClr val="tx1"/>
                  </a:solidFill>
                </a:rPr>
                <a:t>*If it even exists! See: Zhao, Y. and S. Nigam. 2015. The Indian Ocean Dipole:</a:t>
              </a:r>
            </a:p>
            <a:p>
              <a:pPr algn="ctr"/>
              <a:r>
                <a:rPr lang="en-US" sz="1800" dirty="0" smtClean="0">
                  <a:solidFill>
                    <a:schemeClr val="tx1"/>
                  </a:solidFill>
                </a:rPr>
                <a:t>A Monopole in SST. </a:t>
              </a:r>
              <a:r>
                <a:rPr lang="en-US" sz="1800" i="1" dirty="0" smtClean="0">
                  <a:solidFill>
                    <a:schemeClr val="tx1"/>
                  </a:solidFill>
                </a:rPr>
                <a:t>Journal of Climate</a:t>
              </a:r>
              <a:r>
                <a:rPr lang="en-US" sz="1800" dirty="0" smtClean="0">
                  <a:solidFill>
                    <a:schemeClr val="tx1"/>
                  </a:solidFill>
                </a:rPr>
                <a:t> 28:3-19. </a:t>
              </a:r>
              <a:endParaRPr lang="en-US" sz="1800" dirty="0">
                <a:solidFill>
                  <a:schemeClr val="tx1"/>
                </a:solidFill>
              </a:endParaRPr>
            </a:p>
          </p:txBody>
        </p:sp>
      </p:grpSp>
    </p:spTree>
    <p:extLst>
      <p:ext uri="{BB962C8B-B14F-4D97-AF65-F5344CB8AC3E}">
        <p14:creationId xmlns:p14="http://schemas.microsoft.com/office/powerpoint/2010/main" val="133094292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2880" y="381000"/>
            <a:ext cx="8229600" cy="3327918"/>
          </a:xfrm>
          <a:prstGeom prst="rect">
            <a:avLst/>
          </a:prstGeom>
        </p:spPr>
      </p:pic>
      <p:pic>
        <p:nvPicPr>
          <p:cNvPr id="4" name="Picture 3" descr="Peninsula_India_Oct-Dec_SST.pdf"/>
          <p:cNvPicPr>
            <a:picLocks noChangeAspect="1"/>
          </p:cNvPicPr>
          <p:nvPr/>
        </p:nvPicPr>
        <p:blipFill rotWithShape="1">
          <a:blip r:embed="rId3">
            <a:extLst>
              <a:ext uri="{28A0092B-C50C-407E-A947-70E740481C1C}">
                <a14:useLocalDpi xmlns:a14="http://schemas.microsoft.com/office/drawing/2010/main" val="0"/>
              </a:ext>
            </a:extLst>
          </a:blip>
          <a:srcRect l="13237" t="11575" r="12353" b="8333"/>
          <a:stretch/>
        </p:blipFill>
        <p:spPr>
          <a:xfrm>
            <a:off x="546100" y="4127500"/>
            <a:ext cx="2641600" cy="2197100"/>
          </a:xfrm>
          <a:prstGeom prst="rect">
            <a:avLst/>
          </a:prstGeom>
        </p:spPr>
      </p:pic>
      <p:pic>
        <p:nvPicPr>
          <p:cNvPr id="7" name="Picture 6" descr="Peninsula_India_Jun-Aug_SST.pdf"/>
          <p:cNvPicPr>
            <a:picLocks noChangeAspect="1"/>
          </p:cNvPicPr>
          <p:nvPr/>
        </p:nvPicPr>
        <p:blipFill rotWithShape="1">
          <a:blip r:embed="rId4">
            <a:extLst>
              <a:ext uri="{28A0092B-C50C-407E-A947-70E740481C1C}">
                <a14:useLocalDpi xmlns:a14="http://schemas.microsoft.com/office/drawing/2010/main" val="0"/>
              </a:ext>
            </a:extLst>
          </a:blip>
          <a:srcRect l="12879" t="11575" r="12682" b="8333"/>
          <a:stretch/>
        </p:blipFill>
        <p:spPr>
          <a:xfrm>
            <a:off x="3200400" y="4127500"/>
            <a:ext cx="2642616" cy="2197100"/>
          </a:xfrm>
          <a:prstGeom prst="rect">
            <a:avLst/>
          </a:prstGeom>
        </p:spPr>
      </p:pic>
      <p:pic>
        <p:nvPicPr>
          <p:cNvPr id="8" name="Picture 7" descr="Peninsula_India_Oct-Aug_SST.pdf"/>
          <p:cNvPicPr>
            <a:picLocks noChangeAspect="1"/>
          </p:cNvPicPr>
          <p:nvPr/>
        </p:nvPicPr>
        <p:blipFill rotWithShape="1">
          <a:blip r:embed="rId5">
            <a:extLst>
              <a:ext uri="{28A0092B-C50C-407E-A947-70E740481C1C}">
                <a14:useLocalDpi xmlns:a14="http://schemas.microsoft.com/office/drawing/2010/main" val="0"/>
              </a:ext>
            </a:extLst>
          </a:blip>
          <a:srcRect l="13236" t="11575" r="12712" b="8333"/>
          <a:stretch/>
        </p:blipFill>
        <p:spPr>
          <a:xfrm>
            <a:off x="5867400" y="4127500"/>
            <a:ext cx="2628900" cy="2197100"/>
          </a:xfrm>
          <a:prstGeom prst="rect">
            <a:avLst/>
          </a:prstGeom>
        </p:spPr>
      </p:pic>
      <p:sp>
        <p:nvSpPr>
          <p:cNvPr id="9" name="TextBox 8"/>
          <p:cNvSpPr txBox="1"/>
          <p:nvPr/>
        </p:nvSpPr>
        <p:spPr>
          <a:xfrm>
            <a:off x="750186" y="4114800"/>
            <a:ext cx="697614" cy="369332"/>
          </a:xfrm>
          <a:prstGeom prst="rect">
            <a:avLst/>
          </a:prstGeom>
          <a:noFill/>
        </p:spPr>
        <p:txBody>
          <a:bodyPr wrap="none" rtlCol="0">
            <a:spAutoFit/>
          </a:bodyPr>
          <a:lstStyle/>
          <a:p>
            <a:r>
              <a:rPr lang="en-US" sz="1800" dirty="0" smtClean="0">
                <a:solidFill>
                  <a:schemeClr val="tx1"/>
                </a:solidFill>
              </a:rPr>
              <a:t>OND</a:t>
            </a:r>
            <a:endParaRPr lang="en-US" sz="1800" dirty="0">
              <a:solidFill>
                <a:schemeClr val="tx1"/>
              </a:solidFill>
            </a:endParaRPr>
          </a:p>
        </p:txBody>
      </p:sp>
      <p:sp>
        <p:nvSpPr>
          <p:cNvPr id="10" name="TextBox 9"/>
          <p:cNvSpPr txBox="1"/>
          <p:nvPr/>
        </p:nvSpPr>
        <p:spPr>
          <a:xfrm>
            <a:off x="3429000" y="4114800"/>
            <a:ext cx="569387" cy="369332"/>
          </a:xfrm>
          <a:prstGeom prst="rect">
            <a:avLst/>
          </a:prstGeom>
          <a:noFill/>
        </p:spPr>
        <p:txBody>
          <a:bodyPr wrap="none" rtlCol="0">
            <a:spAutoFit/>
          </a:bodyPr>
          <a:lstStyle/>
          <a:p>
            <a:r>
              <a:rPr lang="en-US" sz="1800" dirty="0" smtClean="0">
                <a:solidFill>
                  <a:schemeClr val="tx1"/>
                </a:solidFill>
              </a:rPr>
              <a:t>JJA</a:t>
            </a:r>
            <a:endParaRPr lang="en-US" sz="1800" dirty="0">
              <a:solidFill>
                <a:schemeClr val="tx1"/>
              </a:solidFill>
            </a:endParaRPr>
          </a:p>
        </p:txBody>
      </p:sp>
      <p:sp>
        <p:nvSpPr>
          <p:cNvPr id="11" name="TextBox 10"/>
          <p:cNvSpPr txBox="1"/>
          <p:nvPr/>
        </p:nvSpPr>
        <p:spPr>
          <a:xfrm>
            <a:off x="6071616" y="4114800"/>
            <a:ext cx="582211" cy="369332"/>
          </a:xfrm>
          <a:prstGeom prst="rect">
            <a:avLst/>
          </a:prstGeom>
          <a:noFill/>
        </p:spPr>
        <p:txBody>
          <a:bodyPr wrap="none" rtlCol="0">
            <a:spAutoFit/>
          </a:bodyPr>
          <a:lstStyle/>
          <a:p>
            <a:r>
              <a:rPr lang="en-US" sz="1800" dirty="0" err="1" smtClean="0">
                <a:solidFill>
                  <a:schemeClr val="tx1"/>
                </a:solidFill>
              </a:rPr>
              <a:t>OtA</a:t>
            </a:r>
            <a:endParaRPr lang="en-US" sz="1800" dirty="0">
              <a:solidFill>
                <a:schemeClr val="tx1"/>
              </a:solidFill>
            </a:endParaRPr>
          </a:p>
        </p:txBody>
      </p:sp>
      <p:sp>
        <p:nvSpPr>
          <p:cNvPr id="12" name="Rectangle 11"/>
          <p:cNvSpPr/>
          <p:nvPr/>
        </p:nvSpPr>
        <p:spPr bwMode="auto">
          <a:xfrm>
            <a:off x="1847088" y="4672584"/>
            <a:ext cx="228600" cy="228600"/>
          </a:xfrm>
          <a:prstGeom prst="rect">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FF0000"/>
              </a:solidFill>
              <a:effectLst/>
              <a:latin typeface="Arial" pitchFamily="-106" charset="0"/>
            </a:endParaRPr>
          </a:p>
        </p:txBody>
      </p:sp>
      <p:sp>
        <p:nvSpPr>
          <p:cNvPr id="13" name="Rectangle 12"/>
          <p:cNvSpPr/>
          <p:nvPr/>
        </p:nvSpPr>
        <p:spPr bwMode="auto">
          <a:xfrm>
            <a:off x="4517136" y="4672584"/>
            <a:ext cx="228600" cy="228600"/>
          </a:xfrm>
          <a:prstGeom prst="rect">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FF0000"/>
              </a:solidFill>
              <a:effectLst/>
              <a:latin typeface="Arial" pitchFamily="-106" charset="0"/>
            </a:endParaRPr>
          </a:p>
        </p:txBody>
      </p:sp>
      <p:sp>
        <p:nvSpPr>
          <p:cNvPr id="14" name="Rectangle 13"/>
          <p:cNvSpPr/>
          <p:nvPr/>
        </p:nvSpPr>
        <p:spPr bwMode="auto">
          <a:xfrm>
            <a:off x="7168896" y="4672584"/>
            <a:ext cx="228600" cy="228600"/>
          </a:xfrm>
          <a:prstGeom prst="rect">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FF0000"/>
              </a:solidFill>
              <a:effectLst/>
              <a:latin typeface="Arial" pitchFamily="-106" charset="0"/>
            </a:endParaRPr>
          </a:p>
        </p:txBody>
      </p:sp>
      <p:sp>
        <p:nvSpPr>
          <p:cNvPr id="16" name="TextBox 15"/>
          <p:cNvSpPr txBox="1"/>
          <p:nvPr/>
        </p:nvSpPr>
        <p:spPr>
          <a:xfrm>
            <a:off x="685800" y="3703320"/>
            <a:ext cx="7729325" cy="369332"/>
          </a:xfrm>
          <a:prstGeom prst="rect">
            <a:avLst/>
          </a:prstGeom>
          <a:noFill/>
        </p:spPr>
        <p:txBody>
          <a:bodyPr wrap="none" rtlCol="0">
            <a:spAutoFit/>
          </a:bodyPr>
          <a:lstStyle/>
          <a:p>
            <a:pPr algn="ctr"/>
            <a:r>
              <a:rPr lang="en-US" sz="1800" dirty="0" smtClean="0">
                <a:solidFill>
                  <a:srgbClr val="000000"/>
                </a:solidFill>
              </a:rPr>
              <a:t>Peninsula India </a:t>
            </a:r>
            <a:r>
              <a:rPr lang="en-US" sz="1800" dirty="0" err="1" smtClean="0">
                <a:solidFill>
                  <a:srgbClr val="000000"/>
                </a:solidFill>
              </a:rPr>
              <a:t>scPDSI</a:t>
            </a:r>
            <a:r>
              <a:rPr lang="en-US" sz="1800" dirty="0">
                <a:solidFill>
                  <a:srgbClr val="000000"/>
                </a:solidFill>
              </a:rPr>
              <a:t> </a:t>
            </a:r>
            <a:r>
              <a:rPr lang="en-US" sz="1800" dirty="0" smtClean="0">
                <a:solidFill>
                  <a:srgbClr val="000000"/>
                </a:solidFill>
              </a:rPr>
              <a:t>Correlations with Indian Ocean SSTs: 1871-1950</a:t>
            </a:r>
            <a:r>
              <a:rPr lang="en-US" sz="1800" b="1" dirty="0" smtClean="0">
                <a:solidFill>
                  <a:srgbClr val="000000"/>
                </a:solidFill>
              </a:rPr>
              <a:t> </a:t>
            </a:r>
            <a:endParaRPr lang="en-US" sz="1800" b="1" dirty="0">
              <a:solidFill>
                <a:srgbClr val="000000"/>
              </a:solidFill>
            </a:endParaRPr>
          </a:p>
        </p:txBody>
      </p:sp>
      <p:sp>
        <p:nvSpPr>
          <p:cNvPr id="21" name="TextBox 20"/>
          <p:cNvSpPr txBox="1"/>
          <p:nvPr/>
        </p:nvSpPr>
        <p:spPr>
          <a:xfrm>
            <a:off x="4091849" y="6553200"/>
            <a:ext cx="937351" cy="276999"/>
          </a:xfrm>
          <a:prstGeom prst="rect">
            <a:avLst/>
          </a:prstGeom>
          <a:noFill/>
        </p:spPr>
        <p:txBody>
          <a:bodyPr wrap="none" rtlCol="0">
            <a:spAutoFit/>
          </a:bodyPr>
          <a:lstStyle/>
          <a:p>
            <a:pPr algn="ctr"/>
            <a:r>
              <a:rPr lang="en-US" sz="1200" dirty="0">
                <a:solidFill>
                  <a:srgbClr val="000000"/>
                </a:solidFill>
              </a:rPr>
              <a:t>Correlation</a:t>
            </a:r>
          </a:p>
        </p:txBody>
      </p:sp>
      <p:pic>
        <p:nvPicPr>
          <p:cNvPr id="3" name="Picture 2" descr="East_China_JJA_SST_1871-1950.pdf"/>
          <p:cNvPicPr>
            <a:picLocks noChangeAspect="1"/>
          </p:cNvPicPr>
          <p:nvPr/>
        </p:nvPicPr>
        <p:blipFill rotWithShape="1">
          <a:blip r:embed="rId6">
            <a:extLst>
              <a:ext uri="{28A0092B-C50C-407E-A947-70E740481C1C}">
                <a14:useLocalDpi xmlns:a14="http://schemas.microsoft.com/office/drawing/2010/main" val="0"/>
              </a:ext>
            </a:extLst>
          </a:blip>
          <a:srcRect l="12736" t="87593" r="10421" b="6481"/>
          <a:stretch/>
        </p:blipFill>
        <p:spPr>
          <a:xfrm>
            <a:off x="2267712" y="6356953"/>
            <a:ext cx="4572000" cy="272447"/>
          </a:xfrm>
          <a:prstGeom prst="rect">
            <a:avLst/>
          </a:prstGeom>
        </p:spPr>
      </p:pic>
    </p:spTree>
    <p:extLst>
      <p:ext uri="{BB962C8B-B14F-4D97-AF65-F5344CB8AC3E}">
        <p14:creationId xmlns:p14="http://schemas.microsoft.com/office/powerpoint/2010/main" val="163593163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2880" y="381000"/>
            <a:ext cx="8229600" cy="3327918"/>
          </a:xfrm>
          <a:prstGeom prst="rect">
            <a:avLst/>
          </a:prstGeom>
        </p:spPr>
      </p:pic>
      <p:pic>
        <p:nvPicPr>
          <p:cNvPr id="4" name="Picture 3" descr="Peninsula_India_Oct-Dec_SST.pdf"/>
          <p:cNvPicPr>
            <a:picLocks noChangeAspect="1"/>
          </p:cNvPicPr>
          <p:nvPr/>
        </p:nvPicPr>
        <p:blipFill rotWithShape="1">
          <a:blip r:embed="rId3">
            <a:extLst>
              <a:ext uri="{28A0092B-C50C-407E-A947-70E740481C1C}">
                <a14:useLocalDpi xmlns:a14="http://schemas.microsoft.com/office/drawing/2010/main" val="0"/>
              </a:ext>
            </a:extLst>
          </a:blip>
          <a:srcRect l="13237" t="11575" r="12353" b="8333"/>
          <a:stretch/>
        </p:blipFill>
        <p:spPr>
          <a:xfrm>
            <a:off x="546100" y="4127500"/>
            <a:ext cx="2641600" cy="2197100"/>
          </a:xfrm>
          <a:prstGeom prst="rect">
            <a:avLst/>
          </a:prstGeom>
        </p:spPr>
      </p:pic>
      <p:pic>
        <p:nvPicPr>
          <p:cNvPr id="7" name="Picture 6" descr="Peninsula_India_Jun-Aug_SST.pdf"/>
          <p:cNvPicPr>
            <a:picLocks noChangeAspect="1"/>
          </p:cNvPicPr>
          <p:nvPr/>
        </p:nvPicPr>
        <p:blipFill rotWithShape="1">
          <a:blip r:embed="rId4">
            <a:extLst>
              <a:ext uri="{28A0092B-C50C-407E-A947-70E740481C1C}">
                <a14:useLocalDpi xmlns:a14="http://schemas.microsoft.com/office/drawing/2010/main" val="0"/>
              </a:ext>
            </a:extLst>
          </a:blip>
          <a:srcRect l="12879" t="11575" r="12682" b="8333"/>
          <a:stretch/>
        </p:blipFill>
        <p:spPr>
          <a:xfrm>
            <a:off x="3200400" y="4127500"/>
            <a:ext cx="2642616" cy="2197100"/>
          </a:xfrm>
          <a:prstGeom prst="rect">
            <a:avLst/>
          </a:prstGeom>
        </p:spPr>
      </p:pic>
      <p:pic>
        <p:nvPicPr>
          <p:cNvPr id="8" name="Picture 7" descr="Peninsula_India_Oct-Aug_SST.pdf"/>
          <p:cNvPicPr>
            <a:picLocks noChangeAspect="1"/>
          </p:cNvPicPr>
          <p:nvPr/>
        </p:nvPicPr>
        <p:blipFill rotWithShape="1">
          <a:blip r:embed="rId5">
            <a:extLst>
              <a:ext uri="{28A0092B-C50C-407E-A947-70E740481C1C}">
                <a14:useLocalDpi xmlns:a14="http://schemas.microsoft.com/office/drawing/2010/main" val="0"/>
              </a:ext>
            </a:extLst>
          </a:blip>
          <a:srcRect l="13236" t="11575" r="12712" b="8333"/>
          <a:stretch/>
        </p:blipFill>
        <p:spPr>
          <a:xfrm>
            <a:off x="5867400" y="4127500"/>
            <a:ext cx="2628900" cy="2197100"/>
          </a:xfrm>
          <a:prstGeom prst="rect">
            <a:avLst/>
          </a:prstGeom>
        </p:spPr>
      </p:pic>
      <p:sp>
        <p:nvSpPr>
          <p:cNvPr id="9" name="TextBox 8"/>
          <p:cNvSpPr txBox="1"/>
          <p:nvPr/>
        </p:nvSpPr>
        <p:spPr>
          <a:xfrm>
            <a:off x="750186" y="4114800"/>
            <a:ext cx="697614" cy="369332"/>
          </a:xfrm>
          <a:prstGeom prst="rect">
            <a:avLst/>
          </a:prstGeom>
          <a:noFill/>
        </p:spPr>
        <p:txBody>
          <a:bodyPr wrap="none" rtlCol="0">
            <a:spAutoFit/>
          </a:bodyPr>
          <a:lstStyle/>
          <a:p>
            <a:r>
              <a:rPr lang="en-US" sz="1800" dirty="0" smtClean="0">
                <a:solidFill>
                  <a:schemeClr val="tx1"/>
                </a:solidFill>
              </a:rPr>
              <a:t>OND</a:t>
            </a:r>
            <a:endParaRPr lang="en-US" sz="1800" dirty="0">
              <a:solidFill>
                <a:schemeClr val="tx1"/>
              </a:solidFill>
            </a:endParaRPr>
          </a:p>
        </p:txBody>
      </p:sp>
      <p:sp>
        <p:nvSpPr>
          <p:cNvPr id="10" name="TextBox 9"/>
          <p:cNvSpPr txBox="1"/>
          <p:nvPr/>
        </p:nvSpPr>
        <p:spPr>
          <a:xfrm>
            <a:off x="3429000" y="4114800"/>
            <a:ext cx="569387" cy="369332"/>
          </a:xfrm>
          <a:prstGeom prst="rect">
            <a:avLst/>
          </a:prstGeom>
          <a:noFill/>
        </p:spPr>
        <p:txBody>
          <a:bodyPr wrap="none" rtlCol="0">
            <a:spAutoFit/>
          </a:bodyPr>
          <a:lstStyle/>
          <a:p>
            <a:r>
              <a:rPr lang="en-US" sz="1800" dirty="0" smtClean="0">
                <a:solidFill>
                  <a:schemeClr val="tx1"/>
                </a:solidFill>
              </a:rPr>
              <a:t>JJA</a:t>
            </a:r>
            <a:endParaRPr lang="en-US" sz="1800" dirty="0">
              <a:solidFill>
                <a:schemeClr val="tx1"/>
              </a:solidFill>
            </a:endParaRPr>
          </a:p>
        </p:txBody>
      </p:sp>
      <p:sp>
        <p:nvSpPr>
          <p:cNvPr id="11" name="TextBox 10"/>
          <p:cNvSpPr txBox="1"/>
          <p:nvPr/>
        </p:nvSpPr>
        <p:spPr>
          <a:xfrm>
            <a:off x="6071616" y="4114800"/>
            <a:ext cx="582211" cy="369332"/>
          </a:xfrm>
          <a:prstGeom prst="rect">
            <a:avLst/>
          </a:prstGeom>
          <a:noFill/>
        </p:spPr>
        <p:txBody>
          <a:bodyPr wrap="none" rtlCol="0">
            <a:spAutoFit/>
          </a:bodyPr>
          <a:lstStyle/>
          <a:p>
            <a:r>
              <a:rPr lang="en-US" sz="1800" dirty="0" err="1" smtClean="0">
                <a:solidFill>
                  <a:schemeClr val="tx1"/>
                </a:solidFill>
              </a:rPr>
              <a:t>OtA</a:t>
            </a:r>
            <a:endParaRPr lang="en-US" sz="1800" dirty="0">
              <a:solidFill>
                <a:schemeClr val="tx1"/>
              </a:solidFill>
            </a:endParaRPr>
          </a:p>
        </p:txBody>
      </p:sp>
      <p:sp>
        <p:nvSpPr>
          <p:cNvPr id="12" name="Rectangle 11"/>
          <p:cNvSpPr/>
          <p:nvPr/>
        </p:nvSpPr>
        <p:spPr bwMode="auto">
          <a:xfrm>
            <a:off x="1847088" y="4672584"/>
            <a:ext cx="228600" cy="228600"/>
          </a:xfrm>
          <a:prstGeom prst="rect">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FF0000"/>
              </a:solidFill>
              <a:effectLst/>
              <a:latin typeface="Arial" pitchFamily="-106" charset="0"/>
            </a:endParaRPr>
          </a:p>
        </p:txBody>
      </p:sp>
      <p:sp>
        <p:nvSpPr>
          <p:cNvPr id="13" name="Rectangle 12"/>
          <p:cNvSpPr/>
          <p:nvPr/>
        </p:nvSpPr>
        <p:spPr bwMode="auto">
          <a:xfrm>
            <a:off x="4517136" y="4672584"/>
            <a:ext cx="228600" cy="228600"/>
          </a:xfrm>
          <a:prstGeom prst="rect">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FF0000"/>
              </a:solidFill>
              <a:effectLst/>
              <a:latin typeface="Arial" pitchFamily="-106" charset="0"/>
            </a:endParaRPr>
          </a:p>
        </p:txBody>
      </p:sp>
      <p:sp>
        <p:nvSpPr>
          <p:cNvPr id="14" name="Rectangle 13"/>
          <p:cNvSpPr/>
          <p:nvPr/>
        </p:nvSpPr>
        <p:spPr bwMode="auto">
          <a:xfrm>
            <a:off x="7168896" y="4672584"/>
            <a:ext cx="228600" cy="228600"/>
          </a:xfrm>
          <a:prstGeom prst="rect">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FF0000"/>
              </a:solidFill>
              <a:effectLst/>
              <a:latin typeface="Arial" pitchFamily="-106" charset="0"/>
            </a:endParaRPr>
          </a:p>
        </p:txBody>
      </p:sp>
      <p:sp>
        <p:nvSpPr>
          <p:cNvPr id="16" name="TextBox 15"/>
          <p:cNvSpPr txBox="1"/>
          <p:nvPr/>
        </p:nvSpPr>
        <p:spPr>
          <a:xfrm>
            <a:off x="685800" y="3703320"/>
            <a:ext cx="7729325" cy="369332"/>
          </a:xfrm>
          <a:prstGeom prst="rect">
            <a:avLst/>
          </a:prstGeom>
          <a:noFill/>
        </p:spPr>
        <p:txBody>
          <a:bodyPr wrap="none" rtlCol="0">
            <a:spAutoFit/>
          </a:bodyPr>
          <a:lstStyle/>
          <a:p>
            <a:pPr algn="ctr"/>
            <a:r>
              <a:rPr lang="en-US" sz="1800" dirty="0" smtClean="0">
                <a:solidFill>
                  <a:srgbClr val="000000"/>
                </a:solidFill>
              </a:rPr>
              <a:t>Peninsula India </a:t>
            </a:r>
            <a:r>
              <a:rPr lang="en-US" sz="1800" dirty="0" err="1" smtClean="0">
                <a:solidFill>
                  <a:srgbClr val="000000"/>
                </a:solidFill>
              </a:rPr>
              <a:t>scPDSI</a:t>
            </a:r>
            <a:r>
              <a:rPr lang="en-US" sz="1800" dirty="0">
                <a:solidFill>
                  <a:srgbClr val="000000"/>
                </a:solidFill>
              </a:rPr>
              <a:t> </a:t>
            </a:r>
            <a:r>
              <a:rPr lang="en-US" sz="1800" dirty="0" smtClean="0">
                <a:solidFill>
                  <a:srgbClr val="000000"/>
                </a:solidFill>
              </a:rPr>
              <a:t>Correlations with Indian Ocean SSTs: 1871-1950</a:t>
            </a:r>
            <a:r>
              <a:rPr lang="en-US" sz="1800" b="1" dirty="0" smtClean="0">
                <a:solidFill>
                  <a:srgbClr val="000000"/>
                </a:solidFill>
              </a:rPr>
              <a:t> </a:t>
            </a:r>
            <a:endParaRPr lang="en-US" sz="1800" b="1" dirty="0">
              <a:solidFill>
                <a:srgbClr val="000000"/>
              </a:solidFill>
            </a:endParaRPr>
          </a:p>
        </p:txBody>
      </p:sp>
      <p:sp>
        <p:nvSpPr>
          <p:cNvPr id="21" name="TextBox 20"/>
          <p:cNvSpPr txBox="1"/>
          <p:nvPr/>
        </p:nvSpPr>
        <p:spPr>
          <a:xfrm>
            <a:off x="4091849" y="6553200"/>
            <a:ext cx="937351" cy="276999"/>
          </a:xfrm>
          <a:prstGeom prst="rect">
            <a:avLst/>
          </a:prstGeom>
          <a:noFill/>
        </p:spPr>
        <p:txBody>
          <a:bodyPr wrap="none" rtlCol="0">
            <a:spAutoFit/>
          </a:bodyPr>
          <a:lstStyle/>
          <a:p>
            <a:pPr algn="ctr"/>
            <a:r>
              <a:rPr lang="en-US" sz="1200" dirty="0">
                <a:solidFill>
                  <a:srgbClr val="000000"/>
                </a:solidFill>
              </a:rPr>
              <a:t>Correlation</a:t>
            </a:r>
          </a:p>
        </p:txBody>
      </p:sp>
      <p:pic>
        <p:nvPicPr>
          <p:cNvPr id="3" name="Picture 2" descr="East_China_JJA_SST_1871-1950.pdf"/>
          <p:cNvPicPr>
            <a:picLocks noChangeAspect="1"/>
          </p:cNvPicPr>
          <p:nvPr/>
        </p:nvPicPr>
        <p:blipFill rotWithShape="1">
          <a:blip r:embed="rId6">
            <a:extLst>
              <a:ext uri="{28A0092B-C50C-407E-A947-70E740481C1C}">
                <a14:useLocalDpi xmlns:a14="http://schemas.microsoft.com/office/drawing/2010/main" val="0"/>
              </a:ext>
            </a:extLst>
          </a:blip>
          <a:srcRect l="12736" t="87593" r="10421" b="6481"/>
          <a:stretch/>
        </p:blipFill>
        <p:spPr>
          <a:xfrm>
            <a:off x="2267712" y="6356953"/>
            <a:ext cx="4572000" cy="272447"/>
          </a:xfrm>
          <a:prstGeom prst="rect">
            <a:avLst/>
          </a:prstGeom>
        </p:spPr>
      </p:pic>
      <p:grpSp>
        <p:nvGrpSpPr>
          <p:cNvPr id="26" name="Group 25"/>
          <p:cNvGrpSpPr/>
          <p:nvPr/>
        </p:nvGrpSpPr>
        <p:grpSpPr>
          <a:xfrm>
            <a:off x="1981200" y="987552"/>
            <a:ext cx="5410200" cy="4194048"/>
            <a:chOff x="1981200" y="987552"/>
            <a:chExt cx="5410200" cy="4194048"/>
          </a:xfrm>
        </p:grpSpPr>
        <p:grpSp>
          <p:nvGrpSpPr>
            <p:cNvPr id="22" name="Group 21"/>
            <p:cNvGrpSpPr/>
            <p:nvPr/>
          </p:nvGrpSpPr>
          <p:grpSpPr>
            <a:xfrm>
              <a:off x="2590800" y="987552"/>
              <a:ext cx="3891123" cy="2670048"/>
              <a:chOff x="2590800" y="987552"/>
              <a:chExt cx="3891123" cy="2670048"/>
            </a:xfrm>
          </p:grpSpPr>
          <p:pic>
            <p:nvPicPr>
              <p:cNvPr id="18" name="Picture 17" descr="Subtropical_Indian_Ocean_Dipole.jpg"/>
              <p:cNvPicPr>
                <a:picLocks noChangeAspect="1"/>
              </p:cNvPicPr>
              <p:nvPr/>
            </p:nvPicPr>
            <p:blipFill rotWithShape="1">
              <a:blip r:embed="rId7">
                <a:extLst>
                  <a:ext uri="{28A0092B-C50C-407E-A947-70E740481C1C}">
                    <a14:useLocalDpi xmlns:a14="http://schemas.microsoft.com/office/drawing/2010/main" val="0"/>
                  </a:ext>
                </a:extLst>
              </a:blip>
              <a:srcRect b="43704"/>
              <a:stretch/>
            </p:blipFill>
            <p:spPr>
              <a:xfrm>
                <a:off x="2590800" y="987552"/>
                <a:ext cx="3891123" cy="2670048"/>
              </a:xfrm>
              <a:prstGeom prst="rect">
                <a:avLst/>
              </a:prstGeom>
              <a:ln>
                <a:solidFill>
                  <a:schemeClr val="tx1"/>
                </a:solidFill>
              </a:ln>
            </p:spPr>
          </p:pic>
          <p:sp>
            <p:nvSpPr>
              <p:cNvPr id="19" name="Rectangle 18"/>
              <p:cNvSpPr/>
              <p:nvPr/>
            </p:nvSpPr>
            <p:spPr>
              <a:xfrm>
                <a:off x="2888030" y="1231237"/>
                <a:ext cx="3309320" cy="830997"/>
              </a:xfrm>
              <a:prstGeom prst="rect">
                <a:avLst/>
              </a:prstGeom>
              <a:solidFill>
                <a:schemeClr val="bg1">
                  <a:alpha val="25000"/>
                </a:schemeClr>
              </a:solidFill>
            </p:spPr>
            <p:txBody>
              <a:bodyPr wrap="none">
                <a:spAutoFit/>
              </a:bodyPr>
              <a:lstStyle/>
              <a:p>
                <a:pPr algn="ctr"/>
                <a:r>
                  <a:rPr lang="en-US" sz="1600" dirty="0" smtClean="0">
                    <a:solidFill>
                      <a:srgbClr val="000000"/>
                    </a:solidFill>
                  </a:rPr>
                  <a:t>There appears to be some dipole</a:t>
                </a:r>
              </a:p>
              <a:p>
                <a:pPr algn="ctr"/>
                <a:r>
                  <a:rPr lang="en-US" sz="1600" dirty="0">
                    <a:solidFill>
                      <a:srgbClr val="000000"/>
                    </a:solidFill>
                  </a:rPr>
                  <a:t>s</a:t>
                </a:r>
                <a:r>
                  <a:rPr lang="en-US" sz="1600" dirty="0" smtClean="0">
                    <a:solidFill>
                      <a:srgbClr val="000000"/>
                    </a:solidFill>
                  </a:rPr>
                  <a:t>tructure, but it looks more like the</a:t>
                </a:r>
              </a:p>
              <a:p>
                <a:pPr algn="ctr"/>
                <a:r>
                  <a:rPr lang="en-US" sz="1600" dirty="0" smtClean="0">
                    <a:solidFill>
                      <a:srgbClr val="000000"/>
                    </a:solidFill>
                  </a:rPr>
                  <a:t>Subtropical Indian Ocean Dipole</a:t>
                </a:r>
                <a:endParaRPr lang="en-US" sz="1600" dirty="0"/>
              </a:p>
            </p:txBody>
          </p:sp>
        </p:grpSp>
        <p:cxnSp>
          <p:nvCxnSpPr>
            <p:cNvPr id="20" name="Straight Arrow Connector 19"/>
            <p:cNvCxnSpPr/>
            <p:nvPr/>
          </p:nvCxnSpPr>
          <p:spPr bwMode="auto">
            <a:xfrm>
              <a:off x="6019800" y="3429000"/>
              <a:ext cx="1371600" cy="1752600"/>
            </a:xfrm>
            <a:prstGeom prst="straightConnector1">
              <a:avLst/>
            </a:prstGeom>
            <a:solidFill>
              <a:schemeClr val="accent1"/>
            </a:solidFill>
            <a:ln w="38100" cap="flat" cmpd="sng" algn="ctr">
              <a:solidFill>
                <a:schemeClr val="tx1"/>
              </a:solidFill>
              <a:prstDash val="solid"/>
              <a:round/>
              <a:headEnd type="stealth" w="lg" len="lg"/>
              <a:tailEnd type="stealth" w="lg" len="lg"/>
            </a:ln>
            <a:effectLst/>
          </p:spPr>
        </p:cxnSp>
        <p:cxnSp>
          <p:nvCxnSpPr>
            <p:cNvPr id="23" name="Straight Arrow Connector 22"/>
            <p:cNvCxnSpPr/>
            <p:nvPr/>
          </p:nvCxnSpPr>
          <p:spPr bwMode="auto">
            <a:xfrm flipH="1">
              <a:off x="1981200" y="3429000"/>
              <a:ext cx="1066800" cy="1676400"/>
            </a:xfrm>
            <a:prstGeom prst="straightConnector1">
              <a:avLst/>
            </a:prstGeom>
            <a:solidFill>
              <a:schemeClr val="accent1"/>
            </a:solidFill>
            <a:ln w="38100" cap="flat" cmpd="sng" algn="ctr">
              <a:solidFill>
                <a:schemeClr val="tx1"/>
              </a:solidFill>
              <a:prstDash val="solid"/>
              <a:round/>
              <a:headEnd type="stealth" w="lg" len="lg"/>
              <a:tailEnd type="stealth" w="lg" len="lg"/>
            </a:ln>
            <a:effectLst/>
          </p:spPr>
        </p:cxnSp>
      </p:grpSp>
    </p:spTree>
    <p:extLst>
      <p:ext uri="{BB962C8B-B14F-4D97-AF65-F5344CB8AC3E}">
        <p14:creationId xmlns:p14="http://schemas.microsoft.com/office/powerpoint/2010/main" val="407053527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3837" y="442317"/>
            <a:ext cx="8695810" cy="1692771"/>
          </a:xfrm>
          <a:prstGeom prst="rect">
            <a:avLst/>
          </a:prstGeom>
          <a:noFill/>
        </p:spPr>
        <p:txBody>
          <a:bodyPr wrap="none" rtlCol="0">
            <a:spAutoFit/>
          </a:bodyPr>
          <a:lstStyle/>
          <a:p>
            <a:pPr algn="ctr"/>
            <a:r>
              <a:rPr lang="en-US" sz="2800" b="1" dirty="0" smtClean="0">
                <a:solidFill>
                  <a:srgbClr val="800000"/>
                </a:solidFill>
              </a:rPr>
              <a:t>Let’s move over to China now. </a:t>
            </a:r>
          </a:p>
          <a:p>
            <a:pPr algn="ctr">
              <a:spcBef>
                <a:spcPts val="2400"/>
              </a:spcBef>
            </a:pPr>
            <a:r>
              <a:rPr lang="en-US" sz="2800" dirty="0" smtClean="0">
                <a:solidFill>
                  <a:srgbClr val="800000"/>
                </a:solidFill>
              </a:rPr>
              <a:t>How well does the MADAv2 capture severe decadal</a:t>
            </a:r>
          </a:p>
          <a:p>
            <a:pPr algn="ctr"/>
            <a:r>
              <a:rPr lang="en-US" sz="2800" dirty="0" smtClean="0">
                <a:solidFill>
                  <a:srgbClr val="800000"/>
                </a:solidFill>
              </a:rPr>
              <a:t> droughts in eastern China </a:t>
            </a:r>
            <a:r>
              <a:rPr lang="en-US" sz="2800" dirty="0">
                <a:solidFill>
                  <a:srgbClr val="800000"/>
                </a:solidFill>
              </a:rPr>
              <a:t>(</a:t>
            </a:r>
            <a:r>
              <a:rPr lang="en-US" sz="2800" i="1" dirty="0">
                <a:solidFill>
                  <a:srgbClr val="800000"/>
                </a:solidFill>
              </a:rPr>
              <a:t>east of </a:t>
            </a:r>
            <a:r>
              <a:rPr lang="en-US" sz="2800" i="1" dirty="0" smtClean="0">
                <a:solidFill>
                  <a:srgbClr val="800000"/>
                </a:solidFill>
              </a:rPr>
              <a:t>105°E</a:t>
            </a:r>
            <a:r>
              <a:rPr lang="en-US" sz="2800" i="1" dirty="0">
                <a:solidFill>
                  <a:srgbClr val="800000"/>
                </a:solidFill>
              </a:rPr>
              <a:t>, 25–</a:t>
            </a:r>
            <a:r>
              <a:rPr lang="en-US" sz="2800" i="1" dirty="0" smtClean="0">
                <a:solidFill>
                  <a:srgbClr val="800000"/>
                </a:solidFill>
              </a:rPr>
              <a:t>40°N</a:t>
            </a:r>
            <a:r>
              <a:rPr lang="en-US" sz="2800" dirty="0" smtClean="0">
                <a:solidFill>
                  <a:srgbClr val="800000"/>
                </a:solidFill>
              </a:rPr>
              <a:t>)?</a:t>
            </a:r>
          </a:p>
        </p:txBody>
      </p:sp>
      <p:sp>
        <p:nvSpPr>
          <p:cNvPr id="3" name="TextBox 2"/>
          <p:cNvSpPr txBox="1"/>
          <p:nvPr/>
        </p:nvSpPr>
        <p:spPr>
          <a:xfrm>
            <a:off x="838200" y="2286000"/>
            <a:ext cx="7391399" cy="2092881"/>
          </a:xfrm>
          <a:prstGeom prst="rect">
            <a:avLst/>
          </a:prstGeom>
          <a:noFill/>
        </p:spPr>
        <p:txBody>
          <a:bodyPr wrap="square" rtlCol="0">
            <a:spAutoFit/>
          </a:bodyPr>
          <a:lstStyle/>
          <a:p>
            <a:pPr algn="just">
              <a:spcBef>
                <a:spcPts val="600"/>
              </a:spcBef>
            </a:pPr>
            <a:r>
              <a:rPr lang="en-US" sz="2400" dirty="0" smtClean="0">
                <a:solidFill>
                  <a:srgbClr val="000000"/>
                </a:solidFill>
              </a:rPr>
              <a:t>Six historical droughts are </a:t>
            </a:r>
            <a:r>
              <a:rPr lang="en-US" sz="2400" u="sng" dirty="0" smtClean="0">
                <a:solidFill>
                  <a:srgbClr val="000000"/>
                </a:solidFill>
              </a:rPr>
              <a:t>listed</a:t>
            </a:r>
            <a:r>
              <a:rPr lang="en-US" sz="2400" dirty="0" smtClean="0">
                <a:solidFill>
                  <a:srgbClr val="000000"/>
                </a:solidFill>
              </a:rPr>
              <a:t> and successfully </a:t>
            </a:r>
            <a:r>
              <a:rPr lang="en-US" sz="2400" u="sng" dirty="0" smtClean="0">
                <a:solidFill>
                  <a:srgbClr val="000000"/>
                </a:solidFill>
              </a:rPr>
              <a:t>modeled</a:t>
            </a:r>
            <a:r>
              <a:rPr lang="en-US" sz="2400" dirty="0">
                <a:solidFill>
                  <a:srgbClr val="000000"/>
                </a:solidFill>
              </a:rPr>
              <a:t> </a:t>
            </a:r>
            <a:r>
              <a:rPr lang="en-US" sz="2400" dirty="0" smtClean="0">
                <a:solidFill>
                  <a:srgbClr val="000000"/>
                </a:solidFill>
              </a:rPr>
              <a:t>in: </a:t>
            </a:r>
            <a:r>
              <a:rPr lang="en-US" sz="2400" dirty="0" err="1" smtClean="0"/>
              <a:t>Peng</a:t>
            </a:r>
            <a:r>
              <a:rPr lang="en-US" sz="2400" dirty="0" smtClean="0"/>
              <a:t> et al. 2014. </a:t>
            </a:r>
            <a:r>
              <a:rPr lang="en-US" sz="2400" dirty="0"/>
              <a:t>Modeling of severe persistent droughts over eastern China during the last </a:t>
            </a:r>
            <a:r>
              <a:rPr lang="en-US" sz="2400" dirty="0" smtClean="0"/>
              <a:t>millennium. </a:t>
            </a:r>
            <a:r>
              <a:rPr lang="en-US" sz="2400" i="1" dirty="0" smtClean="0"/>
              <a:t>Climate of the Past</a:t>
            </a:r>
            <a:r>
              <a:rPr lang="en-US" sz="2400" dirty="0" smtClean="0"/>
              <a:t> 10:1079</a:t>
            </a:r>
            <a:r>
              <a:rPr lang="en-US" sz="2400" dirty="0"/>
              <a:t>–</a:t>
            </a:r>
            <a:r>
              <a:rPr lang="en-US" sz="2400" dirty="0" smtClean="0"/>
              <a:t>1091.</a:t>
            </a:r>
          </a:p>
          <a:p>
            <a:pPr algn="just">
              <a:spcBef>
                <a:spcPts val="1200"/>
              </a:spcBef>
            </a:pPr>
            <a:r>
              <a:rPr lang="en-US" sz="2400" dirty="0" smtClean="0">
                <a:solidFill>
                  <a:srgbClr val="000000"/>
                </a:solidFill>
              </a:rPr>
              <a:t>     From their Table 1, these droughts occurred in:</a:t>
            </a:r>
          </a:p>
        </p:txBody>
      </p:sp>
      <p:sp>
        <p:nvSpPr>
          <p:cNvPr id="4" name="TextBox 3"/>
          <p:cNvSpPr txBox="1"/>
          <p:nvPr/>
        </p:nvSpPr>
        <p:spPr>
          <a:xfrm>
            <a:off x="2667000" y="4471749"/>
            <a:ext cx="1901833" cy="1384995"/>
          </a:xfrm>
          <a:prstGeom prst="rect">
            <a:avLst/>
          </a:prstGeom>
          <a:noFill/>
        </p:spPr>
        <p:txBody>
          <a:bodyPr wrap="none" rtlCol="0">
            <a:spAutoFit/>
          </a:bodyPr>
          <a:lstStyle/>
          <a:p>
            <a:pPr algn="just"/>
            <a:r>
              <a:rPr lang="en-US" sz="2800" dirty="0">
                <a:solidFill>
                  <a:srgbClr val="000000"/>
                </a:solidFill>
              </a:rPr>
              <a:t>1123-1152</a:t>
            </a:r>
          </a:p>
          <a:p>
            <a:pPr algn="just"/>
            <a:r>
              <a:rPr lang="en-US" sz="2800" dirty="0">
                <a:solidFill>
                  <a:srgbClr val="000000"/>
                </a:solidFill>
              </a:rPr>
              <a:t>1197-1223</a:t>
            </a:r>
          </a:p>
          <a:p>
            <a:pPr algn="just"/>
            <a:r>
              <a:rPr lang="en-US" sz="2800" dirty="0">
                <a:solidFill>
                  <a:srgbClr val="000000"/>
                </a:solidFill>
              </a:rPr>
              <a:t>1353-</a:t>
            </a:r>
            <a:r>
              <a:rPr lang="en-US" sz="2800" dirty="0" smtClean="0">
                <a:solidFill>
                  <a:srgbClr val="000000"/>
                </a:solidFill>
              </a:rPr>
              <a:t>1363</a:t>
            </a:r>
            <a:endParaRPr lang="en-US" sz="2800" dirty="0">
              <a:solidFill>
                <a:srgbClr val="000000"/>
              </a:solidFill>
            </a:endParaRPr>
          </a:p>
        </p:txBody>
      </p:sp>
      <p:sp>
        <p:nvSpPr>
          <p:cNvPr id="7" name="Rectangle 6"/>
          <p:cNvSpPr/>
          <p:nvPr/>
        </p:nvSpPr>
        <p:spPr>
          <a:xfrm>
            <a:off x="4572000" y="4482405"/>
            <a:ext cx="2057400" cy="1384995"/>
          </a:xfrm>
          <a:prstGeom prst="rect">
            <a:avLst/>
          </a:prstGeom>
        </p:spPr>
        <p:txBody>
          <a:bodyPr wrap="square">
            <a:spAutoFit/>
          </a:bodyPr>
          <a:lstStyle/>
          <a:p>
            <a:pPr algn="just"/>
            <a:r>
              <a:rPr lang="en-US" sz="2800" dirty="0">
                <a:solidFill>
                  <a:srgbClr val="000000"/>
                </a:solidFill>
              </a:rPr>
              <a:t>1428-1449</a:t>
            </a:r>
          </a:p>
          <a:p>
            <a:pPr algn="just"/>
            <a:r>
              <a:rPr lang="en-US" sz="2800" dirty="0">
                <a:solidFill>
                  <a:srgbClr val="000000"/>
                </a:solidFill>
              </a:rPr>
              <a:t>1479-1513</a:t>
            </a:r>
          </a:p>
          <a:p>
            <a:pPr algn="just"/>
            <a:r>
              <a:rPr lang="en-US" sz="2800" dirty="0">
                <a:solidFill>
                  <a:srgbClr val="000000"/>
                </a:solidFill>
              </a:rPr>
              <a:t>1632-1645</a:t>
            </a:r>
          </a:p>
        </p:txBody>
      </p:sp>
    </p:spTree>
    <p:extLst>
      <p:ext uri="{BB962C8B-B14F-4D97-AF65-F5344CB8AC3E}">
        <p14:creationId xmlns:p14="http://schemas.microsoft.com/office/powerpoint/2010/main" val="64426834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838200" y="376535"/>
            <a:ext cx="7449876" cy="6024265"/>
            <a:chOff x="838200" y="376535"/>
            <a:chExt cx="7449876" cy="6024265"/>
          </a:xfrm>
        </p:grpSpPr>
        <p:grpSp>
          <p:nvGrpSpPr>
            <p:cNvPr id="3" name="Group 2"/>
            <p:cNvGrpSpPr>
              <a:grpSpLocks noChangeAspect="1"/>
            </p:cNvGrpSpPr>
            <p:nvPr/>
          </p:nvGrpSpPr>
          <p:grpSpPr>
            <a:xfrm>
              <a:off x="838200" y="914400"/>
              <a:ext cx="7235568" cy="5486400"/>
              <a:chOff x="241300" y="190500"/>
              <a:chExt cx="8521700" cy="6461615"/>
            </a:xfrm>
          </p:grpSpPr>
          <p:pic>
            <p:nvPicPr>
              <p:cNvPr id="35" name="Picture 34" descr="MAVAv2_6_Droughts_Stats.pdf"/>
              <p:cNvPicPr>
                <a:picLocks noChangeAspect="1"/>
              </p:cNvPicPr>
              <p:nvPr/>
            </p:nvPicPr>
            <p:blipFill rotWithShape="1">
              <a:blip r:embed="rId2">
                <a:extLst>
                  <a:ext uri="{28A0092B-C50C-407E-A947-70E740481C1C}">
                    <a14:useLocalDpi xmlns:a14="http://schemas.microsoft.com/office/drawing/2010/main" val="0"/>
                  </a:ext>
                </a:extLst>
              </a:blip>
              <a:srcRect r="6805"/>
              <a:stretch/>
            </p:blipFill>
            <p:spPr>
              <a:xfrm>
                <a:off x="241300" y="190500"/>
                <a:ext cx="8521700" cy="6461615"/>
              </a:xfrm>
              <a:prstGeom prst="rect">
                <a:avLst/>
              </a:prstGeom>
            </p:spPr>
          </p:pic>
          <p:sp>
            <p:nvSpPr>
              <p:cNvPr id="2" name="Rectangle 1"/>
              <p:cNvSpPr>
                <a:spLocks/>
              </p:cNvSpPr>
              <p:nvPr/>
            </p:nvSpPr>
            <p:spPr bwMode="auto">
              <a:xfrm>
                <a:off x="1847087" y="1170432"/>
                <a:ext cx="545589" cy="566928"/>
              </a:xfrm>
              <a:prstGeom prst="rect">
                <a:avLst/>
              </a:prstGeom>
              <a:noFill/>
              <a:ln w="38100" cap="flat" cmpd="sng" algn="ctr">
                <a:solidFill>
                  <a:srgbClr val="FF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FF0000"/>
                  </a:solidFill>
                  <a:effectLst/>
                  <a:latin typeface="Arial" pitchFamily="-106" charset="0"/>
                </a:endParaRPr>
              </a:p>
            </p:txBody>
          </p:sp>
          <p:sp>
            <p:nvSpPr>
              <p:cNvPr id="4" name="Rectangle 3"/>
              <p:cNvSpPr>
                <a:spLocks/>
              </p:cNvSpPr>
              <p:nvPr/>
            </p:nvSpPr>
            <p:spPr bwMode="auto">
              <a:xfrm>
                <a:off x="4507992" y="1170432"/>
                <a:ext cx="545589" cy="566928"/>
              </a:xfrm>
              <a:prstGeom prst="rect">
                <a:avLst/>
              </a:prstGeom>
              <a:noFill/>
              <a:ln w="38100" cap="flat" cmpd="sng" algn="ctr">
                <a:solidFill>
                  <a:srgbClr val="FF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FF0000"/>
                  </a:solidFill>
                  <a:effectLst/>
                  <a:latin typeface="Arial" pitchFamily="-106" charset="0"/>
                </a:endParaRPr>
              </a:p>
            </p:txBody>
          </p:sp>
          <p:sp>
            <p:nvSpPr>
              <p:cNvPr id="5" name="Rectangle 4"/>
              <p:cNvSpPr>
                <a:spLocks/>
              </p:cNvSpPr>
              <p:nvPr/>
            </p:nvSpPr>
            <p:spPr bwMode="auto">
              <a:xfrm>
                <a:off x="7162800" y="1170432"/>
                <a:ext cx="545589" cy="566928"/>
              </a:xfrm>
              <a:prstGeom prst="rect">
                <a:avLst/>
              </a:prstGeom>
              <a:noFill/>
              <a:ln w="38100" cap="flat" cmpd="sng" algn="ctr">
                <a:solidFill>
                  <a:srgbClr val="FF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FF0000"/>
                  </a:solidFill>
                  <a:effectLst/>
                  <a:latin typeface="Arial" pitchFamily="-106" charset="0"/>
                </a:endParaRPr>
              </a:p>
            </p:txBody>
          </p:sp>
          <p:sp>
            <p:nvSpPr>
              <p:cNvPr id="6" name="Rectangle 5"/>
              <p:cNvSpPr>
                <a:spLocks/>
              </p:cNvSpPr>
              <p:nvPr/>
            </p:nvSpPr>
            <p:spPr bwMode="auto">
              <a:xfrm>
                <a:off x="1847087" y="4309872"/>
                <a:ext cx="545589" cy="566928"/>
              </a:xfrm>
              <a:prstGeom prst="rect">
                <a:avLst/>
              </a:prstGeom>
              <a:noFill/>
              <a:ln w="38100" cap="flat" cmpd="sng" algn="ctr">
                <a:solidFill>
                  <a:srgbClr val="FF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FF0000"/>
                  </a:solidFill>
                  <a:effectLst/>
                  <a:latin typeface="Arial" pitchFamily="-106" charset="0"/>
                </a:endParaRPr>
              </a:p>
            </p:txBody>
          </p:sp>
          <p:sp>
            <p:nvSpPr>
              <p:cNvPr id="7" name="Rectangle 6"/>
              <p:cNvSpPr>
                <a:spLocks/>
              </p:cNvSpPr>
              <p:nvPr/>
            </p:nvSpPr>
            <p:spPr bwMode="auto">
              <a:xfrm>
                <a:off x="4507992" y="4309872"/>
                <a:ext cx="545589" cy="566928"/>
              </a:xfrm>
              <a:prstGeom prst="rect">
                <a:avLst/>
              </a:prstGeom>
              <a:noFill/>
              <a:ln w="38100" cap="flat" cmpd="sng" algn="ctr">
                <a:solidFill>
                  <a:srgbClr val="FF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FF0000"/>
                  </a:solidFill>
                  <a:effectLst/>
                  <a:latin typeface="Arial" pitchFamily="-106" charset="0"/>
                </a:endParaRPr>
              </a:p>
            </p:txBody>
          </p:sp>
          <p:sp>
            <p:nvSpPr>
              <p:cNvPr id="8" name="Rectangle 7"/>
              <p:cNvSpPr>
                <a:spLocks/>
              </p:cNvSpPr>
              <p:nvPr/>
            </p:nvSpPr>
            <p:spPr bwMode="auto">
              <a:xfrm>
                <a:off x="7162800" y="4309872"/>
                <a:ext cx="545589" cy="566928"/>
              </a:xfrm>
              <a:prstGeom prst="rect">
                <a:avLst/>
              </a:prstGeom>
              <a:noFill/>
              <a:ln w="38100" cap="flat" cmpd="sng" algn="ctr">
                <a:solidFill>
                  <a:srgbClr val="FF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FF0000"/>
                  </a:solidFill>
                  <a:effectLst/>
                  <a:latin typeface="Arial" pitchFamily="-106" charset="0"/>
                </a:endParaRPr>
              </a:p>
            </p:txBody>
          </p:sp>
        </p:grpSp>
        <p:sp>
          <p:nvSpPr>
            <p:cNvPr id="11" name="TextBox 10"/>
            <p:cNvSpPr txBox="1"/>
            <p:nvPr/>
          </p:nvSpPr>
          <p:spPr>
            <a:xfrm>
              <a:off x="838200" y="376535"/>
              <a:ext cx="7449876" cy="461665"/>
            </a:xfrm>
            <a:prstGeom prst="rect">
              <a:avLst/>
            </a:prstGeom>
            <a:noFill/>
          </p:spPr>
          <p:txBody>
            <a:bodyPr wrap="none" rtlCol="0">
              <a:spAutoFit/>
            </a:bodyPr>
            <a:lstStyle/>
            <a:p>
              <a:pPr algn="ctr"/>
              <a:r>
                <a:rPr lang="en-US" sz="2400" dirty="0" smtClean="0">
                  <a:solidFill>
                    <a:srgbClr val="800000"/>
                  </a:solidFill>
                </a:rPr>
                <a:t>Decadal Droughts in the MADAv2 over Eastern China</a:t>
              </a:r>
            </a:p>
          </p:txBody>
        </p:sp>
      </p:grpSp>
      <p:sp>
        <p:nvSpPr>
          <p:cNvPr id="12" name="TextBox 11"/>
          <p:cNvSpPr txBox="1"/>
          <p:nvPr/>
        </p:nvSpPr>
        <p:spPr>
          <a:xfrm>
            <a:off x="4114800" y="6324600"/>
            <a:ext cx="697727" cy="276999"/>
          </a:xfrm>
          <a:prstGeom prst="rect">
            <a:avLst/>
          </a:prstGeom>
          <a:noFill/>
        </p:spPr>
        <p:txBody>
          <a:bodyPr wrap="none" rtlCol="0">
            <a:spAutoFit/>
          </a:bodyPr>
          <a:lstStyle/>
          <a:p>
            <a:pPr algn="ctr"/>
            <a:r>
              <a:rPr lang="en-US" sz="1200" dirty="0" err="1" smtClean="0">
                <a:solidFill>
                  <a:srgbClr val="000000"/>
                </a:solidFill>
              </a:rPr>
              <a:t>scPDSI</a:t>
            </a:r>
            <a:endParaRPr lang="en-US" sz="1200" dirty="0">
              <a:solidFill>
                <a:srgbClr val="000000"/>
              </a:solidFill>
            </a:endParaRPr>
          </a:p>
        </p:txBody>
      </p:sp>
    </p:spTree>
    <p:extLst>
      <p:ext uri="{BB962C8B-B14F-4D97-AF65-F5344CB8AC3E}">
        <p14:creationId xmlns:p14="http://schemas.microsoft.com/office/powerpoint/2010/main" val="311822137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2868" name="Rectangle 4"/>
          <p:cNvSpPr>
            <a:spLocks noGrp="1" noChangeArrowheads="1"/>
          </p:cNvSpPr>
          <p:nvPr>
            <p:ph type="body" idx="1"/>
          </p:nvPr>
        </p:nvSpPr>
        <p:spPr>
          <a:xfrm>
            <a:off x="533400" y="990600"/>
            <a:ext cx="7772400" cy="4876800"/>
          </a:xfrm>
        </p:spPr>
        <p:txBody>
          <a:bodyPr/>
          <a:lstStyle/>
          <a:p>
            <a:pPr algn="just" eaLnBrk="1" hangingPunct="1">
              <a:defRPr/>
            </a:pPr>
            <a:r>
              <a:rPr lang="en-US" sz="2000" b="0" dirty="0" smtClean="0">
                <a:latin typeface="Helvetica" charset="0"/>
                <a:cs typeface="+mn-cs"/>
              </a:rPr>
              <a:t>Patterned after the highly successful North American Drought Atlas (NADA; Cook and </a:t>
            </a:r>
            <a:r>
              <a:rPr lang="en-US" sz="2000" b="0" dirty="0" err="1" smtClean="0">
                <a:latin typeface="Helvetica" charset="0"/>
                <a:cs typeface="+mn-cs"/>
              </a:rPr>
              <a:t>Krusic</a:t>
            </a:r>
            <a:r>
              <a:rPr lang="en-US" sz="2000" b="0" dirty="0" smtClean="0">
                <a:latin typeface="Helvetica" charset="0"/>
                <a:cs typeface="+mn-cs"/>
              </a:rPr>
              <a:t>, 2004);</a:t>
            </a:r>
          </a:p>
          <a:p>
            <a:pPr algn="just" eaLnBrk="1" hangingPunct="1">
              <a:spcBef>
                <a:spcPct val="50000"/>
              </a:spcBef>
              <a:defRPr/>
            </a:pPr>
            <a:r>
              <a:rPr lang="en-US" sz="2000" b="0" dirty="0" smtClean="0">
                <a:latin typeface="Helvetica" charset="0"/>
                <a:cs typeface="+mn-cs"/>
              </a:rPr>
              <a:t>Gridded monsoon season </a:t>
            </a:r>
            <a:r>
              <a:rPr lang="en-US" sz="2000" b="0" dirty="0" smtClean="0">
                <a:latin typeface="Helvetica" charset="0"/>
              </a:rPr>
              <a:t>(</a:t>
            </a:r>
            <a:r>
              <a:rPr lang="en-US" sz="2000" b="0" dirty="0">
                <a:latin typeface="Helvetica" charset="0"/>
              </a:rPr>
              <a:t>JJA) Palmer Drought Severity Index (PDSI)</a:t>
            </a:r>
            <a:r>
              <a:rPr lang="en-US" sz="2000" b="0" dirty="0" smtClean="0">
                <a:latin typeface="Helvetica" charset="0"/>
                <a:cs typeface="+mn-cs"/>
              </a:rPr>
              <a:t> reconstructed on a 534 point 2.5° x 2.5° grid from 327 tree-ring chronologies over Asian monsoon land areas;</a:t>
            </a:r>
          </a:p>
        </p:txBody>
      </p:sp>
      <p:sp>
        <p:nvSpPr>
          <p:cNvPr id="2" name="TextBox 1"/>
          <p:cNvSpPr txBox="1"/>
          <p:nvPr/>
        </p:nvSpPr>
        <p:spPr>
          <a:xfrm>
            <a:off x="3571484" y="304800"/>
            <a:ext cx="1997737" cy="646331"/>
          </a:xfrm>
          <a:prstGeom prst="rect">
            <a:avLst/>
          </a:prstGeom>
          <a:noFill/>
        </p:spPr>
        <p:txBody>
          <a:bodyPr wrap="none" rtlCol="0">
            <a:spAutoFit/>
          </a:bodyPr>
          <a:lstStyle/>
          <a:p>
            <a:pPr algn="ctr"/>
            <a:r>
              <a:rPr lang="en-US" dirty="0" smtClean="0"/>
              <a:t>MADAv1</a:t>
            </a:r>
            <a:endParaRPr lang="en-US" dirty="0"/>
          </a:p>
        </p:txBody>
      </p:sp>
      <p:pic>
        <p:nvPicPr>
          <p:cNvPr id="4" name="Picture 3" descr="MADAv1_Map.png"/>
          <p:cNvPicPr>
            <a:picLocks noChangeAspect="1"/>
          </p:cNvPicPr>
          <p:nvPr/>
        </p:nvPicPr>
        <p:blipFill rotWithShape="1">
          <a:blip r:embed="rId2">
            <a:extLst>
              <a:ext uri="{28A0092B-C50C-407E-A947-70E740481C1C}">
                <a14:useLocalDpi xmlns:a14="http://schemas.microsoft.com/office/drawing/2010/main" val="0"/>
              </a:ext>
            </a:extLst>
          </a:blip>
          <a:srcRect l="2306" t="9902" r="13456" b="3087"/>
          <a:stretch/>
        </p:blipFill>
        <p:spPr>
          <a:xfrm>
            <a:off x="1981200" y="2971800"/>
            <a:ext cx="4582390" cy="3657600"/>
          </a:xfrm>
          <a:prstGeom prst="rect">
            <a:avLst/>
          </a:prstGeom>
        </p:spPr>
      </p:pic>
    </p:spTree>
    <p:extLst>
      <p:ext uri="{BB962C8B-B14F-4D97-AF65-F5344CB8AC3E}">
        <p14:creationId xmlns:p14="http://schemas.microsoft.com/office/powerpoint/2010/main" val="189992016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237744" y="82296"/>
            <a:ext cx="8484685" cy="6699504"/>
            <a:chOff x="237744" y="82296"/>
            <a:chExt cx="8484685" cy="6699504"/>
          </a:xfrm>
        </p:grpSpPr>
        <p:pic>
          <p:nvPicPr>
            <p:cNvPr id="6" name="Picture 5"/>
            <p:cNvPicPr>
              <a:picLocks noChangeAspect="1"/>
            </p:cNvPicPr>
            <p:nvPr/>
          </p:nvPicPr>
          <p:blipFill>
            <a:blip r:embed="rId2"/>
            <a:stretch>
              <a:fillRect/>
            </a:stretch>
          </p:blipFill>
          <p:spPr>
            <a:xfrm>
              <a:off x="685800" y="3833308"/>
              <a:ext cx="7315200" cy="2948492"/>
            </a:xfrm>
            <a:prstGeom prst="rect">
              <a:avLst/>
            </a:prstGeom>
          </p:spPr>
        </p:pic>
        <p:grpSp>
          <p:nvGrpSpPr>
            <p:cNvPr id="12" name="Group 11"/>
            <p:cNvGrpSpPr/>
            <p:nvPr/>
          </p:nvGrpSpPr>
          <p:grpSpPr>
            <a:xfrm>
              <a:off x="237744" y="342900"/>
              <a:ext cx="8470900" cy="3314700"/>
              <a:chOff x="237744" y="190500"/>
              <a:chExt cx="8470900" cy="3314700"/>
            </a:xfrm>
          </p:grpSpPr>
          <p:pic>
            <p:nvPicPr>
              <p:cNvPr id="8" name="Picture 7" descr="MAVAv2_All_6_Droughts_Stats_NaN.pdf"/>
              <p:cNvPicPr>
                <a:picLocks noChangeAspect="1"/>
              </p:cNvPicPr>
              <p:nvPr/>
            </p:nvPicPr>
            <p:blipFill rotWithShape="1">
              <a:blip r:embed="rId3">
                <a:extLst>
                  <a:ext uri="{28A0092B-C50C-407E-A947-70E740481C1C}">
                    <a14:useLocalDpi xmlns:a14="http://schemas.microsoft.com/office/drawing/2010/main" val="0"/>
                  </a:ext>
                </a:extLst>
              </a:blip>
              <a:srcRect r="7361" b="48702"/>
              <a:stretch/>
            </p:blipFill>
            <p:spPr>
              <a:xfrm>
                <a:off x="237744" y="190500"/>
                <a:ext cx="8470900" cy="3314700"/>
              </a:xfrm>
              <a:prstGeom prst="rect">
                <a:avLst/>
              </a:prstGeom>
            </p:spPr>
          </p:pic>
          <p:sp>
            <p:nvSpPr>
              <p:cNvPr id="3" name="Rectangle 2"/>
              <p:cNvSpPr>
                <a:spLocks/>
              </p:cNvSpPr>
              <p:nvPr/>
            </p:nvSpPr>
            <p:spPr bwMode="auto">
              <a:xfrm>
                <a:off x="1847087" y="1170432"/>
                <a:ext cx="545589" cy="566928"/>
              </a:xfrm>
              <a:prstGeom prst="rect">
                <a:avLst/>
              </a:prstGeom>
              <a:noFill/>
              <a:ln w="38100" cap="flat" cmpd="sng" algn="ctr">
                <a:solidFill>
                  <a:srgbClr val="FF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FF0000"/>
                  </a:solidFill>
                  <a:effectLst/>
                  <a:latin typeface="Arial" pitchFamily="-106" charset="0"/>
                </a:endParaRPr>
              </a:p>
            </p:txBody>
          </p:sp>
          <p:sp>
            <p:nvSpPr>
              <p:cNvPr id="4" name="Rectangle 3"/>
              <p:cNvSpPr>
                <a:spLocks/>
              </p:cNvSpPr>
              <p:nvPr/>
            </p:nvSpPr>
            <p:spPr bwMode="auto">
              <a:xfrm>
                <a:off x="4507992" y="1170432"/>
                <a:ext cx="545589" cy="566928"/>
              </a:xfrm>
              <a:prstGeom prst="rect">
                <a:avLst/>
              </a:prstGeom>
              <a:noFill/>
              <a:ln w="38100" cap="flat" cmpd="sng" algn="ctr">
                <a:solidFill>
                  <a:srgbClr val="FF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FF0000"/>
                  </a:solidFill>
                  <a:effectLst/>
                  <a:latin typeface="Arial" pitchFamily="-106" charset="0"/>
                </a:endParaRPr>
              </a:p>
            </p:txBody>
          </p:sp>
          <p:sp>
            <p:nvSpPr>
              <p:cNvPr id="5" name="Rectangle 4"/>
              <p:cNvSpPr>
                <a:spLocks/>
              </p:cNvSpPr>
              <p:nvPr/>
            </p:nvSpPr>
            <p:spPr bwMode="auto">
              <a:xfrm>
                <a:off x="7162800" y="1170432"/>
                <a:ext cx="545589" cy="566928"/>
              </a:xfrm>
              <a:prstGeom prst="rect">
                <a:avLst/>
              </a:prstGeom>
              <a:noFill/>
              <a:ln w="38100" cap="flat" cmpd="sng" algn="ctr">
                <a:solidFill>
                  <a:srgbClr val="FF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FF0000"/>
                  </a:solidFill>
                  <a:effectLst/>
                  <a:latin typeface="Arial" pitchFamily="-106" charset="0"/>
                </a:endParaRPr>
              </a:p>
            </p:txBody>
          </p:sp>
        </p:grpSp>
        <p:sp>
          <p:nvSpPr>
            <p:cNvPr id="2" name="TextBox 1"/>
            <p:cNvSpPr txBox="1"/>
            <p:nvPr/>
          </p:nvSpPr>
          <p:spPr>
            <a:xfrm>
              <a:off x="4453128" y="4130040"/>
              <a:ext cx="1606630" cy="369332"/>
            </a:xfrm>
            <a:prstGeom prst="rect">
              <a:avLst/>
            </a:prstGeom>
            <a:solidFill>
              <a:schemeClr val="bg1"/>
            </a:solidFill>
          </p:spPr>
          <p:txBody>
            <a:bodyPr wrap="none" rtlCol="0">
              <a:spAutoFit/>
            </a:bodyPr>
            <a:lstStyle/>
            <a:p>
              <a:pPr algn="ctr"/>
              <a:r>
                <a:rPr lang="en-US" sz="900" b="1" dirty="0" smtClean="0">
                  <a:solidFill>
                    <a:srgbClr val="0000FF"/>
                  </a:solidFill>
                </a:rPr>
                <a:t>Wettest</a:t>
              </a:r>
              <a:r>
                <a:rPr lang="en-US" sz="900" dirty="0" smtClean="0">
                  <a:solidFill>
                    <a:srgbClr val="000000"/>
                  </a:solidFill>
                </a:rPr>
                <a:t> and </a:t>
              </a:r>
              <a:r>
                <a:rPr lang="en-US" sz="900" b="1" dirty="0" smtClean="0"/>
                <a:t>Driest</a:t>
              </a:r>
              <a:r>
                <a:rPr lang="en-US" sz="900" dirty="0" smtClean="0">
                  <a:solidFill>
                    <a:srgbClr val="000000"/>
                  </a:solidFill>
                </a:rPr>
                <a:t> Periods</a:t>
              </a:r>
            </a:p>
            <a:p>
              <a:pPr algn="ctr"/>
              <a:r>
                <a:rPr lang="en-US" sz="900" dirty="0">
                  <a:solidFill>
                    <a:srgbClr val="000000"/>
                  </a:solidFill>
                </a:rPr>
                <a:t>o</a:t>
              </a:r>
              <a:r>
                <a:rPr lang="en-US" sz="900" dirty="0" smtClean="0">
                  <a:solidFill>
                    <a:srgbClr val="000000"/>
                  </a:solidFill>
                </a:rPr>
                <a:t>f the past 1500 years</a:t>
              </a:r>
              <a:endParaRPr lang="en-US" sz="900" dirty="0">
                <a:solidFill>
                  <a:srgbClr val="000000"/>
                </a:solidFill>
              </a:endParaRPr>
            </a:p>
          </p:txBody>
        </p:sp>
        <p:sp>
          <p:nvSpPr>
            <p:cNvPr id="7" name="Rectangle 6"/>
            <p:cNvSpPr/>
            <p:nvPr/>
          </p:nvSpPr>
          <p:spPr bwMode="auto">
            <a:xfrm>
              <a:off x="4800600" y="4495800"/>
              <a:ext cx="274320" cy="1447800"/>
            </a:xfrm>
            <a:prstGeom prst="rect">
              <a:avLst/>
            </a:prstGeom>
            <a:noFill/>
            <a:ln w="1905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FF0000"/>
                </a:solidFill>
                <a:effectLst/>
                <a:latin typeface="Arial" pitchFamily="-106" charset="0"/>
              </a:endParaRPr>
            </a:p>
          </p:txBody>
        </p:sp>
        <p:sp>
          <p:nvSpPr>
            <p:cNvPr id="9" name="Rectangle 8"/>
            <p:cNvSpPr/>
            <p:nvPr/>
          </p:nvSpPr>
          <p:spPr bwMode="auto">
            <a:xfrm>
              <a:off x="5084064" y="4495800"/>
              <a:ext cx="630936" cy="1447800"/>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FF0000"/>
                </a:solidFill>
                <a:effectLst/>
                <a:latin typeface="Arial" pitchFamily="-106" charset="0"/>
              </a:endParaRPr>
            </a:p>
          </p:txBody>
        </p:sp>
        <p:sp>
          <p:nvSpPr>
            <p:cNvPr id="11" name="TextBox 10"/>
            <p:cNvSpPr txBox="1"/>
            <p:nvPr/>
          </p:nvSpPr>
          <p:spPr>
            <a:xfrm>
              <a:off x="4179073" y="3511296"/>
              <a:ext cx="697727" cy="276999"/>
            </a:xfrm>
            <a:prstGeom prst="rect">
              <a:avLst/>
            </a:prstGeom>
            <a:noFill/>
          </p:spPr>
          <p:txBody>
            <a:bodyPr wrap="none" rtlCol="0">
              <a:spAutoFit/>
            </a:bodyPr>
            <a:lstStyle/>
            <a:p>
              <a:pPr algn="ctr"/>
              <a:r>
                <a:rPr lang="en-US" sz="1200" dirty="0" err="1" smtClean="0">
                  <a:solidFill>
                    <a:srgbClr val="000000"/>
                  </a:solidFill>
                </a:rPr>
                <a:t>scPDSI</a:t>
              </a:r>
              <a:endParaRPr lang="en-US" sz="1200" dirty="0">
                <a:solidFill>
                  <a:srgbClr val="000000"/>
                </a:solidFill>
              </a:endParaRPr>
            </a:p>
          </p:txBody>
        </p:sp>
        <p:sp>
          <p:nvSpPr>
            <p:cNvPr id="10" name="TextBox 9"/>
            <p:cNvSpPr txBox="1"/>
            <p:nvPr/>
          </p:nvSpPr>
          <p:spPr>
            <a:xfrm>
              <a:off x="364953" y="82296"/>
              <a:ext cx="8357476" cy="400110"/>
            </a:xfrm>
            <a:prstGeom prst="rect">
              <a:avLst/>
            </a:prstGeom>
            <a:noFill/>
          </p:spPr>
          <p:txBody>
            <a:bodyPr wrap="none" rtlCol="0">
              <a:spAutoFit/>
            </a:bodyPr>
            <a:lstStyle/>
            <a:p>
              <a:pPr algn="ctr"/>
              <a:r>
                <a:rPr lang="en-US" sz="2000" dirty="0" smtClean="0">
                  <a:solidFill>
                    <a:srgbClr val="800000"/>
                  </a:solidFill>
                </a:rPr>
                <a:t>Collectively, the six droughts are successfully reconstructed by MADAv2</a:t>
              </a:r>
              <a:endParaRPr lang="en-US" sz="2000" dirty="0">
                <a:solidFill>
                  <a:srgbClr val="800000"/>
                </a:solidFill>
              </a:endParaRPr>
            </a:p>
          </p:txBody>
        </p:sp>
      </p:grpSp>
    </p:spTree>
    <p:extLst>
      <p:ext uri="{BB962C8B-B14F-4D97-AF65-F5344CB8AC3E}">
        <p14:creationId xmlns:p14="http://schemas.microsoft.com/office/powerpoint/2010/main" val="1587038837"/>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p:cNvGrpSpPr/>
          <p:nvPr/>
        </p:nvGrpSpPr>
        <p:grpSpPr>
          <a:xfrm>
            <a:off x="304800" y="3718560"/>
            <a:ext cx="8095488" cy="3063240"/>
            <a:chOff x="304800" y="3630168"/>
            <a:chExt cx="8095488" cy="3063240"/>
          </a:xfrm>
        </p:grpSpPr>
        <p:pic>
          <p:nvPicPr>
            <p:cNvPr id="39" name="Picture 38"/>
            <p:cNvPicPr>
              <a:picLocks noChangeAspect="1"/>
            </p:cNvPicPr>
            <p:nvPr/>
          </p:nvPicPr>
          <p:blipFill>
            <a:blip r:embed="rId2"/>
            <a:stretch>
              <a:fillRect/>
            </a:stretch>
          </p:blipFill>
          <p:spPr>
            <a:xfrm>
              <a:off x="304800" y="3630168"/>
              <a:ext cx="8095488" cy="3063240"/>
            </a:xfrm>
            <a:prstGeom prst="rect">
              <a:avLst/>
            </a:prstGeom>
          </p:spPr>
        </p:pic>
        <p:sp>
          <p:nvSpPr>
            <p:cNvPr id="10" name="TextBox 9"/>
            <p:cNvSpPr txBox="1"/>
            <p:nvPr/>
          </p:nvSpPr>
          <p:spPr>
            <a:xfrm>
              <a:off x="1472184" y="3840480"/>
              <a:ext cx="466669" cy="369332"/>
            </a:xfrm>
            <a:prstGeom prst="rect">
              <a:avLst/>
            </a:prstGeom>
            <a:solidFill>
              <a:schemeClr val="bg1">
                <a:alpha val="32000"/>
              </a:schemeClr>
            </a:solidFill>
          </p:spPr>
          <p:txBody>
            <a:bodyPr wrap="none" rtlCol="0">
              <a:spAutoFit/>
            </a:bodyPr>
            <a:lstStyle/>
            <a:p>
              <a:r>
                <a:rPr lang="en-US" sz="1800" b="1" dirty="0" smtClean="0"/>
                <a:t>??</a:t>
              </a:r>
              <a:endParaRPr lang="en-US" sz="1800" b="1" dirty="0"/>
            </a:p>
          </p:txBody>
        </p:sp>
      </p:grpSp>
      <p:grpSp>
        <p:nvGrpSpPr>
          <p:cNvPr id="46" name="Group 45"/>
          <p:cNvGrpSpPr/>
          <p:nvPr/>
        </p:nvGrpSpPr>
        <p:grpSpPr>
          <a:xfrm>
            <a:off x="1142985" y="847344"/>
            <a:ext cx="2603515" cy="2822448"/>
            <a:chOff x="1142985" y="758952"/>
            <a:chExt cx="2603515" cy="2822448"/>
          </a:xfrm>
        </p:grpSpPr>
        <p:pic>
          <p:nvPicPr>
            <p:cNvPr id="15" name="Picture 14" descr="Zheng_2006_pg3.pdf"/>
            <p:cNvPicPr>
              <a:picLocks noChangeAspect="1"/>
            </p:cNvPicPr>
            <p:nvPr/>
          </p:nvPicPr>
          <p:blipFill rotWithShape="1">
            <a:blip r:embed="rId3">
              <a:extLst>
                <a:ext uri="{28A0092B-C50C-407E-A947-70E740481C1C}">
                  <a14:useLocalDpi xmlns:a14="http://schemas.microsoft.com/office/drawing/2010/main" val="0"/>
                </a:ext>
              </a:extLst>
            </a:blip>
            <a:srcRect l="27049" t="44814" r="30896" b="24017"/>
            <a:stretch/>
          </p:blipFill>
          <p:spPr>
            <a:xfrm>
              <a:off x="1142985" y="850900"/>
              <a:ext cx="2603515" cy="2730500"/>
            </a:xfrm>
            <a:prstGeom prst="rect">
              <a:avLst/>
            </a:prstGeom>
            <a:ln>
              <a:noFill/>
            </a:ln>
          </p:spPr>
        </p:pic>
        <p:sp>
          <p:nvSpPr>
            <p:cNvPr id="36" name="TextBox 35"/>
            <p:cNvSpPr txBox="1"/>
            <p:nvPr/>
          </p:nvSpPr>
          <p:spPr>
            <a:xfrm>
              <a:off x="1600200" y="758952"/>
              <a:ext cx="1881144" cy="307777"/>
            </a:xfrm>
            <a:prstGeom prst="rect">
              <a:avLst/>
            </a:prstGeom>
            <a:solidFill>
              <a:schemeClr val="bg1">
                <a:alpha val="70000"/>
              </a:schemeClr>
            </a:solidFill>
          </p:spPr>
          <p:txBody>
            <a:bodyPr wrap="none" rtlCol="0">
              <a:spAutoFit/>
            </a:bodyPr>
            <a:lstStyle/>
            <a:p>
              <a:pPr algn="ctr"/>
              <a:r>
                <a:rPr lang="en-US" sz="1400" dirty="0" smtClean="0"/>
                <a:t>Whole Eastern China</a:t>
              </a:r>
              <a:endParaRPr lang="en-US" sz="1400" dirty="0"/>
            </a:p>
          </p:txBody>
        </p:sp>
      </p:grpSp>
      <p:sp>
        <p:nvSpPr>
          <p:cNvPr id="20" name="TextBox 19"/>
          <p:cNvSpPr txBox="1"/>
          <p:nvPr/>
        </p:nvSpPr>
        <p:spPr>
          <a:xfrm>
            <a:off x="1096369" y="152400"/>
            <a:ext cx="7042388" cy="707886"/>
          </a:xfrm>
          <a:prstGeom prst="rect">
            <a:avLst/>
          </a:prstGeom>
          <a:noFill/>
        </p:spPr>
        <p:txBody>
          <a:bodyPr wrap="none" rtlCol="0">
            <a:spAutoFit/>
          </a:bodyPr>
          <a:lstStyle/>
          <a:p>
            <a:pPr algn="ctr"/>
            <a:r>
              <a:rPr lang="en-US" sz="2000" dirty="0">
                <a:solidFill>
                  <a:srgbClr val="800000"/>
                </a:solidFill>
              </a:rPr>
              <a:t>Multi</a:t>
            </a:r>
            <a:r>
              <a:rPr lang="en-US" sz="2000" dirty="0" smtClean="0">
                <a:solidFill>
                  <a:srgbClr val="800000"/>
                </a:solidFill>
              </a:rPr>
              <a:t>-decadal </a:t>
            </a:r>
            <a:r>
              <a:rPr lang="en-US" sz="2000" dirty="0">
                <a:solidFill>
                  <a:srgbClr val="800000"/>
                </a:solidFill>
              </a:rPr>
              <a:t>to c</a:t>
            </a:r>
            <a:r>
              <a:rPr lang="en-US" sz="2000" dirty="0" smtClean="0">
                <a:solidFill>
                  <a:srgbClr val="800000"/>
                </a:solidFill>
              </a:rPr>
              <a:t>entennial </a:t>
            </a:r>
            <a:r>
              <a:rPr lang="en-US" sz="2000" dirty="0">
                <a:solidFill>
                  <a:srgbClr val="800000"/>
                </a:solidFill>
              </a:rPr>
              <a:t>d</a:t>
            </a:r>
            <a:r>
              <a:rPr lang="en-US" sz="2000" dirty="0" smtClean="0">
                <a:solidFill>
                  <a:srgbClr val="800000"/>
                </a:solidFill>
              </a:rPr>
              <a:t>ry </a:t>
            </a:r>
            <a:r>
              <a:rPr lang="en-US" sz="2000" dirty="0">
                <a:solidFill>
                  <a:srgbClr val="800000"/>
                </a:solidFill>
              </a:rPr>
              <a:t>p</a:t>
            </a:r>
            <a:r>
              <a:rPr lang="en-US" sz="2000" dirty="0" smtClean="0">
                <a:solidFill>
                  <a:srgbClr val="800000"/>
                </a:solidFill>
              </a:rPr>
              <a:t>eriods in Eastern China and</a:t>
            </a:r>
          </a:p>
          <a:p>
            <a:pPr algn="ctr"/>
            <a:r>
              <a:rPr lang="en-US" sz="2000" dirty="0">
                <a:solidFill>
                  <a:srgbClr val="800000"/>
                </a:solidFill>
              </a:rPr>
              <a:t>t</a:t>
            </a:r>
            <a:r>
              <a:rPr lang="en-US" sz="2000" dirty="0" smtClean="0">
                <a:solidFill>
                  <a:srgbClr val="800000"/>
                </a:solidFill>
              </a:rPr>
              <a:t>hree sub-regions* are also reconstructed by the MADAv2</a:t>
            </a:r>
            <a:endParaRPr lang="en-US" sz="2000" dirty="0">
              <a:solidFill>
                <a:srgbClr val="800000"/>
              </a:solidFill>
            </a:endParaRPr>
          </a:p>
        </p:txBody>
      </p:sp>
      <p:sp>
        <p:nvSpPr>
          <p:cNvPr id="29" name="Rectangle 28"/>
          <p:cNvSpPr/>
          <p:nvPr/>
        </p:nvSpPr>
        <p:spPr bwMode="auto">
          <a:xfrm>
            <a:off x="1956816" y="1688592"/>
            <a:ext cx="731520" cy="228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FF0000"/>
              </a:solidFill>
              <a:effectLst/>
              <a:latin typeface="Arial" pitchFamily="-106" charset="0"/>
            </a:endParaRPr>
          </a:p>
        </p:txBody>
      </p:sp>
      <p:sp>
        <p:nvSpPr>
          <p:cNvPr id="19" name="TextBox 18"/>
          <p:cNvSpPr txBox="1"/>
          <p:nvPr/>
        </p:nvSpPr>
        <p:spPr>
          <a:xfrm>
            <a:off x="4191000" y="1310569"/>
            <a:ext cx="3886200" cy="1815882"/>
          </a:xfrm>
          <a:prstGeom prst="rect">
            <a:avLst/>
          </a:prstGeom>
          <a:noFill/>
        </p:spPr>
        <p:txBody>
          <a:bodyPr wrap="square" rtlCol="0">
            <a:spAutoFit/>
          </a:bodyPr>
          <a:lstStyle/>
          <a:p>
            <a:pPr algn="just"/>
            <a:r>
              <a:rPr lang="en-US" sz="1600" dirty="0" smtClean="0">
                <a:solidFill>
                  <a:schemeClr val="tx1"/>
                </a:solidFill>
              </a:rPr>
              <a:t>*Drought periods from Table 1 in </a:t>
            </a:r>
            <a:r>
              <a:rPr lang="en-US" sz="1600" dirty="0" err="1" smtClean="0"/>
              <a:t>Zheng</a:t>
            </a:r>
            <a:r>
              <a:rPr lang="en-US" sz="1600" dirty="0" smtClean="0"/>
              <a:t> et al. 2006. Precipitation variability and extreme events in eastern China during the past 1500 years. </a:t>
            </a:r>
            <a:r>
              <a:rPr lang="en-US" sz="1600" i="1" dirty="0" smtClean="0"/>
              <a:t>Terrestrial, Atmospheric and Ocean Science </a:t>
            </a:r>
            <a:r>
              <a:rPr lang="en-US" sz="1600" dirty="0" smtClean="0"/>
              <a:t>17(3):579-592. </a:t>
            </a:r>
            <a:r>
              <a:rPr lang="en-US" sz="1600" i="1" dirty="0" smtClean="0">
                <a:solidFill>
                  <a:schemeClr val="tx1"/>
                </a:solidFill>
              </a:rPr>
              <a:t>Periods are approximate, e.g. “1120s-1210s” for whole eastern China.</a:t>
            </a:r>
            <a:endParaRPr lang="en-US" sz="1600" i="1" dirty="0">
              <a:solidFill>
                <a:schemeClr val="tx1"/>
              </a:solidFill>
            </a:endParaRPr>
          </a:p>
        </p:txBody>
      </p:sp>
      <p:sp>
        <p:nvSpPr>
          <p:cNvPr id="16" name="Rectangle 15"/>
          <p:cNvSpPr/>
          <p:nvPr/>
        </p:nvSpPr>
        <p:spPr bwMode="auto">
          <a:xfrm>
            <a:off x="1524000" y="1170869"/>
            <a:ext cx="2057400" cy="2133600"/>
          </a:xfrm>
          <a:prstGeom prst="rect">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FF0000"/>
              </a:solidFill>
              <a:effectLst/>
              <a:latin typeface="Arial" pitchFamily="-106" charset="0"/>
            </a:endParaRPr>
          </a:p>
        </p:txBody>
      </p:sp>
      <p:sp>
        <p:nvSpPr>
          <p:cNvPr id="22" name="Rectangle 21"/>
          <p:cNvSpPr/>
          <p:nvPr/>
        </p:nvSpPr>
        <p:spPr bwMode="auto">
          <a:xfrm>
            <a:off x="1524000" y="1170869"/>
            <a:ext cx="2057400" cy="73152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FF0000"/>
              </a:solidFill>
              <a:effectLst/>
              <a:latin typeface="Arial" pitchFamily="-106" charset="0"/>
            </a:endParaRPr>
          </a:p>
        </p:txBody>
      </p:sp>
      <p:sp>
        <p:nvSpPr>
          <p:cNvPr id="23" name="Rectangle 22"/>
          <p:cNvSpPr/>
          <p:nvPr/>
        </p:nvSpPr>
        <p:spPr bwMode="auto">
          <a:xfrm>
            <a:off x="1524000" y="1902389"/>
            <a:ext cx="2057400" cy="6858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FF0000"/>
              </a:solidFill>
              <a:effectLst/>
              <a:latin typeface="Arial" pitchFamily="-106" charset="0"/>
            </a:endParaRPr>
          </a:p>
        </p:txBody>
      </p:sp>
      <p:sp>
        <p:nvSpPr>
          <p:cNvPr id="24" name="Rectangle 23"/>
          <p:cNvSpPr/>
          <p:nvPr/>
        </p:nvSpPr>
        <p:spPr bwMode="auto">
          <a:xfrm>
            <a:off x="1524000" y="2588189"/>
            <a:ext cx="2057400" cy="713232"/>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FF0000"/>
              </a:solidFill>
              <a:effectLst/>
              <a:latin typeface="Arial" pitchFamily="-106" charset="0"/>
            </a:endParaRPr>
          </a:p>
        </p:txBody>
      </p:sp>
      <p:sp>
        <p:nvSpPr>
          <p:cNvPr id="25" name="TextBox 24"/>
          <p:cNvSpPr txBox="1"/>
          <p:nvPr/>
        </p:nvSpPr>
        <p:spPr>
          <a:xfrm>
            <a:off x="1755810" y="1381181"/>
            <a:ext cx="1591764" cy="307777"/>
          </a:xfrm>
          <a:prstGeom prst="rect">
            <a:avLst/>
          </a:prstGeom>
          <a:noFill/>
        </p:spPr>
        <p:txBody>
          <a:bodyPr wrap="none" rtlCol="0">
            <a:spAutoFit/>
          </a:bodyPr>
          <a:lstStyle/>
          <a:p>
            <a:pPr algn="ctr"/>
            <a:r>
              <a:rPr lang="en-US" sz="1400" dirty="0" smtClean="0"/>
              <a:t>North China Plain</a:t>
            </a:r>
            <a:endParaRPr lang="en-US" sz="1400" dirty="0"/>
          </a:p>
        </p:txBody>
      </p:sp>
      <p:sp>
        <p:nvSpPr>
          <p:cNvPr id="26" name="TextBox 25"/>
          <p:cNvSpPr txBox="1"/>
          <p:nvPr/>
        </p:nvSpPr>
        <p:spPr>
          <a:xfrm>
            <a:off x="1870563" y="2082292"/>
            <a:ext cx="1362259" cy="307777"/>
          </a:xfrm>
          <a:prstGeom prst="rect">
            <a:avLst/>
          </a:prstGeom>
          <a:noFill/>
        </p:spPr>
        <p:txBody>
          <a:bodyPr wrap="none" rtlCol="0">
            <a:spAutoFit/>
          </a:bodyPr>
          <a:lstStyle/>
          <a:p>
            <a:pPr algn="ctr"/>
            <a:r>
              <a:rPr lang="en-US" sz="1400" dirty="0" smtClean="0"/>
              <a:t>Jiang-</a:t>
            </a:r>
            <a:r>
              <a:rPr lang="en-US" sz="1400" dirty="0" err="1" smtClean="0"/>
              <a:t>Hui</a:t>
            </a:r>
            <a:r>
              <a:rPr lang="en-US" sz="1400" dirty="0" smtClean="0"/>
              <a:t> Area</a:t>
            </a:r>
            <a:endParaRPr lang="en-US" sz="1400" dirty="0"/>
          </a:p>
        </p:txBody>
      </p:sp>
      <p:sp>
        <p:nvSpPr>
          <p:cNvPr id="27" name="TextBox 26"/>
          <p:cNvSpPr txBox="1"/>
          <p:nvPr/>
        </p:nvSpPr>
        <p:spPr>
          <a:xfrm>
            <a:off x="1840581" y="2768092"/>
            <a:ext cx="1422222" cy="307777"/>
          </a:xfrm>
          <a:prstGeom prst="rect">
            <a:avLst/>
          </a:prstGeom>
          <a:noFill/>
        </p:spPr>
        <p:txBody>
          <a:bodyPr wrap="none" rtlCol="0">
            <a:spAutoFit/>
          </a:bodyPr>
          <a:lstStyle/>
          <a:p>
            <a:pPr algn="ctr"/>
            <a:r>
              <a:rPr lang="en-US" sz="1400" dirty="0" smtClean="0"/>
              <a:t>Jiang-Nan Area</a:t>
            </a:r>
            <a:endParaRPr lang="en-US" sz="1400" dirty="0"/>
          </a:p>
        </p:txBody>
      </p:sp>
      <p:cxnSp>
        <p:nvCxnSpPr>
          <p:cNvPr id="34" name="Straight Connector 33"/>
          <p:cNvCxnSpPr/>
          <p:nvPr/>
        </p:nvCxnSpPr>
        <p:spPr bwMode="auto">
          <a:xfrm>
            <a:off x="3739896" y="1039368"/>
            <a:ext cx="0" cy="2368296"/>
          </a:xfrm>
          <a:prstGeom prst="line">
            <a:avLst/>
          </a:prstGeom>
          <a:solidFill>
            <a:schemeClr val="accent1"/>
          </a:solidFill>
          <a:ln w="1270" cap="flat" cmpd="sng" algn="ctr">
            <a:solidFill>
              <a:schemeClr val="tx1"/>
            </a:solidFill>
            <a:prstDash val="solid"/>
            <a:round/>
            <a:headEnd type="none" w="med" len="med"/>
            <a:tailEnd type="none" w="med" len="med"/>
          </a:ln>
          <a:effectLst/>
        </p:spPr>
      </p:cxnSp>
      <p:sp>
        <p:nvSpPr>
          <p:cNvPr id="2" name="TextBox 1"/>
          <p:cNvSpPr txBox="1"/>
          <p:nvPr/>
        </p:nvSpPr>
        <p:spPr>
          <a:xfrm>
            <a:off x="5602543" y="5833646"/>
            <a:ext cx="2474657" cy="338554"/>
          </a:xfrm>
          <a:prstGeom prst="rect">
            <a:avLst/>
          </a:prstGeom>
          <a:noFill/>
        </p:spPr>
        <p:txBody>
          <a:bodyPr wrap="square" rtlCol="0">
            <a:spAutoFit/>
          </a:bodyPr>
          <a:lstStyle/>
          <a:p>
            <a:pPr algn="ctr"/>
            <a:r>
              <a:rPr lang="en-US" sz="1600" b="1" dirty="0" err="1" smtClean="0">
                <a:solidFill>
                  <a:srgbClr val="996633"/>
                </a:solidFill>
              </a:rPr>
              <a:t>Zheng</a:t>
            </a:r>
            <a:r>
              <a:rPr lang="en-US" sz="1600" b="1" dirty="0" smtClean="0">
                <a:solidFill>
                  <a:srgbClr val="996633"/>
                </a:solidFill>
              </a:rPr>
              <a:t> drought periods</a:t>
            </a:r>
            <a:endParaRPr lang="en-US" sz="1600" b="1" dirty="0">
              <a:solidFill>
                <a:srgbClr val="996633"/>
              </a:solidFill>
            </a:endParaRPr>
          </a:p>
        </p:txBody>
      </p:sp>
      <p:cxnSp>
        <p:nvCxnSpPr>
          <p:cNvPr id="4" name="Straight Connector 3"/>
          <p:cNvCxnSpPr/>
          <p:nvPr/>
        </p:nvCxnSpPr>
        <p:spPr bwMode="auto">
          <a:xfrm>
            <a:off x="5029200" y="6013478"/>
            <a:ext cx="533400" cy="0"/>
          </a:xfrm>
          <a:prstGeom prst="line">
            <a:avLst/>
          </a:prstGeom>
          <a:solidFill>
            <a:schemeClr val="accent1"/>
          </a:solidFill>
          <a:ln w="38100" cap="flat" cmpd="sng" algn="ctr">
            <a:solidFill>
              <a:srgbClr val="996633"/>
            </a:solidFill>
            <a:prstDash val="solid"/>
            <a:round/>
            <a:headEnd type="none" w="med" len="med"/>
            <a:tailEnd type="none" w="med" len="med"/>
          </a:ln>
          <a:effectLst/>
        </p:spPr>
      </p:cxnSp>
    </p:spTree>
    <p:extLst>
      <p:ext uri="{BB962C8B-B14F-4D97-AF65-F5344CB8AC3E}">
        <p14:creationId xmlns:p14="http://schemas.microsoft.com/office/powerpoint/2010/main" val="264609101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p:cNvGrpSpPr/>
          <p:nvPr/>
        </p:nvGrpSpPr>
        <p:grpSpPr>
          <a:xfrm>
            <a:off x="304800" y="3718560"/>
            <a:ext cx="8095488" cy="3063240"/>
            <a:chOff x="304800" y="3630168"/>
            <a:chExt cx="8095488" cy="3063240"/>
          </a:xfrm>
        </p:grpSpPr>
        <p:pic>
          <p:nvPicPr>
            <p:cNvPr id="39" name="Picture 38"/>
            <p:cNvPicPr>
              <a:picLocks noChangeAspect="1"/>
            </p:cNvPicPr>
            <p:nvPr/>
          </p:nvPicPr>
          <p:blipFill>
            <a:blip r:embed="rId2"/>
            <a:stretch>
              <a:fillRect/>
            </a:stretch>
          </p:blipFill>
          <p:spPr>
            <a:xfrm>
              <a:off x="304800" y="3630168"/>
              <a:ext cx="8095488" cy="3063240"/>
            </a:xfrm>
            <a:prstGeom prst="rect">
              <a:avLst/>
            </a:prstGeom>
          </p:spPr>
        </p:pic>
        <p:sp>
          <p:nvSpPr>
            <p:cNvPr id="10" name="TextBox 9"/>
            <p:cNvSpPr txBox="1"/>
            <p:nvPr/>
          </p:nvSpPr>
          <p:spPr>
            <a:xfrm>
              <a:off x="1472184" y="3840480"/>
              <a:ext cx="466669" cy="369332"/>
            </a:xfrm>
            <a:prstGeom prst="rect">
              <a:avLst/>
            </a:prstGeom>
            <a:solidFill>
              <a:schemeClr val="bg1">
                <a:alpha val="32000"/>
              </a:schemeClr>
            </a:solidFill>
          </p:spPr>
          <p:txBody>
            <a:bodyPr wrap="none" rtlCol="0">
              <a:spAutoFit/>
            </a:bodyPr>
            <a:lstStyle/>
            <a:p>
              <a:r>
                <a:rPr lang="en-US" sz="1800" b="1" dirty="0" smtClean="0"/>
                <a:t>??</a:t>
              </a:r>
              <a:endParaRPr lang="en-US" sz="1800" b="1" dirty="0"/>
            </a:p>
          </p:txBody>
        </p:sp>
      </p:grpSp>
      <p:grpSp>
        <p:nvGrpSpPr>
          <p:cNvPr id="46" name="Group 45"/>
          <p:cNvGrpSpPr/>
          <p:nvPr/>
        </p:nvGrpSpPr>
        <p:grpSpPr>
          <a:xfrm>
            <a:off x="1142985" y="847344"/>
            <a:ext cx="2603515" cy="2822448"/>
            <a:chOff x="1142985" y="758952"/>
            <a:chExt cx="2603515" cy="2822448"/>
          </a:xfrm>
        </p:grpSpPr>
        <p:pic>
          <p:nvPicPr>
            <p:cNvPr id="15" name="Picture 14" descr="Zheng_2006_pg3.pdf"/>
            <p:cNvPicPr>
              <a:picLocks noChangeAspect="1"/>
            </p:cNvPicPr>
            <p:nvPr/>
          </p:nvPicPr>
          <p:blipFill rotWithShape="1">
            <a:blip r:embed="rId3">
              <a:extLst>
                <a:ext uri="{28A0092B-C50C-407E-A947-70E740481C1C}">
                  <a14:useLocalDpi xmlns:a14="http://schemas.microsoft.com/office/drawing/2010/main" val="0"/>
                </a:ext>
              </a:extLst>
            </a:blip>
            <a:srcRect l="27049" t="44814" r="30896" b="24017"/>
            <a:stretch/>
          </p:blipFill>
          <p:spPr>
            <a:xfrm>
              <a:off x="1142985" y="850900"/>
              <a:ext cx="2603515" cy="2730500"/>
            </a:xfrm>
            <a:prstGeom prst="rect">
              <a:avLst/>
            </a:prstGeom>
            <a:ln>
              <a:noFill/>
            </a:ln>
          </p:spPr>
        </p:pic>
        <p:sp>
          <p:nvSpPr>
            <p:cNvPr id="36" name="TextBox 35"/>
            <p:cNvSpPr txBox="1"/>
            <p:nvPr/>
          </p:nvSpPr>
          <p:spPr>
            <a:xfrm>
              <a:off x="1600200" y="758952"/>
              <a:ext cx="1881144" cy="307777"/>
            </a:xfrm>
            <a:prstGeom prst="rect">
              <a:avLst/>
            </a:prstGeom>
            <a:solidFill>
              <a:schemeClr val="bg1">
                <a:alpha val="70000"/>
              </a:schemeClr>
            </a:solidFill>
          </p:spPr>
          <p:txBody>
            <a:bodyPr wrap="none" rtlCol="0">
              <a:spAutoFit/>
            </a:bodyPr>
            <a:lstStyle/>
            <a:p>
              <a:pPr algn="ctr"/>
              <a:r>
                <a:rPr lang="en-US" sz="1400" dirty="0" smtClean="0"/>
                <a:t>Whole Eastern China</a:t>
              </a:r>
              <a:endParaRPr lang="en-US" sz="1400" dirty="0"/>
            </a:p>
          </p:txBody>
        </p:sp>
      </p:grpSp>
      <p:sp>
        <p:nvSpPr>
          <p:cNvPr id="20" name="TextBox 19"/>
          <p:cNvSpPr txBox="1"/>
          <p:nvPr/>
        </p:nvSpPr>
        <p:spPr>
          <a:xfrm>
            <a:off x="1096369" y="152400"/>
            <a:ext cx="7042388" cy="707886"/>
          </a:xfrm>
          <a:prstGeom prst="rect">
            <a:avLst/>
          </a:prstGeom>
          <a:noFill/>
        </p:spPr>
        <p:txBody>
          <a:bodyPr wrap="none" rtlCol="0">
            <a:spAutoFit/>
          </a:bodyPr>
          <a:lstStyle/>
          <a:p>
            <a:pPr algn="ctr"/>
            <a:r>
              <a:rPr lang="en-US" sz="2000" dirty="0">
                <a:solidFill>
                  <a:srgbClr val="800000"/>
                </a:solidFill>
              </a:rPr>
              <a:t>Multi</a:t>
            </a:r>
            <a:r>
              <a:rPr lang="en-US" sz="2000" dirty="0" smtClean="0">
                <a:solidFill>
                  <a:srgbClr val="800000"/>
                </a:solidFill>
              </a:rPr>
              <a:t>-decadal </a:t>
            </a:r>
            <a:r>
              <a:rPr lang="en-US" sz="2000" dirty="0">
                <a:solidFill>
                  <a:srgbClr val="800000"/>
                </a:solidFill>
              </a:rPr>
              <a:t>to c</a:t>
            </a:r>
            <a:r>
              <a:rPr lang="en-US" sz="2000" dirty="0" smtClean="0">
                <a:solidFill>
                  <a:srgbClr val="800000"/>
                </a:solidFill>
              </a:rPr>
              <a:t>entennial </a:t>
            </a:r>
            <a:r>
              <a:rPr lang="en-US" sz="2000" dirty="0">
                <a:solidFill>
                  <a:srgbClr val="800000"/>
                </a:solidFill>
              </a:rPr>
              <a:t>d</a:t>
            </a:r>
            <a:r>
              <a:rPr lang="en-US" sz="2000" dirty="0" smtClean="0">
                <a:solidFill>
                  <a:srgbClr val="800000"/>
                </a:solidFill>
              </a:rPr>
              <a:t>ry </a:t>
            </a:r>
            <a:r>
              <a:rPr lang="en-US" sz="2000" dirty="0">
                <a:solidFill>
                  <a:srgbClr val="800000"/>
                </a:solidFill>
              </a:rPr>
              <a:t>p</a:t>
            </a:r>
            <a:r>
              <a:rPr lang="en-US" sz="2000" dirty="0" smtClean="0">
                <a:solidFill>
                  <a:srgbClr val="800000"/>
                </a:solidFill>
              </a:rPr>
              <a:t>eriods in Eastern China and</a:t>
            </a:r>
          </a:p>
          <a:p>
            <a:pPr algn="ctr"/>
            <a:r>
              <a:rPr lang="en-US" sz="2000" dirty="0">
                <a:solidFill>
                  <a:srgbClr val="800000"/>
                </a:solidFill>
              </a:rPr>
              <a:t>t</a:t>
            </a:r>
            <a:r>
              <a:rPr lang="en-US" sz="2000" dirty="0" smtClean="0">
                <a:solidFill>
                  <a:srgbClr val="800000"/>
                </a:solidFill>
              </a:rPr>
              <a:t>hree sub-regions* are also reconstructed by the MADAv2</a:t>
            </a:r>
            <a:endParaRPr lang="en-US" sz="2000" dirty="0">
              <a:solidFill>
                <a:srgbClr val="800000"/>
              </a:solidFill>
            </a:endParaRPr>
          </a:p>
        </p:txBody>
      </p:sp>
      <p:sp>
        <p:nvSpPr>
          <p:cNvPr id="29" name="Rectangle 28"/>
          <p:cNvSpPr/>
          <p:nvPr/>
        </p:nvSpPr>
        <p:spPr bwMode="auto">
          <a:xfrm>
            <a:off x="1956816" y="1688592"/>
            <a:ext cx="731520" cy="228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FF0000"/>
              </a:solidFill>
              <a:effectLst/>
              <a:latin typeface="Arial" pitchFamily="-106" charset="0"/>
            </a:endParaRPr>
          </a:p>
        </p:txBody>
      </p:sp>
      <p:sp>
        <p:nvSpPr>
          <p:cNvPr id="19" name="TextBox 18"/>
          <p:cNvSpPr txBox="1"/>
          <p:nvPr/>
        </p:nvSpPr>
        <p:spPr>
          <a:xfrm>
            <a:off x="4191000" y="1310569"/>
            <a:ext cx="3886200" cy="1815882"/>
          </a:xfrm>
          <a:prstGeom prst="rect">
            <a:avLst/>
          </a:prstGeom>
          <a:noFill/>
        </p:spPr>
        <p:txBody>
          <a:bodyPr wrap="square" rtlCol="0">
            <a:spAutoFit/>
          </a:bodyPr>
          <a:lstStyle/>
          <a:p>
            <a:pPr algn="just"/>
            <a:r>
              <a:rPr lang="en-US" sz="1600" dirty="0" smtClean="0">
                <a:solidFill>
                  <a:schemeClr val="tx1"/>
                </a:solidFill>
              </a:rPr>
              <a:t>*Drought periods from Table 1 in </a:t>
            </a:r>
            <a:r>
              <a:rPr lang="en-US" sz="1600" dirty="0" err="1" smtClean="0"/>
              <a:t>Zheng</a:t>
            </a:r>
            <a:r>
              <a:rPr lang="en-US" sz="1600" dirty="0" smtClean="0"/>
              <a:t> et al. 2006. Precipitation variability and extreme events in eastern China during the past 1500 years. </a:t>
            </a:r>
            <a:r>
              <a:rPr lang="en-US" sz="1600" i="1" dirty="0" smtClean="0"/>
              <a:t>Terrestrial, Atmospheric and Ocean Science </a:t>
            </a:r>
            <a:r>
              <a:rPr lang="en-US" sz="1600" dirty="0" smtClean="0"/>
              <a:t>17(3):579-592. </a:t>
            </a:r>
            <a:r>
              <a:rPr lang="en-US" sz="1600" i="1" dirty="0" smtClean="0">
                <a:solidFill>
                  <a:schemeClr val="tx1"/>
                </a:solidFill>
              </a:rPr>
              <a:t>Periods are approximate, e.g. “1120s-1210s” for whole eastern China.</a:t>
            </a:r>
            <a:endParaRPr lang="en-US" sz="1600" i="1" dirty="0">
              <a:solidFill>
                <a:schemeClr val="tx1"/>
              </a:solidFill>
            </a:endParaRPr>
          </a:p>
        </p:txBody>
      </p:sp>
      <p:sp>
        <p:nvSpPr>
          <p:cNvPr id="16" name="Rectangle 15"/>
          <p:cNvSpPr/>
          <p:nvPr/>
        </p:nvSpPr>
        <p:spPr bwMode="auto">
          <a:xfrm>
            <a:off x="1524000" y="1170869"/>
            <a:ext cx="2057400" cy="2133600"/>
          </a:xfrm>
          <a:prstGeom prst="rect">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FF0000"/>
              </a:solidFill>
              <a:effectLst/>
              <a:latin typeface="Arial" pitchFamily="-106" charset="0"/>
            </a:endParaRPr>
          </a:p>
        </p:txBody>
      </p:sp>
      <p:sp>
        <p:nvSpPr>
          <p:cNvPr id="22" name="Rectangle 21"/>
          <p:cNvSpPr/>
          <p:nvPr/>
        </p:nvSpPr>
        <p:spPr bwMode="auto">
          <a:xfrm>
            <a:off x="1524000" y="1170869"/>
            <a:ext cx="2057400" cy="73152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FF0000"/>
              </a:solidFill>
              <a:effectLst/>
              <a:latin typeface="Arial" pitchFamily="-106" charset="0"/>
            </a:endParaRPr>
          </a:p>
        </p:txBody>
      </p:sp>
      <p:sp>
        <p:nvSpPr>
          <p:cNvPr id="23" name="Rectangle 22"/>
          <p:cNvSpPr/>
          <p:nvPr/>
        </p:nvSpPr>
        <p:spPr bwMode="auto">
          <a:xfrm>
            <a:off x="1524000" y="1902389"/>
            <a:ext cx="2057400" cy="6858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FF0000"/>
              </a:solidFill>
              <a:effectLst/>
              <a:latin typeface="Arial" pitchFamily="-106" charset="0"/>
            </a:endParaRPr>
          </a:p>
        </p:txBody>
      </p:sp>
      <p:sp>
        <p:nvSpPr>
          <p:cNvPr id="24" name="Rectangle 23"/>
          <p:cNvSpPr/>
          <p:nvPr/>
        </p:nvSpPr>
        <p:spPr bwMode="auto">
          <a:xfrm>
            <a:off x="1524000" y="2588189"/>
            <a:ext cx="2057400" cy="713232"/>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FF0000"/>
              </a:solidFill>
              <a:effectLst/>
              <a:latin typeface="Arial" pitchFamily="-106" charset="0"/>
            </a:endParaRPr>
          </a:p>
        </p:txBody>
      </p:sp>
      <p:sp>
        <p:nvSpPr>
          <p:cNvPr id="25" name="TextBox 24"/>
          <p:cNvSpPr txBox="1"/>
          <p:nvPr/>
        </p:nvSpPr>
        <p:spPr>
          <a:xfrm>
            <a:off x="1755810" y="1381181"/>
            <a:ext cx="1591764" cy="307777"/>
          </a:xfrm>
          <a:prstGeom prst="rect">
            <a:avLst/>
          </a:prstGeom>
          <a:noFill/>
        </p:spPr>
        <p:txBody>
          <a:bodyPr wrap="none" rtlCol="0">
            <a:spAutoFit/>
          </a:bodyPr>
          <a:lstStyle/>
          <a:p>
            <a:pPr algn="ctr"/>
            <a:r>
              <a:rPr lang="en-US" sz="1400" dirty="0" smtClean="0"/>
              <a:t>North China Plain</a:t>
            </a:r>
            <a:endParaRPr lang="en-US" sz="1400" dirty="0"/>
          </a:p>
        </p:txBody>
      </p:sp>
      <p:sp>
        <p:nvSpPr>
          <p:cNvPr id="26" name="TextBox 25"/>
          <p:cNvSpPr txBox="1"/>
          <p:nvPr/>
        </p:nvSpPr>
        <p:spPr>
          <a:xfrm>
            <a:off x="1870563" y="2082292"/>
            <a:ext cx="1362259" cy="307777"/>
          </a:xfrm>
          <a:prstGeom prst="rect">
            <a:avLst/>
          </a:prstGeom>
          <a:noFill/>
        </p:spPr>
        <p:txBody>
          <a:bodyPr wrap="none" rtlCol="0">
            <a:spAutoFit/>
          </a:bodyPr>
          <a:lstStyle/>
          <a:p>
            <a:pPr algn="ctr"/>
            <a:r>
              <a:rPr lang="en-US" sz="1400" dirty="0" smtClean="0"/>
              <a:t>Jiang-</a:t>
            </a:r>
            <a:r>
              <a:rPr lang="en-US" sz="1400" dirty="0" err="1" smtClean="0"/>
              <a:t>Hui</a:t>
            </a:r>
            <a:r>
              <a:rPr lang="en-US" sz="1400" dirty="0" smtClean="0"/>
              <a:t> Area</a:t>
            </a:r>
            <a:endParaRPr lang="en-US" sz="1400" dirty="0"/>
          </a:p>
        </p:txBody>
      </p:sp>
      <p:sp>
        <p:nvSpPr>
          <p:cNvPr id="27" name="TextBox 26"/>
          <p:cNvSpPr txBox="1"/>
          <p:nvPr/>
        </p:nvSpPr>
        <p:spPr>
          <a:xfrm>
            <a:off x="1840581" y="2768092"/>
            <a:ext cx="1422222" cy="307777"/>
          </a:xfrm>
          <a:prstGeom prst="rect">
            <a:avLst/>
          </a:prstGeom>
          <a:noFill/>
        </p:spPr>
        <p:txBody>
          <a:bodyPr wrap="none" rtlCol="0">
            <a:spAutoFit/>
          </a:bodyPr>
          <a:lstStyle/>
          <a:p>
            <a:pPr algn="ctr"/>
            <a:r>
              <a:rPr lang="en-US" sz="1400" dirty="0" smtClean="0"/>
              <a:t>Jiang-Nan Area</a:t>
            </a:r>
            <a:endParaRPr lang="en-US" sz="1400" dirty="0"/>
          </a:p>
        </p:txBody>
      </p:sp>
      <p:cxnSp>
        <p:nvCxnSpPr>
          <p:cNvPr id="34" name="Straight Connector 33"/>
          <p:cNvCxnSpPr/>
          <p:nvPr/>
        </p:nvCxnSpPr>
        <p:spPr bwMode="auto">
          <a:xfrm>
            <a:off x="3739896" y="1039368"/>
            <a:ext cx="0" cy="2368296"/>
          </a:xfrm>
          <a:prstGeom prst="line">
            <a:avLst/>
          </a:prstGeom>
          <a:solidFill>
            <a:schemeClr val="accent1"/>
          </a:solidFill>
          <a:ln w="1270" cap="flat" cmpd="sng" algn="ctr">
            <a:solidFill>
              <a:schemeClr val="tx1"/>
            </a:solidFill>
            <a:prstDash val="solid"/>
            <a:round/>
            <a:headEnd type="none" w="med" len="med"/>
            <a:tailEnd type="none" w="med" len="med"/>
          </a:ln>
          <a:effectLst/>
        </p:spPr>
      </p:cxnSp>
      <p:sp>
        <p:nvSpPr>
          <p:cNvPr id="2" name="TextBox 1"/>
          <p:cNvSpPr txBox="1"/>
          <p:nvPr/>
        </p:nvSpPr>
        <p:spPr>
          <a:xfrm>
            <a:off x="5602543" y="5833646"/>
            <a:ext cx="2474657" cy="338554"/>
          </a:xfrm>
          <a:prstGeom prst="rect">
            <a:avLst/>
          </a:prstGeom>
          <a:noFill/>
        </p:spPr>
        <p:txBody>
          <a:bodyPr wrap="square" rtlCol="0">
            <a:spAutoFit/>
          </a:bodyPr>
          <a:lstStyle/>
          <a:p>
            <a:pPr algn="ctr"/>
            <a:r>
              <a:rPr lang="en-US" sz="1600" b="1" dirty="0" err="1" smtClean="0">
                <a:solidFill>
                  <a:srgbClr val="996633"/>
                </a:solidFill>
              </a:rPr>
              <a:t>Zheng</a:t>
            </a:r>
            <a:r>
              <a:rPr lang="en-US" sz="1600" b="1" dirty="0" smtClean="0">
                <a:solidFill>
                  <a:srgbClr val="996633"/>
                </a:solidFill>
              </a:rPr>
              <a:t> drought periods</a:t>
            </a:r>
            <a:endParaRPr lang="en-US" sz="1600" b="1" dirty="0">
              <a:solidFill>
                <a:srgbClr val="996633"/>
              </a:solidFill>
            </a:endParaRPr>
          </a:p>
        </p:txBody>
      </p:sp>
      <p:cxnSp>
        <p:nvCxnSpPr>
          <p:cNvPr id="4" name="Straight Connector 3"/>
          <p:cNvCxnSpPr/>
          <p:nvPr/>
        </p:nvCxnSpPr>
        <p:spPr bwMode="auto">
          <a:xfrm>
            <a:off x="5029200" y="6013478"/>
            <a:ext cx="533400" cy="0"/>
          </a:xfrm>
          <a:prstGeom prst="line">
            <a:avLst/>
          </a:prstGeom>
          <a:solidFill>
            <a:schemeClr val="accent1"/>
          </a:solidFill>
          <a:ln w="38100" cap="flat" cmpd="sng" algn="ctr">
            <a:solidFill>
              <a:srgbClr val="996633"/>
            </a:solidFill>
            <a:prstDash val="solid"/>
            <a:round/>
            <a:headEnd type="none" w="med" len="med"/>
            <a:tailEnd type="none" w="med" len="med"/>
          </a:ln>
          <a:effectLst/>
        </p:spPr>
      </p:cxnSp>
      <p:grpSp>
        <p:nvGrpSpPr>
          <p:cNvPr id="60" name="Group 59"/>
          <p:cNvGrpSpPr/>
          <p:nvPr/>
        </p:nvGrpSpPr>
        <p:grpSpPr>
          <a:xfrm>
            <a:off x="1752600" y="850392"/>
            <a:ext cx="7391400" cy="5388864"/>
            <a:chOff x="1752600" y="762000"/>
            <a:chExt cx="7391400" cy="5388864"/>
          </a:xfrm>
        </p:grpSpPr>
        <p:sp>
          <p:nvSpPr>
            <p:cNvPr id="61" name="Rectangle 60"/>
            <p:cNvSpPr/>
            <p:nvPr/>
          </p:nvSpPr>
          <p:spPr bwMode="auto">
            <a:xfrm>
              <a:off x="1938528" y="4636008"/>
              <a:ext cx="804672" cy="228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FF0000"/>
                </a:solidFill>
                <a:effectLst/>
                <a:latin typeface="Arial" pitchFamily="-106" charset="0"/>
              </a:endParaRPr>
            </a:p>
          </p:txBody>
        </p:sp>
        <p:grpSp>
          <p:nvGrpSpPr>
            <p:cNvPr id="62" name="Group 61"/>
            <p:cNvGrpSpPr/>
            <p:nvPr/>
          </p:nvGrpSpPr>
          <p:grpSpPr>
            <a:xfrm>
              <a:off x="1752600" y="762000"/>
              <a:ext cx="7391400" cy="5388864"/>
              <a:chOff x="1752600" y="762000"/>
              <a:chExt cx="7391400" cy="5388864"/>
            </a:xfrm>
          </p:grpSpPr>
          <p:grpSp>
            <p:nvGrpSpPr>
              <p:cNvPr id="63" name="Group 62"/>
              <p:cNvGrpSpPr/>
              <p:nvPr/>
            </p:nvGrpSpPr>
            <p:grpSpPr>
              <a:xfrm>
                <a:off x="4152346" y="1281684"/>
                <a:ext cx="4991654" cy="4869180"/>
                <a:chOff x="4152346" y="1000760"/>
                <a:chExt cx="4991654" cy="4869180"/>
              </a:xfrm>
            </p:grpSpPr>
            <p:pic>
              <p:nvPicPr>
                <p:cNvPr id="69" name="Picture 68" descr="Zheng_2006_pg7.pdf"/>
                <p:cNvPicPr>
                  <a:picLocks noChangeAspect="1"/>
                </p:cNvPicPr>
                <p:nvPr/>
              </p:nvPicPr>
              <p:blipFill rotWithShape="1">
                <a:blip r:embed="rId4">
                  <a:extLst>
                    <a:ext uri="{28A0092B-C50C-407E-A947-70E740481C1C}">
                      <a14:useLocalDpi xmlns:a14="http://schemas.microsoft.com/office/drawing/2010/main" val="0"/>
                    </a:ext>
                  </a:extLst>
                </a:blip>
                <a:srcRect l="21489" t="17037" r="19286" b="43565"/>
                <a:stretch/>
              </p:blipFill>
              <p:spPr>
                <a:xfrm>
                  <a:off x="4152346" y="1000760"/>
                  <a:ext cx="4991654" cy="4699000"/>
                </a:xfrm>
                <a:prstGeom prst="rect">
                  <a:avLst/>
                </a:prstGeom>
              </p:spPr>
            </p:pic>
            <p:grpSp>
              <p:nvGrpSpPr>
                <p:cNvPr id="70" name="Group 69"/>
                <p:cNvGrpSpPr/>
                <p:nvPr/>
              </p:nvGrpSpPr>
              <p:grpSpPr>
                <a:xfrm>
                  <a:off x="4152346" y="1079500"/>
                  <a:ext cx="4991654" cy="4790440"/>
                  <a:chOff x="4152346" y="1079500"/>
                  <a:chExt cx="4991654" cy="4790440"/>
                </a:xfrm>
              </p:grpSpPr>
              <p:pic>
                <p:nvPicPr>
                  <p:cNvPr id="71" name="Picture 70" descr="Zheng_2006_pg7.pdf"/>
                  <p:cNvPicPr>
                    <a:picLocks noChangeAspect="1"/>
                  </p:cNvPicPr>
                  <p:nvPr/>
                </p:nvPicPr>
                <p:blipFill rotWithShape="1">
                  <a:blip r:embed="rId5">
                    <a:extLst>
                      <a:ext uri="{28A0092B-C50C-407E-A947-70E740481C1C}">
                        <a14:useLocalDpi xmlns:a14="http://schemas.microsoft.com/office/drawing/2010/main" val="0"/>
                      </a:ext>
                    </a:extLst>
                  </a:blip>
                  <a:srcRect l="21489" t="70066" r="19286" b="27485"/>
                  <a:stretch/>
                </p:blipFill>
                <p:spPr>
                  <a:xfrm>
                    <a:off x="4152346" y="5577840"/>
                    <a:ext cx="4991654" cy="292100"/>
                  </a:xfrm>
                  <a:prstGeom prst="rect">
                    <a:avLst/>
                  </a:prstGeom>
                </p:spPr>
              </p:pic>
              <p:sp>
                <p:nvSpPr>
                  <p:cNvPr id="72" name="Rectangle 71"/>
                  <p:cNvSpPr/>
                  <p:nvPr/>
                </p:nvSpPr>
                <p:spPr bwMode="auto">
                  <a:xfrm>
                    <a:off x="4562855" y="1079500"/>
                    <a:ext cx="4078224" cy="4483100"/>
                  </a:xfrm>
                  <a:prstGeom prst="rect">
                    <a:avLst/>
                  </a:pr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FF0000"/>
                      </a:solidFill>
                      <a:effectLst/>
                      <a:latin typeface="Arial" pitchFamily="-106" charset="0"/>
                    </a:endParaRPr>
                  </a:p>
                </p:txBody>
              </p:sp>
            </p:grpSp>
          </p:grpSp>
          <p:sp>
            <p:nvSpPr>
              <p:cNvPr id="64" name="TextBox 63"/>
              <p:cNvSpPr txBox="1"/>
              <p:nvPr/>
            </p:nvSpPr>
            <p:spPr>
              <a:xfrm>
                <a:off x="4617720" y="762000"/>
                <a:ext cx="3962400" cy="615553"/>
              </a:xfrm>
              <a:prstGeom prst="rect">
                <a:avLst/>
              </a:prstGeom>
              <a:noFill/>
            </p:spPr>
            <p:txBody>
              <a:bodyPr wrap="square" rtlCol="0">
                <a:spAutoFit/>
              </a:bodyPr>
              <a:lstStyle/>
              <a:p>
                <a:pPr algn="ctr"/>
                <a:r>
                  <a:rPr lang="en-US" sz="1100" dirty="0" smtClean="0">
                    <a:solidFill>
                      <a:schemeClr val="tx1"/>
                    </a:solidFill>
                  </a:rPr>
                  <a:t>*From: </a:t>
                </a:r>
                <a:r>
                  <a:rPr lang="en-US" sz="1100" dirty="0" err="1" smtClean="0">
                    <a:solidFill>
                      <a:schemeClr val="tx1"/>
                    </a:solidFill>
                  </a:rPr>
                  <a:t>Zheng</a:t>
                </a:r>
                <a:r>
                  <a:rPr lang="en-US" sz="1100" dirty="0" smtClean="0">
                    <a:solidFill>
                      <a:schemeClr val="tx1"/>
                    </a:solidFill>
                  </a:rPr>
                  <a:t> et al. 2006. Precipitation variability and extreme events in eastern China during the past 1500 years. </a:t>
                </a:r>
                <a:r>
                  <a:rPr lang="en-US" sz="1100" i="1" dirty="0" smtClean="0">
                    <a:solidFill>
                      <a:schemeClr val="tx1"/>
                    </a:solidFill>
                  </a:rPr>
                  <a:t>Terrestrial, Atmospheric and Ocean Science </a:t>
                </a:r>
                <a:r>
                  <a:rPr lang="en-US" sz="1100" dirty="0" smtClean="0">
                    <a:solidFill>
                      <a:schemeClr val="tx1"/>
                    </a:solidFill>
                  </a:rPr>
                  <a:t>17(3):579-592.</a:t>
                </a:r>
                <a:endParaRPr lang="en-US" sz="1100" dirty="0">
                  <a:solidFill>
                    <a:schemeClr val="tx1"/>
                  </a:solidFill>
                </a:endParaRPr>
              </a:p>
            </p:txBody>
          </p:sp>
          <p:sp>
            <p:nvSpPr>
              <p:cNvPr id="65" name="Rectangle 64"/>
              <p:cNvSpPr/>
              <p:nvPr/>
            </p:nvSpPr>
            <p:spPr bwMode="auto">
              <a:xfrm>
                <a:off x="4901184" y="2721864"/>
                <a:ext cx="731520" cy="1981200"/>
              </a:xfrm>
              <a:prstGeom prst="rect">
                <a:avLst/>
              </a:prstGeom>
              <a:noFill/>
              <a:ln w="25400" cap="flat" cmpd="sng" algn="ctr">
                <a:solidFill>
                  <a:srgbClr val="99663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FF0000"/>
                  </a:solidFill>
                  <a:effectLst/>
                  <a:latin typeface="Arial" pitchFamily="-106" charset="0"/>
                </a:endParaRPr>
              </a:p>
            </p:txBody>
          </p:sp>
          <p:sp>
            <p:nvSpPr>
              <p:cNvPr id="66" name="Rectangle 65"/>
              <p:cNvSpPr/>
              <p:nvPr/>
            </p:nvSpPr>
            <p:spPr bwMode="auto">
              <a:xfrm>
                <a:off x="1752600" y="4550664"/>
                <a:ext cx="1024128" cy="990600"/>
              </a:xfrm>
              <a:prstGeom prst="rect">
                <a:avLst/>
              </a:prstGeom>
              <a:noFill/>
              <a:ln w="25400" cap="flat" cmpd="sng" algn="ctr">
                <a:solidFill>
                  <a:srgbClr val="99663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FF0000"/>
                  </a:solidFill>
                  <a:effectLst/>
                  <a:latin typeface="Arial" pitchFamily="-106" charset="0"/>
                </a:endParaRPr>
              </a:p>
            </p:txBody>
          </p:sp>
          <p:cxnSp>
            <p:nvCxnSpPr>
              <p:cNvPr id="67" name="Straight Arrow Connector 66"/>
              <p:cNvCxnSpPr/>
              <p:nvPr/>
            </p:nvCxnSpPr>
            <p:spPr bwMode="auto">
              <a:xfrm flipH="1">
                <a:off x="2895600" y="3788664"/>
                <a:ext cx="1905000" cy="762000"/>
              </a:xfrm>
              <a:prstGeom prst="straightConnector1">
                <a:avLst/>
              </a:prstGeom>
              <a:solidFill>
                <a:schemeClr val="accent1"/>
              </a:solidFill>
              <a:ln w="34925" cap="flat" cmpd="sng" algn="ctr">
                <a:solidFill>
                  <a:schemeClr val="tx1"/>
                </a:solidFill>
                <a:prstDash val="solid"/>
                <a:round/>
                <a:headEnd type="stealth" w="lg" len="lg"/>
                <a:tailEnd type="stealth" w="lg" len="lg"/>
              </a:ln>
              <a:effectLst/>
            </p:spPr>
          </p:cxnSp>
          <p:sp>
            <p:nvSpPr>
              <p:cNvPr id="68" name="TextBox 67"/>
              <p:cNvSpPr txBox="1"/>
              <p:nvPr/>
            </p:nvSpPr>
            <p:spPr>
              <a:xfrm rot="20460000">
                <a:off x="3442488" y="3977640"/>
                <a:ext cx="659155" cy="369332"/>
              </a:xfrm>
              <a:prstGeom prst="rect">
                <a:avLst/>
              </a:prstGeom>
              <a:solidFill>
                <a:schemeClr val="bg1"/>
              </a:solidFill>
            </p:spPr>
            <p:txBody>
              <a:bodyPr wrap="none" rtlCol="0">
                <a:spAutoFit/>
              </a:bodyPr>
              <a:lstStyle/>
              <a:p>
                <a:r>
                  <a:rPr lang="en-US" sz="1800" b="1" dirty="0" smtClean="0">
                    <a:solidFill>
                      <a:schemeClr val="tx1"/>
                    </a:solidFill>
                  </a:rPr>
                  <a:t> Dry</a:t>
                </a:r>
                <a:endParaRPr lang="en-US" sz="1800" b="1" dirty="0">
                  <a:solidFill>
                    <a:schemeClr val="tx1"/>
                  </a:solidFill>
                </a:endParaRPr>
              </a:p>
            </p:txBody>
          </p:sp>
        </p:grpSp>
      </p:grpSp>
    </p:spTree>
    <p:extLst>
      <p:ext uri="{BB962C8B-B14F-4D97-AF65-F5344CB8AC3E}">
        <p14:creationId xmlns:p14="http://schemas.microsoft.com/office/powerpoint/2010/main" val="2858608888"/>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4533900" y="5679440"/>
            <a:ext cx="3962400" cy="228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FF0000"/>
              </a:solidFill>
              <a:effectLst/>
              <a:latin typeface="Arial" pitchFamily="-106" charset="0"/>
            </a:endParaRPr>
          </a:p>
        </p:txBody>
      </p:sp>
      <p:grpSp>
        <p:nvGrpSpPr>
          <p:cNvPr id="8" name="Group 7"/>
          <p:cNvGrpSpPr/>
          <p:nvPr/>
        </p:nvGrpSpPr>
        <p:grpSpPr>
          <a:xfrm>
            <a:off x="4152346" y="1153160"/>
            <a:ext cx="4991654" cy="4869180"/>
            <a:chOff x="4152346" y="1000760"/>
            <a:chExt cx="4991654" cy="4869180"/>
          </a:xfrm>
        </p:grpSpPr>
        <p:pic>
          <p:nvPicPr>
            <p:cNvPr id="9" name="Picture 8" descr="Zheng_2006_pg7.pdf"/>
            <p:cNvPicPr>
              <a:picLocks noChangeAspect="1"/>
            </p:cNvPicPr>
            <p:nvPr/>
          </p:nvPicPr>
          <p:blipFill rotWithShape="1">
            <a:blip r:embed="rId2">
              <a:extLst>
                <a:ext uri="{28A0092B-C50C-407E-A947-70E740481C1C}">
                  <a14:useLocalDpi xmlns:a14="http://schemas.microsoft.com/office/drawing/2010/main" val="0"/>
                </a:ext>
              </a:extLst>
            </a:blip>
            <a:srcRect l="21489" t="17037" r="19286" b="43565"/>
            <a:stretch/>
          </p:blipFill>
          <p:spPr>
            <a:xfrm>
              <a:off x="4152346" y="1000760"/>
              <a:ext cx="4991654" cy="4699000"/>
            </a:xfrm>
            <a:prstGeom prst="rect">
              <a:avLst/>
            </a:prstGeom>
          </p:spPr>
        </p:pic>
        <p:grpSp>
          <p:nvGrpSpPr>
            <p:cNvPr id="7" name="Group 6"/>
            <p:cNvGrpSpPr/>
            <p:nvPr/>
          </p:nvGrpSpPr>
          <p:grpSpPr>
            <a:xfrm>
              <a:off x="4152346" y="1079500"/>
              <a:ext cx="4991654" cy="4790440"/>
              <a:chOff x="4152346" y="1079500"/>
              <a:chExt cx="4991654" cy="4790440"/>
            </a:xfrm>
          </p:grpSpPr>
          <p:pic>
            <p:nvPicPr>
              <p:cNvPr id="10" name="Picture 9" descr="Zheng_2006_pg7.pdf"/>
              <p:cNvPicPr>
                <a:picLocks noChangeAspect="1"/>
              </p:cNvPicPr>
              <p:nvPr/>
            </p:nvPicPr>
            <p:blipFill rotWithShape="1">
              <a:blip r:embed="rId3">
                <a:extLst>
                  <a:ext uri="{28A0092B-C50C-407E-A947-70E740481C1C}">
                    <a14:useLocalDpi xmlns:a14="http://schemas.microsoft.com/office/drawing/2010/main" val="0"/>
                  </a:ext>
                </a:extLst>
              </a:blip>
              <a:srcRect l="21489" t="70066" r="19286" b="27485"/>
              <a:stretch/>
            </p:blipFill>
            <p:spPr>
              <a:xfrm>
                <a:off x="4152346" y="5577840"/>
                <a:ext cx="4991654" cy="292100"/>
              </a:xfrm>
              <a:prstGeom prst="rect">
                <a:avLst/>
              </a:prstGeom>
            </p:spPr>
          </p:pic>
          <p:sp>
            <p:nvSpPr>
              <p:cNvPr id="15" name="Rectangle 14"/>
              <p:cNvSpPr/>
              <p:nvPr/>
            </p:nvSpPr>
            <p:spPr bwMode="auto">
              <a:xfrm>
                <a:off x="4562855" y="1079500"/>
                <a:ext cx="4078224" cy="4483100"/>
              </a:xfrm>
              <a:prstGeom prst="rect">
                <a:avLst/>
              </a:prstGeom>
              <a:no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FF0000"/>
                  </a:solidFill>
                  <a:effectLst/>
                  <a:latin typeface="Arial" pitchFamily="-106" charset="0"/>
                </a:endParaRPr>
              </a:p>
            </p:txBody>
          </p:sp>
        </p:grpSp>
      </p:grpSp>
      <p:pic>
        <p:nvPicPr>
          <p:cNvPr id="6" name="Picture 5" descr="Zheng_2006_pg3.pdf"/>
          <p:cNvPicPr>
            <a:picLocks noChangeAspect="1"/>
          </p:cNvPicPr>
          <p:nvPr/>
        </p:nvPicPr>
        <p:blipFill rotWithShape="1">
          <a:blip r:embed="rId4">
            <a:extLst>
              <a:ext uri="{28A0092B-C50C-407E-A947-70E740481C1C}">
                <a14:useLocalDpi xmlns:a14="http://schemas.microsoft.com/office/drawing/2010/main" val="0"/>
              </a:ext>
            </a:extLst>
          </a:blip>
          <a:srcRect l="27048" t="44814" r="25312" b="20741"/>
          <a:stretch/>
        </p:blipFill>
        <p:spPr>
          <a:xfrm>
            <a:off x="177800" y="1612900"/>
            <a:ext cx="3937000" cy="4028171"/>
          </a:xfrm>
          <a:prstGeom prst="rect">
            <a:avLst/>
          </a:prstGeom>
        </p:spPr>
      </p:pic>
      <p:sp>
        <p:nvSpPr>
          <p:cNvPr id="22" name="Parallelogram 21"/>
          <p:cNvSpPr/>
          <p:nvPr/>
        </p:nvSpPr>
        <p:spPr bwMode="auto">
          <a:xfrm>
            <a:off x="704088" y="2009140"/>
            <a:ext cx="2630424" cy="981456"/>
          </a:xfrm>
          <a:prstGeom prst="parallelogram">
            <a:avLst>
              <a:gd name="adj" fmla="val 1068"/>
            </a:avLst>
          </a:prstGeom>
          <a:noFill/>
          <a:ln w="2540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FF0000"/>
              </a:solidFill>
              <a:effectLst/>
              <a:latin typeface="Arial" pitchFamily="-106" charset="0"/>
            </a:endParaRPr>
          </a:p>
        </p:txBody>
      </p:sp>
      <p:sp>
        <p:nvSpPr>
          <p:cNvPr id="23" name="Parallelogram 22"/>
          <p:cNvSpPr/>
          <p:nvPr/>
        </p:nvSpPr>
        <p:spPr bwMode="auto">
          <a:xfrm>
            <a:off x="630936" y="3898900"/>
            <a:ext cx="2788920" cy="957072"/>
          </a:xfrm>
          <a:prstGeom prst="parallelogram">
            <a:avLst>
              <a:gd name="adj" fmla="val 1068"/>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FF0000"/>
              </a:solidFill>
              <a:effectLst/>
              <a:latin typeface="Arial" pitchFamily="-106" charset="0"/>
            </a:endParaRPr>
          </a:p>
        </p:txBody>
      </p:sp>
      <p:sp>
        <p:nvSpPr>
          <p:cNvPr id="24" name="Rectangle 23"/>
          <p:cNvSpPr/>
          <p:nvPr/>
        </p:nvSpPr>
        <p:spPr bwMode="auto">
          <a:xfrm>
            <a:off x="304800" y="5270500"/>
            <a:ext cx="304800" cy="246887"/>
          </a:xfrm>
          <a:prstGeom prst="rect">
            <a:avLst/>
          </a:prstGeom>
          <a:noFill/>
          <a:ln w="2540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FF0000"/>
              </a:solidFill>
              <a:effectLst/>
              <a:latin typeface="Arial" pitchFamily="-106" charset="0"/>
            </a:endParaRPr>
          </a:p>
        </p:txBody>
      </p:sp>
      <p:sp>
        <p:nvSpPr>
          <p:cNvPr id="25" name="Rectangle 24"/>
          <p:cNvSpPr/>
          <p:nvPr/>
        </p:nvSpPr>
        <p:spPr bwMode="auto">
          <a:xfrm>
            <a:off x="2825496" y="5270500"/>
            <a:ext cx="304800" cy="246887"/>
          </a:xfrm>
          <a:prstGeom prst="rect">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FF0000"/>
              </a:solidFill>
              <a:effectLst/>
              <a:latin typeface="Arial" pitchFamily="-106" charset="0"/>
            </a:endParaRPr>
          </a:p>
        </p:txBody>
      </p:sp>
      <p:sp>
        <p:nvSpPr>
          <p:cNvPr id="27" name="Rectangle 26"/>
          <p:cNvSpPr/>
          <p:nvPr/>
        </p:nvSpPr>
        <p:spPr bwMode="auto">
          <a:xfrm>
            <a:off x="5507736" y="2527300"/>
            <a:ext cx="283464" cy="3124200"/>
          </a:xfrm>
          <a:prstGeom prst="rect">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FF0000"/>
              </a:solidFill>
              <a:effectLst/>
              <a:latin typeface="Arial" pitchFamily="-106" charset="0"/>
            </a:endParaRPr>
          </a:p>
        </p:txBody>
      </p:sp>
      <p:sp>
        <p:nvSpPr>
          <p:cNvPr id="28" name="Rectangle 27"/>
          <p:cNvSpPr/>
          <p:nvPr/>
        </p:nvSpPr>
        <p:spPr bwMode="auto">
          <a:xfrm>
            <a:off x="7391400" y="2527300"/>
            <a:ext cx="457200" cy="3124200"/>
          </a:xfrm>
          <a:prstGeom prst="rect">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effectLst/>
              <a:latin typeface="Arial" pitchFamily="-106" charset="0"/>
            </a:endParaRPr>
          </a:p>
        </p:txBody>
      </p:sp>
      <p:sp>
        <p:nvSpPr>
          <p:cNvPr id="31" name="TextBox 30"/>
          <p:cNvSpPr txBox="1"/>
          <p:nvPr/>
        </p:nvSpPr>
        <p:spPr>
          <a:xfrm>
            <a:off x="5605272" y="1671935"/>
            <a:ext cx="1980230" cy="461665"/>
          </a:xfrm>
          <a:prstGeom prst="rect">
            <a:avLst/>
          </a:prstGeom>
          <a:solidFill>
            <a:schemeClr val="bg1"/>
          </a:solidFill>
        </p:spPr>
        <p:txBody>
          <a:bodyPr wrap="none" rtlCol="0">
            <a:spAutoFit/>
          </a:bodyPr>
          <a:lstStyle/>
          <a:p>
            <a:pPr algn="ctr"/>
            <a:r>
              <a:rPr lang="en-US" sz="1200" b="1" dirty="0" smtClean="0">
                <a:solidFill>
                  <a:schemeClr val="tx1"/>
                </a:solidFill>
              </a:rPr>
              <a:t>Sometimes out-of-phase</a:t>
            </a:r>
          </a:p>
          <a:p>
            <a:pPr algn="ctr"/>
            <a:r>
              <a:rPr lang="en-US" sz="1200" b="1" dirty="0">
                <a:solidFill>
                  <a:schemeClr val="tx1"/>
                </a:solidFill>
              </a:rPr>
              <a:t>f</a:t>
            </a:r>
            <a:r>
              <a:rPr lang="en-US" sz="1200" b="1" dirty="0" smtClean="0">
                <a:solidFill>
                  <a:schemeClr val="tx1"/>
                </a:solidFill>
              </a:rPr>
              <a:t>rom </a:t>
            </a:r>
            <a:r>
              <a:rPr lang="en-US" sz="1200" b="1" dirty="0" smtClean="0">
                <a:solidFill>
                  <a:schemeClr val="accent2"/>
                </a:solidFill>
              </a:rPr>
              <a:t>North</a:t>
            </a:r>
            <a:r>
              <a:rPr lang="en-US" sz="1200" b="1" dirty="0" smtClean="0">
                <a:solidFill>
                  <a:schemeClr val="tx1"/>
                </a:solidFill>
              </a:rPr>
              <a:t> to </a:t>
            </a:r>
            <a:r>
              <a:rPr lang="en-US" sz="1200" b="1" dirty="0" smtClean="0"/>
              <a:t>South</a:t>
            </a:r>
            <a:endParaRPr lang="en-US" sz="1200" b="1" dirty="0"/>
          </a:p>
        </p:txBody>
      </p:sp>
      <p:sp>
        <p:nvSpPr>
          <p:cNvPr id="19" name="TextBox 18"/>
          <p:cNvSpPr txBox="1"/>
          <p:nvPr/>
        </p:nvSpPr>
        <p:spPr>
          <a:xfrm>
            <a:off x="70285" y="235803"/>
            <a:ext cx="8994469" cy="830997"/>
          </a:xfrm>
          <a:prstGeom prst="rect">
            <a:avLst/>
          </a:prstGeom>
          <a:noFill/>
        </p:spPr>
        <p:txBody>
          <a:bodyPr wrap="none" rtlCol="0">
            <a:spAutoFit/>
          </a:bodyPr>
          <a:lstStyle/>
          <a:p>
            <a:pPr algn="ctr"/>
            <a:r>
              <a:rPr lang="en-US" sz="2400" dirty="0" smtClean="0">
                <a:solidFill>
                  <a:srgbClr val="800000"/>
                </a:solidFill>
              </a:rPr>
              <a:t>Historical precipitation reconstructions in eastern China also</a:t>
            </a:r>
          </a:p>
          <a:p>
            <a:pPr algn="ctr"/>
            <a:r>
              <a:rPr lang="en-US" sz="2400" dirty="0">
                <a:solidFill>
                  <a:srgbClr val="800000"/>
                </a:solidFill>
              </a:rPr>
              <a:t>s</a:t>
            </a:r>
            <a:r>
              <a:rPr lang="en-US" sz="2400" dirty="0" smtClean="0">
                <a:solidFill>
                  <a:srgbClr val="800000"/>
                </a:solidFill>
              </a:rPr>
              <a:t>how </a:t>
            </a:r>
            <a:r>
              <a:rPr lang="en-US" sz="2400" dirty="0" smtClean="0">
                <a:solidFill>
                  <a:schemeClr val="accent2"/>
                </a:solidFill>
              </a:rPr>
              <a:t>North</a:t>
            </a:r>
            <a:r>
              <a:rPr lang="en-US" sz="2400" dirty="0">
                <a:solidFill>
                  <a:schemeClr val="tx1"/>
                </a:solidFill>
              </a:rPr>
              <a:t>-</a:t>
            </a:r>
            <a:r>
              <a:rPr lang="en-US" sz="2400" dirty="0" smtClean="0"/>
              <a:t>South</a:t>
            </a:r>
            <a:r>
              <a:rPr lang="en-US" sz="2400" dirty="0" smtClean="0">
                <a:solidFill>
                  <a:srgbClr val="000000"/>
                </a:solidFill>
              </a:rPr>
              <a:t> </a:t>
            </a:r>
            <a:r>
              <a:rPr lang="en-US" sz="2400" dirty="0" smtClean="0">
                <a:solidFill>
                  <a:srgbClr val="800000"/>
                </a:solidFill>
              </a:rPr>
              <a:t>regional differences suggestive of a </a:t>
            </a:r>
            <a:r>
              <a:rPr lang="en-US" sz="2400" b="1" i="1" dirty="0" smtClean="0">
                <a:solidFill>
                  <a:srgbClr val="800000"/>
                </a:solidFill>
              </a:rPr>
              <a:t>dipole*</a:t>
            </a:r>
            <a:endParaRPr lang="en-US" sz="2400" b="1" i="1" dirty="0">
              <a:solidFill>
                <a:srgbClr val="800000"/>
              </a:solidFill>
            </a:endParaRPr>
          </a:p>
        </p:txBody>
      </p:sp>
      <p:sp>
        <p:nvSpPr>
          <p:cNvPr id="21" name="TextBox 20"/>
          <p:cNvSpPr txBox="1"/>
          <p:nvPr/>
        </p:nvSpPr>
        <p:spPr>
          <a:xfrm>
            <a:off x="1219200" y="6096000"/>
            <a:ext cx="6629400" cy="523220"/>
          </a:xfrm>
          <a:prstGeom prst="rect">
            <a:avLst/>
          </a:prstGeom>
          <a:noFill/>
        </p:spPr>
        <p:txBody>
          <a:bodyPr wrap="square" rtlCol="0">
            <a:spAutoFit/>
          </a:bodyPr>
          <a:lstStyle/>
          <a:p>
            <a:pPr algn="just"/>
            <a:r>
              <a:rPr lang="en-US" sz="1400" dirty="0" smtClean="0">
                <a:solidFill>
                  <a:schemeClr val="tx1"/>
                </a:solidFill>
              </a:rPr>
              <a:t>*e.g. Han, J. and R. Zhang. 2009. </a:t>
            </a:r>
            <a:r>
              <a:rPr lang="en-US" sz="1400" dirty="0">
                <a:solidFill>
                  <a:schemeClr val="tx1"/>
                </a:solidFill>
              </a:rPr>
              <a:t>The </a:t>
            </a:r>
            <a:r>
              <a:rPr lang="en-US" sz="1400" dirty="0" smtClean="0">
                <a:solidFill>
                  <a:schemeClr val="tx1"/>
                </a:solidFill>
              </a:rPr>
              <a:t>dipole </a:t>
            </a:r>
            <a:r>
              <a:rPr lang="en-US" sz="1400" dirty="0">
                <a:solidFill>
                  <a:schemeClr val="tx1"/>
                </a:solidFill>
              </a:rPr>
              <a:t>m</a:t>
            </a:r>
            <a:r>
              <a:rPr lang="en-US" sz="1400" dirty="0" smtClean="0">
                <a:solidFill>
                  <a:schemeClr val="tx1"/>
                </a:solidFill>
              </a:rPr>
              <a:t>ode </a:t>
            </a:r>
            <a:r>
              <a:rPr lang="en-US" sz="1400" dirty="0">
                <a:solidFill>
                  <a:schemeClr val="tx1"/>
                </a:solidFill>
              </a:rPr>
              <a:t>of the </a:t>
            </a:r>
            <a:r>
              <a:rPr lang="en-US" sz="1400" dirty="0" smtClean="0">
                <a:solidFill>
                  <a:schemeClr val="tx1"/>
                </a:solidFill>
              </a:rPr>
              <a:t>summer </a:t>
            </a:r>
            <a:r>
              <a:rPr lang="en-US" sz="1400" dirty="0">
                <a:solidFill>
                  <a:schemeClr val="tx1"/>
                </a:solidFill>
              </a:rPr>
              <a:t>r</a:t>
            </a:r>
            <a:r>
              <a:rPr lang="en-US" sz="1400" dirty="0" smtClean="0">
                <a:solidFill>
                  <a:schemeClr val="tx1"/>
                </a:solidFill>
              </a:rPr>
              <a:t>ainfall </a:t>
            </a:r>
            <a:r>
              <a:rPr lang="en-US" sz="1400" dirty="0">
                <a:solidFill>
                  <a:schemeClr val="tx1"/>
                </a:solidFill>
              </a:rPr>
              <a:t>over East China during 1958–</a:t>
            </a:r>
            <a:r>
              <a:rPr lang="en-US" sz="1400" dirty="0" smtClean="0">
                <a:solidFill>
                  <a:schemeClr val="tx1"/>
                </a:solidFill>
              </a:rPr>
              <a:t>2001. </a:t>
            </a:r>
            <a:r>
              <a:rPr lang="en-US" sz="1400" i="1" dirty="0" smtClean="0">
                <a:solidFill>
                  <a:schemeClr val="tx1"/>
                </a:solidFill>
              </a:rPr>
              <a:t>Advances in Atmospheric Sciences </a:t>
            </a:r>
            <a:r>
              <a:rPr lang="en-US" sz="1400" dirty="0" smtClean="0">
                <a:solidFill>
                  <a:schemeClr val="tx1"/>
                </a:solidFill>
              </a:rPr>
              <a:t>26(4):727-735.  </a:t>
            </a:r>
            <a:endParaRPr lang="en-US" sz="1400" dirty="0">
              <a:solidFill>
                <a:schemeClr val="tx1"/>
              </a:solidFill>
            </a:endParaRPr>
          </a:p>
        </p:txBody>
      </p:sp>
      <p:sp>
        <p:nvSpPr>
          <p:cNvPr id="26" name="Rectangle 25"/>
          <p:cNvSpPr/>
          <p:nvPr/>
        </p:nvSpPr>
        <p:spPr bwMode="auto">
          <a:xfrm>
            <a:off x="8305800" y="2527300"/>
            <a:ext cx="304800" cy="3124200"/>
          </a:xfrm>
          <a:prstGeom prst="rect">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effectLst/>
              <a:latin typeface="Arial" pitchFamily="-106" charset="0"/>
            </a:endParaRPr>
          </a:p>
        </p:txBody>
      </p:sp>
      <p:sp>
        <p:nvSpPr>
          <p:cNvPr id="29" name="Rectangle 28"/>
          <p:cNvSpPr/>
          <p:nvPr/>
        </p:nvSpPr>
        <p:spPr bwMode="auto">
          <a:xfrm>
            <a:off x="4876800" y="2527300"/>
            <a:ext cx="283464" cy="3124200"/>
          </a:xfrm>
          <a:prstGeom prst="rect">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FF0000"/>
              </a:solidFill>
              <a:effectLst/>
              <a:latin typeface="Arial" pitchFamily="-106" charset="0"/>
            </a:endParaRPr>
          </a:p>
        </p:txBody>
      </p:sp>
      <p:sp>
        <p:nvSpPr>
          <p:cNvPr id="2" name="TextBox 1"/>
          <p:cNvSpPr txBox="1"/>
          <p:nvPr/>
        </p:nvSpPr>
        <p:spPr>
          <a:xfrm>
            <a:off x="658368" y="1295400"/>
            <a:ext cx="3102256" cy="400110"/>
          </a:xfrm>
          <a:prstGeom prst="rect">
            <a:avLst/>
          </a:prstGeom>
          <a:noFill/>
        </p:spPr>
        <p:txBody>
          <a:bodyPr wrap="none" rtlCol="0">
            <a:spAutoFit/>
          </a:bodyPr>
          <a:lstStyle/>
          <a:p>
            <a:pPr algn="ctr"/>
            <a:r>
              <a:rPr lang="en-US" sz="2000" dirty="0" smtClean="0"/>
              <a:t>What does MADAv2 say?</a:t>
            </a:r>
            <a:endParaRPr lang="en-US" sz="2000" dirty="0"/>
          </a:p>
        </p:txBody>
      </p:sp>
      <p:sp>
        <p:nvSpPr>
          <p:cNvPr id="30" name="Rectangle 29"/>
          <p:cNvSpPr/>
          <p:nvPr/>
        </p:nvSpPr>
        <p:spPr bwMode="auto">
          <a:xfrm>
            <a:off x="6269736" y="2527300"/>
            <a:ext cx="283464" cy="3124200"/>
          </a:xfrm>
          <a:prstGeom prst="rect">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FF0000"/>
              </a:solidFill>
              <a:effectLst/>
              <a:latin typeface="Arial" pitchFamily="-106" charset="0"/>
            </a:endParaRPr>
          </a:p>
        </p:txBody>
      </p:sp>
    </p:spTree>
    <p:extLst>
      <p:ext uri="{BB962C8B-B14F-4D97-AF65-F5344CB8AC3E}">
        <p14:creationId xmlns:p14="http://schemas.microsoft.com/office/powerpoint/2010/main" val="229506259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6227064" y="3276600"/>
            <a:ext cx="749180" cy="230832"/>
          </a:xfrm>
          <a:prstGeom prst="rect">
            <a:avLst/>
          </a:prstGeom>
          <a:solidFill>
            <a:schemeClr val="bg1"/>
          </a:solidFill>
        </p:spPr>
        <p:txBody>
          <a:bodyPr wrap="none" rtlCol="0">
            <a:spAutoFit/>
          </a:bodyPr>
          <a:lstStyle/>
          <a:p>
            <a:pPr algn="ctr"/>
            <a:r>
              <a:rPr lang="en-US" sz="900" dirty="0">
                <a:solidFill>
                  <a:srgbClr val="000000"/>
                </a:solidFill>
              </a:rPr>
              <a:t>Correlation</a:t>
            </a:r>
          </a:p>
        </p:txBody>
      </p:sp>
      <p:pic>
        <p:nvPicPr>
          <p:cNvPr id="6" name="Picture 5" descr="Zheng_2006_pg3.pdf"/>
          <p:cNvPicPr>
            <a:picLocks noChangeAspect="1"/>
          </p:cNvPicPr>
          <p:nvPr/>
        </p:nvPicPr>
        <p:blipFill rotWithShape="1">
          <a:blip r:embed="rId2">
            <a:extLst>
              <a:ext uri="{28A0092B-C50C-407E-A947-70E740481C1C}">
                <a14:useLocalDpi xmlns:a14="http://schemas.microsoft.com/office/drawing/2010/main" val="0"/>
              </a:ext>
            </a:extLst>
          </a:blip>
          <a:srcRect l="27048" t="44814" r="25312" b="20741"/>
          <a:stretch/>
        </p:blipFill>
        <p:spPr>
          <a:xfrm>
            <a:off x="177800" y="1612900"/>
            <a:ext cx="3937000" cy="4028171"/>
          </a:xfrm>
          <a:prstGeom prst="rect">
            <a:avLst/>
          </a:prstGeom>
        </p:spPr>
      </p:pic>
      <p:sp>
        <p:nvSpPr>
          <p:cNvPr id="22" name="Parallelogram 21"/>
          <p:cNvSpPr/>
          <p:nvPr/>
        </p:nvSpPr>
        <p:spPr bwMode="auto">
          <a:xfrm>
            <a:off x="704088" y="2009140"/>
            <a:ext cx="2630424" cy="981456"/>
          </a:xfrm>
          <a:prstGeom prst="parallelogram">
            <a:avLst>
              <a:gd name="adj" fmla="val 1068"/>
            </a:avLst>
          </a:prstGeom>
          <a:noFill/>
          <a:ln w="2540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FF0000"/>
              </a:solidFill>
              <a:effectLst/>
              <a:latin typeface="Arial" pitchFamily="-106" charset="0"/>
            </a:endParaRPr>
          </a:p>
        </p:txBody>
      </p:sp>
      <p:sp>
        <p:nvSpPr>
          <p:cNvPr id="23" name="Parallelogram 22"/>
          <p:cNvSpPr/>
          <p:nvPr/>
        </p:nvSpPr>
        <p:spPr bwMode="auto">
          <a:xfrm>
            <a:off x="630936" y="3898900"/>
            <a:ext cx="2788920" cy="957072"/>
          </a:xfrm>
          <a:prstGeom prst="parallelogram">
            <a:avLst>
              <a:gd name="adj" fmla="val 1068"/>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FF0000"/>
              </a:solidFill>
              <a:effectLst/>
              <a:latin typeface="Arial" pitchFamily="-106" charset="0"/>
            </a:endParaRPr>
          </a:p>
        </p:txBody>
      </p:sp>
      <p:sp>
        <p:nvSpPr>
          <p:cNvPr id="24" name="Rectangle 23"/>
          <p:cNvSpPr/>
          <p:nvPr/>
        </p:nvSpPr>
        <p:spPr bwMode="auto">
          <a:xfrm>
            <a:off x="304800" y="5270500"/>
            <a:ext cx="304800" cy="246887"/>
          </a:xfrm>
          <a:prstGeom prst="rect">
            <a:avLst/>
          </a:prstGeom>
          <a:noFill/>
          <a:ln w="2540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FF0000"/>
              </a:solidFill>
              <a:effectLst/>
              <a:latin typeface="Arial" pitchFamily="-106" charset="0"/>
            </a:endParaRPr>
          </a:p>
        </p:txBody>
      </p:sp>
      <p:sp>
        <p:nvSpPr>
          <p:cNvPr id="25" name="Rectangle 24"/>
          <p:cNvSpPr/>
          <p:nvPr/>
        </p:nvSpPr>
        <p:spPr bwMode="auto">
          <a:xfrm>
            <a:off x="2825496" y="5270500"/>
            <a:ext cx="304800" cy="246887"/>
          </a:xfrm>
          <a:prstGeom prst="rect">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FF0000"/>
              </a:solidFill>
              <a:effectLst/>
              <a:latin typeface="Arial" pitchFamily="-106" charset="0"/>
            </a:endParaRPr>
          </a:p>
        </p:txBody>
      </p:sp>
      <p:sp>
        <p:nvSpPr>
          <p:cNvPr id="19" name="TextBox 18"/>
          <p:cNvSpPr txBox="1"/>
          <p:nvPr/>
        </p:nvSpPr>
        <p:spPr>
          <a:xfrm>
            <a:off x="306937" y="304800"/>
            <a:ext cx="8527845" cy="830997"/>
          </a:xfrm>
          <a:prstGeom prst="rect">
            <a:avLst/>
          </a:prstGeom>
          <a:noFill/>
        </p:spPr>
        <p:txBody>
          <a:bodyPr wrap="none" rtlCol="0">
            <a:spAutoFit/>
          </a:bodyPr>
          <a:lstStyle/>
          <a:p>
            <a:pPr algn="ctr"/>
            <a:r>
              <a:rPr lang="en-US" sz="2400" dirty="0" smtClean="0">
                <a:solidFill>
                  <a:srgbClr val="800000"/>
                </a:solidFill>
              </a:rPr>
              <a:t>MADAv2 reconstructions in eastern China also show strong</a:t>
            </a:r>
          </a:p>
          <a:p>
            <a:pPr algn="ctr"/>
            <a:r>
              <a:rPr lang="en-US" sz="2400" dirty="0" smtClean="0">
                <a:solidFill>
                  <a:schemeClr val="accent2"/>
                </a:solidFill>
              </a:rPr>
              <a:t>North</a:t>
            </a:r>
            <a:r>
              <a:rPr lang="en-US" sz="2400" dirty="0">
                <a:solidFill>
                  <a:schemeClr val="tx1"/>
                </a:solidFill>
              </a:rPr>
              <a:t>-</a:t>
            </a:r>
            <a:r>
              <a:rPr lang="en-US" sz="2400" dirty="0" smtClean="0"/>
              <a:t>South</a:t>
            </a:r>
            <a:r>
              <a:rPr lang="en-US" sz="2400" dirty="0" smtClean="0">
                <a:solidFill>
                  <a:srgbClr val="000000"/>
                </a:solidFill>
              </a:rPr>
              <a:t> </a:t>
            </a:r>
            <a:r>
              <a:rPr lang="en-US" sz="2400" dirty="0" smtClean="0">
                <a:solidFill>
                  <a:srgbClr val="800000"/>
                </a:solidFill>
              </a:rPr>
              <a:t>differences again suggestive of a </a:t>
            </a:r>
            <a:r>
              <a:rPr lang="en-US" sz="2400" b="1" i="1" dirty="0" smtClean="0">
                <a:solidFill>
                  <a:srgbClr val="800000"/>
                </a:solidFill>
              </a:rPr>
              <a:t>dipole</a:t>
            </a:r>
            <a:endParaRPr lang="en-US" sz="2400" dirty="0">
              <a:solidFill>
                <a:srgbClr val="800000"/>
              </a:solidFill>
            </a:endParaRPr>
          </a:p>
        </p:txBody>
      </p:sp>
      <p:grpSp>
        <p:nvGrpSpPr>
          <p:cNvPr id="3" name="Group 2"/>
          <p:cNvGrpSpPr/>
          <p:nvPr/>
        </p:nvGrpSpPr>
        <p:grpSpPr>
          <a:xfrm>
            <a:off x="4191000" y="3429000"/>
            <a:ext cx="4572000" cy="2704411"/>
            <a:chOff x="4191000" y="1810512"/>
            <a:chExt cx="4572000" cy="2704411"/>
          </a:xfrm>
        </p:grpSpPr>
        <p:pic>
          <p:nvPicPr>
            <p:cNvPr id="20" name="Picture 19"/>
            <p:cNvPicPr>
              <a:picLocks noChangeAspect="1"/>
            </p:cNvPicPr>
            <p:nvPr/>
          </p:nvPicPr>
          <p:blipFill rotWithShape="1">
            <a:blip r:embed="rId3"/>
            <a:srcRect t="6812"/>
            <a:stretch/>
          </p:blipFill>
          <p:spPr>
            <a:xfrm>
              <a:off x="4191000" y="2082800"/>
              <a:ext cx="4572000" cy="2432123"/>
            </a:xfrm>
            <a:prstGeom prst="rect">
              <a:avLst/>
            </a:prstGeom>
          </p:spPr>
        </p:pic>
        <p:sp>
          <p:nvSpPr>
            <p:cNvPr id="21" name="TextBox 20"/>
            <p:cNvSpPr txBox="1"/>
            <p:nvPr/>
          </p:nvSpPr>
          <p:spPr>
            <a:xfrm>
              <a:off x="5655226" y="3810000"/>
              <a:ext cx="1800944" cy="276999"/>
            </a:xfrm>
            <a:prstGeom prst="rect">
              <a:avLst/>
            </a:prstGeom>
            <a:noFill/>
          </p:spPr>
          <p:txBody>
            <a:bodyPr wrap="none" rtlCol="0">
              <a:spAutoFit/>
            </a:bodyPr>
            <a:lstStyle/>
            <a:p>
              <a:pPr algn="ctr"/>
              <a:r>
                <a:rPr lang="en-US" sz="1200" b="1" dirty="0" smtClean="0">
                  <a:solidFill>
                    <a:srgbClr val="000000"/>
                  </a:solidFill>
                </a:rPr>
                <a:t>30yr low-pass smooth</a:t>
              </a:r>
              <a:endParaRPr lang="en-US" sz="1200" b="1" dirty="0">
                <a:solidFill>
                  <a:srgbClr val="000000"/>
                </a:solidFill>
              </a:endParaRPr>
            </a:p>
          </p:txBody>
        </p:sp>
        <p:sp>
          <p:nvSpPr>
            <p:cNvPr id="26" name="TextBox 25"/>
            <p:cNvSpPr txBox="1"/>
            <p:nvPr/>
          </p:nvSpPr>
          <p:spPr>
            <a:xfrm>
              <a:off x="4754880" y="1810512"/>
              <a:ext cx="3633326" cy="276999"/>
            </a:xfrm>
            <a:prstGeom prst="rect">
              <a:avLst/>
            </a:prstGeom>
            <a:noFill/>
          </p:spPr>
          <p:txBody>
            <a:bodyPr wrap="none" rtlCol="0">
              <a:spAutoFit/>
            </a:bodyPr>
            <a:lstStyle/>
            <a:p>
              <a:pPr algn="ctr"/>
              <a:r>
                <a:rPr lang="en-US" sz="1200" b="1" dirty="0" smtClean="0">
                  <a:solidFill>
                    <a:srgbClr val="000000"/>
                  </a:solidFill>
                </a:rPr>
                <a:t>North China Plain Compared to Jiang-Nan Area</a:t>
              </a:r>
              <a:endParaRPr lang="en-US" sz="1200" b="1" dirty="0">
                <a:solidFill>
                  <a:srgbClr val="000000"/>
                </a:solidFill>
              </a:endParaRPr>
            </a:p>
          </p:txBody>
        </p:sp>
      </p:grpSp>
      <p:pic>
        <p:nvPicPr>
          <p:cNvPr id="2" name="Picture 1" descr="dipoilecorr.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8536" y="1219200"/>
            <a:ext cx="4572000" cy="2093951"/>
          </a:xfrm>
          <a:prstGeom prst="rect">
            <a:avLst/>
          </a:prstGeom>
        </p:spPr>
      </p:pic>
      <p:sp>
        <p:nvSpPr>
          <p:cNvPr id="4" name="TextBox 3"/>
          <p:cNvSpPr txBox="1"/>
          <p:nvPr/>
        </p:nvSpPr>
        <p:spPr>
          <a:xfrm>
            <a:off x="733632" y="2017776"/>
            <a:ext cx="866568" cy="400110"/>
          </a:xfrm>
          <a:prstGeom prst="rect">
            <a:avLst/>
          </a:prstGeom>
          <a:solidFill>
            <a:schemeClr val="bg1">
              <a:alpha val="70000"/>
            </a:schemeClr>
          </a:solidFill>
        </p:spPr>
        <p:txBody>
          <a:bodyPr wrap="none" rtlCol="0">
            <a:spAutoFit/>
          </a:bodyPr>
          <a:lstStyle/>
          <a:p>
            <a:pPr algn="ctr"/>
            <a:r>
              <a:rPr lang="en-US" sz="1000" dirty="0" smtClean="0">
                <a:solidFill>
                  <a:srgbClr val="0000FF"/>
                </a:solidFill>
              </a:rPr>
              <a:t>71 MADAv2</a:t>
            </a:r>
          </a:p>
          <a:p>
            <a:pPr algn="ctr"/>
            <a:r>
              <a:rPr lang="en-US" sz="1000" dirty="0" err="1" smtClean="0">
                <a:solidFill>
                  <a:srgbClr val="0000FF"/>
                </a:solidFill>
              </a:rPr>
              <a:t>gridpoints</a:t>
            </a:r>
            <a:endParaRPr lang="en-US" sz="1000" dirty="0">
              <a:solidFill>
                <a:srgbClr val="0000FF"/>
              </a:solidFill>
            </a:endParaRPr>
          </a:p>
        </p:txBody>
      </p:sp>
      <p:sp>
        <p:nvSpPr>
          <p:cNvPr id="16" name="TextBox 15"/>
          <p:cNvSpPr txBox="1"/>
          <p:nvPr/>
        </p:nvSpPr>
        <p:spPr>
          <a:xfrm>
            <a:off x="660480" y="4400490"/>
            <a:ext cx="866568" cy="400110"/>
          </a:xfrm>
          <a:prstGeom prst="rect">
            <a:avLst/>
          </a:prstGeom>
          <a:noFill/>
        </p:spPr>
        <p:txBody>
          <a:bodyPr wrap="none" rtlCol="0">
            <a:spAutoFit/>
          </a:bodyPr>
          <a:lstStyle/>
          <a:p>
            <a:pPr algn="ctr"/>
            <a:r>
              <a:rPr lang="en-US" sz="1000" dirty="0" smtClean="0"/>
              <a:t>77 MADAv2</a:t>
            </a:r>
          </a:p>
          <a:p>
            <a:pPr algn="ctr"/>
            <a:r>
              <a:rPr lang="en-US" sz="1000" dirty="0" err="1" smtClean="0"/>
              <a:t>gridpoints</a:t>
            </a:r>
            <a:endParaRPr lang="en-US" sz="1000" dirty="0"/>
          </a:p>
        </p:txBody>
      </p:sp>
    </p:spTree>
    <p:extLst>
      <p:ext uri="{BB962C8B-B14F-4D97-AF65-F5344CB8AC3E}">
        <p14:creationId xmlns:p14="http://schemas.microsoft.com/office/powerpoint/2010/main" val="150811872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polewco-2.pdf"/>
          <p:cNvPicPr>
            <a:picLocks noChangeAspect="1"/>
          </p:cNvPicPr>
          <p:nvPr/>
        </p:nvPicPr>
        <p:blipFill rotWithShape="1">
          <a:blip r:embed="rId2">
            <a:extLst>
              <a:ext uri="{28A0092B-C50C-407E-A947-70E740481C1C}">
                <a14:useLocalDpi xmlns:a14="http://schemas.microsoft.com/office/drawing/2010/main" val="0"/>
              </a:ext>
            </a:extLst>
          </a:blip>
          <a:srcRect t="8435"/>
          <a:stretch/>
        </p:blipFill>
        <p:spPr>
          <a:xfrm>
            <a:off x="609600" y="3898900"/>
            <a:ext cx="8229600" cy="2806700"/>
          </a:xfrm>
          <a:prstGeom prst="rect">
            <a:avLst/>
          </a:prstGeom>
        </p:spPr>
      </p:pic>
      <p:pic>
        <p:nvPicPr>
          <p:cNvPr id="3" name="Picture 2"/>
          <p:cNvPicPr>
            <a:picLocks/>
          </p:cNvPicPr>
          <p:nvPr/>
        </p:nvPicPr>
        <p:blipFill rotWithShape="1">
          <a:blip r:embed="rId3"/>
          <a:srcRect t="7715" b="14738"/>
          <a:stretch/>
        </p:blipFill>
        <p:spPr>
          <a:xfrm>
            <a:off x="739472" y="952500"/>
            <a:ext cx="7413928" cy="2552700"/>
          </a:xfrm>
          <a:prstGeom prst="rect">
            <a:avLst/>
          </a:prstGeom>
        </p:spPr>
      </p:pic>
      <p:sp>
        <p:nvSpPr>
          <p:cNvPr id="4" name="TextBox 3"/>
          <p:cNvSpPr txBox="1"/>
          <p:nvPr/>
        </p:nvSpPr>
        <p:spPr>
          <a:xfrm>
            <a:off x="1977123" y="3581400"/>
            <a:ext cx="5261877" cy="338554"/>
          </a:xfrm>
          <a:prstGeom prst="rect">
            <a:avLst/>
          </a:prstGeom>
          <a:noFill/>
        </p:spPr>
        <p:txBody>
          <a:bodyPr wrap="none" rtlCol="0">
            <a:spAutoFit/>
          </a:bodyPr>
          <a:lstStyle/>
          <a:p>
            <a:pPr algn="ctr"/>
            <a:r>
              <a:rPr lang="en-US" sz="1600" b="1" dirty="0" smtClean="0">
                <a:solidFill>
                  <a:srgbClr val="000000"/>
                </a:solidFill>
              </a:rPr>
              <a:t>Wavelet Coherence of Unfiltered North-South Series</a:t>
            </a:r>
            <a:endParaRPr lang="en-US" sz="1600" b="1" dirty="0">
              <a:solidFill>
                <a:srgbClr val="000000"/>
              </a:solidFill>
            </a:endParaRPr>
          </a:p>
        </p:txBody>
      </p:sp>
      <p:sp>
        <p:nvSpPr>
          <p:cNvPr id="13" name="TextBox 12"/>
          <p:cNvSpPr txBox="1"/>
          <p:nvPr/>
        </p:nvSpPr>
        <p:spPr>
          <a:xfrm>
            <a:off x="3557016" y="2892623"/>
            <a:ext cx="2070323" cy="307777"/>
          </a:xfrm>
          <a:prstGeom prst="rect">
            <a:avLst/>
          </a:prstGeom>
          <a:noFill/>
        </p:spPr>
        <p:txBody>
          <a:bodyPr wrap="none" rtlCol="0">
            <a:spAutoFit/>
          </a:bodyPr>
          <a:lstStyle/>
          <a:p>
            <a:pPr algn="ctr"/>
            <a:r>
              <a:rPr lang="en-US" sz="1400" b="1" dirty="0" smtClean="0">
                <a:solidFill>
                  <a:srgbClr val="000000"/>
                </a:solidFill>
              </a:rPr>
              <a:t>30yr low-pass smooth</a:t>
            </a:r>
            <a:endParaRPr lang="en-US" sz="1400" b="1" dirty="0">
              <a:solidFill>
                <a:srgbClr val="000000"/>
              </a:solidFill>
            </a:endParaRPr>
          </a:p>
        </p:txBody>
      </p:sp>
      <p:sp>
        <p:nvSpPr>
          <p:cNvPr id="15" name="TextBox 14"/>
          <p:cNvSpPr txBox="1"/>
          <p:nvPr/>
        </p:nvSpPr>
        <p:spPr>
          <a:xfrm>
            <a:off x="2233065" y="652046"/>
            <a:ext cx="4750018" cy="338554"/>
          </a:xfrm>
          <a:prstGeom prst="rect">
            <a:avLst/>
          </a:prstGeom>
          <a:noFill/>
        </p:spPr>
        <p:txBody>
          <a:bodyPr wrap="none" rtlCol="0">
            <a:spAutoFit/>
          </a:bodyPr>
          <a:lstStyle/>
          <a:p>
            <a:pPr algn="ctr"/>
            <a:r>
              <a:rPr lang="en-US" sz="1600" b="1" dirty="0" smtClean="0">
                <a:solidFill>
                  <a:srgbClr val="000000"/>
                </a:solidFill>
              </a:rPr>
              <a:t>North China Plain compared to Jiang-Nan Area</a:t>
            </a:r>
            <a:endParaRPr lang="en-US" sz="1600" b="1" dirty="0">
              <a:solidFill>
                <a:srgbClr val="000000"/>
              </a:solidFill>
            </a:endParaRPr>
          </a:p>
        </p:txBody>
      </p:sp>
      <p:sp>
        <p:nvSpPr>
          <p:cNvPr id="5" name="TextBox 4"/>
          <p:cNvSpPr txBox="1"/>
          <p:nvPr/>
        </p:nvSpPr>
        <p:spPr>
          <a:xfrm>
            <a:off x="475488" y="152400"/>
            <a:ext cx="8174233" cy="461665"/>
          </a:xfrm>
          <a:prstGeom prst="rect">
            <a:avLst/>
          </a:prstGeom>
          <a:noFill/>
        </p:spPr>
        <p:txBody>
          <a:bodyPr wrap="none" rtlCol="0">
            <a:spAutoFit/>
          </a:bodyPr>
          <a:lstStyle/>
          <a:p>
            <a:pPr algn="ctr"/>
            <a:r>
              <a:rPr lang="en-US" sz="2400" dirty="0" smtClean="0">
                <a:solidFill>
                  <a:srgbClr val="800000"/>
                </a:solidFill>
              </a:rPr>
              <a:t>The dipole appears to operate at multi-decadal time scales</a:t>
            </a:r>
            <a:endParaRPr lang="en-US" sz="2400" dirty="0">
              <a:solidFill>
                <a:srgbClr val="800000"/>
              </a:solidFill>
            </a:endParaRPr>
          </a:p>
        </p:txBody>
      </p:sp>
    </p:spTree>
    <p:extLst>
      <p:ext uri="{BB962C8B-B14F-4D97-AF65-F5344CB8AC3E}">
        <p14:creationId xmlns:p14="http://schemas.microsoft.com/office/powerpoint/2010/main" val="3984507770"/>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polewco-2.pdf"/>
          <p:cNvPicPr>
            <a:picLocks noChangeAspect="1"/>
          </p:cNvPicPr>
          <p:nvPr/>
        </p:nvPicPr>
        <p:blipFill rotWithShape="1">
          <a:blip r:embed="rId2">
            <a:extLst>
              <a:ext uri="{28A0092B-C50C-407E-A947-70E740481C1C}">
                <a14:useLocalDpi xmlns:a14="http://schemas.microsoft.com/office/drawing/2010/main" val="0"/>
              </a:ext>
            </a:extLst>
          </a:blip>
          <a:srcRect t="8435"/>
          <a:stretch/>
        </p:blipFill>
        <p:spPr>
          <a:xfrm>
            <a:off x="609600" y="3898900"/>
            <a:ext cx="8229600" cy="2806700"/>
          </a:xfrm>
          <a:prstGeom prst="rect">
            <a:avLst/>
          </a:prstGeom>
        </p:spPr>
      </p:pic>
      <p:pic>
        <p:nvPicPr>
          <p:cNvPr id="3" name="Picture 2"/>
          <p:cNvPicPr>
            <a:picLocks/>
          </p:cNvPicPr>
          <p:nvPr/>
        </p:nvPicPr>
        <p:blipFill rotWithShape="1">
          <a:blip r:embed="rId3"/>
          <a:srcRect t="7715" b="14738"/>
          <a:stretch/>
        </p:blipFill>
        <p:spPr>
          <a:xfrm>
            <a:off x="739472" y="952500"/>
            <a:ext cx="7413928" cy="2552700"/>
          </a:xfrm>
          <a:prstGeom prst="rect">
            <a:avLst/>
          </a:prstGeom>
        </p:spPr>
      </p:pic>
      <p:sp>
        <p:nvSpPr>
          <p:cNvPr id="4" name="TextBox 3"/>
          <p:cNvSpPr txBox="1"/>
          <p:nvPr/>
        </p:nvSpPr>
        <p:spPr>
          <a:xfrm>
            <a:off x="1977123" y="3581400"/>
            <a:ext cx="5261877" cy="338554"/>
          </a:xfrm>
          <a:prstGeom prst="rect">
            <a:avLst/>
          </a:prstGeom>
          <a:noFill/>
        </p:spPr>
        <p:txBody>
          <a:bodyPr wrap="none" rtlCol="0">
            <a:spAutoFit/>
          </a:bodyPr>
          <a:lstStyle/>
          <a:p>
            <a:pPr algn="ctr"/>
            <a:r>
              <a:rPr lang="en-US" sz="1600" b="1" dirty="0" smtClean="0">
                <a:solidFill>
                  <a:srgbClr val="000000"/>
                </a:solidFill>
              </a:rPr>
              <a:t>Wavelet Coherence of Unfiltered North-South Series</a:t>
            </a:r>
            <a:endParaRPr lang="en-US" sz="1600" b="1" dirty="0">
              <a:solidFill>
                <a:srgbClr val="000000"/>
              </a:solidFill>
            </a:endParaRPr>
          </a:p>
        </p:txBody>
      </p:sp>
      <p:grpSp>
        <p:nvGrpSpPr>
          <p:cNvPr id="8" name="Group 7"/>
          <p:cNvGrpSpPr/>
          <p:nvPr/>
        </p:nvGrpSpPr>
        <p:grpSpPr>
          <a:xfrm>
            <a:off x="1316736" y="3980688"/>
            <a:ext cx="6583680" cy="2228088"/>
            <a:chOff x="1316736" y="3980688"/>
            <a:chExt cx="6583680" cy="2228088"/>
          </a:xfrm>
        </p:grpSpPr>
        <p:sp>
          <p:nvSpPr>
            <p:cNvPr id="6" name="Rectangle 5"/>
            <p:cNvSpPr/>
            <p:nvPr/>
          </p:nvSpPr>
          <p:spPr bwMode="auto">
            <a:xfrm>
              <a:off x="1316736" y="5599176"/>
              <a:ext cx="6583680" cy="609600"/>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FF0000"/>
                </a:solidFill>
                <a:effectLst/>
                <a:latin typeface="Arial" pitchFamily="-106" charset="0"/>
              </a:endParaRPr>
            </a:p>
          </p:txBody>
        </p:sp>
        <p:sp>
          <p:nvSpPr>
            <p:cNvPr id="9" name="TextBox 8"/>
            <p:cNvSpPr txBox="1"/>
            <p:nvPr/>
          </p:nvSpPr>
          <p:spPr>
            <a:xfrm>
              <a:off x="3034726" y="5745480"/>
              <a:ext cx="3137998" cy="338554"/>
            </a:xfrm>
            <a:prstGeom prst="rect">
              <a:avLst/>
            </a:prstGeom>
            <a:solidFill>
              <a:schemeClr val="bg1">
                <a:alpha val="75000"/>
              </a:schemeClr>
            </a:solidFill>
          </p:spPr>
          <p:txBody>
            <a:bodyPr wrap="none" rtlCol="0">
              <a:spAutoFit/>
            </a:bodyPr>
            <a:lstStyle/>
            <a:p>
              <a:pPr algn="ctr"/>
              <a:r>
                <a:rPr lang="en-US" sz="1600" b="1" dirty="0" smtClean="0">
                  <a:solidFill>
                    <a:schemeClr val="tx1"/>
                  </a:solidFill>
                </a:rPr>
                <a:t>In-Phase at ENSO-like Periods</a:t>
              </a:r>
              <a:endParaRPr lang="en-US" sz="1600" b="1" dirty="0">
                <a:solidFill>
                  <a:schemeClr val="tx1"/>
                </a:solidFill>
              </a:endParaRPr>
            </a:p>
          </p:txBody>
        </p:sp>
        <p:sp>
          <p:nvSpPr>
            <p:cNvPr id="10" name="Rectangle 9"/>
            <p:cNvSpPr/>
            <p:nvPr/>
          </p:nvSpPr>
          <p:spPr bwMode="auto">
            <a:xfrm>
              <a:off x="1316736" y="3980688"/>
              <a:ext cx="6583680" cy="1618488"/>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FF0000"/>
                </a:solidFill>
                <a:effectLst/>
                <a:latin typeface="Arial" pitchFamily="-106" charset="0"/>
              </a:endParaRPr>
            </a:p>
          </p:txBody>
        </p:sp>
        <p:sp>
          <p:nvSpPr>
            <p:cNvPr id="11" name="TextBox 10"/>
            <p:cNvSpPr txBox="1"/>
            <p:nvPr/>
          </p:nvSpPr>
          <p:spPr>
            <a:xfrm>
              <a:off x="2647351" y="4648200"/>
              <a:ext cx="3912750" cy="338554"/>
            </a:xfrm>
            <a:prstGeom prst="rect">
              <a:avLst/>
            </a:prstGeom>
            <a:solidFill>
              <a:schemeClr val="bg1">
                <a:alpha val="75000"/>
              </a:schemeClr>
            </a:solidFill>
          </p:spPr>
          <p:txBody>
            <a:bodyPr wrap="none" rtlCol="0">
              <a:spAutoFit/>
            </a:bodyPr>
            <a:lstStyle/>
            <a:p>
              <a:pPr algn="ctr"/>
              <a:r>
                <a:rPr lang="en-US" sz="1600" b="1" dirty="0" smtClean="0">
                  <a:solidFill>
                    <a:schemeClr val="tx1"/>
                  </a:solidFill>
                </a:rPr>
                <a:t>Out-of-Phase at Multi-Decadal Periods</a:t>
              </a:r>
              <a:endParaRPr lang="en-US" sz="1600" b="1" dirty="0">
                <a:solidFill>
                  <a:schemeClr val="tx1"/>
                </a:solidFill>
              </a:endParaRPr>
            </a:p>
          </p:txBody>
        </p:sp>
      </p:grpSp>
      <p:sp>
        <p:nvSpPr>
          <p:cNvPr id="13" name="TextBox 12"/>
          <p:cNvSpPr txBox="1"/>
          <p:nvPr/>
        </p:nvSpPr>
        <p:spPr>
          <a:xfrm>
            <a:off x="3557016" y="2892623"/>
            <a:ext cx="2070323" cy="307777"/>
          </a:xfrm>
          <a:prstGeom prst="rect">
            <a:avLst/>
          </a:prstGeom>
          <a:noFill/>
        </p:spPr>
        <p:txBody>
          <a:bodyPr wrap="none" rtlCol="0">
            <a:spAutoFit/>
          </a:bodyPr>
          <a:lstStyle/>
          <a:p>
            <a:pPr algn="ctr"/>
            <a:r>
              <a:rPr lang="en-US" sz="1400" b="1" dirty="0" smtClean="0">
                <a:solidFill>
                  <a:srgbClr val="000000"/>
                </a:solidFill>
              </a:rPr>
              <a:t>30yr low-pass smooth</a:t>
            </a:r>
            <a:endParaRPr lang="en-US" sz="1400" b="1" dirty="0">
              <a:solidFill>
                <a:srgbClr val="000000"/>
              </a:solidFill>
            </a:endParaRPr>
          </a:p>
        </p:txBody>
      </p:sp>
      <p:sp>
        <p:nvSpPr>
          <p:cNvPr id="15" name="TextBox 14"/>
          <p:cNvSpPr txBox="1"/>
          <p:nvPr/>
        </p:nvSpPr>
        <p:spPr>
          <a:xfrm>
            <a:off x="2233065" y="652046"/>
            <a:ext cx="4750018" cy="338554"/>
          </a:xfrm>
          <a:prstGeom prst="rect">
            <a:avLst/>
          </a:prstGeom>
          <a:noFill/>
        </p:spPr>
        <p:txBody>
          <a:bodyPr wrap="none" rtlCol="0">
            <a:spAutoFit/>
          </a:bodyPr>
          <a:lstStyle/>
          <a:p>
            <a:pPr algn="ctr"/>
            <a:r>
              <a:rPr lang="en-US" sz="1600" b="1" dirty="0" smtClean="0">
                <a:solidFill>
                  <a:srgbClr val="000000"/>
                </a:solidFill>
              </a:rPr>
              <a:t>North China Plain compared to Jiang-Nan Area</a:t>
            </a:r>
            <a:endParaRPr lang="en-US" sz="1600" b="1" dirty="0">
              <a:solidFill>
                <a:srgbClr val="000000"/>
              </a:solidFill>
            </a:endParaRPr>
          </a:p>
        </p:txBody>
      </p:sp>
      <p:sp>
        <p:nvSpPr>
          <p:cNvPr id="5" name="TextBox 4"/>
          <p:cNvSpPr txBox="1"/>
          <p:nvPr/>
        </p:nvSpPr>
        <p:spPr>
          <a:xfrm>
            <a:off x="475488" y="152400"/>
            <a:ext cx="8174233" cy="461665"/>
          </a:xfrm>
          <a:prstGeom prst="rect">
            <a:avLst/>
          </a:prstGeom>
          <a:noFill/>
        </p:spPr>
        <p:txBody>
          <a:bodyPr wrap="none" rtlCol="0">
            <a:spAutoFit/>
          </a:bodyPr>
          <a:lstStyle/>
          <a:p>
            <a:pPr algn="ctr"/>
            <a:r>
              <a:rPr lang="en-US" sz="2400" dirty="0" smtClean="0">
                <a:solidFill>
                  <a:srgbClr val="800000"/>
                </a:solidFill>
              </a:rPr>
              <a:t>The dipole appears to operate at multi-decadal time scales</a:t>
            </a:r>
            <a:endParaRPr lang="en-US" sz="2400" dirty="0">
              <a:solidFill>
                <a:srgbClr val="800000"/>
              </a:solidFill>
            </a:endParaRPr>
          </a:p>
        </p:txBody>
      </p:sp>
    </p:spTree>
    <p:extLst>
      <p:ext uri="{BB962C8B-B14F-4D97-AF65-F5344CB8AC3E}">
        <p14:creationId xmlns:p14="http://schemas.microsoft.com/office/powerpoint/2010/main" val="2224368615"/>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40"/>
          <p:cNvSpPr txBox="1"/>
          <p:nvPr/>
        </p:nvSpPr>
        <p:spPr>
          <a:xfrm>
            <a:off x="6986016" y="6093768"/>
            <a:ext cx="749180" cy="230832"/>
          </a:xfrm>
          <a:prstGeom prst="rect">
            <a:avLst/>
          </a:prstGeom>
          <a:solidFill>
            <a:schemeClr val="bg1"/>
          </a:solidFill>
        </p:spPr>
        <p:txBody>
          <a:bodyPr wrap="none" rtlCol="0">
            <a:spAutoFit/>
          </a:bodyPr>
          <a:lstStyle/>
          <a:p>
            <a:pPr algn="ctr"/>
            <a:r>
              <a:rPr lang="en-US" sz="900" dirty="0">
                <a:solidFill>
                  <a:srgbClr val="000000"/>
                </a:solidFill>
              </a:rPr>
              <a:t>Correlation</a:t>
            </a:r>
          </a:p>
        </p:txBody>
      </p:sp>
      <p:sp>
        <p:nvSpPr>
          <p:cNvPr id="40" name="TextBox 39"/>
          <p:cNvSpPr txBox="1"/>
          <p:nvPr/>
        </p:nvSpPr>
        <p:spPr>
          <a:xfrm>
            <a:off x="6986016" y="3581400"/>
            <a:ext cx="749180" cy="230832"/>
          </a:xfrm>
          <a:prstGeom prst="rect">
            <a:avLst/>
          </a:prstGeom>
          <a:solidFill>
            <a:schemeClr val="bg1"/>
          </a:solidFill>
        </p:spPr>
        <p:txBody>
          <a:bodyPr wrap="none" rtlCol="0">
            <a:spAutoFit/>
          </a:bodyPr>
          <a:lstStyle/>
          <a:p>
            <a:pPr algn="ctr"/>
            <a:r>
              <a:rPr lang="en-US" sz="900" dirty="0">
                <a:solidFill>
                  <a:srgbClr val="000000"/>
                </a:solidFill>
              </a:rPr>
              <a:t>Correlation</a:t>
            </a:r>
          </a:p>
        </p:txBody>
      </p:sp>
      <p:pic>
        <p:nvPicPr>
          <p:cNvPr id="31" name="Picture 30"/>
          <p:cNvPicPr>
            <a:picLocks/>
          </p:cNvPicPr>
          <p:nvPr/>
        </p:nvPicPr>
        <p:blipFill rotWithShape="1">
          <a:blip r:embed="rId2"/>
          <a:srcRect t="5996"/>
          <a:stretch/>
        </p:blipFill>
        <p:spPr>
          <a:xfrm>
            <a:off x="304800" y="3937000"/>
            <a:ext cx="5532120" cy="2277872"/>
          </a:xfrm>
          <a:prstGeom prst="rect">
            <a:avLst/>
          </a:prstGeom>
        </p:spPr>
      </p:pic>
      <p:pic>
        <p:nvPicPr>
          <p:cNvPr id="30" name="Picture 29"/>
          <p:cNvPicPr>
            <a:picLocks/>
          </p:cNvPicPr>
          <p:nvPr/>
        </p:nvPicPr>
        <p:blipFill rotWithShape="1">
          <a:blip r:embed="rId3"/>
          <a:srcRect t="7248"/>
          <a:stretch/>
        </p:blipFill>
        <p:spPr>
          <a:xfrm>
            <a:off x="304800" y="1435100"/>
            <a:ext cx="5525246" cy="2256028"/>
          </a:xfrm>
          <a:prstGeom prst="rect">
            <a:avLst/>
          </a:prstGeom>
        </p:spPr>
      </p:pic>
      <p:grpSp>
        <p:nvGrpSpPr>
          <p:cNvPr id="37" name="Group 36"/>
          <p:cNvGrpSpPr/>
          <p:nvPr/>
        </p:nvGrpSpPr>
        <p:grpSpPr>
          <a:xfrm>
            <a:off x="6028944" y="1341120"/>
            <a:ext cx="2609473" cy="4779715"/>
            <a:chOff x="6028944" y="1188720"/>
            <a:chExt cx="2609473" cy="4779715"/>
          </a:xfrm>
        </p:grpSpPr>
        <p:pic>
          <p:nvPicPr>
            <p:cNvPr id="16" name="Picture 15" descr="dipoilecorrpm.pdf"/>
            <p:cNvPicPr>
              <a:picLocks noChangeAspect="1"/>
            </p:cNvPicPr>
            <p:nvPr/>
          </p:nvPicPr>
          <p:blipFill rotWithShape="1">
            <a:blip r:embed="rId4">
              <a:extLst>
                <a:ext uri="{28A0092B-C50C-407E-A947-70E740481C1C}">
                  <a14:useLocalDpi xmlns:a14="http://schemas.microsoft.com/office/drawing/2010/main" val="0"/>
                </a:ext>
              </a:extLst>
            </a:blip>
            <a:srcRect t="4224" r="49590" b="7936"/>
            <a:stretch/>
          </p:blipFill>
          <p:spPr>
            <a:xfrm>
              <a:off x="6035040" y="1282700"/>
              <a:ext cx="2448794" cy="1954276"/>
            </a:xfrm>
            <a:prstGeom prst="rect">
              <a:avLst/>
            </a:prstGeom>
          </p:spPr>
        </p:pic>
        <p:pic>
          <p:nvPicPr>
            <p:cNvPr id="24" name="Picture 23" descr="dipoilecorrpm.pdf"/>
            <p:cNvPicPr>
              <a:picLocks noChangeAspect="1"/>
            </p:cNvPicPr>
            <p:nvPr/>
          </p:nvPicPr>
          <p:blipFill rotWithShape="1">
            <a:blip r:embed="rId4">
              <a:extLst>
                <a:ext uri="{28A0092B-C50C-407E-A947-70E740481C1C}">
                  <a14:useLocalDpi xmlns:a14="http://schemas.microsoft.com/office/drawing/2010/main" val="0"/>
                </a:ext>
              </a:extLst>
            </a:blip>
            <a:srcRect l="91389" b="8504"/>
            <a:stretch/>
          </p:blipFill>
          <p:spPr>
            <a:xfrm>
              <a:off x="8219440" y="1188720"/>
              <a:ext cx="418977" cy="2039112"/>
            </a:xfrm>
            <a:prstGeom prst="rect">
              <a:avLst/>
            </a:prstGeom>
          </p:spPr>
        </p:pic>
        <p:pic>
          <p:nvPicPr>
            <p:cNvPr id="18" name="Picture 17" descr="dipoilecorrpm.pdf"/>
            <p:cNvPicPr>
              <a:picLocks noChangeAspect="1"/>
            </p:cNvPicPr>
            <p:nvPr/>
          </p:nvPicPr>
          <p:blipFill rotWithShape="1">
            <a:blip r:embed="rId4">
              <a:extLst>
                <a:ext uri="{28A0092B-C50C-407E-A947-70E740481C1C}">
                  <a14:useLocalDpi xmlns:a14="http://schemas.microsoft.com/office/drawing/2010/main" val="0"/>
                </a:ext>
              </a:extLst>
            </a:blip>
            <a:srcRect l="49631" t="3647" b="8503"/>
            <a:stretch/>
          </p:blipFill>
          <p:spPr>
            <a:xfrm>
              <a:off x="6187440" y="3784600"/>
              <a:ext cx="2450977" cy="1957832"/>
            </a:xfrm>
            <a:prstGeom prst="rect">
              <a:avLst/>
            </a:prstGeom>
          </p:spPr>
        </p:pic>
        <p:pic>
          <p:nvPicPr>
            <p:cNvPr id="25" name="Picture 24" descr="dipoilecorrpm.pdf"/>
            <p:cNvPicPr>
              <a:picLocks noChangeAspect="1"/>
            </p:cNvPicPr>
            <p:nvPr/>
          </p:nvPicPr>
          <p:blipFill rotWithShape="1">
            <a:blip r:embed="rId4">
              <a:extLst>
                <a:ext uri="{28A0092B-C50C-407E-A947-70E740481C1C}">
                  <a14:useLocalDpi xmlns:a14="http://schemas.microsoft.com/office/drawing/2010/main" val="0"/>
                </a:ext>
              </a:extLst>
            </a:blip>
            <a:srcRect r="88895" b="7936"/>
            <a:stretch/>
          </p:blipFill>
          <p:spPr>
            <a:xfrm>
              <a:off x="6028944" y="3703320"/>
              <a:ext cx="539496" cy="2048256"/>
            </a:xfrm>
            <a:prstGeom prst="rect">
              <a:avLst/>
            </a:prstGeom>
          </p:spPr>
        </p:pic>
        <p:pic>
          <p:nvPicPr>
            <p:cNvPr id="27" name="Picture 26" descr="dipoilecorrpm.pdf"/>
            <p:cNvPicPr>
              <a:picLocks noChangeAspect="1"/>
            </p:cNvPicPr>
            <p:nvPr/>
          </p:nvPicPr>
          <p:blipFill rotWithShape="1">
            <a:blip r:embed="rId4">
              <a:extLst>
                <a:ext uri="{28A0092B-C50C-407E-A947-70E740481C1C}">
                  <a14:useLocalDpi xmlns:a14="http://schemas.microsoft.com/office/drawing/2010/main" val="0"/>
                </a:ext>
              </a:extLst>
            </a:blip>
            <a:srcRect l="35972" t="90673" r="35278"/>
            <a:stretch/>
          </p:blipFill>
          <p:spPr>
            <a:xfrm>
              <a:off x="6431280" y="3182112"/>
              <a:ext cx="1828800" cy="271723"/>
            </a:xfrm>
            <a:prstGeom prst="rect">
              <a:avLst/>
            </a:prstGeom>
          </p:spPr>
        </p:pic>
        <p:pic>
          <p:nvPicPr>
            <p:cNvPr id="28" name="Picture 27" descr="dipoilecorrpm.pdf"/>
            <p:cNvPicPr>
              <a:picLocks noChangeAspect="1"/>
            </p:cNvPicPr>
            <p:nvPr/>
          </p:nvPicPr>
          <p:blipFill rotWithShape="1">
            <a:blip r:embed="rId4">
              <a:extLst>
                <a:ext uri="{28A0092B-C50C-407E-A947-70E740481C1C}">
                  <a14:useLocalDpi xmlns:a14="http://schemas.microsoft.com/office/drawing/2010/main" val="0"/>
                </a:ext>
              </a:extLst>
            </a:blip>
            <a:srcRect l="35972" t="90673" r="35278"/>
            <a:stretch/>
          </p:blipFill>
          <p:spPr>
            <a:xfrm>
              <a:off x="6431280" y="5696712"/>
              <a:ext cx="1828800" cy="271723"/>
            </a:xfrm>
            <a:prstGeom prst="rect">
              <a:avLst/>
            </a:prstGeom>
          </p:spPr>
        </p:pic>
        <p:sp>
          <p:nvSpPr>
            <p:cNvPr id="35" name="TextBox 34"/>
            <p:cNvSpPr txBox="1"/>
            <p:nvPr/>
          </p:nvSpPr>
          <p:spPr>
            <a:xfrm>
              <a:off x="6343836" y="2801779"/>
              <a:ext cx="748923" cy="246221"/>
            </a:xfrm>
            <a:prstGeom prst="rect">
              <a:avLst/>
            </a:prstGeom>
            <a:noFill/>
          </p:spPr>
          <p:txBody>
            <a:bodyPr wrap="none" rtlCol="0">
              <a:spAutoFit/>
            </a:bodyPr>
            <a:lstStyle/>
            <a:p>
              <a:pPr algn="ctr"/>
              <a:r>
                <a:rPr lang="en-US" sz="1000" b="1" dirty="0" smtClean="0">
                  <a:solidFill>
                    <a:schemeClr val="tx1"/>
                  </a:solidFill>
                </a:rPr>
                <a:t>NCP-JNA</a:t>
              </a:r>
              <a:endParaRPr lang="en-US" sz="1000" b="1" dirty="0">
                <a:solidFill>
                  <a:schemeClr val="tx1"/>
                </a:solidFill>
              </a:endParaRPr>
            </a:p>
          </p:txBody>
        </p:sp>
        <p:sp>
          <p:nvSpPr>
            <p:cNvPr id="36" name="TextBox 35"/>
            <p:cNvSpPr txBox="1"/>
            <p:nvPr/>
          </p:nvSpPr>
          <p:spPr>
            <a:xfrm>
              <a:off x="6324600" y="5316379"/>
              <a:ext cx="787395" cy="246221"/>
            </a:xfrm>
            <a:prstGeom prst="rect">
              <a:avLst/>
            </a:prstGeom>
            <a:noFill/>
          </p:spPr>
          <p:txBody>
            <a:bodyPr wrap="none" rtlCol="0">
              <a:spAutoFit/>
            </a:bodyPr>
            <a:lstStyle/>
            <a:p>
              <a:pPr algn="ctr"/>
              <a:r>
                <a:rPr lang="en-US" sz="1000" b="1" dirty="0" smtClean="0">
                  <a:solidFill>
                    <a:schemeClr val="tx1"/>
                  </a:solidFill>
                </a:rPr>
                <a:t>NCP+JNA</a:t>
              </a:r>
              <a:endParaRPr lang="en-US" sz="1000" b="1" dirty="0">
                <a:solidFill>
                  <a:schemeClr val="tx1"/>
                </a:solidFill>
              </a:endParaRPr>
            </a:p>
          </p:txBody>
        </p:sp>
      </p:grpSp>
      <p:sp>
        <p:nvSpPr>
          <p:cNvPr id="2" name="TextBox 1"/>
          <p:cNvSpPr txBox="1"/>
          <p:nvPr/>
        </p:nvSpPr>
        <p:spPr>
          <a:xfrm>
            <a:off x="1772092" y="5486400"/>
            <a:ext cx="2876108" cy="338554"/>
          </a:xfrm>
          <a:prstGeom prst="rect">
            <a:avLst/>
          </a:prstGeom>
          <a:noFill/>
        </p:spPr>
        <p:txBody>
          <a:bodyPr wrap="none" rtlCol="0">
            <a:spAutoFit/>
          </a:bodyPr>
          <a:lstStyle/>
          <a:p>
            <a:pPr algn="ctr"/>
            <a:r>
              <a:rPr lang="en-US" sz="1600" dirty="0" smtClean="0"/>
              <a:t>Higher-Frequency Dominated</a:t>
            </a:r>
            <a:endParaRPr lang="en-US" sz="1600" dirty="0"/>
          </a:p>
        </p:txBody>
      </p:sp>
      <p:sp>
        <p:nvSpPr>
          <p:cNvPr id="19" name="TextBox 18"/>
          <p:cNvSpPr txBox="1"/>
          <p:nvPr/>
        </p:nvSpPr>
        <p:spPr>
          <a:xfrm>
            <a:off x="1794885" y="2971800"/>
            <a:ext cx="2830522" cy="338554"/>
          </a:xfrm>
          <a:prstGeom prst="rect">
            <a:avLst/>
          </a:prstGeom>
          <a:noFill/>
        </p:spPr>
        <p:txBody>
          <a:bodyPr wrap="none" rtlCol="0">
            <a:spAutoFit/>
          </a:bodyPr>
          <a:lstStyle/>
          <a:p>
            <a:pPr algn="ctr"/>
            <a:r>
              <a:rPr lang="en-US" sz="1600" dirty="0" smtClean="0"/>
              <a:t>Lower-Frequency Dominated</a:t>
            </a:r>
            <a:endParaRPr lang="en-US" sz="1600" dirty="0"/>
          </a:p>
        </p:txBody>
      </p:sp>
      <p:sp>
        <p:nvSpPr>
          <p:cNvPr id="39" name="TextBox 38"/>
          <p:cNvSpPr txBox="1"/>
          <p:nvPr/>
        </p:nvSpPr>
        <p:spPr>
          <a:xfrm>
            <a:off x="457200" y="304800"/>
            <a:ext cx="8229600" cy="830997"/>
          </a:xfrm>
          <a:prstGeom prst="rect">
            <a:avLst/>
          </a:prstGeom>
          <a:noFill/>
        </p:spPr>
        <p:txBody>
          <a:bodyPr wrap="square" rtlCol="0">
            <a:spAutoFit/>
          </a:bodyPr>
          <a:lstStyle/>
          <a:p>
            <a:pPr algn="ctr"/>
            <a:r>
              <a:rPr lang="en-US" sz="2400" dirty="0" smtClean="0">
                <a:solidFill>
                  <a:srgbClr val="800000"/>
                </a:solidFill>
              </a:rPr>
              <a:t>From these results it is reasonable to construct provisional </a:t>
            </a:r>
            <a:r>
              <a:rPr lang="en-US" sz="2400" i="1" dirty="0" smtClean="0">
                <a:solidFill>
                  <a:srgbClr val="800000"/>
                </a:solidFill>
              </a:rPr>
              <a:t>Dipole Indices </a:t>
            </a:r>
            <a:r>
              <a:rPr lang="en-US" sz="2400" dirty="0" smtClean="0">
                <a:solidFill>
                  <a:srgbClr val="800000"/>
                </a:solidFill>
              </a:rPr>
              <a:t>for Eastern China: NCP-JNA and NCP+JNA</a:t>
            </a:r>
            <a:endParaRPr lang="en-US" sz="2400" dirty="0">
              <a:solidFill>
                <a:srgbClr val="800000"/>
              </a:solidFill>
            </a:endParaRPr>
          </a:p>
        </p:txBody>
      </p:sp>
      <p:sp>
        <p:nvSpPr>
          <p:cNvPr id="6" name="Rectangle 5"/>
          <p:cNvSpPr/>
          <p:nvPr/>
        </p:nvSpPr>
        <p:spPr bwMode="auto">
          <a:xfrm>
            <a:off x="7351776" y="4370832"/>
            <a:ext cx="381000" cy="420624"/>
          </a:xfrm>
          <a:prstGeom prst="rect">
            <a:avLst/>
          </a:prstGeom>
          <a:noFill/>
          <a:ln w="127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FF0000"/>
              </a:solidFill>
              <a:effectLst/>
              <a:latin typeface="Arial" pitchFamily="-106" charset="0"/>
            </a:endParaRPr>
          </a:p>
        </p:txBody>
      </p:sp>
    </p:spTree>
    <p:extLst>
      <p:ext uri="{BB962C8B-B14F-4D97-AF65-F5344CB8AC3E}">
        <p14:creationId xmlns:p14="http://schemas.microsoft.com/office/powerpoint/2010/main" val="2763193058"/>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p:cNvGrpSpPr/>
          <p:nvPr/>
        </p:nvGrpSpPr>
        <p:grpSpPr>
          <a:xfrm>
            <a:off x="173736" y="3913263"/>
            <a:ext cx="5641848" cy="2303272"/>
            <a:chOff x="173736" y="3763665"/>
            <a:chExt cx="5663184" cy="2303272"/>
          </a:xfrm>
        </p:grpSpPr>
        <p:pic>
          <p:nvPicPr>
            <p:cNvPr id="42" name="Picture 41" descr="NCP+JNA_Wavelet_plt.pdf"/>
            <p:cNvPicPr>
              <a:picLocks/>
            </p:cNvPicPr>
            <p:nvPr/>
          </p:nvPicPr>
          <p:blipFill rotWithShape="1">
            <a:blip r:embed="rId2">
              <a:extLst>
                <a:ext uri="{28A0092B-C50C-407E-A947-70E740481C1C}">
                  <a14:useLocalDpi xmlns:a14="http://schemas.microsoft.com/office/drawing/2010/main" val="0"/>
                </a:ext>
              </a:extLst>
            </a:blip>
            <a:srcRect l="14023" t="45261" r="32888" b="27593"/>
            <a:stretch/>
          </p:blipFill>
          <p:spPr>
            <a:xfrm>
              <a:off x="173736" y="3763665"/>
              <a:ext cx="5632704" cy="1943608"/>
            </a:xfrm>
            <a:prstGeom prst="rect">
              <a:avLst/>
            </a:prstGeom>
          </p:spPr>
        </p:pic>
        <p:pic>
          <p:nvPicPr>
            <p:cNvPr id="43" name="Picture 42"/>
            <p:cNvPicPr>
              <a:picLocks/>
            </p:cNvPicPr>
            <p:nvPr/>
          </p:nvPicPr>
          <p:blipFill rotWithShape="1">
            <a:blip r:embed="rId3"/>
            <a:srcRect t="85137"/>
            <a:stretch/>
          </p:blipFill>
          <p:spPr>
            <a:xfrm>
              <a:off x="304800" y="5706765"/>
              <a:ext cx="5532120" cy="360172"/>
            </a:xfrm>
            <a:prstGeom prst="rect">
              <a:avLst/>
            </a:prstGeom>
          </p:spPr>
        </p:pic>
      </p:grpSp>
      <p:grpSp>
        <p:nvGrpSpPr>
          <p:cNvPr id="26" name="Group 25"/>
          <p:cNvGrpSpPr/>
          <p:nvPr/>
        </p:nvGrpSpPr>
        <p:grpSpPr>
          <a:xfrm>
            <a:off x="152400" y="1408176"/>
            <a:ext cx="5684520" cy="2277872"/>
            <a:chOff x="152400" y="1261765"/>
            <a:chExt cx="5684520" cy="2277872"/>
          </a:xfrm>
        </p:grpSpPr>
        <p:pic>
          <p:nvPicPr>
            <p:cNvPr id="29" name="Picture 28" descr="NCP-JNA_Wavelet_plt.pdf"/>
            <p:cNvPicPr>
              <a:picLocks/>
            </p:cNvPicPr>
            <p:nvPr/>
          </p:nvPicPr>
          <p:blipFill rotWithShape="1">
            <a:blip r:embed="rId4">
              <a:extLst>
                <a:ext uri="{28A0092B-C50C-407E-A947-70E740481C1C}">
                  <a14:useLocalDpi xmlns:a14="http://schemas.microsoft.com/office/drawing/2010/main" val="0"/>
                </a:ext>
              </a:extLst>
            </a:blip>
            <a:srcRect l="13894" t="45355" r="32744" b="27698"/>
            <a:stretch/>
          </p:blipFill>
          <p:spPr>
            <a:xfrm>
              <a:off x="152400" y="1261765"/>
              <a:ext cx="5650992" cy="1917700"/>
            </a:xfrm>
            <a:prstGeom prst="rect">
              <a:avLst/>
            </a:prstGeom>
          </p:spPr>
        </p:pic>
        <p:pic>
          <p:nvPicPr>
            <p:cNvPr id="32" name="Picture 31"/>
            <p:cNvPicPr>
              <a:picLocks/>
            </p:cNvPicPr>
            <p:nvPr/>
          </p:nvPicPr>
          <p:blipFill rotWithShape="1">
            <a:blip r:embed="rId3"/>
            <a:srcRect t="86185"/>
            <a:stretch/>
          </p:blipFill>
          <p:spPr>
            <a:xfrm>
              <a:off x="304800" y="3204865"/>
              <a:ext cx="5532120" cy="334772"/>
            </a:xfrm>
            <a:prstGeom prst="rect">
              <a:avLst/>
            </a:prstGeom>
          </p:spPr>
        </p:pic>
      </p:grpSp>
      <p:sp>
        <p:nvSpPr>
          <p:cNvPr id="41" name="TextBox 40"/>
          <p:cNvSpPr txBox="1"/>
          <p:nvPr/>
        </p:nvSpPr>
        <p:spPr>
          <a:xfrm>
            <a:off x="6986016" y="6093768"/>
            <a:ext cx="749180" cy="230832"/>
          </a:xfrm>
          <a:prstGeom prst="rect">
            <a:avLst/>
          </a:prstGeom>
          <a:solidFill>
            <a:schemeClr val="bg1"/>
          </a:solidFill>
        </p:spPr>
        <p:txBody>
          <a:bodyPr wrap="none" rtlCol="0">
            <a:spAutoFit/>
          </a:bodyPr>
          <a:lstStyle/>
          <a:p>
            <a:pPr algn="ctr"/>
            <a:r>
              <a:rPr lang="en-US" sz="900" dirty="0">
                <a:solidFill>
                  <a:srgbClr val="000000"/>
                </a:solidFill>
              </a:rPr>
              <a:t>Correlation</a:t>
            </a:r>
          </a:p>
        </p:txBody>
      </p:sp>
      <p:sp>
        <p:nvSpPr>
          <p:cNvPr id="40" name="TextBox 39"/>
          <p:cNvSpPr txBox="1"/>
          <p:nvPr/>
        </p:nvSpPr>
        <p:spPr>
          <a:xfrm>
            <a:off x="6986016" y="3581400"/>
            <a:ext cx="749180" cy="230832"/>
          </a:xfrm>
          <a:prstGeom prst="rect">
            <a:avLst/>
          </a:prstGeom>
          <a:solidFill>
            <a:schemeClr val="bg1"/>
          </a:solidFill>
        </p:spPr>
        <p:txBody>
          <a:bodyPr wrap="none" rtlCol="0">
            <a:spAutoFit/>
          </a:bodyPr>
          <a:lstStyle/>
          <a:p>
            <a:pPr algn="ctr"/>
            <a:r>
              <a:rPr lang="en-US" sz="900" dirty="0">
                <a:solidFill>
                  <a:srgbClr val="000000"/>
                </a:solidFill>
              </a:rPr>
              <a:t>Correlation</a:t>
            </a:r>
          </a:p>
        </p:txBody>
      </p:sp>
      <p:grpSp>
        <p:nvGrpSpPr>
          <p:cNvPr id="37" name="Group 36"/>
          <p:cNvGrpSpPr/>
          <p:nvPr/>
        </p:nvGrpSpPr>
        <p:grpSpPr>
          <a:xfrm>
            <a:off x="6028944" y="1341120"/>
            <a:ext cx="2609473" cy="4779715"/>
            <a:chOff x="6028944" y="1188720"/>
            <a:chExt cx="2609473" cy="4779715"/>
          </a:xfrm>
        </p:grpSpPr>
        <p:pic>
          <p:nvPicPr>
            <p:cNvPr id="16" name="Picture 15" descr="dipoilecorrpm.pdf"/>
            <p:cNvPicPr>
              <a:picLocks noChangeAspect="1"/>
            </p:cNvPicPr>
            <p:nvPr/>
          </p:nvPicPr>
          <p:blipFill rotWithShape="1">
            <a:blip r:embed="rId5">
              <a:extLst>
                <a:ext uri="{28A0092B-C50C-407E-A947-70E740481C1C}">
                  <a14:useLocalDpi xmlns:a14="http://schemas.microsoft.com/office/drawing/2010/main" val="0"/>
                </a:ext>
              </a:extLst>
            </a:blip>
            <a:srcRect t="4224" r="49590" b="7936"/>
            <a:stretch/>
          </p:blipFill>
          <p:spPr>
            <a:xfrm>
              <a:off x="6035040" y="1282700"/>
              <a:ext cx="2448794" cy="1954276"/>
            </a:xfrm>
            <a:prstGeom prst="rect">
              <a:avLst/>
            </a:prstGeom>
          </p:spPr>
        </p:pic>
        <p:pic>
          <p:nvPicPr>
            <p:cNvPr id="24" name="Picture 23" descr="dipoilecorrpm.pdf"/>
            <p:cNvPicPr>
              <a:picLocks noChangeAspect="1"/>
            </p:cNvPicPr>
            <p:nvPr/>
          </p:nvPicPr>
          <p:blipFill rotWithShape="1">
            <a:blip r:embed="rId5">
              <a:extLst>
                <a:ext uri="{28A0092B-C50C-407E-A947-70E740481C1C}">
                  <a14:useLocalDpi xmlns:a14="http://schemas.microsoft.com/office/drawing/2010/main" val="0"/>
                </a:ext>
              </a:extLst>
            </a:blip>
            <a:srcRect l="91389" b="8504"/>
            <a:stretch/>
          </p:blipFill>
          <p:spPr>
            <a:xfrm>
              <a:off x="8219440" y="1188720"/>
              <a:ext cx="418977" cy="2039112"/>
            </a:xfrm>
            <a:prstGeom prst="rect">
              <a:avLst/>
            </a:prstGeom>
          </p:spPr>
        </p:pic>
        <p:pic>
          <p:nvPicPr>
            <p:cNvPr id="18" name="Picture 17" descr="dipoilecorrpm.pdf"/>
            <p:cNvPicPr>
              <a:picLocks noChangeAspect="1"/>
            </p:cNvPicPr>
            <p:nvPr/>
          </p:nvPicPr>
          <p:blipFill rotWithShape="1">
            <a:blip r:embed="rId5">
              <a:extLst>
                <a:ext uri="{28A0092B-C50C-407E-A947-70E740481C1C}">
                  <a14:useLocalDpi xmlns:a14="http://schemas.microsoft.com/office/drawing/2010/main" val="0"/>
                </a:ext>
              </a:extLst>
            </a:blip>
            <a:srcRect l="49631" t="3647" b="8503"/>
            <a:stretch/>
          </p:blipFill>
          <p:spPr>
            <a:xfrm>
              <a:off x="6187440" y="3784600"/>
              <a:ext cx="2450977" cy="1957832"/>
            </a:xfrm>
            <a:prstGeom prst="rect">
              <a:avLst/>
            </a:prstGeom>
          </p:spPr>
        </p:pic>
        <p:pic>
          <p:nvPicPr>
            <p:cNvPr id="25" name="Picture 24" descr="dipoilecorrpm.pdf"/>
            <p:cNvPicPr>
              <a:picLocks noChangeAspect="1"/>
            </p:cNvPicPr>
            <p:nvPr/>
          </p:nvPicPr>
          <p:blipFill rotWithShape="1">
            <a:blip r:embed="rId5">
              <a:extLst>
                <a:ext uri="{28A0092B-C50C-407E-A947-70E740481C1C}">
                  <a14:useLocalDpi xmlns:a14="http://schemas.microsoft.com/office/drawing/2010/main" val="0"/>
                </a:ext>
              </a:extLst>
            </a:blip>
            <a:srcRect r="88895" b="7936"/>
            <a:stretch/>
          </p:blipFill>
          <p:spPr>
            <a:xfrm>
              <a:off x="6028944" y="3703320"/>
              <a:ext cx="539496" cy="2048256"/>
            </a:xfrm>
            <a:prstGeom prst="rect">
              <a:avLst/>
            </a:prstGeom>
          </p:spPr>
        </p:pic>
        <p:pic>
          <p:nvPicPr>
            <p:cNvPr id="27" name="Picture 26" descr="dipoilecorrpm.pdf"/>
            <p:cNvPicPr>
              <a:picLocks noChangeAspect="1"/>
            </p:cNvPicPr>
            <p:nvPr/>
          </p:nvPicPr>
          <p:blipFill rotWithShape="1">
            <a:blip r:embed="rId5">
              <a:extLst>
                <a:ext uri="{28A0092B-C50C-407E-A947-70E740481C1C}">
                  <a14:useLocalDpi xmlns:a14="http://schemas.microsoft.com/office/drawing/2010/main" val="0"/>
                </a:ext>
              </a:extLst>
            </a:blip>
            <a:srcRect l="35972" t="90673" r="35278"/>
            <a:stretch/>
          </p:blipFill>
          <p:spPr>
            <a:xfrm>
              <a:off x="6431280" y="3182112"/>
              <a:ext cx="1828800" cy="271723"/>
            </a:xfrm>
            <a:prstGeom prst="rect">
              <a:avLst/>
            </a:prstGeom>
          </p:spPr>
        </p:pic>
        <p:pic>
          <p:nvPicPr>
            <p:cNvPr id="28" name="Picture 27" descr="dipoilecorrpm.pdf"/>
            <p:cNvPicPr>
              <a:picLocks noChangeAspect="1"/>
            </p:cNvPicPr>
            <p:nvPr/>
          </p:nvPicPr>
          <p:blipFill rotWithShape="1">
            <a:blip r:embed="rId5">
              <a:extLst>
                <a:ext uri="{28A0092B-C50C-407E-A947-70E740481C1C}">
                  <a14:useLocalDpi xmlns:a14="http://schemas.microsoft.com/office/drawing/2010/main" val="0"/>
                </a:ext>
              </a:extLst>
            </a:blip>
            <a:srcRect l="35972" t="90673" r="35278"/>
            <a:stretch/>
          </p:blipFill>
          <p:spPr>
            <a:xfrm>
              <a:off x="6431280" y="5696712"/>
              <a:ext cx="1828800" cy="271723"/>
            </a:xfrm>
            <a:prstGeom prst="rect">
              <a:avLst/>
            </a:prstGeom>
          </p:spPr>
        </p:pic>
        <p:sp>
          <p:nvSpPr>
            <p:cNvPr id="35" name="TextBox 34"/>
            <p:cNvSpPr txBox="1"/>
            <p:nvPr/>
          </p:nvSpPr>
          <p:spPr>
            <a:xfrm>
              <a:off x="6343836" y="2801779"/>
              <a:ext cx="748923" cy="246221"/>
            </a:xfrm>
            <a:prstGeom prst="rect">
              <a:avLst/>
            </a:prstGeom>
            <a:noFill/>
          </p:spPr>
          <p:txBody>
            <a:bodyPr wrap="none" rtlCol="0">
              <a:spAutoFit/>
            </a:bodyPr>
            <a:lstStyle/>
            <a:p>
              <a:pPr algn="ctr"/>
              <a:r>
                <a:rPr lang="en-US" sz="1000" b="1" dirty="0" smtClean="0">
                  <a:solidFill>
                    <a:schemeClr val="tx1"/>
                  </a:solidFill>
                </a:rPr>
                <a:t>NCP-JNA</a:t>
              </a:r>
              <a:endParaRPr lang="en-US" sz="1000" b="1" dirty="0">
                <a:solidFill>
                  <a:schemeClr val="tx1"/>
                </a:solidFill>
              </a:endParaRPr>
            </a:p>
          </p:txBody>
        </p:sp>
        <p:sp>
          <p:nvSpPr>
            <p:cNvPr id="36" name="TextBox 35"/>
            <p:cNvSpPr txBox="1"/>
            <p:nvPr/>
          </p:nvSpPr>
          <p:spPr>
            <a:xfrm>
              <a:off x="6324600" y="5316379"/>
              <a:ext cx="787395" cy="246221"/>
            </a:xfrm>
            <a:prstGeom prst="rect">
              <a:avLst/>
            </a:prstGeom>
            <a:noFill/>
          </p:spPr>
          <p:txBody>
            <a:bodyPr wrap="none" rtlCol="0">
              <a:spAutoFit/>
            </a:bodyPr>
            <a:lstStyle/>
            <a:p>
              <a:pPr algn="ctr"/>
              <a:r>
                <a:rPr lang="en-US" sz="1000" b="1" dirty="0" smtClean="0">
                  <a:solidFill>
                    <a:schemeClr val="tx1"/>
                  </a:solidFill>
                </a:rPr>
                <a:t>NCP+JNA</a:t>
              </a:r>
              <a:endParaRPr lang="en-US" sz="1000" b="1" dirty="0">
                <a:solidFill>
                  <a:schemeClr val="tx1"/>
                </a:solidFill>
              </a:endParaRPr>
            </a:p>
          </p:txBody>
        </p:sp>
      </p:grpSp>
      <p:sp>
        <p:nvSpPr>
          <p:cNvPr id="6" name="Rectangle 5"/>
          <p:cNvSpPr/>
          <p:nvPr/>
        </p:nvSpPr>
        <p:spPr bwMode="auto">
          <a:xfrm>
            <a:off x="7351776" y="4370832"/>
            <a:ext cx="381000" cy="420624"/>
          </a:xfrm>
          <a:prstGeom prst="rect">
            <a:avLst/>
          </a:prstGeom>
          <a:noFill/>
          <a:ln w="127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FF0000"/>
              </a:solidFill>
              <a:effectLst/>
              <a:latin typeface="Arial" pitchFamily="-106" charset="0"/>
            </a:endParaRPr>
          </a:p>
        </p:txBody>
      </p:sp>
      <p:sp>
        <p:nvSpPr>
          <p:cNvPr id="33" name="TextBox 32"/>
          <p:cNvSpPr txBox="1"/>
          <p:nvPr/>
        </p:nvSpPr>
        <p:spPr>
          <a:xfrm>
            <a:off x="762000" y="1170801"/>
            <a:ext cx="2234130" cy="276999"/>
          </a:xfrm>
          <a:prstGeom prst="rect">
            <a:avLst/>
          </a:prstGeom>
          <a:noFill/>
        </p:spPr>
        <p:txBody>
          <a:bodyPr wrap="none" rtlCol="0">
            <a:spAutoFit/>
          </a:bodyPr>
          <a:lstStyle/>
          <a:p>
            <a:r>
              <a:rPr lang="en-US" sz="1200" b="1" dirty="0" smtClean="0">
                <a:solidFill>
                  <a:srgbClr val="000000"/>
                </a:solidFill>
              </a:rPr>
              <a:t>NCP-JNA Wavelet Spectrum</a:t>
            </a:r>
            <a:endParaRPr lang="en-US" sz="1200" b="1" dirty="0">
              <a:solidFill>
                <a:srgbClr val="000000"/>
              </a:solidFill>
            </a:endParaRPr>
          </a:p>
        </p:txBody>
      </p:sp>
      <p:sp>
        <p:nvSpPr>
          <p:cNvPr id="34" name="TextBox 33"/>
          <p:cNvSpPr txBox="1"/>
          <p:nvPr/>
        </p:nvSpPr>
        <p:spPr>
          <a:xfrm>
            <a:off x="1430686" y="381000"/>
            <a:ext cx="6189314" cy="461665"/>
          </a:xfrm>
          <a:prstGeom prst="rect">
            <a:avLst/>
          </a:prstGeom>
          <a:noFill/>
        </p:spPr>
        <p:txBody>
          <a:bodyPr wrap="none" rtlCol="0">
            <a:spAutoFit/>
          </a:bodyPr>
          <a:lstStyle/>
          <a:p>
            <a:pPr algn="ctr"/>
            <a:r>
              <a:rPr lang="en-US" sz="2400" dirty="0" smtClean="0">
                <a:solidFill>
                  <a:srgbClr val="800000"/>
                </a:solidFill>
              </a:rPr>
              <a:t>Provisional Dipole Indices for Eastern China</a:t>
            </a:r>
            <a:endParaRPr lang="en-US" sz="2400" dirty="0">
              <a:solidFill>
                <a:srgbClr val="800000"/>
              </a:solidFill>
            </a:endParaRPr>
          </a:p>
        </p:txBody>
      </p:sp>
      <p:sp>
        <p:nvSpPr>
          <p:cNvPr id="44" name="TextBox 43"/>
          <p:cNvSpPr txBox="1"/>
          <p:nvPr/>
        </p:nvSpPr>
        <p:spPr>
          <a:xfrm>
            <a:off x="762000" y="3685401"/>
            <a:ext cx="2272753" cy="276999"/>
          </a:xfrm>
          <a:prstGeom prst="rect">
            <a:avLst/>
          </a:prstGeom>
          <a:noFill/>
        </p:spPr>
        <p:txBody>
          <a:bodyPr wrap="none" rtlCol="0">
            <a:spAutoFit/>
          </a:bodyPr>
          <a:lstStyle/>
          <a:p>
            <a:r>
              <a:rPr lang="en-US" sz="1200" b="1" dirty="0" smtClean="0">
                <a:solidFill>
                  <a:srgbClr val="000000"/>
                </a:solidFill>
              </a:rPr>
              <a:t>NCP+JNA Wavelet Spectrum</a:t>
            </a:r>
            <a:endParaRPr lang="en-US" sz="1200" b="1" dirty="0">
              <a:solidFill>
                <a:srgbClr val="000000"/>
              </a:solidFill>
            </a:endParaRPr>
          </a:p>
        </p:txBody>
      </p:sp>
    </p:spTree>
    <p:extLst>
      <p:ext uri="{BB962C8B-B14F-4D97-AF65-F5344CB8AC3E}">
        <p14:creationId xmlns:p14="http://schemas.microsoft.com/office/powerpoint/2010/main" val="322947608"/>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NCPZ+JNAZ_JJA_SST_det.pdf"/>
          <p:cNvPicPr>
            <a:picLocks/>
          </p:cNvPicPr>
          <p:nvPr/>
        </p:nvPicPr>
        <p:blipFill rotWithShape="1">
          <a:blip r:embed="rId2">
            <a:extLst>
              <a:ext uri="{28A0092B-C50C-407E-A947-70E740481C1C}">
                <a14:useLocalDpi xmlns:a14="http://schemas.microsoft.com/office/drawing/2010/main" val="0"/>
              </a:ext>
            </a:extLst>
          </a:blip>
          <a:srcRect t="17223" b="14999"/>
          <a:stretch/>
        </p:blipFill>
        <p:spPr>
          <a:xfrm>
            <a:off x="100584" y="3974592"/>
            <a:ext cx="6062472" cy="1965960"/>
          </a:xfrm>
          <a:prstGeom prst="rect">
            <a:avLst/>
          </a:prstGeom>
        </p:spPr>
      </p:pic>
      <p:sp>
        <p:nvSpPr>
          <p:cNvPr id="39" name="TextBox 38"/>
          <p:cNvSpPr txBox="1"/>
          <p:nvPr/>
        </p:nvSpPr>
        <p:spPr>
          <a:xfrm>
            <a:off x="762000" y="3685401"/>
            <a:ext cx="4647577" cy="276999"/>
          </a:xfrm>
          <a:prstGeom prst="rect">
            <a:avLst/>
          </a:prstGeom>
          <a:noFill/>
        </p:spPr>
        <p:txBody>
          <a:bodyPr wrap="none" rtlCol="0">
            <a:spAutoFit/>
          </a:bodyPr>
          <a:lstStyle/>
          <a:p>
            <a:r>
              <a:rPr lang="en-US" sz="1200" b="1" dirty="0" smtClean="0">
                <a:solidFill>
                  <a:srgbClr val="000000"/>
                </a:solidFill>
              </a:rPr>
              <a:t>NCP+JNA Correlations with </a:t>
            </a:r>
            <a:r>
              <a:rPr lang="en-US" sz="1200" b="1" dirty="0" err="1" smtClean="0">
                <a:solidFill>
                  <a:srgbClr val="000000"/>
                </a:solidFill>
              </a:rPr>
              <a:t>Detrended</a:t>
            </a:r>
            <a:r>
              <a:rPr lang="en-US" sz="1200" b="1" dirty="0" smtClean="0">
                <a:solidFill>
                  <a:srgbClr val="000000"/>
                </a:solidFill>
              </a:rPr>
              <a:t> JJA </a:t>
            </a:r>
            <a:r>
              <a:rPr lang="en-US" sz="1200" b="1" dirty="0">
                <a:solidFill>
                  <a:srgbClr val="000000"/>
                </a:solidFill>
              </a:rPr>
              <a:t>SSTs – 1872-1989</a:t>
            </a:r>
          </a:p>
        </p:txBody>
      </p:sp>
      <p:sp>
        <p:nvSpPr>
          <p:cNvPr id="23" name="TextBox 22"/>
          <p:cNvSpPr txBox="1"/>
          <p:nvPr/>
        </p:nvSpPr>
        <p:spPr>
          <a:xfrm>
            <a:off x="762000" y="1170801"/>
            <a:ext cx="4608954" cy="276999"/>
          </a:xfrm>
          <a:prstGeom prst="rect">
            <a:avLst/>
          </a:prstGeom>
          <a:noFill/>
        </p:spPr>
        <p:txBody>
          <a:bodyPr wrap="none" rtlCol="0">
            <a:spAutoFit/>
          </a:bodyPr>
          <a:lstStyle/>
          <a:p>
            <a:r>
              <a:rPr lang="en-US" sz="1200" b="1" dirty="0" smtClean="0">
                <a:solidFill>
                  <a:srgbClr val="000000"/>
                </a:solidFill>
              </a:rPr>
              <a:t>NCP-JNA Correlations with</a:t>
            </a:r>
            <a:r>
              <a:rPr lang="en-US" sz="1200" b="1" dirty="0">
                <a:solidFill>
                  <a:srgbClr val="000000"/>
                </a:solidFill>
              </a:rPr>
              <a:t> </a:t>
            </a:r>
            <a:r>
              <a:rPr lang="en-US" sz="1200" b="1" dirty="0" err="1">
                <a:solidFill>
                  <a:srgbClr val="000000"/>
                </a:solidFill>
              </a:rPr>
              <a:t>Detrended</a:t>
            </a:r>
            <a:r>
              <a:rPr lang="en-US" sz="1200" b="1" dirty="0">
                <a:solidFill>
                  <a:srgbClr val="000000"/>
                </a:solidFill>
              </a:rPr>
              <a:t> </a:t>
            </a:r>
            <a:r>
              <a:rPr lang="en-US" sz="1200" b="1" dirty="0" smtClean="0">
                <a:solidFill>
                  <a:srgbClr val="000000"/>
                </a:solidFill>
              </a:rPr>
              <a:t>JJA SSTs – 1872-1989</a:t>
            </a:r>
            <a:endParaRPr lang="en-US" sz="1200" b="1" dirty="0">
              <a:solidFill>
                <a:srgbClr val="000000"/>
              </a:solidFill>
            </a:endParaRPr>
          </a:p>
        </p:txBody>
      </p:sp>
      <p:pic>
        <p:nvPicPr>
          <p:cNvPr id="30" name="Picture 29" descr="NCPZ-JNAZ_JJA_SST_det.pdf"/>
          <p:cNvPicPr>
            <a:picLocks/>
          </p:cNvPicPr>
          <p:nvPr/>
        </p:nvPicPr>
        <p:blipFill rotWithShape="1">
          <a:blip r:embed="rId3">
            <a:extLst>
              <a:ext uri="{28A0092B-C50C-407E-A947-70E740481C1C}">
                <a14:useLocalDpi xmlns:a14="http://schemas.microsoft.com/office/drawing/2010/main" val="0"/>
              </a:ext>
            </a:extLst>
          </a:blip>
          <a:srcRect t="17223" b="14999"/>
          <a:stretch/>
        </p:blipFill>
        <p:spPr>
          <a:xfrm>
            <a:off x="91440" y="1463040"/>
            <a:ext cx="6053328" cy="1975104"/>
          </a:xfrm>
          <a:prstGeom prst="rect">
            <a:avLst/>
          </a:prstGeom>
        </p:spPr>
      </p:pic>
      <p:sp>
        <p:nvSpPr>
          <p:cNvPr id="41" name="TextBox 40"/>
          <p:cNvSpPr txBox="1"/>
          <p:nvPr/>
        </p:nvSpPr>
        <p:spPr>
          <a:xfrm>
            <a:off x="6986016" y="6093768"/>
            <a:ext cx="749180" cy="230832"/>
          </a:xfrm>
          <a:prstGeom prst="rect">
            <a:avLst/>
          </a:prstGeom>
          <a:solidFill>
            <a:schemeClr val="bg1"/>
          </a:solidFill>
        </p:spPr>
        <p:txBody>
          <a:bodyPr wrap="none" rtlCol="0">
            <a:spAutoFit/>
          </a:bodyPr>
          <a:lstStyle/>
          <a:p>
            <a:pPr algn="ctr"/>
            <a:r>
              <a:rPr lang="en-US" sz="900" dirty="0">
                <a:solidFill>
                  <a:srgbClr val="000000"/>
                </a:solidFill>
              </a:rPr>
              <a:t>Correlation</a:t>
            </a:r>
          </a:p>
        </p:txBody>
      </p:sp>
      <p:sp>
        <p:nvSpPr>
          <p:cNvPr id="40" name="TextBox 39"/>
          <p:cNvSpPr txBox="1"/>
          <p:nvPr/>
        </p:nvSpPr>
        <p:spPr>
          <a:xfrm>
            <a:off x="6986016" y="3581400"/>
            <a:ext cx="749180" cy="230832"/>
          </a:xfrm>
          <a:prstGeom prst="rect">
            <a:avLst/>
          </a:prstGeom>
          <a:solidFill>
            <a:schemeClr val="bg1"/>
          </a:solidFill>
        </p:spPr>
        <p:txBody>
          <a:bodyPr wrap="none" rtlCol="0">
            <a:spAutoFit/>
          </a:bodyPr>
          <a:lstStyle/>
          <a:p>
            <a:pPr algn="ctr"/>
            <a:r>
              <a:rPr lang="en-US" sz="900" dirty="0">
                <a:solidFill>
                  <a:srgbClr val="000000"/>
                </a:solidFill>
              </a:rPr>
              <a:t>Correlation</a:t>
            </a:r>
          </a:p>
        </p:txBody>
      </p:sp>
      <p:grpSp>
        <p:nvGrpSpPr>
          <p:cNvPr id="37" name="Group 36"/>
          <p:cNvGrpSpPr/>
          <p:nvPr/>
        </p:nvGrpSpPr>
        <p:grpSpPr>
          <a:xfrm>
            <a:off x="6028944" y="1341120"/>
            <a:ext cx="2609473" cy="4779715"/>
            <a:chOff x="6028944" y="1188720"/>
            <a:chExt cx="2609473" cy="4779715"/>
          </a:xfrm>
        </p:grpSpPr>
        <p:pic>
          <p:nvPicPr>
            <p:cNvPr id="16" name="Picture 15" descr="dipoilecorrpm.pdf"/>
            <p:cNvPicPr>
              <a:picLocks noChangeAspect="1"/>
            </p:cNvPicPr>
            <p:nvPr/>
          </p:nvPicPr>
          <p:blipFill rotWithShape="1">
            <a:blip r:embed="rId4">
              <a:extLst>
                <a:ext uri="{28A0092B-C50C-407E-A947-70E740481C1C}">
                  <a14:useLocalDpi xmlns:a14="http://schemas.microsoft.com/office/drawing/2010/main" val="0"/>
                </a:ext>
              </a:extLst>
            </a:blip>
            <a:srcRect t="4224" r="49590" b="7936"/>
            <a:stretch/>
          </p:blipFill>
          <p:spPr>
            <a:xfrm>
              <a:off x="6035040" y="1282700"/>
              <a:ext cx="2448794" cy="1954276"/>
            </a:xfrm>
            <a:prstGeom prst="rect">
              <a:avLst/>
            </a:prstGeom>
          </p:spPr>
        </p:pic>
        <p:pic>
          <p:nvPicPr>
            <p:cNvPr id="24" name="Picture 23" descr="dipoilecorrpm.pdf"/>
            <p:cNvPicPr>
              <a:picLocks noChangeAspect="1"/>
            </p:cNvPicPr>
            <p:nvPr/>
          </p:nvPicPr>
          <p:blipFill rotWithShape="1">
            <a:blip r:embed="rId4">
              <a:extLst>
                <a:ext uri="{28A0092B-C50C-407E-A947-70E740481C1C}">
                  <a14:useLocalDpi xmlns:a14="http://schemas.microsoft.com/office/drawing/2010/main" val="0"/>
                </a:ext>
              </a:extLst>
            </a:blip>
            <a:srcRect l="91389" b="8504"/>
            <a:stretch/>
          </p:blipFill>
          <p:spPr>
            <a:xfrm>
              <a:off x="8219440" y="1188720"/>
              <a:ext cx="418977" cy="2039112"/>
            </a:xfrm>
            <a:prstGeom prst="rect">
              <a:avLst/>
            </a:prstGeom>
          </p:spPr>
        </p:pic>
        <p:pic>
          <p:nvPicPr>
            <p:cNvPr id="18" name="Picture 17" descr="dipoilecorrpm.pdf"/>
            <p:cNvPicPr>
              <a:picLocks noChangeAspect="1"/>
            </p:cNvPicPr>
            <p:nvPr/>
          </p:nvPicPr>
          <p:blipFill rotWithShape="1">
            <a:blip r:embed="rId4">
              <a:extLst>
                <a:ext uri="{28A0092B-C50C-407E-A947-70E740481C1C}">
                  <a14:useLocalDpi xmlns:a14="http://schemas.microsoft.com/office/drawing/2010/main" val="0"/>
                </a:ext>
              </a:extLst>
            </a:blip>
            <a:srcRect l="49631" t="3647" b="8503"/>
            <a:stretch/>
          </p:blipFill>
          <p:spPr>
            <a:xfrm>
              <a:off x="6187440" y="3784600"/>
              <a:ext cx="2450977" cy="1957832"/>
            </a:xfrm>
            <a:prstGeom prst="rect">
              <a:avLst/>
            </a:prstGeom>
          </p:spPr>
        </p:pic>
        <p:pic>
          <p:nvPicPr>
            <p:cNvPr id="25" name="Picture 24" descr="dipoilecorrpm.pdf"/>
            <p:cNvPicPr>
              <a:picLocks noChangeAspect="1"/>
            </p:cNvPicPr>
            <p:nvPr/>
          </p:nvPicPr>
          <p:blipFill rotWithShape="1">
            <a:blip r:embed="rId4">
              <a:extLst>
                <a:ext uri="{28A0092B-C50C-407E-A947-70E740481C1C}">
                  <a14:useLocalDpi xmlns:a14="http://schemas.microsoft.com/office/drawing/2010/main" val="0"/>
                </a:ext>
              </a:extLst>
            </a:blip>
            <a:srcRect r="88895" b="7936"/>
            <a:stretch/>
          </p:blipFill>
          <p:spPr>
            <a:xfrm>
              <a:off x="6028944" y="3703320"/>
              <a:ext cx="539496" cy="2048256"/>
            </a:xfrm>
            <a:prstGeom prst="rect">
              <a:avLst/>
            </a:prstGeom>
          </p:spPr>
        </p:pic>
        <p:pic>
          <p:nvPicPr>
            <p:cNvPr id="27" name="Picture 26" descr="dipoilecorrpm.pdf"/>
            <p:cNvPicPr>
              <a:picLocks noChangeAspect="1"/>
            </p:cNvPicPr>
            <p:nvPr/>
          </p:nvPicPr>
          <p:blipFill rotWithShape="1">
            <a:blip r:embed="rId4">
              <a:extLst>
                <a:ext uri="{28A0092B-C50C-407E-A947-70E740481C1C}">
                  <a14:useLocalDpi xmlns:a14="http://schemas.microsoft.com/office/drawing/2010/main" val="0"/>
                </a:ext>
              </a:extLst>
            </a:blip>
            <a:srcRect l="35972" t="90673" r="35278"/>
            <a:stretch/>
          </p:blipFill>
          <p:spPr>
            <a:xfrm>
              <a:off x="6431280" y="3182112"/>
              <a:ext cx="1828800" cy="271723"/>
            </a:xfrm>
            <a:prstGeom prst="rect">
              <a:avLst/>
            </a:prstGeom>
          </p:spPr>
        </p:pic>
        <p:pic>
          <p:nvPicPr>
            <p:cNvPr id="28" name="Picture 27" descr="dipoilecorrpm.pdf"/>
            <p:cNvPicPr>
              <a:picLocks noChangeAspect="1"/>
            </p:cNvPicPr>
            <p:nvPr/>
          </p:nvPicPr>
          <p:blipFill rotWithShape="1">
            <a:blip r:embed="rId4">
              <a:extLst>
                <a:ext uri="{28A0092B-C50C-407E-A947-70E740481C1C}">
                  <a14:useLocalDpi xmlns:a14="http://schemas.microsoft.com/office/drawing/2010/main" val="0"/>
                </a:ext>
              </a:extLst>
            </a:blip>
            <a:srcRect l="35972" t="90673" r="35278"/>
            <a:stretch/>
          </p:blipFill>
          <p:spPr>
            <a:xfrm>
              <a:off x="6431280" y="5696712"/>
              <a:ext cx="1828800" cy="271723"/>
            </a:xfrm>
            <a:prstGeom prst="rect">
              <a:avLst/>
            </a:prstGeom>
          </p:spPr>
        </p:pic>
        <p:sp>
          <p:nvSpPr>
            <p:cNvPr id="35" name="TextBox 34"/>
            <p:cNvSpPr txBox="1"/>
            <p:nvPr/>
          </p:nvSpPr>
          <p:spPr>
            <a:xfrm>
              <a:off x="6343836" y="2801779"/>
              <a:ext cx="748923" cy="246221"/>
            </a:xfrm>
            <a:prstGeom prst="rect">
              <a:avLst/>
            </a:prstGeom>
            <a:noFill/>
          </p:spPr>
          <p:txBody>
            <a:bodyPr wrap="none" rtlCol="0">
              <a:spAutoFit/>
            </a:bodyPr>
            <a:lstStyle/>
            <a:p>
              <a:pPr algn="ctr"/>
              <a:r>
                <a:rPr lang="en-US" sz="1000" b="1" dirty="0" smtClean="0">
                  <a:solidFill>
                    <a:schemeClr val="tx1"/>
                  </a:solidFill>
                </a:rPr>
                <a:t>NCP-JNA</a:t>
              </a:r>
              <a:endParaRPr lang="en-US" sz="1000" b="1" dirty="0">
                <a:solidFill>
                  <a:schemeClr val="tx1"/>
                </a:solidFill>
              </a:endParaRPr>
            </a:p>
          </p:txBody>
        </p:sp>
        <p:sp>
          <p:nvSpPr>
            <p:cNvPr id="36" name="TextBox 35"/>
            <p:cNvSpPr txBox="1"/>
            <p:nvPr/>
          </p:nvSpPr>
          <p:spPr>
            <a:xfrm>
              <a:off x="6324600" y="5316379"/>
              <a:ext cx="787395" cy="246221"/>
            </a:xfrm>
            <a:prstGeom prst="rect">
              <a:avLst/>
            </a:prstGeom>
            <a:noFill/>
          </p:spPr>
          <p:txBody>
            <a:bodyPr wrap="none" rtlCol="0">
              <a:spAutoFit/>
            </a:bodyPr>
            <a:lstStyle/>
            <a:p>
              <a:pPr algn="ctr"/>
              <a:r>
                <a:rPr lang="en-US" sz="1000" b="1" dirty="0" smtClean="0">
                  <a:solidFill>
                    <a:schemeClr val="tx1"/>
                  </a:solidFill>
                </a:rPr>
                <a:t>NCP+JNA</a:t>
              </a:r>
              <a:endParaRPr lang="en-US" sz="1000" b="1" dirty="0">
                <a:solidFill>
                  <a:schemeClr val="tx1"/>
                </a:solidFill>
              </a:endParaRPr>
            </a:p>
          </p:txBody>
        </p:sp>
      </p:grpSp>
      <p:sp>
        <p:nvSpPr>
          <p:cNvPr id="6" name="Rectangle 5"/>
          <p:cNvSpPr/>
          <p:nvPr/>
        </p:nvSpPr>
        <p:spPr bwMode="auto">
          <a:xfrm>
            <a:off x="7351776" y="4370832"/>
            <a:ext cx="381000" cy="420624"/>
          </a:xfrm>
          <a:prstGeom prst="rect">
            <a:avLst/>
          </a:prstGeom>
          <a:noFill/>
          <a:ln w="127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FF0000"/>
              </a:solidFill>
              <a:effectLst/>
              <a:latin typeface="Arial" pitchFamily="-106" charset="0"/>
            </a:endParaRPr>
          </a:p>
        </p:txBody>
      </p:sp>
      <p:sp>
        <p:nvSpPr>
          <p:cNvPr id="34" name="TextBox 33"/>
          <p:cNvSpPr txBox="1"/>
          <p:nvPr/>
        </p:nvSpPr>
        <p:spPr>
          <a:xfrm>
            <a:off x="1430686" y="304800"/>
            <a:ext cx="6189314" cy="769441"/>
          </a:xfrm>
          <a:prstGeom prst="rect">
            <a:avLst/>
          </a:prstGeom>
          <a:noFill/>
        </p:spPr>
        <p:txBody>
          <a:bodyPr wrap="none" rtlCol="0">
            <a:spAutoFit/>
          </a:bodyPr>
          <a:lstStyle/>
          <a:p>
            <a:pPr algn="ctr"/>
            <a:r>
              <a:rPr lang="en-US" sz="2400" dirty="0" smtClean="0">
                <a:solidFill>
                  <a:srgbClr val="800000"/>
                </a:solidFill>
              </a:rPr>
              <a:t>Provisional Dipole Indices for Eastern China</a:t>
            </a:r>
          </a:p>
          <a:p>
            <a:pPr algn="ctr"/>
            <a:r>
              <a:rPr lang="en-US" sz="2000" dirty="0" smtClean="0">
                <a:solidFill>
                  <a:srgbClr val="800000"/>
                </a:solidFill>
              </a:rPr>
              <a:t>-- Some Summer SST Associations --</a:t>
            </a:r>
            <a:endParaRPr lang="en-US" sz="2000" dirty="0">
              <a:solidFill>
                <a:srgbClr val="800000"/>
              </a:solidFill>
            </a:endParaRPr>
          </a:p>
        </p:txBody>
      </p:sp>
      <p:sp>
        <p:nvSpPr>
          <p:cNvPr id="2" name="Rectangle 1"/>
          <p:cNvSpPr/>
          <p:nvPr/>
        </p:nvSpPr>
        <p:spPr bwMode="auto">
          <a:xfrm>
            <a:off x="2362200" y="1828800"/>
            <a:ext cx="1325880" cy="365760"/>
          </a:xfrm>
          <a:prstGeom prst="rect">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FF0000"/>
              </a:solidFill>
              <a:effectLst/>
              <a:latin typeface="Arial" pitchFamily="-106" charset="0"/>
            </a:endParaRPr>
          </a:p>
        </p:txBody>
      </p:sp>
      <p:sp>
        <p:nvSpPr>
          <p:cNvPr id="3" name="TextBox 2"/>
          <p:cNvSpPr txBox="1"/>
          <p:nvPr/>
        </p:nvSpPr>
        <p:spPr>
          <a:xfrm>
            <a:off x="609600" y="6019800"/>
            <a:ext cx="5181600" cy="646331"/>
          </a:xfrm>
          <a:prstGeom prst="rect">
            <a:avLst/>
          </a:prstGeom>
          <a:noFill/>
        </p:spPr>
        <p:txBody>
          <a:bodyPr wrap="square" rtlCol="0">
            <a:spAutoFit/>
          </a:bodyPr>
          <a:lstStyle/>
          <a:p>
            <a:pPr algn="just"/>
            <a:r>
              <a:rPr lang="en-US" sz="1400" dirty="0" smtClean="0"/>
              <a:t>*</a:t>
            </a:r>
            <a:r>
              <a:rPr lang="en-US" sz="1100" dirty="0" smtClean="0">
                <a:solidFill>
                  <a:srgbClr val="000000"/>
                </a:solidFill>
              </a:rPr>
              <a:t>cf. Fig. 8 in Nigam et al. 2013. The South-Flood North Drought Pattern over Eastern China and the Drying of the </a:t>
            </a:r>
            <a:r>
              <a:rPr lang="en-US" sz="1100" dirty="0" err="1" smtClean="0">
                <a:solidFill>
                  <a:srgbClr val="000000"/>
                </a:solidFill>
              </a:rPr>
              <a:t>Gangetic</a:t>
            </a:r>
            <a:r>
              <a:rPr lang="en-US" sz="1100" dirty="0" smtClean="0">
                <a:solidFill>
                  <a:srgbClr val="000000"/>
                </a:solidFill>
              </a:rPr>
              <a:t> Plain. Chapter in </a:t>
            </a:r>
            <a:r>
              <a:rPr lang="en-US" sz="1100" i="1" dirty="0" smtClean="0">
                <a:solidFill>
                  <a:srgbClr val="000000"/>
                </a:solidFill>
              </a:rPr>
              <a:t>Climate Change: </a:t>
            </a:r>
            <a:r>
              <a:rPr lang="en-US" sz="1100" i="1" dirty="0" err="1" smtClean="0">
                <a:solidFill>
                  <a:srgbClr val="000000"/>
                </a:solidFill>
              </a:rPr>
              <a:t>Multidecadal</a:t>
            </a:r>
            <a:r>
              <a:rPr lang="en-US" sz="1100" i="1" dirty="0" smtClean="0">
                <a:solidFill>
                  <a:srgbClr val="000000"/>
                </a:solidFill>
              </a:rPr>
              <a:t> and Beyond</a:t>
            </a:r>
            <a:r>
              <a:rPr lang="en-US" sz="1100" dirty="0" smtClean="0">
                <a:solidFill>
                  <a:srgbClr val="000000"/>
                </a:solidFill>
              </a:rPr>
              <a:t> (</a:t>
            </a:r>
            <a:r>
              <a:rPr lang="en-US" sz="1100" dirty="0">
                <a:solidFill>
                  <a:srgbClr val="000000"/>
                </a:solidFill>
              </a:rPr>
              <a:t>Editors: </a:t>
            </a:r>
            <a:r>
              <a:rPr lang="en-US" sz="1100" dirty="0" smtClean="0">
                <a:solidFill>
                  <a:srgbClr val="000000"/>
                </a:solidFill>
              </a:rPr>
              <a:t>M. </a:t>
            </a:r>
            <a:r>
              <a:rPr lang="en-US" sz="1100" dirty="0" err="1" smtClean="0">
                <a:solidFill>
                  <a:srgbClr val="000000"/>
                </a:solidFill>
              </a:rPr>
              <a:t>Ghil</a:t>
            </a:r>
            <a:r>
              <a:rPr lang="en-US" sz="1100" dirty="0">
                <a:solidFill>
                  <a:srgbClr val="000000"/>
                </a:solidFill>
              </a:rPr>
              <a:t>, </a:t>
            </a:r>
            <a:r>
              <a:rPr lang="en-US" sz="1100" dirty="0" smtClean="0">
                <a:solidFill>
                  <a:srgbClr val="000000"/>
                </a:solidFill>
              </a:rPr>
              <a:t>M. </a:t>
            </a:r>
            <a:r>
              <a:rPr lang="en-US" sz="1100" dirty="0" err="1" smtClean="0">
                <a:solidFill>
                  <a:srgbClr val="000000"/>
                </a:solidFill>
              </a:rPr>
              <a:t>Latif</a:t>
            </a:r>
            <a:r>
              <a:rPr lang="en-US" sz="1100" dirty="0">
                <a:solidFill>
                  <a:srgbClr val="000000"/>
                </a:solidFill>
              </a:rPr>
              <a:t>, </a:t>
            </a:r>
            <a:r>
              <a:rPr lang="en-US" sz="1100" dirty="0" smtClean="0">
                <a:solidFill>
                  <a:srgbClr val="000000"/>
                </a:solidFill>
              </a:rPr>
              <a:t>M. Wallace </a:t>
            </a:r>
            <a:r>
              <a:rPr lang="en-US" sz="1100" dirty="0">
                <a:solidFill>
                  <a:srgbClr val="000000"/>
                </a:solidFill>
              </a:rPr>
              <a:t>and C.P. </a:t>
            </a:r>
            <a:r>
              <a:rPr lang="en-US" sz="1100" dirty="0" smtClean="0">
                <a:solidFill>
                  <a:srgbClr val="000000"/>
                </a:solidFill>
              </a:rPr>
              <a:t>Chang)</a:t>
            </a:r>
            <a:endParaRPr lang="en-US" sz="1100" dirty="0">
              <a:solidFill>
                <a:srgbClr val="000000"/>
              </a:solidFill>
            </a:endParaRPr>
          </a:p>
        </p:txBody>
      </p:sp>
      <p:sp>
        <p:nvSpPr>
          <p:cNvPr id="5" name="TextBox 4"/>
          <p:cNvSpPr txBox="1"/>
          <p:nvPr/>
        </p:nvSpPr>
        <p:spPr>
          <a:xfrm>
            <a:off x="2153922" y="1657290"/>
            <a:ext cx="284478" cy="400110"/>
          </a:xfrm>
          <a:prstGeom prst="rect">
            <a:avLst/>
          </a:prstGeom>
          <a:noFill/>
        </p:spPr>
        <p:txBody>
          <a:bodyPr wrap="none" rtlCol="0">
            <a:spAutoFit/>
          </a:bodyPr>
          <a:lstStyle/>
          <a:p>
            <a:r>
              <a:rPr lang="en-US" sz="2000" dirty="0" smtClean="0"/>
              <a:t>*</a:t>
            </a:r>
            <a:endParaRPr lang="en-US" sz="2000" dirty="0"/>
          </a:p>
        </p:txBody>
      </p:sp>
    </p:spTree>
    <p:extLst>
      <p:ext uri="{BB962C8B-B14F-4D97-AF65-F5344CB8AC3E}">
        <p14:creationId xmlns:p14="http://schemas.microsoft.com/office/powerpoint/2010/main" val="126906799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2868" name="Rectangle 4"/>
          <p:cNvSpPr>
            <a:spLocks noGrp="1" noChangeArrowheads="1"/>
          </p:cNvSpPr>
          <p:nvPr>
            <p:ph type="body" idx="1"/>
          </p:nvPr>
        </p:nvSpPr>
        <p:spPr>
          <a:xfrm>
            <a:off x="533400" y="990600"/>
            <a:ext cx="7772400" cy="4876800"/>
          </a:xfrm>
        </p:spPr>
        <p:txBody>
          <a:bodyPr/>
          <a:lstStyle/>
          <a:p>
            <a:pPr algn="just" eaLnBrk="1" hangingPunct="1">
              <a:spcBef>
                <a:spcPct val="50000"/>
              </a:spcBef>
              <a:defRPr/>
            </a:pPr>
            <a:r>
              <a:rPr lang="en-US" sz="2000" b="0" dirty="0">
                <a:latin typeface="Helvetica" charset="0"/>
                <a:cs typeface="+mn-cs"/>
              </a:rPr>
              <a:t>H</a:t>
            </a:r>
            <a:r>
              <a:rPr lang="en-US" sz="2000" b="0" dirty="0" smtClean="0">
                <a:latin typeface="Helvetica" charset="0"/>
                <a:cs typeface="+mn-cs"/>
              </a:rPr>
              <a:t>istorical droughts reconstructed in full spatial detail (Cook et al., 2010); previously unknown culturally important droughts were discovered and described (e.g. Buckley et al., 2010).</a:t>
            </a:r>
          </a:p>
        </p:txBody>
      </p:sp>
      <p:sp>
        <p:nvSpPr>
          <p:cNvPr id="2" name="TextBox 1"/>
          <p:cNvSpPr txBox="1"/>
          <p:nvPr/>
        </p:nvSpPr>
        <p:spPr>
          <a:xfrm>
            <a:off x="3571484" y="304800"/>
            <a:ext cx="1997737" cy="646331"/>
          </a:xfrm>
          <a:prstGeom prst="rect">
            <a:avLst/>
          </a:prstGeom>
          <a:noFill/>
        </p:spPr>
        <p:txBody>
          <a:bodyPr wrap="none" rtlCol="0">
            <a:spAutoFit/>
          </a:bodyPr>
          <a:lstStyle/>
          <a:p>
            <a:pPr algn="ctr"/>
            <a:r>
              <a:rPr lang="en-US" dirty="0" smtClean="0"/>
              <a:t>MADAv1</a:t>
            </a:r>
            <a:endParaRPr lang="en-US" dirty="0"/>
          </a:p>
        </p:txBody>
      </p:sp>
      <p:pic>
        <p:nvPicPr>
          <p:cNvPr id="4" name="Picture 3" descr="&#10;Fig_2.tiff                                                     0048C0A6&#10;Huon Contents                  C10FC1A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5783" y="2133600"/>
            <a:ext cx="4666817"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p:nvPr/>
        </p:nvGrpSpPr>
        <p:grpSpPr>
          <a:xfrm>
            <a:off x="5780986" y="2148840"/>
            <a:ext cx="2372414" cy="4069079"/>
            <a:chOff x="4495795" y="2148840"/>
            <a:chExt cx="2372414" cy="4069079"/>
          </a:xfrm>
        </p:grpSpPr>
        <p:pic>
          <p:nvPicPr>
            <p:cNvPr id="5" name="Picture 2" descr="Angkor_Droughts.tiff                                           0048C240&#10;Huon Contents                  C10FC1A7:"/>
            <p:cNvPicPr>
              <a:picLocks noChangeAspect="1" noChangeArrowheads="1"/>
            </p:cNvPicPr>
            <p:nvPr/>
          </p:nvPicPr>
          <p:blipFill rotWithShape="1">
            <a:blip r:embed="rId3">
              <a:extLst>
                <a:ext uri="{28A0092B-C50C-407E-A947-70E740481C1C}">
                  <a14:useLocalDpi xmlns:a14="http://schemas.microsoft.com/office/drawing/2010/main" val="0"/>
                </a:ext>
              </a:extLst>
            </a:blip>
            <a:srcRect t="47469" r="50081"/>
            <a:stretch/>
          </p:blipFill>
          <p:spPr bwMode="auto">
            <a:xfrm>
              <a:off x="4495795" y="2148840"/>
              <a:ext cx="2364741" cy="1920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Angkor_Droughts.tiff                                           0048C240&#10;Huon Contents                  C10FC1A7:"/>
            <p:cNvPicPr>
              <a:picLocks noChangeAspect="1" noChangeArrowheads="1"/>
            </p:cNvPicPr>
            <p:nvPr/>
          </p:nvPicPr>
          <p:blipFill rotWithShape="1">
            <a:blip r:embed="rId3">
              <a:extLst>
                <a:ext uri="{28A0092B-C50C-407E-A947-70E740481C1C}">
                  <a14:useLocalDpi xmlns:a14="http://schemas.microsoft.com/office/drawing/2010/main" val="0"/>
                </a:ext>
              </a:extLst>
            </a:blip>
            <a:srcRect l="49919" t="47469"/>
            <a:stretch/>
          </p:blipFill>
          <p:spPr bwMode="auto">
            <a:xfrm>
              <a:off x="4495796" y="4297680"/>
              <a:ext cx="2372413" cy="1920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TextBox 6"/>
          <p:cNvSpPr txBox="1"/>
          <p:nvPr/>
        </p:nvSpPr>
        <p:spPr>
          <a:xfrm>
            <a:off x="5867400" y="6245423"/>
            <a:ext cx="2340241" cy="307777"/>
          </a:xfrm>
          <a:prstGeom prst="rect">
            <a:avLst/>
          </a:prstGeom>
          <a:noFill/>
        </p:spPr>
        <p:txBody>
          <a:bodyPr wrap="none" rtlCol="0">
            <a:spAutoFit/>
          </a:bodyPr>
          <a:lstStyle/>
          <a:p>
            <a:pPr algn="ctr"/>
            <a:r>
              <a:rPr lang="en-US" sz="1400" dirty="0" smtClean="0">
                <a:solidFill>
                  <a:schemeClr val="tx1"/>
                </a:solidFill>
              </a:rPr>
              <a:t>Buckley et al. 2010. PNAS.</a:t>
            </a:r>
            <a:endParaRPr lang="en-US" sz="1400" dirty="0">
              <a:solidFill>
                <a:schemeClr val="tx1"/>
              </a:solidFill>
            </a:endParaRPr>
          </a:p>
        </p:txBody>
      </p:sp>
      <p:sp>
        <p:nvSpPr>
          <p:cNvPr id="9" name="TextBox 8"/>
          <p:cNvSpPr txBox="1"/>
          <p:nvPr/>
        </p:nvSpPr>
        <p:spPr>
          <a:xfrm>
            <a:off x="2057400" y="6245423"/>
            <a:ext cx="2280542" cy="307777"/>
          </a:xfrm>
          <a:prstGeom prst="rect">
            <a:avLst/>
          </a:prstGeom>
          <a:noFill/>
        </p:spPr>
        <p:txBody>
          <a:bodyPr wrap="none" rtlCol="0">
            <a:spAutoFit/>
          </a:bodyPr>
          <a:lstStyle/>
          <a:p>
            <a:pPr algn="ctr"/>
            <a:r>
              <a:rPr lang="en-US" sz="1400" dirty="0" smtClean="0">
                <a:solidFill>
                  <a:schemeClr val="tx1"/>
                </a:solidFill>
              </a:rPr>
              <a:t>Cook et al. 2010. Science.</a:t>
            </a:r>
            <a:endParaRPr lang="en-US" sz="1400" dirty="0">
              <a:solidFill>
                <a:schemeClr val="tx1"/>
              </a:solidFill>
            </a:endParaRPr>
          </a:p>
        </p:txBody>
      </p:sp>
      <p:sp>
        <p:nvSpPr>
          <p:cNvPr id="12" name="AutoShape 21"/>
          <p:cNvSpPr>
            <a:spLocks noChangeAspect="1" noChangeArrowheads="1"/>
          </p:cNvSpPr>
          <p:nvPr/>
        </p:nvSpPr>
        <p:spPr bwMode="auto">
          <a:xfrm>
            <a:off x="7078829" y="3098259"/>
            <a:ext cx="160171" cy="152206"/>
          </a:xfrm>
          <a:prstGeom prst="star5">
            <a:avLst/>
          </a:prstGeom>
          <a:solidFill>
            <a:srgbClr val="FF0000"/>
          </a:solidFill>
          <a:ln w="635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3" name="AutoShape 22"/>
          <p:cNvSpPr>
            <a:spLocks noChangeAspect="1" noChangeArrowheads="1"/>
          </p:cNvSpPr>
          <p:nvPr/>
        </p:nvSpPr>
        <p:spPr bwMode="auto">
          <a:xfrm>
            <a:off x="7078829" y="5257994"/>
            <a:ext cx="160171" cy="152206"/>
          </a:xfrm>
          <a:prstGeom prst="star5">
            <a:avLst/>
          </a:prstGeom>
          <a:solidFill>
            <a:srgbClr val="FF0000"/>
          </a:solidFill>
          <a:ln w="635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Tree>
    <p:extLst>
      <p:ext uri="{BB962C8B-B14F-4D97-AF65-F5344CB8AC3E}">
        <p14:creationId xmlns:p14="http://schemas.microsoft.com/office/powerpoint/2010/main" val="1838380757"/>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2868" name="Rectangle 4"/>
          <p:cNvSpPr>
            <a:spLocks noGrp="1" noChangeArrowheads="1"/>
          </p:cNvSpPr>
          <p:nvPr>
            <p:ph type="body" idx="1"/>
          </p:nvPr>
        </p:nvSpPr>
        <p:spPr>
          <a:xfrm>
            <a:off x="381000" y="762000"/>
            <a:ext cx="8153400" cy="5373469"/>
          </a:xfrm>
        </p:spPr>
        <p:txBody>
          <a:bodyPr/>
          <a:lstStyle/>
          <a:p>
            <a:pPr marL="285750" indent="-285750" algn="just">
              <a:spcBef>
                <a:spcPts val="600"/>
              </a:spcBef>
              <a:buFont typeface="Wingdings" charset="2"/>
              <a:buChar char="ü"/>
            </a:pPr>
            <a:r>
              <a:rPr lang="en-US" sz="2000" b="0" dirty="0"/>
              <a:t>MADAv2 is a significant improvement over MADAv1 in terms of spatial resolution (1°x1°), temporal coverage (back 1,000+ years over most of the domain), higher quality </a:t>
            </a:r>
            <a:r>
              <a:rPr lang="en-US" sz="2000" b="0" dirty="0" err="1"/>
              <a:t>scPDSI</a:t>
            </a:r>
            <a:r>
              <a:rPr lang="en-US" sz="2000" b="0" dirty="0"/>
              <a:t> target field, and more tree-ring data.</a:t>
            </a:r>
          </a:p>
          <a:p>
            <a:pPr marL="285750" indent="-285750" algn="just">
              <a:spcBef>
                <a:spcPts val="600"/>
              </a:spcBef>
              <a:buFont typeface="Wingdings" charset="2"/>
              <a:buChar char="ü"/>
            </a:pPr>
            <a:r>
              <a:rPr lang="en-US" sz="2000" b="0" dirty="0"/>
              <a:t>EOF analysis indicates that MADAv2 has significant large-scale structure that is strongly coupled to SSTs in the tropical Pacific ENSO region, but seasonality </a:t>
            </a:r>
            <a:r>
              <a:rPr lang="en-US" sz="2000" b="0" dirty="0" smtClean="0"/>
              <a:t>of </a:t>
            </a:r>
            <a:r>
              <a:rPr lang="en-US" sz="2000" b="0" dirty="0"/>
              <a:t>SST forcing varies by region.</a:t>
            </a:r>
          </a:p>
          <a:p>
            <a:pPr marL="285750" indent="-285750" algn="just">
              <a:spcBef>
                <a:spcPts val="600"/>
              </a:spcBef>
              <a:buFont typeface="Wingdings" charset="2"/>
              <a:buChar char="ü"/>
            </a:pPr>
            <a:r>
              <a:rPr lang="en-US" sz="2000" b="0" dirty="0"/>
              <a:t>Evaluations of MADAv2 show that it matches previously reported droughts in MADAv1 and has significant skill when compared to regional patterns of rainfall over India and to historical droughts </a:t>
            </a:r>
            <a:r>
              <a:rPr lang="en-US" sz="2000" b="0" dirty="0" smtClean="0"/>
              <a:t>in </a:t>
            </a:r>
            <a:r>
              <a:rPr lang="en-US" sz="2000" b="0" dirty="0"/>
              <a:t>eastern China.</a:t>
            </a:r>
          </a:p>
          <a:p>
            <a:pPr marL="285750" indent="-285750" algn="just">
              <a:spcBef>
                <a:spcPts val="600"/>
              </a:spcBef>
              <a:buFont typeface="Wingdings" charset="2"/>
              <a:buChar char="ü"/>
            </a:pPr>
            <a:r>
              <a:rPr lang="en-US" sz="2000" b="0" dirty="0"/>
              <a:t>North-South variations in drought and wetness in MADAv2 over eastern China </a:t>
            </a:r>
            <a:r>
              <a:rPr lang="en-US" sz="2000" b="0" dirty="0" smtClean="0"/>
              <a:t>behave as </a:t>
            </a:r>
            <a:r>
              <a:rPr lang="en-US" sz="2000" b="0" dirty="0"/>
              <a:t>a </a:t>
            </a:r>
            <a:r>
              <a:rPr lang="en-US" sz="2000" b="0" dirty="0" smtClean="0"/>
              <a:t>dipole </a:t>
            </a:r>
            <a:r>
              <a:rPr lang="en-US" sz="2000" b="0" dirty="0"/>
              <a:t>that has been </a:t>
            </a:r>
            <a:r>
              <a:rPr lang="en-US" sz="2000" b="0" dirty="0" smtClean="0"/>
              <a:t>active since 500 CE. </a:t>
            </a:r>
            <a:r>
              <a:rPr lang="en-US" sz="2000" b="0" dirty="0"/>
              <a:t>The dipole appears to be driven by multi-decadal variability in the coupled climate system, perhaps related to North Pacific SSTs</a:t>
            </a:r>
            <a:r>
              <a:rPr lang="en-US" sz="2000" b="0" dirty="0" smtClean="0"/>
              <a:t>.</a:t>
            </a:r>
          </a:p>
          <a:p>
            <a:pPr marL="285750" indent="-285750" algn="just">
              <a:spcBef>
                <a:spcPts val="600"/>
              </a:spcBef>
              <a:buFont typeface="Wingdings" charset="2"/>
              <a:buChar char="ü"/>
            </a:pPr>
            <a:r>
              <a:rPr lang="en-US" sz="2000" b="0" dirty="0"/>
              <a:t>MADAv2 will be an official PAGES Asia2k product. It will be written up for publication sometime later this year, at which time it will be released to the public through NOAA NCDC </a:t>
            </a:r>
            <a:r>
              <a:rPr lang="en-US" sz="2000" b="0" dirty="0" err="1"/>
              <a:t>Paleo</a:t>
            </a:r>
            <a:r>
              <a:rPr lang="en-US" sz="2000" b="0" dirty="0" smtClean="0"/>
              <a:t>.</a:t>
            </a:r>
            <a:endParaRPr lang="en-US" sz="2000" b="0" dirty="0"/>
          </a:p>
        </p:txBody>
      </p:sp>
      <p:sp>
        <p:nvSpPr>
          <p:cNvPr id="2" name="TextBox 1"/>
          <p:cNvSpPr txBox="1"/>
          <p:nvPr/>
        </p:nvSpPr>
        <p:spPr>
          <a:xfrm>
            <a:off x="2559599" y="177224"/>
            <a:ext cx="3993601" cy="584776"/>
          </a:xfrm>
          <a:prstGeom prst="rect">
            <a:avLst/>
          </a:prstGeom>
          <a:noFill/>
        </p:spPr>
        <p:txBody>
          <a:bodyPr wrap="none" rtlCol="0">
            <a:spAutoFit/>
          </a:bodyPr>
          <a:lstStyle/>
          <a:p>
            <a:pPr algn="ctr"/>
            <a:r>
              <a:rPr lang="en-US" sz="3200" dirty="0"/>
              <a:t>Concluding Remarks</a:t>
            </a:r>
          </a:p>
        </p:txBody>
      </p:sp>
    </p:spTree>
    <p:extLst>
      <p:ext uri="{BB962C8B-B14F-4D97-AF65-F5344CB8AC3E}">
        <p14:creationId xmlns:p14="http://schemas.microsoft.com/office/powerpoint/2010/main" val="41713009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286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286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286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286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286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868" grpId="0" build="p"/>
    </p:bld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2868" name="Rectangle 4"/>
          <p:cNvSpPr>
            <a:spLocks noGrp="1" noChangeArrowheads="1"/>
          </p:cNvSpPr>
          <p:nvPr>
            <p:ph type="body" idx="1"/>
          </p:nvPr>
        </p:nvSpPr>
        <p:spPr>
          <a:xfrm>
            <a:off x="381000" y="762000"/>
            <a:ext cx="8153400" cy="5373469"/>
          </a:xfrm>
        </p:spPr>
        <p:txBody>
          <a:bodyPr/>
          <a:lstStyle/>
          <a:p>
            <a:pPr marL="285750" indent="-285750" algn="just">
              <a:spcBef>
                <a:spcPts val="600"/>
              </a:spcBef>
              <a:buFont typeface="Wingdings" charset="2"/>
              <a:buChar char="ü"/>
            </a:pPr>
            <a:r>
              <a:rPr lang="en-US" sz="2000" b="0" dirty="0"/>
              <a:t>MADAv2 is a significant improvement over MADAv1 in terms of spatial resolution (1°x1°), temporal coverage (back 1,000+ years over most of the domain), higher quality </a:t>
            </a:r>
            <a:r>
              <a:rPr lang="en-US" sz="2000" b="0" dirty="0" err="1"/>
              <a:t>scPDSI</a:t>
            </a:r>
            <a:r>
              <a:rPr lang="en-US" sz="2000" b="0" dirty="0"/>
              <a:t> target field, and more tree-ring data.</a:t>
            </a:r>
          </a:p>
          <a:p>
            <a:pPr marL="285750" indent="-285750" algn="just">
              <a:spcBef>
                <a:spcPts val="600"/>
              </a:spcBef>
              <a:buFont typeface="Wingdings" charset="2"/>
              <a:buChar char="ü"/>
            </a:pPr>
            <a:r>
              <a:rPr lang="en-US" sz="2000" b="0" dirty="0"/>
              <a:t>EOF analysis indicates that MADAv2 has significant large-scale structure that is strongly coupled to SSTs in the tropical Pacific ENSO region, but seasonality </a:t>
            </a:r>
            <a:r>
              <a:rPr lang="en-US" sz="2000" b="0" dirty="0" smtClean="0"/>
              <a:t>of </a:t>
            </a:r>
            <a:r>
              <a:rPr lang="en-US" sz="2000" b="0" dirty="0"/>
              <a:t>SST forcing varies by region.</a:t>
            </a:r>
          </a:p>
          <a:p>
            <a:pPr marL="285750" indent="-285750" algn="just">
              <a:spcBef>
                <a:spcPts val="600"/>
              </a:spcBef>
              <a:buFont typeface="Wingdings" charset="2"/>
              <a:buChar char="ü"/>
            </a:pPr>
            <a:r>
              <a:rPr lang="en-US" sz="2000" b="0" dirty="0"/>
              <a:t>Evaluations of MADAv2 show that it matches previously reported droughts in MADAv1 and has significant skill when compared to regional patterns of rainfall over India and to historical droughts </a:t>
            </a:r>
            <a:r>
              <a:rPr lang="en-US" sz="2000" b="0" dirty="0" smtClean="0"/>
              <a:t>in </a:t>
            </a:r>
            <a:r>
              <a:rPr lang="en-US" sz="2000" b="0" dirty="0"/>
              <a:t>eastern China.</a:t>
            </a:r>
          </a:p>
          <a:p>
            <a:pPr marL="285750" indent="-285750" algn="just">
              <a:spcBef>
                <a:spcPts val="600"/>
              </a:spcBef>
              <a:buFont typeface="Wingdings" charset="2"/>
              <a:buChar char="ü"/>
            </a:pPr>
            <a:r>
              <a:rPr lang="en-US" sz="2000" b="0" dirty="0"/>
              <a:t>North-South variations in drought and wetness in MADAv2 over eastern China </a:t>
            </a:r>
            <a:r>
              <a:rPr lang="en-US" sz="2000" b="0" dirty="0" smtClean="0"/>
              <a:t>behave as </a:t>
            </a:r>
            <a:r>
              <a:rPr lang="en-US" sz="2000" b="0" dirty="0"/>
              <a:t>a </a:t>
            </a:r>
            <a:r>
              <a:rPr lang="en-US" sz="2000" b="0" dirty="0" smtClean="0"/>
              <a:t>dipole </a:t>
            </a:r>
            <a:r>
              <a:rPr lang="en-US" sz="2000" b="0" dirty="0"/>
              <a:t>that has been </a:t>
            </a:r>
            <a:r>
              <a:rPr lang="en-US" sz="2000" b="0" dirty="0" smtClean="0"/>
              <a:t>active since 500 CE. </a:t>
            </a:r>
            <a:r>
              <a:rPr lang="en-US" sz="2000" b="0" dirty="0"/>
              <a:t>The dipole appears to be driven by multi-decadal variability in the coupled climate system, perhaps related to North Pacific SSTs</a:t>
            </a:r>
            <a:r>
              <a:rPr lang="en-US" sz="2000" b="0" dirty="0" smtClean="0"/>
              <a:t>.</a:t>
            </a:r>
          </a:p>
          <a:p>
            <a:pPr marL="285750" indent="-285750" algn="just">
              <a:spcBef>
                <a:spcPts val="600"/>
              </a:spcBef>
              <a:buFont typeface="Wingdings" charset="2"/>
              <a:buChar char="ü"/>
            </a:pPr>
            <a:r>
              <a:rPr lang="en-US" sz="2000" b="0" dirty="0"/>
              <a:t>MADAv2 will be an official PAGES Asia2k product. It will be written up for publication sometime later this year, at which time it will be released to the public through NOAA NCDC </a:t>
            </a:r>
            <a:r>
              <a:rPr lang="en-US" sz="2000" b="0" dirty="0" err="1"/>
              <a:t>Paleo</a:t>
            </a:r>
            <a:r>
              <a:rPr lang="en-US" sz="2000" b="0" dirty="0" smtClean="0"/>
              <a:t>.</a:t>
            </a:r>
            <a:endParaRPr lang="en-US" sz="2000" b="0" dirty="0"/>
          </a:p>
        </p:txBody>
      </p:sp>
      <p:sp>
        <p:nvSpPr>
          <p:cNvPr id="2" name="TextBox 1"/>
          <p:cNvSpPr txBox="1"/>
          <p:nvPr/>
        </p:nvSpPr>
        <p:spPr>
          <a:xfrm>
            <a:off x="2559599" y="177224"/>
            <a:ext cx="3993601" cy="584776"/>
          </a:xfrm>
          <a:prstGeom prst="rect">
            <a:avLst/>
          </a:prstGeom>
          <a:noFill/>
        </p:spPr>
        <p:txBody>
          <a:bodyPr wrap="none" rtlCol="0">
            <a:spAutoFit/>
          </a:bodyPr>
          <a:lstStyle/>
          <a:p>
            <a:pPr algn="ctr"/>
            <a:r>
              <a:rPr lang="en-US" sz="3200" dirty="0"/>
              <a:t>Concluding Remarks</a:t>
            </a:r>
          </a:p>
        </p:txBody>
      </p:sp>
      <p:grpSp>
        <p:nvGrpSpPr>
          <p:cNvPr id="4" name="Group 3"/>
          <p:cNvGrpSpPr/>
          <p:nvPr/>
        </p:nvGrpSpPr>
        <p:grpSpPr>
          <a:xfrm>
            <a:off x="1872755" y="990600"/>
            <a:ext cx="5137645" cy="5203444"/>
            <a:chOff x="1872755" y="990600"/>
            <a:chExt cx="5137645" cy="5203444"/>
          </a:xfrm>
        </p:grpSpPr>
        <p:sp>
          <p:nvSpPr>
            <p:cNvPr id="5" name="TextBox 4"/>
            <p:cNvSpPr txBox="1"/>
            <p:nvPr/>
          </p:nvSpPr>
          <p:spPr>
            <a:xfrm>
              <a:off x="1872755" y="990600"/>
              <a:ext cx="5137645" cy="1754327"/>
            </a:xfrm>
            <a:prstGeom prst="rect">
              <a:avLst/>
            </a:prstGeom>
            <a:solidFill>
              <a:schemeClr val="bg1"/>
            </a:solidFill>
            <a:ln>
              <a:solidFill>
                <a:schemeClr val="tx1"/>
              </a:solidFill>
            </a:ln>
          </p:spPr>
          <p:txBody>
            <a:bodyPr wrap="none" rtlCol="0">
              <a:spAutoFit/>
            </a:bodyPr>
            <a:lstStyle/>
            <a:p>
              <a:pPr algn="ctr"/>
              <a:r>
                <a:rPr lang="en-US" dirty="0" smtClean="0"/>
                <a:t>Questions?</a:t>
              </a:r>
            </a:p>
            <a:p>
              <a:pPr algn="ctr"/>
              <a:r>
                <a:rPr lang="en-US" dirty="0" smtClean="0"/>
                <a:t>Please speak up. I am a</a:t>
              </a:r>
            </a:p>
            <a:p>
              <a:pPr algn="ctr"/>
              <a:r>
                <a:rPr lang="en-US" dirty="0"/>
                <a:t>l</a:t>
              </a:r>
              <a:r>
                <a:rPr lang="en-US" dirty="0" smtClean="0"/>
                <a:t>ittle hard of hearing.</a:t>
              </a:r>
              <a:endParaRPr lang="en-US" dirty="0"/>
            </a:p>
          </p:txBody>
        </p:sp>
        <p:pic>
          <p:nvPicPr>
            <p:cNvPr id="6" name="Picture 5" descr="bigger-ear-horn.gif"/>
            <p:cNvPicPr>
              <a:picLocks noChangeAspect="1"/>
            </p:cNvPicPr>
            <p:nvPr/>
          </p:nvPicPr>
          <p:blipFill rotWithShape="1">
            <a:blip r:embed="rId2">
              <a:extLst>
                <a:ext uri="{28A0092B-C50C-407E-A947-70E740481C1C}">
                  <a14:useLocalDpi xmlns:a14="http://schemas.microsoft.com/office/drawing/2010/main" val="0"/>
                </a:ext>
              </a:extLst>
            </a:blip>
            <a:srcRect b="5903"/>
            <a:stretch/>
          </p:blipFill>
          <p:spPr>
            <a:xfrm>
              <a:off x="2473622" y="2752344"/>
              <a:ext cx="3913774" cy="3441700"/>
            </a:xfrm>
            <a:prstGeom prst="rect">
              <a:avLst/>
            </a:prstGeom>
            <a:ln>
              <a:solidFill>
                <a:schemeClr val="tx1"/>
              </a:solidFill>
            </a:ln>
          </p:spPr>
        </p:pic>
      </p:grpSp>
    </p:spTree>
    <p:extLst>
      <p:ext uri="{BB962C8B-B14F-4D97-AF65-F5344CB8AC3E}">
        <p14:creationId xmlns:p14="http://schemas.microsoft.com/office/powerpoint/2010/main" val="185340075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2868" name="Rectangle 4"/>
          <p:cNvSpPr>
            <a:spLocks noGrp="1" noChangeArrowheads="1"/>
          </p:cNvSpPr>
          <p:nvPr>
            <p:ph type="body" idx="1"/>
          </p:nvPr>
        </p:nvSpPr>
        <p:spPr>
          <a:xfrm>
            <a:off x="533400" y="990600"/>
            <a:ext cx="7772400" cy="4876800"/>
          </a:xfrm>
        </p:spPr>
        <p:txBody>
          <a:bodyPr/>
          <a:lstStyle/>
          <a:p>
            <a:pPr algn="just" eaLnBrk="1" hangingPunct="1">
              <a:spcBef>
                <a:spcPct val="50000"/>
              </a:spcBef>
              <a:defRPr/>
            </a:pPr>
            <a:r>
              <a:rPr lang="en-US" sz="2000" b="0" dirty="0" smtClean="0">
                <a:latin typeface="Helvetica" charset="0"/>
                <a:cs typeface="+mn-cs"/>
              </a:rPr>
              <a:t>Large-scale forcing of Asian monsoon climate by explosive volcanism was identified; climate model deficiencies revealed.</a:t>
            </a:r>
          </a:p>
        </p:txBody>
      </p:sp>
      <p:sp>
        <p:nvSpPr>
          <p:cNvPr id="2" name="TextBox 1"/>
          <p:cNvSpPr txBox="1"/>
          <p:nvPr/>
        </p:nvSpPr>
        <p:spPr>
          <a:xfrm>
            <a:off x="3571484" y="304800"/>
            <a:ext cx="1997737" cy="646331"/>
          </a:xfrm>
          <a:prstGeom prst="rect">
            <a:avLst/>
          </a:prstGeom>
          <a:noFill/>
        </p:spPr>
        <p:txBody>
          <a:bodyPr wrap="none" rtlCol="0">
            <a:spAutoFit/>
          </a:bodyPr>
          <a:lstStyle/>
          <a:p>
            <a:pPr algn="ctr"/>
            <a:r>
              <a:rPr lang="en-US" dirty="0" smtClean="0"/>
              <a:t>MADAv1</a:t>
            </a:r>
            <a:endParaRPr lang="en-US" dirty="0"/>
          </a:p>
        </p:txBody>
      </p:sp>
      <p:pic>
        <p:nvPicPr>
          <p:cNvPr id="8" name="Picture 7" descr="Cook_Asia2k_PPR_talk.pdf"/>
          <p:cNvPicPr>
            <a:picLocks noChangeAspect="1"/>
          </p:cNvPicPr>
          <p:nvPr/>
        </p:nvPicPr>
        <p:blipFill rotWithShape="1">
          <a:blip r:embed="rId2">
            <a:extLst>
              <a:ext uri="{28A0092B-C50C-407E-A947-70E740481C1C}">
                <a14:useLocalDpi xmlns:a14="http://schemas.microsoft.com/office/drawing/2010/main" val="0"/>
              </a:ext>
            </a:extLst>
          </a:blip>
          <a:srcRect l="7918" t="14074" r="7941" b="12222"/>
          <a:stretch/>
        </p:blipFill>
        <p:spPr>
          <a:xfrm>
            <a:off x="1464649" y="2130623"/>
            <a:ext cx="6079151" cy="4114800"/>
          </a:xfrm>
          <a:prstGeom prst="rect">
            <a:avLst/>
          </a:prstGeom>
        </p:spPr>
      </p:pic>
      <p:sp>
        <p:nvSpPr>
          <p:cNvPr id="59" name="TextBox 58"/>
          <p:cNvSpPr txBox="1"/>
          <p:nvPr/>
        </p:nvSpPr>
        <p:spPr>
          <a:xfrm>
            <a:off x="3357440" y="6245423"/>
            <a:ext cx="2509960" cy="307777"/>
          </a:xfrm>
          <a:prstGeom prst="rect">
            <a:avLst/>
          </a:prstGeom>
          <a:noFill/>
        </p:spPr>
        <p:txBody>
          <a:bodyPr wrap="none" rtlCol="0">
            <a:spAutoFit/>
          </a:bodyPr>
          <a:lstStyle/>
          <a:p>
            <a:pPr algn="ctr"/>
            <a:r>
              <a:rPr lang="en-US" sz="1400" dirty="0" err="1" smtClean="0">
                <a:solidFill>
                  <a:schemeClr val="tx1"/>
                </a:solidFill>
              </a:rPr>
              <a:t>Anchukaitis</a:t>
            </a:r>
            <a:r>
              <a:rPr lang="en-US" sz="1400" dirty="0" smtClean="0">
                <a:solidFill>
                  <a:schemeClr val="tx1"/>
                </a:solidFill>
              </a:rPr>
              <a:t> et al. 2010. GRL.</a:t>
            </a:r>
            <a:endParaRPr lang="en-US" sz="1400" dirty="0">
              <a:solidFill>
                <a:schemeClr val="tx1"/>
              </a:solidFill>
            </a:endParaRPr>
          </a:p>
        </p:txBody>
      </p:sp>
      <p:sp>
        <p:nvSpPr>
          <p:cNvPr id="60" name="TextBox 59"/>
          <p:cNvSpPr txBox="1"/>
          <p:nvPr/>
        </p:nvSpPr>
        <p:spPr>
          <a:xfrm>
            <a:off x="2871954" y="1828800"/>
            <a:ext cx="3480941" cy="338554"/>
          </a:xfrm>
          <a:prstGeom prst="rect">
            <a:avLst/>
          </a:prstGeom>
          <a:noFill/>
        </p:spPr>
        <p:txBody>
          <a:bodyPr wrap="none" rtlCol="0">
            <a:spAutoFit/>
          </a:bodyPr>
          <a:lstStyle/>
          <a:p>
            <a:pPr algn="ctr"/>
            <a:r>
              <a:rPr lang="en-US" sz="1600" dirty="0" smtClean="0">
                <a:solidFill>
                  <a:schemeClr val="tx1"/>
                </a:solidFill>
              </a:rPr>
              <a:t>Superposed Epoch Analysis Results</a:t>
            </a:r>
            <a:endParaRPr lang="en-US" sz="1600" dirty="0">
              <a:solidFill>
                <a:schemeClr val="tx1"/>
              </a:solidFill>
            </a:endParaRPr>
          </a:p>
        </p:txBody>
      </p:sp>
    </p:spTree>
    <p:extLst>
      <p:ext uri="{BB962C8B-B14F-4D97-AF65-F5344CB8AC3E}">
        <p14:creationId xmlns:p14="http://schemas.microsoft.com/office/powerpoint/2010/main" val="410602849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2868" name="Rectangle 4"/>
          <p:cNvSpPr>
            <a:spLocks noGrp="1" noChangeArrowheads="1"/>
          </p:cNvSpPr>
          <p:nvPr>
            <p:ph type="body" idx="1"/>
          </p:nvPr>
        </p:nvSpPr>
        <p:spPr>
          <a:xfrm>
            <a:off x="533400" y="990600"/>
            <a:ext cx="7772400" cy="4876800"/>
          </a:xfrm>
        </p:spPr>
        <p:txBody>
          <a:bodyPr/>
          <a:lstStyle/>
          <a:p>
            <a:pPr algn="just" eaLnBrk="1" hangingPunct="1">
              <a:spcBef>
                <a:spcPct val="50000"/>
              </a:spcBef>
              <a:defRPr/>
            </a:pPr>
            <a:r>
              <a:rPr lang="en-US" sz="2000" b="0" dirty="0" smtClean="0">
                <a:latin typeface="Helvetica" charset="0"/>
                <a:cs typeface="+mn-cs"/>
              </a:rPr>
              <a:t>Trans-Pacific basin ocean-atmosphere </a:t>
            </a:r>
            <a:r>
              <a:rPr lang="en-US" sz="2000" b="0" dirty="0" err="1" smtClean="0">
                <a:latin typeface="Helvetica" charset="0"/>
                <a:cs typeface="+mn-cs"/>
              </a:rPr>
              <a:t>teleconnections</a:t>
            </a:r>
            <a:r>
              <a:rPr lang="en-US" sz="2000" b="0" dirty="0" smtClean="0">
                <a:latin typeface="Helvetica" charset="0"/>
                <a:cs typeface="+mn-cs"/>
              </a:rPr>
              <a:t> between continents due to ENSO were revealed in two known El </a:t>
            </a:r>
            <a:r>
              <a:rPr lang="en-US" sz="2000" b="0" dirty="0" err="1" smtClean="0">
                <a:latin typeface="Helvetica" charset="0"/>
                <a:cs typeface="+mn-cs"/>
              </a:rPr>
              <a:t>Niños</a:t>
            </a:r>
            <a:r>
              <a:rPr lang="en-US" sz="2000" b="0" dirty="0" smtClean="0">
                <a:latin typeface="Helvetica" charset="0"/>
                <a:cs typeface="+mn-cs"/>
              </a:rPr>
              <a:t>.</a:t>
            </a:r>
          </a:p>
        </p:txBody>
      </p:sp>
      <p:sp>
        <p:nvSpPr>
          <p:cNvPr id="2" name="TextBox 1"/>
          <p:cNvSpPr txBox="1"/>
          <p:nvPr/>
        </p:nvSpPr>
        <p:spPr>
          <a:xfrm>
            <a:off x="3571484" y="304800"/>
            <a:ext cx="1997737" cy="646331"/>
          </a:xfrm>
          <a:prstGeom prst="rect">
            <a:avLst/>
          </a:prstGeom>
          <a:noFill/>
        </p:spPr>
        <p:txBody>
          <a:bodyPr wrap="none" rtlCol="0">
            <a:spAutoFit/>
          </a:bodyPr>
          <a:lstStyle/>
          <a:p>
            <a:pPr algn="ctr"/>
            <a:r>
              <a:rPr lang="en-US" dirty="0" smtClean="0"/>
              <a:t>MADAv1</a:t>
            </a:r>
            <a:endParaRPr lang="en-US" dirty="0"/>
          </a:p>
        </p:txBody>
      </p:sp>
      <p:sp>
        <p:nvSpPr>
          <p:cNvPr id="59" name="TextBox 58"/>
          <p:cNvSpPr txBox="1"/>
          <p:nvPr/>
        </p:nvSpPr>
        <p:spPr>
          <a:xfrm>
            <a:off x="3472155" y="6245423"/>
            <a:ext cx="2280542" cy="307777"/>
          </a:xfrm>
          <a:prstGeom prst="rect">
            <a:avLst/>
          </a:prstGeom>
          <a:noFill/>
        </p:spPr>
        <p:txBody>
          <a:bodyPr wrap="none" rtlCol="0">
            <a:spAutoFit/>
          </a:bodyPr>
          <a:lstStyle/>
          <a:p>
            <a:pPr algn="ctr"/>
            <a:r>
              <a:rPr lang="en-US" sz="1400" dirty="0" smtClean="0">
                <a:solidFill>
                  <a:schemeClr val="tx1"/>
                </a:solidFill>
              </a:rPr>
              <a:t>Cook et al. 2010. Science</a:t>
            </a:r>
            <a:endParaRPr lang="en-US" sz="1400" dirty="0">
              <a:solidFill>
                <a:schemeClr val="tx1"/>
              </a:solidFill>
            </a:endParaRPr>
          </a:p>
        </p:txBody>
      </p:sp>
      <p:pic>
        <p:nvPicPr>
          <p:cNvPr id="13" name="Picture 2" descr="fig4.2panel.newRGB.tiff                                        0048C0A6&#10;Huon Contents                  C10FC1A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5920" y="1828800"/>
            <a:ext cx="567055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426039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19200" y="1981200"/>
            <a:ext cx="6629400" cy="1754327"/>
          </a:xfrm>
          <a:prstGeom prst="rect">
            <a:avLst/>
          </a:prstGeom>
          <a:noFill/>
        </p:spPr>
        <p:txBody>
          <a:bodyPr wrap="square" rtlCol="0">
            <a:spAutoFit/>
          </a:bodyPr>
          <a:lstStyle/>
          <a:p>
            <a:pPr algn="ctr"/>
            <a:r>
              <a:rPr lang="en-US" dirty="0" smtClean="0"/>
              <a:t>Now on to the Monsoon Asia Drought Atlas, version 2 (MADAv2)</a:t>
            </a:r>
          </a:p>
        </p:txBody>
      </p:sp>
    </p:spTree>
    <p:extLst>
      <p:ext uri="{BB962C8B-B14F-4D97-AF65-F5344CB8AC3E}">
        <p14:creationId xmlns:p14="http://schemas.microsoft.com/office/powerpoint/2010/main" val="18794014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2868" name="Rectangle 4"/>
          <p:cNvSpPr>
            <a:spLocks noGrp="1" noChangeArrowheads="1"/>
          </p:cNvSpPr>
          <p:nvPr>
            <p:ph type="body" idx="1"/>
          </p:nvPr>
        </p:nvSpPr>
        <p:spPr>
          <a:xfrm>
            <a:off x="381000" y="1103531"/>
            <a:ext cx="8153400" cy="5373469"/>
          </a:xfrm>
        </p:spPr>
        <p:txBody>
          <a:bodyPr/>
          <a:lstStyle/>
          <a:p>
            <a:pPr algn="just" eaLnBrk="1" hangingPunct="1">
              <a:spcBef>
                <a:spcPts val="900"/>
              </a:spcBef>
              <a:defRPr/>
            </a:pPr>
            <a:r>
              <a:rPr lang="en-US" sz="2200" b="0" dirty="0" smtClean="0">
                <a:latin typeface="Helvetica" charset="0"/>
                <a:cs typeface="+mn-cs"/>
              </a:rPr>
              <a:t>The Asian monsoon metric reconstructed: the monsoon season (JJA) self-calibrating Palmer Drought Severity Index (</a:t>
            </a:r>
            <a:r>
              <a:rPr lang="en-US" sz="2200" b="0" dirty="0" err="1" smtClean="0">
                <a:latin typeface="Helvetica" charset="0"/>
                <a:cs typeface="+mn-cs"/>
              </a:rPr>
              <a:t>scPDSI</a:t>
            </a:r>
            <a:r>
              <a:rPr lang="en-US" sz="2200" b="0" dirty="0" smtClean="0">
                <a:latin typeface="Helvetica" charset="0"/>
                <a:cs typeface="+mn-cs"/>
              </a:rPr>
              <a:t>);</a:t>
            </a:r>
          </a:p>
          <a:p>
            <a:pPr algn="just" eaLnBrk="1" hangingPunct="1">
              <a:spcBef>
                <a:spcPts val="900"/>
              </a:spcBef>
              <a:defRPr/>
            </a:pPr>
            <a:r>
              <a:rPr lang="en-US" sz="2200" b="0" dirty="0" err="1" smtClean="0">
                <a:latin typeface="Helvetica" charset="0"/>
                <a:cs typeface="+mn-cs"/>
              </a:rPr>
              <a:t>scPDSI</a:t>
            </a:r>
            <a:r>
              <a:rPr lang="en-US" sz="2200" b="0" dirty="0" smtClean="0">
                <a:latin typeface="Helvetica" charset="0"/>
                <a:cs typeface="+mn-cs"/>
              </a:rPr>
              <a:t> data source: </a:t>
            </a:r>
            <a:r>
              <a:rPr lang="en-US" sz="2200" b="0" dirty="0" smtClean="0"/>
              <a:t>van </a:t>
            </a:r>
            <a:r>
              <a:rPr lang="en-US" sz="2200" b="0" dirty="0"/>
              <a:t>der </a:t>
            </a:r>
            <a:r>
              <a:rPr lang="en-US" sz="2200" b="0" dirty="0" err="1"/>
              <a:t>Schrier</a:t>
            </a:r>
            <a:r>
              <a:rPr lang="en-US" sz="2200" b="0" dirty="0"/>
              <a:t>, G., </a:t>
            </a:r>
            <a:r>
              <a:rPr lang="en-US" sz="2200" b="0" dirty="0" smtClean="0"/>
              <a:t>et al. 2013. </a:t>
            </a:r>
            <a:r>
              <a:rPr lang="en-US" sz="2200" b="0" dirty="0"/>
              <a:t>A </a:t>
            </a:r>
            <a:r>
              <a:rPr lang="en-US" sz="2200" b="0" dirty="0" err="1"/>
              <a:t>scPDSI</a:t>
            </a:r>
            <a:r>
              <a:rPr lang="en-US" sz="2200" b="0" dirty="0"/>
              <a:t>-based global data set of dry and wet spells for 1901–</a:t>
            </a:r>
            <a:r>
              <a:rPr lang="en-US" sz="2200" b="0" dirty="0" smtClean="0"/>
              <a:t>2009. </a:t>
            </a:r>
            <a:r>
              <a:rPr lang="en-US" sz="2200" b="0" i="1" dirty="0" smtClean="0"/>
              <a:t>JGR Atmospheres </a:t>
            </a:r>
            <a:r>
              <a:rPr lang="en-US" sz="2200" b="0" dirty="0" smtClean="0"/>
              <a:t>118:4025</a:t>
            </a:r>
            <a:r>
              <a:rPr lang="en-US" sz="2200" b="0" dirty="0"/>
              <a:t>–</a:t>
            </a:r>
            <a:r>
              <a:rPr lang="en-US" sz="2200" b="0" dirty="0" smtClean="0"/>
              <a:t>4048. [updated to 2012]</a:t>
            </a:r>
            <a:endParaRPr lang="en-US" sz="2200" b="0" dirty="0" smtClean="0">
              <a:latin typeface="Helvetica" charset="0"/>
              <a:cs typeface="+mn-cs"/>
            </a:endParaRPr>
          </a:p>
          <a:p>
            <a:pPr algn="just" eaLnBrk="1" hangingPunct="1">
              <a:spcBef>
                <a:spcPts val="900"/>
              </a:spcBef>
              <a:defRPr/>
            </a:pPr>
            <a:r>
              <a:rPr lang="en-US" sz="2200" b="0" dirty="0" smtClean="0">
                <a:latin typeface="Helvetica" charset="0"/>
                <a:cs typeface="+mn-cs"/>
              </a:rPr>
              <a:t>The target field: June-July-August (JJA) average </a:t>
            </a:r>
            <a:r>
              <a:rPr lang="en-US" sz="2200" b="0" dirty="0" err="1" smtClean="0">
                <a:latin typeface="Helvetica" charset="0"/>
                <a:cs typeface="+mn-cs"/>
              </a:rPr>
              <a:t>scPDSI</a:t>
            </a:r>
            <a:r>
              <a:rPr lang="en-US" sz="2200" b="0" dirty="0" smtClean="0">
                <a:latin typeface="Helvetica" charset="0"/>
                <a:cs typeface="+mn-cs"/>
              </a:rPr>
              <a:t> on a 2732 point 1.0° x 1.0° grid; &gt;5x the resolution of MADAv1</a:t>
            </a:r>
          </a:p>
          <a:p>
            <a:pPr algn="just" eaLnBrk="1" hangingPunct="1">
              <a:spcBef>
                <a:spcPts val="900"/>
              </a:spcBef>
              <a:defRPr/>
            </a:pPr>
            <a:r>
              <a:rPr lang="en-US" sz="2200" b="0" dirty="0">
                <a:latin typeface="Helvetica" charset="0"/>
                <a:cs typeface="+mn-cs"/>
              </a:rPr>
              <a:t>P</a:t>
            </a:r>
            <a:r>
              <a:rPr lang="en-US" sz="2200" b="0" dirty="0" smtClean="0">
                <a:latin typeface="Helvetica" charset="0"/>
                <a:cs typeface="+mn-cs"/>
              </a:rPr>
              <a:t>roxy data set: 444 tree-ring chronologies</a:t>
            </a:r>
            <a:r>
              <a:rPr lang="en-US" sz="2200" b="0" dirty="0">
                <a:latin typeface="Helvetica" charset="0"/>
              </a:rPr>
              <a:t> – </a:t>
            </a:r>
            <a:r>
              <a:rPr lang="en-US" sz="2200" b="0" dirty="0" smtClean="0">
                <a:latin typeface="Helvetica" charset="0"/>
                <a:cs typeface="+mn-cs"/>
              </a:rPr>
              <a:t>327 from MADAv1 and most others from PAGES Asia2k project;</a:t>
            </a:r>
          </a:p>
          <a:p>
            <a:pPr algn="just" eaLnBrk="1" hangingPunct="1">
              <a:spcBef>
                <a:spcPts val="900"/>
              </a:spcBef>
              <a:defRPr/>
            </a:pPr>
            <a:r>
              <a:rPr lang="en-US" sz="2200" b="0" dirty="0" smtClean="0">
                <a:latin typeface="Helvetica" charset="0"/>
                <a:cs typeface="+mn-cs"/>
              </a:rPr>
              <a:t>The method of reconstruction: Ensemble Point-by-Point Regression (EPPR) – a total of 32 ensemble members.</a:t>
            </a:r>
          </a:p>
          <a:p>
            <a:pPr algn="just" eaLnBrk="1" hangingPunct="1">
              <a:spcBef>
                <a:spcPts val="900"/>
              </a:spcBef>
              <a:defRPr/>
            </a:pPr>
            <a:r>
              <a:rPr lang="en-US" sz="2200" b="0" dirty="0" smtClean="0">
                <a:latin typeface="Helvetica" charset="0"/>
                <a:cs typeface="+mn-cs"/>
              </a:rPr>
              <a:t>Calibration period: 1951-1989, Validation period: 1920-1950.</a:t>
            </a:r>
          </a:p>
        </p:txBody>
      </p:sp>
      <p:sp>
        <p:nvSpPr>
          <p:cNvPr id="2" name="TextBox 1"/>
          <p:cNvSpPr txBox="1"/>
          <p:nvPr/>
        </p:nvSpPr>
        <p:spPr>
          <a:xfrm>
            <a:off x="3505200" y="417731"/>
            <a:ext cx="1997737" cy="646331"/>
          </a:xfrm>
          <a:prstGeom prst="rect">
            <a:avLst/>
          </a:prstGeom>
          <a:noFill/>
        </p:spPr>
        <p:txBody>
          <a:bodyPr wrap="none" rtlCol="0">
            <a:spAutoFit/>
          </a:bodyPr>
          <a:lstStyle/>
          <a:p>
            <a:pPr algn="ctr"/>
            <a:r>
              <a:rPr lang="en-US" dirty="0" smtClean="0"/>
              <a:t>MADAv2</a:t>
            </a:r>
            <a:endParaRPr lang="en-US" dirty="0"/>
          </a:p>
        </p:txBody>
      </p:sp>
    </p:spTree>
    <p:extLst>
      <p:ext uri="{BB962C8B-B14F-4D97-AF65-F5344CB8AC3E}">
        <p14:creationId xmlns:p14="http://schemas.microsoft.com/office/powerpoint/2010/main" val="32939815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286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286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286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286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286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286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868"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214" t="7407" r="8488" b="3333"/>
          <a:stretch/>
        </p:blipFill>
        <p:spPr>
          <a:xfrm>
            <a:off x="419099" y="660400"/>
            <a:ext cx="7683501" cy="6121400"/>
          </a:xfrm>
          <a:prstGeom prst="rect">
            <a:avLst/>
          </a:prstGeom>
        </p:spPr>
      </p:pic>
      <p:sp>
        <p:nvSpPr>
          <p:cNvPr id="3" name="TextBox 2"/>
          <p:cNvSpPr txBox="1"/>
          <p:nvPr/>
        </p:nvSpPr>
        <p:spPr>
          <a:xfrm>
            <a:off x="1429756" y="201198"/>
            <a:ext cx="6418844" cy="461665"/>
          </a:xfrm>
          <a:prstGeom prst="rect">
            <a:avLst/>
          </a:prstGeom>
          <a:noFill/>
        </p:spPr>
        <p:txBody>
          <a:bodyPr wrap="none" rtlCol="0">
            <a:spAutoFit/>
          </a:bodyPr>
          <a:lstStyle/>
          <a:p>
            <a:pPr algn="ctr"/>
            <a:r>
              <a:rPr lang="en-US" sz="2400" dirty="0" smtClean="0">
                <a:solidFill>
                  <a:srgbClr val="800000"/>
                </a:solidFill>
              </a:rPr>
              <a:t>A New Monsoon Asia Drought Atlas: MADAv2</a:t>
            </a:r>
            <a:endParaRPr lang="en-US" sz="2400" dirty="0">
              <a:solidFill>
                <a:srgbClr val="800000"/>
              </a:solidFill>
            </a:endParaRPr>
          </a:p>
        </p:txBody>
      </p:sp>
    </p:spTree>
    <p:extLst>
      <p:ext uri="{BB962C8B-B14F-4D97-AF65-F5344CB8AC3E}">
        <p14:creationId xmlns:p14="http://schemas.microsoft.com/office/powerpoint/2010/main" val="367129959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Slide_Background">
  <a:themeElements>
    <a:clrScheme name="Slide_Background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lide_Backgroun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3600" b="0" i="0" u="none" strike="noStrike" cap="none" normalizeH="0" baseline="0">
            <a:ln>
              <a:noFill/>
            </a:ln>
            <a:solidFill>
              <a:srgbClr val="FF0000"/>
            </a:solidFill>
            <a:effectLst/>
            <a:latin typeface="Arial" pitchFamily="-10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3600" b="0" i="0" u="none" strike="noStrike" cap="none" normalizeH="0" baseline="0">
            <a:ln>
              <a:noFill/>
            </a:ln>
            <a:solidFill>
              <a:srgbClr val="FF0000"/>
            </a:solidFill>
            <a:effectLst/>
            <a:latin typeface="Arial" pitchFamily="-106" charset="0"/>
          </a:defRPr>
        </a:defPPr>
      </a:lstStyle>
    </a:lnDef>
  </a:objectDefaults>
  <a:extraClrSchemeLst>
    <a:extraClrScheme>
      <a:clrScheme name="Slide_Background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lide_Background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lide_Background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lide_Background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lide_Background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lide_Background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lide_Background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Slide_Background</Template>
  <TotalTime>36531</TotalTime>
  <Words>2546</Words>
  <Application>Microsoft Macintosh PowerPoint</Application>
  <PresentationFormat>On-screen Show (4:3)</PresentationFormat>
  <Paragraphs>277</Paragraphs>
  <Slides>41</Slides>
  <Notes>0</Notes>
  <HiddenSlides>0</HiddenSlides>
  <MMClips>0</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Slide_Background</vt:lpstr>
      <vt:lpstr>Asian Monsoon Variability over the Past Millennium Reconstructed from Long Tree-Ring Records: the Monsoon Asia Drought Atlas, version 2 (MADAv2)</vt:lpstr>
      <vt:lpstr>Reconstructing Asian Monsoon Climate Dynamics:  Monsoon Asia Drought Atlas (MADAv1)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Bilateral Collaboration in Climate Data Homogenization </dc:title>
  <cp:lastModifiedBy>Edward Cook</cp:lastModifiedBy>
  <cp:revision>2096</cp:revision>
  <cp:lastPrinted>2015-05-19T13:09:35Z</cp:lastPrinted>
  <dcterms:created xsi:type="dcterms:W3CDTF">2009-06-08T11:10:13Z</dcterms:created>
  <dcterms:modified xsi:type="dcterms:W3CDTF">2015-06-14T07:07:20Z</dcterms:modified>
</cp:coreProperties>
</file>