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666" r:id="rId2"/>
    <p:sldId id="1113" r:id="rId3"/>
    <p:sldId id="1111" r:id="rId4"/>
    <p:sldId id="1092" r:id="rId5"/>
    <p:sldId id="1125" r:id="rId6"/>
    <p:sldId id="1121" r:id="rId7"/>
    <p:sldId id="1122" r:id="rId8"/>
    <p:sldId id="1123" r:id="rId9"/>
    <p:sldId id="1124" r:id="rId10"/>
    <p:sldId id="1062" r:id="rId11"/>
    <p:sldId id="1097" r:id="rId12"/>
    <p:sldId id="1101" r:id="rId13"/>
    <p:sldId id="1081" r:id="rId14"/>
    <p:sldId id="990" r:id="rId15"/>
    <p:sldId id="1087" r:id="rId16"/>
    <p:sldId id="1096" r:id="rId17"/>
    <p:sldId id="1094" r:id="rId18"/>
    <p:sldId id="1095" r:id="rId19"/>
    <p:sldId id="1011" r:id="rId20"/>
    <p:sldId id="1089" r:id="rId21"/>
    <p:sldId id="1091" r:id="rId22"/>
    <p:sldId id="1090" r:id="rId23"/>
    <p:sldId id="1039" r:id="rId24"/>
    <p:sldId id="1085" r:id="rId25"/>
    <p:sldId id="1103" r:id="rId26"/>
    <p:sldId id="1102" r:id="rId27"/>
    <p:sldId id="1116" r:id="rId28"/>
    <p:sldId id="1084" r:id="rId29"/>
    <p:sldId id="1082" r:id="rId30"/>
    <p:sldId id="1093" r:id="rId31"/>
    <p:sldId id="1088" r:id="rId32"/>
    <p:sldId id="1072" r:id="rId33"/>
    <p:sldId id="1077" r:id="rId34"/>
    <p:sldId id="1114" r:id="rId35"/>
    <p:sldId id="1120" r:id="rId36"/>
    <p:sldId id="1118" r:id="rId37"/>
    <p:sldId id="1119" r:id="rId38"/>
  </p:sldIdLst>
  <p:sldSz cx="9144000" cy="6858000" type="letter"/>
  <p:notesSz cx="6858000" cy="9144000"/>
  <p:defaultTextStyle>
    <a:defPPr>
      <a:defRPr lang="en-US"/>
    </a:defPPr>
    <a:lvl1pPr algn="ctr" rtl="0" eaLnBrk="0" fontAlgn="base" hangingPunct="0">
      <a:spcBef>
        <a:spcPct val="0"/>
      </a:spcBef>
      <a:spcAft>
        <a:spcPct val="0"/>
      </a:spcAft>
      <a:defRPr sz="2400" b="1" kern="1200">
        <a:solidFill>
          <a:schemeClr val="bg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bg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bg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bg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FF3300"/>
    <a:srgbClr val="6666FF"/>
    <a:srgbClr val="800000"/>
    <a:srgbClr val="A50021"/>
    <a:srgbClr val="00FFFF"/>
    <a:srgbClr val="66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30" d="100"/>
          <a:sy n="130" d="100"/>
        </p:scale>
        <p:origin x="-112"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77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200" b="0" smtClean="0">
                <a:solidFill>
                  <a:schemeClr val="tx1"/>
                </a:solidFill>
                <a:latin typeface="Times New Roman" charset="0"/>
                <a:cs typeface="+mn-cs"/>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solidFill>
                  <a:schemeClr val="tx1"/>
                </a:solidFill>
                <a:latin typeface="Times New Roman" charset="0"/>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Times New Roman" charset="0"/>
                <a:cs typeface="+mn-cs"/>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Times New Roman" charset="0"/>
                <a:cs typeface="+mn-cs"/>
              </a:defRPr>
            </a:lvl1pPr>
          </a:lstStyle>
          <a:p>
            <a:pPr>
              <a:defRPr/>
            </a:pPr>
            <a:fld id="{A53B44B8-5222-A94D-8607-4DB63C63403B}" type="slidenum">
              <a:rPr lang="en-US"/>
              <a:pPr>
                <a:defRPr/>
              </a:pPr>
              <a:t>‹#›</a:t>
            </a:fld>
            <a:endParaRPr lang="en-US"/>
          </a:p>
        </p:txBody>
      </p:sp>
    </p:spTree>
    <p:extLst>
      <p:ext uri="{BB962C8B-B14F-4D97-AF65-F5344CB8AC3E}">
        <p14:creationId xmlns:p14="http://schemas.microsoft.com/office/powerpoint/2010/main" val="1841571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772DD0-90B1-1643-8B81-D0A0A6DAB4F9}" type="slidenum">
              <a:rPr lang="en-US"/>
              <a:pPr>
                <a:defRPr/>
              </a:pPr>
              <a:t>1</a:t>
            </a:fld>
            <a:endParaRPr lang="en-US"/>
          </a:p>
        </p:txBody>
      </p:sp>
      <p:sp>
        <p:nvSpPr>
          <p:cNvPr id="985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509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1CD5D3-9986-744D-84BF-A3A6DB65BDFE}" type="slidenum">
              <a:rPr lang="en-US"/>
              <a:pPr>
                <a:defRPr/>
              </a:pPr>
              <a:t>10</a:t>
            </a:fld>
            <a:endParaRPr lang="en-US"/>
          </a:p>
        </p:txBody>
      </p:sp>
      <p:sp>
        <p:nvSpPr>
          <p:cNvPr id="986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611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4C6437-BBAC-F14E-9180-9E78480667B3}" type="slidenum">
              <a:rPr lang="en-US"/>
              <a:pPr>
                <a:defRPr/>
              </a:pPr>
              <a:t>11</a:t>
            </a:fld>
            <a:endParaRPr lang="en-US"/>
          </a:p>
        </p:txBody>
      </p:sp>
      <p:sp>
        <p:nvSpPr>
          <p:cNvPr id="1085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85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4244AD-C2D2-3D42-8D3A-87945309E7EB}" type="slidenum">
              <a:rPr lang="en-US"/>
              <a:pPr>
                <a:defRPr/>
              </a:pPr>
              <a:t>12</a:t>
            </a:fld>
            <a:endParaRPr lang="en-US"/>
          </a:p>
        </p:txBody>
      </p:sp>
      <p:sp>
        <p:nvSpPr>
          <p:cNvPr id="1093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3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2E113E-D757-C34B-8AB2-254DEA7984AA}" type="slidenum">
              <a:rPr lang="en-US"/>
              <a:pPr>
                <a:defRPr/>
              </a:pPr>
              <a:t>13</a:t>
            </a:fld>
            <a:endParaRPr lang="en-US"/>
          </a:p>
        </p:txBody>
      </p:sp>
      <p:sp>
        <p:nvSpPr>
          <p:cNvPr id="105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06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22DF5F-6B25-6049-ADB5-132BB479D73C}" type="slidenum">
              <a:rPr lang="en-US"/>
              <a:pPr>
                <a:defRPr/>
              </a:pPr>
              <a:t>14</a:t>
            </a:fld>
            <a:endParaRPr lang="en-US"/>
          </a:p>
        </p:txBody>
      </p:sp>
      <p:sp>
        <p:nvSpPr>
          <p:cNvPr id="99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123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9B6C26-3A33-9F47-94A2-A07FF0A73F2E}" type="slidenum">
              <a:rPr lang="en-US"/>
              <a:pPr>
                <a:defRPr/>
              </a:pPr>
              <a:t>15</a:t>
            </a:fld>
            <a:endParaRPr lang="en-US"/>
          </a:p>
        </p:txBody>
      </p:sp>
      <p:sp>
        <p:nvSpPr>
          <p:cNvPr id="1062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291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240FF9-CD89-914E-AD2C-53111C00AC91}" type="slidenum">
              <a:rPr lang="en-US"/>
              <a:pPr>
                <a:defRPr/>
              </a:pPr>
              <a:t>16</a:t>
            </a:fld>
            <a:endParaRPr lang="en-US"/>
          </a:p>
        </p:txBody>
      </p:sp>
      <p:sp>
        <p:nvSpPr>
          <p:cNvPr id="1083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33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DD4F9C-007D-734F-B3BE-7B38B13EE52C}" type="slidenum">
              <a:rPr lang="en-US"/>
              <a:pPr>
                <a:defRPr/>
              </a:pPr>
              <a:t>17</a:t>
            </a:fld>
            <a:endParaRPr lang="en-US"/>
          </a:p>
        </p:txBody>
      </p:sp>
      <p:sp>
        <p:nvSpPr>
          <p:cNvPr id="1079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7929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3F600E-C146-C54D-BE97-7D4D0116C724}" type="slidenum">
              <a:rPr lang="en-US"/>
              <a:pPr>
                <a:defRPr/>
              </a:pPr>
              <a:t>18</a:t>
            </a:fld>
            <a:endParaRPr lang="en-US"/>
          </a:p>
        </p:txBody>
      </p:sp>
      <p:sp>
        <p:nvSpPr>
          <p:cNvPr id="1081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13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1A21D4-021E-0B4E-96A8-95DCF19FE877}" type="slidenum">
              <a:rPr lang="en-US"/>
              <a:pPr>
                <a:defRPr/>
              </a:pPr>
              <a:t>19</a:t>
            </a:fld>
            <a:endParaRPr lang="en-US"/>
          </a:p>
        </p:txBody>
      </p:sp>
      <p:sp>
        <p:nvSpPr>
          <p:cNvPr id="992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225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11481D-2308-9E42-9CC3-6DF586CF5EB5}" type="slidenum">
              <a:rPr lang="en-US"/>
              <a:pPr>
                <a:defRPr/>
              </a:pPr>
              <a:t>2</a:t>
            </a:fld>
            <a:endParaRPr lang="en-US"/>
          </a:p>
        </p:txBody>
      </p:sp>
      <p:sp>
        <p:nvSpPr>
          <p:cNvPr id="111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411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55D128-F0EC-104F-A13D-9C46425A85DD}" type="slidenum">
              <a:rPr lang="en-US"/>
              <a:pPr>
                <a:defRPr/>
              </a:pPr>
              <a:t>20</a:t>
            </a:fld>
            <a:endParaRPr lang="en-US"/>
          </a:p>
        </p:txBody>
      </p:sp>
      <p:sp>
        <p:nvSpPr>
          <p:cNvPr id="1067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701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4265C-61FB-9349-A6E1-04CF22714016}" type="slidenum">
              <a:rPr lang="en-US"/>
              <a:pPr>
                <a:defRPr/>
              </a:pPr>
              <a:t>21</a:t>
            </a:fld>
            <a:endParaRPr lang="en-US"/>
          </a:p>
        </p:txBody>
      </p:sp>
      <p:sp>
        <p:nvSpPr>
          <p:cNvPr id="1071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7110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5D1035-5D8E-B54F-8CB4-AF6A0B06DD08}" type="slidenum">
              <a:rPr lang="en-US"/>
              <a:pPr>
                <a:defRPr/>
              </a:pPr>
              <a:t>22</a:t>
            </a:fld>
            <a:endParaRPr lang="en-US"/>
          </a:p>
        </p:txBody>
      </p:sp>
      <p:sp>
        <p:nvSpPr>
          <p:cNvPr id="106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905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F939BE-43EE-6042-9102-A3AB05AE928A}" type="slidenum">
              <a:rPr lang="en-US"/>
              <a:pPr>
                <a:defRPr/>
              </a:pPr>
              <a:t>23</a:t>
            </a:fld>
            <a:endParaRPr lang="en-US"/>
          </a:p>
        </p:txBody>
      </p:sp>
      <p:sp>
        <p:nvSpPr>
          <p:cNvPr id="99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53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49D655-9BB9-1B4D-A8BF-C687F176576F}" type="slidenum">
              <a:rPr lang="en-US"/>
              <a:pPr>
                <a:defRPr/>
              </a:pPr>
              <a:t>24</a:t>
            </a:fld>
            <a:endParaRPr lang="en-US"/>
          </a:p>
        </p:txBody>
      </p:sp>
      <p:sp>
        <p:nvSpPr>
          <p:cNvPr id="105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881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FDF70B-FD8B-604E-B6DC-E85BA4BE160F}" type="slidenum">
              <a:rPr lang="en-US"/>
              <a:pPr>
                <a:defRPr/>
              </a:pPr>
              <a:t>25</a:t>
            </a:fld>
            <a:endParaRPr lang="en-US"/>
          </a:p>
        </p:txBody>
      </p:sp>
      <p:sp>
        <p:nvSpPr>
          <p:cNvPr id="1097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77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83E7D2-2520-CA4A-AF63-6410A75915DC}" type="slidenum">
              <a:rPr lang="en-US"/>
              <a:pPr>
                <a:defRPr/>
              </a:pPr>
              <a:t>26</a:t>
            </a:fld>
            <a:endParaRPr lang="en-US"/>
          </a:p>
        </p:txBody>
      </p:sp>
      <p:sp>
        <p:nvSpPr>
          <p:cNvPr id="1095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68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6533D7-B59F-3746-A4D3-ECE217992154}" type="slidenum">
              <a:rPr lang="en-US"/>
              <a:pPr>
                <a:defRPr/>
              </a:pPr>
              <a:t>27</a:t>
            </a:fld>
            <a:endParaRPr lang="en-US"/>
          </a:p>
        </p:txBody>
      </p:sp>
      <p:sp>
        <p:nvSpPr>
          <p:cNvPr id="112230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223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Box 6.4, Figure 1. </a:t>
            </a:r>
            <a:r>
              <a:rPr lang="en-US" i="1" smtClean="0">
                <a:cs typeface="+mn-cs"/>
              </a:rPr>
              <a:t>The heterogeneous nature of climate during the </a:t>
            </a:r>
            <a:r>
              <a:rPr lang="ja-JP" altLang="en-US" i="1" smtClean="0">
                <a:latin typeface="Arial"/>
                <a:cs typeface="+mn-cs"/>
              </a:rPr>
              <a:t>‘</a:t>
            </a:r>
            <a:r>
              <a:rPr lang="en-US" i="1" smtClean="0">
                <a:cs typeface="+mn-cs"/>
              </a:rPr>
              <a:t>Medieval Warm Period</a:t>
            </a:r>
            <a:r>
              <a:rPr lang="ja-JP" altLang="en-US" i="1" smtClean="0">
                <a:latin typeface="Arial"/>
                <a:cs typeface="+mn-cs"/>
              </a:rPr>
              <a:t>’</a:t>
            </a:r>
            <a:r>
              <a:rPr lang="en-US" i="1" smtClean="0">
                <a:cs typeface="+mn-cs"/>
              </a:rPr>
              <a:t> is illustrated by the wide spread of values exhibited by the individual records that have been used to reconstruct NH mean temperature. These consist of individual, or small regional averages of, proxy records collated from those used by Mann and Jones (2003), Esper et al. (2002) and Luckman and Wilson (2005), but exclude shorter series or those with no evidence of sensitivity to local temperature. These records have not been calibrated here, but each has been smoothed with a 20-year filter and scaled to have zero mean and unit standard deviation over the period 1001 to 1980.</a:t>
            </a:r>
            <a:endParaRPr lang="en-US" smtClean="0">
              <a:cs typeface="+mn-cs"/>
            </a:endParaRPr>
          </a:p>
          <a:p>
            <a:pPr>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687E89-DA1E-0E4F-AE05-49D1AEFB6022}" type="slidenum">
              <a:rPr lang="en-US"/>
              <a:pPr>
                <a:defRPr/>
              </a:pPr>
              <a:t>28</a:t>
            </a:fld>
            <a:endParaRPr lang="en-US"/>
          </a:p>
        </p:txBody>
      </p:sp>
      <p:sp>
        <p:nvSpPr>
          <p:cNvPr id="105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67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846B0B-3DB7-E541-87F6-8D362FF6C004}" type="slidenum">
              <a:rPr lang="en-US"/>
              <a:pPr>
                <a:defRPr/>
              </a:pPr>
              <a:t>29</a:t>
            </a:fld>
            <a:endParaRPr lang="en-US"/>
          </a:p>
        </p:txBody>
      </p:sp>
      <p:sp>
        <p:nvSpPr>
          <p:cNvPr id="105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26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388566-0396-DD4E-A5E9-DAD72FD2F326}" type="slidenum">
              <a:rPr lang="en-US"/>
              <a:pPr>
                <a:defRPr/>
              </a:pPr>
              <a:t>3</a:t>
            </a:fld>
            <a:endParaRPr lang="en-US"/>
          </a:p>
        </p:txBody>
      </p:sp>
      <p:sp>
        <p:nvSpPr>
          <p:cNvPr id="111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001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E4416F-54CA-7443-A95E-FFE8C02576B7}" type="slidenum">
              <a:rPr lang="en-US"/>
              <a:pPr>
                <a:defRPr/>
              </a:pPr>
              <a:t>30</a:t>
            </a:fld>
            <a:endParaRPr lang="en-US"/>
          </a:p>
        </p:txBody>
      </p:sp>
      <p:sp>
        <p:nvSpPr>
          <p:cNvPr id="1075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7520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C47701-B71B-D04D-9633-E76C42851E9A}" type="slidenum">
              <a:rPr lang="en-US"/>
              <a:pPr>
                <a:defRPr/>
              </a:pPr>
              <a:t>31</a:t>
            </a:fld>
            <a:endParaRPr lang="en-US"/>
          </a:p>
        </p:txBody>
      </p:sp>
      <p:sp>
        <p:nvSpPr>
          <p:cNvPr id="106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3C186A-6BFD-8A4C-8262-661B2B49ADAC}" type="slidenum">
              <a:rPr lang="en-US"/>
              <a:pPr>
                <a:defRPr/>
              </a:pPr>
              <a:t>32</a:t>
            </a:fld>
            <a:endParaRPr lang="en-US"/>
          </a:p>
        </p:txBody>
      </p:sp>
      <p:sp>
        <p:nvSpPr>
          <p:cNvPr id="99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28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CB5054-8175-7B4E-A1E9-07FD75163653}" type="slidenum">
              <a:rPr lang="en-US"/>
              <a:pPr>
                <a:defRPr/>
              </a:pPr>
              <a:t>34</a:t>
            </a:fld>
            <a:endParaRPr lang="en-US"/>
          </a:p>
        </p:txBody>
      </p:sp>
      <p:sp>
        <p:nvSpPr>
          <p:cNvPr id="1116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61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DE7E96-D2F1-384D-8221-76E2737B63C0}" type="slidenum">
              <a:rPr lang="en-US"/>
              <a:pPr>
                <a:defRPr/>
              </a:pPr>
              <a:t>35</a:t>
            </a:fld>
            <a:endParaRPr lang="en-US"/>
          </a:p>
        </p:txBody>
      </p:sp>
      <p:sp>
        <p:nvSpPr>
          <p:cNvPr id="112845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284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Figure 6.14. </a:t>
            </a:r>
            <a:r>
              <a:rPr lang="en-US" i="1" smtClean="0">
                <a:cs typeface="+mn-cs"/>
              </a:rPr>
              <a:t>Simulated temperatures during the last 1 kyr with and without anthropogenic forcing, and also with weak or strong solar irradiance variations. Global mean radiative forcing (W m</a:t>
            </a:r>
            <a:r>
              <a:rPr lang="en-US" i="1" baseline="30000" smtClean="0">
                <a:cs typeface="+mn-cs"/>
              </a:rPr>
              <a:t>–2</a:t>
            </a:r>
            <a:r>
              <a:rPr lang="en-US" i="1" smtClean="0">
                <a:cs typeface="+mn-cs"/>
              </a:rPr>
              <a:t>) used to drive climate model simulations due to (a) volcanic activity, (b) strong (blue) and weak (brown) solar irradiance variations, and (c) all other forcings, including greenhouse gases and tropospheric sulphate aerosols (the thin flat line after 1765 indicates the fixed anthropogenic forcing used in the </a:t>
            </a:r>
            <a:r>
              <a:rPr lang="ja-JP" altLang="en-US" i="1" smtClean="0">
                <a:latin typeface="Arial"/>
                <a:cs typeface="+mn-cs"/>
              </a:rPr>
              <a:t>‘</a:t>
            </a:r>
            <a:r>
              <a:rPr lang="en-US" i="1" smtClean="0">
                <a:cs typeface="+mn-cs"/>
              </a:rPr>
              <a:t>Nat</a:t>
            </a:r>
            <a:r>
              <a:rPr lang="ja-JP" altLang="en-US" i="1" smtClean="0">
                <a:latin typeface="Arial"/>
                <a:cs typeface="+mn-cs"/>
              </a:rPr>
              <a:t>’</a:t>
            </a:r>
            <a:r>
              <a:rPr lang="en-US" i="1" smtClean="0">
                <a:cs typeface="+mn-cs"/>
              </a:rPr>
              <a:t> simulations). (d) Annual mean NH temperature (°C) simulated by three climate models under the forcings shown in (a) to (c), compared with the concentration of overlapping NH temperature reconstructions (shown by grey shading, modified from Figure 6.10c to account for the 1500 to 1899 reference period used here). </a:t>
            </a:r>
            <a:r>
              <a:rPr lang="ja-JP" altLang="en-US" i="1" smtClean="0">
                <a:latin typeface="Arial"/>
                <a:cs typeface="+mn-cs"/>
              </a:rPr>
              <a:t>‘</a:t>
            </a:r>
            <a:r>
              <a:rPr lang="en-US" i="1" smtClean="0">
                <a:cs typeface="+mn-cs"/>
              </a:rPr>
              <a:t>All</a:t>
            </a:r>
            <a:r>
              <a:rPr lang="ja-JP" altLang="en-US" i="1" smtClean="0">
                <a:latin typeface="Arial"/>
                <a:cs typeface="+mn-cs"/>
              </a:rPr>
              <a:t>’</a:t>
            </a:r>
            <a:r>
              <a:rPr lang="en-US" i="1" smtClean="0">
                <a:cs typeface="+mn-cs"/>
              </a:rPr>
              <a:t> (thick lines) used anthropogenic and natural forcings; </a:t>
            </a:r>
            <a:r>
              <a:rPr lang="ja-JP" altLang="en-US" i="1" smtClean="0">
                <a:latin typeface="Arial"/>
                <a:cs typeface="+mn-cs"/>
              </a:rPr>
              <a:t>‘</a:t>
            </a:r>
            <a:r>
              <a:rPr lang="en-US" i="1" smtClean="0">
                <a:cs typeface="+mn-cs"/>
              </a:rPr>
              <a:t>Nat</a:t>
            </a:r>
            <a:r>
              <a:rPr lang="ja-JP" altLang="en-US" i="1" smtClean="0">
                <a:latin typeface="Arial"/>
                <a:cs typeface="+mn-cs"/>
              </a:rPr>
              <a:t>’</a:t>
            </a:r>
            <a:r>
              <a:rPr lang="en-US" i="1" smtClean="0">
                <a:cs typeface="+mn-cs"/>
              </a:rPr>
              <a:t> (thin lines) used only natural forcings. All forcings and temperatures are expressed as anomalies from their 1500 to 1899 means; the temperatures were then smoothed with a Gaussian-weighted filter to remove fluctuations on time scales less than 30 years. Note the different vertical scale used for the volcanic forcing compared with the other forcings. The individual series are identified in Table 6.3.</a:t>
            </a:r>
            <a:endParaRPr lang="en-US" smtClean="0">
              <a:cs typeface="+mn-cs"/>
            </a:endParaRPr>
          </a:p>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0831AC-62C9-E946-AE74-AE28B4B58834}" type="slidenum">
              <a:rPr lang="en-US"/>
              <a:pPr>
                <a:defRPr/>
              </a:pPr>
              <a:t>4</a:t>
            </a:fld>
            <a:endParaRPr lang="en-US"/>
          </a:p>
        </p:txBody>
      </p:sp>
      <p:sp>
        <p:nvSpPr>
          <p:cNvPr id="1073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731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E5CAFC-3627-1049-AEFD-809E864C9FB2}" type="slidenum">
              <a:rPr lang="en-US"/>
              <a:pPr>
                <a:defRPr/>
              </a:pPr>
              <a:t>5</a:t>
            </a:fld>
            <a:endParaRPr lang="en-US"/>
          </a:p>
        </p:txBody>
      </p:sp>
      <p:sp>
        <p:nvSpPr>
          <p:cNvPr id="11386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38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FAQ 3.1, Figure 1. </a:t>
            </a:r>
            <a:r>
              <a:rPr lang="en-US" i="1" smtClean="0">
                <a:cs typeface="+mn-cs"/>
              </a:rPr>
              <a:t>(Top) Annual global mean observed temperatures</a:t>
            </a:r>
            <a:r>
              <a:rPr lang="en-US" i="1" baseline="30000" smtClean="0">
                <a:cs typeface="+mn-cs"/>
              </a:rPr>
              <a:t>1</a:t>
            </a:r>
            <a:r>
              <a:rPr lang="en-US" i="1" smtClean="0">
                <a:cs typeface="+mn-cs"/>
              </a:rPr>
              <a:t> (black dots) along with simple fits to the data. The left hand axis shows anomalies relative to the 1961 to 1990 average and the right hand axis shows the estimated actual temperature (°C). Linear trend fits to the last 25 (yellow), 50 (orange), 100 (purple) and 150 years (red) are shown, and correspond to 1981 to 2005, 1956 to 2005, 1906 to 2005, and 1856 to 2005, respectively. Note that for shorter recent periods, the slope is greater, indicating accelerated warming. The blue curve is a smoothed depiction to capture the decadal variations. To give an idea of whether the fluctuations are meaningful, decadal 5% to 95% (light grey) error ranges about that line are given (accordingly, annual values do exceed those limits). Results from climate models driven by estimated radiative forcings for the 20th century (Chapter 9) suggest that there was little change prior to about 1915, and that a substantial fraction of the early 20th-century change was contributed by naturally occurring influences including solar radiation changes, volcanism and natural variability. From about 1940 to 1970 the increasing industrialisation following World War II increased pollution in the Northern Hemisphere, contributing to cooling, and increases in carbon dioxide and other greenhouse gases dominate the observed warming after the mid-1970s. (Bottom) Patterns of linear global temperature trends from 1979 to 2005 estimated at the surface (left), and for the troposphere (right) from the surface to about 10 km altitude, from satellite records. Grey areas indicate incomplete data. Note the more spatially uniform warming in the satellite tropospheric record while the surface temperature changes more clearly relate to land and ocean.</a:t>
            </a:r>
            <a:endParaRPr lang="en-US" smtClean="0">
              <a:cs typeface="+mn-cs"/>
            </a:endParaRPr>
          </a:p>
          <a:p>
            <a:pPr>
              <a:defRPr/>
            </a:pPr>
            <a:r>
              <a:rPr lang="en-US" i="1" smtClean="0">
                <a:cs typeface="+mn-cs"/>
              </a:rPr>
              <a:t>	  </a:t>
            </a:r>
            <a:r>
              <a:rPr lang="en-US" i="1" baseline="30000" smtClean="0">
                <a:cs typeface="+mn-cs"/>
              </a:rPr>
              <a:t>1 </a:t>
            </a:r>
            <a:r>
              <a:rPr lang="en-US" i="1" smtClean="0">
                <a:cs typeface="+mn-cs"/>
              </a:rPr>
              <a:t>From the HadCRUT3 data set. </a:t>
            </a:r>
            <a:endParaRPr lang="en-US" smtClean="0">
              <a:cs typeface="+mn-cs"/>
            </a:endParaRPr>
          </a:p>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91CD06-80A7-A04E-9060-AB3C83168086}" type="slidenum">
              <a:rPr lang="en-US"/>
              <a:pPr>
                <a:defRPr/>
              </a:pPr>
              <a:t>6</a:t>
            </a:fld>
            <a:endParaRPr lang="en-US"/>
          </a:p>
        </p:txBody>
      </p:sp>
      <p:sp>
        <p:nvSpPr>
          <p:cNvPr id="11304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304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FAQ 2.1, Figure 1. </a:t>
            </a:r>
            <a:r>
              <a:rPr lang="en-US" i="1" smtClean="0">
                <a:cs typeface="+mn-cs"/>
              </a:rPr>
              <a:t>Atmospheric concentrations of important long-lived greenhouse gases over the last 2,000 years. Increases since about 1750 are attributed to human activities in the industrial era. Concentration units are parts per million (ppm) or parts per billion (ppb), indicating the number of molecules of the greenhouse gas per million or billion air molecules, respectively, in an atmospheric sample. (Data combined and simplified from Chapters 6 and 2 of this report.)</a:t>
            </a:r>
            <a:endParaRPr lang="en-US" smtClean="0">
              <a:cs typeface="+mn-cs"/>
            </a:endParaRPr>
          </a:p>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0447E5-76E7-3848-AB1B-9CC9907A592F}" type="slidenum">
              <a:rPr lang="en-US"/>
              <a:pPr>
                <a:defRPr/>
              </a:pPr>
              <a:t>7</a:t>
            </a:fld>
            <a:endParaRPr lang="en-US"/>
          </a:p>
        </p:txBody>
      </p:sp>
      <p:sp>
        <p:nvSpPr>
          <p:cNvPr id="1132546"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3254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FAQ 1.3, Figure 1. </a:t>
            </a:r>
            <a:r>
              <a:rPr lang="en-US" i="1" smtClean="0">
                <a:cs typeface="+mn-cs"/>
              </a:rPr>
              <a:t>An idealised model of the natural greenhouse effect. See text for explanation.</a:t>
            </a:r>
            <a:endParaRPr lang="en-US" smtClean="0">
              <a:cs typeface="+mn-cs"/>
            </a:endParaRPr>
          </a:p>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4077B8-53E0-9549-83E2-CAB56CC3935C}" type="slidenum">
              <a:rPr lang="en-US"/>
              <a:pPr>
                <a:defRPr/>
              </a:pPr>
              <a:t>8</a:t>
            </a:fld>
            <a:endParaRPr lang="en-US"/>
          </a:p>
        </p:txBody>
      </p:sp>
      <p:sp>
        <p:nvSpPr>
          <p:cNvPr id="1134594"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34595"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FAQ 1.2, Figure 1. </a:t>
            </a:r>
            <a:r>
              <a:rPr lang="en-US" i="1" smtClean="0">
                <a:cs typeface="+mn-cs"/>
              </a:rPr>
              <a:t>Schematic view of the components of the climate system, their processes and interactions. </a:t>
            </a:r>
            <a:endParaRPr lang="en-US" smtClean="0">
              <a:cs typeface="+mn-cs"/>
            </a:endParaRPr>
          </a:p>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F8FDEC-3961-0240-9B8A-3C0D629AA939}" type="slidenum">
              <a:rPr lang="en-US"/>
              <a:pPr>
                <a:defRPr/>
              </a:pPr>
              <a:t>9</a:t>
            </a:fld>
            <a:endParaRPr lang="en-US"/>
          </a:p>
        </p:txBody>
      </p:sp>
      <p:sp>
        <p:nvSpPr>
          <p:cNvPr id="11366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36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b="1" smtClean="0">
                <a:cs typeface="+mn-cs"/>
              </a:rPr>
              <a:t>Figure 2.17. </a:t>
            </a:r>
            <a:r>
              <a:rPr lang="en-US" i="1" smtClean="0">
                <a:cs typeface="+mn-cs"/>
              </a:rPr>
              <a:t>Reconstructions of the total solar irradiance time series starting as early as 1600. The upper envelope of the shaded regions shows irradiance variations arising from the 11-year activity cycle. The lower envelope is the total irradiance reconstructed by Lean (2000), in which the long-term trend was inferred from brightness changes in Sun-like stars. In comparison, the recent reconstruction of Y. Wang et al. (2005) is based on solar considerations alone, using a flux transport model to simulate the long-term evolution of the closed flux that generates bright faculae.</a:t>
            </a:r>
            <a:endParaRPr lang="en-US" smtClean="0">
              <a:cs typeface="+mn-cs"/>
            </a:endParaRPr>
          </a:p>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97BB9-94C9-8D46-B428-3BC67A2687AF}" type="slidenum">
              <a:rPr lang="en-US"/>
              <a:pPr>
                <a:defRPr/>
              </a:pPr>
              <a:t>‹#›</a:t>
            </a:fld>
            <a:endParaRPr lang="en-US"/>
          </a:p>
        </p:txBody>
      </p:sp>
    </p:spTree>
    <p:extLst>
      <p:ext uri="{BB962C8B-B14F-4D97-AF65-F5344CB8AC3E}">
        <p14:creationId xmlns:p14="http://schemas.microsoft.com/office/powerpoint/2010/main" val="105941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2F58C3-7B14-EA40-BC9F-730ED2BA8C0D}" type="slidenum">
              <a:rPr lang="en-US"/>
              <a:pPr>
                <a:defRPr/>
              </a:pPr>
              <a:t>‹#›</a:t>
            </a:fld>
            <a:endParaRPr lang="en-US"/>
          </a:p>
        </p:txBody>
      </p:sp>
    </p:spTree>
    <p:extLst>
      <p:ext uri="{BB962C8B-B14F-4D97-AF65-F5344CB8AC3E}">
        <p14:creationId xmlns:p14="http://schemas.microsoft.com/office/powerpoint/2010/main" val="506688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4EA6C-63C9-5742-B700-DB9C94345F66}" type="slidenum">
              <a:rPr lang="en-US"/>
              <a:pPr>
                <a:defRPr/>
              </a:pPr>
              <a:t>‹#›</a:t>
            </a:fld>
            <a:endParaRPr lang="en-US"/>
          </a:p>
        </p:txBody>
      </p:sp>
    </p:spTree>
    <p:extLst>
      <p:ext uri="{BB962C8B-B14F-4D97-AF65-F5344CB8AC3E}">
        <p14:creationId xmlns:p14="http://schemas.microsoft.com/office/powerpoint/2010/main" val="88409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9A0E2C-8806-0B42-85B1-076A0D132057}" type="slidenum">
              <a:rPr lang="en-US"/>
              <a:pPr>
                <a:defRPr/>
              </a:pPr>
              <a:t>‹#›</a:t>
            </a:fld>
            <a:endParaRPr lang="en-US"/>
          </a:p>
        </p:txBody>
      </p:sp>
    </p:spTree>
    <p:extLst>
      <p:ext uri="{BB962C8B-B14F-4D97-AF65-F5344CB8AC3E}">
        <p14:creationId xmlns:p14="http://schemas.microsoft.com/office/powerpoint/2010/main" val="176091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29602-E07F-6A40-A9CC-D17229E944A3}" type="slidenum">
              <a:rPr lang="en-US"/>
              <a:pPr>
                <a:defRPr/>
              </a:pPr>
              <a:t>‹#›</a:t>
            </a:fld>
            <a:endParaRPr lang="en-US"/>
          </a:p>
        </p:txBody>
      </p:sp>
    </p:spTree>
    <p:extLst>
      <p:ext uri="{BB962C8B-B14F-4D97-AF65-F5344CB8AC3E}">
        <p14:creationId xmlns:p14="http://schemas.microsoft.com/office/powerpoint/2010/main" val="145915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084350-4472-9846-B5B9-6C71E98A1A6F}" type="slidenum">
              <a:rPr lang="en-US"/>
              <a:pPr>
                <a:defRPr/>
              </a:pPr>
              <a:t>‹#›</a:t>
            </a:fld>
            <a:endParaRPr lang="en-US"/>
          </a:p>
        </p:txBody>
      </p:sp>
    </p:spTree>
    <p:extLst>
      <p:ext uri="{BB962C8B-B14F-4D97-AF65-F5344CB8AC3E}">
        <p14:creationId xmlns:p14="http://schemas.microsoft.com/office/powerpoint/2010/main" val="316153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84C38-6C7C-8543-886E-BDA874BCCA63}" type="slidenum">
              <a:rPr lang="en-US"/>
              <a:pPr>
                <a:defRPr/>
              </a:pPr>
              <a:t>‹#›</a:t>
            </a:fld>
            <a:endParaRPr lang="en-US"/>
          </a:p>
        </p:txBody>
      </p:sp>
    </p:spTree>
    <p:extLst>
      <p:ext uri="{BB962C8B-B14F-4D97-AF65-F5344CB8AC3E}">
        <p14:creationId xmlns:p14="http://schemas.microsoft.com/office/powerpoint/2010/main" val="69236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7EEB03-39E7-E246-9B66-DB4AE3529146}" type="slidenum">
              <a:rPr lang="en-US"/>
              <a:pPr>
                <a:defRPr/>
              </a:pPr>
              <a:t>‹#›</a:t>
            </a:fld>
            <a:endParaRPr lang="en-US"/>
          </a:p>
        </p:txBody>
      </p:sp>
    </p:spTree>
    <p:extLst>
      <p:ext uri="{BB962C8B-B14F-4D97-AF65-F5344CB8AC3E}">
        <p14:creationId xmlns:p14="http://schemas.microsoft.com/office/powerpoint/2010/main" val="374574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327CE5-420A-3D4B-8315-53429F12EDBF}" type="slidenum">
              <a:rPr lang="en-US"/>
              <a:pPr>
                <a:defRPr/>
              </a:pPr>
              <a:t>‹#›</a:t>
            </a:fld>
            <a:endParaRPr lang="en-US"/>
          </a:p>
        </p:txBody>
      </p:sp>
    </p:spTree>
    <p:extLst>
      <p:ext uri="{BB962C8B-B14F-4D97-AF65-F5344CB8AC3E}">
        <p14:creationId xmlns:p14="http://schemas.microsoft.com/office/powerpoint/2010/main" val="188781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F9BCE4-DB5E-C644-A601-8CC14105D106}" type="slidenum">
              <a:rPr lang="en-US"/>
              <a:pPr>
                <a:defRPr/>
              </a:pPr>
              <a:t>‹#›</a:t>
            </a:fld>
            <a:endParaRPr lang="en-US"/>
          </a:p>
        </p:txBody>
      </p:sp>
    </p:spTree>
    <p:extLst>
      <p:ext uri="{BB962C8B-B14F-4D97-AF65-F5344CB8AC3E}">
        <p14:creationId xmlns:p14="http://schemas.microsoft.com/office/powerpoint/2010/main" val="144196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B0B741-96F8-1542-B81E-0DA6458AB8B8}" type="slidenum">
              <a:rPr lang="en-US"/>
              <a:pPr>
                <a:defRPr/>
              </a:pPr>
              <a:t>‹#›</a:t>
            </a:fld>
            <a:endParaRPr lang="en-US"/>
          </a:p>
        </p:txBody>
      </p:sp>
    </p:spTree>
    <p:extLst>
      <p:ext uri="{BB962C8B-B14F-4D97-AF65-F5344CB8AC3E}">
        <p14:creationId xmlns:p14="http://schemas.microsoft.com/office/powerpoint/2010/main" val="129332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0A1D34-6ACD-DA47-8B37-1424C234F914}" type="slidenum">
              <a:rPr lang="en-US"/>
              <a:pPr>
                <a:defRPr/>
              </a:pPr>
              <a:t>‹#›</a:t>
            </a:fld>
            <a:endParaRPr lang="en-US"/>
          </a:p>
        </p:txBody>
      </p:sp>
    </p:spTree>
    <p:extLst>
      <p:ext uri="{BB962C8B-B14F-4D97-AF65-F5344CB8AC3E}">
        <p14:creationId xmlns:p14="http://schemas.microsoft.com/office/powerpoint/2010/main" val="22851421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400" b="0" smtClean="0">
                <a:solidFill>
                  <a:schemeClr val="tx1"/>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chemeClr val="tx1"/>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chemeClr val="tx1"/>
                </a:solidFill>
                <a:latin typeface="+mn-lt"/>
                <a:cs typeface="+mn-cs"/>
              </a:defRPr>
            </a:lvl1pPr>
          </a:lstStyle>
          <a:p>
            <a:pPr>
              <a:defRPr/>
            </a:pPr>
            <a:fld id="{8D9CAB9D-1677-5449-8010-731712B342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7" descr="Nobel Peace Prize 2007.pdf                                     00076740Macintosh HD                   C2DDAACD:"/>
          <p:cNvPicPr>
            <a:picLocks noChangeAspect="1" noChangeArrowheads="1"/>
          </p:cNvPicPr>
          <p:nvPr/>
        </p:nvPicPr>
        <p:blipFill>
          <a:blip r:embed="rId3">
            <a:extLst>
              <a:ext uri="{28A0092B-C50C-407E-A947-70E740481C1C}">
                <a14:useLocalDpi xmlns:a14="http://schemas.microsoft.com/office/drawing/2010/main" val="0"/>
              </a:ext>
            </a:extLst>
          </a:blip>
          <a:srcRect r="25885" b="36368"/>
          <a:stretch>
            <a:fillRect/>
          </a:stretch>
        </p:blipFill>
        <p:spPr bwMode="auto">
          <a:xfrm>
            <a:off x="581025" y="257175"/>
            <a:ext cx="5761038"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Picture 16" descr="ipcc_diploma.jpg                                               00076740Macintosh HD                   C2DDAAC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2960688"/>
            <a:ext cx="4483100" cy="339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19" descr="IPCC_Nobel.tiff                                                00076740Macintosh HD                   C2DDAA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888" y="676275"/>
            <a:ext cx="4079875" cy="138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64" name="Rectangle 20"/>
          <p:cNvSpPr>
            <a:spLocks noChangeArrowheads="1"/>
          </p:cNvSpPr>
          <p:nvPr/>
        </p:nvSpPr>
        <p:spPr bwMode="auto">
          <a:xfrm>
            <a:off x="1677988" y="2538413"/>
            <a:ext cx="5862637" cy="828675"/>
          </a:xfrm>
          <a:prstGeom prst="rect">
            <a:avLst/>
          </a:prstGeom>
          <a:solidFill>
            <a:schemeClr val="bg1"/>
          </a:solidFill>
          <a:ln w="127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3600" i="1">
                <a:solidFill>
                  <a:srgbClr val="FF0000"/>
                </a:solidFill>
                <a:latin typeface="Apple Chancery" charset="0"/>
                <a:cs typeface="+mn-cs"/>
              </a:rPr>
              <a:t>So what was my part in this?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2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6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97100" y="304800"/>
            <a:ext cx="4721225" cy="62484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p:cNvGrpSpPr>
            <a:grpSpLocks/>
          </p:cNvGrpSpPr>
          <p:nvPr/>
        </p:nvGrpSpPr>
        <p:grpSpPr bwMode="auto">
          <a:xfrm>
            <a:off x="500063" y="134938"/>
            <a:ext cx="7673975" cy="6596062"/>
            <a:chOff x="95" y="85"/>
            <a:chExt cx="4834" cy="4155"/>
          </a:xfrm>
        </p:grpSpPr>
        <p:pic>
          <p:nvPicPr>
            <p:cNvPr id="1084419" name="Picture 3"/>
            <p:cNvPicPr>
              <a:picLocks noChangeAspect="1" noChangeArrowheads="1"/>
            </p:cNvPicPr>
            <p:nvPr/>
          </p:nvPicPr>
          <p:blipFill>
            <a:blip r:embed="rId3">
              <a:extLst>
                <a:ext uri="{28A0092B-C50C-407E-A947-70E740481C1C}">
                  <a14:useLocalDpi xmlns:a14="http://schemas.microsoft.com/office/drawing/2010/main" val="0"/>
                </a:ext>
              </a:extLst>
            </a:blip>
            <a:srcRect b="16164"/>
            <a:stretch>
              <a:fillRect/>
            </a:stretch>
          </p:blipFill>
          <p:spPr bwMode="auto">
            <a:xfrm>
              <a:off x="2064" y="626"/>
              <a:ext cx="2865" cy="3059"/>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84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3179"/>
              <a:ext cx="1276" cy="1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84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 y="85"/>
              <a:ext cx="1686" cy="10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844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 y="1329"/>
              <a:ext cx="1270" cy="1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023938"/>
            <a:ext cx="3821113" cy="549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2611" name="Text Box 3"/>
          <p:cNvSpPr txBox="1">
            <a:spLocks noChangeArrowheads="1"/>
          </p:cNvSpPr>
          <p:nvPr/>
        </p:nvSpPr>
        <p:spPr bwMode="auto">
          <a:xfrm>
            <a:off x="5114925" y="1169988"/>
            <a:ext cx="3303588" cy="191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a:defRPr/>
            </a:pPr>
            <a:r>
              <a:rPr lang="en-US">
                <a:solidFill>
                  <a:srgbClr val="FFFF00"/>
                </a:solidFill>
                <a:latin typeface="Helvetica" charset="0"/>
                <a:cs typeface="+mn-cs"/>
              </a:rPr>
              <a:t>Gordon Jacoby by an ancient temperature-sensitive tree from a Northern Hemisphere timberline location.</a:t>
            </a:r>
          </a:p>
        </p:txBody>
      </p:sp>
      <p:pic>
        <p:nvPicPr>
          <p:cNvPr id="25603" name="Picture 4"/>
          <p:cNvPicPr>
            <a:picLocks noChangeAspect="1" noChangeArrowheads="1"/>
          </p:cNvPicPr>
          <p:nvPr/>
        </p:nvPicPr>
        <p:blipFill>
          <a:blip r:embed="rId4">
            <a:extLst>
              <a:ext uri="{28A0092B-C50C-407E-A947-70E740481C1C}">
                <a14:useLocalDpi xmlns:a14="http://schemas.microsoft.com/office/drawing/2010/main" val="0"/>
              </a:ext>
            </a:extLst>
          </a:blip>
          <a:srcRect l="20483" b="6071"/>
          <a:stretch>
            <a:fillRect/>
          </a:stretch>
        </p:blipFill>
        <p:spPr bwMode="auto">
          <a:xfrm>
            <a:off x="5187950" y="3214688"/>
            <a:ext cx="3189288" cy="317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2613" name="Text Box 5"/>
          <p:cNvSpPr txBox="1">
            <a:spLocks noChangeArrowheads="1"/>
          </p:cNvSpPr>
          <p:nvPr/>
        </p:nvSpPr>
        <p:spPr bwMode="auto">
          <a:xfrm>
            <a:off x="1395413" y="93663"/>
            <a:ext cx="61944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r>
              <a:rPr lang="en-US">
                <a:solidFill>
                  <a:srgbClr val="FFFF00"/>
                </a:solidFill>
                <a:latin typeface="Helvetica" charset="0"/>
                <a:cs typeface="+mn-cs"/>
              </a:rPr>
              <a:t>Temperature Reconstructions From Tree Rings -- Finding The Right Trees.</a:t>
            </a:r>
            <a:endParaRPr lang="en-US">
              <a:cs typeface="+mn-cs"/>
            </a:endParaRPr>
          </a:p>
        </p:txBody>
      </p:sp>
      <p:sp>
        <p:nvSpPr>
          <p:cNvPr id="1092614" name="Oval 6"/>
          <p:cNvSpPr>
            <a:spLocks noChangeArrowheads="1"/>
          </p:cNvSpPr>
          <p:nvPr/>
        </p:nvSpPr>
        <p:spPr bwMode="auto">
          <a:xfrm>
            <a:off x="7196138" y="3367088"/>
            <a:ext cx="857250" cy="757237"/>
          </a:xfrm>
          <a:prstGeom prst="ellipse">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2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8"/>
          <p:cNvPicPr preferRelativeResize="0">
            <a:picLocks noChangeArrowheads="1"/>
          </p:cNvPicPr>
          <p:nvPr/>
        </p:nvPicPr>
        <p:blipFill>
          <a:blip r:embed="rId3">
            <a:extLst>
              <a:ext uri="{28A0092B-C50C-407E-A947-70E740481C1C}">
                <a14:useLocalDpi xmlns:a14="http://schemas.microsoft.com/office/drawing/2010/main" val="0"/>
              </a:ext>
            </a:extLst>
          </a:blip>
          <a:srcRect t="52377"/>
          <a:stretch>
            <a:fillRect/>
          </a:stretch>
        </p:blipFill>
        <p:spPr bwMode="auto">
          <a:xfrm>
            <a:off x="4510088" y="1908175"/>
            <a:ext cx="4268787" cy="290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607" name="Picture 7" descr="soonlegatesfig1.gi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b="10747"/>
          <a:stretch>
            <a:fillRect/>
          </a:stretch>
        </p:blipFill>
        <p:spPr bwMode="auto">
          <a:xfrm>
            <a:off x="4552950" y="1908175"/>
            <a:ext cx="4271963" cy="290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3" descr="4411032a-i1.0.jpg                                              001E03DEMacintosh HD                   BC93CBFC:"/>
          <p:cNvPicPr>
            <a:picLocks noChangeAspect="1" noChangeArrowheads="1"/>
          </p:cNvPicPr>
          <p:nvPr/>
        </p:nvPicPr>
        <p:blipFill>
          <a:blip r:embed="rId5">
            <a:extLst>
              <a:ext uri="{28A0092B-C50C-407E-A947-70E740481C1C}">
                <a14:useLocalDpi xmlns:a14="http://schemas.microsoft.com/office/drawing/2010/main" val="0"/>
              </a:ext>
            </a:extLst>
          </a:blip>
          <a:srcRect b="58221"/>
          <a:stretch>
            <a:fillRect/>
          </a:stretch>
        </p:blipFill>
        <p:spPr bwMode="auto">
          <a:xfrm>
            <a:off x="296863" y="1900238"/>
            <a:ext cx="4030662" cy="292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9604" name="Rectangle 4"/>
          <p:cNvSpPr>
            <a:spLocks noChangeArrowheads="1"/>
          </p:cNvSpPr>
          <p:nvPr/>
        </p:nvSpPr>
        <p:spPr bwMode="auto">
          <a:xfrm>
            <a:off x="1336675" y="862013"/>
            <a:ext cx="6465888"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2600">
                <a:solidFill>
                  <a:srgbClr val="FFFF00"/>
                </a:solidFill>
                <a:cs typeface="+mn-cs"/>
              </a:rPr>
              <a:t>Enter Mike Mann And The Hockey Stick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49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p:cNvGrpSpPr>
            <a:grpSpLocks/>
          </p:cNvGrpSpPr>
          <p:nvPr/>
        </p:nvGrpSpPr>
        <p:grpSpPr bwMode="auto">
          <a:xfrm>
            <a:off x="49213" y="660400"/>
            <a:ext cx="8677275" cy="2844800"/>
            <a:chOff x="96" y="240"/>
            <a:chExt cx="5466" cy="1792"/>
          </a:xfrm>
        </p:grpSpPr>
        <p:pic>
          <p:nvPicPr>
            <p:cNvPr id="873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240"/>
              <a:ext cx="3546" cy="1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73476" name="Text Box 4"/>
            <p:cNvSpPr txBox="1">
              <a:spLocks noChangeArrowheads="1"/>
            </p:cNvSpPr>
            <p:nvPr/>
          </p:nvSpPr>
          <p:spPr bwMode="auto">
            <a:xfrm>
              <a:off x="96" y="672"/>
              <a:ext cx="1872" cy="7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spcBef>
                  <a:spcPct val="50000"/>
                </a:spcBef>
                <a:defRPr/>
              </a:pPr>
              <a:r>
                <a:rPr lang="en-US" b="0">
                  <a:cs typeface="+mn-cs"/>
                </a:rPr>
                <a:t>INSTRUMENTAL TEMPERATURE RECORD</a:t>
              </a:r>
            </a:p>
          </p:txBody>
        </p:sp>
      </p:grpSp>
      <p:grpSp>
        <p:nvGrpSpPr>
          <p:cNvPr id="29698" name="Group 5"/>
          <p:cNvGrpSpPr>
            <a:grpSpLocks/>
          </p:cNvGrpSpPr>
          <p:nvPr/>
        </p:nvGrpSpPr>
        <p:grpSpPr bwMode="auto">
          <a:xfrm>
            <a:off x="358775" y="3778250"/>
            <a:ext cx="8458200" cy="2927350"/>
            <a:chOff x="336" y="2256"/>
            <a:chExt cx="5328" cy="1844"/>
          </a:xfrm>
        </p:grpSpPr>
        <p:pic>
          <p:nvPicPr>
            <p:cNvPr id="8734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2256"/>
              <a:ext cx="3648" cy="1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73479" name="Rectangle 7"/>
            <p:cNvSpPr>
              <a:spLocks noChangeArrowheads="1"/>
            </p:cNvSpPr>
            <p:nvPr/>
          </p:nvSpPr>
          <p:spPr bwMode="auto">
            <a:xfrm>
              <a:off x="336" y="2544"/>
              <a:ext cx="1584" cy="9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defRPr/>
              </a:pPr>
              <a:r>
                <a:rPr lang="en-US" b="0">
                  <a:cs typeface="+mn-cs"/>
                </a:rPr>
                <a:t>GLOBAL PROXY CLIMATE RECORDS</a:t>
              </a:r>
            </a:p>
          </p:txBody>
        </p:sp>
      </p:grpSp>
      <p:sp>
        <p:nvSpPr>
          <p:cNvPr id="873480" name="Rectangle 8"/>
          <p:cNvSpPr>
            <a:spLocks noChangeArrowheads="1"/>
          </p:cNvSpPr>
          <p:nvPr/>
        </p:nvSpPr>
        <p:spPr bwMode="auto">
          <a:xfrm>
            <a:off x="963613" y="71438"/>
            <a:ext cx="71628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defRPr/>
            </a:pPr>
            <a:r>
              <a:rPr lang="en-US" sz="2600">
                <a:solidFill>
                  <a:srgbClr val="FFFF00"/>
                </a:solidFill>
                <a:cs typeface="+mn-cs"/>
              </a:rPr>
              <a:t>Annual Resolution Proxy Climate Indicators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1" name="Text Box 3"/>
          <p:cNvSpPr txBox="1">
            <a:spLocks noChangeArrowheads="1"/>
          </p:cNvSpPr>
          <p:nvPr/>
        </p:nvSpPr>
        <p:spPr bwMode="auto">
          <a:xfrm>
            <a:off x="957263" y="76200"/>
            <a:ext cx="7162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Reconstructing Surface Temperatures</a:t>
            </a:r>
          </a:p>
        </p:txBody>
      </p:sp>
      <p:pic>
        <p:nvPicPr>
          <p:cNvPr id="31746" name="Picture 4" descr="&#10;MBH1998#1.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l="2353" t="2728" r="4118" b="70009"/>
          <a:stretch>
            <a:fillRect/>
          </a:stretch>
        </p:blipFill>
        <p:spPr bwMode="auto">
          <a:xfrm>
            <a:off x="912813" y="728663"/>
            <a:ext cx="7269162"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5" descr="MBH1998#2.tif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t="17145" b="17145"/>
          <a:stretch>
            <a:fillRect/>
          </a:stretch>
        </p:blipFill>
        <p:spPr bwMode="auto">
          <a:xfrm>
            <a:off x="2470150" y="822325"/>
            <a:ext cx="3794125"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6" descr="MBH1999#1.tiff                                                 001E03DEMacintosh HD                   BC93CB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3703638"/>
            <a:ext cx="7358063" cy="289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t="52377"/>
          <a:stretch>
            <a:fillRect/>
          </a:stretch>
        </p:blipFill>
        <p:spPr bwMode="auto">
          <a:xfrm>
            <a:off x="623888" y="1046163"/>
            <a:ext cx="7815262" cy="546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Text Box 3"/>
          <p:cNvSpPr txBox="1">
            <a:spLocks noChangeArrowheads="1"/>
          </p:cNvSpPr>
          <p:nvPr/>
        </p:nvSpPr>
        <p:spPr bwMode="auto">
          <a:xfrm>
            <a:off x="1268413" y="65088"/>
            <a:ext cx="6588125"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Reconstructed Surface Temperatures</a:t>
            </a:r>
          </a:p>
          <a:p>
            <a:pPr>
              <a:defRPr/>
            </a:pPr>
            <a:r>
              <a:rPr lang="en-US" sz="2800">
                <a:solidFill>
                  <a:srgbClr val="FFFF00"/>
                </a:solidFill>
                <a:cs typeface="+mn-cs"/>
              </a:rPr>
              <a:t>A.K.A. The </a:t>
            </a:r>
            <a:r>
              <a:rPr lang="ja-JP" altLang="en-US" sz="2800">
                <a:solidFill>
                  <a:srgbClr val="FFFF00"/>
                </a:solidFill>
                <a:latin typeface="Arial"/>
                <a:cs typeface="+mn-cs"/>
              </a:rPr>
              <a:t>“</a:t>
            </a:r>
            <a:r>
              <a:rPr lang="en-US" sz="2800">
                <a:solidFill>
                  <a:srgbClr val="FFFF00"/>
                </a:solidFill>
                <a:cs typeface="+mn-cs"/>
              </a:rPr>
              <a:t>Hockey Stick</a:t>
            </a:r>
            <a:r>
              <a:rPr lang="ja-JP" altLang="en-US" sz="2800">
                <a:solidFill>
                  <a:srgbClr val="FFFF00"/>
                </a:solidFill>
                <a:latin typeface="Arial"/>
                <a:cs typeface="+mn-cs"/>
              </a:rPr>
              <a:t>”</a:t>
            </a:r>
            <a:endParaRPr lang="en-US" sz="2800">
              <a:solidFill>
                <a:srgbClr val="FFFF00"/>
              </a:solidFill>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Text Box 2"/>
          <p:cNvSpPr txBox="1">
            <a:spLocks noChangeArrowheads="1"/>
          </p:cNvSpPr>
          <p:nvPr/>
        </p:nvSpPr>
        <p:spPr bwMode="auto">
          <a:xfrm>
            <a:off x="1268413" y="109538"/>
            <a:ext cx="658812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The Politics Of Global Warming</a:t>
            </a:r>
          </a:p>
        </p:txBody>
      </p:sp>
      <p:pic>
        <p:nvPicPr>
          <p:cNvPr id="35842" name="Picture 5" descr="&#10;CNN Kyoto.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t="11819" b="30003"/>
          <a:stretch>
            <a:fillRect/>
          </a:stretch>
        </p:blipFill>
        <p:spPr bwMode="auto">
          <a:xfrm>
            <a:off x="652463" y="733425"/>
            <a:ext cx="7772400"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Text Box 2"/>
          <p:cNvSpPr txBox="1">
            <a:spLocks noChangeArrowheads="1"/>
          </p:cNvSpPr>
          <p:nvPr/>
        </p:nvSpPr>
        <p:spPr bwMode="auto">
          <a:xfrm>
            <a:off x="1268413" y="109538"/>
            <a:ext cx="658812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The Politics Of Global Warming</a:t>
            </a:r>
          </a:p>
        </p:txBody>
      </p:sp>
      <p:pic>
        <p:nvPicPr>
          <p:cNvPr id="37890" name="Picture 4" descr="Byrd-Hagel.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t="5455" b="63644"/>
          <a:stretch>
            <a:fillRect/>
          </a:stretch>
        </p:blipFill>
        <p:spPr bwMode="auto">
          <a:xfrm>
            <a:off x="1679575" y="719138"/>
            <a:ext cx="5799138"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6" descr="Pages from Byrd-Hagel.pd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t="17274" b="49551"/>
          <a:stretch>
            <a:fillRect/>
          </a:stretch>
        </p:blipFill>
        <p:spPr bwMode="auto">
          <a:xfrm>
            <a:off x="685800" y="3254375"/>
            <a:ext cx="7772400" cy="333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8" name="Text Box 4"/>
          <p:cNvSpPr txBox="1">
            <a:spLocks noChangeArrowheads="1"/>
          </p:cNvSpPr>
          <p:nvPr/>
        </p:nvSpPr>
        <p:spPr bwMode="auto">
          <a:xfrm>
            <a:off x="1268413" y="231775"/>
            <a:ext cx="65881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The Politics Of Global Warming</a:t>
            </a:r>
          </a:p>
        </p:txBody>
      </p:sp>
      <p:pic>
        <p:nvPicPr>
          <p:cNvPr id="39938" name="Picture 6" descr="0521014956.01._SS500#1E03E0.jpg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l="12096" t="1440" r="12527" b="1440"/>
          <a:stretch>
            <a:fillRect/>
          </a:stretch>
        </p:blipFill>
        <p:spPr bwMode="auto">
          <a:xfrm>
            <a:off x="282575" y="977900"/>
            <a:ext cx="4133850" cy="532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9" name="Picture 7" descr="Climate Change 2001.pd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958850"/>
            <a:ext cx="4194175" cy="5427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897034" name="Group 10"/>
          <p:cNvGrpSpPr>
            <a:grpSpLocks/>
          </p:cNvGrpSpPr>
          <p:nvPr/>
        </p:nvGrpSpPr>
        <p:grpSpPr bwMode="auto">
          <a:xfrm>
            <a:off x="2098675" y="3108325"/>
            <a:ext cx="4741863" cy="958850"/>
            <a:chOff x="1322" y="1958"/>
            <a:chExt cx="2987" cy="604"/>
          </a:xfrm>
        </p:grpSpPr>
        <p:sp>
          <p:nvSpPr>
            <p:cNvPr id="897032" name="Rectangle 8"/>
            <p:cNvSpPr>
              <a:spLocks noChangeArrowheads="1"/>
            </p:cNvSpPr>
            <p:nvPr/>
          </p:nvSpPr>
          <p:spPr bwMode="auto">
            <a:xfrm>
              <a:off x="1322" y="1958"/>
              <a:ext cx="2231" cy="604"/>
            </a:xfrm>
            <a:prstGeom prst="rect">
              <a:avLst/>
            </a:prstGeom>
            <a:solidFill>
              <a:schemeClr val="bg1"/>
            </a:solidFill>
            <a:ln w="127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r>
                <a:rPr lang="en-US" sz="2800">
                  <a:solidFill>
                    <a:srgbClr val="FF0000"/>
                  </a:solidFill>
                  <a:cs typeface="+mn-cs"/>
                </a:rPr>
                <a:t>The Poster Child Of Global Warming</a:t>
              </a:r>
            </a:p>
          </p:txBody>
        </p:sp>
        <p:sp>
          <p:nvSpPr>
            <p:cNvPr id="897033" name="AutoShape 9"/>
            <p:cNvSpPr>
              <a:spLocks noChangeArrowheads="1"/>
            </p:cNvSpPr>
            <p:nvPr/>
          </p:nvSpPr>
          <p:spPr bwMode="auto">
            <a:xfrm>
              <a:off x="3742" y="2188"/>
              <a:ext cx="567" cy="198"/>
            </a:xfrm>
            <a:prstGeom prst="rightArrow">
              <a:avLst>
                <a:gd name="adj1" fmla="val 50000"/>
                <a:gd name="adj2" fmla="val 71591"/>
              </a:avLst>
            </a:prstGeom>
            <a:solidFill>
              <a:schemeClr val="bg1"/>
            </a:solidFill>
            <a:ln w="1905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7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IPCC_Paleo_Authors.tiff                                        00076740Macintosh HD                   C2DDAA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355850"/>
            <a:ext cx="8145463" cy="411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2" name="Group 3"/>
          <p:cNvGrpSpPr>
            <a:grpSpLocks/>
          </p:cNvGrpSpPr>
          <p:nvPr/>
        </p:nvGrpSpPr>
        <p:grpSpPr bwMode="auto">
          <a:xfrm>
            <a:off x="1881188" y="179388"/>
            <a:ext cx="4100512" cy="2017712"/>
            <a:chOff x="1185" y="113"/>
            <a:chExt cx="2583" cy="1271"/>
          </a:xfrm>
        </p:grpSpPr>
        <p:sp>
          <p:nvSpPr>
            <p:cNvPr id="1113092" name="Text Box 4"/>
            <p:cNvSpPr txBox="1">
              <a:spLocks noChangeArrowheads="1"/>
            </p:cNvSpPr>
            <p:nvPr/>
          </p:nvSpPr>
          <p:spPr bwMode="auto">
            <a:xfrm>
              <a:off x="1185" y="191"/>
              <a:ext cx="6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So . . .</a:t>
              </a:r>
            </a:p>
          </p:txBody>
        </p:sp>
        <p:pic>
          <p:nvPicPr>
            <p:cNvPr id="5133" name="Picture 5" descr="Whereswaldologo.jpg                                            00076740Macintosh HD                   C2DDAAC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 y="113"/>
              <a:ext cx="1806" cy="1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13098" name="Group 10"/>
          <p:cNvGrpSpPr>
            <a:grpSpLocks/>
          </p:cNvGrpSpPr>
          <p:nvPr/>
        </p:nvGrpSpPr>
        <p:grpSpPr bwMode="auto">
          <a:xfrm>
            <a:off x="1497013" y="173038"/>
            <a:ext cx="4565650" cy="2028825"/>
            <a:chOff x="943" y="118"/>
            <a:chExt cx="2876" cy="1267"/>
          </a:xfrm>
        </p:grpSpPr>
        <p:grpSp>
          <p:nvGrpSpPr>
            <p:cNvPr id="5128" name="Group 11"/>
            <p:cNvGrpSpPr>
              <a:grpSpLocks/>
            </p:cNvGrpSpPr>
            <p:nvPr/>
          </p:nvGrpSpPr>
          <p:grpSpPr bwMode="auto">
            <a:xfrm>
              <a:off x="943" y="118"/>
              <a:ext cx="2876" cy="1267"/>
              <a:chOff x="943" y="118"/>
              <a:chExt cx="2876" cy="1267"/>
            </a:xfrm>
          </p:grpSpPr>
          <p:pic>
            <p:nvPicPr>
              <p:cNvPr id="5130" name="Picture 12" descr="EdMonk1.jpg                                                    00076740Macintosh HD                   C2DDAA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 y="118"/>
                <a:ext cx="1906" cy="1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3101" name="Rectangle 13"/>
              <p:cNvSpPr>
                <a:spLocks noChangeArrowheads="1"/>
              </p:cNvSpPr>
              <p:nvPr/>
            </p:nvSpPr>
            <p:spPr bwMode="auto">
              <a:xfrm>
                <a:off x="943" y="188"/>
                <a:ext cx="924" cy="286"/>
              </a:xfrm>
              <a:prstGeom prst="rect">
                <a:avLst/>
              </a:prstGeom>
              <a:solidFill>
                <a:schemeClr val="accent2"/>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Oops . . .</a:t>
                </a:r>
              </a:p>
            </p:txBody>
          </p:sp>
        </p:grpSp>
        <p:sp>
          <p:nvSpPr>
            <p:cNvPr id="1113102" name="Rectangle 14"/>
            <p:cNvSpPr>
              <a:spLocks noChangeArrowheads="1"/>
            </p:cNvSpPr>
            <p:nvPr/>
          </p:nvSpPr>
          <p:spPr bwMode="auto">
            <a:xfrm>
              <a:off x="2241" y="120"/>
              <a:ext cx="1278"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FF0000"/>
                  </a:solidFill>
                  <a:cs typeface="+mn-cs"/>
                </a:rPr>
                <a:t>Where</a:t>
              </a:r>
              <a:r>
                <a:rPr lang="ja-JP" altLang="en-US">
                  <a:solidFill>
                    <a:srgbClr val="FF0000"/>
                  </a:solidFill>
                  <a:latin typeface="Arial"/>
                  <a:cs typeface="+mn-cs"/>
                </a:rPr>
                <a:t>’</a:t>
              </a:r>
              <a:r>
                <a:rPr lang="en-US">
                  <a:solidFill>
                    <a:srgbClr val="FF0000"/>
                  </a:solidFill>
                  <a:cs typeface="+mn-cs"/>
                </a:rPr>
                <a:t>s Ed?</a:t>
              </a:r>
            </a:p>
          </p:txBody>
        </p:sp>
      </p:grpSp>
      <p:grpSp>
        <p:nvGrpSpPr>
          <p:cNvPr id="1113111" name="Group 23"/>
          <p:cNvGrpSpPr>
            <a:grpSpLocks/>
          </p:cNvGrpSpPr>
          <p:nvPr/>
        </p:nvGrpSpPr>
        <p:grpSpPr bwMode="auto">
          <a:xfrm>
            <a:off x="3802063" y="3286125"/>
            <a:ext cx="4468812" cy="2117725"/>
            <a:chOff x="2395" y="2070"/>
            <a:chExt cx="2815" cy="1334"/>
          </a:xfrm>
        </p:grpSpPr>
        <p:sp>
          <p:nvSpPr>
            <p:cNvPr id="1113108" name="Rectangle 20" descr="60%"/>
            <p:cNvSpPr>
              <a:spLocks noChangeArrowheads="1"/>
            </p:cNvSpPr>
            <p:nvPr/>
          </p:nvSpPr>
          <p:spPr bwMode="auto">
            <a:xfrm>
              <a:off x="3808" y="3299"/>
              <a:ext cx="547" cy="105"/>
            </a:xfrm>
            <a:prstGeom prst="rect">
              <a:avLst/>
            </a:prstGeom>
            <a:noFill/>
            <a:ln w="25400">
              <a:solidFill>
                <a:srgbClr val="FF0000"/>
              </a:solidFill>
              <a:miter lim="800000"/>
              <a:headEnd/>
              <a:tailEnd/>
            </a:ln>
            <a:effectLst/>
            <a:extLst>
              <a:ext uri="{909E8E84-426E-40dd-AFC4-6F175D3DCCD1}">
                <a14:hiddenFill xmlns:a14="http://schemas.microsoft.com/office/drawing/2010/main" xmlns="">
                  <a:pattFill prst="pct60">
                    <a:fgClr>
                      <a:srgbClr val="00FF00">
                        <a:alpha val="50000"/>
                      </a:srgbClr>
                    </a:fgClr>
                    <a:bgClr>
                      <a:srgbClr val="FFFFFF"/>
                    </a:bgClr>
                  </a:patt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13109" name="Text Box 21"/>
            <p:cNvSpPr txBox="1">
              <a:spLocks noChangeArrowheads="1"/>
            </p:cNvSpPr>
            <p:nvPr/>
          </p:nvSpPr>
          <p:spPr bwMode="auto">
            <a:xfrm>
              <a:off x="2395" y="2070"/>
              <a:ext cx="2815"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FF0000"/>
                  </a:solidFill>
                  <a:cs typeface="+mn-cs"/>
                </a:rPr>
                <a:t>Here I am! One of 48 authors</a:t>
              </a:r>
            </a:p>
            <a:p>
              <a:pPr>
                <a:defRPr/>
              </a:pPr>
              <a:r>
                <a:rPr lang="en-US">
                  <a:solidFill>
                    <a:srgbClr val="FF0000"/>
                  </a:solidFill>
                  <a:cs typeface="+mn-cs"/>
                </a:rPr>
                <a:t>of the Palaeoclimate Chapter!</a:t>
              </a:r>
            </a:p>
          </p:txBody>
        </p:sp>
        <p:sp>
          <p:nvSpPr>
            <p:cNvPr id="1113110" name="AutoShape 22"/>
            <p:cNvSpPr>
              <a:spLocks noChangeArrowheads="1"/>
            </p:cNvSpPr>
            <p:nvPr/>
          </p:nvSpPr>
          <p:spPr bwMode="auto">
            <a:xfrm>
              <a:off x="3928" y="2616"/>
              <a:ext cx="306" cy="615"/>
            </a:xfrm>
            <a:prstGeom prst="downArrow">
              <a:avLst>
                <a:gd name="adj1" fmla="val 50000"/>
                <a:gd name="adj2" fmla="val 50245"/>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3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13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7" name="Text Box 3"/>
          <p:cNvSpPr txBox="1">
            <a:spLocks noChangeArrowheads="1"/>
          </p:cNvSpPr>
          <p:nvPr/>
        </p:nvSpPr>
        <p:spPr bwMode="auto">
          <a:xfrm>
            <a:off x="101600" y="98425"/>
            <a:ext cx="8751888"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Reconstructed Surface Temperatures</a:t>
            </a:r>
          </a:p>
          <a:p>
            <a:pPr>
              <a:defRPr/>
            </a:pPr>
            <a:r>
              <a:rPr lang="en-US" sz="2800">
                <a:solidFill>
                  <a:srgbClr val="FFFF00"/>
                </a:solidFill>
                <a:cs typeface="+mn-cs"/>
              </a:rPr>
              <a:t>And Possible Future Warming:</a:t>
            </a:r>
          </a:p>
          <a:p>
            <a:pPr>
              <a:defRPr/>
            </a:pPr>
            <a:r>
              <a:rPr lang="en-US" sz="2800">
                <a:solidFill>
                  <a:srgbClr val="FFFF00"/>
                </a:solidFill>
                <a:cs typeface="+mn-cs"/>
              </a:rPr>
              <a:t>An Alarmist Scenario?</a:t>
            </a:r>
          </a:p>
        </p:txBody>
      </p:sp>
      <p:sp>
        <p:nvSpPr>
          <p:cNvPr id="1065989" name="Rectangle 5"/>
          <p:cNvSpPr>
            <a:spLocks noChangeArrowheads="1"/>
          </p:cNvSpPr>
          <p:nvPr/>
        </p:nvSpPr>
        <p:spPr bwMode="auto">
          <a:xfrm>
            <a:off x="4479925" y="3200400"/>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pic>
        <p:nvPicPr>
          <p:cNvPr id="41987" name="Picture 6" descr="SYR_figX.jpg                                                   000724DCIPCCC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554163"/>
            <a:ext cx="5749925" cy="502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Text Box 2"/>
          <p:cNvSpPr txBox="1">
            <a:spLocks noChangeArrowheads="1"/>
          </p:cNvSpPr>
          <p:nvPr/>
        </p:nvSpPr>
        <p:spPr bwMode="auto">
          <a:xfrm>
            <a:off x="1268413" y="187325"/>
            <a:ext cx="65881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Not Alarmist For Some!</a:t>
            </a:r>
          </a:p>
        </p:txBody>
      </p:sp>
      <p:pic>
        <p:nvPicPr>
          <p:cNvPr id="44034" name="Picture 4" descr="Pages from 2004_Hansen1.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915988"/>
            <a:ext cx="4149725" cy="549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6" descr="inconvenient_truth.jpg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450" y="920750"/>
            <a:ext cx="3702050"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Text Box 2"/>
          <p:cNvSpPr txBox="1">
            <a:spLocks noChangeArrowheads="1"/>
          </p:cNvSpPr>
          <p:nvPr/>
        </p:nvSpPr>
        <p:spPr bwMode="auto">
          <a:xfrm>
            <a:off x="1268413" y="331788"/>
            <a:ext cx="6588125"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But For Others, The Answer Is Decidedly YES!</a:t>
            </a:r>
          </a:p>
        </p:txBody>
      </p:sp>
      <p:pic>
        <p:nvPicPr>
          <p:cNvPr id="46082" name="Picture 4" descr="Crichton.jpg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1644650"/>
            <a:ext cx="3071812" cy="45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Picture 5" descr="day_after_tomorrow.jpg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713" y="1638300"/>
            <a:ext cx="307181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8038" name="Text Box 6"/>
          <p:cNvSpPr txBox="1">
            <a:spLocks noChangeArrowheads="1"/>
          </p:cNvSpPr>
          <p:nvPr/>
        </p:nvSpPr>
        <p:spPr bwMode="auto">
          <a:xfrm>
            <a:off x="512763" y="2571750"/>
            <a:ext cx="8077200" cy="1552575"/>
          </a:xfrm>
          <a:prstGeom prst="rect">
            <a:avLst/>
          </a:prstGeom>
          <a:solidFill>
            <a:schemeClr val="bg1"/>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just">
              <a:defRPr/>
            </a:pPr>
            <a:r>
              <a:rPr lang="en-US">
                <a:solidFill>
                  <a:srgbClr val="FF3300"/>
                </a:solidFill>
                <a:cs typeface="+mn-cs"/>
              </a:rPr>
              <a:t>You may wonder why I included here </a:t>
            </a:r>
            <a:r>
              <a:rPr lang="ja-JP" altLang="en-US" i="1">
                <a:solidFill>
                  <a:srgbClr val="FF3300"/>
                </a:solidFill>
                <a:latin typeface="Arial"/>
                <a:cs typeface="+mn-cs"/>
              </a:rPr>
              <a:t>“</a:t>
            </a:r>
            <a:r>
              <a:rPr lang="en-US" i="1">
                <a:solidFill>
                  <a:srgbClr val="FF3300"/>
                </a:solidFill>
                <a:cs typeface="+mn-cs"/>
              </a:rPr>
              <a:t>The Day After Tomorrow</a:t>
            </a:r>
            <a:r>
              <a:rPr lang="ja-JP" altLang="en-US" i="1">
                <a:solidFill>
                  <a:srgbClr val="FF3300"/>
                </a:solidFill>
                <a:latin typeface="Arial"/>
                <a:cs typeface="+mn-cs"/>
              </a:rPr>
              <a:t>”</a:t>
            </a:r>
            <a:r>
              <a:rPr lang="en-US">
                <a:solidFill>
                  <a:srgbClr val="FF3300"/>
                </a:solidFill>
                <a:cs typeface="+mn-cs"/>
              </a:rPr>
              <a:t>, a decidedly anti-global warming movie. I view it as dreadful and doing more harm than good because for the most part it can</a:t>
            </a:r>
            <a:r>
              <a:rPr lang="ja-JP" altLang="en-US">
                <a:solidFill>
                  <a:srgbClr val="FF3300"/>
                </a:solidFill>
                <a:latin typeface="Arial"/>
                <a:cs typeface="+mn-cs"/>
              </a:rPr>
              <a:t>’</a:t>
            </a:r>
            <a:r>
              <a:rPr lang="en-US">
                <a:solidFill>
                  <a:srgbClr val="FF3300"/>
                </a:solidFill>
                <a:cs typeface="+mn-cs"/>
              </a:rPr>
              <a:t>t be taken seriously.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noChangeArrowheads="1"/>
          </p:cNvPicPr>
          <p:nvPr/>
        </p:nvPicPr>
        <p:blipFill>
          <a:blip r:embed="rId3">
            <a:extLst>
              <a:ext uri="{28A0092B-C50C-407E-A947-70E740481C1C}">
                <a14:useLocalDpi xmlns:a14="http://schemas.microsoft.com/office/drawing/2010/main" val="0"/>
              </a:ext>
            </a:extLst>
          </a:blip>
          <a:srcRect t="52377"/>
          <a:stretch>
            <a:fillRect/>
          </a:stretch>
        </p:blipFill>
        <p:spPr bwMode="auto">
          <a:xfrm>
            <a:off x="4159250" y="3378200"/>
            <a:ext cx="47561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9796" name="Text Box 4"/>
          <p:cNvSpPr txBox="1">
            <a:spLocks noChangeArrowheads="1"/>
          </p:cNvSpPr>
          <p:nvPr/>
        </p:nvSpPr>
        <p:spPr bwMode="auto">
          <a:xfrm>
            <a:off x="-100013" y="142875"/>
            <a:ext cx="9344026"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Thus, There Has Been Efforts To Break The Hockey Stick As The Poster Child Of Global Warming.</a:t>
            </a:r>
          </a:p>
        </p:txBody>
      </p:sp>
      <p:sp>
        <p:nvSpPr>
          <p:cNvPr id="929798" name="Text Box 6"/>
          <p:cNvSpPr txBox="1">
            <a:spLocks noChangeArrowheads="1"/>
          </p:cNvSpPr>
          <p:nvPr/>
        </p:nvSpPr>
        <p:spPr bwMode="auto">
          <a:xfrm>
            <a:off x="419100" y="5951538"/>
            <a:ext cx="35528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ja-JP" altLang="en-US" sz="3600" i="1">
                <a:latin typeface="Arial"/>
                <a:cs typeface="+mn-cs"/>
              </a:rPr>
              <a:t>“</a:t>
            </a:r>
            <a:r>
              <a:rPr lang="en-US" sz="3600" i="1">
                <a:cs typeface="+mn-cs"/>
              </a:rPr>
              <a:t>Hockey Stick</a:t>
            </a:r>
            <a:r>
              <a:rPr lang="ja-JP" altLang="en-US" sz="3600" i="1">
                <a:latin typeface="Arial"/>
                <a:cs typeface="+mn-cs"/>
              </a:rPr>
              <a:t>”</a:t>
            </a:r>
            <a:endParaRPr lang="en-US" sz="3600" i="1">
              <a:cs typeface="+mn-cs"/>
            </a:endParaRPr>
          </a:p>
        </p:txBody>
      </p:sp>
      <p:pic>
        <p:nvPicPr>
          <p:cNvPr id="929799" name="Picture 7" descr="HockeySt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1274763"/>
            <a:ext cx="447357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29799"/>
                                        </p:tgtEl>
                                        <p:attrNameLst>
                                          <p:attrName>style.visibility</p:attrName>
                                        </p:attrNameLst>
                                      </p:cBhvr>
                                      <p:to>
                                        <p:strVal val="visible"/>
                                      </p:to>
                                    </p:set>
                                    <p:anim calcmode="lin" valueType="num">
                                      <p:cBhvr>
                                        <p:cTn id="7" dur="1000" fill="hold"/>
                                        <p:tgtEl>
                                          <p:spTgt spid="929799"/>
                                        </p:tgtEl>
                                        <p:attrNameLst>
                                          <p:attrName>ppt_w</p:attrName>
                                        </p:attrNameLst>
                                      </p:cBhvr>
                                      <p:tavLst>
                                        <p:tav tm="0">
                                          <p:val>
                                            <p:fltVal val="0"/>
                                          </p:val>
                                        </p:tav>
                                        <p:tav tm="100000">
                                          <p:val>
                                            <p:strVal val="#ppt_w"/>
                                          </p:val>
                                        </p:tav>
                                      </p:tavLst>
                                    </p:anim>
                                    <p:anim calcmode="lin" valueType="num">
                                      <p:cBhvr>
                                        <p:cTn id="8" dur="1000" fill="hold"/>
                                        <p:tgtEl>
                                          <p:spTgt spid="929799"/>
                                        </p:tgtEl>
                                        <p:attrNameLst>
                                          <p:attrName>ppt_h</p:attrName>
                                        </p:attrNameLst>
                                      </p:cBhvr>
                                      <p:tavLst>
                                        <p:tav tm="0">
                                          <p:val>
                                            <p:fltVal val="0"/>
                                          </p:val>
                                        </p:tav>
                                        <p:tav tm="100000">
                                          <p:val>
                                            <p:strVal val="#ppt_h"/>
                                          </p:val>
                                        </p:tav>
                                      </p:tavLst>
                                    </p:anim>
                                    <p:anim calcmode="lin" valueType="num">
                                      <p:cBhvr>
                                        <p:cTn id="9" dur="1000" fill="hold"/>
                                        <p:tgtEl>
                                          <p:spTgt spid="929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97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Text Box 4"/>
          <p:cNvSpPr txBox="1">
            <a:spLocks noChangeArrowheads="1"/>
          </p:cNvSpPr>
          <p:nvPr/>
        </p:nvSpPr>
        <p:spPr bwMode="auto">
          <a:xfrm>
            <a:off x="752475" y="220663"/>
            <a:ext cx="7620000" cy="180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Breaking The Hockey Stick? Does The</a:t>
            </a:r>
          </a:p>
          <a:p>
            <a:pPr>
              <a:defRPr/>
            </a:pPr>
            <a:r>
              <a:rPr lang="en-US" sz="2800">
                <a:solidFill>
                  <a:srgbClr val="FFFF00"/>
                </a:solidFill>
                <a:cs typeface="+mn-cs"/>
              </a:rPr>
              <a:t>Medieval Warm Period Do It? If It Was As Warm As Today In Medieval Times, Maybe Current Warming Is Natural.</a:t>
            </a:r>
          </a:p>
        </p:txBody>
      </p:sp>
      <p:pic>
        <p:nvPicPr>
          <p:cNvPr id="50178" name="Picture 8" descr="MWP_Baliunas&amp;Soon.tif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2249488"/>
            <a:ext cx="6907212"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474663" y="142875"/>
            <a:ext cx="8150225"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The Lack Of A Clearly Defined MWP Caused Wally Broecker To Question The</a:t>
            </a:r>
          </a:p>
          <a:p>
            <a:pPr>
              <a:defRPr/>
            </a:pPr>
            <a:r>
              <a:rPr lang="en-US" sz="2800">
                <a:solidFill>
                  <a:srgbClr val="FFFF00"/>
                </a:solidFill>
                <a:cs typeface="+mn-cs"/>
              </a:rPr>
              <a:t>Validity Of The Hockey Stick.</a:t>
            </a:r>
          </a:p>
        </p:txBody>
      </p:sp>
      <p:pic>
        <p:nvPicPr>
          <p:cNvPr id="52226" name="Picture 7" descr="MWP_Broecker.tif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1643063"/>
            <a:ext cx="5935662"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2227" name="Group 10"/>
          <p:cNvGrpSpPr>
            <a:grpSpLocks/>
          </p:cNvGrpSpPr>
          <p:nvPr/>
        </p:nvGrpSpPr>
        <p:grpSpPr bwMode="auto">
          <a:xfrm>
            <a:off x="2197100" y="3378200"/>
            <a:ext cx="4733925" cy="3311525"/>
            <a:chOff x="1412" y="2156"/>
            <a:chExt cx="2982" cy="2086"/>
          </a:xfrm>
        </p:grpSpPr>
        <p:pic>
          <p:nvPicPr>
            <p:cNvPr id="52228" name="Picture 8"/>
            <p:cNvPicPr>
              <a:picLocks noChangeAspect="1" noChangeArrowheads="1"/>
            </p:cNvPicPr>
            <p:nvPr/>
          </p:nvPicPr>
          <p:blipFill>
            <a:blip r:embed="rId4">
              <a:extLst>
                <a:ext uri="{28A0092B-C50C-407E-A947-70E740481C1C}">
                  <a14:useLocalDpi xmlns:a14="http://schemas.microsoft.com/office/drawing/2010/main" val="0"/>
                </a:ext>
              </a:extLst>
            </a:blip>
            <a:srcRect t="52377"/>
            <a:stretch>
              <a:fillRect/>
            </a:stretch>
          </p:blipFill>
          <p:spPr bwMode="auto">
            <a:xfrm>
              <a:off x="1412" y="2156"/>
              <a:ext cx="2982" cy="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6713" name="Text Box 9"/>
            <p:cNvSpPr txBox="1">
              <a:spLocks noChangeArrowheads="1"/>
            </p:cNvSpPr>
            <p:nvPr/>
          </p:nvSpPr>
          <p:spPr bwMode="auto">
            <a:xfrm>
              <a:off x="1905" y="2653"/>
              <a:ext cx="70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FF3300"/>
                  </a:solidFill>
                  <a:cs typeface="+mn-cs"/>
                </a:rPr>
                <a:t>MWP?</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Text Box 2"/>
          <p:cNvSpPr txBox="1">
            <a:spLocks noChangeArrowheads="1"/>
          </p:cNvSpPr>
          <p:nvPr/>
        </p:nvSpPr>
        <p:spPr bwMode="auto">
          <a:xfrm>
            <a:off x="752475" y="485775"/>
            <a:ext cx="7620000" cy="180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FFFF00"/>
                </a:solidFill>
                <a:cs typeface="+mn-cs"/>
              </a:rPr>
              <a:t>Crude Temperature Estimates Back To The</a:t>
            </a:r>
          </a:p>
          <a:p>
            <a:pPr>
              <a:defRPr/>
            </a:pPr>
            <a:r>
              <a:rPr lang="en-US" sz="2800">
                <a:solidFill>
                  <a:srgbClr val="FFFF00"/>
                </a:solidFill>
                <a:cs typeface="+mn-cs"/>
              </a:rPr>
              <a:t>Medieval Warm Period From The First</a:t>
            </a:r>
          </a:p>
          <a:p>
            <a:pPr>
              <a:defRPr/>
            </a:pPr>
            <a:r>
              <a:rPr lang="en-US" sz="2800">
                <a:solidFill>
                  <a:srgbClr val="FFFF00"/>
                </a:solidFill>
                <a:cs typeface="+mn-cs"/>
              </a:rPr>
              <a:t>IPCC Assessment In 1990 Also Suggest That The Hockey Stick Is Wrong.</a:t>
            </a:r>
          </a:p>
        </p:txBody>
      </p:sp>
      <p:grpSp>
        <p:nvGrpSpPr>
          <p:cNvPr id="54274" name="Group 6"/>
          <p:cNvGrpSpPr>
            <a:grpSpLocks/>
          </p:cNvGrpSpPr>
          <p:nvPr/>
        </p:nvGrpSpPr>
        <p:grpSpPr bwMode="auto">
          <a:xfrm>
            <a:off x="1879600" y="2492375"/>
            <a:ext cx="5362575" cy="3871913"/>
            <a:chOff x="1178" y="1317"/>
            <a:chExt cx="3417" cy="2525"/>
          </a:xfrm>
        </p:grpSpPr>
        <p:pic>
          <p:nvPicPr>
            <p:cNvPr id="54275" name="Picture 3" descr="MWP_Ipcc7.1-mann-moberg.png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 y="1317"/>
              <a:ext cx="3417" cy="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4660" name="Text Box 4"/>
            <p:cNvSpPr txBox="1">
              <a:spLocks noChangeArrowheads="1"/>
            </p:cNvSpPr>
            <p:nvPr/>
          </p:nvSpPr>
          <p:spPr bwMode="auto">
            <a:xfrm>
              <a:off x="1898" y="1757"/>
              <a:ext cx="592" cy="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FF3300"/>
                  </a:solidFill>
                  <a:cs typeface="+mn-cs"/>
                </a:rPr>
                <a:t>MWP</a:t>
              </a:r>
            </a:p>
          </p:txBody>
        </p:sp>
        <p:sp>
          <p:nvSpPr>
            <p:cNvPr id="1094661" name="Rectangle 5"/>
            <p:cNvSpPr>
              <a:spLocks noChangeArrowheads="1"/>
            </p:cNvSpPr>
            <p:nvPr/>
          </p:nvSpPr>
          <p:spPr bwMode="auto">
            <a:xfrm>
              <a:off x="2801" y="2453"/>
              <a:ext cx="1327" cy="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chemeClr val="accent2"/>
                  </a:solidFill>
                  <a:cs typeface="+mn-cs"/>
                </a:rPr>
                <a:t>Hockey Stick</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p:cNvSpPr>
            <a:spLocks noGrp="1" noChangeArrowheads="1"/>
          </p:cNvSpPr>
          <p:nvPr>
            <p:ph type="title"/>
          </p:nvPr>
        </p:nvSpPr>
        <p:spPr>
          <a:xfrm>
            <a:off x="407988" y="500063"/>
            <a:ext cx="8202612" cy="1143000"/>
          </a:xfrm>
        </p:spPr>
        <p:txBody>
          <a:bodyPr/>
          <a:lstStyle/>
          <a:p>
            <a:pPr>
              <a:defRPr/>
            </a:pPr>
            <a:r>
              <a:rPr lang="en-US" sz="2800" b="1" smtClean="0">
                <a:solidFill>
                  <a:srgbClr val="FFFF00"/>
                </a:solidFill>
                <a:latin typeface="Arial" charset="0"/>
                <a:cs typeface="+mj-cs"/>
              </a:rPr>
              <a:t>However, The Heterogeneous Nature Of Climate During The </a:t>
            </a:r>
            <a:r>
              <a:rPr lang="ja-JP" altLang="en-US" sz="2800" b="1" smtClean="0">
                <a:solidFill>
                  <a:srgbClr val="FFFF00"/>
                </a:solidFill>
                <a:latin typeface="Arial"/>
                <a:cs typeface="+mj-cs"/>
              </a:rPr>
              <a:t>‘</a:t>
            </a:r>
            <a:r>
              <a:rPr lang="en-US" sz="2800" b="1" smtClean="0">
                <a:solidFill>
                  <a:srgbClr val="FFFF00"/>
                </a:solidFill>
                <a:latin typeface="Arial" charset="0"/>
                <a:cs typeface="+mj-cs"/>
              </a:rPr>
              <a:t>Medieval Warm Period</a:t>
            </a:r>
            <a:r>
              <a:rPr lang="ja-JP" altLang="en-US" sz="2800" b="1" smtClean="0">
                <a:solidFill>
                  <a:srgbClr val="FFFF00"/>
                </a:solidFill>
                <a:latin typeface="Arial"/>
                <a:cs typeface="+mj-cs"/>
              </a:rPr>
              <a:t>’</a:t>
            </a:r>
            <a:r>
              <a:rPr lang="en-US" sz="2800" b="1" smtClean="0">
                <a:solidFill>
                  <a:srgbClr val="FFFF00"/>
                </a:solidFill>
                <a:latin typeface="Arial" charset="0"/>
                <a:cs typeface="+mj-cs"/>
              </a:rPr>
              <a:t> In The Northern Temperature Makes It Hard To Say That It Was Warmer Back 1,000 Years Ago.</a:t>
            </a:r>
          </a:p>
        </p:txBody>
      </p:sp>
      <p:grpSp>
        <p:nvGrpSpPr>
          <p:cNvPr id="56322" name="Group 5"/>
          <p:cNvGrpSpPr>
            <a:grpSpLocks/>
          </p:cNvGrpSpPr>
          <p:nvPr/>
        </p:nvGrpSpPr>
        <p:grpSpPr bwMode="auto">
          <a:xfrm>
            <a:off x="157163" y="2132013"/>
            <a:ext cx="8828087" cy="4210050"/>
            <a:chOff x="99" y="491"/>
            <a:chExt cx="5561" cy="2652"/>
          </a:xfrm>
        </p:grpSpPr>
        <p:sp>
          <p:nvSpPr>
            <p:cNvPr id="1121284" name="Rectangle 4"/>
            <p:cNvSpPr>
              <a:spLocks noChangeArrowheads="1"/>
            </p:cNvSpPr>
            <p:nvPr/>
          </p:nvSpPr>
          <p:spPr bwMode="auto">
            <a:xfrm>
              <a:off x="99" y="491"/>
              <a:ext cx="5561" cy="2652"/>
            </a:xfrm>
            <a:prstGeom prst="rect">
              <a:avLst/>
            </a:prstGeom>
            <a:solidFill>
              <a:schemeClr val="bg1"/>
            </a:solidFill>
            <a:ln>
              <a:noFill/>
            </a:ln>
            <a:effectLst/>
            <a:extLs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6324" name="Picture 3" descr="Box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528"/>
              <a:ext cx="5472" cy="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7" name="Text Box 3"/>
          <p:cNvSpPr txBox="1">
            <a:spLocks noChangeArrowheads="1"/>
          </p:cNvSpPr>
          <p:nvPr/>
        </p:nvSpPr>
        <p:spPr bwMode="auto">
          <a:xfrm>
            <a:off x="752475" y="220663"/>
            <a:ext cx="76200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Breaking The Hockey Stick?</a:t>
            </a:r>
          </a:p>
        </p:txBody>
      </p:sp>
      <p:pic>
        <p:nvPicPr>
          <p:cNvPr id="58370" name="Picture 9" descr="M&amp;M_2005_#1.tif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b="48468"/>
          <a:stretch>
            <a:fillRect/>
          </a:stretch>
        </p:blipFill>
        <p:spPr bwMode="auto">
          <a:xfrm>
            <a:off x="241300" y="896938"/>
            <a:ext cx="7018338"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11" descr="&#10;M&amp;M2a.tif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l="4317" r="11224" b="9285"/>
          <a:stretch>
            <a:fillRect/>
          </a:stretch>
        </p:blipFill>
        <p:spPr bwMode="auto">
          <a:xfrm>
            <a:off x="3271838" y="1592263"/>
            <a:ext cx="5535612"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5756" name="Rectangle 12"/>
          <p:cNvSpPr>
            <a:spLocks noChangeArrowheads="1"/>
          </p:cNvSpPr>
          <p:nvPr/>
        </p:nvSpPr>
        <p:spPr bwMode="auto">
          <a:xfrm>
            <a:off x="163513" y="3246438"/>
            <a:ext cx="3009900" cy="228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l">
              <a:defRPr/>
            </a:pPr>
            <a:r>
              <a:rPr lang="en-US">
                <a:solidFill>
                  <a:srgbClr val="FFFF00"/>
                </a:solidFill>
                <a:cs typeface="+mn-cs"/>
              </a:rPr>
              <a:t>A Computational</a:t>
            </a:r>
          </a:p>
          <a:p>
            <a:pPr algn="l">
              <a:defRPr/>
            </a:pPr>
            <a:r>
              <a:rPr lang="en-US">
                <a:solidFill>
                  <a:srgbClr val="FFFF00"/>
                </a:solidFill>
                <a:cs typeface="+mn-cs"/>
              </a:rPr>
              <a:t>Error In Calculating</a:t>
            </a:r>
          </a:p>
          <a:p>
            <a:pPr algn="l">
              <a:defRPr/>
            </a:pPr>
            <a:r>
              <a:rPr lang="en-US">
                <a:solidFill>
                  <a:srgbClr val="FFFF00"/>
                </a:solidFill>
                <a:cs typeface="+mn-cs"/>
              </a:rPr>
              <a:t>The Hockey Stick</a:t>
            </a:r>
          </a:p>
          <a:p>
            <a:pPr algn="l">
              <a:defRPr/>
            </a:pPr>
            <a:r>
              <a:rPr lang="en-US">
                <a:solidFill>
                  <a:srgbClr val="FFFF00"/>
                </a:solidFill>
                <a:cs typeface="+mn-cs"/>
              </a:rPr>
              <a:t>Has Also Lead To</a:t>
            </a:r>
          </a:p>
          <a:p>
            <a:pPr algn="l">
              <a:defRPr/>
            </a:pPr>
            <a:r>
              <a:rPr lang="en-US">
                <a:solidFill>
                  <a:srgbClr val="FFFF00"/>
                </a:solidFill>
                <a:cs typeface="+mn-cs"/>
              </a:rPr>
              <a:t>Questions About</a:t>
            </a:r>
          </a:p>
          <a:p>
            <a:pPr algn="l">
              <a:defRPr/>
            </a:pPr>
            <a:r>
              <a:rPr lang="en-US">
                <a:solidFill>
                  <a:srgbClr val="FFFF00"/>
                </a:solidFill>
                <a:cs typeface="+mn-cs"/>
              </a:rPr>
              <a:t>Its Validity</a:t>
            </a:r>
          </a:p>
        </p:txBody>
      </p:sp>
      <p:sp>
        <p:nvSpPr>
          <p:cNvPr id="1055757" name="Text Box 13"/>
          <p:cNvSpPr txBox="1">
            <a:spLocks noChangeArrowheads="1"/>
          </p:cNvSpPr>
          <p:nvPr/>
        </p:nvSpPr>
        <p:spPr bwMode="auto">
          <a:xfrm>
            <a:off x="4773613" y="4141788"/>
            <a:ext cx="2611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a:solidFill>
                  <a:srgbClr val="FF3300"/>
                </a:solidFill>
                <a:cs typeface="+mn-cs"/>
              </a:rPr>
              <a:t>Actual Hockey Stick</a:t>
            </a:r>
          </a:p>
        </p:txBody>
      </p:sp>
      <p:sp>
        <p:nvSpPr>
          <p:cNvPr id="1055758" name="Rectangle 14"/>
          <p:cNvSpPr>
            <a:spLocks noChangeArrowheads="1"/>
          </p:cNvSpPr>
          <p:nvPr/>
        </p:nvSpPr>
        <p:spPr bwMode="auto">
          <a:xfrm>
            <a:off x="4462463" y="1866900"/>
            <a:ext cx="32321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a:solidFill>
                  <a:srgbClr val="FF3300"/>
                </a:solidFill>
                <a:cs typeface="+mn-cs"/>
              </a:rPr>
              <a:t>Synthetic </a:t>
            </a:r>
            <a:r>
              <a:rPr lang="ja-JP" altLang="en-US" sz="2000">
                <a:solidFill>
                  <a:srgbClr val="FF3300"/>
                </a:solidFill>
                <a:latin typeface="Arial"/>
                <a:cs typeface="+mn-cs"/>
              </a:rPr>
              <a:t>“</a:t>
            </a:r>
            <a:r>
              <a:rPr lang="en-US" sz="2000">
                <a:solidFill>
                  <a:srgbClr val="FF3300"/>
                </a:solidFill>
                <a:cs typeface="+mn-cs"/>
              </a:rPr>
              <a:t>Hockey Stick</a:t>
            </a:r>
            <a:r>
              <a:rPr lang="ja-JP" altLang="en-US" sz="2000">
                <a:solidFill>
                  <a:srgbClr val="FF3300"/>
                </a:solidFill>
                <a:latin typeface="Arial"/>
                <a:cs typeface="+mn-cs"/>
              </a:rPr>
              <a:t>”</a:t>
            </a:r>
            <a:endParaRPr lang="en-US" sz="2000">
              <a:solidFill>
                <a:srgbClr val="FF3300"/>
              </a:solidFill>
              <a:cs typeface="+mn-cs"/>
            </a:endParaRPr>
          </a:p>
          <a:p>
            <a:pPr>
              <a:defRPr/>
            </a:pPr>
            <a:r>
              <a:rPr lang="en-US" sz="1400">
                <a:solidFill>
                  <a:srgbClr val="FF3300"/>
                </a:solidFill>
                <a:cs typeface="+mn-cs"/>
              </a:rPr>
              <a:t>(Calculated By The Same Method)</a:t>
            </a:r>
            <a:endParaRPr lang="en-US" sz="2000">
              <a:solidFill>
                <a:srgbClr val="FF3300"/>
              </a:solidFill>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7"/>
          <p:cNvGrpSpPr>
            <a:grpSpLocks/>
          </p:cNvGrpSpPr>
          <p:nvPr/>
        </p:nvGrpSpPr>
        <p:grpSpPr bwMode="auto">
          <a:xfrm>
            <a:off x="449263" y="901700"/>
            <a:ext cx="8216900" cy="5483225"/>
            <a:chOff x="535" y="477"/>
            <a:chExt cx="5176" cy="3454"/>
          </a:xfrm>
        </p:grpSpPr>
        <p:pic>
          <p:nvPicPr>
            <p:cNvPr id="60419" name="Picture 5" descr="Page1 from Climate_H.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 y="477"/>
              <a:ext cx="2591" cy="3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6" descr="Page2 from Climate_H-2.pd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477"/>
              <a:ext cx="2591" cy="3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51657" name="Text Box 9"/>
          <p:cNvSpPr txBox="1">
            <a:spLocks noChangeArrowheads="1"/>
          </p:cNvSpPr>
          <p:nvPr/>
        </p:nvSpPr>
        <p:spPr bwMode="auto">
          <a:xfrm>
            <a:off x="752475" y="220663"/>
            <a:ext cx="76200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Breaking The Hockey Stick?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ChangeArrowheads="1"/>
          </p:cNvSpPr>
          <p:nvPr/>
        </p:nvSpPr>
        <p:spPr bwMode="auto">
          <a:xfrm>
            <a:off x="376238" y="1533525"/>
            <a:ext cx="84582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i="1">
                <a:cs typeface="+mn-cs"/>
              </a:rPr>
              <a:t>Edward R. Cook</a:t>
            </a:r>
          </a:p>
          <a:p>
            <a:pPr>
              <a:defRPr/>
            </a:pPr>
            <a:r>
              <a:rPr lang="en-US" i="1">
                <a:cs typeface="+mn-cs"/>
              </a:rPr>
              <a:t>Tree-Ring Laboratory</a:t>
            </a:r>
          </a:p>
          <a:p>
            <a:pPr>
              <a:defRPr/>
            </a:pPr>
            <a:r>
              <a:rPr lang="en-US" i="1">
                <a:cs typeface="+mn-cs"/>
              </a:rPr>
              <a:t>Lamont-Doherty Earth Observatory</a:t>
            </a:r>
            <a:endParaRPr lang="en-US" sz="2200" i="1">
              <a:cs typeface="+mn-cs"/>
            </a:endParaRPr>
          </a:p>
        </p:txBody>
      </p:sp>
      <p:sp>
        <p:nvSpPr>
          <p:cNvPr id="1108995" name="Line 3"/>
          <p:cNvSpPr>
            <a:spLocks noChangeShapeType="1"/>
          </p:cNvSpPr>
          <p:nvPr/>
        </p:nvSpPr>
        <p:spPr bwMode="auto">
          <a:xfrm>
            <a:off x="2151063" y="6238875"/>
            <a:ext cx="4906962" cy="0"/>
          </a:xfrm>
          <a:prstGeom prst="line">
            <a:avLst/>
          </a:prstGeom>
          <a:noFill/>
          <a:ln w="317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08996" name="Text Box 4"/>
          <p:cNvSpPr txBox="1">
            <a:spLocks noChangeArrowheads="1"/>
          </p:cNvSpPr>
          <p:nvPr/>
        </p:nvSpPr>
        <p:spPr bwMode="auto">
          <a:xfrm>
            <a:off x="698500" y="477838"/>
            <a:ext cx="7812088"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latin typeface="Helvetica" charset="0"/>
                <a:cs typeface="+mn-cs"/>
              </a:rPr>
              <a:t>The </a:t>
            </a:r>
            <a:r>
              <a:rPr lang="ja-JP" altLang="en-US" sz="2800">
                <a:solidFill>
                  <a:srgbClr val="FFFF00"/>
                </a:solidFill>
                <a:latin typeface="Arial"/>
                <a:cs typeface="+mn-cs"/>
              </a:rPr>
              <a:t>“</a:t>
            </a:r>
            <a:r>
              <a:rPr lang="en-US" sz="2800">
                <a:solidFill>
                  <a:srgbClr val="FFFF00"/>
                </a:solidFill>
                <a:latin typeface="Helvetica" charset="0"/>
                <a:cs typeface="+mn-cs"/>
              </a:rPr>
              <a:t>Hockey Stick</a:t>
            </a:r>
            <a:r>
              <a:rPr lang="ja-JP" altLang="en-US" sz="2800">
                <a:solidFill>
                  <a:srgbClr val="FFFF00"/>
                </a:solidFill>
                <a:latin typeface="Arial"/>
                <a:cs typeface="+mn-cs"/>
              </a:rPr>
              <a:t>”</a:t>
            </a:r>
            <a:endParaRPr lang="en-US" sz="2800">
              <a:solidFill>
                <a:srgbClr val="FFFF00"/>
              </a:solidFill>
              <a:latin typeface="Helvetica" charset="0"/>
              <a:cs typeface="+mn-cs"/>
            </a:endParaRPr>
          </a:p>
          <a:p>
            <a:pPr>
              <a:defRPr/>
            </a:pPr>
            <a:r>
              <a:rPr lang="en-US" sz="2800">
                <a:solidFill>
                  <a:srgbClr val="FFFF00"/>
                </a:solidFill>
                <a:latin typeface="Helvetica" charset="0"/>
                <a:cs typeface="+mn-cs"/>
              </a:rPr>
              <a:t>-- So What Is All The Controversy About? --</a:t>
            </a:r>
            <a:endParaRPr lang="en-US">
              <a:solidFill>
                <a:srgbClr val="FFFF00"/>
              </a:solidFill>
              <a:latin typeface="Helvetica" charset="0"/>
              <a:cs typeface="+mn-cs"/>
            </a:endParaRPr>
          </a:p>
        </p:txBody>
      </p:sp>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t="52377"/>
          <a:stretch>
            <a:fillRect/>
          </a:stretch>
        </p:blipFill>
        <p:spPr bwMode="auto">
          <a:xfrm>
            <a:off x="1976438" y="2930525"/>
            <a:ext cx="5241925"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81" name="Text Box 5"/>
          <p:cNvSpPr txBox="1">
            <a:spLocks noChangeArrowheads="1"/>
          </p:cNvSpPr>
          <p:nvPr/>
        </p:nvSpPr>
        <p:spPr bwMode="auto">
          <a:xfrm>
            <a:off x="752475" y="165100"/>
            <a:ext cx="7620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solidFill>
                  <a:srgbClr val="FFFF00"/>
                </a:solidFill>
                <a:cs typeface="+mn-cs"/>
              </a:rPr>
              <a:t>Breaking The Hockey Stick?</a:t>
            </a:r>
          </a:p>
        </p:txBody>
      </p:sp>
      <p:pic>
        <p:nvPicPr>
          <p:cNvPr id="62466" name="Picture 7" descr="WSJ.pg1.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l="2353" t="6364" r="2353" b="3636"/>
          <a:stretch>
            <a:fillRect/>
          </a:stretch>
        </p:blipFill>
        <p:spPr bwMode="auto">
          <a:xfrm>
            <a:off x="2232025" y="922338"/>
            <a:ext cx="4527550" cy="553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74186" name="Group 10"/>
          <p:cNvGrpSpPr>
            <a:grpSpLocks/>
          </p:cNvGrpSpPr>
          <p:nvPr/>
        </p:nvGrpSpPr>
        <p:grpSpPr bwMode="auto">
          <a:xfrm>
            <a:off x="500063" y="776288"/>
            <a:ext cx="8045450" cy="5800725"/>
            <a:chOff x="329" y="209"/>
            <a:chExt cx="5068" cy="3654"/>
          </a:xfrm>
        </p:grpSpPr>
        <p:pic>
          <p:nvPicPr>
            <p:cNvPr id="62469" name="Picture 8" descr="Wegman#2.pd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b="72919"/>
            <a:stretch>
              <a:fillRect/>
            </a:stretch>
          </p:blipFill>
          <p:spPr bwMode="auto">
            <a:xfrm>
              <a:off x="329" y="2147"/>
              <a:ext cx="4896" cy="1716"/>
            </a:xfrm>
            <a:prstGeom prst="rect">
              <a:avLst/>
            </a:prstGeom>
            <a:solidFill>
              <a:schemeClr val="bg1"/>
            </a:solidFill>
            <a:ln w="19050">
              <a:solidFill>
                <a:srgbClr val="000000"/>
              </a:solidFill>
              <a:miter lim="800000"/>
              <a:headEnd/>
              <a:tailEnd/>
            </a:ln>
          </p:spPr>
        </p:pic>
        <p:pic>
          <p:nvPicPr>
            <p:cNvPr id="62470" name="Picture 9" descr="Wegman#1.pdf                                                   001E03DEMacintosh HD                   BC93CBFC:"/>
            <p:cNvPicPr>
              <a:picLocks noChangeAspect="1" noChangeArrowheads="1"/>
            </p:cNvPicPr>
            <p:nvPr/>
          </p:nvPicPr>
          <p:blipFill>
            <a:blip r:embed="rId5">
              <a:extLst>
                <a:ext uri="{28A0092B-C50C-407E-A947-70E740481C1C}">
                  <a14:useLocalDpi xmlns:a14="http://schemas.microsoft.com/office/drawing/2010/main" val="0"/>
                </a:ext>
              </a:extLst>
            </a:blip>
            <a:srcRect l="11766" t="10910" r="11766" b="16365"/>
            <a:stretch>
              <a:fillRect/>
            </a:stretch>
          </p:blipFill>
          <p:spPr bwMode="auto">
            <a:xfrm>
              <a:off x="3353" y="209"/>
              <a:ext cx="2044" cy="2516"/>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074187" name="Rectangle 11"/>
          <p:cNvSpPr>
            <a:spLocks noChangeArrowheads="1"/>
          </p:cNvSpPr>
          <p:nvPr/>
        </p:nvSpPr>
        <p:spPr bwMode="auto">
          <a:xfrm>
            <a:off x="1465263" y="2895600"/>
            <a:ext cx="6226175" cy="579438"/>
          </a:xfrm>
          <a:prstGeom prst="rect">
            <a:avLst/>
          </a:prstGeom>
          <a:solidFill>
            <a:srgbClr val="66FFFF"/>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3200">
                <a:solidFill>
                  <a:srgbClr val="A50021"/>
                </a:solidFill>
                <a:cs typeface="+mn-cs"/>
              </a:rPr>
              <a:t>So is the Hockey Stick broken?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741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4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0038" y="169863"/>
            <a:ext cx="8553450" cy="6170612"/>
            <a:chOff x="300038" y="169863"/>
            <a:chExt cx="8553450" cy="6170612"/>
          </a:xfrm>
        </p:grpSpPr>
        <p:pic>
          <p:nvPicPr>
            <p:cNvPr id="64514" name="Picture 8" descr="&#10;NRC_cover.pdf                                                  001E03DEMacintosh HD                   BC93C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850900"/>
              <a:ext cx="4241800" cy="548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3945" name="Rectangle 9"/>
            <p:cNvSpPr>
              <a:spLocks noChangeArrowheads="1"/>
            </p:cNvSpPr>
            <p:nvPr/>
          </p:nvSpPr>
          <p:spPr bwMode="auto">
            <a:xfrm>
              <a:off x="1200150" y="169863"/>
              <a:ext cx="675322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2800">
                  <a:solidFill>
                    <a:srgbClr val="FFFF00"/>
                  </a:solidFill>
                  <a:cs typeface="+mn-cs"/>
                </a:rPr>
                <a:t>National Academies Of Science Report</a:t>
              </a:r>
            </a:p>
          </p:txBody>
        </p:sp>
        <p:grpSp>
          <p:nvGrpSpPr>
            <p:cNvPr id="2" name="Group 1"/>
            <p:cNvGrpSpPr/>
            <p:nvPr/>
          </p:nvGrpSpPr>
          <p:grpSpPr>
            <a:xfrm>
              <a:off x="4724400" y="744538"/>
              <a:ext cx="4129088" cy="5199062"/>
              <a:chOff x="4724400" y="744538"/>
              <a:chExt cx="4129088" cy="5199062"/>
            </a:xfrm>
          </p:grpSpPr>
          <p:pic>
            <p:nvPicPr>
              <p:cNvPr id="64513" name="Picture 7" descr="NRC_Conclusion.tiff                                            001E03DEMacintosh HD                   BC93CB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12850"/>
                <a:ext cx="4129088" cy="4730750"/>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63950" name="Group 14"/>
              <p:cNvGrpSpPr>
                <a:grpSpLocks/>
              </p:cNvGrpSpPr>
              <p:nvPr/>
            </p:nvGrpSpPr>
            <p:grpSpPr bwMode="auto">
              <a:xfrm>
                <a:off x="4765675" y="744538"/>
                <a:ext cx="4049713" cy="1836737"/>
                <a:chOff x="3002" y="469"/>
                <a:chExt cx="2551" cy="1157"/>
              </a:xfrm>
            </p:grpSpPr>
            <p:sp>
              <p:nvSpPr>
                <p:cNvPr id="1063947" name="Rectangle 11"/>
                <p:cNvSpPr>
                  <a:spLocks noChangeArrowheads="1"/>
                </p:cNvSpPr>
                <p:nvPr/>
              </p:nvSpPr>
              <p:spPr bwMode="auto">
                <a:xfrm>
                  <a:off x="3002" y="783"/>
                  <a:ext cx="2551" cy="843"/>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63949" name="Text Box 13"/>
                <p:cNvSpPr txBox="1">
                  <a:spLocks noChangeArrowheads="1"/>
                </p:cNvSpPr>
                <p:nvPr/>
              </p:nvSpPr>
              <p:spPr bwMode="auto">
                <a:xfrm>
                  <a:off x="3770" y="469"/>
                  <a:ext cx="104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FF0000"/>
                      </a:solidFill>
                      <a:cs typeface="+mn-cs"/>
                    </a:rPr>
                    <a:t>Not really.</a:t>
                  </a:r>
                </a:p>
              </p:txBody>
            </p:sp>
          </p:grpSp>
        </p:grpSp>
      </p:grpSp>
      <p:sp>
        <p:nvSpPr>
          <p:cNvPr id="1063951" name="Rectangle 15"/>
          <p:cNvSpPr>
            <a:spLocks noChangeArrowheads="1"/>
          </p:cNvSpPr>
          <p:nvPr/>
        </p:nvSpPr>
        <p:spPr bwMode="auto">
          <a:xfrm>
            <a:off x="671513" y="2897188"/>
            <a:ext cx="7804150" cy="1066800"/>
          </a:xfrm>
          <a:prstGeom prst="rect">
            <a:avLst/>
          </a:prstGeom>
          <a:solidFill>
            <a:srgbClr val="66FFFF"/>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3200">
                <a:solidFill>
                  <a:srgbClr val="A50021"/>
                </a:solidFill>
                <a:cs typeface="+mn-cs"/>
              </a:rPr>
              <a:t>But can the Hockey Stick be improved?</a:t>
            </a:r>
          </a:p>
          <a:p>
            <a:pPr>
              <a:defRPr/>
            </a:pPr>
            <a:r>
              <a:rPr lang="en-US" sz="3200">
                <a:solidFill>
                  <a:srgbClr val="A50021"/>
                </a:solidFill>
                <a:cs typeface="+mn-cs"/>
              </a:rPr>
              <a:t>The answer is undoubtedly </a:t>
            </a:r>
            <a:r>
              <a:rPr lang="ja-JP" altLang="en-US" sz="3200">
                <a:solidFill>
                  <a:srgbClr val="A50021"/>
                </a:solidFill>
                <a:latin typeface="Arial"/>
                <a:cs typeface="+mn-cs"/>
              </a:rPr>
              <a:t>“</a:t>
            </a:r>
            <a:r>
              <a:rPr lang="en-US" sz="3200">
                <a:solidFill>
                  <a:srgbClr val="A50021"/>
                </a:solidFill>
                <a:cs typeface="+mn-cs"/>
              </a:rPr>
              <a:t>Yes</a:t>
            </a:r>
            <a:r>
              <a:rPr lang="ja-JP" altLang="en-US" sz="3200">
                <a:solidFill>
                  <a:srgbClr val="A50021"/>
                </a:solidFill>
                <a:latin typeface="Arial"/>
                <a:cs typeface="+mn-cs"/>
              </a:rPr>
              <a:t>”</a:t>
            </a:r>
            <a:r>
              <a:rPr lang="en-US" sz="3200">
                <a:solidFill>
                  <a:srgbClr val="A50021"/>
                </a:solidFill>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3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5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3"/>
          <p:cNvSpPr>
            <a:spLocks noChangeArrowheads="1"/>
          </p:cNvSpPr>
          <p:nvPr/>
        </p:nvSpPr>
        <p:spPr bwMode="auto">
          <a:xfrm>
            <a:off x="4479925" y="3200400"/>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pic>
        <p:nvPicPr>
          <p:cNvPr id="964612" name="Picture 4"/>
          <p:cNvPicPr>
            <a:picLocks noChangeAspect="1" noChangeArrowheads="1"/>
          </p:cNvPicPr>
          <p:nvPr/>
        </p:nvPicPr>
        <p:blipFill>
          <a:blip r:embed="rId3">
            <a:extLst>
              <a:ext uri="{28A0092B-C50C-407E-A947-70E740481C1C}">
                <a14:useLocalDpi xmlns:a14="http://schemas.microsoft.com/office/drawing/2010/main" val="0"/>
              </a:ext>
            </a:extLst>
          </a:blip>
          <a:srcRect t="9282" b="42432"/>
          <a:stretch>
            <a:fillRect/>
          </a:stretch>
        </p:blipFill>
        <p:spPr bwMode="auto">
          <a:xfrm>
            <a:off x="2635250" y="119063"/>
            <a:ext cx="3849688" cy="1416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64620" name="Picture 12"/>
          <p:cNvPicPr preferRelativeResize="0">
            <a:picLocks noChangeArrowheads="1"/>
          </p:cNvPicPr>
          <p:nvPr/>
        </p:nvPicPr>
        <p:blipFill>
          <a:blip r:embed="rId4">
            <a:extLst>
              <a:ext uri="{28A0092B-C50C-407E-A947-70E740481C1C}">
                <a14:useLocalDpi xmlns:a14="http://schemas.microsoft.com/office/drawing/2010/main" val="0"/>
              </a:ext>
            </a:extLst>
          </a:blip>
          <a:srcRect t="4210" b="8421"/>
          <a:stretch>
            <a:fillRect/>
          </a:stretch>
        </p:blipFill>
        <p:spPr bwMode="auto">
          <a:xfrm>
            <a:off x="1817688" y="1931988"/>
            <a:ext cx="5484812" cy="27416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64621" name="Picture 13"/>
          <p:cNvPicPr>
            <a:picLocks noChangeAspect="1" noChangeArrowheads="1"/>
          </p:cNvPicPr>
          <p:nvPr/>
        </p:nvPicPr>
        <p:blipFill>
          <a:blip r:embed="rId5">
            <a:extLst>
              <a:ext uri="{28A0092B-C50C-407E-A947-70E740481C1C}">
                <a14:useLocalDpi xmlns:a14="http://schemas.microsoft.com/office/drawing/2010/main" val="0"/>
              </a:ext>
            </a:extLst>
          </a:blip>
          <a:srcRect b="3300"/>
          <a:stretch>
            <a:fillRect/>
          </a:stretch>
        </p:blipFill>
        <p:spPr bwMode="auto">
          <a:xfrm>
            <a:off x="2274888" y="4751388"/>
            <a:ext cx="4570412"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6565" name="Picture 14" descr="Esper#1.tiff                                                   001E03DEMacintosh HD                   BC93CBFC:"/>
          <p:cNvPicPr>
            <a:picLocks noChangeAspect="1" noChangeArrowheads="1"/>
          </p:cNvPicPr>
          <p:nvPr/>
        </p:nvPicPr>
        <p:blipFill>
          <a:blip r:embed="rId6">
            <a:extLst>
              <a:ext uri="{28A0092B-C50C-407E-A947-70E740481C1C}">
                <a14:useLocalDpi xmlns:a14="http://schemas.microsoft.com/office/drawing/2010/main" val="0"/>
              </a:ext>
            </a:extLst>
          </a:blip>
          <a:srcRect l="444" r="1035"/>
          <a:stretch>
            <a:fillRect/>
          </a:stretch>
        </p:blipFill>
        <p:spPr bwMode="auto">
          <a:xfrm>
            <a:off x="2635250" y="1454150"/>
            <a:ext cx="3852863"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2" name="Picture 2"/>
          <p:cNvPicPr>
            <a:picLocks noChangeAspect="1" noChangeArrowheads="1"/>
          </p:cNvPicPr>
          <p:nvPr/>
        </p:nvPicPr>
        <p:blipFill>
          <a:blip r:embed="rId2">
            <a:extLst>
              <a:ext uri="{28A0092B-C50C-407E-A947-70E740481C1C}">
                <a14:useLocalDpi xmlns:a14="http://schemas.microsoft.com/office/drawing/2010/main" val="0"/>
              </a:ext>
            </a:extLst>
          </a:blip>
          <a:srcRect l="2377" r="2377"/>
          <a:stretch>
            <a:fillRect/>
          </a:stretch>
        </p:blipFill>
        <p:spPr bwMode="auto">
          <a:xfrm>
            <a:off x="242888" y="1217613"/>
            <a:ext cx="8683625" cy="4344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44484" name="Rectangle 4"/>
          <p:cNvSpPr>
            <a:spLocks noChangeArrowheads="1"/>
          </p:cNvSpPr>
          <p:nvPr/>
        </p:nvSpPr>
        <p:spPr bwMode="auto">
          <a:xfrm>
            <a:off x="2052638" y="2865438"/>
            <a:ext cx="5461000" cy="1554162"/>
          </a:xfrm>
          <a:prstGeom prst="rect">
            <a:avLst/>
          </a:prstGeom>
          <a:solidFill>
            <a:srgbClr val="66FFFF"/>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3200">
                <a:solidFill>
                  <a:srgbClr val="A50021"/>
                </a:solidFill>
                <a:cs typeface="+mn-cs"/>
              </a:rPr>
              <a:t>So maybe the Hockey Stick</a:t>
            </a:r>
          </a:p>
          <a:p>
            <a:pPr>
              <a:defRPr/>
            </a:pPr>
            <a:r>
              <a:rPr lang="en-US" sz="3200">
                <a:solidFill>
                  <a:srgbClr val="A50021"/>
                </a:solidFill>
                <a:cs typeface="+mn-cs"/>
              </a:rPr>
              <a:t>can be improved, but who</a:t>
            </a:r>
          </a:p>
          <a:p>
            <a:pPr>
              <a:defRPr/>
            </a:pPr>
            <a:r>
              <a:rPr lang="en-US" sz="3200">
                <a:solidFill>
                  <a:srgbClr val="A50021"/>
                </a:solidFill>
                <a:cs typeface="+mn-cs"/>
              </a:rPr>
              <a:t>would want to do that?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4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Text Box 2"/>
          <p:cNvSpPr txBox="1">
            <a:spLocks noChangeArrowheads="1"/>
          </p:cNvSpPr>
          <p:nvPr/>
        </p:nvSpPr>
        <p:spPr bwMode="auto">
          <a:xfrm>
            <a:off x="77788" y="65088"/>
            <a:ext cx="89900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solidFill>
                  <a:srgbClr val="FFFF00"/>
                </a:solidFill>
                <a:cs typeface="+mn-cs"/>
              </a:rPr>
              <a:t>Many Revisions Of The Hockey Stick Have Already Been Made, As Global Change Science Continually Improves.</a:t>
            </a:r>
          </a:p>
        </p:txBody>
      </p:sp>
      <p:grpSp>
        <p:nvGrpSpPr>
          <p:cNvPr id="69634" name="Group 8"/>
          <p:cNvGrpSpPr>
            <a:grpSpLocks/>
          </p:cNvGrpSpPr>
          <p:nvPr/>
        </p:nvGrpSpPr>
        <p:grpSpPr bwMode="auto">
          <a:xfrm>
            <a:off x="209550" y="895350"/>
            <a:ext cx="4670425" cy="5843588"/>
            <a:chOff x="1386" y="564"/>
            <a:chExt cx="2942" cy="3681"/>
          </a:xfrm>
        </p:grpSpPr>
        <p:sp>
          <p:nvSpPr>
            <p:cNvPr id="1115143" name="Rectangle 7"/>
            <p:cNvSpPr>
              <a:spLocks noChangeArrowheads="1"/>
            </p:cNvSpPr>
            <p:nvPr/>
          </p:nvSpPr>
          <p:spPr bwMode="auto">
            <a:xfrm>
              <a:off x="1386" y="564"/>
              <a:ext cx="2942" cy="3681"/>
            </a:xfrm>
            <a:prstGeom prst="rect">
              <a:avLst/>
            </a:prstGeom>
            <a:solidFill>
              <a:schemeClr val="bg1"/>
            </a:solidFill>
            <a:ln>
              <a:noFill/>
            </a:ln>
            <a:effectLst/>
            <a:extLs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9637" name="Picture 6" descr="Fig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 y="591"/>
              <a:ext cx="2845" cy="3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9635" name="Picture 9" descr="Fig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895350"/>
            <a:ext cx="3802063" cy="584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Grp="1" noChangeArrowheads="1"/>
          </p:cNvSpPr>
          <p:nvPr>
            <p:ph type="title"/>
          </p:nvPr>
        </p:nvSpPr>
        <p:spPr>
          <a:xfrm>
            <a:off x="390525" y="52388"/>
            <a:ext cx="8340725" cy="1143000"/>
          </a:xfrm>
        </p:spPr>
        <p:txBody>
          <a:bodyPr/>
          <a:lstStyle/>
          <a:p>
            <a:pPr>
              <a:defRPr/>
            </a:pPr>
            <a:r>
              <a:rPr lang="en-US" sz="2400" b="1" smtClean="0">
                <a:solidFill>
                  <a:srgbClr val="FFFF00"/>
                </a:solidFill>
                <a:latin typeface="Arial" charset="0"/>
                <a:cs typeface="+mj-cs"/>
              </a:rPr>
              <a:t>Modeling Experiments Also Support The Contributions</a:t>
            </a:r>
            <a:br>
              <a:rPr lang="en-US" sz="2400" b="1" smtClean="0">
                <a:solidFill>
                  <a:srgbClr val="FFFF00"/>
                </a:solidFill>
                <a:latin typeface="Arial" charset="0"/>
                <a:cs typeface="+mj-cs"/>
              </a:rPr>
            </a:br>
            <a:r>
              <a:rPr lang="en-US" sz="2400" b="1" smtClean="0">
                <a:solidFill>
                  <a:srgbClr val="FFFF00"/>
                </a:solidFill>
                <a:latin typeface="Arial" charset="0"/>
                <a:cs typeface="+mj-cs"/>
              </a:rPr>
              <a:t>Of Greenhouse Gases To Global Warming</a:t>
            </a:r>
          </a:p>
        </p:txBody>
      </p:sp>
      <p:grpSp>
        <p:nvGrpSpPr>
          <p:cNvPr id="71682" name="Group 5"/>
          <p:cNvGrpSpPr>
            <a:grpSpLocks noChangeAspect="1"/>
          </p:cNvGrpSpPr>
          <p:nvPr/>
        </p:nvGrpSpPr>
        <p:grpSpPr bwMode="auto">
          <a:xfrm>
            <a:off x="1474788" y="1103313"/>
            <a:ext cx="6180137" cy="5487987"/>
            <a:chOff x="402" y="105"/>
            <a:chExt cx="4573" cy="4061"/>
          </a:xfrm>
        </p:grpSpPr>
        <p:sp>
          <p:nvSpPr>
            <p:cNvPr id="1127428" name="Rectangle 4"/>
            <p:cNvSpPr>
              <a:spLocks noChangeAspect="1" noChangeArrowheads="1"/>
            </p:cNvSpPr>
            <p:nvPr/>
          </p:nvSpPr>
          <p:spPr bwMode="auto">
            <a:xfrm>
              <a:off x="402" y="105"/>
              <a:ext cx="4573" cy="4061"/>
            </a:xfrm>
            <a:prstGeom prst="rect">
              <a:avLst/>
            </a:prstGeom>
            <a:solidFill>
              <a:schemeClr val="bg1"/>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1684" name="Picture 3" descr="Fig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44"/>
              <a:ext cx="4512" cy="3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a:xfrm>
            <a:off x="581025" y="542925"/>
            <a:ext cx="7772400" cy="449263"/>
          </a:xfrm>
        </p:spPr>
        <p:txBody>
          <a:bodyPr/>
          <a:lstStyle/>
          <a:p>
            <a:pPr>
              <a:defRPr/>
            </a:pPr>
            <a:r>
              <a:rPr lang="en-US" sz="2800" b="1" smtClean="0">
                <a:solidFill>
                  <a:srgbClr val="FFFF00"/>
                </a:solidFill>
                <a:latin typeface="Arial" charset="0"/>
                <a:cs typeface="+mj-cs"/>
              </a:rPr>
              <a:t>So What Is the </a:t>
            </a:r>
            <a:r>
              <a:rPr lang="ja-JP" altLang="en-US" sz="2800" b="1" smtClean="0">
                <a:solidFill>
                  <a:srgbClr val="FFFF00"/>
                </a:solidFill>
                <a:latin typeface="Arial"/>
                <a:cs typeface="+mj-cs"/>
              </a:rPr>
              <a:t>‘</a:t>
            </a:r>
            <a:r>
              <a:rPr lang="en-US" sz="2800" b="1" smtClean="0">
                <a:solidFill>
                  <a:srgbClr val="FFFF00"/>
                </a:solidFill>
                <a:latin typeface="Arial" charset="0"/>
                <a:cs typeface="+mj-cs"/>
              </a:rPr>
              <a:t>Take Home</a:t>
            </a:r>
            <a:r>
              <a:rPr lang="ja-JP" altLang="en-US" sz="2800" b="1" smtClean="0">
                <a:solidFill>
                  <a:srgbClr val="FFFF00"/>
                </a:solidFill>
                <a:latin typeface="Arial"/>
                <a:cs typeface="+mj-cs"/>
              </a:rPr>
              <a:t>’</a:t>
            </a:r>
            <a:r>
              <a:rPr lang="en-US" sz="2800" b="1" smtClean="0">
                <a:solidFill>
                  <a:srgbClr val="FFFF00"/>
                </a:solidFill>
                <a:latin typeface="Arial" charset="0"/>
                <a:cs typeface="+mj-cs"/>
              </a:rPr>
              <a:t> Message Here?</a:t>
            </a:r>
            <a:endParaRPr lang="en-US" sz="2400" b="1" smtClean="0">
              <a:solidFill>
                <a:srgbClr val="FFFF00"/>
              </a:solidFill>
              <a:latin typeface="Arial" charset="0"/>
              <a:cs typeface="+mj-cs"/>
            </a:endParaRPr>
          </a:p>
        </p:txBody>
      </p:sp>
      <p:sp>
        <p:nvSpPr>
          <p:cNvPr id="1125379" name="Rectangle 3"/>
          <p:cNvSpPr>
            <a:spLocks noGrp="1" noChangeArrowheads="1"/>
          </p:cNvSpPr>
          <p:nvPr>
            <p:ph type="body" idx="1"/>
          </p:nvPr>
        </p:nvSpPr>
        <p:spPr>
          <a:xfrm>
            <a:off x="292100" y="1123950"/>
            <a:ext cx="8399463" cy="5313363"/>
          </a:xfrm>
        </p:spPr>
        <p:txBody>
          <a:bodyPr/>
          <a:lstStyle/>
          <a:p>
            <a:pPr>
              <a:lnSpc>
                <a:spcPct val="90000"/>
              </a:lnSpc>
              <a:spcBef>
                <a:spcPct val="50000"/>
              </a:spcBef>
              <a:defRPr/>
            </a:pPr>
            <a:r>
              <a:rPr lang="en-US" sz="1800" b="1" smtClean="0">
                <a:solidFill>
                  <a:srgbClr val="FFFF00"/>
                </a:solidFill>
                <a:latin typeface="Arial" charset="0"/>
                <a:cs typeface="+mn-cs"/>
              </a:rPr>
              <a:t>The world has warmed over much of the 20th century with the most rapid warming occurring since about 1970.</a:t>
            </a:r>
          </a:p>
          <a:p>
            <a:pPr>
              <a:lnSpc>
                <a:spcPct val="90000"/>
              </a:lnSpc>
              <a:spcBef>
                <a:spcPct val="50000"/>
              </a:spcBef>
              <a:defRPr/>
            </a:pPr>
            <a:r>
              <a:rPr lang="en-US" sz="1800" b="1" smtClean="0">
                <a:solidFill>
                  <a:srgbClr val="FFFF00"/>
                </a:solidFill>
                <a:latin typeface="Arial" charset="0"/>
                <a:cs typeface="+mn-cs"/>
              </a:rPr>
              <a:t>Compared to the past 1,000 years of record estimated mainly from tree rings, the recent warming is unusual and, perhaps, unprecedented.</a:t>
            </a:r>
          </a:p>
          <a:p>
            <a:pPr>
              <a:lnSpc>
                <a:spcPct val="90000"/>
              </a:lnSpc>
              <a:spcBef>
                <a:spcPct val="50000"/>
              </a:spcBef>
              <a:defRPr/>
            </a:pPr>
            <a:r>
              <a:rPr lang="en-US" sz="1800" b="1" smtClean="0">
                <a:solidFill>
                  <a:srgbClr val="FFFF00"/>
                </a:solidFill>
                <a:latin typeface="Arial" charset="0"/>
                <a:cs typeface="+mn-cs"/>
              </a:rPr>
              <a:t>The warming is probably caused by a combination of both natural causes and those due to greenhouse gases injected into the atmosphere by human activities, with the latter being increasingly important now.</a:t>
            </a:r>
          </a:p>
          <a:p>
            <a:pPr>
              <a:lnSpc>
                <a:spcPct val="90000"/>
              </a:lnSpc>
              <a:spcBef>
                <a:spcPct val="50000"/>
              </a:spcBef>
              <a:defRPr/>
            </a:pPr>
            <a:r>
              <a:rPr lang="en-US" sz="1800" b="1" smtClean="0">
                <a:solidFill>
                  <a:srgbClr val="FFFF00"/>
                </a:solidFill>
                <a:latin typeface="Arial" charset="0"/>
                <a:cs typeface="+mn-cs"/>
              </a:rPr>
              <a:t>The </a:t>
            </a:r>
            <a:r>
              <a:rPr lang="ja-JP" altLang="en-US" sz="1800" b="1" smtClean="0">
                <a:solidFill>
                  <a:srgbClr val="FFFF00"/>
                </a:solidFill>
                <a:latin typeface="Arial"/>
                <a:cs typeface="+mn-cs"/>
              </a:rPr>
              <a:t>‘</a:t>
            </a:r>
            <a:r>
              <a:rPr lang="en-US" sz="1800" b="1" smtClean="0">
                <a:solidFill>
                  <a:srgbClr val="FFFF00"/>
                </a:solidFill>
                <a:latin typeface="Arial" charset="0"/>
                <a:cs typeface="+mn-cs"/>
              </a:rPr>
              <a:t>Hockey Stick</a:t>
            </a:r>
            <a:r>
              <a:rPr lang="ja-JP" altLang="en-US" sz="1800" b="1" smtClean="0">
                <a:solidFill>
                  <a:srgbClr val="FFFF00"/>
                </a:solidFill>
                <a:latin typeface="Arial"/>
                <a:cs typeface="+mn-cs"/>
              </a:rPr>
              <a:t>’</a:t>
            </a:r>
            <a:r>
              <a:rPr lang="en-US" sz="1800" b="1" smtClean="0">
                <a:solidFill>
                  <a:srgbClr val="FFFF00"/>
                </a:solidFill>
                <a:latin typeface="Arial" charset="0"/>
                <a:cs typeface="+mn-cs"/>
              </a:rPr>
              <a:t> galvanized both support for and opposition to the concept that the world has warmed in a way that has been caused by human activities. </a:t>
            </a:r>
            <a:r>
              <a:rPr lang="en-US" sz="1800" b="1" smtClean="0">
                <a:solidFill>
                  <a:srgbClr val="FF3300"/>
                </a:solidFill>
                <a:latin typeface="Arial" charset="0"/>
                <a:cs typeface="+mn-cs"/>
              </a:rPr>
              <a:t>It has been highly politicized in the process.</a:t>
            </a:r>
            <a:endParaRPr lang="en-US" sz="1800" b="1" smtClean="0">
              <a:solidFill>
                <a:srgbClr val="FFFF00"/>
              </a:solidFill>
              <a:latin typeface="Arial" charset="0"/>
              <a:cs typeface="+mn-cs"/>
            </a:endParaRPr>
          </a:p>
          <a:p>
            <a:pPr>
              <a:lnSpc>
                <a:spcPct val="90000"/>
              </a:lnSpc>
              <a:spcBef>
                <a:spcPct val="50000"/>
              </a:spcBef>
              <a:defRPr/>
            </a:pPr>
            <a:r>
              <a:rPr lang="en-US" sz="1800" b="1" smtClean="0">
                <a:solidFill>
                  <a:srgbClr val="FFFF00"/>
                </a:solidFill>
                <a:latin typeface="Arial" charset="0"/>
                <a:cs typeface="+mn-cs"/>
              </a:rPr>
              <a:t>While the </a:t>
            </a:r>
            <a:r>
              <a:rPr lang="ja-JP" altLang="en-US" sz="1800" b="1" smtClean="0">
                <a:solidFill>
                  <a:srgbClr val="FFFF00"/>
                </a:solidFill>
                <a:latin typeface="Arial"/>
                <a:cs typeface="+mn-cs"/>
              </a:rPr>
              <a:t>‘</a:t>
            </a:r>
            <a:r>
              <a:rPr lang="en-US" sz="1800" b="1" smtClean="0">
                <a:solidFill>
                  <a:srgbClr val="FFFF00"/>
                </a:solidFill>
                <a:latin typeface="Arial" charset="0"/>
                <a:cs typeface="+mn-cs"/>
              </a:rPr>
              <a:t>Hockey Stick</a:t>
            </a:r>
            <a:r>
              <a:rPr lang="ja-JP" altLang="en-US" sz="1800" b="1" smtClean="0">
                <a:solidFill>
                  <a:srgbClr val="FFFF00"/>
                </a:solidFill>
                <a:latin typeface="Arial"/>
                <a:cs typeface="+mn-cs"/>
              </a:rPr>
              <a:t>’</a:t>
            </a:r>
            <a:r>
              <a:rPr lang="en-US" sz="1800" b="1" smtClean="0">
                <a:solidFill>
                  <a:srgbClr val="FFFF00"/>
                </a:solidFill>
                <a:latin typeface="Arial" charset="0"/>
                <a:cs typeface="+mn-cs"/>
              </a:rPr>
              <a:t> is not perfect, the basic conclusions made from it have not changed appreciably, even as improved reconstructions of past temperatures have been developed.</a:t>
            </a:r>
          </a:p>
          <a:p>
            <a:pPr>
              <a:lnSpc>
                <a:spcPct val="90000"/>
              </a:lnSpc>
              <a:spcBef>
                <a:spcPct val="50000"/>
              </a:spcBef>
              <a:defRPr/>
            </a:pPr>
            <a:r>
              <a:rPr lang="en-US" sz="1800" b="1" smtClean="0">
                <a:solidFill>
                  <a:srgbClr val="FF3300"/>
                </a:solidFill>
                <a:latin typeface="Arial" charset="0"/>
                <a:cs typeface="+mn-cs"/>
              </a:rPr>
              <a:t>So what does this mean in terms of the need for reducing greenhouse gas emissions, mainly CO</a:t>
            </a:r>
            <a:r>
              <a:rPr lang="en-US" sz="1800" b="1" baseline="-25000" smtClean="0">
                <a:solidFill>
                  <a:srgbClr val="FF3300"/>
                </a:solidFill>
                <a:latin typeface="Arial" charset="0"/>
                <a:cs typeface="+mn-cs"/>
              </a:rPr>
              <a:t>2</a:t>
            </a:r>
            <a:r>
              <a:rPr lang="en-US" sz="1800" b="1" smtClean="0">
                <a:solidFill>
                  <a:srgbClr val="FF3300"/>
                </a:solidFill>
                <a:latin typeface="Arial" charset="0"/>
                <a:cs typeface="+mn-cs"/>
              </a:rPr>
              <a:t> due to fossil fuel combustion?</a:t>
            </a:r>
          </a:p>
          <a:p>
            <a:pPr>
              <a:lnSpc>
                <a:spcPct val="90000"/>
              </a:lnSpc>
              <a:defRPr/>
            </a:pPr>
            <a:endParaRPr lang="en-US" sz="1800" b="1" smtClean="0">
              <a:solidFill>
                <a:srgbClr val="FF3300"/>
              </a:solidFill>
              <a:latin typeface="Arial" charset="0"/>
              <a:cs typeface="+mn-cs"/>
            </a:endParaRPr>
          </a:p>
          <a:p>
            <a:pPr>
              <a:lnSpc>
                <a:spcPct val="90000"/>
              </a:lnSpc>
              <a:defRPr/>
            </a:pPr>
            <a:endParaRPr lang="en-US" sz="1800" b="1" smtClean="0">
              <a:solidFill>
                <a:srgbClr val="FF3300"/>
              </a:solidFill>
              <a:latin typeface="Arial" charset="0"/>
              <a:cs typeface="+mn-cs"/>
            </a:endParaRPr>
          </a:p>
          <a:p>
            <a:pPr>
              <a:lnSpc>
                <a:spcPct val="90000"/>
              </a:lnSpc>
              <a:defRPr/>
            </a:pPr>
            <a:endParaRPr lang="en-US" sz="1800" b="1" smtClean="0">
              <a:solidFill>
                <a:srgbClr val="FF3300"/>
              </a:solidFill>
              <a:latin typeface="Arial" charset="0"/>
              <a:cs typeface="+mn-cs"/>
            </a:endParaRPr>
          </a:p>
          <a:p>
            <a:pPr>
              <a:lnSpc>
                <a:spcPct val="90000"/>
              </a:lnSpc>
              <a:defRPr/>
            </a:pPr>
            <a:endParaRPr lang="en-US" sz="1800" b="1" smtClean="0">
              <a:solidFill>
                <a:srgbClr val="FFFF00"/>
              </a:solidFill>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5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53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53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53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53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53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37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02" name="Rectangle 2"/>
          <p:cNvSpPr>
            <a:spLocks noGrp="1" noChangeArrowheads="1"/>
          </p:cNvSpPr>
          <p:nvPr>
            <p:ph type="title"/>
          </p:nvPr>
        </p:nvSpPr>
        <p:spPr>
          <a:xfrm>
            <a:off x="317500" y="933450"/>
            <a:ext cx="8385175" cy="449263"/>
          </a:xfrm>
        </p:spPr>
        <p:txBody>
          <a:bodyPr/>
          <a:lstStyle/>
          <a:p>
            <a:pPr>
              <a:defRPr/>
            </a:pPr>
            <a:r>
              <a:rPr lang="en-US" sz="2400" b="1" smtClean="0">
                <a:solidFill>
                  <a:srgbClr val="FFFF00"/>
                </a:solidFill>
                <a:latin typeface="Arial" charset="0"/>
                <a:cs typeface="+mj-cs"/>
              </a:rPr>
              <a:t>Even if fossil fuel use does not contribute to global warming as much as some think (</a:t>
            </a:r>
            <a:r>
              <a:rPr lang="en-US" sz="2400" b="1" smtClean="0">
                <a:solidFill>
                  <a:srgbClr val="FF3300"/>
                </a:solidFill>
                <a:latin typeface="Arial" charset="0"/>
                <a:cs typeface="+mj-cs"/>
              </a:rPr>
              <a:t>I think it does</a:t>
            </a:r>
            <a:r>
              <a:rPr lang="en-US" sz="2400" b="1" smtClean="0">
                <a:solidFill>
                  <a:srgbClr val="FFFF00"/>
                </a:solidFill>
                <a:latin typeface="Arial" charset="0"/>
                <a:cs typeface="+mj-cs"/>
              </a:rPr>
              <a:t>), there are other reasons to reduce greenhouse gas emissions:</a:t>
            </a:r>
          </a:p>
        </p:txBody>
      </p:sp>
      <p:sp>
        <p:nvSpPr>
          <p:cNvPr id="1126403" name="Rectangle 3"/>
          <p:cNvSpPr>
            <a:spLocks noGrp="1" noChangeArrowheads="1"/>
          </p:cNvSpPr>
          <p:nvPr>
            <p:ph type="body" idx="1"/>
          </p:nvPr>
        </p:nvSpPr>
        <p:spPr>
          <a:xfrm>
            <a:off x="287338" y="2055813"/>
            <a:ext cx="8399462" cy="2505075"/>
          </a:xfrm>
        </p:spPr>
        <p:txBody>
          <a:bodyPr/>
          <a:lstStyle/>
          <a:p>
            <a:pPr>
              <a:lnSpc>
                <a:spcPct val="90000"/>
              </a:lnSpc>
              <a:spcBef>
                <a:spcPct val="50000"/>
              </a:spcBef>
              <a:defRPr/>
            </a:pPr>
            <a:r>
              <a:rPr lang="en-US" sz="1800" b="1" smtClean="0">
                <a:solidFill>
                  <a:srgbClr val="FFFF00"/>
                </a:solidFill>
                <a:latin typeface="Arial" charset="0"/>
                <a:cs typeface="+mn-cs"/>
              </a:rPr>
              <a:t>National Security:</a:t>
            </a:r>
            <a:r>
              <a:rPr lang="en-US" sz="1800" b="1" smtClean="0">
                <a:solidFill>
                  <a:srgbClr val="FF3300"/>
                </a:solidFill>
                <a:latin typeface="Arial" charset="0"/>
                <a:cs typeface="+mn-cs"/>
              </a:rPr>
              <a:t>  Reduce our dependence on foreign oil and its geopolitical consequences and entanglements;</a:t>
            </a:r>
          </a:p>
          <a:p>
            <a:pPr>
              <a:lnSpc>
                <a:spcPct val="90000"/>
              </a:lnSpc>
              <a:spcBef>
                <a:spcPct val="50000"/>
              </a:spcBef>
              <a:defRPr/>
            </a:pPr>
            <a:r>
              <a:rPr lang="en-US" sz="1800" b="1" smtClean="0">
                <a:solidFill>
                  <a:srgbClr val="FFFF00"/>
                </a:solidFill>
                <a:latin typeface="Arial" charset="0"/>
                <a:cs typeface="+mn-cs"/>
              </a:rPr>
              <a:t>Economic Security:</a:t>
            </a:r>
            <a:r>
              <a:rPr lang="en-US" sz="1800" b="1" smtClean="0">
                <a:solidFill>
                  <a:srgbClr val="FF3300"/>
                </a:solidFill>
                <a:latin typeface="Arial" charset="0"/>
                <a:cs typeface="+mn-cs"/>
              </a:rPr>
              <a:t>  Increase our energy use efficiency and make us more economically competitive around the world;</a:t>
            </a:r>
          </a:p>
          <a:p>
            <a:pPr>
              <a:lnSpc>
                <a:spcPct val="90000"/>
              </a:lnSpc>
              <a:spcBef>
                <a:spcPct val="50000"/>
              </a:spcBef>
              <a:defRPr/>
            </a:pPr>
            <a:r>
              <a:rPr lang="en-US" sz="1800" b="1" smtClean="0">
                <a:solidFill>
                  <a:srgbClr val="FFFF00"/>
                </a:solidFill>
                <a:latin typeface="Arial" charset="0"/>
                <a:cs typeface="+mn-cs"/>
              </a:rPr>
              <a:t>Public Health:</a:t>
            </a:r>
            <a:r>
              <a:rPr lang="en-US" sz="1800" b="1" smtClean="0">
                <a:solidFill>
                  <a:srgbClr val="FF3300"/>
                </a:solidFill>
                <a:latin typeface="Arial" charset="0"/>
                <a:cs typeface="+mn-cs"/>
              </a:rPr>
              <a:t>  Improve our air quality and the health of Americans by reducing pollutants related to fossil fuel use;</a:t>
            </a:r>
          </a:p>
          <a:p>
            <a:pPr>
              <a:lnSpc>
                <a:spcPct val="90000"/>
              </a:lnSpc>
              <a:spcBef>
                <a:spcPct val="50000"/>
              </a:spcBef>
              <a:defRPr/>
            </a:pPr>
            <a:r>
              <a:rPr lang="en-US" sz="1800" b="1" smtClean="0">
                <a:solidFill>
                  <a:srgbClr val="FFFF00"/>
                </a:solidFill>
                <a:latin typeface="Arial" charset="0"/>
                <a:cs typeface="+mn-cs"/>
              </a:rPr>
              <a:t>Environmental Quality:</a:t>
            </a:r>
            <a:r>
              <a:rPr lang="en-US" sz="1800" b="1" smtClean="0">
                <a:solidFill>
                  <a:srgbClr val="FF3300"/>
                </a:solidFill>
                <a:latin typeface="Arial" charset="0"/>
                <a:cs typeface="+mn-cs"/>
              </a:rPr>
              <a:t>  Reduce our the impact on the environment caused by the mining of fossil fuels such as coal and oil shale;</a:t>
            </a:r>
          </a:p>
          <a:p>
            <a:pPr>
              <a:lnSpc>
                <a:spcPct val="90000"/>
              </a:lnSpc>
              <a:spcBef>
                <a:spcPct val="50000"/>
              </a:spcBef>
              <a:defRPr/>
            </a:pPr>
            <a:r>
              <a:rPr lang="en-US" sz="1800" b="1" smtClean="0">
                <a:solidFill>
                  <a:srgbClr val="FFFF00"/>
                </a:solidFill>
                <a:latin typeface="Arial" charset="0"/>
                <a:cs typeface="+mn-cs"/>
              </a:rPr>
              <a:t>In the process, greenhouse gas emissions will be reduced even if that is not the main intension and any impact on global warming will likewise be reduced. It is a </a:t>
            </a:r>
            <a:r>
              <a:rPr lang="ja-JP" altLang="en-US" sz="1800" b="1" smtClean="0">
                <a:solidFill>
                  <a:srgbClr val="FFFF00"/>
                </a:solidFill>
                <a:latin typeface="Arial"/>
                <a:cs typeface="+mn-cs"/>
              </a:rPr>
              <a:t>‘</a:t>
            </a:r>
            <a:r>
              <a:rPr lang="en-US" sz="1800" b="1" smtClean="0">
                <a:solidFill>
                  <a:srgbClr val="FFFF00"/>
                </a:solidFill>
                <a:latin typeface="Arial" charset="0"/>
                <a:cs typeface="+mn-cs"/>
              </a:rPr>
              <a:t>Win-Win</a:t>
            </a:r>
            <a:r>
              <a:rPr lang="ja-JP" altLang="en-US" sz="1800" b="1" smtClean="0">
                <a:solidFill>
                  <a:srgbClr val="FFFF00"/>
                </a:solidFill>
                <a:latin typeface="Arial"/>
                <a:cs typeface="+mn-cs"/>
              </a:rPr>
              <a:t>’</a:t>
            </a:r>
            <a:r>
              <a:rPr lang="en-US" sz="1800" b="1" smtClean="0">
                <a:solidFill>
                  <a:srgbClr val="FFFF00"/>
                </a:solidFill>
                <a:latin typeface="Arial" charset="0"/>
                <a:cs typeface="+mn-cs"/>
              </a:rPr>
              <a:t> situation if done </a:t>
            </a:r>
            <a:r>
              <a:rPr lang="en-US" sz="1800" b="1" i="1" u="sng" smtClean="0">
                <a:solidFill>
                  <a:srgbClr val="FF3300"/>
                </a:solidFill>
                <a:latin typeface="Arial" charset="0"/>
                <a:cs typeface="+mn-cs"/>
              </a:rPr>
              <a:t>intelligently</a:t>
            </a:r>
            <a:r>
              <a:rPr lang="en-US" sz="1800" b="1" smtClean="0">
                <a:solidFill>
                  <a:srgbClr val="FFFF00"/>
                </a:solidFill>
                <a:latin typeface="Arial" charset="0"/>
                <a:cs typeface="+mn-cs"/>
              </a:rPr>
              <a:t>.</a:t>
            </a:r>
            <a:endParaRPr lang="en-US" sz="1800" b="1" smtClean="0">
              <a:solidFill>
                <a:srgbClr val="FF3300"/>
              </a:solidFill>
              <a:latin typeface="Arial" charset="0"/>
              <a:cs typeface="+mn-cs"/>
            </a:endParaRPr>
          </a:p>
          <a:p>
            <a:pPr>
              <a:lnSpc>
                <a:spcPct val="90000"/>
              </a:lnSpc>
              <a:defRPr/>
            </a:pPr>
            <a:endParaRPr lang="en-US" sz="1800" b="1" smtClean="0">
              <a:solidFill>
                <a:srgbClr val="FFFF00"/>
              </a:solidFill>
              <a:latin typeface="Arial" charset="0"/>
              <a:cs typeface="+mn-cs"/>
            </a:endParaRPr>
          </a:p>
        </p:txBody>
      </p:sp>
      <p:sp>
        <p:nvSpPr>
          <p:cNvPr id="1126404" name="Rectangle 4"/>
          <p:cNvSpPr>
            <a:spLocks noChangeArrowheads="1"/>
          </p:cNvSpPr>
          <p:nvPr/>
        </p:nvSpPr>
        <p:spPr bwMode="auto">
          <a:xfrm>
            <a:off x="3430588" y="5694363"/>
            <a:ext cx="1941512" cy="65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800" i="1">
                <a:solidFill>
                  <a:srgbClr val="FFFF00"/>
                </a:solidFill>
                <a:latin typeface="Apple Chancery" charset="0"/>
                <a:cs typeface="+mn-cs"/>
              </a:rPr>
              <a:t>Thank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4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4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4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4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3" grpId="0" build="p" autoUpdateAnimBg="0"/>
      <p:bldP spid="112640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2" name="Picture 4" descr="Page 24 from Hansen2.pdf                                       001E03DEMacintosh HD                   BC93CBFC:"/>
          <p:cNvPicPr>
            <a:picLocks noGrp="1" noChangeAspect="1" noChangeArrowheads="1"/>
          </p:cNvPicPr>
          <p:nvPr>
            <p:ph/>
          </p:nvPr>
        </p:nvPicPr>
        <p:blipFill>
          <a:blip r:embed="rId3">
            <a:extLst>
              <a:ext uri="{28A0092B-C50C-407E-A947-70E740481C1C}">
                <a14:useLocalDpi xmlns:a14="http://schemas.microsoft.com/office/drawing/2010/main" val="0"/>
              </a:ext>
            </a:extLst>
          </a:blip>
          <a:srcRect l="4706" t="5455" r="7060" b="13638"/>
          <a:stretch>
            <a:fillRect/>
          </a:stretch>
        </p:blipFill>
        <p:spPr>
          <a:xfrm>
            <a:off x="2170113" y="996950"/>
            <a:ext cx="4814887" cy="5710238"/>
          </a:xfrm>
        </p:spPr>
      </p:pic>
      <p:sp>
        <p:nvSpPr>
          <p:cNvPr id="1072133" name="Rectangle 5"/>
          <p:cNvSpPr>
            <a:spLocks noChangeArrowheads="1"/>
          </p:cNvSpPr>
          <p:nvPr/>
        </p:nvSpPr>
        <p:spPr bwMode="auto">
          <a:xfrm>
            <a:off x="784225" y="19050"/>
            <a:ext cx="7539038"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2800">
                <a:solidFill>
                  <a:srgbClr val="FFFF00"/>
                </a:solidFill>
                <a:cs typeface="+mn-cs"/>
              </a:rPr>
              <a:t>The Current Situation:</a:t>
            </a:r>
          </a:p>
          <a:p>
            <a:pPr>
              <a:defRPr/>
            </a:pPr>
            <a:r>
              <a:rPr lang="en-US" sz="2800">
                <a:solidFill>
                  <a:srgbClr val="FFFF00"/>
                </a:solidFill>
                <a:cs typeface="+mn-cs"/>
              </a:rPr>
              <a:t>The Earth Appears To Be Warming Rapidly.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5" name="Group 5"/>
          <p:cNvGrpSpPr>
            <a:grpSpLocks/>
          </p:cNvGrpSpPr>
          <p:nvPr/>
        </p:nvGrpSpPr>
        <p:grpSpPr bwMode="auto">
          <a:xfrm>
            <a:off x="1674813" y="596900"/>
            <a:ext cx="5641975" cy="6080125"/>
            <a:chOff x="1179" y="208"/>
            <a:chExt cx="3554" cy="3830"/>
          </a:xfrm>
        </p:grpSpPr>
        <p:sp>
          <p:nvSpPr>
            <p:cNvPr id="1137668" name="Rectangle 4"/>
            <p:cNvSpPr>
              <a:spLocks noChangeArrowheads="1"/>
            </p:cNvSpPr>
            <p:nvPr/>
          </p:nvSpPr>
          <p:spPr bwMode="auto">
            <a:xfrm>
              <a:off x="1179" y="208"/>
              <a:ext cx="3554" cy="3830"/>
            </a:xfrm>
            <a:prstGeom prst="rect">
              <a:avLst/>
            </a:prstGeom>
            <a:solidFill>
              <a:schemeClr val="bg1"/>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1269" name="Picture 3" descr="FA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 y="254"/>
              <a:ext cx="3449" cy="3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37670" name="AutoShape 6"/>
          <p:cNvSpPr>
            <a:spLocks noChangeArrowheads="1"/>
          </p:cNvSpPr>
          <p:nvPr/>
        </p:nvSpPr>
        <p:spPr bwMode="auto">
          <a:xfrm>
            <a:off x="5094288" y="962025"/>
            <a:ext cx="1433512" cy="1438275"/>
          </a:xfrm>
          <a:prstGeom prst="roundRect">
            <a:avLst>
              <a:gd name="adj" fmla="val 16667"/>
            </a:avLst>
          </a:prstGeom>
          <a:noFill/>
          <a:ln w="127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37671" name="Rectangle 7"/>
          <p:cNvSpPr>
            <a:spLocks noChangeArrowheads="1"/>
          </p:cNvSpPr>
          <p:nvPr/>
        </p:nvSpPr>
        <p:spPr bwMode="auto">
          <a:xfrm>
            <a:off x="368300" y="31750"/>
            <a:ext cx="83899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800">
                <a:solidFill>
                  <a:srgbClr val="FFFF00"/>
                </a:solidFill>
                <a:cs typeface="+mn-cs"/>
              </a:rPr>
              <a:t>With The Most Rapid Warming Since About 1970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5"/>
          <p:cNvGrpSpPr>
            <a:grpSpLocks/>
          </p:cNvGrpSpPr>
          <p:nvPr/>
        </p:nvGrpSpPr>
        <p:grpSpPr bwMode="auto">
          <a:xfrm>
            <a:off x="806450" y="1073150"/>
            <a:ext cx="7515225" cy="5576888"/>
            <a:chOff x="508" y="400"/>
            <a:chExt cx="4734" cy="3513"/>
          </a:xfrm>
        </p:grpSpPr>
        <p:sp>
          <p:nvSpPr>
            <p:cNvPr id="1129476" name="Rectangle 4"/>
            <p:cNvSpPr>
              <a:spLocks noChangeArrowheads="1"/>
            </p:cNvSpPr>
            <p:nvPr/>
          </p:nvSpPr>
          <p:spPr bwMode="auto">
            <a:xfrm>
              <a:off x="508" y="400"/>
              <a:ext cx="4734" cy="3513"/>
            </a:xfrm>
            <a:prstGeom prst="rect">
              <a:avLst/>
            </a:prstGeom>
            <a:solidFill>
              <a:schemeClr val="bg1"/>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3316" name="Picture 3" descr="FA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 y="449"/>
              <a:ext cx="4632" cy="3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29478" name="Rectangle 6"/>
          <p:cNvSpPr>
            <a:spLocks noChangeArrowheads="1"/>
          </p:cNvSpPr>
          <p:nvPr/>
        </p:nvSpPr>
        <p:spPr bwMode="auto">
          <a:xfrm>
            <a:off x="592138" y="61913"/>
            <a:ext cx="79375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800">
                <a:solidFill>
                  <a:srgbClr val="FFFF00"/>
                </a:solidFill>
                <a:cs typeface="+mn-cs"/>
              </a:rPr>
              <a:t>At The Same Time, Greenhouse Gas Levels In</a:t>
            </a:r>
          </a:p>
          <a:p>
            <a:pPr>
              <a:defRPr/>
            </a:pPr>
            <a:r>
              <a:rPr lang="en-US" sz="2800">
                <a:solidFill>
                  <a:srgbClr val="FFFF00"/>
                </a:solidFill>
                <a:cs typeface="+mn-cs"/>
              </a:rPr>
              <a:t>The Atmosphere Have Been Rising Rapidly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1026"/>
          <p:cNvSpPr>
            <a:spLocks noGrp="1" noChangeArrowheads="1"/>
          </p:cNvSpPr>
          <p:nvPr>
            <p:ph type="title"/>
          </p:nvPr>
        </p:nvSpPr>
        <p:spPr/>
        <p:txBody>
          <a:bodyPr/>
          <a:lstStyle/>
          <a:p>
            <a:pPr>
              <a:defRPr/>
            </a:pPr>
            <a:r>
              <a:rPr lang="en-US" smtClean="0">
                <a:cs typeface="+mj-cs"/>
              </a:rPr>
              <a:t>FAQ 1.3, Figure 1</a:t>
            </a:r>
          </a:p>
        </p:txBody>
      </p:sp>
      <p:pic>
        <p:nvPicPr>
          <p:cNvPr id="15362" name="Picture 1027" descr="FAQ1"/>
          <p:cNvPicPr>
            <a:picLocks noChangeAspect="1" noChangeArrowheads="1"/>
          </p:cNvPicPr>
          <p:nvPr/>
        </p:nvPicPr>
        <p:blipFill>
          <a:blip r:embed="rId3">
            <a:extLst>
              <a:ext uri="{28A0092B-C50C-407E-A947-70E740481C1C}">
                <a14:useLocalDpi xmlns:a14="http://schemas.microsoft.com/office/drawing/2010/main" val="0"/>
              </a:ext>
            </a:extLst>
          </a:blip>
          <a:srcRect l="5956" r="6354" b="13509"/>
          <a:stretch>
            <a:fillRect/>
          </a:stretch>
        </p:blipFill>
        <p:spPr bwMode="auto">
          <a:xfrm>
            <a:off x="830263" y="584200"/>
            <a:ext cx="7410450" cy="5715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027" descr="FAQ1"/>
          <p:cNvPicPr>
            <a:picLocks noChangeAspect="1" noChangeArrowheads="1"/>
          </p:cNvPicPr>
          <p:nvPr/>
        </p:nvPicPr>
        <p:blipFill>
          <a:blip r:embed="rId3">
            <a:extLst>
              <a:ext uri="{28A0092B-C50C-407E-A947-70E740481C1C}">
                <a14:useLocalDpi xmlns:a14="http://schemas.microsoft.com/office/drawing/2010/main" val="0"/>
              </a:ext>
            </a:extLst>
          </a:blip>
          <a:srcRect t="175" r="240"/>
          <a:stretch>
            <a:fillRect/>
          </a:stretch>
        </p:blipFill>
        <p:spPr bwMode="auto">
          <a:xfrm>
            <a:off x="755650" y="1254125"/>
            <a:ext cx="761365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3572" name="Rectangle 1028"/>
          <p:cNvSpPr>
            <a:spLocks noChangeArrowheads="1"/>
          </p:cNvSpPr>
          <p:nvPr/>
        </p:nvSpPr>
        <p:spPr bwMode="auto">
          <a:xfrm>
            <a:off x="146050" y="176213"/>
            <a:ext cx="8823325"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800">
                <a:solidFill>
                  <a:srgbClr val="FFFF00"/>
                </a:solidFill>
                <a:cs typeface="+mn-cs"/>
              </a:rPr>
              <a:t>The </a:t>
            </a:r>
            <a:r>
              <a:rPr lang="ja-JP" altLang="en-US" sz="2800">
                <a:solidFill>
                  <a:srgbClr val="FFFF00"/>
                </a:solidFill>
                <a:latin typeface="Arial"/>
                <a:cs typeface="+mn-cs"/>
              </a:rPr>
              <a:t>‘</a:t>
            </a:r>
            <a:r>
              <a:rPr lang="en-US" sz="2800">
                <a:solidFill>
                  <a:srgbClr val="FFFF00"/>
                </a:solidFill>
                <a:cs typeface="+mn-cs"/>
              </a:rPr>
              <a:t>Greenhouse Effect</a:t>
            </a:r>
            <a:r>
              <a:rPr lang="ja-JP" altLang="en-US" sz="2800">
                <a:solidFill>
                  <a:srgbClr val="FFFF00"/>
                </a:solidFill>
                <a:latin typeface="Arial"/>
                <a:cs typeface="+mn-cs"/>
              </a:rPr>
              <a:t>’</a:t>
            </a:r>
            <a:r>
              <a:rPr lang="en-US" sz="2800">
                <a:solidFill>
                  <a:srgbClr val="FFFF00"/>
                </a:solidFill>
                <a:cs typeface="+mn-cs"/>
              </a:rPr>
              <a:t> May Sound Simple, But</a:t>
            </a:r>
          </a:p>
          <a:p>
            <a:pPr>
              <a:defRPr/>
            </a:pPr>
            <a:r>
              <a:rPr lang="en-US" sz="2800">
                <a:solidFill>
                  <a:srgbClr val="FFFF00"/>
                </a:solidFill>
                <a:cs typeface="+mn-cs"/>
              </a:rPr>
              <a:t>The Understanding Global Warming Is Not So Easy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1026"/>
          <p:cNvSpPr>
            <a:spLocks noGrp="1" noChangeArrowheads="1"/>
          </p:cNvSpPr>
          <p:nvPr>
            <p:ph type="title"/>
          </p:nvPr>
        </p:nvSpPr>
        <p:spPr>
          <a:xfrm>
            <a:off x="685800" y="679450"/>
            <a:ext cx="7772400" cy="1143000"/>
          </a:xfrm>
        </p:spPr>
        <p:txBody>
          <a:bodyPr/>
          <a:lstStyle/>
          <a:p>
            <a:pPr>
              <a:defRPr/>
            </a:pPr>
            <a:r>
              <a:rPr lang="en-US" smtClean="0">
                <a:cs typeface="+mj-cs"/>
              </a:rPr>
              <a:t>Figure 2.17</a:t>
            </a:r>
          </a:p>
        </p:txBody>
      </p:sp>
      <p:grpSp>
        <p:nvGrpSpPr>
          <p:cNvPr id="19458" name="Group 1029"/>
          <p:cNvGrpSpPr>
            <a:grpSpLocks/>
          </p:cNvGrpSpPr>
          <p:nvPr/>
        </p:nvGrpSpPr>
        <p:grpSpPr bwMode="auto">
          <a:xfrm>
            <a:off x="795338" y="1057275"/>
            <a:ext cx="7469187" cy="5484813"/>
            <a:chOff x="533" y="262"/>
            <a:chExt cx="4705" cy="3742"/>
          </a:xfrm>
        </p:grpSpPr>
        <p:sp>
          <p:nvSpPr>
            <p:cNvPr id="1135620" name="Rectangle 1028"/>
            <p:cNvSpPr>
              <a:spLocks noChangeArrowheads="1"/>
            </p:cNvSpPr>
            <p:nvPr/>
          </p:nvSpPr>
          <p:spPr bwMode="auto">
            <a:xfrm>
              <a:off x="533" y="262"/>
              <a:ext cx="4705" cy="3742"/>
            </a:xfrm>
            <a:prstGeom prst="rect">
              <a:avLst/>
            </a:prstGeom>
            <a:solidFill>
              <a:schemeClr val="bg1"/>
            </a:solidFill>
            <a:ln>
              <a:noFill/>
            </a:ln>
            <a:effectLst/>
            <a:extLs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9461" name="Picture 1027" descr="Fig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 y="294"/>
              <a:ext cx="4608" cy="3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35622" name="Rectangle 1030"/>
          <p:cNvSpPr>
            <a:spLocks noChangeArrowheads="1"/>
          </p:cNvSpPr>
          <p:nvPr/>
        </p:nvSpPr>
        <p:spPr bwMode="auto">
          <a:xfrm>
            <a:off x="503238" y="152400"/>
            <a:ext cx="810736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FFFF00"/>
                </a:solidFill>
                <a:cs typeface="+mn-cs"/>
              </a:rPr>
              <a:t>Because Natural Factors Like Changes In Solar Output</a:t>
            </a:r>
          </a:p>
          <a:p>
            <a:pPr>
              <a:defRPr/>
            </a:pPr>
            <a:r>
              <a:rPr lang="en-US">
                <a:solidFill>
                  <a:srgbClr val="FFFF00"/>
                </a:solidFill>
                <a:cs typeface="+mn-cs"/>
              </a:rPr>
              <a:t>May Also Be Contributing To Global Warming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Canonchet:Applications:Microsoft Office 98:Templates:Blank Presentation</Template>
  <TotalTime>10965</TotalTime>
  <Words>1629</Words>
  <Application>Microsoft Macintosh PowerPoint</Application>
  <PresentationFormat>Letter Paper (8.5x11 in)</PresentationFormat>
  <Paragraphs>134</Paragraphs>
  <Slides>37</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Apple Chancery</vt:lpstr>
      <vt:lpstr>Helvetica</vt:lpstr>
      <vt:lpstr>ＭＳ Ｐゴシック</vt:lpstr>
      <vt:lpstr>Arial</vt:lpstr>
      <vt:lpstr>Times</vt:lpstr>
      <vt:lpstr>Times New 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FAQ 1.3, Figure 1</vt:lpstr>
      <vt:lpstr>PowerPoint Presentation</vt:lpstr>
      <vt:lpstr>Figure 2.17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However, The Heterogeneous Nature Of Climate During The ‘Medieval Warm Period’ In The Northern Temperature Makes It Hard To Say That It Was Warmer Back 1,000 Years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Experiments Also Support The Contributions Of Greenhouse Gases To Global Warming</vt:lpstr>
      <vt:lpstr>So What Is the ‘Take Home’ Message Here?</vt:lpstr>
      <vt:lpstr>Even if fossil fuel use does not contribute to global warming as much as some think (I think it does), there are other reasons to reduce greenhouse gas emissions:</vt:lpstr>
    </vt:vector>
  </TitlesOfParts>
  <Company>University of Virginia</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Michael E. Mann</dc:creator>
  <cp:lastModifiedBy>Edward Cook</cp:lastModifiedBy>
  <cp:revision>1077</cp:revision>
  <cp:lastPrinted>2001-03-08T01:29:41Z</cp:lastPrinted>
  <dcterms:created xsi:type="dcterms:W3CDTF">2001-03-08T01:11:03Z</dcterms:created>
  <dcterms:modified xsi:type="dcterms:W3CDTF">2022-03-13T15:41:04Z</dcterms:modified>
</cp:coreProperties>
</file>