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8"/>
  </p:notesMasterIdLst>
  <p:sldIdLst>
    <p:sldId id="354" r:id="rId2"/>
    <p:sldId id="278" r:id="rId3"/>
    <p:sldId id="335" r:id="rId4"/>
    <p:sldId id="317" r:id="rId5"/>
    <p:sldId id="390" r:id="rId6"/>
    <p:sldId id="392" r:id="rId7"/>
    <p:sldId id="425" r:id="rId8"/>
    <p:sldId id="426" r:id="rId9"/>
    <p:sldId id="393" r:id="rId10"/>
    <p:sldId id="394" r:id="rId11"/>
    <p:sldId id="395" r:id="rId12"/>
    <p:sldId id="400" r:id="rId13"/>
    <p:sldId id="396" r:id="rId14"/>
    <p:sldId id="397" r:id="rId15"/>
    <p:sldId id="401" r:id="rId16"/>
    <p:sldId id="402" r:id="rId17"/>
    <p:sldId id="403" r:id="rId18"/>
    <p:sldId id="404" r:id="rId19"/>
    <p:sldId id="319" r:id="rId20"/>
    <p:sldId id="411" r:id="rId21"/>
    <p:sldId id="318" r:id="rId22"/>
    <p:sldId id="417" r:id="rId23"/>
    <p:sldId id="418" r:id="rId24"/>
    <p:sldId id="419" r:id="rId25"/>
    <p:sldId id="339" r:id="rId26"/>
    <p:sldId id="340" r:id="rId27"/>
    <p:sldId id="337" r:id="rId28"/>
    <p:sldId id="272" r:id="rId29"/>
    <p:sldId id="277" r:id="rId30"/>
    <p:sldId id="302" r:id="rId31"/>
    <p:sldId id="420" r:id="rId32"/>
    <p:sldId id="421" r:id="rId33"/>
    <p:sldId id="424" r:id="rId34"/>
    <p:sldId id="330" r:id="rId35"/>
    <p:sldId id="412" r:id="rId36"/>
    <p:sldId id="422" r:id="rId37"/>
    <p:sldId id="423" r:id="rId38"/>
    <p:sldId id="306" r:id="rId39"/>
    <p:sldId id="334" r:id="rId40"/>
    <p:sldId id="308" r:id="rId41"/>
    <p:sldId id="331" r:id="rId42"/>
    <p:sldId id="352" r:id="rId43"/>
    <p:sldId id="349" r:id="rId44"/>
    <p:sldId id="347" r:id="rId45"/>
    <p:sldId id="410" r:id="rId46"/>
    <p:sldId id="414" r:id="rId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24"/>
    <p:restoredTop sz="94631"/>
  </p:normalViewPr>
  <p:slideViewPr>
    <p:cSldViewPr>
      <p:cViewPr varScale="1">
        <p:scale>
          <a:sx n="110" d="100"/>
          <a:sy n="110" d="100"/>
        </p:scale>
        <p:origin x="192" y="4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DC1813B-EF96-504B-B9B3-B196FDB1F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11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EB962C-F57C-3E48-AEE8-451F6541F3E8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658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DBE6C2-71BD-C34E-A9D1-E86EA3279ADB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10035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611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FF89F6-1943-D846-BA69-CA4C843FAE91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50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6777DD-EB01-0C4A-89C4-8B1D2F0659FF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861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62F234-01DF-A54A-929D-0F59A156E030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119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376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C1813B-EF96-504B-B9B3-B196FDB1F42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56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6FD55-D41D-A848-9033-C852D0D14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6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8190B-6CD8-A14C-B777-C7E998E068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8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B0EDD-EB71-6146-B073-E42857FCF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79621-ECB8-D640-8709-FEEDA87AC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C9AC0-9FDD-BD40-A412-3AAAB46C0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2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E6C44-DB9B-E54C-A4C3-5304488B0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2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F57B9-9867-6C47-A10D-7EB819300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4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381E3-6740-7148-B189-82583F1636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C2875-C066-A746-9133-344151958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4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E6C99-CD01-8447-8573-8F121EBE0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0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87CB7-983F-9A43-8937-C7B5FA2E8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7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3C54F-846F-DD4B-9EDA-38B6D380C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246DBE0-93C4-C941-977D-8BF91B6AB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52.pn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8.emf"/><Relationship Id="rId5" Type="http://schemas.openxmlformats.org/officeDocument/2006/relationships/image" Target="../media/image59.png"/><Relationship Id="rId6" Type="http://schemas.openxmlformats.org/officeDocument/2006/relationships/image" Target="../media/image60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png"/><Relationship Id="rId3" Type="http://schemas.openxmlformats.org/officeDocument/2006/relationships/image" Target="../media/image7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png"/><Relationship Id="rId3" Type="http://schemas.openxmlformats.org/officeDocument/2006/relationships/image" Target="../media/image7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3.png"/><Relationship Id="rId3" Type="http://schemas.openxmlformats.org/officeDocument/2006/relationships/image" Target="../media/image7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emf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638" y="685800"/>
            <a:ext cx="8610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Tree Rings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as 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Natural Recorders of Climatic Variability and Change: Their Properties, Strengths, a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nd 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Limitations</a:t>
            </a:r>
            <a:endParaRPr lang="en-US" sz="2800" dirty="0" smtClean="0">
              <a:solidFill>
                <a:schemeClr val="tx1"/>
              </a:solidFill>
              <a:latin typeface="Times New Roman" charset="0"/>
              <a:cs typeface="+mj-cs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286000"/>
            <a:ext cx="67818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latin typeface="Helvetica" charset="0"/>
                <a:cs typeface="+mn-cs"/>
              </a:rPr>
              <a:t>Edward R. Cook</a:t>
            </a:r>
          </a:p>
          <a:p>
            <a:pPr eaLnBrk="1" hangingPunct="1">
              <a:defRPr/>
            </a:pPr>
            <a:r>
              <a:rPr lang="en-US" sz="2000" dirty="0" smtClean="0">
                <a:latin typeface="Helvetica" charset="0"/>
                <a:cs typeface="+mn-cs"/>
              </a:rPr>
              <a:t>Tree-Ring Laboratory</a:t>
            </a:r>
          </a:p>
          <a:p>
            <a:pPr eaLnBrk="1" hangingPunct="1">
              <a:defRPr/>
            </a:pPr>
            <a:r>
              <a:rPr lang="en-US" sz="2000" dirty="0" smtClean="0">
                <a:latin typeface="Helvetica" charset="0"/>
                <a:cs typeface="+mn-cs"/>
              </a:rPr>
              <a:t>Lamont-Doherty Earth Observatory</a:t>
            </a:r>
          </a:p>
          <a:p>
            <a:pPr eaLnBrk="1" hangingPunct="1">
              <a:defRPr/>
            </a:pPr>
            <a:r>
              <a:rPr lang="en-US" sz="2000" dirty="0" smtClean="0">
                <a:latin typeface="Helvetica" charset="0"/>
                <a:cs typeface="+mn-cs"/>
              </a:rPr>
              <a:t>Columbia University, New York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z="2000" dirty="0" smtClean="0">
              <a:latin typeface="Helvetica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3962400"/>
            <a:ext cx="8144666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Statistical Methods for Climate Reconstruction from Tree Rings</a:t>
            </a:r>
          </a:p>
          <a:p>
            <a:pPr algn="ctr"/>
            <a:r>
              <a:rPr lang="en-US" sz="2000" dirty="0" err="1" smtClean="0">
                <a:latin typeface="Helvetica" charset="0"/>
                <a:ea typeface="Helvetica" charset="0"/>
                <a:cs typeface="Helvetica" charset="0"/>
              </a:rPr>
              <a:t>Programa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de </a:t>
            </a:r>
            <a:r>
              <a:rPr lang="en-US" sz="2000" dirty="0" err="1" smtClean="0">
                <a:latin typeface="Helvetica" charset="0"/>
                <a:ea typeface="Helvetica" charset="0"/>
                <a:cs typeface="Helvetica" charset="0"/>
              </a:rPr>
              <a:t>Cursos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 smtClean="0">
                <a:latin typeface="Helvetica" charset="0"/>
                <a:ea typeface="Helvetica" charset="0"/>
                <a:cs typeface="Helvetica" charset="0"/>
              </a:rPr>
              <a:t>Avanzados</a:t>
            </a:r>
            <a:endParaRPr lang="en-US" sz="2000" dirty="0" smtClean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CONICET, Mendoza</a:t>
            </a:r>
          </a:p>
          <a:p>
            <a:pPr algn="ctr"/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April 4-7, 2018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547360"/>
            <a:ext cx="3657600" cy="1005840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715000"/>
            <a:ext cx="4572000" cy="685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52400"/>
            <a:ext cx="8382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b="1" i="1" u="sng" dirty="0" smtClean="0">
                <a:solidFill>
                  <a:srgbClr val="FF0000"/>
                </a:solidFill>
                <a:latin typeface="Helvetica" charset="0"/>
                <a:cs typeface="+mj-cs"/>
              </a:rPr>
              <a:t>Exact Dating - Why It Matters </a:t>
            </a:r>
            <a:endParaRPr lang="en-US" sz="2000" dirty="0" smtClean="0">
              <a:cs typeface="+mj-cs"/>
            </a:endParaRPr>
          </a:p>
        </p:txBody>
      </p:sp>
      <p:sp>
        <p:nvSpPr>
          <p:cNvPr id="19480" name="Text Box 24"/>
          <p:cNvSpPr txBox="1">
            <a:spLocks noChangeArrowheads="1"/>
          </p:cNvSpPr>
          <p:nvPr/>
        </p:nvSpPr>
        <p:spPr bwMode="auto">
          <a:xfrm>
            <a:off x="381000" y="685800"/>
            <a:ext cx="8305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 err="1">
                <a:latin typeface="Helvetica"/>
                <a:cs typeface="Helvetica"/>
              </a:rPr>
              <a:t>Fritts</a:t>
            </a:r>
            <a:r>
              <a:rPr lang="en-US" sz="1600" dirty="0">
                <a:latin typeface="Helvetica"/>
                <a:cs typeface="Helvetica"/>
              </a:rPr>
              <a:t> and </a:t>
            </a:r>
            <a:r>
              <a:rPr lang="en-US" sz="1600" dirty="0" err="1">
                <a:latin typeface="Helvetica"/>
                <a:cs typeface="Helvetica"/>
              </a:rPr>
              <a:t>Swetnam</a:t>
            </a:r>
            <a:r>
              <a:rPr lang="en-US" sz="1600" dirty="0">
                <a:latin typeface="Helvetica"/>
                <a:cs typeface="Helvetica"/>
              </a:rPr>
              <a:t> (</a:t>
            </a:r>
            <a:r>
              <a:rPr lang="en-US" sz="1600" b="1" i="1" dirty="0">
                <a:latin typeface="Helvetica"/>
                <a:cs typeface="Helvetica"/>
              </a:rPr>
              <a:t>1989</a:t>
            </a:r>
            <a:r>
              <a:rPr lang="en-US" sz="1600" dirty="0">
                <a:latin typeface="Helvetica"/>
                <a:cs typeface="Helvetica"/>
              </a:rPr>
              <a:t>), </a:t>
            </a:r>
            <a:r>
              <a:rPr lang="ja-JP" altLang="en-US" sz="1600" dirty="0">
                <a:solidFill>
                  <a:srgbClr val="FF0000"/>
                </a:solidFill>
                <a:latin typeface="Helvetica"/>
                <a:cs typeface="Helvetica"/>
              </a:rPr>
              <a:t>“</a:t>
            </a:r>
            <a:r>
              <a:rPr lang="en-US" sz="1600" b="1" i="1" u="sng" dirty="0" err="1">
                <a:solidFill>
                  <a:srgbClr val="FF0000"/>
                </a:solidFill>
                <a:latin typeface="Helvetica"/>
                <a:cs typeface="Helvetica"/>
              </a:rPr>
              <a:t>Dendroecology</a:t>
            </a:r>
            <a:r>
              <a:rPr lang="en-US" sz="1600" b="1" i="1" u="sng" dirty="0">
                <a:solidFill>
                  <a:srgbClr val="FF0000"/>
                </a:solidFill>
                <a:latin typeface="Helvetica"/>
                <a:cs typeface="Helvetica"/>
              </a:rPr>
              <a:t>: A Tool for Evaluating Variations in Past</a:t>
            </a:r>
          </a:p>
          <a:p>
            <a:pPr algn="ctr">
              <a:defRPr/>
            </a:pPr>
            <a:r>
              <a:rPr lang="en-US" sz="1600" b="1" i="1" u="sng" dirty="0">
                <a:solidFill>
                  <a:srgbClr val="FF0000"/>
                </a:solidFill>
                <a:latin typeface="Helvetica"/>
                <a:cs typeface="Helvetica"/>
              </a:rPr>
              <a:t>and Present Forest Environments</a:t>
            </a:r>
            <a:r>
              <a:rPr lang="ja-JP" altLang="en-US" sz="1600" dirty="0">
                <a:solidFill>
                  <a:srgbClr val="FF0000"/>
                </a:solidFill>
                <a:latin typeface="Helvetica"/>
                <a:cs typeface="Helvetica"/>
              </a:rPr>
              <a:t>”</a:t>
            </a:r>
            <a:r>
              <a:rPr lang="en-US" sz="1600" dirty="0">
                <a:latin typeface="Helvetica"/>
                <a:cs typeface="Helvetica"/>
              </a:rPr>
              <a:t>, </a:t>
            </a:r>
            <a:r>
              <a:rPr lang="en-US" sz="1600" i="1" dirty="0">
                <a:latin typeface="Helvetica"/>
                <a:cs typeface="Helvetica"/>
              </a:rPr>
              <a:t>Advances in Ecological Research</a:t>
            </a:r>
            <a:r>
              <a:rPr lang="en-US" sz="1600" dirty="0">
                <a:latin typeface="Helvetica"/>
                <a:cs typeface="Helvetica"/>
              </a:rPr>
              <a:t> 19:111-188.</a:t>
            </a:r>
          </a:p>
        </p:txBody>
      </p:sp>
      <p:pic>
        <p:nvPicPr>
          <p:cNvPr id="19483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7" b="8853"/>
          <a:stretch>
            <a:fillRect/>
          </a:stretch>
        </p:blipFill>
        <p:spPr bwMode="auto">
          <a:xfrm>
            <a:off x="1447800" y="2930525"/>
            <a:ext cx="5942013" cy="385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484" name="Text Box 28"/>
          <p:cNvSpPr txBox="1">
            <a:spLocks noChangeArrowheads="1"/>
          </p:cNvSpPr>
          <p:nvPr/>
        </p:nvSpPr>
        <p:spPr bwMode="auto">
          <a:xfrm>
            <a:off x="381000" y="1295400"/>
            <a:ext cx="8305800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400" dirty="0">
                <a:latin typeface="Helvetica" charset="0"/>
                <a:cs typeface="+mn-cs"/>
              </a:rPr>
              <a:t>Missing rings from a correctly dated Jeffrey pine tree-ring data set were stripped out to simulate the effects of not properly </a:t>
            </a:r>
            <a:r>
              <a:rPr lang="en-US" sz="1400" dirty="0" err="1">
                <a:latin typeface="Helvetica" charset="0"/>
                <a:cs typeface="+mn-cs"/>
              </a:rPr>
              <a:t>crossdating</a:t>
            </a:r>
            <a:r>
              <a:rPr lang="en-US" sz="1400" dirty="0">
                <a:latin typeface="Helvetica" charset="0"/>
                <a:cs typeface="+mn-cs"/>
              </a:rPr>
              <a:t> the tree rings (</a:t>
            </a:r>
            <a:r>
              <a:rPr lang="en-US" sz="1400" dirty="0" err="1">
                <a:latin typeface="Helvetica" charset="0"/>
                <a:cs typeface="+mn-cs"/>
              </a:rPr>
              <a:t>Fritts</a:t>
            </a:r>
            <a:r>
              <a:rPr lang="en-US" sz="1400" dirty="0">
                <a:latin typeface="Helvetica" charset="0"/>
                <a:cs typeface="+mn-cs"/>
              </a:rPr>
              <a:t> and </a:t>
            </a:r>
            <a:r>
              <a:rPr lang="en-US" sz="1400" dirty="0" err="1">
                <a:latin typeface="Helvetica" charset="0"/>
                <a:cs typeface="+mn-cs"/>
              </a:rPr>
              <a:t>Swetnam</a:t>
            </a:r>
            <a:r>
              <a:rPr lang="en-US" sz="1400" dirty="0">
                <a:latin typeface="Helvetica" charset="0"/>
                <a:cs typeface="+mn-cs"/>
              </a:rPr>
              <a:t>, 1989). The correctly dated chronology (</a:t>
            </a:r>
            <a:r>
              <a:rPr lang="en-US" sz="1400" b="1" dirty="0">
                <a:latin typeface="Helvetica" charset="0"/>
                <a:cs typeface="+mn-cs"/>
              </a:rPr>
              <a:t>RWL</a:t>
            </a:r>
            <a:r>
              <a:rPr lang="en-US" sz="1400" dirty="0">
                <a:latin typeface="Helvetica" charset="0"/>
                <a:cs typeface="+mn-cs"/>
              </a:rPr>
              <a:t>) is in </a:t>
            </a:r>
            <a:r>
              <a:rPr lang="en-US" sz="1400" b="1" dirty="0">
                <a:latin typeface="Helvetica" charset="0"/>
                <a:cs typeface="+mn-cs"/>
              </a:rPr>
              <a:t>black</a:t>
            </a:r>
            <a:r>
              <a:rPr lang="en-US" sz="1400" dirty="0">
                <a:latin typeface="Helvetica" charset="0"/>
                <a:cs typeface="+mn-cs"/>
              </a:rPr>
              <a:t> and the incorrectly dated chronology (</a:t>
            </a:r>
            <a:r>
              <a:rPr lang="en-US" sz="1400" b="1" dirty="0">
                <a:solidFill>
                  <a:srgbClr val="FF0000"/>
                </a:solidFill>
                <a:latin typeface="Helvetica" charset="0"/>
                <a:cs typeface="+mn-cs"/>
              </a:rPr>
              <a:t>MDT</a:t>
            </a:r>
            <a:r>
              <a:rPr lang="en-US" sz="1400" dirty="0">
                <a:latin typeface="Helvetica" charset="0"/>
                <a:cs typeface="+mn-cs"/>
              </a:rPr>
              <a:t>) is in </a:t>
            </a:r>
            <a:r>
              <a:rPr lang="en-US" sz="1400" b="1" dirty="0">
                <a:solidFill>
                  <a:srgbClr val="FF0000"/>
                </a:solidFill>
                <a:latin typeface="Helvetica" charset="0"/>
                <a:cs typeface="+mn-cs"/>
              </a:rPr>
              <a:t>red</a:t>
            </a:r>
            <a:r>
              <a:rPr lang="en-US" sz="1400" dirty="0">
                <a:latin typeface="Helvetica" charset="0"/>
                <a:cs typeface="+mn-cs"/>
              </a:rPr>
              <a:t>. Chronology replication and missing rings removed are also shown.</a:t>
            </a:r>
          </a:p>
          <a:p>
            <a:pPr algn="just">
              <a:spcBef>
                <a:spcPts val="600"/>
              </a:spcBef>
              <a:buFont typeface="Wingdings" charset="0"/>
              <a:buNone/>
              <a:defRPr/>
            </a:pPr>
            <a:r>
              <a:rPr lang="en-US" sz="1400" dirty="0">
                <a:latin typeface="Helvetica" charset="0"/>
                <a:cs typeface="+mn-cs"/>
              </a:rPr>
              <a:t>Replication remains high after removal of the missing rings. It is only shifted forward in time (</a:t>
            </a:r>
            <a:r>
              <a:rPr lang="en-US" sz="1400" b="1" dirty="0">
                <a:solidFill>
                  <a:srgbClr val="FF0000"/>
                </a:solidFill>
                <a:latin typeface="Helvetica" charset="0"/>
                <a:cs typeface="+mn-cs"/>
              </a:rPr>
              <a:t>red</a:t>
            </a:r>
            <a:r>
              <a:rPr lang="en-US" sz="1400" dirty="0">
                <a:latin typeface="Helvetica" charset="0"/>
                <a:cs typeface="+mn-cs"/>
              </a:rPr>
              <a:t>) by the number of missing rings not accounted for. What effect does this misdating have on the time and frequency domain properties?</a:t>
            </a:r>
          </a:p>
          <a:p>
            <a:pPr algn="just">
              <a:defRPr/>
            </a:pPr>
            <a:endParaRPr lang="en-US" sz="1400" dirty="0">
              <a:latin typeface="Helvetic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14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31"/>
          <p:cNvGrpSpPr>
            <a:grpSpLocks/>
          </p:cNvGrpSpPr>
          <p:nvPr/>
        </p:nvGrpSpPr>
        <p:grpSpPr bwMode="auto">
          <a:xfrm>
            <a:off x="1123950" y="1092200"/>
            <a:ext cx="7713663" cy="2565400"/>
            <a:chOff x="708" y="688"/>
            <a:chExt cx="4859" cy="1616"/>
          </a:xfrm>
        </p:grpSpPr>
        <p:sp>
          <p:nvSpPr>
            <p:cNvPr id="5132" name="Text Box 12"/>
            <p:cNvSpPr txBox="1">
              <a:spLocks noChangeArrowheads="1"/>
            </p:cNvSpPr>
            <p:nvPr/>
          </p:nvSpPr>
          <p:spPr bwMode="auto">
            <a:xfrm>
              <a:off x="1122" y="688"/>
              <a:ext cx="346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latin typeface="Helvetica" charset="0"/>
                  <a:cs typeface="+mn-cs"/>
                </a:rPr>
                <a:t>Small Interdecadal Distortion That Varies Somewhat Over Time</a:t>
              </a:r>
            </a:p>
          </p:txBody>
        </p:sp>
        <p:grpSp>
          <p:nvGrpSpPr>
            <p:cNvPr id="26633" name="Group 30"/>
            <p:cNvGrpSpPr>
              <a:grpSpLocks/>
            </p:cNvGrpSpPr>
            <p:nvPr/>
          </p:nvGrpSpPr>
          <p:grpSpPr bwMode="auto">
            <a:xfrm>
              <a:off x="708" y="772"/>
              <a:ext cx="4859" cy="1532"/>
              <a:chOff x="708" y="772"/>
              <a:chExt cx="4859" cy="1532"/>
            </a:xfrm>
          </p:grpSpPr>
          <p:pic>
            <p:nvPicPr>
              <p:cNvPr id="5143" name="Picture 2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71" b="7143"/>
              <a:stretch>
                <a:fillRect/>
              </a:stretch>
            </p:blipFill>
            <p:spPr bwMode="auto">
              <a:xfrm>
                <a:off x="708" y="772"/>
                <a:ext cx="4031" cy="15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5135" name="Text Box 15"/>
              <p:cNvSpPr txBox="1">
                <a:spLocks noChangeArrowheads="1"/>
              </p:cNvSpPr>
              <p:nvPr/>
            </p:nvSpPr>
            <p:spPr bwMode="auto">
              <a:xfrm>
                <a:off x="4704" y="1291"/>
                <a:ext cx="863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>
                    <a:solidFill>
                      <a:srgbClr val="FF0000"/>
                    </a:solidFill>
                    <a:latin typeface="Helvetica" charset="0"/>
                    <a:cs typeface="+mn-cs"/>
                  </a:rPr>
                  <a:t>20-Year</a:t>
                </a:r>
              </a:p>
              <a:p>
                <a:pPr>
                  <a:defRPr/>
                </a:pPr>
                <a:r>
                  <a:rPr lang="en-US" sz="2000" b="1">
                    <a:solidFill>
                      <a:srgbClr val="FF0000"/>
                    </a:solidFill>
                    <a:latin typeface="Helvetica" charset="0"/>
                    <a:cs typeface="+mn-cs"/>
                  </a:rPr>
                  <a:t>Low-Pass</a:t>
                </a:r>
              </a:p>
            </p:txBody>
          </p:sp>
        </p:grpSp>
      </p:grpSp>
      <p:grpSp>
        <p:nvGrpSpPr>
          <p:cNvPr id="22530" name="Group 32"/>
          <p:cNvGrpSpPr>
            <a:grpSpLocks/>
          </p:cNvGrpSpPr>
          <p:nvPr/>
        </p:nvGrpSpPr>
        <p:grpSpPr bwMode="auto">
          <a:xfrm>
            <a:off x="1123950" y="3810000"/>
            <a:ext cx="7770813" cy="2819400"/>
            <a:chOff x="708" y="2400"/>
            <a:chExt cx="4895" cy="1776"/>
          </a:xfrm>
        </p:grpSpPr>
        <p:sp>
          <p:nvSpPr>
            <p:cNvPr id="5133" name="Rectangle 13"/>
            <p:cNvSpPr>
              <a:spLocks noChangeArrowheads="1"/>
            </p:cNvSpPr>
            <p:nvPr/>
          </p:nvSpPr>
          <p:spPr bwMode="auto">
            <a:xfrm>
              <a:off x="1056" y="2400"/>
              <a:ext cx="35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latin typeface="Helvetica" charset="0"/>
                  <a:cs typeface="+mn-cs"/>
                </a:rPr>
                <a:t>Large Interannual Distortion That Increases Rapidly Back In Time</a:t>
              </a:r>
            </a:p>
          </p:txBody>
        </p:sp>
        <p:grpSp>
          <p:nvGrpSpPr>
            <p:cNvPr id="26629" name="Group 29"/>
            <p:cNvGrpSpPr>
              <a:grpSpLocks/>
            </p:cNvGrpSpPr>
            <p:nvPr/>
          </p:nvGrpSpPr>
          <p:grpSpPr bwMode="auto">
            <a:xfrm>
              <a:off x="708" y="2518"/>
              <a:ext cx="4895" cy="1658"/>
              <a:chOff x="708" y="2518"/>
              <a:chExt cx="4895" cy="1658"/>
            </a:xfrm>
          </p:grpSpPr>
          <p:pic>
            <p:nvPicPr>
              <p:cNvPr id="5141" name="Picture 21"/>
              <p:cNvPicPr preferRelativeResize="0"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01"/>
              <a:stretch>
                <a:fillRect/>
              </a:stretch>
            </p:blipFill>
            <p:spPr bwMode="auto">
              <a:xfrm>
                <a:off x="708" y="2518"/>
                <a:ext cx="4031" cy="16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5136" name="Rectangle 16"/>
              <p:cNvSpPr>
                <a:spLocks noChangeArrowheads="1"/>
              </p:cNvSpPr>
              <p:nvPr/>
            </p:nvSpPr>
            <p:spPr bwMode="auto">
              <a:xfrm>
                <a:off x="4704" y="3023"/>
                <a:ext cx="899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>
                    <a:solidFill>
                      <a:srgbClr val="FF0000"/>
                    </a:solidFill>
                    <a:latin typeface="Helvetica" charset="0"/>
                    <a:cs typeface="+mn-cs"/>
                  </a:rPr>
                  <a:t>20-Year</a:t>
                </a:r>
              </a:p>
              <a:p>
                <a:pPr>
                  <a:defRPr/>
                </a:pPr>
                <a:r>
                  <a:rPr lang="en-US" sz="2000" b="1">
                    <a:solidFill>
                      <a:srgbClr val="FF0000"/>
                    </a:solidFill>
                    <a:latin typeface="Helvetica" charset="0"/>
                    <a:cs typeface="+mn-cs"/>
                  </a:rPr>
                  <a:t>High-Pass</a:t>
                </a:r>
              </a:p>
            </p:txBody>
          </p:sp>
        </p:grpSp>
      </p:grp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1123950" y="469900"/>
            <a:ext cx="6784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u="sng">
                <a:solidFill>
                  <a:srgbClr val="FF0000"/>
                </a:solidFill>
                <a:latin typeface="Helvetica" charset="0"/>
                <a:cs typeface="+mn-cs"/>
              </a:rPr>
              <a:t>Time Domain Distortion Caused By Misdating</a:t>
            </a:r>
            <a:endParaRPr lang="en-US" i="1">
              <a:latin typeface="Helvetic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7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9088" y="153988"/>
            <a:ext cx="8382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i="1" u="sng" smtClean="0">
                <a:solidFill>
                  <a:srgbClr val="FF0000"/>
                </a:solidFill>
                <a:latin typeface="Helvetica" charset="0"/>
                <a:cs typeface="+mj-cs"/>
              </a:rPr>
              <a:t>Proxy Replication - Enables Crossdating </a:t>
            </a:r>
            <a:endParaRPr lang="en-US" smtClean="0">
              <a:cs typeface="+mj-cs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609600" y="2365375"/>
            <a:ext cx="8040688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latin typeface="Monaco" charset="0"/>
                <a:cs typeface="+mn-cs"/>
              </a:rPr>
              <a:t>  Series  Time span  1575 1600 1625 1650 1675 1700 1725 1750 1775 1800 1825 1850 1875 1900 1925 1950</a:t>
            </a:r>
          </a:p>
          <a:p>
            <a:pPr>
              <a:defRPr/>
            </a:pPr>
            <a:r>
              <a:rPr lang="en-US" sz="1000" b="1">
                <a:latin typeface="Monaco" charset="0"/>
                <a:cs typeface="+mn-cs"/>
              </a:rPr>
              <a:t>                     1624 1649 1674 1699 1724 1749 1774 1799 1824 1849 1874 1899 1924 1949 1974 1999</a:t>
            </a:r>
          </a:p>
          <a:p>
            <a:pPr>
              <a:defRPr/>
            </a:pPr>
            <a:r>
              <a:rPr lang="en-US" sz="1000" b="1">
                <a:latin typeface="Monaco" charset="0"/>
                <a:cs typeface="+mn-cs"/>
              </a:rPr>
              <a:t>  ------  ---------  ---- ---- ---- ---- ---- ---- ---- ---- ---- ---- ---- ---- ---- ---- ---- ---- </a:t>
            </a:r>
          </a:p>
          <a:p>
            <a:pPr>
              <a:defRPr/>
            </a:pPr>
            <a:r>
              <a:rPr lang="en-US" sz="1000" b="1">
                <a:latin typeface="Monaco" charset="0"/>
                <a:cs typeface="+mn-cs"/>
              </a:rPr>
              <a:t>  SOR01A  1660 1981                 .85  .86  .81  .89  .86  .83  .84  .82  .86  .84  .74  .69  .69</a:t>
            </a:r>
          </a:p>
          <a:p>
            <a:pPr>
              <a:defRPr/>
            </a:pPr>
            <a:r>
              <a:rPr lang="en-US" sz="1000" b="1">
                <a:latin typeface="Monaco" charset="0"/>
                <a:cs typeface="+mn-cs"/>
              </a:rPr>
              <a:t>  SOR02A  1604 1981       .77  .88  .89  .87  .88  .86  .87  .93  .91  .87  .85  .76  .69  .75  .76</a:t>
            </a:r>
          </a:p>
          <a:p>
            <a:pPr>
              <a:defRPr/>
            </a:pPr>
            <a:r>
              <a:rPr lang="en-US" sz="1000" b="1">
                <a:latin typeface="Monaco" charset="0"/>
                <a:cs typeface="+mn-cs"/>
              </a:rPr>
              <a:t>  SOR03A  1653 1981                 .86  .87  .88  .88  .90  .90  .94  .93  .90  .86  .74  .64  .67</a:t>
            </a:r>
          </a:p>
          <a:p>
            <a:pPr>
              <a:defRPr/>
            </a:pPr>
            <a:r>
              <a:rPr lang="en-US" sz="1000" b="1">
                <a:latin typeface="Monaco" charset="0"/>
                <a:cs typeface="+mn-cs"/>
              </a:rPr>
              <a:t>  SOR08A  1686 1981                      .85  .87  .85  .76  .75  .77  .84  .85  .79  .67  .50  .57</a:t>
            </a:r>
          </a:p>
          <a:p>
            <a:pPr>
              <a:defRPr/>
            </a:pPr>
            <a:r>
              <a:rPr lang="en-US" sz="1000" b="1">
                <a:latin typeface="Monaco" charset="0"/>
                <a:cs typeface="+mn-cs"/>
              </a:rPr>
              <a:t>  SOR09A  1585 1981  .83  .83  .85  .88  .83  .78  .68  .65  .68  .69  .74  .73  .66  .59  .63  .59</a:t>
            </a:r>
          </a:p>
          <a:p>
            <a:pPr>
              <a:defRPr/>
            </a:pPr>
            <a:r>
              <a:rPr lang="en-US" sz="1000" b="1">
                <a:latin typeface="Monaco" charset="0"/>
                <a:cs typeface="+mn-cs"/>
              </a:rPr>
              <a:t>  SOR19A  1640 1981            .80  .85  .82  .84  .88  .85  .84  .84  .84  .90  .84  .74  .67  .60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1494772" y="1066800"/>
            <a:ext cx="610524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atin typeface="Helvetica" charset="0"/>
                <a:cs typeface="+mn-cs"/>
              </a:rPr>
              <a:t>The </a:t>
            </a:r>
            <a:r>
              <a:rPr lang="en-US" sz="2000" b="1" dirty="0">
                <a:latin typeface="Helvetica" charset="0"/>
                <a:cs typeface="+mn-cs"/>
              </a:rPr>
              <a:t>Sorrel Peak Misdating Example</a:t>
            </a:r>
          </a:p>
          <a:p>
            <a:pPr algn="ctr">
              <a:defRPr/>
            </a:pPr>
            <a:r>
              <a:rPr lang="en-US" sz="2000" b="1" dirty="0">
                <a:latin typeface="Helvetica" charset="0"/>
                <a:cs typeface="+mn-cs"/>
              </a:rPr>
              <a:t>Six </a:t>
            </a:r>
            <a:r>
              <a:rPr lang="en-US" sz="2000" b="1" i="1" u="sng" dirty="0">
                <a:latin typeface="Helvetica" charset="0"/>
                <a:cs typeface="+mn-cs"/>
              </a:rPr>
              <a:t>Dated</a:t>
            </a:r>
            <a:r>
              <a:rPr lang="en-US" sz="2000" b="1" dirty="0">
                <a:latin typeface="Helvetica" charset="0"/>
                <a:cs typeface="+mn-cs"/>
              </a:rPr>
              <a:t> and </a:t>
            </a:r>
            <a:r>
              <a:rPr lang="en-US" sz="2000" b="1" i="1" u="sng" dirty="0">
                <a:latin typeface="Helvetica" charset="0"/>
                <a:cs typeface="+mn-cs"/>
              </a:rPr>
              <a:t>Misdated</a:t>
            </a:r>
            <a:r>
              <a:rPr lang="en-US" sz="2000" b="1" dirty="0">
                <a:latin typeface="Helvetica" charset="0"/>
                <a:cs typeface="+mn-cs"/>
              </a:rPr>
              <a:t> Tree Ring Width Series</a:t>
            </a:r>
          </a:p>
          <a:p>
            <a:pPr algn="ctr">
              <a:defRPr/>
            </a:pPr>
            <a:r>
              <a:rPr lang="en-US" sz="1400" b="1" dirty="0">
                <a:latin typeface="Helvetica" charset="0"/>
                <a:cs typeface="+mn-cs"/>
              </a:rPr>
              <a:t>(From Program </a:t>
            </a:r>
            <a:r>
              <a:rPr lang="en-US" sz="1400" b="1" i="1" u="sng" dirty="0">
                <a:latin typeface="Helvetica" charset="0"/>
                <a:cs typeface="+mn-cs"/>
              </a:rPr>
              <a:t>COFECHA</a:t>
            </a:r>
            <a:r>
              <a:rPr lang="en-US" sz="1400" b="1" dirty="0">
                <a:latin typeface="Helvetica" charset="0"/>
                <a:cs typeface="+mn-cs"/>
              </a:rPr>
              <a:t>:  </a:t>
            </a:r>
            <a:r>
              <a:rPr lang="en-US" sz="1400" b="1" i="1" u="sng" dirty="0">
                <a:solidFill>
                  <a:srgbClr val="FF0000"/>
                </a:solidFill>
                <a:latin typeface="Helvetica" charset="0"/>
                <a:cs typeface="+mn-cs"/>
              </a:rPr>
              <a:t>50 Year Correlations w/ 25 Year Overlaps</a:t>
            </a:r>
            <a:r>
              <a:rPr lang="en-US" sz="1400" b="1" dirty="0">
                <a:latin typeface="Helvetica" charset="0"/>
                <a:cs typeface="+mn-cs"/>
              </a:rPr>
              <a:t>)</a:t>
            </a:r>
            <a:endParaRPr lang="en-US" sz="2000" b="1" dirty="0">
              <a:latin typeface="Helvetica" charset="0"/>
              <a:cs typeface="+mn-cs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2692400" y="2028825"/>
            <a:ext cx="383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0000"/>
                </a:solidFill>
                <a:latin typeface="Helvetica" charset="0"/>
                <a:cs typeface="+mn-cs"/>
              </a:rPr>
              <a:t>Dated:  average correlation = 0.81</a:t>
            </a:r>
          </a:p>
        </p:txBody>
      </p:sp>
      <p:grpSp>
        <p:nvGrpSpPr>
          <p:cNvPr id="32780" name="Group 12"/>
          <p:cNvGrpSpPr>
            <a:grpSpLocks/>
          </p:cNvGrpSpPr>
          <p:nvPr/>
        </p:nvGrpSpPr>
        <p:grpSpPr bwMode="auto">
          <a:xfrm>
            <a:off x="609600" y="3927475"/>
            <a:ext cx="8001000" cy="1863725"/>
            <a:chOff x="384" y="2474"/>
            <a:chExt cx="5040" cy="1174"/>
          </a:xfrm>
        </p:grpSpPr>
        <p:sp>
          <p:nvSpPr>
            <p:cNvPr id="32774" name="Rectangle 6"/>
            <p:cNvSpPr>
              <a:spLocks noChangeArrowheads="1"/>
            </p:cNvSpPr>
            <p:nvPr/>
          </p:nvSpPr>
          <p:spPr bwMode="auto">
            <a:xfrm>
              <a:off x="384" y="2690"/>
              <a:ext cx="5040" cy="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 b="1">
                  <a:latin typeface="Monaco" charset="0"/>
                  <a:cs typeface="+mn-cs"/>
                </a:rPr>
                <a:t>  Series  Time span  1575 1600 1625 1650 1675 1700 1725 1750 1775 1800 1825 1850 1875 1900 1925 1950 </a:t>
              </a:r>
            </a:p>
            <a:p>
              <a:pPr>
                <a:defRPr/>
              </a:pPr>
              <a:r>
                <a:rPr lang="en-US" sz="1000" b="1">
                  <a:latin typeface="Monaco" charset="0"/>
                  <a:cs typeface="+mn-cs"/>
                </a:rPr>
                <a:t>                     1624 1649 1674 1699 1724 1749 1774 1799 1824 1849 1874 1899 1924 1949 1974 1999 </a:t>
              </a:r>
            </a:p>
            <a:p>
              <a:pPr>
                <a:defRPr/>
              </a:pPr>
              <a:r>
                <a:rPr lang="en-US" sz="1000" b="1">
                  <a:latin typeface="Monaco" charset="0"/>
                  <a:cs typeface="+mn-cs"/>
                </a:rPr>
                <a:t>  ------  ---------  ---- ---- ---- ---- ---- ---- ---- ---- ---- ---- ---- ---- ---- ---- ---- ---- </a:t>
              </a:r>
            </a:p>
            <a:p>
              <a:pPr>
                <a:defRPr/>
              </a:pPr>
              <a:r>
                <a:rPr lang="en-US" sz="1000" b="1">
                  <a:latin typeface="Monaco" charset="0"/>
                  <a:cs typeface="+mn-cs"/>
                </a:rPr>
                <a:t>  SOR01A  1661 1981                 </a:t>
              </a:r>
              <a:r>
                <a:rPr lang="en-US" sz="1000" b="1">
                  <a:solidFill>
                    <a:srgbClr val="FF0000"/>
                  </a:solidFill>
                  <a:latin typeface="Monaco" charset="0"/>
                  <a:cs typeface="+mn-cs"/>
                </a:rPr>
                <a:t>.16  .05  .16  .16  .29 </a:t>
              </a:r>
              <a:r>
                <a:rPr lang="en-US" sz="1000" b="1">
                  <a:latin typeface="Monaco" charset="0"/>
                  <a:cs typeface="+mn-cs"/>
                </a:rPr>
                <a:t> .45  .50  .56  .60  .64  .72  .69  .66 </a:t>
              </a:r>
            </a:p>
            <a:p>
              <a:pPr>
                <a:defRPr/>
              </a:pPr>
              <a:r>
                <a:rPr lang="en-US" sz="1000" b="1">
                  <a:latin typeface="Monaco" charset="0"/>
                  <a:cs typeface="+mn-cs"/>
                </a:rPr>
                <a:t>  SOR02A  1607 1981       </a:t>
              </a:r>
              <a:r>
                <a:rPr lang="en-US" sz="1000" b="1">
                  <a:solidFill>
                    <a:srgbClr val="FF0000"/>
                  </a:solidFill>
                  <a:latin typeface="Monaco" charset="0"/>
                  <a:cs typeface="+mn-cs"/>
                </a:rPr>
                <a:t>.29  .47  .33  .32  .37  .33  .09 -.10 -.15 -.09  .11  .27 </a:t>
              </a:r>
              <a:r>
                <a:rPr lang="en-US" sz="1000" b="1">
                  <a:latin typeface="Monaco" charset="0"/>
                  <a:cs typeface="+mn-cs"/>
                </a:rPr>
                <a:t> .44  .41  .44 </a:t>
              </a:r>
            </a:p>
            <a:p>
              <a:pPr>
                <a:defRPr/>
              </a:pPr>
              <a:r>
                <a:rPr lang="en-US" sz="1000" b="1">
                  <a:latin typeface="Monaco" charset="0"/>
                  <a:cs typeface="+mn-cs"/>
                </a:rPr>
                <a:t>  SOR03A  1661 1981                </a:t>
              </a:r>
              <a:r>
                <a:rPr lang="en-US" sz="1000" b="1">
                  <a:solidFill>
                    <a:srgbClr val="FF0000"/>
                  </a:solidFill>
                  <a:latin typeface="Monaco" charset="0"/>
                  <a:cs typeface="+mn-cs"/>
                </a:rPr>
                <a:t>-.06  .04 -.11 -.14  .01 -.15 -.15  .03  .04  .07  .12  .27  .38</a:t>
              </a:r>
              <a:r>
                <a:rPr lang="en-US" sz="1000" b="1">
                  <a:latin typeface="Monaco" charset="0"/>
                  <a:cs typeface="+mn-cs"/>
                </a:rPr>
                <a:t> </a:t>
              </a:r>
            </a:p>
            <a:p>
              <a:pPr>
                <a:defRPr/>
              </a:pPr>
              <a:r>
                <a:rPr lang="en-US" sz="1000" b="1">
                  <a:latin typeface="Monaco" charset="0"/>
                  <a:cs typeface="+mn-cs"/>
                </a:rPr>
                <a:t>  SOR08A  1690 1981                      </a:t>
              </a:r>
              <a:r>
                <a:rPr lang="en-US" sz="1000" b="1">
                  <a:solidFill>
                    <a:srgbClr val="FF0000"/>
                  </a:solidFill>
                  <a:latin typeface="Monaco" charset="0"/>
                  <a:cs typeface="+mn-cs"/>
                </a:rPr>
                <a:t>.13  .25  .32  .17  .17</a:t>
              </a:r>
              <a:r>
                <a:rPr lang="en-US" sz="1000" b="1">
                  <a:latin typeface="Monaco" charset="0"/>
                  <a:cs typeface="+mn-cs"/>
                </a:rPr>
                <a:t>  .41  .57  .53  .46  .55  .44  .58 </a:t>
              </a:r>
            </a:p>
            <a:p>
              <a:pPr>
                <a:defRPr/>
              </a:pPr>
              <a:r>
                <a:rPr lang="en-US" sz="1000" b="1">
                  <a:latin typeface="Monaco" charset="0"/>
                  <a:cs typeface="+mn-cs"/>
                </a:rPr>
                <a:t>  SOR09A  1589 1981  </a:t>
              </a:r>
              <a:r>
                <a:rPr lang="en-US" sz="1000" b="1">
                  <a:solidFill>
                    <a:srgbClr val="FF0000"/>
                  </a:solidFill>
                  <a:latin typeface="Monaco" charset="0"/>
                  <a:cs typeface="+mn-cs"/>
                </a:rPr>
                <a:t>.11  .19  .10  .05  .23  .49  .44  .04 -.17  .14  .26 -.05  .12  .33  .15  .18</a:t>
              </a:r>
              <a:r>
                <a:rPr lang="en-US" sz="1000" b="1">
                  <a:latin typeface="Monaco" charset="0"/>
                  <a:cs typeface="+mn-cs"/>
                </a:rPr>
                <a:t> </a:t>
              </a:r>
            </a:p>
            <a:p>
              <a:pPr>
                <a:defRPr/>
              </a:pPr>
              <a:r>
                <a:rPr lang="en-US" sz="1000" b="1">
                  <a:latin typeface="Monaco" charset="0"/>
                  <a:cs typeface="+mn-cs"/>
                </a:rPr>
                <a:t>  SOR19A  1644 1981            </a:t>
              </a:r>
              <a:r>
                <a:rPr lang="en-US" sz="1000" b="1">
                  <a:solidFill>
                    <a:srgbClr val="FF0000"/>
                  </a:solidFill>
                  <a:latin typeface="Monaco" charset="0"/>
                  <a:cs typeface="+mn-cs"/>
                </a:rPr>
                <a:t>.14  .11  .10  .31  .27 -.09 -.30 -.28 -.26 -.05  .09  .04  .15  .27</a:t>
              </a:r>
              <a:r>
                <a:rPr lang="en-US" sz="1000" b="1">
                  <a:latin typeface="Monaco" charset="0"/>
                  <a:cs typeface="+mn-cs"/>
                </a:rPr>
                <a:t> </a:t>
              </a:r>
            </a:p>
          </p:txBody>
        </p:sp>
        <p:sp>
          <p:nvSpPr>
            <p:cNvPr id="32778" name="Text Box 10"/>
            <p:cNvSpPr txBox="1">
              <a:spLocks noChangeArrowheads="1"/>
            </p:cNvSpPr>
            <p:nvPr/>
          </p:nvSpPr>
          <p:spPr bwMode="auto">
            <a:xfrm>
              <a:off x="1584" y="2474"/>
              <a:ext cx="26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FF0000"/>
                  </a:solidFill>
                  <a:latin typeface="Helvetica" charset="0"/>
                  <a:cs typeface="+mn-cs"/>
                </a:rPr>
                <a:t>Misdated:  average correlation = 0.22</a:t>
              </a:r>
            </a:p>
          </p:txBody>
        </p:sp>
      </p:grp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803275" y="5851525"/>
            <a:ext cx="7600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 u="sng">
                <a:solidFill>
                  <a:srgbClr val="FF0000"/>
                </a:solidFill>
                <a:latin typeface="Helvetica" charset="0"/>
                <a:cs typeface="+mn-cs"/>
              </a:rPr>
              <a:t>Misdates Are Not Possible To Determine Without Replication!</a:t>
            </a:r>
          </a:p>
        </p:txBody>
      </p:sp>
    </p:spTree>
    <p:extLst>
      <p:ext uri="{BB962C8B-B14F-4D97-AF65-F5344CB8AC3E}">
        <p14:creationId xmlns:p14="http://schemas.microsoft.com/office/powerpoint/2010/main" val="127790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9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Text Box 40"/>
          <p:cNvSpPr txBox="1">
            <a:spLocks noChangeArrowheads="1"/>
          </p:cNvSpPr>
          <p:nvPr/>
        </p:nvSpPr>
        <p:spPr bwMode="auto">
          <a:xfrm>
            <a:off x="690563" y="469900"/>
            <a:ext cx="7615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u="sng">
                <a:solidFill>
                  <a:srgbClr val="FF0000"/>
                </a:solidFill>
                <a:latin typeface="Helvetica" charset="0"/>
                <a:cs typeface="+mn-cs"/>
              </a:rPr>
              <a:t>Frequency Domain Distortion Caused By Misdating</a:t>
            </a:r>
            <a:endParaRPr lang="en-US" i="1">
              <a:latin typeface="Helvetica" charset="0"/>
              <a:cs typeface="+mn-cs"/>
            </a:endParaRPr>
          </a:p>
        </p:txBody>
      </p:sp>
      <p:pic>
        <p:nvPicPr>
          <p:cNvPr id="2093" name="Picture 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079500"/>
            <a:ext cx="4113212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7651" name="Picture 20" descr="Sorrel_Peak_RWL_wavelet_AI.pict                                0005B129&#10;OWC On The Go                  C5649D96: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0" t="42279" r="12311" b="20833"/>
          <a:stretch>
            <a:fillRect/>
          </a:stretch>
        </p:blipFill>
        <p:spPr bwMode="auto">
          <a:xfrm>
            <a:off x="4344988" y="1204913"/>
            <a:ext cx="4570412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52400" y="2895600"/>
            <a:ext cx="8763000" cy="3051175"/>
            <a:chOff x="152400" y="2895600"/>
            <a:chExt cx="8763000" cy="3051175"/>
          </a:xfrm>
        </p:grpSpPr>
        <p:grpSp>
          <p:nvGrpSpPr>
            <p:cNvPr id="27653" name="Group 50"/>
            <p:cNvGrpSpPr>
              <a:grpSpLocks/>
            </p:cNvGrpSpPr>
            <p:nvPr/>
          </p:nvGrpSpPr>
          <p:grpSpPr bwMode="auto">
            <a:xfrm>
              <a:off x="152400" y="2895600"/>
              <a:ext cx="8763000" cy="3051175"/>
              <a:chOff x="96" y="1824"/>
              <a:chExt cx="5520" cy="1922"/>
            </a:xfrm>
          </p:grpSpPr>
          <p:grpSp>
            <p:nvGrpSpPr>
              <p:cNvPr id="27656" name="Group 34"/>
              <p:cNvGrpSpPr>
                <a:grpSpLocks/>
              </p:cNvGrpSpPr>
              <p:nvPr/>
            </p:nvGrpSpPr>
            <p:grpSpPr bwMode="auto">
              <a:xfrm>
                <a:off x="96" y="1824"/>
                <a:ext cx="5520" cy="1195"/>
                <a:chOff x="96" y="1488"/>
                <a:chExt cx="5520" cy="1195"/>
              </a:xfrm>
            </p:grpSpPr>
            <p:pic>
              <p:nvPicPr>
                <p:cNvPr id="2081" name="Picture 3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" y="1488"/>
                  <a:ext cx="2591" cy="11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659" name="Picture 30" descr="Sorrel_Peak_MDT_wavelet_AI.pict                                0005B129&#10;OWC On The Go                  C5649D96:"/>
                <p:cNvPicPr preferRelativeResize="0"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470" t="42279" r="12311" b="20833"/>
                <a:stretch>
                  <a:fillRect/>
                </a:stretch>
              </p:blipFill>
              <p:spPr bwMode="auto">
                <a:xfrm>
                  <a:off x="2737" y="1572"/>
                  <a:ext cx="2879" cy="1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089" name="Text Box 41"/>
              <p:cNvSpPr txBox="1">
                <a:spLocks noChangeArrowheads="1"/>
              </p:cNvSpPr>
              <p:nvPr/>
            </p:nvSpPr>
            <p:spPr bwMode="auto">
              <a:xfrm>
                <a:off x="384" y="3072"/>
                <a:ext cx="4992" cy="6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buFont typeface="Wingdings" charset="0"/>
                  <a:buNone/>
                  <a:defRPr/>
                </a:pPr>
                <a:r>
                  <a:rPr lang="en-US" sz="1600" dirty="0">
                    <a:latin typeface="Helvetica" charset="0"/>
                    <a:cs typeface="+mn-cs"/>
                  </a:rPr>
                  <a:t>Misdating has caused a </a:t>
                </a:r>
                <a:r>
                  <a:rPr lang="en-US" sz="1600" b="1" i="1" u="sng" dirty="0">
                    <a:solidFill>
                      <a:srgbClr val="FF0000"/>
                    </a:solidFill>
                    <a:latin typeface="Helvetica" charset="0"/>
                    <a:cs typeface="+mn-cs"/>
                  </a:rPr>
                  <a:t>loss of high-frequency variance</a:t>
                </a:r>
                <a:r>
                  <a:rPr lang="en-US" sz="1600" dirty="0">
                    <a:latin typeface="Helvetica" charset="0"/>
                    <a:cs typeface="+mn-cs"/>
                  </a:rPr>
                  <a:t> and </a:t>
                </a:r>
                <a:r>
                  <a:rPr lang="en-US" sz="1600" b="1" i="1" u="sng" dirty="0">
                    <a:solidFill>
                      <a:srgbClr val="FF0000"/>
                    </a:solidFill>
                    <a:latin typeface="Helvetica" charset="0"/>
                    <a:cs typeface="+mn-cs"/>
                  </a:rPr>
                  <a:t>increasing data smoothing</a:t>
                </a:r>
                <a:r>
                  <a:rPr lang="en-US" sz="1600" dirty="0">
                    <a:latin typeface="Helvetica" charset="0"/>
                    <a:cs typeface="+mn-cs"/>
                  </a:rPr>
                  <a:t> back in time. So, changes in e.g. ENSO variability (2-7 years) over time cannot be investigated in the misdated series because </a:t>
                </a:r>
                <a:r>
                  <a:rPr lang="en-US" sz="1600" b="1" i="1" u="sng" dirty="0">
                    <a:solidFill>
                      <a:srgbClr val="FF0000"/>
                    </a:solidFill>
                    <a:latin typeface="Helvetica" charset="0"/>
                    <a:cs typeface="+mn-cs"/>
                  </a:rPr>
                  <a:t>erroneous</a:t>
                </a:r>
                <a:r>
                  <a:rPr lang="en-US" sz="1600" dirty="0">
                    <a:latin typeface="Helvetica" charset="0"/>
                    <a:cs typeface="+mn-cs"/>
                  </a:rPr>
                  <a:t> interpretations would be made. However, at periods &gt;20yrs, the spectrum is still relatively unaffected.</a:t>
                </a:r>
              </a:p>
            </p:txBody>
          </p:sp>
        </p:grpSp>
        <p:sp>
          <p:nvSpPr>
            <p:cNvPr id="2090" name="Line 42"/>
            <p:cNvSpPr>
              <a:spLocks noChangeShapeType="1"/>
            </p:cNvSpPr>
            <p:nvPr/>
          </p:nvSpPr>
          <p:spPr bwMode="auto">
            <a:xfrm flipV="1">
              <a:off x="5105400" y="3505200"/>
              <a:ext cx="990600" cy="1435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92" name="Line 44"/>
            <p:cNvSpPr>
              <a:spLocks noChangeShapeType="1"/>
            </p:cNvSpPr>
            <p:nvPr/>
          </p:nvSpPr>
          <p:spPr bwMode="auto">
            <a:xfrm flipV="1">
              <a:off x="1600200" y="4038600"/>
              <a:ext cx="228600" cy="1143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9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14425"/>
            <a:ext cx="7772400" cy="5286375"/>
          </a:xfrm>
        </p:spPr>
        <p:txBody>
          <a:bodyPr/>
          <a:lstStyle/>
          <a:p>
            <a:pPr algn="just" eaLnBrk="1" hangingPunct="1">
              <a:defRPr/>
            </a:pPr>
            <a:r>
              <a:rPr lang="en-US" sz="2000" dirty="0" smtClean="0">
                <a:latin typeface="Helvetica" charset="0"/>
                <a:cs typeface="+mn-cs"/>
              </a:rPr>
              <a:t>Time and frequency domain interpretations of tree rings or any other high-resolution proxy are </a:t>
            </a:r>
            <a:r>
              <a:rPr lang="en-US" sz="2000" b="1" i="1" u="sng" dirty="0" smtClean="0">
                <a:solidFill>
                  <a:srgbClr val="FF0000"/>
                </a:solidFill>
                <a:latin typeface="Helvetica" charset="0"/>
                <a:cs typeface="+mn-cs"/>
              </a:rPr>
              <a:t>only as good as the dating</a:t>
            </a:r>
            <a:r>
              <a:rPr lang="en-US" sz="2000" dirty="0">
                <a:latin typeface="Helvetica" charset="0"/>
                <a:cs typeface="+mn-cs"/>
              </a:rPr>
              <a:t> </a:t>
            </a:r>
            <a:r>
              <a:rPr lang="en-US" sz="2000" dirty="0" smtClean="0">
                <a:latin typeface="Helvetica" charset="0"/>
                <a:cs typeface="+mn-cs"/>
              </a:rPr>
              <a:t>of those records. Some form of </a:t>
            </a:r>
            <a:r>
              <a:rPr lang="en-US" sz="2000" dirty="0" err="1" smtClean="0">
                <a:latin typeface="Helvetica" charset="0"/>
                <a:cs typeface="+mn-cs"/>
              </a:rPr>
              <a:t>crossdating</a:t>
            </a:r>
            <a:r>
              <a:rPr lang="en-US" sz="2000" dirty="0" smtClean="0">
                <a:latin typeface="Helvetica" charset="0"/>
                <a:cs typeface="+mn-cs"/>
              </a:rPr>
              <a:t> is necessary . . . but it </a:t>
            </a:r>
            <a:r>
              <a:rPr lang="en-US" sz="2000" b="1" i="1" u="sng" dirty="0" smtClean="0">
                <a:solidFill>
                  <a:srgbClr val="FF0000"/>
                </a:solidFill>
                <a:latin typeface="Helvetica" charset="0"/>
                <a:cs typeface="+mn-cs"/>
              </a:rPr>
              <a:t>requires replication</a:t>
            </a:r>
            <a:r>
              <a:rPr lang="en-US" sz="2000" dirty="0" smtClean="0">
                <a:latin typeface="Helvetica" charset="0"/>
                <a:cs typeface="+mn-cs"/>
              </a:rPr>
              <a:t> to do that.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n-US" sz="2000" dirty="0" smtClean="0">
                <a:latin typeface="Helvetica" charset="0"/>
                <a:cs typeface="+mn-cs"/>
              </a:rPr>
              <a:t>Cumulative misdates in an annually or near-annually sampled proxy can result in a form of </a:t>
            </a:r>
            <a:r>
              <a:rPr lang="en-US" sz="2000" b="1" i="1" u="sng" dirty="0" smtClean="0">
                <a:solidFill>
                  <a:srgbClr val="FF0000"/>
                </a:solidFill>
                <a:latin typeface="Helvetica" charset="0"/>
                <a:cs typeface="+mn-cs"/>
              </a:rPr>
              <a:t>time-dependent smoothing</a:t>
            </a:r>
            <a:r>
              <a:rPr lang="en-US" sz="2000" dirty="0" smtClean="0">
                <a:latin typeface="Helvetica" charset="0"/>
                <a:cs typeface="+mn-cs"/>
              </a:rPr>
              <a:t> and an increasing </a:t>
            </a:r>
            <a:r>
              <a:rPr lang="en-US" sz="2000" b="1" i="1" u="sng" dirty="0" smtClean="0">
                <a:solidFill>
                  <a:srgbClr val="FF0000"/>
                </a:solidFill>
                <a:latin typeface="Helvetica" charset="0"/>
                <a:cs typeface="+mn-cs"/>
              </a:rPr>
              <a:t>loss of high-frequency variance</a:t>
            </a:r>
            <a:r>
              <a:rPr lang="en-US" sz="2000" dirty="0" smtClean="0">
                <a:latin typeface="Helvetica" charset="0"/>
                <a:cs typeface="+mn-cs"/>
              </a:rPr>
              <a:t> on </a:t>
            </a:r>
            <a:r>
              <a:rPr lang="en-US" sz="2000" dirty="0" err="1" smtClean="0">
                <a:latin typeface="Helvetica" charset="0"/>
                <a:cs typeface="+mn-cs"/>
              </a:rPr>
              <a:t>interannual</a:t>
            </a:r>
            <a:r>
              <a:rPr lang="en-US" sz="2000" dirty="0" smtClean="0">
                <a:latin typeface="Helvetica" charset="0"/>
                <a:cs typeface="+mn-cs"/>
              </a:rPr>
              <a:t> to decadal time scales back in time.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n-US" sz="2000" dirty="0" smtClean="0">
                <a:latin typeface="Helvetica" charset="0"/>
                <a:cs typeface="+mn-cs"/>
              </a:rPr>
              <a:t>For annually sampled proxies, the cumulative effect of such misdates will quickly degrade the ability to </a:t>
            </a:r>
            <a:r>
              <a:rPr lang="en-US" sz="2000" b="1" i="1" u="sng" dirty="0" smtClean="0">
                <a:solidFill>
                  <a:srgbClr val="FF0000"/>
                </a:solidFill>
                <a:latin typeface="Helvetica" charset="0"/>
                <a:cs typeface="+mn-cs"/>
              </a:rPr>
              <a:t>accurately detect, describe, and model</a:t>
            </a:r>
            <a:r>
              <a:rPr lang="en-US" sz="2000" dirty="0" smtClean="0">
                <a:latin typeface="Helvetica" charset="0"/>
                <a:cs typeface="+mn-cs"/>
              </a:rPr>
              <a:t> changing modes of </a:t>
            </a:r>
            <a:r>
              <a:rPr lang="en-US" sz="2000" dirty="0" err="1" smtClean="0">
                <a:latin typeface="Helvetica" charset="0"/>
                <a:cs typeface="+mn-cs"/>
              </a:rPr>
              <a:t>interannual</a:t>
            </a:r>
            <a:r>
              <a:rPr lang="en-US" sz="2000" dirty="0" smtClean="0">
                <a:latin typeface="Helvetica" charset="0"/>
                <a:cs typeface="+mn-cs"/>
              </a:rPr>
              <a:t> to decadal climate forcing (e.g., ENSO, NAO) when it approaches the sampling rate (and misdates) of the proxy.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n-US" sz="2000" dirty="0" smtClean="0">
                <a:latin typeface="Helvetica" charset="0"/>
                <a:cs typeface="+mn-cs"/>
              </a:rPr>
              <a:t>So can other annually banded </a:t>
            </a:r>
            <a:r>
              <a:rPr lang="en-US" sz="2000" dirty="0" err="1" smtClean="0">
                <a:latin typeface="Helvetica" charset="0"/>
                <a:cs typeface="+mn-cs"/>
              </a:rPr>
              <a:t>paleoclimate</a:t>
            </a:r>
            <a:r>
              <a:rPr lang="en-US" sz="2000" dirty="0" smtClean="0">
                <a:latin typeface="Helvetica" charset="0"/>
                <a:cs typeface="+mn-cs"/>
              </a:rPr>
              <a:t> proxies be </a:t>
            </a:r>
            <a:r>
              <a:rPr lang="en-US" sz="2000" dirty="0" err="1" smtClean="0">
                <a:latin typeface="Helvetica" charset="0"/>
                <a:cs typeface="+mn-cs"/>
              </a:rPr>
              <a:t>crossdated</a:t>
            </a:r>
            <a:r>
              <a:rPr lang="en-US" sz="2000" dirty="0" smtClean="0">
                <a:latin typeface="Helvetica" charset="0"/>
                <a:cs typeface="+mn-cs"/>
              </a:rPr>
              <a:t> like tree rings? </a:t>
            </a:r>
            <a:r>
              <a:rPr lang="en-US" sz="2000" b="1" i="1" u="sng" dirty="0" smtClean="0">
                <a:solidFill>
                  <a:srgbClr val="FF0000"/>
                </a:solidFill>
                <a:latin typeface="Helvetica" charset="0"/>
                <a:cs typeface="+mn-cs"/>
              </a:rPr>
              <a:t>Yes!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051019" y="469900"/>
            <a:ext cx="29687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i="1" u="sng" dirty="0">
                <a:solidFill>
                  <a:srgbClr val="FF0000"/>
                </a:solidFill>
                <a:latin typeface="Helvetica" charset="0"/>
                <a:cs typeface="+mn-cs"/>
              </a:rPr>
              <a:t>Moral of the </a:t>
            </a:r>
            <a:r>
              <a:rPr lang="en-US" b="1" i="1" u="sng" dirty="0" smtClean="0">
                <a:solidFill>
                  <a:srgbClr val="FF0000"/>
                </a:solidFill>
                <a:latin typeface="Helvetica" charset="0"/>
                <a:cs typeface="+mn-cs"/>
              </a:rPr>
              <a:t>Story</a:t>
            </a:r>
            <a:endParaRPr lang="en-US" i="1" dirty="0">
              <a:latin typeface="Helvetic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70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4841875" y="3546475"/>
            <a:ext cx="3352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http://www.ncdc.noaa.gov/paleo/outreach/coral/coraldata.html</a:t>
            </a:r>
          </a:p>
        </p:txBody>
      </p:sp>
      <p:pic>
        <p:nvPicPr>
          <p:cNvPr id="2" name="Picture 4" descr="malindix-raylarge.gif                                          0042163C&#10;Huon Contents                  C10FC1A7: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04925"/>
            <a:ext cx="3546475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029200" y="979488"/>
            <a:ext cx="2911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Helvetica" charset="0"/>
                <a:cs typeface="+mn-cs"/>
              </a:rPr>
              <a:t>Annually Banded Corals</a:t>
            </a:r>
          </a:p>
        </p:txBody>
      </p:sp>
      <p:pic>
        <p:nvPicPr>
          <p:cNvPr id="20484" name="Picture 7" descr="&#10;graham.gif                                                     0042163C&#10;Huon Contents                  C10FC1A7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12875"/>
            <a:ext cx="32273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1268413" y="3546475"/>
            <a:ext cx="2590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http://web.utk.edu/~grissino/images/graham.gif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1443038" y="979488"/>
            <a:ext cx="2289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Helvetica" charset="0"/>
                <a:cs typeface="+mn-cs"/>
              </a:rPr>
              <a:t>Annual Tree Rings</a:t>
            </a:r>
          </a:p>
        </p:txBody>
      </p:sp>
      <p:pic>
        <p:nvPicPr>
          <p:cNvPr id="20487" name="Picture 10" descr="GISP2D1837_crop.jpg                                            0042163C&#10;Huon Contents                  C10FC1A7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56088"/>
            <a:ext cx="4570413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1676400" y="3829050"/>
            <a:ext cx="312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Helvetica" charset="0"/>
                <a:cs typeface="+mn-cs"/>
              </a:rPr>
              <a:t>Annual Ice Core Layers</a:t>
            </a: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1371600" y="4800600"/>
            <a:ext cx="2971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latin typeface="Helvetica" charset="0"/>
                <a:cs typeface="+mn-cs"/>
              </a:rPr>
              <a:t>http://</a:t>
            </a:r>
            <a:r>
              <a:rPr lang="en-US" sz="900" dirty="0" err="1">
                <a:latin typeface="Helvetica" charset="0"/>
                <a:cs typeface="+mn-cs"/>
              </a:rPr>
              <a:t>en.wikipedia.org</a:t>
            </a:r>
            <a:r>
              <a:rPr lang="en-US" sz="900" dirty="0">
                <a:latin typeface="Helvetica" charset="0"/>
                <a:cs typeface="+mn-cs"/>
              </a:rPr>
              <a:t>/wiki/File:GISP2D1837_crop.jpg</a:t>
            </a:r>
          </a:p>
        </p:txBody>
      </p:sp>
      <p:pic>
        <p:nvPicPr>
          <p:cNvPr id="20490" name="Picture 13" descr="laminated sediments.jpg                                        0042163C&#10;Huon Contents                  C10FC1A7: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2" r="30362"/>
          <a:stretch>
            <a:fillRect/>
          </a:stretch>
        </p:blipFill>
        <p:spPr bwMode="auto">
          <a:xfrm rot="-5400000">
            <a:off x="2352675" y="3994151"/>
            <a:ext cx="585787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62000" y="6151563"/>
            <a:ext cx="3810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http://www.noc.soton.ac.uk/palaeo/images/laminated%20sediments.jpg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1320800" y="5100638"/>
            <a:ext cx="2938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latin typeface="Helvetica" charset="0"/>
                <a:cs typeface="+mn-cs"/>
              </a:rPr>
              <a:t>Laminated Sediments</a:t>
            </a: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304800" y="441325"/>
            <a:ext cx="8523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u="sng">
                <a:solidFill>
                  <a:srgbClr val="FF0000"/>
                </a:solidFill>
                <a:latin typeface="Helvetica" charset="0"/>
                <a:cs typeface="+mn-cs"/>
              </a:rPr>
              <a:t>Some Proxies with Known or Potential Annual Resolution</a:t>
            </a:r>
          </a:p>
        </p:txBody>
      </p:sp>
      <p:pic>
        <p:nvPicPr>
          <p:cNvPr id="3" name="Picture 23" descr="Annual_speleothem photo.tiff                                   0042163C&#10;Huon Contents                  C10FC1A7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26"/>
          <a:stretch>
            <a:fillRect/>
          </a:stretch>
        </p:blipFill>
        <p:spPr bwMode="auto">
          <a:xfrm rot="5400000">
            <a:off x="6234113" y="3975100"/>
            <a:ext cx="66675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4" name="Rectangle 24"/>
          <p:cNvSpPr>
            <a:spLocks noChangeArrowheads="1"/>
          </p:cNvSpPr>
          <p:nvPr/>
        </p:nvSpPr>
        <p:spPr bwMode="auto">
          <a:xfrm>
            <a:off x="4789488" y="6151563"/>
            <a:ext cx="3581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http://www.springerlink.com/content/x8166h321v275588/fulltext.pdf</a:t>
            </a:r>
          </a:p>
        </p:txBody>
      </p:sp>
      <p:sp>
        <p:nvSpPr>
          <p:cNvPr id="20505" name="Rectangle 25"/>
          <p:cNvSpPr>
            <a:spLocks noChangeArrowheads="1"/>
          </p:cNvSpPr>
          <p:nvPr/>
        </p:nvSpPr>
        <p:spPr bwMode="auto">
          <a:xfrm>
            <a:off x="5078413" y="5105400"/>
            <a:ext cx="2922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Helvetica" charset="0"/>
                <a:cs typeface="+mn-cs"/>
              </a:rPr>
              <a:t>Laminated </a:t>
            </a:r>
            <a:r>
              <a:rPr lang="en-US" sz="2000" dirty="0" err="1">
                <a:latin typeface="Helvetica" charset="0"/>
                <a:cs typeface="+mn-cs"/>
              </a:rPr>
              <a:t>Speleothems</a:t>
            </a:r>
            <a:endParaRPr lang="en-US" sz="2000" dirty="0">
              <a:latin typeface="Helvetica" charset="0"/>
              <a:cs typeface="+mn-cs"/>
            </a:endParaRPr>
          </a:p>
        </p:txBody>
      </p:sp>
      <p:pic>
        <p:nvPicPr>
          <p:cNvPr id="20497" name="Picture 3" descr="Screen Shot 2013-02-22 at 10.52.43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962400"/>
            <a:ext cx="1371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8" name="Rectangle 4"/>
          <p:cNvSpPr>
            <a:spLocks noChangeArrowheads="1"/>
          </p:cNvSpPr>
          <p:nvPr/>
        </p:nvSpPr>
        <p:spPr bwMode="auto">
          <a:xfrm>
            <a:off x="7400925" y="4092575"/>
            <a:ext cx="1057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Helvetica" charset="0"/>
              </a:rPr>
              <a:t>Fish</a:t>
            </a:r>
          </a:p>
          <a:p>
            <a:pPr algn="ctr"/>
            <a:r>
              <a:rPr lang="en-US" sz="2000">
                <a:latin typeface="Helvetica" charset="0"/>
              </a:rPr>
              <a:t>Otoliths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71821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6" descr="Quinn#1.tiff                                                   00224718Macintosh HD                   C3E30A5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457200"/>
            <a:ext cx="7313612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7" descr="Quinn#2.tiff                                                   00224718Macintosh HD                   C3E30A56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905000"/>
            <a:ext cx="63992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8" descr="Quinn_fig2.tiff                                                00224718Macintosh HD                   C3E30A56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90800"/>
            <a:ext cx="2819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9" descr="Quinn_fig6.tiff                                                00224718Macintosh HD                   C3E30A56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" b="320"/>
          <a:stretch>
            <a:fillRect/>
          </a:stretch>
        </p:blipFill>
        <p:spPr bwMode="auto">
          <a:xfrm>
            <a:off x="3657600" y="2667000"/>
            <a:ext cx="473392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07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93725" y="5937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7106" name="Picture 4" descr="Clam_crossdating_fig1.tiff                                     00426D78&#10;Huon Contents                  C10FC1A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"/>
          <a:stretch>
            <a:fillRect/>
          </a:stretch>
        </p:blipFill>
        <p:spPr bwMode="auto">
          <a:xfrm>
            <a:off x="1830388" y="457200"/>
            <a:ext cx="5461000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Clam_crossdating_fig2.tiff                                     00426D78&#10;Huon Contents                  C10FC1A7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1"/>
          <a:stretch>
            <a:fillRect/>
          </a:stretch>
        </p:blipFill>
        <p:spPr bwMode="auto">
          <a:xfrm>
            <a:off x="3276600" y="2284413"/>
            <a:ext cx="374808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7" descr="Clam_crossdating_fig4.tiff                                     00426D78&#10;Huon Contents                  C10FC1A7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14600"/>
            <a:ext cx="5511800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5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593725" y="5937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8130" name="Picture 7" descr="Black#1.tiff                                                   0022BB79Macintosh HD                   C3E30A5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5484813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8" descr="&#10;Black#1a.tiff                                                  0022BB79Macintosh HD                   C3E30A56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88" y="1281113"/>
            <a:ext cx="2741612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9" descr="Black#2.tiff                                                   0022BB79Macintosh HD                   C3E30A56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t="21533" r="2223"/>
          <a:stretch>
            <a:fillRect/>
          </a:stretch>
        </p:blipFill>
        <p:spPr bwMode="auto">
          <a:xfrm>
            <a:off x="1905000" y="1828800"/>
            <a:ext cx="5243513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10" descr="Black#3.tiff                                                   0022BB79Macintosh HD                   C3E30A56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3"/>
          <a:stretch>
            <a:fillRect/>
          </a:stretch>
        </p:blipFill>
        <p:spPr bwMode="auto">
          <a:xfrm>
            <a:off x="2622550" y="4090988"/>
            <a:ext cx="3656013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3429000" y="4765675"/>
            <a:ext cx="1387475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200">
                <a:solidFill>
                  <a:srgbClr val="FF0000"/>
                </a:solidFill>
                <a:latin typeface="Helvetica" charset="0"/>
                <a:cs typeface="+mn-cs"/>
              </a:rPr>
              <a:t>Age errors in 432 Geoduck clams based on simple counts compared to crossdating</a:t>
            </a:r>
          </a:p>
        </p:txBody>
      </p:sp>
    </p:spTree>
    <p:extLst>
      <p:ext uri="{BB962C8B-B14F-4D97-AF65-F5344CB8AC3E}">
        <p14:creationId xmlns:p14="http://schemas.microsoft.com/office/powerpoint/2010/main" val="375183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64208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j-cs"/>
              </a:rPr>
              <a:t>Conceptual Linear Aggregate Model</a:t>
            </a:r>
            <a:b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j-cs"/>
              </a:rPr>
            </a:b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j-cs"/>
              </a:rPr>
              <a:t>of Tree Growth</a:t>
            </a:r>
            <a:endParaRPr lang="en-US" sz="3200" b="1" dirty="0" smtClean="0">
              <a:cs typeface="+mj-cs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3429000"/>
            <a:ext cx="6629400" cy="2362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000" dirty="0" smtClean="0">
                <a:latin typeface="Helvetica" charset="0"/>
                <a:cs typeface="+mn-cs"/>
              </a:rPr>
              <a:t>where ring width (</a:t>
            </a:r>
            <a:r>
              <a:rPr lang="en-US" sz="2000" b="1" dirty="0" err="1" smtClean="0">
                <a:solidFill>
                  <a:srgbClr val="FF0000"/>
                </a:solidFill>
                <a:latin typeface="Helvetica" charset="0"/>
                <a:cs typeface="+mn-cs"/>
              </a:rPr>
              <a:t>R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Helvetica" charset="0"/>
                <a:cs typeface="+mn-cs"/>
              </a:rPr>
              <a:t>t</a:t>
            </a:r>
            <a:r>
              <a:rPr lang="en-US" sz="2000" dirty="0" smtClean="0">
                <a:latin typeface="Helvetica" charset="0"/>
                <a:cs typeface="+mn-cs"/>
              </a:rPr>
              <a:t>) is a function of</a:t>
            </a:r>
          </a:p>
          <a:p>
            <a:pPr lvl="1" eaLnBrk="1" hangingPunct="1">
              <a:defRPr/>
            </a:pPr>
            <a:r>
              <a:rPr lang="en-US" sz="2000" dirty="0" smtClean="0">
                <a:latin typeface="Helvetica" charset="0"/>
              </a:rPr>
              <a:t>Tree age or size (</a:t>
            </a:r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A</a:t>
            </a:r>
            <a:r>
              <a:rPr lang="en-US" sz="2000" b="1" baseline="-25000" dirty="0" smtClean="0">
                <a:solidFill>
                  <a:srgbClr val="FF0000"/>
                </a:solidFill>
                <a:latin typeface="Helvetica" charset="0"/>
              </a:rPr>
              <a:t>t</a:t>
            </a:r>
            <a:r>
              <a:rPr lang="en-US" sz="2000" dirty="0" smtClean="0">
                <a:latin typeface="Helvetica" charset="0"/>
              </a:rPr>
              <a:t>)</a:t>
            </a:r>
          </a:p>
          <a:p>
            <a:pPr lvl="1" eaLnBrk="1" hangingPunct="1">
              <a:defRPr/>
            </a:pPr>
            <a:r>
              <a:rPr lang="en-US" sz="2000" dirty="0" smtClean="0">
                <a:latin typeface="Helvetica" charset="0"/>
              </a:rPr>
              <a:t>Climate influences (</a:t>
            </a:r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C</a:t>
            </a:r>
            <a:r>
              <a:rPr lang="en-US" sz="2000" b="1" baseline="-25000" dirty="0" smtClean="0">
                <a:solidFill>
                  <a:srgbClr val="FF0000"/>
                </a:solidFill>
                <a:latin typeface="Helvetica" charset="0"/>
              </a:rPr>
              <a:t>t</a:t>
            </a:r>
            <a:r>
              <a:rPr lang="en-US" sz="2000" dirty="0" smtClean="0">
                <a:latin typeface="Helvetica" charset="0"/>
              </a:rPr>
              <a:t>)</a:t>
            </a:r>
          </a:p>
          <a:p>
            <a:pPr lvl="1" eaLnBrk="1" hangingPunct="1">
              <a:defRPr/>
            </a:pPr>
            <a:r>
              <a:rPr lang="en-US" sz="2000" dirty="0" smtClean="0">
                <a:latin typeface="Helvetica" charset="0"/>
              </a:rPr>
              <a:t>Endogenous disturbances (</a:t>
            </a:r>
            <a:r>
              <a:rPr lang="en-US" sz="2000" b="1" dirty="0" smtClean="0">
                <a:solidFill>
                  <a:srgbClr val="FF0000"/>
                </a:solidFill>
                <a:latin typeface="Symbol" charset="0"/>
              </a:rPr>
              <a:t>d</a:t>
            </a:r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D1</a:t>
            </a:r>
            <a:r>
              <a:rPr lang="en-US" sz="2000" b="1" baseline="-25000" dirty="0" smtClean="0">
                <a:solidFill>
                  <a:srgbClr val="FF0000"/>
                </a:solidFill>
                <a:latin typeface="Helvetica" charset="0"/>
              </a:rPr>
              <a:t>t</a:t>
            </a:r>
            <a:r>
              <a:rPr lang="en-US" sz="2000" dirty="0" smtClean="0">
                <a:latin typeface="Helvetica" charset="0"/>
              </a:rPr>
              <a:t>)</a:t>
            </a:r>
          </a:p>
          <a:p>
            <a:pPr lvl="1" eaLnBrk="1" hangingPunct="1">
              <a:defRPr/>
            </a:pPr>
            <a:r>
              <a:rPr lang="en-US" sz="2000" dirty="0" smtClean="0">
                <a:latin typeface="Helvetica" charset="0"/>
              </a:rPr>
              <a:t>Exogenous disturbances (</a:t>
            </a:r>
            <a:r>
              <a:rPr lang="en-US" sz="2000" b="1" dirty="0" smtClean="0">
                <a:solidFill>
                  <a:srgbClr val="FF0000"/>
                </a:solidFill>
                <a:latin typeface="Symbol" charset="0"/>
              </a:rPr>
              <a:t>d</a:t>
            </a:r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D2</a:t>
            </a:r>
            <a:r>
              <a:rPr lang="en-US" sz="2000" b="1" baseline="-25000" dirty="0" smtClean="0">
                <a:solidFill>
                  <a:srgbClr val="FF0000"/>
                </a:solidFill>
                <a:latin typeface="Helvetica" charset="0"/>
              </a:rPr>
              <a:t>t</a:t>
            </a:r>
            <a:r>
              <a:rPr lang="en-US" sz="2000" dirty="0" smtClean="0">
                <a:latin typeface="Helvetica" charset="0"/>
              </a:rPr>
              <a:t>)</a:t>
            </a:r>
          </a:p>
          <a:p>
            <a:pPr lvl="1" eaLnBrk="1" hangingPunct="1">
              <a:defRPr/>
            </a:pPr>
            <a:r>
              <a:rPr lang="en-US" sz="2000" dirty="0" smtClean="0">
                <a:latin typeface="Helvetica" charset="0"/>
              </a:rPr>
              <a:t>Other (</a:t>
            </a:r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E</a:t>
            </a:r>
            <a:r>
              <a:rPr lang="en-US" sz="2000" b="1" baseline="-25000" dirty="0" smtClean="0">
                <a:solidFill>
                  <a:srgbClr val="FF0000"/>
                </a:solidFill>
                <a:latin typeface="Helvetica" charset="0"/>
              </a:rPr>
              <a:t>t</a:t>
            </a:r>
            <a:r>
              <a:rPr lang="en-US" sz="2000" dirty="0" smtClean="0">
                <a:latin typeface="Helvetica" charset="0"/>
              </a:rPr>
              <a:t>) - stochastic variation</a:t>
            </a: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1460500" y="2487168"/>
            <a:ext cx="6311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n-cs"/>
              </a:rPr>
              <a:t>R</a:t>
            </a:r>
            <a:r>
              <a:rPr lang="en-US" sz="3600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n-cs"/>
              </a:rPr>
              <a:t>t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n-cs"/>
              </a:rPr>
              <a:t> = A</a:t>
            </a:r>
            <a:r>
              <a:rPr lang="en-US" sz="3600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n-cs"/>
              </a:rPr>
              <a:t>t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n-cs"/>
              </a:rPr>
              <a:t> + C</a:t>
            </a:r>
            <a:r>
              <a:rPr lang="en-US" sz="3600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n-cs"/>
              </a:rPr>
              <a:t>t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n-cs"/>
              </a:rPr>
              <a:t> + 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  <a:cs typeface="+mn-cs"/>
              </a:rPr>
              <a:t>d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n-cs"/>
              </a:rPr>
              <a:t>D1</a:t>
            </a:r>
            <a:r>
              <a:rPr lang="en-US" sz="3600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n-cs"/>
              </a:rPr>
              <a:t>t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n-cs"/>
              </a:rPr>
              <a:t> + 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  <a:cs typeface="+mn-cs"/>
              </a:rPr>
              <a:t>d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n-cs"/>
              </a:rPr>
              <a:t>D2</a:t>
            </a:r>
            <a:r>
              <a:rPr lang="en-US" sz="3600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n-cs"/>
              </a:rPr>
              <a:t>t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n-cs"/>
              </a:rPr>
              <a:t> + E</a:t>
            </a:r>
            <a:r>
              <a:rPr lang="en-US" sz="3600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n-cs"/>
              </a:rPr>
              <a:t>t</a:t>
            </a:r>
            <a:endParaRPr lang="en-US" sz="3600" b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  <a:cs typeface="+mn-cs"/>
            </a:endParaRP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1524000" y="5851525"/>
            <a:ext cx="520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0000"/>
                </a:solidFill>
                <a:latin typeface="Symbol" charset="0"/>
                <a:cs typeface="+mn-cs"/>
              </a:rPr>
              <a:t>d</a:t>
            </a:r>
            <a:r>
              <a:rPr lang="en-US" sz="2000">
                <a:solidFill>
                  <a:srgbClr val="FF0000"/>
                </a:solidFill>
                <a:latin typeface="Symbol" charset="0"/>
                <a:cs typeface="+mn-cs"/>
              </a:rPr>
              <a:t> </a:t>
            </a:r>
            <a:r>
              <a:rPr lang="en-US" sz="2000">
                <a:latin typeface="Helvetica" charset="0"/>
                <a:cs typeface="+mn-cs"/>
              </a:rPr>
              <a:t>is a binary indicator: absent (0), present (1)</a:t>
            </a:r>
          </a:p>
        </p:txBody>
      </p:sp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699322" y="612648"/>
            <a:ext cx="76961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latin typeface="Helvetica" charset="0"/>
                <a:cs typeface="Helvetica" charset="0"/>
              </a:rPr>
              <a:t>To get a better </a:t>
            </a:r>
            <a:r>
              <a:rPr lang="en-US" dirty="0" smtClean="0">
                <a:latin typeface="Helvetica" charset="0"/>
                <a:cs typeface="Helvetica" charset="0"/>
              </a:rPr>
              <a:t>idea of </a:t>
            </a:r>
            <a:r>
              <a:rPr lang="en-US" dirty="0">
                <a:latin typeface="Helvetica" charset="0"/>
                <a:cs typeface="Helvetica" charset="0"/>
              </a:rPr>
              <a:t>the problem of </a:t>
            </a:r>
            <a:r>
              <a:rPr lang="en-US" dirty="0" smtClean="0">
                <a:latin typeface="Helvetica" charset="0"/>
                <a:cs typeface="Helvetica" charset="0"/>
              </a:rPr>
              <a:t>extracting climate</a:t>
            </a:r>
          </a:p>
          <a:p>
            <a:pPr algn="ctr"/>
            <a:r>
              <a:rPr lang="en-US" dirty="0">
                <a:latin typeface="Helvetica" charset="0"/>
                <a:cs typeface="Helvetica" charset="0"/>
              </a:rPr>
              <a:t>s</a:t>
            </a:r>
            <a:r>
              <a:rPr lang="en-US" dirty="0" smtClean="0">
                <a:latin typeface="Helvetica" charset="0"/>
                <a:cs typeface="Helvetica" charset="0"/>
              </a:rPr>
              <a:t>ignals from tree rings, </a:t>
            </a:r>
            <a:r>
              <a:rPr lang="en-US" dirty="0">
                <a:latin typeface="Helvetica" charset="0"/>
                <a:cs typeface="Helvetica" charset="0"/>
              </a:rPr>
              <a:t>I introduce here a: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2350" y="304800"/>
            <a:ext cx="4721225" cy="62484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68462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j-cs"/>
              </a:rPr>
              <a:t>Conceptual Linear Aggregate Model</a:t>
            </a:r>
            <a:b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j-cs"/>
              </a:rPr>
            </a:b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j-cs"/>
              </a:rPr>
              <a:t>of Tree Growth</a:t>
            </a:r>
            <a:endParaRPr lang="en-US" sz="3200" b="1" dirty="0" smtClean="0">
              <a:cs typeface="+mj-cs"/>
            </a:endParaRPr>
          </a:p>
        </p:txBody>
      </p:sp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699322" y="609600"/>
            <a:ext cx="76961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latin typeface="Helvetica" charset="0"/>
                <a:cs typeface="Helvetica" charset="0"/>
              </a:rPr>
              <a:t>To get a better </a:t>
            </a:r>
            <a:r>
              <a:rPr lang="en-US" dirty="0" smtClean="0">
                <a:latin typeface="Helvetica" charset="0"/>
                <a:cs typeface="Helvetica" charset="0"/>
              </a:rPr>
              <a:t>idea of </a:t>
            </a:r>
            <a:r>
              <a:rPr lang="en-US" dirty="0">
                <a:latin typeface="Helvetica" charset="0"/>
                <a:cs typeface="Helvetica" charset="0"/>
              </a:rPr>
              <a:t>the problem of </a:t>
            </a:r>
            <a:r>
              <a:rPr lang="en-US" dirty="0" smtClean="0">
                <a:latin typeface="Helvetica" charset="0"/>
                <a:cs typeface="Helvetica" charset="0"/>
              </a:rPr>
              <a:t>extracting climate</a:t>
            </a:r>
          </a:p>
          <a:p>
            <a:pPr algn="ctr"/>
            <a:r>
              <a:rPr lang="en-US" dirty="0">
                <a:latin typeface="Helvetica" charset="0"/>
                <a:cs typeface="Helvetica" charset="0"/>
              </a:rPr>
              <a:t>s</a:t>
            </a:r>
            <a:r>
              <a:rPr lang="en-US" dirty="0" smtClean="0">
                <a:latin typeface="Helvetica" charset="0"/>
                <a:cs typeface="Helvetica" charset="0"/>
              </a:rPr>
              <a:t>ignals from tree rings, </a:t>
            </a:r>
            <a:r>
              <a:rPr lang="en-US" dirty="0">
                <a:latin typeface="Helvetica" charset="0"/>
                <a:cs typeface="Helvetica" charset="0"/>
              </a:rPr>
              <a:t>I introduce here a: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60500" y="2490787"/>
            <a:ext cx="6311900" cy="717550"/>
            <a:chOff x="1460500" y="2490787"/>
            <a:chExt cx="6311900" cy="717550"/>
          </a:xfrm>
        </p:grpSpPr>
        <p:sp>
          <p:nvSpPr>
            <p:cNvPr id="72709" name="Rectangle 5"/>
            <p:cNvSpPr>
              <a:spLocks noChangeArrowheads="1"/>
            </p:cNvSpPr>
            <p:nvPr/>
          </p:nvSpPr>
          <p:spPr bwMode="auto">
            <a:xfrm>
              <a:off x="1460500" y="2490787"/>
              <a:ext cx="631190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  <a:cs typeface="+mn-cs"/>
                </a:rPr>
                <a:t>R</a:t>
              </a:r>
              <a:r>
                <a:rPr lang="en-US" sz="3600" b="1" baseline="-250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  <a:cs typeface="+mn-cs"/>
                </a:rPr>
                <a:t>t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  <a:cs typeface="+mn-cs"/>
                </a:rPr>
                <a:t> = A</a:t>
              </a:r>
              <a:r>
                <a:rPr lang="en-US" sz="3600" b="1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  <a:cs typeface="+mn-cs"/>
                </a:rPr>
                <a:t>t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  <a:cs typeface="+mn-cs"/>
                </a:rPr>
                <a:t> + C</a:t>
              </a:r>
              <a:r>
                <a:rPr lang="en-US" sz="3600" b="1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  <a:cs typeface="+mn-cs"/>
                </a:rPr>
                <a:t>t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  <a:cs typeface="+mn-cs"/>
                </a:rPr>
                <a:t> + 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0"/>
                  <a:cs typeface="+mn-cs"/>
                </a:rPr>
                <a:t>d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  <a:cs typeface="+mn-cs"/>
                </a:rPr>
                <a:t>D1</a:t>
              </a:r>
              <a:r>
                <a:rPr lang="en-US" sz="3600" b="1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  <a:cs typeface="+mn-cs"/>
                </a:rPr>
                <a:t>t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  <a:cs typeface="+mn-cs"/>
                </a:rPr>
                <a:t> + 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0"/>
                  <a:cs typeface="+mn-cs"/>
                </a:rPr>
                <a:t>d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  <a:cs typeface="+mn-cs"/>
                </a:rPr>
                <a:t>D2</a:t>
              </a:r>
              <a:r>
                <a:rPr lang="en-US" sz="3600" b="1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  <a:cs typeface="+mn-cs"/>
                </a:rPr>
                <a:t>t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  <a:cs typeface="+mn-cs"/>
                </a:rPr>
                <a:t> + E</a:t>
              </a:r>
              <a:r>
                <a:rPr lang="en-US" sz="3600" b="1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  <a:cs typeface="+mn-cs"/>
                </a:rPr>
                <a:t>t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2438400" y="2506662"/>
              <a:ext cx="533400" cy="70167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343400" y="2506662"/>
              <a:ext cx="1024128" cy="70167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775960" y="2506662"/>
              <a:ext cx="1024128" cy="70167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66800" y="3573462"/>
            <a:ext cx="7010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  <a:t>These terms represent the non-climatic tree-ring variance we don’t want, i.e. the noise we must get rid of or at least minimize. Not always easy!</a:t>
            </a:r>
            <a:endParaRPr lang="en-US" sz="32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1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066800" y="1127125"/>
            <a:ext cx="4572000" cy="503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>
                <a:latin typeface="Helvetica Neue" charset="0"/>
                <a:cs typeface="+mn-cs"/>
              </a:rPr>
              <a:t>The influence of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 Neue" charset="0"/>
                <a:cs typeface="+mn-cs"/>
              </a:rPr>
              <a:t>climate</a:t>
            </a:r>
            <a:r>
              <a:rPr lang="en-US" sz="2000">
                <a:latin typeface="Helvetica Neue" charset="0"/>
                <a:cs typeface="+mn-cs"/>
              </a:rPr>
              <a:t> on annual tree growth is probably the most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 Neue" charset="0"/>
                <a:cs typeface="+mn-cs"/>
              </a:rPr>
              <a:t>common</a:t>
            </a:r>
            <a:r>
              <a:rPr lang="en-US" sz="2000">
                <a:latin typeface="Helvetica Neue" charset="0"/>
                <a:cs typeface="+mn-cs"/>
              </a:rPr>
              <a:t> environmental influence that trees and forests experience over time.</a:t>
            </a:r>
          </a:p>
          <a:p>
            <a:pPr algn="just">
              <a:defRPr/>
            </a:pPr>
            <a:endParaRPr lang="en-US" sz="2000">
              <a:latin typeface="Helvetica Neue" charset="0"/>
              <a:cs typeface="+mn-cs"/>
            </a:endParaRPr>
          </a:p>
          <a:p>
            <a:pPr algn="just">
              <a:spcBef>
                <a:spcPct val="80000"/>
              </a:spcBef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 Neue" charset="0"/>
                <a:cs typeface="+mn-cs"/>
              </a:rPr>
              <a:t>Climate effects</a:t>
            </a:r>
            <a:r>
              <a:rPr lang="en-US" sz="2000">
                <a:latin typeface="Helvetica Neue" charset="0"/>
                <a:cs typeface="+mn-cs"/>
              </a:rPr>
              <a:t> produce distinct patterns of wide and narrow annual rings in trees that can be </a:t>
            </a:r>
            <a:r>
              <a:rPr lang="en-US" sz="2000">
                <a:solidFill>
                  <a:srgbClr val="FF0000"/>
                </a:solidFill>
                <a:latin typeface="Helvetica Neue" charset="0"/>
                <a:cs typeface="+mn-cs"/>
              </a:rPr>
              <a:t>cross-matched</a:t>
            </a:r>
            <a:r>
              <a:rPr lang="en-US" sz="2000">
                <a:latin typeface="Helvetica Neue" charset="0"/>
                <a:cs typeface="+mn-cs"/>
              </a:rPr>
              <a:t> between trees and </a:t>
            </a:r>
            <a:r>
              <a:rPr lang="en-US" sz="2000">
                <a:solidFill>
                  <a:srgbClr val="FF0000"/>
                </a:solidFill>
                <a:latin typeface="Helvetica Neue" charset="0"/>
                <a:cs typeface="+mn-cs"/>
              </a:rPr>
              <a:t>dated to the exact year</a:t>
            </a:r>
            <a:r>
              <a:rPr lang="en-US" sz="2000">
                <a:latin typeface="Helvetica Neue" charset="0"/>
                <a:cs typeface="+mn-cs"/>
              </a:rPr>
              <a:t> of formation.</a:t>
            </a:r>
          </a:p>
          <a:p>
            <a:pPr algn="just">
              <a:defRPr/>
            </a:pPr>
            <a:endParaRPr lang="en-US" sz="2000">
              <a:latin typeface="Helvetica Neue" charset="0"/>
              <a:cs typeface="+mn-cs"/>
            </a:endParaRPr>
          </a:p>
          <a:p>
            <a:pPr algn="just">
              <a:spcBef>
                <a:spcPct val="40000"/>
              </a:spcBef>
              <a:defRPr/>
            </a:pPr>
            <a:r>
              <a:rPr lang="en-US" sz="2000">
                <a:latin typeface="Helvetica Neue" charset="0"/>
                <a:cs typeface="+mn-cs"/>
              </a:rPr>
              <a:t>These patterns can be </a:t>
            </a:r>
            <a:r>
              <a:rPr lang="en-US" sz="2000">
                <a:solidFill>
                  <a:srgbClr val="FF0000"/>
                </a:solidFill>
                <a:latin typeface="Helvetica Neue" charset="0"/>
                <a:cs typeface="+mn-cs"/>
              </a:rPr>
              <a:t>calibrated</a:t>
            </a:r>
            <a:r>
              <a:rPr lang="en-US" sz="2000">
                <a:latin typeface="Helvetica Neue" charset="0"/>
                <a:cs typeface="+mn-cs"/>
              </a:rPr>
              <a:t> against a </a:t>
            </a:r>
            <a:r>
              <a:rPr lang="en-US" sz="2000">
                <a:solidFill>
                  <a:srgbClr val="FF0000"/>
                </a:solidFill>
                <a:latin typeface="Helvetica Neue" charset="0"/>
                <a:cs typeface="+mn-cs"/>
              </a:rPr>
              <a:t>climate record</a:t>
            </a:r>
            <a:r>
              <a:rPr lang="en-US" sz="2000">
                <a:latin typeface="Helvetica Neue" charset="0"/>
                <a:cs typeface="+mn-cs"/>
              </a:rPr>
              <a:t> and used as the basis for the </a:t>
            </a:r>
            <a:r>
              <a:rPr lang="en-US" sz="2000">
                <a:solidFill>
                  <a:srgbClr val="FF0000"/>
                </a:solidFill>
                <a:latin typeface="Helvetica Neue" charset="0"/>
                <a:cs typeface="+mn-cs"/>
              </a:rPr>
              <a:t>reconstruction</a:t>
            </a:r>
            <a:r>
              <a:rPr lang="en-US" sz="2000">
                <a:latin typeface="Helvetica Neue" charset="0"/>
                <a:cs typeface="+mn-cs"/>
              </a:rPr>
              <a:t> of that climate variable back in time.</a:t>
            </a:r>
            <a:endParaRPr lang="en-US">
              <a:cs typeface="+mn-cs"/>
            </a:endParaRP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838200" y="166688"/>
            <a:ext cx="7391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n-cs"/>
              </a:rPr>
              <a:t>Influence of Climate on Tree Growth</a:t>
            </a:r>
          </a:p>
        </p:txBody>
      </p:sp>
      <p:pic>
        <p:nvPicPr>
          <p:cNvPr id="22531" name="Picture 6" descr="CrossdatingFerguson1970.tif                                    000BBBACJonas                          BC93CBF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43225"/>
            <a:ext cx="1600200" cy="15938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7" descr="Fritts1                                                        00161460&#10;Huon Contents                  C10FC1A7: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2" r="12016" b="18623"/>
          <a:stretch>
            <a:fillRect/>
          </a:stretch>
        </p:blipFill>
        <p:spPr bwMode="auto">
          <a:xfrm>
            <a:off x="6019800" y="914400"/>
            <a:ext cx="1751013" cy="1828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8" descr="Fritts2                                                        00161460&#10;Huon Contents                  C10FC1A7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1178" r="22510" b="27080"/>
          <a:stretch>
            <a:fillRect/>
          </a:stretch>
        </p:blipFill>
        <p:spPr bwMode="auto">
          <a:xfrm>
            <a:off x="6027738" y="4724400"/>
            <a:ext cx="1733550" cy="1828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62000" y="765175"/>
            <a:ext cx="7620000" cy="58483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Helvetica" charset="0"/>
                <a:cs typeface="+mn-cs"/>
              </a:rPr>
              <a:t>Statistical methods of climate reconstruction have been well researched: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 err="1">
                <a:latin typeface="Helvetica" charset="0"/>
                <a:cs typeface="+mn-cs"/>
              </a:rPr>
              <a:t>Fritts</a:t>
            </a:r>
            <a:r>
              <a:rPr lang="en-US" sz="1800" dirty="0">
                <a:latin typeface="Helvetica" charset="0"/>
                <a:cs typeface="+mn-cs"/>
              </a:rPr>
              <a:t>, H.C., </a:t>
            </a:r>
            <a:r>
              <a:rPr lang="en-US" sz="1800" dirty="0" err="1">
                <a:latin typeface="Helvetica" charset="0"/>
                <a:cs typeface="+mn-cs"/>
              </a:rPr>
              <a:t>Blasing</a:t>
            </a:r>
            <a:r>
              <a:rPr lang="en-US" sz="1800" dirty="0">
                <a:latin typeface="Helvetica" charset="0"/>
                <a:cs typeface="+mn-cs"/>
              </a:rPr>
              <a:t>, T.J., Hayden, B.P., </a:t>
            </a:r>
            <a:r>
              <a:rPr lang="en-US" sz="1800" dirty="0" err="1">
                <a:latin typeface="Helvetica" charset="0"/>
                <a:cs typeface="+mn-cs"/>
              </a:rPr>
              <a:t>Kutzbach</a:t>
            </a:r>
            <a:r>
              <a:rPr lang="en-US" sz="1800" dirty="0">
                <a:latin typeface="Helvetica" charset="0"/>
                <a:cs typeface="+mn-cs"/>
              </a:rPr>
              <a:t>, J.E. 1971. Multivariate techniques for specifying tree-growth and climate relationships and for reconstructing anomalies in </a:t>
            </a:r>
            <a:r>
              <a:rPr lang="en-US" sz="1800" dirty="0" err="1">
                <a:latin typeface="Helvetica" charset="0"/>
                <a:cs typeface="+mn-cs"/>
              </a:rPr>
              <a:t>paleoclimate</a:t>
            </a:r>
            <a:r>
              <a:rPr lang="en-US" sz="1800" dirty="0">
                <a:latin typeface="Helvetica" charset="0"/>
                <a:cs typeface="+mn-cs"/>
              </a:rPr>
              <a:t>. Journal of Applied Meteorology 10(5): 845-864.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 err="1">
                <a:latin typeface="Helvetica" charset="0"/>
                <a:cs typeface="+mn-cs"/>
              </a:rPr>
              <a:t>Meko</a:t>
            </a:r>
            <a:r>
              <a:rPr lang="en-US" sz="1800" dirty="0">
                <a:latin typeface="Helvetica" charset="0"/>
                <a:cs typeface="+mn-cs"/>
              </a:rPr>
              <a:t>, D. M., 1981: Applications of Box-Jenkins methods of time series analysis to the reconstruction of drought from tree rings. Ph.D. dissertation, The University of Arizona, 149 pp.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>
                <a:latin typeface="Helvetica" charset="0"/>
                <a:cs typeface="+mn-cs"/>
              </a:rPr>
              <a:t>Cook, E.R., </a:t>
            </a:r>
            <a:r>
              <a:rPr lang="en-US" sz="1800" dirty="0" err="1">
                <a:latin typeface="Helvetica" charset="0"/>
                <a:cs typeface="+mn-cs"/>
              </a:rPr>
              <a:t>Briffa</a:t>
            </a:r>
            <a:r>
              <a:rPr lang="en-US" sz="1800" dirty="0">
                <a:latin typeface="Helvetica" charset="0"/>
                <a:cs typeface="+mn-cs"/>
              </a:rPr>
              <a:t>, K.R., Jones, P.D. 1994. Spatial regression methods in dendroclimatology: a review and comparison of two techniques. International Journal of Climatology 14: 379-402.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>
                <a:latin typeface="Helvetica" charset="0"/>
                <a:cs typeface="+mn-cs"/>
              </a:rPr>
              <a:t>Cook, E.R., </a:t>
            </a:r>
            <a:r>
              <a:rPr lang="en-US" sz="1800" dirty="0" err="1">
                <a:latin typeface="Helvetica" charset="0"/>
                <a:cs typeface="+mn-cs"/>
              </a:rPr>
              <a:t>Meko</a:t>
            </a:r>
            <a:r>
              <a:rPr lang="en-US" sz="1800" dirty="0">
                <a:latin typeface="Helvetica" charset="0"/>
                <a:cs typeface="+mn-cs"/>
              </a:rPr>
              <a:t>, D.M., </a:t>
            </a:r>
            <a:r>
              <a:rPr lang="en-US" sz="1800" dirty="0" err="1">
                <a:latin typeface="Helvetica" charset="0"/>
                <a:cs typeface="+mn-cs"/>
              </a:rPr>
              <a:t>Stahle</a:t>
            </a:r>
            <a:r>
              <a:rPr lang="en-US" sz="1800" dirty="0">
                <a:latin typeface="Helvetica" charset="0"/>
                <a:cs typeface="+mn-cs"/>
              </a:rPr>
              <a:t>, D.W., </a:t>
            </a:r>
            <a:r>
              <a:rPr lang="en-US" sz="1800" dirty="0" err="1">
                <a:latin typeface="Helvetica" charset="0"/>
                <a:cs typeface="+mn-cs"/>
              </a:rPr>
              <a:t>Cleaveland</a:t>
            </a:r>
            <a:r>
              <a:rPr lang="en-US" sz="1800" dirty="0">
                <a:latin typeface="Helvetica" charset="0"/>
                <a:cs typeface="+mn-cs"/>
              </a:rPr>
              <a:t>, M.K. 1999. Drought reconstructions for the continental United States. Journal of Climate 12(4): 1145-1162.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>
                <a:latin typeface="Helvetica" charset="0"/>
                <a:cs typeface="+mn-cs"/>
              </a:rPr>
              <a:t>Zhang, Z., Mann, M.E., Cook, E.R. 2004. Alternative methods of proxy-based climate field reconstruction: application to summer drought over the conterminous United States back to AD 1700 from tree-ring data. The Holocene 14: 502-516.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2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3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4411032a-i1.0.jpg                                              001E03DEMacintosh HD                   BC93CBF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3" b="58221"/>
          <a:stretch>
            <a:fillRect/>
          </a:stretch>
        </p:blipFill>
        <p:spPr bwMode="auto">
          <a:xfrm>
            <a:off x="914400" y="1422400"/>
            <a:ext cx="2536825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1447800" y="304800"/>
            <a:ext cx="628332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600" b="1">
                <a:solidFill>
                  <a:srgbClr val="FF0000"/>
                </a:solidFill>
                <a:latin typeface="Arial" charset="0"/>
                <a:cs typeface="+mn-cs"/>
              </a:rPr>
              <a:t>With that brief introduction,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600" b="1">
                <a:solidFill>
                  <a:srgbClr val="FF0000"/>
                </a:solidFill>
                <a:latin typeface="Arial" charset="0"/>
                <a:cs typeface="+mn-cs"/>
              </a:rPr>
              <a:t>enter Mike Mann and the Hockey Stick 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914400" y="4448175"/>
            <a:ext cx="7162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800">
                <a:latin typeface="Helvetica" charset="0"/>
                <a:cs typeface="+mn-cs"/>
              </a:rPr>
              <a:t>A multi-proxy reconstruction of Northern Hemisphere annual surface air temperatures that includes many long tree-ring chronologies in it. It became simultaneously the </a:t>
            </a:r>
            <a:r>
              <a:rPr lang="ja-JP" altLang="en-US" sz="1800" b="1">
                <a:latin typeface="Arial"/>
                <a:cs typeface="+mn-cs"/>
              </a:rPr>
              <a:t>“</a:t>
            </a:r>
            <a:r>
              <a:rPr lang="en-US" sz="1800" b="1">
                <a:latin typeface="Helvetica" charset="0"/>
                <a:cs typeface="+mn-cs"/>
              </a:rPr>
              <a:t>Poster Child</a:t>
            </a:r>
            <a:r>
              <a:rPr lang="ja-JP" altLang="en-US" sz="1800" b="1">
                <a:latin typeface="Arial"/>
                <a:cs typeface="+mn-cs"/>
              </a:rPr>
              <a:t>”</a:t>
            </a:r>
            <a:r>
              <a:rPr lang="en-US" sz="1800">
                <a:latin typeface="Helvetica" charset="0"/>
                <a:cs typeface="+mn-cs"/>
              </a:rPr>
              <a:t> and </a:t>
            </a:r>
            <a:r>
              <a:rPr lang="ja-JP" altLang="en-US" sz="1800" b="1">
                <a:latin typeface="Arial"/>
                <a:cs typeface="+mn-cs"/>
              </a:rPr>
              <a:t>“</a:t>
            </a:r>
            <a:r>
              <a:rPr lang="en-US" sz="1800" b="1">
                <a:latin typeface="Helvetica" charset="0"/>
                <a:cs typeface="+mn-cs"/>
              </a:rPr>
              <a:t>Whipping Boy</a:t>
            </a:r>
            <a:r>
              <a:rPr lang="ja-JP" altLang="en-US" sz="1800" b="1">
                <a:latin typeface="Arial"/>
                <a:cs typeface="+mn-cs"/>
              </a:rPr>
              <a:t>”</a:t>
            </a:r>
            <a:r>
              <a:rPr lang="en-US" sz="1800">
                <a:latin typeface="Helvetica" charset="0"/>
                <a:cs typeface="+mn-cs"/>
              </a:rPr>
              <a:t> of global warming.</a:t>
            </a:r>
          </a:p>
        </p:txBody>
      </p:sp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77"/>
          <a:stretch>
            <a:fillRect/>
          </a:stretch>
        </p:blipFill>
        <p:spPr bwMode="auto">
          <a:xfrm>
            <a:off x="3711575" y="1371600"/>
            <a:ext cx="4441825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descr="&#10;MBH1998#1.pdf                                                  001E03DEMacintosh HD                   BC93CBFC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t="3273" r="4118" b="70009"/>
          <a:stretch>
            <a:fillRect/>
          </a:stretch>
        </p:blipFill>
        <p:spPr bwMode="auto">
          <a:xfrm>
            <a:off x="1447800" y="5584825"/>
            <a:ext cx="292576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9" descr="MBH1999#1.tiff                                                 001E03DEMacintosh HD                   BC93CBFC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5537200"/>
            <a:ext cx="2770187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 descr="M&amp;M_2005_#1.tiff                                               001E03DEMacintosh HD                   BC93CBF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68"/>
          <a:stretch>
            <a:fillRect/>
          </a:stretch>
        </p:blipFill>
        <p:spPr bwMode="auto">
          <a:xfrm>
            <a:off x="373063" y="228600"/>
            <a:ext cx="7018337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392113" y="2270125"/>
            <a:ext cx="3265487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800" b="1" dirty="0">
                <a:latin typeface="Arial" charset="0"/>
                <a:cs typeface="+mn-cs"/>
              </a:rPr>
              <a:t>Among the many criticisms of the Hockey Stick, </a:t>
            </a:r>
            <a:r>
              <a:rPr lang="en-US" sz="1800" b="1" i="1" dirty="0">
                <a:solidFill>
                  <a:srgbClr val="FF0000"/>
                </a:solidFill>
                <a:latin typeface="Arial" charset="0"/>
                <a:cs typeface="+mn-cs"/>
              </a:rPr>
              <a:t>some fair and others politically motivated</a:t>
            </a:r>
            <a:r>
              <a:rPr lang="en-US" sz="1800" b="1" dirty="0">
                <a:latin typeface="Arial" charset="0"/>
                <a:cs typeface="+mn-cs"/>
              </a:rPr>
              <a:t>, a computational mistake in calculating it has </a:t>
            </a:r>
            <a:r>
              <a:rPr lang="en-US" sz="1800" b="1" dirty="0" smtClean="0">
                <a:latin typeface="Arial" charset="0"/>
                <a:cs typeface="+mn-cs"/>
              </a:rPr>
              <a:t>led </a:t>
            </a:r>
            <a:r>
              <a:rPr lang="en-US" sz="1800" b="1" dirty="0">
                <a:latin typeface="Arial" charset="0"/>
                <a:cs typeface="+mn-cs"/>
              </a:rPr>
              <a:t>to questions about its validity.</a:t>
            </a:r>
          </a:p>
        </p:txBody>
      </p:sp>
      <p:pic>
        <p:nvPicPr>
          <p:cNvPr id="28675" name="Picture 4" descr="&#10;M&amp;M2a.tiff                                                     001E03DEMacintosh HD                   BC93CBFC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r="11224" b="9285"/>
          <a:stretch>
            <a:fillRect/>
          </a:stretch>
        </p:blipFill>
        <p:spPr bwMode="auto">
          <a:xfrm>
            <a:off x="3733800" y="914400"/>
            <a:ext cx="4570413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5203825" y="2678113"/>
            <a:ext cx="1878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FF3300"/>
                </a:solidFill>
                <a:latin typeface="Arial" charset="0"/>
                <a:cs typeface="+mn-cs"/>
              </a:rPr>
              <a:t>Actual Hockey Stick</a:t>
            </a: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4870450" y="977900"/>
            <a:ext cx="25463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FF3300"/>
                </a:solidFill>
                <a:latin typeface="Arial" charset="0"/>
                <a:cs typeface="+mn-cs"/>
              </a:rPr>
              <a:t>Synthetic </a:t>
            </a:r>
            <a:r>
              <a:rPr lang="ja-JP" altLang="en-US" sz="1400" b="1">
                <a:solidFill>
                  <a:srgbClr val="FF3300"/>
                </a:solidFill>
                <a:latin typeface="Arial"/>
                <a:cs typeface="+mn-cs"/>
              </a:rPr>
              <a:t>“</a:t>
            </a:r>
            <a:r>
              <a:rPr lang="en-US" sz="1400" b="1">
                <a:solidFill>
                  <a:srgbClr val="FF3300"/>
                </a:solidFill>
                <a:latin typeface="Arial" charset="0"/>
                <a:cs typeface="+mn-cs"/>
              </a:rPr>
              <a:t>Hockey Stick</a:t>
            </a:r>
            <a:r>
              <a:rPr lang="ja-JP" altLang="en-US" sz="1400" b="1">
                <a:solidFill>
                  <a:srgbClr val="FF3300"/>
                </a:solidFill>
                <a:latin typeface="Arial"/>
                <a:cs typeface="+mn-cs"/>
              </a:rPr>
              <a:t>”</a:t>
            </a:r>
            <a:endParaRPr lang="en-US" sz="1400" b="1">
              <a:solidFill>
                <a:srgbClr val="FF3300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 sz="1200" b="1">
                <a:solidFill>
                  <a:srgbClr val="FF3300"/>
                </a:solidFill>
                <a:latin typeface="Arial" charset="0"/>
                <a:cs typeface="+mn-cs"/>
              </a:rPr>
              <a:t>(calculated by the same method)</a:t>
            </a:r>
            <a:endParaRPr lang="en-US" sz="1400" b="1">
              <a:solidFill>
                <a:srgbClr val="FF3300"/>
              </a:solidFill>
              <a:latin typeface="Arial" charset="0"/>
              <a:cs typeface="+mn-cs"/>
            </a:endParaRPr>
          </a:p>
        </p:txBody>
      </p:sp>
      <p:pic>
        <p:nvPicPr>
          <p:cNvPr id="28678" name="Picture 8" descr="Wegman to Barton.tif                                           00161460&#10;Huon Contents                  C10FC1A7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0" b="73869"/>
          <a:stretch>
            <a:fillRect/>
          </a:stretch>
        </p:blipFill>
        <p:spPr bwMode="auto">
          <a:xfrm>
            <a:off x="80963" y="4724400"/>
            <a:ext cx="7462837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2" descr="&#10;NRC_cover.pdf                                                  002A60C1Macintosh HD                   BC93A1CC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808538"/>
            <a:ext cx="1408113" cy="18208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4"/>
          <p:cNvGrpSpPr>
            <a:grpSpLocks/>
          </p:cNvGrpSpPr>
          <p:nvPr/>
        </p:nvGrpSpPr>
        <p:grpSpPr bwMode="auto">
          <a:xfrm>
            <a:off x="3724275" y="1822450"/>
            <a:ext cx="4733925" cy="3311525"/>
            <a:chOff x="1412" y="2156"/>
            <a:chExt cx="2982" cy="2086"/>
          </a:xfrm>
        </p:grpSpPr>
        <p:pic>
          <p:nvPicPr>
            <p:cNvPr id="3072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377"/>
            <a:stretch>
              <a:fillRect/>
            </a:stretch>
          </p:blipFill>
          <p:spPr bwMode="auto">
            <a:xfrm>
              <a:off x="1412" y="2156"/>
              <a:ext cx="2982" cy="2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38" name="Text Box 6"/>
            <p:cNvSpPr txBox="1">
              <a:spLocks noChangeArrowheads="1"/>
            </p:cNvSpPr>
            <p:nvPr/>
          </p:nvSpPr>
          <p:spPr bwMode="auto">
            <a:xfrm>
              <a:off x="1905" y="2653"/>
              <a:ext cx="70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b="1">
                  <a:solidFill>
                    <a:srgbClr val="FF3300"/>
                  </a:solidFill>
                  <a:latin typeface="Arial" charset="0"/>
                  <a:cs typeface="+mn-cs"/>
                </a:rPr>
                <a:t>MWP?</a:t>
              </a:r>
            </a:p>
          </p:txBody>
        </p:sp>
      </p:grpSp>
      <p:pic>
        <p:nvPicPr>
          <p:cNvPr id="952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74850"/>
            <a:ext cx="2921000" cy="281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914400" y="5210175"/>
            <a:ext cx="7239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1800">
                <a:latin typeface="Arial"/>
                <a:cs typeface="+mn-cs"/>
              </a:rPr>
              <a:t>“</a:t>
            </a:r>
            <a:r>
              <a:rPr lang="en-US" sz="1800">
                <a:latin typeface="Helvetica" charset="0"/>
                <a:cs typeface="+mn-cs"/>
              </a:rPr>
              <a:t>Tree ring records are useful for measuring temperature fluctuations over </a:t>
            </a:r>
            <a:r>
              <a:rPr lang="en-US" sz="1800">
                <a:solidFill>
                  <a:srgbClr val="FF0000"/>
                </a:solidFill>
                <a:latin typeface="Helvetica" charset="0"/>
                <a:cs typeface="+mn-cs"/>
              </a:rPr>
              <a:t>short time periods</a:t>
            </a:r>
            <a:r>
              <a:rPr lang="en-US" sz="1800">
                <a:latin typeface="Helvetica" charset="0"/>
                <a:cs typeface="+mn-cs"/>
              </a:rPr>
              <a:t> but cannot pick up </a:t>
            </a:r>
            <a:r>
              <a:rPr lang="en-US" sz="1800">
                <a:solidFill>
                  <a:srgbClr val="FF0000"/>
                </a:solidFill>
                <a:latin typeface="Helvetica" charset="0"/>
                <a:cs typeface="+mn-cs"/>
              </a:rPr>
              <a:t>long-term trends</a:t>
            </a:r>
            <a:r>
              <a:rPr lang="en-US" sz="1800">
                <a:latin typeface="Helvetica" charset="0"/>
                <a:cs typeface="+mn-cs"/>
              </a:rPr>
              <a:t> because there is no way to establish the long-term evolution in ring thickness were temperatures to have remained constant.</a:t>
            </a:r>
            <a:r>
              <a:rPr lang="ja-JP" altLang="en-US" sz="1800">
                <a:latin typeface="Arial"/>
                <a:cs typeface="+mn-cs"/>
              </a:rPr>
              <a:t>”</a:t>
            </a:r>
            <a:r>
              <a:rPr lang="en-US" sz="1800">
                <a:latin typeface="Helvetica" charset="0"/>
                <a:cs typeface="+mn-cs"/>
              </a:rPr>
              <a:t> -- W.S. Broecker</a:t>
            </a:r>
          </a:p>
        </p:txBody>
      </p:sp>
      <p:grpSp>
        <p:nvGrpSpPr>
          <p:cNvPr id="30724" name="Group 13"/>
          <p:cNvGrpSpPr>
            <a:grpSpLocks/>
          </p:cNvGrpSpPr>
          <p:nvPr/>
        </p:nvGrpSpPr>
        <p:grpSpPr bwMode="auto">
          <a:xfrm>
            <a:off x="787400" y="333375"/>
            <a:ext cx="7366000" cy="1371600"/>
            <a:chOff x="454" y="144"/>
            <a:chExt cx="4640" cy="864"/>
          </a:xfrm>
        </p:grpSpPr>
        <p:sp>
          <p:nvSpPr>
            <p:cNvPr id="95234" name="Text Box 2"/>
            <p:cNvSpPr txBox="1">
              <a:spLocks noChangeArrowheads="1"/>
            </p:cNvSpPr>
            <p:nvPr/>
          </p:nvSpPr>
          <p:spPr bwMode="auto">
            <a:xfrm>
              <a:off x="454" y="192"/>
              <a:ext cx="3888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en-US" sz="1800" b="1">
                  <a:solidFill>
                    <a:srgbClr val="FF0000"/>
                  </a:solidFill>
                  <a:latin typeface="Arial" charset="0"/>
                  <a:cs typeface="+mn-cs"/>
                </a:rPr>
                <a:t>More seriously </a:t>
              </a:r>
              <a:r>
                <a:rPr lang="en-US" sz="1800" b="1" i="1" u="sng">
                  <a:solidFill>
                    <a:srgbClr val="0000FF"/>
                  </a:solidFill>
                  <a:latin typeface="Arial" charset="0"/>
                  <a:cs typeface="+mn-cs"/>
                </a:rPr>
                <a:t>to me anyway</a:t>
              </a:r>
              <a:r>
                <a:rPr lang="en-US" sz="1800" b="1">
                  <a:solidFill>
                    <a:srgbClr val="FF0000"/>
                  </a:solidFill>
                  <a:latin typeface="Arial" charset="0"/>
                  <a:cs typeface="+mn-cs"/>
                </a:rPr>
                <a:t>, the lack of a clearly defined Medieval Warm Period (MWP) caused Wally Broecker at Lamont to question the validity of the Hockey Stick, and </a:t>
              </a:r>
              <a:r>
                <a:rPr lang="en-US" sz="1800" b="1" i="1" u="sng">
                  <a:solidFill>
                    <a:srgbClr val="0000FF"/>
                  </a:solidFill>
                  <a:latin typeface="Arial" charset="0"/>
                  <a:cs typeface="+mn-cs"/>
                </a:rPr>
                <a:t>he blamed it on TREE RINGS!</a:t>
              </a:r>
              <a:endParaRPr lang="en-US" sz="1800" b="1">
                <a:solidFill>
                  <a:srgbClr val="FF0000"/>
                </a:solidFill>
                <a:latin typeface="Arial" charset="0"/>
                <a:cs typeface="+mn-cs"/>
              </a:endParaRPr>
            </a:p>
          </p:txBody>
        </p:sp>
        <p:pic>
          <p:nvPicPr>
            <p:cNvPr id="30726" name="Picture 11" descr="BroeckerWallace1Thumb.jpg                                      00161460&#10;Huon Contents                  C10FC1A7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144"/>
              <a:ext cx="630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0" descr="&#10;SegLen#1.tiff                                                  00161460&#10;Huon Contents                  C10FC1A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87"/>
          <a:stretch>
            <a:fillRect/>
          </a:stretch>
        </p:blipFill>
        <p:spPr bwMode="auto">
          <a:xfrm>
            <a:off x="914400" y="3851275"/>
            <a:ext cx="7313613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76200" y="609600"/>
            <a:ext cx="8839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FF0000"/>
                </a:solidFill>
                <a:latin typeface="Helvetica" charset="0"/>
                <a:cs typeface="+mn-cs"/>
              </a:rPr>
              <a:t>So, what is the </a:t>
            </a:r>
            <a:r>
              <a:rPr lang="en-US" b="1" i="1" u="sng">
                <a:solidFill>
                  <a:srgbClr val="0000FF"/>
                </a:solidFill>
                <a:latin typeface="Helvetica" charset="0"/>
                <a:cs typeface="+mn-cs"/>
              </a:rPr>
              <a:t>true</a:t>
            </a:r>
            <a:r>
              <a:rPr lang="en-US" b="1">
                <a:solidFill>
                  <a:srgbClr val="FF0000"/>
                </a:solidFill>
                <a:latin typeface="Helvetica" charset="0"/>
                <a:cs typeface="+mn-cs"/>
              </a:rPr>
              <a:t> basis for Wally</a:t>
            </a:r>
            <a:r>
              <a:rPr lang="ja-JP" altLang="en-US" b="1">
                <a:solidFill>
                  <a:srgbClr val="FF0000"/>
                </a:solidFill>
                <a:latin typeface="Arial"/>
                <a:cs typeface="+mn-cs"/>
              </a:rPr>
              <a:t>’</a:t>
            </a:r>
            <a:r>
              <a:rPr lang="en-US" b="1">
                <a:solidFill>
                  <a:srgbClr val="FF0000"/>
                </a:solidFill>
                <a:latin typeface="Helvetica" charset="0"/>
                <a:cs typeface="+mn-cs"/>
              </a:rPr>
              <a:t>s</a:t>
            </a:r>
          </a:p>
          <a:p>
            <a:pPr algn="ctr">
              <a:defRPr/>
            </a:pPr>
            <a:r>
              <a:rPr lang="en-US" b="1">
                <a:solidFill>
                  <a:srgbClr val="FF0000"/>
                </a:solidFill>
                <a:latin typeface="Helvetica" charset="0"/>
                <a:cs typeface="+mn-cs"/>
              </a:rPr>
              <a:t>concern about tree rings?</a:t>
            </a:r>
          </a:p>
        </p:txBody>
      </p:sp>
      <p:grpSp>
        <p:nvGrpSpPr>
          <p:cNvPr id="32771" name="Group 16"/>
          <p:cNvGrpSpPr>
            <a:grpSpLocks/>
          </p:cNvGrpSpPr>
          <p:nvPr/>
        </p:nvGrpSpPr>
        <p:grpSpPr bwMode="auto">
          <a:xfrm>
            <a:off x="573088" y="1660525"/>
            <a:ext cx="7961312" cy="1920875"/>
            <a:chOff x="361" y="1046"/>
            <a:chExt cx="5015" cy="1210"/>
          </a:xfrm>
        </p:grpSpPr>
        <p:sp>
          <p:nvSpPr>
            <p:cNvPr id="18440" name="Text Box 8"/>
            <p:cNvSpPr txBox="1">
              <a:spLocks noChangeArrowheads="1"/>
            </p:cNvSpPr>
            <p:nvPr/>
          </p:nvSpPr>
          <p:spPr bwMode="auto">
            <a:xfrm>
              <a:off x="361" y="1046"/>
              <a:ext cx="5015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en-US" sz="2000" dirty="0">
                  <a:latin typeface="Helvetica" charset="0"/>
                  <a:cs typeface="+mn-cs"/>
                </a:rPr>
                <a:t>The removal of long-term growth trends in individual tree-ring series limits the recoverable low-frequency variance when the composite tree-ring chronology of length </a:t>
              </a:r>
              <a:r>
                <a:rPr lang="en-US" sz="2000" b="1" dirty="0">
                  <a:solidFill>
                    <a:srgbClr val="FF0000"/>
                  </a:solidFill>
                  <a:latin typeface="Helvetica" charset="0"/>
                  <a:cs typeface="+mn-cs"/>
                </a:rPr>
                <a:t>N</a:t>
              </a:r>
              <a:r>
                <a:rPr lang="en-US" sz="2000" dirty="0">
                  <a:latin typeface="Helvetica" charset="0"/>
                  <a:cs typeface="+mn-cs"/>
                </a:rPr>
                <a:t> is much longer than the mean length of the individual series used in the composite </a:t>
              </a:r>
              <a:r>
                <a:rPr lang="en-US" sz="2000" b="1" i="1" dirty="0">
                  <a:solidFill>
                    <a:srgbClr val="FF0000"/>
                  </a:solidFill>
                  <a:latin typeface="Cambria"/>
                  <a:cs typeface="Cambria"/>
                </a:rPr>
                <a:t>n</a:t>
              </a:r>
              <a:r>
                <a:rPr lang="en-US" sz="2000" dirty="0">
                  <a:latin typeface="Helvetica" charset="0"/>
                  <a:cs typeface="+mn-cs"/>
                </a:rPr>
                <a:t>, i.e., when </a:t>
              </a:r>
              <a:r>
                <a:rPr lang="en-US" sz="2000" b="1" i="1" dirty="0">
                  <a:solidFill>
                    <a:srgbClr val="FF0000"/>
                  </a:solidFill>
                  <a:latin typeface="Cambria"/>
                  <a:cs typeface="Cambria"/>
                </a:rPr>
                <a:t>N&gt;&gt;n</a:t>
              </a:r>
              <a:r>
                <a:rPr lang="en-US" sz="2000" dirty="0">
                  <a:latin typeface="Helvetica" charset="0"/>
                  <a:cs typeface="+mn-cs"/>
                </a:rPr>
                <a:t>.</a:t>
              </a:r>
            </a:p>
            <a:p>
              <a:pPr algn="just">
                <a:defRPr/>
              </a:pPr>
              <a:endParaRPr lang="en-US" sz="2000" dirty="0">
                <a:latin typeface="Helvetica" charset="0"/>
                <a:cs typeface="+mn-cs"/>
              </a:endParaRPr>
            </a:p>
            <a:p>
              <a:pPr>
                <a:defRPr/>
              </a:pPr>
              <a:r>
                <a:rPr lang="en-US" sz="2000" dirty="0">
                  <a:latin typeface="Helvetica" charset="0"/>
                  <a:cs typeface="+mn-cs"/>
                </a:rPr>
                <a:t>This problem is described as:</a:t>
              </a:r>
            </a:p>
          </p:txBody>
        </p:sp>
        <p:sp>
          <p:nvSpPr>
            <p:cNvPr id="18445" name="Text Box 13"/>
            <p:cNvSpPr txBox="1">
              <a:spLocks noChangeArrowheads="1"/>
            </p:cNvSpPr>
            <p:nvPr/>
          </p:nvSpPr>
          <p:spPr bwMode="auto">
            <a:xfrm>
              <a:off x="3593" y="1488"/>
              <a:ext cx="20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rgbClr val="FF0000"/>
                  </a:solidFill>
                  <a:cs typeface="+mn-cs"/>
                </a:rPr>
                <a:t>-</a:t>
              </a:r>
              <a:endParaRPr lang="en-US" sz="3200" b="1" dirty="0">
                <a:solidFill>
                  <a:srgbClr val="FF0000"/>
                </a:solidFill>
                <a:cs typeface="+mn-cs"/>
              </a:endParaRPr>
            </a:p>
          </p:txBody>
        </p:sp>
        <p:sp>
          <p:nvSpPr>
            <p:cNvPr id="18446" name="Rectangle 14"/>
            <p:cNvSpPr>
              <a:spLocks noChangeArrowheads="1"/>
            </p:cNvSpPr>
            <p:nvPr/>
          </p:nvSpPr>
          <p:spPr bwMode="auto">
            <a:xfrm>
              <a:off x="4808" y="1488"/>
              <a:ext cx="20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rgbClr val="FF0000"/>
                  </a:solidFill>
                  <a:cs typeface="+mn-cs"/>
                </a:rPr>
                <a:t>-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974725" y="311150"/>
            <a:ext cx="7102475" cy="433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n-cs"/>
              </a:rPr>
              <a:t>Segment Length Curse</a:t>
            </a:r>
            <a:endParaRPr lang="en-US" sz="1400" b="1">
              <a:latin typeface="Helvetica" charset="0"/>
              <a:cs typeface="+mn-cs"/>
            </a:endParaRPr>
          </a:p>
          <a:p>
            <a:pPr>
              <a:defRPr/>
            </a:pPr>
            <a:endParaRPr lang="en-US" sz="1400" b="1">
              <a:latin typeface="Helvetica" charset="0"/>
              <a:cs typeface="+mn-cs"/>
            </a:endParaRPr>
          </a:p>
          <a:p>
            <a:pPr algn="just">
              <a:defRPr/>
            </a:pPr>
            <a:r>
              <a:rPr lang="en-US" sz="1600">
                <a:latin typeface="Helvetica" charset="0"/>
                <a:cs typeface="+mn-cs"/>
              </a:rPr>
              <a:t>The </a:t>
            </a:r>
            <a:r>
              <a:rPr lang="ja-JP" altLang="en-US" sz="1600" b="1">
                <a:solidFill>
                  <a:srgbClr val="FF0000"/>
                </a:solidFill>
                <a:latin typeface="Arial"/>
                <a:cs typeface="+mn-cs"/>
              </a:rPr>
              <a:t>‘</a:t>
            </a:r>
            <a:r>
              <a:rPr lang="en-US" sz="1600" b="1">
                <a:solidFill>
                  <a:srgbClr val="FF0000"/>
                </a:solidFill>
                <a:latin typeface="Helvetica" charset="0"/>
                <a:cs typeface="+mn-cs"/>
              </a:rPr>
              <a:t>Segment Length Curse</a:t>
            </a:r>
            <a:r>
              <a:rPr lang="ja-JP" altLang="en-US" sz="1600" b="1">
                <a:solidFill>
                  <a:srgbClr val="FF0000"/>
                </a:solidFill>
                <a:latin typeface="Arial"/>
                <a:cs typeface="+mn-cs"/>
              </a:rPr>
              <a:t>’</a:t>
            </a:r>
            <a:r>
              <a:rPr lang="en-US" sz="1600">
                <a:latin typeface="Helvetica" charset="0"/>
                <a:cs typeface="+mn-cs"/>
              </a:rPr>
              <a:t> derives from C.W.J. Granger</a:t>
            </a:r>
            <a:r>
              <a:rPr lang="ja-JP" altLang="en-US" sz="1600">
                <a:latin typeface="Arial"/>
                <a:cs typeface="+mn-cs"/>
              </a:rPr>
              <a:t>’</a:t>
            </a:r>
            <a:r>
              <a:rPr lang="en-US" sz="1600">
                <a:latin typeface="Helvetica" charset="0"/>
                <a:cs typeface="+mn-cs"/>
              </a:rPr>
              <a:t>s </a:t>
            </a:r>
            <a:r>
              <a:rPr lang="en-US" sz="1600" b="1" i="1" u="sng">
                <a:solidFill>
                  <a:srgbClr val="FF0000"/>
                </a:solidFill>
                <a:latin typeface="Helvetica" charset="0"/>
                <a:cs typeface="+mn-cs"/>
              </a:rPr>
              <a:t>Trend In Mean</a:t>
            </a:r>
            <a:r>
              <a:rPr lang="en-US" sz="1600">
                <a:latin typeface="Helvetica" charset="0"/>
                <a:cs typeface="+mn-cs"/>
              </a:rPr>
              <a:t> concept (Econometrics, 1966, </a:t>
            </a:r>
            <a:r>
              <a:rPr lang="ja-JP" altLang="en-US" sz="1600">
                <a:latin typeface="Arial"/>
                <a:cs typeface="+mn-cs"/>
              </a:rPr>
              <a:t>“</a:t>
            </a:r>
            <a:r>
              <a:rPr lang="en-US" sz="1600">
                <a:latin typeface="Helvetica" charset="0"/>
                <a:cs typeface="+mn-cs"/>
              </a:rPr>
              <a:t>On the typical spectral shape of an economic variable</a:t>
            </a:r>
            <a:r>
              <a:rPr lang="ja-JP" altLang="en-US" sz="1600">
                <a:latin typeface="Arial"/>
                <a:cs typeface="+mn-cs"/>
              </a:rPr>
              <a:t>”</a:t>
            </a:r>
            <a:r>
              <a:rPr lang="en-US" sz="1600">
                <a:latin typeface="Helvetica" charset="0"/>
                <a:cs typeface="+mn-cs"/>
              </a:rPr>
              <a:t>):</a:t>
            </a:r>
          </a:p>
          <a:p>
            <a:pPr algn="just">
              <a:defRPr/>
            </a:pPr>
            <a:endParaRPr lang="en-US" sz="1600">
              <a:latin typeface="Helvetica" charset="0"/>
              <a:cs typeface="+mn-cs"/>
            </a:endParaRPr>
          </a:p>
          <a:p>
            <a:pPr algn="just">
              <a:defRPr/>
            </a:pPr>
            <a:r>
              <a:rPr lang="en-US" sz="1600">
                <a:latin typeface="Helvetica" charset="0"/>
                <a:cs typeface="+mn-cs"/>
              </a:rPr>
              <a:t>For any (ring-width) series of length </a:t>
            </a:r>
            <a:r>
              <a:rPr lang="en-US" sz="1600" b="1" i="1">
                <a:solidFill>
                  <a:srgbClr val="FF0000"/>
                </a:solidFill>
                <a:latin typeface="Helvetica" charset="0"/>
                <a:cs typeface="+mn-cs"/>
              </a:rPr>
              <a:t>n</a:t>
            </a:r>
            <a:r>
              <a:rPr lang="en-US" sz="1600">
                <a:latin typeface="Helvetica" charset="0"/>
                <a:cs typeface="+mn-cs"/>
              </a:rPr>
              <a:t>, the lowest frequency harmonic that be be theoretically resolved is </a:t>
            </a:r>
            <a:r>
              <a:rPr lang="en-US" sz="1600" b="1">
                <a:solidFill>
                  <a:srgbClr val="FF0000"/>
                </a:solidFill>
                <a:latin typeface="Helvetica" charset="0"/>
                <a:cs typeface="+mn-cs"/>
              </a:rPr>
              <a:t>O(&gt;</a:t>
            </a:r>
            <a:r>
              <a:rPr lang="en-US" sz="1600" b="1" i="1">
                <a:solidFill>
                  <a:srgbClr val="FF0000"/>
                </a:solidFill>
                <a:latin typeface="Helvetica" charset="0"/>
                <a:cs typeface="+mn-cs"/>
              </a:rPr>
              <a:t>1/n)</a:t>
            </a:r>
            <a:r>
              <a:rPr lang="en-US" sz="1600">
                <a:latin typeface="Helvetica" charset="0"/>
                <a:cs typeface="+mn-cs"/>
              </a:rPr>
              <a:t>.  Harmonics with frequencies </a:t>
            </a:r>
            <a:r>
              <a:rPr lang="en-US" sz="1600" b="1" i="1">
                <a:solidFill>
                  <a:srgbClr val="FF0000"/>
                </a:solidFill>
                <a:latin typeface="Helvetica" charset="0"/>
                <a:cs typeface="+mn-cs"/>
              </a:rPr>
              <a:t>≤1/n</a:t>
            </a:r>
            <a:r>
              <a:rPr lang="en-US" sz="1600">
                <a:latin typeface="Helvetica" charset="0"/>
                <a:cs typeface="+mn-cs"/>
              </a:rPr>
              <a:t> can not necessarily be differentiated from trend.</a:t>
            </a:r>
          </a:p>
          <a:p>
            <a:pPr algn="just">
              <a:defRPr/>
            </a:pPr>
            <a:endParaRPr lang="en-US" sz="1600">
              <a:latin typeface="Helvetica" charset="0"/>
              <a:cs typeface="+mn-cs"/>
            </a:endParaRPr>
          </a:p>
          <a:p>
            <a:pPr algn="just">
              <a:defRPr/>
            </a:pPr>
            <a:r>
              <a:rPr lang="en-US" sz="1600">
                <a:latin typeface="Helvetica" charset="0"/>
                <a:cs typeface="+mn-cs"/>
              </a:rPr>
              <a:t>So the loss of low-frequency climate information caused by individually detrending a ring-width series is </a:t>
            </a:r>
            <a:r>
              <a:rPr lang="en-US" sz="1600" b="1" i="1">
                <a:solidFill>
                  <a:srgbClr val="FF0000"/>
                </a:solidFill>
                <a:latin typeface="Helvetica" charset="0"/>
                <a:cs typeface="+mn-cs"/>
              </a:rPr>
              <a:t>O(≤1/n)</a:t>
            </a:r>
            <a:r>
              <a:rPr lang="en-US" sz="1600">
                <a:latin typeface="Helvetica" charset="0"/>
                <a:cs typeface="+mn-cs"/>
              </a:rPr>
              <a:t> and is referred to as the </a:t>
            </a:r>
            <a:r>
              <a:rPr lang="ja-JP" altLang="en-US" sz="1600" b="1">
                <a:solidFill>
                  <a:srgbClr val="FF0000"/>
                </a:solidFill>
                <a:latin typeface="Arial"/>
                <a:cs typeface="+mn-cs"/>
              </a:rPr>
              <a:t>‘</a:t>
            </a:r>
            <a:r>
              <a:rPr lang="en-US" sz="1600" b="1">
                <a:solidFill>
                  <a:srgbClr val="FF0000"/>
                </a:solidFill>
                <a:latin typeface="Helvetica" charset="0"/>
                <a:cs typeface="+mn-cs"/>
              </a:rPr>
              <a:t>Segment Length Curse</a:t>
            </a:r>
            <a:r>
              <a:rPr lang="ja-JP" altLang="en-US" sz="1600" b="1">
                <a:solidFill>
                  <a:srgbClr val="FF0000"/>
                </a:solidFill>
                <a:latin typeface="Arial"/>
                <a:cs typeface="+mn-cs"/>
              </a:rPr>
              <a:t>’</a:t>
            </a:r>
            <a:r>
              <a:rPr lang="en-US" sz="1600">
                <a:latin typeface="Helvetica" charset="0"/>
                <a:cs typeface="+mn-cs"/>
              </a:rPr>
              <a:t> by Cook et al. (1995). This is a </a:t>
            </a:r>
            <a:r>
              <a:rPr lang="ja-JP" altLang="en-US" sz="1600">
                <a:latin typeface="Arial"/>
                <a:cs typeface="+mn-cs"/>
              </a:rPr>
              <a:t>“</a:t>
            </a:r>
            <a:r>
              <a:rPr lang="en-US" sz="1600">
                <a:latin typeface="Helvetica" charset="0"/>
                <a:cs typeface="+mn-cs"/>
              </a:rPr>
              <a:t>best case</a:t>
            </a:r>
            <a:r>
              <a:rPr lang="ja-JP" altLang="en-US" sz="1600">
                <a:latin typeface="Arial"/>
                <a:cs typeface="+mn-cs"/>
              </a:rPr>
              <a:t>”</a:t>
            </a:r>
            <a:r>
              <a:rPr lang="en-US" sz="1600">
                <a:latin typeface="Helvetica" charset="0"/>
                <a:cs typeface="+mn-cs"/>
              </a:rPr>
              <a:t> scenario that assumes that simple monotonic growth curves (e.g., linear or negative exponential) are used. More flexible growth curves (e.g., cubic smoothing splines or polynomials), will remove more low-frequency information. </a:t>
            </a:r>
            <a:r>
              <a:rPr lang="en-US" sz="1600" b="1">
                <a:solidFill>
                  <a:srgbClr val="FF0000"/>
                </a:solidFill>
                <a:latin typeface="Helvetica" charset="0"/>
                <a:cs typeface="+mn-cs"/>
              </a:rPr>
              <a:t>We will assume that only monotonic growth curves are used from here on out.</a:t>
            </a:r>
          </a:p>
        </p:txBody>
      </p:sp>
      <p:grpSp>
        <p:nvGrpSpPr>
          <p:cNvPr id="33794" name="Group 11"/>
          <p:cNvGrpSpPr>
            <a:grpSpLocks/>
          </p:cNvGrpSpPr>
          <p:nvPr/>
        </p:nvGrpSpPr>
        <p:grpSpPr bwMode="auto">
          <a:xfrm>
            <a:off x="1066800" y="4991100"/>
            <a:ext cx="6858000" cy="1485900"/>
            <a:chOff x="672" y="3168"/>
            <a:chExt cx="4320" cy="936"/>
          </a:xfrm>
        </p:grpSpPr>
        <p:pic>
          <p:nvPicPr>
            <p:cNvPr id="33795" name="Picture 8" descr="Torn_curve1_plt                                                0016155E&#10;Huon Contents                  C10FC1A7:"/>
            <p:cNvPicPr>
              <a:picLocks noChangeAspect="1" noChangeArrowheads="1"/>
            </p:cNvPicPr>
            <p:nvPr/>
          </p:nvPicPr>
          <p:blipFill>
            <a:blip r:embed="rId2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68"/>
              <a:ext cx="1440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6" name="Picture 9" descr="Torn_curve2_plt                                                0016155E&#10;Huon Contents                  C10FC1A7:"/>
            <p:cNvPicPr>
              <a:picLocks noChangeAspect="1" noChangeArrowheads="1"/>
            </p:cNvPicPr>
            <p:nvPr/>
          </p:nvPicPr>
          <p:blipFill>
            <a:blip r:embed="rId3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3168"/>
              <a:ext cx="1440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7" name="Picture 10" descr="Torn_curve3_plt                                                0016155E&#10;Huon Contents                  C10FC1A7:"/>
            <p:cNvPicPr>
              <a:picLocks noChangeAspect="1" noChangeArrowheads="1"/>
            </p:cNvPicPr>
            <p:nvPr/>
          </p:nvPicPr>
          <p:blipFill>
            <a:blip r:embed="rId4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3168"/>
              <a:ext cx="1440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2"/>
          <p:cNvGrpSpPr>
            <a:grpSpLocks/>
          </p:cNvGrpSpPr>
          <p:nvPr/>
        </p:nvGrpSpPr>
        <p:grpSpPr bwMode="auto">
          <a:xfrm>
            <a:off x="500063" y="134938"/>
            <a:ext cx="7673975" cy="6596062"/>
            <a:chOff x="95" y="85"/>
            <a:chExt cx="4834" cy="4155"/>
          </a:xfrm>
        </p:grpSpPr>
        <p:pic>
          <p:nvPicPr>
            <p:cNvPr id="9113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164"/>
            <a:stretch>
              <a:fillRect/>
            </a:stretch>
          </p:blipFill>
          <p:spPr bwMode="auto">
            <a:xfrm>
              <a:off x="2064" y="626"/>
              <a:ext cx="2865" cy="3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FAA26D3D-D897-4be2-8F04-BA451C77F1D7}">
                <ma14:placeholderFlag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9114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3179"/>
              <a:ext cx="1276" cy="10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9114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" y="85"/>
              <a:ext cx="1686" cy="1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9114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" y="1329"/>
              <a:ext cx="1270" cy="1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7" name="Object 2"/>
          <p:cNvGraphicFramePr>
            <a:graphicFrameLocks noGrp="1" noChangeAspect="1"/>
          </p:cNvGraphicFramePr>
          <p:nvPr>
            <p:ph/>
          </p:nvPr>
        </p:nvGraphicFramePr>
        <p:xfrm>
          <a:off x="1673225" y="304800"/>
          <a:ext cx="5668963" cy="327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83" name="Document" r:id="rId3" imgW="5486400" imgH="3175000" progId="Word.Document.8">
                  <p:embed/>
                </p:oleObj>
              </mc:Choice>
              <mc:Fallback>
                <p:oleObj name="Document" r:id="rId3" imgW="5486400" imgH="31750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3225" y="304800"/>
                        <a:ext cx="5668963" cy="327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18" name="Picture 3" descr="&#10;Torn_map.tiff                                                  00161460&#10;Huon Contents                  C10FC1A7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10000"/>
            <a:ext cx="2741613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89375"/>
            <a:ext cx="3582988" cy="237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2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t="6665" r="19865" b="5556"/>
          <a:stretch/>
        </p:blipFill>
        <p:spPr>
          <a:xfrm>
            <a:off x="1447800" y="152400"/>
            <a:ext cx="6126480" cy="654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5" t="10000" r="18148" b="10000"/>
          <a:stretch/>
        </p:blipFill>
        <p:spPr>
          <a:xfrm>
            <a:off x="1447800" y="304800"/>
            <a:ext cx="6400800" cy="631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3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1046"/>
          <p:cNvGrpSpPr>
            <a:grpSpLocks/>
          </p:cNvGrpSpPr>
          <p:nvPr/>
        </p:nvGrpSpPr>
        <p:grpSpPr bwMode="auto">
          <a:xfrm>
            <a:off x="230188" y="574675"/>
            <a:ext cx="8351837" cy="3921125"/>
            <a:chOff x="145" y="362"/>
            <a:chExt cx="5261" cy="2470"/>
          </a:xfrm>
        </p:grpSpPr>
        <p:pic>
          <p:nvPicPr>
            <p:cNvPr id="38919" name="Picture 1028" descr="TornRAW_wavelet.tif                                            00161460&#10;Huon Contents                  C10FC1A7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71" r="9471"/>
            <a:stretch>
              <a:fillRect/>
            </a:stretch>
          </p:blipFill>
          <p:spPr bwMode="auto">
            <a:xfrm>
              <a:off x="145" y="362"/>
              <a:ext cx="2591" cy="2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0" name="Picture 1029" descr="TornNEXP_wavelet.tif                                           00161460&#10;Huon Contents                  C10FC1A7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71" r="9471"/>
            <a:stretch>
              <a:fillRect/>
            </a:stretch>
          </p:blipFill>
          <p:spPr bwMode="auto">
            <a:xfrm>
              <a:off x="2815" y="362"/>
              <a:ext cx="2591" cy="2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914" name="Picture 1040" descr=" Torn_Plt7                                                      0016155E&#10;Huon Contents                  C10FC1A7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0" b="50954"/>
          <a:stretch>
            <a:fillRect/>
          </a:stretch>
        </p:blipFill>
        <p:spPr bwMode="auto">
          <a:xfrm>
            <a:off x="1371600" y="4283075"/>
            <a:ext cx="616902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33" name="Rectangle 1041"/>
          <p:cNvSpPr>
            <a:spLocks noChangeArrowheads="1"/>
          </p:cNvSpPr>
          <p:nvPr/>
        </p:nvSpPr>
        <p:spPr bwMode="auto">
          <a:xfrm>
            <a:off x="1295400" y="304800"/>
            <a:ext cx="65219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u="sng" dirty="0">
                <a:solidFill>
                  <a:srgbClr val="0000FF"/>
                </a:solidFill>
                <a:latin typeface="Helvetica" charset="0"/>
                <a:cs typeface="+mn-cs"/>
              </a:rPr>
              <a:t>The Effect of </a:t>
            </a:r>
            <a:r>
              <a:rPr lang="en-US" sz="2000" b="1" u="sng" dirty="0" err="1">
                <a:solidFill>
                  <a:srgbClr val="0000FF"/>
                </a:solidFill>
                <a:latin typeface="Helvetica" charset="0"/>
                <a:cs typeface="+mn-cs"/>
              </a:rPr>
              <a:t>Detrending</a:t>
            </a:r>
            <a:r>
              <a:rPr lang="en-US" sz="2000" b="1" u="sng" dirty="0">
                <a:solidFill>
                  <a:srgbClr val="0000FF"/>
                </a:solidFill>
                <a:latin typeface="Helvetica" charset="0"/>
                <a:cs typeface="+mn-cs"/>
              </a:rPr>
              <a:t> Individual Tree-Ring Series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1046"/>
          <p:cNvGrpSpPr>
            <a:grpSpLocks/>
          </p:cNvGrpSpPr>
          <p:nvPr/>
        </p:nvGrpSpPr>
        <p:grpSpPr bwMode="auto">
          <a:xfrm>
            <a:off x="230188" y="574675"/>
            <a:ext cx="8351837" cy="3921125"/>
            <a:chOff x="145" y="362"/>
            <a:chExt cx="5261" cy="2470"/>
          </a:xfrm>
        </p:grpSpPr>
        <p:pic>
          <p:nvPicPr>
            <p:cNvPr id="38919" name="Picture 1028" descr="TornRAW_wavelet.tif                                            00161460&#10;Huon Contents                  C10FC1A7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71" r="9471"/>
            <a:stretch>
              <a:fillRect/>
            </a:stretch>
          </p:blipFill>
          <p:spPr bwMode="auto">
            <a:xfrm>
              <a:off x="145" y="362"/>
              <a:ext cx="2591" cy="2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0" name="Picture 1029" descr="TornNEXP_wavelet.tif                                           00161460&#10;Huon Contents                  C10FC1A7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71" r="9471"/>
            <a:stretch>
              <a:fillRect/>
            </a:stretch>
          </p:blipFill>
          <p:spPr bwMode="auto">
            <a:xfrm>
              <a:off x="2815" y="362"/>
              <a:ext cx="2591" cy="2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914" name="Picture 1040" descr=" Torn_Plt7                                                      0016155E&#10;Huon Contents                  C10FC1A7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0" b="50954"/>
          <a:stretch>
            <a:fillRect/>
          </a:stretch>
        </p:blipFill>
        <p:spPr bwMode="auto">
          <a:xfrm>
            <a:off x="1371600" y="4283075"/>
            <a:ext cx="616902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33" name="Rectangle 1041"/>
          <p:cNvSpPr>
            <a:spLocks noChangeArrowheads="1"/>
          </p:cNvSpPr>
          <p:nvPr/>
        </p:nvSpPr>
        <p:spPr bwMode="auto">
          <a:xfrm>
            <a:off x="1298448" y="304800"/>
            <a:ext cx="65219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u="sng" dirty="0">
                <a:solidFill>
                  <a:srgbClr val="0000FF"/>
                </a:solidFill>
                <a:latin typeface="Helvetica" charset="0"/>
                <a:cs typeface="+mn-cs"/>
              </a:rPr>
              <a:t>The Effect of </a:t>
            </a:r>
            <a:r>
              <a:rPr lang="en-US" sz="2000" b="1" u="sng" dirty="0" err="1">
                <a:solidFill>
                  <a:srgbClr val="0000FF"/>
                </a:solidFill>
                <a:latin typeface="Helvetica" charset="0"/>
                <a:cs typeface="+mn-cs"/>
              </a:rPr>
              <a:t>Detrending</a:t>
            </a:r>
            <a:r>
              <a:rPr lang="en-US" sz="2000" b="1" u="sng" dirty="0">
                <a:solidFill>
                  <a:srgbClr val="0000FF"/>
                </a:solidFill>
                <a:latin typeface="Helvetica" charset="0"/>
                <a:cs typeface="+mn-cs"/>
              </a:rPr>
              <a:t> Individual Tree-Ring Series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03263" y="2965450"/>
            <a:ext cx="8450966" cy="1409700"/>
            <a:chOff x="703263" y="2965450"/>
            <a:chExt cx="8450966" cy="1409700"/>
          </a:xfrm>
        </p:grpSpPr>
        <p:grpSp>
          <p:nvGrpSpPr>
            <p:cNvPr id="86037" name="Group 1045"/>
            <p:cNvGrpSpPr>
              <a:grpSpLocks/>
            </p:cNvGrpSpPr>
            <p:nvPr/>
          </p:nvGrpSpPr>
          <p:grpSpPr bwMode="auto">
            <a:xfrm>
              <a:off x="703263" y="2965450"/>
              <a:ext cx="7688262" cy="1409700"/>
              <a:chOff x="443" y="1868"/>
              <a:chExt cx="4843" cy="888"/>
            </a:xfrm>
          </p:grpSpPr>
          <p:sp>
            <p:nvSpPr>
              <p:cNvPr id="86022" name="Rectangle 1030"/>
              <p:cNvSpPr>
                <a:spLocks noChangeArrowheads="1"/>
              </p:cNvSpPr>
              <p:nvPr/>
            </p:nvSpPr>
            <p:spPr bwMode="auto">
              <a:xfrm>
                <a:off x="443" y="1868"/>
                <a:ext cx="4843" cy="276"/>
              </a:xfrm>
              <a:prstGeom prst="rect">
                <a:avLst/>
              </a:prstGeom>
              <a:solidFill>
                <a:srgbClr val="FF9900">
                  <a:alpha val="3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6035" name="Rectangle 1043"/>
              <p:cNvSpPr>
                <a:spLocks noChangeArrowheads="1"/>
              </p:cNvSpPr>
              <p:nvPr/>
            </p:nvSpPr>
            <p:spPr bwMode="auto">
              <a:xfrm>
                <a:off x="1161" y="2238"/>
                <a:ext cx="3400" cy="51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b="1" i="1" dirty="0">
                    <a:solidFill>
                      <a:srgbClr val="FF0000"/>
                    </a:solidFill>
                    <a:latin typeface="Helvetica" charset="0"/>
                    <a:cs typeface="+mn-cs"/>
                  </a:rPr>
                  <a:t>So the Segment Length Curse lives!</a:t>
                </a:r>
              </a:p>
              <a:p>
                <a:pPr algn="ctr">
                  <a:defRPr/>
                </a:pPr>
                <a:r>
                  <a:rPr lang="en-US" b="1" i="1" dirty="0">
                    <a:solidFill>
                      <a:srgbClr val="FF0000"/>
                    </a:solidFill>
                    <a:latin typeface="Helvetica" charset="0"/>
                    <a:cs typeface="+mn-cs"/>
                  </a:rPr>
                  <a:t>How might we exorcize the curse?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8382000" y="3008376"/>
              <a:ext cx="77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SLC!</a:t>
              </a:r>
              <a:endParaRPr lang="en-US" sz="1800" b="1" i="1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483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2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6" t="10000" r="16432" b="12222"/>
          <a:stretch/>
        </p:blipFill>
        <p:spPr>
          <a:xfrm>
            <a:off x="1143000" y="304800"/>
            <a:ext cx="6766560" cy="62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4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466725"/>
            <a:ext cx="4689475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986" name="Picture 4" descr="Torn_Plt2b_RCS                                                 001618DA&#10;Huon Contents                  C10FC1A7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88" y="1676400"/>
            <a:ext cx="457041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9"/>
          <a:stretch>
            <a:fillRect/>
          </a:stretch>
        </p:blipFill>
        <p:spPr bwMode="auto">
          <a:xfrm>
            <a:off x="2111375" y="901700"/>
            <a:ext cx="4899025" cy="542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2209800" y="4797425"/>
            <a:ext cx="46482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3011" name="Picture 6" descr="&#10;Torn_Plt6_RCS                                                  001618DA&#10;Huon Contents                  C10FC1A7: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r="7201"/>
          <a:stretch>
            <a:fillRect/>
          </a:stretch>
        </p:blipFill>
        <p:spPr bwMode="auto">
          <a:xfrm>
            <a:off x="1982788" y="1066800"/>
            <a:ext cx="5173662" cy="38020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2355850" y="547688"/>
            <a:ext cx="4427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u="sng">
                <a:solidFill>
                  <a:srgbClr val="0000FF"/>
                </a:solidFill>
                <a:latin typeface="Helvetica" charset="0"/>
                <a:cs typeface="+mn-cs"/>
              </a:rPr>
              <a:t>Raw vs. RCS Detrended Mean Chronologies</a:t>
            </a: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2209800" y="5027613"/>
            <a:ext cx="47244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400">
                <a:latin typeface="Helvetica" charset="0"/>
                <a:cs typeface="+mn-cs"/>
              </a:rPr>
              <a:t>The RCS method has successfully preserved the multi-centennial time scale variability seen in the raw data chronology and also made a critical correction to the outer end of the series, which now shows 20th century warming, </a:t>
            </a:r>
            <a:r>
              <a:rPr lang="en-US" sz="1400" b="1" i="1">
                <a:solidFill>
                  <a:srgbClr val="FF0000"/>
                </a:solidFill>
                <a:latin typeface="Helvetica" charset="0"/>
                <a:cs typeface="+mn-cs"/>
              </a:rPr>
              <a:t>precisely that which we wish to study</a:t>
            </a:r>
            <a:r>
              <a:rPr lang="en-US" sz="1400">
                <a:latin typeface="Helvetica" charset="0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533400" y="1203325"/>
            <a:ext cx="80772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000">
                <a:latin typeface="Helvetica" charset="0"/>
                <a:cs typeface="+mn-cs"/>
              </a:rPr>
              <a:t> Many trees, even in the Tropics, produce a growth RING each year.</a:t>
            </a:r>
          </a:p>
          <a:p>
            <a:pPr>
              <a:buFontTx/>
              <a:buChar char="•"/>
              <a:defRPr/>
            </a:pPr>
            <a:r>
              <a:rPr lang="en-US" sz="2000">
                <a:latin typeface="Helvetica" charset="0"/>
                <a:cs typeface="+mn-cs"/>
              </a:rPr>
              <a:t> The number of annual rings is a direct record of the age of the tree.</a:t>
            </a:r>
          </a:p>
          <a:p>
            <a:pPr>
              <a:buFontTx/>
              <a:buChar char="•"/>
              <a:defRPr/>
            </a:pPr>
            <a:r>
              <a:rPr lang="en-US" sz="2000">
                <a:latin typeface="Helvetica" charset="0"/>
                <a:cs typeface="+mn-cs"/>
              </a:rPr>
              <a:t> Changes in the widths of the rings indicate how the environment of</a:t>
            </a:r>
          </a:p>
          <a:p>
            <a:pPr>
              <a:defRPr/>
            </a:pPr>
            <a:r>
              <a:rPr lang="en-US" sz="2000">
                <a:latin typeface="Helvetica" charset="0"/>
                <a:cs typeface="+mn-cs"/>
              </a:rPr>
              <a:t>   the tree has changed over time.</a:t>
            </a:r>
          </a:p>
          <a:p>
            <a:pPr>
              <a:buFontTx/>
              <a:buChar char="•"/>
              <a:defRPr/>
            </a:pPr>
            <a:r>
              <a:rPr lang="en-US" sz="2000">
                <a:latin typeface="Helvetica" charset="0"/>
                <a:cs typeface="+mn-cs"/>
              </a:rPr>
              <a:t> Thus, trees act as annual recorders of their changing environment.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3154363" y="409575"/>
            <a:ext cx="259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n-cs"/>
              </a:rPr>
              <a:t>The Basics</a:t>
            </a:r>
          </a:p>
        </p:txBody>
      </p:sp>
      <p:pic>
        <p:nvPicPr>
          <p:cNvPr id="19459" name="Picture 5" descr="SENSITIVE LARGE                                                0002B36DMacintosh HD                   BB70378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5800" y="3200400"/>
            <a:ext cx="7620000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304800"/>
            <a:ext cx="4706937" cy="633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034" name="Picture 4" descr="Torn_Plt15_RCSind                                              001618DA&#10;Huon Contents                  C10FC1A7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6" b="8861"/>
          <a:stretch>
            <a:fillRect/>
          </a:stretch>
        </p:blipFill>
        <p:spPr bwMode="auto">
          <a:xfrm>
            <a:off x="1525588" y="3733800"/>
            <a:ext cx="5484812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1" name="Group 2"/>
          <p:cNvGrpSpPr>
            <a:grpSpLocks/>
          </p:cNvGrpSpPr>
          <p:nvPr/>
        </p:nvGrpSpPr>
        <p:grpSpPr bwMode="auto">
          <a:xfrm>
            <a:off x="230188" y="41275"/>
            <a:ext cx="8351837" cy="3921125"/>
            <a:chOff x="145" y="26"/>
            <a:chExt cx="5261" cy="2470"/>
          </a:xfrm>
        </p:grpSpPr>
        <p:pic>
          <p:nvPicPr>
            <p:cNvPr id="46089" name="Picture 3" descr="TornRAW_wavelet.tif                                            00161460&#10;Huon Contents                  C10FC1A7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71" r="9471"/>
            <a:stretch>
              <a:fillRect/>
            </a:stretch>
          </p:blipFill>
          <p:spPr bwMode="auto">
            <a:xfrm>
              <a:off x="145" y="26"/>
              <a:ext cx="2591" cy="2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0" name="Picture 4" descr="TornNEXP_wavelet.tif                                           00161460&#10;Huon Contents                  C10FC1A7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71" r="9471"/>
            <a:stretch>
              <a:fillRect/>
            </a:stretch>
          </p:blipFill>
          <p:spPr bwMode="auto">
            <a:xfrm>
              <a:off x="2815" y="26"/>
              <a:ext cx="2591" cy="2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45" name="Rectangle 5"/>
            <p:cNvSpPr>
              <a:spLocks noChangeArrowheads="1"/>
            </p:cNvSpPr>
            <p:nvPr/>
          </p:nvSpPr>
          <p:spPr bwMode="auto">
            <a:xfrm>
              <a:off x="443" y="1532"/>
              <a:ext cx="4843" cy="276"/>
            </a:xfrm>
            <a:prstGeom prst="rect">
              <a:avLst/>
            </a:prstGeom>
            <a:solidFill>
              <a:srgbClr val="FF9900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87047" name="Group 7"/>
          <p:cNvGrpSpPr>
            <a:grpSpLocks/>
          </p:cNvGrpSpPr>
          <p:nvPr/>
        </p:nvGrpSpPr>
        <p:grpSpPr bwMode="auto">
          <a:xfrm>
            <a:off x="228600" y="3665538"/>
            <a:ext cx="8353425" cy="2963862"/>
            <a:chOff x="144" y="2309"/>
            <a:chExt cx="5262" cy="1867"/>
          </a:xfrm>
        </p:grpSpPr>
        <p:pic>
          <p:nvPicPr>
            <p:cNvPr id="46086" name="Picture 8" descr="TornRAW_wavelet.tif                                            00161460&#10;Huon Contents                  C10FC1A7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71" t="12256" r="9471" b="12256"/>
            <a:stretch>
              <a:fillRect/>
            </a:stretch>
          </p:blipFill>
          <p:spPr bwMode="auto">
            <a:xfrm>
              <a:off x="144" y="2312"/>
              <a:ext cx="2591" cy="1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7" name="Picture 9" descr="TornRCS_wavelet.tif                                            00161460&#10;Huon Contents                  C10FC1A7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71" t="12256" r="9471" b="12256"/>
            <a:stretch>
              <a:fillRect/>
            </a:stretch>
          </p:blipFill>
          <p:spPr bwMode="auto">
            <a:xfrm>
              <a:off x="2815" y="2309"/>
              <a:ext cx="2591" cy="1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50" name="Rectangle 10"/>
            <p:cNvSpPr>
              <a:spLocks noChangeArrowheads="1"/>
            </p:cNvSpPr>
            <p:nvPr/>
          </p:nvSpPr>
          <p:spPr bwMode="auto">
            <a:xfrm>
              <a:off x="443" y="3516"/>
              <a:ext cx="4843" cy="276"/>
            </a:xfrm>
            <a:prstGeom prst="rect">
              <a:avLst/>
            </a:prstGeom>
            <a:solidFill>
              <a:srgbClr val="FF9900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87056" name="Group 16"/>
          <p:cNvGrpSpPr>
            <a:grpSpLocks/>
          </p:cNvGrpSpPr>
          <p:nvPr/>
        </p:nvGrpSpPr>
        <p:grpSpPr bwMode="auto">
          <a:xfrm>
            <a:off x="2590800" y="3892550"/>
            <a:ext cx="4876800" cy="679450"/>
            <a:chOff x="1632" y="2452"/>
            <a:chExt cx="3072" cy="428"/>
          </a:xfrm>
        </p:grpSpPr>
        <p:sp>
          <p:nvSpPr>
            <p:cNvPr id="87052" name="Oval 12"/>
            <p:cNvSpPr>
              <a:spLocks noChangeArrowheads="1"/>
            </p:cNvSpPr>
            <p:nvPr/>
          </p:nvSpPr>
          <p:spPr bwMode="auto">
            <a:xfrm>
              <a:off x="1632" y="2496"/>
              <a:ext cx="384" cy="38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7053" name="Oval 13"/>
            <p:cNvSpPr>
              <a:spLocks noChangeArrowheads="1"/>
            </p:cNvSpPr>
            <p:nvPr/>
          </p:nvSpPr>
          <p:spPr bwMode="auto">
            <a:xfrm>
              <a:off x="4320" y="2452"/>
              <a:ext cx="384" cy="38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382000" y="2478024"/>
            <a:ext cx="77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0000"/>
                </a:solidFill>
                <a:latin typeface="Helvetica"/>
                <a:cs typeface="Helvetica"/>
              </a:rPr>
              <a:t>SLC!</a:t>
            </a:r>
            <a:endParaRPr lang="en-US" sz="1800" b="1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06477" y="5486400"/>
            <a:ext cx="723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i="1" dirty="0" smtClean="0">
                <a:solidFill>
                  <a:srgbClr val="FF0000"/>
                </a:solidFill>
                <a:latin typeface="Helvetica"/>
                <a:cs typeface="Helvetica"/>
              </a:rPr>
              <a:t>No</a:t>
            </a:r>
          </a:p>
          <a:p>
            <a:pPr algn="ctr"/>
            <a:r>
              <a:rPr lang="en-US" sz="1800" b="1" i="1" dirty="0" smtClean="0">
                <a:solidFill>
                  <a:srgbClr val="FF0000"/>
                </a:solidFill>
                <a:latin typeface="Helvetica"/>
                <a:cs typeface="Helvetica"/>
              </a:rPr>
              <a:t>SLC</a:t>
            </a:r>
            <a:r>
              <a:rPr lang="en-US" sz="1800" b="1" i="1" dirty="0">
                <a:solidFill>
                  <a:srgbClr val="FF0000"/>
                </a:solidFill>
                <a:latin typeface="Helvetica"/>
                <a:cs typeface="Helvetica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4479925" y="3200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endParaRPr lang="en-US" b="1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2" b="42432"/>
          <a:stretch>
            <a:fillRect/>
          </a:stretch>
        </p:blipFill>
        <p:spPr bwMode="auto">
          <a:xfrm>
            <a:off x="2635250" y="119063"/>
            <a:ext cx="3849688" cy="141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8788" name="Picture 4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0" b="8421"/>
          <a:stretch>
            <a:fillRect/>
          </a:stretch>
        </p:blipFill>
        <p:spPr bwMode="auto">
          <a:xfrm>
            <a:off x="1817688" y="1931988"/>
            <a:ext cx="5484812" cy="2741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87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0"/>
          <a:stretch>
            <a:fillRect/>
          </a:stretch>
        </p:blipFill>
        <p:spPr bwMode="auto">
          <a:xfrm>
            <a:off x="2274888" y="4751388"/>
            <a:ext cx="4570412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7109" name="Picture 6" descr="Esper#1.tiff                                                   001E03DEMacintosh HD                   BC93CBFC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 r="1035"/>
          <a:stretch>
            <a:fillRect/>
          </a:stretch>
        </p:blipFill>
        <p:spPr bwMode="auto">
          <a:xfrm>
            <a:off x="2635250" y="1454150"/>
            <a:ext cx="38528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r="2377" b="2377"/>
          <a:stretch>
            <a:fillRect/>
          </a:stretch>
        </p:blipFill>
        <p:spPr bwMode="auto">
          <a:xfrm>
            <a:off x="919163" y="1492250"/>
            <a:ext cx="6929437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latin typeface="Helvetica" charset="0"/>
                <a:cs typeface="+mj-cs"/>
              </a:rPr>
              <a:t>Conclusions</a:t>
            </a:r>
            <a:endParaRPr lang="en-US" sz="3600" dirty="0" smtClean="0">
              <a:cs typeface="+mj-cs"/>
            </a:endParaRP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1054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000" dirty="0" smtClean="0">
                <a:latin typeface="Helvetica" charset="0"/>
                <a:cs typeface="+mn-cs"/>
              </a:rPr>
              <a:t>Not all tree-ring chronologies are created equal and this can materially affect the reconstruction of past climate.</a:t>
            </a:r>
          </a:p>
          <a:p>
            <a:pPr algn="just" eaLnBrk="1" hangingPunct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000" dirty="0" smtClean="0">
                <a:latin typeface="Helvetica" charset="0"/>
                <a:cs typeface="+mn-cs"/>
              </a:rPr>
              <a:t>The choice of </a:t>
            </a:r>
            <a:r>
              <a:rPr lang="en-US" sz="2000" dirty="0" err="1" smtClean="0">
                <a:latin typeface="Helvetica" charset="0"/>
                <a:cs typeface="+mn-cs"/>
              </a:rPr>
              <a:t>detrending</a:t>
            </a:r>
            <a:r>
              <a:rPr lang="en-US" sz="2000" dirty="0" smtClean="0">
                <a:latin typeface="Helvetica" charset="0"/>
                <a:cs typeface="+mn-cs"/>
              </a:rPr>
              <a:t> will </a:t>
            </a:r>
            <a:r>
              <a:rPr lang="en-US" sz="2000" b="1" i="1" dirty="0" smtClean="0">
                <a:solidFill>
                  <a:srgbClr val="FF0000"/>
                </a:solidFill>
                <a:latin typeface="Helvetica" charset="0"/>
                <a:cs typeface="+mn-cs"/>
              </a:rPr>
              <a:t>fundamentally affect and constrain </a:t>
            </a:r>
            <a:r>
              <a:rPr lang="en-US" sz="2000" dirty="0" smtClean="0">
                <a:latin typeface="Helvetica" charset="0"/>
                <a:cs typeface="+mn-cs"/>
              </a:rPr>
              <a:t>the interpretation of the tree-ring series for climate studies, especially in the lower frequencies.</a:t>
            </a:r>
          </a:p>
          <a:p>
            <a:pPr algn="just" eaLnBrk="1" hangingPunct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000" dirty="0" smtClean="0">
                <a:latin typeface="Helvetica" charset="0"/>
                <a:cs typeface="+mn-cs"/>
              </a:rPr>
              <a:t>Therefore, it is unwise to use tree-ring chronologies for reconstructing past climate without knowing how the data were </a:t>
            </a:r>
            <a:r>
              <a:rPr lang="en-US" sz="2000" dirty="0" err="1" smtClean="0">
                <a:latin typeface="Helvetica" charset="0"/>
                <a:cs typeface="+mn-cs"/>
              </a:rPr>
              <a:t>detrended</a:t>
            </a:r>
            <a:r>
              <a:rPr lang="en-US" sz="2000" dirty="0" smtClean="0">
                <a:latin typeface="Helvetica" charset="0"/>
                <a:cs typeface="+mn-cs"/>
              </a:rPr>
              <a:t>. Low-frequency interpretations based on that knowledge will follow accordingly.</a:t>
            </a:r>
          </a:p>
          <a:p>
            <a:pPr algn="just" eaLnBrk="1" hangingPunct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000" dirty="0" smtClean="0">
                <a:latin typeface="Helvetica" charset="0"/>
                <a:cs typeface="+mn-cs"/>
              </a:rPr>
              <a:t>When in doubt, go back to the raw measurement series and </a:t>
            </a:r>
            <a:r>
              <a:rPr lang="en-US" sz="2000" dirty="0" err="1" smtClean="0">
                <a:latin typeface="Helvetica" charset="0"/>
                <a:cs typeface="+mn-cs"/>
              </a:rPr>
              <a:t>detrend</a:t>
            </a:r>
            <a:r>
              <a:rPr lang="en-US" sz="2000" dirty="0" smtClean="0">
                <a:latin typeface="Helvetica" charset="0"/>
                <a:cs typeface="+mn-cs"/>
              </a:rPr>
              <a:t> the data in the way that you need for your study. You will learn how to do that later.</a:t>
            </a:r>
          </a:p>
          <a:p>
            <a:pPr algn="just" eaLnBrk="1" hangingPunct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000" dirty="0" smtClean="0">
                <a:latin typeface="Helvetica" charset="0"/>
                <a:cs typeface="+mn-cs"/>
              </a:rPr>
              <a:t>Finally, a caveat about the </a:t>
            </a:r>
            <a:r>
              <a:rPr lang="en-US" sz="2000" b="1" dirty="0" smtClean="0">
                <a:solidFill>
                  <a:srgbClr val="FF0000"/>
                </a:solidFill>
                <a:latin typeface="Helvetica" charset="0"/>
                <a:cs typeface="+mn-cs"/>
              </a:rPr>
              <a:t>RCS</a:t>
            </a:r>
            <a:r>
              <a:rPr lang="en-US" sz="2000" dirty="0" smtClean="0">
                <a:latin typeface="Helvetica" charset="0"/>
                <a:cs typeface="+mn-cs"/>
              </a:rPr>
              <a:t> method. It is a method best applied to </a:t>
            </a:r>
            <a:r>
              <a:rPr lang="en-US" sz="2000" b="1" dirty="0" smtClean="0">
                <a:solidFill>
                  <a:srgbClr val="FF0000"/>
                </a:solidFill>
                <a:latin typeface="Helvetica" charset="0"/>
                <a:cs typeface="+mn-cs"/>
              </a:rPr>
              <a:t>LARGE samples</a:t>
            </a:r>
            <a:r>
              <a:rPr lang="en-US" sz="2000" dirty="0" smtClean="0">
                <a:latin typeface="Helvetica" charset="0"/>
                <a:cs typeface="+mn-cs"/>
              </a:rPr>
              <a:t> and is not guaranteed to work well in cases where the tree-ring series are heavily disturbed or based largely on living trees.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798320"/>
          </a:xfrm>
        </p:spPr>
        <p:txBody>
          <a:bodyPr/>
          <a:lstStyle/>
          <a:p>
            <a:pPr algn="just" eaLnBrk="1" hangingPunct="1">
              <a:defRPr/>
            </a:pPr>
            <a:r>
              <a:rPr lang="en-US" sz="2600" dirty="0" smtClean="0">
                <a:latin typeface="Helvetica" charset="0"/>
                <a:cs typeface="+mj-cs"/>
              </a:rPr>
              <a:t>Finally, recent </a:t>
            </a:r>
            <a:r>
              <a:rPr lang="en-US" sz="2600" dirty="0">
                <a:latin typeface="Helvetica" charset="0"/>
                <a:cs typeface="+mj-cs"/>
              </a:rPr>
              <a:t>d</a:t>
            </a:r>
            <a:r>
              <a:rPr lang="en-US" sz="2600" dirty="0" smtClean="0">
                <a:latin typeface="Helvetica" charset="0"/>
                <a:cs typeface="+mj-cs"/>
              </a:rPr>
              <a:t>evelopments from Tom Melvin</a:t>
            </a:r>
            <a:r>
              <a:rPr lang="ja-JP" altLang="en-US" sz="2600" dirty="0" smtClean="0">
                <a:latin typeface="Arial"/>
                <a:cs typeface="+mj-cs"/>
              </a:rPr>
              <a:t>’</a:t>
            </a:r>
            <a:r>
              <a:rPr lang="en-US" sz="2600" dirty="0" smtClean="0">
                <a:latin typeface="Helvetica" charset="0"/>
                <a:cs typeface="+mj-cs"/>
              </a:rPr>
              <a:t>s 2004 PhD thesis:  </a:t>
            </a:r>
            <a:r>
              <a:rPr lang="ja-JP" altLang="en-US" sz="2600" dirty="0" smtClean="0">
                <a:latin typeface="Arial"/>
                <a:cs typeface="+mj-cs"/>
              </a:rPr>
              <a:t>“</a:t>
            </a:r>
            <a:r>
              <a:rPr lang="en-US" sz="2600" dirty="0" smtClean="0">
                <a:latin typeface="Helvetica" charset="0"/>
                <a:cs typeface="+mj-cs"/>
              </a:rPr>
              <a:t>Historical Growth Rates and Changing Climate Sensitivity of Boreal Conifers</a:t>
            </a:r>
            <a:r>
              <a:rPr lang="ja-JP" altLang="en-US" sz="2600" dirty="0" smtClean="0">
                <a:latin typeface="Arial"/>
                <a:cs typeface="+mj-cs"/>
              </a:rPr>
              <a:t>”</a:t>
            </a:r>
            <a:r>
              <a:rPr lang="en-US" altLang="ja-JP" sz="2600" dirty="0" smtClean="0">
                <a:latin typeface="Arial"/>
                <a:cs typeface="+mj-cs"/>
              </a:rPr>
              <a:t> mean that the tree-ring standardization story is not finished:</a:t>
            </a:r>
            <a:endParaRPr lang="en-US" sz="2600" dirty="0" smtClean="0">
              <a:cs typeface="+mj-cs"/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514600"/>
            <a:ext cx="7772400" cy="2514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  <a:defRPr/>
            </a:pPr>
            <a:endParaRPr lang="en-US" sz="2000" dirty="0" smtClean="0">
              <a:latin typeface="Helvetica" charset="0"/>
              <a:cs typeface="+mn-cs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Helvetica" charset="0"/>
                <a:cs typeface="+mn-cs"/>
              </a:rPr>
              <a:t>Signal-free </a:t>
            </a:r>
            <a:r>
              <a:rPr lang="en-US" sz="2000" b="1" dirty="0" err="1" smtClean="0">
                <a:solidFill>
                  <a:srgbClr val="FF0000"/>
                </a:solidFill>
                <a:latin typeface="Helvetica" charset="0"/>
                <a:cs typeface="+mn-cs"/>
              </a:rPr>
              <a:t>detrending</a:t>
            </a:r>
            <a:r>
              <a:rPr lang="en-US" sz="2000" dirty="0" smtClean="0">
                <a:latin typeface="Helvetica" charset="0"/>
                <a:cs typeface="+mn-cs"/>
              </a:rPr>
              <a:t> -- iteratively removing the common signal in tree-ring series to avoid having the </a:t>
            </a:r>
            <a:r>
              <a:rPr lang="en-US" sz="2000" dirty="0" err="1" smtClean="0">
                <a:latin typeface="Helvetica" charset="0"/>
                <a:cs typeface="+mn-cs"/>
              </a:rPr>
              <a:t>detrending</a:t>
            </a:r>
            <a:r>
              <a:rPr lang="en-US" sz="2000" dirty="0" smtClean="0">
                <a:latin typeface="Helvetica" charset="0"/>
                <a:cs typeface="+mn-cs"/>
              </a:rPr>
              <a:t> method follow that signal which may climatic in origin.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914400" y="2926081"/>
            <a:ext cx="7315200" cy="94411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4136409"/>
            <a:ext cx="3440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  <a:t>More on this later.</a:t>
            </a:r>
            <a:endParaRPr lang="en-US" sz="32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77875"/>
          </a:xfrm>
        </p:spPr>
        <p:txBody>
          <a:bodyPr/>
          <a:lstStyle/>
          <a:p>
            <a:pPr eaLnBrk="1" hangingPunct="1"/>
            <a:r>
              <a:rPr lang="en-GB" sz="2800" u="sng" dirty="0" smtClean="0">
                <a:latin typeface="Arial" charset="0"/>
              </a:rPr>
              <a:t>Closing Remarks</a:t>
            </a:r>
            <a:endParaRPr lang="en-GB" sz="2800" dirty="0">
              <a:latin typeface="Arial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6019800"/>
          </a:xfrm>
        </p:spPr>
        <p:txBody>
          <a:bodyPr/>
          <a:lstStyle/>
          <a:p>
            <a:pPr marL="0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endParaRPr lang="en-GB" sz="2000" dirty="0">
              <a:latin typeface="Arial" charset="0"/>
            </a:endParaRPr>
          </a:p>
          <a:p>
            <a:pPr marL="0" indent="-274320" algn="just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000" b="1" i="1" dirty="0" err="1" smtClean="0">
                <a:solidFill>
                  <a:srgbClr val="FF0000"/>
                </a:solidFill>
                <a:latin typeface="Arial" charset="0"/>
              </a:rPr>
              <a:t>Crossdating</a:t>
            </a:r>
            <a:r>
              <a:rPr lang="en-GB" sz="2000" dirty="0" smtClean="0">
                <a:latin typeface="Arial" charset="0"/>
              </a:rPr>
              <a:t> and </a:t>
            </a:r>
            <a:r>
              <a:rPr lang="en-GB" sz="2000" b="1" i="1" dirty="0" smtClean="0">
                <a:solidFill>
                  <a:srgbClr val="FF0000"/>
                </a:solidFill>
                <a:latin typeface="Arial" charset="0"/>
              </a:rPr>
              <a:t>replication</a:t>
            </a:r>
            <a:r>
              <a:rPr lang="en-GB" sz="2000" dirty="0" smtClean="0">
                <a:latin typeface="Arial" charset="0"/>
              </a:rPr>
              <a:t> are the two foundational principles of dendrochronology that allow for valid statistical reconstructions of past climate to be made.</a:t>
            </a:r>
          </a:p>
          <a:p>
            <a:pPr marL="0" indent="-274320" algn="just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000" dirty="0" smtClean="0">
                <a:latin typeface="Arial" charset="0"/>
              </a:rPr>
              <a:t>Once tree-ring data adequately satisfy these basic requirements, they must be </a:t>
            </a:r>
            <a:r>
              <a:rPr lang="en-GB" sz="2000" b="1" i="1" dirty="0" smtClean="0">
                <a:solidFill>
                  <a:srgbClr val="FF0000"/>
                </a:solidFill>
                <a:latin typeface="Arial" charset="0"/>
              </a:rPr>
              <a:t>standardized</a:t>
            </a:r>
            <a:r>
              <a:rPr lang="en-GB" sz="2000" dirty="0" smtClean="0">
                <a:latin typeface="Arial" charset="0"/>
              </a:rPr>
              <a:t> (or </a:t>
            </a:r>
            <a:r>
              <a:rPr lang="en-GB" sz="2000" dirty="0" err="1" smtClean="0">
                <a:latin typeface="Arial" charset="0"/>
              </a:rPr>
              <a:t>detrended</a:t>
            </a:r>
            <a:r>
              <a:rPr lang="en-GB" sz="2000" dirty="0" smtClean="0">
                <a:latin typeface="Arial" charset="0"/>
              </a:rPr>
              <a:t>) to remove long-term growth trends believed to be unrelated to climate.</a:t>
            </a:r>
          </a:p>
          <a:p>
            <a:pPr marL="0" indent="-274320" algn="just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000" dirty="0" smtClean="0">
                <a:latin typeface="Arial" charset="0"/>
              </a:rPr>
              <a:t>The removal of these growth trends must be done in such a way to minimize the impact of the </a:t>
            </a:r>
            <a:r>
              <a:rPr lang="en-GB" sz="2000" b="1" i="1" dirty="0" smtClean="0">
                <a:solidFill>
                  <a:srgbClr val="FF0000"/>
                </a:solidFill>
                <a:latin typeface="Arial" charset="0"/>
              </a:rPr>
              <a:t>segment length curse </a:t>
            </a:r>
            <a:r>
              <a:rPr lang="en-GB" sz="2000" dirty="0" smtClean="0">
                <a:latin typeface="Arial" charset="0"/>
              </a:rPr>
              <a:t>on the preservation of low-frequency variance due to climate, e.g. that due to global warming. Difficult, but not impossible.</a:t>
            </a:r>
          </a:p>
          <a:p>
            <a:pPr marL="0" indent="-274320" algn="just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000" b="1" i="1" dirty="0" smtClean="0">
                <a:solidFill>
                  <a:srgbClr val="FF0000"/>
                </a:solidFill>
                <a:latin typeface="Arial" charset="0"/>
              </a:rPr>
              <a:t>Regional Curve Standardization</a:t>
            </a:r>
            <a:r>
              <a:rPr lang="en-GB" sz="2000" dirty="0" smtClean="0">
                <a:latin typeface="Arial" charset="0"/>
              </a:rPr>
              <a:t> offers a way to break the segment length curse. However, it requires large samples and does not work well for only living trees.</a:t>
            </a:r>
          </a:p>
          <a:p>
            <a:pPr marL="0" indent="-274320" algn="just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000" dirty="0" smtClean="0">
                <a:latin typeface="Arial" charset="0"/>
              </a:rPr>
              <a:t>There is </a:t>
            </a:r>
            <a:r>
              <a:rPr lang="en-GB" sz="2000" b="1" i="1" u="sng" dirty="0" smtClean="0">
                <a:solidFill>
                  <a:srgbClr val="FF0000"/>
                </a:solidFill>
                <a:latin typeface="Arial" charset="0"/>
              </a:rPr>
              <a:t>no unique best solution</a:t>
            </a:r>
            <a:r>
              <a:rPr lang="en-GB" sz="2000" b="1" i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sz="2000" dirty="0" smtClean="0">
                <a:latin typeface="Arial" charset="0"/>
              </a:rPr>
              <a:t>to the tree-ring standardization problem, but methods continue to improve.</a:t>
            </a:r>
          </a:p>
          <a:p>
            <a:pPr marL="0" indent="-274320" algn="just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000" dirty="0" smtClean="0">
                <a:latin typeface="Arial" charset="0"/>
              </a:rPr>
              <a:t>A demonstration of program </a:t>
            </a:r>
            <a:r>
              <a:rPr lang="en-GB" sz="2000" b="1" i="1" dirty="0" smtClean="0">
                <a:solidFill>
                  <a:srgbClr val="FF0000"/>
                </a:solidFill>
                <a:latin typeface="Arial" charset="0"/>
              </a:rPr>
              <a:t>ARSTAN</a:t>
            </a:r>
            <a:r>
              <a:rPr lang="en-GB" sz="2000" dirty="0" smtClean="0">
                <a:latin typeface="Arial" charset="0"/>
              </a:rPr>
              <a:t> with hands-on use by everyone here will be will be done after the break. </a:t>
            </a:r>
          </a:p>
          <a:p>
            <a:pPr marL="0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endParaRPr lang="en-GB" sz="20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47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8658" y="2743200"/>
            <a:ext cx="4971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i="1" dirty="0" smtClean="0">
                <a:solidFill>
                  <a:srgbClr val="FF0000"/>
                </a:solidFill>
                <a:latin typeface="Ayuthaya" charset="-34"/>
                <a:ea typeface="Ayuthaya" charset="-34"/>
                <a:cs typeface="Ayuthaya" charset="-34"/>
              </a:rPr>
              <a:t>Take a break!</a:t>
            </a:r>
            <a:endParaRPr lang="en-US" sz="4800" i="1" dirty="0">
              <a:solidFill>
                <a:srgbClr val="FF0000"/>
              </a:solidFill>
              <a:latin typeface="Ayuthaya" charset="-34"/>
              <a:ea typeface="Ayuthaya" charset="-34"/>
              <a:cs typeface="Ayuthaya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153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82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i="1" u="sng" dirty="0" smtClean="0">
                <a:solidFill>
                  <a:srgbClr val="FF0000"/>
                </a:solidFill>
                <a:latin typeface="Helvetica" charset="0"/>
                <a:cs typeface="+mj-cs"/>
              </a:rPr>
              <a:t>Foundational Principles of Dendroclimatology</a:t>
            </a:r>
            <a:endParaRPr lang="en-US" dirty="0" smtClean="0">
              <a:cs typeface="+mj-cs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8388"/>
            <a:ext cx="7772400" cy="5408612"/>
          </a:xfrm>
        </p:spPr>
        <p:txBody>
          <a:bodyPr/>
          <a:lstStyle/>
          <a:p>
            <a:pPr algn="just" eaLnBrk="1" hangingPunct="1">
              <a:defRPr/>
            </a:pPr>
            <a:r>
              <a:rPr lang="en-US" sz="2000" b="1" i="1" dirty="0" err="1" smtClean="0">
                <a:solidFill>
                  <a:srgbClr val="FF0000"/>
                </a:solidFill>
                <a:latin typeface="Helvetica" charset="0"/>
                <a:cs typeface="+mn-cs"/>
              </a:rPr>
              <a:t>Crossdating</a:t>
            </a:r>
            <a:r>
              <a:rPr lang="en-US" sz="2000" dirty="0" smtClean="0">
                <a:latin typeface="Helvetica" charset="0"/>
                <a:cs typeface="+mn-cs"/>
              </a:rPr>
              <a:t> – each annual ring is assigned the exact calendar year of its formation</a:t>
            </a:r>
            <a:r>
              <a:rPr lang="en-US" sz="2000" dirty="0">
                <a:latin typeface="Helvetica" charset="0"/>
              </a:rPr>
              <a:t> – </a:t>
            </a:r>
            <a:r>
              <a:rPr lang="en-US" sz="2000" dirty="0" smtClean="0">
                <a:latin typeface="Helvetica" charset="0"/>
                <a:cs typeface="+mn-cs"/>
              </a:rPr>
              <a:t>the </a:t>
            </a:r>
            <a:r>
              <a:rPr lang="en-US" sz="2000" b="1" i="1" u="sng" dirty="0" smtClean="0">
                <a:solidFill>
                  <a:srgbClr val="FF0000"/>
                </a:solidFill>
                <a:latin typeface="Helvetica" charset="0"/>
                <a:cs typeface="+mn-cs"/>
              </a:rPr>
              <a:t>gold standard</a:t>
            </a:r>
            <a:r>
              <a:rPr lang="en-US" sz="2000" dirty="0" smtClean="0">
                <a:latin typeface="Helvetica" charset="0"/>
                <a:cs typeface="+mn-cs"/>
              </a:rPr>
              <a:t> of geochronology.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n-US" sz="2000" b="1" i="1" dirty="0" smtClean="0">
                <a:solidFill>
                  <a:srgbClr val="FF0000"/>
                </a:solidFill>
                <a:latin typeface="Helvetica" charset="0"/>
                <a:cs typeface="+mn-cs"/>
              </a:rPr>
              <a:t>Replication</a:t>
            </a:r>
            <a:r>
              <a:rPr lang="en-US" sz="2000" dirty="0">
                <a:latin typeface="Helvetica" charset="0"/>
                <a:cs typeface="+mn-cs"/>
              </a:rPr>
              <a:t> </a:t>
            </a:r>
            <a:r>
              <a:rPr lang="en-US" sz="2000" dirty="0" smtClean="0">
                <a:latin typeface="Helvetica" charset="0"/>
                <a:cs typeface="+mn-cs"/>
              </a:rPr>
              <a:t>– the collection of multiple samples from trees influenced by the same growth limiting factors in the same macroclimate environment</a:t>
            </a:r>
            <a:r>
              <a:rPr lang="en-US" sz="2000" dirty="0" smtClean="0">
                <a:latin typeface="Helvetica" charset="0"/>
              </a:rPr>
              <a:t> </a:t>
            </a:r>
            <a:r>
              <a:rPr lang="en-US" sz="2000" dirty="0">
                <a:latin typeface="Helvetica" charset="0"/>
              </a:rPr>
              <a:t>– </a:t>
            </a:r>
            <a:r>
              <a:rPr lang="en-US" sz="2000" b="1" i="1" u="sng" dirty="0" smtClean="0">
                <a:solidFill>
                  <a:srgbClr val="FF0000"/>
                </a:solidFill>
                <a:latin typeface="Helvetica" charset="0"/>
                <a:cs typeface="+mn-cs"/>
              </a:rPr>
              <a:t>enables </a:t>
            </a:r>
            <a:r>
              <a:rPr lang="en-US" sz="2000" b="1" i="1" u="sng" dirty="0" err="1" smtClean="0">
                <a:solidFill>
                  <a:srgbClr val="FF0000"/>
                </a:solidFill>
                <a:latin typeface="Helvetica" charset="0"/>
                <a:cs typeface="+mn-cs"/>
              </a:rPr>
              <a:t>crossdating</a:t>
            </a:r>
            <a:r>
              <a:rPr lang="en-US" sz="2000" dirty="0" smtClean="0">
                <a:latin typeface="Helvetica" charset="0"/>
                <a:cs typeface="+mn-cs"/>
              </a:rPr>
              <a:t> and provides direct measures of</a:t>
            </a:r>
            <a:r>
              <a:rPr lang="en-US" sz="2000" dirty="0">
                <a:latin typeface="Helvetica" charset="0"/>
                <a:cs typeface="+mn-cs"/>
              </a:rPr>
              <a:t> </a:t>
            </a:r>
            <a:r>
              <a:rPr lang="en-US" sz="2000" b="1" i="1" u="sng" dirty="0" smtClean="0">
                <a:solidFill>
                  <a:srgbClr val="FF0000"/>
                </a:solidFill>
                <a:latin typeface="Helvetica" charset="0"/>
                <a:cs typeface="+mn-cs"/>
              </a:rPr>
              <a:t>chronology uncertainty</a:t>
            </a:r>
            <a:r>
              <a:rPr lang="en-US" sz="2000" dirty="0" smtClean="0">
                <a:latin typeface="Helvetica" charset="0"/>
                <a:cs typeface="+mn-cs"/>
              </a:rPr>
              <a:t> to be made. Impossible to determine from a single tree-ring sample.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n-US" sz="2000" b="1" dirty="0" err="1" smtClean="0">
                <a:latin typeface="Helvetica" charset="0"/>
                <a:cs typeface="+mn-cs"/>
              </a:rPr>
              <a:t>Crossdating</a:t>
            </a:r>
            <a:r>
              <a:rPr lang="en-US" sz="2000" b="1" dirty="0" smtClean="0">
                <a:latin typeface="Helvetica" charset="0"/>
                <a:cs typeface="+mn-cs"/>
              </a:rPr>
              <a:t> and replication enable: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n-US" sz="2000" b="1" i="1" dirty="0" smtClean="0">
                <a:solidFill>
                  <a:srgbClr val="FF0000"/>
                </a:solidFill>
                <a:latin typeface="Helvetica" charset="0"/>
                <a:cs typeface="+mn-cs"/>
              </a:rPr>
              <a:t>Calibration</a:t>
            </a:r>
            <a:r>
              <a:rPr lang="en-US" sz="2000" dirty="0">
                <a:latin typeface="Helvetica" charset="0"/>
              </a:rPr>
              <a:t> – </a:t>
            </a:r>
            <a:r>
              <a:rPr lang="en-US" sz="2000" dirty="0" smtClean="0">
                <a:latin typeface="Helvetica" charset="0"/>
                <a:cs typeface="+mn-cs"/>
              </a:rPr>
              <a:t>done directly against observed records of climate variability</a:t>
            </a:r>
            <a:r>
              <a:rPr lang="en-US" sz="2000" dirty="0">
                <a:latin typeface="Helvetica" charset="0"/>
              </a:rPr>
              <a:t> – </a:t>
            </a:r>
            <a:r>
              <a:rPr lang="en-US" sz="2000" dirty="0" smtClean="0">
                <a:latin typeface="Helvetica" charset="0"/>
                <a:cs typeface="+mn-cs"/>
              </a:rPr>
              <a:t>models the kind and strength of climatic signal in the proxy used for reconstruction</a:t>
            </a:r>
            <a:r>
              <a:rPr lang="en-US" sz="2000" dirty="0">
                <a:latin typeface="Helvetica" charset="0"/>
              </a:rPr>
              <a:t> – </a:t>
            </a:r>
            <a:r>
              <a:rPr lang="en-US" sz="2000" dirty="0" smtClean="0">
                <a:latin typeface="Helvetica" charset="0"/>
                <a:cs typeface="+mn-cs"/>
              </a:rPr>
              <a:t>provides a measure of </a:t>
            </a:r>
            <a:r>
              <a:rPr lang="en-US" sz="2000" b="1" i="1" u="sng" dirty="0" smtClean="0">
                <a:solidFill>
                  <a:srgbClr val="FF0000"/>
                </a:solidFill>
                <a:latin typeface="Helvetica" charset="0"/>
                <a:cs typeface="+mn-cs"/>
              </a:rPr>
              <a:t>reconstruction precision</a:t>
            </a:r>
            <a:r>
              <a:rPr lang="en-US" sz="2000" b="1" i="1" dirty="0" smtClean="0">
                <a:solidFill>
                  <a:schemeClr val="accent2"/>
                </a:solidFill>
                <a:latin typeface="Helvetica" charset="0"/>
                <a:cs typeface="+mn-cs"/>
              </a:rPr>
              <a:t> </a:t>
            </a:r>
            <a:r>
              <a:rPr lang="en-US" sz="2000" dirty="0" smtClean="0">
                <a:latin typeface="Helvetica" charset="0"/>
                <a:cs typeface="+mn-cs"/>
              </a:rPr>
              <a:t>through e.g. RMSE.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n-US" sz="2000" b="1" i="1" dirty="0" smtClean="0">
                <a:solidFill>
                  <a:srgbClr val="FF0000"/>
                </a:solidFill>
                <a:latin typeface="Helvetica" charset="0"/>
                <a:cs typeface="+mn-cs"/>
              </a:rPr>
              <a:t>Verification</a:t>
            </a:r>
            <a:r>
              <a:rPr lang="en-US" sz="2000" dirty="0">
                <a:latin typeface="Helvetica" charset="0"/>
              </a:rPr>
              <a:t> – </a:t>
            </a:r>
            <a:r>
              <a:rPr lang="en-US" sz="2000" dirty="0" smtClean="0">
                <a:latin typeface="Helvetica" charset="0"/>
                <a:cs typeface="+mn-cs"/>
              </a:rPr>
              <a:t>done with withheld or independent records of climate variability</a:t>
            </a:r>
            <a:r>
              <a:rPr lang="en-US" sz="2000" dirty="0">
                <a:latin typeface="Helvetica" charset="0"/>
              </a:rPr>
              <a:t> – </a:t>
            </a:r>
            <a:r>
              <a:rPr lang="en-US" sz="2000" dirty="0" smtClean="0">
                <a:latin typeface="Helvetica" charset="0"/>
                <a:cs typeface="+mn-cs"/>
              </a:rPr>
              <a:t>measures the </a:t>
            </a:r>
            <a:r>
              <a:rPr lang="en-US" sz="2000" b="1" i="1" u="sng" dirty="0" smtClean="0">
                <a:solidFill>
                  <a:srgbClr val="FF0000"/>
                </a:solidFill>
                <a:latin typeface="Helvetica" charset="0"/>
                <a:cs typeface="+mn-cs"/>
              </a:rPr>
              <a:t>reconstruction accuracy</a:t>
            </a:r>
            <a:r>
              <a:rPr lang="en-US" sz="2000" b="1" i="1" dirty="0" smtClean="0">
                <a:solidFill>
                  <a:srgbClr val="FF0000"/>
                </a:solidFill>
                <a:latin typeface="Helvetica" charset="0"/>
                <a:cs typeface="+mn-cs"/>
              </a:rPr>
              <a:t> </a:t>
            </a:r>
            <a:r>
              <a:rPr lang="en-US" sz="2000" dirty="0" smtClean="0">
                <a:latin typeface="Helvetica" charset="0"/>
                <a:cs typeface="+mn-cs"/>
              </a:rPr>
              <a:t>of the climate estimates from tree rings through e.g. RE and CE.</a:t>
            </a:r>
          </a:p>
        </p:txBody>
      </p:sp>
    </p:spTree>
    <p:extLst>
      <p:ext uri="{BB962C8B-B14F-4D97-AF65-F5344CB8AC3E}">
        <p14:creationId xmlns:p14="http://schemas.microsoft.com/office/powerpoint/2010/main" val="236293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 descr="crossdating.tiff                                               0042163C&#10;Huon Contents                  C10FC1A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733425"/>
            <a:ext cx="7313612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2724150" y="6216650"/>
            <a:ext cx="3524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latin typeface="Helvetica" charset="0"/>
                <a:cs typeface="+mn-cs"/>
              </a:rPr>
              <a:t>Slide courtesy of Connie Woodhouse</a:t>
            </a:r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 flipH="1">
            <a:off x="5164138" y="3938588"/>
            <a:ext cx="2286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4624388" y="4060825"/>
            <a:ext cx="520700" cy="274638"/>
          </a:xfrm>
          <a:prstGeom prst="rect">
            <a:avLst/>
          </a:prstGeom>
          <a:solidFill>
            <a:srgbClr val="FFCC99">
              <a:alpha val="7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>
                <a:solidFill>
                  <a:srgbClr val="FF0000"/>
                </a:solidFill>
                <a:latin typeface="Helvetica" charset="0"/>
                <a:cs typeface="+mn-cs"/>
              </a:rPr>
              <a:t>1925</a:t>
            </a:r>
          </a:p>
        </p:txBody>
      </p:sp>
    </p:spTree>
    <p:extLst>
      <p:ext uri="{BB962C8B-B14F-4D97-AF65-F5344CB8AC3E}">
        <p14:creationId xmlns:p14="http://schemas.microsoft.com/office/powerpoint/2010/main" val="121738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315200" cy="5492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0305" y="228600"/>
            <a:ext cx="5363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Crossdating</a:t>
            </a:r>
            <a:r>
              <a:rPr lang="en-US" sz="28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is made possible by</a:t>
            </a:r>
            <a:endParaRPr lang="en-US" sz="28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55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2222" r="20833" b="14445"/>
          <a:stretch/>
        </p:blipFill>
        <p:spPr>
          <a:xfrm>
            <a:off x="1437071" y="1371600"/>
            <a:ext cx="6264442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12003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And how strongly Liebig's Law limits radial growth is often expressed by how variable ring width is each year</a:t>
            </a:r>
            <a:endParaRPr lang="en-US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5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2286000" y="6278563"/>
            <a:ext cx="3536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latin typeface="Helvetica" charset="0"/>
                <a:cs typeface="+mn-cs"/>
              </a:rPr>
              <a:t>http://www.ltrr.arizona.edu/dendrochronology.html</a:t>
            </a:r>
          </a:p>
        </p:txBody>
      </p:sp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1149350"/>
            <a:ext cx="3419475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7354" name="Picture 10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1" b="19800"/>
          <a:stretch>
            <a:fillRect/>
          </a:stretch>
        </p:blipFill>
        <p:spPr bwMode="auto">
          <a:xfrm>
            <a:off x="2357438" y="3971925"/>
            <a:ext cx="341947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2949575" y="800100"/>
            <a:ext cx="2136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FF0000"/>
                </a:solidFill>
                <a:latin typeface="Helvetica" charset="0"/>
                <a:cs typeface="+mn-cs"/>
              </a:rPr>
              <a:t>Locally Absent Ring</a:t>
            </a:r>
          </a:p>
        </p:txBody>
      </p:sp>
      <p:sp>
        <p:nvSpPr>
          <p:cNvPr id="57358" name="Rectangle 14"/>
          <p:cNvSpPr>
            <a:spLocks noChangeArrowheads="1"/>
          </p:cNvSpPr>
          <p:nvPr/>
        </p:nvSpPr>
        <p:spPr bwMode="auto">
          <a:xfrm>
            <a:off x="2881313" y="3625850"/>
            <a:ext cx="22717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FF0000"/>
                </a:solidFill>
                <a:latin typeface="Helvetica" charset="0"/>
                <a:cs typeface="+mn-cs"/>
              </a:rPr>
              <a:t>False Latewood Band</a:t>
            </a:r>
          </a:p>
        </p:txBody>
      </p:sp>
      <p:sp>
        <p:nvSpPr>
          <p:cNvPr id="57359" name="Line 15"/>
          <p:cNvSpPr>
            <a:spLocks noChangeShapeType="1"/>
          </p:cNvSpPr>
          <p:nvPr/>
        </p:nvSpPr>
        <p:spPr bwMode="auto">
          <a:xfrm flipV="1">
            <a:off x="3567113" y="2852738"/>
            <a:ext cx="533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360" name="Line 16"/>
          <p:cNvSpPr>
            <a:spLocks noChangeShapeType="1"/>
          </p:cNvSpPr>
          <p:nvPr/>
        </p:nvSpPr>
        <p:spPr bwMode="auto">
          <a:xfrm flipV="1">
            <a:off x="4557713" y="4953000"/>
            <a:ext cx="533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362" name="Rectangle 18"/>
          <p:cNvSpPr>
            <a:spLocks noChangeArrowheads="1"/>
          </p:cNvSpPr>
          <p:nvPr/>
        </p:nvSpPr>
        <p:spPr bwMode="auto">
          <a:xfrm>
            <a:off x="6096000" y="1943100"/>
            <a:ext cx="25939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FF0000"/>
                </a:solidFill>
                <a:latin typeface="Helvetica" charset="0"/>
                <a:cs typeface="+mn-cs"/>
              </a:rPr>
              <a:t>If undetected, too few rings and a dating error</a:t>
            </a:r>
          </a:p>
        </p:txBody>
      </p:sp>
      <p:sp>
        <p:nvSpPr>
          <p:cNvPr id="57364" name="Rectangle 20"/>
          <p:cNvSpPr>
            <a:spLocks noChangeArrowheads="1"/>
          </p:cNvSpPr>
          <p:nvPr/>
        </p:nvSpPr>
        <p:spPr bwMode="auto">
          <a:xfrm>
            <a:off x="6096000" y="4729163"/>
            <a:ext cx="25939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FF0000"/>
                </a:solidFill>
                <a:latin typeface="Helvetica" charset="0"/>
                <a:cs typeface="+mn-cs"/>
              </a:rPr>
              <a:t>If undetected, too many rings and a dating error</a:t>
            </a:r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1371600" y="365125"/>
            <a:ext cx="6432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0000"/>
                </a:solidFill>
                <a:latin typeface="Helvetica" charset="0"/>
                <a:cs typeface="+mn-cs"/>
              </a:rPr>
              <a:t>Crossdating Is Designed To Eliminate Dating Errors</a:t>
            </a:r>
          </a:p>
        </p:txBody>
      </p:sp>
    </p:spTree>
    <p:extLst>
      <p:ext uri="{BB962C8B-B14F-4D97-AF65-F5344CB8AC3E}">
        <p14:creationId xmlns:p14="http://schemas.microsoft.com/office/powerpoint/2010/main" val="128393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3325</TotalTime>
  <Words>2649</Words>
  <Application>Microsoft Macintosh PowerPoint</Application>
  <PresentationFormat>On-screen Show (4:3)</PresentationFormat>
  <Paragraphs>176</Paragraphs>
  <Slides>46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Ayuthaya</vt:lpstr>
      <vt:lpstr>Cambria</vt:lpstr>
      <vt:lpstr>Helvetica Neue</vt:lpstr>
      <vt:lpstr>Monaco</vt:lpstr>
      <vt:lpstr>ＭＳ Ｐゴシック</vt:lpstr>
      <vt:lpstr>Symbol</vt:lpstr>
      <vt:lpstr>Wingdings</vt:lpstr>
      <vt:lpstr>Arial</vt:lpstr>
      <vt:lpstr>Helvetica</vt:lpstr>
      <vt:lpstr>Times</vt:lpstr>
      <vt:lpstr>Times New Roman</vt:lpstr>
      <vt:lpstr>Blank Presentation</vt:lpstr>
      <vt:lpstr>Document</vt:lpstr>
      <vt:lpstr>Tree Rings as Natural Recorders of Climatic Variability and Change: Their Properties, Strengths, and Limitations</vt:lpstr>
      <vt:lpstr>PowerPoint Presentation</vt:lpstr>
      <vt:lpstr>PowerPoint Presentation</vt:lpstr>
      <vt:lpstr>PowerPoint Presentation</vt:lpstr>
      <vt:lpstr>Foundational Principles of Dendroclimatology</vt:lpstr>
      <vt:lpstr>PowerPoint Presentation</vt:lpstr>
      <vt:lpstr>PowerPoint Presentation</vt:lpstr>
      <vt:lpstr>PowerPoint Presentation</vt:lpstr>
      <vt:lpstr>PowerPoint Presentation</vt:lpstr>
      <vt:lpstr>Exact Dating - Why It Matters </vt:lpstr>
      <vt:lpstr>PowerPoint Presentation</vt:lpstr>
      <vt:lpstr>Proxy Replication - Enables Crossdating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Conceptual Linear Aggregate Model of Tree Growth</vt:lpstr>
      <vt:lpstr>Conceptual Linear Aggregate Model of Tree Growth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Finally, recent developments from Tom Melvin’s 2004 PhD thesis:  “Historical Growth Rates and Changing Climate Sensitivity of Boreal Conifers” mean that the tree-ring standardization story is not finished:</vt:lpstr>
      <vt:lpstr>Closing Remarks</vt:lpstr>
      <vt:lpstr>PowerPoint Presentation</vt:lpstr>
    </vt:vector>
  </TitlesOfParts>
  <Company>trl-ldeo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krusic</dc:creator>
  <cp:lastModifiedBy>Edward Cook</cp:lastModifiedBy>
  <cp:revision>553</cp:revision>
  <cp:lastPrinted>2018-04-01T14:01:21Z</cp:lastPrinted>
  <dcterms:created xsi:type="dcterms:W3CDTF">2003-08-12T19:40:09Z</dcterms:created>
  <dcterms:modified xsi:type="dcterms:W3CDTF">2018-04-04T12:04:32Z</dcterms:modified>
</cp:coreProperties>
</file>