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8"/>
  </p:notesMasterIdLst>
  <p:handoutMasterIdLst>
    <p:handoutMasterId r:id="rId49"/>
  </p:handoutMasterIdLst>
  <p:sldIdLst>
    <p:sldId id="534" r:id="rId2"/>
    <p:sldId id="454" r:id="rId3"/>
    <p:sldId id="452" r:id="rId4"/>
    <p:sldId id="485" r:id="rId5"/>
    <p:sldId id="509" r:id="rId6"/>
    <p:sldId id="522" r:id="rId7"/>
    <p:sldId id="523" r:id="rId8"/>
    <p:sldId id="524" r:id="rId9"/>
    <p:sldId id="525" r:id="rId10"/>
    <p:sldId id="526" r:id="rId11"/>
    <p:sldId id="527" r:id="rId12"/>
    <p:sldId id="538" r:id="rId13"/>
    <p:sldId id="528" r:id="rId14"/>
    <p:sldId id="539" r:id="rId15"/>
    <p:sldId id="529" r:id="rId16"/>
    <p:sldId id="530" r:id="rId17"/>
    <p:sldId id="531" r:id="rId18"/>
    <p:sldId id="532" r:id="rId19"/>
    <p:sldId id="533" r:id="rId20"/>
    <p:sldId id="451" r:id="rId21"/>
    <p:sldId id="455" r:id="rId22"/>
    <p:sldId id="460" r:id="rId23"/>
    <p:sldId id="457" r:id="rId24"/>
    <p:sldId id="461" r:id="rId25"/>
    <p:sldId id="535" r:id="rId26"/>
    <p:sldId id="536" r:id="rId27"/>
    <p:sldId id="462" r:id="rId28"/>
    <p:sldId id="465" r:id="rId29"/>
    <p:sldId id="468" r:id="rId30"/>
    <p:sldId id="489" r:id="rId31"/>
    <p:sldId id="464" r:id="rId32"/>
    <p:sldId id="488" r:id="rId33"/>
    <p:sldId id="491" r:id="rId34"/>
    <p:sldId id="514" r:id="rId35"/>
    <p:sldId id="498" r:id="rId36"/>
    <p:sldId id="499" r:id="rId37"/>
    <p:sldId id="506" r:id="rId38"/>
    <p:sldId id="508" r:id="rId39"/>
    <p:sldId id="515" r:id="rId40"/>
    <p:sldId id="500" r:id="rId41"/>
    <p:sldId id="501" r:id="rId42"/>
    <p:sldId id="502" r:id="rId43"/>
    <p:sldId id="516" r:id="rId44"/>
    <p:sldId id="517" r:id="rId45"/>
    <p:sldId id="503" r:id="rId46"/>
    <p:sldId id="521" r:id="rId47"/>
  </p:sldIdLst>
  <p:sldSz cx="9144000" cy="6858000" type="screen4x3"/>
  <p:notesSz cx="6997700" cy="9271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3600" kern="1200">
        <a:solidFill>
          <a:srgbClr val="FF0000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rgbClr val="FF0000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rgbClr val="FF0000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rgbClr val="FF0000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rgbClr val="FF0000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rgbClr val="FF0000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rgbClr val="FF0000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rgbClr val="FF0000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rgbClr val="FF0000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660033"/>
    <a:srgbClr val="FF01C9"/>
    <a:srgbClr val="FF0000"/>
    <a:srgbClr val="FF5050"/>
    <a:srgbClr val="800000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4"/>
    <p:restoredTop sz="94685"/>
  </p:normalViewPr>
  <p:slideViewPr>
    <p:cSldViewPr>
      <p:cViewPr>
        <p:scale>
          <a:sx n="115" d="100"/>
          <a:sy n="115" d="100"/>
        </p:scale>
        <p:origin x="2072" y="248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872EDAA-F10C-1D4A-9D39-C9E049F77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0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7975"/>
            <a:ext cx="1588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12763" y="4376738"/>
            <a:ext cx="59769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122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1CFD6-DC82-8A4B-9E87-98FEE950F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9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195DC-1CEC-564D-BAD3-5FF43F102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7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21D5B-0AE1-1E46-81AD-D71397411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69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138AA-0CBF-5849-98B2-8614FAC00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47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219200"/>
            <a:ext cx="4191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FB67-4C13-D547-8C62-B242973F0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E1CBD-F903-304B-8C46-C14013E1B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8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4C3CE-68AF-E848-B358-D1DD27ECB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9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D31B6-D063-5F4A-9F7F-C45D26CEB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5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1DAE-2E74-7347-A2BF-F0E264014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0DEB5-C7C8-A940-8059-C99551737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9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778E-CFC0-5E44-98B9-047CB17DD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3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55371-CA9C-084B-A8F3-359E364F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6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33517-D4FE-DF4D-90D3-A17C08938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5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_Idea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267200" y="6400800"/>
            <a:ext cx="4038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vantGarde Bk BT" charset="0"/>
              </a:rPr>
              <a:t>NOAA’S National Climatic Data Center</a:t>
            </a:r>
            <a:endParaRPr lang="en-US" sz="2400" smtClean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7F58774-813F-4E4C-A4BA-7F1711BAD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imes New Roman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imes New Roman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imes New Roman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imes New Roman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 b="1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638" y="762000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i="1" dirty="0">
                <a:solidFill>
                  <a:srgbClr val="FF0000"/>
                </a:solidFill>
                <a:latin typeface="+mn-lt"/>
              </a:rPr>
              <a:t>The Role of Paleo-Drought Atlases in Climate Change Research: The NADA</a:t>
            </a: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, MADA, OWDA, ANZDA, </a:t>
            </a:r>
            <a:br>
              <a:rPr lang="en-US" sz="2400" i="1" dirty="0" smtClean="0">
                <a:solidFill>
                  <a:srgbClr val="FF0000"/>
                </a:solidFill>
                <a:latin typeface="+mn-lt"/>
              </a:rPr>
            </a:b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and soon </a:t>
            </a:r>
            <a:r>
              <a:rPr lang="en-US" sz="2400" i="1" dirty="0">
                <a:solidFill>
                  <a:srgbClr val="FF0000"/>
                </a:solidFill>
                <a:latin typeface="+mn-lt"/>
              </a:rPr>
              <a:t>the </a:t>
            </a:r>
            <a:r>
              <a:rPr lang="en-US" sz="2400" i="1" u="sng" dirty="0" smtClean="0">
                <a:solidFill>
                  <a:srgbClr val="FF0000"/>
                </a:solidFill>
                <a:latin typeface="+mn-lt"/>
              </a:rPr>
              <a:t>SADA!</a:t>
            </a:r>
            <a:endParaRPr lang="en-US" u="sng" dirty="0" smtClean="0">
              <a:solidFill>
                <a:srgbClr val="FF0000"/>
              </a:solidFill>
              <a:latin typeface="+mn-lt"/>
              <a:cs typeface="+mj-cs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209800"/>
            <a:ext cx="67818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0" dirty="0" smtClean="0">
                <a:latin typeface="Helvetica" charset="0"/>
                <a:cs typeface="+mn-cs"/>
              </a:rPr>
              <a:t>Edward R. Cook</a:t>
            </a:r>
          </a:p>
          <a:p>
            <a:pPr eaLnBrk="1" hangingPunct="1">
              <a:defRPr/>
            </a:pPr>
            <a:r>
              <a:rPr lang="en-US" sz="2000" b="0" dirty="0" smtClean="0">
                <a:latin typeface="Helvetica" charset="0"/>
                <a:cs typeface="+mn-cs"/>
              </a:rPr>
              <a:t>Tree-Ring Laboratory</a:t>
            </a:r>
          </a:p>
          <a:p>
            <a:pPr eaLnBrk="1" hangingPunct="1">
              <a:defRPr/>
            </a:pPr>
            <a:r>
              <a:rPr lang="en-US" sz="2000" b="0" dirty="0" smtClean="0">
                <a:latin typeface="Helvetica" charset="0"/>
                <a:cs typeface="+mn-cs"/>
              </a:rPr>
              <a:t>Lamont-Doherty Earth Observatory</a:t>
            </a:r>
          </a:p>
          <a:p>
            <a:pPr eaLnBrk="1" hangingPunct="1">
              <a:defRPr/>
            </a:pPr>
            <a:r>
              <a:rPr lang="en-US" sz="2000" b="0" dirty="0" smtClean="0">
                <a:latin typeface="Helvetica" charset="0"/>
                <a:cs typeface="+mn-cs"/>
              </a:rPr>
              <a:t>Columbia University, New York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2000" b="0" dirty="0" smtClean="0">
              <a:latin typeface="Helvetica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134" y="3979039"/>
            <a:ext cx="8144666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Statistical Methods for Climate Reconstruction from Tree Rings</a:t>
            </a: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Programa</a:t>
            </a:r>
            <a:r>
              <a:rPr lang="en-US" sz="20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Cursos</a:t>
            </a:r>
            <a:r>
              <a:rPr lang="en-US" sz="20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Avanzados</a:t>
            </a:r>
            <a:endParaRPr lang="en-US" sz="2000" dirty="0" smtClean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CONICET, Mendoza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April 4-7, 2018</a:t>
            </a:r>
            <a:endParaRPr lang="en-US" sz="20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47360"/>
            <a:ext cx="3657600" cy="100584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715000"/>
            <a:ext cx="457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AI_PDSI_GRID+TREES3.pct                                       000D4A1AMacintosh HD                   BE7B4DA2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990600"/>
            <a:ext cx="6564313" cy="5486400"/>
          </a:xfrm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128713" y="420688"/>
            <a:ext cx="6872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Helvetica" charset="0"/>
              </a:rPr>
              <a:t>Oops! No Tree-Ring Chronologies Found within 450 km</a:t>
            </a:r>
          </a:p>
        </p:txBody>
      </p:sp>
    </p:spTree>
    <p:extLst>
      <p:ext uri="{BB962C8B-B14F-4D97-AF65-F5344CB8AC3E}">
        <p14:creationId xmlns:p14="http://schemas.microsoft.com/office/powerpoint/2010/main" val="7621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AI_PDSI_GRID+TREES4.pct                                       000D4A1AMacintosh HD                   BE7B4DA2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990600"/>
            <a:ext cx="6564313" cy="5486400"/>
          </a:xfrm>
        </p:spPr>
      </p:pic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833438" y="420688"/>
            <a:ext cx="739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Helvetica" charset="0"/>
              </a:rPr>
              <a:t>Make Search Radius Dynamic until Chronologies are Found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335340" y="4038600"/>
            <a:ext cx="2063750" cy="917575"/>
            <a:chOff x="2112" y="2448"/>
            <a:chExt cx="1300" cy="578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V="1">
              <a:off x="2832" y="2448"/>
              <a:ext cx="0" cy="336"/>
            </a:xfrm>
            <a:prstGeom prst="line">
              <a:avLst/>
            </a:prstGeom>
            <a:noFill/>
            <a:ln w="38100">
              <a:solidFill>
                <a:srgbClr val="0700F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12" y="2774"/>
              <a:ext cx="1300" cy="252"/>
            </a:xfrm>
            <a:prstGeom prst="rect">
              <a:avLst/>
            </a:prstGeom>
            <a:noFill/>
            <a:ln w="9525">
              <a:solidFill>
                <a:srgbClr val="0700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 dirty="0">
                  <a:solidFill>
                    <a:srgbClr val="0700F0"/>
                  </a:solidFill>
                </a:rPr>
                <a:t>Grid Point #162</a:t>
              </a:r>
              <a:endParaRPr lang="en-US" altLang="en-US" sz="2000" dirty="0">
                <a:solidFill>
                  <a:srgbClr val="070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75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7" name="Picture 3" descr="pg0.pdf                                                        00034D93Macintosh HD                   BC93BDEC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228600"/>
            <a:ext cx="9461500" cy="7310438"/>
          </a:xfrm>
        </p:spPr>
      </p:pic>
    </p:spTree>
    <p:extLst>
      <p:ext uri="{BB962C8B-B14F-4D97-AF65-F5344CB8AC3E}">
        <p14:creationId xmlns:p14="http://schemas.microsoft.com/office/powerpoint/2010/main" val="7600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685800" y="7620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533400" y="1371600"/>
            <a:ext cx="81534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chemeClr val="tx1"/>
                </a:solidFill>
                <a:latin typeface="Monaco" charset="0"/>
              </a:rPr>
              <a:t>                                                            </a:t>
            </a:r>
            <a:r>
              <a:rPr lang="en-US" sz="1400" b="1">
                <a:solidFill>
                  <a:schemeClr val="tx1"/>
                </a:solidFill>
                <a:latin typeface="Monaco" charset="0"/>
              </a:rPr>
              <a:t>CORRELATION WITH PDSI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SEASN   TREE-RING SITE                                 YR  T     YR T+1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CO  HORSETOOTH RESERVOIR        1660  1987     0.286*    -0.050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CO  JEFFERSON COUNTY            1548  1987     0.382*    -0.043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CO  TURKEY CREEK BLUFF          1640  1987     0.357*    -0.085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CO  KASSLER                     1700  1987     0.284*    -0.210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CO  VAN BIBBER CREEK            1682  1987     0.560*    -0.089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CO  Valley View Ranch           1534  1998     0.487*     0.014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CO  KIM                         1628  1998     0.479*    -0.135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CO  Sheep Pen Canyon            1460  1998     0.602*    -0.063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CO  BLACK FOREST EAST           1709  1997     0.500*    -0.105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CO  ROUND PRARIE                1743  1997     0.530*    -0.183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KS  TORONTO LAKE                1730  1982     0.512*    -0.205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KS  FALL RIVER                  1738  1982     0.541*    -0.149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NE  PUMKIN CREEK                1640  1979     0.209     -0.153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NE  Niobrara Valley Preserve    1589  1997     0.570*    -0.088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NE  Canyon Road                 1489  1997     0.374*    -0.109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NE  Ash Canyon                  1567  1997     0.322*    -0.103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NE  SNAKE RIVER                 1728  1998     0.522*    -0.106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NE  LONE PINE CREEK             1732  1997     0.431*    -0.096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SD  CEDAR BUTTE PINE            1646  1991     0.417*    -0.102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JJA    SD  CEDAR BUTTE JUNIPER         1691  1991     0.420*    -0.123</a:t>
            </a:r>
            <a:endParaRPr lang="en-US" sz="1200" b="1">
              <a:solidFill>
                <a:schemeClr val="tx1"/>
              </a:solidFill>
              <a:latin typeface="Monaco" charset="0"/>
            </a:endParaRP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896223" y="288925"/>
            <a:ext cx="7329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Calibri"/>
                <a:cs typeface="Calibri"/>
              </a:rPr>
              <a:t>Level-2 Screening of the Level-1 Tree-Ring Chronologies</a:t>
            </a:r>
            <a:endParaRPr lang="en-US" sz="2400" b="1" dirty="0">
              <a:latin typeface="Calibri"/>
              <a:cs typeface="Calibri"/>
            </a:endParaRPr>
          </a:p>
          <a:p>
            <a:pPr algn="ctr"/>
            <a:r>
              <a:rPr lang="en-US" sz="1800" b="1" dirty="0" smtClean="0">
                <a:solidFill>
                  <a:srgbClr val="0700F0"/>
                </a:solidFill>
                <a:latin typeface="Calibri"/>
                <a:cs typeface="Calibri"/>
              </a:rPr>
              <a:t>Grid Point </a:t>
            </a:r>
            <a:r>
              <a:rPr lang="en-US" sz="1800" b="1" dirty="0">
                <a:solidFill>
                  <a:srgbClr val="0700F0"/>
                </a:solidFill>
                <a:latin typeface="Calibri"/>
                <a:cs typeface="Calibri"/>
              </a:rPr>
              <a:t>#162</a:t>
            </a:r>
          </a:p>
          <a:p>
            <a:pPr algn="ctr"/>
            <a:r>
              <a:rPr lang="en-US" sz="1800" b="1" dirty="0">
                <a:solidFill>
                  <a:srgbClr val="0700F0"/>
                </a:solidFill>
                <a:latin typeface="Calibri"/>
                <a:cs typeface="Calibri"/>
              </a:rPr>
              <a:t>*p&lt;0.10 2-tailed; 19 of 20 pass for year t</a:t>
            </a:r>
            <a:endParaRPr lang="en-US" sz="1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4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5" name="Picture 3" descr="pg2.pdf                                                        00034D93Macintosh HD                   BC93BDEC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228600"/>
            <a:ext cx="9461500" cy="7310438"/>
          </a:xfrm>
        </p:spPr>
      </p:pic>
    </p:spTree>
    <p:extLst>
      <p:ext uri="{BB962C8B-B14F-4D97-AF65-F5344CB8AC3E}">
        <p14:creationId xmlns:p14="http://schemas.microsoft.com/office/powerpoint/2010/main" val="11971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DIST-CORR_PLT.pct                                              000D4A1AMacintosh HD                   BE7B4DA2: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425" y="533400"/>
            <a:ext cx="6915150" cy="5486400"/>
          </a:xfrm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2879725" y="1230313"/>
            <a:ext cx="3544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Relatively little distance decay</a:t>
            </a:r>
          </a:p>
        </p:txBody>
      </p:sp>
    </p:spTree>
    <p:extLst>
      <p:ext uri="{BB962C8B-B14F-4D97-AF65-F5344CB8AC3E}">
        <p14:creationId xmlns:p14="http://schemas.microsoft.com/office/powerpoint/2010/main" val="15905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85800" y="7620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52400" y="1209675"/>
            <a:ext cx="91440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                        CALIBRATION PERIOD: 1928 1978</a:t>
            </a:r>
          </a:p>
          <a:p>
            <a:endParaRPr lang="en-US" sz="1400" b="1">
              <a:solidFill>
                <a:schemeClr val="tx1"/>
              </a:solidFill>
              <a:latin typeface="Monaco" charset="0"/>
            </a:endParaRP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STEP  VAR  PCVAR    CORR  TSTAT     RSQ     CUM    ARSQ     ERE    CVRE    AIC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----  ---  -----    ----  -----     ---     ---    ----     ---    ----    ---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1    1    36.8   0.725   7.37   0.526   0.526*  0.516*  0.507*  0.521* -33.78*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2    3     8.7   0.222   1.59   0.049   0.575*  0.557*  0.540*  0.557* -37.11*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3    2    17.3   0.222   1.59   0.049   0.624*  0.600*  0.577*  0.596* -41.02*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4    5     6.1  -0.216  -1.55   0.047   0.671*  0.642*  0.615*  0.639* -45.32*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5    4     6.9   0.200   1.43   0.040   0.711*  0.679*  0.648*  0.670* -49.38*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6    6     4.4  -0.034  -0.24   0.001   0.712*  0.673   0.635   0.645  -46.89 </a:t>
            </a:r>
          </a:p>
          <a:p>
            <a:endParaRPr lang="en-US" sz="1400" b="1">
              <a:solidFill>
                <a:schemeClr val="tx1"/>
              </a:solidFill>
              <a:latin typeface="Monaco" charset="0"/>
            </a:endParaRP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MINIMUM AIC REGRESSION MODEL ORDER:  5     PERCENT VARIANCE EXPLAINED:  71.1 %</a:t>
            </a:r>
          </a:p>
          <a:p>
            <a:endParaRPr lang="en-US" sz="1400" b="1">
              <a:solidFill>
                <a:schemeClr val="tx1"/>
              </a:solidFill>
              <a:latin typeface="Monaco" charset="0"/>
            </a:endParaRP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                        VERIFICATION PERIOD: 1900 1927</a:t>
            </a:r>
          </a:p>
          <a:p>
            <a:endParaRPr lang="en-US" sz="1400" b="1">
              <a:solidFill>
                <a:schemeClr val="tx1"/>
              </a:solidFill>
              <a:latin typeface="Monaco" charset="0"/>
            </a:endParaRP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                          PEARSON    ROBUST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              STEP  VAR     RSQ       RSQ       RE        CE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              ----  ---    -----     -----     -----     -----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                1    1     0.379*    0.370*    0.474*    0.358*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                2    3     0.251*    0.207*    0.351*    0.207*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                3    2     0.361*    0.302*    0.462*    0.343*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                4    5     0.431*    0.367*    0.524*    0.419*</a:t>
            </a:r>
          </a:p>
          <a:p>
            <a:r>
              <a:rPr lang="en-US" sz="1400" b="1">
                <a:solidFill>
                  <a:schemeClr val="tx1"/>
                </a:solidFill>
                <a:latin typeface="Monaco" charset="0"/>
              </a:rPr>
              <a:t>                  5    4     0.598*    0.695*    0.642*    0.562*</a:t>
            </a:r>
          </a:p>
          <a:p>
            <a:endParaRPr lang="en-US" sz="1400" b="1">
              <a:solidFill>
                <a:schemeClr val="tx1"/>
              </a:solidFill>
              <a:latin typeface="Monaco" charset="0"/>
            </a:endParaRPr>
          </a:p>
          <a:p>
            <a:endParaRPr lang="en-US" sz="1400" b="1">
              <a:solidFill>
                <a:schemeClr val="tx1"/>
              </a:solidFill>
              <a:latin typeface="Monaco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36122" y="328613"/>
            <a:ext cx="79241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imes" charset="0"/>
              </a:rPr>
              <a:t>Level-3 Eigenvalue-1 Cutoff and Level-4 Regression Model</a:t>
            </a:r>
            <a:endParaRPr lang="en-US" sz="2400" b="1" dirty="0">
              <a:latin typeface="Times" charset="0"/>
            </a:endParaRPr>
          </a:p>
          <a:p>
            <a:pPr algn="ctr"/>
            <a:r>
              <a:rPr lang="en-US" sz="1800" b="1" dirty="0" smtClean="0">
                <a:solidFill>
                  <a:srgbClr val="0700F0"/>
                </a:solidFill>
                <a:latin typeface="Times" charset="0"/>
              </a:rPr>
              <a:t>Grid Point </a:t>
            </a:r>
            <a:r>
              <a:rPr lang="en-US" sz="1800" b="1" dirty="0">
                <a:solidFill>
                  <a:srgbClr val="0700F0"/>
                </a:solidFill>
                <a:latin typeface="Times" charset="0"/>
              </a:rPr>
              <a:t>#162</a:t>
            </a:r>
            <a:endParaRPr lang="en-US" sz="1800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8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162_REC_PLT.pct                                                000D4A1AMacintosh HD                   BE7B4DA2: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066800"/>
            <a:ext cx="7772400" cy="4689475"/>
          </a:xfrm>
        </p:spPr>
      </p:pic>
    </p:spTree>
    <p:extLst>
      <p:ext uri="{BB962C8B-B14F-4D97-AF65-F5344CB8AC3E}">
        <p14:creationId xmlns:p14="http://schemas.microsoft.com/office/powerpoint/2010/main" val="5250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&#10;Fig5 copy.pct                                                  000D4A1AMacintosh HD                   BE7B4DA2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" b="20486"/>
          <a:stretch>
            <a:fillRect/>
          </a:stretch>
        </p:blipFill>
        <p:spPr>
          <a:xfrm>
            <a:off x="1600200" y="371475"/>
            <a:ext cx="5897563" cy="6264275"/>
          </a:xfrm>
        </p:spPr>
      </p:pic>
    </p:spTree>
    <p:extLst>
      <p:ext uri="{BB962C8B-B14F-4D97-AF65-F5344CB8AC3E}">
        <p14:creationId xmlns:p14="http://schemas.microsoft.com/office/powerpoint/2010/main" val="4838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26" descr="PDSIVerification.jpg                                           000BD450Macintosh HD                   ABA7AB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" b="1196"/>
          <a:stretch>
            <a:fillRect/>
          </a:stretch>
        </p:blipFill>
        <p:spPr bwMode="auto">
          <a:xfrm>
            <a:off x="1219200" y="152400"/>
            <a:ext cx="65913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429000" y="249713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81000" y="1295400"/>
            <a:ext cx="3276600" cy="327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chemeClr val="tx1"/>
                </a:solidFill>
              </a:rPr>
              <a:t>We must better understand the causes of </a:t>
            </a:r>
            <a:r>
              <a:rPr lang="en-US" sz="2000" dirty="0" err="1">
                <a:solidFill>
                  <a:schemeClr val="tx1"/>
                </a:solidFill>
              </a:rPr>
              <a:t>hydroclimatic</a:t>
            </a:r>
            <a:r>
              <a:rPr lang="en-US" sz="2000" dirty="0">
                <a:solidFill>
                  <a:schemeClr val="tx1"/>
                </a:solidFill>
              </a:rPr>
              <a:t> variability during the </a:t>
            </a:r>
            <a:r>
              <a:rPr lang="en-US" sz="2000" b="1" i="1" dirty="0">
                <a:solidFill>
                  <a:schemeClr val="tx1"/>
                </a:solidFill>
              </a:rPr>
              <a:t>Common Era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eaLnBrk="0" hangingPunct="0">
              <a:spcBef>
                <a:spcPct val="35000"/>
              </a:spcBef>
              <a:defRPr/>
            </a:pPr>
            <a:r>
              <a:rPr lang="en-US" sz="2000" dirty="0">
                <a:solidFill>
                  <a:schemeClr val="tx1"/>
                </a:solidFill>
              </a:rPr>
              <a:t>Climate models project that subtropical drying is likely to occur due to greenhouse warming and this may be happening already in the American Southwest.</a:t>
            </a:r>
            <a:endParaRPr lang="en-US" sz="2000" dirty="0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676400" y="547688"/>
            <a:ext cx="5819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/>
              <a:t>Why Tree-Ring Drought Atlases?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8436" name="Picture 8" descr="&#10;Fig_01.gif                                                     000CEF08&#10;OWC On The Go                  7C262F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2166938"/>
            <a:ext cx="4570412" cy="331946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4953000" y="54864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</a:rPr>
              <a:t>Figure courtesy of IPCC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124325" y="1492250"/>
            <a:ext cx="440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>
                <a:solidFill>
                  <a:schemeClr val="tx1"/>
                </a:solidFill>
              </a:rPr>
              <a:t>Changes are annual means for the period</a:t>
            </a:r>
          </a:p>
          <a:p>
            <a:pPr algn="ctr" eaLnBrk="0" hangingPunct="0">
              <a:defRPr/>
            </a:pPr>
            <a:r>
              <a:rPr lang="en-US" sz="1800">
                <a:solidFill>
                  <a:schemeClr val="tx1"/>
                </a:solidFill>
              </a:rPr>
              <a:t>2080–2099 relative to 1980–1999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914400" y="5467350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</a:rPr>
              <a:t>Seager et al., 2007</a:t>
            </a:r>
          </a:p>
        </p:txBody>
      </p:sp>
      <p:grpSp>
        <p:nvGrpSpPr>
          <p:cNvPr id="18440" name="Group 1"/>
          <p:cNvGrpSpPr>
            <a:grpSpLocks/>
          </p:cNvGrpSpPr>
          <p:nvPr/>
        </p:nvGrpSpPr>
        <p:grpSpPr bwMode="auto">
          <a:xfrm>
            <a:off x="474663" y="4800600"/>
            <a:ext cx="3097212" cy="1371600"/>
            <a:chOff x="474663" y="4572000"/>
            <a:chExt cx="3097212" cy="1371600"/>
          </a:xfrm>
        </p:grpSpPr>
        <p:pic>
          <p:nvPicPr>
            <p:cNvPr id="18441" name="Picture 11" descr="&#10;Fig_02.gif                                                     00266C49Macintosh HD                   7C263147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63" y="4572000"/>
              <a:ext cx="3097212" cy="137160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141" name="Line 13"/>
            <p:cNvSpPr>
              <a:spLocks noChangeShapeType="1"/>
            </p:cNvSpPr>
            <p:nvPr/>
          </p:nvSpPr>
          <p:spPr bwMode="auto">
            <a:xfrm>
              <a:off x="2133600" y="4953000"/>
              <a:ext cx="11430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42" name="Text Box 14"/>
            <p:cNvSpPr txBox="1">
              <a:spLocks noChangeArrowheads="1"/>
            </p:cNvSpPr>
            <p:nvPr/>
          </p:nvSpPr>
          <p:spPr bwMode="auto">
            <a:xfrm rot="420000">
              <a:off x="2438400" y="4806950"/>
              <a:ext cx="5715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>
                  <a:latin typeface="Helvetica" charset="0"/>
                </a:rPr>
                <a:t>drying</a:t>
              </a:r>
              <a:endParaRPr lang="en-US" sz="10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Drought_CD.tiff                                                000BD450Macintosh HD                   ABA7AB88: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0813" y="2667000"/>
            <a:ext cx="3198812" cy="3198813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0" name="Picture 4" descr="drought_atlas.tiff                                             000BD450Macintosh HD                   ABA7AB8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"/>
          <a:stretch>
            <a:fillRect/>
          </a:stretch>
        </p:blipFill>
        <p:spPr bwMode="auto">
          <a:xfrm>
            <a:off x="608013" y="2667000"/>
            <a:ext cx="4268787" cy="3200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04800" y="609600"/>
            <a:ext cx="8382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latin typeface="Helvetica" charset="0"/>
              </a:rPr>
              <a:t>To this end, the </a:t>
            </a:r>
            <a:r>
              <a:rPr lang="en-US" sz="2400" b="1" i="1" dirty="0">
                <a:latin typeface="Helvetica" charset="0"/>
              </a:rPr>
              <a:t>North American Drought Atlas (NADA)</a:t>
            </a:r>
            <a:r>
              <a:rPr lang="en-US" sz="2400" b="1" dirty="0">
                <a:latin typeface="Helvetica" charset="0"/>
              </a:rPr>
              <a:t> was developed and released to the public in 2004</a:t>
            </a:r>
            <a:endParaRPr lang="en-US" sz="2000" b="1" dirty="0">
              <a:latin typeface="Helvetica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609600" y="1524000"/>
            <a:ext cx="77676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</a:rPr>
              <a:t>E. R. Cook, C. A. Woodhouse, C. M. </a:t>
            </a:r>
            <a:r>
              <a:rPr lang="en-US" sz="1800" dirty="0" err="1">
                <a:solidFill>
                  <a:srgbClr val="000000"/>
                </a:solidFill>
              </a:rPr>
              <a:t>Eakin</a:t>
            </a:r>
            <a:r>
              <a:rPr lang="en-US" sz="1800" dirty="0">
                <a:solidFill>
                  <a:srgbClr val="000000"/>
                </a:solidFill>
              </a:rPr>
              <a:t>, D. M. </a:t>
            </a:r>
            <a:r>
              <a:rPr lang="en-US" sz="1800" dirty="0" err="1">
                <a:solidFill>
                  <a:srgbClr val="000000"/>
                </a:solidFill>
              </a:rPr>
              <a:t>Meko</a:t>
            </a:r>
            <a:r>
              <a:rPr lang="en-US" sz="1800" dirty="0">
                <a:solidFill>
                  <a:srgbClr val="000000"/>
                </a:solidFill>
              </a:rPr>
              <a:t>, D. W. </a:t>
            </a:r>
            <a:r>
              <a:rPr lang="en-US" sz="1800" dirty="0" err="1">
                <a:solidFill>
                  <a:srgbClr val="000000"/>
                </a:solidFill>
              </a:rPr>
              <a:t>Stahle</a:t>
            </a:r>
            <a:r>
              <a:rPr lang="en-US" sz="1800" dirty="0">
                <a:solidFill>
                  <a:srgbClr val="000000"/>
                </a:solidFill>
              </a:rPr>
              <a:t>, 2004. Long-term aridity changes in the western United States.</a:t>
            </a:r>
          </a:p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</a:rPr>
              <a:t>Science</a:t>
            </a:r>
            <a:r>
              <a:rPr lang="en-US" sz="1800" dirty="0">
                <a:solidFill>
                  <a:srgbClr val="000000"/>
                </a:solidFill>
              </a:rPr>
              <a:t> 306, 1015–1018.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3429000" y="23304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685800" y="1447800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b="1">
                <a:solidFill>
                  <a:schemeClr val="tx1"/>
                </a:solidFill>
              </a:rPr>
              <a:t>Documenting and Mapping Large-Scale Megadroughts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1371600" y="547688"/>
            <a:ext cx="6248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/>
              <a:t>What has the NADA been used for?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3556" name="Picture 8" descr="&#10;Fig_04.gif                                                     000CEF08&#10;OWC On The Go                  7C262F94: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12988" r="28346" b="16942"/>
          <a:stretch>
            <a:fillRect/>
          </a:stretch>
        </p:blipFill>
        <p:spPr bwMode="auto">
          <a:xfrm>
            <a:off x="4725988" y="2243138"/>
            <a:ext cx="3656012" cy="31988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5181600" y="54864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</a:rPr>
              <a:t>Adapted from Cook et al., 2004</a:t>
            </a:r>
          </a:p>
        </p:txBody>
      </p:sp>
      <p:grpSp>
        <p:nvGrpSpPr>
          <p:cNvPr id="23558" name="Group 26"/>
          <p:cNvGrpSpPr>
            <a:grpSpLocks/>
          </p:cNvGrpSpPr>
          <p:nvPr/>
        </p:nvGrpSpPr>
        <p:grpSpPr bwMode="auto">
          <a:xfrm>
            <a:off x="701675" y="2243138"/>
            <a:ext cx="3565525" cy="3198812"/>
            <a:chOff x="299" y="2199"/>
            <a:chExt cx="2246" cy="1687"/>
          </a:xfrm>
        </p:grpSpPr>
        <p:sp>
          <p:nvSpPr>
            <p:cNvPr id="49175" name="Rectangle 23"/>
            <p:cNvSpPr>
              <a:spLocks noChangeArrowheads="1"/>
            </p:cNvSpPr>
            <p:nvPr/>
          </p:nvSpPr>
          <p:spPr bwMode="auto">
            <a:xfrm>
              <a:off x="299" y="2199"/>
              <a:ext cx="2246" cy="168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3561" name="Picture 19" descr="&#10;1434-1481.tif                                                  0017C3D4&#10;Huon Contents                  C10FC1A7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5" t="21596" r="26447" b="1799"/>
            <a:stretch>
              <a:fillRect/>
            </a:stretch>
          </p:blipFill>
          <p:spPr bwMode="auto">
            <a:xfrm>
              <a:off x="319" y="2208"/>
              <a:ext cx="2213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72" name="Rectangle 20"/>
            <p:cNvSpPr>
              <a:spLocks noChangeAspect="1" noChangeArrowheads="1"/>
            </p:cNvSpPr>
            <p:nvPr/>
          </p:nvSpPr>
          <p:spPr bwMode="auto">
            <a:xfrm>
              <a:off x="482" y="3280"/>
              <a:ext cx="649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chemeClr val="tx1"/>
                  </a:solidFill>
                  <a:latin typeface="Helvetica" charset="0"/>
                </a:rPr>
                <a:t>1434-1481</a:t>
              </a:r>
            </a:p>
          </p:txBody>
        </p:sp>
        <p:sp>
          <p:nvSpPr>
            <p:cNvPr id="49173" name="Rectangle 21"/>
            <p:cNvSpPr>
              <a:spLocks noChangeAspect="1" noChangeArrowheads="1"/>
            </p:cNvSpPr>
            <p:nvPr/>
          </p:nvSpPr>
          <p:spPr bwMode="auto">
            <a:xfrm>
              <a:off x="881" y="2238"/>
              <a:ext cx="1204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b="1">
                  <a:solidFill>
                    <a:schemeClr val="tx1"/>
                  </a:solidFill>
                  <a:latin typeface="Helvetica" charset="0"/>
                </a:rPr>
                <a:t>48 Years Duration</a:t>
              </a:r>
            </a:p>
          </p:txBody>
        </p:sp>
        <p:pic>
          <p:nvPicPr>
            <p:cNvPr id="23564" name="Picture 22" descr="PDSI_Scale.tif                                                 0017C3D4&#10;Huon Contents                  C10FC1A7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2" r="28815" b="67741"/>
            <a:stretch>
              <a:fillRect/>
            </a:stretch>
          </p:blipFill>
          <p:spPr bwMode="auto">
            <a:xfrm>
              <a:off x="909" y="3683"/>
              <a:ext cx="111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80" name="Rectangle 28"/>
          <p:cNvSpPr>
            <a:spLocks noChangeArrowheads="1"/>
          </p:cNvSpPr>
          <p:nvPr/>
        </p:nvSpPr>
        <p:spPr bwMode="auto">
          <a:xfrm>
            <a:off x="4368800" y="1447800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b="1">
                <a:solidFill>
                  <a:schemeClr val="tx1"/>
                </a:solidFill>
              </a:rPr>
              <a:t>Revealing Long-Term Aridity Changes</a:t>
            </a:r>
          </a:p>
          <a:p>
            <a:pPr algn="ctr" eaLnBrk="0" hangingPunct="0">
              <a:defRPr/>
            </a:pPr>
            <a:r>
              <a:rPr lang="en-US" sz="1800" b="1">
                <a:solidFill>
                  <a:schemeClr val="tx1"/>
                </a:solidFill>
              </a:rPr>
              <a:t>in the Western U.S. since AD 800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429000" y="24511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33400" y="1189038"/>
            <a:ext cx="80772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>
                <a:solidFill>
                  <a:schemeClr val="tx1"/>
                </a:solidFill>
              </a:rPr>
              <a:t>Data For Comparing Forest Fire Histories To Past Droughts</a:t>
            </a:r>
          </a:p>
          <a:p>
            <a:pPr algn="ctr" eaLnBrk="0" hangingPunct="0">
              <a:spcBef>
                <a:spcPct val="35000"/>
              </a:spcBef>
              <a:defRPr/>
            </a:pPr>
            <a:r>
              <a:rPr lang="en-US" sz="1800">
                <a:solidFill>
                  <a:srgbClr val="141413"/>
                </a:solidFill>
              </a:rPr>
              <a:t>“Multi-Millennial Fire History Of Giant Forest, Sequoia National Park, California, USA” (Swetnam et al., 2009, </a:t>
            </a:r>
            <a:r>
              <a:rPr lang="en-US" sz="1800" i="1">
                <a:solidFill>
                  <a:srgbClr val="141413"/>
                </a:solidFill>
              </a:rPr>
              <a:t>Fire Ecology</a:t>
            </a:r>
            <a:r>
              <a:rPr lang="en-US" sz="1800">
                <a:solidFill>
                  <a:srgbClr val="141413"/>
                </a:solidFill>
              </a:rPr>
              <a:t>)</a:t>
            </a:r>
            <a:endParaRPr lang="en-US">
              <a:solidFill>
                <a:srgbClr val="141413"/>
              </a:solidFill>
              <a:latin typeface="Helvetica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685800" y="5694363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</a:rPr>
              <a:t>Photo Courtesy of Tom Swetnam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1035050" y="2266950"/>
            <a:ext cx="216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tx1"/>
                </a:solidFill>
              </a:rPr>
              <a:t>Giant Sequoia Fire Scars</a:t>
            </a:r>
          </a:p>
        </p:txBody>
      </p:sp>
      <p:pic>
        <p:nvPicPr>
          <p:cNvPr id="24581" name="Picture 11" descr="Swetnam_Figure.png                                             00266C40Macintosh HD                   7C26314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" b="142"/>
          <a:stretch>
            <a:fillRect/>
          </a:stretch>
        </p:blipFill>
        <p:spPr bwMode="auto">
          <a:xfrm>
            <a:off x="4038600" y="2332038"/>
            <a:ext cx="4567238" cy="36004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12" descr="uofa_sequoia_tree_ring.jpg                                     00266C40Macintosh HD                   7C26314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68575"/>
            <a:ext cx="319881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4935538" y="59436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</a:rPr>
              <a:t>From Swetnam et al., 2009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3400" y="547688"/>
            <a:ext cx="807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/>
              <a:t>What else has the NADA been used for?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429000" y="24511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838200" y="1203325"/>
            <a:ext cx="739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chemeClr val="tx1"/>
                </a:solidFill>
              </a:rPr>
              <a:t>Suggested Links Between Droughts And Cultural Disasters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609600" y="457200"/>
            <a:ext cx="79248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/>
              <a:t>One Last NADA Example</a:t>
            </a:r>
          </a:p>
          <a:p>
            <a:pPr algn="ctr" eaLnBrk="0" hangingPunct="0">
              <a:defRPr/>
            </a:pPr>
            <a:r>
              <a:rPr lang="en-US" sz="1400" b="1" dirty="0"/>
              <a:t> (There are many more that could be shown)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889500" y="1663700"/>
            <a:ext cx="3048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</a:rPr>
              <a:t>“El Año de Hambre”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Famine and Disease Kill 300,000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Times" charset="0"/>
              </a:rPr>
              <a:t>“</a:t>
            </a:r>
            <a:r>
              <a:rPr lang="en-US" altLang="ja-JP" sz="1400">
                <a:solidFill>
                  <a:schemeClr val="tx1"/>
                </a:solidFill>
              </a:rPr>
              <a:t>Most disastrous single event in the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history of colonial maize agriculture</a:t>
            </a:r>
            <a:r>
              <a:rPr lang="en-US" sz="1400">
                <a:solidFill>
                  <a:schemeClr val="tx1"/>
                </a:solidFill>
                <a:latin typeface="Times" charset="0"/>
              </a:rPr>
              <a:t>”</a:t>
            </a:r>
            <a:r>
              <a:rPr lang="en-US" altLang="ja-JP" sz="1400">
                <a:solidFill>
                  <a:schemeClr val="tx1"/>
                </a:solidFill>
              </a:rPr>
              <a:t> (Gibson, 1964)</a:t>
            </a:r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25605" name="Group 27"/>
          <p:cNvGrpSpPr>
            <a:grpSpLocks/>
          </p:cNvGrpSpPr>
          <p:nvPr/>
        </p:nvGrpSpPr>
        <p:grpSpPr bwMode="auto">
          <a:xfrm>
            <a:off x="5029200" y="2924175"/>
            <a:ext cx="2724150" cy="3108325"/>
            <a:chOff x="3168" y="1842"/>
            <a:chExt cx="1716" cy="1958"/>
          </a:xfrm>
        </p:grpSpPr>
        <p:sp>
          <p:nvSpPr>
            <p:cNvPr id="52249" name="Rectangle 25"/>
            <p:cNvSpPr>
              <a:spLocks noChangeArrowheads="1"/>
            </p:cNvSpPr>
            <p:nvPr/>
          </p:nvSpPr>
          <p:spPr bwMode="auto">
            <a:xfrm>
              <a:off x="3168" y="1842"/>
              <a:ext cx="1716" cy="195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5613" name="Picture 2" descr="rcnst1785-178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" t="14426" r="9245" b="13548"/>
            <a:stretch>
              <a:fillRect/>
            </a:stretch>
          </p:blipFill>
          <p:spPr bwMode="auto">
            <a:xfrm>
              <a:off x="3181" y="1854"/>
              <a:ext cx="1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2" descr="rcnst1785-178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" t="87811" r="9245"/>
            <a:stretch>
              <a:fillRect/>
            </a:stretch>
          </p:blipFill>
          <p:spPr bwMode="auto">
            <a:xfrm>
              <a:off x="3182" y="3504"/>
              <a:ext cx="1687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1095375" y="1663700"/>
            <a:ext cx="3048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</a:rPr>
              <a:t>“Great Pueblo Drought”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Overpopulation/Overexploitation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Of Natural Resources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 Social System Collapse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(Douglass, 1929)</a:t>
            </a:r>
          </a:p>
        </p:txBody>
      </p:sp>
      <p:grpSp>
        <p:nvGrpSpPr>
          <p:cNvPr id="25607" name="Group 26"/>
          <p:cNvGrpSpPr>
            <a:grpSpLocks/>
          </p:cNvGrpSpPr>
          <p:nvPr/>
        </p:nvGrpSpPr>
        <p:grpSpPr bwMode="auto">
          <a:xfrm>
            <a:off x="1277938" y="2924175"/>
            <a:ext cx="2724150" cy="3108325"/>
            <a:chOff x="805" y="1842"/>
            <a:chExt cx="1716" cy="1958"/>
          </a:xfrm>
        </p:grpSpPr>
        <p:sp>
          <p:nvSpPr>
            <p:cNvPr id="52248" name="Rectangle 24"/>
            <p:cNvSpPr>
              <a:spLocks noChangeArrowheads="1"/>
            </p:cNvSpPr>
            <p:nvPr/>
          </p:nvSpPr>
          <p:spPr bwMode="auto">
            <a:xfrm>
              <a:off x="805" y="1842"/>
              <a:ext cx="1716" cy="195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5610" name="Picture 2" descr="rcnst1276-129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" t="725" r="499" b="16103"/>
            <a:stretch>
              <a:fillRect/>
            </a:stretch>
          </p:blipFill>
          <p:spPr bwMode="auto">
            <a:xfrm>
              <a:off x="816" y="1861"/>
              <a:ext cx="1687" cy="1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2" descr="rcnst1785-178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" t="87811" r="9245"/>
            <a:stretch>
              <a:fillRect/>
            </a:stretch>
          </p:blipFill>
          <p:spPr bwMode="auto">
            <a:xfrm>
              <a:off x="816" y="3504"/>
              <a:ext cx="1687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52" name="Rectangle 28"/>
          <p:cNvSpPr>
            <a:spLocks noChangeArrowheads="1"/>
          </p:cNvSpPr>
          <p:nvPr/>
        </p:nvSpPr>
        <p:spPr bwMode="auto">
          <a:xfrm>
            <a:off x="3124200" y="6096000"/>
            <a:ext cx="2746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tx1"/>
                </a:solidFill>
              </a:rPr>
              <a:t>Figures courtesy of David Stahle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429000" y="24511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914400" y="338138"/>
            <a:ext cx="7239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/>
              <a:t>Another tree-ring drought atlas now: the </a:t>
            </a:r>
            <a:r>
              <a:rPr lang="en-US" sz="2800" b="1" i="1" dirty="0"/>
              <a:t>Monsoon Asia Drought Atlas (MADA)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609600" y="1314450"/>
            <a:ext cx="776763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Cook, E.R., K.J. </a:t>
            </a:r>
            <a:r>
              <a:rPr lang="en-US" sz="1800" dirty="0" err="1">
                <a:solidFill>
                  <a:schemeClr val="tx1"/>
                </a:solidFill>
              </a:rPr>
              <a:t>Anchukaitis</a:t>
            </a:r>
            <a:r>
              <a:rPr lang="en-US" sz="1800" dirty="0">
                <a:solidFill>
                  <a:schemeClr val="tx1"/>
                </a:solidFill>
              </a:rPr>
              <a:t>, B.M. Buckley, R.D. </a:t>
            </a:r>
            <a:r>
              <a:rPr lang="en-US" sz="1800" dirty="0" err="1">
                <a:solidFill>
                  <a:schemeClr val="tx1"/>
                </a:solidFill>
              </a:rPr>
              <a:t>D’Arrigo</a:t>
            </a:r>
            <a:r>
              <a:rPr lang="en-US" sz="1800" dirty="0">
                <a:solidFill>
                  <a:schemeClr val="tx1"/>
                </a:solidFill>
              </a:rPr>
              <a:t>, G.C. Jacoby, and W.E. Wright. 2010. Asian monsoon failure and </a:t>
            </a:r>
            <a:r>
              <a:rPr lang="en-US" sz="1800" dirty="0" err="1">
                <a:solidFill>
                  <a:schemeClr val="tx1"/>
                </a:solidFill>
              </a:rPr>
              <a:t>megadrought</a:t>
            </a:r>
            <a:r>
              <a:rPr lang="en-US" sz="1800" dirty="0">
                <a:solidFill>
                  <a:schemeClr val="tx1"/>
                </a:solidFill>
              </a:rPr>
              <a:t> during the last millennium. </a:t>
            </a:r>
            <a:r>
              <a:rPr lang="en-US" sz="1800" i="1" dirty="0">
                <a:solidFill>
                  <a:schemeClr val="tx1"/>
                </a:solidFill>
              </a:rPr>
              <a:t>Science</a:t>
            </a:r>
            <a:r>
              <a:rPr lang="en-US" sz="1800" dirty="0">
                <a:solidFill>
                  <a:schemeClr val="tx1"/>
                </a:solidFill>
              </a:rPr>
              <a:t> 328(5977):486-489.</a:t>
            </a:r>
          </a:p>
          <a:p>
            <a:pPr algn="ctr">
              <a:defRPr/>
            </a:pP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26628" name="Group 22"/>
          <p:cNvGrpSpPr>
            <a:grpSpLocks noChangeAspect="1"/>
          </p:cNvGrpSpPr>
          <p:nvPr/>
        </p:nvGrpSpPr>
        <p:grpSpPr bwMode="auto">
          <a:xfrm>
            <a:off x="3735388" y="2668588"/>
            <a:ext cx="4799012" cy="3427412"/>
            <a:chOff x="2144" y="1488"/>
            <a:chExt cx="3184" cy="2159"/>
          </a:xfrm>
        </p:grpSpPr>
        <p:pic>
          <p:nvPicPr>
            <p:cNvPr id="26632" name="Picture 19" descr="Fig_S3_Starting_Year.tiff                                      0011BB3AMacintosh HD                   7C263147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0" r="656" b="43062"/>
            <a:stretch>
              <a:fillRect/>
            </a:stretch>
          </p:blipFill>
          <p:spPr bwMode="auto">
            <a:xfrm>
              <a:off x="2144" y="1488"/>
              <a:ext cx="3184" cy="2159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0" name="Rectangle 20"/>
            <p:cNvSpPr>
              <a:spLocks noChangeAspect="1" noChangeArrowheads="1"/>
            </p:cNvSpPr>
            <p:nvPr/>
          </p:nvSpPr>
          <p:spPr bwMode="auto">
            <a:xfrm>
              <a:off x="2328" y="2928"/>
              <a:ext cx="24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6343" name="Rectangle 23"/>
          <p:cNvSpPr>
            <a:spLocks noChangeArrowheads="1"/>
          </p:cNvSpPr>
          <p:nvPr/>
        </p:nvSpPr>
        <p:spPr bwMode="auto">
          <a:xfrm>
            <a:off x="4743450" y="60960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</a:rPr>
              <a:t>From Cook et al., 2010</a:t>
            </a:r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381000" y="2590800"/>
            <a:ext cx="3124200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chemeClr val="tx1"/>
                </a:solidFill>
              </a:rPr>
              <a:t>As with the </a:t>
            </a:r>
            <a:r>
              <a:rPr lang="en-US" sz="2000" b="1">
                <a:solidFill>
                  <a:schemeClr val="tx1"/>
                </a:solidFill>
              </a:rPr>
              <a:t>NADA</a:t>
            </a:r>
            <a:r>
              <a:rPr lang="en-US" sz="2000">
                <a:solidFill>
                  <a:schemeClr val="tx1"/>
                </a:solidFill>
              </a:rPr>
              <a:t>, a grid of instrumental </a:t>
            </a:r>
            <a:r>
              <a:rPr lang="en-US" sz="2000" b="1">
                <a:solidFill>
                  <a:schemeClr val="tx1"/>
                </a:solidFill>
              </a:rPr>
              <a:t>drought indices</a:t>
            </a:r>
            <a:r>
              <a:rPr lang="en-US" sz="2000">
                <a:solidFill>
                  <a:schemeClr val="tx1"/>
                </a:solidFill>
              </a:rPr>
              <a:t> and a network of annual </a:t>
            </a:r>
            <a:r>
              <a:rPr lang="en-US" sz="2000" b="1" i="1">
                <a:solidFill>
                  <a:schemeClr val="tx1"/>
                </a:solidFill>
              </a:rPr>
              <a:t>tree-ring chronologies</a:t>
            </a:r>
            <a:r>
              <a:rPr lang="en-US" sz="2000">
                <a:solidFill>
                  <a:schemeClr val="tx1"/>
                </a:solidFill>
              </a:rPr>
              <a:t> were used to produce the </a:t>
            </a:r>
            <a:r>
              <a:rPr lang="en-US" sz="2000" b="1" i="1">
                <a:solidFill>
                  <a:schemeClr val="tx1"/>
                </a:solidFill>
              </a:rPr>
              <a:t>MADA</a:t>
            </a:r>
            <a:r>
              <a:rPr lang="en-US" sz="2000">
                <a:solidFill>
                  <a:schemeClr val="tx1"/>
                </a:solidFill>
              </a:rPr>
              <a:t>.</a:t>
            </a:r>
          </a:p>
          <a:p>
            <a:pPr eaLnBrk="0" hangingPunct="0">
              <a:spcBef>
                <a:spcPct val="35000"/>
              </a:spcBef>
              <a:defRPr/>
            </a:pPr>
            <a:r>
              <a:rPr lang="en-US" sz="2000">
                <a:solidFill>
                  <a:schemeClr val="tx1"/>
                </a:solidFill>
              </a:rPr>
              <a:t>An ensemble version of </a:t>
            </a:r>
            <a:r>
              <a:rPr lang="en-US" sz="2000" b="1" i="1">
                <a:solidFill>
                  <a:schemeClr val="tx1"/>
                </a:solidFill>
              </a:rPr>
              <a:t>Point-By-Point Regression</a:t>
            </a:r>
            <a:r>
              <a:rPr lang="en-US" sz="2000">
                <a:solidFill>
                  <a:schemeClr val="tx1"/>
                </a:solidFill>
              </a:rPr>
              <a:t> was used for reconstruction. See Cook et al. (2010) for details.</a:t>
            </a:r>
          </a:p>
        </p:txBody>
      </p:sp>
      <p:sp>
        <p:nvSpPr>
          <p:cNvPr id="56345" name="Rectangle 25"/>
          <p:cNvSpPr>
            <a:spLocks noChangeArrowheads="1"/>
          </p:cNvSpPr>
          <p:nvPr/>
        </p:nvSpPr>
        <p:spPr bwMode="auto">
          <a:xfrm>
            <a:off x="3810000" y="2300288"/>
            <a:ext cx="462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b="1" i="1" dirty="0">
                <a:solidFill>
                  <a:schemeClr val="tx1"/>
                </a:solidFill>
              </a:rPr>
              <a:t>MADA</a:t>
            </a:r>
            <a:r>
              <a:rPr lang="en-US" sz="1800" dirty="0">
                <a:solidFill>
                  <a:schemeClr val="tx1"/>
                </a:solidFill>
              </a:rPr>
              <a:t> Climate Grid and Tree-Ring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077200" cy="50292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sz="1800" dirty="0">
                <a:latin typeface="Helvetica" charset="0"/>
              </a:rPr>
              <a:t>Fixed screening probability in original PPR method eliminated;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sz="1800" dirty="0">
                <a:latin typeface="Helvetica" charset="0"/>
              </a:rPr>
              <a:t>Replaced by weighting each tree-ring chronology by some power of it correlation with each grid point </a:t>
            </a:r>
            <a:r>
              <a:rPr lang="en-US" sz="1800" dirty="0" smtClean="0">
                <a:latin typeface="Helvetica" charset="0"/>
              </a:rPr>
              <a:t>PDSI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sz="1800" dirty="0" smtClean="0">
                <a:latin typeface="Helvetica" charset="0"/>
              </a:rPr>
              <a:t>	      </a:t>
            </a:r>
            <a:r>
              <a:rPr lang="en-US" sz="3600" b="0" i="1" dirty="0" err="1" smtClean="0"/>
              <a:t>wTR</a:t>
            </a:r>
            <a:r>
              <a:rPr lang="en-US" sz="3600" b="0" i="1" dirty="0" smtClean="0"/>
              <a:t>  </a:t>
            </a:r>
            <a:r>
              <a:rPr lang="en-US" sz="3600" b="0" i="1" dirty="0"/>
              <a:t>=  </a:t>
            </a:r>
            <a:r>
              <a:rPr lang="en-US" sz="3600" b="0" i="1" dirty="0" err="1"/>
              <a:t>uTR</a:t>
            </a:r>
            <a:r>
              <a:rPr lang="en-US" sz="3600" b="0" i="1" dirty="0"/>
              <a:t> </a:t>
            </a:r>
            <a:r>
              <a:rPr lang="en-US" sz="4400" b="0" i="1" kern="500" baseline="-15000" dirty="0"/>
              <a:t>*</a:t>
            </a:r>
            <a:r>
              <a:rPr lang="en-US" sz="3600" b="0" i="1" baseline="-25000" dirty="0"/>
              <a:t>  </a:t>
            </a:r>
            <a:r>
              <a:rPr lang="en-US" sz="3600" b="0" i="1" spc="500" dirty="0" err="1" smtClean="0"/>
              <a:t>r</a:t>
            </a:r>
            <a:r>
              <a:rPr lang="en-US" sz="3600" b="0" i="1" spc="500" baseline="30000" dirty="0" err="1" smtClean="0"/>
              <a:t>p</a:t>
            </a:r>
            <a:r>
              <a:rPr lang="en-US" sz="1800" dirty="0" smtClean="0"/>
              <a:t> </a:t>
            </a:r>
            <a:endParaRPr lang="en-US" sz="1800" dirty="0" smtClean="0">
              <a:latin typeface="Helvetica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1800" dirty="0" smtClean="0">
                <a:latin typeface="Helvetica" charset="0"/>
              </a:rPr>
              <a:t>     where </a:t>
            </a:r>
            <a:r>
              <a:rPr lang="en-US" sz="1800" b="1" i="1" dirty="0" err="1"/>
              <a:t>wTR</a:t>
            </a:r>
            <a:r>
              <a:rPr lang="en-US" sz="1800" dirty="0">
                <a:latin typeface="Helvetica" charset="0"/>
              </a:rPr>
              <a:t> is the weighted tree-ring series, </a:t>
            </a:r>
            <a:r>
              <a:rPr lang="en-US" sz="1800" b="1" i="1" dirty="0" err="1"/>
              <a:t>uTR</a:t>
            </a:r>
            <a:r>
              <a:rPr lang="en-US" sz="1800" dirty="0">
                <a:latin typeface="Helvetica" charset="0"/>
              </a:rPr>
              <a:t> is the original unweighted tree-ring series in standard normal deviate form, </a:t>
            </a:r>
            <a:r>
              <a:rPr lang="en-US" sz="2000" b="1" i="1" dirty="0"/>
              <a:t>r</a:t>
            </a:r>
            <a:r>
              <a:rPr lang="en-US" sz="1800" dirty="0">
                <a:latin typeface="Helvetica" charset="0"/>
              </a:rPr>
              <a:t> is the correlation between the tree-ring series and Dai-PDSI over the 1951-1989 calibration period, and </a:t>
            </a:r>
            <a:r>
              <a:rPr lang="en-US" sz="2000" b="1" i="1" dirty="0"/>
              <a:t>p</a:t>
            </a:r>
            <a:r>
              <a:rPr lang="en-US" sz="1800" dirty="0">
                <a:latin typeface="Helvetica" charset="0"/>
              </a:rPr>
              <a:t> is some power ≥0. Preserves rank order importance.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sz="1800" dirty="0">
                <a:latin typeface="Helvetica" charset="0"/>
              </a:rPr>
              <a:t>Doing so perturbs the covariance matrix of the predictors that are subjected to PCA prior to use of tree-ring PCs in regression;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sz="1800" dirty="0">
                <a:latin typeface="Helvetica" charset="0"/>
              </a:rPr>
              <a:t>This was done </a:t>
            </a:r>
            <a:r>
              <a:rPr lang="en-US" sz="1800" dirty="0" smtClean="0">
                <a:latin typeface="Helvetica" charset="0"/>
              </a:rPr>
              <a:t>for, say, eight </a:t>
            </a:r>
            <a:r>
              <a:rPr lang="en-US" sz="1800" dirty="0">
                <a:latin typeface="Helvetica" charset="0"/>
              </a:rPr>
              <a:t>values of </a:t>
            </a:r>
            <a:r>
              <a:rPr lang="en-US" sz="2000" b="1" i="1" dirty="0"/>
              <a:t>p</a:t>
            </a:r>
            <a:r>
              <a:rPr lang="en-US" sz="1800" dirty="0">
                <a:latin typeface="Helvetica" charset="0"/>
              </a:rPr>
              <a:t>:  0, </a:t>
            </a:r>
            <a:r>
              <a:rPr lang="en-US" sz="1800" dirty="0" smtClean="0">
                <a:latin typeface="Helvetica" charset="0"/>
              </a:rPr>
              <a:t>0.1, 0.25, 0.5</a:t>
            </a:r>
            <a:r>
              <a:rPr lang="en-US" sz="1800" dirty="0">
                <a:latin typeface="Helvetica" charset="0"/>
              </a:rPr>
              <a:t>, 0.67, 1.0, 1.5, and 2.0 to produce an initial ensemble of </a:t>
            </a:r>
            <a:r>
              <a:rPr lang="en-US" sz="1800" dirty="0" smtClean="0">
                <a:latin typeface="Helvetica" charset="0"/>
              </a:rPr>
              <a:t>eight (8) </a:t>
            </a:r>
            <a:r>
              <a:rPr lang="en-US" sz="1800" dirty="0">
                <a:latin typeface="Helvetica" charset="0"/>
              </a:rPr>
              <a:t>members.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title"/>
          </p:nvPr>
        </p:nvSpPr>
        <p:spPr>
          <a:xfrm>
            <a:off x="703263" y="304800"/>
            <a:ext cx="7772400" cy="1143000"/>
          </a:xfrm>
          <a:noFill/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Helvetica" charset="0"/>
              </a:rPr>
              <a:t>Ensemble Point-by-Point Regression (EPPR)</a:t>
            </a:r>
            <a:endParaRPr lang="en-US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8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22223" r="12527" b="18888"/>
          <a:stretch/>
        </p:blipFill>
        <p:spPr>
          <a:xfrm>
            <a:off x="76200" y="1066800"/>
            <a:ext cx="5598544" cy="5029200"/>
          </a:xfrm>
          <a:prstGeom prst="rect">
            <a:avLst/>
          </a:prstGeom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791200" y="1793875"/>
            <a:ext cx="29718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sz="1800" b="1">
                <a:solidFill>
                  <a:schemeClr val="tx1"/>
                </a:solidFill>
                <a:latin typeface="Helvetica" charset="0"/>
              </a:rPr>
              <a:t>90% hard rejection used by Cook et al. (1999) found to be a “near-global optimum”  has been eliminated now.</a:t>
            </a:r>
          </a:p>
          <a:p>
            <a:pPr algn="just" eaLnBrk="0" hangingPunct="0"/>
            <a:endParaRPr lang="en-US" sz="1800" b="1">
              <a:solidFill>
                <a:schemeClr val="tx1"/>
              </a:solidFill>
              <a:latin typeface="Helvetica" charset="0"/>
            </a:endParaRPr>
          </a:p>
          <a:p>
            <a:pPr algn="just" eaLnBrk="0" hangingPunct="0"/>
            <a:r>
              <a:rPr lang="en-US" sz="1800" b="1">
                <a:solidFill>
                  <a:schemeClr val="tx1"/>
                </a:solidFill>
                <a:latin typeface="Helvetica" charset="0"/>
              </a:rPr>
              <a:t>Power-transformed correlations replace hard rejection with continuous weighting that ranges greatly over the span of powers (p&gt;0) shown.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2438400" y="1654175"/>
            <a:ext cx="1758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chemeClr val="tx1"/>
                </a:solidFill>
                <a:latin typeface="Helvetica" charset="0"/>
              </a:rPr>
              <a:t>p=0 (no weighting)</a:t>
            </a:r>
          </a:p>
        </p:txBody>
      </p:sp>
    </p:spTree>
    <p:extLst>
      <p:ext uri="{BB962C8B-B14F-4D97-AF65-F5344CB8AC3E}">
        <p14:creationId xmlns:p14="http://schemas.microsoft.com/office/powerpoint/2010/main" val="7075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3429000" y="23304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457200" y="1206500"/>
            <a:ext cx="81534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b="1">
                <a:solidFill>
                  <a:schemeClr val="tx1"/>
                </a:solidFill>
              </a:rPr>
              <a:t>Mapping ‘Historical’ Monsoon Failures in Full Spatial Detail</a:t>
            </a:r>
          </a:p>
          <a:p>
            <a:pPr algn="ctr" eaLnBrk="0" hangingPunct="0">
              <a:spcBef>
                <a:spcPct val="35000"/>
              </a:spcBef>
              <a:defRPr/>
            </a:pPr>
            <a:r>
              <a:rPr lang="en-US" sz="1800">
                <a:solidFill>
                  <a:schemeClr val="tx1"/>
                </a:solidFill>
              </a:rPr>
              <a:t>“Asian Monsoon Failure and Megadrought During the Last Millennium”</a:t>
            </a:r>
          </a:p>
          <a:p>
            <a:pPr algn="ctr" eaLnBrk="0" hangingPunct="0">
              <a:defRPr/>
            </a:pPr>
            <a:r>
              <a:rPr lang="en-US" sz="1800">
                <a:solidFill>
                  <a:schemeClr val="tx1"/>
                </a:solidFill>
              </a:rPr>
              <a:t>(Cook et al., 2010, </a:t>
            </a:r>
            <a:r>
              <a:rPr lang="en-US" sz="1800" i="1">
                <a:solidFill>
                  <a:schemeClr val="tx1"/>
                </a:solidFill>
              </a:rPr>
              <a:t>Science</a:t>
            </a:r>
            <a:r>
              <a:rPr lang="en-US" sz="1800">
                <a:solidFill>
                  <a:schemeClr val="tx1"/>
                </a:solidFill>
              </a:rPr>
              <a:t>)</a:t>
            </a:r>
            <a:endParaRPr lang="en-US" sz="1800" b="1" u="sng">
              <a:solidFill>
                <a:schemeClr val="tx1"/>
              </a:solidFill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1371600" y="547688"/>
            <a:ext cx="6248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/>
              <a:t>What has the MADA been used for?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3152775" y="6011863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</a:rPr>
              <a:t>From Cook et al., 2010</a:t>
            </a:r>
          </a:p>
        </p:txBody>
      </p:sp>
      <p:pic>
        <p:nvPicPr>
          <p:cNvPr id="27653" name="Picture 16" descr="&#10;Fig_2.tiff                                                     0048C0A6&#10;Huon Contents                  C10FC1A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362200"/>
            <a:ext cx="4140200" cy="364966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43"/>
          <p:cNvGrpSpPr>
            <a:grpSpLocks noChangeAspect="1"/>
          </p:cNvGrpSpPr>
          <p:nvPr/>
        </p:nvGrpSpPr>
        <p:grpSpPr bwMode="auto">
          <a:xfrm>
            <a:off x="1600200" y="3887788"/>
            <a:ext cx="5942013" cy="1978025"/>
            <a:chOff x="290" y="1632"/>
            <a:chExt cx="5182" cy="1726"/>
          </a:xfrm>
        </p:grpSpPr>
        <p:pic>
          <p:nvPicPr>
            <p:cNvPr id="28693" name="Picture 44" descr="abc_fig3.jpg                                                   001DD27DMacintosh HD                   7C26867F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" y="1632"/>
              <a:ext cx="5182" cy="1726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461" name="AutoShape 45"/>
            <p:cNvSpPr>
              <a:spLocks noChangeAspect="1" noChangeArrowheads="1"/>
            </p:cNvSpPr>
            <p:nvPr/>
          </p:nvSpPr>
          <p:spPr bwMode="auto">
            <a:xfrm>
              <a:off x="1009" y="2160"/>
              <a:ext cx="479" cy="6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62" name="AutoShape 46"/>
            <p:cNvSpPr>
              <a:spLocks noChangeAspect="1" noChangeArrowheads="1"/>
            </p:cNvSpPr>
            <p:nvPr/>
          </p:nvSpPr>
          <p:spPr bwMode="auto">
            <a:xfrm>
              <a:off x="2688" y="2160"/>
              <a:ext cx="480" cy="6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63" name="AutoShape 47"/>
            <p:cNvSpPr>
              <a:spLocks noChangeAspect="1" noChangeArrowheads="1"/>
            </p:cNvSpPr>
            <p:nvPr/>
          </p:nvSpPr>
          <p:spPr bwMode="auto">
            <a:xfrm>
              <a:off x="4369" y="2160"/>
              <a:ext cx="479" cy="6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3429000" y="246221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04800" y="1143000"/>
            <a:ext cx="853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>
                <a:solidFill>
                  <a:srgbClr val="000000"/>
                </a:solidFill>
              </a:rPr>
              <a:t>“The Influence of Volcanic Eruptions on the Climate of the Asian Monsoon Region”</a:t>
            </a:r>
            <a:r>
              <a:rPr lang="en-US" sz="1800" b="1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(Anchukaitis et al., 2010, </a:t>
            </a:r>
            <a:r>
              <a:rPr lang="en-US" sz="1800" i="1">
                <a:solidFill>
                  <a:srgbClr val="000000"/>
                </a:solidFill>
              </a:rPr>
              <a:t>Geophy. Res. Lett.</a:t>
            </a:r>
            <a:r>
              <a:rPr lang="en-US" sz="1800">
                <a:solidFill>
                  <a:srgbClr val="000000"/>
                </a:solidFill>
              </a:rPr>
              <a:t>)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547688" y="547688"/>
            <a:ext cx="807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/>
              <a:t>Using MADA for data/model comparisons</a:t>
            </a:r>
            <a:endParaRPr lang="en-US" sz="2400" b="1">
              <a:solidFill>
                <a:schemeClr val="tx1"/>
              </a:solidFill>
            </a:endParaRPr>
          </a:p>
        </p:txBody>
      </p:sp>
      <p:grpSp>
        <p:nvGrpSpPr>
          <p:cNvPr id="28677" name="Group 34"/>
          <p:cNvGrpSpPr>
            <a:grpSpLocks noChangeAspect="1"/>
          </p:cNvGrpSpPr>
          <p:nvPr/>
        </p:nvGrpSpPr>
        <p:grpSpPr bwMode="auto">
          <a:xfrm>
            <a:off x="1600200" y="1905000"/>
            <a:ext cx="5942013" cy="1979613"/>
            <a:chOff x="290" y="720"/>
            <a:chExt cx="5182" cy="1727"/>
          </a:xfrm>
        </p:grpSpPr>
        <p:pic>
          <p:nvPicPr>
            <p:cNvPr id="28689" name="Picture 35" descr="abc_fig2.jpg                                                   001DD27DMacintosh HD                   7C26867F: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" y="720"/>
              <a:ext cx="5182" cy="172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452" name="AutoShape 36"/>
            <p:cNvSpPr>
              <a:spLocks noChangeAspect="1" noChangeArrowheads="1"/>
            </p:cNvSpPr>
            <p:nvPr/>
          </p:nvSpPr>
          <p:spPr bwMode="auto">
            <a:xfrm>
              <a:off x="1009" y="1248"/>
              <a:ext cx="479" cy="62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70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53" name="AutoShape 37"/>
            <p:cNvSpPr>
              <a:spLocks noChangeAspect="1" noChangeArrowheads="1"/>
            </p:cNvSpPr>
            <p:nvPr/>
          </p:nvSpPr>
          <p:spPr bwMode="auto">
            <a:xfrm>
              <a:off x="2688" y="1248"/>
              <a:ext cx="480" cy="62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70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54" name="AutoShape 38"/>
            <p:cNvSpPr>
              <a:spLocks noChangeAspect="1" noChangeArrowheads="1"/>
            </p:cNvSpPr>
            <p:nvPr/>
          </p:nvSpPr>
          <p:spPr bwMode="auto">
            <a:xfrm>
              <a:off x="4369" y="1248"/>
              <a:ext cx="479" cy="62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70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0455" name="Text Box 39"/>
          <p:cNvSpPr txBox="1">
            <a:spLocks noChangeAspect="1" noChangeArrowheads="1"/>
          </p:cNvSpPr>
          <p:nvPr/>
        </p:nvSpPr>
        <p:spPr bwMode="auto">
          <a:xfrm>
            <a:off x="2370138" y="2644775"/>
            <a:ext cx="60166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0700F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pple Chancery" charset="0"/>
              </a:rPr>
              <a:t>Wet</a:t>
            </a:r>
          </a:p>
        </p:txBody>
      </p:sp>
      <p:sp>
        <p:nvSpPr>
          <p:cNvPr id="60456" name="Text Box 40"/>
          <p:cNvSpPr txBox="1">
            <a:spLocks noChangeAspect="1" noChangeArrowheads="1"/>
          </p:cNvSpPr>
          <p:nvPr/>
        </p:nvSpPr>
        <p:spPr bwMode="auto">
          <a:xfrm>
            <a:off x="4322763" y="2644775"/>
            <a:ext cx="60166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0700F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pple Chancery" charset="0"/>
              </a:rPr>
              <a:t>Wet</a:t>
            </a:r>
          </a:p>
        </p:txBody>
      </p:sp>
      <p:sp>
        <p:nvSpPr>
          <p:cNvPr id="60457" name="Text Box 41"/>
          <p:cNvSpPr txBox="1">
            <a:spLocks noChangeAspect="1" noChangeArrowheads="1"/>
          </p:cNvSpPr>
          <p:nvPr/>
        </p:nvSpPr>
        <p:spPr bwMode="auto">
          <a:xfrm>
            <a:off x="6248400" y="2644775"/>
            <a:ext cx="6016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0700F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pple Chancery" charset="0"/>
              </a:rPr>
              <a:t>Wet</a:t>
            </a:r>
          </a:p>
        </p:txBody>
      </p:sp>
      <p:sp>
        <p:nvSpPr>
          <p:cNvPr id="60464" name="Text Box 48"/>
          <p:cNvSpPr txBox="1">
            <a:spLocks noChangeAspect="1" noChangeArrowheads="1"/>
          </p:cNvSpPr>
          <p:nvPr/>
        </p:nvSpPr>
        <p:spPr bwMode="auto">
          <a:xfrm>
            <a:off x="2362200" y="4625975"/>
            <a:ext cx="6477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DDDDDD"/>
                  </a:outerShdw>
                </a:effectLst>
                <a:latin typeface="Apple Chancery" charset="0"/>
              </a:rPr>
              <a:t>Dry</a:t>
            </a:r>
          </a:p>
        </p:txBody>
      </p:sp>
      <p:sp>
        <p:nvSpPr>
          <p:cNvPr id="60465" name="Rectangle 49"/>
          <p:cNvSpPr>
            <a:spLocks noChangeAspect="1" noChangeArrowheads="1"/>
          </p:cNvSpPr>
          <p:nvPr/>
        </p:nvSpPr>
        <p:spPr bwMode="auto">
          <a:xfrm>
            <a:off x="4291013" y="4625975"/>
            <a:ext cx="6477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DDDDDD"/>
                  </a:outerShdw>
                </a:effectLst>
                <a:latin typeface="Apple Chancery" charset="0"/>
              </a:rPr>
              <a:t>Dry</a:t>
            </a:r>
          </a:p>
        </p:txBody>
      </p:sp>
      <p:sp>
        <p:nvSpPr>
          <p:cNvPr id="60466" name="Rectangle 50"/>
          <p:cNvSpPr>
            <a:spLocks noChangeAspect="1" noChangeArrowheads="1"/>
          </p:cNvSpPr>
          <p:nvPr/>
        </p:nvSpPr>
        <p:spPr bwMode="auto">
          <a:xfrm>
            <a:off x="6210300" y="4625975"/>
            <a:ext cx="6477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DDDDDD"/>
                  </a:outerShdw>
                </a:effectLst>
                <a:latin typeface="Apple Chancery" charset="0"/>
              </a:rPr>
              <a:t>Dry</a:t>
            </a:r>
          </a:p>
        </p:txBody>
      </p:sp>
      <p:sp>
        <p:nvSpPr>
          <p:cNvPr id="60467" name="Text Box 51"/>
          <p:cNvSpPr txBox="1">
            <a:spLocks noChangeAspect="1" noChangeArrowheads="1"/>
          </p:cNvSpPr>
          <p:nvPr/>
        </p:nvSpPr>
        <p:spPr bwMode="auto">
          <a:xfrm>
            <a:off x="1719263" y="3503613"/>
            <a:ext cx="947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0700F0"/>
                </a:solidFill>
                <a:latin typeface="Helvetica" charset="0"/>
              </a:rPr>
              <a:t>MADA</a:t>
            </a:r>
          </a:p>
        </p:txBody>
      </p:sp>
      <p:sp>
        <p:nvSpPr>
          <p:cNvPr id="60468" name="Rectangle 52"/>
          <p:cNvSpPr>
            <a:spLocks noChangeAspect="1" noChangeArrowheads="1"/>
          </p:cNvSpPr>
          <p:nvPr/>
        </p:nvSpPr>
        <p:spPr bwMode="auto">
          <a:xfrm>
            <a:off x="1676400" y="5470525"/>
            <a:ext cx="1101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latin typeface="Helvetica" charset="0"/>
              </a:rPr>
              <a:t>MODEL</a:t>
            </a:r>
          </a:p>
        </p:txBody>
      </p:sp>
      <p:sp>
        <p:nvSpPr>
          <p:cNvPr id="60469" name="Rectangle 53"/>
          <p:cNvSpPr>
            <a:spLocks noChangeArrowheads="1"/>
          </p:cNvSpPr>
          <p:nvPr/>
        </p:nvSpPr>
        <p:spPr bwMode="auto">
          <a:xfrm>
            <a:off x="762000" y="5988050"/>
            <a:ext cx="7586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tx1"/>
                </a:solidFill>
              </a:rPr>
              <a:t>Almost opposite results. Who’s right? I’ll bet on the trees because they were there!</a:t>
            </a:r>
          </a:p>
        </p:txBody>
      </p:sp>
      <p:sp>
        <p:nvSpPr>
          <p:cNvPr id="60470" name="Text Box 54"/>
          <p:cNvSpPr txBox="1">
            <a:spLocks noChangeArrowheads="1"/>
          </p:cNvSpPr>
          <p:nvPr/>
        </p:nvSpPr>
        <p:spPr bwMode="auto">
          <a:xfrm>
            <a:off x="109538" y="2378075"/>
            <a:ext cx="1416050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Superposed</a:t>
            </a: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Epoch</a:t>
            </a: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Analysis:</a:t>
            </a: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MADA vs.</a:t>
            </a: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CSM 1.4</a:t>
            </a:r>
          </a:p>
          <a:p>
            <a:pPr>
              <a:spcBef>
                <a:spcPct val="35000"/>
              </a:spcBef>
              <a:defRPr/>
            </a:pPr>
            <a:r>
              <a:rPr lang="en-US" sz="1800">
                <a:solidFill>
                  <a:schemeClr val="tx1"/>
                </a:solidFill>
              </a:rPr>
              <a:t>Three</a:t>
            </a: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published</a:t>
            </a: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key year</a:t>
            </a: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lists.</a:t>
            </a:r>
          </a:p>
        </p:txBody>
      </p:sp>
      <p:sp>
        <p:nvSpPr>
          <p:cNvPr id="60471" name="Rectangle 55"/>
          <p:cNvSpPr>
            <a:spLocks noChangeArrowheads="1"/>
          </p:cNvSpPr>
          <p:nvPr/>
        </p:nvSpPr>
        <p:spPr bwMode="auto">
          <a:xfrm>
            <a:off x="7640638" y="3521075"/>
            <a:ext cx="11223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From</a:t>
            </a:r>
          </a:p>
          <a:p>
            <a:pPr>
              <a:defRPr/>
            </a:pPr>
            <a:r>
              <a:rPr lang="en-US" sz="1400" dirty="0" err="1">
                <a:solidFill>
                  <a:schemeClr val="tx1"/>
                </a:solidFill>
              </a:rPr>
              <a:t>Anchukaitis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et al., 2010.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429000" y="24511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609600" y="5334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latin typeface="Helvetica"/>
                <a:cs typeface="Helvetica"/>
              </a:rPr>
              <a:t>One Last MADA Example</a:t>
            </a:r>
            <a:endParaRPr lang="en-US" sz="2400" b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533400" y="1206500"/>
            <a:ext cx="80010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b="1">
                <a:solidFill>
                  <a:schemeClr val="tx1"/>
                </a:solidFill>
              </a:rPr>
              <a:t>Megadroughts and ENSO linked to cultural demise in Southeast Asia!</a:t>
            </a:r>
          </a:p>
          <a:p>
            <a:pPr algn="ctr" eaLnBrk="0" hangingPunct="0">
              <a:spcBef>
                <a:spcPct val="35000"/>
              </a:spcBef>
              <a:defRPr/>
            </a:pPr>
            <a:r>
              <a:rPr lang="en-US" sz="1800">
                <a:solidFill>
                  <a:schemeClr val="tx1"/>
                </a:solidFill>
              </a:rPr>
              <a:t>“Climate as a Contributing Factor in the Demise of Angkor, Cambodia”</a:t>
            </a:r>
            <a:r>
              <a:rPr lang="en-US" sz="1800" b="1">
                <a:solidFill>
                  <a:schemeClr val="tx1"/>
                </a:solidFill>
              </a:rPr>
              <a:t> </a:t>
            </a:r>
            <a:r>
              <a:rPr lang="en-US" sz="1800">
                <a:solidFill>
                  <a:schemeClr val="tx1"/>
                </a:solidFill>
              </a:rPr>
              <a:t>(Buckley et al., 2010, </a:t>
            </a:r>
            <a:r>
              <a:rPr lang="en-US" sz="1800" i="1">
                <a:solidFill>
                  <a:schemeClr val="tx1"/>
                </a:solidFill>
              </a:rPr>
              <a:t>Proc. Nat. Acad. Sci.</a:t>
            </a:r>
            <a:r>
              <a:rPr lang="en-US" sz="180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29700" name="Group 23"/>
          <p:cNvGrpSpPr>
            <a:grpSpLocks noChangeAspect="1"/>
          </p:cNvGrpSpPr>
          <p:nvPr/>
        </p:nvGrpSpPr>
        <p:grpSpPr bwMode="auto">
          <a:xfrm>
            <a:off x="1736725" y="2300288"/>
            <a:ext cx="5640388" cy="2284412"/>
            <a:chOff x="720" y="1248"/>
            <a:chExt cx="4261" cy="1726"/>
          </a:xfrm>
        </p:grpSpPr>
        <p:pic>
          <p:nvPicPr>
            <p:cNvPr id="29708" name="Picture 20" descr="Angkor_Droughts.tiff                                           0048C240&#10;Huon Contents                  C10FC1A7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22"/>
            <a:stretch>
              <a:fillRect/>
            </a:stretch>
          </p:blipFill>
          <p:spPr bwMode="auto">
            <a:xfrm>
              <a:off x="720" y="1248"/>
              <a:ext cx="4261" cy="1726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09" name="AutoShape 21"/>
            <p:cNvSpPr>
              <a:spLocks noChangeAspect="1" noChangeArrowheads="1"/>
            </p:cNvSpPr>
            <p:nvPr/>
          </p:nvSpPr>
          <p:spPr bwMode="auto">
            <a:xfrm>
              <a:off x="4032" y="2092"/>
              <a:ext cx="121" cy="115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10" name="AutoShape 22"/>
            <p:cNvSpPr>
              <a:spLocks noChangeAspect="1" noChangeArrowheads="1"/>
            </p:cNvSpPr>
            <p:nvPr/>
          </p:nvSpPr>
          <p:spPr bwMode="auto">
            <a:xfrm>
              <a:off x="1920" y="2092"/>
              <a:ext cx="121" cy="115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9701" name="Group 29"/>
          <p:cNvGrpSpPr>
            <a:grpSpLocks/>
          </p:cNvGrpSpPr>
          <p:nvPr/>
        </p:nvGrpSpPr>
        <p:grpSpPr bwMode="auto">
          <a:xfrm>
            <a:off x="2805113" y="4648200"/>
            <a:ext cx="3505200" cy="1600200"/>
            <a:chOff x="1785" y="2971"/>
            <a:chExt cx="2208" cy="1008"/>
          </a:xfrm>
        </p:grpSpPr>
        <p:grpSp>
          <p:nvGrpSpPr>
            <p:cNvPr id="29704" name="Group 28"/>
            <p:cNvGrpSpPr>
              <a:grpSpLocks/>
            </p:cNvGrpSpPr>
            <p:nvPr/>
          </p:nvGrpSpPr>
          <p:grpSpPr bwMode="auto">
            <a:xfrm>
              <a:off x="1785" y="2971"/>
              <a:ext cx="2208" cy="1008"/>
              <a:chOff x="1785" y="3017"/>
              <a:chExt cx="2208" cy="1008"/>
            </a:xfrm>
          </p:grpSpPr>
          <p:sp>
            <p:nvSpPr>
              <p:cNvPr id="63515" name="Rectangle 27"/>
              <p:cNvSpPr>
                <a:spLocks noChangeArrowheads="1"/>
              </p:cNvSpPr>
              <p:nvPr/>
            </p:nvSpPr>
            <p:spPr bwMode="auto">
              <a:xfrm>
                <a:off x="1785" y="3017"/>
                <a:ext cx="2208" cy="100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29707" name="Picture 25" descr="Buckley.png                                                    00266C40Macintosh HD                   7C263147: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0" t="5852" r="50079" b="42238"/>
              <a:stretch>
                <a:fillRect/>
              </a:stretch>
            </p:blipFill>
            <p:spPr bwMode="auto">
              <a:xfrm>
                <a:off x="1796" y="3024"/>
                <a:ext cx="2188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705" name="Picture 26" descr="Buckley.png                                                    00266C40Macintosh HD                   7C263147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78" t="70737" r="28230" b="12723"/>
            <a:stretch>
              <a:fillRect/>
            </a:stretch>
          </p:blipFill>
          <p:spPr bwMode="auto">
            <a:xfrm>
              <a:off x="2448" y="3840"/>
              <a:ext cx="86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641350" y="4953000"/>
            <a:ext cx="20256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Correlations</a:t>
            </a: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between SE Asia</a:t>
            </a: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</a:rPr>
              <a:t>drought and SSTs</a:t>
            </a: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6397625" y="5197475"/>
            <a:ext cx="12684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tx1"/>
                </a:solidFill>
              </a:rPr>
              <a:t>From Buckley</a:t>
            </a:r>
          </a:p>
          <a:p>
            <a:pPr>
              <a:defRPr/>
            </a:pPr>
            <a:r>
              <a:rPr lang="en-US" sz="1400">
                <a:solidFill>
                  <a:schemeClr val="tx1"/>
                </a:solidFill>
              </a:rPr>
              <a:t>et al.,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429000" y="24511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81000" y="1401763"/>
            <a:ext cx="3810000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chemeClr val="tx1"/>
                </a:solidFill>
              </a:rPr>
              <a:t>Yet, </a:t>
            </a:r>
            <a:r>
              <a:rPr lang="en-US" sz="2000" b="1" i="1">
                <a:solidFill>
                  <a:schemeClr val="tx1"/>
                </a:solidFill>
              </a:rPr>
              <a:t>ominously</a:t>
            </a:r>
            <a:r>
              <a:rPr lang="en-US" sz="2000">
                <a:solidFill>
                  <a:schemeClr val="tx1"/>
                </a:solidFill>
              </a:rPr>
              <a:t> we now know that droughts of unprecedented severity and duration occurred in the American West and elsewhere long before raising atmospheric CO</a:t>
            </a:r>
            <a:r>
              <a:rPr lang="en-US" sz="2000" b="1" baseline="-25000">
                <a:solidFill>
                  <a:schemeClr val="tx1"/>
                </a:solidFill>
              </a:rPr>
              <a:t>2</a:t>
            </a:r>
            <a:r>
              <a:rPr lang="en-US" sz="2000">
                <a:solidFill>
                  <a:schemeClr val="tx1"/>
                </a:solidFill>
              </a:rPr>
              <a:t>. Thus, these past </a:t>
            </a:r>
            <a:r>
              <a:rPr lang="en-US" sz="2000" b="1" i="1">
                <a:solidFill>
                  <a:schemeClr val="tx1"/>
                </a:solidFill>
              </a:rPr>
              <a:t>megadroughts</a:t>
            </a:r>
            <a:r>
              <a:rPr lang="en-US" sz="2000">
                <a:solidFill>
                  <a:schemeClr val="tx1"/>
                </a:solidFill>
              </a:rPr>
              <a:t> must be viewed as “natural” phenomena.</a:t>
            </a:r>
          </a:p>
          <a:p>
            <a:pPr eaLnBrk="0" hangingPunct="0">
              <a:spcBef>
                <a:spcPct val="35000"/>
              </a:spcBef>
              <a:defRPr/>
            </a:pPr>
            <a:r>
              <a:rPr lang="en-US" sz="2000">
                <a:solidFill>
                  <a:schemeClr val="tx1"/>
                </a:solidFill>
              </a:rPr>
              <a:t>Knowing how such “natural” megadroughts occurred in the pre-industrial low-CO</a:t>
            </a:r>
            <a:r>
              <a:rPr lang="en-US" sz="2000" b="1" baseline="-25000">
                <a:solidFill>
                  <a:schemeClr val="tx1"/>
                </a:solidFill>
              </a:rPr>
              <a:t>2</a:t>
            </a:r>
            <a:r>
              <a:rPr lang="en-US" sz="2000">
                <a:solidFill>
                  <a:schemeClr val="tx1"/>
                </a:solidFill>
              </a:rPr>
              <a:t> era is necessary for predicting how likely future megadroughts in the anthropocene will be.</a:t>
            </a:r>
          </a:p>
        </p:txBody>
      </p:sp>
      <p:pic>
        <p:nvPicPr>
          <p:cNvPr id="19459" name="Picture 17" descr="W_NM_rainfall_re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"/>
          <a:stretch>
            <a:fillRect/>
          </a:stretch>
        </p:blipFill>
        <p:spPr bwMode="auto">
          <a:xfrm>
            <a:off x="4343400" y="1905000"/>
            <a:ext cx="43434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5740400" y="5029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</a:rPr>
              <a:t>Megadroughts</a:t>
            </a:r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 rot="21300000" flipH="1" flipV="1">
            <a:off x="5851525" y="4646613"/>
            <a:ext cx="93663" cy="438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 rot="1380000" flipH="1" flipV="1">
            <a:off x="6172200" y="4743450"/>
            <a:ext cx="142875" cy="3286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 rot="1320000" flipV="1">
            <a:off x="7070725" y="4614863"/>
            <a:ext cx="304800" cy="5476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676400" y="547688"/>
            <a:ext cx="5819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/>
              <a:t>Why Tree-Ring Drought Atlases?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429000" y="24511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20688" y="758825"/>
            <a:ext cx="83058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latin typeface="Helvetica"/>
                <a:cs typeface="Helvetica"/>
              </a:rPr>
              <a:t>The Scientific Impact of the NADA and MADA</a:t>
            </a:r>
          </a:p>
          <a:p>
            <a:pPr algn="ctr" eaLnBrk="0" hangingPunct="0">
              <a:defRPr/>
            </a:pPr>
            <a:r>
              <a:rPr lang="en-US" sz="2000" b="1" dirty="0">
                <a:latin typeface="Helvetica"/>
                <a:cs typeface="Helvetica"/>
              </a:rPr>
              <a:t>-- Evidence from Citation Indices --</a:t>
            </a: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533400" y="1931988"/>
            <a:ext cx="8001000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"Long-term aridity changes in the western United States", Science, 2004 - The NADA:  </a:t>
            </a:r>
            <a:r>
              <a:rPr lang="en-US" sz="2000" b="1" dirty="0">
                <a:solidFill>
                  <a:srgbClr val="000000"/>
                </a:solidFill>
              </a:rPr>
              <a:t>Google Scholar: </a:t>
            </a:r>
            <a:r>
              <a:rPr lang="en-US" sz="2000" b="1" dirty="0" smtClean="0">
                <a:solidFill>
                  <a:srgbClr val="000000"/>
                </a:solidFill>
              </a:rPr>
              <a:t>1282, </a:t>
            </a:r>
            <a:r>
              <a:rPr lang="en-US" sz="2000" b="1" dirty="0">
                <a:solidFill>
                  <a:srgbClr val="000000"/>
                </a:solidFill>
              </a:rPr>
              <a:t>Web of Science: </a:t>
            </a:r>
            <a:r>
              <a:rPr lang="en-US" sz="2000" b="1" dirty="0" smtClean="0">
                <a:solidFill>
                  <a:srgbClr val="000000"/>
                </a:solidFill>
              </a:rPr>
              <a:t>793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"Asian monsoon failure and </a:t>
            </a:r>
            <a:r>
              <a:rPr lang="en-US" sz="2000" dirty="0" err="1">
                <a:solidFill>
                  <a:srgbClr val="000000"/>
                </a:solidFill>
              </a:rPr>
              <a:t>megadrought</a:t>
            </a:r>
            <a:r>
              <a:rPr lang="en-US" sz="2000" dirty="0">
                <a:solidFill>
                  <a:srgbClr val="000000"/>
                </a:solidFill>
              </a:rPr>
              <a:t> during the last millennium", Science, 2010 – The MADA</a:t>
            </a:r>
            <a:r>
              <a:rPr lang="en-US" sz="2000" b="1" dirty="0">
                <a:solidFill>
                  <a:srgbClr val="000000"/>
                </a:solidFill>
              </a:rPr>
              <a:t>:  Google Scholar:</a:t>
            </a:r>
            <a:r>
              <a:rPr lang="en-US" sz="2000" b="1">
                <a:solidFill>
                  <a:srgbClr val="000000"/>
                </a:solidFill>
              </a:rPr>
              <a:t> </a:t>
            </a:r>
            <a:r>
              <a:rPr lang="en-US" sz="2000" b="1" smtClean="0">
                <a:solidFill>
                  <a:srgbClr val="000000"/>
                </a:solidFill>
              </a:rPr>
              <a:t>546</a:t>
            </a:r>
            <a:r>
              <a:rPr lang="en-US" sz="2000" dirty="0">
                <a:solidFill>
                  <a:srgbClr val="000000"/>
                </a:solidFill>
              </a:rPr>
              <a:t>, </a:t>
            </a:r>
            <a:r>
              <a:rPr lang="en-US" sz="2000" b="1" dirty="0">
                <a:solidFill>
                  <a:srgbClr val="000000"/>
                </a:solidFill>
              </a:rPr>
              <a:t>Web of Science:</a:t>
            </a:r>
            <a:r>
              <a:rPr lang="en-US" sz="2000" b="1">
                <a:solidFill>
                  <a:srgbClr val="000000"/>
                </a:solidFill>
              </a:rPr>
              <a:t> </a:t>
            </a:r>
            <a:r>
              <a:rPr lang="en-US" sz="2000" b="1" smtClean="0">
                <a:solidFill>
                  <a:srgbClr val="000000"/>
                </a:solidFill>
              </a:rPr>
              <a:t>372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</a:rPr>
              <a:t>These citation indices objectively reveal the considerable scientific impact the NADA and MADA have had in general and help justify the continuing development of tree-ring drought atlases elsewhere in the world. </a:t>
            </a:r>
          </a:p>
          <a:p>
            <a:pPr algn="just"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With this </a:t>
            </a:r>
            <a:r>
              <a:rPr lang="en-US" sz="2000" b="1" i="1" dirty="0">
                <a:solidFill>
                  <a:srgbClr val="000000"/>
                </a:solidFill>
              </a:rPr>
              <a:t>segue</a:t>
            </a:r>
            <a:r>
              <a:rPr lang="en-US" sz="2000" b="1" dirty="0">
                <a:solidFill>
                  <a:srgbClr val="000000"/>
                </a:solidFill>
              </a:rPr>
              <a:t>, here is what has happened more recently.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492125" y="1651000"/>
            <a:ext cx="8153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Cook, E. R., et al. 2015. Old World </a:t>
            </a:r>
            <a:r>
              <a:rPr lang="en-US" sz="2000" dirty="0" err="1">
                <a:solidFill>
                  <a:srgbClr val="000000"/>
                </a:solidFill>
                <a:latin typeface="Helvetica"/>
                <a:cs typeface="Helvetica"/>
              </a:rPr>
              <a:t>Megadroughts</a:t>
            </a:r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 and </a:t>
            </a:r>
            <a:r>
              <a:rPr lang="en-US" sz="2000" dirty="0" err="1">
                <a:solidFill>
                  <a:srgbClr val="000000"/>
                </a:solidFill>
                <a:latin typeface="Helvetica"/>
                <a:cs typeface="Helvetica"/>
              </a:rPr>
              <a:t>Pluvials</a:t>
            </a:r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 during the Common Era. </a:t>
            </a:r>
            <a:r>
              <a:rPr lang="en-US" sz="2000" i="1" dirty="0">
                <a:solidFill>
                  <a:srgbClr val="000000"/>
                </a:solidFill>
                <a:latin typeface="Helvetica"/>
                <a:cs typeface="Helvetica"/>
              </a:rPr>
              <a:t>Science Advances </a:t>
            </a:r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1(10), e1500561,</a:t>
            </a:r>
            <a:b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it-IT" sz="2000" dirty="0">
                <a:solidFill>
                  <a:srgbClr val="000000"/>
                </a:solidFill>
                <a:latin typeface="Helvetica"/>
                <a:cs typeface="Helvetica"/>
              </a:rPr>
              <a:t>doi:10.1126/sciadv.1500561.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533400" y="609600"/>
            <a:ext cx="8001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A 3</a:t>
            </a:r>
            <a:r>
              <a:rPr lang="en-US" sz="2400" b="1" baseline="30000" dirty="0">
                <a:latin typeface="Helvetica"/>
                <a:cs typeface="Helvetica"/>
              </a:rPr>
              <a:t>rd</a:t>
            </a:r>
            <a:r>
              <a:rPr lang="en-US" sz="2400" b="1" dirty="0">
                <a:latin typeface="Helvetica"/>
                <a:cs typeface="Helvetica"/>
              </a:rPr>
              <a:t> NH tree-ring drought atlas has been </a:t>
            </a:r>
            <a:r>
              <a:rPr lang="en-US" sz="2400" b="1" dirty="0" smtClean="0">
                <a:latin typeface="Helvetica"/>
                <a:cs typeface="Helvetica"/>
              </a:rPr>
              <a:t>produced </a:t>
            </a:r>
            <a:r>
              <a:rPr lang="en-US" sz="2400" b="1" dirty="0">
                <a:latin typeface="Helvetica"/>
                <a:cs typeface="Helvetica"/>
              </a:rPr>
              <a:t>now: The “Old World Drought Atlas” (OWDA)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13737" r="2354" b="5920"/>
          <a:stretch>
            <a:fillRect/>
          </a:stretch>
        </p:blipFill>
        <p:spPr bwMode="auto">
          <a:xfrm>
            <a:off x="636588" y="2960688"/>
            <a:ext cx="7858125" cy="2830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1"/>
          <p:cNvSpPr>
            <a:spLocks noChangeArrowheads="1"/>
          </p:cNvSpPr>
          <p:nvPr/>
        </p:nvSpPr>
        <p:spPr bwMode="auto">
          <a:xfrm>
            <a:off x="1792288" y="4572000"/>
            <a:ext cx="895350" cy="81438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812800" y="4800600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*MXDA</a:t>
            </a:r>
          </a:p>
        </p:txBody>
      </p:sp>
      <p:sp>
        <p:nvSpPr>
          <p:cNvPr id="31750" name="TextBox 2"/>
          <p:cNvSpPr txBox="1">
            <a:spLocks noChangeArrowheads="1"/>
          </p:cNvSpPr>
          <p:nvPr/>
        </p:nvSpPr>
        <p:spPr bwMode="auto">
          <a:xfrm>
            <a:off x="695325" y="6062663"/>
            <a:ext cx="7666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*</a:t>
            </a:r>
            <a:r>
              <a:rPr lang="en-US" sz="1600">
                <a:solidFill>
                  <a:schemeClr val="tx1"/>
                </a:solidFill>
              </a:rPr>
              <a:t>The “Mexican Drought Atlas” (</a:t>
            </a:r>
            <a:r>
              <a:rPr lang="en-US" sz="1600" b="1"/>
              <a:t>MXDA</a:t>
            </a:r>
            <a:r>
              <a:rPr lang="en-US" sz="1600">
                <a:solidFill>
                  <a:schemeClr val="tx1"/>
                </a:solidFill>
              </a:rPr>
              <a:t>) is in review at </a:t>
            </a:r>
            <a:r>
              <a:rPr lang="en-US" sz="1600" i="1">
                <a:solidFill>
                  <a:schemeClr val="tx1"/>
                </a:solidFill>
              </a:rPr>
              <a:t>Quaternary Science Reviews</a:t>
            </a:r>
            <a:r>
              <a:rPr lang="en-US" sz="1600">
                <a:solidFill>
                  <a:schemeClr val="tx1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ctrTitle"/>
          </p:nvPr>
        </p:nvSpPr>
        <p:spPr>
          <a:xfrm>
            <a:off x="457200" y="152400"/>
            <a:ext cx="8147050" cy="1600200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40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rPr>
              <a:t>The OWDA Target Field and Tree-Ring Network</a:t>
            </a:r>
          </a:p>
        </p:txBody>
      </p:sp>
      <p:pic>
        <p:nvPicPr>
          <p:cNvPr id="32770" name="Picture 4" descr="OWDA_Tree_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7233" r="12891" b="25838"/>
          <a:stretch>
            <a:fillRect/>
          </a:stretch>
        </p:blipFill>
        <p:spPr bwMode="auto">
          <a:xfrm>
            <a:off x="4641850" y="1600200"/>
            <a:ext cx="43497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6"/>
          <p:cNvSpPr txBox="1">
            <a:spLocks noChangeArrowheads="1"/>
          </p:cNvSpPr>
          <p:nvPr/>
        </p:nvSpPr>
        <p:spPr bwMode="auto">
          <a:xfrm>
            <a:off x="4791075" y="1371600"/>
            <a:ext cx="4048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chemeClr val="tx1"/>
                </a:solidFill>
                <a:latin typeface="Helvetica" charset="0"/>
                <a:cs typeface="Helvetica" charset="0"/>
              </a:rPr>
              <a:t>OWDA Tree-Ring Network:  106 Chronologies</a:t>
            </a:r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201613" y="1371600"/>
            <a:ext cx="4275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chemeClr val="tx1"/>
                </a:solidFill>
                <a:latin typeface="Helvetica" charset="0"/>
                <a:cs typeface="Helvetica" charset="0"/>
              </a:rPr>
              <a:t>OWDA Target: 5414 0.5° JJA scPDSI Grid Points</a:t>
            </a:r>
          </a:p>
        </p:txBody>
      </p:sp>
      <p:grpSp>
        <p:nvGrpSpPr>
          <p:cNvPr id="32773" name="Group 10"/>
          <p:cNvGrpSpPr>
            <a:grpSpLocks/>
          </p:cNvGrpSpPr>
          <p:nvPr/>
        </p:nvGrpSpPr>
        <p:grpSpPr bwMode="auto">
          <a:xfrm>
            <a:off x="127000" y="1689100"/>
            <a:ext cx="4368800" cy="4254500"/>
            <a:chOff x="127000" y="1689100"/>
            <a:chExt cx="4368800" cy="4254500"/>
          </a:xfrm>
        </p:grpSpPr>
        <p:pic>
          <p:nvPicPr>
            <p:cNvPr id="32774" name="Picture 5" descr="OWDA_PM_scPDSI_Map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8" t="16708" r="15263" b="27333"/>
            <a:stretch>
              <a:fillRect/>
            </a:stretch>
          </p:blipFill>
          <p:spPr bwMode="auto">
            <a:xfrm>
              <a:off x="127000" y="1689100"/>
              <a:ext cx="4368800" cy="425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Rectangle 3"/>
            <p:cNvSpPr>
              <a:spLocks noChangeArrowheads="1"/>
            </p:cNvSpPr>
            <p:nvPr/>
          </p:nvSpPr>
          <p:spPr bwMode="auto">
            <a:xfrm>
              <a:off x="457200" y="1905000"/>
              <a:ext cx="1371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0"/>
          <p:cNvSpPr txBox="1">
            <a:spLocks noChangeArrowheads="1"/>
          </p:cNvSpPr>
          <p:nvPr/>
        </p:nvSpPr>
        <p:spPr bwMode="auto">
          <a:xfrm>
            <a:off x="530225" y="1185863"/>
            <a:ext cx="8110538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0000"/>
                </a:solidFill>
              </a:rPr>
              <a:t>“The Great European Famine of 1315, 1316, and 1317”</a:t>
            </a:r>
          </a:p>
          <a:p>
            <a:pPr algn="ctr" eaLnBrk="1" hangingPunct="1"/>
            <a:r>
              <a:rPr lang="en-US" sz="2000">
                <a:solidFill>
                  <a:srgbClr val="000000"/>
                </a:solidFill>
              </a:rPr>
              <a:t>Lucas, H.S. 1930. </a:t>
            </a:r>
            <a:r>
              <a:rPr lang="en-US" sz="2000" i="1">
                <a:solidFill>
                  <a:srgbClr val="000000"/>
                </a:solidFill>
              </a:rPr>
              <a:t>Speculum – A Journal of Medieval Studies</a:t>
            </a:r>
            <a:r>
              <a:rPr lang="en-US" sz="2000">
                <a:solidFill>
                  <a:srgbClr val="000000"/>
                </a:solidFill>
              </a:rPr>
              <a:t>.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sz="2000" i="1">
                <a:solidFill>
                  <a:srgbClr val="000000"/>
                </a:solidFill>
              </a:rPr>
              <a:t>The Great Famine – Northern Europe in the Early Fourteenth Century</a:t>
            </a:r>
            <a:endParaRPr lang="en-US" sz="200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2000">
                <a:solidFill>
                  <a:srgbClr val="000000"/>
                </a:solidFill>
              </a:rPr>
              <a:t>Jordon, W.C. 1996. Princeton University Press.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sz="2000" b="1"/>
              <a:t>Caused by </a:t>
            </a:r>
            <a:r>
              <a:rPr lang="en-US" sz="2000" b="1" u="sng"/>
              <a:t>too much</a:t>
            </a:r>
            <a:r>
              <a:rPr lang="en-US" sz="2000" b="1"/>
              <a:t> spring-summer rain beginning in 1314.</a:t>
            </a:r>
          </a:p>
        </p:txBody>
      </p:sp>
      <p:grpSp>
        <p:nvGrpSpPr>
          <p:cNvPr id="33794" name="Group 1"/>
          <p:cNvGrpSpPr>
            <a:grpSpLocks/>
          </p:cNvGrpSpPr>
          <p:nvPr/>
        </p:nvGrpSpPr>
        <p:grpSpPr bwMode="auto">
          <a:xfrm>
            <a:off x="-26988" y="2895600"/>
            <a:ext cx="9144001" cy="3716338"/>
            <a:chOff x="-13807" y="2509860"/>
            <a:chExt cx="9144000" cy="3716081"/>
          </a:xfrm>
        </p:grpSpPr>
        <p:sp>
          <p:nvSpPr>
            <p:cNvPr id="33796" name="TextBox 12"/>
            <p:cNvSpPr txBox="1">
              <a:spLocks noChangeArrowheads="1"/>
            </p:cNvSpPr>
            <p:nvPr/>
          </p:nvSpPr>
          <p:spPr bwMode="auto">
            <a:xfrm>
              <a:off x="1422860" y="5918164"/>
              <a:ext cx="6037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chemeClr val="tx1"/>
                  </a:solidFill>
                </a:rPr>
                <a:t>PDSI</a:t>
              </a:r>
            </a:p>
          </p:txBody>
        </p:sp>
        <p:sp>
          <p:nvSpPr>
            <p:cNvPr id="33797" name="TextBox 13"/>
            <p:cNvSpPr txBox="1">
              <a:spLocks noChangeArrowheads="1"/>
            </p:cNvSpPr>
            <p:nvPr/>
          </p:nvSpPr>
          <p:spPr bwMode="auto">
            <a:xfrm>
              <a:off x="4275681" y="5918164"/>
              <a:ext cx="6037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chemeClr val="tx1"/>
                  </a:solidFill>
                </a:rPr>
                <a:t>PDSI</a:t>
              </a:r>
            </a:p>
          </p:txBody>
        </p:sp>
        <p:sp>
          <p:nvSpPr>
            <p:cNvPr id="33798" name="TextBox 14"/>
            <p:cNvSpPr txBox="1">
              <a:spLocks noChangeArrowheads="1"/>
            </p:cNvSpPr>
            <p:nvPr/>
          </p:nvSpPr>
          <p:spPr bwMode="auto">
            <a:xfrm>
              <a:off x="7136524" y="5918164"/>
              <a:ext cx="6037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chemeClr val="tx1"/>
                  </a:solidFill>
                </a:rPr>
                <a:t>PDSI</a:t>
              </a:r>
            </a:p>
          </p:txBody>
        </p:sp>
        <p:pic>
          <p:nvPicPr>
            <p:cNvPr id="33799" name="Picture 15" descr="OWDA_JJA_1314-1319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9" b="49106"/>
            <a:stretch>
              <a:fillRect/>
            </a:stretch>
          </p:blipFill>
          <p:spPr bwMode="auto">
            <a:xfrm>
              <a:off x="-13807" y="2509860"/>
              <a:ext cx="9144000" cy="3518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690563" y="312738"/>
            <a:ext cx="771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/>
              <a:t>Historical Climatology Studies in Europe Allow for</a:t>
            </a:r>
          </a:p>
          <a:p>
            <a:pPr algn="ctr" eaLnBrk="1" hangingPunct="1"/>
            <a:r>
              <a:rPr lang="en-US" sz="2400" b="1"/>
              <a:t>Comparisons with of the OWDA – Example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7"/>
          <p:cNvGrpSpPr>
            <a:grpSpLocks/>
          </p:cNvGrpSpPr>
          <p:nvPr/>
        </p:nvGrpSpPr>
        <p:grpSpPr bwMode="auto">
          <a:xfrm>
            <a:off x="304800" y="541338"/>
            <a:ext cx="9144000" cy="5783262"/>
            <a:chOff x="304800" y="540603"/>
            <a:chExt cx="9144000" cy="5783997"/>
          </a:xfrm>
        </p:grpSpPr>
        <p:pic>
          <p:nvPicPr>
            <p:cNvPr id="34818" name="Picture 4" descr="OWDA_JJA_Czech_Drought_Years_Stat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6" t="7121" r="49643"/>
            <a:stretch>
              <a:fillRect/>
            </a:stretch>
          </p:blipFill>
          <p:spPr bwMode="auto">
            <a:xfrm rot="5400000">
              <a:off x="3136392" y="448056"/>
              <a:ext cx="2824885" cy="8467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19" name="TextBox 10"/>
            <p:cNvSpPr txBox="1">
              <a:spLocks noChangeArrowheads="1"/>
            </p:cNvSpPr>
            <p:nvPr/>
          </p:nvSpPr>
          <p:spPr bwMode="auto">
            <a:xfrm>
              <a:off x="1228885" y="1414552"/>
              <a:ext cx="6714148" cy="1477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</a:rPr>
                <a:t>“Droughts in the Czech Lands, 1090–2012 AD”</a:t>
              </a:r>
            </a:p>
            <a:p>
              <a:pPr algn="ctr" eaLnBrk="1" hangingPunct="1">
                <a:spcAft>
                  <a:spcPts val="120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R. Brazdil et al. 2013.</a:t>
              </a:r>
              <a:r>
                <a:rPr lang="en-US" sz="2000" i="1">
                  <a:solidFill>
                    <a:srgbClr val="000000"/>
                  </a:solidFill>
                </a:rPr>
                <a:t> Climate of the Past </a:t>
              </a:r>
              <a:r>
                <a:rPr lang="en-US" sz="2000">
                  <a:solidFill>
                    <a:srgbClr val="000000"/>
                  </a:solidFill>
                </a:rPr>
                <a:t>9:1985-2002.</a:t>
              </a:r>
            </a:p>
            <a:p>
              <a:pPr algn="ctr" eaLnBrk="1" hangingPunct="1"/>
              <a:r>
                <a:rPr lang="en-US" sz="2000">
                  <a:solidFill>
                    <a:schemeClr val="tx1"/>
                  </a:solidFill>
                </a:rPr>
                <a:t>Mean of Eight Noteworthy Czech Lands Droughts:</a:t>
              </a:r>
            </a:p>
            <a:p>
              <a:pPr algn="ctr" eaLnBrk="1" hangingPunct="1"/>
              <a:r>
                <a:rPr lang="en-US" sz="2000">
                  <a:solidFill>
                    <a:srgbClr val="000000"/>
                  </a:solidFill>
                </a:rPr>
                <a:t>1442, 1471, 1473, 1540, 1590, 1616, 1718, 1719</a:t>
              </a:r>
            </a:p>
          </p:txBody>
        </p:sp>
        <p:sp>
          <p:nvSpPr>
            <p:cNvPr id="34820" name="TextBox 2"/>
            <p:cNvSpPr txBox="1">
              <a:spLocks noChangeArrowheads="1"/>
            </p:cNvSpPr>
            <p:nvPr/>
          </p:nvSpPr>
          <p:spPr bwMode="auto">
            <a:xfrm>
              <a:off x="691299" y="540603"/>
              <a:ext cx="771452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 b="1"/>
                <a:t>Historical Climatology Studies in Europe Allow for</a:t>
              </a:r>
            </a:p>
            <a:p>
              <a:pPr algn="ctr" eaLnBrk="1" hangingPunct="1"/>
              <a:r>
                <a:rPr lang="en-US" sz="2400" b="1"/>
                <a:t>Comparisons with of the OWDA – Example 2</a:t>
              </a:r>
            </a:p>
          </p:txBody>
        </p:sp>
        <p:pic>
          <p:nvPicPr>
            <p:cNvPr id="34821" name="Picture 16" descr="OWDA_Brazdil_Drought_Stats3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6" b="93372"/>
            <a:stretch>
              <a:fillRect/>
            </a:stretch>
          </p:blipFill>
          <p:spPr bwMode="auto">
            <a:xfrm>
              <a:off x="304800" y="2829391"/>
              <a:ext cx="9144000" cy="434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TextBox 17"/>
            <p:cNvSpPr txBox="1">
              <a:spLocks noChangeArrowheads="1"/>
            </p:cNvSpPr>
            <p:nvPr/>
          </p:nvSpPr>
          <p:spPr bwMode="auto">
            <a:xfrm>
              <a:off x="1620984" y="6016823"/>
              <a:ext cx="6037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</a:rPr>
                <a:t>PDSI</a:t>
              </a:r>
            </a:p>
          </p:txBody>
        </p:sp>
        <p:sp>
          <p:nvSpPr>
            <p:cNvPr id="34823" name="TextBox 18"/>
            <p:cNvSpPr txBox="1">
              <a:spLocks noChangeArrowheads="1"/>
            </p:cNvSpPr>
            <p:nvPr/>
          </p:nvSpPr>
          <p:spPr bwMode="auto">
            <a:xfrm>
              <a:off x="4272785" y="6016823"/>
              <a:ext cx="6037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</a:rPr>
                <a:t>PDSI</a:t>
              </a:r>
            </a:p>
          </p:txBody>
        </p:sp>
        <p:sp>
          <p:nvSpPr>
            <p:cNvPr id="34824" name="TextBox 19"/>
            <p:cNvSpPr txBox="1">
              <a:spLocks noChangeArrowheads="1"/>
            </p:cNvSpPr>
            <p:nvPr/>
          </p:nvSpPr>
          <p:spPr bwMode="auto">
            <a:xfrm>
              <a:off x="6525352" y="6016823"/>
              <a:ext cx="14436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</a:rPr>
                <a:t>Mean &gt;95% CL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11988" y="4127221"/>
              <a:ext cx="393700" cy="2667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826" name="TextBox 6"/>
            <p:cNvSpPr txBox="1">
              <a:spLocks noChangeArrowheads="1"/>
            </p:cNvSpPr>
            <p:nvPr/>
          </p:nvSpPr>
          <p:spPr bwMode="auto">
            <a:xfrm>
              <a:off x="6400800" y="2971800"/>
              <a:ext cx="162716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&gt;95% (2-tailed)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9"/>
          <p:cNvSpPr txBox="1">
            <a:spLocks noChangeArrowheads="1"/>
          </p:cNvSpPr>
          <p:nvPr/>
        </p:nvSpPr>
        <p:spPr bwMode="auto">
          <a:xfrm>
            <a:off x="352425" y="247650"/>
            <a:ext cx="833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/>
              <a:t>The OWDA also allows us to investigate the recent Mediterranean drying trend – the Levant is drying most. How unusual is it compared to the past 900 years?</a:t>
            </a:r>
          </a:p>
        </p:txBody>
      </p:sp>
      <p:pic>
        <p:nvPicPr>
          <p:cNvPr id="35842" name="Picture 1" descr="Screen Shot 2016-03-11 at 5.2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1447800"/>
            <a:ext cx="60118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3" name="Group 2"/>
          <p:cNvGrpSpPr>
            <a:grpSpLocks/>
          </p:cNvGrpSpPr>
          <p:nvPr/>
        </p:nvGrpSpPr>
        <p:grpSpPr bwMode="auto">
          <a:xfrm>
            <a:off x="6080125" y="3124200"/>
            <a:ext cx="804863" cy="914400"/>
            <a:chOff x="6080125" y="3429000"/>
            <a:chExt cx="804863" cy="914400"/>
          </a:xfrm>
        </p:grpSpPr>
        <p:cxnSp>
          <p:nvCxnSpPr>
            <p:cNvPr id="35847" name="Straight Connector 3"/>
            <p:cNvCxnSpPr>
              <a:cxnSpLocks noChangeShapeType="1"/>
            </p:cNvCxnSpPr>
            <p:nvPr/>
          </p:nvCxnSpPr>
          <p:spPr bwMode="auto">
            <a:xfrm flipH="1">
              <a:off x="6089650" y="3429000"/>
              <a:ext cx="6858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48" name="Straight Connector 5"/>
            <p:cNvCxnSpPr>
              <a:cxnSpLocks noChangeShapeType="1"/>
            </p:cNvCxnSpPr>
            <p:nvPr/>
          </p:nvCxnSpPr>
          <p:spPr bwMode="auto">
            <a:xfrm rot="-120000">
              <a:off x="6781800" y="3429000"/>
              <a:ext cx="76200" cy="914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49" name="Straight Connector 7"/>
            <p:cNvCxnSpPr>
              <a:cxnSpLocks noChangeShapeType="1"/>
            </p:cNvCxnSpPr>
            <p:nvPr/>
          </p:nvCxnSpPr>
          <p:spPr bwMode="auto">
            <a:xfrm>
              <a:off x="6080125" y="3429000"/>
              <a:ext cx="76200" cy="914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0" name="Straight Connector 23"/>
            <p:cNvCxnSpPr>
              <a:cxnSpLocks noChangeShapeType="1"/>
            </p:cNvCxnSpPr>
            <p:nvPr/>
          </p:nvCxnSpPr>
          <p:spPr bwMode="auto">
            <a:xfrm flipH="1">
              <a:off x="6145213" y="4343400"/>
              <a:ext cx="73977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5844" name="TextBox 8"/>
          <p:cNvSpPr txBox="1">
            <a:spLocks noChangeArrowheads="1"/>
          </p:cNvSpPr>
          <p:nvPr/>
        </p:nvSpPr>
        <p:spPr bwMode="auto">
          <a:xfrm>
            <a:off x="5984875" y="2786063"/>
            <a:ext cx="846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Levant</a:t>
            </a:r>
          </a:p>
        </p:txBody>
      </p:sp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173038" y="6019800"/>
            <a:ext cx="8870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From:  Cook, B.I., et al. 2016. Spatiotemporal drought variability in the Mediterranean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over the last 900 years. </a:t>
            </a:r>
            <a:r>
              <a:rPr lang="en-US" sz="1800" i="1">
                <a:solidFill>
                  <a:srgbClr val="000000"/>
                </a:solidFill>
              </a:rPr>
              <a:t>J. Geophys. Res. Atmos.</a:t>
            </a:r>
            <a:r>
              <a:rPr lang="en-US" sz="1800">
                <a:solidFill>
                  <a:srgbClr val="000000"/>
                </a:solidFill>
              </a:rPr>
              <a:t>, </a:t>
            </a:r>
            <a:r>
              <a:rPr lang="pt-BR" sz="1800">
                <a:solidFill>
                  <a:srgbClr val="000000"/>
                </a:solidFill>
              </a:rPr>
              <a:t>121, doi:10.1002/2015JD023929.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5846" name="Rectangle 3"/>
          <p:cNvSpPr>
            <a:spLocks noChangeArrowheads="1"/>
          </p:cNvSpPr>
          <p:nvPr/>
        </p:nvSpPr>
        <p:spPr bwMode="auto">
          <a:xfrm>
            <a:off x="5568950" y="4419600"/>
            <a:ext cx="1792288" cy="135255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9"/>
          <p:cNvSpPr txBox="1">
            <a:spLocks noChangeArrowheads="1"/>
          </p:cNvSpPr>
          <p:nvPr/>
        </p:nvSpPr>
        <p:spPr bwMode="auto">
          <a:xfrm>
            <a:off x="411163" y="514350"/>
            <a:ext cx="833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/>
              <a:t>Here is the average reconstruction back to 900 CE over the Levant. So, how unusual is it compared to the past</a:t>
            </a:r>
          </a:p>
          <a:p>
            <a:pPr algn="ctr" eaLnBrk="1" hangingPunct="1"/>
            <a:r>
              <a:rPr lang="en-US" sz="2400" b="1"/>
              <a:t>900 years? Pretty unusual. Anthropogenically forced?</a:t>
            </a:r>
          </a:p>
        </p:txBody>
      </p:sp>
      <p:pic>
        <p:nvPicPr>
          <p:cNvPr id="36866" name="Picture 2" descr="Screen Shot 2016-03-11 at 5.2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0"/>
          <a:stretch>
            <a:fillRect/>
          </a:stretch>
        </p:blipFill>
        <p:spPr bwMode="auto">
          <a:xfrm>
            <a:off x="381000" y="1954213"/>
            <a:ext cx="82296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622300" y="4924425"/>
            <a:ext cx="7772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2000">
                <a:solidFill>
                  <a:schemeClr val="tx1"/>
                </a:solidFill>
              </a:rPr>
              <a:t>“Estimating uncertainties using a resampling approach, we conclude that</a:t>
            </a:r>
            <a:r>
              <a:rPr lang="is-IS" sz="2000">
                <a:solidFill>
                  <a:schemeClr val="tx1"/>
                </a:solidFill>
              </a:rPr>
              <a:t> </a:t>
            </a:r>
            <a:r>
              <a:rPr lang="en-US" sz="2000">
                <a:solidFill>
                  <a:schemeClr val="tx1"/>
                </a:solidFill>
              </a:rPr>
              <a:t>there is an 89% likelihood that this drought is drier than any comparable period of the last 900 years and a 98% likelihood that it is drier than the last 500 years.” (Cook et al. 2016).</a:t>
            </a:r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8093075" y="1981200"/>
            <a:ext cx="155575" cy="24511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0" y="47625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Individual drought atlases are good, but multiple drought atlases are better because they can be jointly used to</a:t>
            </a:r>
          </a:p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search for coupled modes of climate forcing:</a:t>
            </a:r>
          </a:p>
        </p:txBody>
      </p:sp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609600" y="1949450"/>
            <a:ext cx="7924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en-US" sz="2000">
                <a:solidFill>
                  <a:srgbClr val="000000"/>
                </a:solidFill>
                <a:latin typeface="Helvetica" charset="0"/>
                <a:cs typeface="Helvetica" charset="0"/>
              </a:rPr>
              <a:t>This can be done because, as constructed, the drought atlases are based on </a:t>
            </a:r>
            <a:r>
              <a:rPr lang="en-US" sz="2000" b="1" i="1" u="sng">
                <a:solidFill>
                  <a:srgbClr val="000000"/>
                </a:solidFill>
                <a:latin typeface="Helvetica" charset="0"/>
                <a:cs typeface="Helvetica" charset="0"/>
              </a:rPr>
              <a:t>completely independent data</a:t>
            </a:r>
            <a:r>
              <a:rPr lang="en-US" sz="2000">
                <a:solidFill>
                  <a:srgbClr val="000000"/>
                </a:solidFill>
                <a:latin typeface="Helvetica" charset="0"/>
                <a:cs typeface="Helvetica" charset="0"/>
              </a:rPr>
              <a:t>. Below is an example from the MADA (2010) publication: the MADA and NADA are “connected” by an tropical Pacific El Niño “bridge” in 1876-78 that produced dry conditions in Asia and wet conditions in North America as expected.</a:t>
            </a:r>
            <a:endParaRPr lang="en-US" sz="2000">
              <a:solidFill>
                <a:srgbClr val="000000"/>
              </a:solidFill>
            </a:endParaRPr>
          </a:p>
        </p:txBody>
      </p:sp>
      <p:grpSp>
        <p:nvGrpSpPr>
          <p:cNvPr id="37891" name="Group 2"/>
          <p:cNvGrpSpPr>
            <a:grpSpLocks/>
          </p:cNvGrpSpPr>
          <p:nvPr/>
        </p:nvGrpSpPr>
        <p:grpSpPr bwMode="auto">
          <a:xfrm>
            <a:off x="1524000" y="3657600"/>
            <a:ext cx="5926138" cy="2535238"/>
            <a:chOff x="1866900" y="3352787"/>
            <a:chExt cx="5926951" cy="2535441"/>
          </a:xfrm>
        </p:grpSpPr>
        <p:pic>
          <p:nvPicPr>
            <p:cNvPr id="37892" name="Picture 1" descr="Screen Shot 2016-03-13 at 9.40.25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" b="45000"/>
            <a:stretch>
              <a:fillRect/>
            </a:stretch>
          </p:blipFill>
          <p:spPr bwMode="auto">
            <a:xfrm>
              <a:off x="1866900" y="3352787"/>
              <a:ext cx="5926951" cy="2381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3" name="Picture 5" descr="Screen Shot 2016-03-13 at 9.40.25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715" b="612"/>
            <a:stretch>
              <a:fillRect/>
            </a:stretch>
          </p:blipFill>
          <p:spPr bwMode="auto">
            <a:xfrm>
              <a:off x="1866900" y="5596128"/>
              <a:ext cx="5689155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963" y="1219200"/>
            <a:ext cx="7239000" cy="847725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ENSO and PDSI (1901-1978) Drought Atlas Correlations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8914" name="Group 9"/>
          <p:cNvGrpSpPr>
            <a:grpSpLocks/>
          </p:cNvGrpSpPr>
          <p:nvPr/>
        </p:nvGrpSpPr>
        <p:grpSpPr bwMode="auto">
          <a:xfrm>
            <a:off x="228600" y="1905000"/>
            <a:ext cx="8634413" cy="2057400"/>
            <a:chOff x="325826" y="1905000"/>
            <a:chExt cx="8634610" cy="2057400"/>
          </a:xfrm>
        </p:grpSpPr>
        <p:pic>
          <p:nvPicPr>
            <p:cNvPr id="38919" name="Picture 3" descr="C:\Users\Hun\Desktop\Figs\ENS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98"/>
            <a:stretch>
              <a:fillRect/>
            </a:stretch>
          </p:blipFill>
          <p:spPr bwMode="auto">
            <a:xfrm>
              <a:off x="387936" y="2212101"/>
              <a:ext cx="8572500" cy="175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0" name="TextBox 2"/>
            <p:cNvSpPr txBox="1">
              <a:spLocks noChangeArrowheads="1"/>
            </p:cNvSpPr>
            <p:nvPr/>
          </p:nvSpPr>
          <p:spPr bwMode="auto">
            <a:xfrm>
              <a:off x="987666" y="1905000"/>
              <a:ext cx="1960831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000000"/>
                  </a:solidFill>
                </a:rPr>
                <a:t>Instrumental</a:t>
              </a:r>
            </a:p>
            <a:p>
              <a:pPr algn="ctr" eaLnBrk="1" hangingPunct="1"/>
              <a:r>
                <a:rPr lang="en-US" sz="1400" b="1">
                  <a:solidFill>
                    <a:srgbClr val="000000"/>
                  </a:solidFill>
                </a:rPr>
                <a:t>van der Schrier PDSI</a:t>
              </a:r>
            </a:p>
          </p:txBody>
        </p:sp>
        <p:sp>
          <p:nvSpPr>
            <p:cNvPr id="38921" name="TextBox 4"/>
            <p:cNvSpPr txBox="1">
              <a:spLocks noChangeArrowheads="1"/>
            </p:cNvSpPr>
            <p:nvPr/>
          </p:nvSpPr>
          <p:spPr bwMode="auto">
            <a:xfrm>
              <a:off x="3810000" y="1905000"/>
              <a:ext cx="1640499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000000"/>
                  </a:solidFill>
                </a:rPr>
                <a:t>Instrumental</a:t>
              </a:r>
            </a:p>
            <a:p>
              <a:pPr algn="ctr" eaLnBrk="1" hangingPunct="1"/>
              <a:r>
                <a:rPr lang="en-US" sz="1400" b="1">
                  <a:solidFill>
                    <a:srgbClr val="000000"/>
                  </a:solidFill>
                </a:rPr>
                <a:t>Dai PDSI</a:t>
              </a:r>
            </a:p>
          </p:txBody>
        </p:sp>
        <p:sp>
          <p:nvSpPr>
            <p:cNvPr id="38922" name="TextBox 5"/>
            <p:cNvSpPr txBox="1">
              <a:spLocks noChangeArrowheads="1"/>
            </p:cNvSpPr>
            <p:nvPr/>
          </p:nvSpPr>
          <p:spPr bwMode="auto">
            <a:xfrm>
              <a:off x="6553200" y="1905000"/>
              <a:ext cx="148157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000000"/>
                  </a:solidFill>
                </a:rPr>
                <a:t>Reconstructed</a:t>
              </a:r>
            </a:p>
            <a:p>
              <a:pPr algn="ctr" eaLnBrk="1" hangingPunct="1"/>
              <a:r>
                <a:rPr lang="en-US" sz="1400" b="1">
                  <a:solidFill>
                    <a:srgbClr val="000000"/>
                  </a:solidFill>
                </a:rPr>
                <a:t>Tree-Ring PDSI</a:t>
              </a:r>
            </a:p>
          </p:txBody>
        </p:sp>
        <p:sp>
          <p:nvSpPr>
            <p:cNvPr id="38923" name="TextBox 6"/>
            <p:cNvSpPr txBox="1">
              <a:spLocks noChangeArrowheads="1"/>
            </p:cNvSpPr>
            <p:nvPr/>
          </p:nvSpPr>
          <p:spPr bwMode="auto">
            <a:xfrm rot="-5400000">
              <a:off x="-91440" y="3021424"/>
              <a:ext cx="1142310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chemeClr val="tx1"/>
                  </a:solidFill>
                </a:rPr>
                <a:t>Correlation</a:t>
              </a: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465138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Another example of how multiple drought atlases can be used to identify coupled modes of climate forcing:</a:t>
            </a:r>
          </a:p>
        </p:txBody>
      </p:sp>
      <p:sp>
        <p:nvSpPr>
          <p:cNvPr id="38916" name="TextBox 11"/>
          <p:cNvSpPr txBox="1">
            <a:spLocks noChangeArrowheads="1"/>
          </p:cNvSpPr>
          <p:nvPr/>
        </p:nvSpPr>
        <p:spPr bwMode="auto">
          <a:xfrm>
            <a:off x="2286000" y="3929063"/>
            <a:ext cx="4678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</a:rPr>
              <a:t>Figure courtesy of Hun Baek and Jason Smerdon</a:t>
            </a:r>
          </a:p>
        </p:txBody>
      </p:sp>
      <p:sp>
        <p:nvSpPr>
          <p:cNvPr id="38917" name="TextBox 12"/>
          <p:cNvSpPr txBox="1">
            <a:spLocks noChangeArrowheads="1"/>
          </p:cNvSpPr>
          <p:nvPr/>
        </p:nvSpPr>
        <p:spPr bwMode="auto">
          <a:xfrm>
            <a:off x="762000" y="4465638"/>
            <a:ext cx="757396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2000">
                <a:solidFill>
                  <a:srgbClr val="000000"/>
                </a:solidFill>
              </a:rPr>
              <a:t>The patterns of correlation between ENSO and the instrumental and tree-ring drought atlases are remarkably similar! </a:t>
            </a:r>
          </a:p>
          <a:p>
            <a:pPr algn="just" eaLnBrk="1" hangingPunct="1">
              <a:spcBef>
                <a:spcPts val="1200"/>
              </a:spcBef>
            </a:pPr>
            <a:r>
              <a:rPr lang="en-US" sz="2000">
                <a:solidFill>
                  <a:srgbClr val="000000"/>
                </a:solidFill>
              </a:rPr>
              <a:t>This suggests that a ENSO-forced coupled mode of hydroclimatic variability exists in the independent drought atlases, but the sign of forcing differs by region within and between atlases.</a:t>
            </a:r>
          </a:p>
        </p:txBody>
      </p:sp>
      <p:sp>
        <p:nvSpPr>
          <p:cNvPr id="38918" name="Rectangle 2"/>
          <p:cNvSpPr>
            <a:spLocks noChangeArrowheads="1"/>
          </p:cNvSpPr>
          <p:nvPr/>
        </p:nvSpPr>
        <p:spPr bwMode="auto">
          <a:xfrm>
            <a:off x="6019800" y="34290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704850" y="228600"/>
            <a:ext cx="7696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A more sophisticated “coupled mode” analysis can also be conducted:  NADA vs. OWDA here</a:t>
            </a:r>
          </a:p>
        </p:txBody>
      </p:sp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457200" y="1066800"/>
            <a:ext cx="8077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en-US" sz="2000">
                <a:solidFill>
                  <a:srgbClr val="000000"/>
                </a:solidFill>
              </a:rPr>
              <a:t>Using the Singular Value Decomposition (SVD) method of Bretherton, a search for coupled modes in the NADA and OWDA has revealed an amazing degree of coupling: the leading two modes SVD1 &amp; SVD2 explained 25% &amp; 19% of the joint variance, 44% in total (Anchukaitis and Cook, in prep.). SVD1 results are shown here:</a:t>
            </a:r>
          </a:p>
        </p:txBody>
      </p:sp>
      <p:grpSp>
        <p:nvGrpSpPr>
          <p:cNvPr id="39939" name="Group 13"/>
          <p:cNvGrpSpPr>
            <a:grpSpLocks/>
          </p:cNvGrpSpPr>
          <p:nvPr/>
        </p:nvGrpSpPr>
        <p:grpSpPr bwMode="auto">
          <a:xfrm>
            <a:off x="0" y="2667000"/>
            <a:ext cx="9058275" cy="4114800"/>
            <a:chOff x="0" y="2667000"/>
            <a:chExt cx="9058650" cy="4114800"/>
          </a:xfrm>
        </p:grpSpPr>
        <p:pic>
          <p:nvPicPr>
            <p:cNvPr id="39940" name="Picture 3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89" b="51736"/>
            <a:stretch>
              <a:fillRect/>
            </a:stretch>
          </p:blipFill>
          <p:spPr bwMode="auto">
            <a:xfrm>
              <a:off x="0" y="2667000"/>
              <a:ext cx="4718304" cy="1947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1" name="Picture 7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47221" r="37540" b="7294"/>
            <a:stretch>
              <a:fillRect/>
            </a:stretch>
          </p:blipFill>
          <p:spPr bwMode="auto">
            <a:xfrm>
              <a:off x="121048" y="4678680"/>
              <a:ext cx="4672584" cy="210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2" name="Picture 9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" t="21852" r="5183" b="35426"/>
            <a:stretch>
              <a:fillRect/>
            </a:stretch>
          </p:blipFill>
          <p:spPr bwMode="auto">
            <a:xfrm>
              <a:off x="4693920" y="2685288"/>
              <a:ext cx="4297680" cy="1899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3" name="Picture 11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7" y="4709160"/>
              <a:ext cx="4334243" cy="173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4" name="TextBox 12"/>
            <p:cNvSpPr txBox="1">
              <a:spLocks noChangeArrowheads="1"/>
            </p:cNvSpPr>
            <p:nvPr/>
          </p:nvSpPr>
          <p:spPr bwMode="auto">
            <a:xfrm>
              <a:off x="1998824" y="4572000"/>
              <a:ext cx="10056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b="1">
                  <a:solidFill>
                    <a:schemeClr val="tx1"/>
                  </a:solidFill>
                  <a:latin typeface="Helvetica" charset="0"/>
                  <a:cs typeface="Helvetica" charset="0"/>
                </a:rPr>
                <a:t>SVD1 SCORES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86627" y="2724150"/>
              <a:ext cx="2548043" cy="231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b="1" cap="all" dirty="0">
                  <a:solidFill>
                    <a:schemeClr val="tx1"/>
                  </a:solidFill>
                  <a:latin typeface="Helvetica"/>
                  <a:cs typeface="Helvetica"/>
                </a:rPr>
                <a:t>OWDA and NADA Wavelet Coherence</a:t>
              </a:r>
            </a:p>
          </p:txBody>
        </p:sp>
        <p:sp>
          <p:nvSpPr>
            <p:cNvPr id="39946" name="TextBox 15"/>
            <p:cNvSpPr txBox="1">
              <a:spLocks noChangeArrowheads="1"/>
            </p:cNvSpPr>
            <p:nvPr/>
          </p:nvSpPr>
          <p:spPr bwMode="auto">
            <a:xfrm>
              <a:off x="5257800" y="4645968"/>
              <a:ext cx="31428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b="1">
                  <a:solidFill>
                    <a:schemeClr val="tx1"/>
                  </a:solidFill>
                  <a:latin typeface="Helvetica" charset="0"/>
                  <a:cs typeface="Helvetica" charset="0"/>
                </a:rPr>
                <a:t>EAST ATLANTIC PATTERN MATCH WITH OWDA SVD1</a:t>
              </a:r>
            </a:p>
          </p:txBody>
        </p:sp>
        <p:sp>
          <p:nvSpPr>
            <p:cNvPr id="39947" name="TextBox 16"/>
            <p:cNvSpPr txBox="1">
              <a:spLocks noChangeArrowheads="1"/>
            </p:cNvSpPr>
            <p:nvPr/>
          </p:nvSpPr>
          <p:spPr bwMode="auto">
            <a:xfrm>
              <a:off x="5334000" y="6428601"/>
              <a:ext cx="30267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chemeClr val="tx1"/>
                  </a:solidFill>
                  <a:latin typeface="Helvetica" charset="0"/>
                  <a:cs typeface="Helvetica" charset="0"/>
                </a:rPr>
                <a:t>Figures courtesy of Kevin Anchukaitis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"/>
          <p:cNvSpPr txBox="1">
            <a:spLocks noChangeArrowheads="1"/>
          </p:cNvSpPr>
          <p:nvPr/>
        </p:nvSpPr>
        <p:spPr bwMode="auto">
          <a:xfrm>
            <a:off x="496888" y="457200"/>
            <a:ext cx="8170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How are Tree-Ring Drought Atlases Produced?</a:t>
            </a:r>
          </a:p>
        </p:txBody>
      </p:sp>
      <p:pic>
        <p:nvPicPr>
          <p:cNvPr id="20482" name="Picture 1" descr="ITRDB_Ma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10556" r="12711" b="33519"/>
          <a:stretch>
            <a:fillRect/>
          </a:stretch>
        </p:blipFill>
        <p:spPr bwMode="auto">
          <a:xfrm>
            <a:off x="990600" y="2336800"/>
            <a:ext cx="71247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695325" y="1143000"/>
            <a:ext cx="769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tx1"/>
                </a:solidFill>
              </a:rPr>
              <a:t>From the generous contributions of tree-ring data by the </a:t>
            </a:r>
            <a:r>
              <a:rPr lang="en-US" sz="2000" b="1" i="1">
                <a:solidFill>
                  <a:schemeClr val="tx1"/>
                </a:solidFill>
              </a:rPr>
              <a:t>global tree-ring research community </a:t>
            </a:r>
            <a:r>
              <a:rPr lang="en-US" sz="2000">
                <a:solidFill>
                  <a:schemeClr val="tx1"/>
                </a:solidFill>
              </a:rPr>
              <a:t>and archival support of the</a:t>
            </a:r>
          </a:p>
          <a:p>
            <a:pPr algn="ctr" eaLnBrk="1" hangingPunct="1"/>
            <a:r>
              <a:rPr lang="en-US" sz="2000" b="1" i="1">
                <a:solidFill>
                  <a:schemeClr val="tx1"/>
                </a:solidFill>
              </a:rPr>
              <a:t>NOAA International Tree-Ring Data Bank (ITRDB)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492125" y="1295400"/>
            <a:ext cx="81534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Palmer, J.G. et al. 2015. Drought variability in the eastern Australia and New Zealand summer drought atlas (ANZDA, CE 1500–2012) modulated by the </a:t>
            </a:r>
            <a:r>
              <a:rPr lang="en-US" sz="2000" dirty="0" err="1">
                <a:solidFill>
                  <a:srgbClr val="000000"/>
                </a:solidFill>
              </a:rPr>
              <a:t>Interdecadal</a:t>
            </a:r>
            <a:r>
              <a:rPr lang="en-US" sz="2000" dirty="0">
                <a:solidFill>
                  <a:srgbClr val="000000"/>
                </a:solidFill>
              </a:rPr>
              <a:t> Pacific Oscillation. </a:t>
            </a:r>
            <a:r>
              <a:rPr lang="is-IS" sz="2000" i="1" dirty="0">
                <a:solidFill>
                  <a:srgbClr val="000000"/>
                </a:solidFill>
              </a:rPr>
              <a:t>Environmental Research Letters</a:t>
            </a:r>
            <a:r>
              <a:rPr lang="is-IS" sz="2000" dirty="0">
                <a:solidFill>
                  <a:srgbClr val="000000"/>
                </a:solidFill>
              </a:rPr>
              <a:t> 10, </a:t>
            </a:r>
            <a:r>
              <a:rPr lang="en-US" sz="2000" dirty="0">
                <a:solidFill>
                  <a:srgbClr val="000000"/>
                </a:solidFill>
              </a:rPr>
              <a:t>doi:10.1088/1748-9326/10/12/124002.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52400" y="381000"/>
            <a:ext cx="8839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Now for a recently published </a:t>
            </a:r>
            <a:r>
              <a:rPr lang="en-US" sz="2400" b="1" u="sng" dirty="0">
                <a:latin typeface="Helvetica"/>
                <a:cs typeface="Helvetica"/>
              </a:rPr>
              <a:t>SH</a:t>
            </a:r>
            <a:r>
              <a:rPr lang="en-US" sz="2400" b="1" dirty="0">
                <a:latin typeface="Helvetica"/>
                <a:cs typeface="Helvetica"/>
              </a:rPr>
              <a:t> tree-ring* drought atlas:</a:t>
            </a:r>
          </a:p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Australia-New Zealand Drought Atlas (ANZDA): </a:t>
            </a:r>
          </a:p>
        </p:txBody>
      </p:sp>
      <p:pic>
        <p:nvPicPr>
          <p:cNvPr id="40963" name="Picture 1" descr="Screen Shot 2016-03-12 at 7.23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0"/>
            <a:ext cx="4906963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Oval 2"/>
          <p:cNvSpPr>
            <a:spLocks noChangeArrowheads="1"/>
          </p:cNvSpPr>
          <p:nvPr/>
        </p:nvSpPr>
        <p:spPr bwMode="auto">
          <a:xfrm>
            <a:off x="4462463" y="4051300"/>
            <a:ext cx="2286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TextBox 3"/>
          <p:cNvSpPr txBox="1">
            <a:spLocks noChangeArrowheads="1"/>
          </p:cNvSpPr>
          <p:nvPr/>
        </p:nvSpPr>
        <p:spPr bwMode="auto">
          <a:xfrm>
            <a:off x="4791075" y="3657600"/>
            <a:ext cx="1622425" cy="523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*One annual coral</a:t>
            </a:r>
          </a:p>
          <a:p>
            <a:pPr eaLnBrk="1" hangingPunct="1"/>
            <a:r>
              <a:rPr lang="en-US" sz="1400"/>
              <a:t>record included.</a:t>
            </a:r>
          </a:p>
        </p:txBody>
      </p:sp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228600" y="3594100"/>
            <a:ext cx="1828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600">
                <a:solidFill>
                  <a:srgbClr val="000000"/>
                </a:solidFill>
              </a:rPr>
              <a:t>1375 0.5° DJF scPDSI points reconstructed from 177 tree-ring and </a:t>
            </a:r>
            <a:r>
              <a:rPr lang="en-US" sz="1600" u="sng">
                <a:solidFill>
                  <a:srgbClr val="000000"/>
                </a:solidFill>
              </a:rPr>
              <a:t>one</a:t>
            </a:r>
            <a:r>
              <a:rPr lang="en-US" sz="1600">
                <a:solidFill>
                  <a:srgbClr val="000000"/>
                </a:solidFill>
              </a:rPr>
              <a:t> coral-proxy records using PPR.</a:t>
            </a:r>
          </a:p>
        </p:txBody>
      </p:sp>
      <p:sp>
        <p:nvSpPr>
          <p:cNvPr id="40967" name="TextBox 11"/>
          <p:cNvSpPr txBox="1">
            <a:spLocks noChangeArrowheads="1"/>
          </p:cNvSpPr>
          <p:nvPr/>
        </p:nvSpPr>
        <p:spPr bwMode="auto">
          <a:xfrm>
            <a:off x="3290888" y="6381750"/>
            <a:ext cx="25003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</a:rPr>
              <a:t>From: Palmer et al. 2015.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52400" y="304800"/>
            <a:ext cx="8839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The ANZDA: European arrival in 1788 was greeted by overall fine conditions, followed by severe drought</a:t>
            </a:r>
          </a:p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a few years later (agrees with historical records). </a:t>
            </a:r>
          </a:p>
        </p:txBody>
      </p:sp>
      <p:pic>
        <p:nvPicPr>
          <p:cNvPr id="41986" name="Picture 5" descr="Screen Shot 2016-03-12 at 7.3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0055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3154363" y="6248400"/>
            <a:ext cx="2789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From: Palmer et al. 2015.</a:t>
            </a:r>
          </a:p>
        </p:txBody>
      </p:sp>
      <p:sp>
        <p:nvSpPr>
          <p:cNvPr id="41988" name="Oval 1"/>
          <p:cNvSpPr>
            <a:spLocks noChangeArrowheads="1"/>
          </p:cNvSpPr>
          <p:nvPr/>
        </p:nvSpPr>
        <p:spPr bwMode="auto">
          <a:xfrm>
            <a:off x="2378075" y="2743200"/>
            <a:ext cx="152400" cy="152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TextBox 2"/>
          <p:cNvSpPr txBox="1">
            <a:spLocks noChangeArrowheads="1"/>
          </p:cNvSpPr>
          <p:nvPr/>
        </p:nvSpPr>
        <p:spPr bwMode="auto">
          <a:xfrm>
            <a:off x="2463800" y="2590800"/>
            <a:ext cx="533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b="1"/>
              <a:t>Botany</a:t>
            </a:r>
          </a:p>
          <a:p>
            <a:pPr algn="ctr" eaLnBrk="1" hangingPunct="1"/>
            <a:r>
              <a:rPr lang="en-US" sz="800" b="1"/>
              <a:t>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52400" y="304800"/>
            <a:ext cx="8839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Variability in wet and dry over ANZDA is tightly coupled with the phase of the </a:t>
            </a:r>
            <a:r>
              <a:rPr lang="en-US" sz="2400" b="1" dirty="0" err="1">
                <a:latin typeface="Helvetica"/>
                <a:cs typeface="Helvetica"/>
              </a:rPr>
              <a:t>Interdecadal</a:t>
            </a:r>
            <a:r>
              <a:rPr lang="en-US" sz="2400" b="1" dirty="0">
                <a:latin typeface="Helvetica"/>
                <a:cs typeface="Helvetica"/>
              </a:rPr>
              <a:t> Pacific Oscillation (IPO) as measured by the </a:t>
            </a:r>
            <a:r>
              <a:rPr lang="en-US" sz="2400" b="1" dirty="0" err="1">
                <a:latin typeface="Helvetica"/>
                <a:cs typeface="Helvetica"/>
              </a:rPr>
              <a:t>Tripole</a:t>
            </a:r>
            <a:r>
              <a:rPr lang="en-US" sz="2400" b="1" dirty="0">
                <a:latin typeface="Helvetica"/>
                <a:cs typeface="Helvetica"/>
              </a:rPr>
              <a:t> Index (TPI) (Henley et al. 2015).</a:t>
            </a:r>
          </a:p>
        </p:txBody>
      </p:sp>
      <p:sp>
        <p:nvSpPr>
          <p:cNvPr id="43010" name="TextBox 6"/>
          <p:cNvSpPr txBox="1">
            <a:spLocks noChangeArrowheads="1"/>
          </p:cNvSpPr>
          <p:nvPr/>
        </p:nvSpPr>
        <p:spPr bwMode="auto">
          <a:xfrm>
            <a:off x="3154363" y="6248400"/>
            <a:ext cx="2789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From: Palmer et al. 2015.</a:t>
            </a:r>
          </a:p>
        </p:txBody>
      </p:sp>
      <p:pic>
        <p:nvPicPr>
          <p:cNvPr id="43011" name="Picture 1" descr="Screen Shot 2016-03-12 at 7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056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7186613" y="4672013"/>
            <a:ext cx="1905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From the ANZDA, this is effectively a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</a:rPr>
              <a:t>reconstruction of the DJF Tripole Index</a:t>
            </a:r>
          </a:p>
        </p:txBody>
      </p:sp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136525" y="2378075"/>
            <a:ext cx="1219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1902-1975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</a:rPr>
              <a:t>correlations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</a:rPr>
              <a:t>with DJF TPI</a:t>
            </a:r>
          </a:p>
        </p:txBody>
      </p:sp>
      <p:sp>
        <p:nvSpPr>
          <p:cNvPr id="43014" name="TextBox 4"/>
          <p:cNvSpPr txBox="1">
            <a:spLocks noChangeArrowheads="1"/>
          </p:cNvSpPr>
          <p:nvPr/>
        </p:nvSpPr>
        <p:spPr bwMode="auto">
          <a:xfrm>
            <a:off x="2120900" y="4389438"/>
            <a:ext cx="2427288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  <a:latin typeface="Helvetica" charset="0"/>
                <a:cs typeface="Helvetica" charset="0"/>
              </a:rPr>
              <a:t>D. EOF1 Scores  ~50% of the total variance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9"/>
          <p:cNvSpPr txBox="1">
            <a:spLocks noChangeArrowheads="1"/>
          </p:cNvSpPr>
          <p:nvPr/>
        </p:nvSpPr>
        <p:spPr bwMode="auto">
          <a:xfrm>
            <a:off x="352425" y="314325"/>
            <a:ext cx="833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/>
              <a:t>The ANZDA also allows us to investigate recent drying and wetting patterns over Australia. How unusual are they compared to the past 500 years?</a:t>
            </a:r>
          </a:p>
        </p:txBody>
      </p:sp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533400" y="5638800"/>
            <a:ext cx="8207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tx1"/>
                </a:solidFill>
              </a:rPr>
              <a:t>From:  Cook, B.I., et al. 2016. The paleoclimate context and future trajectory</a:t>
            </a:r>
          </a:p>
          <a:p>
            <a:r>
              <a:rPr lang="en-US" sz="1800">
                <a:solidFill>
                  <a:schemeClr val="tx1"/>
                </a:solidFill>
              </a:rPr>
              <a:t>of extreme hydroclimate events in eastern Australia. </a:t>
            </a:r>
            <a:r>
              <a:rPr lang="en-US" sz="1800" i="1">
                <a:solidFill>
                  <a:schemeClr val="tx1"/>
                </a:solidFill>
              </a:rPr>
              <a:t>J. Geophys. Res. Atmos.</a:t>
            </a:r>
            <a:r>
              <a:rPr lang="en-US" sz="1800">
                <a:solidFill>
                  <a:schemeClr val="tx1"/>
                </a:solidFill>
              </a:rPr>
              <a:t>,</a:t>
            </a:r>
          </a:p>
          <a:p>
            <a:r>
              <a:rPr lang="en-US" sz="1800">
                <a:solidFill>
                  <a:schemeClr val="tx1"/>
                </a:solidFill>
              </a:rPr>
              <a:t>in revision</a:t>
            </a:r>
            <a:r>
              <a:rPr lang="pt-BR" sz="1800">
                <a:solidFill>
                  <a:schemeClr val="tx1"/>
                </a:solidFill>
              </a:rPr>
              <a:t>.</a:t>
            </a:r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44035" name="Group 2"/>
          <p:cNvGrpSpPr>
            <a:grpSpLocks/>
          </p:cNvGrpSpPr>
          <p:nvPr/>
        </p:nvGrpSpPr>
        <p:grpSpPr bwMode="auto">
          <a:xfrm>
            <a:off x="1138238" y="1793875"/>
            <a:ext cx="6858000" cy="3365500"/>
            <a:chOff x="1138382" y="1727200"/>
            <a:chExt cx="6858000" cy="3365500"/>
          </a:xfrm>
        </p:grpSpPr>
        <p:pic>
          <p:nvPicPr>
            <p:cNvPr id="44041" name="Picture 1" descr="fig01_varimax_loadin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7" r="17886"/>
            <a:stretch>
              <a:fillRect/>
            </a:stretch>
          </p:blipFill>
          <p:spPr bwMode="auto">
            <a:xfrm rot="-5400000">
              <a:off x="2884632" y="-19050"/>
              <a:ext cx="33655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2" name="Rectangle 3"/>
            <p:cNvSpPr>
              <a:spLocks noChangeArrowheads="1"/>
            </p:cNvSpPr>
            <p:nvPr/>
          </p:nvSpPr>
          <p:spPr bwMode="auto">
            <a:xfrm>
              <a:off x="1316736" y="3822192"/>
              <a:ext cx="1399032" cy="110642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3" name="Rectangle 3"/>
            <p:cNvSpPr>
              <a:spLocks noChangeArrowheads="1"/>
            </p:cNvSpPr>
            <p:nvPr/>
          </p:nvSpPr>
          <p:spPr bwMode="auto">
            <a:xfrm>
              <a:off x="3505200" y="2865120"/>
              <a:ext cx="609600" cy="95097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Rectangle 3"/>
            <p:cNvSpPr>
              <a:spLocks noChangeArrowheads="1"/>
            </p:cNvSpPr>
            <p:nvPr/>
          </p:nvSpPr>
          <p:spPr bwMode="auto">
            <a:xfrm>
              <a:off x="6281928" y="2859024"/>
              <a:ext cx="777240" cy="9601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1782763" y="414496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/>
              <a:t>A</a:t>
            </a: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621088" y="3187700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B</a:t>
            </a:r>
          </a:p>
        </p:txBody>
      </p:sp>
      <p:sp>
        <p:nvSpPr>
          <p:cNvPr id="44038" name="Rectangle 17"/>
          <p:cNvSpPr>
            <a:spLocks noChangeArrowheads="1"/>
          </p:cNvSpPr>
          <p:nvPr/>
        </p:nvSpPr>
        <p:spPr bwMode="auto">
          <a:xfrm>
            <a:off x="6456363" y="3190875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C</a:t>
            </a:r>
          </a:p>
        </p:txBody>
      </p:sp>
      <p:sp>
        <p:nvSpPr>
          <p:cNvPr id="44039" name="TextBox 5"/>
          <p:cNvSpPr txBox="1">
            <a:spLocks noChangeArrowheads="1"/>
          </p:cNvSpPr>
          <p:nvPr/>
        </p:nvSpPr>
        <p:spPr bwMode="auto">
          <a:xfrm>
            <a:off x="-92075" y="517207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A. Southeastern Australia   B. Western Queensland   C. Coastal Queensland</a:t>
            </a:r>
          </a:p>
        </p:txBody>
      </p:sp>
      <p:sp>
        <p:nvSpPr>
          <p:cNvPr id="44040" name="TextBox 6"/>
          <p:cNvSpPr txBox="1">
            <a:spLocks noChangeArrowheads="1"/>
          </p:cNvSpPr>
          <p:nvPr/>
        </p:nvSpPr>
        <p:spPr bwMode="auto">
          <a:xfrm rot="-5400000">
            <a:off x="7773194" y="3305969"/>
            <a:ext cx="731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Loading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34815"/>
          <p:cNvGrpSpPr>
            <a:grpSpLocks/>
          </p:cNvGrpSpPr>
          <p:nvPr/>
        </p:nvGrpSpPr>
        <p:grpSpPr bwMode="auto">
          <a:xfrm>
            <a:off x="352425" y="247650"/>
            <a:ext cx="8677275" cy="6305550"/>
            <a:chOff x="352425" y="247650"/>
            <a:chExt cx="8676766" cy="6305550"/>
          </a:xfrm>
        </p:grpSpPr>
        <p:sp>
          <p:nvSpPr>
            <p:cNvPr id="45059" name="Text Box 9"/>
            <p:cNvSpPr txBox="1">
              <a:spLocks noChangeArrowheads="1"/>
            </p:cNvSpPr>
            <p:nvPr/>
          </p:nvSpPr>
          <p:spPr bwMode="auto">
            <a:xfrm>
              <a:off x="352425" y="247650"/>
              <a:ext cx="83343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/>
                <a:t>The ANZDA: Consider the very wet 2011 year. How unusual?</a:t>
              </a:r>
            </a:p>
          </p:txBody>
        </p:sp>
        <p:grpSp>
          <p:nvGrpSpPr>
            <p:cNvPr id="45060" name="Group 25"/>
            <p:cNvGrpSpPr>
              <a:grpSpLocks/>
            </p:cNvGrpSpPr>
            <p:nvPr/>
          </p:nvGrpSpPr>
          <p:grpSpPr bwMode="auto">
            <a:xfrm>
              <a:off x="1828800" y="774700"/>
              <a:ext cx="5299364" cy="5778500"/>
              <a:chOff x="1828800" y="774700"/>
              <a:chExt cx="5299364" cy="5778500"/>
            </a:xfrm>
          </p:grpSpPr>
          <p:grpSp>
            <p:nvGrpSpPr>
              <p:cNvPr id="45062" name="Group 11"/>
              <p:cNvGrpSpPr>
                <a:grpSpLocks/>
              </p:cNvGrpSpPr>
              <p:nvPr/>
            </p:nvGrpSpPr>
            <p:grpSpPr bwMode="auto">
              <a:xfrm>
                <a:off x="1828800" y="774700"/>
                <a:ext cx="5299364" cy="5778500"/>
                <a:chOff x="1828800" y="774700"/>
                <a:chExt cx="5299364" cy="5778500"/>
              </a:xfrm>
            </p:grpSpPr>
            <p:pic>
              <p:nvPicPr>
                <p:cNvPr id="45069" name="Picture 6" descr="fig06_pdsi_time_lin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7962" b="7408"/>
                <a:stretch>
                  <a:fillRect/>
                </a:stretch>
              </p:blipFill>
              <p:spPr bwMode="auto">
                <a:xfrm>
                  <a:off x="1828800" y="6235700"/>
                  <a:ext cx="5299364" cy="317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070" name="Picture 14" descr="fig06_pdsi_time_lin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667" b="11853"/>
                <a:stretch>
                  <a:fillRect/>
                </a:stretch>
              </p:blipFill>
              <p:spPr bwMode="auto">
                <a:xfrm>
                  <a:off x="1828800" y="774700"/>
                  <a:ext cx="5299364" cy="1816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071" name="Picture 15" descr="fig06_pdsi_time_lin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556" b="37778"/>
                <a:stretch>
                  <a:fillRect/>
                </a:stretch>
              </p:blipFill>
              <p:spPr bwMode="auto">
                <a:xfrm>
                  <a:off x="1828800" y="4432300"/>
                  <a:ext cx="5299364" cy="182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072" name="Picture 18" descr="fig06_pdsi_time_lin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45" b="64259"/>
                <a:stretch>
                  <a:fillRect/>
                </a:stretch>
              </p:blipFill>
              <p:spPr bwMode="auto">
                <a:xfrm>
                  <a:off x="1828800" y="2628900"/>
                  <a:ext cx="5299364" cy="180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45073" name="Straight Connector 10"/>
                <p:cNvCxnSpPr>
                  <a:cxnSpLocks noChangeShapeType="1"/>
                </p:cNvCxnSpPr>
                <p:nvPr/>
              </p:nvCxnSpPr>
              <p:spPr bwMode="auto">
                <a:xfrm>
                  <a:off x="1993392" y="4617720"/>
                  <a:ext cx="5065776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45063" name="Rectangle 21"/>
              <p:cNvSpPr>
                <a:spLocks noChangeArrowheads="1"/>
              </p:cNvSpPr>
              <p:nvPr/>
            </p:nvSpPr>
            <p:spPr bwMode="auto">
              <a:xfrm>
                <a:off x="2209800" y="5943600"/>
                <a:ext cx="1371600" cy="192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64" name="Rectangle 27"/>
              <p:cNvSpPr>
                <a:spLocks noChangeArrowheads="1"/>
              </p:cNvSpPr>
              <p:nvPr/>
            </p:nvSpPr>
            <p:spPr bwMode="auto">
              <a:xfrm>
                <a:off x="2209800" y="4133088"/>
                <a:ext cx="1417320" cy="192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65" name="Rectangle 28"/>
              <p:cNvSpPr>
                <a:spLocks noChangeArrowheads="1"/>
              </p:cNvSpPr>
              <p:nvPr/>
            </p:nvSpPr>
            <p:spPr bwMode="auto">
              <a:xfrm>
                <a:off x="2209800" y="2286000"/>
                <a:ext cx="1517904" cy="192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66" name="TextBox 20"/>
              <p:cNvSpPr txBox="1">
                <a:spLocks noChangeArrowheads="1"/>
              </p:cNvSpPr>
              <p:nvPr/>
            </p:nvSpPr>
            <p:spPr bwMode="auto">
              <a:xfrm>
                <a:off x="2133600" y="5867400"/>
                <a:ext cx="157912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/>
                  <a:t>Coastal Queensland</a:t>
                </a:r>
              </a:p>
            </p:txBody>
          </p:sp>
          <p:sp>
            <p:nvSpPr>
              <p:cNvPr id="45067" name="TextBox 29"/>
              <p:cNvSpPr txBox="1">
                <a:spLocks noChangeArrowheads="1"/>
              </p:cNvSpPr>
              <p:nvPr/>
            </p:nvSpPr>
            <p:spPr bwMode="auto">
              <a:xfrm>
                <a:off x="2133600" y="4050792"/>
                <a:ext cx="16275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/>
                  <a:t>Western Queensland</a:t>
                </a:r>
              </a:p>
            </p:txBody>
          </p:sp>
          <p:sp>
            <p:nvSpPr>
              <p:cNvPr id="45068" name="TextBox 30"/>
              <p:cNvSpPr txBox="1">
                <a:spLocks noChangeArrowheads="1"/>
              </p:cNvSpPr>
              <p:nvPr/>
            </p:nvSpPr>
            <p:spPr bwMode="auto">
              <a:xfrm>
                <a:off x="2133600" y="2209800"/>
                <a:ext cx="173309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/>
                  <a:t>Southeastern Australia</a:t>
                </a:r>
              </a:p>
            </p:txBody>
          </p:sp>
        </p:grpSp>
        <p:sp>
          <p:nvSpPr>
            <p:cNvPr id="45061" name="TextBox 26"/>
            <p:cNvSpPr txBox="1">
              <a:spLocks noChangeArrowheads="1"/>
            </p:cNvSpPr>
            <p:nvPr/>
          </p:nvSpPr>
          <p:spPr bwMode="auto">
            <a:xfrm>
              <a:off x="7251192" y="4432518"/>
              <a:ext cx="1777999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2011 exceeds</a:t>
              </a:r>
            </a:p>
            <a:p>
              <a:pPr eaLnBrk="1" hangingPunct="1"/>
              <a:r>
                <a:rPr lang="en-US" sz="1400"/>
                <a:t>all but one past</a:t>
              </a:r>
            </a:p>
            <a:p>
              <a:pPr eaLnBrk="1" hangingPunct="1"/>
              <a:r>
                <a:rPr lang="en-US" sz="1400"/>
                <a:t>event in Coastal</a:t>
              </a:r>
            </a:p>
            <a:p>
              <a:pPr eaLnBrk="1" hangingPunct="1"/>
              <a:r>
                <a:rPr lang="en-US" sz="1400"/>
                <a:t>Queenland at the 95% 1-tailed level compared to reconstruction prediction intervals.</a:t>
              </a:r>
            </a:p>
          </p:txBody>
        </p:sp>
      </p:grpSp>
      <p:sp>
        <p:nvSpPr>
          <p:cNvPr id="45058" name="TextBox 34817"/>
          <p:cNvSpPr txBox="1">
            <a:spLocks noChangeArrowheads="1"/>
          </p:cNvSpPr>
          <p:nvPr/>
        </p:nvSpPr>
        <p:spPr bwMode="auto">
          <a:xfrm>
            <a:off x="3200400" y="64738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From: Cook et al., 2016.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52400" y="528638"/>
            <a:ext cx="8839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latin typeface="Helvetica"/>
                <a:cs typeface="Helvetica"/>
              </a:rPr>
              <a:t>So what is the next proposed tree-ring drought atlas?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143000" y="1066800"/>
            <a:ext cx="6858000" cy="5372100"/>
            <a:chOff x="1143000" y="1066103"/>
            <a:chExt cx="6858000" cy="5373244"/>
          </a:xfrm>
        </p:grpSpPr>
        <p:sp>
          <p:nvSpPr>
            <p:cNvPr id="2" name="Rectangle 1"/>
            <p:cNvSpPr/>
            <p:nvPr/>
          </p:nvSpPr>
          <p:spPr bwMode="auto">
            <a:xfrm>
              <a:off x="6684963" y="4892793"/>
              <a:ext cx="1031875" cy="129726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6" charset="0"/>
              </a:endParaRPr>
            </a:p>
          </p:txBody>
        </p:sp>
        <p:pic>
          <p:nvPicPr>
            <p:cNvPr id="46084" name="Picture 1" descr="Map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3" t="17407" r="14857" b="16296"/>
            <a:stretch>
              <a:fillRect/>
            </a:stretch>
          </p:blipFill>
          <p:spPr bwMode="auto">
            <a:xfrm>
              <a:off x="1143000" y="1625336"/>
              <a:ext cx="6858000" cy="481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5" name="TextBox 2"/>
            <p:cNvSpPr txBox="1">
              <a:spLocks noChangeArrowheads="1"/>
            </p:cNvSpPr>
            <p:nvPr/>
          </p:nvSpPr>
          <p:spPr bwMode="auto">
            <a:xfrm>
              <a:off x="1308315" y="1066103"/>
              <a:ext cx="6540072" cy="46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/>
                  </a:solidFill>
                  <a:latin typeface="Helvetica" charset="0"/>
                  <a:cs typeface="Helvetica" charset="0"/>
                </a:rPr>
                <a:t>The South American Drought Atlas (SADA)!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555" y="1524000"/>
            <a:ext cx="76484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Now, I will stop and pass on the</a:t>
            </a:r>
          </a:p>
          <a:p>
            <a:pPr algn="ctr"/>
            <a:r>
              <a:rPr lang="en-US" dirty="0" smtClean="0"/>
              <a:t>discussion of the SADA and its creation to my friend and colleague </a:t>
            </a:r>
            <a:r>
              <a:rPr lang="en-US" dirty="0" err="1" smtClean="0"/>
              <a:t>Pini</a:t>
            </a:r>
            <a:r>
              <a:rPr lang="en-US" dirty="0" smtClean="0"/>
              <a:t> Morales.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6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1"/>
          <p:cNvGrpSpPr>
            <a:grpSpLocks/>
          </p:cNvGrpSpPr>
          <p:nvPr/>
        </p:nvGrpSpPr>
        <p:grpSpPr bwMode="auto">
          <a:xfrm>
            <a:off x="0" y="457200"/>
            <a:ext cx="9140825" cy="5965825"/>
            <a:chOff x="0" y="457200"/>
            <a:chExt cx="9140825" cy="5965825"/>
          </a:xfrm>
        </p:grpSpPr>
        <p:sp>
          <p:nvSpPr>
            <p:cNvPr id="21506" name="TextBox 1"/>
            <p:cNvSpPr txBox="1">
              <a:spLocks noChangeArrowheads="1"/>
            </p:cNvSpPr>
            <p:nvPr/>
          </p:nvSpPr>
          <p:spPr bwMode="auto">
            <a:xfrm>
              <a:off x="3598863" y="3886200"/>
              <a:ext cx="36353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21507" name="TextBox 2"/>
            <p:cNvSpPr txBox="1">
              <a:spLocks noChangeArrowheads="1"/>
            </p:cNvSpPr>
            <p:nvPr/>
          </p:nvSpPr>
          <p:spPr bwMode="auto">
            <a:xfrm>
              <a:off x="685800" y="5715000"/>
              <a:ext cx="76200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just" eaLnBrk="1" hangingPunct="1"/>
              <a:r>
                <a:rPr lang="en-US" sz="2400">
                  <a:solidFill>
                    <a:srgbClr val="000000"/>
                  </a:solidFill>
                </a:rPr>
                <a:t>*</a:t>
              </a:r>
              <a:r>
                <a:rPr lang="en-US" sz="1600">
                  <a:solidFill>
                    <a:srgbClr val="000000"/>
                  </a:solidFill>
                </a:rPr>
                <a:t>See:  Cook, E.R., Meko, D.M., Stahle, D.W., and Cleaveland, M.K. 1999. Drought reconstructions for the continental United States. </a:t>
              </a:r>
              <a:r>
                <a:rPr lang="en-US" sz="1600" i="1">
                  <a:solidFill>
                    <a:srgbClr val="000000"/>
                  </a:solidFill>
                </a:rPr>
                <a:t>Journal of Climate</a:t>
              </a:r>
              <a:r>
                <a:rPr lang="en-US" sz="1600">
                  <a:solidFill>
                    <a:srgbClr val="000000"/>
                  </a:solidFill>
                </a:rPr>
                <a:t> 12:1145-1162.</a:t>
              </a:r>
            </a:p>
          </p:txBody>
        </p:sp>
        <p:sp>
          <p:nvSpPr>
            <p:cNvPr id="21508" name="TextBox 3"/>
            <p:cNvSpPr txBox="1">
              <a:spLocks noChangeArrowheads="1"/>
            </p:cNvSpPr>
            <p:nvPr/>
          </p:nvSpPr>
          <p:spPr bwMode="auto">
            <a:xfrm>
              <a:off x="496888" y="457200"/>
              <a:ext cx="8170862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 b="1"/>
                <a:t>How are Tree-Ring Drought Atlases Produced?</a:t>
              </a:r>
            </a:p>
            <a:p>
              <a:pPr algn="ctr" eaLnBrk="1" hangingPunct="1"/>
              <a:r>
                <a:rPr lang="en-US" sz="2400"/>
                <a:t>(</a:t>
              </a:r>
              <a:r>
                <a:rPr lang="en-US" sz="2400" u="sng"/>
                <a:t>At least the way I do them!</a:t>
              </a:r>
              <a:r>
                <a:rPr lang="en-US" sz="2400"/>
                <a:t>)</a:t>
              </a:r>
            </a:p>
          </p:txBody>
        </p:sp>
        <p:pic>
          <p:nvPicPr>
            <p:cNvPr id="21509" name="Picture 2" descr="Slide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21" b="18480"/>
            <a:stretch>
              <a:fillRect/>
            </a:stretch>
          </p:blipFill>
          <p:spPr bwMode="auto">
            <a:xfrm>
              <a:off x="0" y="1447800"/>
              <a:ext cx="9140825" cy="414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0" name="TextBox 4"/>
            <p:cNvSpPr txBox="1">
              <a:spLocks noChangeArrowheads="1"/>
            </p:cNvSpPr>
            <p:nvPr/>
          </p:nvSpPr>
          <p:spPr bwMode="auto">
            <a:xfrm>
              <a:off x="381000" y="3986213"/>
              <a:ext cx="359600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/>
                <a:t>Point-By-Point Regression*</a:t>
              </a:r>
            </a:p>
          </p:txBody>
        </p:sp>
        <p:sp>
          <p:nvSpPr>
            <p:cNvPr id="21511" name="Rectangle 1"/>
            <p:cNvSpPr>
              <a:spLocks noChangeArrowheads="1"/>
            </p:cNvSpPr>
            <p:nvPr/>
          </p:nvSpPr>
          <p:spPr bwMode="auto">
            <a:xfrm>
              <a:off x="381000" y="5029200"/>
              <a:ext cx="2133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2" name="Rectangle 1"/>
            <p:cNvSpPr>
              <a:spLocks noChangeArrowheads="1"/>
            </p:cNvSpPr>
            <p:nvPr/>
          </p:nvSpPr>
          <p:spPr bwMode="auto">
            <a:xfrm>
              <a:off x="384048" y="4288536"/>
              <a:ext cx="9454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i="1"/>
                <a:t>(PPR)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98488" y="990600"/>
            <a:ext cx="7924800" cy="50292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ü"/>
              <a:defRPr sz="2400" b="1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b="0" i="1" dirty="0" smtClean="0">
                <a:solidFill>
                  <a:srgbClr val="FF0000"/>
                </a:solidFill>
                <a:cs typeface="+mn-cs"/>
              </a:rPr>
              <a:t>Sequential fitting</a:t>
            </a:r>
            <a:r>
              <a:rPr lang="en-US" b="0" i="1" dirty="0" smtClean="0">
                <a:cs typeface="+mn-cs"/>
              </a:rPr>
              <a:t> </a:t>
            </a:r>
            <a:r>
              <a:rPr lang="en-US" b="0" dirty="0" smtClean="0">
                <a:cs typeface="+mn-cs"/>
              </a:rPr>
              <a:t>of single grid point principal component regression models over a grid.</a:t>
            </a: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b="0" i="1" dirty="0" smtClean="0">
                <a:solidFill>
                  <a:srgbClr val="FF0000"/>
                </a:solidFill>
                <a:cs typeface="+mn-cs"/>
              </a:rPr>
              <a:t>Each grid point model</a:t>
            </a:r>
            <a:r>
              <a:rPr lang="en-US" b="0" i="1" dirty="0" smtClean="0">
                <a:cs typeface="+mn-cs"/>
              </a:rPr>
              <a:t> </a:t>
            </a:r>
            <a:r>
              <a:rPr lang="en-US" b="0" dirty="0" smtClean="0">
                <a:cs typeface="+mn-cs"/>
              </a:rPr>
              <a:t>is individually determined by an overlapping set of tree-ring chronologies based on a search radius related to the correlation decay length (</a:t>
            </a:r>
            <a:r>
              <a:rPr lang="en-US" b="0" i="1" dirty="0" smtClean="0">
                <a:cs typeface="+mn-cs"/>
              </a:rPr>
              <a:t>e-folding </a:t>
            </a:r>
            <a:r>
              <a:rPr lang="en-US" b="0" dirty="0" smtClean="0">
                <a:cs typeface="+mn-cs"/>
              </a:rPr>
              <a:t>distance) of the climate field grid points.</a:t>
            </a: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b="0" i="1" dirty="0" smtClean="0">
                <a:solidFill>
                  <a:srgbClr val="FF0000"/>
                </a:solidFill>
                <a:cs typeface="+mn-cs"/>
              </a:rPr>
              <a:t>Tree-ring chronologies</a:t>
            </a:r>
            <a:r>
              <a:rPr lang="en-US" b="0" i="1" dirty="0" smtClean="0">
                <a:cs typeface="+mn-cs"/>
              </a:rPr>
              <a:t> </a:t>
            </a:r>
            <a:r>
              <a:rPr lang="en-US" b="0" dirty="0" smtClean="0">
                <a:cs typeface="+mn-cs"/>
              </a:rPr>
              <a:t>can be </a:t>
            </a:r>
            <a:r>
              <a:rPr lang="en-US" b="0" dirty="0" err="1" smtClean="0">
                <a:cs typeface="+mn-cs"/>
              </a:rPr>
              <a:t>autoregressively</a:t>
            </a:r>
            <a:r>
              <a:rPr lang="en-US" b="0" dirty="0" smtClean="0">
                <a:cs typeface="+mn-cs"/>
              </a:rPr>
              <a:t> modeled and screened for significance as candidate predictors of PDSI. They can also be lagged.</a:t>
            </a: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b="0" i="1" dirty="0" smtClean="0">
                <a:solidFill>
                  <a:srgbClr val="FF0000"/>
                </a:solidFill>
                <a:cs typeface="+mn-cs"/>
              </a:rPr>
              <a:t>Nested reconstructions</a:t>
            </a:r>
            <a:r>
              <a:rPr lang="en-US" b="0" i="1" dirty="0" smtClean="0">
                <a:cs typeface="+mn-cs"/>
              </a:rPr>
              <a:t> </a:t>
            </a:r>
            <a:r>
              <a:rPr lang="en-US" b="0" dirty="0" smtClean="0">
                <a:cs typeface="+mn-cs"/>
              </a:rPr>
              <a:t>can be easily created to extend the reconstructions back in time.</a:t>
            </a: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b="0" i="1" dirty="0" smtClean="0">
                <a:solidFill>
                  <a:srgbClr val="FF0000"/>
                </a:solidFill>
                <a:cs typeface="+mn-cs"/>
              </a:rPr>
              <a:t>Spatial climate information</a:t>
            </a:r>
            <a:r>
              <a:rPr lang="en-US" b="0" i="1" dirty="0" smtClean="0">
                <a:cs typeface="+mn-cs"/>
              </a:rPr>
              <a:t> </a:t>
            </a:r>
            <a:r>
              <a:rPr lang="en-US" b="0" dirty="0" smtClean="0">
                <a:cs typeface="+mn-cs"/>
              </a:rPr>
              <a:t>is preserved through the inherent spatial covariance structure between the grid points in the climate field itself.</a:t>
            </a:r>
          </a:p>
        </p:txBody>
      </p: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552834" y="304800"/>
            <a:ext cx="79923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solidFill>
                  <a:srgbClr val="000000"/>
                </a:solidFill>
              </a:rPr>
              <a:t>So </a:t>
            </a:r>
            <a:r>
              <a:rPr lang="en-US" sz="2800" b="1" i="1" dirty="0">
                <a:solidFill>
                  <a:srgbClr val="000000"/>
                </a:solidFill>
              </a:rPr>
              <a:t>w</a:t>
            </a:r>
            <a:r>
              <a:rPr lang="en-US" sz="2800" b="1" i="1" dirty="0" smtClean="0">
                <a:solidFill>
                  <a:srgbClr val="000000"/>
                </a:solidFill>
              </a:rPr>
              <a:t>hat is Point</a:t>
            </a:r>
            <a:r>
              <a:rPr lang="en-US" sz="2800" b="1" i="1" dirty="0">
                <a:solidFill>
                  <a:srgbClr val="000000"/>
                </a:solidFill>
              </a:rPr>
              <a:t>-By-Point Regression (PPR</a:t>
            </a:r>
            <a:r>
              <a:rPr lang="en-US" sz="2800" b="1" i="1" dirty="0" smtClean="0">
                <a:solidFill>
                  <a:srgbClr val="000000"/>
                </a:solidFill>
              </a:rPr>
              <a:t>)? 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08113"/>
            <a:ext cx="8153400" cy="461168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b="0" i="1" dirty="0" smtClean="0">
                <a:solidFill>
                  <a:srgbClr val="FF0000"/>
                </a:solidFill>
                <a:cs typeface="+mn-cs"/>
              </a:rPr>
              <a:t>Joint space-time methods?</a:t>
            </a:r>
            <a:r>
              <a:rPr lang="en-US" b="0" i="1" dirty="0" smtClean="0">
                <a:cs typeface="+mn-cs"/>
              </a:rPr>
              <a:t> </a:t>
            </a:r>
            <a:r>
              <a:rPr lang="en-US" b="0" dirty="0" smtClean="0">
                <a:cs typeface="+mn-cs"/>
              </a:rPr>
              <a:t>Canonical regression? Orthogonal spatial regression? SVD? Regularized expectation maximization? Potential problems here!</a:t>
            </a: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b="0" i="1" dirty="0" smtClean="0">
                <a:solidFill>
                  <a:srgbClr val="FF0000"/>
                </a:solidFill>
                <a:cs typeface="+mn-cs"/>
              </a:rPr>
              <a:t>No local control</a:t>
            </a:r>
            <a:r>
              <a:rPr lang="en-US" b="0" i="1" dirty="0" smtClean="0">
                <a:cs typeface="+mn-cs"/>
              </a:rPr>
              <a:t> </a:t>
            </a:r>
            <a:r>
              <a:rPr lang="en-US" b="0" dirty="0" smtClean="0">
                <a:cs typeface="+mn-cs"/>
              </a:rPr>
              <a:t>over the grid point models: </a:t>
            </a:r>
            <a:r>
              <a:rPr lang="en-US" b="0" dirty="0" smtClean="0">
                <a:solidFill>
                  <a:srgbClr val="FF0000"/>
                </a:solidFill>
                <a:cs typeface="+mn-cs"/>
              </a:rPr>
              <a:t>what</a:t>
            </a:r>
            <a:r>
              <a:rPr lang="en-US" b="0" dirty="0" smtClean="0">
                <a:cs typeface="+mn-cs"/>
              </a:rPr>
              <a:t> tree-ring chronologies are used at each grid point, </a:t>
            </a:r>
            <a:r>
              <a:rPr lang="en-US" b="0" dirty="0" smtClean="0">
                <a:solidFill>
                  <a:srgbClr val="FF0000"/>
                </a:solidFill>
                <a:cs typeface="+mn-cs"/>
              </a:rPr>
              <a:t>how</a:t>
            </a:r>
            <a:r>
              <a:rPr lang="en-US" b="0" dirty="0" smtClean="0">
                <a:cs typeface="+mn-cs"/>
              </a:rPr>
              <a:t> they are used, and </a:t>
            </a:r>
            <a:r>
              <a:rPr lang="en-US" b="0" dirty="0" smtClean="0">
                <a:solidFill>
                  <a:srgbClr val="FF0000"/>
                </a:solidFill>
                <a:cs typeface="+mn-cs"/>
              </a:rPr>
              <a:t>how</a:t>
            </a:r>
            <a:r>
              <a:rPr lang="en-US" b="0" dirty="0" smtClean="0">
                <a:cs typeface="+mn-cs"/>
              </a:rPr>
              <a:t> each grid point model is fit.</a:t>
            </a: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b="0" i="1" dirty="0" smtClean="0">
                <a:solidFill>
                  <a:srgbClr val="FF0000"/>
                </a:solidFill>
                <a:cs typeface="+mn-cs"/>
              </a:rPr>
              <a:t>Curse of dimensionality</a:t>
            </a:r>
            <a:r>
              <a:rPr lang="en-US" b="0" i="1" dirty="0" smtClean="0">
                <a:cs typeface="+mn-cs"/>
              </a:rPr>
              <a:t> </a:t>
            </a:r>
            <a:r>
              <a:rPr lang="en-US" b="0" dirty="0" smtClean="0">
                <a:cs typeface="+mn-cs"/>
              </a:rPr>
              <a:t>(frequently more variables than observations, resulting in rank-deficient matrices).</a:t>
            </a: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b="0" i="1" dirty="0" smtClean="0">
                <a:solidFill>
                  <a:srgbClr val="FF0000"/>
                </a:solidFill>
                <a:cs typeface="+mn-cs"/>
              </a:rPr>
              <a:t>Reduced space (EOF) </a:t>
            </a:r>
            <a:r>
              <a:rPr lang="en-US" b="0" dirty="0" smtClean="0">
                <a:cs typeface="+mn-cs"/>
              </a:rPr>
              <a:t>approaches to get around this </a:t>
            </a:r>
            <a:r>
              <a:rPr lang="en-US" b="0" dirty="0" smtClean="0">
                <a:solidFill>
                  <a:srgbClr val="FF0000"/>
                </a:solidFill>
                <a:cs typeface="+mn-cs"/>
              </a:rPr>
              <a:t>“curse” </a:t>
            </a:r>
            <a:r>
              <a:rPr lang="en-US" b="0" dirty="0" smtClean="0">
                <a:cs typeface="+mn-cs"/>
              </a:rPr>
              <a:t>will leave an</a:t>
            </a:r>
            <a:r>
              <a:rPr lang="en-US" b="0" dirty="0" smtClean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ja-JP" b="0" dirty="0" smtClean="0">
                <a:latin typeface="Arial"/>
                <a:cs typeface="+mn-cs"/>
              </a:rPr>
              <a:t>EOF </a:t>
            </a:r>
            <a:r>
              <a:rPr lang="en-US" altLang="ja-JP" b="0" dirty="0" smtClean="0">
                <a:solidFill>
                  <a:srgbClr val="FF0000"/>
                </a:solidFill>
                <a:latin typeface="Arial"/>
                <a:cs typeface="+mn-cs"/>
              </a:rPr>
              <a:t>“</a:t>
            </a:r>
            <a:r>
              <a:rPr lang="en-US" b="0" dirty="0" smtClean="0">
                <a:solidFill>
                  <a:srgbClr val="FF0000"/>
                </a:solidFill>
                <a:cs typeface="+mn-cs"/>
              </a:rPr>
              <a:t>fingerprint</a:t>
            </a:r>
            <a:r>
              <a:rPr lang="ja-JP" altLang="en-US" b="0" dirty="0" smtClean="0">
                <a:solidFill>
                  <a:srgbClr val="FF0000"/>
                </a:solidFill>
                <a:latin typeface="Arial"/>
                <a:cs typeface="+mn-cs"/>
              </a:rPr>
              <a:t>”</a:t>
            </a:r>
            <a:r>
              <a:rPr lang="en-US" b="0" dirty="0" smtClean="0">
                <a:cs typeface="+mn-cs"/>
              </a:rPr>
              <a:t>on the spatial structure of the resulting reconstructions based on the EOF cutoff chosen. The reconstructed field will also be rank-deficient at the level of the EOF cutoff.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So why not use joint space-time multivariate reconstruction methods instead of PPR?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673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171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3820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PPR </a:t>
            </a:r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Originally Used </a:t>
            </a:r>
            <a:r>
              <a:rPr lang="en-US" sz="24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Four levels of Variable Screening </a:t>
            </a:r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24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Creating Each Grid Point Regression Model</a:t>
            </a:r>
            <a:endParaRPr lang="en-US" sz="2000" b="0" i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648200"/>
          </a:xfr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Level-1:</a:t>
            </a:r>
            <a:r>
              <a:rPr lang="en-US" sz="2000" b="0" dirty="0">
                <a:latin typeface="Arial" charset="0"/>
                <a:ea typeface="ＭＳ Ｐゴシック" charset="0"/>
                <a:cs typeface="ＭＳ Ｐゴシック" charset="0"/>
              </a:rPr>
              <a:t>  An initial search radius around each grid point is used to locate candidate tree-ring chronologies - can dynamically expand if needed.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Level-2:</a:t>
            </a:r>
            <a:r>
              <a:rPr lang="en-US" sz="2000" b="0" dirty="0">
                <a:latin typeface="Arial" charset="0"/>
                <a:ea typeface="ＭＳ Ｐゴシック" charset="0"/>
                <a:cs typeface="ＭＳ Ｐゴシック" charset="0"/>
              </a:rPr>
              <a:t>  Only those tree-ring chronologies that correlate “significantly” with PDSI over the calibration period are retained as candidate predictors - a typical choice is the 90% 1-</a:t>
            </a:r>
            <a:r>
              <a:rPr lang="en-US" sz="2000" b="0" dirty="0">
                <a:latin typeface="Symbo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0" dirty="0">
                <a:latin typeface="Arial" charset="0"/>
                <a:ea typeface="ＭＳ Ｐゴシック" charset="0"/>
                <a:cs typeface="ＭＳ Ｐゴシック" charset="0"/>
              </a:rPr>
              <a:t> level.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Level-3:  </a:t>
            </a:r>
            <a:r>
              <a:rPr lang="en-US" sz="2000" b="0" dirty="0">
                <a:latin typeface="Arial" charset="0"/>
                <a:ea typeface="ＭＳ Ｐゴシック" charset="0"/>
                <a:cs typeface="ＭＳ Ｐゴシック" charset="0"/>
              </a:rPr>
              <a:t>After PCA of the retained Level-2 chronologies, retain only those PCs with eigenvalues&gt;1.0 (Kaiser-</a:t>
            </a:r>
            <a:r>
              <a:rPr lang="en-US" sz="2000" b="0" dirty="0" err="1">
                <a:latin typeface="Arial" charset="0"/>
                <a:ea typeface="ＭＳ Ｐゴシック" charset="0"/>
                <a:cs typeface="ＭＳ Ｐゴシック" charset="0"/>
              </a:rPr>
              <a:t>Guttman</a:t>
            </a:r>
            <a:r>
              <a:rPr lang="en-US" sz="2000" b="0" dirty="0">
                <a:latin typeface="Arial" charset="0"/>
                <a:ea typeface="ＭＳ Ｐゴシック" charset="0"/>
                <a:cs typeface="ＭＳ Ｐゴシック" charset="0"/>
              </a:rPr>
              <a:t> Rule) as candidate predictors in PC regression - a priori and objective.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Level-4:</a:t>
            </a:r>
            <a:r>
              <a:rPr lang="en-US" sz="2000" b="0" dirty="0">
                <a:latin typeface="Arial" charset="0"/>
                <a:ea typeface="ＭＳ Ｐゴシック" charset="0"/>
                <a:cs typeface="ＭＳ Ｐゴシック" charset="0"/>
              </a:rPr>
              <a:t>  Enter the Level-3 orthogonal tree-ring PCs in stepwise regression by order of explanatory variance and use the minimum-AIC criterion to determine the final order of the regression model - a priori and objective.</a:t>
            </a:r>
          </a:p>
        </p:txBody>
      </p:sp>
    </p:spTree>
    <p:extLst>
      <p:ext uri="{BB962C8B-B14F-4D97-AF65-F5344CB8AC3E}">
        <p14:creationId xmlns:p14="http://schemas.microsoft.com/office/powerpoint/2010/main" val="19641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AI_PDSI_GRID+TREES2.pct                                       000D4A1AMacintosh HD                   BE7B4DA2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990600"/>
            <a:ext cx="6564313" cy="5486400"/>
          </a:xfrm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536575" y="404813"/>
            <a:ext cx="807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Helvetica" charset="0"/>
              </a:rPr>
              <a:t>An Example of Using the Level-1 Search Radius in North America</a:t>
            </a:r>
          </a:p>
        </p:txBody>
      </p:sp>
    </p:spTree>
    <p:extLst>
      <p:ext uri="{BB962C8B-B14F-4D97-AF65-F5344CB8AC3E}">
        <p14:creationId xmlns:p14="http://schemas.microsoft.com/office/powerpoint/2010/main" val="118437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_Background">
  <a:themeElements>
    <a:clrScheme name="Slide_Background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lide_Backgroun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Slide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Slide_Background</Template>
  <TotalTime>28081</TotalTime>
  <Words>2934</Words>
  <Application>Microsoft Macintosh PowerPoint</Application>
  <PresentationFormat>On-screen Show (4:3)</PresentationFormat>
  <Paragraphs>289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Apple Chancery</vt:lpstr>
      <vt:lpstr>AvantGarde Bk BT</vt:lpstr>
      <vt:lpstr>Calibri</vt:lpstr>
      <vt:lpstr>Helvetica</vt:lpstr>
      <vt:lpstr>Monaco</vt:lpstr>
      <vt:lpstr>ＭＳ Ｐゴシック</vt:lpstr>
      <vt:lpstr>Symbol</vt:lpstr>
      <vt:lpstr>Times</vt:lpstr>
      <vt:lpstr>Times New Roman</vt:lpstr>
      <vt:lpstr>Wingdings</vt:lpstr>
      <vt:lpstr>Arial</vt:lpstr>
      <vt:lpstr>Slide_Background</vt:lpstr>
      <vt:lpstr>The Role of Paleo-Drought Atlases in Climate Change Research: The NADA, MADA, OWDA, ANZDA,  and soon the SADA!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why not use joint space-time multivariate reconstruction methods instead of PPR?</vt:lpstr>
      <vt:lpstr>PPR Originally Used Four levels of Variable Screening for Creating Each Grid Point Regression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Ensemble Point-by-Point Regression (EPPR)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OWDA Target Field and Tree-Ring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ENSO and PDSI (1901-1978) Drought Atlas Correlations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Bilateral Collaboration in Climate Data Homogenization </dc:title>
  <cp:lastModifiedBy>Edward Cook</cp:lastModifiedBy>
  <cp:revision>1498</cp:revision>
  <cp:lastPrinted>2016-05-03T15:50:56Z</cp:lastPrinted>
  <dcterms:created xsi:type="dcterms:W3CDTF">2009-06-08T11:10:13Z</dcterms:created>
  <dcterms:modified xsi:type="dcterms:W3CDTF">2018-04-16T11:25:50Z</dcterms:modified>
</cp:coreProperties>
</file>