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310" r:id="rId2"/>
    <p:sldId id="311"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08" r:id="rId24"/>
    <p:sldId id="289" r:id="rId25"/>
    <p:sldId id="256" r:id="rId26"/>
    <p:sldId id="291" r:id="rId27"/>
    <p:sldId id="264" r:id="rId28"/>
    <p:sldId id="309" r:id="rId29"/>
    <p:sldId id="265" r:id="rId30"/>
    <p:sldId id="268" r:id="rId31"/>
    <p:sldId id="267" r:id="rId32"/>
    <p:sldId id="266" r:id="rId33"/>
    <p:sldId id="271" r:id="rId34"/>
    <p:sldId id="273" r:id="rId35"/>
    <p:sldId id="272" r:id="rId36"/>
    <p:sldId id="274" r:id="rId37"/>
    <p:sldId id="275" r:id="rId38"/>
    <p:sldId id="276" r:id="rId39"/>
    <p:sldId id="277" r:id="rId40"/>
    <p:sldId id="278" r:id="rId41"/>
    <p:sldId id="280" r:id="rId42"/>
    <p:sldId id="281" r:id="rId43"/>
    <p:sldId id="261" r:id="rId44"/>
    <p:sldId id="260" r:id="rId45"/>
    <p:sldId id="259" r:id="rId46"/>
    <p:sldId id="257" r:id="rId47"/>
    <p:sldId id="298" r:id="rId48"/>
    <p:sldId id="282" r:id="rId49"/>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36"/>
    <p:restoredTop sz="86443"/>
  </p:normalViewPr>
  <p:slideViewPr>
    <p:cSldViewPr snapToGrid="0" snapToObjects="1">
      <p:cViewPr>
        <p:scale>
          <a:sx n="90" d="100"/>
          <a:sy n="90" d="100"/>
        </p:scale>
        <p:origin x="1944" y="2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00CA3-4988-1D4B-893C-C983EFEC8D4A}" type="datetimeFigureOut">
              <a:rPr lang="en-US" smtClean="0"/>
              <a:t>4/6/18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F5B01-4322-3645-97E4-4C675DF429A2}" type="slidenum">
              <a:rPr lang="en-US" smtClean="0"/>
              <a:t>‹#›</a:t>
            </a:fld>
            <a:endParaRPr lang="en-US"/>
          </a:p>
        </p:txBody>
      </p:sp>
    </p:spTree>
    <p:extLst>
      <p:ext uri="{BB962C8B-B14F-4D97-AF65-F5344CB8AC3E}">
        <p14:creationId xmlns:p14="http://schemas.microsoft.com/office/powerpoint/2010/main" val="124028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1</a:t>
            </a:fld>
            <a:endParaRPr lang="en-US"/>
          </a:p>
        </p:txBody>
      </p:sp>
    </p:spTree>
    <p:extLst>
      <p:ext uri="{BB962C8B-B14F-4D97-AF65-F5344CB8AC3E}">
        <p14:creationId xmlns:p14="http://schemas.microsoft.com/office/powerpoint/2010/main" val="1008716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46</a:t>
            </a:fld>
            <a:endParaRPr lang="en-US"/>
          </a:p>
        </p:txBody>
      </p:sp>
    </p:spTree>
    <p:extLst>
      <p:ext uri="{BB962C8B-B14F-4D97-AF65-F5344CB8AC3E}">
        <p14:creationId xmlns:p14="http://schemas.microsoft.com/office/powerpoint/2010/main" val="1385425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48</a:t>
            </a:fld>
            <a:endParaRPr lang="en-US"/>
          </a:p>
        </p:txBody>
      </p:sp>
    </p:spTree>
    <p:extLst>
      <p:ext uri="{BB962C8B-B14F-4D97-AF65-F5344CB8AC3E}">
        <p14:creationId xmlns:p14="http://schemas.microsoft.com/office/powerpoint/2010/main" val="118691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3</a:t>
            </a:fld>
            <a:endParaRPr lang="en-US"/>
          </a:p>
        </p:txBody>
      </p:sp>
    </p:spTree>
    <p:extLst>
      <p:ext uri="{BB962C8B-B14F-4D97-AF65-F5344CB8AC3E}">
        <p14:creationId xmlns:p14="http://schemas.microsoft.com/office/powerpoint/2010/main" val="92805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4</a:t>
            </a:fld>
            <a:endParaRPr lang="en-US"/>
          </a:p>
        </p:txBody>
      </p:sp>
    </p:spTree>
    <p:extLst>
      <p:ext uri="{BB962C8B-B14F-4D97-AF65-F5344CB8AC3E}">
        <p14:creationId xmlns:p14="http://schemas.microsoft.com/office/powerpoint/2010/main" val="14976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22</a:t>
            </a:fld>
            <a:endParaRPr lang="en-US"/>
          </a:p>
        </p:txBody>
      </p:sp>
    </p:spTree>
    <p:extLst>
      <p:ext uri="{BB962C8B-B14F-4D97-AF65-F5344CB8AC3E}">
        <p14:creationId xmlns:p14="http://schemas.microsoft.com/office/powerpoint/2010/main" val="1204086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25</a:t>
            </a:fld>
            <a:endParaRPr lang="en-US"/>
          </a:p>
        </p:txBody>
      </p:sp>
    </p:spTree>
    <p:extLst>
      <p:ext uri="{BB962C8B-B14F-4D97-AF65-F5344CB8AC3E}">
        <p14:creationId xmlns:p14="http://schemas.microsoft.com/office/powerpoint/2010/main" val="8337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26</a:t>
            </a:fld>
            <a:endParaRPr lang="en-US"/>
          </a:p>
        </p:txBody>
      </p:sp>
    </p:spTree>
    <p:extLst>
      <p:ext uri="{BB962C8B-B14F-4D97-AF65-F5344CB8AC3E}">
        <p14:creationId xmlns:p14="http://schemas.microsoft.com/office/powerpoint/2010/main" val="139839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29</a:t>
            </a:fld>
            <a:endParaRPr lang="en-US"/>
          </a:p>
        </p:txBody>
      </p:sp>
    </p:spTree>
    <p:extLst>
      <p:ext uri="{BB962C8B-B14F-4D97-AF65-F5344CB8AC3E}">
        <p14:creationId xmlns:p14="http://schemas.microsoft.com/office/powerpoint/2010/main" val="43424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32</a:t>
            </a:fld>
            <a:endParaRPr lang="en-US"/>
          </a:p>
        </p:txBody>
      </p:sp>
    </p:spTree>
    <p:extLst>
      <p:ext uri="{BB962C8B-B14F-4D97-AF65-F5344CB8AC3E}">
        <p14:creationId xmlns:p14="http://schemas.microsoft.com/office/powerpoint/2010/main" val="11495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F5B01-4322-3645-97E4-4C675DF429A2}" type="slidenum">
              <a:rPr lang="en-US" smtClean="0"/>
              <a:t>41</a:t>
            </a:fld>
            <a:endParaRPr lang="en-US"/>
          </a:p>
        </p:txBody>
      </p:sp>
    </p:spTree>
    <p:extLst>
      <p:ext uri="{BB962C8B-B14F-4D97-AF65-F5344CB8AC3E}">
        <p14:creationId xmlns:p14="http://schemas.microsoft.com/office/powerpoint/2010/main" val="178386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BA374A-3439-7345-A81E-A51A2A7CC56A}"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08425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BA374A-3439-7345-A81E-A51A2A7CC56A}"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47442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BA374A-3439-7345-A81E-A51A2A7CC56A}"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819154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E777393-D070-9242-828F-CBB1431DB508}" type="slidenum">
              <a:rPr lang="en-US"/>
              <a:pPr>
                <a:defRPr/>
              </a:pPr>
              <a:t>‹#›</a:t>
            </a:fld>
            <a:endParaRPr lang="en-US"/>
          </a:p>
        </p:txBody>
      </p:sp>
    </p:spTree>
    <p:extLst>
      <p:ext uri="{BB962C8B-B14F-4D97-AF65-F5344CB8AC3E}">
        <p14:creationId xmlns:p14="http://schemas.microsoft.com/office/powerpoint/2010/main" val="163352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BA374A-3439-7345-A81E-A51A2A7CC56A}"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75778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BA374A-3439-7345-A81E-A51A2A7CC56A}"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9384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BA374A-3439-7345-A81E-A51A2A7CC56A}" type="datetimeFigureOut">
              <a:rPr lang="en-US" smtClean="0"/>
              <a:t>4/6/18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99122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BA374A-3439-7345-A81E-A51A2A7CC56A}" type="datetimeFigureOut">
              <a:rPr lang="en-US" smtClean="0"/>
              <a:t>4/6/18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55318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BA374A-3439-7345-A81E-A51A2A7CC56A}" type="datetimeFigureOut">
              <a:rPr lang="en-US" smtClean="0"/>
              <a:t>4/6/18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74685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A374A-3439-7345-A81E-A51A2A7CC56A}" type="datetimeFigureOut">
              <a:rPr lang="en-US" smtClean="0"/>
              <a:t>4/6/18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091432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A374A-3439-7345-A81E-A51A2A7CC56A}" type="datetimeFigureOut">
              <a:rPr lang="en-US" smtClean="0"/>
              <a:t>4/6/18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204930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A374A-3439-7345-A81E-A51A2A7CC56A}" type="datetimeFigureOut">
              <a:rPr lang="en-US" smtClean="0"/>
              <a:t>4/6/18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A3C02-B6BA-4D41-A440-3DB5170627BE}" type="slidenum">
              <a:rPr lang="en-US" smtClean="0"/>
              <a:t>‹#›</a:t>
            </a:fld>
            <a:endParaRPr lang="en-US"/>
          </a:p>
        </p:txBody>
      </p:sp>
    </p:spTree>
    <p:extLst>
      <p:ext uri="{BB962C8B-B14F-4D97-AF65-F5344CB8AC3E}">
        <p14:creationId xmlns:p14="http://schemas.microsoft.com/office/powerpoint/2010/main" val="13723715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A374A-3439-7345-A81E-A51A2A7CC56A}" type="datetimeFigureOut">
              <a:rPr lang="en-US" smtClean="0"/>
              <a:t>4/6/18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A3C02-B6BA-4D41-A440-3DB5170627BE}" type="slidenum">
              <a:rPr lang="en-US" smtClean="0"/>
              <a:t>‹#›</a:t>
            </a:fld>
            <a:endParaRPr lang="en-US"/>
          </a:p>
        </p:txBody>
      </p:sp>
    </p:spTree>
    <p:extLst>
      <p:ext uri="{BB962C8B-B14F-4D97-AF65-F5344CB8AC3E}">
        <p14:creationId xmlns:p14="http://schemas.microsoft.com/office/powerpoint/2010/main" val="900098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0"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0"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9.jpg"/><Relationship Id="rId9"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7.jpg"/><Relationship Id="rId9" Type="http://schemas.openxmlformats.org/officeDocument/2006/relationships/image" Target="../media/image48.jpg"/><Relationship Id="rId1" Type="http://schemas.openxmlformats.org/officeDocument/2006/relationships/slideLayout" Target="../slideLayouts/slideLayout1.xml"/><Relationship Id="rId2"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7" Type="http://schemas.openxmlformats.org/officeDocument/2006/relationships/image" Target="../media/image53.jpg"/><Relationship Id="rId8" Type="http://schemas.openxmlformats.org/officeDocument/2006/relationships/image" Target="../media/image54.jpg"/><Relationship Id="rId9" Type="http://schemas.openxmlformats.org/officeDocument/2006/relationships/image" Target="../media/image55.jpg"/><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59.jpg"/><Relationship Id="rId7" Type="http://schemas.openxmlformats.org/officeDocument/2006/relationships/image" Target="../media/image60.jpg"/><Relationship Id="rId8" Type="http://schemas.openxmlformats.org/officeDocument/2006/relationships/image" Target="../media/image61.jpg"/><Relationship Id="rId9" Type="http://schemas.openxmlformats.org/officeDocument/2006/relationships/image" Target="../media/image21.jpg"/><Relationship Id="rId10" Type="http://schemas.openxmlformats.org/officeDocument/2006/relationships/image" Target="../media/image62.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5" Type="http://schemas.openxmlformats.org/officeDocument/2006/relationships/image" Target="../media/image66.jpg"/><Relationship Id="rId6" Type="http://schemas.openxmlformats.org/officeDocument/2006/relationships/image" Target="../media/image67.jpg"/><Relationship Id="rId7" Type="http://schemas.openxmlformats.org/officeDocument/2006/relationships/image" Target="../media/image68.jpg"/><Relationship Id="rId8" Type="http://schemas.openxmlformats.org/officeDocument/2006/relationships/image" Target="../media/image69.jpg"/><Relationship Id="rId9" Type="http://schemas.openxmlformats.org/officeDocument/2006/relationships/image" Target="../media/image70.jpg"/><Relationship Id="rId1" Type="http://schemas.openxmlformats.org/officeDocument/2006/relationships/slideLayout" Target="../slideLayouts/slideLayout1.xml"/><Relationship Id="rId2" Type="http://schemas.openxmlformats.org/officeDocument/2006/relationships/image" Target="../media/image6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63236" y="990600"/>
            <a:ext cx="8093792" cy="5562600"/>
          </a:xfrm>
          <a:prstGeom prst="rect">
            <a:avLst/>
          </a:prstGeom>
          <a:noFill/>
        </p:spPr>
        <p:txBody>
          <a:bodyPr/>
          <a:lstStyle>
            <a:lvl1pPr marL="342900" indent="-342900" algn="l" rtl="0" eaLnBrk="0" fontAlgn="base" hangingPunct="0">
              <a:spcBef>
                <a:spcPct val="20000"/>
              </a:spcBef>
              <a:spcAft>
                <a:spcPct val="0"/>
              </a:spcAft>
              <a:buFont typeface="Wingdings" charset="0"/>
              <a:buChar char="ü"/>
              <a:defRPr sz="2400" b="1">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Font typeface="Wingdings" charset="0"/>
              <a:buChar char="Ø"/>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6" charset="-128"/>
              </a:defRPr>
            </a:lvl9pPr>
          </a:lstStyle>
          <a:p>
            <a:pPr algn="just">
              <a:lnSpc>
                <a:spcPct val="90000"/>
              </a:lnSpc>
              <a:spcBef>
                <a:spcPts val="1200"/>
              </a:spcBef>
              <a:buFont typeface="Arial" charset="0"/>
              <a:buChar char="•"/>
              <a:defRPr/>
            </a:pPr>
            <a:r>
              <a:rPr lang="en-US" b="0" i="1" dirty="0" smtClean="0">
                <a:solidFill>
                  <a:srgbClr val="FF0000"/>
                </a:solidFill>
                <a:latin typeface="Helvetica" charset="0"/>
                <a:ea typeface="Helvetica" charset="0"/>
                <a:cs typeface="Helvetica" charset="0"/>
              </a:rPr>
              <a:t>Sequential fitting</a:t>
            </a:r>
            <a:r>
              <a:rPr lang="en-US" b="0" i="1" dirty="0" smtClean="0">
                <a:latin typeface="Helvetica" charset="0"/>
                <a:ea typeface="Helvetica" charset="0"/>
                <a:cs typeface="Helvetica" charset="0"/>
              </a:rPr>
              <a:t> </a:t>
            </a:r>
            <a:r>
              <a:rPr lang="en-US" sz="2200" b="0" dirty="0" smtClean="0">
                <a:latin typeface="Helvetica" charset="0"/>
                <a:ea typeface="Helvetica" charset="0"/>
                <a:cs typeface="Helvetica" charset="0"/>
              </a:rPr>
              <a:t>of single grid point principal component regression models over a grid.</a:t>
            </a:r>
          </a:p>
          <a:p>
            <a:pPr algn="just">
              <a:lnSpc>
                <a:spcPct val="90000"/>
              </a:lnSpc>
              <a:spcBef>
                <a:spcPts val="1200"/>
              </a:spcBef>
              <a:buFont typeface="Arial" charset="0"/>
              <a:buChar char="•"/>
              <a:defRPr/>
            </a:pPr>
            <a:r>
              <a:rPr lang="en-US" b="0" i="1" dirty="0">
                <a:solidFill>
                  <a:srgbClr val="FF0000"/>
                </a:solidFill>
                <a:latin typeface="Helvetica" charset="0"/>
                <a:ea typeface="Helvetica" charset="0"/>
                <a:cs typeface="Helvetica" charset="0"/>
              </a:rPr>
              <a:t>G</a:t>
            </a:r>
            <a:r>
              <a:rPr lang="en-US" b="0" i="1" dirty="0" smtClean="0">
                <a:solidFill>
                  <a:srgbClr val="FF0000"/>
                </a:solidFill>
                <a:latin typeface="Helvetica" charset="0"/>
                <a:ea typeface="Helvetica" charset="0"/>
                <a:cs typeface="Helvetica" charset="0"/>
              </a:rPr>
              <a:t>rid point models</a:t>
            </a:r>
            <a:r>
              <a:rPr lang="en-US" b="0" i="1" dirty="0" smtClean="0">
                <a:latin typeface="Helvetica" charset="0"/>
                <a:ea typeface="Helvetica" charset="0"/>
                <a:cs typeface="Helvetica" charset="0"/>
              </a:rPr>
              <a:t> </a:t>
            </a:r>
            <a:r>
              <a:rPr lang="en-US" sz="2200" b="0" dirty="0" smtClean="0">
                <a:latin typeface="Helvetica" charset="0"/>
                <a:ea typeface="Helvetica" charset="0"/>
                <a:cs typeface="Helvetica" charset="0"/>
              </a:rPr>
              <a:t>are individually determined by overlapping sets of tree-ring chronologies located within a search radius related to the correlation decay length (</a:t>
            </a:r>
            <a:r>
              <a:rPr lang="en-US" sz="2200" b="0" i="1" u="sng" dirty="0" smtClean="0">
                <a:latin typeface="Helvetica" charset="0"/>
                <a:ea typeface="Helvetica" charset="0"/>
                <a:cs typeface="Helvetica" charset="0"/>
              </a:rPr>
              <a:t>e-folding</a:t>
            </a:r>
            <a:r>
              <a:rPr lang="en-US" sz="2200" b="0" i="1" dirty="0" smtClean="0">
                <a:latin typeface="Helvetica" charset="0"/>
                <a:ea typeface="Helvetica" charset="0"/>
                <a:cs typeface="Helvetica" charset="0"/>
              </a:rPr>
              <a:t> </a:t>
            </a:r>
            <a:r>
              <a:rPr lang="en-US" sz="2200" b="0" dirty="0" smtClean="0">
                <a:latin typeface="Helvetica" charset="0"/>
                <a:ea typeface="Helvetica" charset="0"/>
                <a:cs typeface="Helvetica" charset="0"/>
              </a:rPr>
              <a:t>distance) of the climate field grid points.</a:t>
            </a:r>
          </a:p>
          <a:p>
            <a:pPr algn="just">
              <a:lnSpc>
                <a:spcPct val="90000"/>
              </a:lnSpc>
              <a:spcBef>
                <a:spcPts val="1200"/>
              </a:spcBef>
              <a:buFont typeface="Arial" charset="0"/>
              <a:buChar char="•"/>
              <a:defRPr/>
            </a:pPr>
            <a:r>
              <a:rPr lang="en-US" b="0" i="1" dirty="0" smtClean="0">
                <a:solidFill>
                  <a:srgbClr val="FF0000"/>
                </a:solidFill>
                <a:latin typeface="Helvetica" charset="0"/>
                <a:ea typeface="Helvetica" charset="0"/>
                <a:cs typeface="Helvetica" charset="0"/>
              </a:rPr>
              <a:t>Tree-ring chronologies</a:t>
            </a:r>
            <a:r>
              <a:rPr lang="en-US" b="0" i="1" dirty="0" smtClean="0">
                <a:latin typeface="Helvetica" charset="0"/>
                <a:ea typeface="Helvetica" charset="0"/>
                <a:cs typeface="Helvetica" charset="0"/>
              </a:rPr>
              <a:t> </a:t>
            </a:r>
            <a:r>
              <a:rPr lang="en-US" sz="2200" b="0" dirty="0" smtClean="0">
                <a:latin typeface="Helvetica" charset="0"/>
                <a:ea typeface="Helvetica" charset="0"/>
                <a:cs typeface="Helvetica" charset="0"/>
              </a:rPr>
              <a:t>can be autoregressively modeled and screened for significance as predictors of the </a:t>
            </a:r>
            <a:r>
              <a:rPr lang="en-US" sz="2200" b="0" dirty="0" err="1" smtClean="0">
                <a:latin typeface="Helvetica" charset="0"/>
                <a:ea typeface="Helvetica" charset="0"/>
                <a:cs typeface="Helvetica" charset="0"/>
              </a:rPr>
              <a:t>predictand</a:t>
            </a:r>
            <a:r>
              <a:rPr lang="en-US" sz="2200" b="0" dirty="0" smtClean="0">
                <a:latin typeface="Helvetica" charset="0"/>
                <a:ea typeface="Helvetica" charset="0"/>
                <a:cs typeface="Helvetica" charset="0"/>
              </a:rPr>
              <a:t> field. They can also be lagged (e.g. </a:t>
            </a:r>
            <a:r>
              <a:rPr lang="en-US" sz="2200" b="0" i="1" dirty="0" smtClean="0">
                <a:latin typeface="Helvetica" charset="0"/>
                <a:ea typeface="Helvetica" charset="0"/>
                <a:cs typeface="Helvetica" charset="0"/>
              </a:rPr>
              <a:t>t, t+1</a:t>
            </a:r>
            <a:r>
              <a:rPr lang="en-US" sz="2200" b="0" dirty="0" smtClean="0">
                <a:latin typeface="Helvetica" charset="0"/>
                <a:ea typeface="Helvetica" charset="0"/>
                <a:cs typeface="Helvetica" charset="0"/>
              </a:rPr>
              <a:t>) </a:t>
            </a:r>
            <a:r>
              <a:rPr lang="en-US" sz="2200" b="0" dirty="0" err="1" smtClean="0">
                <a:latin typeface="Helvetica" charset="0"/>
                <a:ea typeface="Helvetica" charset="0"/>
                <a:cs typeface="Helvetica" charset="0"/>
              </a:rPr>
              <a:t>w.r.t</a:t>
            </a:r>
            <a:r>
              <a:rPr lang="en-US" sz="2200" b="0" dirty="0" smtClean="0">
                <a:latin typeface="Helvetica" charset="0"/>
                <a:ea typeface="Helvetica" charset="0"/>
                <a:cs typeface="Helvetica" charset="0"/>
              </a:rPr>
              <a:t>. climate.</a:t>
            </a:r>
          </a:p>
          <a:p>
            <a:pPr algn="just">
              <a:lnSpc>
                <a:spcPct val="90000"/>
              </a:lnSpc>
              <a:spcBef>
                <a:spcPts val="1200"/>
              </a:spcBef>
              <a:buFont typeface="Arial" charset="0"/>
              <a:buChar char="•"/>
              <a:defRPr/>
            </a:pPr>
            <a:r>
              <a:rPr lang="en-US" b="0" i="1" dirty="0" smtClean="0">
                <a:solidFill>
                  <a:srgbClr val="FF0000"/>
                </a:solidFill>
                <a:latin typeface="Helvetica" charset="0"/>
                <a:ea typeface="Helvetica" charset="0"/>
                <a:cs typeface="Helvetica" charset="0"/>
              </a:rPr>
              <a:t>Nested reconstructions</a:t>
            </a:r>
            <a:r>
              <a:rPr lang="en-US" b="0" i="1" dirty="0" smtClean="0">
                <a:latin typeface="Helvetica" charset="0"/>
                <a:ea typeface="Helvetica" charset="0"/>
                <a:cs typeface="Helvetica" charset="0"/>
              </a:rPr>
              <a:t> </a:t>
            </a:r>
            <a:r>
              <a:rPr lang="en-US" sz="2200" b="0" dirty="0" smtClean="0">
                <a:latin typeface="Helvetica" charset="0"/>
                <a:ea typeface="Helvetica" charset="0"/>
                <a:cs typeface="Helvetica" charset="0"/>
              </a:rPr>
              <a:t>can be easily created to extend the reconstructions back in time and can vary in length over the domain as dictated by the tree-ring chronologies.</a:t>
            </a:r>
          </a:p>
          <a:p>
            <a:pPr algn="just">
              <a:lnSpc>
                <a:spcPct val="90000"/>
              </a:lnSpc>
              <a:spcBef>
                <a:spcPts val="1200"/>
              </a:spcBef>
              <a:buFont typeface="Arial" charset="0"/>
              <a:buChar char="•"/>
              <a:defRPr/>
            </a:pPr>
            <a:r>
              <a:rPr lang="en-US" b="0" i="1" dirty="0" smtClean="0">
                <a:solidFill>
                  <a:srgbClr val="FF0000"/>
                </a:solidFill>
                <a:latin typeface="Helvetica" charset="0"/>
                <a:ea typeface="Helvetica" charset="0"/>
                <a:cs typeface="Helvetica" charset="0"/>
              </a:rPr>
              <a:t>Spatial climate variability</a:t>
            </a:r>
            <a:r>
              <a:rPr lang="en-US" b="0" i="1" dirty="0" smtClean="0">
                <a:latin typeface="Helvetica" charset="0"/>
                <a:ea typeface="Helvetica" charset="0"/>
                <a:cs typeface="Helvetica" charset="0"/>
              </a:rPr>
              <a:t> </a:t>
            </a:r>
            <a:r>
              <a:rPr lang="en-US" sz="2200" b="0" dirty="0" smtClean="0">
                <a:latin typeface="Helvetica" charset="0"/>
                <a:ea typeface="Helvetica" charset="0"/>
                <a:cs typeface="Helvetica" charset="0"/>
              </a:rPr>
              <a:t>over the climate field is preserved through the inherent spatial covariance structure between the grid points in the climate field itself.</a:t>
            </a:r>
          </a:p>
        </p:txBody>
      </p:sp>
      <p:sp>
        <p:nvSpPr>
          <p:cNvPr id="23554" name="TextBox 3"/>
          <p:cNvSpPr txBox="1">
            <a:spLocks noChangeArrowheads="1"/>
          </p:cNvSpPr>
          <p:nvPr/>
        </p:nvSpPr>
        <p:spPr bwMode="auto">
          <a:xfrm>
            <a:off x="1569752" y="374075"/>
            <a:ext cx="587532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FF0000"/>
                </a:solidFill>
                <a:latin typeface="Arial" charset="0"/>
                <a:ea typeface="ＭＳ Ｐゴシック" charset="0"/>
                <a:cs typeface="ＭＳ Ｐゴシック" charset="0"/>
              </a:defRPr>
            </a:lvl1pPr>
            <a:lvl2pPr marL="742950" indent="-285750" eaLnBrk="0" hangingPunct="0">
              <a:defRPr sz="3600">
                <a:solidFill>
                  <a:srgbClr val="FF0000"/>
                </a:solidFill>
                <a:latin typeface="Arial" charset="0"/>
                <a:ea typeface="ＭＳ Ｐゴシック" charset="0"/>
              </a:defRPr>
            </a:lvl2pPr>
            <a:lvl3pPr marL="1143000" indent="-228600" eaLnBrk="0" hangingPunct="0">
              <a:defRPr sz="3600">
                <a:solidFill>
                  <a:srgbClr val="FF0000"/>
                </a:solidFill>
                <a:latin typeface="Arial" charset="0"/>
                <a:ea typeface="ＭＳ Ｐゴシック" charset="0"/>
              </a:defRPr>
            </a:lvl3pPr>
            <a:lvl4pPr marL="1600200" indent="-228600" eaLnBrk="0" hangingPunct="0">
              <a:defRPr sz="3600">
                <a:solidFill>
                  <a:srgbClr val="FF0000"/>
                </a:solidFill>
                <a:latin typeface="Arial" charset="0"/>
                <a:ea typeface="ＭＳ Ｐゴシック" charset="0"/>
              </a:defRPr>
            </a:lvl4pPr>
            <a:lvl5pPr marL="2057400" indent="-228600" eaLnBrk="0" hangingPunct="0">
              <a:defRPr sz="3600">
                <a:solidFill>
                  <a:srgbClr val="FF0000"/>
                </a:solidFill>
                <a:latin typeface="Arial" charset="0"/>
                <a:ea typeface="ＭＳ Ｐゴシック" charset="0"/>
              </a:defRPr>
            </a:lvl5pPr>
            <a:lvl6pPr marL="2514600" indent="-228600" eaLnBrk="0" fontAlgn="base" hangingPunct="0">
              <a:spcBef>
                <a:spcPct val="0"/>
              </a:spcBef>
              <a:spcAft>
                <a:spcPct val="0"/>
              </a:spcAft>
              <a:defRPr sz="3600">
                <a:solidFill>
                  <a:srgbClr val="FF0000"/>
                </a:solidFill>
                <a:latin typeface="Arial" charset="0"/>
                <a:ea typeface="ＭＳ Ｐゴシック" charset="0"/>
              </a:defRPr>
            </a:lvl6pPr>
            <a:lvl7pPr marL="2971800" indent="-228600" eaLnBrk="0" fontAlgn="base" hangingPunct="0">
              <a:spcBef>
                <a:spcPct val="0"/>
              </a:spcBef>
              <a:spcAft>
                <a:spcPct val="0"/>
              </a:spcAft>
              <a:defRPr sz="3600">
                <a:solidFill>
                  <a:srgbClr val="FF0000"/>
                </a:solidFill>
                <a:latin typeface="Arial" charset="0"/>
                <a:ea typeface="ＭＳ Ｐゴシック" charset="0"/>
              </a:defRPr>
            </a:lvl7pPr>
            <a:lvl8pPr marL="3429000" indent="-228600" eaLnBrk="0" fontAlgn="base" hangingPunct="0">
              <a:spcBef>
                <a:spcPct val="0"/>
              </a:spcBef>
              <a:spcAft>
                <a:spcPct val="0"/>
              </a:spcAft>
              <a:defRPr sz="3600">
                <a:solidFill>
                  <a:srgbClr val="FF0000"/>
                </a:solidFill>
                <a:latin typeface="Arial" charset="0"/>
                <a:ea typeface="ＭＳ Ｐゴシック" charset="0"/>
              </a:defRPr>
            </a:lvl8pPr>
            <a:lvl9pPr marL="3886200" indent="-228600" eaLnBrk="0" fontAlgn="base" hangingPunct="0">
              <a:spcBef>
                <a:spcPct val="0"/>
              </a:spcBef>
              <a:spcAft>
                <a:spcPct val="0"/>
              </a:spcAft>
              <a:defRPr sz="3600">
                <a:solidFill>
                  <a:srgbClr val="FF0000"/>
                </a:solidFill>
                <a:latin typeface="Arial" charset="0"/>
                <a:ea typeface="ＭＳ Ｐゴシック" charset="0"/>
              </a:defRPr>
            </a:lvl9pPr>
          </a:lstStyle>
          <a:p>
            <a:pPr algn="ctr" eaLnBrk="1" hangingPunct="1"/>
            <a:r>
              <a:rPr lang="en-US" sz="2800" b="1" i="1" dirty="0" smtClean="0">
                <a:solidFill>
                  <a:schemeClr val="tx1"/>
                </a:solidFill>
                <a:latin typeface="Helvetica" charset="0"/>
                <a:ea typeface="Helvetica" charset="0"/>
                <a:cs typeface="Helvetica" charset="0"/>
              </a:rPr>
              <a:t>Point-by-Point </a:t>
            </a:r>
            <a:r>
              <a:rPr lang="en-US" sz="2800" b="1" i="1" dirty="0">
                <a:solidFill>
                  <a:schemeClr val="tx1"/>
                </a:solidFill>
                <a:latin typeface="Helvetica" charset="0"/>
                <a:ea typeface="Helvetica" charset="0"/>
                <a:cs typeface="Helvetica" charset="0"/>
              </a:rPr>
              <a:t>Regression </a:t>
            </a:r>
            <a:r>
              <a:rPr lang="en-US" sz="2800" b="1" i="1" dirty="0" smtClean="0">
                <a:solidFill>
                  <a:schemeClr val="tx1"/>
                </a:solidFill>
                <a:latin typeface="Helvetica" charset="0"/>
                <a:ea typeface="Helvetica" charset="0"/>
                <a:cs typeface="Helvetica" charset="0"/>
              </a:rPr>
              <a:t>(</a:t>
            </a:r>
            <a:r>
              <a:rPr lang="en-US" sz="2800" b="1" i="1" dirty="0" smtClean="0">
                <a:solidFill>
                  <a:schemeClr val="tx1"/>
                </a:solidFill>
              </a:rPr>
              <a:t>PPR</a:t>
            </a:r>
            <a:r>
              <a:rPr lang="en-US" sz="2800" b="1" i="1" dirty="0" smtClean="0">
                <a:solidFill>
                  <a:srgbClr val="000000"/>
                </a:solidFill>
              </a:rPr>
              <a:t>)</a:t>
            </a:r>
            <a:r>
              <a:rPr lang="en-US" sz="2800" dirty="0" smtClean="0">
                <a:solidFill>
                  <a:srgbClr val="000000"/>
                </a:solidFill>
              </a:rPr>
              <a:t> </a:t>
            </a:r>
            <a:endParaRPr lang="en-US" sz="2800" dirty="0">
              <a:solidFill>
                <a:srgbClr val="000000"/>
              </a:solidFill>
            </a:endParaRPr>
          </a:p>
        </p:txBody>
      </p:sp>
    </p:spTree>
    <p:extLst>
      <p:ext uri="{BB962C8B-B14F-4D97-AF65-F5344CB8AC3E}">
        <p14:creationId xmlns:p14="http://schemas.microsoft.com/office/powerpoint/2010/main" val="1164201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635" y="321926"/>
            <a:ext cx="8003314" cy="707886"/>
          </a:xfrm>
          <a:prstGeom prst="rect">
            <a:avLst/>
          </a:prstGeom>
          <a:noFill/>
        </p:spPr>
        <p:txBody>
          <a:bodyPr wrap="square" rtlCol="0">
            <a:spAutoFit/>
          </a:bodyPr>
          <a:lstStyle/>
          <a:p>
            <a:pPr algn="ctr"/>
            <a:r>
              <a:rPr lang="en-US" sz="2000" dirty="0" smtClean="0"/>
              <a:t>A recently published reconstruction of Upper Indus Basin discharge from tree rings by Ed Cook and colleagues* shows how this is done.</a:t>
            </a:r>
            <a:endParaRPr lang="en-US" sz="2000" dirty="0"/>
          </a:p>
        </p:txBody>
      </p:sp>
      <p:pic>
        <p:nvPicPr>
          <p:cNvPr id="2" name="Picture 1" descr="Cook - Indus_Fig1.pdf"/>
          <p:cNvPicPr>
            <a:picLocks noChangeAspect="1"/>
          </p:cNvPicPr>
          <p:nvPr/>
        </p:nvPicPr>
        <p:blipFill rotWithShape="1">
          <a:blip r:embed="rId2">
            <a:extLst>
              <a:ext uri="{28A0092B-C50C-407E-A947-70E740481C1C}">
                <a14:useLocalDpi xmlns:a14="http://schemas.microsoft.com/office/drawing/2010/main" val="0"/>
              </a:ext>
            </a:extLst>
          </a:blip>
          <a:srcRect l="20606" t="10289" r="20880" b="40526"/>
          <a:stretch/>
        </p:blipFill>
        <p:spPr>
          <a:xfrm>
            <a:off x="577894" y="1105497"/>
            <a:ext cx="4227993" cy="5029200"/>
          </a:xfrm>
          <a:prstGeom prst="rect">
            <a:avLst/>
          </a:prstGeom>
        </p:spPr>
      </p:pic>
      <p:pic>
        <p:nvPicPr>
          <p:cNvPr id="6" name="Picture 5" descr="Cook - Indus_Fig2.pdf"/>
          <p:cNvPicPr>
            <a:picLocks noChangeAspect="1"/>
          </p:cNvPicPr>
          <p:nvPr/>
        </p:nvPicPr>
        <p:blipFill rotWithShape="1">
          <a:blip r:embed="rId3">
            <a:extLst>
              <a:ext uri="{28A0092B-C50C-407E-A947-70E740481C1C}">
                <a14:useLocalDpi xmlns:a14="http://schemas.microsoft.com/office/drawing/2010/main" val="0"/>
              </a:ext>
            </a:extLst>
          </a:blip>
          <a:srcRect l="19099" t="33411" r="23712" b="5940"/>
          <a:stretch/>
        </p:blipFill>
        <p:spPr>
          <a:xfrm>
            <a:off x="4643393" y="1179372"/>
            <a:ext cx="3664473" cy="5029200"/>
          </a:xfrm>
          <a:prstGeom prst="rect">
            <a:avLst/>
          </a:prstGeom>
        </p:spPr>
      </p:pic>
      <p:sp>
        <p:nvSpPr>
          <p:cNvPr id="7" name="TextBox 6"/>
          <p:cNvSpPr txBox="1"/>
          <p:nvPr/>
        </p:nvSpPr>
        <p:spPr>
          <a:xfrm>
            <a:off x="1131158" y="6132309"/>
            <a:ext cx="6928692" cy="646331"/>
          </a:xfrm>
          <a:prstGeom prst="rect">
            <a:avLst/>
          </a:prstGeom>
          <a:noFill/>
        </p:spPr>
        <p:txBody>
          <a:bodyPr wrap="none" rtlCol="0">
            <a:spAutoFit/>
          </a:bodyPr>
          <a:lstStyle/>
          <a:p>
            <a:pPr algn="ctr"/>
            <a:r>
              <a:rPr lang="en-US" sz="1200" dirty="0"/>
              <a:t>*</a:t>
            </a:r>
            <a:r>
              <a:rPr lang="en-US" sz="1200" dirty="0" smtClean="0"/>
              <a:t>Cook</a:t>
            </a:r>
            <a:r>
              <a:rPr lang="en-US" sz="1200" dirty="0"/>
              <a:t>, E.R., Palmer, J.G., Ahmed,</a:t>
            </a:r>
            <a:r>
              <a:rPr lang="en-US" sz="1200" baseline="30000" dirty="0"/>
              <a:t> </a:t>
            </a:r>
            <a:r>
              <a:rPr lang="en-US" sz="1200" dirty="0"/>
              <a:t>M., Woodhouse,</a:t>
            </a:r>
            <a:r>
              <a:rPr lang="en-US" sz="1200" baseline="30000" dirty="0"/>
              <a:t> </a:t>
            </a:r>
            <a:r>
              <a:rPr lang="en-US" sz="1200" dirty="0"/>
              <a:t>C.A., Fenwick,</a:t>
            </a:r>
            <a:r>
              <a:rPr lang="en-US" sz="1200" baseline="30000" dirty="0"/>
              <a:t> </a:t>
            </a:r>
            <a:r>
              <a:rPr lang="en-US" sz="1200" dirty="0"/>
              <a:t>P., Zafar,</a:t>
            </a:r>
            <a:r>
              <a:rPr lang="en-US" sz="1200" baseline="30000" dirty="0"/>
              <a:t> </a:t>
            </a:r>
            <a:r>
              <a:rPr lang="en-US" sz="1200" dirty="0"/>
              <a:t>M.U., </a:t>
            </a:r>
            <a:r>
              <a:rPr lang="en-US" sz="1200" dirty="0" err="1"/>
              <a:t>Wahab</a:t>
            </a:r>
            <a:r>
              <a:rPr lang="en-US" sz="1200" dirty="0"/>
              <a:t>,</a:t>
            </a:r>
            <a:r>
              <a:rPr lang="en-US" sz="1200" baseline="30000" dirty="0"/>
              <a:t> </a:t>
            </a:r>
            <a:r>
              <a:rPr lang="en-US" sz="1200" dirty="0"/>
              <a:t>M. Khan, N. </a:t>
            </a:r>
            <a:r>
              <a:rPr lang="en-US" sz="1200" dirty="0" smtClean="0"/>
              <a:t>2013.</a:t>
            </a:r>
          </a:p>
          <a:p>
            <a:pPr algn="ctr"/>
            <a:r>
              <a:rPr lang="en-US" sz="1200" dirty="0" smtClean="0"/>
              <a:t>Five </a:t>
            </a:r>
            <a:r>
              <a:rPr lang="en-US" sz="1200" dirty="0"/>
              <a:t>centuries of upper Indus River flow from tree rings. </a:t>
            </a:r>
            <a:r>
              <a:rPr lang="en-US" sz="1200" i="1" dirty="0"/>
              <a:t>J. Hydrology</a:t>
            </a:r>
            <a:r>
              <a:rPr lang="en-US" sz="1200" dirty="0"/>
              <a:t> 486:365–375.</a:t>
            </a:r>
          </a:p>
          <a:p>
            <a:pPr algn="ctr"/>
            <a:endParaRPr lang="en-US" sz="1200" dirty="0"/>
          </a:p>
        </p:txBody>
      </p:sp>
    </p:spTree>
    <p:extLst>
      <p:ext uri="{BB962C8B-B14F-4D97-AF65-F5344CB8AC3E}">
        <p14:creationId xmlns:p14="http://schemas.microsoft.com/office/powerpoint/2010/main" val="35629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k - Indus_Fig3.pdf"/>
          <p:cNvPicPr>
            <a:picLocks noChangeAspect="1"/>
          </p:cNvPicPr>
          <p:nvPr/>
        </p:nvPicPr>
        <p:blipFill rotWithShape="1">
          <a:blip r:embed="rId2">
            <a:extLst>
              <a:ext uri="{28A0092B-C50C-407E-A947-70E740481C1C}">
                <a14:useLocalDpi xmlns:a14="http://schemas.microsoft.com/office/drawing/2010/main" val="0"/>
              </a:ext>
            </a:extLst>
          </a:blip>
          <a:srcRect l="2576" t="14074" r="4410" b="5556"/>
          <a:stretch/>
        </p:blipFill>
        <p:spPr>
          <a:xfrm>
            <a:off x="228600" y="685800"/>
            <a:ext cx="8255000" cy="5511800"/>
          </a:xfrm>
          <a:prstGeom prst="rect">
            <a:avLst/>
          </a:prstGeom>
        </p:spPr>
      </p:pic>
      <p:sp>
        <p:nvSpPr>
          <p:cNvPr id="2" name="TextBox 1"/>
          <p:cNvSpPr txBox="1"/>
          <p:nvPr/>
        </p:nvSpPr>
        <p:spPr>
          <a:xfrm>
            <a:off x="609600" y="6195536"/>
            <a:ext cx="8077200" cy="738664"/>
          </a:xfrm>
          <a:prstGeom prst="rect">
            <a:avLst/>
          </a:prstGeom>
          <a:noFill/>
        </p:spPr>
        <p:txBody>
          <a:bodyPr wrap="square" rtlCol="0">
            <a:spAutoFit/>
          </a:bodyPr>
          <a:lstStyle/>
          <a:p>
            <a:r>
              <a:rPr lang="en-US" sz="1400" dirty="0" smtClean="0">
                <a:solidFill>
                  <a:schemeClr val="tx1"/>
                </a:solidFill>
              </a:rPr>
              <a:t>From:  Cook</a:t>
            </a:r>
            <a:r>
              <a:rPr lang="en-US" sz="1400" dirty="0">
                <a:solidFill>
                  <a:schemeClr val="tx1"/>
                </a:solidFill>
              </a:rPr>
              <a:t>, E.R., Palmer, J.G., Ahmed,</a:t>
            </a:r>
            <a:r>
              <a:rPr lang="en-US" sz="1400" baseline="30000" dirty="0">
                <a:solidFill>
                  <a:schemeClr val="tx1"/>
                </a:solidFill>
              </a:rPr>
              <a:t> </a:t>
            </a:r>
            <a:r>
              <a:rPr lang="en-US" sz="1400" dirty="0">
                <a:solidFill>
                  <a:schemeClr val="tx1"/>
                </a:solidFill>
              </a:rPr>
              <a:t>M., Woodhouse,</a:t>
            </a:r>
            <a:r>
              <a:rPr lang="en-US" sz="1400" baseline="30000" dirty="0">
                <a:solidFill>
                  <a:schemeClr val="tx1"/>
                </a:solidFill>
              </a:rPr>
              <a:t> </a:t>
            </a:r>
            <a:r>
              <a:rPr lang="en-US" sz="1400" dirty="0">
                <a:solidFill>
                  <a:schemeClr val="tx1"/>
                </a:solidFill>
              </a:rPr>
              <a:t>C.A., Fenwick,</a:t>
            </a:r>
            <a:r>
              <a:rPr lang="en-US" sz="1400" baseline="30000" dirty="0">
                <a:solidFill>
                  <a:schemeClr val="tx1"/>
                </a:solidFill>
              </a:rPr>
              <a:t> </a:t>
            </a:r>
            <a:r>
              <a:rPr lang="en-US" sz="1400" dirty="0">
                <a:solidFill>
                  <a:schemeClr val="tx1"/>
                </a:solidFill>
              </a:rPr>
              <a:t>P., </a:t>
            </a:r>
            <a:r>
              <a:rPr lang="en-US" sz="1400" dirty="0" err="1">
                <a:solidFill>
                  <a:schemeClr val="tx1"/>
                </a:solidFill>
              </a:rPr>
              <a:t>Zafar</a:t>
            </a:r>
            <a:r>
              <a:rPr lang="en-US" sz="1400" dirty="0">
                <a:solidFill>
                  <a:schemeClr val="tx1"/>
                </a:solidFill>
              </a:rPr>
              <a:t>,</a:t>
            </a:r>
            <a:r>
              <a:rPr lang="en-US" sz="1400" baseline="30000" dirty="0">
                <a:solidFill>
                  <a:schemeClr val="tx1"/>
                </a:solidFill>
              </a:rPr>
              <a:t> </a:t>
            </a:r>
            <a:r>
              <a:rPr lang="en-US" sz="1400" dirty="0">
                <a:solidFill>
                  <a:schemeClr val="tx1"/>
                </a:solidFill>
              </a:rPr>
              <a:t>M.U., </a:t>
            </a:r>
            <a:r>
              <a:rPr lang="en-US" sz="1400" dirty="0" err="1">
                <a:solidFill>
                  <a:schemeClr val="tx1"/>
                </a:solidFill>
              </a:rPr>
              <a:t>Wahab</a:t>
            </a:r>
            <a:r>
              <a:rPr lang="en-US" sz="1400" dirty="0">
                <a:solidFill>
                  <a:schemeClr val="tx1"/>
                </a:solidFill>
              </a:rPr>
              <a:t>,</a:t>
            </a:r>
            <a:r>
              <a:rPr lang="en-US" sz="1400" baseline="30000" dirty="0">
                <a:solidFill>
                  <a:schemeClr val="tx1"/>
                </a:solidFill>
              </a:rPr>
              <a:t> </a:t>
            </a:r>
            <a:r>
              <a:rPr lang="en-US" sz="1400" dirty="0">
                <a:solidFill>
                  <a:schemeClr val="tx1"/>
                </a:solidFill>
              </a:rPr>
              <a:t>M</a:t>
            </a:r>
            <a:r>
              <a:rPr lang="en-US" sz="1400" dirty="0" smtClean="0">
                <a:solidFill>
                  <a:schemeClr val="tx1"/>
                </a:solidFill>
              </a:rPr>
              <a:t>. Khan</a:t>
            </a:r>
            <a:r>
              <a:rPr lang="en-US" sz="1400" dirty="0">
                <a:solidFill>
                  <a:schemeClr val="tx1"/>
                </a:solidFill>
              </a:rPr>
              <a:t>, N. 2013.  Five centuries of upper Indus River flow from tree rings. </a:t>
            </a:r>
            <a:r>
              <a:rPr lang="en-US" sz="1400" i="1" dirty="0" smtClean="0">
                <a:solidFill>
                  <a:schemeClr val="tx1"/>
                </a:solidFill>
              </a:rPr>
              <a:t>J. </a:t>
            </a:r>
            <a:r>
              <a:rPr lang="en-US" sz="1400" i="1" dirty="0">
                <a:solidFill>
                  <a:schemeClr val="tx1"/>
                </a:solidFill>
              </a:rPr>
              <a:t>Hydrology</a:t>
            </a:r>
            <a:r>
              <a:rPr lang="en-US" sz="1400" dirty="0">
                <a:solidFill>
                  <a:schemeClr val="tx1"/>
                </a:solidFill>
              </a:rPr>
              <a:t> 486:365–375.</a:t>
            </a:r>
          </a:p>
          <a:p>
            <a:endParaRPr lang="en-US" sz="1400" dirty="0">
              <a:solidFill>
                <a:schemeClr val="tx1"/>
              </a:solidFill>
            </a:endParaRPr>
          </a:p>
        </p:txBody>
      </p:sp>
      <p:sp>
        <p:nvSpPr>
          <p:cNvPr id="4" name="TextBox 3"/>
          <p:cNvSpPr txBox="1"/>
          <p:nvPr/>
        </p:nvSpPr>
        <p:spPr>
          <a:xfrm>
            <a:off x="457200" y="240268"/>
            <a:ext cx="8317451" cy="369332"/>
          </a:xfrm>
          <a:prstGeom prst="rect">
            <a:avLst/>
          </a:prstGeom>
          <a:noFill/>
        </p:spPr>
        <p:txBody>
          <a:bodyPr wrap="none" rtlCol="0">
            <a:spAutoFit/>
          </a:bodyPr>
          <a:lstStyle/>
          <a:p>
            <a:pPr algn="ctr"/>
            <a:r>
              <a:rPr lang="en-US" sz="1800" b="1" dirty="0" smtClean="0"/>
              <a:t>Indus River Discharge Reconstruction with Semi-Parametric Uncertainties</a:t>
            </a:r>
            <a:endParaRPr lang="en-US" sz="1800" b="1" dirty="0"/>
          </a:p>
        </p:txBody>
      </p:sp>
    </p:spTree>
    <p:extLst>
      <p:ext uri="{BB962C8B-B14F-4D97-AF65-F5344CB8AC3E}">
        <p14:creationId xmlns:p14="http://schemas.microsoft.com/office/powerpoint/2010/main" val="1823880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rtab_plts.pdf"/>
          <p:cNvPicPr>
            <a:picLocks noChangeAspect="1"/>
          </p:cNvPicPr>
          <p:nvPr/>
        </p:nvPicPr>
        <p:blipFill rotWithShape="1">
          <a:blip r:embed="rId2">
            <a:extLst>
              <a:ext uri="{28A0092B-C50C-407E-A947-70E740481C1C}">
                <a14:useLocalDpi xmlns:a14="http://schemas.microsoft.com/office/drawing/2010/main" val="0"/>
              </a:ext>
            </a:extLst>
          </a:blip>
          <a:srcRect l="8388" t="11111" r="11329" b="17963"/>
          <a:stretch/>
        </p:blipFill>
        <p:spPr>
          <a:xfrm>
            <a:off x="2306692" y="914400"/>
            <a:ext cx="4398908" cy="5029200"/>
          </a:xfrm>
          <a:prstGeom prst="rect">
            <a:avLst/>
          </a:prstGeom>
          <a:ln w="19050">
            <a:solidFill>
              <a:schemeClr val="tx1"/>
            </a:solidFill>
          </a:ln>
        </p:spPr>
      </p:pic>
      <p:sp>
        <p:nvSpPr>
          <p:cNvPr id="2" name="TextBox 1"/>
          <p:cNvSpPr txBox="1"/>
          <p:nvPr/>
        </p:nvSpPr>
        <p:spPr>
          <a:xfrm>
            <a:off x="948071" y="6106180"/>
            <a:ext cx="7292163" cy="523220"/>
          </a:xfrm>
          <a:prstGeom prst="rect">
            <a:avLst/>
          </a:prstGeom>
          <a:noFill/>
        </p:spPr>
        <p:txBody>
          <a:bodyPr wrap="square" rtlCol="0">
            <a:spAutoFit/>
          </a:bodyPr>
          <a:lstStyle/>
          <a:p>
            <a:pPr algn="just"/>
            <a:r>
              <a:rPr lang="en-US" sz="1400" dirty="0">
                <a:solidFill>
                  <a:schemeClr val="tx1"/>
                </a:solidFill>
              </a:rPr>
              <a:t>From:  Cook, E.R., Palmer, J.G., Ahmed,</a:t>
            </a:r>
            <a:r>
              <a:rPr lang="en-US" sz="1400" baseline="30000" dirty="0">
                <a:solidFill>
                  <a:schemeClr val="tx1"/>
                </a:solidFill>
              </a:rPr>
              <a:t> </a:t>
            </a:r>
            <a:r>
              <a:rPr lang="en-US" sz="1400" dirty="0">
                <a:solidFill>
                  <a:schemeClr val="tx1"/>
                </a:solidFill>
              </a:rPr>
              <a:t>M., Woodhouse,</a:t>
            </a:r>
            <a:r>
              <a:rPr lang="en-US" sz="1400" baseline="30000" dirty="0">
                <a:solidFill>
                  <a:schemeClr val="tx1"/>
                </a:solidFill>
              </a:rPr>
              <a:t> </a:t>
            </a:r>
            <a:r>
              <a:rPr lang="en-US" sz="1400" dirty="0">
                <a:solidFill>
                  <a:schemeClr val="tx1"/>
                </a:solidFill>
              </a:rPr>
              <a:t>C.A., Fenwick,</a:t>
            </a:r>
            <a:r>
              <a:rPr lang="en-US" sz="1400" baseline="30000" dirty="0">
                <a:solidFill>
                  <a:schemeClr val="tx1"/>
                </a:solidFill>
              </a:rPr>
              <a:t> </a:t>
            </a:r>
            <a:r>
              <a:rPr lang="en-US" sz="1400" dirty="0">
                <a:solidFill>
                  <a:schemeClr val="tx1"/>
                </a:solidFill>
              </a:rPr>
              <a:t>P., </a:t>
            </a:r>
            <a:r>
              <a:rPr lang="en-US" sz="1400" dirty="0" err="1">
                <a:solidFill>
                  <a:schemeClr val="tx1"/>
                </a:solidFill>
              </a:rPr>
              <a:t>Zafar</a:t>
            </a:r>
            <a:r>
              <a:rPr lang="en-US" sz="1400" dirty="0">
                <a:solidFill>
                  <a:schemeClr val="tx1"/>
                </a:solidFill>
              </a:rPr>
              <a:t>,</a:t>
            </a:r>
            <a:r>
              <a:rPr lang="en-US" sz="1400" baseline="30000" dirty="0">
                <a:solidFill>
                  <a:schemeClr val="tx1"/>
                </a:solidFill>
              </a:rPr>
              <a:t> </a:t>
            </a:r>
            <a:r>
              <a:rPr lang="en-US" sz="1400" dirty="0">
                <a:solidFill>
                  <a:schemeClr val="tx1"/>
                </a:solidFill>
              </a:rPr>
              <a:t>M.U., </a:t>
            </a:r>
            <a:r>
              <a:rPr lang="en-US" sz="1400" dirty="0" err="1">
                <a:solidFill>
                  <a:schemeClr val="tx1"/>
                </a:solidFill>
              </a:rPr>
              <a:t>Wahab</a:t>
            </a:r>
            <a:r>
              <a:rPr lang="en-US" sz="1400" dirty="0">
                <a:solidFill>
                  <a:schemeClr val="tx1"/>
                </a:solidFill>
              </a:rPr>
              <a:t>,</a:t>
            </a:r>
            <a:r>
              <a:rPr lang="en-US" sz="1400" baseline="30000" dirty="0">
                <a:solidFill>
                  <a:schemeClr val="tx1"/>
                </a:solidFill>
              </a:rPr>
              <a:t> </a:t>
            </a:r>
            <a:r>
              <a:rPr lang="en-US" sz="1400" dirty="0">
                <a:solidFill>
                  <a:schemeClr val="tx1"/>
                </a:solidFill>
              </a:rPr>
              <a:t>M. Khan, N. 2013.  Five centuries of upper Indus River flow from tree rings. </a:t>
            </a:r>
            <a:r>
              <a:rPr lang="en-US" sz="1400" i="1" dirty="0">
                <a:solidFill>
                  <a:schemeClr val="tx1"/>
                </a:solidFill>
              </a:rPr>
              <a:t>J. Hydrology</a:t>
            </a:r>
            <a:r>
              <a:rPr lang="en-US" sz="1400" dirty="0">
                <a:solidFill>
                  <a:schemeClr val="tx1"/>
                </a:solidFill>
              </a:rPr>
              <a:t> 486:365–375</a:t>
            </a:r>
            <a:r>
              <a:rPr lang="en-US" sz="1400" dirty="0" smtClean="0">
                <a:solidFill>
                  <a:schemeClr val="tx1"/>
                </a:solidFill>
              </a:rPr>
              <a:t>.</a:t>
            </a:r>
            <a:endParaRPr lang="en-US" sz="1400" dirty="0">
              <a:solidFill>
                <a:schemeClr val="tx1"/>
              </a:solidFill>
            </a:endParaRPr>
          </a:p>
        </p:txBody>
      </p:sp>
      <p:sp>
        <p:nvSpPr>
          <p:cNvPr id="4" name="TextBox 3"/>
          <p:cNvSpPr txBox="1"/>
          <p:nvPr/>
        </p:nvSpPr>
        <p:spPr>
          <a:xfrm>
            <a:off x="764486" y="115669"/>
            <a:ext cx="7509200" cy="646331"/>
          </a:xfrm>
          <a:prstGeom prst="rect">
            <a:avLst/>
          </a:prstGeom>
          <a:noFill/>
        </p:spPr>
        <p:txBody>
          <a:bodyPr wrap="none" rtlCol="0">
            <a:spAutoFit/>
          </a:bodyPr>
          <a:lstStyle/>
          <a:p>
            <a:pPr algn="ctr"/>
            <a:r>
              <a:rPr lang="en-US" sz="1800" b="1" dirty="0" smtClean="0"/>
              <a:t>Uncertainties on Calibration/Validation Statistics are also possible</a:t>
            </a:r>
          </a:p>
          <a:p>
            <a:pPr algn="ctr"/>
            <a:r>
              <a:rPr lang="en-US" sz="1800" b="1" dirty="0" smtClean="0"/>
              <a:t> using the Maximum Entropy Bootstrap procedure</a:t>
            </a:r>
            <a:endParaRPr lang="en-US" sz="1800" b="1" dirty="0"/>
          </a:p>
        </p:txBody>
      </p:sp>
    </p:spTree>
    <p:extLst>
      <p:ext uri="{BB962C8B-B14F-4D97-AF65-F5344CB8AC3E}">
        <p14:creationId xmlns:p14="http://schemas.microsoft.com/office/powerpoint/2010/main" val="775532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351" t="7132" r="14600" b="49963"/>
          <a:stretch/>
        </p:blipFill>
        <p:spPr>
          <a:xfrm>
            <a:off x="499749" y="1345972"/>
            <a:ext cx="7370621" cy="5243585"/>
          </a:xfrm>
          <a:prstGeom prst="rect">
            <a:avLst/>
          </a:prstGeom>
        </p:spPr>
      </p:pic>
      <p:sp>
        <p:nvSpPr>
          <p:cNvPr id="5" name="TextBox 4"/>
          <p:cNvSpPr txBox="1"/>
          <p:nvPr/>
        </p:nvSpPr>
        <p:spPr>
          <a:xfrm>
            <a:off x="587828" y="576428"/>
            <a:ext cx="7892143" cy="707886"/>
          </a:xfrm>
          <a:prstGeom prst="rect">
            <a:avLst/>
          </a:prstGeom>
          <a:noFill/>
        </p:spPr>
        <p:txBody>
          <a:bodyPr wrap="square" rtlCol="0">
            <a:spAutoFit/>
          </a:bodyPr>
          <a:lstStyle/>
          <a:p>
            <a:pPr algn="just"/>
            <a:r>
              <a:rPr lang="en-US" sz="2000" dirty="0">
                <a:latin typeface="Helvetica" charset="0"/>
                <a:ea typeface="Helvetica" charset="0"/>
                <a:cs typeface="Helvetica" charset="0"/>
              </a:rPr>
              <a:t>T</a:t>
            </a:r>
            <a:r>
              <a:rPr lang="en-US" sz="2000" dirty="0" smtClean="0">
                <a:latin typeface="Helvetica" charset="0"/>
                <a:ea typeface="Helvetica" charset="0"/>
                <a:cs typeface="Helvetica" charset="0"/>
              </a:rPr>
              <a:t>his comes from the generation of pseudo-reconstruction ensembles using the maximum entropy bootstrap, in this case 300.</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1294793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9989" y="2603463"/>
            <a:ext cx="8132354" cy="738664"/>
          </a:xfrm>
          <a:prstGeom prst="rect">
            <a:avLst/>
          </a:prstGeom>
          <a:noFill/>
        </p:spPr>
        <p:txBody>
          <a:bodyPr wrap="none" rtlCol="0">
            <a:spAutoFit/>
          </a:bodyPr>
          <a:lstStyle/>
          <a:p>
            <a:r>
              <a:rPr lang="de-DE" sz="1400" dirty="0" smtClean="0">
                <a:solidFill>
                  <a:srgbClr val="FF0000"/>
                </a:solidFill>
                <a:latin typeface="Monaco" charset="0"/>
                <a:ea typeface="Monaco" charset="0"/>
                <a:cs typeface="Monaco" charset="0"/>
              </a:rPr>
              <a:t>SKEW </a:t>
            </a:r>
            <a:r>
              <a:rPr lang="de-DE" sz="1400" dirty="0">
                <a:solidFill>
                  <a:srgbClr val="FF0000"/>
                </a:solidFill>
                <a:latin typeface="Monaco" charset="0"/>
                <a:ea typeface="Monaco" charset="0"/>
                <a:cs typeface="Monaco" charset="0"/>
              </a:rPr>
              <a:t>BEFORE:   </a:t>
            </a:r>
            <a:r>
              <a:rPr lang="de-DE" sz="1400" dirty="0" smtClean="0">
                <a:solidFill>
                  <a:srgbClr val="FF0000"/>
                </a:solidFill>
                <a:latin typeface="Monaco" charset="0"/>
                <a:ea typeface="Monaco" charset="0"/>
                <a:cs typeface="Monaco" charset="0"/>
              </a:rPr>
              <a:t>1.160   PROB:  0.0000   </a:t>
            </a:r>
            <a:r>
              <a:rPr lang="de-DE" sz="1400" dirty="0">
                <a:solidFill>
                  <a:srgbClr val="FF0000"/>
                </a:solidFill>
                <a:latin typeface="Monaco" charset="0"/>
                <a:ea typeface="Monaco" charset="0"/>
                <a:cs typeface="Monaco" charset="0"/>
              </a:rPr>
              <a:t>POWER:  </a:t>
            </a:r>
            <a:r>
              <a:rPr lang="de-DE" sz="1400" dirty="0" smtClean="0">
                <a:solidFill>
                  <a:srgbClr val="FF0000"/>
                </a:solidFill>
                <a:latin typeface="Monaco" charset="0"/>
                <a:ea typeface="Monaco" charset="0"/>
                <a:cs typeface="Monaco" charset="0"/>
              </a:rPr>
              <a:t>1.000  *HINKLEY </a:t>
            </a:r>
            <a:r>
              <a:rPr lang="de-DE" sz="1400" dirty="0">
                <a:solidFill>
                  <a:srgbClr val="FF0000"/>
                </a:solidFill>
                <a:latin typeface="Monaco" charset="0"/>
                <a:ea typeface="Monaco" charset="0"/>
                <a:cs typeface="Monaco" charset="0"/>
              </a:rPr>
              <a:t>D: </a:t>
            </a:r>
            <a:r>
              <a:rPr lang="de-DE" sz="1400" dirty="0" smtClean="0">
                <a:solidFill>
                  <a:srgbClr val="FF0000"/>
                </a:solidFill>
                <a:latin typeface="Monaco" charset="0"/>
                <a:ea typeface="Monaco" charset="0"/>
                <a:cs typeface="Monaco" charset="0"/>
              </a:rPr>
              <a:t> 0.1882</a:t>
            </a:r>
            <a:endParaRPr lang="de-DE" sz="1400" dirty="0">
              <a:solidFill>
                <a:srgbClr val="FF0000"/>
              </a:solidFill>
              <a:latin typeface="Monaco" charset="0"/>
              <a:ea typeface="Monaco" charset="0"/>
              <a:cs typeface="Monaco" charset="0"/>
            </a:endParaRPr>
          </a:p>
          <a:p>
            <a:endParaRPr lang="de-DE" sz="1400" dirty="0" smtClean="0">
              <a:solidFill>
                <a:srgbClr val="FF0000"/>
              </a:solidFill>
              <a:latin typeface="Monaco" charset="0"/>
              <a:ea typeface="Monaco" charset="0"/>
              <a:cs typeface="Monaco" charset="0"/>
            </a:endParaRPr>
          </a:p>
          <a:p>
            <a:r>
              <a:rPr lang="de-DE" sz="1400" dirty="0" smtClean="0">
                <a:solidFill>
                  <a:srgbClr val="FF0000"/>
                </a:solidFill>
                <a:latin typeface="Monaco" charset="0"/>
                <a:ea typeface="Monaco" charset="0"/>
                <a:cs typeface="Monaco" charset="0"/>
              </a:rPr>
              <a:t>SKEW </a:t>
            </a:r>
            <a:r>
              <a:rPr lang="de-DE" sz="1400" dirty="0">
                <a:solidFill>
                  <a:srgbClr val="FF0000"/>
                </a:solidFill>
                <a:latin typeface="Monaco" charset="0"/>
                <a:ea typeface="Monaco" charset="0"/>
                <a:cs typeface="Monaco" charset="0"/>
              </a:rPr>
              <a:t>AFTER:   </a:t>
            </a:r>
            <a:r>
              <a:rPr lang="de-DE" sz="1400" dirty="0" smtClean="0">
                <a:solidFill>
                  <a:srgbClr val="FF0000"/>
                </a:solidFill>
                <a:latin typeface="Monaco" charset="0"/>
                <a:ea typeface="Monaco" charset="0"/>
                <a:cs typeface="Monaco" charset="0"/>
              </a:rPr>
              <a:t>-</a:t>
            </a:r>
            <a:r>
              <a:rPr lang="de-DE" sz="1400" dirty="0">
                <a:solidFill>
                  <a:srgbClr val="FF0000"/>
                </a:solidFill>
                <a:latin typeface="Monaco" charset="0"/>
                <a:ea typeface="Monaco" charset="0"/>
                <a:cs typeface="Monaco" charset="0"/>
              </a:rPr>
              <a:t>0.022  </a:t>
            </a:r>
            <a:r>
              <a:rPr lang="de-DE" sz="1400" dirty="0" smtClean="0">
                <a:solidFill>
                  <a:srgbClr val="FF0000"/>
                </a:solidFill>
                <a:latin typeface="Monaco" charset="0"/>
                <a:ea typeface="Monaco" charset="0"/>
                <a:cs typeface="Monaco" charset="0"/>
              </a:rPr>
              <a:t> PROB:  0.9212   </a:t>
            </a:r>
            <a:r>
              <a:rPr lang="de-DE" sz="1400" dirty="0">
                <a:solidFill>
                  <a:srgbClr val="FF0000"/>
                </a:solidFill>
                <a:latin typeface="Monaco" charset="0"/>
                <a:ea typeface="Monaco" charset="0"/>
                <a:cs typeface="Monaco" charset="0"/>
              </a:rPr>
              <a:t>POWER:  </a:t>
            </a:r>
            <a:r>
              <a:rPr lang="de-DE" sz="1400" dirty="0" smtClean="0">
                <a:solidFill>
                  <a:srgbClr val="FF0000"/>
                </a:solidFill>
                <a:latin typeface="Monaco" charset="0"/>
                <a:ea typeface="Monaco" charset="0"/>
                <a:cs typeface="Monaco" charset="0"/>
              </a:rPr>
              <a:t>0.250   HINKLEY </a:t>
            </a:r>
            <a:r>
              <a:rPr lang="de-DE" sz="1400" dirty="0">
                <a:solidFill>
                  <a:srgbClr val="FF0000"/>
                </a:solidFill>
                <a:latin typeface="Monaco" charset="0"/>
                <a:ea typeface="Monaco" charset="0"/>
                <a:cs typeface="Monaco" charset="0"/>
              </a:rPr>
              <a:t>D: </a:t>
            </a:r>
            <a:r>
              <a:rPr lang="de-DE" sz="1400" dirty="0" smtClean="0">
                <a:solidFill>
                  <a:srgbClr val="FF0000"/>
                </a:solidFill>
                <a:latin typeface="Monaco" charset="0"/>
                <a:ea typeface="Monaco" charset="0"/>
                <a:cs typeface="Monaco" charset="0"/>
              </a:rPr>
              <a:t>-0.0022</a:t>
            </a:r>
            <a:endParaRPr lang="en-US" sz="1400" dirty="0">
              <a:solidFill>
                <a:srgbClr val="FF0000"/>
              </a:solidFill>
              <a:latin typeface="Monaco" charset="0"/>
              <a:ea typeface="Monaco" charset="0"/>
              <a:cs typeface="Monaco" charset="0"/>
            </a:endParaRPr>
          </a:p>
        </p:txBody>
      </p:sp>
      <p:sp>
        <p:nvSpPr>
          <p:cNvPr id="9" name="TextBox 8"/>
          <p:cNvSpPr txBox="1"/>
          <p:nvPr/>
        </p:nvSpPr>
        <p:spPr>
          <a:xfrm>
            <a:off x="591533" y="759155"/>
            <a:ext cx="7921101" cy="1631216"/>
          </a:xfrm>
          <a:prstGeom prst="rect">
            <a:avLst/>
          </a:prstGeom>
          <a:noFill/>
        </p:spPr>
        <p:txBody>
          <a:bodyPr wrap="square" rtlCol="0">
            <a:spAutoFit/>
          </a:bodyPr>
          <a:lstStyle/>
          <a:p>
            <a:pPr algn="just"/>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can also handle highly skewed, zero-bounded </a:t>
            </a:r>
            <a:r>
              <a:rPr lang="en-US" sz="2000" b="1" i="1" dirty="0" smtClean="0">
                <a:latin typeface="Helvetica" charset="0"/>
                <a:ea typeface="Helvetica" charset="0"/>
                <a:cs typeface="Helvetica" charset="0"/>
              </a:rPr>
              <a:t>P</a:t>
            </a:r>
            <a:r>
              <a:rPr lang="en-US" sz="2000" dirty="0" smtClean="0">
                <a:latin typeface="Helvetica" charset="0"/>
                <a:ea typeface="Helvetica" charset="0"/>
                <a:cs typeface="Helvetica" charset="0"/>
              </a:rPr>
              <a:t> and </a:t>
            </a:r>
            <a:r>
              <a:rPr lang="en-US" sz="2000" b="1" i="1" dirty="0" smtClean="0">
                <a:latin typeface="Helvetica" charset="0"/>
                <a:ea typeface="Helvetica" charset="0"/>
                <a:cs typeface="Helvetica" charset="0"/>
              </a:rPr>
              <a:t>Q</a:t>
            </a:r>
            <a:r>
              <a:rPr lang="en-US" sz="2000" dirty="0" smtClean="0">
                <a:latin typeface="Helvetica" charset="0"/>
                <a:ea typeface="Helvetica" charset="0"/>
                <a:cs typeface="Helvetica" charset="0"/>
              </a:rPr>
              <a:t> data. This is done through an adaptive power transformation applied to the actual data. Here is the Salinas River, CA water year data before and after adaptive power transformation. The only rub is that all values being transformed must be ≥ 0, so no anomalies are allowed.</a:t>
            </a:r>
            <a:endParaRPr lang="en-US" sz="2000" dirty="0">
              <a:latin typeface="Helvetica" charset="0"/>
              <a:ea typeface="Helvetica" charset="0"/>
              <a:cs typeface="Helvetica" charset="0"/>
            </a:endParaRPr>
          </a:p>
        </p:txBody>
      </p:sp>
      <p:sp>
        <p:nvSpPr>
          <p:cNvPr id="12" name="TextBox 11"/>
          <p:cNvSpPr txBox="1"/>
          <p:nvPr/>
        </p:nvSpPr>
        <p:spPr>
          <a:xfrm>
            <a:off x="435429" y="5667152"/>
            <a:ext cx="8279222" cy="338554"/>
          </a:xfrm>
          <a:prstGeom prst="rect">
            <a:avLst/>
          </a:prstGeom>
          <a:noFill/>
        </p:spPr>
        <p:txBody>
          <a:bodyPr wrap="square" rtlCol="0">
            <a:spAutoFit/>
          </a:bodyPr>
          <a:lstStyle/>
          <a:p>
            <a:pPr algn="ctr"/>
            <a:r>
              <a:rPr lang="en-US" sz="1600" dirty="0" smtClean="0">
                <a:latin typeface="Helvetica" charset="0"/>
                <a:ea typeface="Helvetica" charset="0"/>
                <a:cs typeface="Helvetica" charset="0"/>
              </a:rPr>
              <a:t>*</a:t>
            </a:r>
            <a:r>
              <a:rPr lang="en-US" sz="1600" dirty="0" err="1" smtClean="0">
                <a:latin typeface="Helvetica" charset="0"/>
                <a:ea typeface="Helvetica" charset="0"/>
                <a:cs typeface="Helvetica" charset="0"/>
              </a:rPr>
              <a:t>Hinkley</a:t>
            </a:r>
            <a:r>
              <a:rPr lang="en-US" sz="1600" dirty="0" smtClean="0">
                <a:latin typeface="Helvetica" charset="0"/>
                <a:ea typeface="Helvetica" charset="0"/>
                <a:cs typeface="Helvetica" charset="0"/>
              </a:rPr>
              <a:t>, D.A. 1977. On quick choice of power transformation. </a:t>
            </a:r>
            <a:r>
              <a:rPr lang="en-US" sz="1600" i="1" dirty="0" smtClean="0">
                <a:latin typeface="Helvetica" charset="0"/>
                <a:ea typeface="Helvetica" charset="0"/>
                <a:cs typeface="Helvetica" charset="0"/>
              </a:rPr>
              <a:t>Applied Statistics</a:t>
            </a:r>
            <a:r>
              <a:rPr lang="en-US" sz="1600" dirty="0" smtClean="0">
                <a:latin typeface="Helvetica" charset="0"/>
                <a:ea typeface="Helvetica" charset="0"/>
                <a:cs typeface="Helvetica" charset="0"/>
              </a:rPr>
              <a:t> 26:67-69.</a:t>
            </a:r>
            <a:endParaRPr lang="en-US" sz="1600" dirty="0">
              <a:latin typeface="Helvetica" charset="0"/>
              <a:ea typeface="Helvetica" charset="0"/>
              <a:cs typeface="Helvetica" charset="0"/>
            </a:endParaRPr>
          </a:p>
        </p:txBody>
      </p:sp>
      <p:sp>
        <p:nvSpPr>
          <p:cNvPr id="14" name="TextBox 13"/>
          <p:cNvSpPr txBox="1"/>
          <p:nvPr/>
        </p:nvSpPr>
        <p:spPr>
          <a:xfrm>
            <a:off x="591533" y="3522561"/>
            <a:ext cx="7921101" cy="1938992"/>
          </a:xfrm>
          <a:prstGeom prst="rect">
            <a:avLst/>
          </a:prstGeom>
          <a:noFill/>
        </p:spPr>
        <p:txBody>
          <a:bodyPr wrap="square" rtlCol="0">
            <a:spAutoFit/>
          </a:bodyPr>
          <a:lstStyle/>
          <a:p>
            <a:pPr algn="just"/>
            <a:r>
              <a:rPr lang="en-US" sz="2000" dirty="0" smtClean="0">
                <a:latin typeface="Helvetica" charset="0"/>
                <a:ea typeface="Helvetica" charset="0"/>
                <a:cs typeface="Helvetica" charset="0"/>
              </a:rPr>
              <a:t>The adaptive power transformation is designed to induce data symmetry, not data normality. In so doing, it appears to eliminate the reconstruction of negative values of </a:t>
            </a:r>
            <a:r>
              <a:rPr lang="en-US" sz="2000" b="1" i="1" dirty="0" smtClean="0">
                <a:latin typeface="Helvetica" charset="0"/>
                <a:ea typeface="Helvetica" charset="0"/>
                <a:cs typeface="Helvetica" charset="0"/>
              </a:rPr>
              <a:t>P</a:t>
            </a:r>
            <a:r>
              <a:rPr lang="en-US" sz="2000" dirty="0" smtClean="0">
                <a:latin typeface="Helvetica" charset="0"/>
                <a:ea typeface="Helvetica" charset="0"/>
                <a:cs typeface="Helvetica" charset="0"/>
              </a:rPr>
              <a:t> and </a:t>
            </a:r>
            <a:r>
              <a:rPr lang="en-US" sz="2000" b="1" i="1" dirty="0" smtClean="0">
                <a:latin typeface="Helvetica" charset="0"/>
                <a:ea typeface="Helvetica" charset="0"/>
                <a:cs typeface="Helvetica" charset="0"/>
              </a:rPr>
              <a:t>Q</a:t>
            </a:r>
            <a:r>
              <a:rPr lang="en-US" sz="2000" dirty="0" smtClean="0">
                <a:latin typeface="Helvetica" charset="0"/>
                <a:ea typeface="Helvetica" charset="0"/>
                <a:cs typeface="Helvetica" charset="0"/>
              </a:rPr>
              <a:t> after the power transformed reconstruction has been inverse power transformed back to original data units. This is a nice feature that will be illustrated next  for the Salinas River water year </a:t>
            </a:r>
            <a:r>
              <a:rPr lang="en-US" sz="2000" b="1" i="1" dirty="0" smtClean="0">
                <a:latin typeface="Helvetica" charset="0"/>
                <a:ea typeface="Helvetica" charset="0"/>
                <a:cs typeface="Helvetica" charset="0"/>
              </a:rPr>
              <a:t>Q</a:t>
            </a:r>
            <a:r>
              <a:rPr lang="en-US" sz="2000" dirty="0" smtClean="0">
                <a:latin typeface="Helvetica" charset="0"/>
                <a:ea typeface="Helvetica" charset="0"/>
                <a:cs typeface="Helvetica" charset="0"/>
              </a:rPr>
              <a:t> reconstruction.</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1136794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516" t="20930" r="12659" b="22636"/>
          <a:stretch/>
        </p:blipFill>
        <p:spPr>
          <a:xfrm>
            <a:off x="478465" y="1435394"/>
            <a:ext cx="7527854" cy="3870253"/>
          </a:xfrm>
          <a:prstGeom prst="rect">
            <a:avLst/>
          </a:prstGeom>
        </p:spPr>
      </p:pic>
      <p:sp>
        <p:nvSpPr>
          <p:cNvPr id="12" name="TextBox 11"/>
          <p:cNvSpPr txBox="1"/>
          <p:nvPr/>
        </p:nvSpPr>
        <p:spPr>
          <a:xfrm>
            <a:off x="3455004" y="4476306"/>
            <a:ext cx="2464136" cy="307777"/>
          </a:xfrm>
          <a:prstGeom prst="rect">
            <a:avLst/>
          </a:prstGeom>
          <a:noFill/>
        </p:spPr>
        <p:txBody>
          <a:bodyPr wrap="none" rtlCol="0">
            <a:spAutoFit/>
          </a:bodyPr>
          <a:lstStyle/>
          <a:p>
            <a:pPr algn="ctr"/>
            <a:r>
              <a:rPr lang="en-US" sz="1400" dirty="0" smtClean="0">
                <a:latin typeface="Helvetica" charset="0"/>
                <a:ea typeface="Helvetica" charset="0"/>
                <a:cs typeface="Helvetica" charset="0"/>
              </a:rPr>
              <a:t>No negative values using PT</a:t>
            </a:r>
            <a:endParaRPr lang="en-US" sz="1400" dirty="0">
              <a:latin typeface="Helvetica" charset="0"/>
              <a:ea typeface="Helvetica" charset="0"/>
              <a:cs typeface="Helvetica" charset="0"/>
            </a:endParaRPr>
          </a:p>
        </p:txBody>
      </p:sp>
      <p:sp>
        <p:nvSpPr>
          <p:cNvPr id="13" name="TextBox 12"/>
          <p:cNvSpPr txBox="1"/>
          <p:nvPr/>
        </p:nvSpPr>
        <p:spPr>
          <a:xfrm>
            <a:off x="1660270" y="783771"/>
            <a:ext cx="5694764" cy="400110"/>
          </a:xfrm>
          <a:prstGeom prst="rect">
            <a:avLst/>
          </a:prstGeom>
          <a:noFill/>
        </p:spPr>
        <p:txBody>
          <a:bodyPr wrap="none" rtlCol="0">
            <a:spAutoFit/>
          </a:bodyPr>
          <a:lstStyle/>
          <a:p>
            <a:pPr algn="ctr"/>
            <a:r>
              <a:rPr lang="en-US" sz="2000" b="1" dirty="0" smtClean="0">
                <a:latin typeface="Helvetica" charset="0"/>
                <a:ea typeface="Helvetica" charset="0"/>
                <a:cs typeface="Helvetica" charset="0"/>
              </a:rPr>
              <a:t>Over the Instrumental Data Period: 1902-2011</a:t>
            </a:r>
            <a:endParaRPr lang="en-US" sz="2000" b="1" dirty="0">
              <a:latin typeface="Helvetica" charset="0"/>
              <a:ea typeface="Helvetica" charset="0"/>
              <a:cs typeface="Helvetica" charset="0"/>
            </a:endParaRPr>
          </a:p>
        </p:txBody>
      </p:sp>
    </p:spTree>
    <p:extLst>
      <p:ext uri="{BB962C8B-B14F-4D97-AF65-F5344CB8AC3E}">
        <p14:creationId xmlns:p14="http://schemas.microsoft.com/office/powerpoint/2010/main" val="2093125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361" t="20930" r="12657" b="22636"/>
          <a:stretch/>
        </p:blipFill>
        <p:spPr>
          <a:xfrm>
            <a:off x="552894" y="1435394"/>
            <a:ext cx="7453425" cy="3870253"/>
          </a:xfrm>
          <a:prstGeom prst="rect">
            <a:avLst/>
          </a:prstGeom>
        </p:spPr>
      </p:pic>
      <p:sp>
        <p:nvSpPr>
          <p:cNvPr id="3" name="TextBox 2"/>
          <p:cNvSpPr txBox="1"/>
          <p:nvPr/>
        </p:nvSpPr>
        <p:spPr>
          <a:xfrm>
            <a:off x="3455004" y="4497572"/>
            <a:ext cx="2464136" cy="307777"/>
          </a:xfrm>
          <a:prstGeom prst="rect">
            <a:avLst/>
          </a:prstGeom>
          <a:noFill/>
        </p:spPr>
        <p:txBody>
          <a:bodyPr wrap="none" rtlCol="0">
            <a:spAutoFit/>
          </a:bodyPr>
          <a:lstStyle/>
          <a:p>
            <a:pPr algn="ctr"/>
            <a:r>
              <a:rPr lang="en-US" sz="1400" dirty="0" smtClean="0">
                <a:latin typeface="Helvetica" charset="0"/>
                <a:ea typeface="Helvetica" charset="0"/>
                <a:cs typeface="Helvetica" charset="0"/>
              </a:rPr>
              <a:t>No negative values using PT</a:t>
            </a:r>
            <a:endParaRPr lang="en-US" sz="1400" dirty="0">
              <a:latin typeface="Helvetica" charset="0"/>
              <a:ea typeface="Helvetica" charset="0"/>
              <a:cs typeface="Helvetica" charset="0"/>
            </a:endParaRPr>
          </a:p>
        </p:txBody>
      </p:sp>
      <p:sp>
        <p:nvSpPr>
          <p:cNvPr id="4" name="TextBox 3"/>
          <p:cNvSpPr txBox="1"/>
          <p:nvPr/>
        </p:nvSpPr>
        <p:spPr>
          <a:xfrm>
            <a:off x="1538444" y="783771"/>
            <a:ext cx="5938422" cy="400110"/>
          </a:xfrm>
          <a:prstGeom prst="rect">
            <a:avLst/>
          </a:prstGeom>
          <a:noFill/>
        </p:spPr>
        <p:txBody>
          <a:bodyPr wrap="none" rtlCol="0">
            <a:spAutoFit/>
          </a:bodyPr>
          <a:lstStyle/>
          <a:p>
            <a:pPr algn="ctr"/>
            <a:r>
              <a:rPr lang="en-US" sz="2000" b="1" dirty="0" smtClean="0">
                <a:latin typeface="Helvetica" charset="0"/>
                <a:ea typeface="Helvetica" charset="0"/>
                <a:cs typeface="Helvetica" charset="0"/>
              </a:rPr>
              <a:t>Over the Full Reconstruction Period: 1379-2011</a:t>
            </a:r>
            <a:endParaRPr lang="en-US" sz="2000" b="1" dirty="0">
              <a:latin typeface="Helvetica" charset="0"/>
              <a:ea typeface="Helvetica" charset="0"/>
              <a:cs typeface="Helvetica" charset="0"/>
            </a:endParaRPr>
          </a:p>
        </p:txBody>
      </p:sp>
    </p:spTree>
    <p:extLst>
      <p:ext uri="{BB962C8B-B14F-4D97-AF65-F5344CB8AC3E}">
        <p14:creationId xmlns:p14="http://schemas.microsoft.com/office/powerpoint/2010/main" val="1226018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361" t="20930" r="12657" b="22636"/>
          <a:stretch/>
        </p:blipFill>
        <p:spPr>
          <a:xfrm>
            <a:off x="552894" y="1435394"/>
            <a:ext cx="7453425" cy="3870253"/>
          </a:xfrm>
          <a:prstGeom prst="rect">
            <a:avLst/>
          </a:prstGeom>
        </p:spPr>
      </p:pic>
      <p:sp>
        <p:nvSpPr>
          <p:cNvPr id="3" name="TextBox 2"/>
          <p:cNvSpPr txBox="1"/>
          <p:nvPr/>
        </p:nvSpPr>
        <p:spPr>
          <a:xfrm>
            <a:off x="3455004" y="4497572"/>
            <a:ext cx="2464136" cy="307777"/>
          </a:xfrm>
          <a:prstGeom prst="rect">
            <a:avLst/>
          </a:prstGeom>
          <a:noFill/>
        </p:spPr>
        <p:txBody>
          <a:bodyPr wrap="none" rtlCol="0">
            <a:spAutoFit/>
          </a:bodyPr>
          <a:lstStyle/>
          <a:p>
            <a:pPr algn="ctr"/>
            <a:r>
              <a:rPr lang="en-US" sz="1400" dirty="0" smtClean="0">
                <a:latin typeface="Helvetica" charset="0"/>
                <a:ea typeface="Helvetica" charset="0"/>
                <a:cs typeface="Helvetica" charset="0"/>
              </a:rPr>
              <a:t>No negative values using PT</a:t>
            </a:r>
            <a:endParaRPr lang="en-US" sz="1400" dirty="0">
              <a:latin typeface="Helvetica" charset="0"/>
              <a:ea typeface="Helvetica" charset="0"/>
              <a:cs typeface="Helvetica"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77" t="11783" r="4535" b="1396"/>
          <a:stretch/>
        </p:blipFill>
        <p:spPr>
          <a:xfrm>
            <a:off x="53156" y="808074"/>
            <a:ext cx="8548577" cy="5954233"/>
          </a:xfrm>
          <a:prstGeom prst="rect">
            <a:avLst/>
          </a:prstGeom>
        </p:spPr>
      </p:pic>
      <p:sp>
        <p:nvSpPr>
          <p:cNvPr id="4" name="TextBox 3"/>
          <p:cNvSpPr txBox="1"/>
          <p:nvPr/>
        </p:nvSpPr>
        <p:spPr>
          <a:xfrm>
            <a:off x="1840424" y="297713"/>
            <a:ext cx="5724644" cy="369332"/>
          </a:xfrm>
          <a:prstGeom prst="rect">
            <a:avLst/>
          </a:prstGeom>
          <a:noFill/>
        </p:spPr>
        <p:txBody>
          <a:bodyPr wrap="none" rtlCol="0">
            <a:spAutoFit/>
          </a:bodyPr>
          <a:lstStyle/>
          <a:p>
            <a:pPr algn="ctr"/>
            <a:r>
              <a:rPr lang="en-US" b="1" dirty="0" smtClean="0">
                <a:latin typeface="Helvetica" charset="0"/>
                <a:ea typeface="Helvetica" charset="0"/>
                <a:cs typeface="Helvetica" charset="0"/>
              </a:rPr>
              <a:t>Salinas River </a:t>
            </a:r>
            <a:r>
              <a:rPr lang="en-US" b="1" dirty="0" err="1" smtClean="0">
                <a:latin typeface="Helvetica" charset="0"/>
                <a:ea typeface="Helvetica" charset="0"/>
                <a:cs typeface="Helvetica" charset="0"/>
              </a:rPr>
              <a:t>MEBootrap</a:t>
            </a:r>
            <a:r>
              <a:rPr lang="en-US" b="1" dirty="0" smtClean="0">
                <a:latin typeface="Helvetica" charset="0"/>
                <a:ea typeface="Helvetica" charset="0"/>
                <a:cs typeface="Helvetica" charset="0"/>
              </a:rPr>
              <a:t> Pseudo-Reconstructions</a:t>
            </a:r>
            <a:endParaRPr lang="en-US" b="1" dirty="0">
              <a:latin typeface="Helvetica" charset="0"/>
              <a:ea typeface="Helvetica" charset="0"/>
              <a:cs typeface="Helvetica" charset="0"/>
            </a:endParaRPr>
          </a:p>
        </p:txBody>
      </p:sp>
      <p:sp>
        <p:nvSpPr>
          <p:cNvPr id="6" name="TextBox 5"/>
          <p:cNvSpPr txBox="1"/>
          <p:nvPr/>
        </p:nvSpPr>
        <p:spPr>
          <a:xfrm>
            <a:off x="3607404" y="5628181"/>
            <a:ext cx="2464136" cy="307777"/>
          </a:xfrm>
          <a:prstGeom prst="rect">
            <a:avLst/>
          </a:prstGeom>
          <a:noFill/>
        </p:spPr>
        <p:txBody>
          <a:bodyPr wrap="none" rtlCol="0">
            <a:spAutoFit/>
          </a:bodyPr>
          <a:lstStyle/>
          <a:p>
            <a:pPr algn="ctr"/>
            <a:r>
              <a:rPr lang="en-US" sz="1400" dirty="0" smtClean="0">
                <a:latin typeface="Helvetica" charset="0"/>
                <a:ea typeface="Helvetica" charset="0"/>
                <a:cs typeface="Helvetica" charset="0"/>
              </a:rPr>
              <a:t>No negative values using PT</a:t>
            </a:r>
            <a:endParaRPr lang="en-US" sz="1400" dirty="0">
              <a:latin typeface="Helvetica" charset="0"/>
              <a:ea typeface="Helvetica" charset="0"/>
              <a:cs typeface="Helvetica" charset="0"/>
            </a:endParaRPr>
          </a:p>
        </p:txBody>
      </p:sp>
    </p:spTree>
    <p:extLst>
      <p:ext uri="{BB962C8B-B14F-4D97-AF65-F5344CB8AC3E}">
        <p14:creationId xmlns:p14="http://schemas.microsoft.com/office/powerpoint/2010/main" val="583319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977" y="1093373"/>
            <a:ext cx="8590813" cy="2677656"/>
          </a:xfrm>
          <a:prstGeom prst="rect">
            <a:avLst/>
          </a:prstGeom>
          <a:noFill/>
        </p:spPr>
        <p:txBody>
          <a:bodyPr wrap="none" rtlCol="0">
            <a:spAutoFit/>
          </a:bodyPr>
          <a:lstStyle/>
          <a:p>
            <a:r>
              <a:rPr lang="mr-IN" sz="800" dirty="0" err="1">
                <a:latin typeface="Monaco" charset="0"/>
                <a:ea typeface="Monaco" charset="0"/>
                <a:cs typeface="Monaco" charset="0"/>
              </a:rPr>
              <a:t>Salinas_Monthly_Flows.txt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to </a:t>
            </a:r>
            <a:r>
              <a:rPr lang="mr-IN" sz="800" dirty="0" err="1">
                <a:latin typeface="Monaco" charset="0"/>
                <a:ea typeface="Monaco" charset="0"/>
                <a:cs typeface="Monaco" charset="0"/>
              </a:rPr>
              <a:t>reconstruct</a:t>
            </a:r>
            <a:endParaRPr lang="mr-IN" sz="800" dirty="0">
              <a:latin typeface="Monaco" charset="0"/>
              <a:ea typeface="Monaco" charset="0"/>
              <a:cs typeface="Monaco" charset="0"/>
            </a:endParaRPr>
          </a:p>
          <a:p>
            <a:r>
              <a:rPr lang="mr-IN" sz="800" dirty="0">
                <a:latin typeface="Monaco" charset="0"/>
                <a:ea typeface="Monaco" charset="0"/>
                <a:cs typeface="Monaco" charset="0"/>
              </a:rPr>
              <a:t>(i4,12f12.4)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format</a:t>
            </a:r>
            <a:endParaRPr lang="mr-IN" sz="800" dirty="0">
              <a:latin typeface="Monaco" charset="0"/>
              <a:ea typeface="Monaco" charset="0"/>
              <a:cs typeface="Monaco" charset="0"/>
            </a:endParaRPr>
          </a:p>
          <a:p>
            <a:r>
              <a:rPr lang="mr-IN" sz="800" dirty="0" err="1">
                <a:latin typeface="Monaco" charset="0"/>
                <a:ea typeface="Monaco" charset="0"/>
                <a:cs typeface="Monaco" charset="0"/>
              </a:rPr>
              <a:t>Salinas_flowXY.txt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a:t>
            </a:r>
            <a:r>
              <a:rPr lang="mr-IN" sz="800" dirty="0" err="1">
                <a:latin typeface="Monaco" charset="0"/>
                <a:ea typeface="Monaco" charset="0"/>
                <a:cs typeface="Monaco" charset="0"/>
              </a:rPr>
              <a:t>grid</a:t>
            </a:r>
            <a:r>
              <a:rPr lang="mr-IN" sz="800" dirty="0">
                <a:latin typeface="Monaco" charset="0"/>
                <a:ea typeface="Monaco" charset="0"/>
                <a:cs typeface="Monaco" charset="0"/>
              </a:rPr>
              <a:t> </a:t>
            </a:r>
            <a:r>
              <a:rPr lang="mr-IN" sz="800" dirty="0" err="1">
                <a:latin typeface="Monaco" charset="0"/>
                <a:ea typeface="Monaco" charset="0"/>
                <a:cs typeface="Monaco" charset="0"/>
              </a:rPr>
              <a:t>point</a:t>
            </a:r>
            <a:r>
              <a:rPr lang="mr-IN" sz="800" dirty="0">
                <a:latin typeface="Monaco" charset="0"/>
                <a:ea typeface="Monaco" charset="0"/>
                <a:cs typeface="Monaco" charset="0"/>
              </a:rPr>
              <a:t> LAT/LON </a:t>
            </a:r>
            <a:r>
              <a:rPr lang="mr-IN" sz="800" dirty="0" err="1">
                <a:latin typeface="Monaco" charset="0"/>
                <a:ea typeface="Monaco" charset="0"/>
                <a:cs typeface="Monaco" charset="0"/>
              </a:rPr>
              <a:t>file</a:t>
            </a:r>
            <a:endParaRPr lang="mr-IN" sz="800" dirty="0">
              <a:latin typeface="Monaco" charset="0"/>
              <a:ea typeface="Monaco" charset="0"/>
              <a:cs typeface="Monaco" charset="0"/>
            </a:endParaRPr>
          </a:p>
          <a:p>
            <a:r>
              <a:rPr lang="mr-IN" sz="800" dirty="0">
                <a:latin typeface="Monaco" charset="0"/>
                <a:ea typeface="Monaco" charset="0"/>
                <a:cs typeface="Monaco" charset="0"/>
              </a:rPr>
              <a:t>(f10.3,f9.3)                                                                                   !</a:t>
            </a:r>
            <a:r>
              <a:rPr lang="mr-IN" sz="800" dirty="0" err="1">
                <a:latin typeface="Monaco" charset="0"/>
                <a:ea typeface="Monaco" charset="0"/>
                <a:cs typeface="Monaco" charset="0"/>
              </a:rPr>
              <a:t>lat</a:t>
            </a:r>
            <a:r>
              <a:rPr lang="mr-IN" sz="800" dirty="0">
                <a:latin typeface="Monaco" charset="0"/>
                <a:ea typeface="Monaco" charset="0"/>
                <a:cs typeface="Monaco" charset="0"/>
              </a:rPr>
              <a:t>/</a:t>
            </a:r>
            <a:r>
              <a:rPr lang="mr-IN" sz="800" dirty="0" err="1">
                <a:latin typeface="Monaco" charset="0"/>
                <a:ea typeface="Monaco" charset="0"/>
                <a:cs typeface="Monaco" charset="0"/>
              </a:rPr>
              <a:t>lon</a:t>
            </a:r>
            <a:r>
              <a:rPr lang="mr-IN" sz="800" dirty="0">
                <a:latin typeface="Monaco" charset="0"/>
                <a:ea typeface="Monaco" charset="0"/>
                <a:cs typeface="Monaco" charset="0"/>
              </a:rPr>
              <a:t> </a:t>
            </a:r>
            <a:r>
              <a:rPr lang="mr-IN" sz="800" dirty="0" err="1">
                <a:latin typeface="Monaco" charset="0"/>
                <a:ea typeface="Monaco" charset="0"/>
                <a:cs typeface="Monaco" charset="0"/>
              </a:rPr>
              <a:t>coordinates</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format</a:t>
            </a:r>
            <a:endParaRPr lang="mr-IN" sz="800" dirty="0">
              <a:latin typeface="Monaco" charset="0"/>
              <a:ea typeface="Monaco" charset="0"/>
              <a:cs typeface="Monaco" charset="0"/>
            </a:endParaRPr>
          </a:p>
          <a:p>
            <a:r>
              <a:rPr lang="mr-IN" sz="800" dirty="0" err="1">
                <a:latin typeface="Monaco" charset="0"/>
                <a:ea typeface="Monaco" charset="0"/>
                <a:cs typeface="Monaco" charset="0"/>
              </a:rPr>
              <a:t>latlon</a:t>
            </a:r>
            <a:r>
              <a:rPr lang="mr-IN" sz="800" dirty="0">
                <a:latin typeface="Monaco" charset="0"/>
                <a:ea typeface="Monaco" charset="0"/>
                <a:cs typeface="Monaco" charset="0"/>
              </a:rPr>
              <a:t>                                                                                         !</a:t>
            </a:r>
            <a:r>
              <a:rPr lang="mr-IN" sz="800" dirty="0" err="1">
                <a:latin typeface="Monaco" charset="0"/>
                <a:ea typeface="Monaco" charset="0"/>
                <a:cs typeface="Monaco" charset="0"/>
              </a:rPr>
              <a:t>lat</a:t>
            </a:r>
            <a:r>
              <a:rPr lang="mr-IN" sz="800" dirty="0">
                <a:latin typeface="Monaco" charset="0"/>
                <a:ea typeface="Monaco" charset="0"/>
                <a:cs typeface="Monaco" charset="0"/>
              </a:rPr>
              <a:t>/</a:t>
            </a:r>
            <a:r>
              <a:rPr lang="mr-IN" sz="800" dirty="0" err="1">
                <a:latin typeface="Monaco" charset="0"/>
                <a:ea typeface="Monaco" charset="0"/>
                <a:cs typeface="Monaco" charset="0"/>
              </a:rPr>
              <a:t>lon</a:t>
            </a:r>
            <a:r>
              <a:rPr lang="mr-IN" sz="800" dirty="0">
                <a:latin typeface="Monaco" charset="0"/>
                <a:ea typeface="Monaco" charset="0"/>
                <a:cs typeface="Monaco" charset="0"/>
              </a:rPr>
              <a:t> </a:t>
            </a:r>
            <a:r>
              <a:rPr lang="mr-IN" sz="800" dirty="0" err="1">
                <a:latin typeface="Monaco" charset="0"/>
                <a:ea typeface="Monaco" charset="0"/>
                <a:cs typeface="Monaco" charset="0"/>
              </a:rPr>
              <a:t>coordinates</a:t>
            </a:r>
            <a:r>
              <a:rPr lang="mr-IN" sz="800" dirty="0">
                <a:latin typeface="Monaco" charset="0"/>
                <a:ea typeface="Monaco" charset="0"/>
                <a:cs typeface="Monaco" charset="0"/>
              </a:rPr>
              <a:t> </a:t>
            </a:r>
            <a:r>
              <a:rPr lang="mr-IN" sz="800" dirty="0" err="1">
                <a:latin typeface="Monaco" charset="0"/>
                <a:ea typeface="Monaco" charset="0"/>
                <a:cs typeface="Monaco" charset="0"/>
              </a:rPr>
              <a:t>order</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in</a:t>
            </a:r>
            <a:endParaRPr lang="mr-IN" sz="800" dirty="0">
              <a:latin typeface="Monaco" charset="0"/>
              <a:ea typeface="Monaco" charset="0"/>
              <a:cs typeface="Monaco" charset="0"/>
            </a:endParaRPr>
          </a:p>
          <a:p>
            <a:r>
              <a:rPr lang="mr-IN" sz="800" dirty="0" err="1">
                <a:latin typeface="Monaco" charset="0"/>
                <a:ea typeface="Monaco" charset="0"/>
                <a:cs typeface="Monaco" charset="0"/>
              </a:rPr>
              <a:t>DG_crns_list.txt</a:t>
            </a:r>
            <a:r>
              <a:rPr lang="mr-IN" sz="800" dirty="0">
                <a:latin typeface="Monaco" charset="0"/>
                <a:ea typeface="Monaco" charset="0"/>
                <a:cs typeface="Monaco" charset="0"/>
              </a:rPr>
              <a:t>                                                                               !</a:t>
            </a:r>
            <a:r>
              <a:rPr lang="mr-IN" sz="800" dirty="0" err="1">
                <a:latin typeface="Monaco" charset="0"/>
                <a:ea typeface="Monaco" charset="0"/>
                <a:cs typeface="Monaco" charset="0"/>
              </a:rPr>
              <a:t>tree-ring</a:t>
            </a:r>
            <a:r>
              <a:rPr lang="mr-IN" sz="800" dirty="0">
                <a:latin typeface="Monaco" charset="0"/>
                <a:ea typeface="Monaco" charset="0"/>
                <a:cs typeface="Monaco" charset="0"/>
              </a:rPr>
              <a:t> </a:t>
            </a:r>
            <a:r>
              <a:rPr lang="mr-IN" sz="800" dirty="0" err="1">
                <a:latin typeface="Monaco" charset="0"/>
                <a:ea typeface="Monaco" charset="0"/>
                <a:cs typeface="Monaco" charset="0"/>
              </a:rPr>
              <a:t>data</a:t>
            </a:r>
            <a:r>
              <a:rPr lang="mr-IN" sz="800" dirty="0">
                <a:latin typeface="Monaco" charset="0"/>
                <a:ea typeface="Monaco" charset="0"/>
                <a:cs typeface="Monaco" charset="0"/>
              </a:rPr>
              <a:t> </a:t>
            </a:r>
            <a:r>
              <a:rPr lang="mr-IN" sz="800" dirty="0" err="1">
                <a:latin typeface="Monaco" charset="0"/>
                <a:ea typeface="Monaco" charset="0"/>
                <a:cs typeface="Monaco" charset="0"/>
              </a:rPr>
              <a:t>header</a:t>
            </a:r>
            <a:r>
              <a:rPr lang="mr-IN" sz="800" dirty="0">
                <a:latin typeface="Monaco" charset="0"/>
                <a:ea typeface="Monaco" charset="0"/>
                <a:cs typeface="Monaco" charset="0"/>
              </a:rPr>
              <a:t> </a:t>
            </a:r>
            <a:r>
              <a:rPr lang="mr-IN" sz="800" dirty="0" err="1">
                <a:latin typeface="Monaco" charset="0"/>
                <a:ea typeface="Monaco" charset="0"/>
                <a:cs typeface="Monaco" charset="0"/>
              </a:rPr>
              <a:t>file</a:t>
            </a:r>
            <a:r>
              <a:rPr lang="mr-IN" sz="800" dirty="0">
                <a:latin typeface="Monaco" charset="0"/>
                <a:ea typeface="Monaco" charset="0"/>
                <a:cs typeface="Monaco" charset="0"/>
              </a:rPr>
              <a:t> </a:t>
            </a:r>
            <a:r>
              <a:rPr lang="mr-IN" sz="800" dirty="0" err="1">
                <a:latin typeface="Monaco" charset="0"/>
                <a:ea typeface="Monaco" charset="0"/>
                <a:cs typeface="Monaco" charset="0"/>
              </a:rPr>
              <a:t>name</a:t>
            </a:r>
            <a:endParaRPr lang="mr-IN" sz="800" dirty="0">
              <a:latin typeface="Monaco" charset="0"/>
              <a:ea typeface="Monaco" charset="0"/>
              <a:cs typeface="Monaco" charset="0"/>
            </a:endParaRPr>
          </a:p>
          <a:p>
            <a:r>
              <a:rPr lang="mr-IN" sz="800" dirty="0">
                <a:latin typeface="Monaco" charset="0"/>
                <a:ea typeface="Monaco" charset="0"/>
                <a:cs typeface="Monaco" charset="0"/>
              </a:rPr>
              <a:t>1902 2003                                                                                      !</a:t>
            </a:r>
            <a:r>
              <a:rPr lang="mr-IN" sz="800" dirty="0" err="1">
                <a:latin typeface="Monaco" charset="0"/>
                <a:ea typeface="Monaco" charset="0"/>
                <a:cs typeface="Monaco" charset="0"/>
              </a:rPr>
              <a:t>calibration</a:t>
            </a:r>
            <a:r>
              <a:rPr lang="mr-IN" sz="800" dirty="0">
                <a:latin typeface="Monaco" charset="0"/>
                <a:ea typeface="Monaco" charset="0"/>
                <a:cs typeface="Monaco" charset="0"/>
              </a:rPr>
              <a:t> </a:t>
            </a:r>
            <a:r>
              <a:rPr lang="mr-IN" sz="800" dirty="0" err="1">
                <a:latin typeface="Monaco" charset="0"/>
                <a:ea typeface="Monaco" charset="0"/>
                <a:cs typeface="Monaco" charset="0"/>
              </a:rPr>
              <a:t>period</a:t>
            </a:r>
            <a:r>
              <a:rPr lang="mr-IN" sz="800" dirty="0">
                <a:latin typeface="Monaco" charset="0"/>
                <a:ea typeface="Monaco" charset="0"/>
                <a:cs typeface="Monaco" charset="0"/>
              </a:rPr>
              <a:t> </a:t>
            </a:r>
            <a:r>
              <a:rPr lang="mr-IN" sz="800" dirty="0" err="1">
                <a:latin typeface="Monaco" charset="0"/>
                <a:ea typeface="Monaco" charset="0"/>
                <a:cs typeface="Monaco" charset="0"/>
              </a:rPr>
              <a:t>first</a:t>
            </a:r>
            <a:r>
              <a:rPr lang="mr-IN" sz="800" dirty="0">
                <a:latin typeface="Monaco" charset="0"/>
                <a:ea typeface="Monaco" charset="0"/>
                <a:cs typeface="Monaco" charset="0"/>
              </a:rPr>
              <a:t> </a:t>
            </a:r>
            <a:r>
              <a:rPr lang="mr-IN" sz="800" dirty="0" err="1">
                <a:latin typeface="Monaco" charset="0"/>
                <a:ea typeface="Monaco" charset="0"/>
                <a:cs typeface="Monaco" charset="0"/>
              </a:rPr>
              <a:t>and</a:t>
            </a:r>
            <a:r>
              <a:rPr lang="mr-IN" sz="800" dirty="0">
                <a:latin typeface="Monaco" charset="0"/>
                <a:ea typeface="Monaco" charset="0"/>
                <a:cs typeface="Monaco" charset="0"/>
              </a:rPr>
              <a:t> </a:t>
            </a:r>
            <a:r>
              <a:rPr lang="mr-IN" sz="800" dirty="0" err="1">
                <a:latin typeface="Monaco" charset="0"/>
                <a:ea typeface="Monaco" charset="0"/>
                <a:cs typeface="Monaco" charset="0"/>
              </a:rPr>
              <a:t>last</a:t>
            </a:r>
            <a:r>
              <a:rPr lang="mr-IN" sz="800" dirty="0">
                <a:latin typeface="Monaco" charset="0"/>
                <a:ea typeface="Monaco" charset="0"/>
                <a:cs typeface="Monaco" charset="0"/>
              </a:rPr>
              <a:t> </a:t>
            </a:r>
            <a:r>
              <a:rPr lang="mr-IN" sz="800" dirty="0" err="1">
                <a:latin typeface="Monaco" charset="0"/>
                <a:ea typeface="Monaco" charset="0"/>
                <a:cs typeface="Monaco" charset="0"/>
              </a:rPr>
              <a:t>years</a:t>
            </a:r>
            <a:endParaRPr lang="mr-IN" sz="800" dirty="0">
              <a:latin typeface="Monaco" charset="0"/>
              <a:ea typeface="Monaco" charset="0"/>
              <a:cs typeface="Monaco" charset="0"/>
            </a:endParaRPr>
          </a:p>
          <a:p>
            <a:r>
              <a:rPr lang="mr-IN" sz="800" dirty="0">
                <a:latin typeface="Monaco" charset="0"/>
                <a:ea typeface="Monaco" charset="0"/>
                <a:cs typeface="Monaco" charset="0"/>
              </a:rPr>
              <a:t>1902 2003                                                                                      !</a:t>
            </a:r>
            <a:r>
              <a:rPr lang="mr-IN" sz="800" dirty="0" err="1">
                <a:latin typeface="Monaco" charset="0"/>
                <a:ea typeface="Monaco" charset="0"/>
                <a:cs typeface="Monaco" charset="0"/>
              </a:rPr>
              <a:t>verification</a:t>
            </a:r>
            <a:r>
              <a:rPr lang="mr-IN" sz="800" dirty="0">
                <a:latin typeface="Monaco" charset="0"/>
                <a:ea typeface="Monaco" charset="0"/>
                <a:cs typeface="Monaco" charset="0"/>
              </a:rPr>
              <a:t> </a:t>
            </a:r>
            <a:r>
              <a:rPr lang="mr-IN" sz="800" dirty="0" err="1">
                <a:latin typeface="Monaco" charset="0"/>
                <a:ea typeface="Monaco" charset="0"/>
                <a:cs typeface="Monaco" charset="0"/>
              </a:rPr>
              <a:t>period</a:t>
            </a:r>
            <a:r>
              <a:rPr lang="mr-IN" sz="800" dirty="0">
                <a:latin typeface="Monaco" charset="0"/>
                <a:ea typeface="Monaco" charset="0"/>
                <a:cs typeface="Monaco" charset="0"/>
              </a:rPr>
              <a:t> </a:t>
            </a:r>
            <a:r>
              <a:rPr lang="mr-IN" sz="800" dirty="0" err="1">
                <a:latin typeface="Monaco" charset="0"/>
                <a:ea typeface="Monaco" charset="0"/>
                <a:cs typeface="Monaco" charset="0"/>
              </a:rPr>
              <a:t>first</a:t>
            </a:r>
            <a:r>
              <a:rPr lang="mr-IN" sz="800" dirty="0">
                <a:latin typeface="Monaco" charset="0"/>
                <a:ea typeface="Monaco" charset="0"/>
                <a:cs typeface="Monaco" charset="0"/>
              </a:rPr>
              <a:t> </a:t>
            </a:r>
            <a:r>
              <a:rPr lang="mr-IN" sz="800" dirty="0" err="1">
                <a:latin typeface="Monaco" charset="0"/>
                <a:ea typeface="Monaco" charset="0"/>
                <a:cs typeface="Monaco" charset="0"/>
              </a:rPr>
              <a:t>and</a:t>
            </a:r>
            <a:r>
              <a:rPr lang="mr-IN" sz="800" dirty="0">
                <a:latin typeface="Monaco" charset="0"/>
                <a:ea typeface="Monaco" charset="0"/>
                <a:cs typeface="Monaco" charset="0"/>
              </a:rPr>
              <a:t> </a:t>
            </a:r>
            <a:r>
              <a:rPr lang="mr-IN" sz="800" dirty="0" err="1">
                <a:latin typeface="Monaco" charset="0"/>
                <a:ea typeface="Monaco" charset="0"/>
                <a:cs typeface="Monaco" charset="0"/>
              </a:rPr>
              <a:t>last</a:t>
            </a:r>
            <a:r>
              <a:rPr lang="mr-IN" sz="800" dirty="0">
                <a:latin typeface="Monaco" charset="0"/>
                <a:ea typeface="Monaco" charset="0"/>
                <a:cs typeface="Monaco" charset="0"/>
              </a:rPr>
              <a:t> </a:t>
            </a:r>
            <a:r>
              <a:rPr lang="mr-IN" sz="800" dirty="0" err="1">
                <a:latin typeface="Monaco" charset="0"/>
                <a:ea typeface="Monaco" charset="0"/>
                <a:cs typeface="Monaco" charset="0"/>
              </a:rPr>
              <a:t>years</a:t>
            </a:r>
            <a:endParaRPr lang="mr-IN" sz="800" dirty="0">
              <a:latin typeface="Monaco" charset="0"/>
              <a:ea typeface="Monaco" charset="0"/>
              <a:cs typeface="Monaco" charset="0"/>
            </a:endParaRPr>
          </a:p>
          <a:p>
            <a:r>
              <a:rPr lang="mr-IN" sz="800" dirty="0">
                <a:latin typeface="Monaco" charset="0"/>
                <a:ea typeface="Monaco" charset="0"/>
                <a:cs typeface="Monaco" charset="0"/>
              </a:rPr>
              <a:t>2                                                                                              !</a:t>
            </a:r>
            <a:r>
              <a:rPr lang="mr-IN" sz="800" dirty="0" err="1">
                <a:latin typeface="Monaco" charset="0"/>
                <a:ea typeface="Monaco" charset="0"/>
                <a:cs typeface="Monaco" charset="0"/>
              </a:rPr>
              <a:t>climate</a:t>
            </a:r>
            <a:r>
              <a:rPr lang="mr-IN" sz="800" dirty="0">
                <a:latin typeface="Monaco" charset="0"/>
                <a:ea typeface="Monaco" charset="0"/>
                <a:cs typeface="Monaco" charset="0"/>
              </a:rPr>
              <a:t> AR </a:t>
            </a:r>
            <a:r>
              <a:rPr lang="mr-IN" sz="800" dirty="0" err="1">
                <a:latin typeface="Monaco" charset="0"/>
                <a:ea typeface="Monaco" charset="0"/>
                <a:cs typeface="Monaco" charset="0"/>
              </a:rPr>
              <a:t>model</a:t>
            </a:r>
            <a:r>
              <a:rPr lang="mr-IN" sz="800" dirty="0">
                <a:latin typeface="Monaco" charset="0"/>
                <a:ea typeface="Monaco" charset="0"/>
                <a:cs typeface="Monaco" charset="0"/>
              </a:rPr>
              <a:t>: </a:t>
            </a:r>
            <a:r>
              <a:rPr lang="mr-IN" sz="800" dirty="0" err="1">
                <a:latin typeface="Monaco" charset="0"/>
                <a:ea typeface="Monaco" charset="0"/>
                <a:cs typeface="Monaco" charset="0"/>
              </a:rPr>
              <a:t>calib</a:t>
            </a:r>
            <a:r>
              <a:rPr lang="mr-IN" sz="800" dirty="0">
                <a:latin typeface="Monaco" charset="0"/>
                <a:ea typeface="Monaco" charset="0"/>
                <a:cs typeface="Monaco" charset="0"/>
              </a:rPr>
              <a:t> (1) </a:t>
            </a:r>
            <a:r>
              <a:rPr lang="mr-IN" sz="800" dirty="0" err="1">
                <a:latin typeface="Monaco" charset="0"/>
                <a:ea typeface="Monaco" charset="0"/>
                <a:cs typeface="Monaco" charset="0"/>
              </a:rPr>
              <a:t>or</a:t>
            </a:r>
            <a:r>
              <a:rPr lang="mr-IN" sz="800" dirty="0">
                <a:latin typeface="Monaco" charset="0"/>
                <a:ea typeface="Monaco" charset="0"/>
                <a:cs typeface="Monaco" charset="0"/>
              </a:rPr>
              <a:t> </a:t>
            </a:r>
            <a:r>
              <a:rPr lang="mr-IN" sz="800" dirty="0" err="1">
                <a:latin typeface="Monaco" charset="0"/>
                <a:ea typeface="Monaco" charset="0"/>
                <a:cs typeface="Monaco" charset="0"/>
              </a:rPr>
              <a:t>entire</a:t>
            </a:r>
            <a:r>
              <a:rPr lang="mr-IN" sz="800" dirty="0">
                <a:latin typeface="Monaco" charset="0"/>
                <a:ea typeface="Monaco" charset="0"/>
                <a:cs typeface="Monaco" charset="0"/>
              </a:rPr>
              <a:t> (2)</a:t>
            </a:r>
          </a:p>
          <a:p>
            <a:r>
              <a:rPr lang="mr-IN" sz="800" dirty="0">
                <a:latin typeface="Monaco" charset="0"/>
                <a:ea typeface="Monaco" charset="0"/>
                <a:cs typeface="Monaco" charset="0"/>
              </a:rPr>
              <a:t>JFMAMJJASONDJFMAMJJASOND                                                                       !</a:t>
            </a:r>
            <a:r>
              <a:rPr lang="mr-IN" sz="800" dirty="0" err="1">
                <a:latin typeface="Monaco" charset="0"/>
                <a:ea typeface="Monaco" charset="0"/>
                <a:cs typeface="Monaco" charset="0"/>
              </a:rPr>
              <a:t>possible</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mask</a:t>
            </a:r>
            <a:r>
              <a:rPr lang="mr-IN" sz="800" dirty="0">
                <a:latin typeface="Monaco" charset="0"/>
                <a:ea typeface="Monaco" charset="0"/>
                <a:cs typeface="Monaco" charset="0"/>
              </a:rPr>
              <a:t> </a:t>
            </a:r>
            <a:r>
              <a:rPr lang="mr-IN" sz="800" dirty="0" err="1">
                <a:latin typeface="Monaco" charset="0"/>
                <a:ea typeface="Monaco" charset="0"/>
                <a:cs typeface="Monaco" charset="0"/>
              </a:rPr>
              <a:t>months</a:t>
            </a:r>
            <a:endParaRPr lang="mr-IN" sz="800" dirty="0">
              <a:latin typeface="Monaco" charset="0"/>
              <a:ea typeface="Monaco" charset="0"/>
              <a:cs typeface="Monaco" charset="0"/>
            </a:endParaRPr>
          </a:p>
          <a:p>
            <a:r>
              <a:rPr lang="mr-IN" sz="800" dirty="0">
                <a:latin typeface="Monaco" charset="0"/>
                <a:ea typeface="Monaco" charset="0"/>
                <a:cs typeface="Monaco" charset="0"/>
              </a:rPr>
              <a:t>000000000111111111112                                                                          !</a:t>
            </a:r>
            <a:r>
              <a:rPr lang="mr-IN" sz="800" dirty="0" err="1">
                <a:latin typeface="Monaco" charset="0"/>
                <a:ea typeface="Monaco" charset="0"/>
                <a:cs typeface="Monaco" charset="0"/>
              </a:rPr>
              <a:t>selected</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mask</a:t>
            </a:r>
            <a:r>
              <a:rPr lang="mr-IN" sz="800" dirty="0">
                <a:latin typeface="Monaco" charset="0"/>
                <a:ea typeface="Monaco" charset="0"/>
                <a:cs typeface="Monaco" charset="0"/>
              </a:rPr>
              <a:t> </a:t>
            </a:r>
            <a:r>
              <a:rPr lang="mr-IN" sz="800" dirty="0" err="1">
                <a:latin typeface="Monaco" charset="0"/>
                <a:ea typeface="Monaco" charset="0"/>
                <a:cs typeface="Monaco" charset="0"/>
              </a:rPr>
              <a:t>months</a:t>
            </a:r>
            <a:endParaRPr lang="mr-IN" sz="800" dirty="0">
              <a:latin typeface="Monaco" charset="0"/>
              <a:ea typeface="Monaco" charset="0"/>
              <a:cs typeface="Monaco" charset="0"/>
            </a:endParaRPr>
          </a:p>
          <a:p>
            <a:r>
              <a:rPr lang="mr-IN" sz="800" dirty="0">
                <a:latin typeface="Monaco" charset="0"/>
                <a:ea typeface="Monaco" charset="0"/>
                <a:cs typeface="Monaco" charset="0"/>
              </a:rPr>
              <a:t>NO                                                                                             !</a:t>
            </a:r>
            <a:r>
              <a:rPr lang="mr-IN" sz="800" dirty="0" err="1">
                <a:latin typeface="Monaco" charset="0"/>
                <a:ea typeface="Monaco" charset="0"/>
                <a:cs typeface="Monaco" charset="0"/>
              </a:rPr>
              <a:t>reconstruct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data</a:t>
            </a:r>
            <a:r>
              <a:rPr lang="mr-IN" sz="800" dirty="0">
                <a:latin typeface="Monaco" charset="0"/>
                <a:ea typeface="Monaco" charset="0"/>
                <a:cs typeface="Monaco" charset="0"/>
              </a:rPr>
              <a:t> </a:t>
            </a:r>
            <a:r>
              <a:rPr lang="mr-IN" sz="800" dirty="0" err="1">
                <a:latin typeface="Monaco" charset="0"/>
                <a:ea typeface="Monaco" charset="0"/>
                <a:cs typeface="Monaco" charset="0"/>
              </a:rPr>
              <a:t>anomalies</a:t>
            </a:r>
            <a:r>
              <a:rPr lang="mr-IN" sz="800" dirty="0">
                <a:latin typeface="Monaco" charset="0"/>
                <a:ea typeface="Monaco" charset="0"/>
                <a:cs typeface="Monaco" charset="0"/>
              </a:rPr>
              <a:t>?</a:t>
            </a:r>
          </a:p>
          <a:p>
            <a:r>
              <a:rPr lang="mr-IN" sz="800" dirty="0">
                <a:latin typeface="Monaco" charset="0"/>
                <a:ea typeface="Monaco" charset="0"/>
                <a:cs typeface="Monaco" charset="0"/>
              </a:rPr>
              <a:t>1                                                                                              !</a:t>
            </a:r>
            <a:r>
              <a:rPr lang="mr-IN" sz="800" dirty="0" err="1">
                <a:latin typeface="Monaco" charset="0"/>
                <a:ea typeface="Monaco" charset="0"/>
                <a:cs typeface="Monaco" charset="0"/>
              </a:rPr>
              <a:t>model</a:t>
            </a:r>
            <a:r>
              <a:rPr lang="mr-IN" sz="800" dirty="0">
                <a:latin typeface="Monaco" charset="0"/>
                <a:ea typeface="Monaco" charset="0"/>
                <a:cs typeface="Monaco" charset="0"/>
              </a:rPr>
              <a:t> </a:t>
            </a:r>
            <a:r>
              <a:rPr lang="mr-IN" sz="800" dirty="0" err="1">
                <a:latin typeface="Monaco" charset="0"/>
                <a:ea typeface="Monaco" charset="0"/>
                <a:cs typeface="Monaco" charset="0"/>
              </a:rPr>
              <a:t>order</a:t>
            </a:r>
            <a:r>
              <a:rPr lang="mr-IN" sz="800" dirty="0">
                <a:latin typeface="Monaco" charset="0"/>
                <a:ea typeface="Monaco" charset="0"/>
                <a:cs typeface="Monaco" charset="0"/>
              </a:rPr>
              <a:t> </a:t>
            </a:r>
            <a:r>
              <a:rPr lang="mr-IN" sz="800" dirty="0" err="1">
                <a:latin typeface="Monaco" charset="0"/>
                <a:ea typeface="Monaco" charset="0"/>
                <a:cs typeface="Monaco" charset="0"/>
              </a:rPr>
              <a:t>choice</a:t>
            </a:r>
            <a:r>
              <a:rPr lang="mr-IN" sz="800" dirty="0">
                <a:latin typeface="Monaco" charset="0"/>
                <a:ea typeface="Monaco" charset="0"/>
                <a:cs typeface="Monaco" charset="0"/>
              </a:rPr>
              <a:t>: </a:t>
            </a:r>
            <a:r>
              <a:rPr lang="mr-IN" sz="800" dirty="0" err="1">
                <a:latin typeface="Monaco" charset="0"/>
                <a:ea typeface="Monaco" charset="0"/>
                <a:cs typeface="Monaco" charset="0"/>
              </a:rPr>
              <a:t>t</a:t>
            </a:r>
            <a:r>
              <a:rPr lang="mr-IN" sz="800" dirty="0">
                <a:latin typeface="Monaco" charset="0"/>
                <a:ea typeface="Monaco" charset="0"/>
                <a:cs typeface="Monaco" charset="0"/>
              </a:rPr>
              <a:t>=1:1, AIC:2, BIC:3</a:t>
            </a:r>
          </a:p>
          <a:p>
            <a:r>
              <a:rPr lang="mr-IN" sz="800" dirty="0">
                <a:latin typeface="Monaco" charset="0"/>
                <a:ea typeface="Monaco" charset="0"/>
                <a:cs typeface="Monaco" charset="0"/>
              </a:rPr>
              <a:t>YES                                                                                            !</a:t>
            </a:r>
            <a:r>
              <a:rPr lang="mr-IN" sz="800" dirty="0" err="1">
                <a:latin typeface="Monaco" charset="0"/>
                <a:ea typeface="Monaco" charset="0"/>
                <a:cs typeface="Monaco" charset="0"/>
              </a:rPr>
              <a:t>backtrack</a:t>
            </a:r>
            <a:r>
              <a:rPr lang="mr-IN" sz="800" dirty="0">
                <a:latin typeface="Monaco" charset="0"/>
                <a:ea typeface="Monaco" charset="0"/>
                <a:cs typeface="Monaco" charset="0"/>
              </a:rPr>
              <a:t> to </a:t>
            </a:r>
            <a:r>
              <a:rPr lang="mr-IN" sz="800" dirty="0" err="1">
                <a:latin typeface="Monaco" charset="0"/>
                <a:ea typeface="Monaco" charset="0"/>
                <a:cs typeface="Monaco" charset="0"/>
              </a:rPr>
              <a:t>best</a:t>
            </a:r>
            <a:r>
              <a:rPr lang="mr-IN" sz="800" dirty="0">
                <a:latin typeface="Monaco" charset="0"/>
                <a:ea typeface="Monaco" charset="0"/>
                <a:cs typeface="Monaco" charset="0"/>
              </a:rPr>
              <a:t> </a:t>
            </a:r>
            <a:r>
              <a:rPr lang="mr-IN" sz="800" dirty="0" err="1">
                <a:latin typeface="Monaco" charset="0"/>
                <a:ea typeface="Monaco" charset="0"/>
                <a:cs typeface="Monaco" charset="0"/>
              </a:rPr>
              <a:t>verified</a:t>
            </a:r>
            <a:r>
              <a:rPr lang="mr-IN" sz="800" dirty="0">
                <a:latin typeface="Monaco" charset="0"/>
                <a:ea typeface="Monaco" charset="0"/>
                <a:cs typeface="Monaco" charset="0"/>
              </a:rPr>
              <a:t> </a:t>
            </a:r>
            <a:r>
              <a:rPr lang="mr-IN" sz="800" dirty="0" err="1">
                <a:latin typeface="Monaco" charset="0"/>
                <a:ea typeface="Monaco" charset="0"/>
                <a:cs typeface="Monaco" charset="0"/>
              </a:rPr>
              <a:t>model</a:t>
            </a:r>
            <a:r>
              <a:rPr lang="mr-IN" sz="800" dirty="0">
                <a:latin typeface="Monaco" charset="0"/>
                <a:ea typeface="Monaco" charset="0"/>
                <a:cs typeface="Monaco" charset="0"/>
              </a:rPr>
              <a:t>?</a:t>
            </a:r>
          </a:p>
          <a:p>
            <a:r>
              <a:rPr lang="mr-IN" sz="800" dirty="0">
                <a:latin typeface="Monaco" charset="0"/>
                <a:ea typeface="Monaco" charset="0"/>
                <a:cs typeface="Monaco" charset="0"/>
              </a:rPr>
              <a:t>YES                                                                                            !</a:t>
            </a:r>
            <a:r>
              <a:rPr lang="mr-IN" sz="800" dirty="0" err="1">
                <a:latin typeface="Monaco" charset="0"/>
                <a:ea typeface="Monaco" charset="0"/>
                <a:cs typeface="Monaco" charset="0"/>
              </a:rPr>
              <a:t>Adaptive</a:t>
            </a:r>
            <a:r>
              <a:rPr lang="mr-IN" sz="800" dirty="0">
                <a:latin typeface="Monaco" charset="0"/>
                <a:ea typeface="Monaco" charset="0"/>
                <a:cs typeface="Monaco" charset="0"/>
              </a:rPr>
              <a:t> </a:t>
            </a:r>
            <a:r>
              <a:rPr lang="mr-IN" sz="800" dirty="0" err="1">
                <a:latin typeface="Monaco" charset="0"/>
                <a:ea typeface="Monaco" charset="0"/>
                <a:cs typeface="Monaco" charset="0"/>
              </a:rPr>
              <a:t>power</a:t>
            </a:r>
            <a:r>
              <a:rPr lang="mr-IN" sz="800" dirty="0">
                <a:latin typeface="Monaco" charset="0"/>
                <a:ea typeface="Monaco" charset="0"/>
                <a:cs typeface="Monaco" charset="0"/>
              </a:rPr>
              <a:t> </a:t>
            </a:r>
            <a:r>
              <a:rPr lang="mr-IN" sz="800" dirty="0" err="1">
                <a:latin typeface="Monaco" charset="0"/>
                <a:ea typeface="Monaco" charset="0"/>
                <a:cs typeface="Monaco" charset="0"/>
              </a:rPr>
              <a:t>transform</a:t>
            </a:r>
            <a:r>
              <a:rPr lang="mr-IN" sz="800" dirty="0">
                <a:latin typeface="Monaco" charset="0"/>
                <a:ea typeface="Monaco" charset="0"/>
                <a:cs typeface="Monaco" charset="0"/>
              </a:rPr>
              <a:t> </a:t>
            </a:r>
            <a:r>
              <a:rPr lang="mr-IN" sz="800" dirty="0" err="1">
                <a:latin typeface="Monaco" charset="0"/>
                <a:ea typeface="Monaco" charset="0"/>
                <a:cs typeface="Monaco" charset="0"/>
              </a:rPr>
              <a:t>choice</a:t>
            </a:r>
            <a:endParaRPr lang="mr-IN" sz="800" dirty="0">
              <a:latin typeface="Monaco" charset="0"/>
              <a:ea typeface="Monaco" charset="0"/>
              <a:cs typeface="Monaco" charset="0"/>
            </a:endParaRPr>
          </a:p>
          <a:p>
            <a:r>
              <a:rPr lang="mr-IN" sz="800" dirty="0">
                <a:latin typeface="Monaco" charset="0"/>
                <a:ea typeface="Monaco" charset="0"/>
                <a:cs typeface="Monaco" charset="0"/>
              </a:rPr>
              <a:t>0                                                                                              !</a:t>
            </a:r>
            <a:r>
              <a:rPr lang="mr-IN" sz="800" dirty="0" err="1">
                <a:latin typeface="Monaco" charset="0"/>
                <a:ea typeface="Monaco" charset="0"/>
                <a:cs typeface="Monaco" charset="0"/>
              </a:rPr>
              <a:t>high-pass</a:t>
            </a:r>
            <a:r>
              <a:rPr lang="mr-IN" sz="800" dirty="0">
                <a:latin typeface="Monaco" charset="0"/>
                <a:ea typeface="Monaco" charset="0"/>
                <a:cs typeface="Monaco" charset="0"/>
              </a:rPr>
              <a:t> </a:t>
            </a:r>
            <a:r>
              <a:rPr lang="mr-IN" sz="800" dirty="0" err="1">
                <a:latin typeface="Monaco" charset="0"/>
                <a:ea typeface="Monaco" charset="0"/>
                <a:cs typeface="Monaco" charset="0"/>
              </a:rPr>
              <a:t>filter</a:t>
            </a:r>
            <a:r>
              <a:rPr lang="mr-IN" sz="800" dirty="0">
                <a:latin typeface="Monaco" charset="0"/>
                <a:ea typeface="Monaco" charset="0"/>
                <a:cs typeface="Monaco" charset="0"/>
              </a:rPr>
              <a:t> </a:t>
            </a:r>
            <a:r>
              <a:rPr lang="mr-IN" sz="800" dirty="0" err="1">
                <a:latin typeface="Monaco" charset="0"/>
                <a:ea typeface="Monaco" charset="0"/>
                <a:cs typeface="Monaco" charset="0"/>
              </a:rPr>
              <a:t>tree</a:t>
            </a:r>
            <a:r>
              <a:rPr lang="mr-IN" sz="800" dirty="0">
                <a:latin typeface="Monaco" charset="0"/>
                <a:ea typeface="Monaco" charset="0"/>
                <a:cs typeface="Monaco" charset="0"/>
              </a:rPr>
              <a:t> </a:t>
            </a:r>
            <a:r>
              <a:rPr lang="mr-IN" sz="800" dirty="0" err="1">
                <a:latin typeface="Monaco" charset="0"/>
                <a:ea typeface="Monaco" charset="0"/>
                <a:cs typeface="Monaco" charset="0"/>
              </a:rPr>
              <a:t>rings</a:t>
            </a:r>
            <a:r>
              <a:rPr lang="mr-IN" sz="800" dirty="0">
                <a:latin typeface="Monaco" charset="0"/>
                <a:ea typeface="Monaco" charset="0"/>
                <a:cs typeface="Monaco" charset="0"/>
              </a:rPr>
              <a:t>: </a:t>
            </a:r>
            <a:r>
              <a:rPr lang="mr-IN" sz="800" dirty="0" err="1">
                <a:latin typeface="Monaco" charset="0"/>
                <a:ea typeface="Monaco" charset="0"/>
                <a:cs typeface="Monaco" charset="0"/>
              </a:rPr>
              <a:t>spline</a:t>
            </a:r>
            <a:r>
              <a:rPr lang="mr-IN" sz="800" dirty="0">
                <a:latin typeface="Monaco" charset="0"/>
                <a:ea typeface="Monaco" charset="0"/>
                <a:cs typeface="Monaco" charset="0"/>
              </a:rPr>
              <a:t> </a:t>
            </a:r>
            <a:r>
              <a:rPr lang="mr-IN" sz="800" dirty="0" err="1">
                <a:latin typeface="Monaco" charset="0"/>
                <a:ea typeface="Monaco" charset="0"/>
                <a:cs typeface="Monaco" charset="0"/>
              </a:rPr>
              <a:t>in</a:t>
            </a:r>
            <a:r>
              <a:rPr lang="mr-IN" sz="800" dirty="0">
                <a:latin typeface="Monaco" charset="0"/>
                <a:ea typeface="Monaco" charset="0"/>
                <a:cs typeface="Monaco" charset="0"/>
              </a:rPr>
              <a:t> </a:t>
            </a:r>
            <a:r>
              <a:rPr lang="mr-IN" sz="800" dirty="0" err="1">
                <a:latin typeface="Monaco" charset="0"/>
                <a:ea typeface="Monaco" charset="0"/>
                <a:cs typeface="Monaco" charset="0"/>
              </a:rPr>
              <a:t>yrs</a:t>
            </a:r>
            <a:endParaRPr lang="mr-IN" sz="800" dirty="0">
              <a:latin typeface="Monaco" charset="0"/>
              <a:ea typeface="Monaco" charset="0"/>
              <a:cs typeface="Monaco" charset="0"/>
            </a:endParaRPr>
          </a:p>
          <a:p>
            <a:r>
              <a:rPr lang="mr-IN" sz="800" dirty="0">
                <a:latin typeface="Monaco" charset="0"/>
                <a:ea typeface="Monaco" charset="0"/>
                <a:cs typeface="Monaco" charset="0"/>
              </a:rPr>
              <a:t>0.50                                                                                           !</a:t>
            </a:r>
            <a:r>
              <a:rPr lang="mr-IN" sz="800" dirty="0" err="1">
                <a:latin typeface="Monaco" charset="0"/>
                <a:ea typeface="Monaco" charset="0"/>
                <a:cs typeface="Monaco" charset="0"/>
              </a:rPr>
              <a:t>minimum</a:t>
            </a:r>
            <a:r>
              <a:rPr lang="mr-IN" sz="800" dirty="0">
                <a:latin typeface="Monaco" charset="0"/>
                <a:ea typeface="Monaco" charset="0"/>
                <a:cs typeface="Monaco" charset="0"/>
              </a:rPr>
              <a:t> </a:t>
            </a:r>
            <a:r>
              <a:rPr lang="mr-IN" sz="800" dirty="0" err="1">
                <a:latin typeface="Monaco" charset="0"/>
                <a:ea typeface="Monaco" charset="0"/>
                <a:cs typeface="Monaco" charset="0"/>
              </a:rPr>
              <a:t>correlation</a:t>
            </a:r>
            <a:r>
              <a:rPr lang="mr-IN" sz="800" dirty="0">
                <a:latin typeface="Monaco" charset="0"/>
                <a:ea typeface="Monaco" charset="0"/>
                <a:cs typeface="Monaco" charset="0"/>
              </a:rPr>
              <a:t> </a:t>
            </a:r>
            <a:r>
              <a:rPr lang="mr-IN" sz="800" dirty="0" err="1">
                <a:latin typeface="Monaco" charset="0"/>
                <a:ea typeface="Monaco" charset="0"/>
                <a:cs typeface="Monaco" charset="0"/>
              </a:rPr>
              <a:t>for</a:t>
            </a:r>
            <a:r>
              <a:rPr lang="mr-IN" sz="800" dirty="0">
                <a:latin typeface="Monaco" charset="0"/>
                <a:ea typeface="Monaco" charset="0"/>
                <a:cs typeface="Monaco" charset="0"/>
              </a:rPr>
              <a:t> </a:t>
            </a:r>
            <a:r>
              <a:rPr lang="mr-IN" sz="800" dirty="0" err="1">
                <a:latin typeface="Monaco" charset="0"/>
                <a:ea typeface="Monaco" charset="0"/>
                <a:cs typeface="Monaco" charset="0"/>
              </a:rPr>
              <a:t>consecutive</a:t>
            </a:r>
            <a:r>
              <a:rPr lang="mr-IN" sz="800" dirty="0">
                <a:latin typeface="Monaco" charset="0"/>
                <a:ea typeface="Monaco" charset="0"/>
                <a:cs typeface="Monaco" charset="0"/>
              </a:rPr>
              <a:t> </a:t>
            </a:r>
            <a:r>
              <a:rPr lang="mr-IN" sz="800" dirty="0" err="1">
                <a:latin typeface="Monaco" charset="0"/>
                <a:ea typeface="Monaco" charset="0"/>
                <a:cs typeface="Monaco" charset="0"/>
              </a:rPr>
              <a:t>nests</a:t>
            </a:r>
            <a:endParaRPr lang="mr-IN" sz="800" dirty="0">
              <a:latin typeface="Monaco" charset="0"/>
              <a:ea typeface="Monaco" charset="0"/>
              <a:cs typeface="Monaco" charset="0"/>
            </a:endParaRPr>
          </a:p>
          <a:p>
            <a:r>
              <a:rPr lang="mr-IN" sz="800" dirty="0">
                <a:latin typeface="Monaco" charset="0"/>
                <a:ea typeface="Monaco" charset="0"/>
                <a:cs typeface="Monaco" charset="0"/>
              </a:rPr>
              <a:t>0                                                                                              !</a:t>
            </a:r>
            <a:r>
              <a:rPr lang="mr-IN" sz="800" dirty="0" err="1">
                <a:latin typeface="Monaco" charset="0"/>
                <a:ea typeface="Monaco" charset="0"/>
                <a:cs typeface="Monaco" charset="0"/>
              </a:rPr>
              <a:t>spline</a:t>
            </a:r>
            <a:r>
              <a:rPr lang="mr-IN" sz="800" dirty="0">
                <a:latin typeface="Monaco" charset="0"/>
                <a:ea typeface="Monaco" charset="0"/>
                <a:cs typeface="Monaco" charset="0"/>
              </a:rPr>
              <a:t> </a:t>
            </a:r>
            <a:r>
              <a:rPr lang="mr-IN" sz="800" dirty="0" err="1">
                <a:latin typeface="Monaco" charset="0"/>
                <a:ea typeface="Monaco" charset="0"/>
                <a:cs typeface="Monaco" charset="0"/>
              </a:rPr>
              <a:t>stabilize</a:t>
            </a:r>
            <a:r>
              <a:rPr lang="mr-IN" sz="800" dirty="0">
                <a:latin typeface="Monaco" charset="0"/>
                <a:ea typeface="Monaco" charset="0"/>
                <a:cs typeface="Monaco" charset="0"/>
              </a:rPr>
              <a:t> </a:t>
            </a:r>
            <a:r>
              <a:rPr lang="mr-IN" sz="800" dirty="0" err="1">
                <a:latin typeface="Monaco" charset="0"/>
                <a:ea typeface="Monaco" charset="0"/>
                <a:cs typeface="Monaco" charset="0"/>
              </a:rPr>
              <a:t>reconstruction</a:t>
            </a:r>
            <a:r>
              <a:rPr lang="mr-IN" sz="800" dirty="0">
                <a:latin typeface="Monaco" charset="0"/>
                <a:ea typeface="Monaco" charset="0"/>
                <a:cs typeface="Monaco" charset="0"/>
              </a:rPr>
              <a:t> </a:t>
            </a:r>
            <a:r>
              <a:rPr lang="mr-IN" sz="800" dirty="0" err="1">
                <a:latin typeface="Monaco" charset="0"/>
                <a:ea typeface="Monaco" charset="0"/>
                <a:cs typeface="Monaco" charset="0"/>
              </a:rPr>
              <a:t>variance</a:t>
            </a:r>
            <a:r>
              <a:rPr lang="mr-IN" sz="800" dirty="0">
                <a:latin typeface="Monaco" charset="0"/>
                <a:ea typeface="Monaco" charset="0"/>
                <a:cs typeface="Monaco" charset="0"/>
              </a:rPr>
              <a:t>?</a:t>
            </a:r>
          </a:p>
          <a:p>
            <a:r>
              <a:rPr lang="mr-IN" sz="800" dirty="0">
                <a:latin typeface="Monaco" charset="0"/>
                <a:ea typeface="Monaco" charset="0"/>
                <a:cs typeface="Monaco" charset="0"/>
              </a:rPr>
              <a:t>DVAR   DIST  MINS  MINFY  MINC  ARMOD  NLAG  SCREEN  NTAIL  SCALE  SAVE    WGT   HPLP   NBOOT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list</a:t>
            </a:r>
            <a:endParaRPr lang="mr-IN" sz="800" dirty="0">
              <a:latin typeface="Monaco" charset="0"/>
              <a:ea typeface="Monaco" charset="0"/>
              <a:cs typeface="Monaco" charset="0"/>
            </a:endParaRPr>
          </a:p>
          <a:p>
            <a:r>
              <a:rPr lang="mr-IN" sz="800" dirty="0">
                <a:latin typeface="Monaco" charset="0"/>
                <a:ea typeface="Monaco" charset="0"/>
                <a:cs typeface="Monaco" charset="0"/>
              </a:rPr>
              <a:t>FLOW    500    1   1800     1     0      1     90      2      2      2   0.000      0     300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endParaRPr lang="en-US" sz="800" dirty="0">
              <a:latin typeface="Monaco" charset="0"/>
              <a:ea typeface="Monaco" charset="0"/>
              <a:cs typeface="Monaco" charset="0"/>
            </a:endParaRPr>
          </a:p>
        </p:txBody>
      </p:sp>
      <p:sp>
        <p:nvSpPr>
          <p:cNvPr id="6" name="TextBox 5"/>
          <p:cNvSpPr txBox="1"/>
          <p:nvPr/>
        </p:nvSpPr>
        <p:spPr>
          <a:xfrm>
            <a:off x="1302869" y="472579"/>
            <a:ext cx="6490880" cy="400110"/>
          </a:xfrm>
          <a:prstGeom prst="rect">
            <a:avLst/>
          </a:prstGeom>
          <a:noFill/>
        </p:spPr>
        <p:txBody>
          <a:bodyPr wrap="none" rtlCol="0">
            <a:spAutoFit/>
          </a:bodyPr>
          <a:lstStyle/>
          <a:p>
            <a:pPr algn="ctr"/>
            <a:r>
              <a:rPr lang="en-US" sz="2000" b="1" dirty="0" smtClean="0">
                <a:latin typeface="Helvetica" charset="0"/>
                <a:ea typeface="Helvetica" charset="0"/>
                <a:cs typeface="Helvetica" charset="0"/>
              </a:rPr>
              <a:t>Salinas River PPR Parameter File </a:t>
            </a:r>
            <a:r>
              <a:rPr lang="mr-IN" sz="2000" b="1" dirty="0" smtClean="0">
                <a:latin typeface="Helvetica" charset="0"/>
                <a:ea typeface="Helvetica" charset="0"/>
                <a:cs typeface="Helvetica" charset="0"/>
              </a:rPr>
              <a:t>–</a:t>
            </a:r>
            <a:r>
              <a:rPr lang="en-US" sz="2000" b="1" dirty="0" smtClean="0">
                <a:latin typeface="Helvetica" charset="0"/>
                <a:ea typeface="Helvetica" charset="0"/>
                <a:cs typeface="Helvetica" charset="0"/>
              </a:rPr>
              <a:t> Lots of Options!</a:t>
            </a:r>
            <a:endParaRPr lang="en-US" sz="2000" b="1" dirty="0">
              <a:latin typeface="Helvetica" charset="0"/>
              <a:ea typeface="Helvetica" charset="0"/>
              <a:cs typeface="Helvetica" charset="0"/>
            </a:endParaRPr>
          </a:p>
        </p:txBody>
      </p:sp>
      <p:sp>
        <p:nvSpPr>
          <p:cNvPr id="7" name="TextBox 6"/>
          <p:cNvSpPr txBox="1"/>
          <p:nvPr/>
        </p:nvSpPr>
        <p:spPr>
          <a:xfrm>
            <a:off x="425302" y="3883415"/>
            <a:ext cx="8187241" cy="1754326"/>
          </a:xfrm>
          <a:prstGeom prst="rect">
            <a:avLst/>
          </a:prstGeom>
          <a:noFill/>
        </p:spPr>
        <p:txBody>
          <a:bodyPr wrap="none" rtlCol="0">
            <a:spAutoFit/>
          </a:bodyPr>
          <a:lstStyle/>
          <a:p>
            <a:r>
              <a:rPr lang="en-US" dirty="0" smtClean="0">
                <a:latin typeface="Helvetica" charset="0"/>
                <a:ea typeface="Helvetica" charset="0"/>
                <a:cs typeface="Helvetica" charset="0"/>
              </a:rPr>
              <a:t>So you need four (4) input data files to run PPR:</a:t>
            </a:r>
          </a:p>
          <a:p>
            <a:endParaRPr lang="en-US" dirty="0">
              <a:latin typeface="Helvetica" charset="0"/>
              <a:ea typeface="Helvetica" charset="0"/>
              <a:cs typeface="Helvetica" charset="0"/>
            </a:endParaRPr>
          </a:p>
          <a:p>
            <a:pPr marL="342900" indent="-342900">
              <a:buAutoNum type="arabicParenR"/>
            </a:pPr>
            <a:r>
              <a:rPr lang="en-US" dirty="0" smtClean="0">
                <a:latin typeface="Helvetica" charset="0"/>
                <a:ea typeface="Helvetica" charset="0"/>
                <a:cs typeface="Helvetica" charset="0"/>
              </a:rPr>
              <a:t>The file of monthly climate, streamflow, whatever </a:t>
            </a:r>
            <a:r>
              <a:rPr lang="mr-IN" dirty="0" smtClean="0">
                <a:latin typeface="Helvetica" charset="0"/>
                <a:ea typeface="Helvetica" charset="0"/>
                <a:cs typeface="Helvetica" charset="0"/>
              </a:rPr>
              <a:t>–</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Salinas_Monthly</a:t>
            </a:r>
            <a:r>
              <a:rPr lang="en-US" dirty="0" err="1">
                <a:latin typeface="Helvetica" charset="0"/>
                <a:ea typeface="Helvetica" charset="0"/>
                <a:cs typeface="Helvetica" charset="0"/>
              </a:rPr>
              <a:t>_</a:t>
            </a:r>
            <a:r>
              <a:rPr lang="en-US" dirty="0" err="1" smtClean="0">
                <a:latin typeface="Helvetica" charset="0"/>
                <a:ea typeface="Helvetica" charset="0"/>
                <a:cs typeface="Helvetica" charset="0"/>
              </a:rPr>
              <a:t>Flows</a:t>
            </a:r>
            <a:endParaRPr lang="en-US" dirty="0" smtClean="0">
              <a:latin typeface="Helvetica" charset="0"/>
              <a:ea typeface="Helvetica" charset="0"/>
              <a:cs typeface="Helvetica" charset="0"/>
            </a:endParaRPr>
          </a:p>
          <a:p>
            <a:pPr marL="342900" indent="-342900">
              <a:buAutoNum type="arabicParenR"/>
            </a:pPr>
            <a:r>
              <a:rPr lang="en-US" dirty="0" smtClean="0">
                <a:latin typeface="Helvetica" charset="0"/>
                <a:ea typeface="Helvetica" charset="0"/>
                <a:cs typeface="Helvetica" charset="0"/>
              </a:rPr>
              <a:t>The file of monthly data </a:t>
            </a:r>
            <a:r>
              <a:rPr lang="en-US" dirty="0" err="1" smtClean="0">
                <a:latin typeface="Helvetica" charset="0"/>
                <a:ea typeface="Helvetica" charset="0"/>
                <a:cs typeface="Helvetica" charset="0"/>
              </a:rPr>
              <a:t>lat</a:t>
            </a:r>
            <a:r>
              <a:rPr lang="en-US" dirty="0" smtClean="0">
                <a:latin typeface="Helvetica" charset="0"/>
                <a:ea typeface="Helvetica" charset="0"/>
                <a:cs typeface="Helvetica" charset="0"/>
              </a:rPr>
              <a:t>/</a:t>
            </a:r>
            <a:r>
              <a:rPr lang="en-US" dirty="0" err="1" smtClean="0">
                <a:latin typeface="Helvetica" charset="0"/>
                <a:ea typeface="Helvetica" charset="0"/>
                <a:cs typeface="Helvetica" charset="0"/>
              </a:rPr>
              <a:t>lon</a:t>
            </a:r>
            <a:r>
              <a:rPr lang="en-US" dirty="0" smtClean="0">
                <a:latin typeface="Helvetica" charset="0"/>
                <a:ea typeface="Helvetica" charset="0"/>
                <a:cs typeface="Helvetica" charset="0"/>
              </a:rPr>
              <a:t> coordinates </a:t>
            </a:r>
            <a:r>
              <a:rPr lang="mr-IN" dirty="0" smtClean="0">
                <a:latin typeface="Helvetica" charset="0"/>
                <a:ea typeface="Helvetica" charset="0"/>
                <a:cs typeface="Helvetica" charset="0"/>
              </a:rPr>
              <a:t>–</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Salinas_flowXY</a:t>
            </a:r>
            <a:endParaRPr lang="en-US" dirty="0" smtClean="0">
              <a:latin typeface="Helvetica" charset="0"/>
              <a:ea typeface="Helvetica" charset="0"/>
              <a:cs typeface="Helvetica" charset="0"/>
            </a:endParaRPr>
          </a:p>
          <a:p>
            <a:pPr marL="342900" indent="-342900">
              <a:buAutoNum type="arabicParenR"/>
            </a:pPr>
            <a:r>
              <a:rPr lang="en-US" dirty="0" smtClean="0">
                <a:latin typeface="Helvetica" charset="0"/>
                <a:ea typeface="Helvetica" charset="0"/>
                <a:cs typeface="Helvetica" charset="0"/>
              </a:rPr>
              <a:t>The file list of tree-ring chronology headers </a:t>
            </a:r>
            <a:r>
              <a:rPr lang="mr-IN" dirty="0" smtClean="0">
                <a:latin typeface="Helvetica" charset="0"/>
                <a:ea typeface="Helvetica" charset="0"/>
                <a:cs typeface="Helvetica" charset="0"/>
              </a:rPr>
              <a:t>–</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DG_crns_list</a:t>
            </a:r>
            <a:endParaRPr lang="en-US" dirty="0" smtClean="0">
              <a:latin typeface="Helvetica" charset="0"/>
              <a:ea typeface="Helvetica" charset="0"/>
              <a:cs typeface="Helvetica" charset="0"/>
            </a:endParaRPr>
          </a:p>
          <a:p>
            <a:pPr marL="342900" indent="-342900">
              <a:buAutoNum type="arabicParenR"/>
            </a:pPr>
            <a:r>
              <a:rPr lang="en-US" dirty="0" smtClean="0">
                <a:latin typeface="Helvetica" charset="0"/>
                <a:ea typeface="Helvetica" charset="0"/>
                <a:cs typeface="Helvetica" charset="0"/>
              </a:rPr>
              <a:t>The file of tree-ring chronologies found by the headers list </a:t>
            </a:r>
            <a:r>
              <a:rPr lang="mr-IN" dirty="0" smtClean="0">
                <a:latin typeface="Helvetica" charset="0"/>
                <a:ea typeface="Helvetica" charset="0"/>
                <a:cs typeface="Helvetica" charset="0"/>
              </a:rPr>
              <a:t>–</a:t>
            </a:r>
            <a:r>
              <a:rPr lang="en-US" dirty="0" smtClean="0">
                <a:latin typeface="Helvetica" charset="0"/>
                <a:ea typeface="Helvetica" charset="0"/>
                <a:cs typeface="Helvetica" charset="0"/>
              </a:rPr>
              <a:t> DG.CRNS</a:t>
            </a:r>
            <a:endParaRPr lang="en-US" dirty="0">
              <a:latin typeface="Helvetica" charset="0"/>
              <a:ea typeface="Helvetica" charset="0"/>
              <a:cs typeface="Helvetica" charset="0"/>
            </a:endParaRPr>
          </a:p>
        </p:txBody>
      </p:sp>
      <p:sp>
        <p:nvSpPr>
          <p:cNvPr id="8" name="TextBox 7"/>
          <p:cNvSpPr txBox="1"/>
          <p:nvPr/>
        </p:nvSpPr>
        <p:spPr>
          <a:xfrm>
            <a:off x="696686" y="5769429"/>
            <a:ext cx="7663543" cy="707886"/>
          </a:xfrm>
          <a:prstGeom prst="rect">
            <a:avLst/>
          </a:prstGeom>
          <a:noFill/>
        </p:spPr>
        <p:txBody>
          <a:bodyPr wrap="square" rtlCol="0">
            <a:spAutoFit/>
          </a:bodyPr>
          <a:lstStyle/>
          <a:p>
            <a:pPr algn="ctr"/>
            <a:r>
              <a:rPr lang="en-US" sz="2000" dirty="0" smtClean="0">
                <a:solidFill>
                  <a:srgbClr val="FF0000"/>
                </a:solidFill>
                <a:latin typeface="Helvetica" charset="0"/>
                <a:ea typeface="Helvetica" charset="0"/>
                <a:cs typeface="Helvetica" charset="0"/>
              </a:rPr>
              <a:t>I am now going to show you these data files. You will probably find some rather obnoxious to set up, but the PPR program can help.</a:t>
            </a:r>
            <a:endParaRPr lang="en-US" sz="2000" dirty="0">
              <a:solidFill>
                <a:srgbClr val="FF0000"/>
              </a:solidFill>
              <a:latin typeface="Helvetica" charset="0"/>
              <a:ea typeface="Helvetica" charset="0"/>
              <a:cs typeface="Helvetica" charset="0"/>
            </a:endParaRPr>
          </a:p>
        </p:txBody>
      </p:sp>
    </p:spTree>
    <p:extLst>
      <p:ext uri="{BB962C8B-B14F-4D97-AF65-F5344CB8AC3E}">
        <p14:creationId xmlns:p14="http://schemas.microsoft.com/office/powerpoint/2010/main" val="590710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314" y="712649"/>
            <a:ext cx="8545285" cy="1277273"/>
          </a:xfrm>
          <a:prstGeom prst="rect">
            <a:avLst/>
          </a:prstGeom>
        </p:spPr>
        <p:txBody>
          <a:bodyPr wrap="square">
            <a:spAutoFit/>
          </a:bodyPr>
          <a:lstStyle/>
          <a:p>
            <a:r>
              <a:rPr lang="en-US" sz="700" dirty="0">
                <a:latin typeface="Monaco" charset="0"/>
                <a:ea typeface="Monaco" charset="0"/>
                <a:cs typeface="Monaco" charset="0"/>
              </a:rPr>
              <a:t> 36.281 -121.322    Monthly Salinas River Discharge, California</a:t>
            </a:r>
          </a:p>
          <a:p>
            <a:r>
              <a:rPr lang="en-US" sz="700" dirty="0">
                <a:latin typeface="Monaco" charset="0"/>
                <a:ea typeface="Monaco" charset="0"/>
                <a:cs typeface="Monaco" charset="0"/>
              </a:rPr>
              <a:t>1901     -9.9999     -9.9999     -9.9999     -9.9999     -9.9999     -9.9999     -9.9999     -9.9999     -9.9999      1.1378      1.7030      2.0177</a:t>
            </a:r>
          </a:p>
          <a:p>
            <a:r>
              <a:rPr lang="en-US" sz="700" dirty="0">
                <a:latin typeface="Monaco" charset="0"/>
                <a:ea typeface="Monaco" charset="0"/>
                <a:cs typeface="Monaco" charset="0"/>
              </a:rPr>
              <a:t>1902      1.8887     35.9550     45.4962     20.2746      7.4108      3.2005      1.0240      0.1813      0.0829      0.7289      3.9345      4.2781</a:t>
            </a:r>
          </a:p>
          <a:p>
            <a:r>
              <a:rPr lang="en-US" sz="700" dirty="0">
                <a:latin typeface="Monaco" charset="0"/>
                <a:ea typeface="Monaco" charset="0"/>
                <a:cs typeface="Monaco" charset="0"/>
              </a:rPr>
              <a:t>1903     16.4599     21.8278     36.0298     34.4418      6.4702      2.8922      1.2364      0.3451      0.0663      0.2078      1.5489      0.9937</a:t>
            </a:r>
          </a:p>
          <a:p>
            <a:r>
              <a:rPr lang="en-US" sz="700" dirty="0" smtClean="0">
                <a:latin typeface="Monaco" charset="0"/>
                <a:ea typeface="Monaco" charset="0"/>
                <a:cs typeface="Monaco" charset="0"/>
              </a:rPr>
              <a:t>1904      1.6839     </a:t>
            </a:r>
            <a:r>
              <a:rPr lang="en-US" sz="700" dirty="0">
                <a:latin typeface="Monaco" charset="0"/>
                <a:ea typeface="Monaco" charset="0"/>
                <a:cs typeface="Monaco" charset="0"/>
              </a:rPr>
              <a:t>12.9358     30.3257     16.4869      6.1440      1.9673      0.4088      0.0340      1.0350      5.7268      2.7674      </a:t>
            </a:r>
            <a:r>
              <a:rPr lang="en-US" sz="700" dirty="0" smtClean="0">
                <a:latin typeface="Monaco" charset="0"/>
                <a:ea typeface="Monaco" charset="0"/>
                <a:cs typeface="Monaco" charset="0"/>
              </a:rPr>
              <a:t>4.6118</a:t>
            </a:r>
          </a:p>
          <a:p>
            <a:r>
              <a:rPr lang="en-US" sz="700" dirty="0" smtClean="0">
                <a:latin typeface="Monaco" charset="0"/>
                <a:ea typeface="Monaco" charset="0"/>
                <a:cs typeface="Monaco" charset="0"/>
              </a:rPr>
              <a:t>  .        .           .           .           .           .           .           </a:t>
            </a:r>
            <a:r>
              <a:rPr lang="en-US" sz="700" dirty="0">
                <a:latin typeface="Monaco" charset="0"/>
                <a:ea typeface="Monaco" charset="0"/>
                <a:cs typeface="Monaco" charset="0"/>
              </a:rPr>
              <a:t>.           .           .           </a:t>
            </a:r>
            <a:r>
              <a:rPr lang="en-US" sz="700" dirty="0" smtClean="0">
                <a:latin typeface="Monaco" charset="0"/>
                <a:ea typeface="Monaco" charset="0"/>
                <a:cs typeface="Monaco" charset="0"/>
              </a:rPr>
              <a:t>.           .           .      </a:t>
            </a:r>
          </a:p>
          <a:p>
            <a:endParaRPr lang="en-US" sz="700" dirty="0" smtClean="0">
              <a:latin typeface="Monaco" charset="0"/>
              <a:ea typeface="Monaco" charset="0"/>
              <a:cs typeface="Monaco" charset="0"/>
            </a:endParaRPr>
          </a:p>
          <a:p>
            <a:r>
              <a:rPr lang="mr-IN" sz="700" dirty="0" smtClean="0">
                <a:latin typeface="Monaco" charset="0"/>
                <a:ea typeface="Monaco" charset="0"/>
                <a:cs typeface="Monaco" charset="0"/>
              </a:rPr>
              <a:t>2008     </a:t>
            </a:r>
            <a:r>
              <a:rPr lang="mr-IN" sz="700" dirty="0">
                <a:latin typeface="Monaco" charset="0"/>
                <a:ea typeface="Monaco" charset="0"/>
                <a:cs typeface="Monaco" charset="0"/>
              </a:rPr>
              <a:t>50.6238     31.6262     12.3260      4.3309      2.0784      0.8735      0.4877      0.3398      0.2643      0.4233      1.0203      3.2768</a:t>
            </a:r>
          </a:p>
          <a:p>
            <a:r>
              <a:rPr lang="mr-IN" sz="700" dirty="0">
                <a:latin typeface="Monaco" charset="0"/>
                <a:ea typeface="Monaco" charset="0"/>
                <a:cs typeface="Monaco" charset="0"/>
              </a:rPr>
              <a:t>2009      2.7914     28.6722     39.1019      7.7369      4.5815      2.3783      0.8723      0.4316      0.2833     23.6052      3.2739     11.7343</a:t>
            </a:r>
          </a:p>
          <a:p>
            <a:r>
              <a:rPr lang="mr-IN" sz="700" dirty="0">
                <a:latin typeface="Monaco" charset="0"/>
                <a:ea typeface="Monaco" charset="0"/>
                <a:cs typeface="Monaco" charset="0"/>
              </a:rPr>
              <a:t>2010     60.6742     48.3830     37.5241     30.6615     13.8051      6.4010      3.0113      1.6384      1.0937      1.1681      2.8848     20.9352</a:t>
            </a:r>
          </a:p>
          <a:p>
            <a:pPr marL="228600" indent="-228600">
              <a:buAutoNum type="arabicPlain" startAt="2011"/>
            </a:pPr>
            <a:r>
              <a:rPr lang="en-US" sz="700" dirty="0" smtClean="0">
                <a:latin typeface="Monaco" charset="0"/>
                <a:ea typeface="Monaco" charset="0"/>
                <a:cs typeface="Monaco" charset="0"/>
              </a:rPr>
              <a:t>     </a:t>
            </a:r>
            <a:r>
              <a:rPr lang="mr-IN" sz="700" dirty="0" smtClean="0">
                <a:latin typeface="Monaco" charset="0"/>
                <a:ea typeface="Monaco" charset="0"/>
                <a:cs typeface="Monaco" charset="0"/>
              </a:rPr>
              <a:t>27.1779     </a:t>
            </a:r>
            <a:r>
              <a:rPr lang="mr-IN" sz="700" dirty="0">
                <a:latin typeface="Monaco" charset="0"/>
                <a:ea typeface="Monaco" charset="0"/>
                <a:cs typeface="Monaco" charset="0"/>
              </a:rPr>
              <a:t>38.6749     92.5398     30.7349     11.5144     10.4676      3.5271      1.6384      1.1965     -9.9999     -9.9999     -</a:t>
            </a:r>
            <a:r>
              <a:rPr lang="mr-IN" sz="700" dirty="0" smtClean="0">
                <a:latin typeface="Monaco" charset="0"/>
                <a:ea typeface="Monaco" charset="0"/>
                <a:cs typeface="Monaco" charset="0"/>
              </a:rPr>
              <a:t>9.9999</a:t>
            </a:r>
            <a:endParaRPr lang="en-US" sz="700" dirty="0">
              <a:latin typeface="Monaco" charset="0"/>
              <a:ea typeface="Monaco" charset="0"/>
              <a:cs typeface="Monaco" charset="0"/>
            </a:endParaRPr>
          </a:p>
        </p:txBody>
      </p:sp>
      <p:sp>
        <p:nvSpPr>
          <p:cNvPr id="3" name="TextBox 2"/>
          <p:cNvSpPr txBox="1"/>
          <p:nvPr/>
        </p:nvSpPr>
        <p:spPr>
          <a:xfrm>
            <a:off x="446314" y="380995"/>
            <a:ext cx="4661854" cy="307777"/>
          </a:xfrm>
          <a:prstGeom prst="rect">
            <a:avLst/>
          </a:prstGeom>
          <a:noFill/>
        </p:spPr>
        <p:txBody>
          <a:bodyPr wrap="none" rtlCol="0">
            <a:spAutoFit/>
          </a:bodyPr>
          <a:lstStyle/>
          <a:p>
            <a:r>
              <a:rPr lang="mr-IN" sz="1400" b="1" dirty="0" err="1" smtClean="0">
                <a:latin typeface="Helvetica" charset="0"/>
                <a:ea typeface="Helvetica" charset="0"/>
                <a:cs typeface="Helvetica" charset="0"/>
              </a:rPr>
              <a:t>Salinas_Monthly_Flows.txt</a:t>
            </a:r>
            <a:r>
              <a:rPr lang="en-US" sz="1400" dirty="0" smtClean="0">
                <a:latin typeface="Helvetica" charset="0"/>
                <a:ea typeface="Helvetica" charset="0"/>
                <a:cs typeface="Helvetica" charset="0"/>
              </a:rPr>
              <a:t>      format: </a:t>
            </a:r>
            <a:r>
              <a:rPr lang="mr-IN" sz="1400" dirty="0" smtClean="0">
                <a:latin typeface="Monaco" charset="0"/>
                <a:ea typeface="Monaco" charset="0"/>
                <a:cs typeface="Monaco" charset="0"/>
              </a:rPr>
              <a:t>(i4,12f12.4</a:t>
            </a:r>
            <a:r>
              <a:rPr lang="mr-IN" sz="1400" dirty="0">
                <a:latin typeface="Monaco" charset="0"/>
                <a:ea typeface="Monaco" charset="0"/>
                <a:cs typeface="Monaco" charset="0"/>
              </a:rPr>
              <a:t>)</a:t>
            </a:r>
            <a:endParaRPr lang="mr-IN" sz="1400" dirty="0">
              <a:latin typeface="Helvetica" charset="0"/>
              <a:ea typeface="Helvetica" charset="0"/>
              <a:cs typeface="Helvetica" charset="0"/>
            </a:endParaRPr>
          </a:p>
        </p:txBody>
      </p:sp>
      <p:sp>
        <p:nvSpPr>
          <p:cNvPr id="4" name="TextBox 3"/>
          <p:cNvSpPr txBox="1"/>
          <p:nvPr/>
        </p:nvSpPr>
        <p:spPr>
          <a:xfrm>
            <a:off x="446314" y="2188018"/>
            <a:ext cx="7503977" cy="600164"/>
          </a:xfrm>
          <a:prstGeom prst="rect">
            <a:avLst/>
          </a:prstGeom>
          <a:noFill/>
        </p:spPr>
        <p:txBody>
          <a:bodyPr wrap="none" rtlCol="0">
            <a:spAutoFit/>
          </a:bodyPr>
          <a:lstStyle/>
          <a:p>
            <a:r>
              <a:rPr lang="mr-IN" sz="1400" b="1" dirty="0" err="1" smtClean="0">
                <a:latin typeface="Helvetica" charset="0"/>
                <a:ea typeface="Helvetica" charset="0"/>
                <a:cs typeface="Helvetica" charset="0"/>
              </a:rPr>
              <a:t>Salinas_flowXY.txt</a:t>
            </a:r>
            <a:r>
              <a:rPr lang="en-US" sz="1400" b="1" dirty="0" smtClean="0">
                <a:latin typeface="Helvetica" charset="0"/>
                <a:ea typeface="Helvetica" charset="0"/>
                <a:cs typeface="Helvetica" charset="0"/>
              </a:rPr>
              <a:t> </a:t>
            </a:r>
            <a:r>
              <a:rPr lang="en-US" sz="1400" dirty="0" smtClean="0">
                <a:latin typeface="Helvetica" charset="0"/>
                <a:ea typeface="Helvetica" charset="0"/>
                <a:cs typeface="Helvetica" charset="0"/>
              </a:rPr>
              <a:t>    format: </a:t>
            </a:r>
            <a:r>
              <a:rPr lang="mr-IN" sz="1400" dirty="0">
                <a:latin typeface="Monaco" charset="0"/>
                <a:ea typeface="Monaco" charset="0"/>
                <a:cs typeface="Monaco" charset="0"/>
              </a:rPr>
              <a:t>(f10.3,f9.3</a:t>
            </a:r>
            <a:r>
              <a:rPr lang="mr-IN" sz="1400" dirty="0" smtClean="0">
                <a:latin typeface="Monaco" charset="0"/>
                <a:ea typeface="Monaco" charset="0"/>
                <a:cs typeface="Monaco" charset="0"/>
              </a:rPr>
              <a:t>)</a:t>
            </a:r>
            <a:endParaRPr lang="en-US" sz="1400" dirty="0" smtClean="0">
              <a:latin typeface="Monaco" charset="0"/>
              <a:ea typeface="Monaco" charset="0"/>
              <a:cs typeface="Monaco" charset="0"/>
            </a:endParaRPr>
          </a:p>
          <a:p>
            <a:pPr>
              <a:spcBef>
                <a:spcPts val="600"/>
              </a:spcBef>
            </a:pPr>
            <a:r>
              <a:rPr lang="cs-CZ" sz="1400" dirty="0" smtClean="0">
                <a:latin typeface="Helvetica" charset="0"/>
                <a:ea typeface="Helvetica" charset="0"/>
                <a:cs typeface="Helvetica" charset="0"/>
              </a:rPr>
              <a:t>36.281 </a:t>
            </a:r>
            <a:r>
              <a:rPr lang="cs-CZ" sz="1400" dirty="0">
                <a:latin typeface="Helvetica" charset="0"/>
                <a:ea typeface="Helvetica" charset="0"/>
                <a:cs typeface="Helvetica" charset="0"/>
              </a:rPr>
              <a:t>-</a:t>
            </a:r>
            <a:r>
              <a:rPr lang="cs-CZ" sz="1400" dirty="0" smtClean="0">
                <a:latin typeface="Helvetica" charset="0"/>
                <a:ea typeface="Helvetica" charset="0"/>
                <a:cs typeface="Helvetica" charset="0"/>
              </a:rPr>
              <a:t>121.322  -- </a:t>
            </a:r>
            <a:r>
              <a:rPr lang="cs-CZ" sz="1400" dirty="0" err="1" smtClean="0">
                <a:latin typeface="Helvetica" charset="0"/>
                <a:ea typeface="Helvetica" charset="0"/>
                <a:cs typeface="Helvetica" charset="0"/>
              </a:rPr>
              <a:t>the</a:t>
            </a:r>
            <a:r>
              <a:rPr lang="cs-CZ" sz="1400" dirty="0" smtClean="0">
                <a:latin typeface="Helvetica" charset="0"/>
                <a:ea typeface="Helvetica" charset="0"/>
                <a:cs typeface="Helvetica" charset="0"/>
              </a:rPr>
              <a:t> lat/</a:t>
            </a:r>
            <a:r>
              <a:rPr lang="cs-CZ" sz="1400" dirty="0" err="1" smtClean="0">
                <a:latin typeface="Helvetica" charset="0"/>
                <a:ea typeface="Helvetica" charset="0"/>
                <a:cs typeface="Helvetica" charset="0"/>
              </a:rPr>
              <a:t>lon</a:t>
            </a:r>
            <a:r>
              <a:rPr lang="cs-CZ" sz="1400" dirty="0" smtClean="0">
                <a:latin typeface="Helvetica" charset="0"/>
                <a:ea typeface="Helvetica" charset="0"/>
                <a:cs typeface="Helvetica" charset="0"/>
              </a:rPr>
              <a:t> </a:t>
            </a:r>
            <a:r>
              <a:rPr lang="cs-CZ" sz="1400" dirty="0" err="1" smtClean="0">
                <a:latin typeface="Helvetica" charset="0"/>
                <a:ea typeface="Helvetica" charset="0"/>
                <a:cs typeface="Helvetica" charset="0"/>
              </a:rPr>
              <a:t>coordinates</a:t>
            </a:r>
            <a:r>
              <a:rPr lang="cs-CZ" sz="1400" dirty="0" smtClean="0">
                <a:latin typeface="Helvetica" charset="0"/>
                <a:ea typeface="Helvetica" charset="0"/>
                <a:cs typeface="Helvetica" charset="0"/>
              </a:rPr>
              <a:t> </a:t>
            </a:r>
            <a:r>
              <a:rPr lang="cs-CZ" sz="1400" dirty="0" err="1" smtClean="0">
                <a:latin typeface="Helvetica" charset="0"/>
                <a:ea typeface="Helvetica" charset="0"/>
                <a:cs typeface="Helvetica" charset="0"/>
              </a:rPr>
              <a:t>must</a:t>
            </a:r>
            <a:r>
              <a:rPr lang="cs-CZ" sz="1400" dirty="0" smtClean="0">
                <a:latin typeface="Helvetica" charset="0"/>
                <a:ea typeface="Helvetica" charset="0"/>
                <a:cs typeface="Helvetica" charset="0"/>
              </a:rPr>
              <a:t> </a:t>
            </a:r>
            <a:r>
              <a:rPr lang="cs-CZ" sz="1400" dirty="0" err="1" smtClean="0">
                <a:latin typeface="Helvetica" charset="0"/>
                <a:ea typeface="Helvetica" charset="0"/>
                <a:cs typeface="Helvetica" charset="0"/>
              </a:rPr>
              <a:t>match</a:t>
            </a:r>
            <a:r>
              <a:rPr lang="cs-CZ" sz="1400" dirty="0" smtClean="0">
                <a:latin typeface="Helvetica" charset="0"/>
                <a:ea typeface="Helvetica" charset="0"/>
                <a:cs typeface="Helvetica" charset="0"/>
              </a:rPr>
              <a:t> </a:t>
            </a:r>
            <a:r>
              <a:rPr lang="cs-CZ" sz="1400" b="1" i="1" u="sng" dirty="0" err="1" smtClean="0">
                <a:solidFill>
                  <a:srgbClr val="FF0000"/>
                </a:solidFill>
                <a:latin typeface="Helvetica" charset="0"/>
                <a:ea typeface="Helvetica" charset="0"/>
                <a:cs typeface="Helvetica" charset="0"/>
              </a:rPr>
              <a:t>exactly</a:t>
            </a:r>
            <a:r>
              <a:rPr lang="cs-CZ" sz="1400" dirty="0" smtClean="0">
                <a:latin typeface="Helvetica" charset="0"/>
                <a:ea typeface="Helvetica" charset="0"/>
                <a:cs typeface="Helvetica" charset="0"/>
              </a:rPr>
              <a:t> </a:t>
            </a:r>
            <a:r>
              <a:rPr lang="cs-CZ" sz="1400" dirty="0" err="1" smtClean="0">
                <a:latin typeface="Helvetica" charset="0"/>
                <a:ea typeface="Helvetica" charset="0"/>
                <a:cs typeface="Helvetica" charset="0"/>
              </a:rPr>
              <a:t>between</a:t>
            </a:r>
            <a:r>
              <a:rPr lang="cs-CZ" sz="1400" dirty="0" smtClean="0">
                <a:latin typeface="Helvetica" charset="0"/>
                <a:ea typeface="Helvetica" charset="0"/>
                <a:cs typeface="Helvetica" charset="0"/>
              </a:rPr>
              <a:t> </a:t>
            </a:r>
            <a:r>
              <a:rPr lang="cs-CZ" sz="1400" dirty="0" err="1" smtClean="0">
                <a:latin typeface="Helvetica" charset="0"/>
                <a:ea typeface="Helvetica" charset="0"/>
                <a:cs typeface="Helvetica" charset="0"/>
              </a:rPr>
              <a:t>the</a:t>
            </a:r>
            <a:r>
              <a:rPr lang="cs-CZ" sz="1400" dirty="0" smtClean="0">
                <a:latin typeface="Helvetica" charset="0"/>
                <a:ea typeface="Helvetica" charset="0"/>
                <a:cs typeface="Helvetica" charset="0"/>
              </a:rPr>
              <a:t> data and </a:t>
            </a:r>
            <a:r>
              <a:rPr lang="cs-CZ" sz="1400" dirty="0" err="1" smtClean="0">
                <a:latin typeface="Helvetica" charset="0"/>
                <a:ea typeface="Helvetica" charset="0"/>
                <a:cs typeface="Helvetica" charset="0"/>
              </a:rPr>
              <a:t>xy</a:t>
            </a:r>
            <a:r>
              <a:rPr lang="cs-CZ" sz="1400" dirty="0" smtClean="0">
                <a:latin typeface="Helvetica" charset="0"/>
                <a:ea typeface="Helvetica" charset="0"/>
                <a:cs typeface="Helvetica" charset="0"/>
              </a:rPr>
              <a:t> </a:t>
            </a:r>
            <a:r>
              <a:rPr lang="cs-CZ" sz="1400" dirty="0" err="1" smtClean="0">
                <a:latin typeface="Helvetica" charset="0"/>
                <a:ea typeface="Helvetica" charset="0"/>
                <a:cs typeface="Helvetica" charset="0"/>
              </a:rPr>
              <a:t>files</a:t>
            </a:r>
            <a:r>
              <a:rPr lang="cs-CZ" sz="1400" dirty="0" smtClean="0">
                <a:latin typeface="Helvetica" charset="0"/>
                <a:ea typeface="Helvetica" charset="0"/>
                <a:cs typeface="Helvetica" charset="0"/>
              </a:rPr>
              <a:t>.</a:t>
            </a:r>
            <a:endParaRPr lang="en-US" sz="1400" dirty="0">
              <a:latin typeface="Helvetica" charset="0"/>
              <a:ea typeface="Helvetica" charset="0"/>
              <a:cs typeface="Helvetica" charset="0"/>
            </a:endParaRPr>
          </a:p>
        </p:txBody>
      </p:sp>
      <p:sp>
        <p:nvSpPr>
          <p:cNvPr id="5" name="TextBox 4"/>
          <p:cNvSpPr txBox="1"/>
          <p:nvPr/>
        </p:nvSpPr>
        <p:spPr>
          <a:xfrm>
            <a:off x="446314" y="3047988"/>
            <a:ext cx="6692858" cy="646331"/>
          </a:xfrm>
          <a:prstGeom prst="rect">
            <a:avLst/>
          </a:prstGeom>
          <a:noFill/>
        </p:spPr>
        <p:txBody>
          <a:bodyPr wrap="none" rtlCol="0">
            <a:spAutoFit/>
          </a:bodyPr>
          <a:lstStyle/>
          <a:p>
            <a:pPr>
              <a:spcBef>
                <a:spcPts val="1200"/>
              </a:spcBef>
              <a:spcAft>
                <a:spcPts val="1200"/>
              </a:spcAft>
            </a:pPr>
            <a:r>
              <a:rPr lang="mr-IN" sz="1400" b="1" dirty="0" err="1" smtClean="0">
                <a:latin typeface="Helvetica" charset="0"/>
                <a:ea typeface="Helvetica" charset="0"/>
                <a:cs typeface="Helvetica" charset="0"/>
              </a:rPr>
              <a:t>DG_crns_list.txt</a:t>
            </a:r>
            <a:r>
              <a:rPr lang="en-US" sz="1400" dirty="0" smtClean="0">
                <a:latin typeface="Helvetica" charset="0"/>
                <a:ea typeface="Helvetica" charset="0"/>
                <a:cs typeface="Helvetica" charset="0"/>
              </a:rPr>
              <a:t>     Tree-Ring Header file, here only one chronology</a:t>
            </a:r>
            <a:endParaRPr lang="en-US" sz="1400" dirty="0">
              <a:latin typeface="Helvetica" charset="0"/>
              <a:ea typeface="Helvetica" charset="0"/>
              <a:cs typeface="Helvetica" charset="0"/>
            </a:endParaRPr>
          </a:p>
          <a:p>
            <a:r>
              <a:rPr lang="de-DE" sz="1200" dirty="0">
                <a:latin typeface="Monaco" charset="0"/>
                <a:ea typeface="Monaco" charset="0"/>
                <a:cs typeface="Monaco" charset="0"/>
              </a:rPr>
              <a:t>DG    RSRB27   QUDG   1379  2003   36 29  -120 53   ROCK SPRINGS RANCH</a:t>
            </a:r>
            <a:endParaRPr lang="en-US" sz="1200" dirty="0">
              <a:latin typeface="Monaco" charset="0"/>
              <a:ea typeface="Monaco" charset="0"/>
              <a:cs typeface="Monaco" charset="0"/>
            </a:endParaRPr>
          </a:p>
        </p:txBody>
      </p:sp>
      <p:sp>
        <p:nvSpPr>
          <p:cNvPr id="6" name="TextBox 5"/>
          <p:cNvSpPr txBox="1"/>
          <p:nvPr/>
        </p:nvSpPr>
        <p:spPr>
          <a:xfrm>
            <a:off x="446314" y="4158320"/>
            <a:ext cx="7798930" cy="1400383"/>
          </a:xfrm>
          <a:prstGeom prst="rect">
            <a:avLst/>
          </a:prstGeom>
          <a:noFill/>
        </p:spPr>
        <p:txBody>
          <a:bodyPr wrap="none" rtlCol="0">
            <a:spAutoFit/>
          </a:bodyPr>
          <a:lstStyle/>
          <a:p>
            <a:r>
              <a:rPr lang="de-DE" sz="1100" dirty="0">
                <a:latin typeface="Monaco" charset="0"/>
                <a:ea typeface="Monaco" charset="0"/>
                <a:cs typeface="Monaco" charset="0"/>
              </a:rPr>
              <a:t>DG    RSRB27   QUDG   1379  2003   36 29  -120 53   ROCK SPRINGS RANCH            </a:t>
            </a:r>
            <a:r>
              <a:rPr lang="de-DE" sz="1100" dirty="0" err="1">
                <a:latin typeface="Monaco" charset="0"/>
                <a:ea typeface="Monaco" charset="0"/>
                <a:cs typeface="Monaco" charset="0"/>
              </a:rPr>
              <a:t>ssfstb</a:t>
            </a:r>
            <a:endParaRPr lang="de-DE" sz="1100" dirty="0">
              <a:latin typeface="Monaco" charset="0"/>
              <a:ea typeface="Monaco" charset="0"/>
              <a:cs typeface="Monaco" charset="0"/>
            </a:endParaRPr>
          </a:p>
          <a:p>
            <a:r>
              <a:rPr lang="de-DE" sz="1100" dirty="0">
                <a:latin typeface="Monaco" charset="0"/>
                <a:ea typeface="Monaco" charset="0"/>
                <a:cs typeface="Monaco" charset="0"/>
              </a:rPr>
              <a:t>RSRB2713799990  09990  09990  09990  09990  09990  09990  09990  09990  0 277  2  </a:t>
            </a:r>
            <a:r>
              <a:rPr lang="de-DE" sz="1100" dirty="0" err="1">
                <a:latin typeface="Monaco" charset="0"/>
                <a:ea typeface="Monaco" charset="0"/>
                <a:cs typeface="Monaco" charset="0"/>
              </a:rPr>
              <a:t>ssfstb</a:t>
            </a:r>
            <a:endParaRPr lang="de-DE" sz="1100" dirty="0">
              <a:latin typeface="Monaco" charset="0"/>
              <a:ea typeface="Monaco" charset="0"/>
              <a:cs typeface="Monaco" charset="0"/>
            </a:endParaRPr>
          </a:p>
          <a:p>
            <a:r>
              <a:rPr lang="de-DE" sz="1100" dirty="0">
                <a:latin typeface="Monaco" charset="0"/>
                <a:ea typeface="Monaco" charset="0"/>
                <a:cs typeface="Monaco" charset="0"/>
              </a:rPr>
              <a:t>RSRB2713801226  2 964  2 743  21672  2 918  21176  2 628  2 669  2 811  2 763  4  </a:t>
            </a:r>
            <a:r>
              <a:rPr lang="de-DE" sz="1100" dirty="0" err="1">
                <a:latin typeface="Monaco" charset="0"/>
                <a:ea typeface="Monaco" charset="0"/>
                <a:cs typeface="Monaco" charset="0"/>
              </a:rPr>
              <a:t>ssfstb</a:t>
            </a:r>
            <a:endParaRPr lang="de-DE" sz="1100" dirty="0">
              <a:latin typeface="Monaco" charset="0"/>
              <a:ea typeface="Monaco" charset="0"/>
              <a:cs typeface="Monaco" charset="0"/>
            </a:endParaRPr>
          </a:p>
          <a:p>
            <a:r>
              <a:rPr lang="de-DE" sz="1100" dirty="0">
                <a:latin typeface="Monaco" charset="0"/>
                <a:ea typeface="Monaco" charset="0"/>
                <a:cs typeface="Monaco" charset="0"/>
              </a:rPr>
              <a:t>RSRB271390  17  4 430  4 696  4 486  4 949  4 983  41205  41060  71093  7 968  7  </a:t>
            </a:r>
            <a:r>
              <a:rPr lang="de-DE" sz="1100" dirty="0" err="1">
                <a:latin typeface="Monaco" charset="0"/>
                <a:ea typeface="Monaco" charset="0"/>
                <a:cs typeface="Monaco" charset="0"/>
              </a:rPr>
              <a:t>ssfstb</a:t>
            </a:r>
            <a:endParaRPr lang="de-DE" sz="1100" dirty="0">
              <a:latin typeface="Monaco" charset="0"/>
              <a:ea typeface="Monaco" charset="0"/>
              <a:cs typeface="Monaco" charset="0"/>
            </a:endParaRPr>
          </a:p>
          <a:p>
            <a:r>
              <a:rPr lang="de-DE" sz="1100" dirty="0">
                <a:latin typeface="Monaco" charset="0"/>
                <a:ea typeface="Monaco" charset="0"/>
                <a:cs typeface="Monaco" charset="0"/>
              </a:rPr>
              <a:t>RSRB271400 952  7 764  7 418  71144  71089  7 886  71283  7 224  7 747  71037  7  </a:t>
            </a:r>
            <a:r>
              <a:rPr lang="de-DE" sz="1100" dirty="0" err="1">
                <a:latin typeface="Monaco" charset="0"/>
                <a:ea typeface="Monaco" charset="0"/>
                <a:cs typeface="Monaco" charset="0"/>
              </a:rPr>
              <a:t>ssfstb</a:t>
            </a:r>
            <a:endParaRPr lang="de-DE" sz="1100" dirty="0">
              <a:latin typeface="Monaco" charset="0"/>
              <a:ea typeface="Monaco" charset="0"/>
              <a:cs typeface="Monaco" charset="0"/>
            </a:endParaRPr>
          </a:p>
          <a:p>
            <a:r>
              <a:rPr lang="de-DE" sz="1100" dirty="0">
                <a:latin typeface="Monaco" charset="0"/>
                <a:ea typeface="Monaco" charset="0"/>
                <a:cs typeface="Monaco" charset="0"/>
              </a:rPr>
              <a:t>RSRB271410 783  71325  71519  7 873  71888  71201  71047  7 739  71102  7 530  7  </a:t>
            </a:r>
            <a:r>
              <a:rPr lang="de-DE" sz="1100" dirty="0" err="1" smtClean="0">
                <a:latin typeface="Monaco" charset="0"/>
                <a:ea typeface="Monaco" charset="0"/>
                <a:cs typeface="Monaco" charset="0"/>
              </a:rPr>
              <a:t>ssfstb</a:t>
            </a:r>
            <a:endParaRPr lang="de-DE" sz="1100" dirty="0" smtClean="0">
              <a:latin typeface="Monaco" charset="0"/>
              <a:ea typeface="Monaco" charset="0"/>
              <a:cs typeface="Monaco" charset="0"/>
            </a:endParaRPr>
          </a:p>
          <a:p>
            <a:r>
              <a:rPr lang="en-US" sz="800" dirty="0">
                <a:latin typeface="Monaco" charset="0"/>
                <a:ea typeface="Monaco" charset="0"/>
                <a:cs typeface="Monaco" charset="0"/>
              </a:rPr>
              <a:t> .        .           .           .           .           .           .           .           .           </a:t>
            </a:r>
            <a:r>
              <a:rPr lang="en-US" sz="800" dirty="0" smtClean="0">
                <a:latin typeface="Monaco" charset="0"/>
                <a:ea typeface="Monaco" charset="0"/>
                <a:cs typeface="Monaco" charset="0"/>
              </a:rPr>
              <a:t>.</a:t>
            </a:r>
            <a:endParaRPr lang="de-DE" sz="1100" dirty="0">
              <a:latin typeface="Monaco" charset="0"/>
              <a:ea typeface="Monaco" charset="0"/>
              <a:cs typeface="Monaco" charset="0"/>
            </a:endParaRPr>
          </a:p>
          <a:p>
            <a:endParaRPr lang="en-US" sz="1100" dirty="0">
              <a:latin typeface="Monaco" charset="0"/>
              <a:ea typeface="Monaco" charset="0"/>
              <a:cs typeface="Monaco" charset="0"/>
            </a:endParaRPr>
          </a:p>
        </p:txBody>
      </p:sp>
      <p:sp>
        <p:nvSpPr>
          <p:cNvPr id="8" name="TextBox 7"/>
          <p:cNvSpPr txBox="1"/>
          <p:nvPr/>
        </p:nvSpPr>
        <p:spPr>
          <a:xfrm>
            <a:off x="446314" y="3831758"/>
            <a:ext cx="6303457" cy="307777"/>
          </a:xfrm>
          <a:prstGeom prst="rect">
            <a:avLst/>
          </a:prstGeom>
          <a:noFill/>
        </p:spPr>
        <p:txBody>
          <a:bodyPr wrap="none" rtlCol="0">
            <a:spAutoFit/>
          </a:bodyPr>
          <a:lstStyle/>
          <a:p>
            <a:r>
              <a:rPr lang="en-US" sz="1400" b="1" dirty="0" smtClean="0">
                <a:latin typeface="Helvetica" charset="0"/>
                <a:ea typeface="Helvetica" charset="0"/>
                <a:cs typeface="Helvetica" charset="0"/>
              </a:rPr>
              <a:t>DG.CRNS</a:t>
            </a:r>
            <a:r>
              <a:rPr lang="en-US" sz="1400" dirty="0" smtClean="0">
                <a:latin typeface="Helvetica" charset="0"/>
                <a:ea typeface="Helvetica" charset="0"/>
                <a:cs typeface="Helvetica" charset="0"/>
              </a:rPr>
              <a:t>     Tucson tree-ring index chronology file in standard Tucson format</a:t>
            </a:r>
            <a:endParaRPr lang="en-US" sz="1400" dirty="0" smtClean="0">
              <a:latin typeface="Monaco" charset="0"/>
              <a:ea typeface="Monaco" charset="0"/>
              <a:cs typeface="Monaco" charset="0"/>
            </a:endParaRPr>
          </a:p>
        </p:txBody>
      </p:sp>
      <p:sp>
        <p:nvSpPr>
          <p:cNvPr id="9" name="TextBox 8"/>
          <p:cNvSpPr txBox="1"/>
          <p:nvPr/>
        </p:nvSpPr>
        <p:spPr>
          <a:xfrm>
            <a:off x="446313" y="5486388"/>
            <a:ext cx="8218715" cy="954107"/>
          </a:xfrm>
          <a:prstGeom prst="rect">
            <a:avLst/>
          </a:prstGeom>
          <a:noFill/>
        </p:spPr>
        <p:txBody>
          <a:bodyPr wrap="square" rtlCol="0">
            <a:spAutoFit/>
          </a:bodyPr>
          <a:lstStyle/>
          <a:p>
            <a:pPr algn="just"/>
            <a:r>
              <a:rPr lang="en-US" sz="1400" dirty="0" smtClean="0">
                <a:latin typeface="Helvetica" charset="0"/>
                <a:ea typeface="Helvetica" charset="0"/>
                <a:cs typeface="Helvetica" charset="0"/>
              </a:rPr>
              <a:t>The tree-ring header must match </a:t>
            </a:r>
            <a:r>
              <a:rPr lang="en-US" sz="1400" b="1" i="1" u="sng" dirty="0" smtClean="0">
                <a:solidFill>
                  <a:srgbClr val="FF0000"/>
                </a:solidFill>
                <a:latin typeface="Helvetica" charset="0"/>
                <a:ea typeface="Helvetica" charset="0"/>
                <a:cs typeface="Helvetica" charset="0"/>
              </a:rPr>
              <a:t>exactly</a:t>
            </a:r>
            <a:r>
              <a:rPr lang="en-US" sz="1400" dirty="0" smtClean="0">
                <a:latin typeface="Helvetica" charset="0"/>
                <a:ea typeface="Helvetica" charset="0"/>
                <a:cs typeface="Helvetica" charset="0"/>
              </a:rPr>
              <a:t> between the list and chronology files. The format of the Headers must be </a:t>
            </a:r>
            <a:r>
              <a:rPr lang="en-US" sz="1400" b="1" i="1" u="sng" dirty="0" smtClean="0">
                <a:solidFill>
                  <a:srgbClr val="FF0000"/>
                </a:solidFill>
                <a:latin typeface="Helvetica" charset="0"/>
                <a:ea typeface="Helvetica" charset="0"/>
                <a:cs typeface="Helvetica" charset="0"/>
              </a:rPr>
              <a:t>exact</a:t>
            </a:r>
            <a:r>
              <a:rPr lang="en-US" sz="1400" dirty="0" smtClean="0">
                <a:latin typeface="Helvetica" charset="0"/>
                <a:ea typeface="Helvetica" charset="0"/>
                <a:cs typeface="Helvetica" charset="0"/>
              </a:rPr>
              <a:t> as shown. </a:t>
            </a:r>
            <a:r>
              <a:rPr lang="en-US" sz="1400" dirty="0" err="1" smtClean="0">
                <a:latin typeface="Helvetica" charset="0"/>
                <a:ea typeface="Helvetica" charset="0"/>
                <a:cs typeface="Helvetica" charset="0"/>
              </a:rPr>
              <a:t>Lat</a:t>
            </a:r>
            <a:r>
              <a:rPr lang="en-US" sz="1400" dirty="0" smtClean="0">
                <a:latin typeface="Helvetica" charset="0"/>
                <a:ea typeface="Helvetica" charset="0"/>
                <a:cs typeface="Helvetica" charset="0"/>
              </a:rPr>
              <a:t>/</a:t>
            </a:r>
            <a:r>
              <a:rPr lang="en-US" sz="1400" dirty="0" err="1" smtClean="0">
                <a:latin typeface="Helvetica" charset="0"/>
                <a:ea typeface="Helvetica" charset="0"/>
                <a:cs typeface="Helvetica" charset="0"/>
              </a:rPr>
              <a:t>lon</a:t>
            </a:r>
            <a:r>
              <a:rPr lang="en-US" sz="1400" dirty="0" smtClean="0">
                <a:latin typeface="Helvetica" charset="0"/>
                <a:ea typeface="Helvetica" charset="0"/>
                <a:cs typeface="Helvetica" charset="0"/>
              </a:rPr>
              <a:t> coordinates </a:t>
            </a:r>
            <a:r>
              <a:rPr lang="en-US" sz="1400" b="1" i="1" u="sng" dirty="0" smtClean="0">
                <a:solidFill>
                  <a:srgbClr val="FF0000"/>
                </a:solidFill>
                <a:latin typeface="Helvetica" charset="0"/>
                <a:ea typeface="Helvetica" charset="0"/>
                <a:cs typeface="Helvetica" charset="0"/>
              </a:rPr>
              <a:t>must</a:t>
            </a:r>
            <a:r>
              <a:rPr lang="en-US" sz="1400" dirty="0" smtClean="0">
                <a:latin typeface="Helvetica" charset="0"/>
                <a:ea typeface="Helvetica" charset="0"/>
                <a:cs typeface="Helvetica" charset="0"/>
              </a:rPr>
              <a:t> be in degrees/minutes. Yes, I know. </a:t>
            </a:r>
            <a:r>
              <a:rPr lang="en-US" sz="1400" b="1" i="1" u="sng" dirty="0" smtClean="0">
                <a:solidFill>
                  <a:srgbClr val="FF0000"/>
                </a:solidFill>
                <a:latin typeface="Helvetica" charset="0"/>
                <a:ea typeface="Helvetica" charset="0"/>
                <a:cs typeface="Helvetica" charset="0"/>
              </a:rPr>
              <a:t>Groan!!!</a:t>
            </a:r>
            <a:r>
              <a:rPr lang="en-US" sz="1400" b="1" i="1" dirty="0" smtClean="0">
                <a:solidFill>
                  <a:srgbClr val="FF0000"/>
                </a:solidFill>
                <a:latin typeface="Helvetica" charset="0"/>
                <a:ea typeface="Helvetica" charset="0"/>
                <a:cs typeface="Helvetica" charset="0"/>
              </a:rPr>
              <a:t> </a:t>
            </a:r>
            <a:r>
              <a:rPr lang="en-US" sz="1400" dirty="0" smtClean="0">
                <a:latin typeface="Helvetica" charset="0"/>
                <a:ea typeface="Helvetica" charset="0"/>
                <a:cs typeface="Helvetica" charset="0"/>
              </a:rPr>
              <a:t>I am going to fix this, but for now you have to suck it up! </a:t>
            </a:r>
            <a:r>
              <a:rPr lang="en-US" sz="1400" b="1" i="1" dirty="0" smtClean="0">
                <a:solidFill>
                  <a:srgbClr val="FF0000"/>
                </a:solidFill>
                <a:latin typeface="Helvetica" charset="0"/>
                <a:ea typeface="Helvetica" charset="0"/>
                <a:cs typeface="Helvetica" charset="0"/>
              </a:rPr>
              <a:t>All these files can have multiple data sets and entries in them.</a:t>
            </a:r>
            <a:r>
              <a:rPr lang="en-US" sz="1400" i="1" dirty="0" smtClean="0">
                <a:solidFill>
                  <a:srgbClr val="FF0000"/>
                </a:solidFill>
                <a:latin typeface="Helvetica" charset="0"/>
                <a:ea typeface="Helvetica" charset="0"/>
                <a:cs typeface="Helvetica" charset="0"/>
              </a:rPr>
              <a:t> </a:t>
            </a:r>
            <a:r>
              <a:rPr lang="en-US" sz="1400" dirty="0" smtClean="0">
                <a:latin typeface="Helvetica" charset="0"/>
                <a:ea typeface="Helvetica" charset="0"/>
                <a:cs typeface="Helvetica" charset="0"/>
              </a:rPr>
              <a:t>This is how the point-by-point execution of PPR occurs over a grid.</a:t>
            </a:r>
          </a:p>
        </p:txBody>
      </p:sp>
    </p:spTree>
    <p:extLst>
      <p:ext uri="{BB962C8B-B14F-4D97-AF65-F5344CB8AC3E}">
        <p14:creationId xmlns:p14="http://schemas.microsoft.com/office/powerpoint/2010/main" val="257481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1715" name="Rectangle 3"/>
          <p:cNvSpPr>
            <a:spLocks noGrp="1" noChangeArrowheads="1"/>
          </p:cNvSpPr>
          <p:nvPr>
            <p:ph type="body" idx="1"/>
          </p:nvPr>
        </p:nvSpPr>
        <p:spPr>
          <a:xfrm>
            <a:off x="346360" y="1179513"/>
            <a:ext cx="8153400" cy="5449887"/>
          </a:xfrm>
        </p:spPr>
        <p:txBody>
          <a:bodyPr>
            <a:noAutofit/>
          </a:bodyPr>
          <a:lstStyle/>
          <a:p>
            <a:pPr algn="just">
              <a:lnSpc>
                <a:spcPct val="90000"/>
              </a:lnSpc>
              <a:spcBef>
                <a:spcPts val="1200"/>
              </a:spcBef>
              <a:buFont typeface="Arial" charset="0"/>
              <a:buChar char="•"/>
              <a:defRPr/>
            </a:pPr>
            <a:r>
              <a:rPr lang="en-US" sz="2200" b="0" i="1" dirty="0" smtClean="0">
                <a:solidFill>
                  <a:srgbClr val="FF0000"/>
                </a:solidFill>
                <a:latin typeface="Helvetica"/>
                <a:cs typeface="Helvetica"/>
              </a:rPr>
              <a:t>Joint space-time methods?</a:t>
            </a:r>
            <a:r>
              <a:rPr lang="en-US" sz="2200" b="0" i="1" dirty="0" smtClean="0">
                <a:latin typeface="Helvetica"/>
                <a:cs typeface="Helvetica"/>
              </a:rPr>
              <a:t> </a:t>
            </a:r>
            <a:r>
              <a:rPr lang="en-US" sz="2200" b="0" dirty="0" smtClean="0">
                <a:latin typeface="Helvetica"/>
                <a:cs typeface="Helvetica"/>
              </a:rPr>
              <a:t>Canonical regression? Orthogonal spatial regression? SVD? </a:t>
            </a:r>
            <a:r>
              <a:rPr lang="en-US" sz="2200" b="0" dirty="0" err="1" smtClean="0">
                <a:latin typeface="Helvetica"/>
                <a:cs typeface="Helvetica"/>
              </a:rPr>
              <a:t>RegEM</a:t>
            </a:r>
            <a:r>
              <a:rPr lang="en-US" sz="2200" b="0" dirty="0" smtClean="0">
                <a:latin typeface="Helvetica"/>
                <a:cs typeface="Helvetica"/>
              </a:rPr>
              <a:t>? Potential problems here!</a:t>
            </a:r>
          </a:p>
          <a:p>
            <a:pPr algn="just">
              <a:lnSpc>
                <a:spcPct val="90000"/>
              </a:lnSpc>
              <a:spcBef>
                <a:spcPts val="1200"/>
              </a:spcBef>
              <a:buFont typeface="Arial" charset="0"/>
              <a:buChar char="•"/>
              <a:defRPr/>
            </a:pPr>
            <a:r>
              <a:rPr lang="en-US" sz="2200" b="0" i="1" dirty="0" smtClean="0">
                <a:solidFill>
                  <a:srgbClr val="FF0000"/>
                </a:solidFill>
                <a:latin typeface="Helvetica"/>
                <a:cs typeface="Helvetica"/>
              </a:rPr>
              <a:t>No control</a:t>
            </a:r>
            <a:r>
              <a:rPr lang="en-US" sz="2200" b="0" i="1" dirty="0" smtClean="0">
                <a:latin typeface="Helvetica"/>
                <a:cs typeface="Helvetica"/>
              </a:rPr>
              <a:t> </a:t>
            </a:r>
            <a:r>
              <a:rPr lang="en-US" sz="2200" b="0" dirty="0" smtClean="0">
                <a:latin typeface="Helvetica"/>
                <a:cs typeface="Helvetica"/>
              </a:rPr>
              <a:t>over the grid point models: </a:t>
            </a:r>
            <a:r>
              <a:rPr lang="en-US" sz="2200" b="0" dirty="0" smtClean="0">
                <a:solidFill>
                  <a:srgbClr val="FF0000"/>
                </a:solidFill>
                <a:latin typeface="Helvetica"/>
                <a:cs typeface="Helvetica"/>
              </a:rPr>
              <a:t>what</a:t>
            </a:r>
            <a:r>
              <a:rPr lang="en-US" sz="2200" b="0" dirty="0" smtClean="0">
                <a:latin typeface="Helvetica"/>
                <a:cs typeface="Helvetica"/>
              </a:rPr>
              <a:t> tree-ring chronologies are used at each grid point, </a:t>
            </a:r>
            <a:r>
              <a:rPr lang="en-US" sz="2200" b="0" dirty="0" smtClean="0">
                <a:solidFill>
                  <a:srgbClr val="FF0000"/>
                </a:solidFill>
                <a:latin typeface="Helvetica"/>
                <a:cs typeface="Helvetica"/>
              </a:rPr>
              <a:t>how</a:t>
            </a:r>
            <a:r>
              <a:rPr lang="en-US" sz="2200" b="0" dirty="0" smtClean="0">
                <a:latin typeface="Helvetica"/>
                <a:cs typeface="Helvetica"/>
              </a:rPr>
              <a:t> they are used, and </a:t>
            </a:r>
            <a:r>
              <a:rPr lang="en-US" sz="2200" b="0" dirty="0" smtClean="0">
                <a:solidFill>
                  <a:srgbClr val="FF0000"/>
                </a:solidFill>
                <a:latin typeface="Helvetica"/>
                <a:cs typeface="Helvetica"/>
              </a:rPr>
              <a:t>how</a:t>
            </a:r>
            <a:r>
              <a:rPr lang="en-US" sz="2200" b="0" dirty="0" smtClean="0">
                <a:latin typeface="Helvetica"/>
                <a:cs typeface="Helvetica"/>
              </a:rPr>
              <a:t> each grid point model is fit.</a:t>
            </a:r>
          </a:p>
          <a:p>
            <a:pPr algn="just">
              <a:lnSpc>
                <a:spcPct val="90000"/>
              </a:lnSpc>
              <a:spcBef>
                <a:spcPts val="1200"/>
              </a:spcBef>
              <a:buFont typeface="Arial" charset="0"/>
              <a:buChar char="•"/>
              <a:defRPr/>
            </a:pPr>
            <a:r>
              <a:rPr lang="en-US" sz="2200" b="0" i="1" dirty="0">
                <a:solidFill>
                  <a:srgbClr val="FF0000"/>
                </a:solidFill>
                <a:latin typeface="Helvetica"/>
                <a:cs typeface="Helvetica"/>
              </a:rPr>
              <a:t>No control </a:t>
            </a:r>
            <a:r>
              <a:rPr lang="en-US" sz="2200" b="0" dirty="0">
                <a:latin typeface="Helvetica"/>
                <a:cs typeface="Helvetica"/>
              </a:rPr>
              <a:t>over </a:t>
            </a:r>
            <a:r>
              <a:rPr lang="en-US" sz="2200" b="0" dirty="0" smtClean="0">
                <a:latin typeface="Helvetica"/>
                <a:cs typeface="Helvetica"/>
              </a:rPr>
              <a:t>the </a:t>
            </a:r>
            <a:r>
              <a:rPr lang="en-US" sz="2200" b="0" dirty="0">
                <a:latin typeface="Helvetica"/>
                <a:cs typeface="Helvetica"/>
              </a:rPr>
              <a:t>inclusion </a:t>
            </a:r>
            <a:r>
              <a:rPr lang="en-US" sz="2200" b="0" dirty="0" smtClean="0">
                <a:latin typeface="Helvetica"/>
                <a:cs typeface="Helvetica"/>
              </a:rPr>
              <a:t>of potentially </a:t>
            </a:r>
            <a:r>
              <a:rPr lang="en-US" sz="2200" b="0" dirty="0">
                <a:latin typeface="Helvetica"/>
                <a:cs typeface="Helvetica"/>
              </a:rPr>
              <a:t>unstable long-range </a:t>
            </a:r>
            <a:r>
              <a:rPr lang="en-US" sz="2200" b="0" dirty="0" err="1" smtClean="0">
                <a:latin typeface="Helvetica"/>
                <a:cs typeface="Helvetica"/>
              </a:rPr>
              <a:t>teleconnections</a:t>
            </a:r>
            <a:r>
              <a:rPr lang="en-US" sz="2200" b="0" dirty="0" smtClean="0">
                <a:latin typeface="Helvetica"/>
                <a:cs typeface="Helvetica"/>
              </a:rPr>
              <a:t> across the domain </a:t>
            </a:r>
            <a:r>
              <a:rPr lang="en-US" sz="2200" b="0" dirty="0">
                <a:latin typeface="Helvetica"/>
                <a:cs typeface="Helvetica"/>
              </a:rPr>
              <a:t>by chance alone</a:t>
            </a:r>
            <a:r>
              <a:rPr lang="en-US" sz="2200" b="0" dirty="0" smtClean="0">
                <a:latin typeface="Helvetica"/>
                <a:cs typeface="Helvetica"/>
              </a:rPr>
              <a:t>.</a:t>
            </a:r>
          </a:p>
          <a:p>
            <a:pPr algn="just">
              <a:lnSpc>
                <a:spcPct val="90000"/>
              </a:lnSpc>
              <a:spcBef>
                <a:spcPts val="1200"/>
              </a:spcBef>
              <a:buFont typeface="Arial" charset="0"/>
              <a:buChar char="•"/>
              <a:defRPr/>
            </a:pPr>
            <a:r>
              <a:rPr lang="en-US" sz="2200" b="0" i="1" dirty="0" smtClean="0">
                <a:solidFill>
                  <a:srgbClr val="FF0000"/>
                </a:solidFill>
                <a:latin typeface="Helvetica"/>
                <a:cs typeface="Helvetica"/>
              </a:rPr>
              <a:t>Curse of dimensionality</a:t>
            </a:r>
            <a:r>
              <a:rPr lang="en-US" sz="2200" b="0" i="1" dirty="0" smtClean="0">
                <a:latin typeface="Helvetica"/>
                <a:cs typeface="Helvetica"/>
              </a:rPr>
              <a:t> </a:t>
            </a:r>
            <a:r>
              <a:rPr lang="en-US" sz="2200" b="0" dirty="0" smtClean="0">
                <a:latin typeface="Helvetica"/>
                <a:cs typeface="Helvetica"/>
              </a:rPr>
              <a:t>(frequently more variables than observations, potentially severe rank-deficiency).</a:t>
            </a:r>
          </a:p>
          <a:p>
            <a:pPr algn="just">
              <a:lnSpc>
                <a:spcPct val="90000"/>
              </a:lnSpc>
              <a:spcBef>
                <a:spcPts val="1200"/>
              </a:spcBef>
              <a:buFont typeface="Arial" charset="0"/>
              <a:buChar char="•"/>
              <a:defRPr/>
            </a:pPr>
            <a:r>
              <a:rPr lang="en-US" sz="2200" b="0" i="1" dirty="0" smtClean="0">
                <a:solidFill>
                  <a:srgbClr val="FF0000"/>
                </a:solidFill>
                <a:latin typeface="Helvetica"/>
                <a:cs typeface="Helvetica"/>
              </a:rPr>
              <a:t>Reduced space (EOF) </a:t>
            </a:r>
            <a:r>
              <a:rPr lang="en-US" sz="2200" dirty="0" smtClean="0">
                <a:latin typeface="Helvetica"/>
                <a:cs typeface="Helvetica"/>
              </a:rPr>
              <a:t>methods used</a:t>
            </a:r>
            <a:r>
              <a:rPr lang="en-US" sz="2200" b="0" dirty="0" smtClean="0">
                <a:latin typeface="Helvetica"/>
                <a:cs typeface="Helvetica"/>
              </a:rPr>
              <a:t> to get around this </a:t>
            </a:r>
            <a:r>
              <a:rPr lang="en-US" sz="2200" b="0" dirty="0" smtClean="0">
                <a:solidFill>
                  <a:srgbClr val="FF0000"/>
                </a:solidFill>
                <a:latin typeface="Helvetica"/>
                <a:cs typeface="Helvetica"/>
              </a:rPr>
              <a:t>“curse” </a:t>
            </a:r>
            <a:r>
              <a:rPr lang="en-US" sz="2200" b="0" dirty="0" smtClean="0">
                <a:latin typeface="Helvetica"/>
                <a:cs typeface="Helvetica"/>
              </a:rPr>
              <a:t>leave an</a:t>
            </a:r>
            <a:r>
              <a:rPr lang="en-US" sz="2200" b="0" dirty="0" smtClean="0">
                <a:solidFill>
                  <a:srgbClr val="FF0000"/>
                </a:solidFill>
                <a:latin typeface="Helvetica"/>
                <a:cs typeface="Helvetica"/>
              </a:rPr>
              <a:t> </a:t>
            </a:r>
            <a:r>
              <a:rPr lang="en-US" altLang="ja-JP" sz="2200" b="0" dirty="0" smtClean="0">
                <a:latin typeface="Helvetica"/>
                <a:cs typeface="Helvetica"/>
              </a:rPr>
              <a:t>EOF spatial </a:t>
            </a:r>
            <a:r>
              <a:rPr lang="en-US" altLang="ja-JP" sz="2200" b="0" dirty="0" smtClean="0">
                <a:solidFill>
                  <a:srgbClr val="FF0000"/>
                </a:solidFill>
                <a:latin typeface="Helvetica"/>
                <a:cs typeface="Helvetica"/>
              </a:rPr>
              <a:t>“</a:t>
            </a:r>
            <a:r>
              <a:rPr lang="en-US" sz="2200" b="0" dirty="0" smtClean="0">
                <a:solidFill>
                  <a:srgbClr val="FF0000"/>
                </a:solidFill>
                <a:latin typeface="Helvetica"/>
                <a:cs typeface="Helvetica"/>
              </a:rPr>
              <a:t>fingerprint</a:t>
            </a:r>
            <a:r>
              <a:rPr lang="ja-JP" altLang="en-US" sz="2200" b="0" dirty="0" smtClean="0">
                <a:solidFill>
                  <a:srgbClr val="FF0000"/>
                </a:solidFill>
                <a:latin typeface="Helvetica"/>
                <a:cs typeface="Helvetica"/>
              </a:rPr>
              <a:t>”</a:t>
            </a:r>
            <a:r>
              <a:rPr lang="en-US" sz="2200" b="0" dirty="0" smtClean="0">
                <a:latin typeface="Helvetica"/>
                <a:cs typeface="Helvetica"/>
              </a:rPr>
              <a:t> structure on the resulting reconstructions based in part on the EOF truncation chosen. The reconstructed field will even more rank-deficient</a:t>
            </a:r>
            <a:r>
              <a:rPr lang="en-US" sz="2200" dirty="0" smtClean="0">
                <a:latin typeface="Helvetica"/>
                <a:cs typeface="Helvetica"/>
              </a:rPr>
              <a:t>.</a:t>
            </a:r>
          </a:p>
          <a:p>
            <a:pPr algn="just">
              <a:lnSpc>
                <a:spcPct val="90000"/>
              </a:lnSpc>
              <a:spcBef>
                <a:spcPts val="1200"/>
              </a:spcBef>
              <a:buFont typeface="Arial" charset="0"/>
              <a:buChar char="•"/>
              <a:defRPr/>
            </a:pPr>
            <a:r>
              <a:rPr lang="en-US" sz="2200" dirty="0">
                <a:latin typeface="Helvetica"/>
                <a:cs typeface="Helvetica"/>
              </a:rPr>
              <a:t>T</a:t>
            </a:r>
            <a:r>
              <a:rPr lang="en-US" sz="2200" dirty="0" smtClean="0">
                <a:latin typeface="Helvetica"/>
                <a:cs typeface="Helvetica"/>
              </a:rPr>
              <a:t>he </a:t>
            </a:r>
            <a:r>
              <a:rPr lang="en-US" sz="2200" b="1" i="1" dirty="0" smtClean="0">
                <a:latin typeface="Helvetica"/>
                <a:cs typeface="Helvetica"/>
              </a:rPr>
              <a:t>Russian Drought Atlas (RUDA) </a:t>
            </a:r>
            <a:r>
              <a:rPr lang="en-US" sz="2200" dirty="0" smtClean="0">
                <a:latin typeface="Helvetica"/>
                <a:cs typeface="Helvetica"/>
              </a:rPr>
              <a:t>under development will now be used to describe some new stuff about </a:t>
            </a:r>
            <a:r>
              <a:rPr lang="en-US" sz="2200" b="1" i="1" dirty="0" smtClean="0">
                <a:latin typeface="Helvetica"/>
                <a:cs typeface="Helvetica"/>
              </a:rPr>
              <a:t>PPR</a:t>
            </a:r>
            <a:r>
              <a:rPr lang="en-US" sz="2200" dirty="0" smtClean="0">
                <a:latin typeface="Helvetica"/>
                <a:cs typeface="Helvetica"/>
              </a:rPr>
              <a:t>.</a:t>
            </a:r>
            <a:endParaRPr lang="en-US" sz="2200" b="0" dirty="0" smtClean="0">
              <a:latin typeface="Helvetica"/>
              <a:cs typeface="Helvetica"/>
            </a:endParaRPr>
          </a:p>
        </p:txBody>
      </p:sp>
      <p:sp>
        <p:nvSpPr>
          <p:cNvPr id="2" name="Title 1"/>
          <p:cNvSpPr>
            <a:spLocks noGrp="1"/>
          </p:cNvSpPr>
          <p:nvPr>
            <p:ph type="title"/>
          </p:nvPr>
        </p:nvSpPr>
        <p:spPr>
          <a:xfrm>
            <a:off x="845129" y="152400"/>
            <a:ext cx="7426039" cy="1143000"/>
          </a:xfrm>
        </p:spPr>
        <p:txBody>
          <a:bodyPr/>
          <a:lstStyle/>
          <a:p>
            <a:pPr algn="just">
              <a:defRPr/>
            </a:pPr>
            <a:r>
              <a:rPr lang="en-US" sz="2400" b="0" dirty="0" smtClean="0">
                <a:solidFill>
                  <a:srgbClr val="000000"/>
                </a:solidFill>
                <a:latin typeface="Helvetica"/>
                <a:cs typeface="Helvetica"/>
              </a:rPr>
              <a:t>So why not use joint space-time multivariate Climate Field Reconstruction </a:t>
            </a:r>
            <a:r>
              <a:rPr lang="en-US" sz="2400" dirty="0">
                <a:solidFill>
                  <a:srgbClr val="000000"/>
                </a:solidFill>
                <a:latin typeface="Helvetica"/>
                <a:cs typeface="Helvetica"/>
              </a:rPr>
              <a:t>(</a:t>
            </a:r>
            <a:r>
              <a:rPr lang="en-US" sz="2400" b="1" i="1" dirty="0" smtClean="0">
                <a:solidFill>
                  <a:srgbClr val="000000"/>
                </a:solidFill>
                <a:latin typeface="Helvetica"/>
                <a:cs typeface="Helvetica"/>
              </a:rPr>
              <a:t>CFR</a:t>
            </a:r>
            <a:r>
              <a:rPr lang="en-US" sz="2400" b="0" dirty="0" smtClean="0">
                <a:solidFill>
                  <a:srgbClr val="000000"/>
                </a:solidFill>
                <a:latin typeface="Helvetica"/>
                <a:cs typeface="Helvetica"/>
              </a:rPr>
              <a:t>) methods instead of </a:t>
            </a:r>
            <a:r>
              <a:rPr lang="en-US" sz="2400" b="1" i="1" dirty="0" smtClean="0">
                <a:solidFill>
                  <a:srgbClr val="000000"/>
                </a:solidFill>
                <a:latin typeface="Helvetica"/>
                <a:cs typeface="Helvetica"/>
              </a:rPr>
              <a:t>PPR</a:t>
            </a:r>
            <a:r>
              <a:rPr lang="en-US" sz="2400" b="0" dirty="0" smtClean="0">
                <a:solidFill>
                  <a:srgbClr val="000000"/>
                </a:solidFill>
                <a:latin typeface="Helvetica"/>
                <a:cs typeface="Helvetica"/>
              </a:rPr>
              <a:t>?</a:t>
            </a:r>
            <a:endParaRPr lang="en-US" sz="2400" b="0" dirty="0">
              <a:solidFill>
                <a:srgbClr val="000000"/>
              </a:solidFill>
              <a:latin typeface="Helvetica"/>
              <a:cs typeface="Helvetica"/>
            </a:endParaRPr>
          </a:p>
        </p:txBody>
      </p:sp>
    </p:spTree>
    <p:extLst>
      <p:ext uri="{BB962C8B-B14F-4D97-AF65-F5344CB8AC3E}">
        <p14:creationId xmlns:p14="http://schemas.microsoft.com/office/powerpoint/2010/main" val="125539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17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1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17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17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17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117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977" y="1093373"/>
            <a:ext cx="8590813" cy="2677656"/>
          </a:xfrm>
          <a:prstGeom prst="rect">
            <a:avLst/>
          </a:prstGeom>
          <a:noFill/>
        </p:spPr>
        <p:txBody>
          <a:bodyPr wrap="none" rtlCol="0">
            <a:spAutoFit/>
          </a:bodyPr>
          <a:lstStyle/>
          <a:p>
            <a:r>
              <a:rPr lang="mr-IN" sz="800" dirty="0" err="1">
                <a:latin typeface="Monaco" charset="0"/>
                <a:ea typeface="Monaco" charset="0"/>
                <a:cs typeface="Monaco" charset="0"/>
              </a:rPr>
              <a:t>Salinas_Monthly_Flows.txt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to </a:t>
            </a:r>
            <a:r>
              <a:rPr lang="mr-IN" sz="800" dirty="0" err="1">
                <a:latin typeface="Monaco" charset="0"/>
                <a:ea typeface="Monaco" charset="0"/>
                <a:cs typeface="Monaco" charset="0"/>
              </a:rPr>
              <a:t>reconstruct</a:t>
            </a:r>
            <a:endParaRPr lang="mr-IN" sz="800" dirty="0">
              <a:latin typeface="Monaco" charset="0"/>
              <a:ea typeface="Monaco" charset="0"/>
              <a:cs typeface="Monaco" charset="0"/>
            </a:endParaRPr>
          </a:p>
          <a:p>
            <a:r>
              <a:rPr lang="mr-IN" sz="800" dirty="0">
                <a:latin typeface="Monaco" charset="0"/>
                <a:ea typeface="Monaco" charset="0"/>
                <a:cs typeface="Monaco" charset="0"/>
              </a:rPr>
              <a:t>(i4,12f12.4)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format</a:t>
            </a:r>
            <a:endParaRPr lang="mr-IN" sz="800" dirty="0">
              <a:latin typeface="Monaco" charset="0"/>
              <a:ea typeface="Monaco" charset="0"/>
              <a:cs typeface="Monaco" charset="0"/>
            </a:endParaRPr>
          </a:p>
          <a:p>
            <a:r>
              <a:rPr lang="mr-IN" sz="800" dirty="0" err="1">
                <a:latin typeface="Monaco" charset="0"/>
                <a:ea typeface="Monaco" charset="0"/>
                <a:cs typeface="Monaco" charset="0"/>
              </a:rPr>
              <a:t>Salinas_flowXY.txt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a:t>
            </a:r>
            <a:r>
              <a:rPr lang="mr-IN" sz="800" dirty="0" err="1">
                <a:latin typeface="Monaco" charset="0"/>
                <a:ea typeface="Monaco" charset="0"/>
                <a:cs typeface="Monaco" charset="0"/>
              </a:rPr>
              <a:t>grid</a:t>
            </a:r>
            <a:r>
              <a:rPr lang="mr-IN" sz="800" dirty="0">
                <a:latin typeface="Monaco" charset="0"/>
                <a:ea typeface="Monaco" charset="0"/>
                <a:cs typeface="Monaco" charset="0"/>
              </a:rPr>
              <a:t> </a:t>
            </a:r>
            <a:r>
              <a:rPr lang="mr-IN" sz="800" dirty="0" err="1">
                <a:latin typeface="Monaco" charset="0"/>
                <a:ea typeface="Monaco" charset="0"/>
                <a:cs typeface="Monaco" charset="0"/>
              </a:rPr>
              <a:t>point</a:t>
            </a:r>
            <a:r>
              <a:rPr lang="mr-IN" sz="800" dirty="0">
                <a:latin typeface="Monaco" charset="0"/>
                <a:ea typeface="Monaco" charset="0"/>
                <a:cs typeface="Monaco" charset="0"/>
              </a:rPr>
              <a:t> LAT/LON </a:t>
            </a:r>
            <a:r>
              <a:rPr lang="mr-IN" sz="800" dirty="0" err="1">
                <a:latin typeface="Monaco" charset="0"/>
                <a:ea typeface="Monaco" charset="0"/>
                <a:cs typeface="Monaco" charset="0"/>
              </a:rPr>
              <a:t>file</a:t>
            </a:r>
            <a:endParaRPr lang="mr-IN" sz="800" dirty="0">
              <a:latin typeface="Monaco" charset="0"/>
              <a:ea typeface="Monaco" charset="0"/>
              <a:cs typeface="Monaco" charset="0"/>
            </a:endParaRPr>
          </a:p>
          <a:p>
            <a:r>
              <a:rPr lang="mr-IN" sz="800" dirty="0">
                <a:latin typeface="Monaco" charset="0"/>
                <a:ea typeface="Monaco" charset="0"/>
                <a:cs typeface="Monaco" charset="0"/>
              </a:rPr>
              <a:t>(f10.3,f9.3)                                                                                   !</a:t>
            </a:r>
            <a:r>
              <a:rPr lang="mr-IN" sz="800" dirty="0" err="1">
                <a:latin typeface="Monaco" charset="0"/>
                <a:ea typeface="Monaco" charset="0"/>
                <a:cs typeface="Monaco" charset="0"/>
              </a:rPr>
              <a:t>lat</a:t>
            </a:r>
            <a:r>
              <a:rPr lang="mr-IN" sz="800" dirty="0">
                <a:latin typeface="Monaco" charset="0"/>
                <a:ea typeface="Monaco" charset="0"/>
                <a:cs typeface="Monaco" charset="0"/>
              </a:rPr>
              <a:t>/</a:t>
            </a:r>
            <a:r>
              <a:rPr lang="mr-IN" sz="800" dirty="0" err="1">
                <a:latin typeface="Monaco" charset="0"/>
                <a:ea typeface="Monaco" charset="0"/>
                <a:cs typeface="Monaco" charset="0"/>
              </a:rPr>
              <a:t>lon</a:t>
            </a:r>
            <a:r>
              <a:rPr lang="mr-IN" sz="800" dirty="0">
                <a:latin typeface="Monaco" charset="0"/>
                <a:ea typeface="Monaco" charset="0"/>
                <a:cs typeface="Monaco" charset="0"/>
              </a:rPr>
              <a:t> </a:t>
            </a:r>
            <a:r>
              <a:rPr lang="mr-IN" sz="800" dirty="0" err="1">
                <a:latin typeface="Monaco" charset="0"/>
                <a:ea typeface="Monaco" charset="0"/>
                <a:cs typeface="Monaco" charset="0"/>
              </a:rPr>
              <a:t>coordinates</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format</a:t>
            </a:r>
            <a:endParaRPr lang="mr-IN" sz="800" dirty="0">
              <a:latin typeface="Monaco" charset="0"/>
              <a:ea typeface="Monaco" charset="0"/>
              <a:cs typeface="Monaco" charset="0"/>
            </a:endParaRPr>
          </a:p>
          <a:p>
            <a:r>
              <a:rPr lang="mr-IN" sz="800" dirty="0" err="1">
                <a:latin typeface="Monaco" charset="0"/>
                <a:ea typeface="Monaco" charset="0"/>
                <a:cs typeface="Monaco" charset="0"/>
              </a:rPr>
              <a:t>latlon</a:t>
            </a:r>
            <a:r>
              <a:rPr lang="mr-IN" sz="800" dirty="0">
                <a:latin typeface="Monaco" charset="0"/>
                <a:ea typeface="Monaco" charset="0"/>
                <a:cs typeface="Monaco" charset="0"/>
              </a:rPr>
              <a:t>                                                                                         !</a:t>
            </a:r>
            <a:r>
              <a:rPr lang="mr-IN" sz="800" dirty="0" err="1">
                <a:latin typeface="Monaco" charset="0"/>
                <a:ea typeface="Monaco" charset="0"/>
                <a:cs typeface="Monaco" charset="0"/>
              </a:rPr>
              <a:t>lat</a:t>
            </a:r>
            <a:r>
              <a:rPr lang="mr-IN" sz="800" dirty="0">
                <a:latin typeface="Monaco" charset="0"/>
                <a:ea typeface="Monaco" charset="0"/>
                <a:cs typeface="Monaco" charset="0"/>
              </a:rPr>
              <a:t>/</a:t>
            </a:r>
            <a:r>
              <a:rPr lang="mr-IN" sz="800" dirty="0" err="1">
                <a:latin typeface="Monaco" charset="0"/>
                <a:ea typeface="Monaco" charset="0"/>
                <a:cs typeface="Monaco" charset="0"/>
              </a:rPr>
              <a:t>lon</a:t>
            </a:r>
            <a:r>
              <a:rPr lang="mr-IN" sz="800" dirty="0">
                <a:latin typeface="Monaco" charset="0"/>
                <a:ea typeface="Monaco" charset="0"/>
                <a:cs typeface="Monaco" charset="0"/>
              </a:rPr>
              <a:t> </a:t>
            </a:r>
            <a:r>
              <a:rPr lang="mr-IN" sz="800" dirty="0" err="1">
                <a:latin typeface="Monaco" charset="0"/>
                <a:ea typeface="Monaco" charset="0"/>
                <a:cs typeface="Monaco" charset="0"/>
              </a:rPr>
              <a:t>coordinates</a:t>
            </a:r>
            <a:r>
              <a:rPr lang="mr-IN" sz="800" dirty="0">
                <a:latin typeface="Monaco" charset="0"/>
                <a:ea typeface="Monaco" charset="0"/>
                <a:cs typeface="Monaco" charset="0"/>
              </a:rPr>
              <a:t> </a:t>
            </a:r>
            <a:r>
              <a:rPr lang="mr-IN" sz="800" dirty="0" err="1">
                <a:latin typeface="Monaco" charset="0"/>
                <a:ea typeface="Monaco" charset="0"/>
                <a:cs typeface="Monaco" charset="0"/>
              </a:rPr>
              <a:t>order</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in</a:t>
            </a:r>
            <a:endParaRPr lang="mr-IN" sz="800" dirty="0">
              <a:latin typeface="Monaco" charset="0"/>
              <a:ea typeface="Monaco" charset="0"/>
              <a:cs typeface="Monaco" charset="0"/>
            </a:endParaRPr>
          </a:p>
          <a:p>
            <a:r>
              <a:rPr lang="mr-IN" sz="800" dirty="0" err="1">
                <a:latin typeface="Monaco" charset="0"/>
                <a:ea typeface="Monaco" charset="0"/>
                <a:cs typeface="Monaco" charset="0"/>
              </a:rPr>
              <a:t>DG_crns_list.txt</a:t>
            </a:r>
            <a:r>
              <a:rPr lang="mr-IN" sz="800" dirty="0">
                <a:latin typeface="Monaco" charset="0"/>
                <a:ea typeface="Monaco" charset="0"/>
                <a:cs typeface="Monaco" charset="0"/>
              </a:rPr>
              <a:t>                                                                               !</a:t>
            </a:r>
            <a:r>
              <a:rPr lang="mr-IN" sz="800" dirty="0" err="1">
                <a:latin typeface="Monaco" charset="0"/>
                <a:ea typeface="Monaco" charset="0"/>
                <a:cs typeface="Monaco" charset="0"/>
              </a:rPr>
              <a:t>tree-ring</a:t>
            </a:r>
            <a:r>
              <a:rPr lang="mr-IN" sz="800" dirty="0">
                <a:latin typeface="Monaco" charset="0"/>
                <a:ea typeface="Monaco" charset="0"/>
                <a:cs typeface="Monaco" charset="0"/>
              </a:rPr>
              <a:t> </a:t>
            </a:r>
            <a:r>
              <a:rPr lang="mr-IN" sz="800" dirty="0" err="1">
                <a:latin typeface="Monaco" charset="0"/>
                <a:ea typeface="Monaco" charset="0"/>
                <a:cs typeface="Monaco" charset="0"/>
              </a:rPr>
              <a:t>data</a:t>
            </a:r>
            <a:r>
              <a:rPr lang="mr-IN" sz="800" dirty="0">
                <a:latin typeface="Monaco" charset="0"/>
                <a:ea typeface="Monaco" charset="0"/>
                <a:cs typeface="Monaco" charset="0"/>
              </a:rPr>
              <a:t> </a:t>
            </a:r>
            <a:r>
              <a:rPr lang="mr-IN" sz="800" dirty="0" err="1">
                <a:latin typeface="Monaco" charset="0"/>
                <a:ea typeface="Monaco" charset="0"/>
                <a:cs typeface="Monaco" charset="0"/>
              </a:rPr>
              <a:t>header</a:t>
            </a:r>
            <a:r>
              <a:rPr lang="mr-IN" sz="800" dirty="0">
                <a:latin typeface="Monaco" charset="0"/>
                <a:ea typeface="Monaco" charset="0"/>
                <a:cs typeface="Monaco" charset="0"/>
              </a:rPr>
              <a:t> </a:t>
            </a:r>
            <a:r>
              <a:rPr lang="mr-IN" sz="800" dirty="0" err="1">
                <a:latin typeface="Monaco" charset="0"/>
                <a:ea typeface="Monaco" charset="0"/>
                <a:cs typeface="Monaco" charset="0"/>
              </a:rPr>
              <a:t>file</a:t>
            </a:r>
            <a:r>
              <a:rPr lang="mr-IN" sz="800" dirty="0">
                <a:latin typeface="Monaco" charset="0"/>
                <a:ea typeface="Monaco" charset="0"/>
                <a:cs typeface="Monaco" charset="0"/>
              </a:rPr>
              <a:t> </a:t>
            </a:r>
            <a:r>
              <a:rPr lang="mr-IN" sz="800" dirty="0" err="1">
                <a:latin typeface="Monaco" charset="0"/>
                <a:ea typeface="Monaco" charset="0"/>
                <a:cs typeface="Monaco" charset="0"/>
              </a:rPr>
              <a:t>name</a:t>
            </a:r>
            <a:endParaRPr lang="mr-IN" sz="800" dirty="0">
              <a:latin typeface="Monaco" charset="0"/>
              <a:ea typeface="Monaco" charset="0"/>
              <a:cs typeface="Monaco" charset="0"/>
            </a:endParaRPr>
          </a:p>
          <a:p>
            <a:r>
              <a:rPr lang="mr-IN" sz="800" dirty="0">
                <a:latin typeface="Monaco" charset="0"/>
                <a:ea typeface="Monaco" charset="0"/>
                <a:cs typeface="Monaco" charset="0"/>
              </a:rPr>
              <a:t>1902 2003                                                                                      !</a:t>
            </a:r>
            <a:r>
              <a:rPr lang="mr-IN" sz="800" dirty="0" err="1">
                <a:latin typeface="Monaco" charset="0"/>
                <a:ea typeface="Monaco" charset="0"/>
                <a:cs typeface="Monaco" charset="0"/>
              </a:rPr>
              <a:t>calibration</a:t>
            </a:r>
            <a:r>
              <a:rPr lang="mr-IN" sz="800" dirty="0">
                <a:latin typeface="Monaco" charset="0"/>
                <a:ea typeface="Monaco" charset="0"/>
                <a:cs typeface="Monaco" charset="0"/>
              </a:rPr>
              <a:t> </a:t>
            </a:r>
            <a:r>
              <a:rPr lang="mr-IN" sz="800" dirty="0" err="1">
                <a:latin typeface="Monaco" charset="0"/>
                <a:ea typeface="Monaco" charset="0"/>
                <a:cs typeface="Monaco" charset="0"/>
              </a:rPr>
              <a:t>period</a:t>
            </a:r>
            <a:r>
              <a:rPr lang="mr-IN" sz="800" dirty="0">
                <a:latin typeface="Monaco" charset="0"/>
                <a:ea typeface="Monaco" charset="0"/>
                <a:cs typeface="Monaco" charset="0"/>
              </a:rPr>
              <a:t> </a:t>
            </a:r>
            <a:r>
              <a:rPr lang="mr-IN" sz="800" dirty="0" err="1">
                <a:latin typeface="Monaco" charset="0"/>
                <a:ea typeface="Monaco" charset="0"/>
                <a:cs typeface="Monaco" charset="0"/>
              </a:rPr>
              <a:t>first</a:t>
            </a:r>
            <a:r>
              <a:rPr lang="mr-IN" sz="800" dirty="0">
                <a:latin typeface="Monaco" charset="0"/>
                <a:ea typeface="Monaco" charset="0"/>
                <a:cs typeface="Monaco" charset="0"/>
              </a:rPr>
              <a:t> </a:t>
            </a:r>
            <a:r>
              <a:rPr lang="mr-IN" sz="800" dirty="0" err="1">
                <a:latin typeface="Monaco" charset="0"/>
                <a:ea typeface="Monaco" charset="0"/>
                <a:cs typeface="Monaco" charset="0"/>
              </a:rPr>
              <a:t>and</a:t>
            </a:r>
            <a:r>
              <a:rPr lang="mr-IN" sz="800" dirty="0">
                <a:latin typeface="Monaco" charset="0"/>
                <a:ea typeface="Monaco" charset="0"/>
                <a:cs typeface="Monaco" charset="0"/>
              </a:rPr>
              <a:t> </a:t>
            </a:r>
            <a:r>
              <a:rPr lang="mr-IN" sz="800" dirty="0" err="1">
                <a:latin typeface="Monaco" charset="0"/>
                <a:ea typeface="Monaco" charset="0"/>
                <a:cs typeface="Monaco" charset="0"/>
              </a:rPr>
              <a:t>last</a:t>
            </a:r>
            <a:r>
              <a:rPr lang="mr-IN" sz="800" dirty="0">
                <a:latin typeface="Monaco" charset="0"/>
                <a:ea typeface="Monaco" charset="0"/>
                <a:cs typeface="Monaco" charset="0"/>
              </a:rPr>
              <a:t> </a:t>
            </a:r>
            <a:r>
              <a:rPr lang="mr-IN" sz="800" dirty="0" err="1">
                <a:latin typeface="Monaco" charset="0"/>
                <a:ea typeface="Monaco" charset="0"/>
                <a:cs typeface="Monaco" charset="0"/>
              </a:rPr>
              <a:t>years</a:t>
            </a:r>
            <a:endParaRPr lang="mr-IN" sz="800" dirty="0">
              <a:latin typeface="Monaco" charset="0"/>
              <a:ea typeface="Monaco" charset="0"/>
              <a:cs typeface="Monaco" charset="0"/>
            </a:endParaRPr>
          </a:p>
          <a:p>
            <a:r>
              <a:rPr lang="mr-IN" sz="800" dirty="0">
                <a:latin typeface="Monaco" charset="0"/>
                <a:ea typeface="Monaco" charset="0"/>
                <a:cs typeface="Monaco" charset="0"/>
              </a:rPr>
              <a:t>1902 2003                                                                                      !</a:t>
            </a:r>
            <a:r>
              <a:rPr lang="mr-IN" sz="800" dirty="0" err="1">
                <a:latin typeface="Monaco" charset="0"/>
                <a:ea typeface="Monaco" charset="0"/>
                <a:cs typeface="Monaco" charset="0"/>
              </a:rPr>
              <a:t>verification</a:t>
            </a:r>
            <a:r>
              <a:rPr lang="mr-IN" sz="800" dirty="0">
                <a:latin typeface="Monaco" charset="0"/>
                <a:ea typeface="Monaco" charset="0"/>
                <a:cs typeface="Monaco" charset="0"/>
              </a:rPr>
              <a:t> </a:t>
            </a:r>
            <a:r>
              <a:rPr lang="mr-IN" sz="800" dirty="0" err="1">
                <a:latin typeface="Monaco" charset="0"/>
                <a:ea typeface="Monaco" charset="0"/>
                <a:cs typeface="Monaco" charset="0"/>
              </a:rPr>
              <a:t>period</a:t>
            </a:r>
            <a:r>
              <a:rPr lang="mr-IN" sz="800" dirty="0">
                <a:latin typeface="Monaco" charset="0"/>
                <a:ea typeface="Monaco" charset="0"/>
                <a:cs typeface="Monaco" charset="0"/>
              </a:rPr>
              <a:t> </a:t>
            </a:r>
            <a:r>
              <a:rPr lang="mr-IN" sz="800" dirty="0" err="1">
                <a:latin typeface="Monaco" charset="0"/>
                <a:ea typeface="Monaco" charset="0"/>
                <a:cs typeface="Monaco" charset="0"/>
              </a:rPr>
              <a:t>first</a:t>
            </a:r>
            <a:r>
              <a:rPr lang="mr-IN" sz="800" dirty="0">
                <a:latin typeface="Monaco" charset="0"/>
                <a:ea typeface="Monaco" charset="0"/>
                <a:cs typeface="Monaco" charset="0"/>
              </a:rPr>
              <a:t> </a:t>
            </a:r>
            <a:r>
              <a:rPr lang="mr-IN" sz="800" dirty="0" err="1">
                <a:latin typeface="Monaco" charset="0"/>
                <a:ea typeface="Monaco" charset="0"/>
                <a:cs typeface="Monaco" charset="0"/>
              </a:rPr>
              <a:t>and</a:t>
            </a:r>
            <a:r>
              <a:rPr lang="mr-IN" sz="800" dirty="0">
                <a:latin typeface="Monaco" charset="0"/>
                <a:ea typeface="Monaco" charset="0"/>
                <a:cs typeface="Monaco" charset="0"/>
              </a:rPr>
              <a:t> </a:t>
            </a:r>
            <a:r>
              <a:rPr lang="mr-IN" sz="800" dirty="0" err="1">
                <a:latin typeface="Monaco" charset="0"/>
                <a:ea typeface="Monaco" charset="0"/>
                <a:cs typeface="Monaco" charset="0"/>
              </a:rPr>
              <a:t>last</a:t>
            </a:r>
            <a:r>
              <a:rPr lang="mr-IN" sz="800" dirty="0">
                <a:latin typeface="Monaco" charset="0"/>
                <a:ea typeface="Monaco" charset="0"/>
                <a:cs typeface="Monaco" charset="0"/>
              </a:rPr>
              <a:t> </a:t>
            </a:r>
            <a:r>
              <a:rPr lang="mr-IN" sz="800" dirty="0" err="1">
                <a:latin typeface="Monaco" charset="0"/>
                <a:ea typeface="Monaco" charset="0"/>
                <a:cs typeface="Monaco" charset="0"/>
              </a:rPr>
              <a:t>years</a:t>
            </a:r>
            <a:endParaRPr lang="mr-IN" sz="800" dirty="0">
              <a:latin typeface="Monaco" charset="0"/>
              <a:ea typeface="Monaco" charset="0"/>
              <a:cs typeface="Monaco" charset="0"/>
            </a:endParaRPr>
          </a:p>
          <a:p>
            <a:r>
              <a:rPr lang="mr-IN" sz="800" dirty="0">
                <a:latin typeface="Monaco" charset="0"/>
                <a:ea typeface="Monaco" charset="0"/>
                <a:cs typeface="Monaco" charset="0"/>
              </a:rPr>
              <a:t>2                                                                                              !</a:t>
            </a:r>
            <a:r>
              <a:rPr lang="mr-IN" sz="800" dirty="0" err="1">
                <a:latin typeface="Monaco" charset="0"/>
                <a:ea typeface="Monaco" charset="0"/>
                <a:cs typeface="Monaco" charset="0"/>
              </a:rPr>
              <a:t>climate</a:t>
            </a:r>
            <a:r>
              <a:rPr lang="mr-IN" sz="800" dirty="0">
                <a:latin typeface="Monaco" charset="0"/>
                <a:ea typeface="Monaco" charset="0"/>
                <a:cs typeface="Monaco" charset="0"/>
              </a:rPr>
              <a:t> AR </a:t>
            </a:r>
            <a:r>
              <a:rPr lang="mr-IN" sz="800" dirty="0" err="1">
                <a:latin typeface="Monaco" charset="0"/>
                <a:ea typeface="Monaco" charset="0"/>
                <a:cs typeface="Monaco" charset="0"/>
              </a:rPr>
              <a:t>model</a:t>
            </a:r>
            <a:r>
              <a:rPr lang="mr-IN" sz="800" dirty="0">
                <a:latin typeface="Monaco" charset="0"/>
                <a:ea typeface="Monaco" charset="0"/>
                <a:cs typeface="Monaco" charset="0"/>
              </a:rPr>
              <a:t>: </a:t>
            </a:r>
            <a:r>
              <a:rPr lang="mr-IN" sz="800" dirty="0" err="1">
                <a:latin typeface="Monaco" charset="0"/>
                <a:ea typeface="Monaco" charset="0"/>
                <a:cs typeface="Monaco" charset="0"/>
              </a:rPr>
              <a:t>calib</a:t>
            </a:r>
            <a:r>
              <a:rPr lang="mr-IN" sz="800" dirty="0">
                <a:latin typeface="Monaco" charset="0"/>
                <a:ea typeface="Monaco" charset="0"/>
                <a:cs typeface="Monaco" charset="0"/>
              </a:rPr>
              <a:t> (1) </a:t>
            </a:r>
            <a:r>
              <a:rPr lang="mr-IN" sz="800" dirty="0" err="1">
                <a:latin typeface="Monaco" charset="0"/>
                <a:ea typeface="Monaco" charset="0"/>
                <a:cs typeface="Monaco" charset="0"/>
              </a:rPr>
              <a:t>or</a:t>
            </a:r>
            <a:r>
              <a:rPr lang="mr-IN" sz="800" dirty="0">
                <a:latin typeface="Monaco" charset="0"/>
                <a:ea typeface="Monaco" charset="0"/>
                <a:cs typeface="Monaco" charset="0"/>
              </a:rPr>
              <a:t> </a:t>
            </a:r>
            <a:r>
              <a:rPr lang="mr-IN" sz="800" dirty="0" err="1">
                <a:latin typeface="Monaco" charset="0"/>
                <a:ea typeface="Monaco" charset="0"/>
                <a:cs typeface="Monaco" charset="0"/>
              </a:rPr>
              <a:t>entire</a:t>
            </a:r>
            <a:r>
              <a:rPr lang="mr-IN" sz="800" dirty="0">
                <a:latin typeface="Monaco" charset="0"/>
                <a:ea typeface="Monaco" charset="0"/>
                <a:cs typeface="Monaco" charset="0"/>
              </a:rPr>
              <a:t> (2)</a:t>
            </a:r>
          </a:p>
          <a:p>
            <a:r>
              <a:rPr lang="mr-IN" sz="800" dirty="0">
                <a:latin typeface="Monaco" charset="0"/>
                <a:ea typeface="Monaco" charset="0"/>
                <a:cs typeface="Monaco" charset="0"/>
              </a:rPr>
              <a:t>JFMAMJJASONDJFMAMJJASOND                                                                       !</a:t>
            </a:r>
            <a:r>
              <a:rPr lang="mr-IN" sz="800" dirty="0" err="1">
                <a:latin typeface="Monaco" charset="0"/>
                <a:ea typeface="Monaco" charset="0"/>
                <a:cs typeface="Monaco" charset="0"/>
              </a:rPr>
              <a:t>possible</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mask</a:t>
            </a:r>
            <a:r>
              <a:rPr lang="mr-IN" sz="800" dirty="0">
                <a:latin typeface="Monaco" charset="0"/>
                <a:ea typeface="Monaco" charset="0"/>
                <a:cs typeface="Monaco" charset="0"/>
              </a:rPr>
              <a:t> </a:t>
            </a:r>
            <a:r>
              <a:rPr lang="mr-IN" sz="800" dirty="0" err="1">
                <a:latin typeface="Monaco" charset="0"/>
                <a:ea typeface="Monaco" charset="0"/>
                <a:cs typeface="Monaco" charset="0"/>
              </a:rPr>
              <a:t>months</a:t>
            </a:r>
            <a:endParaRPr lang="mr-IN" sz="800" dirty="0">
              <a:latin typeface="Monaco" charset="0"/>
              <a:ea typeface="Monaco" charset="0"/>
              <a:cs typeface="Monaco" charset="0"/>
            </a:endParaRPr>
          </a:p>
          <a:p>
            <a:r>
              <a:rPr lang="mr-IN" sz="800" dirty="0">
                <a:latin typeface="Monaco" charset="0"/>
                <a:ea typeface="Monaco" charset="0"/>
                <a:cs typeface="Monaco" charset="0"/>
              </a:rPr>
              <a:t>000000000111111111112                                                                          !</a:t>
            </a:r>
            <a:r>
              <a:rPr lang="mr-IN" sz="800" dirty="0" err="1">
                <a:latin typeface="Monaco" charset="0"/>
                <a:ea typeface="Monaco" charset="0"/>
                <a:cs typeface="Monaco" charset="0"/>
              </a:rPr>
              <a:t>selected</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mask</a:t>
            </a:r>
            <a:r>
              <a:rPr lang="mr-IN" sz="800" dirty="0">
                <a:latin typeface="Monaco" charset="0"/>
                <a:ea typeface="Monaco" charset="0"/>
                <a:cs typeface="Monaco" charset="0"/>
              </a:rPr>
              <a:t> </a:t>
            </a:r>
            <a:r>
              <a:rPr lang="mr-IN" sz="800" dirty="0" err="1">
                <a:latin typeface="Monaco" charset="0"/>
                <a:ea typeface="Monaco" charset="0"/>
                <a:cs typeface="Monaco" charset="0"/>
              </a:rPr>
              <a:t>months</a:t>
            </a:r>
            <a:endParaRPr lang="mr-IN" sz="800" dirty="0">
              <a:latin typeface="Monaco" charset="0"/>
              <a:ea typeface="Monaco" charset="0"/>
              <a:cs typeface="Monaco" charset="0"/>
            </a:endParaRPr>
          </a:p>
          <a:p>
            <a:r>
              <a:rPr lang="mr-IN" sz="800" dirty="0">
                <a:latin typeface="Monaco" charset="0"/>
                <a:ea typeface="Monaco" charset="0"/>
                <a:cs typeface="Monaco" charset="0"/>
              </a:rPr>
              <a:t>NO                                                                                             !</a:t>
            </a:r>
            <a:r>
              <a:rPr lang="mr-IN" sz="800" dirty="0" err="1">
                <a:latin typeface="Monaco" charset="0"/>
                <a:ea typeface="Monaco" charset="0"/>
                <a:cs typeface="Monaco" charset="0"/>
              </a:rPr>
              <a:t>reconstruct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data</a:t>
            </a:r>
            <a:r>
              <a:rPr lang="mr-IN" sz="800" dirty="0">
                <a:latin typeface="Monaco" charset="0"/>
                <a:ea typeface="Monaco" charset="0"/>
                <a:cs typeface="Monaco" charset="0"/>
              </a:rPr>
              <a:t> </a:t>
            </a:r>
            <a:r>
              <a:rPr lang="mr-IN" sz="800" dirty="0" err="1">
                <a:latin typeface="Monaco" charset="0"/>
                <a:ea typeface="Monaco" charset="0"/>
                <a:cs typeface="Monaco" charset="0"/>
              </a:rPr>
              <a:t>anomalies</a:t>
            </a:r>
            <a:r>
              <a:rPr lang="mr-IN" sz="800" dirty="0">
                <a:latin typeface="Monaco" charset="0"/>
                <a:ea typeface="Monaco" charset="0"/>
                <a:cs typeface="Monaco" charset="0"/>
              </a:rPr>
              <a:t>?</a:t>
            </a:r>
          </a:p>
          <a:p>
            <a:r>
              <a:rPr lang="mr-IN" sz="800" dirty="0">
                <a:latin typeface="Monaco" charset="0"/>
                <a:ea typeface="Monaco" charset="0"/>
                <a:cs typeface="Monaco" charset="0"/>
              </a:rPr>
              <a:t>1                                                                                              !</a:t>
            </a:r>
            <a:r>
              <a:rPr lang="mr-IN" sz="800" dirty="0" err="1">
                <a:latin typeface="Monaco" charset="0"/>
                <a:ea typeface="Monaco" charset="0"/>
                <a:cs typeface="Monaco" charset="0"/>
              </a:rPr>
              <a:t>model</a:t>
            </a:r>
            <a:r>
              <a:rPr lang="mr-IN" sz="800" dirty="0">
                <a:latin typeface="Monaco" charset="0"/>
                <a:ea typeface="Monaco" charset="0"/>
                <a:cs typeface="Monaco" charset="0"/>
              </a:rPr>
              <a:t> </a:t>
            </a:r>
            <a:r>
              <a:rPr lang="mr-IN" sz="800" dirty="0" err="1">
                <a:latin typeface="Monaco" charset="0"/>
                <a:ea typeface="Monaco" charset="0"/>
                <a:cs typeface="Monaco" charset="0"/>
              </a:rPr>
              <a:t>order</a:t>
            </a:r>
            <a:r>
              <a:rPr lang="mr-IN" sz="800" dirty="0">
                <a:latin typeface="Monaco" charset="0"/>
                <a:ea typeface="Monaco" charset="0"/>
                <a:cs typeface="Monaco" charset="0"/>
              </a:rPr>
              <a:t> </a:t>
            </a:r>
            <a:r>
              <a:rPr lang="mr-IN" sz="800" dirty="0" err="1">
                <a:latin typeface="Monaco" charset="0"/>
                <a:ea typeface="Monaco" charset="0"/>
                <a:cs typeface="Monaco" charset="0"/>
              </a:rPr>
              <a:t>choice</a:t>
            </a:r>
            <a:r>
              <a:rPr lang="mr-IN" sz="800" dirty="0">
                <a:latin typeface="Monaco" charset="0"/>
                <a:ea typeface="Monaco" charset="0"/>
                <a:cs typeface="Monaco" charset="0"/>
              </a:rPr>
              <a:t>: </a:t>
            </a:r>
            <a:r>
              <a:rPr lang="mr-IN" sz="800" dirty="0" err="1">
                <a:latin typeface="Monaco" charset="0"/>
                <a:ea typeface="Monaco" charset="0"/>
                <a:cs typeface="Monaco" charset="0"/>
              </a:rPr>
              <a:t>t</a:t>
            </a:r>
            <a:r>
              <a:rPr lang="mr-IN" sz="800" dirty="0">
                <a:latin typeface="Monaco" charset="0"/>
                <a:ea typeface="Monaco" charset="0"/>
                <a:cs typeface="Monaco" charset="0"/>
              </a:rPr>
              <a:t>=1:1, AIC:2, BIC:3</a:t>
            </a:r>
          </a:p>
          <a:p>
            <a:r>
              <a:rPr lang="mr-IN" sz="800" dirty="0">
                <a:latin typeface="Monaco" charset="0"/>
                <a:ea typeface="Monaco" charset="0"/>
                <a:cs typeface="Monaco" charset="0"/>
              </a:rPr>
              <a:t>YES                                                                                            !</a:t>
            </a:r>
            <a:r>
              <a:rPr lang="mr-IN" sz="800" dirty="0" err="1">
                <a:latin typeface="Monaco" charset="0"/>
                <a:ea typeface="Monaco" charset="0"/>
                <a:cs typeface="Monaco" charset="0"/>
              </a:rPr>
              <a:t>backtrack</a:t>
            </a:r>
            <a:r>
              <a:rPr lang="mr-IN" sz="800" dirty="0">
                <a:latin typeface="Monaco" charset="0"/>
                <a:ea typeface="Monaco" charset="0"/>
                <a:cs typeface="Monaco" charset="0"/>
              </a:rPr>
              <a:t> to </a:t>
            </a:r>
            <a:r>
              <a:rPr lang="mr-IN" sz="800" dirty="0" err="1">
                <a:latin typeface="Monaco" charset="0"/>
                <a:ea typeface="Monaco" charset="0"/>
                <a:cs typeface="Monaco" charset="0"/>
              </a:rPr>
              <a:t>best</a:t>
            </a:r>
            <a:r>
              <a:rPr lang="mr-IN" sz="800" dirty="0">
                <a:latin typeface="Monaco" charset="0"/>
                <a:ea typeface="Monaco" charset="0"/>
                <a:cs typeface="Monaco" charset="0"/>
              </a:rPr>
              <a:t> </a:t>
            </a:r>
            <a:r>
              <a:rPr lang="mr-IN" sz="800" dirty="0" err="1">
                <a:latin typeface="Monaco" charset="0"/>
                <a:ea typeface="Monaco" charset="0"/>
                <a:cs typeface="Monaco" charset="0"/>
              </a:rPr>
              <a:t>verified</a:t>
            </a:r>
            <a:r>
              <a:rPr lang="mr-IN" sz="800" dirty="0">
                <a:latin typeface="Monaco" charset="0"/>
                <a:ea typeface="Monaco" charset="0"/>
                <a:cs typeface="Monaco" charset="0"/>
              </a:rPr>
              <a:t> </a:t>
            </a:r>
            <a:r>
              <a:rPr lang="mr-IN" sz="800" dirty="0" err="1">
                <a:latin typeface="Monaco" charset="0"/>
                <a:ea typeface="Monaco" charset="0"/>
                <a:cs typeface="Monaco" charset="0"/>
              </a:rPr>
              <a:t>model</a:t>
            </a:r>
            <a:r>
              <a:rPr lang="mr-IN" sz="800" dirty="0">
                <a:latin typeface="Monaco" charset="0"/>
                <a:ea typeface="Monaco" charset="0"/>
                <a:cs typeface="Monaco" charset="0"/>
              </a:rPr>
              <a:t>?</a:t>
            </a:r>
          </a:p>
          <a:p>
            <a:r>
              <a:rPr lang="mr-IN" sz="800" dirty="0">
                <a:latin typeface="Monaco" charset="0"/>
                <a:ea typeface="Monaco" charset="0"/>
                <a:cs typeface="Monaco" charset="0"/>
              </a:rPr>
              <a:t>YES                                                                                            !</a:t>
            </a:r>
            <a:r>
              <a:rPr lang="mr-IN" sz="800" dirty="0" err="1">
                <a:latin typeface="Monaco" charset="0"/>
                <a:ea typeface="Monaco" charset="0"/>
                <a:cs typeface="Monaco" charset="0"/>
              </a:rPr>
              <a:t>Adaptive</a:t>
            </a:r>
            <a:r>
              <a:rPr lang="mr-IN" sz="800" dirty="0">
                <a:latin typeface="Monaco" charset="0"/>
                <a:ea typeface="Monaco" charset="0"/>
                <a:cs typeface="Monaco" charset="0"/>
              </a:rPr>
              <a:t> </a:t>
            </a:r>
            <a:r>
              <a:rPr lang="mr-IN" sz="800" dirty="0" err="1">
                <a:latin typeface="Monaco" charset="0"/>
                <a:ea typeface="Monaco" charset="0"/>
                <a:cs typeface="Monaco" charset="0"/>
              </a:rPr>
              <a:t>power</a:t>
            </a:r>
            <a:r>
              <a:rPr lang="mr-IN" sz="800" dirty="0">
                <a:latin typeface="Monaco" charset="0"/>
                <a:ea typeface="Monaco" charset="0"/>
                <a:cs typeface="Monaco" charset="0"/>
              </a:rPr>
              <a:t> </a:t>
            </a:r>
            <a:r>
              <a:rPr lang="mr-IN" sz="800" dirty="0" err="1">
                <a:latin typeface="Monaco" charset="0"/>
                <a:ea typeface="Monaco" charset="0"/>
                <a:cs typeface="Monaco" charset="0"/>
              </a:rPr>
              <a:t>transform</a:t>
            </a:r>
            <a:r>
              <a:rPr lang="mr-IN" sz="800" dirty="0">
                <a:latin typeface="Monaco" charset="0"/>
                <a:ea typeface="Monaco" charset="0"/>
                <a:cs typeface="Monaco" charset="0"/>
              </a:rPr>
              <a:t> </a:t>
            </a:r>
            <a:r>
              <a:rPr lang="mr-IN" sz="800" dirty="0" err="1">
                <a:latin typeface="Monaco" charset="0"/>
                <a:ea typeface="Monaco" charset="0"/>
                <a:cs typeface="Monaco" charset="0"/>
              </a:rPr>
              <a:t>choice</a:t>
            </a:r>
            <a:endParaRPr lang="mr-IN" sz="800" dirty="0">
              <a:latin typeface="Monaco" charset="0"/>
              <a:ea typeface="Monaco" charset="0"/>
              <a:cs typeface="Monaco" charset="0"/>
            </a:endParaRPr>
          </a:p>
          <a:p>
            <a:r>
              <a:rPr lang="mr-IN" sz="800" dirty="0">
                <a:latin typeface="Monaco" charset="0"/>
                <a:ea typeface="Monaco" charset="0"/>
                <a:cs typeface="Monaco" charset="0"/>
              </a:rPr>
              <a:t>0                                                                                              !</a:t>
            </a:r>
            <a:r>
              <a:rPr lang="mr-IN" sz="800" dirty="0" err="1">
                <a:latin typeface="Monaco" charset="0"/>
                <a:ea typeface="Monaco" charset="0"/>
                <a:cs typeface="Monaco" charset="0"/>
              </a:rPr>
              <a:t>high-pass</a:t>
            </a:r>
            <a:r>
              <a:rPr lang="mr-IN" sz="800" dirty="0">
                <a:latin typeface="Monaco" charset="0"/>
                <a:ea typeface="Monaco" charset="0"/>
                <a:cs typeface="Monaco" charset="0"/>
              </a:rPr>
              <a:t> </a:t>
            </a:r>
            <a:r>
              <a:rPr lang="mr-IN" sz="800" dirty="0" err="1">
                <a:latin typeface="Monaco" charset="0"/>
                <a:ea typeface="Monaco" charset="0"/>
                <a:cs typeface="Monaco" charset="0"/>
              </a:rPr>
              <a:t>filter</a:t>
            </a:r>
            <a:r>
              <a:rPr lang="mr-IN" sz="800" dirty="0">
                <a:latin typeface="Monaco" charset="0"/>
                <a:ea typeface="Monaco" charset="0"/>
                <a:cs typeface="Monaco" charset="0"/>
              </a:rPr>
              <a:t> </a:t>
            </a:r>
            <a:r>
              <a:rPr lang="mr-IN" sz="800" dirty="0" err="1">
                <a:latin typeface="Monaco" charset="0"/>
                <a:ea typeface="Monaco" charset="0"/>
                <a:cs typeface="Monaco" charset="0"/>
              </a:rPr>
              <a:t>tree</a:t>
            </a:r>
            <a:r>
              <a:rPr lang="mr-IN" sz="800" dirty="0">
                <a:latin typeface="Monaco" charset="0"/>
                <a:ea typeface="Monaco" charset="0"/>
                <a:cs typeface="Monaco" charset="0"/>
              </a:rPr>
              <a:t> </a:t>
            </a:r>
            <a:r>
              <a:rPr lang="mr-IN" sz="800" dirty="0" err="1">
                <a:latin typeface="Monaco" charset="0"/>
                <a:ea typeface="Monaco" charset="0"/>
                <a:cs typeface="Monaco" charset="0"/>
              </a:rPr>
              <a:t>rings</a:t>
            </a:r>
            <a:r>
              <a:rPr lang="mr-IN" sz="800" dirty="0">
                <a:latin typeface="Monaco" charset="0"/>
                <a:ea typeface="Monaco" charset="0"/>
                <a:cs typeface="Monaco" charset="0"/>
              </a:rPr>
              <a:t>: </a:t>
            </a:r>
            <a:r>
              <a:rPr lang="mr-IN" sz="800" dirty="0" err="1">
                <a:latin typeface="Monaco" charset="0"/>
                <a:ea typeface="Monaco" charset="0"/>
                <a:cs typeface="Monaco" charset="0"/>
              </a:rPr>
              <a:t>spline</a:t>
            </a:r>
            <a:r>
              <a:rPr lang="mr-IN" sz="800" dirty="0">
                <a:latin typeface="Monaco" charset="0"/>
                <a:ea typeface="Monaco" charset="0"/>
                <a:cs typeface="Monaco" charset="0"/>
              </a:rPr>
              <a:t> </a:t>
            </a:r>
            <a:r>
              <a:rPr lang="mr-IN" sz="800" dirty="0" err="1">
                <a:latin typeface="Monaco" charset="0"/>
                <a:ea typeface="Monaco" charset="0"/>
                <a:cs typeface="Monaco" charset="0"/>
              </a:rPr>
              <a:t>in</a:t>
            </a:r>
            <a:r>
              <a:rPr lang="mr-IN" sz="800" dirty="0">
                <a:latin typeface="Monaco" charset="0"/>
                <a:ea typeface="Monaco" charset="0"/>
                <a:cs typeface="Monaco" charset="0"/>
              </a:rPr>
              <a:t> </a:t>
            </a:r>
            <a:r>
              <a:rPr lang="mr-IN" sz="800" dirty="0" err="1">
                <a:latin typeface="Monaco" charset="0"/>
                <a:ea typeface="Monaco" charset="0"/>
                <a:cs typeface="Monaco" charset="0"/>
              </a:rPr>
              <a:t>yrs</a:t>
            </a:r>
            <a:endParaRPr lang="mr-IN" sz="800" dirty="0">
              <a:latin typeface="Monaco" charset="0"/>
              <a:ea typeface="Monaco" charset="0"/>
              <a:cs typeface="Monaco" charset="0"/>
            </a:endParaRPr>
          </a:p>
          <a:p>
            <a:r>
              <a:rPr lang="mr-IN" sz="800" dirty="0">
                <a:latin typeface="Monaco" charset="0"/>
                <a:ea typeface="Monaco" charset="0"/>
                <a:cs typeface="Monaco" charset="0"/>
              </a:rPr>
              <a:t>0.50                                                                                           !</a:t>
            </a:r>
            <a:r>
              <a:rPr lang="mr-IN" sz="800" dirty="0" err="1">
                <a:latin typeface="Monaco" charset="0"/>
                <a:ea typeface="Monaco" charset="0"/>
                <a:cs typeface="Monaco" charset="0"/>
              </a:rPr>
              <a:t>minimum</a:t>
            </a:r>
            <a:r>
              <a:rPr lang="mr-IN" sz="800" dirty="0">
                <a:latin typeface="Monaco" charset="0"/>
                <a:ea typeface="Monaco" charset="0"/>
                <a:cs typeface="Monaco" charset="0"/>
              </a:rPr>
              <a:t> </a:t>
            </a:r>
            <a:r>
              <a:rPr lang="mr-IN" sz="800" dirty="0" err="1">
                <a:latin typeface="Monaco" charset="0"/>
                <a:ea typeface="Monaco" charset="0"/>
                <a:cs typeface="Monaco" charset="0"/>
              </a:rPr>
              <a:t>correlation</a:t>
            </a:r>
            <a:r>
              <a:rPr lang="mr-IN" sz="800" dirty="0">
                <a:latin typeface="Monaco" charset="0"/>
                <a:ea typeface="Monaco" charset="0"/>
                <a:cs typeface="Monaco" charset="0"/>
              </a:rPr>
              <a:t> </a:t>
            </a:r>
            <a:r>
              <a:rPr lang="mr-IN" sz="800" dirty="0" err="1">
                <a:latin typeface="Monaco" charset="0"/>
                <a:ea typeface="Monaco" charset="0"/>
                <a:cs typeface="Monaco" charset="0"/>
              </a:rPr>
              <a:t>for</a:t>
            </a:r>
            <a:r>
              <a:rPr lang="mr-IN" sz="800" dirty="0">
                <a:latin typeface="Monaco" charset="0"/>
                <a:ea typeface="Monaco" charset="0"/>
                <a:cs typeface="Monaco" charset="0"/>
              </a:rPr>
              <a:t> </a:t>
            </a:r>
            <a:r>
              <a:rPr lang="mr-IN" sz="800" dirty="0" err="1">
                <a:latin typeface="Monaco" charset="0"/>
                <a:ea typeface="Monaco" charset="0"/>
                <a:cs typeface="Monaco" charset="0"/>
              </a:rPr>
              <a:t>consecutive</a:t>
            </a:r>
            <a:r>
              <a:rPr lang="mr-IN" sz="800" dirty="0">
                <a:latin typeface="Monaco" charset="0"/>
                <a:ea typeface="Monaco" charset="0"/>
                <a:cs typeface="Monaco" charset="0"/>
              </a:rPr>
              <a:t> </a:t>
            </a:r>
            <a:r>
              <a:rPr lang="mr-IN" sz="800" dirty="0" err="1">
                <a:latin typeface="Monaco" charset="0"/>
                <a:ea typeface="Monaco" charset="0"/>
                <a:cs typeface="Monaco" charset="0"/>
              </a:rPr>
              <a:t>nests</a:t>
            </a:r>
            <a:endParaRPr lang="mr-IN" sz="800" dirty="0">
              <a:latin typeface="Monaco" charset="0"/>
              <a:ea typeface="Monaco" charset="0"/>
              <a:cs typeface="Monaco" charset="0"/>
            </a:endParaRPr>
          </a:p>
          <a:p>
            <a:r>
              <a:rPr lang="mr-IN" sz="800" dirty="0">
                <a:latin typeface="Monaco" charset="0"/>
                <a:ea typeface="Monaco" charset="0"/>
                <a:cs typeface="Monaco" charset="0"/>
              </a:rPr>
              <a:t>0                                                                                              !</a:t>
            </a:r>
            <a:r>
              <a:rPr lang="mr-IN" sz="800" dirty="0" err="1">
                <a:latin typeface="Monaco" charset="0"/>
                <a:ea typeface="Monaco" charset="0"/>
                <a:cs typeface="Monaco" charset="0"/>
              </a:rPr>
              <a:t>spline</a:t>
            </a:r>
            <a:r>
              <a:rPr lang="mr-IN" sz="800" dirty="0">
                <a:latin typeface="Monaco" charset="0"/>
                <a:ea typeface="Monaco" charset="0"/>
                <a:cs typeface="Monaco" charset="0"/>
              </a:rPr>
              <a:t> </a:t>
            </a:r>
            <a:r>
              <a:rPr lang="mr-IN" sz="800" dirty="0" err="1">
                <a:latin typeface="Monaco" charset="0"/>
                <a:ea typeface="Monaco" charset="0"/>
                <a:cs typeface="Monaco" charset="0"/>
              </a:rPr>
              <a:t>stabilize</a:t>
            </a:r>
            <a:r>
              <a:rPr lang="mr-IN" sz="800" dirty="0">
                <a:latin typeface="Monaco" charset="0"/>
                <a:ea typeface="Monaco" charset="0"/>
                <a:cs typeface="Monaco" charset="0"/>
              </a:rPr>
              <a:t> </a:t>
            </a:r>
            <a:r>
              <a:rPr lang="mr-IN" sz="800" dirty="0" err="1">
                <a:latin typeface="Monaco" charset="0"/>
                <a:ea typeface="Monaco" charset="0"/>
                <a:cs typeface="Monaco" charset="0"/>
              </a:rPr>
              <a:t>reconstruction</a:t>
            </a:r>
            <a:r>
              <a:rPr lang="mr-IN" sz="800" dirty="0">
                <a:latin typeface="Monaco" charset="0"/>
                <a:ea typeface="Monaco" charset="0"/>
                <a:cs typeface="Monaco" charset="0"/>
              </a:rPr>
              <a:t> </a:t>
            </a:r>
            <a:r>
              <a:rPr lang="mr-IN" sz="800" dirty="0" err="1">
                <a:latin typeface="Monaco" charset="0"/>
                <a:ea typeface="Monaco" charset="0"/>
                <a:cs typeface="Monaco" charset="0"/>
              </a:rPr>
              <a:t>variance</a:t>
            </a:r>
            <a:r>
              <a:rPr lang="mr-IN" sz="800" dirty="0">
                <a:latin typeface="Monaco" charset="0"/>
                <a:ea typeface="Monaco" charset="0"/>
                <a:cs typeface="Monaco" charset="0"/>
              </a:rPr>
              <a:t>?</a:t>
            </a:r>
          </a:p>
          <a:p>
            <a:r>
              <a:rPr lang="mr-IN" sz="800" dirty="0">
                <a:latin typeface="Monaco" charset="0"/>
                <a:ea typeface="Monaco" charset="0"/>
                <a:cs typeface="Monaco" charset="0"/>
              </a:rPr>
              <a:t>DVAR   DIST  MINS  MINFY  MINC  ARMOD  NLAG  SCREEN  NTAIL  SCALE  SAVE    WGT   HPLP   NBOOT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list</a:t>
            </a:r>
            <a:endParaRPr lang="mr-IN" sz="800" dirty="0">
              <a:latin typeface="Monaco" charset="0"/>
              <a:ea typeface="Monaco" charset="0"/>
              <a:cs typeface="Monaco" charset="0"/>
            </a:endParaRPr>
          </a:p>
          <a:p>
            <a:r>
              <a:rPr lang="mr-IN" sz="800" dirty="0">
                <a:latin typeface="Monaco" charset="0"/>
                <a:ea typeface="Monaco" charset="0"/>
                <a:cs typeface="Monaco" charset="0"/>
              </a:rPr>
              <a:t>FLOW    500    1   1800     1     0      1     90      2      2      2   0.000      0     300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endParaRPr lang="en-US" sz="800" dirty="0">
              <a:latin typeface="Monaco" charset="0"/>
              <a:ea typeface="Monaco" charset="0"/>
              <a:cs typeface="Monaco" charset="0"/>
            </a:endParaRPr>
          </a:p>
        </p:txBody>
      </p:sp>
      <p:sp>
        <p:nvSpPr>
          <p:cNvPr id="4" name="TextBox 3"/>
          <p:cNvSpPr txBox="1"/>
          <p:nvPr/>
        </p:nvSpPr>
        <p:spPr>
          <a:xfrm>
            <a:off x="1200086" y="472579"/>
            <a:ext cx="6696449" cy="400110"/>
          </a:xfrm>
          <a:prstGeom prst="rect">
            <a:avLst/>
          </a:prstGeom>
          <a:noFill/>
        </p:spPr>
        <p:txBody>
          <a:bodyPr wrap="none" rtlCol="0">
            <a:spAutoFit/>
          </a:bodyPr>
          <a:lstStyle/>
          <a:p>
            <a:pPr algn="ctr"/>
            <a:r>
              <a:rPr lang="en-US" sz="2000" b="1" dirty="0" smtClean="0">
                <a:latin typeface="Helvetica" charset="0"/>
                <a:ea typeface="Helvetica" charset="0"/>
                <a:cs typeface="Helvetica" charset="0"/>
              </a:rPr>
              <a:t>Let’s go back to the Salinas River PPR Parameter File</a:t>
            </a:r>
            <a:endParaRPr lang="en-US" sz="2000" b="1" dirty="0">
              <a:latin typeface="Helvetica" charset="0"/>
              <a:ea typeface="Helvetica" charset="0"/>
              <a:cs typeface="Helvetica" charset="0"/>
            </a:endParaRPr>
          </a:p>
        </p:txBody>
      </p:sp>
      <p:sp>
        <p:nvSpPr>
          <p:cNvPr id="5" name="TextBox 4"/>
          <p:cNvSpPr txBox="1"/>
          <p:nvPr/>
        </p:nvSpPr>
        <p:spPr>
          <a:xfrm>
            <a:off x="304798" y="3853539"/>
            <a:ext cx="8207831" cy="1538883"/>
          </a:xfrm>
          <a:prstGeom prst="rect">
            <a:avLst/>
          </a:prstGeom>
          <a:noFill/>
        </p:spPr>
        <p:txBody>
          <a:bodyPr wrap="square" rtlCol="0">
            <a:spAutoFit/>
          </a:bodyPr>
          <a:lstStyle/>
          <a:p>
            <a:pPr marL="285750" indent="-285750">
              <a:buFont typeface="Arial" charset="0"/>
              <a:buChar char="•"/>
            </a:pPr>
            <a:r>
              <a:rPr lang="en-US" sz="1400" dirty="0" smtClean="0">
                <a:latin typeface="Helvetica" charset="0"/>
                <a:ea typeface="Helvetica" charset="0"/>
                <a:cs typeface="Helvetica" charset="0"/>
              </a:rPr>
              <a:t>We can see that the calibration and verification periods can be specified, but only as contiguous blocks  of years. No k-fold action is allowed. Here the same years are used for both, but they can be easily changed.</a:t>
            </a:r>
          </a:p>
          <a:p>
            <a:pPr marL="285750" indent="-285750">
              <a:spcBef>
                <a:spcPts val="1200"/>
              </a:spcBef>
              <a:buFont typeface="Arial" charset="0"/>
              <a:buChar char="•"/>
            </a:pPr>
            <a:r>
              <a:rPr lang="en-US" sz="1400" dirty="0" smtClean="0">
                <a:latin typeface="Helvetica" charset="0"/>
                <a:ea typeface="Helvetica" charset="0"/>
                <a:cs typeface="Helvetica" charset="0"/>
              </a:rPr>
              <a:t>In the last two lines, the runtime parameters list is shown: what they are and how they can be changed or added. By adding a second line of parameters used, you can make a second PPR run with those changed parameters. This is how an ensemble of runs is created. See next.</a:t>
            </a:r>
          </a:p>
        </p:txBody>
      </p:sp>
    </p:spTree>
    <p:extLst>
      <p:ext uri="{BB962C8B-B14F-4D97-AF65-F5344CB8AC3E}">
        <p14:creationId xmlns:p14="http://schemas.microsoft.com/office/powerpoint/2010/main" val="318273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977" y="1093373"/>
            <a:ext cx="8590813" cy="4401205"/>
          </a:xfrm>
          <a:prstGeom prst="rect">
            <a:avLst/>
          </a:prstGeom>
          <a:noFill/>
        </p:spPr>
        <p:txBody>
          <a:bodyPr wrap="none" rtlCol="0">
            <a:spAutoFit/>
          </a:bodyPr>
          <a:lstStyle/>
          <a:p>
            <a:r>
              <a:rPr lang="mr-IN" sz="800" dirty="0">
                <a:latin typeface="Monaco" charset="0"/>
                <a:ea typeface="Monaco" charset="0"/>
                <a:cs typeface="Monaco" charset="0"/>
              </a:rPr>
              <a:t>RUDA_scPDSI_1901_2016.txt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to </a:t>
            </a:r>
            <a:r>
              <a:rPr lang="mr-IN" sz="800" dirty="0" err="1">
                <a:latin typeface="Monaco" charset="0"/>
                <a:ea typeface="Monaco" charset="0"/>
                <a:cs typeface="Monaco" charset="0"/>
              </a:rPr>
              <a:t>reconstruct</a:t>
            </a:r>
            <a:endParaRPr lang="mr-IN" sz="800" dirty="0">
              <a:latin typeface="Monaco" charset="0"/>
              <a:ea typeface="Monaco" charset="0"/>
              <a:cs typeface="Monaco" charset="0"/>
            </a:endParaRPr>
          </a:p>
          <a:p>
            <a:r>
              <a:rPr lang="mr-IN" sz="800" dirty="0">
                <a:latin typeface="Monaco" charset="0"/>
                <a:ea typeface="Monaco" charset="0"/>
                <a:cs typeface="Monaco" charset="0"/>
              </a:rPr>
              <a:t>(1x,i4,12f6.2)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format</a:t>
            </a:r>
            <a:endParaRPr lang="mr-IN" sz="800" dirty="0">
              <a:latin typeface="Monaco" charset="0"/>
              <a:ea typeface="Monaco" charset="0"/>
              <a:cs typeface="Monaco" charset="0"/>
            </a:endParaRPr>
          </a:p>
          <a:p>
            <a:r>
              <a:rPr lang="mr-IN" sz="800" dirty="0">
                <a:latin typeface="Monaco" charset="0"/>
                <a:ea typeface="Monaco" charset="0"/>
                <a:cs typeface="Monaco" charset="0"/>
              </a:rPr>
              <a:t>RUDA_scPDSI_1901_2016_XY.txt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field</a:t>
            </a:r>
            <a:r>
              <a:rPr lang="mr-IN" sz="800" dirty="0">
                <a:latin typeface="Monaco" charset="0"/>
                <a:ea typeface="Monaco" charset="0"/>
                <a:cs typeface="Monaco" charset="0"/>
              </a:rPr>
              <a:t> </a:t>
            </a:r>
            <a:r>
              <a:rPr lang="mr-IN" sz="800" dirty="0" err="1">
                <a:latin typeface="Monaco" charset="0"/>
                <a:ea typeface="Monaco" charset="0"/>
                <a:cs typeface="Monaco" charset="0"/>
              </a:rPr>
              <a:t>grid</a:t>
            </a:r>
            <a:r>
              <a:rPr lang="mr-IN" sz="800" dirty="0">
                <a:latin typeface="Monaco" charset="0"/>
                <a:ea typeface="Monaco" charset="0"/>
                <a:cs typeface="Monaco" charset="0"/>
              </a:rPr>
              <a:t> </a:t>
            </a:r>
            <a:r>
              <a:rPr lang="mr-IN" sz="800" dirty="0" err="1">
                <a:latin typeface="Monaco" charset="0"/>
                <a:ea typeface="Monaco" charset="0"/>
                <a:cs typeface="Monaco" charset="0"/>
              </a:rPr>
              <a:t>point</a:t>
            </a:r>
            <a:r>
              <a:rPr lang="mr-IN" sz="800" dirty="0">
                <a:latin typeface="Monaco" charset="0"/>
                <a:ea typeface="Monaco" charset="0"/>
                <a:cs typeface="Monaco" charset="0"/>
              </a:rPr>
              <a:t> LAT/LON </a:t>
            </a:r>
            <a:r>
              <a:rPr lang="mr-IN" sz="800" dirty="0" err="1">
                <a:latin typeface="Monaco" charset="0"/>
                <a:ea typeface="Monaco" charset="0"/>
                <a:cs typeface="Monaco" charset="0"/>
              </a:rPr>
              <a:t>file</a:t>
            </a:r>
            <a:endParaRPr lang="mr-IN" sz="800" dirty="0">
              <a:latin typeface="Monaco" charset="0"/>
              <a:ea typeface="Monaco" charset="0"/>
              <a:cs typeface="Monaco" charset="0"/>
            </a:endParaRPr>
          </a:p>
          <a:p>
            <a:r>
              <a:rPr lang="mr-IN" sz="800" dirty="0">
                <a:latin typeface="Monaco" charset="0"/>
                <a:ea typeface="Monaco" charset="0"/>
                <a:cs typeface="Monaco" charset="0"/>
              </a:rPr>
              <a:t>(f10.3,f9.3,a)                                                                                 !</a:t>
            </a:r>
            <a:r>
              <a:rPr lang="mr-IN" sz="800" dirty="0" err="1">
                <a:latin typeface="Monaco" charset="0"/>
                <a:ea typeface="Monaco" charset="0"/>
                <a:cs typeface="Monaco" charset="0"/>
              </a:rPr>
              <a:t>lat</a:t>
            </a:r>
            <a:r>
              <a:rPr lang="mr-IN" sz="800" dirty="0">
                <a:latin typeface="Monaco" charset="0"/>
                <a:ea typeface="Monaco" charset="0"/>
                <a:cs typeface="Monaco" charset="0"/>
              </a:rPr>
              <a:t>/</a:t>
            </a:r>
            <a:r>
              <a:rPr lang="mr-IN" sz="800" dirty="0" err="1">
                <a:latin typeface="Monaco" charset="0"/>
                <a:ea typeface="Monaco" charset="0"/>
                <a:cs typeface="Monaco" charset="0"/>
              </a:rPr>
              <a:t>lon</a:t>
            </a:r>
            <a:r>
              <a:rPr lang="mr-IN" sz="800" dirty="0">
                <a:latin typeface="Monaco" charset="0"/>
                <a:ea typeface="Monaco" charset="0"/>
                <a:cs typeface="Monaco" charset="0"/>
              </a:rPr>
              <a:t> </a:t>
            </a:r>
            <a:r>
              <a:rPr lang="mr-IN" sz="800" dirty="0" err="1">
                <a:latin typeface="Monaco" charset="0"/>
                <a:ea typeface="Monaco" charset="0"/>
                <a:cs typeface="Monaco" charset="0"/>
              </a:rPr>
              <a:t>coordinates</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format</a:t>
            </a:r>
            <a:endParaRPr lang="mr-IN" sz="800" dirty="0">
              <a:latin typeface="Monaco" charset="0"/>
              <a:ea typeface="Monaco" charset="0"/>
              <a:cs typeface="Monaco" charset="0"/>
            </a:endParaRPr>
          </a:p>
          <a:p>
            <a:r>
              <a:rPr lang="mr-IN" sz="800" dirty="0" err="1">
                <a:latin typeface="Monaco" charset="0"/>
                <a:ea typeface="Monaco" charset="0"/>
                <a:cs typeface="Monaco" charset="0"/>
              </a:rPr>
              <a:t>lonlat</a:t>
            </a:r>
            <a:r>
              <a:rPr lang="mr-IN" sz="800" dirty="0">
                <a:latin typeface="Monaco" charset="0"/>
                <a:ea typeface="Monaco" charset="0"/>
                <a:cs typeface="Monaco" charset="0"/>
              </a:rPr>
              <a:t>                                                                                         !</a:t>
            </a:r>
            <a:r>
              <a:rPr lang="mr-IN" sz="800" dirty="0" err="1">
                <a:latin typeface="Monaco" charset="0"/>
                <a:ea typeface="Monaco" charset="0"/>
                <a:cs typeface="Monaco" charset="0"/>
              </a:rPr>
              <a:t>lat</a:t>
            </a:r>
            <a:r>
              <a:rPr lang="mr-IN" sz="800" dirty="0">
                <a:latin typeface="Monaco" charset="0"/>
                <a:ea typeface="Monaco" charset="0"/>
                <a:cs typeface="Monaco" charset="0"/>
              </a:rPr>
              <a:t>/</a:t>
            </a:r>
            <a:r>
              <a:rPr lang="mr-IN" sz="800" dirty="0" err="1">
                <a:latin typeface="Monaco" charset="0"/>
                <a:ea typeface="Monaco" charset="0"/>
                <a:cs typeface="Monaco" charset="0"/>
              </a:rPr>
              <a:t>lon</a:t>
            </a:r>
            <a:r>
              <a:rPr lang="mr-IN" sz="800" dirty="0">
                <a:latin typeface="Monaco" charset="0"/>
                <a:ea typeface="Monaco" charset="0"/>
                <a:cs typeface="Monaco" charset="0"/>
              </a:rPr>
              <a:t> </a:t>
            </a:r>
            <a:r>
              <a:rPr lang="mr-IN" sz="800" dirty="0" err="1">
                <a:latin typeface="Monaco" charset="0"/>
                <a:ea typeface="Monaco" charset="0"/>
                <a:cs typeface="Monaco" charset="0"/>
              </a:rPr>
              <a:t>coordinates</a:t>
            </a:r>
            <a:r>
              <a:rPr lang="mr-IN" sz="800" dirty="0">
                <a:latin typeface="Monaco" charset="0"/>
                <a:ea typeface="Monaco" charset="0"/>
                <a:cs typeface="Monaco" charset="0"/>
              </a:rPr>
              <a:t> </a:t>
            </a:r>
            <a:r>
              <a:rPr lang="mr-IN" sz="800" dirty="0" err="1">
                <a:latin typeface="Monaco" charset="0"/>
                <a:ea typeface="Monaco" charset="0"/>
                <a:cs typeface="Monaco" charset="0"/>
              </a:rPr>
              <a:t>order</a:t>
            </a:r>
            <a:r>
              <a:rPr lang="mr-IN" sz="800" dirty="0">
                <a:latin typeface="Monaco" charset="0"/>
                <a:ea typeface="Monaco" charset="0"/>
                <a:cs typeface="Monaco" charset="0"/>
              </a:rPr>
              <a:t> </a:t>
            </a:r>
            <a:r>
              <a:rPr lang="mr-IN" sz="800" dirty="0" err="1">
                <a:latin typeface="Monaco" charset="0"/>
                <a:ea typeface="Monaco" charset="0"/>
                <a:cs typeface="Monaco" charset="0"/>
              </a:rPr>
              <a:t>read</a:t>
            </a:r>
            <a:r>
              <a:rPr lang="mr-IN" sz="800" dirty="0">
                <a:latin typeface="Monaco" charset="0"/>
                <a:ea typeface="Monaco" charset="0"/>
                <a:cs typeface="Monaco" charset="0"/>
              </a:rPr>
              <a:t> </a:t>
            </a:r>
            <a:r>
              <a:rPr lang="mr-IN" sz="800" dirty="0" err="1">
                <a:latin typeface="Monaco" charset="0"/>
                <a:ea typeface="Monaco" charset="0"/>
                <a:cs typeface="Monaco" charset="0"/>
              </a:rPr>
              <a:t>in</a:t>
            </a:r>
            <a:endParaRPr lang="mr-IN" sz="800" dirty="0">
              <a:latin typeface="Monaco" charset="0"/>
              <a:ea typeface="Monaco" charset="0"/>
              <a:cs typeface="Monaco" charset="0"/>
            </a:endParaRPr>
          </a:p>
          <a:p>
            <a:r>
              <a:rPr lang="mr-IN" sz="800" dirty="0" err="1">
                <a:latin typeface="Monaco" charset="0"/>
                <a:ea typeface="Monaco" charset="0"/>
                <a:cs typeface="Monaco" charset="0"/>
              </a:rPr>
              <a:t>RUDA_Crns_List.txt</a:t>
            </a:r>
            <a:r>
              <a:rPr lang="mr-IN" sz="800" dirty="0">
                <a:latin typeface="Monaco" charset="0"/>
                <a:ea typeface="Monaco" charset="0"/>
                <a:cs typeface="Monaco" charset="0"/>
              </a:rPr>
              <a:t>                                                                             !</a:t>
            </a:r>
            <a:r>
              <a:rPr lang="mr-IN" sz="800" dirty="0" err="1">
                <a:latin typeface="Monaco" charset="0"/>
                <a:ea typeface="Monaco" charset="0"/>
                <a:cs typeface="Monaco" charset="0"/>
              </a:rPr>
              <a:t>tree-ring</a:t>
            </a:r>
            <a:r>
              <a:rPr lang="mr-IN" sz="800" dirty="0">
                <a:latin typeface="Monaco" charset="0"/>
                <a:ea typeface="Monaco" charset="0"/>
                <a:cs typeface="Monaco" charset="0"/>
              </a:rPr>
              <a:t> </a:t>
            </a:r>
            <a:r>
              <a:rPr lang="mr-IN" sz="800" dirty="0" err="1">
                <a:latin typeface="Monaco" charset="0"/>
                <a:ea typeface="Monaco" charset="0"/>
                <a:cs typeface="Monaco" charset="0"/>
              </a:rPr>
              <a:t>data</a:t>
            </a:r>
            <a:r>
              <a:rPr lang="mr-IN" sz="800" dirty="0">
                <a:latin typeface="Monaco" charset="0"/>
                <a:ea typeface="Monaco" charset="0"/>
                <a:cs typeface="Monaco" charset="0"/>
              </a:rPr>
              <a:t> </a:t>
            </a:r>
            <a:r>
              <a:rPr lang="mr-IN" sz="800" dirty="0" err="1">
                <a:latin typeface="Monaco" charset="0"/>
                <a:ea typeface="Monaco" charset="0"/>
                <a:cs typeface="Monaco" charset="0"/>
              </a:rPr>
              <a:t>header</a:t>
            </a:r>
            <a:r>
              <a:rPr lang="mr-IN" sz="800" dirty="0">
                <a:latin typeface="Monaco" charset="0"/>
                <a:ea typeface="Monaco" charset="0"/>
                <a:cs typeface="Monaco" charset="0"/>
              </a:rPr>
              <a:t> </a:t>
            </a:r>
            <a:r>
              <a:rPr lang="mr-IN" sz="800" dirty="0" err="1">
                <a:latin typeface="Monaco" charset="0"/>
                <a:ea typeface="Monaco" charset="0"/>
                <a:cs typeface="Monaco" charset="0"/>
              </a:rPr>
              <a:t>file</a:t>
            </a:r>
            <a:r>
              <a:rPr lang="mr-IN" sz="800" dirty="0">
                <a:latin typeface="Monaco" charset="0"/>
                <a:ea typeface="Monaco" charset="0"/>
                <a:cs typeface="Monaco" charset="0"/>
              </a:rPr>
              <a:t> </a:t>
            </a:r>
            <a:r>
              <a:rPr lang="mr-IN" sz="800" dirty="0" err="1">
                <a:latin typeface="Monaco" charset="0"/>
                <a:ea typeface="Monaco" charset="0"/>
                <a:cs typeface="Monaco" charset="0"/>
              </a:rPr>
              <a:t>name</a:t>
            </a:r>
            <a:endParaRPr lang="mr-IN" sz="800" dirty="0">
              <a:latin typeface="Monaco" charset="0"/>
              <a:ea typeface="Monaco" charset="0"/>
              <a:cs typeface="Monaco" charset="0"/>
            </a:endParaRPr>
          </a:p>
          <a:p>
            <a:r>
              <a:rPr lang="mr-IN" sz="800" dirty="0">
                <a:latin typeface="Monaco" charset="0"/>
                <a:ea typeface="Monaco" charset="0"/>
                <a:cs typeface="Monaco" charset="0"/>
              </a:rPr>
              <a:t>1931 1984                                                                                      !</a:t>
            </a:r>
            <a:r>
              <a:rPr lang="mr-IN" sz="800" dirty="0" err="1">
                <a:latin typeface="Monaco" charset="0"/>
                <a:ea typeface="Monaco" charset="0"/>
                <a:cs typeface="Monaco" charset="0"/>
              </a:rPr>
              <a:t>calibration</a:t>
            </a:r>
            <a:r>
              <a:rPr lang="mr-IN" sz="800" dirty="0">
                <a:latin typeface="Monaco" charset="0"/>
                <a:ea typeface="Monaco" charset="0"/>
                <a:cs typeface="Monaco" charset="0"/>
              </a:rPr>
              <a:t> </a:t>
            </a:r>
            <a:r>
              <a:rPr lang="mr-IN" sz="800" dirty="0" err="1">
                <a:latin typeface="Monaco" charset="0"/>
                <a:ea typeface="Monaco" charset="0"/>
                <a:cs typeface="Monaco" charset="0"/>
              </a:rPr>
              <a:t>period</a:t>
            </a:r>
            <a:r>
              <a:rPr lang="mr-IN" sz="800" dirty="0">
                <a:latin typeface="Monaco" charset="0"/>
                <a:ea typeface="Monaco" charset="0"/>
                <a:cs typeface="Monaco" charset="0"/>
              </a:rPr>
              <a:t> </a:t>
            </a:r>
            <a:r>
              <a:rPr lang="mr-IN" sz="800" dirty="0" err="1">
                <a:latin typeface="Monaco" charset="0"/>
                <a:ea typeface="Monaco" charset="0"/>
                <a:cs typeface="Monaco" charset="0"/>
              </a:rPr>
              <a:t>first</a:t>
            </a:r>
            <a:r>
              <a:rPr lang="mr-IN" sz="800" dirty="0">
                <a:latin typeface="Monaco" charset="0"/>
                <a:ea typeface="Monaco" charset="0"/>
                <a:cs typeface="Monaco" charset="0"/>
              </a:rPr>
              <a:t> </a:t>
            </a:r>
            <a:r>
              <a:rPr lang="mr-IN" sz="800" dirty="0" err="1">
                <a:latin typeface="Monaco" charset="0"/>
                <a:ea typeface="Monaco" charset="0"/>
                <a:cs typeface="Monaco" charset="0"/>
              </a:rPr>
              <a:t>and</a:t>
            </a:r>
            <a:r>
              <a:rPr lang="mr-IN" sz="800" dirty="0">
                <a:latin typeface="Monaco" charset="0"/>
                <a:ea typeface="Monaco" charset="0"/>
                <a:cs typeface="Monaco" charset="0"/>
              </a:rPr>
              <a:t> </a:t>
            </a:r>
            <a:r>
              <a:rPr lang="mr-IN" sz="800" dirty="0" err="1">
                <a:latin typeface="Monaco" charset="0"/>
                <a:ea typeface="Monaco" charset="0"/>
                <a:cs typeface="Monaco" charset="0"/>
              </a:rPr>
              <a:t>last</a:t>
            </a:r>
            <a:r>
              <a:rPr lang="mr-IN" sz="800" dirty="0">
                <a:latin typeface="Monaco" charset="0"/>
                <a:ea typeface="Monaco" charset="0"/>
                <a:cs typeface="Monaco" charset="0"/>
              </a:rPr>
              <a:t> </a:t>
            </a:r>
            <a:r>
              <a:rPr lang="mr-IN" sz="800" dirty="0" err="1">
                <a:latin typeface="Monaco" charset="0"/>
                <a:ea typeface="Monaco" charset="0"/>
                <a:cs typeface="Monaco" charset="0"/>
              </a:rPr>
              <a:t>years</a:t>
            </a:r>
            <a:endParaRPr lang="mr-IN" sz="800" dirty="0">
              <a:latin typeface="Monaco" charset="0"/>
              <a:ea typeface="Monaco" charset="0"/>
              <a:cs typeface="Monaco" charset="0"/>
            </a:endParaRPr>
          </a:p>
          <a:p>
            <a:r>
              <a:rPr lang="mr-IN" sz="800" dirty="0">
                <a:latin typeface="Monaco" charset="0"/>
                <a:ea typeface="Monaco" charset="0"/>
                <a:cs typeface="Monaco" charset="0"/>
              </a:rPr>
              <a:t>1901 1930                                                                                      !</a:t>
            </a:r>
            <a:r>
              <a:rPr lang="mr-IN" sz="800" dirty="0" err="1">
                <a:latin typeface="Monaco" charset="0"/>
                <a:ea typeface="Monaco" charset="0"/>
                <a:cs typeface="Monaco" charset="0"/>
              </a:rPr>
              <a:t>verification</a:t>
            </a:r>
            <a:r>
              <a:rPr lang="mr-IN" sz="800" dirty="0">
                <a:latin typeface="Monaco" charset="0"/>
                <a:ea typeface="Monaco" charset="0"/>
                <a:cs typeface="Monaco" charset="0"/>
              </a:rPr>
              <a:t> </a:t>
            </a:r>
            <a:r>
              <a:rPr lang="mr-IN" sz="800" dirty="0" err="1">
                <a:latin typeface="Monaco" charset="0"/>
                <a:ea typeface="Monaco" charset="0"/>
                <a:cs typeface="Monaco" charset="0"/>
              </a:rPr>
              <a:t>period</a:t>
            </a:r>
            <a:r>
              <a:rPr lang="mr-IN" sz="800" dirty="0">
                <a:latin typeface="Monaco" charset="0"/>
                <a:ea typeface="Monaco" charset="0"/>
                <a:cs typeface="Monaco" charset="0"/>
              </a:rPr>
              <a:t> </a:t>
            </a:r>
            <a:r>
              <a:rPr lang="mr-IN" sz="800" dirty="0" err="1">
                <a:latin typeface="Monaco" charset="0"/>
                <a:ea typeface="Monaco" charset="0"/>
                <a:cs typeface="Monaco" charset="0"/>
              </a:rPr>
              <a:t>first</a:t>
            </a:r>
            <a:r>
              <a:rPr lang="mr-IN" sz="800" dirty="0">
                <a:latin typeface="Monaco" charset="0"/>
                <a:ea typeface="Monaco" charset="0"/>
                <a:cs typeface="Monaco" charset="0"/>
              </a:rPr>
              <a:t> </a:t>
            </a:r>
            <a:r>
              <a:rPr lang="mr-IN" sz="800" dirty="0" err="1">
                <a:latin typeface="Monaco" charset="0"/>
                <a:ea typeface="Monaco" charset="0"/>
                <a:cs typeface="Monaco" charset="0"/>
              </a:rPr>
              <a:t>and</a:t>
            </a:r>
            <a:r>
              <a:rPr lang="mr-IN" sz="800" dirty="0">
                <a:latin typeface="Monaco" charset="0"/>
                <a:ea typeface="Monaco" charset="0"/>
                <a:cs typeface="Monaco" charset="0"/>
              </a:rPr>
              <a:t> </a:t>
            </a:r>
            <a:r>
              <a:rPr lang="mr-IN" sz="800" dirty="0" err="1">
                <a:latin typeface="Monaco" charset="0"/>
                <a:ea typeface="Monaco" charset="0"/>
                <a:cs typeface="Monaco" charset="0"/>
              </a:rPr>
              <a:t>last</a:t>
            </a:r>
            <a:r>
              <a:rPr lang="mr-IN" sz="800" dirty="0">
                <a:latin typeface="Monaco" charset="0"/>
                <a:ea typeface="Monaco" charset="0"/>
                <a:cs typeface="Monaco" charset="0"/>
              </a:rPr>
              <a:t> </a:t>
            </a:r>
            <a:r>
              <a:rPr lang="mr-IN" sz="800" dirty="0" err="1">
                <a:latin typeface="Monaco" charset="0"/>
                <a:ea typeface="Monaco" charset="0"/>
                <a:cs typeface="Monaco" charset="0"/>
              </a:rPr>
              <a:t>years</a:t>
            </a:r>
            <a:endParaRPr lang="mr-IN" sz="800" dirty="0">
              <a:latin typeface="Monaco" charset="0"/>
              <a:ea typeface="Monaco" charset="0"/>
              <a:cs typeface="Monaco" charset="0"/>
            </a:endParaRPr>
          </a:p>
          <a:p>
            <a:r>
              <a:rPr lang="mr-IN" sz="800" dirty="0">
                <a:latin typeface="Monaco" charset="0"/>
                <a:ea typeface="Monaco" charset="0"/>
                <a:cs typeface="Monaco" charset="0"/>
              </a:rPr>
              <a:t>2                                                                                              !</a:t>
            </a:r>
            <a:r>
              <a:rPr lang="mr-IN" sz="800" dirty="0" err="1">
                <a:latin typeface="Monaco" charset="0"/>
                <a:ea typeface="Monaco" charset="0"/>
                <a:cs typeface="Monaco" charset="0"/>
              </a:rPr>
              <a:t>climate</a:t>
            </a:r>
            <a:r>
              <a:rPr lang="mr-IN" sz="800" dirty="0">
                <a:latin typeface="Monaco" charset="0"/>
                <a:ea typeface="Monaco" charset="0"/>
                <a:cs typeface="Monaco" charset="0"/>
              </a:rPr>
              <a:t> AR </a:t>
            </a:r>
            <a:r>
              <a:rPr lang="mr-IN" sz="800" dirty="0" err="1">
                <a:latin typeface="Monaco" charset="0"/>
                <a:ea typeface="Monaco" charset="0"/>
                <a:cs typeface="Monaco" charset="0"/>
              </a:rPr>
              <a:t>model</a:t>
            </a:r>
            <a:r>
              <a:rPr lang="mr-IN" sz="800" dirty="0">
                <a:latin typeface="Monaco" charset="0"/>
                <a:ea typeface="Monaco" charset="0"/>
                <a:cs typeface="Monaco" charset="0"/>
              </a:rPr>
              <a:t>: </a:t>
            </a:r>
            <a:r>
              <a:rPr lang="mr-IN" sz="800" dirty="0" err="1">
                <a:latin typeface="Monaco" charset="0"/>
                <a:ea typeface="Monaco" charset="0"/>
                <a:cs typeface="Monaco" charset="0"/>
              </a:rPr>
              <a:t>calib</a:t>
            </a:r>
            <a:r>
              <a:rPr lang="mr-IN" sz="800" dirty="0">
                <a:latin typeface="Monaco" charset="0"/>
                <a:ea typeface="Monaco" charset="0"/>
                <a:cs typeface="Monaco" charset="0"/>
              </a:rPr>
              <a:t> (1) </a:t>
            </a:r>
            <a:r>
              <a:rPr lang="mr-IN" sz="800" dirty="0" err="1">
                <a:latin typeface="Monaco" charset="0"/>
                <a:ea typeface="Monaco" charset="0"/>
                <a:cs typeface="Monaco" charset="0"/>
              </a:rPr>
              <a:t>or</a:t>
            </a:r>
            <a:r>
              <a:rPr lang="mr-IN" sz="800" dirty="0">
                <a:latin typeface="Monaco" charset="0"/>
                <a:ea typeface="Monaco" charset="0"/>
                <a:cs typeface="Monaco" charset="0"/>
              </a:rPr>
              <a:t> </a:t>
            </a:r>
            <a:r>
              <a:rPr lang="mr-IN" sz="800" dirty="0" err="1">
                <a:latin typeface="Monaco" charset="0"/>
                <a:ea typeface="Monaco" charset="0"/>
                <a:cs typeface="Monaco" charset="0"/>
              </a:rPr>
              <a:t>entire</a:t>
            </a:r>
            <a:r>
              <a:rPr lang="mr-IN" sz="800" dirty="0">
                <a:latin typeface="Monaco" charset="0"/>
                <a:ea typeface="Monaco" charset="0"/>
                <a:cs typeface="Monaco" charset="0"/>
              </a:rPr>
              <a:t> (2)</a:t>
            </a:r>
          </a:p>
          <a:p>
            <a:r>
              <a:rPr lang="mr-IN" sz="800" dirty="0">
                <a:latin typeface="Monaco" charset="0"/>
                <a:ea typeface="Monaco" charset="0"/>
                <a:cs typeface="Monaco" charset="0"/>
              </a:rPr>
              <a:t>JFMAMJJASONDJFMAMJJASOND                                                                       !</a:t>
            </a:r>
            <a:r>
              <a:rPr lang="mr-IN" sz="800" dirty="0" err="1">
                <a:latin typeface="Monaco" charset="0"/>
                <a:ea typeface="Monaco" charset="0"/>
                <a:cs typeface="Monaco" charset="0"/>
              </a:rPr>
              <a:t>possible</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mask</a:t>
            </a:r>
            <a:r>
              <a:rPr lang="mr-IN" sz="800" dirty="0">
                <a:latin typeface="Monaco" charset="0"/>
                <a:ea typeface="Monaco" charset="0"/>
                <a:cs typeface="Monaco" charset="0"/>
              </a:rPr>
              <a:t> </a:t>
            </a:r>
            <a:r>
              <a:rPr lang="mr-IN" sz="800" dirty="0" err="1">
                <a:latin typeface="Monaco" charset="0"/>
                <a:ea typeface="Monaco" charset="0"/>
                <a:cs typeface="Monaco" charset="0"/>
              </a:rPr>
              <a:t>months</a:t>
            </a:r>
            <a:endParaRPr lang="mr-IN" sz="800" dirty="0">
              <a:latin typeface="Monaco" charset="0"/>
              <a:ea typeface="Monaco" charset="0"/>
              <a:cs typeface="Monaco" charset="0"/>
            </a:endParaRPr>
          </a:p>
          <a:p>
            <a:r>
              <a:rPr lang="mr-IN" sz="800" dirty="0">
                <a:latin typeface="Monaco" charset="0"/>
                <a:ea typeface="Monaco" charset="0"/>
                <a:cs typeface="Monaco" charset="0"/>
              </a:rPr>
              <a:t>00000113                                                                                       !</a:t>
            </a:r>
            <a:r>
              <a:rPr lang="mr-IN" sz="800" dirty="0" err="1">
                <a:latin typeface="Monaco" charset="0"/>
                <a:ea typeface="Monaco" charset="0"/>
                <a:cs typeface="Monaco" charset="0"/>
              </a:rPr>
              <a:t>selected</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mask</a:t>
            </a:r>
            <a:r>
              <a:rPr lang="mr-IN" sz="800" dirty="0">
                <a:latin typeface="Monaco" charset="0"/>
                <a:ea typeface="Monaco" charset="0"/>
                <a:cs typeface="Monaco" charset="0"/>
              </a:rPr>
              <a:t> </a:t>
            </a:r>
            <a:r>
              <a:rPr lang="mr-IN" sz="800" dirty="0" err="1">
                <a:latin typeface="Monaco" charset="0"/>
                <a:ea typeface="Monaco" charset="0"/>
                <a:cs typeface="Monaco" charset="0"/>
              </a:rPr>
              <a:t>months</a:t>
            </a:r>
            <a:endParaRPr lang="mr-IN" sz="800" dirty="0">
              <a:latin typeface="Monaco" charset="0"/>
              <a:ea typeface="Monaco" charset="0"/>
              <a:cs typeface="Monaco" charset="0"/>
            </a:endParaRPr>
          </a:p>
          <a:p>
            <a:r>
              <a:rPr lang="mr-IN" sz="800" dirty="0">
                <a:latin typeface="Monaco" charset="0"/>
                <a:ea typeface="Monaco" charset="0"/>
                <a:cs typeface="Monaco" charset="0"/>
              </a:rPr>
              <a:t>YES                                                                                            !</a:t>
            </a:r>
            <a:r>
              <a:rPr lang="mr-IN" sz="800" dirty="0" err="1">
                <a:latin typeface="Monaco" charset="0"/>
                <a:ea typeface="Monaco" charset="0"/>
                <a:cs typeface="Monaco" charset="0"/>
              </a:rPr>
              <a:t>reconstruct</a:t>
            </a:r>
            <a:r>
              <a:rPr lang="mr-IN" sz="800" dirty="0">
                <a:latin typeface="Monaco" charset="0"/>
                <a:ea typeface="Monaco" charset="0"/>
                <a:cs typeface="Monaco" charset="0"/>
              </a:rPr>
              <a:t> </a:t>
            </a:r>
            <a:r>
              <a:rPr lang="mr-IN" sz="800" dirty="0" err="1">
                <a:latin typeface="Monaco" charset="0"/>
                <a:ea typeface="Monaco" charset="0"/>
                <a:cs typeface="Monaco" charset="0"/>
              </a:rPr>
              <a:t>climate</a:t>
            </a:r>
            <a:r>
              <a:rPr lang="mr-IN" sz="800" dirty="0">
                <a:latin typeface="Monaco" charset="0"/>
                <a:ea typeface="Monaco" charset="0"/>
                <a:cs typeface="Monaco" charset="0"/>
              </a:rPr>
              <a:t> </a:t>
            </a:r>
            <a:r>
              <a:rPr lang="mr-IN" sz="800" dirty="0" err="1">
                <a:latin typeface="Monaco" charset="0"/>
                <a:ea typeface="Monaco" charset="0"/>
                <a:cs typeface="Monaco" charset="0"/>
              </a:rPr>
              <a:t>data</a:t>
            </a:r>
            <a:r>
              <a:rPr lang="mr-IN" sz="800" dirty="0">
                <a:latin typeface="Monaco" charset="0"/>
                <a:ea typeface="Monaco" charset="0"/>
                <a:cs typeface="Monaco" charset="0"/>
              </a:rPr>
              <a:t> </a:t>
            </a:r>
            <a:r>
              <a:rPr lang="mr-IN" sz="800" dirty="0" err="1">
                <a:latin typeface="Monaco" charset="0"/>
                <a:ea typeface="Monaco" charset="0"/>
                <a:cs typeface="Monaco" charset="0"/>
              </a:rPr>
              <a:t>anomalies</a:t>
            </a:r>
            <a:r>
              <a:rPr lang="mr-IN" sz="800" dirty="0">
                <a:latin typeface="Monaco" charset="0"/>
                <a:ea typeface="Monaco" charset="0"/>
                <a:cs typeface="Monaco" charset="0"/>
              </a:rPr>
              <a:t>?</a:t>
            </a:r>
          </a:p>
          <a:p>
            <a:r>
              <a:rPr lang="mr-IN" sz="800" dirty="0">
                <a:latin typeface="Monaco" charset="0"/>
                <a:ea typeface="Monaco" charset="0"/>
                <a:cs typeface="Monaco" charset="0"/>
              </a:rPr>
              <a:t>2                                                                                              !</a:t>
            </a:r>
            <a:r>
              <a:rPr lang="mr-IN" sz="800" dirty="0" err="1">
                <a:latin typeface="Monaco" charset="0"/>
                <a:ea typeface="Monaco" charset="0"/>
                <a:cs typeface="Monaco" charset="0"/>
              </a:rPr>
              <a:t>model</a:t>
            </a:r>
            <a:r>
              <a:rPr lang="mr-IN" sz="800" dirty="0">
                <a:latin typeface="Monaco" charset="0"/>
                <a:ea typeface="Monaco" charset="0"/>
                <a:cs typeface="Monaco" charset="0"/>
              </a:rPr>
              <a:t> </a:t>
            </a:r>
            <a:r>
              <a:rPr lang="mr-IN" sz="800" dirty="0" err="1">
                <a:latin typeface="Monaco" charset="0"/>
                <a:ea typeface="Monaco" charset="0"/>
                <a:cs typeface="Monaco" charset="0"/>
              </a:rPr>
              <a:t>order</a:t>
            </a:r>
            <a:r>
              <a:rPr lang="mr-IN" sz="800" dirty="0">
                <a:latin typeface="Monaco" charset="0"/>
                <a:ea typeface="Monaco" charset="0"/>
                <a:cs typeface="Monaco" charset="0"/>
              </a:rPr>
              <a:t> </a:t>
            </a:r>
            <a:r>
              <a:rPr lang="mr-IN" sz="800" dirty="0" err="1">
                <a:latin typeface="Monaco" charset="0"/>
                <a:ea typeface="Monaco" charset="0"/>
                <a:cs typeface="Monaco" charset="0"/>
              </a:rPr>
              <a:t>choice</a:t>
            </a:r>
            <a:r>
              <a:rPr lang="mr-IN" sz="800" dirty="0">
                <a:latin typeface="Monaco" charset="0"/>
                <a:ea typeface="Monaco" charset="0"/>
                <a:cs typeface="Monaco" charset="0"/>
              </a:rPr>
              <a:t>: </a:t>
            </a:r>
            <a:r>
              <a:rPr lang="mr-IN" sz="800" dirty="0" err="1">
                <a:latin typeface="Monaco" charset="0"/>
                <a:ea typeface="Monaco" charset="0"/>
                <a:cs typeface="Monaco" charset="0"/>
              </a:rPr>
              <a:t>t</a:t>
            </a:r>
            <a:r>
              <a:rPr lang="mr-IN" sz="800" dirty="0">
                <a:latin typeface="Monaco" charset="0"/>
                <a:ea typeface="Monaco" charset="0"/>
                <a:cs typeface="Monaco" charset="0"/>
              </a:rPr>
              <a:t>=1:1, AIC:2, BIC:3</a:t>
            </a:r>
          </a:p>
          <a:p>
            <a:r>
              <a:rPr lang="mr-IN" sz="800" dirty="0">
                <a:latin typeface="Monaco" charset="0"/>
                <a:ea typeface="Monaco" charset="0"/>
                <a:cs typeface="Monaco" charset="0"/>
              </a:rPr>
              <a:t>YES                                                                                            !</a:t>
            </a:r>
            <a:r>
              <a:rPr lang="mr-IN" sz="800" dirty="0" err="1">
                <a:latin typeface="Monaco" charset="0"/>
                <a:ea typeface="Monaco" charset="0"/>
                <a:cs typeface="Monaco" charset="0"/>
              </a:rPr>
              <a:t>backtrack</a:t>
            </a:r>
            <a:r>
              <a:rPr lang="mr-IN" sz="800" dirty="0">
                <a:latin typeface="Monaco" charset="0"/>
                <a:ea typeface="Monaco" charset="0"/>
                <a:cs typeface="Monaco" charset="0"/>
              </a:rPr>
              <a:t> to </a:t>
            </a:r>
            <a:r>
              <a:rPr lang="mr-IN" sz="800" dirty="0" err="1">
                <a:latin typeface="Monaco" charset="0"/>
                <a:ea typeface="Monaco" charset="0"/>
                <a:cs typeface="Monaco" charset="0"/>
              </a:rPr>
              <a:t>best</a:t>
            </a:r>
            <a:r>
              <a:rPr lang="mr-IN" sz="800" dirty="0">
                <a:latin typeface="Monaco" charset="0"/>
                <a:ea typeface="Monaco" charset="0"/>
                <a:cs typeface="Monaco" charset="0"/>
              </a:rPr>
              <a:t> </a:t>
            </a:r>
            <a:r>
              <a:rPr lang="mr-IN" sz="800" dirty="0" err="1">
                <a:latin typeface="Monaco" charset="0"/>
                <a:ea typeface="Monaco" charset="0"/>
                <a:cs typeface="Monaco" charset="0"/>
              </a:rPr>
              <a:t>verified</a:t>
            </a:r>
            <a:r>
              <a:rPr lang="mr-IN" sz="800" dirty="0">
                <a:latin typeface="Monaco" charset="0"/>
                <a:ea typeface="Monaco" charset="0"/>
                <a:cs typeface="Monaco" charset="0"/>
              </a:rPr>
              <a:t> </a:t>
            </a:r>
            <a:r>
              <a:rPr lang="mr-IN" sz="800" dirty="0" err="1">
                <a:latin typeface="Monaco" charset="0"/>
                <a:ea typeface="Monaco" charset="0"/>
                <a:cs typeface="Monaco" charset="0"/>
              </a:rPr>
              <a:t>model</a:t>
            </a:r>
            <a:r>
              <a:rPr lang="mr-IN" sz="800" dirty="0">
                <a:latin typeface="Monaco" charset="0"/>
                <a:ea typeface="Monaco" charset="0"/>
                <a:cs typeface="Monaco" charset="0"/>
              </a:rPr>
              <a:t>?</a:t>
            </a:r>
          </a:p>
          <a:p>
            <a:r>
              <a:rPr lang="mr-IN" sz="800" dirty="0">
                <a:latin typeface="Monaco" charset="0"/>
                <a:ea typeface="Monaco" charset="0"/>
                <a:cs typeface="Monaco" charset="0"/>
              </a:rPr>
              <a:t>NO                                                                                             !</a:t>
            </a:r>
            <a:r>
              <a:rPr lang="mr-IN" sz="800" dirty="0" err="1">
                <a:latin typeface="Monaco" charset="0"/>
                <a:ea typeface="Monaco" charset="0"/>
                <a:cs typeface="Monaco" charset="0"/>
              </a:rPr>
              <a:t>adaptive</a:t>
            </a:r>
            <a:r>
              <a:rPr lang="mr-IN" sz="800" dirty="0">
                <a:latin typeface="Monaco" charset="0"/>
                <a:ea typeface="Monaco" charset="0"/>
                <a:cs typeface="Monaco" charset="0"/>
              </a:rPr>
              <a:t> </a:t>
            </a:r>
            <a:r>
              <a:rPr lang="mr-IN" sz="800" dirty="0" err="1">
                <a:latin typeface="Monaco" charset="0"/>
                <a:ea typeface="Monaco" charset="0"/>
                <a:cs typeface="Monaco" charset="0"/>
              </a:rPr>
              <a:t>power</a:t>
            </a:r>
            <a:r>
              <a:rPr lang="mr-IN" sz="800" dirty="0">
                <a:latin typeface="Monaco" charset="0"/>
                <a:ea typeface="Monaco" charset="0"/>
                <a:cs typeface="Monaco" charset="0"/>
              </a:rPr>
              <a:t> </a:t>
            </a:r>
            <a:r>
              <a:rPr lang="mr-IN" sz="800" dirty="0" err="1">
                <a:latin typeface="Monaco" charset="0"/>
                <a:ea typeface="Monaco" charset="0"/>
                <a:cs typeface="Monaco" charset="0"/>
              </a:rPr>
              <a:t>transformation</a:t>
            </a:r>
            <a:r>
              <a:rPr lang="mr-IN" sz="800" dirty="0">
                <a:latin typeface="Monaco" charset="0"/>
                <a:ea typeface="Monaco" charset="0"/>
                <a:cs typeface="Monaco" charset="0"/>
              </a:rPr>
              <a:t> </a:t>
            </a:r>
            <a:r>
              <a:rPr lang="mr-IN" sz="800" dirty="0" err="1">
                <a:latin typeface="Monaco" charset="0"/>
                <a:ea typeface="Monaco" charset="0"/>
                <a:cs typeface="Monaco" charset="0"/>
              </a:rPr>
              <a:t>used</a:t>
            </a:r>
            <a:r>
              <a:rPr lang="mr-IN" sz="800" dirty="0">
                <a:latin typeface="Monaco" charset="0"/>
                <a:ea typeface="Monaco" charset="0"/>
                <a:cs typeface="Monaco" charset="0"/>
              </a:rPr>
              <a:t>?</a:t>
            </a:r>
          </a:p>
          <a:p>
            <a:r>
              <a:rPr lang="mr-IN" sz="800" dirty="0">
                <a:latin typeface="Monaco" charset="0"/>
                <a:ea typeface="Monaco" charset="0"/>
                <a:cs typeface="Monaco" charset="0"/>
              </a:rPr>
              <a:t>0                                                                                              !</a:t>
            </a:r>
            <a:r>
              <a:rPr lang="mr-IN" sz="800" dirty="0" err="1">
                <a:latin typeface="Monaco" charset="0"/>
                <a:ea typeface="Monaco" charset="0"/>
                <a:cs typeface="Monaco" charset="0"/>
              </a:rPr>
              <a:t>high-pass</a:t>
            </a:r>
            <a:r>
              <a:rPr lang="mr-IN" sz="800" dirty="0">
                <a:latin typeface="Monaco" charset="0"/>
                <a:ea typeface="Monaco" charset="0"/>
                <a:cs typeface="Monaco" charset="0"/>
              </a:rPr>
              <a:t> </a:t>
            </a:r>
            <a:r>
              <a:rPr lang="mr-IN" sz="800" dirty="0" err="1">
                <a:latin typeface="Monaco" charset="0"/>
                <a:ea typeface="Monaco" charset="0"/>
                <a:cs typeface="Monaco" charset="0"/>
              </a:rPr>
              <a:t>filter</a:t>
            </a:r>
            <a:r>
              <a:rPr lang="mr-IN" sz="800" dirty="0">
                <a:latin typeface="Monaco" charset="0"/>
                <a:ea typeface="Monaco" charset="0"/>
                <a:cs typeface="Monaco" charset="0"/>
              </a:rPr>
              <a:t> </a:t>
            </a:r>
            <a:r>
              <a:rPr lang="mr-IN" sz="800" dirty="0" err="1">
                <a:latin typeface="Monaco" charset="0"/>
                <a:ea typeface="Monaco" charset="0"/>
                <a:cs typeface="Monaco" charset="0"/>
              </a:rPr>
              <a:t>tree</a:t>
            </a:r>
            <a:r>
              <a:rPr lang="mr-IN" sz="800" dirty="0">
                <a:latin typeface="Monaco" charset="0"/>
                <a:ea typeface="Monaco" charset="0"/>
                <a:cs typeface="Monaco" charset="0"/>
              </a:rPr>
              <a:t> </a:t>
            </a:r>
            <a:r>
              <a:rPr lang="mr-IN" sz="800" dirty="0" err="1">
                <a:latin typeface="Monaco" charset="0"/>
                <a:ea typeface="Monaco" charset="0"/>
                <a:cs typeface="Monaco" charset="0"/>
              </a:rPr>
              <a:t>rings</a:t>
            </a:r>
            <a:r>
              <a:rPr lang="mr-IN" sz="800" dirty="0">
                <a:latin typeface="Monaco" charset="0"/>
                <a:ea typeface="Monaco" charset="0"/>
                <a:cs typeface="Monaco" charset="0"/>
              </a:rPr>
              <a:t>: </a:t>
            </a:r>
            <a:r>
              <a:rPr lang="mr-IN" sz="800" dirty="0" err="1">
                <a:latin typeface="Monaco" charset="0"/>
                <a:ea typeface="Monaco" charset="0"/>
                <a:cs typeface="Monaco" charset="0"/>
              </a:rPr>
              <a:t>spline</a:t>
            </a:r>
            <a:r>
              <a:rPr lang="mr-IN" sz="800" dirty="0">
                <a:latin typeface="Monaco" charset="0"/>
                <a:ea typeface="Monaco" charset="0"/>
                <a:cs typeface="Monaco" charset="0"/>
              </a:rPr>
              <a:t> </a:t>
            </a:r>
            <a:r>
              <a:rPr lang="mr-IN" sz="800" dirty="0" err="1">
                <a:latin typeface="Monaco" charset="0"/>
                <a:ea typeface="Monaco" charset="0"/>
                <a:cs typeface="Monaco" charset="0"/>
              </a:rPr>
              <a:t>in</a:t>
            </a:r>
            <a:r>
              <a:rPr lang="mr-IN" sz="800" dirty="0">
                <a:latin typeface="Monaco" charset="0"/>
                <a:ea typeface="Monaco" charset="0"/>
                <a:cs typeface="Monaco" charset="0"/>
              </a:rPr>
              <a:t> </a:t>
            </a:r>
            <a:r>
              <a:rPr lang="mr-IN" sz="800" dirty="0" err="1">
                <a:latin typeface="Monaco" charset="0"/>
                <a:ea typeface="Monaco" charset="0"/>
                <a:cs typeface="Monaco" charset="0"/>
              </a:rPr>
              <a:t>yrs</a:t>
            </a:r>
            <a:endParaRPr lang="mr-IN" sz="800" dirty="0">
              <a:latin typeface="Monaco" charset="0"/>
              <a:ea typeface="Monaco" charset="0"/>
              <a:cs typeface="Monaco" charset="0"/>
            </a:endParaRPr>
          </a:p>
          <a:p>
            <a:r>
              <a:rPr lang="mr-IN" sz="800" dirty="0">
                <a:latin typeface="Monaco" charset="0"/>
                <a:ea typeface="Monaco" charset="0"/>
                <a:cs typeface="Monaco" charset="0"/>
              </a:rPr>
              <a:t>0.50                                                                                           !</a:t>
            </a:r>
            <a:r>
              <a:rPr lang="mr-IN" sz="800" dirty="0" err="1">
                <a:latin typeface="Monaco" charset="0"/>
                <a:ea typeface="Monaco" charset="0"/>
                <a:cs typeface="Monaco" charset="0"/>
              </a:rPr>
              <a:t>minimum</a:t>
            </a:r>
            <a:r>
              <a:rPr lang="mr-IN" sz="800" dirty="0">
                <a:latin typeface="Monaco" charset="0"/>
                <a:ea typeface="Monaco" charset="0"/>
                <a:cs typeface="Monaco" charset="0"/>
              </a:rPr>
              <a:t> </a:t>
            </a:r>
            <a:r>
              <a:rPr lang="mr-IN" sz="800" dirty="0" err="1">
                <a:latin typeface="Monaco" charset="0"/>
                <a:ea typeface="Monaco" charset="0"/>
                <a:cs typeface="Monaco" charset="0"/>
              </a:rPr>
              <a:t>correlation</a:t>
            </a:r>
            <a:r>
              <a:rPr lang="mr-IN" sz="800" dirty="0">
                <a:latin typeface="Monaco" charset="0"/>
                <a:ea typeface="Monaco" charset="0"/>
                <a:cs typeface="Monaco" charset="0"/>
              </a:rPr>
              <a:t> </a:t>
            </a:r>
            <a:r>
              <a:rPr lang="mr-IN" sz="800" dirty="0" err="1">
                <a:latin typeface="Monaco" charset="0"/>
                <a:ea typeface="Monaco" charset="0"/>
                <a:cs typeface="Monaco" charset="0"/>
              </a:rPr>
              <a:t>for</a:t>
            </a:r>
            <a:r>
              <a:rPr lang="mr-IN" sz="800" dirty="0">
                <a:latin typeface="Monaco" charset="0"/>
                <a:ea typeface="Monaco" charset="0"/>
                <a:cs typeface="Monaco" charset="0"/>
              </a:rPr>
              <a:t> </a:t>
            </a:r>
            <a:r>
              <a:rPr lang="mr-IN" sz="800" dirty="0" err="1">
                <a:latin typeface="Monaco" charset="0"/>
                <a:ea typeface="Monaco" charset="0"/>
                <a:cs typeface="Monaco" charset="0"/>
              </a:rPr>
              <a:t>consecutive</a:t>
            </a:r>
            <a:r>
              <a:rPr lang="mr-IN" sz="800" dirty="0">
                <a:latin typeface="Monaco" charset="0"/>
                <a:ea typeface="Monaco" charset="0"/>
                <a:cs typeface="Monaco" charset="0"/>
              </a:rPr>
              <a:t> </a:t>
            </a:r>
            <a:r>
              <a:rPr lang="mr-IN" sz="800" dirty="0" err="1">
                <a:latin typeface="Monaco" charset="0"/>
                <a:ea typeface="Monaco" charset="0"/>
                <a:cs typeface="Monaco" charset="0"/>
              </a:rPr>
              <a:t>nests</a:t>
            </a:r>
            <a:endParaRPr lang="mr-IN" sz="800" dirty="0">
              <a:latin typeface="Monaco" charset="0"/>
              <a:ea typeface="Monaco" charset="0"/>
              <a:cs typeface="Monaco" charset="0"/>
            </a:endParaRPr>
          </a:p>
          <a:p>
            <a:r>
              <a:rPr lang="mr-IN" sz="800" dirty="0">
                <a:latin typeface="Monaco" charset="0"/>
                <a:ea typeface="Monaco" charset="0"/>
                <a:cs typeface="Monaco" charset="0"/>
              </a:rPr>
              <a:t>0                                                                                              !</a:t>
            </a:r>
            <a:r>
              <a:rPr lang="mr-IN" sz="800" dirty="0" err="1">
                <a:latin typeface="Monaco" charset="0"/>
                <a:ea typeface="Monaco" charset="0"/>
                <a:cs typeface="Monaco" charset="0"/>
              </a:rPr>
              <a:t>spline</a:t>
            </a:r>
            <a:r>
              <a:rPr lang="mr-IN" sz="800" dirty="0">
                <a:latin typeface="Monaco" charset="0"/>
                <a:ea typeface="Monaco" charset="0"/>
                <a:cs typeface="Monaco" charset="0"/>
              </a:rPr>
              <a:t> </a:t>
            </a:r>
            <a:r>
              <a:rPr lang="mr-IN" sz="800" dirty="0" err="1">
                <a:latin typeface="Monaco" charset="0"/>
                <a:ea typeface="Monaco" charset="0"/>
                <a:cs typeface="Monaco" charset="0"/>
              </a:rPr>
              <a:t>stabilize</a:t>
            </a:r>
            <a:r>
              <a:rPr lang="mr-IN" sz="800" dirty="0">
                <a:latin typeface="Monaco" charset="0"/>
                <a:ea typeface="Monaco" charset="0"/>
                <a:cs typeface="Monaco" charset="0"/>
              </a:rPr>
              <a:t> </a:t>
            </a:r>
            <a:r>
              <a:rPr lang="mr-IN" sz="800" dirty="0" err="1">
                <a:latin typeface="Monaco" charset="0"/>
                <a:ea typeface="Monaco" charset="0"/>
                <a:cs typeface="Monaco" charset="0"/>
              </a:rPr>
              <a:t>reconstruction</a:t>
            </a:r>
            <a:r>
              <a:rPr lang="mr-IN" sz="800" dirty="0">
                <a:latin typeface="Monaco" charset="0"/>
                <a:ea typeface="Monaco" charset="0"/>
                <a:cs typeface="Monaco" charset="0"/>
              </a:rPr>
              <a:t> </a:t>
            </a:r>
            <a:r>
              <a:rPr lang="mr-IN" sz="800" dirty="0" err="1">
                <a:latin typeface="Monaco" charset="0"/>
                <a:ea typeface="Monaco" charset="0"/>
                <a:cs typeface="Monaco" charset="0"/>
              </a:rPr>
              <a:t>variance</a:t>
            </a:r>
            <a:r>
              <a:rPr lang="mr-IN" sz="800" dirty="0">
                <a:latin typeface="Monaco" charset="0"/>
                <a:ea typeface="Monaco" charset="0"/>
                <a:cs typeface="Monaco" charset="0"/>
              </a:rPr>
              <a:t>?</a:t>
            </a:r>
          </a:p>
          <a:p>
            <a:r>
              <a:rPr lang="mr-IN" sz="800" dirty="0">
                <a:latin typeface="Monaco" charset="0"/>
                <a:ea typeface="Monaco" charset="0"/>
                <a:cs typeface="Monaco" charset="0"/>
              </a:rPr>
              <a:t>DVAR   DIST  MINS  MINFY  MINC  ARMOD  NLAG  SCREEN  NTAIL  SCALE  SAVE    WGT   HPLP   NBOOT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list</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0.000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0.100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0.250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0.500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0.670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1.000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1.500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500   20   1850     3     1      2      0      2      2      1   2.000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0.000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0.100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0.250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0.500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0.670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1.000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1.500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a:p>
            <a:r>
              <a:rPr lang="mr-IN" sz="800" dirty="0">
                <a:latin typeface="Monaco" charset="0"/>
                <a:ea typeface="Monaco" charset="0"/>
                <a:cs typeface="Monaco" charset="0"/>
              </a:rPr>
              <a:t>RUDA   1000   20   1850     3     1      2      0      2      2      1   2.000      0       0  !</a:t>
            </a:r>
            <a:r>
              <a:rPr lang="mr-IN" sz="800" dirty="0" err="1">
                <a:latin typeface="Monaco" charset="0"/>
                <a:ea typeface="Monaco" charset="0"/>
                <a:cs typeface="Monaco" charset="0"/>
              </a:rPr>
              <a:t>runtime</a:t>
            </a:r>
            <a:r>
              <a:rPr lang="mr-IN" sz="800" dirty="0">
                <a:latin typeface="Monaco" charset="0"/>
                <a:ea typeface="Monaco" charset="0"/>
                <a:cs typeface="Monaco" charset="0"/>
              </a:rPr>
              <a:t> </a:t>
            </a:r>
            <a:r>
              <a:rPr lang="mr-IN" sz="800" dirty="0" err="1">
                <a:latin typeface="Monaco" charset="0"/>
                <a:ea typeface="Monaco" charset="0"/>
                <a:cs typeface="Monaco" charset="0"/>
              </a:rPr>
              <a:t>parameters</a:t>
            </a:r>
            <a:r>
              <a:rPr lang="mr-IN" sz="800" dirty="0">
                <a:latin typeface="Monaco" charset="0"/>
                <a:ea typeface="Monaco" charset="0"/>
                <a:cs typeface="Monaco" charset="0"/>
              </a:rPr>
              <a:t> </a:t>
            </a:r>
            <a:r>
              <a:rPr lang="mr-IN" sz="800" dirty="0" err="1">
                <a:latin typeface="Monaco" charset="0"/>
                <a:ea typeface="Monaco" charset="0"/>
                <a:cs typeface="Monaco" charset="0"/>
              </a:rPr>
              <a:t>used</a:t>
            </a:r>
            <a:endParaRPr lang="mr-IN" sz="800" dirty="0">
              <a:latin typeface="Monaco" charset="0"/>
              <a:ea typeface="Monaco" charset="0"/>
              <a:cs typeface="Monaco" charset="0"/>
            </a:endParaRPr>
          </a:p>
        </p:txBody>
      </p:sp>
      <p:sp>
        <p:nvSpPr>
          <p:cNvPr id="4" name="TextBox 3"/>
          <p:cNvSpPr txBox="1"/>
          <p:nvPr/>
        </p:nvSpPr>
        <p:spPr>
          <a:xfrm>
            <a:off x="695149" y="472579"/>
            <a:ext cx="7706341" cy="400110"/>
          </a:xfrm>
          <a:prstGeom prst="rect">
            <a:avLst/>
          </a:prstGeom>
          <a:noFill/>
        </p:spPr>
        <p:txBody>
          <a:bodyPr wrap="none" rtlCol="0">
            <a:spAutoFit/>
          </a:bodyPr>
          <a:lstStyle/>
          <a:p>
            <a:pPr algn="ctr"/>
            <a:r>
              <a:rPr lang="en-US" sz="2000" b="1" dirty="0" smtClean="0">
                <a:latin typeface="Helvetica" charset="0"/>
                <a:ea typeface="Helvetica" charset="0"/>
                <a:cs typeface="Helvetica" charset="0"/>
              </a:rPr>
              <a:t>See what I mean for the Russian Drought Atlas Parameter File</a:t>
            </a:r>
            <a:endParaRPr lang="en-US" sz="2000" b="1" dirty="0">
              <a:latin typeface="Helvetica" charset="0"/>
              <a:ea typeface="Helvetica" charset="0"/>
              <a:cs typeface="Helvetica" charset="0"/>
            </a:endParaRPr>
          </a:p>
        </p:txBody>
      </p:sp>
      <p:sp>
        <p:nvSpPr>
          <p:cNvPr id="2" name="TextBox 1"/>
          <p:cNvSpPr txBox="1"/>
          <p:nvPr/>
        </p:nvSpPr>
        <p:spPr>
          <a:xfrm>
            <a:off x="1175662" y="5682343"/>
            <a:ext cx="6764993" cy="400110"/>
          </a:xfrm>
          <a:prstGeom prst="rect">
            <a:avLst/>
          </a:prstGeom>
          <a:noFill/>
        </p:spPr>
        <p:txBody>
          <a:bodyPr wrap="none" rtlCol="0">
            <a:spAutoFit/>
          </a:bodyPr>
          <a:lstStyle/>
          <a:p>
            <a:r>
              <a:rPr lang="en-US" sz="2000" dirty="0" smtClean="0">
                <a:latin typeface="Helvetica" charset="0"/>
                <a:ea typeface="Helvetica" charset="0"/>
                <a:cs typeface="Helvetica" charset="0"/>
              </a:rPr>
              <a:t>This is a 16-member ensemble run using two search radii.</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1996820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8877" y="286414"/>
            <a:ext cx="6904775" cy="1384995"/>
          </a:xfrm>
          <a:prstGeom prst="rect">
            <a:avLst/>
          </a:prstGeom>
          <a:noFill/>
        </p:spPr>
        <p:txBody>
          <a:bodyPr wrap="none" rtlCol="0">
            <a:spAutoFit/>
          </a:bodyPr>
          <a:lstStyle/>
          <a:p>
            <a:pPr algn="ctr"/>
            <a:r>
              <a:rPr lang="en-US" sz="2800" b="1" i="1" dirty="0" smtClean="0"/>
              <a:t>Let’s fire up and demo the PPR program now,</a:t>
            </a:r>
          </a:p>
          <a:p>
            <a:pPr algn="ctr"/>
            <a:r>
              <a:rPr lang="en-US" sz="2800" b="1" i="1" dirty="0" smtClean="0"/>
              <a:t>but a few comments first.</a:t>
            </a:r>
          </a:p>
          <a:p>
            <a:pPr algn="ctr"/>
            <a:endParaRPr lang="en-US" sz="2800" b="1" i="1" dirty="0"/>
          </a:p>
        </p:txBody>
      </p:sp>
      <p:sp>
        <p:nvSpPr>
          <p:cNvPr id="6" name="TextBox 5"/>
          <p:cNvSpPr txBox="1"/>
          <p:nvPr/>
        </p:nvSpPr>
        <p:spPr>
          <a:xfrm>
            <a:off x="257954" y="1292900"/>
            <a:ext cx="8251045" cy="6478697"/>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It is really impossible to teach you how to run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with all its options in such a short time, but it is still instructive to show you how it runs and what output files are produced.</a:t>
            </a:r>
          </a:p>
          <a:p>
            <a:pPr marL="342900" indent="-342900" algn="just">
              <a:spcAft>
                <a:spcPts val="600"/>
              </a:spcAft>
              <a:buFont typeface="Arial" charset="0"/>
              <a:buChar char="•"/>
            </a:pP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has in it some noteworthy </a:t>
            </a:r>
            <a:r>
              <a:rPr lang="en-US" sz="2000" b="1" i="1" dirty="0" smtClean="0">
                <a:latin typeface="Helvetica" charset="0"/>
                <a:ea typeface="Helvetica" charset="0"/>
                <a:cs typeface="Helvetica" charset="0"/>
              </a:rPr>
              <a:t>TEST</a:t>
            </a:r>
            <a:r>
              <a:rPr lang="en-US" sz="2000" dirty="0" smtClean="0">
                <a:latin typeface="Helvetica" charset="0"/>
                <a:ea typeface="Helvetica" charset="0"/>
                <a:cs typeface="Helvetica" charset="0"/>
              </a:rPr>
              <a:t> and </a:t>
            </a:r>
            <a:r>
              <a:rPr lang="en-US" sz="2000" b="1" i="1" dirty="0" smtClean="0">
                <a:latin typeface="Helvetica" charset="0"/>
                <a:ea typeface="Helvetica" charset="0"/>
                <a:cs typeface="Helvetica" charset="0"/>
              </a:rPr>
              <a:t>HELP</a:t>
            </a:r>
            <a:r>
              <a:rPr lang="en-US" sz="2000" dirty="0" smtClean="0">
                <a:latin typeface="Helvetica" charset="0"/>
                <a:ea typeface="Helvetica" charset="0"/>
                <a:cs typeface="Helvetica" charset="0"/>
              </a:rPr>
              <a:t> files that will be instructive to show off too.</a:t>
            </a:r>
          </a:p>
          <a:p>
            <a:pPr marL="342900" indent="-342900" algn="just">
              <a:spcAft>
                <a:spcPts val="600"/>
              </a:spcAft>
              <a:buFont typeface="Arial" charset="0"/>
              <a:buChar char="•"/>
            </a:pPr>
            <a:r>
              <a:rPr lang="en-US" sz="2000" dirty="0" smtClean="0">
                <a:latin typeface="Helvetica" charset="0"/>
                <a:ea typeface="Helvetica" charset="0"/>
                <a:cs typeface="Helvetica" charset="0"/>
              </a:rPr>
              <a:t>Regarding availability of the compiled program, I do everything on Macs and that is the preferred platform. However, Paul can produce a Windows version of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Please go through me for this request.</a:t>
            </a:r>
          </a:p>
          <a:p>
            <a:pPr marL="342900" indent="-342900" algn="just">
              <a:spcAft>
                <a:spcPts val="600"/>
              </a:spcAft>
              <a:buFont typeface="Arial" charset="0"/>
              <a:buChar char="•"/>
            </a:pPr>
            <a:r>
              <a:rPr lang="en-US" sz="2000" dirty="0" smtClean="0">
                <a:latin typeface="Helvetica" charset="0"/>
                <a:ea typeface="Helvetica" charset="0"/>
                <a:cs typeface="Helvetica" charset="0"/>
              </a:rPr>
              <a:t>The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a:t>
            </a:r>
            <a:r>
              <a:rPr lang="en-US" sz="2000" i="1" dirty="0" smtClean="0">
                <a:latin typeface="Helvetica" charset="0"/>
                <a:ea typeface="Helvetica" charset="0"/>
                <a:cs typeface="Helvetica" charset="0"/>
              </a:rPr>
              <a:t>Fortran 77</a:t>
            </a:r>
            <a:r>
              <a:rPr lang="en-US" sz="2000" dirty="0" smtClean="0">
                <a:latin typeface="Helvetica" charset="0"/>
                <a:ea typeface="Helvetica" charset="0"/>
                <a:cs typeface="Helvetica" charset="0"/>
              </a:rPr>
              <a:t> source code is a </a:t>
            </a:r>
            <a:r>
              <a:rPr lang="en-US" sz="2000" i="1" u="sng" dirty="0" smtClean="0">
                <a:latin typeface="Helvetica" charset="0"/>
                <a:ea typeface="Helvetica" charset="0"/>
                <a:cs typeface="Helvetica" charset="0"/>
              </a:rPr>
              <a:t>monster</a:t>
            </a:r>
            <a:r>
              <a:rPr lang="en-US" sz="2000" dirty="0" smtClean="0">
                <a:latin typeface="Helvetica" charset="0"/>
                <a:ea typeface="Helvetica" charset="0"/>
                <a:cs typeface="Helvetica" charset="0"/>
              </a:rPr>
              <a:t> that needs to be completely rewritten to optimize memory allocation and storage. I plan to do this over the next year. Park Williams is working on a </a:t>
            </a:r>
            <a:r>
              <a:rPr lang="en-US" sz="2000" dirty="0" err="1" smtClean="0">
                <a:latin typeface="Helvetica" charset="0"/>
                <a:ea typeface="Helvetica" charset="0"/>
                <a:cs typeface="Helvetica" charset="0"/>
              </a:rPr>
              <a:t>Matlab</a:t>
            </a:r>
            <a:r>
              <a:rPr lang="en-US" sz="2000" dirty="0" smtClean="0">
                <a:latin typeface="Helvetica" charset="0"/>
                <a:ea typeface="Helvetica" charset="0"/>
                <a:cs typeface="Helvetica" charset="0"/>
              </a:rPr>
              <a:t> version with me too.</a:t>
            </a:r>
          </a:p>
          <a:p>
            <a:pPr marL="342900" indent="-342900" algn="just">
              <a:spcAft>
                <a:spcPts val="600"/>
              </a:spcAft>
              <a:buFont typeface="Arial" charset="0"/>
              <a:buChar char="•"/>
            </a:pPr>
            <a:r>
              <a:rPr lang="en-US" sz="2000" dirty="0" smtClean="0">
                <a:latin typeface="Helvetica" charset="0"/>
                <a:ea typeface="Helvetica" charset="0"/>
                <a:cs typeface="Helvetica" charset="0"/>
              </a:rPr>
              <a:t>There are actually two versions of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available now. The first can do 1,000s of grid points for spatial reconstruction, but cannot do </a:t>
            </a:r>
            <a:r>
              <a:rPr lang="en-US" sz="2000" dirty="0" err="1" smtClean="0">
                <a:latin typeface="Helvetica" charset="0"/>
                <a:ea typeface="Helvetica" charset="0"/>
                <a:cs typeface="Helvetica" charset="0"/>
              </a:rPr>
              <a:t>MEBootstrap</a:t>
            </a:r>
            <a:r>
              <a:rPr lang="en-US" sz="2000" dirty="0" smtClean="0">
                <a:latin typeface="Helvetica" charset="0"/>
                <a:ea typeface="Helvetica" charset="0"/>
                <a:cs typeface="Helvetica" charset="0"/>
              </a:rPr>
              <a:t> resampling. The second can do a few dozen grid points with full </a:t>
            </a:r>
            <a:r>
              <a:rPr lang="en-US" sz="2000" dirty="0" err="1" smtClean="0">
                <a:latin typeface="Helvetica" charset="0"/>
                <a:ea typeface="Helvetica" charset="0"/>
                <a:cs typeface="Helvetica" charset="0"/>
              </a:rPr>
              <a:t>MEBootstrap</a:t>
            </a:r>
            <a:r>
              <a:rPr lang="en-US" sz="2000" dirty="0" smtClean="0">
                <a:latin typeface="Helvetica" charset="0"/>
                <a:ea typeface="Helvetica" charset="0"/>
                <a:cs typeface="Helvetica" charset="0"/>
              </a:rPr>
              <a:t> resampling. Chose your poison!</a:t>
            </a:r>
          </a:p>
          <a:p>
            <a:pPr marL="342900" indent="-342900" algn="just">
              <a:spcAft>
                <a:spcPts val="600"/>
              </a:spcAft>
              <a:buFont typeface="Arial" charset="0"/>
              <a:buChar char="•"/>
            </a:pPr>
            <a:endParaRPr lang="en-US" sz="2000" dirty="0" smtClean="0">
              <a:latin typeface="Helvetica" charset="0"/>
              <a:ea typeface="Helvetica" charset="0"/>
              <a:cs typeface="Helvetica" charset="0"/>
            </a:endParaRPr>
          </a:p>
          <a:p>
            <a:pPr marL="342900" indent="-342900" algn="just">
              <a:spcAft>
                <a:spcPts val="600"/>
              </a:spcAft>
              <a:buFont typeface="Arial" charset="0"/>
              <a:buChar char="•"/>
            </a:pPr>
            <a:endParaRPr lang="en-US" sz="2000" dirty="0" smtClean="0">
              <a:latin typeface="Helvetica" charset="0"/>
              <a:ea typeface="Helvetica" charset="0"/>
              <a:cs typeface="Helvetica" charset="0"/>
            </a:endParaRPr>
          </a:p>
          <a:p>
            <a:pPr marL="342900" indent="-342900" algn="just">
              <a:spcAft>
                <a:spcPts val="600"/>
              </a:spcAft>
              <a:buFont typeface="Arial" charset="0"/>
              <a:buChar char="•"/>
            </a:pPr>
            <a:endParaRPr lang="en-US" sz="2000" dirty="0" smtClean="0">
              <a:latin typeface="Helvetica" charset="0"/>
              <a:ea typeface="Helvetica" charset="0"/>
              <a:cs typeface="Helvetica"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515" y="495297"/>
            <a:ext cx="2286000" cy="3487271"/>
          </a:xfrm>
          <a:prstGeom prst="rect">
            <a:avLst/>
          </a:prstGeom>
        </p:spPr>
      </p:pic>
    </p:spTree>
    <p:extLst>
      <p:ext uri="{BB962C8B-B14F-4D97-AF65-F5344CB8AC3E}">
        <p14:creationId xmlns:p14="http://schemas.microsoft.com/office/powerpoint/2010/main" val="18295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0077" y="449704"/>
            <a:ext cx="3222357" cy="523220"/>
          </a:xfrm>
          <a:prstGeom prst="rect">
            <a:avLst/>
          </a:prstGeom>
          <a:noFill/>
        </p:spPr>
        <p:txBody>
          <a:bodyPr wrap="none" rtlCol="0">
            <a:spAutoFit/>
          </a:bodyPr>
          <a:lstStyle/>
          <a:p>
            <a:pPr algn="ctr"/>
            <a:r>
              <a:rPr lang="en-US" sz="2800" b="1" i="1" dirty="0" smtClean="0"/>
              <a:t>Some New PPR Stuff</a:t>
            </a:r>
            <a:endParaRPr lang="en-US" sz="2800" b="1" i="1" dirty="0"/>
          </a:p>
        </p:txBody>
      </p:sp>
      <p:sp>
        <p:nvSpPr>
          <p:cNvPr id="6" name="TextBox 5"/>
          <p:cNvSpPr txBox="1"/>
          <p:nvPr/>
        </p:nvSpPr>
        <p:spPr>
          <a:xfrm>
            <a:off x="257954" y="1064308"/>
            <a:ext cx="8251045" cy="5863144"/>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Recall that a relatively new option has been added to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that allows one to not use certain nested reconstructions that fall below a correlation threshold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between the first (shortest, but best replicated) reconstruction nest and any of the subsequent (longer, but less well replicated) reconstruction nests. As such, this can be viewed as a way to promote reconstruction stability.</a:t>
            </a:r>
          </a:p>
          <a:p>
            <a:pPr marL="342900" indent="-342900" algn="just">
              <a:spcAft>
                <a:spcPts val="600"/>
              </a:spcAft>
              <a:buFont typeface="Arial" charset="0"/>
              <a:buChar char="•"/>
            </a:pPr>
            <a:r>
              <a:rPr lang="en-US" sz="2000" dirty="0" smtClean="0">
                <a:latin typeface="Helvetica" charset="0"/>
                <a:ea typeface="Helvetica" charset="0"/>
                <a:cs typeface="Helvetica" charset="0"/>
              </a:rPr>
              <a:t>An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from 0 (accept every nest) to some more stringent level like 0.50 or even higher can be selected, but there is a cost associated with using high levels of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That cost is less </a:t>
            </a:r>
            <a:r>
              <a:rPr lang="en-US" sz="2000" dirty="0">
                <a:latin typeface="Helvetica" charset="0"/>
                <a:ea typeface="Helvetica" charset="0"/>
                <a:cs typeface="Helvetica" charset="0"/>
              </a:rPr>
              <a:t>spatial completeness </a:t>
            </a:r>
            <a:r>
              <a:rPr lang="en-US" sz="2000" dirty="0" smtClean="0">
                <a:latin typeface="Helvetica" charset="0"/>
                <a:ea typeface="Helvetica" charset="0"/>
                <a:cs typeface="Helvetica" charset="0"/>
              </a:rPr>
              <a:t>and shorter </a:t>
            </a:r>
            <a:r>
              <a:rPr lang="en-US" sz="2000" dirty="0">
                <a:latin typeface="Helvetica" charset="0"/>
                <a:ea typeface="Helvetica" charset="0"/>
                <a:cs typeface="Helvetica" charset="0"/>
              </a:rPr>
              <a:t>reconstruction </a:t>
            </a:r>
            <a:r>
              <a:rPr lang="en-US" sz="2000" dirty="0" smtClean="0">
                <a:latin typeface="Helvetica" charset="0"/>
                <a:ea typeface="Helvetica" charset="0"/>
                <a:cs typeface="Helvetica" charset="0"/>
              </a:rPr>
              <a:t>lengths overall. On the other hand, a higher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protects against producing a reconstruction field with potentially spurious patterns of variability back in time. The choice of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is clearly up to how one wishes to evaluate risk.</a:t>
            </a:r>
          </a:p>
          <a:p>
            <a:pPr marL="342900" indent="-342900" algn="just">
              <a:spcAft>
                <a:spcPts val="600"/>
              </a:spcAft>
              <a:buFont typeface="Arial" charset="0"/>
              <a:buChar char="•"/>
            </a:pPr>
            <a:r>
              <a:rPr lang="en-US" sz="2000" dirty="0" smtClean="0">
                <a:latin typeface="Helvetica" charset="0"/>
                <a:ea typeface="Helvetica" charset="0"/>
                <a:cs typeface="Helvetica" charset="0"/>
              </a:rPr>
              <a:t>Examples of reconstructing the RUDA with four levels of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applied will be shown next. Each chosen level (0.2, 0.3, 0.4, 0.5) exceeds the 99% C.L. threshold, given the length (typically &gt;150 years) of the first reconstruction nest even after correction for autocorrelation.</a:t>
            </a:r>
          </a:p>
          <a:p>
            <a:pPr marL="342900" indent="-342900" algn="just">
              <a:spcAft>
                <a:spcPts val="600"/>
              </a:spcAft>
              <a:buFont typeface="Arial" charset="0"/>
              <a:buChar char="•"/>
            </a:pPr>
            <a:endParaRPr lang="en-US" sz="2000" dirty="0" smtClean="0">
              <a:latin typeface="Helvetica" charset="0"/>
              <a:ea typeface="Helvetica" charset="0"/>
              <a:cs typeface="Helvetica" charset="0"/>
            </a:endParaRPr>
          </a:p>
        </p:txBody>
      </p:sp>
    </p:spTree>
    <p:extLst>
      <p:ext uri="{BB962C8B-B14F-4D97-AF65-F5344CB8AC3E}">
        <p14:creationId xmlns:p14="http://schemas.microsoft.com/office/powerpoint/2010/main" val="20812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1198712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001" y="1591954"/>
            <a:ext cx="2286000" cy="295835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1" y="4102012"/>
            <a:ext cx="2286000" cy="29583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075" y="1591954"/>
            <a:ext cx="2286000" cy="295835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075" y="4102012"/>
            <a:ext cx="2286000" cy="295835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49" y="1591954"/>
            <a:ext cx="2286000" cy="295835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49" y="4102012"/>
            <a:ext cx="2286000" cy="295835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5927" y="1591954"/>
            <a:ext cx="2286000" cy="295835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5927" y="4102012"/>
            <a:ext cx="2286000" cy="2958353"/>
          </a:xfrm>
          <a:prstGeom prst="rect">
            <a:avLst/>
          </a:prstGeom>
        </p:spPr>
      </p:pic>
      <p:sp>
        <p:nvSpPr>
          <p:cNvPr id="29" name="TextBox 28"/>
          <p:cNvSpPr txBox="1"/>
          <p:nvPr/>
        </p:nvSpPr>
        <p:spPr>
          <a:xfrm>
            <a:off x="725974" y="477671"/>
            <a:ext cx="7639527" cy="707886"/>
          </a:xfrm>
          <a:prstGeom prst="rect">
            <a:avLst/>
          </a:prstGeom>
          <a:noFill/>
        </p:spPr>
        <p:txBody>
          <a:bodyPr wrap="none" rtlCol="0">
            <a:spAutoFit/>
          </a:bodyPr>
          <a:lstStyle/>
          <a:p>
            <a:pPr algn="ctr"/>
            <a:r>
              <a:rPr lang="en-US" sz="2000" dirty="0" smtClean="0">
                <a:latin typeface="Helvetica" charset="0"/>
                <a:ea typeface="Helvetica" charset="0"/>
                <a:cs typeface="Helvetica" charset="0"/>
              </a:rPr>
              <a:t>Effect of Nest Correlation Cutoff Choice On Spatial Completeness</a:t>
            </a:r>
          </a:p>
          <a:p>
            <a:pPr algn="ctr"/>
            <a:r>
              <a:rPr lang="en-US" sz="2000" dirty="0" smtClean="0">
                <a:latin typeface="Helvetica" charset="0"/>
                <a:ea typeface="Helvetica" charset="0"/>
                <a:cs typeface="Helvetica" charset="0"/>
              </a:rPr>
              <a:t>For Two </a:t>
            </a:r>
            <a:r>
              <a:rPr lang="en-US" sz="2000" i="1" dirty="0" smtClean="0">
                <a:solidFill>
                  <a:srgbClr val="FF0000"/>
                </a:solidFill>
                <a:latin typeface="Helvetica" charset="0"/>
                <a:ea typeface="Helvetica" charset="0"/>
                <a:cs typeface="Helvetica" charset="0"/>
              </a:rPr>
              <a:t>Volcanically-Themed</a:t>
            </a:r>
            <a:r>
              <a:rPr lang="en-US" sz="2000" dirty="0" smtClean="0">
                <a:latin typeface="Helvetica" charset="0"/>
                <a:ea typeface="Helvetica" charset="0"/>
                <a:cs typeface="Helvetica" charset="0"/>
              </a:rPr>
              <a:t> Years In The RUDA</a:t>
            </a:r>
          </a:p>
        </p:txBody>
      </p:sp>
      <p:sp>
        <p:nvSpPr>
          <p:cNvPr id="25" name="Rectangle 24"/>
          <p:cNvSpPr/>
          <p:nvPr/>
        </p:nvSpPr>
        <p:spPr>
          <a:xfrm>
            <a:off x="655093" y="163005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5079" y="1605619"/>
            <a:ext cx="1603324" cy="307777"/>
          </a:xfrm>
          <a:prstGeom prst="rect">
            <a:avLst/>
          </a:prstGeom>
          <a:noFill/>
        </p:spPr>
        <p:txBody>
          <a:bodyPr wrap="none" rtlCol="0">
            <a:spAutoFit/>
          </a:bodyPr>
          <a:lstStyle/>
          <a:p>
            <a:pPr algn="ctr"/>
            <a:r>
              <a:rPr lang="en-US" sz="1400" dirty="0" smtClean="0"/>
              <a:t>R&gt;0.50 Miss: 51.7%</a:t>
            </a:r>
            <a:endParaRPr lang="en-US" sz="1400" dirty="0"/>
          </a:p>
        </p:txBody>
      </p:sp>
      <p:sp>
        <p:nvSpPr>
          <p:cNvPr id="9" name="TextBox 8"/>
          <p:cNvSpPr txBox="1"/>
          <p:nvPr/>
        </p:nvSpPr>
        <p:spPr>
          <a:xfrm>
            <a:off x="2736280" y="1605619"/>
            <a:ext cx="1603324" cy="307777"/>
          </a:xfrm>
          <a:prstGeom prst="rect">
            <a:avLst/>
          </a:prstGeom>
          <a:noFill/>
        </p:spPr>
        <p:txBody>
          <a:bodyPr wrap="none" rtlCol="0">
            <a:spAutoFit/>
          </a:bodyPr>
          <a:lstStyle/>
          <a:p>
            <a:pPr algn="ctr"/>
            <a:r>
              <a:rPr lang="en-US" sz="1400" dirty="0" smtClean="0"/>
              <a:t>R&gt;0.40 Miss: 41.6%</a:t>
            </a:r>
            <a:endParaRPr lang="en-US" sz="1400" dirty="0"/>
          </a:p>
        </p:txBody>
      </p:sp>
      <p:sp>
        <p:nvSpPr>
          <p:cNvPr id="10" name="TextBox 9"/>
          <p:cNvSpPr txBox="1"/>
          <p:nvPr/>
        </p:nvSpPr>
        <p:spPr>
          <a:xfrm>
            <a:off x="4715221" y="1605619"/>
            <a:ext cx="1603324" cy="307777"/>
          </a:xfrm>
          <a:prstGeom prst="rect">
            <a:avLst/>
          </a:prstGeom>
          <a:noFill/>
        </p:spPr>
        <p:txBody>
          <a:bodyPr wrap="none" rtlCol="0">
            <a:spAutoFit/>
          </a:bodyPr>
          <a:lstStyle/>
          <a:p>
            <a:pPr algn="ctr"/>
            <a:r>
              <a:rPr lang="en-US" sz="1400" dirty="0" smtClean="0"/>
              <a:t>R&gt;0.30 Miss: 31.2%</a:t>
            </a:r>
            <a:endParaRPr lang="en-US" sz="1400" dirty="0"/>
          </a:p>
        </p:txBody>
      </p:sp>
      <p:sp>
        <p:nvSpPr>
          <p:cNvPr id="11" name="TextBox 10"/>
          <p:cNvSpPr txBox="1"/>
          <p:nvPr/>
        </p:nvSpPr>
        <p:spPr>
          <a:xfrm>
            <a:off x="6696423" y="1605619"/>
            <a:ext cx="1603324" cy="307777"/>
          </a:xfrm>
          <a:prstGeom prst="rect">
            <a:avLst/>
          </a:prstGeom>
          <a:noFill/>
        </p:spPr>
        <p:txBody>
          <a:bodyPr wrap="none" rtlCol="0">
            <a:spAutoFit/>
          </a:bodyPr>
          <a:lstStyle/>
          <a:p>
            <a:pPr algn="ctr"/>
            <a:r>
              <a:rPr lang="en-US" sz="1400" dirty="0" smtClean="0"/>
              <a:t>R&gt;0.20 Miss: 22.7%</a:t>
            </a:r>
            <a:endParaRPr lang="en-US" sz="1400" dirty="0"/>
          </a:p>
        </p:txBody>
      </p:sp>
      <p:sp>
        <p:nvSpPr>
          <p:cNvPr id="26" name="Rectangle 25"/>
          <p:cNvSpPr/>
          <p:nvPr/>
        </p:nvSpPr>
        <p:spPr>
          <a:xfrm>
            <a:off x="725605" y="391919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2849" y="4117940"/>
            <a:ext cx="532325" cy="307777"/>
          </a:xfrm>
          <a:prstGeom prst="rect">
            <a:avLst/>
          </a:prstGeom>
          <a:noFill/>
        </p:spPr>
        <p:txBody>
          <a:bodyPr wrap="none" rtlCol="0">
            <a:spAutoFit/>
          </a:bodyPr>
          <a:lstStyle/>
          <a:p>
            <a:pPr algn="ctr"/>
            <a:r>
              <a:rPr lang="en-US" sz="1400" dirty="0" smtClean="0"/>
              <a:t>Iter4</a:t>
            </a:r>
            <a:endParaRPr lang="en-US" sz="1400" dirty="0"/>
          </a:p>
        </p:txBody>
      </p:sp>
      <p:sp>
        <p:nvSpPr>
          <p:cNvPr id="16" name="TextBox 15"/>
          <p:cNvSpPr txBox="1"/>
          <p:nvPr/>
        </p:nvSpPr>
        <p:spPr>
          <a:xfrm>
            <a:off x="3274051" y="4117940"/>
            <a:ext cx="532325" cy="307777"/>
          </a:xfrm>
          <a:prstGeom prst="rect">
            <a:avLst/>
          </a:prstGeom>
          <a:noFill/>
        </p:spPr>
        <p:txBody>
          <a:bodyPr wrap="none" rtlCol="0">
            <a:spAutoFit/>
          </a:bodyPr>
          <a:lstStyle/>
          <a:p>
            <a:pPr algn="ctr"/>
            <a:r>
              <a:rPr lang="en-US" sz="1400" dirty="0" smtClean="0"/>
              <a:t>Iter6</a:t>
            </a:r>
            <a:endParaRPr lang="en-US" sz="1400" dirty="0"/>
          </a:p>
        </p:txBody>
      </p:sp>
      <p:sp>
        <p:nvSpPr>
          <p:cNvPr id="17" name="TextBox 16"/>
          <p:cNvSpPr txBox="1"/>
          <p:nvPr/>
        </p:nvSpPr>
        <p:spPr>
          <a:xfrm>
            <a:off x="5252991" y="4117940"/>
            <a:ext cx="532325" cy="307777"/>
          </a:xfrm>
          <a:prstGeom prst="rect">
            <a:avLst/>
          </a:prstGeom>
          <a:noFill/>
        </p:spPr>
        <p:txBody>
          <a:bodyPr wrap="none" rtlCol="0">
            <a:spAutoFit/>
          </a:bodyPr>
          <a:lstStyle/>
          <a:p>
            <a:pPr algn="ctr"/>
            <a:r>
              <a:rPr lang="en-US" sz="1400" dirty="0" smtClean="0"/>
              <a:t>Iter8</a:t>
            </a:r>
            <a:endParaRPr lang="en-US" sz="1400" dirty="0"/>
          </a:p>
        </p:txBody>
      </p:sp>
      <p:sp>
        <p:nvSpPr>
          <p:cNvPr id="18" name="TextBox 17"/>
          <p:cNvSpPr txBox="1"/>
          <p:nvPr/>
        </p:nvSpPr>
        <p:spPr>
          <a:xfrm>
            <a:off x="7188507" y="4117940"/>
            <a:ext cx="623697" cy="307777"/>
          </a:xfrm>
          <a:prstGeom prst="rect">
            <a:avLst/>
          </a:prstGeom>
          <a:noFill/>
        </p:spPr>
        <p:txBody>
          <a:bodyPr wrap="none" rtlCol="0">
            <a:spAutoFit/>
          </a:bodyPr>
          <a:lstStyle/>
          <a:p>
            <a:pPr algn="ctr"/>
            <a:r>
              <a:rPr lang="en-US" sz="1400" dirty="0" smtClean="0"/>
              <a:t>Iter10</a:t>
            </a:r>
            <a:endParaRPr lang="en-US" sz="1400" dirty="0"/>
          </a:p>
        </p:txBody>
      </p:sp>
      <p:sp>
        <p:nvSpPr>
          <p:cNvPr id="27" name="Rectangle 26"/>
          <p:cNvSpPr/>
          <p:nvPr/>
        </p:nvSpPr>
        <p:spPr>
          <a:xfrm>
            <a:off x="655093" y="408750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55079" y="4101169"/>
            <a:ext cx="1603324" cy="307777"/>
          </a:xfrm>
          <a:prstGeom prst="rect">
            <a:avLst/>
          </a:prstGeom>
          <a:noFill/>
        </p:spPr>
        <p:txBody>
          <a:bodyPr wrap="none" rtlCol="0">
            <a:spAutoFit/>
          </a:bodyPr>
          <a:lstStyle/>
          <a:p>
            <a:pPr algn="ctr"/>
            <a:r>
              <a:rPr lang="en-US" sz="1400" dirty="0" smtClean="0"/>
              <a:t>R&gt;0.50 Miss: 44.8%</a:t>
            </a:r>
            <a:endParaRPr lang="en-US" sz="1400" dirty="0"/>
          </a:p>
        </p:txBody>
      </p:sp>
      <p:sp>
        <p:nvSpPr>
          <p:cNvPr id="31" name="TextBox 30"/>
          <p:cNvSpPr txBox="1"/>
          <p:nvPr/>
        </p:nvSpPr>
        <p:spPr>
          <a:xfrm>
            <a:off x="2736281" y="4101169"/>
            <a:ext cx="1603324" cy="307777"/>
          </a:xfrm>
          <a:prstGeom prst="rect">
            <a:avLst/>
          </a:prstGeom>
          <a:noFill/>
        </p:spPr>
        <p:txBody>
          <a:bodyPr wrap="none" rtlCol="0">
            <a:spAutoFit/>
          </a:bodyPr>
          <a:lstStyle/>
          <a:p>
            <a:pPr algn="ctr"/>
            <a:r>
              <a:rPr lang="en-US" sz="1400" dirty="0" smtClean="0"/>
              <a:t>R&gt;0.40 Miss: 35.0%</a:t>
            </a:r>
            <a:endParaRPr lang="en-US" sz="1400" dirty="0"/>
          </a:p>
        </p:txBody>
      </p:sp>
      <p:sp>
        <p:nvSpPr>
          <p:cNvPr id="32" name="TextBox 31"/>
          <p:cNvSpPr txBox="1"/>
          <p:nvPr/>
        </p:nvSpPr>
        <p:spPr>
          <a:xfrm>
            <a:off x="4735259" y="4101169"/>
            <a:ext cx="1563248" cy="307777"/>
          </a:xfrm>
          <a:prstGeom prst="rect">
            <a:avLst/>
          </a:prstGeom>
          <a:noFill/>
        </p:spPr>
        <p:txBody>
          <a:bodyPr wrap="none" rtlCol="0">
            <a:spAutoFit/>
          </a:bodyPr>
          <a:lstStyle/>
          <a:p>
            <a:pPr algn="ctr"/>
            <a:r>
              <a:rPr lang="en-US" sz="1400" dirty="0" smtClean="0"/>
              <a:t>R&gt;0.30 Miss:25.5%</a:t>
            </a:r>
            <a:endParaRPr lang="en-US" sz="1400" dirty="0"/>
          </a:p>
        </p:txBody>
      </p:sp>
      <p:sp>
        <p:nvSpPr>
          <p:cNvPr id="33" name="TextBox 32"/>
          <p:cNvSpPr txBox="1"/>
          <p:nvPr/>
        </p:nvSpPr>
        <p:spPr>
          <a:xfrm>
            <a:off x="6696423" y="4101169"/>
            <a:ext cx="1603324" cy="307777"/>
          </a:xfrm>
          <a:prstGeom prst="rect">
            <a:avLst/>
          </a:prstGeom>
          <a:noFill/>
        </p:spPr>
        <p:txBody>
          <a:bodyPr wrap="none" rtlCol="0">
            <a:spAutoFit/>
          </a:bodyPr>
          <a:lstStyle/>
          <a:p>
            <a:pPr algn="ctr"/>
            <a:r>
              <a:rPr lang="en-US" sz="1400" dirty="0" smtClean="0"/>
              <a:t>R&gt;0.20 Miss: 20.4%</a:t>
            </a:r>
            <a:endParaRPr lang="en-US" sz="1400" dirty="0"/>
          </a:p>
        </p:txBody>
      </p:sp>
      <p:sp>
        <p:nvSpPr>
          <p:cNvPr id="7" name="Rectangle 6"/>
          <p:cNvSpPr/>
          <p:nvPr/>
        </p:nvSpPr>
        <p:spPr>
          <a:xfrm>
            <a:off x="3903336" y="1288534"/>
            <a:ext cx="1223027" cy="369332"/>
          </a:xfrm>
          <a:prstGeom prst="rect">
            <a:avLst/>
          </a:prstGeom>
        </p:spPr>
        <p:txBody>
          <a:bodyPr wrap="none">
            <a:spAutoFit/>
          </a:bodyPr>
          <a:lstStyle/>
          <a:p>
            <a:pPr algn="ctr">
              <a:spcBef>
                <a:spcPts val="1200"/>
              </a:spcBef>
            </a:pPr>
            <a:r>
              <a:rPr lang="en-US" dirty="0"/>
              <a:t>Year:  1257</a:t>
            </a:r>
          </a:p>
        </p:txBody>
      </p:sp>
      <p:sp>
        <p:nvSpPr>
          <p:cNvPr id="34" name="Rectangle 33"/>
          <p:cNvSpPr/>
          <p:nvPr/>
        </p:nvSpPr>
        <p:spPr>
          <a:xfrm>
            <a:off x="3903336" y="3765034"/>
            <a:ext cx="1223027" cy="369332"/>
          </a:xfrm>
          <a:prstGeom prst="rect">
            <a:avLst/>
          </a:prstGeom>
        </p:spPr>
        <p:txBody>
          <a:bodyPr wrap="none">
            <a:spAutoFit/>
          </a:bodyPr>
          <a:lstStyle/>
          <a:p>
            <a:pPr algn="ctr">
              <a:spcBef>
                <a:spcPts val="1200"/>
              </a:spcBef>
            </a:pPr>
            <a:r>
              <a:rPr lang="en-US" dirty="0"/>
              <a:t>Year:  </a:t>
            </a:r>
            <a:r>
              <a:rPr lang="en-US" dirty="0" smtClean="0"/>
              <a:t>1453</a:t>
            </a:r>
            <a:endParaRPr lang="en-US" dirty="0"/>
          </a:p>
        </p:txBody>
      </p:sp>
    </p:spTree>
    <p:extLst>
      <p:ext uri="{BB962C8B-B14F-4D97-AF65-F5344CB8AC3E}">
        <p14:creationId xmlns:p14="http://schemas.microsoft.com/office/powerpoint/2010/main" val="799518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001" y="1591954"/>
            <a:ext cx="2286000" cy="295835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1" y="4102012"/>
            <a:ext cx="2286000" cy="295835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075" y="1591954"/>
            <a:ext cx="2286000" cy="295835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075" y="4102012"/>
            <a:ext cx="2286000" cy="295835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49" y="1591954"/>
            <a:ext cx="2286000" cy="295835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49" y="4102012"/>
            <a:ext cx="2286000" cy="295835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5927" y="1591954"/>
            <a:ext cx="2286000" cy="295835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5927" y="4102012"/>
            <a:ext cx="2286000" cy="2958353"/>
          </a:xfrm>
          <a:prstGeom prst="rect">
            <a:avLst/>
          </a:prstGeom>
        </p:spPr>
      </p:pic>
      <p:sp>
        <p:nvSpPr>
          <p:cNvPr id="29" name="TextBox 28"/>
          <p:cNvSpPr txBox="1"/>
          <p:nvPr/>
        </p:nvSpPr>
        <p:spPr>
          <a:xfrm>
            <a:off x="725974" y="477671"/>
            <a:ext cx="7639527" cy="707886"/>
          </a:xfrm>
          <a:prstGeom prst="rect">
            <a:avLst/>
          </a:prstGeom>
          <a:noFill/>
        </p:spPr>
        <p:txBody>
          <a:bodyPr wrap="none" rtlCol="0">
            <a:spAutoFit/>
          </a:bodyPr>
          <a:lstStyle/>
          <a:p>
            <a:pPr algn="ctr"/>
            <a:r>
              <a:rPr lang="en-US" sz="2000" dirty="0" smtClean="0">
                <a:latin typeface="Helvetica" charset="0"/>
                <a:ea typeface="Helvetica" charset="0"/>
                <a:cs typeface="Helvetica" charset="0"/>
              </a:rPr>
              <a:t>Effect of Nest Correlation Cutoff Choice On Spatial Completeness</a:t>
            </a:r>
          </a:p>
          <a:p>
            <a:pPr algn="ctr"/>
            <a:r>
              <a:rPr lang="en-US" sz="2000" dirty="0" smtClean="0">
                <a:latin typeface="Helvetica" charset="0"/>
                <a:ea typeface="Helvetica" charset="0"/>
                <a:cs typeface="Helvetica" charset="0"/>
              </a:rPr>
              <a:t>For Two </a:t>
            </a:r>
            <a:r>
              <a:rPr lang="en-US" sz="2000" i="1" dirty="0" smtClean="0">
                <a:solidFill>
                  <a:srgbClr val="FF0000"/>
                </a:solidFill>
                <a:latin typeface="Helvetica" charset="0"/>
                <a:ea typeface="Helvetica" charset="0"/>
                <a:cs typeface="Helvetica" charset="0"/>
              </a:rPr>
              <a:t>Volcanically-Themed</a:t>
            </a:r>
            <a:r>
              <a:rPr lang="en-US" sz="2000" dirty="0" smtClean="0">
                <a:latin typeface="Helvetica" charset="0"/>
                <a:ea typeface="Helvetica" charset="0"/>
                <a:cs typeface="Helvetica" charset="0"/>
              </a:rPr>
              <a:t> Years In The RUDA</a:t>
            </a:r>
          </a:p>
        </p:txBody>
      </p:sp>
      <p:sp>
        <p:nvSpPr>
          <p:cNvPr id="25" name="Rectangle 24"/>
          <p:cNvSpPr/>
          <p:nvPr/>
        </p:nvSpPr>
        <p:spPr>
          <a:xfrm>
            <a:off x="655093" y="163005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5079" y="1605619"/>
            <a:ext cx="1603324" cy="307777"/>
          </a:xfrm>
          <a:prstGeom prst="rect">
            <a:avLst/>
          </a:prstGeom>
          <a:noFill/>
        </p:spPr>
        <p:txBody>
          <a:bodyPr wrap="none" rtlCol="0">
            <a:spAutoFit/>
          </a:bodyPr>
          <a:lstStyle/>
          <a:p>
            <a:pPr algn="ctr"/>
            <a:r>
              <a:rPr lang="en-US" sz="1400" dirty="0" smtClean="0"/>
              <a:t>R&gt;0.50 Miss: 51.7%</a:t>
            </a:r>
            <a:endParaRPr lang="en-US" sz="1400" dirty="0"/>
          </a:p>
        </p:txBody>
      </p:sp>
      <p:sp>
        <p:nvSpPr>
          <p:cNvPr id="9" name="TextBox 8"/>
          <p:cNvSpPr txBox="1"/>
          <p:nvPr/>
        </p:nvSpPr>
        <p:spPr>
          <a:xfrm>
            <a:off x="2736280" y="1605619"/>
            <a:ext cx="1603324" cy="307777"/>
          </a:xfrm>
          <a:prstGeom prst="rect">
            <a:avLst/>
          </a:prstGeom>
          <a:noFill/>
        </p:spPr>
        <p:txBody>
          <a:bodyPr wrap="none" rtlCol="0">
            <a:spAutoFit/>
          </a:bodyPr>
          <a:lstStyle/>
          <a:p>
            <a:pPr algn="ctr"/>
            <a:r>
              <a:rPr lang="en-US" sz="1400" dirty="0" smtClean="0"/>
              <a:t>R&gt;0.40 Miss: 41.6%</a:t>
            </a:r>
            <a:endParaRPr lang="en-US" sz="1400" dirty="0"/>
          </a:p>
        </p:txBody>
      </p:sp>
      <p:sp>
        <p:nvSpPr>
          <p:cNvPr id="10" name="TextBox 9"/>
          <p:cNvSpPr txBox="1"/>
          <p:nvPr/>
        </p:nvSpPr>
        <p:spPr>
          <a:xfrm>
            <a:off x="4715221" y="1605619"/>
            <a:ext cx="1603324" cy="307777"/>
          </a:xfrm>
          <a:prstGeom prst="rect">
            <a:avLst/>
          </a:prstGeom>
          <a:noFill/>
        </p:spPr>
        <p:txBody>
          <a:bodyPr wrap="none" rtlCol="0">
            <a:spAutoFit/>
          </a:bodyPr>
          <a:lstStyle/>
          <a:p>
            <a:pPr algn="ctr"/>
            <a:r>
              <a:rPr lang="en-US" sz="1400" dirty="0" smtClean="0"/>
              <a:t>R&gt;0.30 Miss: 31.2%</a:t>
            </a:r>
            <a:endParaRPr lang="en-US" sz="1400" dirty="0"/>
          </a:p>
        </p:txBody>
      </p:sp>
      <p:sp>
        <p:nvSpPr>
          <p:cNvPr id="11" name="TextBox 10"/>
          <p:cNvSpPr txBox="1"/>
          <p:nvPr/>
        </p:nvSpPr>
        <p:spPr>
          <a:xfrm>
            <a:off x="6696423" y="1605619"/>
            <a:ext cx="1603324" cy="307777"/>
          </a:xfrm>
          <a:prstGeom prst="rect">
            <a:avLst/>
          </a:prstGeom>
          <a:noFill/>
        </p:spPr>
        <p:txBody>
          <a:bodyPr wrap="none" rtlCol="0">
            <a:spAutoFit/>
          </a:bodyPr>
          <a:lstStyle/>
          <a:p>
            <a:pPr algn="ctr"/>
            <a:r>
              <a:rPr lang="en-US" sz="1400" dirty="0" smtClean="0"/>
              <a:t>R&gt;0.20 Miss: 22.7%</a:t>
            </a:r>
            <a:endParaRPr lang="en-US" sz="1400" dirty="0"/>
          </a:p>
        </p:txBody>
      </p:sp>
      <p:sp>
        <p:nvSpPr>
          <p:cNvPr id="26" name="Rectangle 25"/>
          <p:cNvSpPr/>
          <p:nvPr/>
        </p:nvSpPr>
        <p:spPr>
          <a:xfrm>
            <a:off x="725605" y="391919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2849" y="4117940"/>
            <a:ext cx="532325" cy="307777"/>
          </a:xfrm>
          <a:prstGeom prst="rect">
            <a:avLst/>
          </a:prstGeom>
          <a:noFill/>
        </p:spPr>
        <p:txBody>
          <a:bodyPr wrap="none" rtlCol="0">
            <a:spAutoFit/>
          </a:bodyPr>
          <a:lstStyle/>
          <a:p>
            <a:pPr algn="ctr"/>
            <a:r>
              <a:rPr lang="en-US" sz="1400" dirty="0" smtClean="0"/>
              <a:t>Iter4</a:t>
            </a:r>
            <a:endParaRPr lang="en-US" sz="1400" dirty="0"/>
          </a:p>
        </p:txBody>
      </p:sp>
      <p:sp>
        <p:nvSpPr>
          <p:cNvPr id="16" name="TextBox 15"/>
          <p:cNvSpPr txBox="1"/>
          <p:nvPr/>
        </p:nvSpPr>
        <p:spPr>
          <a:xfrm>
            <a:off x="3274051" y="4117940"/>
            <a:ext cx="532325" cy="307777"/>
          </a:xfrm>
          <a:prstGeom prst="rect">
            <a:avLst/>
          </a:prstGeom>
          <a:noFill/>
        </p:spPr>
        <p:txBody>
          <a:bodyPr wrap="none" rtlCol="0">
            <a:spAutoFit/>
          </a:bodyPr>
          <a:lstStyle/>
          <a:p>
            <a:pPr algn="ctr"/>
            <a:r>
              <a:rPr lang="en-US" sz="1400" dirty="0" smtClean="0"/>
              <a:t>Iter6</a:t>
            </a:r>
            <a:endParaRPr lang="en-US" sz="1400" dirty="0"/>
          </a:p>
        </p:txBody>
      </p:sp>
      <p:sp>
        <p:nvSpPr>
          <p:cNvPr id="17" name="TextBox 16"/>
          <p:cNvSpPr txBox="1"/>
          <p:nvPr/>
        </p:nvSpPr>
        <p:spPr>
          <a:xfrm>
            <a:off x="5252991" y="4117940"/>
            <a:ext cx="532325" cy="307777"/>
          </a:xfrm>
          <a:prstGeom prst="rect">
            <a:avLst/>
          </a:prstGeom>
          <a:noFill/>
        </p:spPr>
        <p:txBody>
          <a:bodyPr wrap="none" rtlCol="0">
            <a:spAutoFit/>
          </a:bodyPr>
          <a:lstStyle/>
          <a:p>
            <a:pPr algn="ctr"/>
            <a:r>
              <a:rPr lang="en-US" sz="1400" dirty="0" smtClean="0"/>
              <a:t>Iter8</a:t>
            </a:r>
            <a:endParaRPr lang="en-US" sz="1400" dirty="0"/>
          </a:p>
        </p:txBody>
      </p:sp>
      <p:sp>
        <p:nvSpPr>
          <p:cNvPr id="18" name="TextBox 17"/>
          <p:cNvSpPr txBox="1"/>
          <p:nvPr/>
        </p:nvSpPr>
        <p:spPr>
          <a:xfrm>
            <a:off x="7188507" y="4117940"/>
            <a:ext cx="623697" cy="307777"/>
          </a:xfrm>
          <a:prstGeom prst="rect">
            <a:avLst/>
          </a:prstGeom>
          <a:noFill/>
        </p:spPr>
        <p:txBody>
          <a:bodyPr wrap="none" rtlCol="0">
            <a:spAutoFit/>
          </a:bodyPr>
          <a:lstStyle/>
          <a:p>
            <a:pPr algn="ctr"/>
            <a:r>
              <a:rPr lang="en-US" sz="1400" dirty="0" smtClean="0"/>
              <a:t>Iter10</a:t>
            </a:r>
            <a:endParaRPr lang="en-US" sz="1400" dirty="0"/>
          </a:p>
        </p:txBody>
      </p:sp>
      <p:sp>
        <p:nvSpPr>
          <p:cNvPr id="27" name="Rectangle 26"/>
          <p:cNvSpPr/>
          <p:nvPr/>
        </p:nvSpPr>
        <p:spPr>
          <a:xfrm>
            <a:off x="655093" y="408750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55079" y="4101169"/>
            <a:ext cx="1603324" cy="307777"/>
          </a:xfrm>
          <a:prstGeom prst="rect">
            <a:avLst/>
          </a:prstGeom>
          <a:noFill/>
        </p:spPr>
        <p:txBody>
          <a:bodyPr wrap="none" rtlCol="0">
            <a:spAutoFit/>
          </a:bodyPr>
          <a:lstStyle/>
          <a:p>
            <a:pPr algn="ctr"/>
            <a:r>
              <a:rPr lang="en-US" sz="1400" dirty="0" smtClean="0"/>
              <a:t>R&gt;0.50 Miss: 44.8%</a:t>
            </a:r>
            <a:endParaRPr lang="en-US" sz="1400" dirty="0"/>
          </a:p>
        </p:txBody>
      </p:sp>
      <p:sp>
        <p:nvSpPr>
          <p:cNvPr id="31" name="TextBox 30"/>
          <p:cNvSpPr txBox="1"/>
          <p:nvPr/>
        </p:nvSpPr>
        <p:spPr>
          <a:xfrm>
            <a:off x="2736281" y="4101169"/>
            <a:ext cx="1603324" cy="307777"/>
          </a:xfrm>
          <a:prstGeom prst="rect">
            <a:avLst/>
          </a:prstGeom>
          <a:noFill/>
        </p:spPr>
        <p:txBody>
          <a:bodyPr wrap="none" rtlCol="0">
            <a:spAutoFit/>
          </a:bodyPr>
          <a:lstStyle/>
          <a:p>
            <a:pPr algn="ctr"/>
            <a:r>
              <a:rPr lang="en-US" sz="1400" dirty="0" smtClean="0"/>
              <a:t>R&gt;0.40 Miss: 35.0%</a:t>
            </a:r>
            <a:endParaRPr lang="en-US" sz="1400" dirty="0"/>
          </a:p>
        </p:txBody>
      </p:sp>
      <p:sp>
        <p:nvSpPr>
          <p:cNvPr id="32" name="TextBox 31"/>
          <p:cNvSpPr txBox="1"/>
          <p:nvPr/>
        </p:nvSpPr>
        <p:spPr>
          <a:xfrm>
            <a:off x="4735259" y="4101169"/>
            <a:ext cx="1563248" cy="307777"/>
          </a:xfrm>
          <a:prstGeom prst="rect">
            <a:avLst/>
          </a:prstGeom>
          <a:noFill/>
        </p:spPr>
        <p:txBody>
          <a:bodyPr wrap="none" rtlCol="0">
            <a:spAutoFit/>
          </a:bodyPr>
          <a:lstStyle/>
          <a:p>
            <a:pPr algn="ctr"/>
            <a:r>
              <a:rPr lang="en-US" sz="1400" dirty="0" smtClean="0"/>
              <a:t>R&gt;0.30 Miss:25.5%</a:t>
            </a:r>
            <a:endParaRPr lang="en-US" sz="1400" dirty="0"/>
          </a:p>
        </p:txBody>
      </p:sp>
      <p:sp>
        <p:nvSpPr>
          <p:cNvPr id="33" name="TextBox 32"/>
          <p:cNvSpPr txBox="1"/>
          <p:nvPr/>
        </p:nvSpPr>
        <p:spPr>
          <a:xfrm>
            <a:off x="6696423" y="4101169"/>
            <a:ext cx="1603324" cy="307777"/>
          </a:xfrm>
          <a:prstGeom prst="rect">
            <a:avLst/>
          </a:prstGeom>
          <a:noFill/>
        </p:spPr>
        <p:txBody>
          <a:bodyPr wrap="none" rtlCol="0">
            <a:spAutoFit/>
          </a:bodyPr>
          <a:lstStyle/>
          <a:p>
            <a:pPr algn="ctr"/>
            <a:r>
              <a:rPr lang="en-US" sz="1400" dirty="0" smtClean="0"/>
              <a:t>R&gt;0.20 Miss: 20.4%</a:t>
            </a:r>
            <a:endParaRPr lang="en-US" sz="1400" dirty="0"/>
          </a:p>
        </p:txBody>
      </p:sp>
      <p:sp>
        <p:nvSpPr>
          <p:cNvPr id="7" name="Rectangle 6"/>
          <p:cNvSpPr/>
          <p:nvPr/>
        </p:nvSpPr>
        <p:spPr>
          <a:xfrm>
            <a:off x="3903336" y="1288534"/>
            <a:ext cx="1223027" cy="369332"/>
          </a:xfrm>
          <a:prstGeom prst="rect">
            <a:avLst/>
          </a:prstGeom>
        </p:spPr>
        <p:txBody>
          <a:bodyPr wrap="none">
            <a:spAutoFit/>
          </a:bodyPr>
          <a:lstStyle/>
          <a:p>
            <a:pPr algn="ctr">
              <a:spcBef>
                <a:spcPts val="1200"/>
              </a:spcBef>
            </a:pPr>
            <a:r>
              <a:rPr lang="en-US" dirty="0"/>
              <a:t>Year:  1257</a:t>
            </a:r>
          </a:p>
        </p:txBody>
      </p:sp>
      <p:sp>
        <p:nvSpPr>
          <p:cNvPr id="34" name="Rectangle 33"/>
          <p:cNvSpPr/>
          <p:nvPr/>
        </p:nvSpPr>
        <p:spPr>
          <a:xfrm>
            <a:off x="3903336" y="3815834"/>
            <a:ext cx="1223027" cy="369332"/>
          </a:xfrm>
          <a:prstGeom prst="rect">
            <a:avLst/>
          </a:prstGeom>
        </p:spPr>
        <p:txBody>
          <a:bodyPr wrap="none">
            <a:spAutoFit/>
          </a:bodyPr>
          <a:lstStyle/>
          <a:p>
            <a:pPr algn="ctr">
              <a:spcBef>
                <a:spcPts val="1200"/>
              </a:spcBef>
            </a:pPr>
            <a:r>
              <a:rPr lang="en-US" dirty="0"/>
              <a:t>Year:  </a:t>
            </a:r>
            <a:r>
              <a:rPr lang="en-US" dirty="0" smtClean="0"/>
              <a:t>1453</a:t>
            </a:r>
            <a:endParaRPr lang="en-US" dirty="0"/>
          </a:p>
        </p:txBody>
      </p:sp>
      <p:sp>
        <p:nvSpPr>
          <p:cNvPr id="19" name="Oval 18"/>
          <p:cNvSpPr/>
          <p:nvPr/>
        </p:nvSpPr>
        <p:spPr>
          <a:xfrm>
            <a:off x="952499" y="2345193"/>
            <a:ext cx="860070" cy="537707"/>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888941" y="2345193"/>
            <a:ext cx="860070" cy="537707"/>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0882" y="3723498"/>
            <a:ext cx="4319318" cy="2031325"/>
          </a:xfrm>
          <a:prstGeom prst="rect">
            <a:avLst/>
          </a:prstGeom>
          <a:solidFill>
            <a:schemeClr val="bg1"/>
          </a:solidFill>
          <a:ln>
            <a:solidFill>
              <a:schemeClr val="tx1"/>
            </a:solidFill>
          </a:ln>
        </p:spPr>
        <p:txBody>
          <a:bodyPr wrap="square" rtlCol="0">
            <a:spAutoFit/>
          </a:bodyPr>
          <a:lstStyle/>
          <a:p>
            <a:pPr algn="just"/>
            <a:r>
              <a:rPr lang="en-US" dirty="0" smtClean="0">
                <a:latin typeface="Helvetica" charset="0"/>
                <a:ea typeface="Helvetica" charset="0"/>
                <a:cs typeface="Helvetica" charset="0"/>
              </a:rPr>
              <a:t>This region appears to be reconstructed quite naturally using less stringent cutoffs. </a:t>
            </a:r>
            <a:r>
              <a:rPr lang="en-US" i="1" dirty="0" smtClean="0">
                <a:latin typeface="Helvetica" charset="0"/>
                <a:ea typeface="Helvetica" charset="0"/>
                <a:cs typeface="Helvetica" charset="0"/>
              </a:rPr>
              <a:t>R</a:t>
            </a:r>
            <a:r>
              <a:rPr lang="en-US" dirty="0" smtClean="0">
                <a:latin typeface="Helvetica" charset="0"/>
                <a:ea typeface="Helvetica" charset="0"/>
                <a:cs typeface="Helvetica" charset="0"/>
              </a:rPr>
              <a:t>&gt;0.20 looks quite reasonable, but some interior gaps remain (</a:t>
            </a:r>
            <a:r>
              <a:rPr lang="en-US" b="1" dirty="0" smtClean="0">
                <a:solidFill>
                  <a:srgbClr val="FF0000"/>
                </a:solidFill>
                <a:latin typeface="Helvetica" charset="0"/>
                <a:ea typeface="Helvetica" charset="0"/>
                <a:cs typeface="Helvetica" charset="0"/>
              </a:rPr>
              <a:t>red</a:t>
            </a:r>
            <a:r>
              <a:rPr lang="en-US" dirty="0" smtClean="0">
                <a:latin typeface="Helvetica" charset="0"/>
                <a:ea typeface="Helvetica" charset="0"/>
                <a:cs typeface="Helvetica" charset="0"/>
              </a:rPr>
              <a:t>). How might we fill them without reducing </a:t>
            </a:r>
            <a:r>
              <a:rPr lang="en-US" i="1" dirty="0" smtClean="0">
                <a:latin typeface="Helvetica" charset="0"/>
                <a:ea typeface="Helvetica" charset="0"/>
                <a:cs typeface="Helvetica" charset="0"/>
              </a:rPr>
              <a:t>R</a:t>
            </a:r>
            <a:r>
              <a:rPr lang="en-US" dirty="0" smtClean="0">
                <a:latin typeface="Helvetica" charset="0"/>
                <a:ea typeface="Helvetica" charset="0"/>
                <a:cs typeface="Helvetica" charset="0"/>
              </a:rPr>
              <a:t> further? How might we expand the spatial coverage of this year even more?</a:t>
            </a:r>
          </a:p>
        </p:txBody>
      </p:sp>
      <p:cxnSp>
        <p:nvCxnSpPr>
          <p:cNvPr id="22" name="Straight Arrow Connector 21"/>
          <p:cNvCxnSpPr/>
          <p:nvPr/>
        </p:nvCxnSpPr>
        <p:spPr>
          <a:xfrm flipH="1" flipV="1">
            <a:off x="1657350" y="2806700"/>
            <a:ext cx="710725" cy="916798"/>
          </a:xfrm>
          <a:prstGeom prst="straightConnector1">
            <a:avLst/>
          </a:prstGeom>
          <a:ln w="25400">
            <a:solidFill>
              <a:schemeClr val="accent5">
                <a:lumMod val="50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680200" y="2806700"/>
            <a:ext cx="387351" cy="916798"/>
          </a:xfrm>
          <a:prstGeom prst="straightConnector1">
            <a:avLst/>
          </a:prstGeom>
          <a:ln w="25400">
            <a:solidFill>
              <a:schemeClr val="accent5">
                <a:lumMod val="50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961676" y="2618598"/>
            <a:ext cx="4734747" cy="10302"/>
          </a:xfrm>
          <a:prstGeom prst="straightConnector1">
            <a:avLst/>
          </a:prstGeom>
          <a:ln w="25400">
            <a:solidFill>
              <a:schemeClr val="accent5">
                <a:lumMod val="50000"/>
              </a:schemeClr>
            </a:solidFill>
            <a:prstDash val="dash"/>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53027" y="2580498"/>
            <a:ext cx="227273" cy="19569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45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0001" y="449704"/>
            <a:ext cx="7242495" cy="523220"/>
          </a:xfrm>
          <a:prstGeom prst="rect">
            <a:avLst/>
          </a:prstGeom>
          <a:noFill/>
        </p:spPr>
        <p:txBody>
          <a:bodyPr wrap="none" rtlCol="0">
            <a:spAutoFit/>
          </a:bodyPr>
          <a:lstStyle/>
          <a:p>
            <a:pPr algn="ctr"/>
            <a:r>
              <a:rPr lang="en-US" sz="2800" b="1" i="1" dirty="0" smtClean="0"/>
              <a:t>Queen’s Case Imputation and Smoothing (QCIS)</a:t>
            </a:r>
            <a:endParaRPr lang="en-US" sz="2800" b="1" i="1" dirty="0"/>
          </a:p>
        </p:txBody>
      </p:sp>
      <p:sp>
        <p:nvSpPr>
          <p:cNvPr id="6" name="TextBox 5"/>
          <p:cNvSpPr txBox="1"/>
          <p:nvPr/>
        </p:nvSpPr>
        <p:spPr>
          <a:xfrm>
            <a:off x="524655" y="1064308"/>
            <a:ext cx="7644984" cy="4785926"/>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The problem:  After running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you notice that there are spatial gaps in certain time periods (empty grid cells surrounded by reconstructed values) because some grid cell reconstructions are shorter than adjacent ones. You also notice that there are occasional “</a:t>
            </a:r>
            <a:r>
              <a:rPr lang="en-US" sz="2000" dirty="0" err="1" smtClean="0">
                <a:latin typeface="Helvetica" charset="0"/>
                <a:ea typeface="Helvetica" charset="0"/>
                <a:cs typeface="Helvetica" charset="0"/>
              </a:rPr>
              <a:t>erratics</a:t>
            </a:r>
            <a:r>
              <a:rPr lang="en-US" sz="2000" dirty="0" smtClean="0">
                <a:latin typeface="Helvetica" charset="0"/>
                <a:ea typeface="Helvetica" charset="0"/>
                <a:cs typeface="Helvetica" charset="0"/>
              </a:rPr>
              <a:t>” (e.g., reconstructed values inconsistent with surrounding values) in the reconstructed fields caused by random effects in the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procedure. This implies the need to both </a:t>
            </a:r>
            <a:r>
              <a:rPr lang="en-US" sz="2000" b="1" i="1" dirty="0" smtClean="0">
                <a:latin typeface="Helvetica" charset="0"/>
                <a:ea typeface="Helvetica" charset="0"/>
                <a:cs typeface="Helvetica" charset="0"/>
              </a:rPr>
              <a:t>impute</a:t>
            </a:r>
            <a:r>
              <a:rPr lang="en-US" sz="2000" dirty="0" smtClean="0">
                <a:latin typeface="Helvetica" charset="0"/>
                <a:ea typeface="Helvetica" charset="0"/>
                <a:cs typeface="Helvetica" charset="0"/>
              </a:rPr>
              <a:t> and </a:t>
            </a:r>
            <a:r>
              <a:rPr lang="en-US" sz="2000" b="1" i="1" dirty="0" smtClean="0">
                <a:latin typeface="Helvetica" charset="0"/>
                <a:ea typeface="Helvetica" charset="0"/>
                <a:cs typeface="Helvetica" charset="0"/>
              </a:rPr>
              <a:t>smooth</a:t>
            </a:r>
            <a:r>
              <a:rPr lang="en-US" sz="2000" dirty="0" smtClean="0">
                <a:latin typeface="Helvetica" charset="0"/>
                <a:ea typeface="Helvetica" charset="0"/>
                <a:cs typeface="Helvetica" charset="0"/>
              </a:rPr>
              <a:t> the field.</a:t>
            </a:r>
          </a:p>
          <a:p>
            <a:pPr marL="342900" indent="-342900" algn="just">
              <a:spcAft>
                <a:spcPts val="600"/>
              </a:spcAft>
              <a:buFont typeface="Arial" charset="0"/>
              <a:buChar char="•"/>
            </a:pPr>
            <a:r>
              <a:rPr lang="en-US" sz="2000" dirty="0" smtClean="0">
                <a:latin typeface="Helvetica" charset="0"/>
                <a:ea typeface="Helvetica" charset="0"/>
                <a:cs typeface="Helvetica" charset="0"/>
              </a:rPr>
              <a:t>There are numerous ways to do this, but most (e.g., reduced-space methods, </a:t>
            </a:r>
            <a:r>
              <a:rPr lang="en-US" sz="2000" dirty="0" err="1" smtClean="0">
                <a:latin typeface="Helvetica" charset="0"/>
                <a:ea typeface="Helvetica" charset="0"/>
                <a:cs typeface="Helvetica" charset="0"/>
              </a:rPr>
              <a:t>RegEM</a:t>
            </a:r>
            <a:r>
              <a:rPr lang="en-US" sz="2000" dirty="0" smtClean="0">
                <a:latin typeface="Helvetica" charset="0"/>
                <a:ea typeface="Helvetica" charset="0"/>
                <a:cs typeface="Helvetica" charset="0"/>
              </a:rPr>
              <a:t>) do not provide easy local control over what information is used to fill in the missing values to extend the shorter reconstructions back in time. Nor is it obvious what kind of spatial smoothing is best for preserving local spatial details. It is for this reason that I developed a method that I call </a:t>
            </a:r>
            <a:r>
              <a:rPr lang="en-US" sz="2000" b="1" i="1" dirty="0">
                <a:latin typeface="Helvetica" charset="0"/>
                <a:ea typeface="Helvetica" charset="0"/>
                <a:cs typeface="Helvetica" charset="0"/>
              </a:rPr>
              <a:t>Queen’s Case </a:t>
            </a:r>
            <a:r>
              <a:rPr lang="en-US" sz="2000" b="1" i="1" dirty="0" smtClean="0">
                <a:latin typeface="Helvetica" charset="0"/>
                <a:ea typeface="Helvetica" charset="0"/>
                <a:cs typeface="Helvetica" charset="0"/>
              </a:rPr>
              <a:t>Imputation </a:t>
            </a:r>
            <a:r>
              <a:rPr lang="en-US" sz="2000" b="1" i="1" dirty="0">
                <a:latin typeface="Helvetica" charset="0"/>
                <a:ea typeface="Helvetica" charset="0"/>
                <a:cs typeface="Helvetica" charset="0"/>
              </a:rPr>
              <a:t>and Smoothing</a:t>
            </a:r>
            <a:r>
              <a:rPr lang="en-US" sz="2000" i="1" dirty="0">
                <a:latin typeface="Helvetica" charset="0"/>
                <a:ea typeface="Helvetica" charset="0"/>
                <a:cs typeface="Helvetica" charset="0"/>
              </a:rPr>
              <a:t> (</a:t>
            </a:r>
            <a:r>
              <a:rPr lang="en-US" sz="2000" b="1" i="1" dirty="0">
                <a:latin typeface="Helvetica" charset="0"/>
                <a:ea typeface="Helvetica" charset="0"/>
                <a:cs typeface="Helvetica" charset="0"/>
              </a:rPr>
              <a:t>QCIS</a:t>
            </a:r>
            <a:r>
              <a:rPr lang="en-US" sz="2000" i="1" dirty="0" smtClean="0">
                <a:latin typeface="Helvetica" charset="0"/>
                <a:ea typeface="Helvetica" charset="0"/>
                <a:cs typeface="Helvetica" charset="0"/>
              </a:rPr>
              <a:t>).</a:t>
            </a:r>
            <a:r>
              <a:rPr lang="en-US" sz="2000" dirty="0" smtClean="0">
                <a:latin typeface="Helvetica" charset="0"/>
                <a:ea typeface="Helvetica" charset="0"/>
                <a:cs typeface="Helvetica" charset="0"/>
              </a:rPr>
              <a:t> </a:t>
            </a:r>
          </a:p>
        </p:txBody>
      </p:sp>
    </p:spTree>
    <p:extLst>
      <p:ext uri="{BB962C8B-B14F-4D97-AF65-F5344CB8AC3E}">
        <p14:creationId xmlns:p14="http://schemas.microsoft.com/office/powerpoint/2010/main" val="21060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0001" y="449704"/>
            <a:ext cx="7242495" cy="523220"/>
          </a:xfrm>
          <a:prstGeom prst="rect">
            <a:avLst/>
          </a:prstGeom>
          <a:noFill/>
        </p:spPr>
        <p:txBody>
          <a:bodyPr wrap="none" rtlCol="0">
            <a:spAutoFit/>
          </a:bodyPr>
          <a:lstStyle/>
          <a:p>
            <a:pPr algn="ctr"/>
            <a:r>
              <a:rPr lang="en-US" sz="2800" b="1" i="1" dirty="0" smtClean="0"/>
              <a:t>Queen’s Case Imputation and Smoothing (QCIS)</a:t>
            </a:r>
            <a:endParaRPr lang="en-US" sz="2800" b="1" i="1" dirty="0"/>
          </a:p>
        </p:txBody>
      </p:sp>
      <p:sp>
        <p:nvSpPr>
          <p:cNvPr id="6" name="TextBox 5"/>
          <p:cNvSpPr txBox="1"/>
          <p:nvPr/>
        </p:nvSpPr>
        <p:spPr>
          <a:xfrm>
            <a:off x="524655" y="1064308"/>
            <a:ext cx="7644984" cy="5478423"/>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The problem:  After running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you notice that there are spatial gaps in certain time periods (empty grid cells surrounded by reconstructed values) because some grid cell reconstructions are shorter than adjacent ones. You also notice that there are occasional “</a:t>
            </a:r>
            <a:r>
              <a:rPr lang="en-US" sz="2000" dirty="0" err="1" smtClean="0">
                <a:latin typeface="Helvetica" charset="0"/>
                <a:ea typeface="Helvetica" charset="0"/>
                <a:cs typeface="Helvetica" charset="0"/>
              </a:rPr>
              <a:t>erratics</a:t>
            </a:r>
            <a:r>
              <a:rPr lang="en-US" sz="2000" dirty="0" smtClean="0">
                <a:latin typeface="Helvetica" charset="0"/>
                <a:ea typeface="Helvetica" charset="0"/>
                <a:cs typeface="Helvetica" charset="0"/>
              </a:rPr>
              <a:t>” (e.g., reconstructed values inconsistent with surrounding values) in the reconstructed fields caused by random effects in the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procedure. This implies the need to both </a:t>
            </a:r>
            <a:r>
              <a:rPr lang="en-US" sz="2000" b="1" i="1" dirty="0" smtClean="0">
                <a:latin typeface="Helvetica" charset="0"/>
                <a:ea typeface="Helvetica" charset="0"/>
                <a:cs typeface="Helvetica" charset="0"/>
              </a:rPr>
              <a:t>impute</a:t>
            </a:r>
            <a:r>
              <a:rPr lang="en-US" sz="2000" dirty="0" smtClean="0">
                <a:latin typeface="Helvetica" charset="0"/>
                <a:ea typeface="Helvetica" charset="0"/>
                <a:cs typeface="Helvetica" charset="0"/>
              </a:rPr>
              <a:t> and </a:t>
            </a:r>
            <a:r>
              <a:rPr lang="en-US" sz="2000" b="1" i="1" dirty="0" smtClean="0">
                <a:latin typeface="Helvetica" charset="0"/>
                <a:ea typeface="Helvetica" charset="0"/>
                <a:cs typeface="Helvetica" charset="0"/>
              </a:rPr>
              <a:t>smooth</a:t>
            </a:r>
            <a:r>
              <a:rPr lang="en-US" sz="2000" dirty="0" smtClean="0">
                <a:latin typeface="Helvetica" charset="0"/>
                <a:ea typeface="Helvetica" charset="0"/>
                <a:cs typeface="Helvetica" charset="0"/>
              </a:rPr>
              <a:t> the field.</a:t>
            </a:r>
          </a:p>
          <a:p>
            <a:pPr marL="342900" indent="-342900" algn="just">
              <a:spcAft>
                <a:spcPts val="600"/>
              </a:spcAft>
              <a:buFont typeface="Arial" charset="0"/>
              <a:buChar char="•"/>
            </a:pPr>
            <a:r>
              <a:rPr lang="en-US" sz="2000" dirty="0" smtClean="0">
                <a:latin typeface="Helvetica" charset="0"/>
                <a:ea typeface="Helvetica" charset="0"/>
                <a:cs typeface="Helvetica" charset="0"/>
              </a:rPr>
              <a:t>There are numerous ways to do this, but most (e.g., reduced-space methods, </a:t>
            </a:r>
            <a:r>
              <a:rPr lang="en-US" sz="2000" dirty="0" err="1" smtClean="0">
                <a:latin typeface="Helvetica" charset="0"/>
                <a:ea typeface="Helvetica" charset="0"/>
                <a:cs typeface="Helvetica" charset="0"/>
              </a:rPr>
              <a:t>RegEM</a:t>
            </a:r>
            <a:r>
              <a:rPr lang="en-US" sz="2000" dirty="0" smtClean="0">
                <a:latin typeface="Helvetica" charset="0"/>
                <a:ea typeface="Helvetica" charset="0"/>
                <a:cs typeface="Helvetica" charset="0"/>
              </a:rPr>
              <a:t>) do not provide easy local control over what information is used to fill in the missing values to extend the shorter reconstructions back in time. Nor is it obvious what kind of spatial smoothing is best for preserving local spatial details. It is for this reason that I developed a method that I call </a:t>
            </a:r>
            <a:r>
              <a:rPr lang="en-US" sz="2000" b="1" i="1" dirty="0">
                <a:latin typeface="Helvetica" charset="0"/>
                <a:ea typeface="Helvetica" charset="0"/>
                <a:cs typeface="Helvetica" charset="0"/>
              </a:rPr>
              <a:t>Queen’s Case </a:t>
            </a:r>
            <a:r>
              <a:rPr lang="en-US" sz="2000" b="1" i="1" dirty="0" smtClean="0">
                <a:latin typeface="Helvetica" charset="0"/>
                <a:ea typeface="Helvetica" charset="0"/>
                <a:cs typeface="Helvetica" charset="0"/>
              </a:rPr>
              <a:t>Imputation </a:t>
            </a:r>
            <a:r>
              <a:rPr lang="en-US" sz="2000" b="1" i="1" dirty="0">
                <a:latin typeface="Helvetica" charset="0"/>
                <a:ea typeface="Helvetica" charset="0"/>
                <a:cs typeface="Helvetica" charset="0"/>
              </a:rPr>
              <a:t>and Smoothing</a:t>
            </a:r>
            <a:r>
              <a:rPr lang="en-US" sz="2000" i="1" dirty="0">
                <a:latin typeface="Helvetica" charset="0"/>
                <a:ea typeface="Helvetica" charset="0"/>
                <a:cs typeface="Helvetica" charset="0"/>
              </a:rPr>
              <a:t> (</a:t>
            </a:r>
            <a:r>
              <a:rPr lang="en-US" sz="2000" b="1" i="1" dirty="0">
                <a:latin typeface="Helvetica" charset="0"/>
                <a:ea typeface="Helvetica" charset="0"/>
                <a:cs typeface="Helvetica" charset="0"/>
              </a:rPr>
              <a:t>QCIS</a:t>
            </a:r>
            <a:r>
              <a:rPr lang="en-US" sz="2000" i="1" dirty="0" smtClean="0">
                <a:latin typeface="Helvetica" charset="0"/>
                <a:ea typeface="Helvetica" charset="0"/>
                <a:cs typeface="Helvetica" charset="0"/>
              </a:rPr>
              <a:t>).</a:t>
            </a:r>
            <a:r>
              <a:rPr lang="en-US" sz="2000" dirty="0" smtClean="0">
                <a:latin typeface="Helvetica" charset="0"/>
                <a:ea typeface="Helvetica" charset="0"/>
                <a:cs typeface="Helvetica" charset="0"/>
              </a:rPr>
              <a:t> </a:t>
            </a:r>
          </a:p>
          <a:p>
            <a:pPr marL="342900" indent="-342900" algn="just">
              <a:spcAft>
                <a:spcPts val="600"/>
              </a:spcAft>
              <a:buFont typeface="Arial" charset="0"/>
              <a:buChar char="•"/>
            </a:pPr>
            <a:r>
              <a:rPr lang="en-US" sz="2000" dirty="0" smtClean="0">
                <a:latin typeface="Helvetica" charset="0"/>
                <a:ea typeface="Helvetica" charset="0"/>
                <a:cs typeface="Helvetica" charset="0"/>
              </a:rPr>
              <a:t>It is based on the </a:t>
            </a:r>
            <a:r>
              <a:rPr lang="en-US" sz="2000" b="1" i="1" dirty="0" smtClean="0">
                <a:latin typeface="Helvetica" charset="0"/>
                <a:ea typeface="Helvetica" charset="0"/>
                <a:cs typeface="Helvetica" charset="0"/>
              </a:rPr>
              <a:t>Queen’s Case Adjacency </a:t>
            </a:r>
            <a:r>
              <a:rPr lang="en-US" sz="2000" dirty="0" smtClean="0">
                <a:latin typeface="Helvetica" charset="0"/>
                <a:ea typeface="Helvetica" charset="0"/>
                <a:cs typeface="Helvetica" charset="0"/>
              </a:rPr>
              <a:t>model used in spatial statistics.</a:t>
            </a:r>
          </a:p>
        </p:txBody>
      </p:sp>
      <p:sp>
        <p:nvSpPr>
          <p:cNvPr id="2" name="Rectangle 1"/>
          <p:cNvSpPr/>
          <p:nvPr/>
        </p:nvSpPr>
        <p:spPr>
          <a:xfrm>
            <a:off x="524655" y="1064308"/>
            <a:ext cx="7876395" cy="4750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234" y="1333091"/>
            <a:ext cx="4160066" cy="4108461"/>
          </a:xfrm>
          <a:prstGeom prst="rect">
            <a:avLst/>
          </a:prstGeom>
        </p:spPr>
      </p:pic>
    </p:spTree>
    <p:extLst>
      <p:ext uri="{BB962C8B-B14F-4D97-AF65-F5344CB8AC3E}">
        <p14:creationId xmlns:p14="http://schemas.microsoft.com/office/powerpoint/2010/main" val="551666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0001" y="449704"/>
            <a:ext cx="7242495" cy="523220"/>
          </a:xfrm>
          <a:prstGeom prst="rect">
            <a:avLst/>
          </a:prstGeom>
          <a:noFill/>
        </p:spPr>
        <p:txBody>
          <a:bodyPr wrap="none" rtlCol="0">
            <a:spAutoFit/>
          </a:bodyPr>
          <a:lstStyle/>
          <a:p>
            <a:pPr algn="ctr"/>
            <a:r>
              <a:rPr lang="en-US" sz="2800" b="1" i="1" dirty="0" smtClean="0"/>
              <a:t>Queen’s Case </a:t>
            </a:r>
            <a:r>
              <a:rPr lang="en-US" sz="2800" b="1" i="1" dirty="0"/>
              <a:t>Imputation </a:t>
            </a:r>
            <a:r>
              <a:rPr lang="en-US" sz="2800" b="1" i="1" dirty="0" smtClean="0"/>
              <a:t>and Smoothing (QCIS)</a:t>
            </a:r>
            <a:endParaRPr lang="en-US" sz="2800" b="1" i="1" dirty="0"/>
          </a:p>
        </p:txBody>
      </p:sp>
      <p:sp>
        <p:nvSpPr>
          <p:cNvPr id="6" name="TextBox 5"/>
          <p:cNvSpPr txBox="1"/>
          <p:nvPr/>
        </p:nvSpPr>
        <p:spPr>
          <a:xfrm>
            <a:off x="524655" y="1064308"/>
            <a:ext cx="7644984" cy="5170646"/>
          </a:xfrm>
          <a:prstGeom prst="rect">
            <a:avLst/>
          </a:prstGeom>
          <a:noFill/>
        </p:spPr>
        <p:txBody>
          <a:bodyPr wrap="square" rtlCol="0">
            <a:spAutoFit/>
          </a:bodyPr>
          <a:lstStyle/>
          <a:p>
            <a:pPr marL="342900" indent="-342900" algn="just">
              <a:spcAft>
                <a:spcPts val="600"/>
              </a:spcAft>
              <a:buFont typeface="Arial" charset="0"/>
              <a:buChar char="•"/>
            </a:pPr>
            <a:r>
              <a:rPr lang="en-US" sz="2000" b="1" i="1" dirty="0">
                <a:latin typeface="Helvetica" charset="0"/>
                <a:ea typeface="Helvetica" charset="0"/>
                <a:cs typeface="Helvetica" charset="0"/>
              </a:rPr>
              <a:t>QCIS</a:t>
            </a:r>
            <a:r>
              <a:rPr lang="en-US" sz="2000" dirty="0">
                <a:latin typeface="Helvetica" charset="0"/>
                <a:ea typeface="Helvetica" charset="0"/>
                <a:cs typeface="Helvetica" charset="0"/>
              </a:rPr>
              <a:t> is based on the premise that </a:t>
            </a:r>
            <a:r>
              <a:rPr lang="en-US" sz="2000" dirty="0" smtClean="0">
                <a:latin typeface="Helvetica" charset="0"/>
                <a:ea typeface="Helvetica" charset="0"/>
                <a:cs typeface="Helvetica" charset="0"/>
              </a:rPr>
              <a:t>infilled or imputed </a:t>
            </a:r>
            <a:r>
              <a:rPr lang="en-US" sz="2000" dirty="0">
                <a:latin typeface="Helvetica" charset="0"/>
                <a:ea typeface="Helvetica" charset="0"/>
                <a:cs typeface="Helvetica" charset="0"/>
              </a:rPr>
              <a:t>missing values should not rely on potentially unstable teleconnection signals for infilling, as reduced-space and </a:t>
            </a:r>
            <a:r>
              <a:rPr lang="en-US" sz="2000" dirty="0" err="1">
                <a:latin typeface="Helvetica" charset="0"/>
                <a:ea typeface="Helvetica" charset="0"/>
                <a:cs typeface="Helvetica" charset="0"/>
              </a:rPr>
              <a:t>RegEM</a:t>
            </a:r>
            <a:r>
              <a:rPr lang="en-US" sz="2000" dirty="0">
                <a:latin typeface="Helvetica" charset="0"/>
                <a:ea typeface="Helvetica" charset="0"/>
                <a:cs typeface="Helvetica" charset="0"/>
              </a:rPr>
              <a:t> methods can easily do</a:t>
            </a:r>
            <a:r>
              <a:rPr lang="en-US" sz="2000" dirty="0" smtClean="0">
                <a:latin typeface="Helvetica" charset="0"/>
                <a:ea typeface="Helvetica" charset="0"/>
                <a:cs typeface="Helvetica" charset="0"/>
              </a:rPr>
              <a:t>. This has always been an underlying goal of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It is also based on the desire to make the spatial smoothing as consistent as possible with the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method used to produce the original field reconstruction.</a:t>
            </a:r>
          </a:p>
          <a:p>
            <a:pPr marL="342900" indent="-342900" algn="just">
              <a:spcAft>
                <a:spcPts val="600"/>
              </a:spcAft>
              <a:buFont typeface="Arial" charset="0"/>
              <a:buChar char="•"/>
            </a:pP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proceeds thusly: Begin with a fully reconstructed field produced by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or an ensemble field average of multiple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runs. The reconstruction </a:t>
            </a:r>
            <a:r>
              <a:rPr lang="en-US" sz="2000" dirty="0">
                <a:latin typeface="Helvetica" charset="0"/>
                <a:ea typeface="Helvetica" charset="0"/>
                <a:cs typeface="Helvetica" charset="0"/>
              </a:rPr>
              <a:t>at </a:t>
            </a:r>
            <a:r>
              <a:rPr lang="en-US" sz="2000" dirty="0" smtClean="0">
                <a:latin typeface="Helvetica" charset="0"/>
                <a:ea typeface="Helvetica" charset="0"/>
                <a:cs typeface="Helvetica" charset="0"/>
              </a:rPr>
              <a:t>center </a:t>
            </a:r>
            <a:r>
              <a:rPr lang="en-US" sz="2000" dirty="0">
                <a:latin typeface="Helvetica" charset="0"/>
                <a:ea typeface="Helvetica" charset="0"/>
                <a:cs typeface="Helvetica" charset="0"/>
              </a:rPr>
              <a:t>grid point </a:t>
            </a:r>
            <a:r>
              <a:rPr lang="en-US" sz="2000" b="1" i="1" dirty="0" err="1">
                <a:latin typeface="Helvetica" charset="0"/>
                <a:ea typeface="Helvetica" charset="0"/>
                <a:cs typeface="Helvetica" charset="0"/>
              </a:rPr>
              <a:t>i</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is re-estimated </a:t>
            </a:r>
            <a:r>
              <a:rPr lang="en-US" sz="2000" dirty="0">
                <a:latin typeface="Helvetica" charset="0"/>
                <a:ea typeface="Helvetica" charset="0"/>
                <a:cs typeface="Helvetica" charset="0"/>
              </a:rPr>
              <a:t>by the </a:t>
            </a:r>
            <a:r>
              <a:rPr lang="en-US" sz="2000" b="1" i="1" dirty="0">
                <a:latin typeface="Helvetica" charset="0"/>
                <a:ea typeface="Helvetica" charset="0"/>
                <a:cs typeface="Helvetica" charset="0"/>
              </a:rPr>
              <a:t>j</a:t>
            </a:r>
            <a:r>
              <a:rPr lang="en-US" sz="2000" dirty="0">
                <a:latin typeface="Helvetica" charset="0"/>
                <a:ea typeface="Helvetica" charset="0"/>
                <a:cs typeface="Helvetica" charset="0"/>
              </a:rPr>
              <a:t> (1-8) </a:t>
            </a:r>
            <a:r>
              <a:rPr lang="en-US" sz="2000" dirty="0" smtClean="0">
                <a:latin typeface="Helvetica" charset="0"/>
                <a:ea typeface="Helvetica" charset="0"/>
                <a:cs typeface="Helvetica" charset="0"/>
              </a:rPr>
              <a:t>surrounding </a:t>
            </a:r>
            <a:r>
              <a:rPr lang="en-US" sz="2000" dirty="0">
                <a:latin typeface="Helvetica" charset="0"/>
                <a:ea typeface="Helvetica" charset="0"/>
                <a:cs typeface="Helvetica" charset="0"/>
              </a:rPr>
              <a:t>grid point </a:t>
            </a:r>
            <a:r>
              <a:rPr lang="en-US" sz="2000" dirty="0" smtClean="0">
                <a:latin typeface="Helvetica" charset="0"/>
                <a:ea typeface="Helvetica" charset="0"/>
                <a:cs typeface="Helvetica" charset="0"/>
              </a:rPr>
              <a:t>reconstructions produced initially </a:t>
            </a:r>
            <a:r>
              <a:rPr lang="en-US" sz="2000" dirty="0">
                <a:latin typeface="Helvetica" charset="0"/>
                <a:ea typeface="Helvetica" charset="0"/>
                <a:cs typeface="Helvetica" charset="0"/>
              </a:rPr>
              <a:t>by </a:t>
            </a:r>
            <a:r>
              <a:rPr lang="en-US" sz="2000" b="1" i="1" dirty="0">
                <a:latin typeface="Helvetica" charset="0"/>
                <a:ea typeface="Helvetica" charset="0"/>
                <a:cs typeface="Helvetica" charset="0"/>
              </a:rPr>
              <a:t>PPR</a:t>
            </a:r>
            <a:r>
              <a:rPr lang="en-US" sz="2000" dirty="0" smtClean="0">
                <a:latin typeface="Helvetica" charset="0"/>
                <a:ea typeface="Helvetica" charset="0"/>
                <a:cs typeface="Helvetica" charset="0"/>
              </a:rPr>
              <a:t>, with the initial reconstruction itself at grid point </a:t>
            </a:r>
            <a:r>
              <a:rPr lang="en-US" sz="2000" b="1" i="1" dirty="0" err="1">
                <a:latin typeface="Helvetica" charset="0"/>
                <a:ea typeface="Helvetica" charset="0"/>
                <a:cs typeface="Helvetica" charset="0"/>
              </a:rPr>
              <a:t>i</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added as an additional predictor to </a:t>
            </a:r>
            <a:r>
              <a:rPr lang="en-US" sz="2000" dirty="0">
                <a:latin typeface="Helvetica" charset="0"/>
                <a:ea typeface="Helvetica" charset="0"/>
                <a:cs typeface="Helvetica" charset="0"/>
              </a:rPr>
              <a:t>guarantee </a:t>
            </a:r>
            <a:r>
              <a:rPr lang="en-US" sz="2000" dirty="0" smtClean="0">
                <a:latin typeface="Helvetica" charset="0"/>
                <a:ea typeface="Helvetica" charset="0"/>
                <a:cs typeface="Helvetica" charset="0"/>
              </a:rPr>
              <a:t>a new </a:t>
            </a:r>
            <a:r>
              <a:rPr lang="en-US" sz="2000" dirty="0">
                <a:latin typeface="Helvetica" charset="0"/>
                <a:ea typeface="Helvetica" charset="0"/>
                <a:cs typeface="Helvetica" charset="0"/>
              </a:rPr>
              <a:t>centrally </a:t>
            </a:r>
            <a:r>
              <a:rPr lang="en-US" sz="2000" dirty="0" smtClean="0">
                <a:latin typeface="Helvetica" charset="0"/>
                <a:ea typeface="Helvetica" charset="0"/>
                <a:cs typeface="Helvetica" charset="0"/>
              </a:rPr>
              <a:t>weighted estimate at that grid point.</a:t>
            </a:r>
          </a:p>
          <a:p>
            <a:pPr marL="342900" indent="-342900" algn="just">
              <a:spcAft>
                <a:spcPts val="600"/>
              </a:spcAft>
              <a:buFont typeface="Arial" charset="0"/>
              <a:buChar char="•"/>
            </a:pPr>
            <a:r>
              <a:rPr lang="en-US" sz="2000" dirty="0" smtClean="0">
                <a:latin typeface="Helvetica" charset="0"/>
                <a:ea typeface="Helvetica" charset="0"/>
                <a:cs typeface="Helvetica" charset="0"/>
              </a:rPr>
              <a:t>Asymmetry in the correlations of the</a:t>
            </a:r>
            <a:r>
              <a:rPr lang="en-US" sz="2000" b="1" i="1" dirty="0" smtClean="0">
                <a:latin typeface="Helvetica" charset="0"/>
                <a:ea typeface="Helvetica" charset="0"/>
                <a:cs typeface="Helvetica" charset="0"/>
              </a:rPr>
              <a:t> j </a:t>
            </a:r>
            <a:r>
              <a:rPr lang="en-US" sz="2000" dirty="0" smtClean="0">
                <a:latin typeface="Helvetica" charset="0"/>
                <a:ea typeface="Helvetica" charset="0"/>
                <a:cs typeface="Helvetica" charset="0"/>
              </a:rPr>
              <a:t>grid points around grid point </a:t>
            </a:r>
            <a:r>
              <a:rPr lang="en-US" sz="2000" b="1" i="1" dirty="0" err="1" smtClean="0">
                <a:latin typeface="Helvetica" charset="0"/>
                <a:ea typeface="Helvetica" charset="0"/>
                <a:cs typeface="Helvetica" charset="0"/>
              </a:rPr>
              <a:t>i</a:t>
            </a:r>
            <a:r>
              <a:rPr lang="en-US" sz="2000" dirty="0" smtClean="0">
                <a:latin typeface="Helvetica" charset="0"/>
                <a:ea typeface="Helvetica" charset="0"/>
                <a:cs typeface="Helvetica" charset="0"/>
              </a:rPr>
              <a:t> also allows for local anisotropy to be taken into account.</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307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4121" y="449704"/>
            <a:ext cx="5274264" cy="523220"/>
          </a:xfrm>
          <a:prstGeom prst="rect">
            <a:avLst/>
          </a:prstGeom>
          <a:noFill/>
        </p:spPr>
        <p:txBody>
          <a:bodyPr wrap="none" rtlCol="0">
            <a:spAutoFit/>
          </a:bodyPr>
          <a:lstStyle/>
          <a:p>
            <a:pPr algn="ctr"/>
            <a:r>
              <a:rPr lang="en-US" sz="2800" b="1" i="1" dirty="0" smtClean="0"/>
              <a:t>The Russian Drought Atlas (RUDA)</a:t>
            </a:r>
            <a:endParaRPr lang="en-US" sz="2800" b="1" i="1" dirty="0"/>
          </a:p>
        </p:txBody>
      </p:sp>
      <p:sp>
        <p:nvSpPr>
          <p:cNvPr id="6" name="TextBox 5"/>
          <p:cNvSpPr txBox="1"/>
          <p:nvPr/>
        </p:nvSpPr>
        <p:spPr>
          <a:xfrm>
            <a:off x="524655" y="1064308"/>
            <a:ext cx="7644984" cy="5478423"/>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Based on a 4259-point, 0.5° grid of self-calibrating PDSI (</a:t>
            </a:r>
            <a:r>
              <a:rPr lang="en-US" sz="2000" dirty="0" err="1" smtClean="0">
                <a:latin typeface="Helvetica" charset="0"/>
                <a:ea typeface="Helvetica" charset="0"/>
                <a:cs typeface="Helvetica" charset="0"/>
              </a:rPr>
              <a:t>scPDSI</a:t>
            </a:r>
            <a:r>
              <a:rPr lang="en-US" sz="2000" dirty="0" smtClean="0">
                <a:latin typeface="Helvetica" charset="0"/>
                <a:ea typeface="Helvetica" charset="0"/>
                <a:cs typeface="Helvetica" charset="0"/>
              </a:rPr>
              <a:t>) for the June-July-August season and a newly developed network of 602 annual tree-ring chronologies. Autoregressive modeling is applied in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to both tree rings and </a:t>
            </a:r>
            <a:r>
              <a:rPr lang="en-US" sz="2000" dirty="0" err="1" smtClean="0">
                <a:latin typeface="Helvetica" charset="0"/>
                <a:ea typeface="Helvetica" charset="0"/>
                <a:cs typeface="Helvetica" charset="0"/>
              </a:rPr>
              <a:t>scPDSI</a:t>
            </a:r>
            <a:r>
              <a:rPr lang="en-US" sz="2000" dirty="0" smtClean="0">
                <a:latin typeface="Helvetica" charset="0"/>
                <a:ea typeface="Helvetica" charset="0"/>
                <a:cs typeface="Helvetica" charset="0"/>
              </a:rPr>
              <a:t> following the ‘random shock model’ method of Dave </a:t>
            </a:r>
            <a:r>
              <a:rPr lang="en-US" sz="2000" dirty="0" err="1" smtClean="0">
                <a:latin typeface="Helvetica" charset="0"/>
                <a:ea typeface="Helvetica" charset="0"/>
                <a:cs typeface="Helvetica" charset="0"/>
              </a:rPr>
              <a:t>Meko</a:t>
            </a:r>
            <a:r>
              <a:rPr lang="en-US" sz="2000" dirty="0" smtClean="0">
                <a:latin typeface="Helvetica" charset="0"/>
                <a:ea typeface="Helvetica" charset="0"/>
                <a:cs typeface="Helvetica" charset="0"/>
              </a:rPr>
              <a:t>, with </a:t>
            </a:r>
            <a:r>
              <a:rPr lang="en-US" sz="2000" i="1" dirty="0" smtClean="0">
                <a:latin typeface="Helvetica" charset="0"/>
                <a:ea typeface="Helvetica" charset="0"/>
                <a:cs typeface="Helvetica" charset="0"/>
              </a:rPr>
              <a:t>t and t+1</a:t>
            </a:r>
            <a:r>
              <a:rPr lang="en-US" sz="2000" dirty="0" smtClean="0">
                <a:latin typeface="Helvetica" charset="0"/>
                <a:ea typeface="Helvetica" charset="0"/>
                <a:cs typeface="Helvetica" charset="0"/>
              </a:rPr>
              <a:t> candidate tree-ring predictors used in </a:t>
            </a:r>
            <a:r>
              <a:rPr lang="en-US" sz="2000" i="1" dirty="0" smtClean="0">
                <a:latin typeface="Helvetica" charset="0"/>
                <a:ea typeface="Helvetica" charset="0"/>
                <a:cs typeface="Helvetica" charset="0"/>
              </a:rPr>
              <a:t>principal components regression</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to reconstruct </a:t>
            </a:r>
            <a:r>
              <a:rPr lang="en-US" sz="2000" dirty="0" err="1" smtClean="0">
                <a:latin typeface="Helvetica" charset="0"/>
                <a:ea typeface="Helvetica" charset="0"/>
                <a:cs typeface="Helvetica" charset="0"/>
              </a:rPr>
              <a:t>scPDSI</a:t>
            </a:r>
            <a:r>
              <a:rPr lang="en-US" sz="2000" dirty="0" smtClean="0">
                <a:latin typeface="Helvetica" charset="0"/>
                <a:ea typeface="Helvetica" charset="0"/>
                <a:cs typeface="Helvetica" charset="0"/>
              </a:rPr>
              <a:t>.</a:t>
            </a:r>
          </a:p>
          <a:p>
            <a:pPr marL="342900" indent="-342900" algn="just">
              <a:spcAft>
                <a:spcPts val="600"/>
              </a:spcAft>
              <a:buFont typeface="Arial" charset="0"/>
              <a:buChar char="•"/>
            </a:pPr>
            <a:r>
              <a:rPr lang="en-US" sz="2000" dirty="0" smtClean="0">
                <a:latin typeface="Helvetica" charset="0"/>
                <a:ea typeface="Helvetica" charset="0"/>
                <a:cs typeface="Helvetica" charset="0"/>
              </a:rPr>
              <a:t>Correlation-weighted</a:t>
            </a:r>
            <a:r>
              <a:rPr lang="en-US" sz="2000" dirty="0">
                <a:latin typeface="Helvetica" charset="0"/>
                <a:ea typeface="Helvetica" charset="0"/>
                <a:cs typeface="Helvetica" charset="0"/>
              </a:rPr>
              <a:t>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is used with two search radii (500km and 1000km) for finding tree-ring series. The duel search radii are in the e-folding distance range of PDSI for the most part and emphasize both more local (500km) and more distant (1000km) signals in the irregular tree-ring network.</a:t>
            </a:r>
          </a:p>
          <a:p>
            <a:pPr marL="342900" indent="-342900" algn="just">
              <a:spcAft>
                <a:spcPts val="600"/>
              </a:spcAft>
              <a:buFont typeface="Arial" charset="0"/>
              <a:buChar char="•"/>
            </a:pPr>
            <a:r>
              <a:rPr lang="en-US" sz="2000" dirty="0" smtClean="0">
                <a:latin typeface="Helvetica" charset="0"/>
                <a:ea typeface="Helvetica" charset="0"/>
                <a:cs typeface="Helvetica" charset="0"/>
              </a:rPr>
              <a:t>A relatively new option in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allows one to not use certain nested reconstructions that fall below a correlation threshold </a:t>
            </a:r>
            <a:r>
              <a:rPr lang="en-US" sz="2000" b="1" i="1" dirty="0" smtClean="0">
                <a:latin typeface="Helvetica" charset="0"/>
                <a:ea typeface="Helvetica" charset="0"/>
                <a:cs typeface="Helvetica" charset="0"/>
              </a:rPr>
              <a:t>R</a:t>
            </a:r>
            <a:r>
              <a:rPr lang="en-US" sz="2000" dirty="0" smtClean="0">
                <a:latin typeface="Helvetica" charset="0"/>
                <a:ea typeface="Helvetica" charset="0"/>
                <a:cs typeface="Helvetica" charset="0"/>
              </a:rPr>
              <a:t> between the first (shortest, but best replicated) reconstruction nest and any of the subsequent (longer, but less well replicated) reconstruction nests.</a:t>
            </a:r>
            <a:endParaRPr lang="en-US" sz="2000" b="1" i="1" dirty="0" smtClean="0">
              <a:latin typeface="Helvetica" charset="0"/>
              <a:ea typeface="Helvetica" charset="0"/>
              <a:cs typeface="Helvetica" charset="0"/>
            </a:endParaRPr>
          </a:p>
        </p:txBody>
      </p:sp>
    </p:spTree>
    <p:extLst>
      <p:ext uri="{BB962C8B-B14F-4D97-AF65-F5344CB8AC3E}">
        <p14:creationId xmlns:p14="http://schemas.microsoft.com/office/powerpoint/2010/main" val="45416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0001" y="449704"/>
            <a:ext cx="7242495" cy="523220"/>
          </a:xfrm>
          <a:prstGeom prst="rect">
            <a:avLst/>
          </a:prstGeom>
          <a:noFill/>
        </p:spPr>
        <p:txBody>
          <a:bodyPr wrap="none" rtlCol="0">
            <a:spAutoFit/>
          </a:bodyPr>
          <a:lstStyle/>
          <a:p>
            <a:pPr algn="ctr"/>
            <a:r>
              <a:rPr lang="en-US" sz="2800" b="1" i="1" dirty="0" smtClean="0"/>
              <a:t>Queen’s Case </a:t>
            </a:r>
            <a:r>
              <a:rPr lang="en-US" sz="2800" b="1" i="1" dirty="0"/>
              <a:t>Imputation </a:t>
            </a:r>
            <a:r>
              <a:rPr lang="en-US" sz="2800" b="1" i="1" dirty="0" smtClean="0"/>
              <a:t>and Smoothing (QCIS)</a:t>
            </a:r>
            <a:endParaRPr lang="en-US" sz="2800" b="1" i="1" dirty="0"/>
          </a:p>
        </p:txBody>
      </p:sp>
      <p:sp>
        <p:nvSpPr>
          <p:cNvPr id="6" name="TextBox 5"/>
          <p:cNvSpPr txBox="1"/>
          <p:nvPr/>
        </p:nvSpPr>
        <p:spPr>
          <a:xfrm>
            <a:off x="524655" y="1064308"/>
            <a:ext cx="7644984" cy="4862870"/>
          </a:xfrm>
          <a:prstGeom prst="rect">
            <a:avLst/>
          </a:prstGeom>
          <a:noFill/>
        </p:spPr>
        <p:txBody>
          <a:bodyPr wrap="square" rtlCol="0">
            <a:spAutoFit/>
          </a:bodyPr>
          <a:lstStyle/>
          <a:p>
            <a:pPr marL="342900" indent="-342900" algn="just">
              <a:spcAft>
                <a:spcPts val="600"/>
              </a:spcAft>
              <a:buFont typeface="Arial" charset="0"/>
              <a:buChar char="•"/>
            </a:pPr>
            <a:r>
              <a:rPr lang="en-US" sz="2000" dirty="0">
                <a:latin typeface="Helvetica" charset="0"/>
                <a:ea typeface="Helvetica" charset="0"/>
                <a:cs typeface="Helvetica" charset="0"/>
              </a:rPr>
              <a:t>This </a:t>
            </a:r>
            <a:r>
              <a:rPr lang="en-US" sz="2000" dirty="0" smtClean="0">
                <a:latin typeface="Helvetica" charset="0"/>
                <a:ea typeface="Helvetica" charset="0"/>
                <a:cs typeface="Helvetica" charset="0"/>
              </a:rPr>
              <a:t>is explicitly </a:t>
            </a:r>
            <a:r>
              <a:rPr lang="en-US" sz="2000" dirty="0">
                <a:latin typeface="Helvetica" charset="0"/>
                <a:ea typeface="Helvetica" charset="0"/>
                <a:cs typeface="Helvetica" charset="0"/>
              </a:rPr>
              <a:t>done </a:t>
            </a:r>
            <a:r>
              <a:rPr lang="en-US" sz="2000" dirty="0" smtClean="0">
                <a:latin typeface="Helvetica" charset="0"/>
                <a:ea typeface="Helvetica" charset="0"/>
                <a:cs typeface="Helvetica" charset="0"/>
              </a:rPr>
              <a:t>by recalibrating the reconstruction at </a:t>
            </a:r>
            <a:r>
              <a:rPr lang="en-US" sz="2000" dirty="0">
                <a:latin typeface="Helvetica" charset="0"/>
                <a:ea typeface="Helvetica" charset="0"/>
                <a:cs typeface="Helvetica" charset="0"/>
              </a:rPr>
              <a:t>grid point </a:t>
            </a:r>
            <a:r>
              <a:rPr lang="en-US" sz="2000" b="1" i="1" dirty="0" err="1">
                <a:latin typeface="Helvetica" charset="0"/>
                <a:ea typeface="Helvetica" charset="0"/>
                <a:cs typeface="Helvetica" charset="0"/>
              </a:rPr>
              <a:t>i</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using </a:t>
            </a:r>
            <a:r>
              <a:rPr lang="en-US" sz="2000" dirty="0">
                <a:latin typeface="Helvetica" charset="0"/>
                <a:ea typeface="Helvetica" charset="0"/>
                <a:cs typeface="Helvetica" charset="0"/>
              </a:rPr>
              <a:t>the available reconstructions at </a:t>
            </a:r>
            <a:r>
              <a:rPr lang="en-US" sz="2000" b="1" i="1" dirty="0" err="1">
                <a:latin typeface="Helvetica" charset="0"/>
                <a:ea typeface="Helvetica" charset="0"/>
                <a:cs typeface="Helvetica" charset="0"/>
              </a:rPr>
              <a:t>i</a:t>
            </a:r>
            <a:r>
              <a:rPr lang="en-US" sz="2000" dirty="0">
                <a:latin typeface="Helvetica" charset="0"/>
                <a:ea typeface="Helvetica" charset="0"/>
                <a:cs typeface="Helvetica" charset="0"/>
              </a:rPr>
              <a:t> and </a:t>
            </a:r>
            <a:r>
              <a:rPr lang="en-US" sz="2000" b="1" i="1" dirty="0" smtClean="0">
                <a:latin typeface="Helvetica" charset="0"/>
                <a:ea typeface="Helvetica" charset="0"/>
                <a:cs typeface="Helvetica" charset="0"/>
              </a:rPr>
              <a:t>j</a:t>
            </a:r>
            <a:r>
              <a:rPr lang="en-US" sz="2000" dirty="0" smtClean="0">
                <a:latin typeface="Helvetica" charset="0"/>
                <a:ea typeface="Helvetica" charset="0"/>
                <a:cs typeface="Helvetica" charset="0"/>
              </a:rPr>
              <a:t> as predictors and the same instrumental climate data originally used by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as the </a:t>
            </a:r>
            <a:r>
              <a:rPr lang="en-US" sz="2000" dirty="0" err="1" smtClean="0">
                <a:latin typeface="Helvetica" charset="0"/>
                <a:ea typeface="Helvetica" charset="0"/>
                <a:cs typeface="Helvetica" charset="0"/>
              </a:rPr>
              <a:t>predictand</a:t>
            </a:r>
            <a:r>
              <a:rPr lang="en-US" sz="2000" dirty="0" smtClean="0">
                <a:latin typeface="Helvetica" charset="0"/>
                <a:ea typeface="Helvetica" charset="0"/>
                <a:cs typeface="Helvetica" charset="0"/>
              </a:rPr>
              <a:t> to produce each new</a:t>
            </a:r>
            <a:r>
              <a:rPr lang="en-US" sz="2000" b="1" i="1" dirty="0">
                <a:latin typeface="Helvetica" charset="0"/>
                <a:ea typeface="Helvetica" charset="0"/>
                <a:cs typeface="Helvetica" charset="0"/>
              </a:rPr>
              <a:t> QCIS</a:t>
            </a:r>
            <a:r>
              <a:rPr lang="en-US" sz="2000" dirty="0" smtClean="0">
                <a:latin typeface="Helvetica" charset="0"/>
                <a:ea typeface="Helvetica" charset="0"/>
                <a:cs typeface="Helvetica" charset="0"/>
              </a:rPr>
              <a:t> grid point reconstruction</a:t>
            </a:r>
            <a:r>
              <a:rPr lang="en-US" sz="2000" dirty="0">
                <a:latin typeface="Helvetica" charset="0"/>
                <a:ea typeface="Helvetica" charset="0"/>
                <a:cs typeface="Helvetica" charset="0"/>
              </a:rPr>
              <a:t>. This procedure is applied point-by-point across the </a:t>
            </a:r>
            <a:r>
              <a:rPr lang="en-US" sz="2000" dirty="0" smtClean="0">
                <a:latin typeface="Helvetica" charset="0"/>
                <a:ea typeface="Helvetica" charset="0"/>
                <a:cs typeface="Helvetica" charset="0"/>
              </a:rPr>
              <a:t>field just like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a:t>
            </a:r>
          </a:p>
          <a:p>
            <a:pPr marL="342900" indent="-342900" algn="just">
              <a:spcAft>
                <a:spcPts val="600"/>
              </a:spcAft>
              <a:buFont typeface="Arial" charset="0"/>
              <a:buChar char="•"/>
            </a:pPr>
            <a:r>
              <a:rPr lang="en-US" sz="2000" dirty="0">
                <a:latin typeface="Helvetica" charset="0"/>
                <a:ea typeface="Helvetica" charset="0"/>
                <a:cs typeface="Helvetica" charset="0"/>
              </a:rPr>
              <a:t>T</a:t>
            </a:r>
            <a:r>
              <a:rPr lang="en-US" sz="2000" dirty="0" smtClean="0">
                <a:latin typeface="Helvetica" charset="0"/>
                <a:ea typeface="Helvetica" charset="0"/>
                <a:cs typeface="Helvetica" charset="0"/>
              </a:rPr>
              <a:t>he </a:t>
            </a:r>
            <a:r>
              <a:rPr lang="en-US" sz="2000" dirty="0">
                <a:latin typeface="Helvetica" charset="0"/>
                <a:ea typeface="Helvetica" charset="0"/>
                <a:cs typeface="Helvetica" charset="0"/>
              </a:rPr>
              <a:t>calibration and verification periods used in producing the original </a:t>
            </a:r>
            <a:r>
              <a:rPr lang="en-US" sz="2000" b="1" i="1" dirty="0">
                <a:latin typeface="Helvetica" charset="0"/>
                <a:ea typeface="Helvetica" charset="0"/>
                <a:cs typeface="Helvetica" charset="0"/>
              </a:rPr>
              <a:t>PPR</a:t>
            </a:r>
            <a:r>
              <a:rPr lang="en-US" sz="2000" dirty="0">
                <a:latin typeface="Helvetica" charset="0"/>
                <a:ea typeface="Helvetica" charset="0"/>
                <a:cs typeface="Helvetica" charset="0"/>
              </a:rPr>
              <a:t> field reconstruction are also used in </a:t>
            </a:r>
            <a:r>
              <a:rPr lang="en-US" sz="2000" b="1" i="1" dirty="0">
                <a:latin typeface="Helvetica" charset="0"/>
                <a:ea typeface="Helvetica" charset="0"/>
                <a:cs typeface="Helvetica" charset="0"/>
              </a:rPr>
              <a:t>QCIS</a:t>
            </a:r>
            <a:r>
              <a:rPr lang="en-US" sz="2000" dirty="0">
                <a:latin typeface="Helvetica" charset="0"/>
                <a:ea typeface="Helvetica" charset="0"/>
                <a:cs typeface="Helvetica" charset="0"/>
              </a:rPr>
              <a:t> for direct calibration/verification comparisons </a:t>
            </a:r>
            <a:r>
              <a:rPr lang="en-US" sz="2000" dirty="0" smtClean="0">
                <a:latin typeface="Helvetica" charset="0"/>
                <a:ea typeface="Helvetica" charset="0"/>
                <a:cs typeface="Helvetica" charset="0"/>
              </a:rPr>
              <a:t>to be made. And the </a:t>
            </a:r>
            <a:r>
              <a:rPr lang="en-US" sz="2000" dirty="0">
                <a:latin typeface="Helvetica" charset="0"/>
                <a:ea typeface="Helvetica" charset="0"/>
                <a:cs typeface="Helvetica" charset="0"/>
              </a:rPr>
              <a:t>same </a:t>
            </a:r>
            <a:r>
              <a:rPr lang="en-US" sz="2000" i="1" dirty="0">
                <a:latin typeface="Helvetica" charset="0"/>
                <a:ea typeface="Helvetica" charset="0"/>
                <a:cs typeface="Helvetica" charset="0"/>
              </a:rPr>
              <a:t>principal components regression </a:t>
            </a:r>
            <a:r>
              <a:rPr lang="en-US" sz="2000" dirty="0">
                <a:latin typeface="Helvetica" charset="0"/>
                <a:ea typeface="Helvetica" charset="0"/>
                <a:cs typeface="Helvetica" charset="0"/>
              </a:rPr>
              <a:t>method used in </a:t>
            </a:r>
            <a:r>
              <a:rPr lang="en-US" sz="2000" b="1" i="1" dirty="0">
                <a:latin typeface="Helvetica" charset="0"/>
                <a:ea typeface="Helvetica" charset="0"/>
                <a:cs typeface="Helvetica" charset="0"/>
              </a:rPr>
              <a:t>PPR</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is also used </a:t>
            </a:r>
            <a:r>
              <a:rPr lang="en-US" sz="2000" dirty="0">
                <a:latin typeface="Helvetica" charset="0"/>
                <a:ea typeface="Helvetica" charset="0"/>
                <a:cs typeface="Helvetica" charset="0"/>
              </a:rPr>
              <a:t>in </a:t>
            </a:r>
            <a:r>
              <a:rPr lang="en-US" sz="2000" b="1" i="1" dirty="0">
                <a:latin typeface="Helvetica" charset="0"/>
                <a:ea typeface="Helvetica" charset="0"/>
                <a:cs typeface="Helvetica" charset="0"/>
              </a:rPr>
              <a:t>QCIS</a:t>
            </a:r>
            <a:r>
              <a:rPr lang="en-US" sz="2000" dirty="0">
                <a:latin typeface="Helvetica" charset="0"/>
                <a:ea typeface="Helvetica" charset="0"/>
                <a:cs typeface="Helvetica" charset="0"/>
              </a:rPr>
              <a:t> for </a:t>
            </a:r>
            <a:r>
              <a:rPr lang="en-US" sz="2000" dirty="0" smtClean="0">
                <a:latin typeface="Helvetica" charset="0"/>
                <a:ea typeface="Helvetica" charset="0"/>
                <a:cs typeface="Helvetica" charset="0"/>
              </a:rPr>
              <a:t>making consistent comparisons. </a:t>
            </a:r>
          </a:p>
          <a:p>
            <a:pPr marL="342900" indent="-342900" algn="just">
              <a:spcAft>
                <a:spcPts val="600"/>
              </a:spcAft>
              <a:buFont typeface="Arial" charset="0"/>
              <a:buChar char="•"/>
            </a:pPr>
            <a:r>
              <a:rPr lang="en-US" sz="2000" dirty="0" smtClean="0">
                <a:latin typeface="Helvetica" charset="0"/>
                <a:ea typeface="Helvetica" charset="0"/>
                <a:cs typeface="Helvetica" charset="0"/>
              </a:rPr>
              <a:t>It is obvious that </a:t>
            </a: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is designed to produce a new centrally weighted-average field reconstruction based on a </a:t>
            </a:r>
            <a:r>
              <a:rPr lang="en-US" sz="2000" i="1" dirty="0" smtClean="0">
                <a:latin typeface="Helvetica" charset="0"/>
                <a:ea typeface="Helvetica" charset="0"/>
                <a:cs typeface="Helvetica" charset="0"/>
              </a:rPr>
              <a:t>Queen’s Case Adjacency </a:t>
            </a:r>
            <a:r>
              <a:rPr lang="en-US" sz="2000" dirty="0" smtClean="0">
                <a:latin typeface="Helvetica" charset="0"/>
                <a:ea typeface="Helvetica" charset="0"/>
                <a:cs typeface="Helvetica" charset="0"/>
              </a:rPr>
              <a:t>model and </a:t>
            </a:r>
            <a:r>
              <a:rPr lang="en-US" sz="2000" i="1" dirty="0">
                <a:latin typeface="Helvetica" charset="0"/>
                <a:ea typeface="Helvetica" charset="0"/>
                <a:cs typeface="Helvetica" charset="0"/>
              </a:rPr>
              <a:t>principal components </a:t>
            </a:r>
            <a:r>
              <a:rPr lang="en-US" sz="2000" i="1" dirty="0" smtClean="0">
                <a:latin typeface="Helvetica" charset="0"/>
                <a:ea typeface="Helvetica" charset="0"/>
                <a:cs typeface="Helvetica" charset="0"/>
              </a:rPr>
              <a:t>regression</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that is consistent with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00429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0001" y="449704"/>
            <a:ext cx="7242495" cy="523220"/>
          </a:xfrm>
          <a:prstGeom prst="rect">
            <a:avLst/>
          </a:prstGeom>
          <a:noFill/>
        </p:spPr>
        <p:txBody>
          <a:bodyPr wrap="none" rtlCol="0">
            <a:spAutoFit/>
          </a:bodyPr>
          <a:lstStyle/>
          <a:p>
            <a:pPr algn="ctr"/>
            <a:r>
              <a:rPr lang="en-US" sz="2800" b="1" i="1" dirty="0" smtClean="0"/>
              <a:t>Queen’s Case </a:t>
            </a:r>
            <a:r>
              <a:rPr lang="en-US" sz="2800" b="1" i="1" dirty="0"/>
              <a:t>Imputation </a:t>
            </a:r>
            <a:r>
              <a:rPr lang="en-US" sz="2800" b="1" i="1" dirty="0" smtClean="0"/>
              <a:t>and Smoothing (QCIS)</a:t>
            </a:r>
            <a:endParaRPr lang="en-US" sz="2800" b="1" i="1" dirty="0"/>
          </a:p>
        </p:txBody>
      </p:sp>
      <p:sp>
        <p:nvSpPr>
          <p:cNvPr id="6" name="TextBox 5"/>
          <p:cNvSpPr txBox="1"/>
          <p:nvPr/>
        </p:nvSpPr>
        <p:spPr>
          <a:xfrm>
            <a:off x="524655" y="1064308"/>
            <a:ext cx="7644984" cy="1631216"/>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In this sense, </a:t>
            </a: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acts as a 9-point (</a:t>
            </a:r>
            <a:r>
              <a:rPr lang="en-US" sz="2000" i="1" dirty="0" err="1" smtClean="0">
                <a:latin typeface="Helvetica" charset="0"/>
                <a:ea typeface="Helvetica" charset="0"/>
                <a:cs typeface="Helvetica" charset="0"/>
              </a:rPr>
              <a:t>j+i</a:t>
            </a:r>
            <a:r>
              <a:rPr lang="en-US" sz="2000" dirty="0" smtClean="0">
                <a:latin typeface="Helvetica" charset="0"/>
                <a:ea typeface="Helvetica" charset="0"/>
                <a:cs typeface="Helvetica" charset="0"/>
              </a:rPr>
              <a:t>) regression kernel that re-estimates the reconstruction at grid point </a:t>
            </a:r>
            <a:r>
              <a:rPr lang="en-US" sz="2000" i="1" dirty="0" err="1" smtClean="0">
                <a:latin typeface="Helvetica" charset="0"/>
                <a:ea typeface="Helvetica" charset="0"/>
                <a:cs typeface="Helvetica" charset="0"/>
              </a:rPr>
              <a:t>i</a:t>
            </a:r>
            <a:r>
              <a:rPr lang="en-US" sz="2000" dirty="0" smtClean="0">
                <a:latin typeface="Helvetica" charset="0"/>
                <a:ea typeface="Helvetica" charset="0"/>
                <a:cs typeface="Helvetica" charset="0"/>
              </a:rPr>
              <a:t>, where the regression beta’s (</a:t>
            </a:r>
            <a:r>
              <a:rPr lang="en-US" sz="2000" b="1" i="1" dirty="0" err="1" smtClean="0">
                <a:latin typeface="Symbol" charset="2"/>
                <a:ea typeface="Symbol" charset="2"/>
                <a:cs typeface="Symbol" charset="2"/>
              </a:rPr>
              <a:t>b</a:t>
            </a:r>
            <a:r>
              <a:rPr lang="en-US" sz="2000" b="1" i="1" baseline="-25000" dirty="0" err="1" smtClean="0">
                <a:latin typeface="Helvetica" charset="0"/>
                <a:ea typeface="Helvetica" charset="0"/>
                <a:cs typeface="Helvetica" charset="0"/>
              </a:rPr>
              <a:t>j</a:t>
            </a:r>
            <a:r>
              <a:rPr lang="en-US" sz="2000" dirty="0" smtClean="0">
                <a:latin typeface="Helvetica" charset="0"/>
                <a:ea typeface="Helvetica" charset="0"/>
                <a:cs typeface="Helvetica" charset="0"/>
              </a:rPr>
              <a:t>) determine the relative weighting of the predictors</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in a centrally weighted manner. Only at the boundaries of the domain will &lt;9 predictors be available.</a:t>
            </a:r>
            <a:endParaRPr lang="en-US" sz="2000" dirty="0">
              <a:latin typeface="Helvetica" charset="0"/>
              <a:ea typeface="Helvetica" charset="0"/>
              <a:cs typeface="Helvetica" charset="0"/>
            </a:endParaRPr>
          </a:p>
        </p:txBody>
      </p:sp>
      <p:sp>
        <p:nvSpPr>
          <p:cNvPr id="7" name="TextBox 6"/>
          <p:cNvSpPr txBox="1"/>
          <p:nvPr/>
        </p:nvSpPr>
        <p:spPr>
          <a:xfrm>
            <a:off x="4779755" y="4321737"/>
            <a:ext cx="3191066" cy="584775"/>
          </a:xfrm>
          <a:prstGeom prst="rect">
            <a:avLst/>
          </a:prstGeom>
          <a:noFill/>
        </p:spPr>
        <p:txBody>
          <a:bodyPr wrap="none" rtlCol="0">
            <a:spAutoFit/>
          </a:bodyPr>
          <a:lstStyle/>
          <a:p>
            <a:r>
              <a:rPr lang="en-US" sz="3200" b="1" i="1" dirty="0" err="1" smtClean="0"/>
              <a:t>Y</a:t>
            </a:r>
            <a:r>
              <a:rPr lang="en-US" sz="3200" b="1" i="1" baseline="-25000" dirty="0" err="1" smtClean="0"/>
              <a:t>i,t</a:t>
            </a:r>
            <a:r>
              <a:rPr lang="en-US" sz="3200" b="1" i="1" dirty="0" smtClean="0"/>
              <a:t> = </a:t>
            </a:r>
            <a:r>
              <a:rPr lang="en-US" sz="3200" b="1" i="1" dirty="0" smtClean="0">
                <a:latin typeface="Symbol" charset="2"/>
                <a:ea typeface="Symbol" charset="2"/>
                <a:cs typeface="Symbol" charset="2"/>
              </a:rPr>
              <a:t>S</a:t>
            </a:r>
            <a:r>
              <a:rPr lang="en-US" sz="3200" b="1" i="1" dirty="0" smtClean="0"/>
              <a:t> </a:t>
            </a:r>
            <a:r>
              <a:rPr lang="en-US" sz="3200" b="1" i="1" dirty="0" err="1" smtClean="0">
                <a:latin typeface="Symbol" charset="2"/>
                <a:ea typeface="Symbol" charset="2"/>
                <a:cs typeface="Symbol" charset="2"/>
              </a:rPr>
              <a:t>b</a:t>
            </a:r>
            <a:r>
              <a:rPr lang="en-US" sz="3200" b="1" i="1" baseline="-25000" dirty="0" err="1" smtClean="0"/>
              <a:t>j</a:t>
            </a:r>
            <a:r>
              <a:rPr lang="en-US" sz="3200" b="1" i="1" dirty="0" smtClean="0"/>
              <a:t> </a:t>
            </a:r>
            <a:r>
              <a:rPr lang="en-US" sz="3200" b="1" i="1" dirty="0" err="1" smtClean="0"/>
              <a:t>X</a:t>
            </a:r>
            <a:r>
              <a:rPr lang="en-US" sz="3200" b="1" i="1" baseline="-25000" dirty="0" err="1" smtClean="0"/>
              <a:t>j,t</a:t>
            </a:r>
            <a:r>
              <a:rPr lang="en-US" sz="3200" b="1" i="1" dirty="0" smtClean="0"/>
              <a:t>   </a:t>
            </a:r>
            <a:r>
              <a:rPr lang="en-US" sz="2400" b="1" i="1" dirty="0" smtClean="0"/>
              <a:t>j=1,9</a:t>
            </a:r>
            <a:endParaRPr lang="en-US" sz="2400" b="1" i="1" baseline="-25000" dirty="0"/>
          </a:p>
        </p:txBody>
      </p:sp>
      <p:grpSp>
        <p:nvGrpSpPr>
          <p:cNvPr id="8" name="Group 7"/>
          <p:cNvGrpSpPr/>
          <p:nvPr/>
        </p:nvGrpSpPr>
        <p:grpSpPr>
          <a:xfrm>
            <a:off x="1118707" y="2842804"/>
            <a:ext cx="3657250" cy="3611880"/>
            <a:chOff x="1147283" y="2857092"/>
            <a:chExt cx="3657250" cy="361188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3" y="2857092"/>
              <a:ext cx="3657250" cy="3611880"/>
            </a:xfrm>
            <a:prstGeom prst="rect">
              <a:avLst/>
            </a:prstGeom>
          </p:spPr>
        </p:pic>
        <p:sp>
          <p:nvSpPr>
            <p:cNvPr id="3" name="TextBox 2"/>
            <p:cNvSpPr txBox="1"/>
            <p:nvPr/>
          </p:nvSpPr>
          <p:spPr>
            <a:xfrm>
              <a:off x="2771760" y="4343387"/>
              <a:ext cx="387157" cy="646331"/>
            </a:xfrm>
            <a:prstGeom prst="rect">
              <a:avLst/>
            </a:prstGeom>
            <a:solidFill>
              <a:schemeClr val="bg1"/>
            </a:solidFill>
          </p:spPr>
          <p:txBody>
            <a:bodyPr wrap="none" rtlCol="0">
              <a:spAutoFit/>
            </a:bodyPr>
            <a:lstStyle/>
            <a:p>
              <a:pPr algn="ctr"/>
              <a:r>
                <a:rPr lang="en-US" i="1" dirty="0"/>
                <a:t>i</a:t>
              </a:r>
              <a:endParaRPr lang="en-US" i="1" dirty="0" smtClean="0"/>
            </a:p>
            <a:p>
              <a:pPr algn="ctr"/>
              <a:r>
                <a:rPr lang="en-US" i="1" dirty="0" smtClean="0"/>
                <a:t>(j)</a:t>
              </a:r>
              <a:endParaRPr lang="en-US" i="1" dirty="0"/>
            </a:p>
          </p:txBody>
        </p:sp>
      </p:grpSp>
    </p:spTree>
    <p:extLst>
      <p:ext uri="{BB962C8B-B14F-4D97-AF65-F5344CB8AC3E}">
        <p14:creationId xmlns:p14="http://schemas.microsoft.com/office/powerpoint/2010/main" val="548588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0001" y="449704"/>
            <a:ext cx="7242495" cy="523220"/>
          </a:xfrm>
          <a:prstGeom prst="rect">
            <a:avLst/>
          </a:prstGeom>
          <a:noFill/>
        </p:spPr>
        <p:txBody>
          <a:bodyPr wrap="none" rtlCol="0">
            <a:spAutoFit/>
          </a:bodyPr>
          <a:lstStyle/>
          <a:p>
            <a:pPr algn="ctr"/>
            <a:r>
              <a:rPr lang="en-US" sz="2800" b="1" i="1" dirty="0" smtClean="0"/>
              <a:t>Queen’s Case </a:t>
            </a:r>
            <a:r>
              <a:rPr lang="en-US" sz="2800" b="1" i="1" dirty="0"/>
              <a:t>Imputation </a:t>
            </a:r>
            <a:r>
              <a:rPr lang="en-US" sz="2800" b="1" i="1" dirty="0" smtClean="0"/>
              <a:t>and Smoothing (QCIS)</a:t>
            </a:r>
            <a:endParaRPr lang="en-US" sz="2800" b="1" i="1" dirty="0"/>
          </a:p>
        </p:txBody>
      </p:sp>
      <p:sp>
        <p:nvSpPr>
          <p:cNvPr id="6" name="TextBox 5"/>
          <p:cNvSpPr txBox="1"/>
          <p:nvPr/>
        </p:nvSpPr>
        <p:spPr>
          <a:xfrm>
            <a:off x="524655" y="1064308"/>
            <a:ext cx="7644984" cy="5247590"/>
          </a:xfrm>
          <a:prstGeom prst="rect">
            <a:avLst/>
          </a:prstGeom>
          <a:noFill/>
        </p:spPr>
        <p:txBody>
          <a:bodyPr wrap="square" rtlCol="0">
            <a:spAutoFit/>
          </a:bodyPr>
          <a:lstStyle/>
          <a:p>
            <a:pPr marL="342900" indent="-342900" algn="just">
              <a:spcAft>
                <a:spcPts val="600"/>
              </a:spcAft>
              <a:buFont typeface="Arial" charset="0"/>
              <a:buChar char="•"/>
            </a:pPr>
            <a:r>
              <a:rPr lang="en-US" sz="2000" dirty="0" smtClean="0">
                <a:latin typeface="Helvetica" charset="0"/>
                <a:ea typeface="Helvetica" charset="0"/>
                <a:cs typeface="Helvetica" charset="0"/>
              </a:rPr>
              <a:t>The </a:t>
            </a:r>
            <a:r>
              <a:rPr lang="en-US" sz="2000" b="1" i="1" dirty="0">
                <a:latin typeface="Helvetica" charset="0"/>
                <a:ea typeface="Helvetica" charset="0"/>
                <a:cs typeface="Helvetica" charset="0"/>
              </a:rPr>
              <a:t>QCIS</a:t>
            </a:r>
            <a:r>
              <a:rPr lang="en-US" sz="2000" dirty="0">
                <a:latin typeface="Helvetica" charset="0"/>
                <a:ea typeface="Helvetica" charset="0"/>
                <a:cs typeface="Helvetica" charset="0"/>
              </a:rPr>
              <a:t> regression kernel locally </a:t>
            </a:r>
            <a:r>
              <a:rPr lang="en-US" sz="2000" b="1" i="1" dirty="0">
                <a:latin typeface="Helvetica" charset="0"/>
                <a:ea typeface="Helvetica" charset="0"/>
                <a:cs typeface="Helvetica" charset="0"/>
              </a:rPr>
              <a:t>smooths</a:t>
            </a:r>
            <a:r>
              <a:rPr lang="en-US" sz="2000" dirty="0">
                <a:latin typeface="Helvetica" charset="0"/>
                <a:ea typeface="Helvetica" charset="0"/>
                <a:cs typeface="Helvetica" charset="0"/>
              </a:rPr>
              <a:t> the field of </a:t>
            </a:r>
            <a:r>
              <a:rPr lang="en-US" sz="2000" dirty="0" smtClean="0">
                <a:latin typeface="Helvetica" charset="0"/>
                <a:ea typeface="Helvetica" charset="0"/>
                <a:cs typeface="Helvetica" charset="0"/>
              </a:rPr>
              <a:t>reconstructions as a regression-weighted average of up to 9 prior reconstructions, </a:t>
            </a:r>
            <a:r>
              <a:rPr lang="en-US" sz="2000" dirty="0">
                <a:latin typeface="Helvetica" charset="0"/>
                <a:ea typeface="Helvetica" charset="0"/>
                <a:cs typeface="Helvetica" charset="0"/>
              </a:rPr>
              <a:t>with central </a:t>
            </a:r>
            <a:r>
              <a:rPr lang="en-US" sz="2000" dirty="0" smtClean="0">
                <a:latin typeface="Helvetica" charset="0"/>
                <a:ea typeface="Helvetica" charset="0"/>
                <a:cs typeface="Helvetica" charset="0"/>
              </a:rPr>
              <a:t>weighting applied.</a:t>
            </a:r>
          </a:p>
          <a:p>
            <a:pPr marL="342900" indent="-342900" algn="just">
              <a:spcAft>
                <a:spcPts val="600"/>
              </a:spcAft>
              <a:buFont typeface="Arial" charset="0"/>
              <a:buChar char="•"/>
            </a:pPr>
            <a:r>
              <a:rPr lang="en-US" sz="2000" dirty="0" smtClean="0">
                <a:latin typeface="Helvetica" charset="0"/>
                <a:ea typeface="Helvetica" charset="0"/>
                <a:cs typeface="Helvetica" charset="0"/>
              </a:rPr>
              <a:t>If any of the </a:t>
            </a:r>
            <a:r>
              <a:rPr lang="en-US" sz="2000" b="1" i="1" dirty="0" smtClean="0">
                <a:latin typeface="Helvetica" charset="0"/>
                <a:ea typeface="Helvetica" charset="0"/>
                <a:cs typeface="Helvetica" charset="0"/>
              </a:rPr>
              <a:t>j</a:t>
            </a:r>
            <a:r>
              <a:rPr lang="en-US" sz="2000" dirty="0" smtClean="0">
                <a:latin typeface="Helvetica" charset="0"/>
                <a:ea typeface="Helvetica" charset="0"/>
                <a:cs typeface="Helvetica" charset="0"/>
              </a:rPr>
              <a:t> reconstructions are longer than original reconstruction</a:t>
            </a:r>
            <a:r>
              <a:rPr lang="en-US" sz="2000" dirty="0">
                <a:latin typeface="Helvetica" charset="0"/>
                <a:ea typeface="Helvetica" charset="0"/>
                <a:cs typeface="Helvetica" charset="0"/>
              </a:rPr>
              <a:t> </a:t>
            </a:r>
            <a:r>
              <a:rPr lang="en-US" sz="2000" b="1" i="1" dirty="0" err="1" smtClean="0">
                <a:latin typeface="Helvetica" charset="0"/>
                <a:ea typeface="Helvetica" charset="0"/>
                <a:cs typeface="Helvetica" charset="0"/>
              </a:rPr>
              <a:t>i</a:t>
            </a:r>
            <a:r>
              <a:rPr lang="en-US" sz="2000" dirty="0" smtClean="0">
                <a:latin typeface="Helvetica" charset="0"/>
                <a:ea typeface="Helvetica" charset="0"/>
                <a:cs typeface="Helvetica" charset="0"/>
              </a:rPr>
              <a:t>, the new reconstruction at </a:t>
            </a:r>
            <a:r>
              <a:rPr lang="en-US" sz="2000" b="1" i="1" dirty="0" err="1">
                <a:latin typeface="Helvetica" charset="0"/>
                <a:ea typeface="Helvetica" charset="0"/>
                <a:cs typeface="Helvetica" charset="0"/>
              </a:rPr>
              <a:t>i</a:t>
            </a:r>
            <a:r>
              <a:rPr lang="en-US" sz="2000" dirty="0" smtClean="0">
                <a:latin typeface="Helvetica" charset="0"/>
                <a:ea typeface="Helvetica" charset="0"/>
                <a:cs typeface="Helvetica" charset="0"/>
              </a:rPr>
              <a:t> is extended back in time using the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nesting procedure. This is where the </a:t>
            </a:r>
            <a:r>
              <a:rPr lang="en-US" sz="2000" b="1" i="1" dirty="0" smtClean="0">
                <a:latin typeface="Helvetica" charset="0"/>
                <a:ea typeface="Helvetica" charset="0"/>
                <a:cs typeface="Helvetica" charset="0"/>
              </a:rPr>
              <a:t>imputations</a:t>
            </a:r>
            <a:r>
              <a:rPr lang="en-US" sz="2000" dirty="0" smtClean="0">
                <a:latin typeface="Helvetica" charset="0"/>
                <a:ea typeface="Helvetica" charset="0"/>
                <a:cs typeface="Helvetica" charset="0"/>
              </a:rPr>
              <a:t> come from.</a:t>
            </a:r>
          </a:p>
          <a:p>
            <a:pPr marL="342900" indent="-342900" algn="just">
              <a:spcAft>
                <a:spcPts val="600"/>
              </a:spcAft>
              <a:buFont typeface="Arial" charset="0"/>
              <a:buChar char="•"/>
            </a:pPr>
            <a:r>
              <a:rPr lang="en-US" sz="2000" dirty="0" smtClean="0">
                <a:latin typeface="Helvetica" charset="0"/>
                <a:ea typeface="Helvetica" charset="0"/>
                <a:cs typeface="Helvetica" charset="0"/>
              </a:rPr>
              <a:t>As is readily apparent, </a:t>
            </a: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can also be applied iteratively </a:t>
            </a:r>
            <a:r>
              <a:rPr lang="en-US" sz="2000" b="1" i="1" dirty="0" smtClean="0">
                <a:latin typeface="Helvetica" charset="0"/>
                <a:ea typeface="Helvetica" charset="0"/>
                <a:cs typeface="Helvetica" charset="0"/>
              </a:rPr>
              <a:t>k</a:t>
            </a:r>
            <a:r>
              <a:rPr lang="en-US" sz="2000" dirty="0" smtClean="0">
                <a:latin typeface="Helvetica" charset="0"/>
                <a:ea typeface="Helvetica" charset="0"/>
                <a:cs typeface="Helvetica" charset="0"/>
              </a:rPr>
              <a:t> times by applying the </a:t>
            </a:r>
            <a:r>
              <a:rPr lang="en-US" sz="2000" b="1" i="1" dirty="0">
                <a:latin typeface="Helvetica" charset="0"/>
                <a:ea typeface="Helvetica" charset="0"/>
                <a:cs typeface="Helvetica" charset="0"/>
              </a:rPr>
              <a:t>QCIS</a:t>
            </a:r>
            <a:r>
              <a:rPr lang="en-US" sz="2000" dirty="0">
                <a:latin typeface="Helvetica" charset="0"/>
                <a:ea typeface="Helvetica" charset="0"/>
                <a:cs typeface="Helvetica" charset="0"/>
              </a:rPr>
              <a:t> </a:t>
            </a:r>
            <a:r>
              <a:rPr lang="en-US" sz="2000" dirty="0" smtClean="0">
                <a:latin typeface="Helvetica" charset="0"/>
                <a:ea typeface="Helvetica" charset="0"/>
                <a:cs typeface="Helvetica" charset="0"/>
              </a:rPr>
              <a:t>procedure sequentially to each </a:t>
            </a:r>
            <a:r>
              <a:rPr lang="en-US" sz="2000" b="1" i="1" dirty="0" smtClean="0">
                <a:latin typeface="Helvetica" charset="0"/>
                <a:ea typeface="Helvetica" charset="0"/>
                <a:cs typeface="Helvetica" charset="0"/>
              </a:rPr>
              <a:t>k-1</a:t>
            </a:r>
            <a:r>
              <a:rPr lang="en-US" sz="2000" dirty="0" smtClean="0">
                <a:latin typeface="Helvetica" charset="0"/>
                <a:ea typeface="Helvetica" charset="0"/>
                <a:cs typeface="Helvetica" charset="0"/>
              </a:rPr>
              <a:t> imputed and smoothed field. This results in additional imputation where possible, with progressively more smoothing of the field occurring as well. How one decides on the number of iterations of </a:t>
            </a: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to apply is not clear, but fewer is almost certainly better.</a:t>
            </a:r>
          </a:p>
          <a:p>
            <a:pPr marL="342900" indent="-342900" algn="just">
              <a:spcAft>
                <a:spcPts val="600"/>
              </a:spcAft>
              <a:buFont typeface="Arial" charset="0"/>
              <a:buChar char="•"/>
            </a:pPr>
            <a:r>
              <a:rPr lang="en-US" sz="2000" dirty="0" smtClean="0">
                <a:latin typeface="Helvetica" charset="0"/>
                <a:ea typeface="Helvetica" charset="0"/>
                <a:cs typeface="Helvetica" charset="0"/>
              </a:rPr>
              <a:t>Examples of applying </a:t>
            </a: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to the new Russian Drought Atlas (RUDA) are shown next. First the calibration/verification maps.</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193934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0"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a:t>
            </a:r>
            <a:r>
              <a:rPr lang="en-US" sz="2400" dirty="0"/>
              <a:t>Ensemble </a:t>
            </a:r>
            <a:r>
              <a:rPr lang="en-US" sz="2400" dirty="0" err="1" smtClean="0"/>
              <a:t>CalVer</a:t>
            </a:r>
            <a:endParaRPr lang="en-US" sz="2400" dirty="0" smtClean="0"/>
          </a:p>
          <a:p>
            <a:pPr algn="ctr"/>
            <a:r>
              <a:rPr lang="en-US" sz="2400" b="1" dirty="0" smtClean="0"/>
              <a:t>QCIS k=0</a:t>
            </a:r>
            <a:endParaRPr lang="en-US" sz="2400" b="1" dirty="0"/>
          </a:p>
        </p:txBody>
      </p:sp>
    </p:spTree>
    <p:extLst>
      <p:ext uri="{BB962C8B-B14F-4D97-AF65-F5344CB8AC3E}">
        <p14:creationId xmlns:p14="http://schemas.microsoft.com/office/powerpoint/2010/main" val="482268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0"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a:t>
            </a:r>
            <a:r>
              <a:rPr lang="en-US" sz="2400" dirty="0"/>
              <a:t>Ensemble </a:t>
            </a:r>
            <a:r>
              <a:rPr lang="en-US" sz="2400" dirty="0" err="1" smtClean="0"/>
              <a:t>CalVer</a:t>
            </a:r>
            <a:endParaRPr lang="en-US" sz="2400" dirty="0" smtClean="0"/>
          </a:p>
          <a:p>
            <a:pPr algn="ctr"/>
            <a:r>
              <a:rPr lang="en-US" sz="2400" b="1" dirty="0" smtClean="0"/>
              <a:t>QCIS k=1</a:t>
            </a:r>
            <a:endParaRPr lang="en-US" sz="2400" b="1" dirty="0"/>
          </a:p>
        </p:txBody>
      </p:sp>
    </p:spTree>
    <p:extLst>
      <p:ext uri="{BB962C8B-B14F-4D97-AF65-F5344CB8AC3E}">
        <p14:creationId xmlns:p14="http://schemas.microsoft.com/office/powerpoint/2010/main" val="943450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1"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Ensemble </a:t>
            </a:r>
            <a:r>
              <a:rPr lang="en-US" sz="2400" dirty="0" err="1" smtClean="0"/>
              <a:t>CalVer</a:t>
            </a:r>
            <a:endParaRPr lang="en-US" sz="2400" dirty="0" smtClean="0"/>
          </a:p>
          <a:p>
            <a:pPr algn="ctr"/>
            <a:r>
              <a:rPr lang="en-US" sz="2400" b="1" dirty="0" smtClean="0"/>
              <a:t>QCIS k=2</a:t>
            </a:r>
            <a:endParaRPr lang="en-US" sz="2400" b="1" dirty="0"/>
          </a:p>
        </p:txBody>
      </p:sp>
    </p:spTree>
    <p:extLst>
      <p:ext uri="{BB962C8B-B14F-4D97-AF65-F5344CB8AC3E}">
        <p14:creationId xmlns:p14="http://schemas.microsoft.com/office/powerpoint/2010/main" val="813926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1"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Ensemble </a:t>
            </a:r>
            <a:r>
              <a:rPr lang="en-US" sz="2400" dirty="0" err="1" smtClean="0"/>
              <a:t>CalVer</a:t>
            </a:r>
            <a:endParaRPr lang="en-US" sz="2400" dirty="0" smtClean="0"/>
          </a:p>
          <a:p>
            <a:pPr algn="ctr"/>
            <a:r>
              <a:rPr lang="en-US" sz="2400" b="1" dirty="0" smtClean="0"/>
              <a:t>QCIS k=3</a:t>
            </a:r>
            <a:endParaRPr lang="en-US" sz="2400" b="1" dirty="0"/>
          </a:p>
        </p:txBody>
      </p:sp>
    </p:spTree>
    <p:extLst>
      <p:ext uri="{BB962C8B-B14F-4D97-AF65-F5344CB8AC3E}">
        <p14:creationId xmlns:p14="http://schemas.microsoft.com/office/powerpoint/2010/main" val="7576755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1"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Ensemble </a:t>
            </a:r>
            <a:r>
              <a:rPr lang="en-US" sz="2400" dirty="0" err="1" smtClean="0"/>
              <a:t>CalVer</a:t>
            </a:r>
            <a:endParaRPr lang="en-US" sz="2400" dirty="0" smtClean="0"/>
          </a:p>
          <a:p>
            <a:pPr algn="ctr"/>
            <a:r>
              <a:rPr lang="en-US" sz="2400" b="1" dirty="0" smtClean="0"/>
              <a:t>QCIS k=4</a:t>
            </a:r>
            <a:endParaRPr lang="en-US" sz="2400" b="1" dirty="0"/>
          </a:p>
        </p:txBody>
      </p:sp>
    </p:spTree>
    <p:extLst>
      <p:ext uri="{BB962C8B-B14F-4D97-AF65-F5344CB8AC3E}">
        <p14:creationId xmlns:p14="http://schemas.microsoft.com/office/powerpoint/2010/main" val="1222012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1"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Ensemble </a:t>
            </a:r>
            <a:r>
              <a:rPr lang="en-US" sz="2400" dirty="0" err="1" smtClean="0"/>
              <a:t>CalVer</a:t>
            </a:r>
            <a:endParaRPr lang="en-US" sz="2400" dirty="0" smtClean="0"/>
          </a:p>
          <a:p>
            <a:pPr algn="ctr"/>
            <a:r>
              <a:rPr lang="en-US" sz="2400" b="1" dirty="0" smtClean="0"/>
              <a:t>QCIS k=6</a:t>
            </a:r>
            <a:endParaRPr lang="en-US" sz="2400" b="1" dirty="0"/>
          </a:p>
        </p:txBody>
      </p:sp>
    </p:spTree>
    <p:extLst>
      <p:ext uri="{BB962C8B-B14F-4D97-AF65-F5344CB8AC3E}">
        <p14:creationId xmlns:p14="http://schemas.microsoft.com/office/powerpoint/2010/main" val="456258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1"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Ensemble </a:t>
            </a:r>
            <a:r>
              <a:rPr lang="en-US" sz="2400" dirty="0" err="1" smtClean="0"/>
              <a:t>CalVer</a:t>
            </a:r>
            <a:endParaRPr lang="en-US" sz="2400" dirty="0" smtClean="0"/>
          </a:p>
          <a:p>
            <a:pPr algn="ctr"/>
            <a:r>
              <a:rPr lang="en-US" sz="2400" b="1" dirty="0" smtClean="0"/>
              <a:t>QCIS k=8</a:t>
            </a:r>
            <a:endParaRPr lang="en-US" sz="2400" b="1" dirty="0"/>
          </a:p>
        </p:txBody>
      </p:sp>
    </p:spTree>
    <p:extLst>
      <p:ext uri="{BB962C8B-B14F-4D97-AF65-F5344CB8AC3E}">
        <p14:creationId xmlns:p14="http://schemas.microsoft.com/office/powerpoint/2010/main" val="1948881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36883" y="971830"/>
            <a:ext cx="7904674" cy="5445012"/>
          </a:xfrm>
          <a:prstGeom prst="rect">
            <a:avLst/>
          </a:prstGeom>
        </p:spPr>
      </p:pic>
      <p:sp>
        <p:nvSpPr>
          <p:cNvPr id="10" name="TextBox 9"/>
          <p:cNvSpPr txBox="1"/>
          <p:nvPr/>
        </p:nvSpPr>
        <p:spPr>
          <a:xfrm>
            <a:off x="1467470" y="481262"/>
            <a:ext cx="6351034" cy="523220"/>
          </a:xfrm>
          <a:prstGeom prst="rect">
            <a:avLst/>
          </a:prstGeom>
          <a:noFill/>
        </p:spPr>
        <p:txBody>
          <a:bodyPr wrap="none" rtlCol="0">
            <a:spAutoFit/>
          </a:bodyPr>
          <a:lstStyle/>
          <a:p>
            <a:pPr algn="ctr"/>
            <a:r>
              <a:rPr lang="en-US" sz="2800" b="1" dirty="0" smtClean="0"/>
              <a:t>RUDA </a:t>
            </a:r>
            <a:r>
              <a:rPr lang="en-US" sz="2800" b="1" dirty="0" err="1" smtClean="0"/>
              <a:t>scPDSI</a:t>
            </a:r>
            <a:r>
              <a:rPr lang="en-US" sz="2800" b="1" dirty="0" smtClean="0"/>
              <a:t> Grid and Tree-Ring Network</a:t>
            </a:r>
            <a:endParaRPr lang="en-US" sz="2800" b="1" dirty="0"/>
          </a:p>
        </p:txBody>
      </p:sp>
      <p:sp>
        <p:nvSpPr>
          <p:cNvPr id="11" name="TextBox 10"/>
          <p:cNvSpPr txBox="1"/>
          <p:nvPr/>
        </p:nvSpPr>
        <p:spPr>
          <a:xfrm>
            <a:off x="6432884" y="2133599"/>
            <a:ext cx="2157707" cy="646331"/>
          </a:xfrm>
          <a:prstGeom prst="rect">
            <a:avLst/>
          </a:prstGeom>
          <a:solidFill>
            <a:schemeClr val="bg1"/>
          </a:solidFill>
        </p:spPr>
        <p:txBody>
          <a:bodyPr wrap="none" rtlCol="0">
            <a:spAutoFit/>
          </a:bodyPr>
          <a:lstStyle/>
          <a:p>
            <a:r>
              <a:rPr lang="en-US" dirty="0" smtClean="0"/>
              <a:t>4259 Point 0.5° Grid</a:t>
            </a:r>
          </a:p>
          <a:p>
            <a:r>
              <a:rPr lang="en-US" dirty="0" smtClean="0"/>
              <a:t>602 Tree-Ring Series</a:t>
            </a:r>
            <a:endParaRPr lang="en-US" dirty="0"/>
          </a:p>
        </p:txBody>
      </p:sp>
      <p:sp>
        <p:nvSpPr>
          <p:cNvPr id="12" name="Rectangle 11"/>
          <p:cNvSpPr/>
          <p:nvPr/>
        </p:nvSpPr>
        <p:spPr>
          <a:xfrm>
            <a:off x="7860632" y="4315326"/>
            <a:ext cx="192505" cy="32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547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9" y="863854"/>
            <a:ext cx="8229600" cy="5815454"/>
          </a:xfrm>
          <a:prstGeom prst="rect">
            <a:avLst/>
          </a:prstGeom>
        </p:spPr>
      </p:pic>
      <p:sp>
        <p:nvSpPr>
          <p:cNvPr id="3" name="TextBox 2"/>
          <p:cNvSpPr txBox="1"/>
          <p:nvPr/>
        </p:nvSpPr>
        <p:spPr>
          <a:xfrm>
            <a:off x="1397472" y="195053"/>
            <a:ext cx="6266331" cy="830997"/>
          </a:xfrm>
          <a:prstGeom prst="rect">
            <a:avLst/>
          </a:prstGeom>
          <a:noFill/>
        </p:spPr>
        <p:txBody>
          <a:bodyPr wrap="none" rtlCol="0">
            <a:spAutoFit/>
          </a:bodyPr>
          <a:lstStyle/>
          <a:p>
            <a:pPr algn="ctr"/>
            <a:r>
              <a:rPr lang="en-US" sz="2400" b="1" dirty="0" smtClean="0"/>
              <a:t>RUDA</a:t>
            </a:r>
            <a:r>
              <a:rPr lang="en-US" sz="2400" dirty="0" smtClean="0"/>
              <a:t> 500-1000km 16-Member Ensemble </a:t>
            </a:r>
            <a:r>
              <a:rPr lang="en-US" sz="2400" dirty="0" err="1" smtClean="0"/>
              <a:t>CalVer</a:t>
            </a:r>
            <a:endParaRPr lang="en-US" sz="2400" dirty="0" smtClean="0"/>
          </a:p>
          <a:p>
            <a:pPr algn="ctr"/>
            <a:r>
              <a:rPr lang="en-US" sz="2400" b="1" dirty="0" smtClean="0"/>
              <a:t>QCIS k=10</a:t>
            </a:r>
            <a:endParaRPr lang="en-US" sz="2400" b="1" dirty="0"/>
          </a:p>
        </p:txBody>
      </p:sp>
    </p:spTree>
    <p:extLst>
      <p:ext uri="{BB962C8B-B14F-4D97-AF65-F5344CB8AC3E}">
        <p14:creationId xmlns:p14="http://schemas.microsoft.com/office/powerpoint/2010/main" val="335080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3272" y="449704"/>
            <a:ext cx="5835957" cy="523220"/>
          </a:xfrm>
          <a:prstGeom prst="rect">
            <a:avLst/>
          </a:prstGeom>
          <a:noFill/>
        </p:spPr>
        <p:txBody>
          <a:bodyPr wrap="none" rtlCol="0">
            <a:spAutoFit/>
          </a:bodyPr>
          <a:lstStyle/>
          <a:p>
            <a:pPr algn="ctr"/>
            <a:r>
              <a:rPr lang="en-US" sz="2800" b="1" i="1" dirty="0" smtClean="0"/>
              <a:t>QCIS: What have we learned thus far?</a:t>
            </a:r>
            <a:endParaRPr lang="en-US" sz="2800" b="1" i="1" dirty="0"/>
          </a:p>
        </p:txBody>
      </p:sp>
      <p:sp>
        <p:nvSpPr>
          <p:cNvPr id="6" name="TextBox 5"/>
          <p:cNvSpPr txBox="1"/>
          <p:nvPr/>
        </p:nvSpPr>
        <p:spPr>
          <a:xfrm>
            <a:off x="524655" y="1064308"/>
            <a:ext cx="7644984" cy="5247590"/>
          </a:xfrm>
          <a:prstGeom prst="rect">
            <a:avLst/>
          </a:prstGeom>
          <a:noFill/>
        </p:spPr>
        <p:txBody>
          <a:bodyPr wrap="square" rtlCol="0">
            <a:spAutoFit/>
          </a:bodyPr>
          <a:lstStyle/>
          <a:p>
            <a:pPr marL="342900" indent="-342900" algn="just">
              <a:spcAft>
                <a:spcPts val="600"/>
              </a:spcAft>
              <a:buFont typeface="Arial" charset="0"/>
              <a:buChar char="•"/>
            </a:pPr>
            <a:r>
              <a:rPr lang="en-US" sz="2000" b="1" i="1" dirty="0">
                <a:latin typeface="Helvetica" charset="0"/>
                <a:ea typeface="Helvetica" charset="0"/>
                <a:cs typeface="Helvetica" charset="0"/>
              </a:rPr>
              <a:t>QCIS</a:t>
            </a:r>
            <a:r>
              <a:rPr lang="en-US" sz="2000" dirty="0" smtClean="0">
                <a:latin typeface="Helvetica" charset="0"/>
                <a:ea typeface="Helvetica" charset="0"/>
                <a:cs typeface="Helvetica" charset="0"/>
              </a:rPr>
              <a:t> improves the calibration/verification statistics somewhat over those from the original reconstruction field produced by </a:t>
            </a:r>
            <a:r>
              <a:rPr lang="en-US" sz="2000" b="1" i="1" dirty="0" smtClean="0">
                <a:latin typeface="Helvetica" charset="0"/>
                <a:ea typeface="Helvetica" charset="0"/>
                <a:cs typeface="Helvetica" charset="0"/>
              </a:rPr>
              <a:t>PPR</a:t>
            </a:r>
            <a:r>
              <a:rPr lang="en-US" sz="2000" dirty="0" smtClean="0">
                <a:latin typeface="Helvetica" charset="0"/>
                <a:ea typeface="Helvetica" charset="0"/>
                <a:cs typeface="Helvetica" charset="0"/>
              </a:rPr>
              <a:t> (k=0). Since no </a:t>
            </a:r>
            <a:r>
              <a:rPr lang="en-US" sz="2000" i="1" dirty="0" smtClean="0">
                <a:latin typeface="Helvetica" charset="0"/>
                <a:ea typeface="Helvetica" charset="0"/>
                <a:cs typeface="Helvetica" charset="0"/>
              </a:rPr>
              <a:t>imputation</a:t>
            </a:r>
            <a:r>
              <a:rPr lang="en-US" sz="2000" dirty="0" smtClean="0">
                <a:latin typeface="Helvetica" charset="0"/>
                <a:ea typeface="Helvetica" charset="0"/>
                <a:cs typeface="Helvetica" charset="0"/>
              </a:rPr>
              <a:t> is being done over the short calibration/verification period, this is due to </a:t>
            </a:r>
            <a:r>
              <a:rPr lang="en-US" sz="2000" b="1" i="1" dirty="0" smtClean="0">
                <a:latin typeface="Helvetica" charset="0"/>
                <a:ea typeface="Helvetica" charset="0"/>
                <a:cs typeface="Helvetica" charset="0"/>
              </a:rPr>
              <a:t>smoothing</a:t>
            </a:r>
            <a:r>
              <a:rPr lang="en-US" sz="2000" dirty="0" smtClean="0">
                <a:latin typeface="Helvetica" charset="0"/>
                <a:ea typeface="Helvetica" charset="0"/>
                <a:cs typeface="Helvetica" charset="0"/>
              </a:rPr>
              <a:t>.</a:t>
            </a:r>
            <a:r>
              <a:rPr lang="en-US" sz="2000" dirty="0">
                <a:latin typeface="Helvetica" charset="0"/>
                <a:ea typeface="Helvetica" charset="0"/>
                <a:cs typeface="Helvetica" charset="0"/>
              </a:rPr>
              <a:t> T</a:t>
            </a:r>
            <a:r>
              <a:rPr lang="en-US" sz="2000" dirty="0" smtClean="0">
                <a:latin typeface="Helvetica" charset="0"/>
                <a:ea typeface="Helvetica" charset="0"/>
                <a:cs typeface="Helvetica" charset="0"/>
              </a:rPr>
              <a:t>he </a:t>
            </a:r>
            <a:r>
              <a:rPr lang="en-US" sz="2000" dirty="0">
                <a:latin typeface="Helvetica" charset="0"/>
                <a:ea typeface="Helvetica" charset="0"/>
                <a:cs typeface="Helvetica" charset="0"/>
              </a:rPr>
              <a:t>rate of improvement diminishes after the first few </a:t>
            </a:r>
            <a:r>
              <a:rPr lang="en-US" sz="2000" dirty="0" smtClean="0">
                <a:latin typeface="Helvetica" charset="0"/>
                <a:ea typeface="Helvetica" charset="0"/>
                <a:cs typeface="Helvetica" charset="0"/>
              </a:rPr>
              <a:t>iterations.</a:t>
            </a:r>
          </a:p>
          <a:p>
            <a:pPr marL="342900" indent="-342900" algn="just">
              <a:spcAft>
                <a:spcPts val="600"/>
              </a:spcAft>
              <a:buFont typeface="Arial" charset="0"/>
              <a:buChar char="•"/>
            </a:pP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smooths the reconstruction fields and this acts to smooth the calibration/verification fields as well. In so doing, the  smoothing tends to improve and expand the larger contiguous blocks of calibration/verification statistics, but weakens the small isolated blocks of initially “significant” verification. </a:t>
            </a:r>
          </a:p>
          <a:p>
            <a:pPr marL="342900" indent="-342900" algn="just">
              <a:spcAft>
                <a:spcPts val="600"/>
              </a:spcAft>
              <a:buFont typeface="Arial" charset="0"/>
              <a:buChar char="•"/>
            </a:pP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improves the average correlation (RBAR) between ensemble members. Again, this is most noticeable in the first few iterations. After k=3, some odd behavior in RBAR is increasingly indicated with more iterations. Not sure why!</a:t>
            </a:r>
          </a:p>
          <a:p>
            <a:pPr marL="342900" indent="-342900" algn="just">
              <a:spcAft>
                <a:spcPts val="600"/>
              </a:spcAft>
              <a:buFont typeface="Arial" charset="0"/>
              <a:buChar char="•"/>
            </a:pPr>
            <a:r>
              <a:rPr lang="en-US" sz="2000" dirty="0" smtClean="0">
                <a:latin typeface="Helvetica" charset="0"/>
                <a:ea typeface="Helvetica" charset="0"/>
                <a:cs typeface="Helvetica" charset="0"/>
              </a:rPr>
              <a:t>From this evaluation, </a:t>
            </a: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might be limited to max(k=3). But imputation demands could require more. Let’s see ...</a:t>
            </a:r>
          </a:p>
        </p:txBody>
      </p:sp>
    </p:spTree>
    <p:extLst>
      <p:ext uri="{BB962C8B-B14F-4D97-AF65-F5344CB8AC3E}">
        <p14:creationId xmlns:p14="http://schemas.microsoft.com/office/powerpoint/2010/main" val="28276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8" name="TextBox 7"/>
          <p:cNvSpPr txBox="1"/>
          <p:nvPr/>
        </p:nvSpPr>
        <p:spPr>
          <a:xfrm>
            <a:off x="1625097" y="5051921"/>
            <a:ext cx="2693238" cy="400110"/>
          </a:xfrm>
          <a:prstGeom prst="rect">
            <a:avLst/>
          </a:prstGeom>
          <a:noFill/>
        </p:spPr>
        <p:txBody>
          <a:bodyPr wrap="none" rtlCol="0">
            <a:spAutoFit/>
          </a:bodyPr>
          <a:lstStyle/>
          <a:p>
            <a:r>
              <a:rPr lang="en-US" sz="2000" dirty="0">
                <a:solidFill>
                  <a:srgbClr val="C00000"/>
                </a:solidFill>
              </a:rPr>
              <a:t>k</a:t>
            </a:r>
            <a:r>
              <a:rPr lang="en-US" sz="2000" dirty="0" smtClean="0">
                <a:solidFill>
                  <a:srgbClr val="C00000"/>
                </a:solidFill>
              </a:rPr>
              <a:t>=0:  Directly out of PPR</a:t>
            </a:r>
            <a:endParaRPr lang="en-US" sz="2000" dirty="0">
              <a:solidFill>
                <a:srgbClr val="C00000"/>
              </a:solidFill>
            </a:endParaRPr>
          </a:p>
        </p:txBody>
      </p:sp>
    </p:spTree>
    <p:extLst>
      <p:ext uri="{BB962C8B-B14F-4D97-AF65-F5344CB8AC3E}">
        <p14:creationId xmlns:p14="http://schemas.microsoft.com/office/powerpoint/2010/main" val="1495445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9149" y="477671"/>
            <a:ext cx="8222778" cy="6411244"/>
            <a:chOff x="389149" y="477671"/>
            <a:chExt cx="8222778" cy="6411244"/>
          </a:xfrm>
        </p:grpSpPr>
        <p:sp>
          <p:nvSpPr>
            <p:cNvPr id="29" name="TextBox 28"/>
            <p:cNvSpPr txBox="1"/>
            <p:nvPr/>
          </p:nvSpPr>
          <p:spPr>
            <a:xfrm>
              <a:off x="842383" y="477671"/>
              <a:ext cx="7406708" cy="984885"/>
            </a:xfrm>
            <a:prstGeom prst="rect">
              <a:avLst/>
            </a:prstGeom>
            <a:noFill/>
          </p:spPr>
          <p:txBody>
            <a:bodyPr wrap="none" rtlCol="0">
              <a:spAutoFit/>
            </a:bodyPr>
            <a:lstStyle/>
            <a:p>
              <a:pPr algn="ctr"/>
              <a:r>
                <a:rPr lang="en-US" sz="2400" b="1" dirty="0" smtClean="0"/>
                <a:t>Iterated QCIS</a:t>
              </a:r>
              <a:r>
                <a:rPr lang="en-US" sz="2400" b="1" dirty="0"/>
                <a:t> </a:t>
              </a:r>
              <a:r>
                <a:rPr lang="en-US" sz="2400" b="1" dirty="0" smtClean="0"/>
                <a:t>on a 16-member R&gt;0.20 </a:t>
              </a:r>
              <a:r>
                <a:rPr lang="en-US" sz="2400" b="1" dirty="0"/>
                <a:t>E</a:t>
              </a:r>
              <a:r>
                <a:rPr lang="en-US" sz="2400" b="1" dirty="0" smtClean="0"/>
                <a:t>nsemble Average</a:t>
              </a:r>
            </a:p>
            <a:p>
              <a:pPr algn="ctr">
                <a:spcBef>
                  <a:spcPts val="1200"/>
                </a:spcBef>
              </a:pPr>
              <a:r>
                <a:rPr lang="en-US" sz="2400" b="1" dirty="0" smtClean="0"/>
                <a:t>Year:  1891</a:t>
              </a:r>
              <a:endParaRPr lang="en-US" sz="2400" b="1" dirty="0"/>
            </a:p>
          </p:txBody>
        </p:sp>
        <p:grpSp>
          <p:nvGrpSpPr>
            <p:cNvPr id="3" name="Group 2"/>
            <p:cNvGrpSpPr/>
            <p:nvPr/>
          </p:nvGrpSpPr>
          <p:grpSpPr>
            <a:xfrm>
              <a:off x="389149" y="1441532"/>
              <a:ext cx="8222778" cy="5447383"/>
              <a:chOff x="389149" y="1441532"/>
              <a:chExt cx="8222778" cy="5447383"/>
            </a:xfrm>
          </p:grpSpPr>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927" y="1801504"/>
                <a:ext cx="2286000" cy="2958353"/>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927" y="3930562"/>
                <a:ext cx="2286000" cy="2958353"/>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1" y="1801504"/>
                <a:ext cx="2286000" cy="2958353"/>
              </a:xfrm>
              <a:prstGeom prst="rect">
                <a:avLst/>
              </a:prstGeom>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001" y="3930562"/>
                <a:ext cx="2286000" cy="2958353"/>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075" y="1801512"/>
                <a:ext cx="2286000" cy="2958353"/>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75" y="3930562"/>
                <a:ext cx="2286000" cy="2958353"/>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49" y="1801512"/>
                <a:ext cx="2286000" cy="2958353"/>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149" y="3930562"/>
                <a:ext cx="2286000" cy="2958353"/>
              </a:xfrm>
              <a:prstGeom prst="rect">
                <a:avLst/>
              </a:prstGeom>
            </p:spPr>
          </p:pic>
          <p:sp>
            <p:nvSpPr>
              <p:cNvPr id="25" name="Rectangle 24"/>
              <p:cNvSpPr/>
              <p:nvPr/>
            </p:nvSpPr>
            <p:spPr>
              <a:xfrm>
                <a:off x="655093" y="180150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70681" y="1815169"/>
                <a:ext cx="1172117" cy="307777"/>
              </a:xfrm>
              <a:prstGeom prst="rect">
                <a:avLst/>
              </a:prstGeom>
              <a:noFill/>
            </p:spPr>
            <p:txBody>
              <a:bodyPr wrap="none" rtlCol="0">
                <a:spAutoFit/>
              </a:bodyPr>
              <a:lstStyle/>
              <a:p>
                <a:pPr algn="ctr"/>
                <a:r>
                  <a:rPr lang="en-US" sz="1400" dirty="0" smtClean="0"/>
                  <a:t>k=0  Miss: </a:t>
                </a:r>
                <a:r>
                  <a:rPr lang="en-US" sz="1400" dirty="0"/>
                  <a:t>0%</a:t>
                </a:r>
              </a:p>
            </p:txBody>
          </p:sp>
          <p:sp>
            <p:nvSpPr>
              <p:cNvPr id="9" name="TextBox 8"/>
              <p:cNvSpPr txBox="1"/>
              <p:nvPr/>
            </p:nvSpPr>
            <p:spPr>
              <a:xfrm>
                <a:off x="2971922" y="1815169"/>
                <a:ext cx="1132041" cy="307777"/>
              </a:xfrm>
              <a:prstGeom prst="rect">
                <a:avLst/>
              </a:prstGeom>
              <a:noFill/>
            </p:spPr>
            <p:txBody>
              <a:bodyPr wrap="none" rtlCol="0">
                <a:spAutoFit/>
              </a:bodyPr>
              <a:lstStyle/>
              <a:p>
                <a:pPr algn="ctr"/>
                <a:r>
                  <a:rPr lang="en-US" sz="1400" dirty="0"/>
                  <a:t>k</a:t>
                </a:r>
                <a:r>
                  <a:rPr lang="en-US" sz="1400" dirty="0" smtClean="0"/>
                  <a:t>=1 </a:t>
                </a:r>
                <a:r>
                  <a:rPr lang="en-US" sz="1400" dirty="0"/>
                  <a:t>Miss: 0%</a:t>
                </a:r>
              </a:p>
            </p:txBody>
          </p:sp>
          <p:sp>
            <p:nvSpPr>
              <p:cNvPr id="10" name="TextBox 9"/>
              <p:cNvSpPr txBox="1"/>
              <p:nvPr/>
            </p:nvSpPr>
            <p:spPr>
              <a:xfrm>
                <a:off x="4950861" y="1815169"/>
                <a:ext cx="1132041" cy="307777"/>
              </a:xfrm>
              <a:prstGeom prst="rect">
                <a:avLst/>
              </a:prstGeom>
              <a:noFill/>
            </p:spPr>
            <p:txBody>
              <a:bodyPr wrap="none" rtlCol="0">
                <a:spAutoFit/>
              </a:bodyPr>
              <a:lstStyle/>
              <a:p>
                <a:pPr algn="ctr"/>
                <a:r>
                  <a:rPr lang="en-US" sz="1400" dirty="0" smtClean="0"/>
                  <a:t>k=2 </a:t>
                </a:r>
                <a:r>
                  <a:rPr lang="en-US" sz="1400" dirty="0"/>
                  <a:t>Miss: 0%</a:t>
                </a:r>
              </a:p>
            </p:txBody>
          </p:sp>
          <p:sp>
            <p:nvSpPr>
              <p:cNvPr id="11" name="TextBox 10"/>
              <p:cNvSpPr txBox="1"/>
              <p:nvPr/>
            </p:nvSpPr>
            <p:spPr>
              <a:xfrm>
                <a:off x="6932062" y="1815169"/>
                <a:ext cx="1132041" cy="307777"/>
              </a:xfrm>
              <a:prstGeom prst="rect">
                <a:avLst/>
              </a:prstGeom>
              <a:noFill/>
            </p:spPr>
            <p:txBody>
              <a:bodyPr wrap="none" rtlCol="0">
                <a:spAutoFit/>
              </a:bodyPr>
              <a:lstStyle/>
              <a:p>
                <a:pPr algn="ctr"/>
                <a:r>
                  <a:rPr lang="en-US" sz="1400" dirty="0" smtClean="0"/>
                  <a:t>k=3 </a:t>
                </a:r>
                <a:r>
                  <a:rPr lang="en-US" sz="1400" dirty="0"/>
                  <a:t>Miss: 0%</a:t>
                </a:r>
              </a:p>
            </p:txBody>
          </p:sp>
          <p:sp>
            <p:nvSpPr>
              <p:cNvPr id="26" name="Rectangle 25"/>
              <p:cNvSpPr/>
              <p:nvPr/>
            </p:nvSpPr>
            <p:spPr>
              <a:xfrm>
                <a:off x="725605" y="391919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92991" y="3946490"/>
                <a:ext cx="1132041" cy="307777"/>
              </a:xfrm>
              <a:prstGeom prst="rect">
                <a:avLst/>
              </a:prstGeom>
              <a:noFill/>
            </p:spPr>
            <p:txBody>
              <a:bodyPr wrap="none" rtlCol="0">
                <a:spAutoFit/>
              </a:bodyPr>
              <a:lstStyle/>
              <a:p>
                <a:pPr algn="ctr"/>
                <a:r>
                  <a:rPr lang="en-US" sz="1400" dirty="0" smtClean="0"/>
                  <a:t>k=4 </a:t>
                </a:r>
                <a:r>
                  <a:rPr lang="en-US" sz="1400" dirty="0"/>
                  <a:t>Miss: 0%</a:t>
                </a:r>
              </a:p>
            </p:txBody>
          </p:sp>
          <p:sp>
            <p:nvSpPr>
              <p:cNvPr id="16" name="TextBox 15"/>
              <p:cNvSpPr txBox="1"/>
              <p:nvPr/>
            </p:nvSpPr>
            <p:spPr>
              <a:xfrm>
                <a:off x="2974194" y="3946490"/>
                <a:ext cx="1132041" cy="307777"/>
              </a:xfrm>
              <a:prstGeom prst="rect">
                <a:avLst/>
              </a:prstGeom>
              <a:noFill/>
            </p:spPr>
            <p:txBody>
              <a:bodyPr wrap="none" rtlCol="0">
                <a:spAutoFit/>
              </a:bodyPr>
              <a:lstStyle/>
              <a:p>
                <a:pPr algn="ctr"/>
                <a:r>
                  <a:rPr lang="en-US" sz="1400" dirty="0"/>
                  <a:t>k</a:t>
                </a:r>
                <a:r>
                  <a:rPr lang="en-US" sz="1400" dirty="0" smtClean="0"/>
                  <a:t>=6 </a:t>
                </a:r>
                <a:r>
                  <a:rPr lang="en-US" sz="1400" dirty="0"/>
                  <a:t>Miss: 0%</a:t>
                </a:r>
              </a:p>
            </p:txBody>
          </p:sp>
          <p:sp>
            <p:nvSpPr>
              <p:cNvPr id="17" name="TextBox 16"/>
              <p:cNvSpPr txBox="1"/>
              <p:nvPr/>
            </p:nvSpPr>
            <p:spPr>
              <a:xfrm>
                <a:off x="4953134" y="3946490"/>
                <a:ext cx="1132041" cy="307777"/>
              </a:xfrm>
              <a:prstGeom prst="rect">
                <a:avLst/>
              </a:prstGeom>
              <a:noFill/>
            </p:spPr>
            <p:txBody>
              <a:bodyPr wrap="none" rtlCol="0">
                <a:spAutoFit/>
              </a:bodyPr>
              <a:lstStyle/>
              <a:p>
                <a:pPr algn="ctr"/>
                <a:r>
                  <a:rPr lang="en-US" sz="1400" dirty="0"/>
                  <a:t>k</a:t>
                </a:r>
                <a:r>
                  <a:rPr lang="en-US" sz="1400" dirty="0" smtClean="0"/>
                  <a:t>=8 </a:t>
                </a:r>
                <a:r>
                  <a:rPr lang="en-US" sz="1400" dirty="0"/>
                  <a:t>Miss: 0%</a:t>
                </a:r>
              </a:p>
            </p:txBody>
          </p:sp>
          <p:sp>
            <p:nvSpPr>
              <p:cNvPr id="18" name="TextBox 17"/>
              <p:cNvSpPr txBox="1"/>
              <p:nvPr/>
            </p:nvSpPr>
            <p:spPr>
              <a:xfrm>
                <a:off x="6888648" y="3946490"/>
                <a:ext cx="1223412" cy="307777"/>
              </a:xfrm>
              <a:prstGeom prst="rect">
                <a:avLst/>
              </a:prstGeom>
              <a:noFill/>
            </p:spPr>
            <p:txBody>
              <a:bodyPr wrap="none" rtlCol="0">
                <a:spAutoFit/>
              </a:bodyPr>
              <a:lstStyle/>
              <a:p>
                <a:pPr algn="ctr"/>
                <a:r>
                  <a:rPr lang="en-US" sz="1400" dirty="0"/>
                  <a:t>k</a:t>
                </a:r>
                <a:r>
                  <a:rPr lang="en-US" sz="1400" dirty="0" smtClean="0"/>
                  <a:t>=10 </a:t>
                </a:r>
                <a:r>
                  <a:rPr lang="en-US" sz="1400" dirty="0"/>
                  <a:t>Miss: 0%</a:t>
                </a:r>
              </a:p>
            </p:txBody>
          </p:sp>
          <p:sp>
            <p:nvSpPr>
              <p:cNvPr id="30" name="Rectangle 29"/>
              <p:cNvSpPr/>
              <p:nvPr/>
            </p:nvSpPr>
            <p:spPr>
              <a:xfrm>
                <a:off x="655093" y="1815152"/>
                <a:ext cx="1815152" cy="21290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01677" y="1441532"/>
                <a:ext cx="561372" cy="369332"/>
              </a:xfrm>
              <a:prstGeom prst="rect">
                <a:avLst/>
              </a:prstGeom>
              <a:noFill/>
            </p:spPr>
            <p:txBody>
              <a:bodyPr wrap="none" rtlCol="0">
                <a:spAutoFit/>
              </a:bodyPr>
              <a:lstStyle/>
              <a:p>
                <a:r>
                  <a:rPr lang="en-US" b="1" i="1" dirty="0" smtClean="0">
                    <a:solidFill>
                      <a:srgbClr val="FF0000"/>
                    </a:solidFill>
                  </a:rPr>
                  <a:t>PPR</a:t>
                </a:r>
                <a:endParaRPr lang="en-US" b="1" i="1" dirty="0">
                  <a:solidFill>
                    <a:srgbClr val="FF0000"/>
                  </a:solidFill>
                </a:endParaRPr>
              </a:p>
            </p:txBody>
          </p:sp>
        </p:grpSp>
      </p:grpSp>
    </p:spTree>
    <p:extLst>
      <p:ext uri="{BB962C8B-B14F-4D97-AF65-F5344CB8AC3E}">
        <p14:creationId xmlns:p14="http://schemas.microsoft.com/office/powerpoint/2010/main" val="1799947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9149" y="477671"/>
            <a:ext cx="8222778" cy="6411244"/>
            <a:chOff x="389149" y="477671"/>
            <a:chExt cx="8222778" cy="6411244"/>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927" y="1801504"/>
              <a:ext cx="2286000" cy="2958353"/>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927" y="3930562"/>
              <a:ext cx="2286000" cy="295835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1" y="1801504"/>
              <a:ext cx="2286000" cy="2958353"/>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001" y="3930562"/>
              <a:ext cx="2286000" cy="295835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075" y="1801512"/>
              <a:ext cx="2286000" cy="2958353"/>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75" y="3930562"/>
              <a:ext cx="2286000" cy="2958353"/>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49" y="1801512"/>
              <a:ext cx="2286000" cy="2958353"/>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149" y="3930562"/>
              <a:ext cx="2286000" cy="2958353"/>
            </a:xfrm>
            <a:prstGeom prst="rect">
              <a:avLst/>
            </a:prstGeom>
          </p:spPr>
        </p:pic>
        <p:sp>
          <p:nvSpPr>
            <p:cNvPr id="25" name="Rectangle 24"/>
            <p:cNvSpPr/>
            <p:nvPr/>
          </p:nvSpPr>
          <p:spPr>
            <a:xfrm>
              <a:off x="655093" y="180150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22589" y="1815169"/>
              <a:ext cx="1268296" cy="307777"/>
            </a:xfrm>
            <a:prstGeom prst="rect">
              <a:avLst/>
            </a:prstGeom>
            <a:noFill/>
          </p:spPr>
          <p:txBody>
            <a:bodyPr wrap="none" rtlCol="0">
              <a:spAutoFit/>
            </a:bodyPr>
            <a:lstStyle/>
            <a:p>
              <a:pPr algn="ctr"/>
              <a:r>
                <a:rPr lang="en-US" sz="1400" dirty="0"/>
                <a:t>k</a:t>
              </a:r>
              <a:r>
                <a:rPr lang="en-US" sz="1400" dirty="0" smtClean="0"/>
                <a:t>=0 Miss: 9.7%</a:t>
              </a:r>
              <a:endParaRPr lang="en-US" sz="1400" dirty="0"/>
            </a:p>
          </p:txBody>
        </p:sp>
        <p:sp>
          <p:nvSpPr>
            <p:cNvPr id="9" name="TextBox 8"/>
            <p:cNvSpPr txBox="1"/>
            <p:nvPr/>
          </p:nvSpPr>
          <p:spPr>
            <a:xfrm>
              <a:off x="2903792" y="1815169"/>
              <a:ext cx="1268296" cy="307777"/>
            </a:xfrm>
            <a:prstGeom prst="rect">
              <a:avLst/>
            </a:prstGeom>
            <a:noFill/>
          </p:spPr>
          <p:txBody>
            <a:bodyPr wrap="none" rtlCol="0">
              <a:spAutoFit/>
            </a:bodyPr>
            <a:lstStyle/>
            <a:p>
              <a:pPr algn="ctr"/>
              <a:r>
                <a:rPr lang="en-US" sz="1400" dirty="0"/>
                <a:t>k=1 </a:t>
              </a:r>
              <a:r>
                <a:rPr lang="en-US" sz="1400" dirty="0" smtClean="0"/>
                <a:t>Miss: 7.8%</a:t>
              </a:r>
              <a:endParaRPr lang="en-US" sz="1400" dirty="0"/>
            </a:p>
          </p:txBody>
        </p:sp>
        <p:sp>
          <p:nvSpPr>
            <p:cNvPr id="10" name="TextBox 9"/>
            <p:cNvSpPr txBox="1"/>
            <p:nvPr/>
          </p:nvSpPr>
          <p:spPr>
            <a:xfrm>
              <a:off x="4882732" y="1815169"/>
              <a:ext cx="1268296" cy="307777"/>
            </a:xfrm>
            <a:prstGeom prst="rect">
              <a:avLst/>
            </a:prstGeom>
            <a:noFill/>
          </p:spPr>
          <p:txBody>
            <a:bodyPr wrap="none" rtlCol="0">
              <a:spAutoFit/>
            </a:bodyPr>
            <a:lstStyle/>
            <a:p>
              <a:pPr algn="ctr"/>
              <a:r>
                <a:rPr lang="en-US" sz="1400" dirty="0"/>
                <a:t>k=2 </a:t>
              </a:r>
              <a:r>
                <a:rPr lang="en-US" sz="1400" dirty="0" smtClean="0"/>
                <a:t>Miss: 5.8%</a:t>
              </a:r>
              <a:endParaRPr lang="en-US" sz="1400" dirty="0"/>
            </a:p>
          </p:txBody>
        </p:sp>
        <p:sp>
          <p:nvSpPr>
            <p:cNvPr id="11" name="TextBox 10"/>
            <p:cNvSpPr txBox="1"/>
            <p:nvPr/>
          </p:nvSpPr>
          <p:spPr>
            <a:xfrm>
              <a:off x="6863934" y="1815169"/>
              <a:ext cx="1268296" cy="307777"/>
            </a:xfrm>
            <a:prstGeom prst="rect">
              <a:avLst/>
            </a:prstGeom>
            <a:noFill/>
          </p:spPr>
          <p:txBody>
            <a:bodyPr wrap="none" rtlCol="0">
              <a:spAutoFit/>
            </a:bodyPr>
            <a:lstStyle/>
            <a:p>
              <a:pPr algn="ctr"/>
              <a:r>
                <a:rPr lang="en-US" sz="1400" dirty="0"/>
                <a:t>k=3 </a:t>
              </a:r>
              <a:r>
                <a:rPr lang="en-US" sz="1400" dirty="0" smtClean="0"/>
                <a:t>Miss: 4.2%</a:t>
              </a:r>
              <a:endParaRPr lang="en-US" sz="1400" dirty="0"/>
            </a:p>
          </p:txBody>
        </p:sp>
        <p:sp>
          <p:nvSpPr>
            <p:cNvPr id="26" name="Rectangle 25"/>
            <p:cNvSpPr/>
            <p:nvPr/>
          </p:nvSpPr>
          <p:spPr>
            <a:xfrm>
              <a:off x="725605" y="391919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24862" y="3946490"/>
              <a:ext cx="1268296" cy="307777"/>
            </a:xfrm>
            <a:prstGeom prst="rect">
              <a:avLst/>
            </a:prstGeom>
            <a:noFill/>
          </p:spPr>
          <p:txBody>
            <a:bodyPr wrap="none" rtlCol="0">
              <a:spAutoFit/>
            </a:bodyPr>
            <a:lstStyle/>
            <a:p>
              <a:pPr algn="ctr"/>
              <a:r>
                <a:rPr lang="en-US" sz="1400" dirty="0"/>
                <a:t>k=4 </a:t>
              </a:r>
              <a:r>
                <a:rPr lang="en-US" sz="1400" dirty="0" smtClean="0"/>
                <a:t>Miss: 2.6%</a:t>
              </a:r>
              <a:endParaRPr lang="en-US" sz="1400" dirty="0"/>
            </a:p>
          </p:txBody>
        </p:sp>
        <p:sp>
          <p:nvSpPr>
            <p:cNvPr id="16" name="TextBox 15"/>
            <p:cNvSpPr txBox="1"/>
            <p:nvPr/>
          </p:nvSpPr>
          <p:spPr>
            <a:xfrm>
              <a:off x="2906064" y="3946490"/>
              <a:ext cx="1268296" cy="307777"/>
            </a:xfrm>
            <a:prstGeom prst="rect">
              <a:avLst/>
            </a:prstGeom>
            <a:noFill/>
          </p:spPr>
          <p:txBody>
            <a:bodyPr wrap="none" rtlCol="0">
              <a:spAutoFit/>
            </a:bodyPr>
            <a:lstStyle/>
            <a:p>
              <a:pPr algn="ctr"/>
              <a:r>
                <a:rPr lang="en-US" sz="1400" dirty="0"/>
                <a:t>k=6 </a:t>
              </a:r>
              <a:r>
                <a:rPr lang="en-US" sz="1400" dirty="0" smtClean="0"/>
                <a:t>Miss: 0.7%</a:t>
              </a:r>
              <a:endParaRPr lang="en-US" sz="1400" dirty="0"/>
            </a:p>
          </p:txBody>
        </p:sp>
        <p:sp>
          <p:nvSpPr>
            <p:cNvPr id="17" name="TextBox 16"/>
            <p:cNvSpPr txBox="1"/>
            <p:nvPr/>
          </p:nvSpPr>
          <p:spPr>
            <a:xfrm>
              <a:off x="4885004" y="3946490"/>
              <a:ext cx="1268296" cy="307777"/>
            </a:xfrm>
            <a:prstGeom prst="rect">
              <a:avLst/>
            </a:prstGeom>
            <a:noFill/>
          </p:spPr>
          <p:txBody>
            <a:bodyPr wrap="none" rtlCol="0">
              <a:spAutoFit/>
            </a:bodyPr>
            <a:lstStyle/>
            <a:p>
              <a:pPr algn="ctr"/>
              <a:r>
                <a:rPr lang="en-US" sz="1400" dirty="0"/>
                <a:t>k=8 </a:t>
              </a:r>
              <a:r>
                <a:rPr lang="en-US" sz="1400" dirty="0" smtClean="0"/>
                <a:t>Miss: 0.0%</a:t>
              </a:r>
              <a:endParaRPr lang="en-US" sz="1400" dirty="0"/>
            </a:p>
          </p:txBody>
        </p:sp>
        <p:sp>
          <p:nvSpPr>
            <p:cNvPr id="18" name="TextBox 17"/>
            <p:cNvSpPr txBox="1"/>
            <p:nvPr/>
          </p:nvSpPr>
          <p:spPr>
            <a:xfrm>
              <a:off x="6820524" y="3946490"/>
              <a:ext cx="1359668" cy="307777"/>
            </a:xfrm>
            <a:prstGeom prst="rect">
              <a:avLst/>
            </a:prstGeom>
            <a:noFill/>
          </p:spPr>
          <p:txBody>
            <a:bodyPr wrap="none" rtlCol="0">
              <a:spAutoFit/>
            </a:bodyPr>
            <a:lstStyle/>
            <a:p>
              <a:pPr algn="ctr"/>
              <a:r>
                <a:rPr lang="en-US" sz="1400" dirty="0"/>
                <a:t>k=10 </a:t>
              </a:r>
              <a:r>
                <a:rPr lang="en-US" sz="1400" dirty="0" smtClean="0"/>
                <a:t>Miss: 0.0%</a:t>
              </a:r>
              <a:endParaRPr lang="en-US" sz="1400" dirty="0"/>
            </a:p>
          </p:txBody>
        </p:sp>
        <p:sp>
          <p:nvSpPr>
            <p:cNvPr id="30" name="Rectangle 29"/>
            <p:cNvSpPr/>
            <p:nvPr/>
          </p:nvSpPr>
          <p:spPr>
            <a:xfrm>
              <a:off x="655093" y="1815152"/>
              <a:ext cx="1815152" cy="21290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42383" y="477671"/>
              <a:ext cx="7406708" cy="984885"/>
            </a:xfrm>
            <a:prstGeom prst="rect">
              <a:avLst/>
            </a:prstGeom>
            <a:noFill/>
          </p:spPr>
          <p:txBody>
            <a:bodyPr wrap="none" rtlCol="0">
              <a:spAutoFit/>
            </a:bodyPr>
            <a:lstStyle/>
            <a:p>
              <a:pPr algn="ctr"/>
              <a:r>
                <a:rPr lang="en-US" sz="2400" b="1" dirty="0" smtClean="0"/>
                <a:t>Iterated QCIS</a:t>
              </a:r>
              <a:r>
                <a:rPr lang="en-US" sz="2400" b="1" dirty="0"/>
                <a:t> </a:t>
              </a:r>
              <a:r>
                <a:rPr lang="en-US" sz="2400" b="1" dirty="0" smtClean="0"/>
                <a:t>on a 16-member R&gt;0.20 </a:t>
              </a:r>
              <a:r>
                <a:rPr lang="en-US" sz="2400" b="1" dirty="0"/>
                <a:t>E</a:t>
              </a:r>
              <a:r>
                <a:rPr lang="en-US" sz="2400" b="1" dirty="0" smtClean="0"/>
                <a:t>nsemble Average</a:t>
              </a:r>
            </a:p>
            <a:p>
              <a:pPr algn="ctr">
                <a:spcBef>
                  <a:spcPts val="1200"/>
                </a:spcBef>
              </a:pPr>
              <a:r>
                <a:rPr lang="en-US" sz="2400" b="1" dirty="0" smtClean="0"/>
                <a:t>Year:  1601</a:t>
              </a:r>
              <a:endParaRPr lang="en-US" sz="2400" b="1" dirty="0"/>
            </a:p>
          </p:txBody>
        </p:sp>
        <p:sp>
          <p:nvSpPr>
            <p:cNvPr id="23" name="TextBox 22"/>
            <p:cNvSpPr txBox="1"/>
            <p:nvPr/>
          </p:nvSpPr>
          <p:spPr>
            <a:xfrm>
              <a:off x="1301677" y="1441532"/>
              <a:ext cx="561372" cy="369332"/>
            </a:xfrm>
            <a:prstGeom prst="rect">
              <a:avLst/>
            </a:prstGeom>
            <a:noFill/>
          </p:spPr>
          <p:txBody>
            <a:bodyPr wrap="none" rtlCol="0">
              <a:spAutoFit/>
            </a:bodyPr>
            <a:lstStyle/>
            <a:p>
              <a:r>
                <a:rPr lang="en-US" b="1" i="1" dirty="0" smtClean="0">
                  <a:solidFill>
                    <a:srgbClr val="FF0000"/>
                  </a:solidFill>
                </a:rPr>
                <a:t>PPR</a:t>
              </a:r>
              <a:endParaRPr lang="en-US" b="1" i="1" dirty="0">
                <a:solidFill>
                  <a:srgbClr val="FF0000"/>
                </a:solidFill>
              </a:endParaRPr>
            </a:p>
          </p:txBody>
        </p:sp>
      </p:grpSp>
    </p:spTree>
    <p:extLst>
      <p:ext uri="{BB962C8B-B14F-4D97-AF65-F5344CB8AC3E}">
        <p14:creationId xmlns:p14="http://schemas.microsoft.com/office/powerpoint/2010/main" val="4235794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9149" y="477671"/>
            <a:ext cx="8222778" cy="6411245"/>
            <a:chOff x="389149" y="477671"/>
            <a:chExt cx="8222778" cy="6411245"/>
          </a:xfrm>
        </p:grpSpPr>
        <p:sp>
          <p:nvSpPr>
            <p:cNvPr id="29" name="TextBox 28"/>
            <p:cNvSpPr txBox="1"/>
            <p:nvPr/>
          </p:nvSpPr>
          <p:spPr>
            <a:xfrm>
              <a:off x="842382" y="477671"/>
              <a:ext cx="7406708" cy="984885"/>
            </a:xfrm>
            <a:prstGeom prst="rect">
              <a:avLst/>
            </a:prstGeom>
            <a:noFill/>
          </p:spPr>
          <p:txBody>
            <a:bodyPr wrap="none" rtlCol="0">
              <a:spAutoFit/>
            </a:bodyPr>
            <a:lstStyle/>
            <a:p>
              <a:pPr algn="ctr"/>
              <a:r>
                <a:rPr lang="en-US" sz="2400" b="1" dirty="0"/>
                <a:t>Iterated QCIS on a 16-member R&gt;0.20 Ensemble Average</a:t>
              </a:r>
            </a:p>
            <a:p>
              <a:pPr algn="ctr">
                <a:spcBef>
                  <a:spcPts val="1200"/>
                </a:spcBef>
              </a:pPr>
              <a:r>
                <a:rPr lang="en-US" sz="2400" b="1" dirty="0"/>
                <a:t>Year:  </a:t>
              </a:r>
              <a:r>
                <a:rPr lang="en-US" sz="2400" b="1" dirty="0" smtClean="0"/>
                <a:t>1453</a:t>
              </a:r>
              <a:endParaRPr lang="en-US" sz="2400" b="1" dirty="0"/>
            </a:p>
          </p:txBody>
        </p:sp>
        <p:grpSp>
          <p:nvGrpSpPr>
            <p:cNvPr id="32" name="Group 31"/>
            <p:cNvGrpSpPr/>
            <p:nvPr/>
          </p:nvGrpSpPr>
          <p:grpSpPr>
            <a:xfrm>
              <a:off x="389149" y="1801504"/>
              <a:ext cx="8222778" cy="5087412"/>
              <a:chOff x="389149" y="1651376"/>
              <a:chExt cx="8222778" cy="5087412"/>
            </a:xfrm>
          </p:grpSpPr>
          <p:grpSp>
            <p:nvGrpSpPr>
              <p:cNvPr id="23" name="Group 22"/>
              <p:cNvGrpSpPr/>
              <p:nvPr/>
            </p:nvGrpSpPr>
            <p:grpSpPr>
              <a:xfrm>
                <a:off x="389149" y="1651376"/>
                <a:ext cx="8222778" cy="2958365"/>
                <a:chOff x="389149" y="1351125"/>
                <a:chExt cx="8222778" cy="295836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49" y="1351137"/>
                  <a:ext cx="2286000" cy="29583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075" y="1351133"/>
                  <a:ext cx="2286000" cy="29583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1" y="1351129"/>
                  <a:ext cx="2286000" cy="29583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927" y="1351125"/>
                  <a:ext cx="2286000" cy="2958353"/>
                </a:xfrm>
                <a:prstGeom prst="rect">
                  <a:avLst/>
                </a:prstGeom>
              </p:spPr>
            </p:pic>
          </p:grpSp>
          <p:sp>
            <p:nvSpPr>
              <p:cNvPr id="25" name="Rectangle 24"/>
              <p:cNvSpPr/>
              <p:nvPr/>
            </p:nvSpPr>
            <p:spPr>
              <a:xfrm>
                <a:off x="655093" y="1651376"/>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76905" y="1665041"/>
                <a:ext cx="7301013" cy="307777"/>
                <a:chOff x="917849" y="655094"/>
                <a:chExt cx="7301013" cy="307777"/>
              </a:xfrm>
            </p:grpSpPr>
            <p:sp>
              <p:nvSpPr>
                <p:cNvPr id="8" name="TextBox 7"/>
                <p:cNvSpPr txBox="1"/>
                <p:nvPr/>
              </p:nvSpPr>
              <p:spPr>
                <a:xfrm>
                  <a:off x="917849" y="655094"/>
                  <a:ext cx="1359668" cy="307777"/>
                </a:xfrm>
                <a:prstGeom prst="rect">
                  <a:avLst/>
                </a:prstGeom>
                <a:noFill/>
              </p:spPr>
              <p:txBody>
                <a:bodyPr wrap="none" rtlCol="0">
                  <a:spAutoFit/>
                </a:bodyPr>
                <a:lstStyle/>
                <a:p>
                  <a:pPr algn="ctr"/>
                  <a:r>
                    <a:rPr lang="en-US" sz="1400" dirty="0"/>
                    <a:t>k=0 </a:t>
                  </a:r>
                  <a:r>
                    <a:rPr lang="en-US" sz="1400" dirty="0" smtClean="0"/>
                    <a:t>Miss: 20.4%</a:t>
                  </a:r>
                  <a:endParaRPr lang="en-US" sz="1400" dirty="0"/>
                </a:p>
              </p:txBody>
            </p:sp>
            <p:sp>
              <p:nvSpPr>
                <p:cNvPr id="9" name="TextBox 8"/>
                <p:cNvSpPr txBox="1"/>
                <p:nvPr/>
              </p:nvSpPr>
              <p:spPr>
                <a:xfrm>
                  <a:off x="2899051" y="655094"/>
                  <a:ext cx="1359668" cy="307777"/>
                </a:xfrm>
                <a:prstGeom prst="rect">
                  <a:avLst/>
                </a:prstGeom>
                <a:noFill/>
              </p:spPr>
              <p:txBody>
                <a:bodyPr wrap="none" rtlCol="0">
                  <a:spAutoFit/>
                </a:bodyPr>
                <a:lstStyle/>
                <a:p>
                  <a:pPr algn="ctr"/>
                  <a:r>
                    <a:rPr lang="en-US" sz="1400" dirty="0"/>
                    <a:t>k=1 </a:t>
                  </a:r>
                  <a:r>
                    <a:rPr lang="en-US" sz="1400" dirty="0" smtClean="0"/>
                    <a:t>Miss: 15.6%</a:t>
                  </a:r>
                  <a:endParaRPr lang="en-US" sz="1400" dirty="0"/>
                </a:p>
              </p:txBody>
            </p:sp>
            <p:sp>
              <p:nvSpPr>
                <p:cNvPr id="10" name="TextBox 9"/>
                <p:cNvSpPr txBox="1"/>
                <p:nvPr/>
              </p:nvSpPr>
              <p:spPr>
                <a:xfrm>
                  <a:off x="4877992" y="655094"/>
                  <a:ext cx="1359668" cy="307777"/>
                </a:xfrm>
                <a:prstGeom prst="rect">
                  <a:avLst/>
                </a:prstGeom>
                <a:noFill/>
              </p:spPr>
              <p:txBody>
                <a:bodyPr wrap="none" rtlCol="0">
                  <a:spAutoFit/>
                </a:bodyPr>
                <a:lstStyle/>
                <a:p>
                  <a:pPr algn="ctr"/>
                  <a:r>
                    <a:rPr lang="en-US" sz="1400" dirty="0"/>
                    <a:t>k=2 </a:t>
                  </a:r>
                  <a:r>
                    <a:rPr lang="en-US" sz="1400" dirty="0" smtClean="0"/>
                    <a:t>Miss: 12.6%</a:t>
                  </a:r>
                  <a:endParaRPr lang="en-US" sz="1400" dirty="0"/>
                </a:p>
              </p:txBody>
            </p:sp>
            <p:sp>
              <p:nvSpPr>
                <p:cNvPr id="11" name="TextBox 10"/>
                <p:cNvSpPr txBox="1"/>
                <p:nvPr/>
              </p:nvSpPr>
              <p:spPr>
                <a:xfrm>
                  <a:off x="6859194" y="655094"/>
                  <a:ext cx="1359668" cy="307777"/>
                </a:xfrm>
                <a:prstGeom prst="rect">
                  <a:avLst/>
                </a:prstGeom>
                <a:noFill/>
              </p:spPr>
              <p:txBody>
                <a:bodyPr wrap="none" rtlCol="0">
                  <a:spAutoFit/>
                </a:bodyPr>
                <a:lstStyle/>
                <a:p>
                  <a:pPr algn="ctr"/>
                  <a:r>
                    <a:rPr lang="en-US" sz="1400" dirty="0"/>
                    <a:t>k=3 </a:t>
                  </a:r>
                  <a:r>
                    <a:rPr lang="en-US" sz="1400" dirty="0" smtClean="0"/>
                    <a:t>Miss: 10.0%</a:t>
                  </a:r>
                  <a:endParaRPr lang="en-US" sz="1400" dirty="0"/>
                </a:p>
              </p:txBody>
            </p:sp>
          </p:grpSp>
          <p:grpSp>
            <p:nvGrpSpPr>
              <p:cNvPr id="28" name="Group 27"/>
              <p:cNvGrpSpPr/>
              <p:nvPr/>
            </p:nvGrpSpPr>
            <p:grpSpPr>
              <a:xfrm>
                <a:off x="389149" y="3769066"/>
                <a:ext cx="8222778" cy="2969722"/>
                <a:chOff x="389149" y="3659877"/>
                <a:chExt cx="8222778" cy="2969722"/>
              </a:xfrm>
            </p:grpSpPr>
            <p:grpSp>
              <p:nvGrpSpPr>
                <p:cNvPr id="24" name="Group 23"/>
                <p:cNvGrpSpPr/>
                <p:nvPr/>
              </p:nvGrpSpPr>
              <p:grpSpPr>
                <a:xfrm>
                  <a:off x="389149" y="3671232"/>
                  <a:ext cx="8222778" cy="2958367"/>
                  <a:chOff x="389149" y="3930544"/>
                  <a:chExt cx="8222778" cy="2958367"/>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149" y="3930558"/>
                    <a:ext cx="2286000" cy="295835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75" y="3930557"/>
                    <a:ext cx="2286000" cy="2958353"/>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7001" y="3930545"/>
                    <a:ext cx="2286000" cy="295835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5927" y="3930544"/>
                    <a:ext cx="2286000" cy="2958353"/>
                  </a:xfrm>
                  <a:prstGeom prst="rect">
                    <a:avLst/>
                  </a:prstGeom>
                </p:spPr>
              </p:pic>
            </p:grpSp>
            <p:sp>
              <p:nvSpPr>
                <p:cNvPr id="26" name="Rectangle 25"/>
                <p:cNvSpPr/>
                <p:nvPr/>
              </p:nvSpPr>
              <p:spPr>
                <a:xfrm>
                  <a:off x="725605" y="3659877"/>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924862" y="3796362"/>
                <a:ext cx="7301017" cy="307777"/>
                <a:chOff x="965806" y="3455162"/>
                <a:chExt cx="7301017" cy="307777"/>
              </a:xfrm>
            </p:grpSpPr>
            <p:sp>
              <p:nvSpPr>
                <p:cNvPr id="15" name="TextBox 14"/>
                <p:cNvSpPr txBox="1"/>
                <p:nvPr/>
              </p:nvSpPr>
              <p:spPr>
                <a:xfrm>
                  <a:off x="965806" y="3455162"/>
                  <a:ext cx="1268296" cy="307777"/>
                </a:xfrm>
                <a:prstGeom prst="rect">
                  <a:avLst/>
                </a:prstGeom>
                <a:noFill/>
              </p:spPr>
              <p:txBody>
                <a:bodyPr wrap="none" rtlCol="0">
                  <a:spAutoFit/>
                </a:bodyPr>
                <a:lstStyle/>
                <a:p>
                  <a:pPr algn="ctr"/>
                  <a:r>
                    <a:rPr lang="en-US" sz="1400" dirty="0"/>
                    <a:t>k=4 </a:t>
                  </a:r>
                  <a:r>
                    <a:rPr lang="en-US" sz="1400" dirty="0" smtClean="0"/>
                    <a:t>Miss: 7.5%</a:t>
                  </a:r>
                  <a:endParaRPr lang="en-US" sz="1400" dirty="0"/>
                </a:p>
              </p:txBody>
            </p:sp>
            <p:sp>
              <p:nvSpPr>
                <p:cNvPr id="16" name="TextBox 15"/>
                <p:cNvSpPr txBox="1"/>
                <p:nvPr/>
              </p:nvSpPr>
              <p:spPr>
                <a:xfrm>
                  <a:off x="2947008" y="3455162"/>
                  <a:ext cx="1268296" cy="307777"/>
                </a:xfrm>
                <a:prstGeom prst="rect">
                  <a:avLst/>
                </a:prstGeom>
                <a:noFill/>
              </p:spPr>
              <p:txBody>
                <a:bodyPr wrap="none" rtlCol="0">
                  <a:spAutoFit/>
                </a:bodyPr>
                <a:lstStyle/>
                <a:p>
                  <a:pPr algn="ctr"/>
                  <a:r>
                    <a:rPr lang="en-US" sz="1400" dirty="0"/>
                    <a:t>k=6 </a:t>
                  </a:r>
                  <a:r>
                    <a:rPr lang="en-US" sz="1400" dirty="0" smtClean="0"/>
                    <a:t>Miss: 3.9%</a:t>
                  </a:r>
                  <a:endParaRPr lang="en-US" sz="1400" dirty="0"/>
                </a:p>
              </p:txBody>
            </p:sp>
            <p:sp>
              <p:nvSpPr>
                <p:cNvPr id="17" name="TextBox 16"/>
                <p:cNvSpPr txBox="1"/>
                <p:nvPr/>
              </p:nvSpPr>
              <p:spPr>
                <a:xfrm>
                  <a:off x="4925948" y="3455162"/>
                  <a:ext cx="1268296" cy="307777"/>
                </a:xfrm>
                <a:prstGeom prst="rect">
                  <a:avLst/>
                </a:prstGeom>
                <a:noFill/>
              </p:spPr>
              <p:txBody>
                <a:bodyPr wrap="none" rtlCol="0">
                  <a:spAutoFit/>
                </a:bodyPr>
                <a:lstStyle/>
                <a:p>
                  <a:pPr algn="ctr"/>
                  <a:r>
                    <a:rPr lang="en-US" sz="1400" dirty="0"/>
                    <a:t>k=8 </a:t>
                  </a:r>
                  <a:r>
                    <a:rPr lang="en-US" sz="1400" dirty="0" smtClean="0"/>
                    <a:t>Miss: 1.5%</a:t>
                  </a:r>
                  <a:endParaRPr lang="en-US" sz="1400" dirty="0"/>
                </a:p>
              </p:txBody>
            </p:sp>
            <p:sp>
              <p:nvSpPr>
                <p:cNvPr id="18" name="TextBox 17"/>
                <p:cNvSpPr txBox="1"/>
                <p:nvPr/>
              </p:nvSpPr>
              <p:spPr>
                <a:xfrm>
                  <a:off x="6815784" y="3455162"/>
                  <a:ext cx="1451039" cy="307777"/>
                </a:xfrm>
                <a:prstGeom prst="rect">
                  <a:avLst/>
                </a:prstGeom>
                <a:noFill/>
              </p:spPr>
              <p:txBody>
                <a:bodyPr wrap="none" rtlCol="0">
                  <a:spAutoFit/>
                </a:bodyPr>
                <a:lstStyle/>
                <a:p>
                  <a:pPr algn="ctr"/>
                  <a:r>
                    <a:rPr lang="en-US" sz="1400" dirty="0"/>
                    <a:t>k=10 </a:t>
                  </a:r>
                  <a:r>
                    <a:rPr lang="en-US" sz="1400" dirty="0" smtClean="0"/>
                    <a:t>Miss: 0.02%</a:t>
                  </a:r>
                  <a:endParaRPr lang="en-US" sz="1400" dirty="0"/>
                </a:p>
              </p:txBody>
            </p:sp>
          </p:grpSp>
          <p:sp>
            <p:nvSpPr>
              <p:cNvPr id="30" name="Rectangle 29"/>
              <p:cNvSpPr/>
              <p:nvPr/>
            </p:nvSpPr>
            <p:spPr>
              <a:xfrm>
                <a:off x="655093" y="1665024"/>
                <a:ext cx="1815152" cy="21290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301677" y="1441532"/>
              <a:ext cx="561372" cy="369332"/>
            </a:xfrm>
            <a:prstGeom prst="rect">
              <a:avLst/>
            </a:prstGeom>
            <a:noFill/>
          </p:spPr>
          <p:txBody>
            <a:bodyPr wrap="none" rtlCol="0">
              <a:spAutoFit/>
            </a:bodyPr>
            <a:lstStyle/>
            <a:p>
              <a:r>
                <a:rPr lang="en-US" b="1" i="1" dirty="0" smtClean="0">
                  <a:solidFill>
                    <a:srgbClr val="FF0000"/>
                  </a:solidFill>
                </a:rPr>
                <a:t>PPR</a:t>
              </a:r>
              <a:endParaRPr lang="en-US" b="1" i="1" dirty="0">
                <a:solidFill>
                  <a:srgbClr val="FF0000"/>
                </a:solidFill>
              </a:endParaRPr>
            </a:p>
          </p:txBody>
        </p:sp>
      </p:grpSp>
    </p:spTree>
    <p:extLst>
      <p:ext uri="{BB962C8B-B14F-4D97-AF65-F5344CB8AC3E}">
        <p14:creationId xmlns:p14="http://schemas.microsoft.com/office/powerpoint/2010/main" val="6544677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89149" y="477671"/>
            <a:ext cx="8222778" cy="6411244"/>
            <a:chOff x="389149" y="477671"/>
            <a:chExt cx="8222778" cy="6411244"/>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927" y="1801512"/>
              <a:ext cx="2286000" cy="29583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927" y="3930562"/>
              <a:ext cx="2286000" cy="295835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001" y="1801512"/>
              <a:ext cx="2286000" cy="295835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001" y="3930562"/>
              <a:ext cx="2286000" cy="295835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75" y="1801512"/>
              <a:ext cx="2286000" cy="295835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075" y="3930562"/>
              <a:ext cx="2286000" cy="2958353"/>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149" y="1801512"/>
              <a:ext cx="2286000" cy="2958353"/>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149" y="3930562"/>
              <a:ext cx="2286000" cy="2958353"/>
            </a:xfrm>
            <a:prstGeom prst="rect">
              <a:avLst/>
            </a:prstGeom>
          </p:spPr>
        </p:pic>
        <p:sp>
          <p:nvSpPr>
            <p:cNvPr id="29" name="TextBox 28"/>
            <p:cNvSpPr txBox="1"/>
            <p:nvPr/>
          </p:nvSpPr>
          <p:spPr>
            <a:xfrm>
              <a:off x="842383" y="477671"/>
              <a:ext cx="7406708" cy="984885"/>
            </a:xfrm>
            <a:prstGeom prst="rect">
              <a:avLst/>
            </a:prstGeom>
            <a:noFill/>
          </p:spPr>
          <p:txBody>
            <a:bodyPr wrap="none" rtlCol="0">
              <a:spAutoFit/>
            </a:bodyPr>
            <a:lstStyle/>
            <a:p>
              <a:pPr algn="ctr"/>
              <a:r>
                <a:rPr lang="en-US" sz="2400" b="1" dirty="0"/>
                <a:t>Iterated QCIS on a 16-member R&gt;0.20 Ensemble Average</a:t>
              </a:r>
            </a:p>
            <a:p>
              <a:pPr algn="ctr">
                <a:spcBef>
                  <a:spcPts val="1200"/>
                </a:spcBef>
              </a:pPr>
              <a:r>
                <a:rPr lang="en-US" sz="2400" b="1" dirty="0"/>
                <a:t>Year:  </a:t>
              </a:r>
              <a:r>
                <a:rPr lang="en-US" sz="2400" b="1" dirty="0" smtClean="0"/>
                <a:t>1257</a:t>
              </a:r>
              <a:endParaRPr lang="en-US" sz="2400" b="1" dirty="0"/>
            </a:p>
          </p:txBody>
        </p:sp>
        <p:sp>
          <p:nvSpPr>
            <p:cNvPr id="25" name="Rectangle 24"/>
            <p:cNvSpPr/>
            <p:nvPr/>
          </p:nvSpPr>
          <p:spPr>
            <a:xfrm>
              <a:off x="655093" y="180150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76905" y="1815169"/>
              <a:ext cx="7301013" cy="307777"/>
              <a:chOff x="917849" y="655094"/>
              <a:chExt cx="7301013" cy="307777"/>
            </a:xfrm>
          </p:grpSpPr>
          <p:sp>
            <p:nvSpPr>
              <p:cNvPr id="8" name="TextBox 7"/>
              <p:cNvSpPr txBox="1"/>
              <p:nvPr/>
            </p:nvSpPr>
            <p:spPr>
              <a:xfrm>
                <a:off x="917849" y="655094"/>
                <a:ext cx="1359668" cy="307777"/>
              </a:xfrm>
              <a:prstGeom prst="rect">
                <a:avLst/>
              </a:prstGeom>
              <a:noFill/>
            </p:spPr>
            <p:txBody>
              <a:bodyPr wrap="none" rtlCol="0">
                <a:spAutoFit/>
              </a:bodyPr>
              <a:lstStyle/>
              <a:p>
                <a:pPr algn="ctr"/>
                <a:r>
                  <a:rPr lang="en-US" sz="1400" dirty="0"/>
                  <a:t>k=0 Miss: </a:t>
                </a:r>
                <a:r>
                  <a:rPr lang="en-US" sz="1400" dirty="0" smtClean="0"/>
                  <a:t>22.7%</a:t>
                </a:r>
                <a:endParaRPr lang="en-US" sz="1400" dirty="0"/>
              </a:p>
            </p:txBody>
          </p:sp>
          <p:sp>
            <p:nvSpPr>
              <p:cNvPr id="9" name="TextBox 8"/>
              <p:cNvSpPr txBox="1"/>
              <p:nvPr/>
            </p:nvSpPr>
            <p:spPr>
              <a:xfrm>
                <a:off x="2899052" y="655094"/>
                <a:ext cx="1359668" cy="307777"/>
              </a:xfrm>
              <a:prstGeom prst="rect">
                <a:avLst/>
              </a:prstGeom>
              <a:noFill/>
            </p:spPr>
            <p:txBody>
              <a:bodyPr wrap="none" rtlCol="0">
                <a:spAutoFit/>
              </a:bodyPr>
              <a:lstStyle/>
              <a:p>
                <a:pPr algn="ctr"/>
                <a:r>
                  <a:rPr lang="en-US" sz="1400" dirty="0"/>
                  <a:t>k=1 </a:t>
                </a:r>
                <a:r>
                  <a:rPr lang="en-US" sz="1400" dirty="0" smtClean="0"/>
                  <a:t>Miss: 16.3%</a:t>
                </a:r>
                <a:endParaRPr lang="en-US" sz="1400" dirty="0"/>
              </a:p>
            </p:txBody>
          </p:sp>
          <p:sp>
            <p:nvSpPr>
              <p:cNvPr id="10" name="TextBox 9"/>
              <p:cNvSpPr txBox="1"/>
              <p:nvPr/>
            </p:nvSpPr>
            <p:spPr>
              <a:xfrm>
                <a:off x="4877992" y="655094"/>
                <a:ext cx="1359668" cy="307777"/>
              </a:xfrm>
              <a:prstGeom prst="rect">
                <a:avLst/>
              </a:prstGeom>
              <a:noFill/>
            </p:spPr>
            <p:txBody>
              <a:bodyPr wrap="none" rtlCol="0">
                <a:spAutoFit/>
              </a:bodyPr>
              <a:lstStyle/>
              <a:p>
                <a:pPr algn="ctr"/>
                <a:r>
                  <a:rPr lang="en-US" sz="1400" dirty="0"/>
                  <a:t>k=2 </a:t>
                </a:r>
                <a:r>
                  <a:rPr lang="en-US" sz="1400" dirty="0" smtClean="0"/>
                  <a:t>Miss: 12.8%</a:t>
                </a:r>
                <a:endParaRPr lang="en-US" sz="1400" dirty="0"/>
              </a:p>
            </p:txBody>
          </p:sp>
          <p:sp>
            <p:nvSpPr>
              <p:cNvPr id="11" name="TextBox 10"/>
              <p:cNvSpPr txBox="1"/>
              <p:nvPr/>
            </p:nvSpPr>
            <p:spPr>
              <a:xfrm>
                <a:off x="6859194" y="655094"/>
                <a:ext cx="1359668" cy="307777"/>
              </a:xfrm>
              <a:prstGeom prst="rect">
                <a:avLst/>
              </a:prstGeom>
              <a:noFill/>
            </p:spPr>
            <p:txBody>
              <a:bodyPr wrap="none" rtlCol="0">
                <a:spAutoFit/>
              </a:bodyPr>
              <a:lstStyle/>
              <a:p>
                <a:pPr algn="ctr"/>
                <a:r>
                  <a:rPr lang="en-US" sz="1400" dirty="0"/>
                  <a:t>k=3 </a:t>
                </a:r>
                <a:r>
                  <a:rPr lang="en-US" sz="1400" dirty="0" smtClean="0"/>
                  <a:t>Miss: 10.1%</a:t>
                </a:r>
                <a:endParaRPr lang="en-US" sz="1400" dirty="0"/>
              </a:p>
            </p:txBody>
          </p:sp>
        </p:grpSp>
        <p:sp>
          <p:nvSpPr>
            <p:cNvPr id="26" name="Rectangle 25"/>
            <p:cNvSpPr/>
            <p:nvPr/>
          </p:nvSpPr>
          <p:spPr>
            <a:xfrm>
              <a:off x="725605" y="391919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924862" y="3946490"/>
              <a:ext cx="7301017" cy="307777"/>
              <a:chOff x="965806" y="3455162"/>
              <a:chExt cx="7301017" cy="307777"/>
            </a:xfrm>
          </p:grpSpPr>
          <p:sp>
            <p:nvSpPr>
              <p:cNvPr id="15" name="TextBox 14"/>
              <p:cNvSpPr txBox="1"/>
              <p:nvPr/>
            </p:nvSpPr>
            <p:spPr>
              <a:xfrm>
                <a:off x="965806" y="3455162"/>
                <a:ext cx="1268296" cy="307777"/>
              </a:xfrm>
              <a:prstGeom prst="rect">
                <a:avLst/>
              </a:prstGeom>
              <a:noFill/>
            </p:spPr>
            <p:txBody>
              <a:bodyPr wrap="none" rtlCol="0">
                <a:spAutoFit/>
              </a:bodyPr>
              <a:lstStyle/>
              <a:p>
                <a:pPr algn="ctr"/>
                <a:r>
                  <a:rPr lang="en-US" sz="1400" dirty="0"/>
                  <a:t>k=4 </a:t>
                </a:r>
                <a:r>
                  <a:rPr lang="en-US" sz="1400" dirty="0" smtClean="0"/>
                  <a:t>Miss: 7.6%</a:t>
                </a:r>
                <a:endParaRPr lang="en-US" sz="1400" dirty="0"/>
              </a:p>
            </p:txBody>
          </p:sp>
          <p:sp>
            <p:nvSpPr>
              <p:cNvPr id="16" name="TextBox 15"/>
              <p:cNvSpPr txBox="1"/>
              <p:nvPr/>
            </p:nvSpPr>
            <p:spPr>
              <a:xfrm>
                <a:off x="2947008" y="3455162"/>
                <a:ext cx="1268296" cy="307777"/>
              </a:xfrm>
              <a:prstGeom prst="rect">
                <a:avLst/>
              </a:prstGeom>
              <a:noFill/>
            </p:spPr>
            <p:txBody>
              <a:bodyPr wrap="none" rtlCol="0">
                <a:spAutoFit/>
              </a:bodyPr>
              <a:lstStyle/>
              <a:p>
                <a:pPr algn="ctr"/>
                <a:r>
                  <a:rPr lang="en-US" sz="1400" dirty="0"/>
                  <a:t>k=6 </a:t>
                </a:r>
                <a:r>
                  <a:rPr lang="en-US" sz="1400" dirty="0" smtClean="0"/>
                  <a:t>Miss: 3.9%</a:t>
                </a:r>
                <a:endParaRPr lang="en-US" sz="1400" dirty="0"/>
              </a:p>
            </p:txBody>
          </p:sp>
          <p:sp>
            <p:nvSpPr>
              <p:cNvPr id="17" name="TextBox 16"/>
              <p:cNvSpPr txBox="1"/>
              <p:nvPr/>
            </p:nvSpPr>
            <p:spPr>
              <a:xfrm>
                <a:off x="4925948" y="3455162"/>
                <a:ext cx="1268296" cy="307777"/>
              </a:xfrm>
              <a:prstGeom prst="rect">
                <a:avLst/>
              </a:prstGeom>
              <a:noFill/>
            </p:spPr>
            <p:txBody>
              <a:bodyPr wrap="none" rtlCol="0">
                <a:spAutoFit/>
              </a:bodyPr>
              <a:lstStyle/>
              <a:p>
                <a:pPr algn="ctr"/>
                <a:r>
                  <a:rPr lang="en-US" sz="1400" dirty="0"/>
                  <a:t>k=8 </a:t>
                </a:r>
                <a:r>
                  <a:rPr lang="en-US" sz="1400" dirty="0" smtClean="0"/>
                  <a:t>Miss: 1.5%</a:t>
                </a:r>
                <a:endParaRPr lang="en-US" sz="1400" dirty="0"/>
              </a:p>
            </p:txBody>
          </p:sp>
          <p:sp>
            <p:nvSpPr>
              <p:cNvPr id="18" name="TextBox 17"/>
              <p:cNvSpPr txBox="1"/>
              <p:nvPr/>
            </p:nvSpPr>
            <p:spPr>
              <a:xfrm>
                <a:off x="6815784" y="3455162"/>
                <a:ext cx="1451039" cy="307777"/>
              </a:xfrm>
              <a:prstGeom prst="rect">
                <a:avLst/>
              </a:prstGeom>
              <a:noFill/>
            </p:spPr>
            <p:txBody>
              <a:bodyPr wrap="none" rtlCol="0">
                <a:spAutoFit/>
              </a:bodyPr>
              <a:lstStyle/>
              <a:p>
                <a:pPr algn="ctr"/>
                <a:r>
                  <a:rPr lang="en-US" sz="1400" dirty="0"/>
                  <a:t>k=10 </a:t>
                </a:r>
                <a:r>
                  <a:rPr lang="en-US" sz="1400" dirty="0" smtClean="0"/>
                  <a:t>Miss: 0.02%</a:t>
                </a:r>
                <a:endParaRPr lang="en-US" sz="1400" dirty="0"/>
              </a:p>
            </p:txBody>
          </p:sp>
        </p:grpSp>
        <p:sp>
          <p:nvSpPr>
            <p:cNvPr id="30" name="Rectangle 29"/>
            <p:cNvSpPr/>
            <p:nvPr/>
          </p:nvSpPr>
          <p:spPr>
            <a:xfrm>
              <a:off x="655093" y="1815152"/>
              <a:ext cx="1815152" cy="21290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310887" y="2790358"/>
              <a:ext cx="227273" cy="19569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63286" y="2790358"/>
              <a:ext cx="227273" cy="19569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06705" y="2593293"/>
              <a:ext cx="453970" cy="230832"/>
            </a:xfrm>
            <a:prstGeom prst="rect">
              <a:avLst/>
            </a:prstGeom>
            <a:noFill/>
          </p:spPr>
          <p:txBody>
            <a:bodyPr wrap="none" rtlCol="0">
              <a:spAutoFit/>
            </a:bodyPr>
            <a:lstStyle/>
            <a:p>
              <a:r>
                <a:rPr lang="en-US" sz="900" b="1" dirty="0" smtClean="0">
                  <a:solidFill>
                    <a:srgbClr val="FF0000"/>
                  </a:solidFill>
                  <a:latin typeface="Helvetica" charset="0"/>
                  <a:ea typeface="Helvetica" charset="0"/>
                  <a:cs typeface="Helvetica" charset="0"/>
                </a:rPr>
                <a:t>gaps</a:t>
              </a:r>
              <a:endParaRPr lang="en-US" sz="900" b="1" dirty="0">
                <a:solidFill>
                  <a:srgbClr val="FF0000"/>
                </a:solidFill>
                <a:latin typeface="Helvetica" charset="0"/>
                <a:ea typeface="Helvetica" charset="0"/>
                <a:cs typeface="Helvetica" charset="0"/>
              </a:endParaRPr>
            </a:p>
          </p:txBody>
        </p:sp>
        <p:sp>
          <p:nvSpPr>
            <p:cNvPr id="31" name="TextBox 30"/>
            <p:cNvSpPr txBox="1"/>
            <p:nvPr/>
          </p:nvSpPr>
          <p:spPr>
            <a:xfrm>
              <a:off x="5076661" y="2593293"/>
              <a:ext cx="627095" cy="230832"/>
            </a:xfrm>
            <a:prstGeom prst="rect">
              <a:avLst/>
            </a:prstGeom>
            <a:noFill/>
          </p:spPr>
          <p:txBody>
            <a:bodyPr wrap="none" rtlCol="0">
              <a:spAutoFit/>
            </a:bodyPr>
            <a:lstStyle/>
            <a:p>
              <a:r>
                <a:rPr lang="en-US" sz="900" b="1" dirty="0">
                  <a:solidFill>
                    <a:srgbClr val="FF0000"/>
                  </a:solidFill>
                  <a:latin typeface="Helvetica" charset="0"/>
                  <a:ea typeface="Helvetica" charset="0"/>
                  <a:cs typeface="Helvetica" charset="0"/>
                </a:rPr>
                <a:t>n</a:t>
              </a:r>
              <a:r>
                <a:rPr lang="en-US" sz="900" b="1" dirty="0" smtClean="0">
                  <a:solidFill>
                    <a:srgbClr val="FF0000"/>
                  </a:solidFill>
                  <a:latin typeface="Helvetica" charset="0"/>
                  <a:ea typeface="Helvetica" charset="0"/>
                  <a:cs typeface="Helvetica" charset="0"/>
                </a:rPr>
                <a:t>o gaps</a:t>
              </a:r>
              <a:endParaRPr lang="en-US" sz="900" b="1" dirty="0">
                <a:solidFill>
                  <a:srgbClr val="FF0000"/>
                </a:solidFill>
                <a:latin typeface="Helvetica" charset="0"/>
                <a:ea typeface="Helvetica" charset="0"/>
                <a:cs typeface="Helvetica" charset="0"/>
              </a:endParaRPr>
            </a:p>
          </p:txBody>
        </p:sp>
        <p:sp>
          <p:nvSpPr>
            <p:cNvPr id="32" name="TextBox 31"/>
            <p:cNvSpPr txBox="1"/>
            <p:nvPr/>
          </p:nvSpPr>
          <p:spPr>
            <a:xfrm>
              <a:off x="1301677" y="1441532"/>
              <a:ext cx="561372" cy="369332"/>
            </a:xfrm>
            <a:prstGeom prst="rect">
              <a:avLst/>
            </a:prstGeom>
            <a:noFill/>
          </p:spPr>
          <p:txBody>
            <a:bodyPr wrap="none" rtlCol="0">
              <a:spAutoFit/>
            </a:bodyPr>
            <a:lstStyle/>
            <a:p>
              <a:r>
                <a:rPr lang="en-US" b="1" i="1" dirty="0" smtClean="0">
                  <a:solidFill>
                    <a:srgbClr val="FF0000"/>
                  </a:solidFill>
                </a:rPr>
                <a:t>PPR</a:t>
              </a:r>
              <a:endParaRPr lang="en-US" b="1" i="1" dirty="0">
                <a:solidFill>
                  <a:srgbClr val="FF0000"/>
                </a:solidFill>
              </a:endParaRPr>
            </a:p>
          </p:txBody>
        </p:sp>
      </p:grpSp>
    </p:spTree>
    <p:extLst>
      <p:ext uri="{BB962C8B-B14F-4D97-AF65-F5344CB8AC3E}">
        <p14:creationId xmlns:p14="http://schemas.microsoft.com/office/powerpoint/2010/main" val="17558647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9149" y="477671"/>
            <a:ext cx="8222778" cy="6411244"/>
            <a:chOff x="389149" y="477671"/>
            <a:chExt cx="8222778" cy="6411244"/>
          </a:xfrm>
        </p:grpSpPr>
        <p:sp>
          <p:nvSpPr>
            <p:cNvPr id="33" name="TextBox 32"/>
            <p:cNvSpPr txBox="1"/>
            <p:nvPr/>
          </p:nvSpPr>
          <p:spPr>
            <a:xfrm>
              <a:off x="842382" y="477671"/>
              <a:ext cx="7406708" cy="1261884"/>
            </a:xfrm>
            <a:prstGeom prst="rect">
              <a:avLst/>
            </a:prstGeom>
            <a:noFill/>
          </p:spPr>
          <p:txBody>
            <a:bodyPr wrap="none" rtlCol="0">
              <a:spAutoFit/>
            </a:bodyPr>
            <a:lstStyle/>
            <a:p>
              <a:pPr algn="ctr"/>
              <a:r>
                <a:rPr lang="en-US" sz="2400" b="1" dirty="0"/>
                <a:t>Iterated QCIS on a 16-member R&gt;0.20 Ensemble Average</a:t>
              </a:r>
            </a:p>
            <a:p>
              <a:pPr algn="ctr">
                <a:spcBef>
                  <a:spcPts val="1200"/>
                </a:spcBef>
              </a:pPr>
              <a:r>
                <a:rPr lang="en-US" sz="2400" b="1" dirty="0"/>
                <a:t>Year:  </a:t>
              </a:r>
              <a:r>
                <a:rPr lang="en-US" sz="2400" b="1" dirty="0" smtClean="0"/>
                <a:t>536</a:t>
              </a:r>
            </a:p>
            <a:p>
              <a:pPr algn="ctr"/>
              <a:r>
                <a:rPr lang="en-US" b="1" dirty="0" smtClean="0"/>
                <a:t>(</a:t>
              </a:r>
              <a:r>
                <a:rPr lang="en-US" b="1" dirty="0" smtClean="0">
                  <a:solidFill>
                    <a:srgbClr val="FF0000"/>
                  </a:solidFill>
                </a:rPr>
                <a:t>a cautionary example</a:t>
              </a:r>
              <a:r>
                <a:rPr lang="en-US" b="1" dirty="0" smtClean="0"/>
                <a:t>)</a:t>
              </a:r>
              <a:endParaRPr lang="en-US" b="1"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927" y="1801512"/>
              <a:ext cx="2286000" cy="2958353"/>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927" y="3930562"/>
              <a:ext cx="2286000" cy="2958353"/>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001" y="1801512"/>
              <a:ext cx="2286000" cy="295835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001" y="3930562"/>
              <a:ext cx="2286000" cy="2958353"/>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075" y="1801512"/>
              <a:ext cx="2286000" cy="295835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75" y="3930562"/>
              <a:ext cx="2286000" cy="295835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49" y="1801512"/>
              <a:ext cx="2286000" cy="2958353"/>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149" y="3930562"/>
              <a:ext cx="2286000" cy="2958353"/>
            </a:xfrm>
            <a:prstGeom prst="rect">
              <a:avLst/>
            </a:prstGeom>
          </p:spPr>
        </p:pic>
        <p:sp>
          <p:nvSpPr>
            <p:cNvPr id="25" name="Rectangle 24"/>
            <p:cNvSpPr/>
            <p:nvPr/>
          </p:nvSpPr>
          <p:spPr>
            <a:xfrm>
              <a:off x="655093" y="180150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76905" y="1815169"/>
              <a:ext cx="6844958" cy="307777"/>
              <a:chOff x="917849" y="655094"/>
              <a:chExt cx="6844958" cy="307777"/>
            </a:xfrm>
          </p:grpSpPr>
          <p:sp>
            <p:nvSpPr>
              <p:cNvPr id="8" name="TextBox 7"/>
              <p:cNvSpPr txBox="1"/>
              <p:nvPr/>
            </p:nvSpPr>
            <p:spPr>
              <a:xfrm>
                <a:off x="917849" y="655094"/>
                <a:ext cx="1359668" cy="307777"/>
              </a:xfrm>
              <a:prstGeom prst="rect">
                <a:avLst/>
              </a:prstGeom>
              <a:noFill/>
            </p:spPr>
            <p:txBody>
              <a:bodyPr wrap="none" rtlCol="0">
                <a:spAutoFit/>
              </a:bodyPr>
              <a:lstStyle/>
              <a:p>
                <a:pPr algn="ctr"/>
                <a:r>
                  <a:rPr lang="en-US" sz="1400" dirty="0"/>
                  <a:t>k=0 Miss: </a:t>
                </a:r>
                <a:r>
                  <a:rPr lang="en-US" sz="1400" dirty="0" smtClean="0"/>
                  <a:t>61.1%</a:t>
                </a:r>
                <a:endParaRPr lang="en-US" sz="1400" dirty="0"/>
              </a:p>
            </p:txBody>
          </p:sp>
          <p:sp>
            <p:nvSpPr>
              <p:cNvPr id="9" name="TextBox 8"/>
              <p:cNvSpPr txBox="1"/>
              <p:nvPr/>
            </p:nvSpPr>
            <p:spPr>
              <a:xfrm>
                <a:off x="3355106" y="655094"/>
                <a:ext cx="447559" cy="307777"/>
              </a:xfrm>
              <a:prstGeom prst="rect">
                <a:avLst/>
              </a:prstGeom>
              <a:noFill/>
            </p:spPr>
            <p:txBody>
              <a:bodyPr wrap="none" rtlCol="0">
                <a:spAutoFit/>
              </a:bodyPr>
              <a:lstStyle/>
              <a:p>
                <a:pPr algn="ctr"/>
                <a:r>
                  <a:rPr lang="en-US" sz="1400" dirty="0"/>
                  <a:t>k=1</a:t>
                </a:r>
              </a:p>
            </p:txBody>
          </p:sp>
          <p:sp>
            <p:nvSpPr>
              <p:cNvPr id="10" name="TextBox 9"/>
              <p:cNvSpPr txBox="1"/>
              <p:nvPr/>
            </p:nvSpPr>
            <p:spPr>
              <a:xfrm>
                <a:off x="5334046" y="655094"/>
                <a:ext cx="447559" cy="307777"/>
              </a:xfrm>
              <a:prstGeom prst="rect">
                <a:avLst/>
              </a:prstGeom>
              <a:noFill/>
            </p:spPr>
            <p:txBody>
              <a:bodyPr wrap="none" rtlCol="0">
                <a:spAutoFit/>
              </a:bodyPr>
              <a:lstStyle/>
              <a:p>
                <a:pPr algn="ctr"/>
                <a:r>
                  <a:rPr lang="en-US" sz="1400" dirty="0"/>
                  <a:t>k=2</a:t>
                </a:r>
              </a:p>
            </p:txBody>
          </p:sp>
          <p:sp>
            <p:nvSpPr>
              <p:cNvPr id="11" name="TextBox 10"/>
              <p:cNvSpPr txBox="1"/>
              <p:nvPr/>
            </p:nvSpPr>
            <p:spPr>
              <a:xfrm>
                <a:off x="7315248" y="655094"/>
                <a:ext cx="447559" cy="307777"/>
              </a:xfrm>
              <a:prstGeom prst="rect">
                <a:avLst/>
              </a:prstGeom>
              <a:noFill/>
            </p:spPr>
            <p:txBody>
              <a:bodyPr wrap="none" rtlCol="0">
                <a:spAutoFit/>
              </a:bodyPr>
              <a:lstStyle/>
              <a:p>
                <a:pPr algn="ctr"/>
                <a:r>
                  <a:rPr lang="en-US" sz="1400" dirty="0"/>
                  <a:t>k=3</a:t>
                </a:r>
              </a:p>
            </p:txBody>
          </p:sp>
        </p:grpSp>
        <p:sp>
          <p:nvSpPr>
            <p:cNvPr id="26" name="Rectangle 25"/>
            <p:cNvSpPr/>
            <p:nvPr/>
          </p:nvSpPr>
          <p:spPr>
            <a:xfrm>
              <a:off x="725605" y="3919194"/>
              <a:ext cx="7656394" cy="28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335232" y="3946490"/>
              <a:ext cx="6434588" cy="307777"/>
              <a:chOff x="1376176" y="3455162"/>
              <a:chExt cx="6434588" cy="307777"/>
            </a:xfrm>
          </p:grpSpPr>
          <p:sp>
            <p:nvSpPr>
              <p:cNvPr id="15" name="TextBox 14"/>
              <p:cNvSpPr txBox="1"/>
              <p:nvPr/>
            </p:nvSpPr>
            <p:spPr>
              <a:xfrm>
                <a:off x="1376176" y="3455162"/>
                <a:ext cx="447559" cy="307777"/>
              </a:xfrm>
              <a:prstGeom prst="rect">
                <a:avLst/>
              </a:prstGeom>
              <a:noFill/>
            </p:spPr>
            <p:txBody>
              <a:bodyPr wrap="none" rtlCol="0">
                <a:spAutoFit/>
              </a:bodyPr>
              <a:lstStyle/>
              <a:p>
                <a:pPr algn="ctr"/>
                <a:r>
                  <a:rPr lang="en-US" sz="1400" dirty="0"/>
                  <a:t>k=4</a:t>
                </a:r>
              </a:p>
            </p:txBody>
          </p:sp>
          <p:sp>
            <p:nvSpPr>
              <p:cNvPr id="16" name="TextBox 15"/>
              <p:cNvSpPr txBox="1"/>
              <p:nvPr/>
            </p:nvSpPr>
            <p:spPr>
              <a:xfrm>
                <a:off x="3357378" y="3455162"/>
                <a:ext cx="447559" cy="307777"/>
              </a:xfrm>
              <a:prstGeom prst="rect">
                <a:avLst/>
              </a:prstGeom>
              <a:noFill/>
            </p:spPr>
            <p:txBody>
              <a:bodyPr wrap="none" rtlCol="0">
                <a:spAutoFit/>
              </a:bodyPr>
              <a:lstStyle/>
              <a:p>
                <a:pPr algn="ctr"/>
                <a:r>
                  <a:rPr lang="en-US" sz="1400" dirty="0"/>
                  <a:t>k=6</a:t>
                </a:r>
              </a:p>
            </p:txBody>
          </p:sp>
          <p:sp>
            <p:nvSpPr>
              <p:cNvPr id="17" name="TextBox 16"/>
              <p:cNvSpPr txBox="1"/>
              <p:nvPr/>
            </p:nvSpPr>
            <p:spPr>
              <a:xfrm>
                <a:off x="5336318" y="3455162"/>
                <a:ext cx="447559" cy="307777"/>
              </a:xfrm>
              <a:prstGeom prst="rect">
                <a:avLst/>
              </a:prstGeom>
              <a:noFill/>
            </p:spPr>
            <p:txBody>
              <a:bodyPr wrap="none" rtlCol="0">
                <a:spAutoFit/>
              </a:bodyPr>
              <a:lstStyle/>
              <a:p>
                <a:pPr algn="ctr"/>
                <a:r>
                  <a:rPr lang="en-US" sz="1400" dirty="0"/>
                  <a:t>k=8</a:t>
                </a:r>
              </a:p>
            </p:txBody>
          </p:sp>
          <p:sp>
            <p:nvSpPr>
              <p:cNvPr id="18" name="TextBox 17"/>
              <p:cNvSpPr txBox="1"/>
              <p:nvPr/>
            </p:nvSpPr>
            <p:spPr>
              <a:xfrm>
                <a:off x="7271834" y="3455162"/>
                <a:ext cx="538930" cy="307777"/>
              </a:xfrm>
              <a:prstGeom prst="rect">
                <a:avLst/>
              </a:prstGeom>
              <a:noFill/>
            </p:spPr>
            <p:txBody>
              <a:bodyPr wrap="none" rtlCol="0">
                <a:spAutoFit/>
              </a:bodyPr>
              <a:lstStyle/>
              <a:p>
                <a:pPr algn="ctr"/>
                <a:r>
                  <a:rPr lang="en-US" sz="1400" dirty="0"/>
                  <a:t>k=10</a:t>
                </a:r>
              </a:p>
            </p:txBody>
          </p:sp>
        </p:grpSp>
        <p:sp>
          <p:nvSpPr>
            <p:cNvPr id="30" name="Rectangle 29"/>
            <p:cNvSpPr/>
            <p:nvPr/>
          </p:nvSpPr>
          <p:spPr>
            <a:xfrm>
              <a:off x="655093" y="1815152"/>
              <a:ext cx="1815152" cy="21290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3275" y="6185011"/>
              <a:ext cx="7865615" cy="461665"/>
            </a:xfrm>
            <a:prstGeom prst="rect">
              <a:avLst/>
            </a:prstGeom>
            <a:noFill/>
          </p:spPr>
          <p:txBody>
            <a:bodyPr wrap="none" rtlCol="0">
              <a:spAutoFit/>
            </a:bodyPr>
            <a:lstStyle/>
            <a:p>
              <a:pPr algn="ctr"/>
              <a:r>
                <a:rPr lang="en-US" sz="2400" b="1" i="1" dirty="0" smtClean="0">
                  <a:solidFill>
                    <a:srgbClr val="FF0000"/>
                  </a:solidFill>
                </a:rPr>
                <a:t>Infilling the void is unlikely to provide believable estimates!</a:t>
              </a:r>
              <a:endParaRPr lang="en-US" sz="2400" b="1" i="1" dirty="0">
                <a:solidFill>
                  <a:srgbClr val="FF0000"/>
                </a:solidFill>
              </a:endParaRPr>
            </a:p>
          </p:txBody>
        </p:sp>
        <p:sp>
          <p:nvSpPr>
            <p:cNvPr id="32" name="TextBox 31"/>
            <p:cNvSpPr txBox="1"/>
            <p:nvPr/>
          </p:nvSpPr>
          <p:spPr>
            <a:xfrm>
              <a:off x="1301677" y="1441532"/>
              <a:ext cx="561372" cy="369332"/>
            </a:xfrm>
            <a:prstGeom prst="rect">
              <a:avLst/>
            </a:prstGeom>
            <a:noFill/>
          </p:spPr>
          <p:txBody>
            <a:bodyPr wrap="none" rtlCol="0">
              <a:spAutoFit/>
            </a:bodyPr>
            <a:lstStyle/>
            <a:p>
              <a:r>
                <a:rPr lang="en-US" b="1" i="1" dirty="0" smtClean="0">
                  <a:solidFill>
                    <a:srgbClr val="FF0000"/>
                  </a:solidFill>
                </a:rPr>
                <a:t>PPR</a:t>
              </a:r>
              <a:endParaRPr lang="en-US" b="1" i="1" dirty="0">
                <a:solidFill>
                  <a:srgbClr val="FF0000"/>
                </a:solidFill>
              </a:endParaRPr>
            </a:p>
          </p:txBody>
        </p:sp>
      </p:grpSp>
    </p:spTree>
    <p:extLst>
      <p:ext uri="{BB962C8B-B14F-4D97-AF65-F5344CB8AC3E}">
        <p14:creationId xmlns:p14="http://schemas.microsoft.com/office/powerpoint/2010/main" val="15858998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9537" y="449704"/>
            <a:ext cx="5503430" cy="523220"/>
          </a:xfrm>
          <a:prstGeom prst="rect">
            <a:avLst/>
          </a:prstGeom>
          <a:noFill/>
        </p:spPr>
        <p:txBody>
          <a:bodyPr wrap="none" rtlCol="0">
            <a:spAutoFit/>
          </a:bodyPr>
          <a:lstStyle/>
          <a:p>
            <a:pPr algn="ctr"/>
            <a:r>
              <a:rPr lang="en-US" sz="2800" b="1" i="1" dirty="0" smtClean="0"/>
              <a:t>QCIS: What more have we learned?</a:t>
            </a:r>
            <a:endParaRPr lang="en-US" sz="2800" b="1" i="1" dirty="0"/>
          </a:p>
        </p:txBody>
      </p:sp>
      <p:sp>
        <p:nvSpPr>
          <p:cNvPr id="6" name="TextBox 5"/>
          <p:cNvSpPr txBox="1"/>
          <p:nvPr/>
        </p:nvSpPr>
        <p:spPr>
          <a:xfrm>
            <a:off x="524655" y="1064308"/>
            <a:ext cx="7644984" cy="5555367"/>
          </a:xfrm>
          <a:prstGeom prst="rect">
            <a:avLst/>
          </a:prstGeom>
          <a:noFill/>
        </p:spPr>
        <p:txBody>
          <a:bodyPr wrap="square" rtlCol="0">
            <a:spAutoFit/>
          </a:bodyPr>
          <a:lstStyle/>
          <a:p>
            <a:pPr marL="342900" indent="-342900" algn="just">
              <a:spcAft>
                <a:spcPts val="600"/>
              </a:spcAft>
              <a:buFont typeface="Arial" charset="0"/>
              <a:buChar char="•"/>
            </a:pP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iterations result in a </a:t>
            </a:r>
            <a:r>
              <a:rPr lang="en-US" sz="2000" dirty="0">
                <a:latin typeface="Helvetica" charset="0"/>
                <a:ea typeface="Helvetica" charset="0"/>
                <a:cs typeface="Helvetica" charset="0"/>
              </a:rPr>
              <a:t>decline in percent </a:t>
            </a:r>
            <a:r>
              <a:rPr lang="en-US" sz="2000" dirty="0" smtClean="0">
                <a:latin typeface="Helvetica" charset="0"/>
                <a:ea typeface="Helvetica" charset="0"/>
                <a:cs typeface="Helvetica" charset="0"/>
              </a:rPr>
              <a:t>missing grid cells back in time and illustrate </a:t>
            </a:r>
            <a:r>
              <a:rPr lang="en-US" sz="2000" dirty="0">
                <a:latin typeface="Helvetica" charset="0"/>
                <a:ea typeface="Helvetica" charset="0"/>
                <a:cs typeface="Helvetica" charset="0"/>
              </a:rPr>
              <a:t>the progressive nature of </a:t>
            </a:r>
            <a:r>
              <a:rPr lang="en-US" sz="2000" dirty="0" smtClean="0">
                <a:latin typeface="Helvetica" charset="0"/>
                <a:ea typeface="Helvetica" charset="0"/>
                <a:cs typeface="Helvetica" charset="0"/>
              </a:rPr>
              <a:t>this joint </a:t>
            </a:r>
            <a:r>
              <a:rPr lang="en-US" sz="2000" dirty="0">
                <a:latin typeface="Helvetica" charset="0"/>
                <a:ea typeface="Helvetica" charset="0"/>
                <a:cs typeface="Helvetica" charset="0"/>
              </a:rPr>
              <a:t>imputation </a:t>
            </a:r>
            <a:r>
              <a:rPr lang="en-US" sz="2000" dirty="0" smtClean="0">
                <a:latin typeface="Helvetica" charset="0"/>
                <a:ea typeface="Helvetica" charset="0"/>
                <a:cs typeface="Helvetica" charset="0"/>
              </a:rPr>
              <a:t>and </a:t>
            </a:r>
            <a:r>
              <a:rPr lang="en-US" sz="2000" dirty="0">
                <a:latin typeface="Helvetica" charset="0"/>
                <a:ea typeface="Helvetica" charset="0"/>
                <a:cs typeface="Helvetica" charset="0"/>
              </a:rPr>
              <a:t>smoothing </a:t>
            </a:r>
            <a:r>
              <a:rPr lang="en-US" sz="2000" dirty="0" smtClean="0">
                <a:latin typeface="Helvetica" charset="0"/>
                <a:ea typeface="Helvetica" charset="0"/>
                <a:cs typeface="Helvetica" charset="0"/>
              </a:rPr>
              <a:t>procedure.</a:t>
            </a:r>
          </a:p>
          <a:p>
            <a:pPr marL="342900" indent="-342900" algn="just">
              <a:spcAft>
                <a:spcPts val="600"/>
              </a:spcAft>
              <a:buFont typeface="Arial" charset="0"/>
              <a:buChar char="•"/>
            </a:pPr>
            <a:r>
              <a:rPr lang="en-US" sz="2000" b="1" i="1" dirty="0">
                <a:latin typeface="Helvetica" charset="0"/>
                <a:ea typeface="Helvetica" charset="0"/>
                <a:cs typeface="Helvetica" charset="0"/>
              </a:rPr>
              <a:t>QCIS</a:t>
            </a:r>
            <a:r>
              <a:rPr lang="en-US" sz="2000" dirty="0">
                <a:latin typeface="Helvetica" charset="0"/>
                <a:ea typeface="Helvetica" charset="0"/>
                <a:cs typeface="Helvetica" charset="0"/>
              </a:rPr>
              <a:t> does not noticeably distort </a:t>
            </a:r>
            <a:r>
              <a:rPr lang="en-US" sz="2000" dirty="0" smtClean="0">
                <a:latin typeface="Helvetica" charset="0"/>
                <a:ea typeface="Helvetica" charset="0"/>
                <a:cs typeface="Helvetica" charset="0"/>
              </a:rPr>
              <a:t>the </a:t>
            </a:r>
            <a:r>
              <a:rPr lang="en-US" sz="2000" i="1" u="sng" dirty="0" smtClean="0">
                <a:latin typeface="Helvetica" charset="0"/>
                <a:ea typeface="Helvetica" charset="0"/>
                <a:cs typeface="Helvetica" charset="0"/>
              </a:rPr>
              <a:t>larger</a:t>
            </a:r>
            <a:r>
              <a:rPr lang="en-US" sz="2000" dirty="0" smtClean="0">
                <a:latin typeface="Helvetica" charset="0"/>
                <a:ea typeface="Helvetica" charset="0"/>
                <a:cs typeface="Helvetica" charset="0"/>
              </a:rPr>
              <a:t> </a:t>
            </a:r>
            <a:r>
              <a:rPr lang="en-US" sz="2000" dirty="0">
                <a:latin typeface="Helvetica" charset="0"/>
                <a:ea typeface="Helvetica" charset="0"/>
                <a:cs typeface="Helvetica" charset="0"/>
              </a:rPr>
              <a:t>spatial patterns of wetness and </a:t>
            </a:r>
            <a:r>
              <a:rPr lang="en-US" sz="2000" dirty="0" smtClean="0">
                <a:latin typeface="Helvetica" charset="0"/>
                <a:ea typeface="Helvetica" charset="0"/>
                <a:cs typeface="Helvetica" charset="0"/>
              </a:rPr>
              <a:t>dryness even for iterations as high as 10, </a:t>
            </a:r>
            <a:r>
              <a:rPr lang="en-US" sz="2000" dirty="0">
                <a:latin typeface="Helvetica" charset="0"/>
                <a:ea typeface="Helvetica" charset="0"/>
                <a:cs typeface="Helvetica" charset="0"/>
              </a:rPr>
              <a:t>as the 1891 map with no missing values </a:t>
            </a:r>
            <a:r>
              <a:rPr lang="en-US" sz="2000" dirty="0" smtClean="0">
                <a:latin typeface="Helvetica" charset="0"/>
                <a:ea typeface="Helvetica" charset="0"/>
                <a:cs typeface="Helvetica" charset="0"/>
              </a:rPr>
              <a:t>shows. </a:t>
            </a:r>
            <a:r>
              <a:rPr lang="en-US" sz="2000" dirty="0">
                <a:latin typeface="Helvetica" charset="0"/>
                <a:ea typeface="Helvetica" charset="0"/>
                <a:cs typeface="Helvetica" charset="0"/>
              </a:rPr>
              <a:t>But there is </a:t>
            </a:r>
            <a:r>
              <a:rPr lang="en-US" sz="2000" dirty="0" smtClean="0">
                <a:latin typeface="Helvetica" charset="0"/>
                <a:ea typeface="Helvetica" charset="0"/>
                <a:cs typeface="Helvetica" charset="0"/>
              </a:rPr>
              <a:t>noticeable </a:t>
            </a:r>
            <a:r>
              <a:rPr lang="en-US" sz="2000" dirty="0">
                <a:latin typeface="Helvetica" charset="0"/>
                <a:ea typeface="Helvetica" charset="0"/>
                <a:cs typeface="Helvetica" charset="0"/>
              </a:rPr>
              <a:t>spatial smoothing as the iterations </a:t>
            </a:r>
            <a:r>
              <a:rPr lang="en-US" sz="2000" dirty="0" smtClean="0">
                <a:latin typeface="Helvetica" charset="0"/>
                <a:ea typeface="Helvetica" charset="0"/>
                <a:cs typeface="Helvetica" charset="0"/>
              </a:rPr>
              <a:t>increase and this leads to the gradual merging or disappearance of </a:t>
            </a:r>
            <a:r>
              <a:rPr lang="en-US" sz="2000" dirty="0">
                <a:latin typeface="Helvetica" charset="0"/>
                <a:ea typeface="Helvetica" charset="0"/>
                <a:cs typeface="Helvetica" charset="0"/>
              </a:rPr>
              <a:t>some </a:t>
            </a:r>
            <a:r>
              <a:rPr lang="en-US" sz="2000" i="1" u="sng" dirty="0">
                <a:latin typeface="Helvetica" charset="0"/>
                <a:ea typeface="Helvetica" charset="0"/>
                <a:cs typeface="Helvetica" charset="0"/>
              </a:rPr>
              <a:t>smaller</a:t>
            </a:r>
            <a:r>
              <a:rPr lang="en-US" sz="2000" dirty="0">
                <a:latin typeface="Helvetica" charset="0"/>
                <a:ea typeface="Helvetica" charset="0"/>
                <a:cs typeface="Helvetica" charset="0"/>
              </a:rPr>
              <a:t> spatial </a:t>
            </a:r>
            <a:r>
              <a:rPr lang="en-US" sz="2000" dirty="0" smtClean="0">
                <a:latin typeface="Helvetica" charset="0"/>
                <a:ea typeface="Helvetica" charset="0"/>
                <a:cs typeface="Helvetica" charset="0"/>
              </a:rPr>
              <a:t>details, especially for k&gt;4. Exactly where </a:t>
            </a:r>
            <a:r>
              <a:rPr lang="en-US" sz="2000" dirty="0">
                <a:latin typeface="Helvetica" charset="0"/>
                <a:ea typeface="Helvetica" charset="0"/>
                <a:cs typeface="Helvetica" charset="0"/>
              </a:rPr>
              <a:t>to </a:t>
            </a:r>
            <a:r>
              <a:rPr lang="en-US" sz="2000" dirty="0" smtClean="0">
                <a:latin typeface="Helvetica" charset="0"/>
                <a:ea typeface="Helvetica" charset="0"/>
                <a:cs typeface="Helvetica" charset="0"/>
              </a:rPr>
              <a:t>stop the iterations is still unclear, but again somewhere around 3-4 iterations seems to be a prudent maximum.</a:t>
            </a:r>
          </a:p>
          <a:p>
            <a:pPr marL="342900" indent="-342900" algn="just">
              <a:spcAft>
                <a:spcPts val="600"/>
              </a:spcAft>
              <a:buFont typeface="Arial" charset="0"/>
              <a:buChar char="•"/>
            </a:pPr>
            <a:r>
              <a:rPr lang="en-US" sz="2000" b="1" i="1" dirty="0" smtClean="0">
                <a:latin typeface="Helvetica" charset="0"/>
                <a:ea typeface="Helvetica" charset="0"/>
                <a:cs typeface="Helvetica" charset="0"/>
              </a:rPr>
              <a:t>QCIS</a:t>
            </a:r>
            <a:r>
              <a:rPr lang="en-US" sz="2000" dirty="0" smtClean="0">
                <a:latin typeface="Helvetica" charset="0"/>
                <a:ea typeface="Helvetica" charset="0"/>
                <a:cs typeface="Helvetica" charset="0"/>
              </a:rPr>
              <a:t> infills or imputes missing values back in time as shown for the maps of the </a:t>
            </a:r>
            <a:r>
              <a:rPr lang="en-US" sz="2000" i="1" dirty="0" smtClean="0">
                <a:solidFill>
                  <a:srgbClr val="FF0000"/>
                </a:solidFill>
                <a:latin typeface="Helvetica" charset="0"/>
                <a:ea typeface="Helvetica" charset="0"/>
                <a:cs typeface="Helvetica" charset="0"/>
              </a:rPr>
              <a:t>volcanically-themed</a:t>
            </a:r>
            <a:r>
              <a:rPr lang="en-US" sz="2000" dirty="0" smtClean="0">
                <a:latin typeface="Helvetica" charset="0"/>
                <a:ea typeface="Helvetica" charset="0"/>
                <a:cs typeface="Helvetica" charset="0"/>
              </a:rPr>
              <a:t> years 1601, 1453, and 1257, including interior gaps, e.g. in 1257, to produce more spatially complete fields farther back in time.</a:t>
            </a:r>
          </a:p>
          <a:p>
            <a:pPr marL="342900" indent="-342900" algn="just">
              <a:spcAft>
                <a:spcPts val="600"/>
              </a:spcAft>
              <a:buFont typeface="Arial" charset="0"/>
              <a:buChar char="•"/>
            </a:pPr>
            <a:r>
              <a:rPr lang="en-US" sz="2000" dirty="0" smtClean="0">
                <a:latin typeface="Helvetica" charset="0"/>
                <a:ea typeface="Helvetica" charset="0"/>
                <a:cs typeface="Helvetica" charset="0"/>
              </a:rPr>
              <a:t>However, one caution in using </a:t>
            </a:r>
            <a:r>
              <a:rPr lang="en-US" sz="2000" b="1" i="1" dirty="0">
                <a:latin typeface="Helvetica" charset="0"/>
                <a:ea typeface="Helvetica" charset="0"/>
                <a:cs typeface="Helvetica" charset="0"/>
              </a:rPr>
              <a:t>QCIS</a:t>
            </a:r>
            <a:r>
              <a:rPr lang="en-US" sz="2000" dirty="0" smtClean="0">
                <a:latin typeface="Helvetica" charset="0"/>
                <a:ea typeface="Helvetica" charset="0"/>
                <a:cs typeface="Helvetica" charset="0"/>
              </a:rPr>
              <a:t> is that you can’t get something from nothing, e.g. year 536.</a:t>
            </a:r>
          </a:p>
        </p:txBody>
      </p:sp>
    </p:spTree>
    <p:extLst>
      <p:ext uri="{BB962C8B-B14F-4D97-AF65-F5344CB8AC3E}">
        <p14:creationId xmlns:p14="http://schemas.microsoft.com/office/powerpoint/2010/main" val="70401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body" idx="1"/>
          </p:nvPr>
        </p:nvSpPr>
        <p:spPr>
          <a:xfrm>
            <a:off x="381000" y="1295400"/>
            <a:ext cx="8077200" cy="5334000"/>
          </a:xfrm>
        </p:spPr>
        <p:txBody>
          <a:bodyPr/>
          <a:lstStyle/>
          <a:p>
            <a:pPr algn="just">
              <a:lnSpc>
                <a:spcPct val="90000"/>
              </a:lnSpc>
              <a:spcBef>
                <a:spcPct val="50000"/>
              </a:spcBef>
            </a:pPr>
            <a:r>
              <a:rPr lang="en-US" sz="1800" b="0" dirty="0" smtClean="0">
                <a:latin typeface="Helvetica" charset="0"/>
              </a:rPr>
              <a:t>Hard-rejection screening </a:t>
            </a:r>
            <a:r>
              <a:rPr lang="en-US" sz="1800" b="0" dirty="0">
                <a:latin typeface="Helvetica" charset="0"/>
              </a:rPr>
              <a:t>in original </a:t>
            </a:r>
            <a:r>
              <a:rPr lang="en-US" sz="1800" b="1" i="1" dirty="0" smtClean="0">
                <a:latin typeface="Helvetica" charset="0"/>
              </a:rPr>
              <a:t>PPR</a:t>
            </a:r>
            <a:r>
              <a:rPr lang="en-US" sz="1800" b="0" dirty="0" smtClean="0">
                <a:latin typeface="Helvetica" charset="0"/>
              </a:rPr>
              <a:t> (e.g. at the 90% level) does not have to be used now, but hard-rejection screening can still be used if wanted.</a:t>
            </a:r>
            <a:endParaRPr lang="en-US" sz="1800" b="0" dirty="0">
              <a:latin typeface="Helvetica" charset="0"/>
            </a:endParaRPr>
          </a:p>
          <a:p>
            <a:pPr algn="just">
              <a:lnSpc>
                <a:spcPct val="90000"/>
              </a:lnSpc>
              <a:spcBef>
                <a:spcPct val="50000"/>
              </a:spcBef>
            </a:pPr>
            <a:r>
              <a:rPr lang="en-US" sz="1800" b="0" dirty="0" smtClean="0">
                <a:latin typeface="Helvetica" charset="0"/>
              </a:rPr>
              <a:t>It has been </a:t>
            </a:r>
            <a:r>
              <a:rPr lang="en-US" sz="1800" dirty="0" smtClean="0">
                <a:latin typeface="Helvetica" charset="0"/>
              </a:rPr>
              <a:t>largely </a:t>
            </a:r>
            <a:r>
              <a:rPr lang="en-US" sz="1800" dirty="0" err="1" smtClean="0">
                <a:latin typeface="Helvetica" charset="0"/>
              </a:rPr>
              <a:t>superceded</a:t>
            </a:r>
            <a:r>
              <a:rPr lang="en-US" sz="1800" b="0" dirty="0" smtClean="0">
                <a:latin typeface="Helvetica" charset="0"/>
              </a:rPr>
              <a:t> </a:t>
            </a:r>
            <a:r>
              <a:rPr lang="en-US" sz="1800" b="0" dirty="0">
                <a:latin typeface="Helvetica" charset="0"/>
              </a:rPr>
              <a:t>by weighting each tree-ring chronology by some power of </a:t>
            </a:r>
            <a:r>
              <a:rPr lang="en-US" sz="1800" b="0" dirty="0" smtClean="0">
                <a:latin typeface="Helvetica" charset="0"/>
              </a:rPr>
              <a:t>its </a:t>
            </a:r>
            <a:r>
              <a:rPr lang="en-US" sz="1800" b="0" dirty="0">
                <a:latin typeface="Helvetica" charset="0"/>
              </a:rPr>
              <a:t>correlation with each grid point </a:t>
            </a:r>
            <a:r>
              <a:rPr lang="en-US" sz="1800" b="0" dirty="0" smtClean="0">
                <a:latin typeface="Helvetica" charset="0"/>
              </a:rPr>
              <a:t>of climate</a:t>
            </a:r>
          </a:p>
          <a:p>
            <a:pPr algn="just">
              <a:lnSpc>
                <a:spcPct val="90000"/>
              </a:lnSpc>
              <a:spcBef>
                <a:spcPct val="50000"/>
              </a:spcBef>
              <a:spcAft>
                <a:spcPts val="1200"/>
              </a:spcAft>
              <a:buFontTx/>
              <a:buNone/>
            </a:pPr>
            <a:r>
              <a:rPr lang="en-US" sz="1800" i="1" dirty="0" smtClean="0"/>
              <a:t>           </a:t>
            </a:r>
            <a:r>
              <a:rPr lang="en-US" sz="4000" b="0" i="1" dirty="0" err="1" smtClean="0">
                <a:cs typeface="Helvetica"/>
              </a:rPr>
              <a:t>wTR</a:t>
            </a:r>
            <a:r>
              <a:rPr lang="en-US" sz="4000" b="0" dirty="0" smtClean="0">
                <a:cs typeface="Helvetica"/>
              </a:rPr>
              <a:t> </a:t>
            </a:r>
            <a:r>
              <a:rPr lang="en-US" sz="4000" b="0" dirty="0">
                <a:cs typeface="Helvetica"/>
              </a:rPr>
              <a:t>= </a:t>
            </a:r>
            <a:r>
              <a:rPr lang="en-US" sz="4000" b="0" i="1" dirty="0" err="1" smtClean="0">
                <a:cs typeface="Helvetica"/>
              </a:rPr>
              <a:t>uTR</a:t>
            </a:r>
            <a:r>
              <a:rPr lang="en-US" sz="4000" b="0" i="1" dirty="0" smtClean="0">
                <a:cs typeface="Helvetica"/>
              </a:rPr>
              <a:t> </a:t>
            </a:r>
            <a:r>
              <a:rPr lang="en-US" sz="3200" b="0" i="1" dirty="0" smtClean="0">
                <a:latin typeface="Symbol"/>
                <a:cs typeface="Helvetica"/>
              </a:rPr>
              <a:t>*</a:t>
            </a:r>
            <a:r>
              <a:rPr lang="en-US" sz="4000" b="0" i="1" dirty="0" smtClean="0">
                <a:cs typeface="Helvetica"/>
              </a:rPr>
              <a:t> </a:t>
            </a:r>
            <a:r>
              <a:rPr lang="en-US" sz="4000" i="1" spc="300" dirty="0" err="1" smtClean="0">
                <a:latin typeface="Helvetica"/>
                <a:cs typeface="Helvetica"/>
              </a:rPr>
              <a:t>r</a:t>
            </a:r>
            <a:r>
              <a:rPr lang="en-US" sz="3200" i="1" spc="2050" baseline="40000" dirty="0" err="1" smtClean="0">
                <a:latin typeface="Helvetica"/>
                <a:cs typeface="Helvetica"/>
              </a:rPr>
              <a:t>p</a:t>
            </a:r>
            <a:r>
              <a:rPr lang="en-US" sz="4000" i="1" baseline="30000" dirty="0" smtClean="0">
                <a:latin typeface="Helvetica"/>
                <a:cs typeface="Helvetica"/>
              </a:rPr>
              <a:t> </a:t>
            </a:r>
            <a:r>
              <a:rPr lang="en-US" sz="4000" b="0" dirty="0" smtClean="0">
                <a:cs typeface="Helvetica"/>
              </a:rPr>
              <a:t> </a:t>
            </a:r>
            <a:endParaRPr lang="en-US" sz="1800" b="0" dirty="0">
              <a:cs typeface="Helvetica"/>
            </a:endParaRPr>
          </a:p>
          <a:p>
            <a:pPr algn="just">
              <a:lnSpc>
                <a:spcPct val="90000"/>
              </a:lnSpc>
              <a:spcBef>
                <a:spcPct val="50000"/>
              </a:spcBef>
              <a:buFontTx/>
              <a:buNone/>
            </a:pPr>
            <a:r>
              <a:rPr lang="en-US" sz="1800" dirty="0" smtClean="0">
                <a:latin typeface="Helvetica" charset="0"/>
              </a:rPr>
              <a:t>  	</a:t>
            </a:r>
            <a:r>
              <a:rPr lang="en-US" sz="1800" b="0" dirty="0" smtClean="0">
                <a:latin typeface="Helvetica" charset="0"/>
              </a:rPr>
              <a:t>where </a:t>
            </a:r>
            <a:r>
              <a:rPr lang="en-US" sz="1800" b="1" i="1" dirty="0" err="1"/>
              <a:t>wTR</a:t>
            </a:r>
            <a:r>
              <a:rPr lang="en-US" sz="1800" b="0" dirty="0">
                <a:latin typeface="Helvetica" charset="0"/>
              </a:rPr>
              <a:t> is the weighted tree-ring series, </a:t>
            </a:r>
            <a:r>
              <a:rPr lang="en-US" sz="1800" b="1" i="1" dirty="0" err="1"/>
              <a:t>uTR</a:t>
            </a:r>
            <a:r>
              <a:rPr lang="en-US" sz="1800" b="0" dirty="0">
                <a:latin typeface="Helvetica" charset="0"/>
              </a:rPr>
              <a:t> is the original </a:t>
            </a:r>
            <a:r>
              <a:rPr lang="en-US" sz="1800" b="0" dirty="0" err="1">
                <a:latin typeface="Helvetica" charset="0"/>
              </a:rPr>
              <a:t>unweighted</a:t>
            </a:r>
            <a:r>
              <a:rPr lang="en-US" sz="1800" b="0" dirty="0">
                <a:latin typeface="Helvetica" charset="0"/>
              </a:rPr>
              <a:t> tree-ring series in standard normal deviate form, </a:t>
            </a:r>
            <a:r>
              <a:rPr lang="en-US" sz="2000" b="1" i="1" dirty="0"/>
              <a:t>r</a:t>
            </a:r>
            <a:r>
              <a:rPr lang="en-US" sz="1800" b="0" dirty="0">
                <a:latin typeface="Helvetica" charset="0"/>
              </a:rPr>
              <a:t> is the correlation between the tree-ring series </a:t>
            </a:r>
            <a:r>
              <a:rPr lang="en-US" sz="1800" b="0" dirty="0" smtClean="0">
                <a:latin typeface="Helvetica" charset="0"/>
              </a:rPr>
              <a:t>and the climate variable of interest, </a:t>
            </a:r>
            <a:r>
              <a:rPr lang="en-US" sz="1800" b="0" dirty="0">
                <a:latin typeface="Helvetica" charset="0"/>
              </a:rPr>
              <a:t>and </a:t>
            </a:r>
            <a:r>
              <a:rPr lang="en-US" sz="2000" b="1" i="1" dirty="0"/>
              <a:t>p</a:t>
            </a:r>
            <a:r>
              <a:rPr lang="en-US" sz="1800" b="0" dirty="0">
                <a:latin typeface="Helvetica" charset="0"/>
              </a:rPr>
              <a:t> is some power ≥0. Preserves rank order importance.</a:t>
            </a:r>
          </a:p>
          <a:p>
            <a:pPr algn="just">
              <a:lnSpc>
                <a:spcPct val="90000"/>
              </a:lnSpc>
              <a:spcBef>
                <a:spcPct val="50000"/>
              </a:spcBef>
            </a:pPr>
            <a:r>
              <a:rPr lang="en-US" sz="1800" b="0" dirty="0">
                <a:latin typeface="Helvetica" charset="0"/>
              </a:rPr>
              <a:t>Doing so perturbs the covariance matrix of the predictors that are subjected to PCA prior to use of tree-ring </a:t>
            </a:r>
            <a:r>
              <a:rPr lang="en-US" sz="1800" b="0" dirty="0" smtClean="0">
                <a:latin typeface="Helvetica" charset="0"/>
              </a:rPr>
              <a:t>PCs as predictors </a:t>
            </a:r>
            <a:r>
              <a:rPr lang="en-US" sz="1800" b="0" dirty="0">
                <a:latin typeface="Helvetica" charset="0"/>
              </a:rPr>
              <a:t>in </a:t>
            </a:r>
            <a:r>
              <a:rPr lang="en-US" sz="1800" b="0" dirty="0" smtClean="0">
                <a:latin typeface="Helvetica" charset="0"/>
              </a:rPr>
              <a:t>regression.</a:t>
            </a:r>
            <a:endParaRPr lang="en-US" sz="1800" b="0" dirty="0">
              <a:latin typeface="Helvetica" charset="0"/>
            </a:endParaRPr>
          </a:p>
          <a:p>
            <a:pPr algn="just">
              <a:lnSpc>
                <a:spcPct val="90000"/>
              </a:lnSpc>
              <a:spcBef>
                <a:spcPct val="50000"/>
              </a:spcBef>
            </a:pPr>
            <a:r>
              <a:rPr lang="en-US" sz="1800" b="0" dirty="0">
                <a:latin typeface="Helvetica"/>
                <a:cs typeface="Helvetica"/>
              </a:rPr>
              <a:t>This </a:t>
            </a:r>
            <a:r>
              <a:rPr lang="en-US" sz="1800" b="0" dirty="0" smtClean="0">
                <a:latin typeface="Helvetica"/>
                <a:cs typeface="Helvetica"/>
              </a:rPr>
              <a:t>is typically </a:t>
            </a:r>
            <a:r>
              <a:rPr lang="en-US" sz="1800" b="0" dirty="0">
                <a:latin typeface="Helvetica"/>
                <a:cs typeface="Helvetica"/>
              </a:rPr>
              <a:t>done for </a:t>
            </a:r>
            <a:r>
              <a:rPr lang="en-US" sz="1800" b="0" dirty="0" smtClean="0">
                <a:latin typeface="Helvetica"/>
                <a:cs typeface="Helvetica"/>
              </a:rPr>
              <a:t>eight </a:t>
            </a:r>
            <a:r>
              <a:rPr lang="en-US" sz="1800" b="0" dirty="0">
                <a:latin typeface="Helvetica"/>
                <a:cs typeface="Helvetica"/>
              </a:rPr>
              <a:t>values of </a:t>
            </a:r>
            <a:r>
              <a:rPr lang="en-US" sz="1800" b="1" i="1" dirty="0">
                <a:latin typeface="Helvetica"/>
                <a:cs typeface="Helvetica"/>
              </a:rPr>
              <a:t>p</a:t>
            </a:r>
            <a:r>
              <a:rPr lang="en-US" sz="1800" b="0" dirty="0">
                <a:latin typeface="Helvetica"/>
                <a:cs typeface="Helvetica"/>
              </a:rPr>
              <a:t>:  0, </a:t>
            </a:r>
            <a:r>
              <a:rPr lang="en-US" sz="1800" b="0" dirty="0" smtClean="0">
                <a:latin typeface="Helvetica"/>
                <a:cs typeface="Helvetica"/>
              </a:rPr>
              <a:t>0.10, 0.25, 0.50, </a:t>
            </a:r>
            <a:r>
              <a:rPr lang="en-US" sz="1800" b="0" dirty="0">
                <a:latin typeface="Helvetica"/>
                <a:cs typeface="Helvetica"/>
              </a:rPr>
              <a:t>0.67, 1.0, 1.5, and 2.0 to produce </a:t>
            </a:r>
            <a:r>
              <a:rPr lang="en-US" sz="1800" b="0" dirty="0" smtClean="0">
                <a:latin typeface="Helvetica"/>
                <a:cs typeface="Helvetica"/>
              </a:rPr>
              <a:t>an eight (8) members ensemble.</a:t>
            </a:r>
            <a:endParaRPr lang="en-US" sz="1800" b="0" dirty="0">
              <a:latin typeface="Helvetica"/>
              <a:cs typeface="Helvetica"/>
            </a:endParaRPr>
          </a:p>
        </p:txBody>
      </p:sp>
      <p:sp>
        <p:nvSpPr>
          <p:cNvPr id="361475" name="Rectangle 3"/>
          <p:cNvSpPr>
            <a:spLocks noGrp="1" noChangeArrowheads="1"/>
          </p:cNvSpPr>
          <p:nvPr>
            <p:ph type="title"/>
          </p:nvPr>
        </p:nvSpPr>
        <p:spPr>
          <a:xfrm>
            <a:off x="560438" y="304800"/>
            <a:ext cx="7929973" cy="1143000"/>
          </a:xfrm>
          <a:noFill/>
        </p:spPr>
        <p:txBody>
          <a:bodyPr/>
          <a:lstStyle/>
          <a:p>
            <a:pPr algn="ctr"/>
            <a:r>
              <a:rPr lang="en-US" sz="2800" dirty="0" smtClean="0">
                <a:latin typeface="Helvetica" charset="0"/>
              </a:rPr>
              <a:t>Correlation-Weighted </a:t>
            </a:r>
            <a:r>
              <a:rPr lang="en-US" sz="2800" b="1" i="1" dirty="0" smtClean="0">
                <a:latin typeface="Helvetica" charset="0"/>
              </a:rPr>
              <a:t>PPR</a:t>
            </a:r>
            <a:endParaRPr lang="en-US" b="1" i="1" dirty="0">
              <a:latin typeface="Helvetica" charset="0"/>
            </a:endParaRPr>
          </a:p>
        </p:txBody>
      </p:sp>
    </p:spTree>
    <p:extLst>
      <p:ext uri="{BB962C8B-B14F-4D97-AF65-F5344CB8AC3E}">
        <p14:creationId xmlns:p14="http://schemas.microsoft.com/office/powerpoint/2010/main" val="17930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4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4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147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147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14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ia2k_Fig5.pdf"/>
          <p:cNvPicPr>
            <a:picLocks noChangeAspect="1"/>
          </p:cNvPicPr>
          <p:nvPr/>
        </p:nvPicPr>
        <p:blipFill rotWithShape="1">
          <a:blip r:embed="rId2">
            <a:extLst>
              <a:ext uri="{28A0092B-C50C-407E-A947-70E740481C1C}">
                <a14:useLocalDpi xmlns:a14="http://schemas.microsoft.com/office/drawing/2010/main" val="0"/>
              </a:ext>
            </a:extLst>
          </a:blip>
          <a:srcRect l="8149" t="19074" r="15643" b="21111"/>
          <a:stretch/>
        </p:blipFill>
        <p:spPr>
          <a:xfrm>
            <a:off x="828365" y="275300"/>
            <a:ext cx="6400800" cy="6501442"/>
          </a:xfrm>
          <a:prstGeom prst="rect">
            <a:avLst/>
          </a:prstGeom>
        </p:spPr>
      </p:pic>
    </p:spTree>
    <p:extLst>
      <p:ext uri="{BB962C8B-B14F-4D97-AF65-F5344CB8AC3E}">
        <p14:creationId xmlns:p14="http://schemas.microsoft.com/office/powerpoint/2010/main" val="593526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05" y="2063456"/>
            <a:ext cx="6400800" cy="4523131"/>
          </a:xfrm>
          <a:prstGeom prst="rect">
            <a:avLst/>
          </a:prstGeom>
        </p:spPr>
      </p:pic>
      <p:sp>
        <p:nvSpPr>
          <p:cNvPr id="2" name="Title 1"/>
          <p:cNvSpPr>
            <a:spLocks noGrp="1"/>
          </p:cNvSpPr>
          <p:nvPr>
            <p:ph type="ctrTitle"/>
          </p:nvPr>
        </p:nvSpPr>
        <p:spPr>
          <a:xfrm>
            <a:off x="440270" y="563410"/>
            <a:ext cx="8322730" cy="734293"/>
          </a:xfrm>
        </p:spPr>
        <p:txBody>
          <a:bodyPr>
            <a:noAutofit/>
          </a:bodyPr>
          <a:lstStyle/>
          <a:p>
            <a:pPr>
              <a:spcBef>
                <a:spcPts val="600"/>
              </a:spcBef>
              <a:spcAft>
                <a:spcPts val="600"/>
              </a:spcAft>
            </a:pPr>
            <a:r>
              <a:rPr lang="en-US" sz="2400" b="1" dirty="0" smtClean="0">
                <a:solidFill>
                  <a:srgbClr val="000000"/>
                </a:solidFill>
                <a:latin typeface="Helvetica"/>
                <a:cs typeface="Helvetica"/>
              </a:rPr>
              <a:t>RUDA</a:t>
            </a:r>
            <a:r>
              <a:rPr lang="en-US" sz="2400" dirty="0" smtClean="0">
                <a:solidFill>
                  <a:srgbClr val="000000"/>
                </a:solidFill>
                <a:latin typeface="Helvetica"/>
                <a:cs typeface="Helvetica"/>
              </a:rPr>
              <a:t> Calibration/Validation </a:t>
            </a:r>
            <a:r>
              <a:rPr lang="en-US" sz="2400" dirty="0">
                <a:solidFill>
                  <a:srgbClr val="000000"/>
                </a:solidFill>
                <a:latin typeface="Helvetica"/>
                <a:cs typeface="Helvetica"/>
              </a:rPr>
              <a:t>r</a:t>
            </a:r>
            <a:r>
              <a:rPr lang="en-US" sz="2400" dirty="0" smtClean="0">
                <a:solidFill>
                  <a:srgbClr val="000000"/>
                </a:solidFill>
                <a:latin typeface="Helvetica"/>
                <a:cs typeface="Helvetica"/>
              </a:rPr>
              <a:t>esults for a </a:t>
            </a:r>
            <a:r>
              <a:rPr lang="en-US" sz="2400" b="1" i="1" dirty="0" smtClean="0">
                <a:solidFill>
                  <a:srgbClr val="000000"/>
                </a:solidFill>
                <a:latin typeface="Helvetica"/>
                <a:cs typeface="Helvetica"/>
              </a:rPr>
              <a:t>PPR</a:t>
            </a:r>
            <a:r>
              <a:rPr lang="en-US" sz="2400" dirty="0" smtClean="0">
                <a:solidFill>
                  <a:srgbClr val="000000"/>
                </a:solidFill>
                <a:latin typeface="Helvetica"/>
                <a:cs typeface="Helvetica"/>
              </a:rPr>
              <a:t> 16-member ensemble average of correlation-weighted </a:t>
            </a:r>
            <a:r>
              <a:rPr lang="en-US" sz="2400" b="1" dirty="0" smtClean="0">
                <a:solidFill>
                  <a:srgbClr val="000000"/>
                </a:solidFill>
                <a:latin typeface="Helvetica"/>
                <a:cs typeface="Helvetica"/>
              </a:rPr>
              <a:t>RUDA</a:t>
            </a:r>
            <a:r>
              <a:rPr lang="en-US" sz="2400" dirty="0" smtClean="0">
                <a:solidFill>
                  <a:srgbClr val="000000"/>
                </a:solidFill>
                <a:latin typeface="Helvetica"/>
                <a:cs typeface="Helvetica"/>
              </a:rPr>
              <a:t>s</a:t>
            </a:r>
            <a:br>
              <a:rPr lang="en-US" sz="2400" dirty="0" smtClean="0">
                <a:solidFill>
                  <a:srgbClr val="000000"/>
                </a:solidFill>
                <a:latin typeface="Helvetica"/>
                <a:cs typeface="Helvetica"/>
              </a:rPr>
            </a:br>
            <a:endParaRPr lang="en-US" sz="1600" dirty="0">
              <a:solidFill>
                <a:srgbClr val="000000"/>
              </a:solidFill>
              <a:latin typeface="Helvetica"/>
              <a:cs typeface="Helvetica"/>
            </a:endParaRPr>
          </a:p>
        </p:txBody>
      </p:sp>
      <p:sp>
        <p:nvSpPr>
          <p:cNvPr id="3" name="TextBox 2"/>
          <p:cNvSpPr txBox="1"/>
          <p:nvPr/>
        </p:nvSpPr>
        <p:spPr>
          <a:xfrm>
            <a:off x="817873" y="1073982"/>
            <a:ext cx="7608621" cy="1077218"/>
          </a:xfrm>
          <a:prstGeom prst="rect">
            <a:avLst/>
          </a:prstGeom>
          <a:noFill/>
        </p:spPr>
        <p:txBody>
          <a:bodyPr wrap="none" rtlCol="0">
            <a:spAutoFit/>
          </a:bodyPr>
          <a:lstStyle/>
          <a:p>
            <a:pPr algn="ctr"/>
            <a:r>
              <a:rPr lang="en-US" sz="1600" dirty="0">
                <a:solidFill>
                  <a:srgbClr val="000000"/>
                </a:solidFill>
                <a:latin typeface="Helvetica"/>
                <a:cs typeface="Helvetica"/>
              </a:rPr>
              <a:t>Calibration Period: </a:t>
            </a:r>
            <a:r>
              <a:rPr lang="en-US" sz="1600" dirty="0" smtClean="0">
                <a:solidFill>
                  <a:srgbClr val="000000"/>
                </a:solidFill>
                <a:latin typeface="Helvetica"/>
                <a:cs typeface="Helvetica"/>
              </a:rPr>
              <a:t>1931-1984; Validation </a:t>
            </a:r>
            <a:r>
              <a:rPr lang="en-US" sz="1600" dirty="0">
                <a:solidFill>
                  <a:srgbClr val="000000"/>
                </a:solidFill>
                <a:latin typeface="Helvetica"/>
                <a:cs typeface="Helvetica"/>
              </a:rPr>
              <a:t>Period: </a:t>
            </a:r>
            <a:r>
              <a:rPr lang="en-US" sz="1600" dirty="0" smtClean="0">
                <a:solidFill>
                  <a:srgbClr val="000000"/>
                </a:solidFill>
                <a:latin typeface="Helvetica"/>
                <a:cs typeface="Helvetica"/>
              </a:rPr>
              <a:t>1901-1930;</a:t>
            </a:r>
            <a:r>
              <a:rPr lang="en-US" sz="1600" dirty="0">
                <a:solidFill>
                  <a:srgbClr val="000000"/>
                </a:solidFill>
                <a:latin typeface="Helvetica"/>
                <a:cs typeface="Helvetica"/>
              </a:rPr>
              <a:t/>
            </a:r>
            <a:br>
              <a:rPr lang="en-US" sz="1600" dirty="0">
                <a:solidFill>
                  <a:srgbClr val="000000"/>
                </a:solidFill>
                <a:latin typeface="Helvetica"/>
                <a:cs typeface="Helvetica"/>
              </a:rPr>
            </a:br>
            <a:r>
              <a:rPr lang="en-US" sz="1600" dirty="0">
                <a:solidFill>
                  <a:srgbClr val="000000"/>
                </a:solidFill>
                <a:latin typeface="Helvetica"/>
                <a:cs typeface="Helvetica"/>
              </a:rPr>
              <a:t>CRSQ: </a:t>
            </a:r>
            <a:r>
              <a:rPr lang="en-US" sz="1600" dirty="0" smtClean="0">
                <a:solidFill>
                  <a:srgbClr val="000000"/>
                </a:solidFill>
                <a:latin typeface="Helvetica"/>
                <a:cs typeface="Helvetica"/>
              </a:rPr>
              <a:t>Calibration R</a:t>
            </a:r>
            <a:r>
              <a:rPr lang="en-US" sz="1600" baseline="30000" dirty="0" smtClean="0">
                <a:solidFill>
                  <a:srgbClr val="000000"/>
                </a:solidFill>
                <a:latin typeface="Helvetica"/>
                <a:cs typeface="Helvetica"/>
              </a:rPr>
              <a:t>2</a:t>
            </a:r>
            <a:r>
              <a:rPr lang="en-US" sz="1600" dirty="0" smtClean="0">
                <a:solidFill>
                  <a:srgbClr val="000000"/>
                </a:solidFill>
                <a:latin typeface="Helvetica"/>
                <a:cs typeface="Helvetica"/>
              </a:rPr>
              <a:t>; CVRE</a:t>
            </a:r>
            <a:r>
              <a:rPr lang="en-US" sz="1600" dirty="0">
                <a:solidFill>
                  <a:srgbClr val="000000"/>
                </a:solidFill>
                <a:latin typeface="Helvetica"/>
                <a:cs typeface="Helvetica"/>
              </a:rPr>
              <a:t>: </a:t>
            </a:r>
            <a:r>
              <a:rPr lang="en-US" sz="1600" dirty="0" smtClean="0">
                <a:solidFill>
                  <a:srgbClr val="000000"/>
                </a:solidFill>
                <a:latin typeface="Helvetica"/>
                <a:cs typeface="Helvetica"/>
              </a:rPr>
              <a:t>Cross-Validation RE; VRSQ: </a:t>
            </a:r>
            <a:r>
              <a:rPr lang="en-US" sz="1600" dirty="0">
                <a:solidFill>
                  <a:srgbClr val="000000"/>
                </a:solidFill>
                <a:latin typeface="Helvetica"/>
                <a:cs typeface="Helvetica"/>
              </a:rPr>
              <a:t>Validation Pearson r</a:t>
            </a:r>
            <a:r>
              <a:rPr lang="en-US" sz="1600" baseline="30000" dirty="0">
                <a:solidFill>
                  <a:srgbClr val="000000"/>
                </a:solidFill>
                <a:latin typeface="Helvetica"/>
                <a:cs typeface="Helvetica"/>
              </a:rPr>
              <a:t>2</a:t>
            </a:r>
            <a:r>
              <a:rPr lang="en-US" sz="1600" dirty="0">
                <a:solidFill>
                  <a:srgbClr val="000000"/>
                </a:solidFill>
                <a:latin typeface="Helvetica"/>
                <a:cs typeface="Helvetica"/>
              </a:rPr>
              <a:t> </a:t>
            </a:r>
            <a:br>
              <a:rPr lang="en-US" sz="1600" dirty="0">
                <a:solidFill>
                  <a:srgbClr val="000000"/>
                </a:solidFill>
                <a:latin typeface="Helvetica"/>
                <a:cs typeface="Helvetica"/>
              </a:rPr>
            </a:br>
            <a:r>
              <a:rPr lang="en-US" sz="1600" dirty="0" smtClean="0">
                <a:solidFill>
                  <a:srgbClr val="000000"/>
                </a:solidFill>
                <a:latin typeface="Helvetica"/>
                <a:cs typeface="Helvetica"/>
              </a:rPr>
              <a:t>VRE: </a:t>
            </a:r>
            <a:r>
              <a:rPr lang="en-US" sz="1600" dirty="0">
                <a:solidFill>
                  <a:srgbClr val="000000"/>
                </a:solidFill>
                <a:latin typeface="Helvetica"/>
                <a:cs typeface="Helvetica"/>
              </a:rPr>
              <a:t>Validation Reduction of </a:t>
            </a:r>
            <a:r>
              <a:rPr lang="en-US" sz="1600" dirty="0" smtClean="0">
                <a:solidFill>
                  <a:srgbClr val="000000"/>
                </a:solidFill>
                <a:latin typeface="Helvetica"/>
                <a:cs typeface="Helvetica"/>
              </a:rPr>
              <a:t>Error; VCE: Validation </a:t>
            </a:r>
            <a:r>
              <a:rPr lang="en-US" sz="1600" dirty="0" err="1">
                <a:solidFill>
                  <a:srgbClr val="000000"/>
                </a:solidFill>
                <a:latin typeface="Helvetica"/>
                <a:cs typeface="Helvetica"/>
              </a:rPr>
              <a:t>Coeffient</a:t>
            </a:r>
            <a:r>
              <a:rPr lang="en-US" sz="1600" dirty="0">
                <a:solidFill>
                  <a:srgbClr val="000000"/>
                </a:solidFill>
                <a:latin typeface="Helvetica"/>
                <a:cs typeface="Helvetica"/>
              </a:rPr>
              <a:t> of </a:t>
            </a:r>
            <a:r>
              <a:rPr lang="en-US" sz="1600" dirty="0" smtClean="0">
                <a:solidFill>
                  <a:srgbClr val="000000"/>
                </a:solidFill>
                <a:latin typeface="Helvetica"/>
                <a:cs typeface="Helvetica"/>
              </a:rPr>
              <a:t>Efficiency;</a:t>
            </a:r>
            <a:r>
              <a:rPr lang="en-US" sz="1600" dirty="0">
                <a:solidFill>
                  <a:srgbClr val="000000"/>
                </a:solidFill>
                <a:latin typeface="Helvetica"/>
                <a:cs typeface="Helvetica"/>
              </a:rPr>
              <a:t/>
            </a:r>
            <a:br>
              <a:rPr lang="en-US" sz="1600" dirty="0">
                <a:solidFill>
                  <a:srgbClr val="000000"/>
                </a:solidFill>
                <a:latin typeface="Helvetica"/>
                <a:cs typeface="Helvetica"/>
              </a:rPr>
            </a:br>
            <a:r>
              <a:rPr lang="en-US" sz="1600" dirty="0">
                <a:solidFill>
                  <a:srgbClr val="000000"/>
                </a:solidFill>
                <a:latin typeface="Helvetica"/>
                <a:cs typeface="Helvetica"/>
              </a:rPr>
              <a:t>RBAR: A</a:t>
            </a:r>
            <a:r>
              <a:rPr lang="en-US" sz="1600" dirty="0" smtClean="0">
                <a:solidFill>
                  <a:srgbClr val="000000"/>
                </a:solidFill>
                <a:latin typeface="Helvetica"/>
                <a:cs typeface="Helvetica"/>
              </a:rPr>
              <a:t>verage </a:t>
            </a:r>
            <a:r>
              <a:rPr lang="en-US" sz="1600" dirty="0">
                <a:solidFill>
                  <a:srgbClr val="000000"/>
                </a:solidFill>
                <a:latin typeface="Helvetica"/>
                <a:cs typeface="Helvetica"/>
              </a:rPr>
              <a:t>correlation between ensemble members</a:t>
            </a:r>
            <a:endParaRPr lang="en-US" sz="1600" dirty="0"/>
          </a:p>
        </p:txBody>
      </p:sp>
    </p:spTree>
    <p:extLst>
      <p:ext uri="{BB962C8B-B14F-4D97-AF65-F5344CB8AC3E}">
        <p14:creationId xmlns:p14="http://schemas.microsoft.com/office/powerpoint/2010/main" val="342530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9788" y="1452282"/>
            <a:ext cx="6538971" cy="1569660"/>
          </a:xfrm>
          <a:prstGeom prst="rect">
            <a:avLst/>
          </a:prstGeom>
          <a:noFill/>
        </p:spPr>
        <p:txBody>
          <a:bodyPr wrap="none" rtlCol="0">
            <a:spAutoFit/>
          </a:bodyPr>
          <a:lstStyle/>
          <a:p>
            <a:pPr algn="ctr"/>
            <a:r>
              <a:rPr lang="en-US" sz="3200" b="1" dirty="0" smtClean="0">
                <a:solidFill>
                  <a:srgbClr val="FF0000"/>
                </a:solidFill>
                <a:latin typeface="Apple Chancery" charset="0"/>
                <a:ea typeface="Apple Chancery" charset="0"/>
                <a:cs typeface="Apple Chancery" charset="0"/>
              </a:rPr>
              <a:t>Now on to other aspects of PPR, with</a:t>
            </a:r>
          </a:p>
          <a:p>
            <a:pPr algn="ctr"/>
            <a:r>
              <a:rPr lang="en-US" sz="3200" b="1" dirty="0" smtClean="0">
                <a:solidFill>
                  <a:srgbClr val="FF0000"/>
                </a:solidFill>
                <a:latin typeface="Apple Chancery" charset="0"/>
                <a:ea typeface="Apple Chancery" charset="0"/>
                <a:cs typeface="Apple Chancery" charset="0"/>
              </a:rPr>
              <a:t>some simpler applications and how</a:t>
            </a:r>
          </a:p>
          <a:p>
            <a:pPr algn="ctr"/>
            <a:r>
              <a:rPr lang="en-US" sz="3200" b="1" dirty="0">
                <a:solidFill>
                  <a:srgbClr val="FF0000"/>
                </a:solidFill>
                <a:latin typeface="Apple Chancery" charset="0"/>
                <a:ea typeface="Apple Chancery" charset="0"/>
                <a:cs typeface="Apple Chancery" charset="0"/>
              </a:rPr>
              <a:t>t</a:t>
            </a:r>
            <a:r>
              <a:rPr lang="en-US" sz="3200" b="1" dirty="0" smtClean="0">
                <a:solidFill>
                  <a:srgbClr val="FF0000"/>
                </a:solidFill>
                <a:latin typeface="Apple Chancery" charset="0"/>
                <a:ea typeface="Apple Chancery" charset="0"/>
                <a:cs typeface="Apple Chancery" charset="0"/>
              </a:rPr>
              <a:t>o set it up to run.</a:t>
            </a:r>
            <a:endParaRPr lang="en-US" sz="3200" b="1" dirty="0">
              <a:solidFill>
                <a:srgbClr val="FF0000"/>
              </a:solidFill>
              <a:latin typeface="Apple Chancery" charset="0"/>
              <a:ea typeface="Apple Chancery" charset="0"/>
              <a:cs typeface="Apple Chancery" charset="0"/>
            </a:endParaRPr>
          </a:p>
        </p:txBody>
      </p:sp>
    </p:spTree>
    <p:extLst>
      <p:ext uri="{BB962C8B-B14F-4D97-AF65-F5344CB8AC3E}">
        <p14:creationId xmlns:p14="http://schemas.microsoft.com/office/powerpoint/2010/main" val="895486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13 at 7.25.00 AM.png"/>
          <p:cNvPicPr>
            <a:picLocks noChangeAspect="1"/>
          </p:cNvPicPr>
          <p:nvPr/>
        </p:nvPicPr>
        <p:blipFill rotWithShape="1">
          <a:blip r:embed="rId2">
            <a:extLst>
              <a:ext uri="{28A0092B-C50C-407E-A947-70E740481C1C}">
                <a14:useLocalDpi xmlns:a14="http://schemas.microsoft.com/office/drawing/2010/main" val="0"/>
              </a:ext>
            </a:extLst>
          </a:blip>
          <a:srcRect t="20602"/>
          <a:stretch/>
        </p:blipFill>
        <p:spPr>
          <a:xfrm>
            <a:off x="1097474" y="1905000"/>
            <a:ext cx="6827326" cy="4356100"/>
          </a:xfrm>
          <a:prstGeom prst="rect">
            <a:avLst/>
          </a:prstGeom>
        </p:spPr>
      </p:pic>
      <p:sp>
        <p:nvSpPr>
          <p:cNvPr id="3" name="TextBox 2"/>
          <p:cNvSpPr txBox="1"/>
          <p:nvPr/>
        </p:nvSpPr>
        <p:spPr>
          <a:xfrm>
            <a:off x="457200" y="505361"/>
            <a:ext cx="8229600" cy="1323439"/>
          </a:xfrm>
          <a:prstGeom prst="rect">
            <a:avLst/>
          </a:prstGeom>
          <a:noFill/>
        </p:spPr>
        <p:txBody>
          <a:bodyPr wrap="square" rtlCol="0">
            <a:spAutoFit/>
          </a:bodyPr>
          <a:lstStyle/>
          <a:p>
            <a:pPr algn="just"/>
            <a:r>
              <a:rPr lang="en-US" sz="2000" b="1" i="1" dirty="0" smtClean="0">
                <a:solidFill>
                  <a:srgbClr val="000000"/>
                </a:solidFill>
              </a:rPr>
              <a:t>PPR</a:t>
            </a:r>
            <a:r>
              <a:rPr lang="en-US" sz="2000" dirty="0" smtClean="0">
                <a:solidFill>
                  <a:srgbClr val="000000"/>
                </a:solidFill>
              </a:rPr>
              <a:t> can also easily estimate reconstruction uncertainties in two ways: classical parametric prediction intervals and semi-parametric intervals based on applying the </a:t>
            </a:r>
            <a:r>
              <a:rPr lang="en-US" sz="2000" b="1" i="1" dirty="0" smtClean="0">
                <a:solidFill>
                  <a:srgbClr val="FF0000"/>
                </a:solidFill>
              </a:rPr>
              <a:t>maximum entropy bootstrap </a:t>
            </a:r>
            <a:r>
              <a:rPr lang="en-US" sz="2000" dirty="0" smtClean="0">
                <a:solidFill>
                  <a:srgbClr val="000000"/>
                </a:solidFill>
              </a:rPr>
              <a:t>to the data. In either case, the form of the prediction intervals is the same (see Olive, 2007):</a:t>
            </a:r>
            <a:endParaRPr lang="en-US" sz="2000" dirty="0">
              <a:solidFill>
                <a:srgbClr val="000000"/>
              </a:solidFill>
            </a:endParaRPr>
          </a:p>
        </p:txBody>
      </p:sp>
    </p:spTree>
    <p:extLst>
      <p:ext uri="{BB962C8B-B14F-4D97-AF65-F5344CB8AC3E}">
        <p14:creationId xmlns:p14="http://schemas.microsoft.com/office/powerpoint/2010/main" val="878442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11724</TotalTime>
  <Words>4707</Words>
  <Application>Microsoft Macintosh PowerPoint</Application>
  <PresentationFormat>Letter Paper (8.5x11 in)</PresentationFormat>
  <Paragraphs>335</Paragraphs>
  <Slides>48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Apple Chancery</vt:lpstr>
      <vt:lpstr>Arial</vt:lpstr>
      <vt:lpstr>Calibri</vt:lpstr>
      <vt:lpstr>Calibri Light</vt:lpstr>
      <vt:lpstr>Helvetica</vt:lpstr>
      <vt:lpstr>Monaco</vt:lpstr>
      <vt:lpstr>ＭＳ Ｐゴシック</vt:lpstr>
      <vt:lpstr>Symbol</vt:lpstr>
      <vt:lpstr>Office Theme</vt:lpstr>
      <vt:lpstr>PowerPoint Presentation</vt:lpstr>
      <vt:lpstr>So why not use joint space-time multivariate Climate Field Reconstruction (CFR) methods instead of PPR?</vt:lpstr>
      <vt:lpstr>PowerPoint Presentation</vt:lpstr>
      <vt:lpstr>PowerPoint Presentation</vt:lpstr>
      <vt:lpstr>Correlation-Weighted PPR</vt:lpstr>
      <vt:lpstr>PowerPoint Presentation</vt:lpstr>
      <vt:lpstr>RUDA Calibration/Validation results for a PPR 16-member ensemble average of correlation-weighted RUDAs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Cook</dc:creator>
  <cp:lastModifiedBy>Edward Cook</cp:lastModifiedBy>
  <cp:revision>579</cp:revision>
  <cp:lastPrinted>2018-01-19T20:16:38Z</cp:lastPrinted>
  <dcterms:created xsi:type="dcterms:W3CDTF">2018-01-06T16:59:18Z</dcterms:created>
  <dcterms:modified xsi:type="dcterms:W3CDTF">2018-04-06T16:33:05Z</dcterms:modified>
</cp:coreProperties>
</file>