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94"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93" r:id="rId26"/>
    <p:sldId id="280" r:id="rId27"/>
    <p:sldId id="281" r:id="rId28"/>
    <p:sldId id="282" r:id="rId29"/>
    <p:sldId id="289" r:id="rId30"/>
    <p:sldId id="283" r:id="rId31"/>
    <p:sldId id="284" r:id="rId32"/>
    <p:sldId id="287" r:id="rId33"/>
    <p:sldId id="290" r:id="rId34"/>
    <p:sldId id="291" r:id="rId35"/>
    <p:sldId id="292"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p:restoredTop sz="94685"/>
  </p:normalViewPr>
  <p:slideViewPr>
    <p:cSldViewPr snapToGrid="0" snapToObjects="1">
      <p:cViewPr>
        <p:scale>
          <a:sx n="100" d="100"/>
          <a:sy n="100" d="100"/>
        </p:scale>
        <p:origin x="1264" y="5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15E79E-23A5-BF4D-8299-3D640182BA9A}" type="datetimeFigureOut">
              <a:rPr lang="en-US" smtClean="0"/>
              <a:t>4/16/18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AC984C-72CF-9E40-BF6D-9CB3F51BF9D8}" type="slidenum">
              <a:rPr lang="en-US" smtClean="0"/>
              <a:t>‹#›</a:t>
            </a:fld>
            <a:endParaRPr lang="en-US"/>
          </a:p>
        </p:txBody>
      </p:sp>
    </p:spTree>
    <p:extLst>
      <p:ext uri="{BB962C8B-B14F-4D97-AF65-F5344CB8AC3E}">
        <p14:creationId xmlns:p14="http://schemas.microsoft.com/office/powerpoint/2010/main" val="867217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15E79E-23A5-BF4D-8299-3D640182BA9A}" type="datetimeFigureOut">
              <a:rPr lang="en-US" smtClean="0"/>
              <a:t>4/16/18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AC984C-72CF-9E40-BF6D-9CB3F51BF9D8}" type="slidenum">
              <a:rPr lang="en-US" smtClean="0"/>
              <a:t>‹#›</a:t>
            </a:fld>
            <a:endParaRPr lang="en-US"/>
          </a:p>
        </p:txBody>
      </p:sp>
    </p:spTree>
    <p:extLst>
      <p:ext uri="{BB962C8B-B14F-4D97-AF65-F5344CB8AC3E}">
        <p14:creationId xmlns:p14="http://schemas.microsoft.com/office/powerpoint/2010/main" val="3764989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15E79E-23A5-BF4D-8299-3D640182BA9A}" type="datetimeFigureOut">
              <a:rPr lang="en-US" smtClean="0"/>
              <a:t>4/16/18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AC984C-72CF-9E40-BF6D-9CB3F51BF9D8}" type="slidenum">
              <a:rPr lang="en-US" smtClean="0"/>
              <a:t>‹#›</a:t>
            </a:fld>
            <a:endParaRPr lang="en-US"/>
          </a:p>
        </p:txBody>
      </p:sp>
    </p:spTree>
    <p:extLst>
      <p:ext uri="{BB962C8B-B14F-4D97-AF65-F5344CB8AC3E}">
        <p14:creationId xmlns:p14="http://schemas.microsoft.com/office/powerpoint/2010/main" val="2879299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15E79E-23A5-BF4D-8299-3D640182BA9A}" type="datetimeFigureOut">
              <a:rPr lang="en-US" smtClean="0"/>
              <a:t>4/16/18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AC984C-72CF-9E40-BF6D-9CB3F51BF9D8}" type="slidenum">
              <a:rPr lang="en-US" smtClean="0"/>
              <a:t>‹#›</a:t>
            </a:fld>
            <a:endParaRPr lang="en-US"/>
          </a:p>
        </p:txBody>
      </p:sp>
    </p:spTree>
    <p:extLst>
      <p:ext uri="{BB962C8B-B14F-4D97-AF65-F5344CB8AC3E}">
        <p14:creationId xmlns:p14="http://schemas.microsoft.com/office/powerpoint/2010/main" val="278287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15E79E-23A5-BF4D-8299-3D640182BA9A}" type="datetimeFigureOut">
              <a:rPr lang="en-US" smtClean="0"/>
              <a:t>4/16/18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AC984C-72CF-9E40-BF6D-9CB3F51BF9D8}" type="slidenum">
              <a:rPr lang="en-US" smtClean="0"/>
              <a:t>‹#›</a:t>
            </a:fld>
            <a:endParaRPr lang="en-US"/>
          </a:p>
        </p:txBody>
      </p:sp>
    </p:spTree>
    <p:extLst>
      <p:ext uri="{BB962C8B-B14F-4D97-AF65-F5344CB8AC3E}">
        <p14:creationId xmlns:p14="http://schemas.microsoft.com/office/powerpoint/2010/main" val="2661801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15E79E-23A5-BF4D-8299-3D640182BA9A}" type="datetimeFigureOut">
              <a:rPr lang="en-US" smtClean="0"/>
              <a:t>4/16/18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AC984C-72CF-9E40-BF6D-9CB3F51BF9D8}" type="slidenum">
              <a:rPr lang="en-US" smtClean="0"/>
              <a:t>‹#›</a:t>
            </a:fld>
            <a:endParaRPr lang="en-US"/>
          </a:p>
        </p:txBody>
      </p:sp>
    </p:spTree>
    <p:extLst>
      <p:ext uri="{BB962C8B-B14F-4D97-AF65-F5344CB8AC3E}">
        <p14:creationId xmlns:p14="http://schemas.microsoft.com/office/powerpoint/2010/main" val="1753038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15E79E-23A5-BF4D-8299-3D640182BA9A}" type="datetimeFigureOut">
              <a:rPr lang="en-US" smtClean="0"/>
              <a:t>4/16/18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AC984C-72CF-9E40-BF6D-9CB3F51BF9D8}" type="slidenum">
              <a:rPr lang="en-US" smtClean="0"/>
              <a:t>‹#›</a:t>
            </a:fld>
            <a:endParaRPr lang="en-US"/>
          </a:p>
        </p:txBody>
      </p:sp>
    </p:spTree>
    <p:extLst>
      <p:ext uri="{BB962C8B-B14F-4D97-AF65-F5344CB8AC3E}">
        <p14:creationId xmlns:p14="http://schemas.microsoft.com/office/powerpoint/2010/main" val="187457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15E79E-23A5-BF4D-8299-3D640182BA9A}" type="datetimeFigureOut">
              <a:rPr lang="en-US" smtClean="0"/>
              <a:t>4/16/18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AC984C-72CF-9E40-BF6D-9CB3F51BF9D8}" type="slidenum">
              <a:rPr lang="en-US" smtClean="0"/>
              <a:t>‹#›</a:t>
            </a:fld>
            <a:endParaRPr lang="en-US"/>
          </a:p>
        </p:txBody>
      </p:sp>
    </p:spTree>
    <p:extLst>
      <p:ext uri="{BB962C8B-B14F-4D97-AF65-F5344CB8AC3E}">
        <p14:creationId xmlns:p14="http://schemas.microsoft.com/office/powerpoint/2010/main" val="4170634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15E79E-23A5-BF4D-8299-3D640182BA9A}" type="datetimeFigureOut">
              <a:rPr lang="en-US" smtClean="0"/>
              <a:t>4/16/18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AC984C-72CF-9E40-BF6D-9CB3F51BF9D8}" type="slidenum">
              <a:rPr lang="en-US" smtClean="0"/>
              <a:t>‹#›</a:t>
            </a:fld>
            <a:endParaRPr lang="en-US"/>
          </a:p>
        </p:txBody>
      </p:sp>
    </p:spTree>
    <p:extLst>
      <p:ext uri="{BB962C8B-B14F-4D97-AF65-F5344CB8AC3E}">
        <p14:creationId xmlns:p14="http://schemas.microsoft.com/office/powerpoint/2010/main" val="2007154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15E79E-23A5-BF4D-8299-3D640182BA9A}" type="datetimeFigureOut">
              <a:rPr lang="en-US" smtClean="0"/>
              <a:t>4/16/18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AC984C-72CF-9E40-BF6D-9CB3F51BF9D8}" type="slidenum">
              <a:rPr lang="en-US" smtClean="0"/>
              <a:t>‹#›</a:t>
            </a:fld>
            <a:endParaRPr lang="en-US"/>
          </a:p>
        </p:txBody>
      </p:sp>
    </p:spTree>
    <p:extLst>
      <p:ext uri="{BB962C8B-B14F-4D97-AF65-F5344CB8AC3E}">
        <p14:creationId xmlns:p14="http://schemas.microsoft.com/office/powerpoint/2010/main" val="2348276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15E79E-23A5-BF4D-8299-3D640182BA9A}" type="datetimeFigureOut">
              <a:rPr lang="en-US" smtClean="0"/>
              <a:t>4/16/18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AC984C-72CF-9E40-BF6D-9CB3F51BF9D8}" type="slidenum">
              <a:rPr lang="en-US" smtClean="0"/>
              <a:t>‹#›</a:t>
            </a:fld>
            <a:endParaRPr lang="en-US"/>
          </a:p>
        </p:txBody>
      </p:sp>
    </p:spTree>
    <p:extLst>
      <p:ext uri="{BB962C8B-B14F-4D97-AF65-F5344CB8AC3E}">
        <p14:creationId xmlns:p14="http://schemas.microsoft.com/office/powerpoint/2010/main" val="11824332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5E79E-23A5-BF4D-8299-3D640182BA9A}" type="datetimeFigureOut">
              <a:rPr lang="en-US" smtClean="0"/>
              <a:t>4/16/18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AC984C-72CF-9E40-BF6D-9CB3F51BF9D8}" type="slidenum">
              <a:rPr lang="en-US" smtClean="0"/>
              <a:t>‹#›</a:t>
            </a:fld>
            <a:endParaRPr lang="en-US"/>
          </a:p>
        </p:txBody>
      </p:sp>
    </p:spTree>
    <p:extLst>
      <p:ext uri="{BB962C8B-B14F-4D97-AF65-F5344CB8AC3E}">
        <p14:creationId xmlns:p14="http://schemas.microsoft.com/office/powerpoint/2010/main" val="1080250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T.M.Melvin@uea.ac.uk"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ldeo.columbia.edu/res/fac/trl/public/ftp/index.php?dir=Public%2FSoftware%2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274638" y="711200"/>
            <a:ext cx="8610600" cy="1143000"/>
          </a:xfrm>
        </p:spPr>
        <p:txBody>
          <a:bodyPr>
            <a:normAutofit/>
          </a:bodyPr>
          <a:lstStyle/>
          <a:p>
            <a:pPr eaLnBrk="1" hangingPunct="1">
              <a:defRPr/>
            </a:pPr>
            <a:r>
              <a:rPr lang="en-US" sz="3200" b="1" i="1" dirty="0" smtClean="0">
                <a:solidFill>
                  <a:srgbClr val="FF0000"/>
                </a:solidFill>
                <a:effectLst>
                  <a:outerShdw blurRad="38100" dist="38100" dir="2700000" algn="tl">
                    <a:srgbClr val="DDDDDD"/>
                  </a:outerShdw>
                </a:effectLst>
                <a:latin typeface="Helvetica" charset="0"/>
              </a:rPr>
              <a:t>Signal Free Tree-Ring Standardization:</a:t>
            </a:r>
            <a:br>
              <a:rPr lang="en-US" sz="3200" b="1" i="1" dirty="0" smtClean="0">
                <a:solidFill>
                  <a:srgbClr val="FF0000"/>
                </a:solidFill>
                <a:effectLst>
                  <a:outerShdw blurRad="38100" dist="38100" dir="2700000" algn="tl">
                    <a:srgbClr val="DDDDDD"/>
                  </a:outerShdw>
                </a:effectLst>
                <a:latin typeface="Helvetica" charset="0"/>
              </a:rPr>
            </a:br>
            <a:r>
              <a:rPr lang="en-US" sz="3200" b="1" i="1" dirty="0" smtClean="0">
                <a:solidFill>
                  <a:srgbClr val="FF0000"/>
                </a:solidFill>
                <a:effectLst>
                  <a:outerShdw blurRad="38100" dist="38100" dir="2700000" algn="tl">
                    <a:srgbClr val="DDDDDD"/>
                  </a:outerShdw>
                </a:effectLst>
                <a:latin typeface="Helvetica" charset="0"/>
              </a:rPr>
              <a:t>A Tutorial and Computer Programs</a:t>
            </a:r>
            <a:endParaRPr lang="en-US" sz="3200" dirty="0" smtClean="0">
              <a:solidFill>
                <a:schemeClr val="tx1"/>
              </a:solidFill>
              <a:latin typeface="Times New Roman" charset="0"/>
            </a:endParaRPr>
          </a:p>
        </p:txBody>
      </p:sp>
      <p:sp>
        <p:nvSpPr>
          <p:cNvPr id="12291" name="Rectangle 3"/>
          <p:cNvSpPr>
            <a:spLocks noGrp="1" noChangeArrowheads="1"/>
          </p:cNvSpPr>
          <p:nvPr>
            <p:ph type="subTitle" idx="1"/>
          </p:nvPr>
        </p:nvSpPr>
        <p:spPr>
          <a:xfrm>
            <a:off x="1143000" y="2184400"/>
            <a:ext cx="6781800" cy="1600200"/>
          </a:xfrm>
        </p:spPr>
        <p:txBody>
          <a:bodyPr/>
          <a:lstStyle/>
          <a:p>
            <a:pPr eaLnBrk="1" hangingPunct="1">
              <a:defRPr/>
            </a:pPr>
            <a:r>
              <a:rPr lang="en-US" sz="2000" dirty="0" smtClean="0">
                <a:solidFill>
                  <a:schemeClr val="tx1"/>
                </a:solidFill>
                <a:latin typeface="Helvetica" charset="0"/>
                <a:cs typeface="+mn-cs"/>
              </a:rPr>
              <a:t>Edward R. Cook</a:t>
            </a:r>
          </a:p>
          <a:p>
            <a:pPr eaLnBrk="1" hangingPunct="1">
              <a:defRPr/>
            </a:pPr>
            <a:r>
              <a:rPr lang="en-US" sz="2000" dirty="0" smtClean="0">
                <a:solidFill>
                  <a:schemeClr val="tx1"/>
                </a:solidFill>
                <a:latin typeface="Helvetica" charset="0"/>
                <a:cs typeface="+mn-cs"/>
              </a:rPr>
              <a:t>Tree-Ring Laboratory</a:t>
            </a:r>
          </a:p>
          <a:p>
            <a:pPr eaLnBrk="1" hangingPunct="1">
              <a:defRPr/>
            </a:pPr>
            <a:r>
              <a:rPr lang="en-US" sz="2000" dirty="0" smtClean="0">
                <a:solidFill>
                  <a:schemeClr val="tx1"/>
                </a:solidFill>
                <a:latin typeface="Helvetica" charset="0"/>
                <a:cs typeface="+mn-cs"/>
              </a:rPr>
              <a:t>Lamont-Doherty Earth Observatory</a:t>
            </a:r>
          </a:p>
          <a:p>
            <a:pPr eaLnBrk="1" hangingPunct="1">
              <a:defRPr/>
            </a:pPr>
            <a:r>
              <a:rPr lang="en-US" sz="2000" dirty="0" smtClean="0">
                <a:solidFill>
                  <a:schemeClr val="tx1"/>
                </a:solidFill>
                <a:latin typeface="Helvetica" charset="0"/>
                <a:cs typeface="+mn-cs"/>
              </a:rPr>
              <a:t>Columbia University, New York</a:t>
            </a:r>
          </a:p>
          <a:p>
            <a:pPr eaLnBrk="1" hangingPunct="1">
              <a:spcBef>
                <a:spcPct val="0"/>
              </a:spcBef>
              <a:defRPr/>
            </a:pPr>
            <a:endParaRPr lang="en-US" sz="2000" dirty="0" smtClean="0">
              <a:solidFill>
                <a:schemeClr val="tx1"/>
              </a:solidFill>
              <a:latin typeface="Helvetica" charset="0"/>
              <a:cs typeface="+mn-cs"/>
            </a:endParaRPr>
          </a:p>
        </p:txBody>
      </p:sp>
      <p:sp>
        <p:nvSpPr>
          <p:cNvPr id="3" name="TextBox 2"/>
          <p:cNvSpPr txBox="1"/>
          <p:nvPr/>
        </p:nvSpPr>
        <p:spPr>
          <a:xfrm>
            <a:off x="457200" y="3860800"/>
            <a:ext cx="8144666" cy="1431161"/>
          </a:xfrm>
          <a:prstGeom prst="rect">
            <a:avLst/>
          </a:prstGeom>
          <a:noFill/>
        </p:spPr>
        <p:txBody>
          <a:bodyPr wrap="none" rtlCol="0">
            <a:spAutoFit/>
          </a:bodyPr>
          <a:lstStyle/>
          <a:p>
            <a:pPr algn="ctr">
              <a:spcAft>
                <a:spcPts val="600"/>
              </a:spcAft>
            </a:pPr>
            <a:r>
              <a:rPr lang="en-US" sz="2200" dirty="0" smtClean="0">
                <a:latin typeface="Helvetica" charset="0"/>
                <a:ea typeface="Helvetica" charset="0"/>
                <a:cs typeface="Helvetica" charset="0"/>
              </a:rPr>
              <a:t>Statistical Methods for Climate Reconstruction from Tree Rings</a:t>
            </a:r>
          </a:p>
          <a:p>
            <a:pPr algn="ctr"/>
            <a:r>
              <a:rPr lang="en-US" sz="2000" dirty="0" err="1" smtClean="0">
                <a:latin typeface="Helvetica" charset="0"/>
                <a:ea typeface="Helvetica" charset="0"/>
                <a:cs typeface="Helvetica" charset="0"/>
              </a:rPr>
              <a:t>Programa</a:t>
            </a:r>
            <a:r>
              <a:rPr lang="en-US" sz="2000" dirty="0" smtClean="0">
                <a:latin typeface="Helvetica" charset="0"/>
                <a:ea typeface="Helvetica" charset="0"/>
                <a:cs typeface="Helvetica" charset="0"/>
              </a:rPr>
              <a:t> de </a:t>
            </a:r>
            <a:r>
              <a:rPr lang="en-US" sz="2000" dirty="0" err="1" smtClean="0">
                <a:latin typeface="Helvetica" charset="0"/>
                <a:ea typeface="Helvetica" charset="0"/>
                <a:cs typeface="Helvetica" charset="0"/>
              </a:rPr>
              <a:t>Cursos</a:t>
            </a:r>
            <a:r>
              <a:rPr lang="en-US" sz="2000" dirty="0" smtClean="0">
                <a:latin typeface="Helvetica" charset="0"/>
                <a:ea typeface="Helvetica" charset="0"/>
                <a:cs typeface="Helvetica" charset="0"/>
              </a:rPr>
              <a:t> </a:t>
            </a:r>
            <a:r>
              <a:rPr lang="en-US" sz="2000" dirty="0" err="1" smtClean="0">
                <a:latin typeface="Helvetica" charset="0"/>
                <a:ea typeface="Helvetica" charset="0"/>
                <a:cs typeface="Helvetica" charset="0"/>
              </a:rPr>
              <a:t>Avanzados</a:t>
            </a:r>
            <a:endParaRPr lang="en-US" sz="2000" dirty="0" smtClean="0">
              <a:latin typeface="Helvetica" charset="0"/>
              <a:ea typeface="Helvetica" charset="0"/>
              <a:cs typeface="Helvetica" charset="0"/>
            </a:endParaRPr>
          </a:p>
          <a:p>
            <a:pPr algn="ctr"/>
            <a:r>
              <a:rPr lang="en-US" sz="2000" dirty="0" smtClean="0">
                <a:latin typeface="Helvetica" charset="0"/>
                <a:ea typeface="Helvetica" charset="0"/>
                <a:cs typeface="Helvetica" charset="0"/>
              </a:rPr>
              <a:t>CONICET, Mendoza</a:t>
            </a:r>
          </a:p>
          <a:p>
            <a:pPr algn="ctr"/>
            <a:r>
              <a:rPr lang="en-US" sz="2000" dirty="0" smtClean="0">
                <a:latin typeface="Helvetica" charset="0"/>
                <a:ea typeface="Helvetica" charset="0"/>
                <a:cs typeface="Helvetica" charset="0"/>
              </a:rPr>
              <a:t>April 4-7, 2018</a:t>
            </a:r>
            <a:endParaRPr lang="en-US" sz="2000" dirty="0">
              <a:latin typeface="Helvetica" charset="0"/>
              <a:ea typeface="Helvetica" charset="0"/>
              <a:cs typeface="Helvetica" charset="0"/>
            </a:endParaRPr>
          </a:p>
        </p:txBody>
      </p:sp>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152400" y="5547360"/>
            <a:ext cx="3657600" cy="1005840"/>
          </a:xfrm>
          <a:prstGeom prst="rect">
            <a:avLst/>
          </a:prstGeom>
        </p:spPr>
      </p:pic>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4114800" y="5715000"/>
            <a:ext cx="4572000" cy="685800"/>
          </a:xfrm>
          <a:prstGeom prst="rect">
            <a:avLst/>
          </a:prstGeom>
        </p:spPr>
      </p:pic>
    </p:spTree>
    <p:extLst>
      <p:ext uri="{BB962C8B-B14F-4D97-AF65-F5344CB8AC3E}">
        <p14:creationId xmlns:p14="http://schemas.microsoft.com/office/powerpoint/2010/main" val="1793546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png"/>
          <p:cNvPicPr>
            <a:picLocks noChangeAspect="1"/>
          </p:cNvPicPr>
          <p:nvPr/>
        </p:nvPicPr>
        <p:blipFill rotWithShape="1">
          <a:blip r:embed="rId2">
            <a:extLst>
              <a:ext uri="{28A0092B-C50C-407E-A947-70E740481C1C}">
                <a14:useLocalDpi xmlns:a14="http://schemas.microsoft.com/office/drawing/2010/main" val="0"/>
              </a:ext>
            </a:extLst>
          </a:blip>
          <a:srcRect b="26601"/>
          <a:stretch/>
        </p:blipFill>
        <p:spPr>
          <a:xfrm>
            <a:off x="0" y="0"/>
            <a:ext cx="9141257" cy="5031619"/>
          </a:xfrm>
          <a:prstGeom prst="rect">
            <a:avLst/>
          </a:prstGeom>
        </p:spPr>
      </p:pic>
    </p:spTree>
    <p:extLst>
      <p:ext uri="{BB962C8B-B14F-4D97-AF65-F5344CB8AC3E}">
        <p14:creationId xmlns:p14="http://schemas.microsoft.com/office/powerpoint/2010/main" val="24015458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257" cy="6855181"/>
          </a:xfrm>
          <a:prstGeom prst="rect">
            <a:avLst/>
          </a:prstGeom>
        </p:spPr>
      </p:pic>
    </p:spTree>
    <p:extLst>
      <p:ext uri="{BB962C8B-B14F-4D97-AF65-F5344CB8AC3E}">
        <p14:creationId xmlns:p14="http://schemas.microsoft.com/office/powerpoint/2010/main" val="10754456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257" cy="6855181"/>
          </a:xfrm>
          <a:prstGeom prst="rect">
            <a:avLst/>
          </a:prstGeom>
        </p:spPr>
      </p:pic>
    </p:spTree>
    <p:extLst>
      <p:ext uri="{BB962C8B-B14F-4D97-AF65-F5344CB8AC3E}">
        <p14:creationId xmlns:p14="http://schemas.microsoft.com/office/powerpoint/2010/main" val="40392675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257" cy="6855181"/>
          </a:xfrm>
          <a:prstGeom prst="rect">
            <a:avLst/>
          </a:prstGeom>
        </p:spPr>
      </p:pic>
    </p:spTree>
    <p:extLst>
      <p:ext uri="{BB962C8B-B14F-4D97-AF65-F5344CB8AC3E}">
        <p14:creationId xmlns:p14="http://schemas.microsoft.com/office/powerpoint/2010/main" val="18791624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png"/>
          <p:cNvPicPr>
            <a:picLocks noChangeAspect="1"/>
          </p:cNvPicPr>
          <p:nvPr/>
        </p:nvPicPr>
        <p:blipFill rotWithShape="1">
          <a:blip r:embed="rId2">
            <a:extLst>
              <a:ext uri="{28A0092B-C50C-407E-A947-70E740481C1C}">
                <a14:useLocalDpi xmlns:a14="http://schemas.microsoft.com/office/drawing/2010/main" val="0"/>
              </a:ext>
            </a:extLst>
          </a:blip>
          <a:srcRect t="19232"/>
          <a:stretch/>
        </p:blipFill>
        <p:spPr>
          <a:xfrm>
            <a:off x="0" y="1318381"/>
            <a:ext cx="9141257" cy="5536800"/>
          </a:xfrm>
          <a:prstGeom prst="rect">
            <a:avLst/>
          </a:prstGeom>
        </p:spPr>
      </p:pic>
      <p:sp>
        <p:nvSpPr>
          <p:cNvPr id="3" name="TextBox 2"/>
          <p:cNvSpPr txBox="1"/>
          <p:nvPr/>
        </p:nvSpPr>
        <p:spPr>
          <a:xfrm>
            <a:off x="798212" y="199127"/>
            <a:ext cx="7642437" cy="1261884"/>
          </a:xfrm>
          <a:prstGeom prst="rect">
            <a:avLst/>
          </a:prstGeom>
          <a:noFill/>
        </p:spPr>
        <p:txBody>
          <a:bodyPr wrap="none" rtlCol="0">
            <a:spAutoFit/>
          </a:bodyPr>
          <a:lstStyle/>
          <a:p>
            <a:pPr algn="ctr"/>
            <a:r>
              <a:rPr lang="en-US" sz="2800" b="1" dirty="0" smtClean="0">
                <a:solidFill>
                  <a:srgbClr val="000000"/>
                </a:solidFill>
              </a:rPr>
              <a:t>TTHH chronologies: the impact of Signal Free</a:t>
            </a:r>
          </a:p>
          <a:p>
            <a:pPr algn="ctr"/>
            <a:r>
              <a:rPr lang="en-US" sz="2800" b="1" dirty="0">
                <a:solidFill>
                  <a:srgbClr val="000000"/>
                </a:solidFill>
              </a:rPr>
              <a:t>s</a:t>
            </a:r>
            <a:r>
              <a:rPr lang="en-US" sz="2800" b="1" dirty="0" smtClean="0">
                <a:solidFill>
                  <a:srgbClr val="000000"/>
                </a:solidFill>
              </a:rPr>
              <a:t>tandardization on the evaluation of “divergence”</a:t>
            </a:r>
          </a:p>
          <a:p>
            <a:pPr algn="ctr"/>
            <a:r>
              <a:rPr lang="en-US" sz="2000" b="1" dirty="0" smtClean="0">
                <a:solidFill>
                  <a:srgbClr val="FF0000"/>
                </a:solidFill>
              </a:rPr>
              <a:t>All TTHH analyses done by Keith </a:t>
            </a:r>
            <a:r>
              <a:rPr lang="en-US" sz="2000" b="1" dirty="0" err="1" smtClean="0">
                <a:solidFill>
                  <a:srgbClr val="FF0000"/>
                </a:solidFill>
              </a:rPr>
              <a:t>Briffa</a:t>
            </a:r>
            <a:r>
              <a:rPr lang="en-US" sz="2000" b="1" dirty="0" smtClean="0">
                <a:solidFill>
                  <a:srgbClr val="FF0000"/>
                </a:solidFill>
              </a:rPr>
              <a:t> and Tom Melvin</a:t>
            </a:r>
            <a:endParaRPr lang="en-US" sz="2000" b="1" dirty="0">
              <a:solidFill>
                <a:srgbClr val="FF0000"/>
              </a:solidFill>
            </a:endParaRPr>
          </a:p>
        </p:txBody>
      </p:sp>
    </p:spTree>
    <p:extLst>
      <p:ext uri="{BB962C8B-B14F-4D97-AF65-F5344CB8AC3E}">
        <p14:creationId xmlns:p14="http://schemas.microsoft.com/office/powerpoint/2010/main" val="34915251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257" cy="6855181"/>
          </a:xfrm>
          <a:prstGeom prst="rect">
            <a:avLst/>
          </a:prstGeom>
        </p:spPr>
      </p:pic>
    </p:spTree>
    <p:extLst>
      <p:ext uri="{BB962C8B-B14F-4D97-AF65-F5344CB8AC3E}">
        <p14:creationId xmlns:p14="http://schemas.microsoft.com/office/powerpoint/2010/main" val="28949105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257" cy="6855181"/>
          </a:xfrm>
          <a:prstGeom prst="rect">
            <a:avLst/>
          </a:prstGeom>
        </p:spPr>
      </p:pic>
    </p:spTree>
    <p:extLst>
      <p:ext uri="{BB962C8B-B14F-4D97-AF65-F5344CB8AC3E}">
        <p14:creationId xmlns:p14="http://schemas.microsoft.com/office/powerpoint/2010/main" val="15011770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257" cy="6855181"/>
          </a:xfrm>
          <a:prstGeom prst="rect">
            <a:avLst/>
          </a:prstGeom>
        </p:spPr>
      </p:pic>
    </p:spTree>
    <p:extLst>
      <p:ext uri="{BB962C8B-B14F-4D97-AF65-F5344CB8AC3E}">
        <p14:creationId xmlns:p14="http://schemas.microsoft.com/office/powerpoint/2010/main" val="19728561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png"/>
          <p:cNvPicPr>
            <a:picLocks noChangeAspect="1"/>
          </p:cNvPicPr>
          <p:nvPr/>
        </p:nvPicPr>
        <p:blipFill rotWithShape="1">
          <a:blip r:embed="rId2">
            <a:extLst>
              <a:ext uri="{28A0092B-C50C-407E-A947-70E740481C1C}">
                <a14:useLocalDpi xmlns:a14="http://schemas.microsoft.com/office/drawing/2010/main" val="0"/>
              </a:ext>
            </a:extLst>
          </a:blip>
          <a:srcRect l="9262" t="7410" r="8967" b="12133"/>
          <a:stretch/>
        </p:blipFill>
        <p:spPr>
          <a:xfrm>
            <a:off x="241917" y="217719"/>
            <a:ext cx="8674768" cy="6400800"/>
          </a:xfrm>
          <a:prstGeom prst="rect">
            <a:avLst/>
          </a:prstGeom>
        </p:spPr>
      </p:pic>
    </p:spTree>
    <p:extLst>
      <p:ext uri="{BB962C8B-B14F-4D97-AF65-F5344CB8AC3E}">
        <p14:creationId xmlns:p14="http://schemas.microsoft.com/office/powerpoint/2010/main" val="1739053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257" cy="6855181"/>
          </a:xfrm>
          <a:prstGeom prst="rect">
            <a:avLst/>
          </a:prstGeom>
        </p:spPr>
      </p:pic>
    </p:spTree>
    <p:extLst>
      <p:ext uri="{BB962C8B-B14F-4D97-AF65-F5344CB8AC3E}">
        <p14:creationId xmlns:p14="http://schemas.microsoft.com/office/powerpoint/2010/main" val="20400306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257" cy="6855181"/>
          </a:xfrm>
          <a:prstGeom prst="rect">
            <a:avLst/>
          </a:prstGeom>
        </p:spPr>
      </p:pic>
    </p:spTree>
    <p:extLst>
      <p:ext uri="{BB962C8B-B14F-4D97-AF65-F5344CB8AC3E}">
        <p14:creationId xmlns:p14="http://schemas.microsoft.com/office/powerpoint/2010/main" val="40678339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257" cy="6855181"/>
          </a:xfrm>
          <a:prstGeom prst="rect">
            <a:avLst/>
          </a:prstGeom>
        </p:spPr>
      </p:pic>
    </p:spTree>
    <p:extLst>
      <p:ext uri="{BB962C8B-B14F-4D97-AF65-F5344CB8AC3E}">
        <p14:creationId xmlns:p14="http://schemas.microsoft.com/office/powerpoint/2010/main" val="29912829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257" cy="6855181"/>
          </a:xfrm>
          <a:prstGeom prst="rect">
            <a:avLst/>
          </a:prstGeom>
        </p:spPr>
      </p:pic>
    </p:spTree>
    <p:extLst>
      <p:ext uri="{BB962C8B-B14F-4D97-AF65-F5344CB8AC3E}">
        <p14:creationId xmlns:p14="http://schemas.microsoft.com/office/powerpoint/2010/main" val="31317797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257" cy="6855181"/>
          </a:xfrm>
          <a:prstGeom prst="rect">
            <a:avLst/>
          </a:prstGeom>
        </p:spPr>
      </p:pic>
    </p:spTree>
    <p:extLst>
      <p:ext uri="{BB962C8B-B14F-4D97-AF65-F5344CB8AC3E}">
        <p14:creationId xmlns:p14="http://schemas.microsoft.com/office/powerpoint/2010/main" val="38291061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257" cy="6855181"/>
          </a:xfrm>
          <a:prstGeom prst="rect">
            <a:avLst/>
          </a:prstGeom>
        </p:spPr>
      </p:pic>
    </p:spTree>
    <p:extLst>
      <p:ext uri="{BB962C8B-B14F-4D97-AF65-F5344CB8AC3E}">
        <p14:creationId xmlns:p14="http://schemas.microsoft.com/office/powerpoint/2010/main" val="16594695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257" cy="6855181"/>
          </a:xfrm>
          <a:prstGeom prst="rect">
            <a:avLst/>
          </a:prstGeom>
        </p:spPr>
      </p:pic>
    </p:spTree>
    <p:extLst>
      <p:ext uri="{BB962C8B-B14F-4D97-AF65-F5344CB8AC3E}">
        <p14:creationId xmlns:p14="http://schemas.microsoft.com/office/powerpoint/2010/main" val="41881920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7029" y="1575405"/>
            <a:ext cx="4058909" cy="3886199"/>
          </a:xfrm>
          <a:prstGeom prst="rect">
            <a:avLst/>
          </a:prstGeom>
        </p:spPr>
      </p:pic>
      <p:pic>
        <p:nvPicPr>
          <p:cNvPr id="5" name="Picture 4"/>
          <p:cNvPicPr>
            <a:picLocks noChangeAspect="1"/>
          </p:cNvPicPr>
          <p:nvPr/>
        </p:nvPicPr>
        <p:blipFill>
          <a:blip r:embed="rId3"/>
          <a:stretch>
            <a:fillRect/>
          </a:stretch>
        </p:blipFill>
        <p:spPr>
          <a:xfrm>
            <a:off x="4381500" y="1575404"/>
            <a:ext cx="4058920" cy="3886200"/>
          </a:xfrm>
          <a:prstGeom prst="rect">
            <a:avLst/>
          </a:prstGeom>
        </p:spPr>
      </p:pic>
      <p:sp>
        <p:nvSpPr>
          <p:cNvPr id="6" name="TextBox 5"/>
          <p:cNvSpPr txBox="1"/>
          <p:nvPr/>
        </p:nvSpPr>
        <p:spPr>
          <a:xfrm>
            <a:off x="979735" y="1330477"/>
            <a:ext cx="3025663" cy="369332"/>
          </a:xfrm>
          <a:prstGeom prst="rect">
            <a:avLst/>
          </a:prstGeom>
          <a:noFill/>
        </p:spPr>
        <p:txBody>
          <a:bodyPr wrap="none" rtlCol="0">
            <a:spAutoFit/>
          </a:bodyPr>
          <a:lstStyle/>
          <a:p>
            <a:r>
              <a:rPr lang="en-US" dirty="0" err="1" smtClean="0"/>
              <a:t>Tornetrask</a:t>
            </a:r>
            <a:r>
              <a:rPr lang="en-US" dirty="0" smtClean="0"/>
              <a:t> STD Power Spectra</a:t>
            </a:r>
            <a:endParaRPr lang="en-US" dirty="0"/>
          </a:p>
        </p:txBody>
      </p:sp>
      <p:sp>
        <p:nvSpPr>
          <p:cNvPr id="7" name="TextBox 6"/>
          <p:cNvSpPr txBox="1"/>
          <p:nvPr/>
        </p:nvSpPr>
        <p:spPr>
          <a:xfrm>
            <a:off x="5111390" y="1330477"/>
            <a:ext cx="2983284" cy="369332"/>
          </a:xfrm>
          <a:prstGeom prst="rect">
            <a:avLst/>
          </a:prstGeom>
          <a:noFill/>
        </p:spPr>
        <p:txBody>
          <a:bodyPr wrap="none" rtlCol="0">
            <a:spAutoFit/>
          </a:bodyPr>
          <a:lstStyle/>
          <a:p>
            <a:r>
              <a:rPr lang="en-US" dirty="0" err="1" smtClean="0"/>
              <a:t>Tornetrask</a:t>
            </a:r>
            <a:r>
              <a:rPr lang="en-US" dirty="0" smtClean="0"/>
              <a:t> SSF Power Spectra</a:t>
            </a:r>
            <a:endParaRPr lang="en-US" dirty="0"/>
          </a:p>
        </p:txBody>
      </p:sp>
      <p:sp>
        <p:nvSpPr>
          <p:cNvPr id="8" name="TextBox 7"/>
          <p:cNvSpPr txBox="1"/>
          <p:nvPr/>
        </p:nvSpPr>
        <p:spPr>
          <a:xfrm>
            <a:off x="945769" y="422307"/>
            <a:ext cx="7140596" cy="830997"/>
          </a:xfrm>
          <a:prstGeom prst="rect">
            <a:avLst/>
          </a:prstGeom>
          <a:noFill/>
        </p:spPr>
        <p:txBody>
          <a:bodyPr wrap="none" rtlCol="0">
            <a:spAutoFit/>
          </a:bodyPr>
          <a:lstStyle/>
          <a:p>
            <a:pPr algn="ctr"/>
            <a:r>
              <a:rPr lang="en-US" sz="2400" dirty="0" smtClean="0"/>
              <a:t>Overlay </a:t>
            </a:r>
            <a:r>
              <a:rPr lang="en-US" sz="2400" dirty="0"/>
              <a:t>P</a:t>
            </a:r>
            <a:r>
              <a:rPr lang="en-US" sz="2400" dirty="0" smtClean="0"/>
              <a:t>lots of </a:t>
            </a:r>
            <a:r>
              <a:rPr lang="en-US" sz="2400" dirty="0" err="1" smtClean="0"/>
              <a:t>Tornetrask</a:t>
            </a:r>
            <a:r>
              <a:rPr lang="en-US" sz="2400" dirty="0" smtClean="0"/>
              <a:t> Power Spectra for Different</a:t>
            </a:r>
          </a:p>
          <a:p>
            <a:pPr algn="ctr"/>
            <a:r>
              <a:rPr lang="en-US" sz="2400" dirty="0" smtClean="0"/>
              <a:t> </a:t>
            </a:r>
            <a:r>
              <a:rPr lang="en-US" sz="2400" dirty="0" err="1" smtClean="0"/>
              <a:t>Detrending</a:t>
            </a:r>
            <a:r>
              <a:rPr lang="en-US" sz="2400" dirty="0" smtClean="0"/>
              <a:t> Options </a:t>
            </a:r>
            <a:r>
              <a:rPr lang="en-US" sz="2400" dirty="0"/>
              <a:t>B</a:t>
            </a:r>
            <a:r>
              <a:rPr lang="en-US" sz="2400" dirty="0" smtClean="0"/>
              <a:t>efore and After Signal Free</a:t>
            </a:r>
            <a:endParaRPr lang="en-US" sz="2400" dirty="0"/>
          </a:p>
        </p:txBody>
      </p:sp>
      <p:sp>
        <p:nvSpPr>
          <p:cNvPr id="9" name="TextBox 8"/>
          <p:cNvSpPr txBox="1"/>
          <p:nvPr/>
        </p:nvSpPr>
        <p:spPr>
          <a:xfrm>
            <a:off x="469525" y="5624290"/>
            <a:ext cx="8093081" cy="830997"/>
          </a:xfrm>
          <a:prstGeom prst="rect">
            <a:avLst/>
          </a:prstGeom>
          <a:noFill/>
        </p:spPr>
        <p:txBody>
          <a:bodyPr wrap="none" rtlCol="0">
            <a:spAutoFit/>
          </a:bodyPr>
          <a:lstStyle/>
          <a:p>
            <a:pPr algn="ctr"/>
            <a:r>
              <a:rPr lang="en-US" sz="2400" dirty="0" smtClean="0"/>
              <a:t>Signal Free recovers lost common medium frequency variance</a:t>
            </a:r>
          </a:p>
          <a:p>
            <a:pPr algn="ctr"/>
            <a:r>
              <a:rPr lang="en-US" sz="2400" dirty="0"/>
              <a:t>c</a:t>
            </a:r>
            <a:r>
              <a:rPr lang="en-US" sz="2400" dirty="0" smtClean="0"/>
              <a:t>aused by overly flexible </a:t>
            </a:r>
            <a:r>
              <a:rPr lang="en-US" sz="2400" dirty="0" err="1" smtClean="0"/>
              <a:t>detrending</a:t>
            </a:r>
            <a:r>
              <a:rPr lang="en-US" sz="2400" dirty="0" smtClean="0"/>
              <a:t> curves. Good in principle! </a:t>
            </a:r>
            <a:endParaRPr lang="en-US" sz="2400" dirty="0"/>
          </a:p>
        </p:txBody>
      </p:sp>
    </p:spTree>
    <p:extLst>
      <p:ext uri="{BB962C8B-B14F-4D97-AF65-F5344CB8AC3E}">
        <p14:creationId xmlns:p14="http://schemas.microsoft.com/office/powerpoint/2010/main" val="18896579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257" cy="6855181"/>
          </a:xfrm>
          <a:prstGeom prst="rect">
            <a:avLst/>
          </a:prstGeom>
        </p:spPr>
      </p:pic>
    </p:spTree>
    <p:extLst>
      <p:ext uri="{BB962C8B-B14F-4D97-AF65-F5344CB8AC3E}">
        <p14:creationId xmlns:p14="http://schemas.microsoft.com/office/powerpoint/2010/main" val="20612094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822"/>
            <a:ext cx="9141257" cy="6855181"/>
          </a:xfrm>
          <a:prstGeom prst="rect">
            <a:avLst/>
          </a:prstGeom>
        </p:spPr>
      </p:pic>
    </p:spTree>
    <p:extLst>
      <p:ext uri="{BB962C8B-B14F-4D97-AF65-F5344CB8AC3E}">
        <p14:creationId xmlns:p14="http://schemas.microsoft.com/office/powerpoint/2010/main" val="30708371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png"/>
          <p:cNvPicPr>
            <a:picLocks noChangeAspect="1"/>
          </p:cNvPicPr>
          <p:nvPr/>
        </p:nvPicPr>
        <p:blipFill rotWithShape="1">
          <a:blip r:embed="rId2">
            <a:extLst>
              <a:ext uri="{28A0092B-C50C-407E-A947-70E740481C1C}">
                <a14:useLocalDpi xmlns:a14="http://schemas.microsoft.com/office/drawing/2010/main" val="0"/>
              </a:ext>
            </a:extLst>
          </a:blip>
          <a:srcRect b="37052"/>
          <a:stretch/>
        </p:blipFill>
        <p:spPr>
          <a:xfrm>
            <a:off x="2743" y="2819"/>
            <a:ext cx="9141257" cy="4315181"/>
          </a:xfrm>
          <a:prstGeom prst="rect">
            <a:avLst/>
          </a:prstGeom>
        </p:spPr>
      </p:pic>
      <p:pic>
        <p:nvPicPr>
          <p:cNvPr id="4" name="Picture 3" descr="Screen Shot 2013-05-12 at 9.13.2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5" y="4328887"/>
            <a:ext cx="4638819" cy="2468880"/>
          </a:xfrm>
          <a:prstGeom prst="rect">
            <a:avLst/>
          </a:prstGeom>
        </p:spPr>
      </p:pic>
      <p:grpSp>
        <p:nvGrpSpPr>
          <p:cNvPr id="8" name="Group 7"/>
          <p:cNvGrpSpPr/>
          <p:nvPr/>
        </p:nvGrpSpPr>
        <p:grpSpPr>
          <a:xfrm>
            <a:off x="5297710" y="4680862"/>
            <a:ext cx="3410863" cy="1418819"/>
            <a:chOff x="5297710" y="4644577"/>
            <a:chExt cx="3410863" cy="1418819"/>
          </a:xfrm>
        </p:grpSpPr>
        <p:pic>
          <p:nvPicPr>
            <p:cNvPr id="5" name="Picture 4" descr="Screen Shot 2013-05-12 at 9.14.0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3928" y="4995327"/>
              <a:ext cx="3324645" cy="822960"/>
            </a:xfrm>
            <a:prstGeom prst="rect">
              <a:avLst/>
            </a:prstGeom>
          </p:spPr>
        </p:pic>
        <p:sp>
          <p:nvSpPr>
            <p:cNvPr id="6" name="TextBox 5"/>
            <p:cNvSpPr txBox="1"/>
            <p:nvPr/>
          </p:nvSpPr>
          <p:spPr>
            <a:xfrm>
              <a:off x="5346100" y="4644577"/>
              <a:ext cx="582198" cy="369332"/>
            </a:xfrm>
            <a:prstGeom prst="rect">
              <a:avLst/>
            </a:prstGeom>
            <a:noFill/>
          </p:spPr>
          <p:txBody>
            <a:bodyPr wrap="none" rtlCol="0">
              <a:spAutoFit/>
            </a:bodyPr>
            <a:lstStyle/>
            <a:p>
              <a:r>
                <a:rPr lang="en-US" dirty="0" smtClean="0"/>
                <a:t>See:</a:t>
              </a:r>
              <a:endParaRPr lang="en-US" dirty="0"/>
            </a:p>
          </p:txBody>
        </p:sp>
        <p:pic>
          <p:nvPicPr>
            <p:cNvPr id="7" name="Picture 6" descr="Screen Shot 2013-05-12 at 9.37.45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7710" y="5814793"/>
              <a:ext cx="2743200" cy="248603"/>
            </a:xfrm>
            <a:prstGeom prst="rect">
              <a:avLst/>
            </a:prstGeom>
          </p:spPr>
        </p:pic>
      </p:grpSp>
    </p:spTree>
    <p:extLst>
      <p:ext uri="{BB962C8B-B14F-4D97-AF65-F5344CB8AC3E}">
        <p14:creationId xmlns:p14="http://schemas.microsoft.com/office/powerpoint/2010/main" val="654401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png"/>
          <p:cNvPicPr>
            <a:picLocks noChangeAspect="1"/>
          </p:cNvPicPr>
          <p:nvPr/>
        </p:nvPicPr>
        <p:blipFill rotWithShape="1">
          <a:blip r:embed="rId2">
            <a:extLst>
              <a:ext uri="{28A0092B-C50C-407E-A947-70E740481C1C}">
                <a14:useLocalDpi xmlns:a14="http://schemas.microsoft.com/office/drawing/2010/main" val="0"/>
              </a:ext>
            </a:extLst>
          </a:blip>
          <a:srcRect b="37052"/>
          <a:stretch/>
        </p:blipFill>
        <p:spPr>
          <a:xfrm>
            <a:off x="2743" y="2819"/>
            <a:ext cx="9141257" cy="4315181"/>
          </a:xfrm>
          <a:prstGeom prst="rect">
            <a:avLst/>
          </a:prstGeom>
        </p:spPr>
      </p:pic>
      <p:pic>
        <p:nvPicPr>
          <p:cNvPr id="4" name="Picture 3" descr="Screen Shot 2013-05-12 at 9.13.2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5" y="4328887"/>
            <a:ext cx="4638819" cy="2468880"/>
          </a:xfrm>
          <a:prstGeom prst="rect">
            <a:avLst/>
          </a:prstGeom>
        </p:spPr>
      </p:pic>
      <p:grpSp>
        <p:nvGrpSpPr>
          <p:cNvPr id="8" name="Group 7"/>
          <p:cNvGrpSpPr/>
          <p:nvPr/>
        </p:nvGrpSpPr>
        <p:grpSpPr>
          <a:xfrm>
            <a:off x="5297710" y="4680862"/>
            <a:ext cx="3410863" cy="1418819"/>
            <a:chOff x="5297710" y="4644577"/>
            <a:chExt cx="3410863" cy="1418819"/>
          </a:xfrm>
        </p:grpSpPr>
        <p:pic>
          <p:nvPicPr>
            <p:cNvPr id="5" name="Picture 4" descr="Screen Shot 2013-05-12 at 9.14.0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3928" y="4995327"/>
              <a:ext cx="3324645" cy="822960"/>
            </a:xfrm>
            <a:prstGeom prst="rect">
              <a:avLst/>
            </a:prstGeom>
          </p:spPr>
        </p:pic>
        <p:sp>
          <p:nvSpPr>
            <p:cNvPr id="6" name="TextBox 5"/>
            <p:cNvSpPr txBox="1"/>
            <p:nvPr/>
          </p:nvSpPr>
          <p:spPr>
            <a:xfrm>
              <a:off x="5346100" y="4644577"/>
              <a:ext cx="582198" cy="369332"/>
            </a:xfrm>
            <a:prstGeom prst="rect">
              <a:avLst/>
            </a:prstGeom>
            <a:noFill/>
          </p:spPr>
          <p:txBody>
            <a:bodyPr wrap="none" rtlCol="0">
              <a:spAutoFit/>
            </a:bodyPr>
            <a:lstStyle/>
            <a:p>
              <a:r>
                <a:rPr lang="en-US" dirty="0" smtClean="0"/>
                <a:t>See:</a:t>
              </a:r>
              <a:endParaRPr lang="en-US" dirty="0"/>
            </a:p>
          </p:txBody>
        </p:sp>
        <p:pic>
          <p:nvPicPr>
            <p:cNvPr id="7" name="Picture 6" descr="Screen Shot 2013-05-12 at 9.37.45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7710" y="5814793"/>
              <a:ext cx="2743200" cy="248603"/>
            </a:xfrm>
            <a:prstGeom prst="rect">
              <a:avLst/>
            </a:prstGeom>
          </p:spPr>
        </p:pic>
      </p:grpSp>
      <p:pic>
        <p:nvPicPr>
          <p:cNvPr id="9" name="Picture 8" descr="Slide27.png"/>
          <p:cNvPicPr>
            <a:picLocks noChangeAspect="1"/>
          </p:cNvPicPr>
          <p:nvPr/>
        </p:nvPicPr>
        <p:blipFill rotWithShape="1">
          <a:blip r:embed="rId2">
            <a:extLst>
              <a:ext uri="{28A0092B-C50C-407E-A947-70E740481C1C}">
                <a14:useLocalDpi xmlns:a14="http://schemas.microsoft.com/office/drawing/2010/main" val="0"/>
              </a:ext>
            </a:extLst>
          </a:blip>
          <a:srcRect t="62418"/>
          <a:stretch/>
        </p:blipFill>
        <p:spPr>
          <a:xfrm>
            <a:off x="2743" y="4281714"/>
            <a:ext cx="9141257" cy="2576286"/>
          </a:xfrm>
          <a:prstGeom prst="rect">
            <a:avLst/>
          </a:prstGeom>
        </p:spPr>
      </p:pic>
    </p:spTree>
    <p:extLst>
      <p:ext uri="{BB962C8B-B14F-4D97-AF65-F5344CB8AC3E}">
        <p14:creationId xmlns:p14="http://schemas.microsoft.com/office/powerpoint/2010/main" val="18100697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257" cy="6855181"/>
          </a:xfrm>
          <a:prstGeom prst="rect">
            <a:avLst/>
          </a:prstGeom>
        </p:spPr>
      </p:pic>
    </p:spTree>
    <p:extLst>
      <p:ext uri="{BB962C8B-B14F-4D97-AF65-F5344CB8AC3E}">
        <p14:creationId xmlns:p14="http://schemas.microsoft.com/office/powerpoint/2010/main" val="13331156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257" cy="6855181"/>
          </a:xfrm>
          <a:prstGeom prst="rect">
            <a:avLst/>
          </a:prstGeom>
        </p:spPr>
      </p:pic>
    </p:spTree>
    <p:extLst>
      <p:ext uri="{BB962C8B-B14F-4D97-AF65-F5344CB8AC3E}">
        <p14:creationId xmlns:p14="http://schemas.microsoft.com/office/powerpoint/2010/main" val="23429907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257" cy="6855181"/>
          </a:xfrm>
          <a:prstGeom prst="rect">
            <a:avLst/>
          </a:prstGeom>
        </p:spPr>
      </p:pic>
    </p:spTree>
    <p:extLst>
      <p:ext uri="{BB962C8B-B14F-4D97-AF65-F5344CB8AC3E}">
        <p14:creationId xmlns:p14="http://schemas.microsoft.com/office/powerpoint/2010/main" val="30923075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43"/>
            <a:ext cx="8229600" cy="1143000"/>
          </a:xfrm>
        </p:spPr>
        <p:txBody>
          <a:bodyPr>
            <a:normAutofit/>
          </a:bodyPr>
          <a:lstStyle/>
          <a:p>
            <a:r>
              <a:rPr lang="en-US" sz="3200" dirty="0" smtClean="0"/>
              <a:t>Some Comments Now</a:t>
            </a:r>
            <a:endParaRPr lang="en-US" sz="3200" dirty="0"/>
          </a:p>
        </p:txBody>
      </p:sp>
      <p:sp>
        <p:nvSpPr>
          <p:cNvPr id="3" name="Content Placeholder 2"/>
          <p:cNvSpPr>
            <a:spLocks noGrp="1"/>
          </p:cNvSpPr>
          <p:nvPr>
            <p:ph idx="1"/>
          </p:nvPr>
        </p:nvSpPr>
        <p:spPr>
          <a:xfrm>
            <a:off x="396725" y="922879"/>
            <a:ext cx="8229600" cy="5523883"/>
          </a:xfrm>
        </p:spPr>
        <p:txBody>
          <a:bodyPr>
            <a:normAutofit/>
          </a:bodyPr>
          <a:lstStyle/>
          <a:p>
            <a:r>
              <a:rPr lang="en-US" sz="2400" dirty="0" smtClean="0"/>
              <a:t>The somewhat catastrophic effect of using ratios in Signal Free here is a consequence of the flexible splines iterating closer to zero as the Signal </a:t>
            </a:r>
            <a:r>
              <a:rPr lang="en-US" sz="2400" dirty="0"/>
              <a:t>F</a:t>
            </a:r>
            <a:r>
              <a:rPr lang="en-US" sz="2400" dirty="0" smtClean="0"/>
              <a:t>ree data are adjusted.</a:t>
            </a:r>
          </a:p>
          <a:p>
            <a:r>
              <a:rPr lang="en-US" sz="2400" dirty="0" smtClean="0"/>
              <a:t>This effect can be largely eliminated using power transformed residuals as the basis of tree-ring index calculation.</a:t>
            </a:r>
          </a:p>
          <a:p>
            <a:r>
              <a:rPr lang="en-US" sz="2400" dirty="0" smtClean="0"/>
              <a:t>This does not mean that ratios are “bad”. I personally like them as the initial choice for standardizing tree-ring data.</a:t>
            </a:r>
          </a:p>
          <a:p>
            <a:r>
              <a:rPr lang="en-US" sz="2400" dirty="0" smtClean="0"/>
              <a:t>However, if there is some suggestion of index inflation in the data due to the calculation of ratios, it is always good to try power transformed residuals for comparison. </a:t>
            </a:r>
          </a:p>
          <a:p>
            <a:r>
              <a:rPr lang="en-US" sz="2400" dirty="0" smtClean="0"/>
              <a:t>One last point. The problem shown here is much less likely to happen if monotonic growth curves like negative exponentials and linear regressions are used. So changing the curve fit option can provide some relief as well if ratios are calculated.</a:t>
            </a:r>
            <a:endParaRPr lang="en-US" sz="2400" dirty="0"/>
          </a:p>
        </p:txBody>
      </p:sp>
    </p:spTree>
    <p:extLst>
      <p:ext uri="{BB962C8B-B14F-4D97-AF65-F5344CB8AC3E}">
        <p14:creationId xmlns:p14="http://schemas.microsoft.com/office/powerpoint/2010/main" val="294059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So what about computer programs for calculating Signal Free tree-ring chronologies?</a:t>
            </a:r>
            <a:endParaRPr lang="en-US" sz="3200" dirty="0"/>
          </a:p>
        </p:txBody>
      </p:sp>
      <p:sp>
        <p:nvSpPr>
          <p:cNvPr id="3" name="Content Placeholder 2"/>
          <p:cNvSpPr>
            <a:spLocks noGrp="1"/>
          </p:cNvSpPr>
          <p:nvPr>
            <p:ph idx="1"/>
          </p:nvPr>
        </p:nvSpPr>
        <p:spPr>
          <a:xfrm>
            <a:off x="396725" y="1515535"/>
            <a:ext cx="8229600" cy="4919133"/>
          </a:xfrm>
        </p:spPr>
        <p:txBody>
          <a:bodyPr>
            <a:normAutofit/>
          </a:bodyPr>
          <a:lstStyle/>
          <a:p>
            <a:r>
              <a:rPr lang="en-US" sz="2400" dirty="0" smtClean="0"/>
              <a:t>Presently there are two options that I am aware of:  the </a:t>
            </a:r>
            <a:r>
              <a:rPr lang="en-US" sz="2400" b="1" dirty="0" smtClean="0">
                <a:solidFill>
                  <a:srgbClr val="FF0000"/>
                </a:solidFill>
              </a:rPr>
              <a:t>CRUST</a:t>
            </a:r>
            <a:r>
              <a:rPr lang="en-US" sz="2400" dirty="0" smtClean="0"/>
              <a:t> (</a:t>
            </a:r>
            <a:r>
              <a:rPr lang="en-US" sz="2400" b="1" dirty="0" smtClean="0">
                <a:solidFill>
                  <a:srgbClr val="FF0000"/>
                </a:solidFill>
              </a:rPr>
              <a:t>C</a:t>
            </a:r>
            <a:r>
              <a:rPr lang="en-US" sz="2400" dirty="0" smtClean="0"/>
              <a:t>limatic </a:t>
            </a:r>
            <a:r>
              <a:rPr lang="en-US" sz="2400" b="1" dirty="0" smtClean="0">
                <a:solidFill>
                  <a:srgbClr val="FF0000"/>
                </a:solidFill>
              </a:rPr>
              <a:t>R</a:t>
            </a:r>
            <a:r>
              <a:rPr lang="en-US" sz="2400" dirty="0" smtClean="0"/>
              <a:t>esearch </a:t>
            </a:r>
            <a:r>
              <a:rPr lang="en-US" sz="2400" b="1" dirty="0">
                <a:solidFill>
                  <a:srgbClr val="FF0000"/>
                </a:solidFill>
              </a:rPr>
              <a:t>U</a:t>
            </a:r>
            <a:r>
              <a:rPr lang="en-US" sz="2400" dirty="0"/>
              <a:t>nit </a:t>
            </a:r>
            <a:r>
              <a:rPr lang="en-US" sz="2400" b="1" dirty="0" err="1">
                <a:solidFill>
                  <a:srgbClr val="FF0000"/>
                </a:solidFill>
              </a:rPr>
              <a:t>S</a:t>
            </a:r>
            <a:r>
              <a:rPr lang="en-US" sz="2400" dirty="0" err="1"/>
              <a:t>tandardisation</a:t>
            </a:r>
            <a:r>
              <a:rPr lang="en-US" sz="2400" dirty="0"/>
              <a:t> of </a:t>
            </a:r>
            <a:r>
              <a:rPr lang="en-US" sz="2400" b="1" dirty="0">
                <a:solidFill>
                  <a:srgbClr val="FF0000"/>
                </a:solidFill>
              </a:rPr>
              <a:t>T</a:t>
            </a:r>
            <a:r>
              <a:rPr lang="en-US" sz="2400" dirty="0"/>
              <a:t>ree-ring data) </a:t>
            </a:r>
            <a:r>
              <a:rPr lang="en-US" sz="2400" dirty="0" smtClean="0"/>
              <a:t>program by Tom Melvin and the </a:t>
            </a:r>
            <a:r>
              <a:rPr lang="en-US" sz="2400" b="1" dirty="0" err="1" smtClean="0">
                <a:solidFill>
                  <a:srgbClr val="FF0000"/>
                </a:solidFill>
              </a:rPr>
              <a:t>RCSsigFree</a:t>
            </a:r>
            <a:r>
              <a:rPr lang="en-US" sz="2400" dirty="0" smtClean="0"/>
              <a:t> </a:t>
            </a:r>
            <a:r>
              <a:rPr lang="en-US" sz="2400" dirty="0" smtClean="0"/>
              <a:t>program.</a:t>
            </a:r>
            <a:endParaRPr lang="en-US" sz="2400" dirty="0" smtClean="0"/>
          </a:p>
          <a:p>
            <a:r>
              <a:rPr lang="en-US" sz="2400" b="1" dirty="0" smtClean="0">
                <a:solidFill>
                  <a:srgbClr val="FF0000"/>
                </a:solidFill>
              </a:rPr>
              <a:t>CRUST</a:t>
            </a:r>
            <a:r>
              <a:rPr lang="en-US" sz="2400" dirty="0" smtClean="0"/>
              <a:t> </a:t>
            </a:r>
            <a:r>
              <a:rPr lang="en-US" sz="2400" dirty="0" smtClean="0"/>
              <a:t>has been</a:t>
            </a:r>
            <a:r>
              <a:rPr lang="en-US" sz="2400" dirty="0" smtClean="0"/>
              <a:t> released </a:t>
            </a:r>
            <a:r>
              <a:rPr lang="en-US" sz="2400" dirty="0" smtClean="0"/>
              <a:t>now by Tom and is without doubt the most comprehensive program for conducting Signal Free tree-ring standardization. I recommend that you contact Tom at </a:t>
            </a:r>
            <a:r>
              <a:rPr lang="en-US" sz="2400" dirty="0" smtClean="0">
                <a:hlinkClick r:id="rId2"/>
              </a:rPr>
              <a:t>T.M.Melvin@uea.ac.uk</a:t>
            </a:r>
            <a:r>
              <a:rPr lang="en-US" sz="2400" dirty="0" smtClean="0"/>
              <a:t> concerning its availability.</a:t>
            </a:r>
          </a:p>
          <a:p>
            <a:r>
              <a:rPr lang="en-US" sz="2400" dirty="0" smtClean="0"/>
              <a:t>The </a:t>
            </a:r>
            <a:r>
              <a:rPr lang="en-US" sz="2400" b="1" dirty="0" err="1" smtClean="0">
                <a:solidFill>
                  <a:srgbClr val="FF0000"/>
                </a:solidFill>
              </a:rPr>
              <a:t>RCSsigFree</a:t>
            </a:r>
            <a:r>
              <a:rPr lang="en-US" sz="2400" dirty="0" smtClean="0"/>
              <a:t> </a:t>
            </a:r>
            <a:r>
              <a:rPr lang="en-US" sz="2400" dirty="0" smtClean="0"/>
              <a:t>program </a:t>
            </a:r>
            <a:r>
              <a:rPr lang="en-US" sz="2400" dirty="0" smtClean="0"/>
              <a:t>was written by Paul </a:t>
            </a:r>
            <a:r>
              <a:rPr lang="en-US" sz="2400" dirty="0" err="1" smtClean="0"/>
              <a:t>Krusic</a:t>
            </a:r>
            <a:r>
              <a:rPr lang="en-US" sz="2400" dirty="0" smtClean="0"/>
              <a:t> and me, with some early help from Tom. It is a far simpler and rather basic program compared to </a:t>
            </a:r>
            <a:r>
              <a:rPr lang="en-US" sz="2400" b="1" dirty="0" smtClean="0">
                <a:solidFill>
                  <a:srgbClr val="FF0000"/>
                </a:solidFill>
              </a:rPr>
              <a:t>CRUST</a:t>
            </a:r>
            <a:r>
              <a:rPr lang="en-US" sz="2400" dirty="0" smtClean="0"/>
              <a:t> and is not a replacement for </a:t>
            </a:r>
            <a:r>
              <a:rPr lang="en-US" sz="2400" b="1" dirty="0" smtClean="0">
                <a:solidFill>
                  <a:srgbClr val="FF0000"/>
                </a:solidFill>
              </a:rPr>
              <a:t>CRUST</a:t>
            </a:r>
            <a:r>
              <a:rPr lang="en-US" sz="2400" dirty="0" smtClean="0"/>
              <a:t>. It is also not a new version of </a:t>
            </a:r>
            <a:r>
              <a:rPr lang="en-US" sz="2400" b="1" dirty="0" smtClean="0">
                <a:solidFill>
                  <a:srgbClr val="FF0000"/>
                </a:solidFill>
              </a:rPr>
              <a:t>ARSTAN</a:t>
            </a:r>
            <a:r>
              <a:rPr lang="en-US" sz="2400" dirty="0" smtClean="0"/>
              <a:t> and therefore has far fewer capabilities in it.</a:t>
            </a:r>
            <a:endParaRPr lang="en-US" sz="2400" dirty="0"/>
          </a:p>
        </p:txBody>
      </p:sp>
    </p:spTree>
    <p:extLst>
      <p:ext uri="{BB962C8B-B14F-4D97-AF65-F5344CB8AC3E}">
        <p14:creationId xmlns:p14="http://schemas.microsoft.com/office/powerpoint/2010/main" val="133554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786"/>
            <a:ext cx="8229600" cy="922796"/>
          </a:xfrm>
        </p:spPr>
        <p:txBody>
          <a:bodyPr>
            <a:normAutofit/>
          </a:bodyPr>
          <a:lstStyle/>
          <a:p>
            <a:pPr>
              <a:spcBef>
                <a:spcPts val="600"/>
              </a:spcBef>
            </a:pPr>
            <a:r>
              <a:rPr lang="en-US" sz="3200" dirty="0" smtClean="0"/>
              <a:t>RCSsigFree_v45v2e</a:t>
            </a:r>
            <a:endParaRPr lang="en-US" sz="2400" dirty="0"/>
          </a:p>
        </p:txBody>
      </p:sp>
      <p:sp>
        <p:nvSpPr>
          <p:cNvPr id="3" name="Content Placeholder 2"/>
          <p:cNvSpPr>
            <a:spLocks noGrp="1"/>
          </p:cNvSpPr>
          <p:nvPr>
            <p:ph idx="1"/>
          </p:nvPr>
        </p:nvSpPr>
        <p:spPr>
          <a:xfrm>
            <a:off x="396725" y="2293857"/>
            <a:ext cx="8229600" cy="4298048"/>
          </a:xfrm>
        </p:spPr>
        <p:txBody>
          <a:bodyPr>
            <a:normAutofit lnSpcReduction="10000"/>
          </a:bodyPr>
          <a:lstStyle/>
          <a:p>
            <a:pPr marL="457200" indent="-457200">
              <a:buFont typeface="+mj-lt"/>
              <a:buAutoNum type="arabicPeriod"/>
            </a:pPr>
            <a:r>
              <a:rPr lang="en-US" sz="2400" dirty="0" smtClean="0"/>
              <a:t>Signal Free standardization based on ratios or residuals with or without power transformation can be done.</a:t>
            </a:r>
          </a:p>
          <a:p>
            <a:pPr marL="457200" indent="-457200">
              <a:buFont typeface="+mj-lt"/>
              <a:buAutoNum type="arabicPeriod"/>
            </a:pPr>
            <a:r>
              <a:rPr lang="en-US" sz="2400" dirty="0" smtClean="0"/>
              <a:t>Signal Free </a:t>
            </a:r>
            <a:r>
              <a:rPr lang="en-US" sz="2400" dirty="0" err="1" smtClean="0"/>
              <a:t>detrending</a:t>
            </a:r>
            <a:r>
              <a:rPr lang="en-US" sz="2400" dirty="0" smtClean="0"/>
              <a:t> of individual series and signal free RCS standardization are both implemented.</a:t>
            </a:r>
          </a:p>
          <a:p>
            <a:pPr marL="457200" indent="-457200">
              <a:buFont typeface="+mj-lt"/>
              <a:buAutoNum type="arabicPeriod"/>
            </a:pPr>
            <a:r>
              <a:rPr lang="en-US" sz="2400" dirty="0" smtClean="0"/>
              <a:t>Many of the curve fit options found in ARSTAN are available, plus Tom’s time-varying spline </a:t>
            </a:r>
            <a:r>
              <a:rPr lang="en-US" sz="2400" dirty="0" smtClean="0"/>
              <a:t>routine used now as the default </a:t>
            </a:r>
            <a:r>
              <a:rPr lang="en-US" sz="2400" dirty="0" err="1" smtClean="0"/>
              <a:t>detrending</a:t>
            </a:r>
            <a:r>
              <a:rPr lang="en-US" sz="2400" dirty="0" smtClean="0"/>
              <a:t> option.</a:t>
            </a:r>
            <a:endParaRPr lang="en-US" sz="2400" dirty="0" smtClean="0"/>
          </a:p>
          <a:p>
            <a:pPr marL="457200" indent="-457200">
              <a:buFont typeface="+mj-lt"/>
              <a:buAutoNum type="arabicPeriod"/>
            </a:pPr>
            <a:r>
              <a:rPr lang="en-US" sz="2400" dirty="0" smtClean="0"/>
              <a:t>Running RBAR variance stabilization with optional secondary spline variance stabilization can be done.</a:t>
            </a:r>
          </a:p>
          <a:p>
            <a:pPr marL="457200" indent="-457200">
              <a:buFont typeface="+mj-lt"/>
              <a:buAutoNum type="arabicPeriod"/>
            </a:pPr>
            <a:r>
              <a:rPr lang="en-US" sz="2400" dirty="0"/>
              <a:t>H</a:t>
            </a:r>
            <a:r>
              <a:rPr lang="en-US" sz="2400" dirty="0" smtClean="0"/>
              <a:t>igh-resolution graphics like in ARSTAN are produced, with some designed for Signal Free diagnostic purposes.</a:t>
            </a:r>
          </a:p>
          <a:p>
            <a:pPr marL="457200" indent="-457200">
              <a:buFont typeface="+mj-lt"/>
              <a:buAutoNum type="arabicPeriod"/>
            </a:pPr>
            <a:endParaRPr lang="en-US" sz="2400" dirty="0" smtClean="0"/>
          </a:p>
        </p:txBody>
      </p:sp>
      <p:sp>
        <p:nvSpPr>
          <p:cNvPr id="4" name="TextBox 3"/>
          <p:cNvSpPr txBox="1"/>
          <p:nvPr/>
        </p:nvSpPr>
        <p:spPr>
          <a:xfrm>
            <a:off x="457200" y="1021996"/>
            <a:ext cx="8229599" cy="1938992"/>
          </a:xfrm>
          <a:prstGeom prst="rect">
            <a:avLst/>
          </a:prstGeom>
          <a:noFill/>
        </p:spPr>
        <p:txBody>
          <a:bodyPr wrap="square" rtlCol="0">
            <a:spAutoFit/>
          </a:bodyPr>
          <a:lstStyle/>
          <a:p>
            <a:pPr algn="just"/>
            <a:r>
              <a:rPr lang="en-US" sz="2400" dirty="0" smtClean="0"/>
              <a:t>This is the program written by Paul and me. It doesn’t have a snappy name like CRUST, but it can do basic Signal Free standardization. The options include</a:t>
            </a:r>
            <a:r>
              <a:rPr lang="en-US" sz="2400" dirty="0" smtClean="0"/>
              <a:t>:</a:t>
            </a:r>
          </a:p>
          <a:p>
            <a:pPr algn="just"/>
            <a:r>
              <a:rPr lang="en-US" sz="2400" dirty="0" smtClean="0"/>
              <a:t/>
            </a:r>
            <a:br>
              <a:rPr lang="en-US" sz="2400" dirty="0" smtClean="0"/>
            </a:br>
            <a:endParaRPr lang="en-US" sz="2400" dirty="0"/>
          </a:p>
        </p:txBody>
      </p:sp>
    </p:spTree>
    <p:extLst>
      <p:ext uri="{BB962C8B-B14F-4D97-AF65-F5344CB8AC3E}">
        <p14:creationId xmlns:p14="http://schemas.microsoft.com/office/powerpoint/2010/main" val="202320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786"/>
            <a:ext cx="8229600" cy="922796"/>
          </a:xfrm>
        </p:spPr>
        <p:txBody>
          <a:bodyPr>
            <a:normAutofit/>
          </a:bodyPr>
          <a:lstStyle/>
          <a:p>
            <a:pPr>
              <a:spcBef>
                <a:spcPts val="600"/>
              </a:spcBef>
            </a:pPr>
            <a:r>
              <a:rPr lang="en-US" sz="3200" dirty="0" smtClean="0"/>
              <a:t>RCSsigFree_v45v2e</a:t>
            </a:r>
            <a:endParaRPr lang="en-US" sz="2400" dirty="0"/>
          </a:p>
        </p:txBody>
      </p:sp>
      <p:sp>
        <p:nvSpPr>
          <p:cNvPr id="3" name="Content Placeholder 2"/>
          <p:cNvSpPr>
            <a:spLocks noGrp="1"/>
          </p:cNvSpPr>
          <p:nvPr>
            <p:ph idx="1"/>
          </p:nvPr>
        </p:nvSpPr>
        <p:spPr>
          <a:xfrm>
            <a:off x="336249" y="1504656"/>
            <a:ext cx="8481182" cy="5011653"/>
          </a:xfrm>
        </p:spPr>
        <p:txBody>
          <a:bodyPr>
            <a:normAutofit/>
          </a:bodyPr>
          <a:lstStyle/>
          <a:p>
            <a:pPr marL="457200" indent="-457200">
              <a:buFont typeface="+mj-lt"/>
              <a:buAutoNum type="arabicPeriod"/>
            </a:pPr>
            <a:r>
              <a:rPr lang="en-US" sz="2400" dirty="0" smtClean="0"/>
              <a:t>This program is available now as both Mac OS and Windows XP versions. For download, go to </a:t>
            </a:r>
            <a:r>
              <a:rPr lang="en-US" sz="2400" dirty="0">
                <a:hlinkClick r:id="rId2"/>
              </a:rPr>
              <a:t>http://</a:t>
            </a:r>
            <a:r>
              <a:rPr lang="en-US" sz="2400" dirty="0" smtClean="0">
                <a:hlinkClick r:id="rId2"/>
              </a:rPr>
              <a:t>www.ldeo.columbia.edu/res/fac/trl/public/ftp/index.php?dir=Public%2FSoftware%2F</a:t>
            </a:r>
            <a:r>
              <a:rPr lang="en-US" sz="2400" dirty="0"/>
              <a:t> </a:t>
            </a:r>
            <a:r>
              <a:rPr lang="en-US" sz="2400" dirty="0" smtClean="0"/>
              <a:t>and download the </a:t>
            </a:r>
            <a:r>
              <a:rPr lang="en-US" sz="2400" b="1" dirty="0" err="1" smtClean="0">
                <a:solidFill>
                  <a:srgbClr val="FF0000"/>
                </a:solidFill>
              </a:rPr>
              <a:t>SignalFree</a:t>
            </a:r>
            <a:r>
              <a:rPr lang="en-US" sz="2400" dirty="0" smtClean="0"/>
              <a:t> program. Also the newest version of </a:t>
            </a:r>
            <a:r>
              <a:rPr lang="en-US" sz="2400" b="1" dirty="0" smtClean="0">
                <a:solidFill>
                  <a:srgbClr val="FF0000"/>
                </a:solidFill>
              </a:rPr>
              <a:t>ARSTAN</a:t>
            </a:r>
            <a:r>
              <a:rPr lang="en-US" sz="2400" dirty="0" smtClean="0"/>
              <a:t>. </a:t>
            </a:r>
            <a:r>
              <a:rPr lang="en-US" sz="2400" dirty="0" smtClean="0"/>
              <a:t>If </a:t>
            </a:r>
            <a:r>
              <a:rPr lang="en-US" sz="2400" dirty="0" smtClean="0"/>
              <a:t>you already run </a:t>
            </a:r>
            <a:r>
              <a:rPr lang="en-US" sz="2400" b="1" dirty="0" smtClean="0">
                <a:solidFill>
                  <a:srgbClr val="FF0000"/>
                </a:solidFill>
              </a:rPr>
              <a:t>ARSTAN</a:t>
            </a:r>
            <a:r>
              <a:rPr lang="en-US" sz="2400" dirty="0" smtClean="0"/>
              <a:t> with graphics, you can run this program without installing any fonts file needed by PLPLOT.</a:t>
            </a:r>
          </a:p>
          <a:p>
            <a:pPr marL="457200" indent="-457200">
              <a:buFont typeface="+mj-lt"/>
              <a:buAutoNum type="arabicPeriod"/>
            </a:pPr>
            <a:r>
              <a:rPr lang="en-US" sz="2400" dirty="0" smtClean="0"/>
              <a:t>Like </a:t>
            </a:r>
            <a:r>
              <a:rPr lang="en-US" sz="2400" b="1" dirty="0" smtClean="0">
                <a:solidFill>
                  <a:srgbClr val="FF0000"/>
                </a:solidFill>
              </a:rPr>
              <a:t>ARSTAN</a:t>
            </a:r>
            <a:r>
              <a:rPr lang="en-US" sz="2400" dirty="0" smtClean="0"/>
              <a:t>, there is no User’s Manual. This is really a “work in progress” (“labor of love”?) program that Paul and I have spent the </a:t>
            </a:r>
            <a:r>
              <a:rPr lang="en-US" sz="2400" dirty="0" smtClean="0"/>
              <a:t>several</a:t>
            </a:r>
            <a:r>
              <a:rPr lang="en-US" sz="2400" dirty="0" smtClean="0"/>
              <a:t> </a:t>
            </a:r>
            <a:r>
              <a:rPr lang="en-US" sz="2400" dirty="0" smtClean="0"/>
              <a:t>years jointly working on. We believe it is quite stable now, but any “crashes” should be reported promptly to Paul and me if you are </a:t>
            </a:r>
            <a:r>
              <a:rPr lang="en-US" sz="2400" u="sng" dirty="0" smtClean="0"/>
              <a:t>SURE</a:t>
            </a:r>
            <a:r>
              <a:rPr lang="en-US" sz="2400" dirty="0" smtClean="0"/>
              <a:t> it is not your fault. Constructive comments and suggestions are of course welcome</a:t>
            </a:r>
            <a:r>
              <a:rPr lang="en-US" sz="2400" dirty="0" smtClean="0"/>
              <a:t>.</a:t>
            </a:r>
            <a:endParaRPr lang="en-US" sz="2400" dirty="0" smtClean="0"/>
          </a:p>
        </p:txBody>
      </p:sp>
      <p:sp>
        <p:nvSpPr>
          <p:cNvPr id="4" name="TextBox 3"/>
          <p:cNvSpPr txBox="1"/>
          <p:nvPr/>
        </p:nvSpPr>
        <p:spPr>
          <a:xfrm>
            <a:off x="946307" y="958496"/>
            <a:ext cx="7196911" cy="523220"/>
          </a:xfrm>
          <a:prstGeom prst="rect">
            <a:avLst/>
          </a:prstGeom>
          <a:noFill/>
        </p:spPr>
        <p:txBody>
          <a:bodyPr wrap="square" rtlCol="0">
            <a:spAutoFit/>
          </a:bodyPr>
          <a:lstStyle/>
          <a:p>
            <a:pPr algn="ctr"/>
            <a:r>
              <a:rPr lang="en-US" sz="2800" dirty="0" smtClean="0"/>
              <a:t>Some additional comments</a:t>
            </a:r>
            <a:endParaRPr lang="en-US" sz="2800" dirty="0"/>
          </a:p>
        </p:txBody>
      </p:sp>
    </p:spTree>
    <p:extLst>
      <p:ext uri="{BB962C8B-B14F-4D97-AF65-F5344CB8AC3E}">
        <p14:creationId xmlns:p14="http://schemas.microsoft.com/office/powerpoint/2010/main" val="298869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
            <a:ext cx="9141257" cy="2440614"/>
            <a:chOff x="0" y="1"/>
            <a:chExt cx="9141257" cy="2440614"/>
          </a:xfrm>
        </p:grpSpPr>
        <p:pic>
          <p:nvPicPr>
            <p:cNvPr id="2" name="Picture 1" descr="Slide4.png"/>
            <p:cNvPicPr>
              <a:picLocks noChangeAspect="1"/>
            </p:cNvPicPr>
            <p:nvPr/>
          </p:nvPicPr>
          <p:blipFill rotWithShape="1">
            <a:blip r:embed="rId2">
              <a:extLst>
                <a:ext uri="{28A0092B-C50C-407E-A947-70E740481C1C}">
                  <a14:useLocalDpi xmlns:a14="http://schemas.microsoft.com/office/drawing/2010/main" val="0"/>
                </a:ext>
              </a:extLst>
            </a:blip>
            <a:srcRect b="64398"/>
            <a:stretch/>
          </p:blipFill>
          <p:spPr>
            <a:xfrm>
              <a:off x="0" y="1"/>
              <a:ext cx="9141257" cy="2440614"/>
            </a:xfrm>
            <a:prstGeom prst="rect">
              <a:avLst/>
            </a:prstGeom>
          </p:spPr>
        </p:pic>
        <p:sp>
          <p:nvSpPr>
            <p:cNvPr id="4" name="Rectangle 3"/>
            <p:cNvSpPr/>
            <p:nvPr/>
          </p:nvSpPr>
          <p:spPr>
            <a:xfrm>
              <a:off x="2042030" y="2216476"/>
              <a:ext cx="4856048" cy="2241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Screen Shot 2013-05-13 at 9.27.53 AM.png"/>
          <p:cNvPicPr>
            <a:picLocks noChangeAspect="1"/>
          </p:cNvPicPr>
          <p:nvPr/>
        </p:nvPicPr>
        <p:blipFill rotWithShape="1">
          <a:blip r:embed="rId3">
            <a:extLst>
              <a:ext uri="{28A0092B-C50C-407E-A947-70E740481C1C}">
                <a14:useLocalDpi xmlns:a14="http://schemas.microsoft.com/office/drawing/2010/main" val="0"/>
              </a:ext>
            </a:extLst>
          </a:blip>
          <a:srcRect l="2777"/>
          <a:stretch/>
        </p:blipFill>
        <p:spPr>
          <a:xfrm>
            <a:off x="1755647" y="2266284"/>
            <a:ext cx="5860904" cy="4389110"/>
          </a:xfrm>
          <a:prstGeom prst="rect">
            <a:avLst/>
          </a:prstGeom>
        </p:spPr>
      </p:pic>
    </p:spTree>
    <p:extLst>
      <p:ext uri="{BB962C8B-B14F-4D97-AF65-F5344CB8AC3E}">
        <p14:creationId xmlns:p14="http://schemas.microsoft.com/office/powerpoint/2010/main" val="28908705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257" cy="6855181"/>
          </a:xfrm>
          <a:prstGeom prst="rect">
            <a:avLst/>
          </a:prstGeom>
        </p:spPr>
      </p:pic>
    </p:spTree>
    <p:extLst>
      <p:ext uri="{BB962C8B-B14F-4D97-AF65-F5344CB8AC3E}">
        <p14:creationId xmlns:p14="http://schemas.microsoft.com/office/powerpoint/2010/main" val="1529406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png"/>
          <p:cNvPicPr>
            <a:picLocks noChangeAspect="1"/>
          </p:cNvPicPr>
          <p:nvPr/>
        </p:nvPicPr>
        <p:blipFill rotWithShape="1">
          <a:blip r:embed="rId2">
            <a:extLst>
              <a:ext uri="{28A0092B-C50C-407E-A947-70E740481C1C}">
                <a14:useLocalDpi xmlns:a14="http://schemas.microsoft.com/office/drawing/2010/main" val="0"/>
              </a:ext>
            </a:extLst>
          </a:blip>
          <a:srcRect t="47228"/>
          <a:stretch/>
        </p:blipFill>
        <p:spPr>
          <a:xfrm>
            <a:off x="0" y="3237549"/>
            <a:ext cx="9141257" cy="3617632"/>
          </a:xfrm>
          <a:prstGeom prst="rect">
            <a:avLst/>
          </a:prstGeom>
        </p:spPr>
      </p:pic>
      <p:sp>
        <p:nvSpPr>
          <p:cNvPr id="3" name="TextBox 2"/>
          <p:cNvSpPr txBox="1"/>
          <p:nvPr/>
        </p:nvSpPr>
        <p:spPr>
          <a:xfrm>
            <a:off x="949806" y="622649"/>
            <a:ext cx="7213128" cy="2400657"/>
          </a:xfrm>
          <a:prstGeom prst="rect">
            <a:avLst/>
          </a:prstGeom>
          <a:solidFill>
            <a:schemeClr val="accent5">
              <a:lumMod val="20000"/>
              <a:lumOff val="80000"/>
            </a:schemeClr>
          </a:solidFill>
        </p:spPr>
        <p:txBody>
          <a:bodyPr wrap="none" rtlCol="0">
            <a:spAutoFit/>
          </a:bodyPr>
          <a:lstStyle/>
          <a:p>
            <a:pPr algn="ctr"/>
            <a:r>
              <a:rPr lang="en-US" sz="2800" b="1" dirty="0" smtClean="0">
                <a:solidFill>
                  <a:srgbClr val="FF0000"/>
                </a:solidFill>
                <a:latin typeface="Apple Chancery"/>
                <a:cs typeface="Apple Chancery"/>
              </a:rPr>
              <a:t>Tom Melvin’s solution:</a:t>
            </a:r>
          </a:p>
          <a:p>
            <a:pPr algn="ctr"/>
            <a:r>
              <a:rPr lang="en-US" sz="2800" b="1" dirty="0" smtClean="0">
                <a:solidFill>
                  <a:srgbClr val="FF0000"/>
                </a:solidFill>
                <a:latin typeface="Apple Chancery"/>
                <a:cs typeface="Apple Chancery"/>
              </a:rPr>
              <a:t>Iteratively produce a final series of “signal free”</a:t>
            </a:r>
          </a:p>
          <a:p>
            <a:pPr algn="ctr"/>
            <a:r>
              <a:rPr lang="en-US" sz="2800" b="1" dirty="0">
                <a:solidFill>
                  <a:srgbClr val="FF0000"/>
                </a:solidFill>
                <a:latin typeface="Apple Chancery"/>
                <a:cs typeface="Apple Chancery"/>
              </a:rPr>
              <a:t>m</a:t>
            </a:r>
            <a:r>
              <a:rPr lang="en-US" sz="2800" b="1" dirty="0" smtClean="0">
                <a:solidFill>
                  <a:srgbClr val="FF0000"/>
                </a:solidFill>
                <a:latin typeface="Apple Chancery"/>
                <a:cs typeface="Apple Chancery"/>
              </a:rPr>
              <a:t>easurements that do not distort the fitting</a:t>
            </a:r>
          </a:p>
          <a:p>
            <a:pPr algn="ctr"/>
            <a:r>
              <a:rPr lang="en-US" sz="2800" b="1" dirty="0">
                <a:solidFill>
                  <a:srgbClr val="FF0000"/>
                </a:solidFill>
                <a:latin typeface="Apple Chancery"/>
                <a:cs typeface="Apple Chancery"/>
              </a:rPr>
              <a:t>o</a:t>
            </a:r>
            <a:r>
              <a:rPr lang="en-US" sz="2800" b="1" smtClean="0">
                <a:solidFill>
                  <a:srgbClr val="FF0000"/>
                </a:solidFill>
                <a:latin typeface="Apple Chancery"/>
                <a:cs typeface="Apple Chancery"/>
              </a:rPr>
              <a:t>f </a:t>
            </a:r>
            <a:r>
              <a:rPr lang="en-US" sz="2800" b="1" dirty="0" smtClean="0">
                <a:solidFill>
                  <a:srgbClr val="FF0000"/>
                </a:solidFill>
                <a:latin typeface="Apple Chancery"/>
                <a:cs typeface="Apple Chancery"/>
              </a:rPr>
              <a:t>the expected “biological” growth curve</a:t>
            </a:r>
            <a:r>
              <a:rPr lang="en-US" sz="2800" dirty="0" smtClean="0">
                <a:solidFill>
                  <a:srgbClr val="FF0000"/>
                </a:solidFill>
                <a:latin typeface="Apple Chancery"/>
                <a:cs typeface="Apple Chancery"/>
              </a:rPr>
              <a:t>.</a:t>
            </a:r>
          </a:p>
          <a:p>
            <a:pPr algn="ctr">
              <a:spcBef>
                <a:spcPts val="1200"/>
              </a:spcBef>
            </a:pPr>
            <a:r>
              <a:rPr lang="en-US" sz="2400" dirty="0" smtClean="0">
                <a:solidFill>
                  <a:srgbClr val="800000"/>
                </a:solidFill>
                <a:cs typeface="Apple Chancery"/>
              </a:rPr>
              <a:t>From Melvin and </a:t>
            </a:r>
            <a:r>
              <a:rPr lang="en-US" sz="2400" dirty="0" err="1" smtClean="0">
                <a:solidFill>
                  <a:srgbClr val="800000"/>
                </a:solidFill>
                <a:cs typeface="Apple Chancery"/>
              </a:rPr>
              <a:t>Briffa</a:t>
            </a:r>
            <a:r>
              <a:rPr lang="en-US" sz="2400" dirty="0" smtClean="0">
                <a:solidFill>
                  <a:srgbClr val="800000"/>
                </a:solidFill>
                <a:cs typeface="Apple Chancery"/>
              </a:rPr>
              <a:t> (2008)</a:t>
            </a:r>
            <a:endParaRPr lang="en-US" sz="2400" dirty="0">
              <a:solidFill>
                <a:srgbClr val="800000"/>
              </a:solidFill>
              <a:cs typeface="Apple Chancery"/>
            </a:endParaRPr>
          </a:p>
        </p:txBody>
      </p:sp>
    </p:spTree>
    <p:extLst>
      <p:ext uri="{BB962C8B-B14F-4D97-AF65-F5344CB8AC3E}">
        <p14:creationId xmlns:p14="http://schemas.microsoft.com/office/powerpoint/2010/main" val="3240675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png"/>
          <p:cNvPicPr>
            <a:picLocks noChangeAspect="1"/>
          </p:cNvPicPr>
          <p:nvPr/>
        </p:nvPicPr>
        <p:blipFill rotWithShape="1">
          <a:blip r:embed="rId2">
            <a:extLst>
              <a:ext uri="{28A0092B-C50C-407E-A947-70E740481C1C}">
                <a14:useLocalDpi xmlns:a14="http://schemas.microsoft.com/office/drawing/2010/main" val="0"/>
              </a:ext>
            </a:extLst>
          </a:blip>
          <a:srcRect l="9483" t="6883" r="8295" b="13568"/>
          <a:stretch/>
        </p:blipFill>
        <p:spPr>
          <a:xfrm>
            <a:off x="314487" y="205625"/>
            <a:ext cx="8686800" cy="6302686"/>
          </a:xfrm>
          <a:prstGeom prst="rect">
            <a:avLst/>
          </a:prstGeom>
        </p:spPr>
      </p:pic>
    </p:spTree>
    <p:extLst>
      <p:ext uri="{BB962C8B-B14F-4D97-AF65-F5344CB8AC3E}">
        <p14:creationId xmlns:p14="http://schemas.microsoft.com/office/powerpoint/2010/main" val="6273614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257" cy="6855181"/>
          </a:xfrm>
          <a:prstGeom prst="rect">
            <a:avLst/>
          </a:prstGeom>
        </p:spPr>
      </p:pic>
    </p:spTree>
    <p:extLst>
      <p:ext uri="{BB962C8B-B14F-4D97-AF65-F5344CB8AC3E}">
        <p14:creationId xmlns:p14="http://schemas.microsoft.com/office/powerpoint/2010/main" val="22736427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257" cy="6855181"/>
          </a:xfrm>
          <a:prstGeom prst="rect">
            <a:avLst/>
          </a:prstGeom>
        </p:spPr>
      </p:pic>
    </p:spTree>
    <p:extLst>
      <p:ext uri="{BB962C8B-B14F-4D97-AF65-F5344CB8AC3E}">
        <p14:creationId xmlns:p14="http://schemas.microsoft.com/office/powerpoint/2010/main" val="20096742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312</TotalTime>
  <Words>690</Words>
  <Application>Microsoft Macintosh PowerPoint</Application>
  <PresentationFormat>On-screen Show (4:3)</PresentationFormat>
  <Paragraphs>47</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Apple Chancery</vt:lpstr>
      <vt:lpstr>Calibri</vt:lpstr>
      <vt:lpstr>Helvetica</vt:lpstr>
      <vt:lpstr>Times New Roman</vt:lpstr>
      <vt:lpstr>Arial</vt:lpstr>
      <vt:lpstr>Office Theme</vt:lpstr>
      <vt:lpstr>Signal Free Tree-Ring Standardization: A Tutorial and Computer Programs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Comments Now</vt:lpstr>
      <vt:lpstr>So what about computer programs for calculating Signal Free tree-ring chronologies?</vt:lpstr>
      <vt:lpstr>RCSsigFree_v45v2e</vt:lpstr>
      <vt:lpstr>RCSsigFree_v45v2e</vt:lpstr>
    </vt:vector>
  </TitlesOfParts>
  <Company>Lamont-Doherty Earth Observatory</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Cook</dc:creator>
  <cp:lastModifiedBy>Edward Cook</cp:lastModifiedBy>
  <cp:revision>95</cp:revision>
  <dcterms:created xsi:type="dcterms:W3CDTF">2013-05-12T12:28:37Z</dcterms:created>
  <dcterms:modified xsi:type="dcterms:W3CDTF">2018-04-16T11:24:40Z</dcterms:modified>
</cp:coreProperties>
</file>