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352" r:id="rId2"/>
    <p:sldId id="428" r:id="rId3"/>
    <p:sldId id="525" r:id="rId4"/>
    <p:sldId id="435" r:id="rId5"/>
    <p:sldId id="501" r:id="rId6"/>
    <p:sldId id="502" r:id="rId7"/>
    <p:sldId id="503" r:id="rId8"/>
    <p:sldId id="504" r:id="rId9"/>
    <p:sldId id="505" r:id="rId10"/>
    <p:sldId id="453" r:id="rId11"/>
    <p:sldId id="526" r:id="rId12"/>
    <p:sldId id="460" r:id="rId13"/>
    <p:sldId id="520" r:id="rId14"/>
    <p:sldId id="488" r:id="rId15"/>
    <p:sldId id="500" r:id="rId16"/>
    <p:sldId id="423" r:id="rId1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87"/>
    <p:restoredTop sz="96617"/>
  </p:normalViewPr>
  <p:slideViewPr>
    <p:cSldViewPr>
      <p:cViewPr varScale="1">
        <p:scale>
          <a:sx n="141" d="100"/>
          <a:sy n="141" d="100"/>
        </p:scale>
        <p:origin x="672" y="192"/>
      </p:cViewPr>
      <p:guideLst>
        <p:guide orient="horz" pos="2160"/>
        <p:guide pos="2880"/>
      </p:guideLst>
    </p:cSldViewPr>
  </p:slideViewPr>
  <p:outlineViewPr>
    <p:cViewPr>
      <p:scale>
        <a:sx n="33" d="100"/>
        <a:sy n="33" d="100"/>
      </p:scale>
      <p:origin x="0" y="-26640"/>
    </p:cViewPr>
  </p:outlineViewPr>
  <p:notesTextViewPr>
    <p:cViewPr>
      <p:scale>
        <a:sx n="125" d="100"/>
        <a:sy n="125" d="100"/>
      </p:scale>
      <p:origin x="0" y="0"/>
    </p:cViewPr>
  </p:notesTextViewPr>
  <p:sorterViewPr>
    <p:cViewPr>
      <p:scale>
        <a:sx n="77" d="100"/>
        <a:sy n="77"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ea typeface="ＭＳ Ｐゴシック" charset="0"/>
                <a:cs typeface="+mn-cs"/>
              </a:defRPr>
            </a:lvl1pPr>
          </a:lstStyle>
          <a:p>
            <a:pPr>
              <a:defRPr/>
            </a:pPr>
            <a:endParaRPr lang="en-US"/>
          </a:p>
        </p:txBody>
      </p:sp>
      <p:sp>
        <p:nvSpPr>
          <p:cNvPr id="66563" name="Rectangle 3"/>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ea typeface="ＭＳ Ｐゴシック" charset="0"/>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656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6566" name="Rectangle 6"/>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ea typeface="ＭＳ Ｐゴシック" charset="0"/>
                <a:cs typeface="+mn-cs"/>
              </a:defRPr>
            </a:lvl1pPr>
          </a:lstStyle>
          <a:p>
            <a:pPr>
              <a:defRPr/>
            </a:pPr>
            <a:endParaRPr lang="en-US"/>
          </a:p>
        </p:txBody>
      </p:sp>
      <p:sp>
        <p:nvSpPr>
          <p:cNvPr id="6656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vl1pPr>
          </a:lstStyle>
          <a:p>
            <a:pPr>
              <a:defRPr/>
            </a:pPr>
            <a:fld id="{6D497CED-8CFD-6D44-B7C9-8F7B114BCE25}" type="slidenum">
              <a:rPr lang="en-US" altLang="en-US"/>
              <a:pPr>
                <a:defRPr/>
              </a:pPr>
              <a:t>‹#›</a:t>
            </a:fld>
            <a:endParaRPr lang="en-US" altLang="en-US"/>
          </a:p>
        </p:txBody>
      </p:sp>
    </p:spTree>
    <p:extLst>
      <p:ext uri="{BB962C8B-B14F-4D97-AF65-F5344CB8AC3E}">
        <p14:creationId xmlns:p14="http://schemas.microsoft.com/office/powerpoint/2010/main" val="18042893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a:ln/>
        </p:spPr>
      </p:sp>
      <p:sp>
        <p:nvSpPr>
          <p:cNvPr id="1638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charset="-128"/>
            </a:endParaRPr>
          </a:p>
        </p:txBody>
      </p:sp>
      <p:sp>
        <p:nvSpPr>
          <p:cNvPr id="1638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fld id="{81FA5638-D600-7B49-ABF9-DDD2B7960F26}" type="slidenum">
              <a:rPr lang="en-US" altLang="en-US" sz="1200"/>
              <a:pPr/>
              <a:t>1</a:t>
            </a:fld>
            <a:endParaRPr lang="en-US" altLang="en-US" sz="1200"/>
          </a:p>
        </p:txBody>
      </p:sp>
    </p:spTree>
    <p:extLst>
      <p:ext uri="{BB962C8B-B14F-4D97-AF65-F5344CB8AC3E}">
        <p14:creationId xmlns:p14="http://schemas.microsoft.com/office/powerpoint/2010/main" val="846930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F0E578-B8A6-1A4F-8926-2C9E74ABE3BE}" type="slidenum">
              <a:rPr lang="en-US" altLang="en-US"/>
              <a:pPr>
                <a:defRPr/>
              </a:pPr>
              <a:t>‹#›</a:t>
            </a:fld>
            <a:endParaRPr lang="en-US" altLang="en-US"/>
          </a:p>
        </p:txBody>
      </p:sp>
    </p:spTree>
    <p:extLst>
      <p:ext uri="{BB962C8B-B14F-4D97-AF65-F5344CB8AC3E}">
        <p14:creationId xmlns:p14="http://schemas.microsoft.com/office/powerpoint/2010/main" val="1681692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5F88FC-2E2F-C143-83BF-AB5F05122C4A}" type="slidenum">
              <a:rPr lang="en-US" altLang="en-US"/>
              <a:pPr>
                <a:defRPr/>
              </a:pPr>
              <a:t>‹#›</a:t>
            </a:fld>
            <a:endParaRPr lang="en-US" altLang="en-US"/>
          </a:p>
        </p:txBody>
      </p:sp>
    </p:spTree>
    <p:extLst>
      <p:ext uri="{BB962C8B-B14F-4D97-AF65-F5344CB8AC3E}">
        <p14:creationId xmlns:p14="http://schemas.microsoft.com/office/powerpoint/2010/main" val="135049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8E6EDE-B7E7-3249-B305-E02105DAF793}" type="slidenum">
              <a:rPr lang="en-US" altLang="en-US"/>
              <a:pPr>
                <a:defRPr/>
              </a:pPr>
              <a:t>‹#›</a:t>
            </a:fld>
            <a:endParaRPr lang="en-US" altLang="en-US"/>
          </a:p>
        </p:txBody>
      </p:sp>
    </p:spTree>
    <p:extLst>
      <p:ext uri="{BB962C8B-B14F-4D97-AF65-F5344CB8AC3E}">
        <p14:creationId xmlns:p14="http://schemas.microsoft.com/office/powerpoint/2010/main" val="783368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FD90C74-5355-7349-B457-1B14261E2D85}" type="slidenum">
              <a:rPr lang="en-US" altLang="en-US"/>
              <a:pPr>
                <a:defRPr/>
              </a:pPr>
              <a:t>‹#›</a:t>
            </a:fld>
            <a:endParaRPr lang="en-US" altLang="en-US"/>
          </a:p>
        </p:txBody>
      </p:sp>
    </p:spTree>
    <p:extLst>
      <p:ext uri="{BB962C8B-B14F-4D97-AF65-F5344CB8AC3E}">
        <p14:creationId xmlns:p14="http://schemas.microsoft.com/office/powerpoint/2010/main" val="1102520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28BB326-A0FE-3049-82B3-877454896249}" type="slidenum">
              <a:rPr lang="en-US" altLang="en-US"/>
              <a:pPr>
                <a:defRPr/>
              </a:pPr>
              <a:t>‹#›</a:t>
            </a:fld>
            <a:endParaRPr lang="en-US" altLang="en-US"/>
          </a:p>
        </p:txBody>
      </p:sp>
    </p:spTree>
    <p:extLst>
      <p:ext uri="{BB962C8B-B14F-4D97-AF65-F5344CB8AC3E}">
        <p14:creationId xmlns:p14="http://schemas.microsoft.com/office/powerpoint/2010/main" val="1714636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D77D1D-E173-0B4D-ACCF-D5FCA57045FA}" type="slidenum">
              <a:rPr lang="en-US" altLang="en-US"/>
              <a:pPr>
                <a:defRPr/>
              </a:pPr>
              <a:t>‹#›</a:t>
            </a:fld>
            <a:endParaRPr lang="en-US" altLang="en-US"/>
          </a:p>
        </p:txBody>
      </p:sp>
    </p:spTree>
    <p:extLst>
      <p:ext uri="{BB962C8B-B14F-4D97-AF65-F5344CB8AC3E}">
        <p14:creationId xmlns:p14="http://schemas.microsoft.com/office/powerpoint/2010/main" val="1957747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2742D87-7B6A-DD4C-80B9-5D2C34F377E1}" type="slidenum">
              <a:rPr lang="en-US" altLang="en-US"/>
              <a:pPr>
                <a:defRPr/>
              </a:pPr>
              <a:t>‹#›</a:t>
            </a:fld>
            <a:endParaRPr lang="en-US" altLang="en-US"/>
          </a:p>
        </p:txBody>
      </p:sp>
    </p:spTree>
    <p:extLst>
      <p:ext uri="{BB962C8B-B14F-4D97-AF65-F5344CB8AC3E}">
        <p14:creationId xmlns:p14="http://schemas.microsoft.com/office/powerpoint/2010/main" val="424238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FD6162C-DFC3-E74B-B20F-80D5316212E8}" type="slidenum">
              <a:rPr lang="en-US" altLang="en-US"/>
              <a:pPr>
                <a:defRPr/>
              </a:pPr>
              <a:t>‹#›</a:t>
            </a:fld>
            <a:endParaRPr lang="en-US" altLang="en-US"/>
          </a:p>
        </p:txBody>
      </p:sp>
    </p:spTree>
    <p:extLst>
      <p:ext uri="{BB962C8B-B14F-4D97-AF65-F5344CB8AC3E}">
        <p14:creationId xmlns:p14="http://schemas.microsoft.com/office/powerpoint/2010/main" val="71988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0CB9D15-9B1E-7A40-A4A4-C72601EA80DE}" type="slidenum">
              <a:rPr lang="en-US" altLang="en-US"/>
              <a:pPr>
                <a:defRPr/>
              </a:pPr>
              <a:t>‹#›</a:t>
            </a:fld>
            <a:endParaRPr lang="en-US" altLang="en-US"/>
          </a:p>
        </p:txBody>
      </p:sp>
    </p:spTree>
    <p:extLst>
      <p:ext uri="{BB962C8B-B14F-4D97-AF65-F5344CB8AC3E}">
        <p14:creationId xmlns:p14="http://schemas.microsoft.com/office/powerpoint/2010/main" val="164976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4E3211-F0B2-984C-9245-5337972A5B42}" type="slidenum">
              <a:rPr lang="en-US" altLang="en-US"/>
              <a:pPr>
                <a:defRPr/>
              </a:pPr>
              <a:t>‹#›</a:t>
            </a:fld>
            <a:endParaRPr lang="en-US" altLang="en-US"/>
          </a:p>
        </p:txBody>
      </p:sp>
    </p:spTree>
    <p:extLst>
      <p:ext uri="{BB962C8B-B14F-4D97-AF65-F5344CB8AC3E}">
        <p14:creationId xmlns:p14="http://schemas.microsoft.com/office/powerpoint/2010/main" val="596516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777E89-20A1-294A-B716-C0F9C63E381F}" type="slidenum">
              <a:rPr lang="en-US" altLang="en-US"/>
              <a:pPr>
                <a:defRPr/>
              </a:pPr>
              <a:t>‹#›</a:t>
            </a:fld>
            <a:endParaRPr lang="en-US" altLang="en-US"/>
          </a:p>
        </p:txBody>
      </p:sp>
    </p:spTree>
    <p:extLst>
      <p:ext uri="{BB962C8B-B14F-4D97-AF65-F5344CB8AC3E}">
        <p14:creationId xmlns:p14="http://schemas.microsoft.com/office/powerpoint/2010/main" val="1189641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4D4D93-61DC-174E-B67C-658266A4B155}" type="slidenum">
              <a:rPr lang="en-US" altLang="en-US"/>
              <a:pPr>
                <a:defRPr/>
              </a:pPr>
              <a:t>‹#›</a:t>
            </a:fld>
            <a:endParaRPr lang="en-US" altLang="en-US"/>
          </a:p>
        </p:txBody>
      </p:sp>
    </p:spTree>
    <p:extLst>
      <p:ext uri="{BB962C8B-B14F-4D97-AF65-F5344CB8AC3E}">
        <p14:creationId xmlns:p14="http://schemas.microsoft.com/office/powerpoint/2010/main" val="1025202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a:ea typeface="ＭＳ Ｐゴシック"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a:ea typeface="ＭＳ Ｐゴシック"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400"/>
            </a:lvl1pPr>
          </a:lstStyle>
          <a:p>
            <a:pPr>
              <a:defRPr/>
            </a:pPr>
            <a:fld id="{E4806C27-279D-1C4D-9C49-DD757249F56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charset="0"/>
          <a:ea typeface="ＭＳ Ｐゴシック" charset="0"/>
        </a:defRPr>
      </a:lvl6pPr>
      <a:lvl7pPr marL="914400" algn="ctr" rtl="0" fontAlgn="base">
        <a:spcBef>
          <a:spcPct val="0"/>
        </a:spcBef>
        <a:spcAft>
          <a:spcPct val="0"/>
        </a:spcAft>
        <a:defRPr sz="4400">
          <a:solidFill>
            <a:schemeClr val="tx2"/>
          </a:solidFill>
          <a:latin typeface="Times" charset="0"/>
          <a:ea typeface="ＭＳ Ｐゴシック" charset="0"/>
        </a:defRPr>
      </a:lvl7pPr>
      <a:lvl8pPr marL="1371600" algn="ctr" rtl="0" fontAlgn="base">
        <a:spcBef>
          <a:spcPct val="0"/>
        </a:spcBef>
        <a:spcAft>
          <a:spcPct val="0"/>
        </a:spcAft>
        <a:defRPr sz="4400">
          <a:solidFill>
            <a:schemeClr val="tx2"/>
          </a:solidFill>
          <a:latin typeface="Times" charset="0"/>
          <a:ea typeface="ＭＳ Ｐゴシック" charset="0"/>
        </a:defRPr>
      </a:lvl8pPr>
      <a:lvl9pPr marL="1828800" algn="ctr" rtl="0" fontAlgn="base">
        <a:spcBef>
          <a:spcPct val="0"/>
        </a:spcBef>
        <a:spcAft>
          <a:spcPct val="0"/>
        </a:spcAft>
        <a:defRPr sz="4400">
          <a:solidFill>
            <a:schemeClr val="tx2"/>
          </a:solidFill>
          <a:latin typeface="Time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555625" y="626983"/>
            <a:ext cx="7902575" cy="1470025"/>
          </a:xfrm>
        </p:spPr>
        <p:txBody>
          <a:bodyPr/>
          <a:lstStyle/>
          <a:p>
            <a:r>
              <a:rPr lang="en-US" sz="2800" b="1" i="1" dirty="0">
                <a:solidFill>
                  <a:srgbClr val="FF0000"/>
                </a:solidFill>
                <a:latin typeface="Helvetica" charset="0"/>
                <a:ea typeface="Helvetica" charset="0"/>
                <a:cs typeface="Helvetica" charset="0"/>
              </a:rPr>
              <a:t>My Career In Dendrochronology: How A Bit Of Serendipity and Epiphany Changed Everything For Me </a:t>
            </a:r>
          </a:p>
        </p:txBody>
      </p:sp>
      <p:sp>
        <p:nvSpPr>
          <p:cNvPr id="15362" name="Subtitle 2"/>
          <p:cNvSpPr>
            <a:spLocks noGrp="1"/>
          </p:cNvSpPr>
          <p:nvPr>
            <p:ph type="subTitle" idx="1"/>
          </p:nvPr>
        </p:nvSpPr>
        <p:spPr>
          <a:xfrm>
            <a:off x="1295400" y="2227183"/>
            <a:ext cx="6400800" cy="1752600"/>
          </a:xfrm>
        </p:spPr>
        <p:txBody>
          <a:bodyPr/>
          <a:lstStyle/>
          <a:p>
            <a:r>
              <a:rPr lang="en-US" altLang="en-US" sz="2400" dirty="0">
                <a:latin typeface="Helvetica" charset="0"/>
              </a:rPr>
              <a:t>Edward R. Cook</a:t>
            </a:r>
          </a:p>
          <a:p>
            <a:r>
              <a:rPr lang="en-US" altLang="en-US" sz="2400" dirty="0">
                <a:latin typeface="Helvetica" charset="0"/>
              </a:rPr>
              <a:t>Tree-Ring Laboratory</a:t>
            </a:r>
          </a:p>
          <a:p>
            <a:r>
              <a:rPr lang="en-US" altLang="en-US" sz="2400" dirty="0">
                <a:latin typeface="Helvetica" charset="0"/>
              </a:rPr>
              <a:t>Lamont-Doherty Earth Observatory</a:t>
            </a:r>
          </a:p>
        </p:txBody>
      </p:sp>
      <p:sp>
        <p:nvSpPr>
          <p:cNvPr id="6" name="TextBox 5"/>
          <p:cNvSpPr txBox="1"/>
          <p:nvPr/>
        </p:nvSpPr>
        <p:spPr>
          <a:xfrm>
            <a:off x="3416808" y="3674983"/>
            <a:ext cx="2441568"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defRPr/>
            </a:pPr>
            <a:r>
              <a:rPr lang="en-US" b="1" i="1" spc="150" dirty="0">
                <a:ln w="11430"/>
                <a:solidFill>
                  <a:srgbClr val="FF0000"/>
                </a:solidFill>
                <a:effectLst>
                  <a:outerShdw blurRad="25400" algn="tl" rotWithShape="0">
                    <a:srgbClr val="000000">
                      <a:alpha val="43000"/>
                    </a:srgbClr>
                  </a:outerShdw>
                </a:effectLst>
                <a:latin typeface="Arial"/>
                <a:ea typeface="ＭＳ Ｐゴシック" charset="0"/>
                <a:cs typeface="Arial"/>
              </a:rPr>
              <a:t>Presented at:</a:t>
            </a:r>
          </a:p>
        </p:txBody>
      </p:sp>
      <p:sp>
        <p:nvSpPr>
          <p:cNvPr id="2" name="Rectangle 1">
            <a:extLst>
              <a:ext uri="{FF2B5EF4-FFF2-40B4-BE49-F238E27FC236}">
                <a16:creationId xmlns:a16="http://schemas.microsoft.com/office/drawing/2014/main" id="{C64153CA-26E2-5B4B-A5FC-6A5A4E13247B}"/>
              </a:ext>
            </a:extLst>
          </p:cNvPr>
          <p:cNvSpPr/>
          <p:nvPr/>
        </p:nvSpPr>
        <p:spPr>
          <a:xfrm>
            <a:off x="472440" y="4356318"/>
            <a:ext cx="8214360" cy="1815882"/>
          </a:xfrm>
          <a:prstGeom prst="rect">
            <a:avLst/>
          </a:prstGeom>
        </p:spPr>
        <p:txBody>
          <a:bodyPr wrap="square">
            <a:spAutoFit/>
          </a:bodyPr>
          <a:lstStyle/>
          <a:p>
            <a:pPr algn="ctr"/>
            <a:r>
              <a:rPr lang="en-US" sz="2800" dirty="0"/>
              <a:t>"Serendipity and Epiphany in Scientific Discovery"</a:t>
            </a:r>
          </a:p>
          <a:p>
            <a:pPr algn="ctr"/>
            <a:r>
              <a:rPr lang="en-US" sz="2800" dirty="0"/>
              <a:t>September 9, 2022</a:t>
            </a:r>
          </a:p>
          <a:p>
            <a:pPr algn="ctr"/>
            <a:r>
              <a:rPr lang="en-US" sz="2800" dirty="0" err="1"/>
              <a:t>Fayerweather</a:t>
            </a:r>
            <a:r>
              <a:rPr lang="en-US" sz="2800" dirty="0"/>
              <a:t> Hall</a:t>
            </a:r>
          </a:p>
          <a:p>
            <a:pPr algn="ctr"/>
            <a:r>
              <a:rPr lang="en-US" sz="2800" dirty="0"/>
              <a:t>Columbia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609600"/>
            <a:ext cx="4950376" cy="1631216"/>
          </a:xfrm>
          <a:prstGeom prst="rect">
            <a:avLst/>
          </a:prstGeom>
          <a:noFill/>
        </p:spPr>
        <p:txBody>
          <a:bodyPr wrap="square" rtlCol="0">
            <a:spAutoFit/>
          </a:bodyPr>
          <a:lstStyle/>
          <a:p>
            <a:pPr algn="just"/>
            <a:r>
              <a:rPr lang="en-US" sz="2000" dirty="0">
                <a:latin typeface="Helvetica" pitchFamily="2" charset="0"/>
                <a:ea typeface="Arial" charset="0"/>
                <a:cs typeface="Arial" charset="0"/>
              </a:rPr>
              <a:t>In 1975 I completed my Master’s thesis in dendrochronology and needed a job. Back then there was almost nothing available in dendrochronology except in Arizona. But I wanted to go elsewhere.</a:t>
            </a:r>
          </a:p>
        </p:txBody>
      </p:sp>
      <p:grpSp>
        <p:nvGrpSpPr>
          <p:cNvPr id="13" name="Group 12">
            <a:extLst>
              <a:ext uri="{FF2B5EF4-FFF2-40B4-BE49-F238E27FC236}">
                <a16:creationId xmlns:a16="http://schemas.microsoft.com/office/drawing/2014/main" id="{768DF79F-D2CC-B147-B597-569B7999CC46}"/>
              </a:ext>
            </a:extLst>
          </p:cNvPr>
          <p:cNvGrpSpPr/>
          <p:nvPr/>
        </p:nvGrpSpPr>
        <p:grpSpPr>
          <a:xfrm>
            <a:off x="685800" y="533400"/>
            <a:ext cx="7693576" cy="5867400"/>
            <a:chOff x="685800" y="533400"/>
            <a:chExt cx="7693576" cy="5867400"/>
          </a:xfrm>
        </p:grpSpPr>
        <p:grpSp>
          <p:nvGrpSpPr>
            <p:cNvPr id="11" name="Group 10">
              <a:extLst>
                <a:ext uri="{FF2B5EF4-FFF2-40B4-BE49-F238E27FC236}">
                  <a16:creationId xmlns:a16="http://schemas.microsoft.com/office/drawing/2014/main" id="{FECACB2A-5754-5C45-B577-072DA705E910}"/>
                </a:ext>
              </a:extLst>
            </p:cNvPr>
            <p:cNvGrpSpPr/>
            <p:nvPr/>
          </p:nvGrpSpPr>
          <p:grpSpPr>
            <a:xfrm>
              <a:off x="6321976" y="533400"/>
              <a:ext cx="2057400" cy="5867400"/>
              <a:chOff x="6321976" y="533400"/>
              <a:chExt cx="2057400" cy="5867400"/>
            </a:xfrm>
          </p:grpSpPr>
          <p:sp>
            <p:nvSpPr>
              <p:cNvPr id="7" name="TextBox 6">
                <a:extLst>
                  <a:ext uri="{FF2B5EF4-FFF2-40B4-BE49-F238E27FC236}">
                    <a16:creationId xmlns:a16="http://schemas.microsoft.com/office/drawing/2014/main" id="{F30D4AFE-0C91-514C-8A9F-75B1C94E9FFC}"/>
                  </a:ext>
                </a:extLst>
              </p:cNvPr>
              <p:cNvSpPr txBox="1"/>
              <p:nvPr/>
            </p:nvSpPr>
            <p:spPr>
              <a:xfrm>
                <a:off x="6400800" y="6031468"/>
                <a:ext cx="1858201" cy="369332"/>
              </a:xfrm>
              <a:prstGeom prst="rect">
                <a:avLst/>
              </a:prstGeom>
              <a:noFill/>
            </p:spPr>
            <p:txBody>
              <a:bodyPr wrap="none" rtlCol="0">
                <a:spAutoFit/>
              </a:bodyPr>
              <a:lstStyle/>
              <a:p>
                <a:pPr algn="ctr"/>
                <a:r>
                  <a:rPr lang="en-US" sz="1800" dirty="0"/>
                  <a:t>Gordon C. Jacoby</a:t>
                </a:r>
              </a:p>
            </p:txBody>
          </p:sp>
          <p:pic>
            <p:nvPicPr>
              <p:cNvPr id="4" name="Picture 3">
                <a:extLst>
                  <a:ext uri="{FF2B5EF4-FFF2-40B4-BE49-F238E27FC236}">
                    <a16:creationId xmlns:a16="http://schemas.microsoft.com/office/drawing/2014/main" id="{C0E0C6D6-7BC1-DC4C-B72A-45A472A70FDC}"/>
                  </a:ext>
                </a:extLst>
              </p:cNvPr>
              <p:cNvPicPr>
                <a:picLocks noChangeAspect="1"/>
              </p:cNvPicPr>
              <p:nvPr/>
            </p:nvPicPr>
            <p:blipFill>
              <a:blip r:embed="rId2"/>
              <a:stretch>
                <a:fillRect/>
              </a:stretch>
            </p:blipFill>
            <p:spPr>
              <a:xfrm>
                <a:off x="6324600" y="533400"/>
                <a:ext cx="2054776" cy="2743200"/>
              </a:xfrm>
              <a:prstGeom prst="rect">
                <a:avLst/>
              </a:prstGeom>
            </p:spPr>
          </p:pic>
          <p:pic>
            <p:nvPicPr>
              <p:cNvPr id="6" name="Picture 5">
                <a:extLst>
                  <a:ext uri="{FF2B5EF4-FFF2-40B4-BE49-F238E27FC236}">
                    <a16:creationId xmlns:a16="http://schemas.microsoft.com/office/drawing/2014/main" id="{ABD9C37B-2C38-A54F-810C-C1E334AD6926}"/>
                  </a:ext>
                </a:extLst>
              </p:cNvPr>
              <p:cNvPicPr>
                <a:picLocks noChangeAspect="1"/>
              </p:cNvPicPr>
              <p:nvPr/>
            </p:nvPicPr>
            <p:blipFill rotWithShape="1">
              <a:blip r:embed="rId3"/>
              <a:srcRect r="65341"/>
              <a:stretch/>
            </p:blipFill>
            <p:spPr>
              <a:xfrm>
                <a:off x="6321976" y="3608256"/>
                <a:ext cx="2057400" cy="2411544"/>
              </a:xfrm>
              <a:prstGeom prst="rect">
                <a:avLst/>
              </a:prstGeom>
            </p:spPr>
          </p:pic>
        </p:grpSp>
        <p:sp>
          <p:nvSpPr>
            <p:cNvPr id="8" name="Rectangle 7">
              <a:extLst>
                <a:ext uri="{FF2B5EF4-FFF2-40B4-BE49-F238E27FC236}">
                  <a16:creationId xmlns:a16="http://schemas.microsoft.com/office/drawing/2014/main" id="{42B3A408-09D9-884B-B732-B25438C9CC4A}"/>
                </a:ext>
              </a:extLst>
            </p:cNvPr>
            <p:cNvSpPr/>
            <p:nvPr/>
          </p:nvSpPr>
          <p:spPr>
            <a:xfrm>
              <a:off x="685800" y="2317016"/>
              <a:ext cx="4950376" cy="2554545"/>
            </a:xfrm>
            <a:prstGeom prst="rect">
              <a:avLst/>
            </a:prstGeom>
          </p:spPr>
          <p:txBody>
            <a:bodyPr wrap="square">
              <a:spAutoFit/>
            </a:bodyPr>
            <a:lstStyle/>
            <a:p>
              <a:pPr algn="just">
                <a:spcBef>
                  <a:spcPts val="1200"/>
                </a:spcBef>
              </a:pPr>
              <a:r>
                <a:rPr lang="en-US" sz="2000" dirty="0">
                  <a:latin typeface="Helvetica" pitchFamily="2" charset="0"/>
                  <a:ea typeface="Arial" charset="0"/>
                  <a:cs typeface="Arial" charset="0"/>
                </a:rPr>
                <a:t>Then </a:t>
              </a:r>
              <a:r>
                <a:rPr lang="en-US" sz="2000" dirty="0">
                  <a:solidFill>
                    <a:srgbClr val="0000FF"/>
                  </a:solidFill>
                  <a:latin typeface="Helvetica" pitchFamily="2" charset="0"/>
                  <a:ea typeface="Arial" charset="0"/>
                  <a:cs typeface="Arial" charset="0"/>
                </a:rPr>
                <a:t>"out of the blue"</a:t>
              </a:r>
              <a:r>
                <a:rPr lang="en-US" sz="2000" dirty="0">
                  <a:latin typeface="Helvetica" pitchFamily="2" charset="0"/>
                  <a:ea typeface="Arial" charset="0"/>
                  <a:cs typeface="Arial" charset="0"/>
                </a:rPr>
                <a:t> (</a:t>
              </a:r>
              <a:r>
                <a:rPr lang="en-US" sz="2000" b="1" dirty="0">
                  <a:solidFill>
                    <a:srgbClr val="FF0000"/>
                  </a:solidFill>
                  <a:latin typeface="Helvetica" pitchFamily="2" charset="0"/>
                  <a:ea typeface="Arial" charset="0"/>
                  <a:cs typeface="Arial" charset="0"/>
                </a:rPr>
                <a:t>serendipity?</a:t>
              </a:r>
              <a:r>
                <a:rPr lang="en-US" sz="2000" dirty="0">
                  <a:latin typeface="Helvetica" pitchFamily="2" charset="0"/>
                  <a:ea typeface="Arial" charset="0"/>
                  <a:cs typeface="Arial" charset="0"/>
                </a:rPr>
                <a:t>), </a:t>
              </a:r>
              <a:r>
                <a:rPr lang="en-US" sz="2000" dirty="0" err="1">
                  <a:latin typeface="Helvetica" pitchFamily="2" charset="0"/>
                  <a:ea typeface="Arial" charset="0"/>
                  <a:cs typeface="Arial" charset="0"/>
                </a:rPr>
                <a:t>dendrohyrologist</a:t>
              </a:r>
              <a:r>
                <a:rPr lang="en-US" sz="2000" dirty="0">
                  <a:latin typeface="Helvetica" pitchFamily="2" charset="0"/>
                  <a:ea typeface="Arial" charset="0"/>
                  <a:cs typeface="Arial" charset="0"/>
                </a:rPr>
                <a:t> </a:t>
              </a:r>
              <a:r>
                <a:rPr lang="en-US" sz="2000" dirty="0">
                  <a:solidFill>
                    <a:srgbClr val="FF0000"/>
                  </a:solidFill>
                  <a:latin typeface="Helvetica" pitchFamily="2" charset="0"/>
                  <a:ea typeface="Arial" charset="0"/>
                  <a:cs typeface="Arial" charset="0"/>
                </a:rPr>
                <a:t>Chuck Stockton</a:t>
              </a:r>
              <a:r>
                <a:rPr lang="en-US" sz="2000" dirty="0">
                  <a:latin typeface="Helvetica" pitchFamily="2" charset="0"/>
                  <a:ea typeface="Arial" charset="0"/>
                  <a:cs typeface="Arial" charset="0"/>
                </a:rPr>
                <a:t> suggested that I talk to </a:t>
              </a:r>
              <a:r>
                <a:rPr lang="en-US" sz="2000" dirty="0">
                  <a:solidFill>
                    <a:srgbClr val="FF0000"/>
                  </a:solidFill>
                  <a:latin typeface="Helvetica" pitchFamily="2" charset="0"/>
                  <a:ea typeface="Arial" charset="0"/>
                  <a:cs typeface="Arial" charset="0"/>
                </a:rPr>
                <a:t>Gordon Jacoby </a:t>
              </a:r>
              <a:r>
                <a:rPr lang="en-US" sz="2000" dirty="0">
                  <a:latin typeface="Helvetica" pitchFamily="2" charset="0"/>
                  <a:ea typeface="Arial" charset="0"/>
                  <a:cs typeface="Arial" charset="0"/>
                </a:rPr>
                <a:t>about establishing a Tree-Ring Lab at a place called </a:t>
              </a:r>
              <a:r>
                <a:rPr lang="en-US" sz="2000" dirty="0">
                  <a:solidFill>
                    <a:srgbClr val="FF0000"/>
                  </a:solidFill>
                  <a:latin typeface="Helvetica" pitchFamily="2" charset="0"/>
                  <a:ea typeface="Arial" charset="0"/>
                  <a:cs typeface="Arial" charset="0"/>
                </a:rPr>
                <a:t>Lamont-Doherty Geological Observatory.</a:t>
              </a:r>
              <a:r>
                <a:rPr lang="en-US" sz="2000" dirty="0">
                  <a:latin typeface="Helvetica" pitchFamily="2" charset="0"/>
                  <a:ea typeface="Arial" charset="0"/>
                  <a:cs typeface="Arial" charset="0"/>
                </a:rPr>
                <a:t> [What? Never heard of it!] with the encouragement of </a:t>
              </a:r>
              <a:r>
                <a:rPr lang="en-US" sz="2000" dirty="0">
                  <a:solidFill>
                    <a:srgbClr val="FF0000"/>
                  </a:solidFill>
                  <a:latin typeface="Helvetica" pitchFamily="2" charset="0"/>
                  <a:ea typeface="Arial" charset="0"/>
                  <a:cs typeface="Arial" charset="0"/>
                </a:rPr>
                <a:t>Wally </a:t>
              </a:r>
              <a:r>
                <a:rPr lang="en-US" sz="2000" dirty="0" err="1">
                  <a:solidFill>
                    <a:srgbClr val="FF0000"/>
                  </a:solidFill>
                  <a:latin typeface="Helvetica" pitchFamily="2" charset="0"/>
                  <a:ea typeface="Arial" charset="0"/>
                  <a:cs typeface="Arial" charset="0"/>
                </a:rPr>
                <a:t>Broecker</a:t>
              </a:r>
              <a:r>
                <a:rPr lang="en-US" sz="2000" dirty="0">
                  <a:latin typeface="Helvetica" pitchFamily="2" charset="0"/>
                  <a:ea typeface="Arial" charset="0"/>
                  <a:cs typeface="Arial" charset="0"/>
                </a:rPr>
                <a:t>. [Who? Never heard of him!]</a:t>
              </a:r>
            </a:p>
          </p:txBody>
        </p:sp>
      </p:grpSp>
      <p:sp>
        <p:nvSpPr>
          <p:cNvPr id="12" name="TextBox 11">
            <a:extLst>
              <a:ext uri="{FF2B5EF4-FFF2-40B4-BE49-F238E27FC236}">
                <a16:creationId xmlns:a16="http://schemas.microsoft.com/office/drawing/2014/main" id="{1A6C2CB1-3F9F-2A46-8114-57293DF617DA}"/>
              </a:ext>
            </a:extLst>
          </p:cNvPr>
          <p:cNvSpPr txBox="1"/>
          <p:nvPr/>
        </p:nvSpPr>
        <p:spPr>
          <a:xfrm>
            <a:off x="685800" y="4924961"/>
            <a:ext cx="4950376" cy="1323439"/>
          </a:xfrm>
          <a:prstGeom prst="rect">
            <a:avLst/>
          </a:prstGeom>
          <a:noFill/>
        </p:spPr>
        <p:txBody>
          <a:bodyPr wrap="square" rtlCol="0">
            <a:spAutoFit/>
          </a:bodyPr>
          <a:lstStyle/>
          <a:p>
            <a:pPr algn="just"/>
            <a:r>
              <a:rPr lang="en-US" sz="2000" dirty="0">
                <a:latin typeface="Helvetica" pitchFamily="2" charset="0"/>
                <a:ea typeface="Arial" charset="0"/>
                <a:cs typeface="Arial" charset="0"/>
              </a:rPr>
              <a:t>Ignorance is bliss? I might have been too frightened to take the job given Lamont's and Wally's well earned and at times difficult scientific reputations.</a:t>
            </a:r>
            <a:endParaRPr lang="en-US" sz="2000" b="1" i="1" dirty="0">
              <a:solidFill>
                <a:srgbClr val="FF0000"/>
              </a:solidFill>
              <a:latin typeface="Helvetica" pitchFamily="2" charset="0"/>
              <a:ea typeface="Arial" charset="0"/>
              <a:cs typeface="Arial" charset="0"/>
            </a:endParaRPr>
          </a:p>
        </p:txBody>
      </p:sp>
    </p:spTree>
    <p:extLst>
      <p:ext uri="{BB962C8B-B14F-4D97-AF65-F5344CB8AC3E}">
        <p14:creationId xmlns:p14="http://schemas.microsoft.com/office/powerpoint/2010/main" val="112361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838200"/>
            <a:ext cx="7725793" cy="5170646"/>
          </a:xfrm>
          <a:prstGeom prst="rect">
            <a:avLst/>
          </a:prstGeom>
          <a:noFill/>
        </p:spPr>
        <p:txBody>
          <a:bodyPr wrap="square" rtlCol="0">
            <a:spAutoFit/>
          </a:bodyPr>
          <a:lstStyle/>
          <a:p>
            <a:pPr algn="just"/>
            <a:r>
              <a:rPr lang="en-US" sz="2200" dirty="0">
                <a:latin typeface="Arial" charset="0"/>
                <a:ea typeface="Arial" charset="0"/>
                <a:cs typeface="Arial" charset="0"/>
              </a:rPr>
              <a:t>Even so, I took the job beginning in September 1975  and was quickly put in charge of processing tree-ring data. This initially meant compiling and running </a:t>
            </a:r>
            <a:r>
              <a:rPr lang="en-US" sz="2200" i="1" u="sng" dirty="0">
                <a:latin typeface="Arial" charset="0"/>
                <a:ea typeface="Arial" charset="0"/>
                <a:cs typeface="Arial" charset="0"/>
              </a:rPr>
              <a:t>Fortran</a:t>
            </a:r>
            <a:r>
              <a:rPr lang="en-US" sz="2200" dirty="0">
                <a:latin typeface="Arial" charset="0"/>
                <a:ea typeface="Arial" charset="0"/>
                <a:cs typeface="Arial" charset="0"/>
              </a:rPr>
              <a:t> computer programs from the LTRR. To do this I had to learn how to program in </a:t>
            </a:r>
            <a:r>
              <a:rPr lang="en-US" sz="2200" i="1" dirty="0">
                <a:latin typeface="Arial" charset="0"/>
                <a:ea typeface="Arial" charset="0"/>
                <a:cs typeface="Arial" charset="0"/>
              </a:rPr>
              <a:t>Fortran</a:t>
            </a:r>
            <a:r>
              <a:rPr lang="en-US" sz="2200" dirty="0">
                <a:latin typeface="Arial" charset="0"/>
                <a:ea typeface="Arial" charset="0"/>
                <a:cs typeface="Arial" charset="0"/>
              </a:rPr>
              <a:t>. So I took a night course in </a:t>
            </a:r>
            <a:r>
              <a:rPr lang="en-US" sz="2200" i="1" dirty="0">
                <a:latin typeface="Arial" charset="0"/>
                <a:ea typeface="Arial" charset="0"/>
                <a:cs typeface="Arial" charset="0"/>
              </a:rPr>
              <a:t>Fortran</a:t>
            </a:r>
            <a:r>
              <a:rPr lang="en-US" sz="2200" dirty="0">
                <a:latin typeface="Arial" charset="0"/>
                <a:ea typeface="Arial" charset="0"/>
                <a:cs typeface="Arial" charset="0"/>
              </a:rPr>
              <a:t> at Rockland Community College to learn how. </a:t>
            </a:r>
          </a:p>
          <a:p>
            <a:pPr algn="just">
              <a:spcBef>
                <a:spcPts val="1200"/>
              </a:spcBef>
            </a:pPr>
            <a:r>
              <a:rPr lang="en-US" sz="2200" dirty="0">
                <a:latin typeface="Arial" charset="0"/>
                <a:ea typeface="Arial" charset="0"/>
                <a:cs typeface="Arial" charset="0"/>
              </a:rPr>
              <a:t>As an aside, the digital computer available at the time at Lamont was an </a:t>
            </a:r>
            <a:r>
              <a:rPr lang="en-US" sz="2200" i="1" dirty="0">
                <a:latin typeface="Arial" charset="0"/>
                <a:ea typeface="Arial" charset="0"/>
                <a:cs typeface="Arial" charset="0"/>
              </a:rPr>
              <a:t>IBM 1130 </a:t>
            </a:r>
            <a:r>
              <a:rPr lang="en-US" sz="2200" dirty="0">
                <a:latin typeface="Arial" charset="0"/>
                <a:ea typeface="Arial" charset="0"/>
                <a:cs typeface="Arial" charset="0"/>
              </a:rPr>
              <a:t>with 16k central memory, a card reader, and a 10MB removable disk platter. By today's standards, it was amazing that any tree-ring analyses could be done on it. It required writing very tight </a:t>
            </a:r>
            <a:r>
              <a:rPr lang="en-US" sz="2200" i="1" dirty="0">
                <a:latin typeface="Arial" charset="0"/>
                <a:ea typeface="Arial" charset="0"/>
                <a:cs typeface="Arial" charset="0"/>
              </a:rPr>
              <a:t>Fortran</a:t>
            </a:r>
            <a:r>
              <a:rPr lang="en-US" sz="2200" dirty="0">
                <a:latin typeface="Arial" charset="0"/>
                <a:ea typeface="Arial" charset="0"/>
                <a:cs typeface="Arial" charset="0"/>
              </a:rPr>
              <a:t> code and each time reading in a program binary deck and lots of data cards that sometimes jammed the card reader. Ugh!</a:t>
            </a:r>
          </a:p>
          <a:p>
            <a:pPr algn="ctr">
              <a:spcBef>
                <a:spcPts val="1200"/>
              </a:spcBef>
            </a:pPr>
            <a:r>
              <a:rPr lang="en-US" b="1" i="1" dirty="0">
                <a:solidFill>
                  <a:srgbClr val="FF0000"/>
                </a:solidFill>
                <a:latin typeface="Arial" charset="0"/>
                <a:ea typeface="Arial" charset="0"/>
                <a:cs typeface="Arial" charset="0"/>
              </a:rPr>
              <a:t>Anyone here want to go back to those times?</a:t>
            </a:r>
          </a:p>
        </p:txBody>
      </p:sp>
    </p:spTree>
    <p:extLst>
      <p:ext uri="{BB962C8B-B14F-4D97-AF65-F5344CB8AC3E}">
        <p14:creationId xmlns:p14="http://schemas.microsoft.com/office/powerpoint/2010/main" val="53168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762000"/>
            <a:ext cx="7725793" cy="5324535"/>
          </a:xfrm>
          <a:prstGeom prst="rect">
            <a:avLst/>
          </a:prstGeom>
          <a:noFill/>
        </p:spPr>
        <p:txBody>
          <a:bodyPr wrap="square" rtlCol="0">
            <a:spAutoFit/>
          </a:bodyPr>
          <a:lstStyle/>
          <a:p>
            <a:pPr algn="just"/>
            <a:r>
              <a:rPr lang="en-US" dirty="0">
                <a:latin typeface="Arial" charset="0"/>
                <a:ea typeface="Arial" charset="0"/>
                <a:cs typeface="Arial" charset="0"/>
              </a:rPr>
              <a:t>All of this was fine, but one day in 1976, as I looked dissatisfied at output from a LTRR computer program, I literally had my fundamental research </a:t>
            </a:r>
            <a:r>
              <a:rPr lang="en-US" b="1" i="1" dirty="0">
                <a:solidFill>
                  <a:srgbClr val="FF0000"/>
                </a:solidFill>
                <a:latin typeface="Arial" charset="0"/>
                <a:ea typeface="Arial" charset="0"/>
                <a:cs typeface="Arial" charset="0"/>
              </a:rPr>
              <a:t>epiphany</a:t>
            </a:r>
            <a:r>
              <a:rPr lang="en-US" dirty="0">
                <a:latin typeface="Arial" charset="0"/>
                <a:ea typeface="Arial" charset="0"/>
                <a:cs typeface="Arial" charset="0"/>
              </a:rPr>
              <a:t> ("a moment of sudden and great revelation or realization") in wondering:</a:t>
            </a:r>
          </a:p>
          <a:p>
            <a:pPr algn="ctr">
              <a:spcBef>
                <a:spcPts val="1200"/>
              </a:spcBef>
            </a:pPr>
            <a:r>
              <a:rPr lang="en-US" sz="3200" b="1" i="1" dirty="0">
                <a:solidFill>
                  <a:srgbClr val="FF0000"/>
                </a:solidFill>
                <a:latin typeface="Arial" charset="0"/>
                <a:ea typeface="Arial" charset="0"/>
                <a:cs typeface="Arial" charset="0"/>
              </a:rPr>
              <a:t>"Is this all there is?"</a:t>
            </a:r>
          </a:p>
          <a:p>
            <a:pPr algn="just">
              <a:spcBef>
                <a:spcPts val="1200"/>
              </a:spcBef>
            </a:pPr>
            <a:r>
              <a:rPr lang="en-US" dirty="0">
                <a:latin typeface="Arial" charset="0"/>
                <a:ea typeface="Arial" charset="0"/>
                <a:cs typeface="Arial" charset="0"/>
              </a:rPr>
              <a:t>This sudden awaking doesn't sound terribly profound, but it was for me. By this I mean did the Tucson LTRR have all the answers for analyzing tree-ring data? I realized this couldn't possibly be true because the mesic closed canopy forests of eastern North America were radically different from the open-canopy arid-site conifer forests that the LTRR methods were based on.</a:t>
            </a:r>
          </a:p>
        </p:txBody>
      </p:sp>
    </p:spTree>
    <p:extLst>
      <p:ext uri="{BB962C8B-B14F-4D97-AF65-F5344CB8AC3E}">
        <p14:creationId xmlns:p14="http://schemas.microsoft.com/office/powerpoint/2010/main" val="150699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436364"/>
            <a:ext cx="7725793" cy="2154436"/>
          </a:xfrm>
          <a:prstGeom prst="rect">
            <a:avLst/>
          </a:prstGeom>
          <a:noFill/>
        </p:spPr>
        <p:txBody>
          <a:bodyPr wrap="square" rtlCol="0">
            <a:spAutoFit/>
          </a:bodyPr>
          <a:lstStyle/>
          <a:p>
            <a:pPr algn="just">
              <a:spcBef>
                <a:spcPts val="1200"/>
              </a:spcBef>
            </a:pPr>
            <a:r>
              <a:rPr lang="en-US" sz="2200" dirty="0">
                <a:latin typeface="Arial" charset="0"/>
                <a:ea typeface="Arial" charset="0"/>
                <a:cs typeface="Arial" charset="0"/>
              </a:rPr>
              <a:t>I wanted to do more, much more. This </a:t>
            </a:r>
            <a:r>
              <a:rPr lang="en-US" sz="2200" b="1" i="1" dirty="0">
                <a:solidFill>
                  <a:srgbClr val="FF0000"/>
                </a:solidFill>
                <a:latin typeface="Arial" charset="0"/>
                <a:ea typeface="Arial" charset="0"/>
                <a:cs typeface="Arial" charset="0"/>
              </a:rPr>
              <a:t>epiphany</a:t>
            </a:r>
            <a:r>
              <a:rPr lang="en-US" sz="2200" dirty="0">
                <a:latin typeface="Arial" charset="0"/>
                <a:ea typeface="Arial" charset="0"/>
                <a:cs typeface="Arial" charset="0"/>
              </a:rPr>
              <a:t> is when my research </a:t>
            </a:r>
            <a:r>
              <a:rPr lang="en-US" b="1" i="1" dirty="0">
                <a:solidFill>
                  <a:srgbClr val="FF0000"/>
                </a:solidFill>
                <a:latin typeface="Arial" charset="0"/>
                <a:ea typeface="Arial" charset="0"/>
                <a:cs typeface="Arial" charset="0"/>
              </a:rPr>
              <a:t>future</a:t>
            </a:r>
            <a:r>
              <a:rPr lang="en-US" sz="2200" dirty="0">
                <a:latin typeface="Arial" charset="0"/>
                <a:ea typeface="Arial" charset="0"/>
                <a:cs typeface="Arial" charset="0"/>
              </a:rPr>
              <a:t> truly began. I immersed myself in multivariate statistics, time series modeling, econometrics, and any other statistical methods that could be useful. I mostly learned them all on my own and how to implement them in </a:t>
            </a:r>
            <a:r>
              <a:rPr lang="en-US" sz="2200" i="1" dirty="0">
                <a:latin typeface="Arial" charset="0"/>
                <a:ea typeface="Arial" charset="0"/>
                <a:cs typeface="Arial" charset="0"/>
              </a:rPr>
              <a:t>Fortran</a:t>
            </a:r>
            <a:r>
              <a:rPr lang="en-US" sz="2200" dirty="0">
                <a:latin typeface="Arial" charset="0"/>
                <a:ea typeface="Arial" charset="0"/>
                <a:cs typeface="Arial" charset="0"/>
              </a:rPr>
              <a:t>. They became more intuitive to me that way. </a:t>
            </a:r>
          </a:p>
        </p:txBody>
      </p:sp>
      <p:grpSp>
        <p:nvGrpSpPr>
          <p:cNvPr id="16" name="Group 15">
            <a:extLst>
              <a:ext uri="{FF2B5EF4-FFF2-40B4-BE49-F238E27FC236}">
                <a16:creationId xmlns:a16="http://schemas.microsoft.com/office/drawing/2014/main" id="{9362F6C5-EB62-A240-A537-C2484A4D5838}"/>
              </a:ext>
            </a:extLst>
          </p:cNvPr>
          <p:cNvGrpSpPr/>
          <p:nvPr/>
        </p:nvGrpSpPr>
        <p:grpSpPr>
          <a:xfrm>
            <a:off x="685799" y="2667000"/>
            <a:ext cx="7725793" cy="3726597"/>
            <a:chOff x="685799" y="2674203"/>
            <a:chExt cx="7725793" cy="3726597"/>
          </a:xfrm>
        </p:grpSpPr>
        <p:grpSp>
          <p:nvGrpSpPr>
            <p:cNvPr id="2" name="Group 1">
              <a:extLst>
                <a:ext uri="{FF2B5EF4-FFF2-40B4-BE49-F238E27FC236}">
                  <a16:creationId xmlns:a16="http://schemas.microsoft.com/office/drawing/2014/main" id="{357FD7EE-FAD5-224B-9B6A-4D331D24F3ED}"/>
                </a:ext>
              </a:extLst>
            </p:cNvPr>
            <p:cNvGrpSpPr/>
            <p:nvPr/>
          </p:nvGrpSpPr>
          <p:grpSpPr>
            <a:xfrm>
              <a:off x="2514600" y="3266657"/>
              <a:ext cx="4151026" cy="3134143"/>
              <a:chOff x="1791096" y="3212068"/>
              <a:chExt cx="4151026" cy="3134143"/>
            </a:xfrm>
          </p:grpSpPr>
          <p:pic>
            <p:nvPicPr>
              <p:cNvPr id="9" name="Picture 8">
                <a:extLst>
                  <a:ext uri="{FF2B5EF4-FFF2-40B4-BE49-F238E27FC236}">
                    <a16:creationId xmlns:a16="http://schemas.microsoft.com/office/drawing/2014/main" id="{F24B4EEE-CF86-4243-84E5-6E64AA6466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1096" y="3603011"/>
                <a:ext cx="2057400" cy="2743200"/>
              </a:xfrm>
              <a:prstGeom prst="rect">
                <a:avLst/>
              </a:prstGeom>
              <a:ln>
                <a:solidFill>
                  <a:schemeClr val="tx1"/>
                </a:solidFill>
              </a:ln>
            </p:spPr>
          </p:pic>
          <p:pic>
            <p:nvPicPr>
              <p:cNvPr id="10" name="Picture 9">
                <a:extLst>
                  <a:ext uri="{FF2B5EF4-FFF2-40B4-BE49-F238E27FC236}">
                    <a16:creationId xmlns:a16="http://schemas.microsoft.com/office/drawing/2014/main" id="{70378DB0-92CD-7F41-9795-9ABA81867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5207" y="3603011"/>
                <a:ext cx="1506915" cy="2743200"/>
              </a:xfrm>
              <a:prstGeom prst="rect">
                <a:avLst/>
              </a:prstGeom>
              <a:ln>
                <a:solidFill>
                  <a:schemeClr val="tx1"/>
                </a:solidFill>
              </a:ln>
            </p:spPr>
          </p:pic>
          <p:sp>
            <p:nvSpPr>
              <p:cNvPr id="11" name="TextBox 10">
                <a:extLst>
                  <a:ext uri="{FF2B5EF4-FFF2-40B4-BE49-F238E27FC236}">
                    <a16:creationId xmlns:a16="http://schemas.microsoft.com/office/drawing/2014/main" id="{34E9DAA0-E79E-E645-A417-A1D815AB5F77}"/>
                  </a:ext>
                </a:extLst>
              </p:cNvPr>
              <p:cNvSpPr txBox="1"/>
              <p:nvPr/>
            </p:nvSpPr>
            <p:spPr>
              <a:xfrm>
                <a:off x="2110381" y="3212068"/>
                <a:ext cx="1351652" cy="369332"/>
              </a:xfrm>
              <a:prstGeom prst="rect">
                <a:avLst/>
              </a:prstGeom>
              <a:solidFill>
                <a:schemeClr val="bg1"/>
              </a:solidFill>
            </p:spPr>
            <p:txBody>
              <a:bodyPr wrap="none" rtlCol="0">
                <a:spAutoFit/>
              </a:bodyPr>
              <a:lstStyle/>
              <a:p>
                <a:pPr algn="ctr"/>
                <a:r>
                  <a:rPr lang="en-US" sz="1800" dirty="0">
                    <a:latin typeface="Arial" charset="0"/>
                    <a:ea typeface="Arial" charset="0"/>
                    <a:cs typeface="Arial" charset="0"/>
                  </a:rPr>
                  <a:t>Paul </a:t>
                </a:r>
                <a:r>
                  <a:rPr lang="en-US" sz="1800" dirty="0" err="1">
                    <a:latin typeface="Arial" charset="0"/>
                    <a:ea typeface="Arial" charset="0"/>
                    <a:cs typeface="Arial" charset="0"/>
                  </a:rPr>
                  <a:t>Krusic</a:t>
                </a:r>
                <a:endParaRPr lang="en-US" sz="1800" dirty="0">
                  <a:latin typeface="Arial" charset="0"/>
                  <a:ea typeface="Arial" charset="0"/>
                  <a:cs typeface="Arial" charset="0"/>
                </a:endParaRPr>
              </a:p>
            </p:txBody>
          </p:sp>
          <p:sp>
            <p:nvSpPr>
              <p:cNvPr id="12" name="TextBox 11">
                <a:extLst>
                  <a:ext uri="{FF2B5EF4-FFF2-40B4-BE49-F238E27FC236}">
                    <a16:creationId xmlns:a16="http://schemas.microsoft.com/office/drawing/2014/main" id="{AC4DFBB3-B2A0-8643-AB28-84FDFEC5E66C}"/>
                  </a:ext>
                </a:extLst>
              </p:cNvPr>
              <p:cNvSpPr txBox="1"/>
              <p:nvPr/>
            </p:nvSpPr>
            <p:spPr>
              <a:xfrm>
                <a:off x="4525662" y="3212068"/>
                <a:ext cx="1326004" cy="369332"/>
              </a:xfrm>
              <a:prstGeom prst="rect">
                <a:avLst/>
              </a:prstGeom>
              <a:solidFill>
                <a:schemeClr val="bg1"/>
              </a:solidFill>
            </p:spPr>
            <p:txBody>
              <a:bodyPr wrap="none" rtlCol="0">
                <a:spAutoFit/>
              </a:bodyPr>
              <a:lstStyle/>
              <a:p>
                <a:pPr algn="ctr"/>
                <a:r>
                  <a:rPr lang="en-US" sz="1800" dirty="0">
                    <a:latin typeface="Arial" charset="0"/>
                    <a:ea typeface="Arial" charset="0"/>
                    <a:cs typeface="Arial" charset="0"/>
                  </a:rPr>
                  <a:t>Ken Peters</a:t>
                </a:r>
              </a:p>
            </p:txBody>
          </p:sp>
          <p:sp>
            <p:nvSpPr>
              <p:cNvPr id="13" name="TextBox 12">
                <a:extLst>
                  <a:ext uri="{FF2B5EF4-FFF2-40B4-BE49-F238E27FC236}">
                    <a16:creationId xmlns:a16="http://schemas.microsoft.com/office/drawing/2014/main" id="{84693429-21DF-8E48-8C9A-6B5B7BE03AC8}"/>
                  </a:ext>
                </a:extLst>
              </p:cNvPr>
              <p:cNvSpPr txBox="1"/>
              <p:nvPr/>
            </p:nvSpPr>
            <p:spPr>
              <a:xfrm>
                <a:off x="4595554" y="5772090"/>
                <a:ext cx="814646" cy="400110"/>
              </a:xfrm>
              <a:prstGeom prst="rect">
                <a:avLst/>
              </a:prstGeom>
              <a:solidFill>
                <a:schemeClr val="bg1"/>
              </a:solidFill>
            </p:spPr>
            <p:txBody>
              <a:bodyPr wrap="none" rtlCol="0">
                <a:spAutoFit/>
              </a:bodyPr>
              <a:lstStyle/>
              <a:p>
                <a:pPr algn="ctr"/>
                <a:r>
                  <a:rPr lang="en-US" sz="1000" dirty="0">
                    <a:latin typeface="Arial" charset="0"/>
                    <a:ea typeface="Arial" charset="0"/>
                    <a:cs typeface="Arial" charset="0"/>
                  </a:rPr>
                  <a:t>Not</a:t>
                </a:r>
              </a:p>
              <a:p>
                <a:pPr algn="ctr"/>
                <a:r>
                  <a:rPr lang="en-US" sz="1000" dirty="0">
                    <a:latin typeface="Arial" charset="0"/>
                    <a:ea typeface="Arial" charset="0"/>
                    <a:cs typeface="Arial" charset="0"/>
                  </a:rPr>
                  <a:t>Ken Peters</a:t>
                </a:r>
              </a:p>
            </p:txBody>
          </p:sp>
        </p:grpSp>
        <p:sp>
          <p:nvSpPr>
            <p:cNvPr id="15" name="Rectangle 14">
              <a:extLst>
                <a:ext uri="{FF2B5EF4-FFF2-40B4-BE49-F238E27FC236}">
                  <a16:creationId xmlns:a16="http://schemas.microsoft.com/office/drawing/2014/main" id="{238F3AEE-94D3-CE4B-9671-5CAA496CAE0F}"/>
                </a:ext>
              </a:extLst>
            </p:cNvPr>
            <p:cNvSpPr/>
            <p:nvPr/>
          </p:nvSpPr>
          <p:spPr>
            <a:xfrm>
              <a:off x="685799" y="2674203"/>
              <a:ext cx="7725793" cy="769441"/>
            </a:xfrm>
            <a:prstGeom prst="rect">
              <a:avLst/>
            </a:prstGeom>
          </p:spPr>
          <p:txBody>
            <a:bodyPr wrap="square">
              <a:spAutoFit/>
            </a:bodyPr>
            <a:lstStyle/>
            <a:p>
              <a:pPr algn="just">
                <a:spcBef>
                  <a:spcPts val="1200"/>
                </a:spcBef>
              </a:pPr>
              <a:r>
                <a:rPr lang="en-US" sz="2200" dirty="0">
                  <a:latin typeface="Helvetica" pitchFamily="2" charset="0"/>
                  <a:ea typeface="Arial" charset="0"/>
                  <a:cs typeface="Arial" charset="0"/>
                </a:rPr>
                <a:t>But I also had help from two really smart research assistants:</a:t>
              </a:r>
            </a:p>
          </p:txBody>
        </p:sp>
      </p:grpSp>
      <p:sp>
        <p:nvSpPr>
          <p:cNvPr id="17" name="TextBox 16">
            <a:extLst>
              <a:ext uri="{FF2B5EF4-FFF2-40B4-BE49-F238E27FC236}">
                <a16:creationId xmlns:a16="http://schemas.microsoft.com/office/drawing/2014/main" id="{D607891D-2F44-6B4C-B818-96E2BE3B9105}"/>
              </a:ext>
            </a:extLst>
          </p:cNvPr>
          <p:cNvSpPr txBox="1"/>
          <p:nvPr/>
        </p:nvSpPr>
        <p:spPr>
          <a:xfrm>
            <a:off x="6858000" y="4315361"/>
            <a:ext cx="2133600" cy="1323439"/>
          </a:xfrm>
          <a:prstGeom prst="rect">
            <a:avLst/>
          </a:prstGeom>
          <a:noFill/>
        </p:spPr>
        <p:txBody>
          <a:bodyPr wrap="square" rtlCol="0">
            <a:spAutoFit/>
          </a:bodyPr>
          <a:lstStyle/>
          <a:p>
            <a:r>
              <a:rPr lang="en-US" sz="1600" dirty="0">
                <a:latin typeface="Helvetica" pitchFamily="2" charset="0"/>
              </a:rPr>
              <a:t>Without these guys</a:t>
            </a:r>
          </a:p>
          <a:p>
            <a:r>
              <a:rPr lang="en-US" sz="1600" dirty="0">
                <a:latin typeface="Helvetica" pitchFamily="2" charset="0"/>
              </a:rPr>
              <a:t>my research career</a:t>
            </a:r>
          </a:p>
          <a:p>
            <a:r>
              <a:rPr lang="en-US" sz="1600" dirty="0">
                <a:latin typeface="Helvetica" pitchFamily="2" charset="0"/>
              </a:rPr>
              <a:t>would not have been nearly as successful and enjoyable.</a:t>
            </a:r>
          </a:p>
        </p:txBody>
      </p:sp>
    </p:spTree>
    <p:extLst>
      <p:ext uri="{BB962C8B-B14F-4D97-AF65-F5344CB8AC3E}">
        <p14:creationId xmlns:p14="http://schemas.microsoft.com/office/powerpoint/2010/main" val="87346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36" y="1859280"/>
            <a:ext cx="8117514" cy="3931920"/>
          </a:xfrm>
          <a:prstGeom prst="rect">
            <a:avLst/>
          </a:prstGeom>
        </p:spPr>
      </p:pic>
      <p:sp>
        <p:nvSpPr>
          <p:cNvPr id="4" name="TextBox 3"/>
          <p:cNvSpPr txBox="1"/>
          <p:nvPr/>
        </p:nvSpPr>
        <p:spPr>
          <a:xfrm>
            <a:off x="493086" y="762000"/>
            <a:ext cx="8117514" cy="830997"/>
          </a:xfrm>
          <a:prstGeom prst="rect">
            <a:avLst/>
          </a:prstGeom>
          <a:noFill/>
        </p:spPr>
        <p:txBody>
          <a:bodyPr wrap="square" rtlCol="0">
            <a:spAutoFit/>
          </a:bodyPr>
          <a:lstStyle/>
          <a:p>
            <a:pPr algn="ctr"/>
            <a:r>
              <a:rPr lang="en-US" dirty="0">
                <a:latin typeface="Arial" charset="0"/>
                <a:ea typeface="Arial" charset="0"/>
                <a:cs typeface="Arial" charset="0"/>
              </a:rPr>
              <a:t>All along the way I learned to embrace </a:t>
            </a:r>
            <a:r>
              <a:rPr lang="en-US" b="1" dirty="0">
                <a:solidFill>
                  <a:srgbClr val="FF0000"/>
                </a:solidFill>
                <a:latin typeface="Arial" charset="0"/>
                <a:ea typeface="Arial" charset="0"/>
                <a:cs typeface="Arial" charset="0"/>
              </a:rPr>
              <a:t>uncertainty</a:t>
            </a:r>
            <a:r>
              <a:rPr lang="en-US" dirty="0">
                <a:latin typeface="Arial" charset="0"/>
                <a:ea typeface="Arial" charset="0"/>
                <a:cs typeface="Arial" charset="0"/>
              </a:rPr>
              <a:t> and actually enjoy it because of the thrill of discovery.</a:t>
            </a:r>
          </a:p>
        </p:txBody>
      </p:sp>
    </p:spTree>
    <p:extLst>
      <p:ext uri="{BB962C8B-B14F-4D97-AF65-F5344CB8AC3E}">
        <p14:creationId xmlns:p14="http://schemas.microsoft.com/office/powerpoint/2010/main" val="1807572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0661" t="6667" r="10114" b="30000"/>
          <a:stretch/>
        </p:blipFill>
        <p:spPr>
          <a:xfrm>
            <a:off x="4114800" y="792480"/>
            <a:ext cx="4750069" cy="576072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7889" r="18807"/>
          <a:stretch/>
        </p:blipFill>
        <p:spPr>
          <a:xfrm>
            <a:off x="381000" y="919480"/>
            <a:ext cx="3505200" cy="5537200"/>
          </a:xfrm>
          <a:prstGeom prst="rect">
            <a:avLst/>
          </a:prstGeom>
        </p:spPr>
      </p:pic>
      <p:sp>
        <p:nvSpPr>
          <p:cNvPr id="2" name="TextBox 1"/>
          <p:cNvSpPr txBox="1"/>
          <p:nvPr/>
        </p:nvSpPr>
        <p:spPr>
          <a:xfrm>
            <a:off x="1489539" y="152400"/>
            <a:ext cx="6122189" cy="646331"/>
          </a:xfrm>
          <a:prstGeom prst="rect">
            <a:avLst/>
          </a:prstGeom>
          <a:noFill/>
        </p:spPr>
        <p:txBody>
          <a:bodyPr wrap="none" rtlCol="0">
            <a:spAutoFit/>
          </a:bodyPr>
          <a:lstStyle/>
          <a:p>
            <a:pPr algn="ctr"/>
            <a:r>
              <a:rPr lang="en-US" sz="1800" dirty="0">
                <a:latin typeface="Helvetica" pitchFamily="2" charset="0"/>
                <a:ea typeface="Arial" charset="0"/>
                <a:cs typeface="Arial" charset="0"/>
              </a:rPr>
              <a:t>For those who are interested, this chapter describes some</a:t>
            </a:r>
          </a:p>
          <a:p>
            <a:pPr algn="ctr"/>
            <a:r>
              <a:rPr lang="en-US" sz="1800" dirty="0">
                <a:latin typeface="Helvetica" pitchFamily="2" charset="0"/>
                <a:ea typeface="Arial" charset="0"/>
                <a:cs typeface="Arial" charset="0"/>
              </a:rPr>
              <a:t>of my thoughts on conducting scientific research.</a:t>
            </a:r>
          </a:p>
        </p:txBody>
      </p:sp>
    </p:spTree>
    <p:extLst>
      <p:ext uri="{BB962C8B-B14F-4D97-AF65-F5344CB8AC3E}">
        <p14:creationId xmlns:p14="http://schemas.microsoft.com/office/powerpoint/2010/main" val="1190599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07059"/>
            <a:ext cx="8229600" cy="5469941"/>
          </a:xfrm>
          <a:prstGeom prst="rect">
            <a:avLst/>
          </a:prstGeom>
        </p:spPr>
      </p:pic>
      <p:sp>
        <p:nvSpPr>
          <p:cNvPr id="2" name="TextBox 1"/>
          <p:cNvSpPr txBox="1"/>
          <p:nvPr/>
        </p:nvSpPr>
        <p:spPr>
          <a:xfrm>
            <a:off x="695297" y="206514"/>
            <a:ext cx="7696338" cy="707886"/>
          </a:xfrm>
          <a:prstGeom prst="rect">
            <a:avLst/>
          </a:prstGeom>
          <a:noFill/>
        </p:spPr>
        <p:txBody>
          <a:bodyPr wrap="none" rtlCol="0">
            <a:spAutoFit/>
          </a:bodyPr>
          <a:lstStyle/>
          <a:p>
            <a:pPr algn="ctr"/>
            <a:r>
              <a:rPr lang="en-US" sz="2000" dirty="0">
                <a:latin typeface="Helvetica" charset="0"/>
                <a:ea typeface="Helvetica" charset="0"/>
                <a:cs typeface="Helvetica" charset="0"/>
              </a:rPr>
              <a:t>That's all I have to say about </a:t>
            </a:r>
            <a:r>
              <a:rPr lang="en-US" sz="2000" b="1" dirty="0">
                <a:solidFill>
                  <a:srgbClr val="FF0000"/>
                </a:solidFill>
                <a:latin typeface="Helvetica" charset="0"/>
                <a:ea typeface="Helvetica" charset="0"/>
                <a:cs typeface="Helvetica" charset="0"/>
              </a:rPr>
              <a:t>serendipity</a:t>
            </a:r>
            <a:r>
              <a:rPr lang="en-US" sz="2000" dirty="0">
                <a:latin typeface="Helvetica" charset="0"/>
                <a:ea typeface="Helvetica" charset="0"/>
                <a:cs typeface="Helvetica" charset="0"/>
              </a:rPr>
              <a:t> and </a:t>
            </a:r>
            <a:r>
              <a:rPr lang="en-US" sz="2000" b="1" dirty="0">
                <a:solidFill>
                  <a:srgbClr val="FF0000"/>
                </a:solidFill>
                <a:latin typeface="Helvetica" charset="0"/>
                <a:ea typeface="Helvetica" charset="0"/>
                <a:cs typeface="Helvetica" charset="0"/>
              </a:rPr>
              <a:t>epiphany</a:t>
            </a:r>
            <a:r>
              <a:rPr lang="en-US" sz="2000" dirty="0">
                <a:latin typeface="Helvetica" charset="0"/>
                <a:ea typeface="Helvetica" charset="0"/>
                <a:cs typeface="Helvetica" charset="0"/>
              </a:rPr>
              <a:t>, although</a:t>
            </a:r>
          </a:p>
          <a:p>
            <a:pPr algn="ctr"/>
            <a:r>
              <a:rPr lang="en-US" sz="2000" dirty="0">
                <a:latin typeface="Helvetica" charset="0"/>
                <a:ea typeface="Helvetica" charset="0"/>
                <a:cs typeface="Helvetica" charset="0"/>
              </a:rPr>
              <a:t>meeting this guy in China </a:t>
            </a:r>
            <a:r>
              <a:rPr lang="en-US" sz="2000" b="1" dirty="0">
                <a:solidFill>
                  <a:srgbClr val="FF0000"/>
                </a:solidFill>
                <a:latin typeface="Helvetica" charset="0"/>
                <a:ea typeface="Helvetica" charset="0"/>
                <a:cs typeface="Helvetica" charset="0"/>
              </a:rPr>
              <a:t>just by chance </a:t>
            </a:r>
            <a:r>
              <a:rPr lang="en-US" sz="2000" dirty="0">
                <a:latin typeface="Helvetica" charset="0"/>
                <a:ea typeface="Helvetica" charset="0"/>
                <a:cs typeface="Helvetica" charset="0"/>
              </a:rPr>
              <a:t>clearly qualities.</a:t>
            </a:r>
          </a:p>
        </p:txBody>
      </p:sp>
    </p:spTree>
    <p:extLst>
      <p:ext uri="{BB962C8B-B14F-4D97-AF65-F5344CB8AC3E}">
        <p14:creationId xmlns:p14="http://schemas.microsoft.com/office/powerpoint/2010/main" val="54317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85800" y="1108531"/>
            <a:ext cx="7696200" cy="5216813"/>
          </a:xfrm>
          <a:prstGeom prst="rect">
            <a:avLst/>
          </a:prstGeom>
        </p:spPr>
        <p:txBody>
          <a:bodyPr wrap="square">
            <a:spAutoFit/>
          </a:bodyPr>
          <a:lstStyle/>
          <a:p>
            <a:pPr algn="just"/>
            <a:r>
              <a:rPr lang="en-US" dirty="0">
                <a:latin typeface="Helvetica" charset="0"/>
              </a:rPr>
              <a:t>My talk is perhaps the hardest one I have ever given because </a:t>
            </a:r>
            <a:r>
              <a:rPr lang="en-US" i="1" dirty="0">
                <a:solidFill>
                  <a:srgbClr val="FF0000"/>
                </a:solidFill>
                <a:latin typeface="Helvetica" charset="0"/>
              </a:rPr>
              <a:t>"Serendipity and Epiphany in Scientific Discovery"</a:t>
            </a:r>
            <a:r>
              <a:rPr lang="en-US" dirty="0">
                <a:latin typeface="Helvetica" charset="0"/>
              </a:rPr>
              <a:t> is hard to explain. It is very personal and just sort of happens! In addition, there are many definitions of </a:t>
            </a:r>
            <a:r>
              <a:rPr lang="en-US" i="1" dirty="0">
                <a:solidFill>
                  <a:srgbClr val="FF0000"/>
                </a:solidFill>
                <a:latin typeface="Helvetica" charset="0"/>
              </a:rPr>
              <a:t>Serendipity </a:t>
            </a:r>
            <a:r>
              <a:rPr lang="en-US" dirty="0">
                <a:latin typeface="Helvetica" charset="0"/>
              </a:rPr>
              <a:t>and </a:t>
            </a:r>
            <a:r>
              <a:rPr lang="en-US" i="1" dirty="0">
                <a:solidFill>
                  <a:srgbClr val="FF0000"/>
                </a:solidFill>
                <a:latin typeface="Helvetica" charset="0"/>
              </a:rPr>
              <a:t>Epiphany.</a:t>
            </a:r>
            <a:r>
              <a:rPr lang="en-US" dirty="0">
                <a:latin typeface="Helvetica" charset="0"/>
              </a:rPr>
              <a:t> Here are ones that best suit my experiences:</a:t>
            </a:r>
          </a:p>
          <a:p>
            <a:pPr algn="just">
              <a:spcBef>
                <a:spcPts val="1800"/>
              </a:spcBef>
            </a:pPr>
            <a:r>
              <a:rPr lang="en-US" i="1" dirty="0">
                <a:solidFill>
                  <a:srgbClr val="FF0000"/>
                </a:solidFill>
                <a:latin typeface="Helvetica" charset="0"/>
              </a:rPr>
              <a:t>Serendipity</a:t>
            </a:r>
            <a:r>
              <a:rPr lang="en-US" dirty="0">
                <a:solidFill>
                  <a:srgbClr val="FF0000"/>
                </a:solidFill>
                <a:latin typeface="Helvetica" charset="0"/>
              </a:rPr>
              <a:t>:</a:t>
            </a:r>
            <a:r>
              <a:rPr lang="en-US" dirty="0">
                <a:latin typeface="Helvetica" charset="0"/>
              </a:rPr>
              <a:t> "A combination of events which have come together </a:t>
            </a:r>
            <a:r>
              <a:rPr lang="en-US" i="1" dirty="0">
                <a:solidFill>
                  <a:srgbClr val="FF0000"/>
                </a:solidFill>
                <a:latin typeface="Helvetica" charset="0"/>
              </a:rPr>
              <a:t>by chance </a:t>
            </a:r>
            <a:r>
              <a:rPr lang="en-US" dirty="0">
                <a:latin typeface="Helvetica" charset="0"/>
              </a:rPr>
              <a:t>to make a surprisingly good or wonderful outcome." </a:t>
            </a:r>
            <a:r>
              <a:rPr lang="en-US" sz="2000" dirty="0">
                <a:latin typeface="Helvetica" charset="0"/>
              </a:rPr>
              <a:t>(https://</a:t>
            </a:r>
            <a:r>
              <a:rPr lang="en-US" sz="2000" dirty="0" err="1">
                <a:latin typeface="Helvetica" charset="0"/>
              </a:rPr>
              <a:t>en.wiktionary.org</a:t>
            </a:r>
            <a:r>
              <a:rPr lang="en-US" sz="2000" dirty="0">
                <a:latin typeface="Helvetica" charset="0"/>
              </a:rPr>
              <a:t>/wiki/serendipity)</a:t>
            </a:r>
          </a:p>
          <a:p>
            <a:pPr algn="just">
              <a:spcBef>
                <a:spcPts val="1200"/>
              </a:spcBef>
            </a:pPr>
            <a:r>
              <a:rPr lang="en-US" dirty="0">
                <a:solidFill>
                  <a:srgbClr val="FF0000"/>
                </a:solidFill>
                <a:latin typeface="Helvetica" charset="0"/>
              </a:rPr>
              <a:t>Epiphany: </a:t>
            </a:r>
            <a:r>
              <a:rPr lang="en-US" dirty="0">
                <a:latin typeface="Helvetica" charset="0"/>
              </a:rPr>
              <a:t>"A moment when you suddenly feel that you </a:t>
            </a:r>
            <a:r>
              <a:rPr lang="en-US" dirty="0">
                <a:solidFill>
                  <a:srgbClr val="FF0000"/>
                </a:solidFill>
                <a:latin typeface="Helvetica" charset="0"/>
              </a:rPr>
              <a:t>understand</a:t>
            </a:r>
            <a:r>
              <a:rPr lang="en-US" dirty="0">
                <a:latin typeface="Helvetica" charset="0"/>
              </a:rPr>
              <a:t>, or suddenly become </a:t>
            </a:r>
            <a:r>
              <a:rPr lang="en-US" dirty="0">
                <a:solidFill>
                  <a:srgbClr val="FF0000"/>
                </a:solidFill>
                <a:latin typeface="Helvetica" charset="0"/>
              </a:rPr>
              <a:t>conscious of</a:t>
            </a:r>
            <a:r>
              <a:rPr lang="en-US" dirty="0">
                <a:latin typeface="Helvetica" charset="0"/>
              </a:rPr>
              <a:t>, something that is very important to you." </a:t>
            </a:r>
            <a:r>
              <a:rPr lang="en-US" sz="2000" dirty="0">
                <a:latin typeface="Helvetica" charset="0"/>
              </a:rPr>
              <a:t>(https://</a:t>
            </a:r>
            <a:r>
              <a:rPr lang="en-US" sz="2000" dirty="0" err="1">
                <a:latin typeface="Helvetica" charset="0"/>
              </a:rPr>
              <a:t>dictionary.cambridge.org</a:t>
            </a:r>
            <a:r>
              <a:rPr lang="en-US" sz="2000" dirty="0">
                <a:latin typeface="Helvetica" charset="0"/>
              </a:rPr>
              <a:t>/us/dictionary/</a:t>
            </a:r>
            <a:r>
              <a:rPr lang="en-US" sz="2000" dirty="0" err="1">
                <a:latin typeface="Helvetica" charset="0"/>
              </a:rPr>
              <a:t>english</a:t>
            </a:r>
            <a:r>
              <a:rPr lang="en-US" sz="2000" dirty="0">
                <a:latin typeface="Helvetica" charset="0"/>
              </a:rPr>
              <a:t>/epiphany)</a:t>
            </a:r>
          </a:p>
        </p:txBody>
      </p:sp>
      <p:sp>
        <p:nvSpPr>
          <p:cNvPr id="2" name="TextBox 1"/>
          <p:cNvSpPr txBox="1"/>
          <p:nvPr/>
        </p:nvSpPr>
        <p:spPr>
          <a:xfrm>
            <a:off x="3467258" y="375046"/>
            <a:ext cx="1906356" cy="584775"/>
          </a:xfrm>
          <a:prstGeom prst="rect">
            <a:avLst/>
          </a:prstGeom>
          <a:noFill/>
        </p:spPr>
        <p:txBody>
          <a:bodyPr wrap="none" rtlCol="0">
            <a:spAutoFit/>
          </a:bodyPr>
          <a:lstStyle/>
          <a:p>
            <a:pPr algn="ctr"/>
            <a:r>
              <a:rPr lang="en-US" sz="3200" b="1" u="sng" dirty="0">
                <a:solidFill>
                  <a:srgbClr val="FF0000"/>
                </a:solidFill>
                <a:latin typeface="Arial" charset="0"/>
                <a:ea typeface="Arial" charset="0"/>
                <a:cs typeface="Arial" charset="0"/>
              </a:rPr>
              <a:t>To Begin</a:t>
            </a:r>
          </a:p>
        </p:txBody>
      </p:sp>
    </p:spTree>
    <p:extLst>
      <p:ext uri="{BB962C8B-B14F-4D97-AF65-F5344CB8AC3E}">
        <p14:creationId xmlns:p14="http://schemas.microsoft.com/office/powerpoint/2010/main" val="126251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85800" y="1709440"/>
            <a:ext cx="7696200" cy="4832092"/>
          </a:xfrm>
          <a:prstGeom prst="rect">
            <a:avLst/>
          </a:prstGeom>
        </p:spPr>
        <p:txBody>
          <a:bodyPr wrap="square">
            <a:spAutoFit/>
          </a:bodyPr>
          <a:lstStyle/>
          <a:p>
            <a:pPr algn="just">
              <a:spcBef>
                <a:spcPts val="1200"/>
              </a:spcBef>
            </a:pPr>
            <a:r>
              <a:rPr lang="en-US" dirty="0">
                <a:latin typeface="Arial" charset="0"/>
                <a:ea typeface="Arial" charset="0"/>
                <a:cs typeface="Arial" charset="0"/>
              </a:rPr>
              <a:t>I learned from my Trenton Junior College biology professor Heber "Doc" Donohoe that it was good to become friends with the smartest 'kid' in the class you are taking. You will learn much more that way and always be challenged in the process. </a:t>
            </a:r>
            <a:r>
              <a:rPr lang="en-US" dirty="0">
                <a:solidFill>
                  <a:srgbClr val="FF0000"/>
                </a:solidFill>
                <a:latin typeface="Arial" charset="0"/>
                <a:ea typeface="Arial" charset="0"/>
                <a:cs typeface="Arial" charset="0"/>
              </a:rPr>
              <a:t>Excellent advice!</a:t>
            </a:r>
          </a:p>
          <a:p>
            <a:pPr algn="just">
              <a:spcBef>
                <a:spcPts val="1200"/>
              </a:spcBef>
            </a:pPr>
            <a:r>
              <a:rPr lang="en-US" dirty="0">
                <a:latin typeface="Arial" charset="0"/>
                <a:ea typeface="Arial" charset="0"/>
                <a:cs typeface="Arial" charset="0"/>
              </a:rPr>
              <a:t>Then as I was getting ready to transfer to the University of Arizona in 1968 for a major in, of all things, Wildlife Biology, "Doc" recommended that I take </a:t>
            </a:r>
            <a:r>
              <a:rPr lang="en-US" dirty="0">
                <a:solidFill>
                  <a:srgbClr val="FF0000"/>
                </a:solidFill>
                <a:latin typeface="Arial" charset="0"/>
                <a:ea typeface="Arial" charset="0"/>
                <a:cs typeface="Arial" charset="0"/>
              </a:rPr>
              <a:t>"Introduction to Dendrochronology"</a:t>
            </a:r>
            <a:r>
              <a:rPr lang="en-US" dirty="0">
                <a:latin typeface="Arial" charset="0"/>
                <a:ea typeface="Arial" charset="0"/>
                <a:cs typeface="Arial" charset="0"/>
              </a:rPr>
              <a:t> because it was the only place in the country where I could learn it. </a:t>
            </a:r>
            <a:r>
              <a:rPr lang="en-US" dirty="0">
                <a:solidFill>
                  <a:srgbClr val="FF0000"/>
                </a:solidFill>
                <a:latin typeface="Arial" charset="0"/>
                <a:ea typeface="Arial" charset="0"/>
                <a:cs typeface="Arial" charset="0"/>
              </a:rPr>
              <a:t>More excellent advice!</a:t>
            </a:r>
          </a:p>
          <a:p>
            <a:pPr algn="just">
              <a:spcBef>
                <a:spcPts val="1200"/>
              </a:spcBef>
            </a:pPr>
            <a:r>
              <a:rPr lang="en-US" dirty="0">
                <a:latin typeface="Arial" charset="0"/>
                <a:ea typeface="Arial" charset="0"/>
                <a:cs typeface="Arial" charset="0"/>
              </a:rPr>
              <a:t>Which I did in my senior year and it changed everything for me! Is </a:t>
            </a:r>
            <a:r>
              <a:rPr lang="en-US" dirty="0">
                <a:solidFill>
                  <a:srgbClr val="FF0000"/>
                </a:solidFill>
                <a:latin typeface="Arial" charset="0"/>
                <a:ea typeface="Arial" charset="0"/>
                <a:cs typeface="Arial" charset="0"/>
              </a:rPr>
              <a:t>advice</a:t>
            </a:r>
            <a:r>
              <a:rPr lang="en-US" dirty="0">
                <a:latin typeface="Arial" charset="0"/>
                <a:ea typeface="Arial" charset="0"/>
                <a:cs typeface="Arial" charset="0"/>
              </a:rPr>
              <a:t> the same as </a:t>
            </a:r>
            <a:r>
              <a:rPr lang="en-US" i="1" dirty="0">
                <a:solidFill>
                  <a:srgbClr val="FF0000"/>
                </a:solidFill>
                <a:latin typeface="Arial" charset="0"/>
                <a:ea typeface="Arial" charset="0"/>
                <a:cs typeface="Arial" charset="0"/>
              </a:rPr>
              <a:t>serendipity</a:t>
            </a:r>
            <a:r>
              <a:rPr lang="en-US" dirty="0">
                <a:latin typeface="Arial" charset="0"/>
                <a:ea typeface="Arial" charset="0"/>
                <a:cs typeface="Arial" charset="0"/>
              </a:rPr>
              <a:t>? I don't know.</a:t>
            </a:r>
          </a:p>
        </p:txBody>
      </p:sp>
      <p:sp>
        <p:nvSpPr>
          <p:cNvPr id="2" name="TextBox 1"/>
          <p:cNvSpPr txBox="1"/>
          <p:nvPr/>
        </p:nvSpPr>
        <p:spPr>
          <a:xfrm>
            <a:off x="1049967" y="446782"/>
            <a:ext cx="6740948" cy="1077218"/>
          </a:xfrm>
          <a:prstGeom prst="rect">
            <a:avLst/>
          </a:prstGeom>
          <a:noFill/>
        </p:spPr>
        <p:txBody>
          <a:bodyPr wrap="none" rtlCol="0">
            <a:spAutoFit/>
          </a:bodyPr>
          <a:lstStyle/>
          <a:p>
            <a:pPr algn="ctr"/>
            <a:r>
              <a:rPr lang="en-US" sz="3200" b="1" u="sng" dirty="0">
                <a:solidFill>
                  <a:srgbClr val="FF0000"/>
                </a:solidFill>
                <a:latin typeface="Arial" charset="0"/>
                <a:ea typeface="Arial" charset="0"/>
                <a:cs typeface="Arial" charset="0"/>
              </a:rPr>
              <a:t>But Serendipity and Epiphany are</a:t>
            </a:r>
          </a:p>
          <a:p>
            <a:pPr algn="ctr"/>
            <a:r>
              <a:rPr lang="en-US" sz="3200" b="1" u="sng" dirty="0">
                <a:solidFill>
                  <a:srgbClr val="FF0000"/>
                </a:solidFill>
                <a:latin typeface="Arial" charset="0"/>
                <a:ea typeface="Arial" charset="0"/>
                <a:cs typeface="Arial" charset="0"/>
              </a:rPr>
              <a:t>often preceded by sage advice:</a:t>
            </a:r>
          </a:p>
        </p:txBody>
      </p:sp>
    </p:spTree>
    <p:extLst>
      <p:ext uri="{BB962C8B-B14F-4D97-AF65-F5344CB8AC3E}">
        <p14:creationId xmlns:p14="http://schemas.microsoft.com/office/powerpoint/2010/main" val="303398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457200"/>
            <a:ext cx="4382510" cy="5943600"/>
          </a:xfrm>
          <a:prstGeom prst="rect">
            <a:avLst/>
          </a:prstGeom>
        </p:spPr>
      </p:pic>
      <p:sp>
        <p:nvSpPr>
          <p:cNvPr id="4" name="Text Box 2"/>
          <p:cNvSpPr txBox="1">
            <a:spLocks noChangeArrowheads="1"/>
          </p:cNvSpPr>
          <p:nvPr/>
        </p:nvSpPr>
        <p:spPr bwMode="auto">
          <a:xfrm>
            <a:off x="5090160" y="696992"/>
            <a:ext cx="3733800" cy="357020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hangingPunct="1">
              <a:spcBef>
                <a:spcPct val="50000"/>
              </a:spcBef>
              <a:defRPr/>
            </a:pPr>
            <a:r>
              <a:rPr lang="en-US" altLang="en-US" sz="1800" dirty="0">
                <a:latin typeface="Arial" charset="0"/>
                <a:ea typeface="Arial" charset="0"/>
                <a:cs typeface="Arial" charset="0"/>
              </a:rPr>
              <a:t>Marvin A. Stokes (1927 - 2010), taught me </a:t>
            </a:r>
            <a:r>
              <a:rPr lang="en-US" altLang="en-US" sz="1800" dirty="0">
                <a:solidFill>
                  <a:srgbClr val="FF0000"/>
                </a:solidFill>
                <a:latin typeface="Arial" charset="0"/>
                <a:ea typeface="Arial" charset="0"/>
                <a:cs typeface="Arial" charset="0"/>
              </a:rPr>
              <a:t>dendrochronology</a:t>
            </a:r>
            <a:r>
              <a:rPr lang="en-US" altLang="en-US" sz="1800" dirty="0">
                <a:latin typeface="Arial" charset="0"/>
                <a:ea typeface="Arial" charset="0"/>
                <a:cs typeface="Arial" charset="0"/>
              </a:rPr>
              <a:t> as an undergraduate and was later my M.S. advisor and friend for many years. He was head of the Modern Studies section of the University of Arizona Laboratory of Tree-Ring Research (LTRR).</a:t>
            </a:r>
          </a:p>
          <a:p>
            <a:pPr eaLnBrk="1" hangingPunct="1">
              <a:spcBef>
                <a:spcPts val="1200"/>
              </a:spcBef>
              <a:defRPr/>
            </a:pPr>
            <a:r>
              <a:rPr lang="en-US" altLang="en-US" sz="1800" dirty="0">
                <a:latin typeface="Arial" charset="0"/>
                <a:ea typeface="Arial" charset="0"/>
                <a:cs typeface="Arial" charset="0"/>
              </a:rPr>
              <a:t>The day I stepped into Marv's West Stadium classroom in 1969, my career path changed forever. </a:t>
            </a:r>
            <a:r>
              <a:rPr lang="en-US" altLang="en-US" sz="1800" b="1" i="1" dirty="0">
                <a:solidFill>
                  <a:srgbClr val="FF0000"/>
                </a:solidFill>
                <a:latin typeface="Arial" charset="0"/>
                <a:ea typeface="Arial" charset="0"/>
                <a:cs typeface="Arial" charset="0"/>
              </a:rPr>
              <a:t>Serendipity? </a:t>
            </a:r>
            <a:r>
              <a:rPr lang="en-US" altLang="en-US" sz="1800" dirty="0">
                <a:latin typeface="Arial" charset="0"/>
                <a:ea typeface="Arial" charset="0"/>
                <a:cs typeface="Arial" charset="0"/>
              </a:rPr>
              <a:t>I think this qualifies.</a:t>
            </a:r>
          </a:p>
        </p:txBody>
      </p:sp>
    </p:spTree>
    <p:extLst>
      <p:ext uri="{BB962C8B-B14F-4D97-AF65-F5344CB8AC3E}">
        <p14:creationId xmlns:p14="http://schemas.microsoft.com/office/powerpoint/2010/main" val="38833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077200" cy="1905000"/>
          </a:xfrm>
        </p:spPr>
        <p:txBody>
          <a:bodyPr/>
          <a:lstStyle/>
          <a:p>
            <a:pPr algn="just"/>
            <a:r>
              <a:rPr lang="en-US" sz="2000" dirty="0">
                <a:latin typeface="Arial" charset="0"/>
                <a:ea typeface="Arial" charset="0"/>
                <a:cs typeface="Arial" charset="0"/>
              </a:rPr>
              <a:t>Now comes my era of scientific </a:t>
            </a:r>
            <a:r>
              <a:rPr lang="en-US" sz="2000" b="1" i="1" dirty="0">
                <a:solidFill>
                  <a:srgbClr val="FF0000"/>
                </a:solidFill>
                <a:latin typeface="Arial" charset="0"/>
                <a:ea typeface="Arial" charset="0"/>
                <a:cs typeface="Arial" charset="0"/>
              </a:rPr>
              <a:t>serendipity</a:t>
            </a:r>
            <a:r>
              <a:rPr lang="en-US" sz="2000" dirty="0">
                <a:latin typeface="Arial" charset="0"/>
                <a:ea typeface="Arial" charset="0"/>
                <a:cs typeface="Arial" charset="0"/>
              </a:rPr>
              <a:t> ("occurrence and development of events by chance in a happy or beneficial way"). After being inspired by Marv Stokes, I went into the U.S. Army in 1970, was stationed at the U.S. Military Academy at West Point, and ended up discovering ancient trees growing only 90 miles north of New York City in the </a:t>
            </a:r>
            <a:r>
              <a:rPr lang="en-US" sz="2000" dirty="0" err="1">
                <a:latin typeface="Arial" charset="0"/>
                <a:ea typeface="Arial" charset="0"/>
                <a:cs typeface="Arial" charset="0"/>
              </a:rPr>
              <a:t>Shawangunk</a:t>
            </a:r>
            <a:r>
              <a:rPr lang="en-US" sz="2000" dirty="0">
                <a:latin typeface="Arial" charset="0"/>
                <a:ea typeface="Arial" charset="0"/>
                <a:cs typeface="Arial" charset="0"/>
              </a:rPr>
              <a:t> Mountains ('The </a:t>
            </a:r>
            <a:r>
              <a:rPr lang="en-US" sz="2000" dirty="0" err="1">
                <a:latin typeface="Arial" charset="0"/>
                <a:ea typeface="Arial" charset="0"/>
                <a:cs typeface="Arial" charset="0"/>
              </a:rPr>
              <a:t>Gunks</a:t>
            </a:r>
            <a:r>
              <a:rPr lang="en-US" sz="2000" dirty="0">
                <a:latin typeface="Arial" charset="0"/>
                <a:ea typeface="Arial" charset="0"/>
                <a:cs typeface="Arial" charset="0"/>
              </a:rPr>
              <a:t>'). </a:t>
            </a:r>
            <a:r>
              <a:rPr lang="en-US" sz="2000" b="1" i="1" dirty="0">
                <a:solidFill>
                  <a:srgbClr val="FF0000"/>
                </a:solidFill>
                <a:latin typeface="Arial" charset="0"/>
                <a:ea typeface="Arial" charset="0"/>
                <a:cs typeface="Arial" charset="0"/>
              </a:rPr>
              <a:t>Go figure!</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828800" y="2354580"/>
            <a:ext cx="5486400" cy="4122420"/>
          </a:xfrm>
          <a:prstGeom prst="rect">
            <a:avLst/>
          </a:prstGeom>
        </p:spPr>
      </p:pic>
    </p:spTree>
    <p:extLst>
      <p:ext uri="{BB962C8B-B14F-4D97-AF65-F5344CB8AC3E}">
        <p14:creationId xmlns:p14="http://schemas.microsoft.com/office/powerpoint/2010/main" val="1275663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85800" y="1783140"/>
            <a:ext cx="4114800" cy="1569660"/>
          </a:xfrm>
          <a:prstGeom prst="rect">
            <a:avLst/>
          </a:prstGeom>
          <a:noFill/>
        </p:spPr>
        <p:txBody>
          <a:bodyPr wrap="square" rtlCol="0">
            <a:spAutoFit/>
          </a:bodyPr>
          <a:lstStyle/>
          <a:p>
            <a:pPr algn="just"/>
            <a:r>
              <a:rPr lang="en-US" dirty="0">
                <a:latin typeface="Arial" charset="0"/>
                <a:ea typeface="Arial" charset="0"/>
                <a:cs typeface="Arial" charset="0"/>
              </a:rPr>
              <a:t>The </a:t>
            </a:r>
            <a:r>
              <a:rPr lang="en-US" dirty="0" err="1">
                <a:latin typeface="Arial" charset="0"/>
                <a:ea typeface="Arial" charset="0"/>
                <a:cs typeface="Arial" charset="0"/>
              </a:rPr>
              <a:t>Shawangunk</a:t>
            </a:r>
            <a:r>
              <a:rPr lang="en-US" dirty="0">
                <a:latin typeface="Arial" charset="0"/>
                <a:ea typeface="Arial" charset="0"/>
                <a:cs typeface="Arial" charset="0"/>
              </a:rPr>
              <a:t> Mountains (‘The </a:t>
            </a:r>
            <a:r>
              <a:rPr lang="en-US" dirty="0" err="1">
                <a:latin typeface="Arial" charset="0"/>
                <a:ea typeface="Arial" charset="0"/>
                <a:cs typeface="Arial" charset="0"/>
              </a:rPr>
              <a:t>Gunks</a:t>
            </a:r>
            <a:r>
              <a:rPr lang="en-US" dirty="0">
                <a:latin typeface="Arial" charset="0"/>
                <a:ea typeface="Arial" charset="0"/>
                <a:cs typeface="Arial" charset="0"/>
              </a:rPr>
              <a:t>’) also supported crazy rock climbers. That is </a:t>
            </a:r>
            <a:r>
              <a:rPr lang="en-US" u="sng" dirty="0">
                <a:solidFill>
                  <a:srgbClr val="FF0000"/>
                </a:solidFill>
                <a:latin typeface="Arial" charset="0"/>
                <a:ea typeface="Arial" charset="0"/>
                <a:cs typeface="Arial" charset="0"/>
              </a:rPr>
              <a:t>not</a:t>
            </a:r>
            <a:r>
              <a:rPr lang="en-US" dirty="0">
                <a:latin typeface="Arial" charset="0"/>
                <a:ea typeface="Arial" charset="0"/>
                <a:cs typeface="Arial" charset="0"/>
              </a:rPr>
              <a:t> me by the way!</a:t>
            </a:r>
          </a:p>
        </p:txBody>
      </p:sp>
      <p:sp>
        <p:nvSpPr>
          <p:cNvPr id="11" name="TextBox 10"/>
          <p:cNvSpPr txBox="1"/>
          <p:nvPr/>
        </p:nvSpPr>
        <p:spPr>
          <a:xfrm>
            <a:off x="5925312" y="2286000"/>
            <a:ext cx="2406428" cy="338554"/>
          </a:xfrm>
          <a:prstGeom prst="rect">
            <a:avLst/>
          </a:prstGeom>
          <a:noFill/>
        </p:spPr>
        <p:txBody>
          <a:bodyPr wrap="none" rtlCol="0">
            <a:spAutoFit/>
          </a:bodyPr>
          <a:lstStyle/>
          <a:p>
            <a:pPr algn="ctr"/>
            <a:r>
              <a:rPr lang="en-US" sz="1600" dirty="0">
                <a:solidFill>
                  <a:schemeClr val="bg1"/>
                </a:solidFill>
                <a:latin typeface="Arial" charset="0"/>
                <a:ea typeface="Arial" charset="0"/>
                <a:cs typeface="Arial" charset="0"/>
              </a:rPr>
              <a:t>Oldest known Pitch Pine</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395" y="685800"/>
            <a:ext cx="2756920" cy="5486400"/>
          </a:xfrm>
          <a:prstGeom prst="rect">
            <a:avLst/>
          </a:prstGeom>
        </p:spPr>
      </p:pic>
    </p:spTree>
    <p:extLst>
      <p:ext uri="{BB962C8B-B14F-4D97-AF65-F5344CB8AC3E}">
        <p14:creationId xmlns:p14="http://schemas.microsoft.com/office/powerpoint/2010/main" val="1741162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85800" y="304800"/>
            <a:ext cx="7693787" cy="707886"/>
          </a:xfrm>
          <a:prstGeom prst="rect">
            <a:avLst/>
          </a:prstGeom>
          <a:noFill/>
        </p:spPr>
        <p:txBody>
          <a:bodyPr wrap="square" rtlCol="0">
            <a:spAutoFit/>
          </a:bodyPr>
          <a:lstStyle/>
          <a:p>
            <a:pPr algn="ctr"/>
            <a:r>
              <a:rPr lang="en-US" sz="2000" dirty="0">
                <a:latin typeface="Arial" charset="0"/>
                <a:ea typeface="Arial" charset="0"/>
                <a:cs typeface="Arial" charset="0"/>
              </a:rPr>
              <a:t>My tree-ring research was made possible by Daniel Smiley, family naturalist at </a:t>
            </a:r>
            <a:r>
              <a:rPr lang="en-US" sz="2000" dirty="0" err="1">
                <a:latin typeface="Arial" charset="0"/>
                <a:ea typeface="Arial" charset="0"/>
                <a:cs typeface="Arial" charset="0"/>
              </a:rPr>
              <a:t>Mohonk</a:t>
            </a:r>
            <a:r>
              <a:rPr lang="en-US" sz="2000" dirty="0">
                <a:latin typeface="Arial" charset="0"/>
                <a:ea typeface="Arial" charset="0"/>
                <a:cs typeface="Arial" charset="0"/>
              </a:rPr>
              <a:t> Lake and his long-time assistant Paul </a:t>
            </a:r>
            <a:r>
              <a:rPr lang="en-US" sz="2000" dirty="0" err="1">
                <a:latin typeface="Arial" charset="0"/>
                <a:ea typeface="Arial" charset="0"/>
                <a:cs typeface="Arial" charset="0"/>
              </a:rPr>
              <a:t>Huth</a:t>
            </a:r>
            <a:r>
              <a:rPr lang="en-US" sz="2000" dirty="0">
                <a:latin typeface="Arial" charset="0"/>
                <a:ea typeface="Arial" charset="0"/>
                <a:cs typeface="Arial" charset="0"/>
              </a:rPr>
              <a:t>. </a:t>
            </a:r>
          </a:p>
        </p:txBody>
      </p:sp>
      <p:pic>
        <p:nvPicPr>
          <p:cNvPr id="2" name="Picture 1"/>
          <p:cNvPicPr>
            <a:picLocks noChangeAspect="1"/>
          </p:cNvPicPr>
          <p:nvPr/>
        </p:nvPicPr>
        <p:blipFill>
          <a:blip r:embed="rId2"/>
          <a:stretch>
            <a:fillRect/>
          </a:stretch>
        </p:blipFill>
        <p:spPr>
          <a:xfrm>
            <a:off x="1219200" y="1143000"/>
            <a:ext cx="3099485" cy="476402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7400" y="1143000"/>
            <a:ext cx="3175000" cy="4762500"/>
          </a:xfrm>
          <a:prstGeom prst="rect">
            <a:avLst/>
          </a:prstGeom>
        </p:spPr>
      </p:pic>
      <p:sp>
        <p:nvSpPr>
          <p:cNvPr id="4" name="TextBox 3"/>
          <p:cNvSpPr txBox="1"/>
          <p:nvPr/>
        </p:nvSpPr>
        <p:spPr>
          <a:xfrm>
            <a:off x="1219199" y="5961138"/>
            <a:ext cx="6553201" cy="707886"/>
          </a:xfrm>
          <a:prstGeom prst="rect">
            <a:avLst/>
          </a:prstGeom>
          <a:noFill/>
        </p:spPr>
        <p:txBody>
          <a:bodyPr wrap="square" rtlCol="0">
            <a:spAutoFit/>
          </a:bodyPr>
          <a:lstStyle/>
          <a:p>
            <a:pPr algn="just"/>
            <a:r>
              <a:rPr lang="en-US" sz="2000" dirty="0">
                <a:latin typeface="Arial" charset="0"/>
                <a:ea typeface="Arial" charset="0"/>
                <a:cs typeface="Arial" charset="0"/>
              </a:rPr>
              <a:t>Dan was a huge believer in </a:t>
            </a:r>
            <a:r>
              <a:rPr lang="en-US" sz="2000" b="1" i="1" dirty="0">
                <a:solidFill>
                  <a:srgbClr val="FF0000"/>
                </a:solidFill>
                <a:latin typeface="Arial" charset="0"/>
                <a:ea typeface="Arial" charset="0"/>
                <a:cs typeface="Arial" charset="0"/>
              </a:rPr>
              <a:t>serendipity</a:t>
            </a:r>
            <a:r>
              <a:rPr lang="en-US" sz="2000" dirty="0">
                <a:latin typeface="Arial" charset="0"/>
                <a:ea typeface="Arial" charset="0"/>
                <a:cs typeface="Arial" charset="0"/>
              </a:rPr>
              <a:t> and our totally </a:t>
            </a:r>
            <a:r>
              <a:rPr lang="en-US" sz="2000" u="sng" dirty="0">
                <a:solidFill>
                  <a:srgbClr val="FF0000"/>
                </a:solidFill>
                <a:latin typeface="Arial" charset="0"/>
                <a:ea typeface="Arial" charset="0"/>
                <a:cs typeface="Arial" charset="0"/>
              </a:rPr>
              <a:t>accidental</a:t>
            </a:r>
            <a:r>
              <a:rPr lang="en-US" sz="2000" dirty="0">
                <a:latin typeface="Arial" charset="0"/>
                <a:ea typeface="Arial" charset="0"/>
                <a:cs typeface="Arial" charset="0"/>
              </a:rPr>
              <a:t> meeting is an example of that.</a:t>
            </a:r>
          </a:p>
        </p:txBody>
      </p:sp>
    </p:spTree>
    <p:extLst>
      <p:ext uri="{BB962C8B-B14F-4D97-AF65-F5344CB8AC3E}">
        <p14:creationId xmlns:p14="http://schemas.microsoft.com/office/powerpoint/2010/main" val="2110770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67512" y="609600"/>
            <a:ext cx="7693787" cy="461665"/>
          </a:xfrm>
          <a:prstGeom prst="rect">
            <a:avLst/>
          </a:prstGeom>
          <a:noFill/>
        </p:spPr>
        <p:txBody>
          <a:bodyPr wrap="square" rtlCol="0">
            <a:spAutoFit/>
          </a:bodyPr>
          <a:lstStyle/>
          <a:p>
            <a:pPr algn="ctr"/>
            <a:r>
              <a:rPr lang="en-US" dirty="0" err="1">
                <a:latin typeface="Arial" charset="0"/>
                <a:ea typeface="Arial" charset="0"/>
                <a:cs typeface="Arial" charset="0"/>
              </a:rPr>
              <a:t>Mohonk</a:t>
            </a:r>
            <a:r>
              <a:rPr lang="en-US" dirty="0">
                <a:latin typeface="Arial" charset="0"/>
                <a:ea typeface="Arial" charset="0"/>
                <a:cs typeface="Arial" charset="0"/>
              </a:rPr>
              <a:t> Lake and the </a:t>
            </a:r>
            <a:r>
              <a:rPr lang="en-US" dirty="0" err="1">
                <a:latin typeface="Arial" charset="0"/>
                <a:ea typeface="Arial" charset="0"/>
                <a:cs typeface="Arial" charset="0"/>
              </a:rPr>
              <a:t>Mohonk</a:t>
            </a:r>
            <a:r>
              <a:rPr lang="en-US" dirty="0">
                <a:latin typeface="Arial" charset="0"/>
                <a:ea typeface="Arial" charset="0"/>
                <a:cs typeface="Arial" charset="0"/>
              </a:rPr>
              <a:t> Mountain House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619" y="1299865"/>
            <a:ext cx="7111581" cy="4572000"/>
          </a:xfrm>
          <a:prstGeom prst="rect">
            <a:avLst/>
          </a:prstGeom>
        </p:spPr>
      </p:pic>
      <p:sp>
        <p:nvSpPr>
          <p:cNvPr id="2" name="TextBox 1"/>
          <p:cNvSpPr txBox="1"/>
          <p:nvPr/>
        </p:nvSpPr>
        <p:spPr>
          <a:xfrm>
            <a:off x="1828800" y="6091535"/>
            <a:ext cx="5269391" cy="461665"/>
          </a:xfrm>
          <a:prstGeom prst="rect">
            <a:avLst/>
          </a:prstGeom>
          <a:noFill/>
        </p:spPr>
        <p:txBody>
          <a:bodyPr wrap="none" rtlCol="0">
            <a:spAutoFit/>
          </a:bodyPr>
          <a:lstStyle/>
          <a:p>
            <a:pPr algn="ctr"/>
            <a:r>
              <a:rPr lang="en-US" dirty="0">
                <a:latin typeface="Arial" charset="0"/>
                <a:ea typeface="Arial" charset="0"/>
                <a:cs typeface="Arial" charset="0"/>
              </a:rPr>
              <a:t>Not a bad place to do fieldwork, huh?</a:t>
            </a:r>
          </a:p>
        </p:txBody>
      </p:sp>
    </p:spTree>
    <p:extLst>
      <p:ext uri="{BB962C8B-B14F-4D97-AF65-F5344CB8AC3E}">
        <p14:creationId xmlns:p14="http://schemas.microsoft.com/office/powerpoint/2010/main" val="143373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757774"/>
            <a:ext cx="7888855" cy="923330"/>
          </a:xfrm>
          <a:prstGeom prst="rect">
            <a:avLst/>
          </a:prstGeom>
          <a:noFill/>
        </p:spPr>
        <p:txBody>
          <a:bodyPr wrap="square" rtlCol="0">
            <a:spAutoFit/>
          </a:bodyPr>
          <a:lstStyle/>
          <a:p>
            <a:pPr algn="ctr"/>
            <a:r>
              <a:rPr lang="en-US" sz="1800" dirty="0">
                <a:latin typeface="Arial" charset="0"/>
                <a:ea typeface="Arial" charset="0"/>
                <a:cs typeface="Arial" charset="0"/>
              </a:rPr>
              <a:t>Here is what I discovered at </a:t>
            </a:r>
            <a:r>
              <a:rPr lang="en-US" sz="1800" dirty="0" err="1">
                <a:latin typeface="Arial" charset="0"/>
                <a:ea typeface="Arial" charset="0"/>
                <a:cs typeface="Arial" charset="0"/>
              </a:rPr>
              <a:t>Mohonk</a:t>
            </a:r>
            <a:r>
              <a:rPr lang="en-US" sz="1800" dirty="0">
                <a:latin typeface="Arial" charset="0"/>
                <a:ea typeface="Arial" charset="0"/>
                <a:cs typeface="Arial" charset="0"/>
              </a:rPr>
              <a:t> Lake and the '</a:t>
            </a:r>
            <a:r>
              <a:rPr lang="en-US" sz="1800" dirty="0" err="1">
                <a:latin typeface="Arial" charset="0"/>
                <a:ea typeface="Arial" charset="0"/>
                <a:cs typeface="Arial" charset="0"/>
              </a:rPr>
              <a:t>Gunks</a:t>
            </a:r>
            <a:r>
              <a:rPr lang="en-US" sz="1800" dirty="0">
                <a:latin typeface="Arial" charset="0"/>
                <a:ea typeface="Arial" charset="0"/>
                <a:cs typeface="Arial" charset="0"/>
              </a:rPr>
              <a:t>', which led me to</a:t>
            </a:r>
          </a:p>
          <a:p>
            <a:pPr algn="ctr"/>
            <a:r>
              <a:rPr lang="en-US" sz="1800" dirty="0">
                <a:latin typeface="Arial" charset="0"/>
                <a:ea typeface="Arial" charset="0"/>
                <a:cs typeface="Arial" charset="0"/>
              </a:rPr>
              <a:t>pursue a Master’s Degree in dendrochronology under Marv Stokes after I mustered out of the U.S. Army in 1973. </a:t>
            </a:r>
          </a:p>
        </p:txBody>
      </p:sp>
      <p:grpSp>
        <p:nvGrpSpPr>
          <p:cNvPr id="7" name="Group 6"/>
          <p:cNvGrpSpPr/>
          <p:nvPr/>
        </p:nvGrpSpPr>
        <p:grpSpPr>
          <a:xfrm>
            <a:off x="595591" y="1769613"/>
            <a:ext cx="7917789" cy="3179161"/>
            <a:chOff x="595591" y="3204281"/>
            <a:chExt cx="7917789" cy="3179161"/>
          </a:xfrm>
        </p:grpSpPr>
        <p:pic>
          <p:nvPicPr>
            <p:cNvPr id="14" name="Picture 13" descr="HumptyDumptySout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591" y="3823123"/>
              <a:ext cx="3657600" cy="2560319"/>
            </a:xfrm>
            <a:prstGeom prst="rect">
              <a:avLst/>
            </a:prstGeom>
          </p:spPr>
        </p:pic>
        <p:pic>
          <p:nvPicPr>
            <p:cNvPr id="15" name="Picture 14" descr="Fig2_Oldest_Pitch_Pin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780" y="3823123"/>
              <a:ext cx="3657600" cy="2560319"/>
            </a:xfrm>
            <a:prstGeom prst="rect">
              <a:avLst/>
            </a:prstGeom>
          </p:spPr>
        </p:pic>
        <p:sp>
          <p:nvSpPr>
            <p:cNvPr id="5" name="TextBox 4"/>
            <p:cNvSpPr txBox="1"/>
            <p:nvPr/>
          </p:nvSpPr>
          <p:spPr>
            <a:xfrm>
              <a:off x="7123382" y="5290201"/>
              <a:ext cx="1157739" cy="646331"/>
            </a:xfrm>
            <a:prstGeom prst="rect">
              <a:avLst/>
            </a:prstGeom>
            <a:noFill/>
          </p:spPr>
          <p:txBody>
            <a:bodyPr wrap="none" rtlCol="0">
              <a:spAutoFit/>
            </a:bodyPr>
            <a:lstStyle/>
            <a:p>
              <a:pPr algn="ctr"/>
              <a:r>
                <a:rPr lang="en-US" sz="1200" dirty="0">
                  <a:solidFill>
                    <a:schemeClr val="bg1"/>
                  </a:solidFill>
                </a:rPr>
                <a:t>Oldest Known</a:t>
              </a:r>
            </a:p>
            <a:p>
              <a:pPr algn="ctr"/>
              <a:r>
                <a:rPr lang="en-US" sz="1200" dirty="0">
                  <a:solidFill>
                    <a:schemeClr val="bg1"/>
                  </a:solidFill>
                </a:rPr>
                <a:t>Pitch Pine</a:t>
              </a:r>
            </a:p>
            <a:p>
              <a:pPr algn="ctr"/>
              <a:r>
                <a:rPr lang="en-US" sz="1200" dirty="0">
                  <a:solidFill>
                    <a:schemeClr val="bg1"/>
                  </a:solidFill>
                </a:rPr>
                <a:t>First Year: 1616</a:t>
              </a:r>
            </a:p>
          </p:txBody>
        </p:sp>
        <p:sp>
          <p:nvSpPr>
            <p:cNvPr id="6" name="TextBox 5"/>
            <p:cNvSpPr txBox="1"/>
            <p:nvPr/>
          </p:nvSpPr>
          <p:spPr>
            <a:xfrm>
              <a:off x="5774287" y="3204281"/>
              <a:ext cx="1762422" cy="584776"/>
            </a:xfrm>
            <a:prstGeom prst="rect">
              <a:avLst/>
            </a:prstGeom>
            <a:noFill/>
          </p:spPr>
          <p:txBody>
            <a:bodyPr wrap="none" rtlCol="0">
              <a:spAutoFit/>
            </a:bodyPr>
            <a:lstStyle/>
            <a:p>
              <a:pPr algn="ctr"/>
              <a:r>
                <a:rPr lang="en-US" sz="1600" dirty="0"/>
                <a:t>Conglomerate Slab</a:t>
              </a:r>
            </a:p>
            <a:p>
              <a:pPr algn="ctr"/>
              <a:r>
                <a:rPr lang="en-US" sz="1600" dirty="0"/>
                <a:t>Pitch Pine</a:t>
              </a:r>
            </a:p>
          </p:txBody>
        </p:sp>
        <p:sp>
          <p:nvSpPr>
            <p:cNvPr id="16" name="TextBox 15"/>
            <p:cNvSpPr txBox="1"/>
            <p:nvPr/>
          </p:nvSpPr>
          <p:spPr>
            <a:xfrm>
              <a:off x="1050115" y="3204281"/>
              <a:ext cx="2739452" cy="584776"/>
            </a:xfrm>
            <a:prstGeom prst="rect">
              <a:avLst/>
            </a:prstGeom>
            <a:noFill/>
          </p:spPr>
          <p:txBody>
            <a:bodyPr wrap="none" rtlCol="0">
              <a:spAutoFit/>
            </a:bodyPr>
            <a:lstStyle/>
            <a:p>
              <a:pPr algn="ctr"/>
              <a:r>
                <a:rPr lang="en-US" sz="1600" dirty="0"/>
                <a:t>Conglomerate Talus</a:t>
              </a:r>
            </a:p>
            <a:p>
              <a:pPr algn="ctr"/>
              <a:r>
                <a:rPr lang="en-US" sz="1600" dirty="0"/>
                <a:t>White Pine &amp; Eastern Hemlock</a:t>
              </a:r>
            </a:p>
          </p:txBody>
        </p:sp>
        <p:sp>
          <p:nvSpPr>
            <p:cNvPr id="17" name="TextBox 16"/>
            <p:cNvSpPr txBox="1"/>
            <p:nvPr/>
          </p:nvSpPr>
          <p:spPr>
            <a:xfrm>
              <a:off x="721745" y="4892619"/>
              <a:ext cx="1122047" cy="461665"/>
            </a:xfrm>
            <a:prstGeom prst="rect">
              <a:avLst/>
            </a:prstGeom>
            <a:noFill/>
          </p:spPr>
          <p:txBody>
            <a:bodyPr wrap="none" rtlCol="0">
              <a:spAutoFit/>
            </a:bodyPr>
            <a:lstStyle/>
            <a:p>
              <a:pPr algn="ctr"/>
              <a:r>
                <a:rPr lang="en-US" sz="1200" dirty="0">
                  <a:solidFill>
                    <a:schemeClr val="bg1"/>
                  </a:solidFill>
                </a:rPr>
                <a:t>Both Species</a:t>
              </a:r>
            </a:p>
            <a:p>
              <a:pPr algn="ctr"/>
              <a:r>
                <a:rPr lang="en-US" sz="1200" dirty="0">
                  <a:solidFill>
                    <a:schemeClr val="bg1"/>
                  </a:solidFill>
                </a:rPr>
                <a:t>300+ Years Old</a:t>
              </a:r>
            </a:p>
          </p:txBody>
        </p:sp>
      </p:grpSp>
      <p:sp>
        <p:nvSpPr>
          <p:cNvPr id="11" name="TextBox 10"/>
          <p:cNvSpPr txBox="1"/>
          <p:nvPr/>
        </p:nvSpPr>
        <p:spPr>
          <a:xfrm>
            <a:off x="772518" y="5206425"/>
            <a:ext cx="7609482" cy="584775"/>
          </a:xfrm>
          <a:prstGeom prst="rect">
            <a:avLst/>
          </a:prstGeom>
          <a:noFill/>
        </p:spPr>
        <p:txBody>
          <a:bodyPr wrap="square" rtlCol="0">
            <a:spAutoFit/>
          </a:bodyPr>
          <a:lstStyle/>
          <a:p>
            <a:pPr marL="285750" indent="-285750">
              <a:buFont typeface="Wingdings" charset="2"/>
              <a:buChar char="Ø"/>
            </a:pPr>
            <a:r>
              <a:rPr lang="en-US" sz="1600" dirty="0">
                <a:latin typeface="Arial" charset="0"/>
                <a:ea typeface="Arial" charset="0"/>
                <a:cs typeface="Arial" charset="0"/>
              </a:rPr>
              <a:t>My summer fieldwork was conducted in 1974 in the Shawangunk Mountains and I was based out of </a:t>
            </a:r>
            <a:r>
              <a:rPr lang="en-US" sz="1600" dirty="0" err="1">
                <a:latin typeface="Arial" charset="0"/>
                <a:ea typeface="Arial" charset="0"/>
                <a:cs typeface="Arial" charset="0"/>
              </a:rPr>
              <a:t>Mohonk</a:t>
            </a:r>
            <a:r>
              <a:rPr lang="en-US" sz="1600" dirty="0">
                <a:latin typeface="Arial" charset="0"/>
                <a:ea typeface="Arial" charset="0"/>
                <a:cs typeface="Arial" charset="0"/>
              </a:rPr>
              <a:t> Lake through the support of Dan Smiley.</a:t>
            </a:r>
          </a:p>
        </p:txBody>
      </p:sp>
    </p:spTree>
    <p:extLst>
      <p:ext uri="{BB962C8B-B14F-4D97-AF65-F5344CB8AC3E}">
        <p14:creationId xmlns:p14="http://schemas.microsoft.com/office/powerpoint/2010/main" val="1953204429"/>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27246</TotalTime>
  <Words>1210</Words>
  <Application>Microsoft Macintosh PowerPoint</Application>
  <PresentationFormat>On-screen Show (4:3)</PresentationFormat>
  <Paragraphs>64</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Helvetica</vt:lpstr>
      <vt:lpstr>Times</vt:lpstr>
      <vt:lpstr>Wingdings</vt:lpstr>
      <vt:lpstr>Blank Presentation</vt:lpstr>
      <vt:lpstr>My Career In Dendrochronology: How A Bit Of Serendipity and Epiphany Changed Everything For Me </vt:lpstr>
      <vt:lpstr>PowerPoint Presentation</vt:lpstr>
      <vt:lpstr>PowerPoint Presentation</vt:lpstr>
      <vt:lpstr>PowerPoint Presentation</vt:lpstr>
      <vt:lpstr>Now comes my era of scientific serendipity ("occurrence and development of events by chance in a happy or beneficial way"). After being inspired by Marv Stokes, I went into the U.S. Army in 1970, was stationed at the U.S. Military Academy at West Point, and ended up discovering ancient trees growing only 90 miles north of New York City in the Shawangunk Mountains ('The Gunks'). Go figure!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Modeling Dendroclimatic Signals in Eastern Deciduous Forest Tree Species</dc:title>
  <dc:creator>Microsoft Office User</dc:creator>
  <cp:lastModifiedBy>Edward Cook</cp:lastModifiedBy>
  <cp:revision>1409</cp:revision>
  <dcterms:created xsi:type="dcterms:W3CDTF">2016-09-06T14:03:25Z</dcterms:created>
  <dcterms:modified xsi:type="dcterms:W3CDTF">2022-09-07T15:29:09Z</dcterms:modified>
</cp:coreProperties>
</file>