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8"/>
  </p:notesMasterIdLst>
  <p:sldIdLst>
    <p:sldId id="270" r:id="rId2"/>
    <p:sldId id="559" r:id="rId3"/>
    <p:sldId id="275" r:id="rId4"/>
    <p:sldId id="561" r:id="rId5"/>
    <p:sldId id="272" r:id="rId6"/>
    <p:sldId id="560" r:id="rId7"/>
    <p:sldId id="274" r:id="rId8"/>
    <p:sldId id="276" r:id="rId9"/>
    <p:sldId id="256" r:id="rId10"/>
    <p:sldId id="558" r:id="rId11"/>
    <p:sldId id="552" r:id="rId12"/>
    <p:sldId id="557" r:id="rId13"/>
    <p:sldId id="556" r:id="rId14"/>
    <p:sldId id="261" r:id="rId15"/>
    <p:sldId id="259" r:id="rId16"/>
    <p:sldId id="554" r:id="rId17"/>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6"/>
    <p:restoredTop sz="94674"/>
  </p:normalViewPr>
  <p:slideViewPr>
    <p:cSldViewPr snapToGrid="0" snapToObjects="1">
      <p:cViewPr varScale="1">
        <p:scale>
          <a:sx n="127" d="100"/>
          <a:sy n="127" d="100"/>
        </p:scale>
        <p:origin x="232"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FB3D98-284B-1C44-AEEF-4ECC33AB67BB}" type="datetimeFigureOut">
              <a:rPr lang="en-US" smtClean="0"/>
              <a:t>4/22/24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8CFF7-E5A3-004B-97B3-A21F3CFBEE47}" type="slidenum">
              <a:rPr lang="en-US" smtClean="0"/>
              <a:t>‹#›</a:t>
            </a:fld>
            <a:endParaRPr lang="en-US"/>
          </a:p>
        </p:txBody>
      </p:sp>
    </p:spTree>
    <p:extLst>
      <p:ext uri="{BB962C8B-B14F-4D97-AF65-F5344CB8AC3E}">
        <p14:creationId xmlns:p14="http://schemas.microsoft.com/office/powerpoint/2010/main" val="1297285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C4B952-80FA-6D45-9772-C87EBFFC2FDE}" type="slidenum">
              <a:rPr lang="en-US" smtClean="0"/>
              <a:t>1</a:t>
            </a:fld>
            <a:endParaRPr lang="en-US"/>
          </a:p>
        </p:txBody>
      </p:sp>
    </p:spTree>
    <p:extLst>
      <p:ext uri="{BB962C8B-B14F-4D97-AF65-F5344CB8AC3E}">
        <p14:creationId xmlns:p14="http://schemas.microsoft.com/office/powerpoint/2010/main" val="314064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C4B952-80FA-6D45-9772-C87EBFFC2FDE}" type="slidenum">
              <a:rPr lang="en-US" smtClean="0"/>
              <a:t>5</a:t>
            </a:fld>
            <a:endParaRPr lang="en-US"/>
          </a:p>
        </p:txBody>
      </p:sp>
    </p:spTree>
    <p:extLst>
      <p:ext uri="{BB962C8B-B14F-4D97-AF65-F5344CB8AC3E}">
        <p14:creationId xmlns:p14="http://schemas.microsoft.com/office/powerpoint/2010/main" val="53675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C4B952-80FA-6D45-9772-C87EBFFC2FDE}" type="slidenum">
              <a:rPr lang="en-US" smtClean="0"/>
              <a:t>7</a:t>
            </a:fld>
            <a:endParaRPr lang="en-US"/>
          </a:p>
        </p:txBody>
      </p:sp>
    </p:spTree>
    <p:extLst>
      <p:ext uri="{BB962C8B-B14F-4D97-AF65-F5344CB8AC3E}">
        <p14:creationId xmlns:p14="http://schemas.microsoft.com/office/powerpoint/2010/main" val="54780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A68F64-67CE-7F4F-918C-D3A5A26F6544}" type="datetimeFigureOut">
              <a:rPr lang="en-US" smtClean="0"/>
              <a:t>4/22/24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998A4-DB85-C04B-9FEA-4EB33E30AABF}" type="slidenum">
              <a:rPr lang="en-US" smtClean="0"/>
              <a:t>‹#›</a:t>
            </a:fld>
            <a:endParaRPr lang="en-US"/>
          </a:p>
        </p:txBody>
      </p:sp>
    </p:spTree>
    <p:extLst>
      <p:ext uri="{BB962C8B-B14F-4D97-AF65-F5344CB8AC3E}">
        <p14:creationId xmlns:p14="http://schemas.microsoft.com/office/powerpoint/2010/main" val="1143875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A68F64-67CE-7F4F-918C-D3A5A26F6544}" type="datetimeFigureOut">
              <a:rPr lang="en-US" smtClean="0"/>
              <a:t>4/22/24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998A4-DB85-C04B-9FEA-4EB33E30AABF}" type="slidenum">
              <a:rPr lang="en-US" smtClean="0"/>
              <a:t>‹#›</a:t>
            </a:fld>
            <a:endParaRPr lang="en-US"/>
          </a:p>
        </p:txBody>
      </p:sp>
    </p:spTree>
    <p:extLst>
      <p:ext uri="{BB962C8B-B14F-4D97-AF65-F5344CB8AC3E}">
        <p14:creationId xmlns:p14="http://schemas.microsoft.com/office/powerpoint/2010/main" val="358471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A68F64-67CE-7F4F-918C-D3A5A26F6544}" type="datetimeFigureOut">
              <a:rPr lang="en-US" smtClean="0"/>
              <a:t>4/22/24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998A4-DB85-C04B-9FEA-4EB33E30AABF}" type="slidenum">
              <a:rPr lang="en-US" smtClean="0"/>
              <a:t>‹#›</a:t>
            </a:fld>
            <a:endParaRPr lang="en-US"/>
          </a:p>
        </p:txBody>
      </p:sp>
    </p:spTree>
    <p:extLst>
      <p:ext uri="{BB962C8B-B14F-4D97-AF65-F5344CB8AC3E}">
        <p14:creationId xmlns:p14="http://schemas.microsoft.com/office/powerpoint/2010/main" val="3564838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A68F64-67CE-7F4F-918C-D3A5A26F6544}" type="datetimeFigureOut">
              <a:rPr lang="en-US" smtClean="0"/>
              <a:t>4/22/24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998A4-DB85-C04B-9FEA-4EB33E30AABF}" type="slidenum">
              <a:rPr lang="en-US" smtClean="0"/>
              <a:t>‹#›</a:t>
            </a:fld>
            <a:endParaRPr lang="en-US"/>
          </a:p>
        </p:txBody>
      </p:sp>
    </p:spTree>
    <p:extLst>
      <p:ext uri="{BB962C8B-B14F-4D97-AF65-F5344CB8AC3E}">
        <p14:creationId xmlns:p14="http://schemas.microsoft.com/office/powerpoint/2010/main" val="201040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9"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A68F64-67CE-7F4F-918C-D3A5A26F6544}" type="datetimeFigureOut">
              <a:rPr lang="en-US" smtClean="0"/>
              <a:t>4/22/24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998A4-DB85-C04B-9FEA-4EB33E30AABF}" type="slidenum">
              <a:rPr lang="en-US" smtClean="0"/>
              <a:t>‹#›</a:t>
            </a:fld>
            <a:endParaRPr lang="en-US"/>
          </a:p>
        </p:txBody>
      </p:sp>
    </p:spTree>
    <p:extLst>
      <p:ext uri="{BB962C8B-B14F-4D97-AF65-F5344CB8AC3E}">
        <p14:creationId xmlns:p14="http://schemas.microsoft.com/office/powerpoint/2010/main" val="125207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A68F64-67CE-7F4F-918C-D3A5A26F6544}" type="datetimeFigureOut">
              <a:rPr lang="en-US" smtClean="0"/>
              <a:t>4/22/24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998A4-DB85-C04B-9FEA-4EB33E30AABF}" type="slidenum">
              <a:rPr lang="en-US" smtClean="0"/>
              <a:t>‹#›</a:t>
            </a:fld>
            <a:endParaRPr lang="en-US"/>
          </a:p>
        </p:txBody>
      </p:sp>
    </p:spTree>
    <p:extLst>
      <p:ext uri="{BB962C8B-B14F-4D97-AF65-F5344CB8AC3E}">
        <p14:creationId xmlns:p14="http://schemas.microsoft.com/office/powerpoint/2010/main" val="1370249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4"/>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A68F64-67CE-7F4F-918C-D3A5A26F6544}" type="datetimeFigureOut">
              <a:rPr lang="en-US" smtClean="0"/>
              <a:t>4/22/24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998A4-DB85-C04B-9FEA-4EB33E30AABF}" type="slidenum">
              <a:rPr lang="en-US" smtClean="0"/>
              <a:t>‹#›</a:t>
            </a:fld>
            <a:endParaRPr lang="en-US"/>
          </a:p>
        </p:txBody>
      </p:sp>
    </p:spTree>
    <p:extLst>
      <p:ext uri="{BB962C8B-B14F-4D97-AF65-F5344CB8AC3E}">
        <p14:creationId xmlns:p14="http://schemas.microsoft.com/office/powerpoint/2010/main" val="155932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A68F64-67CE-7F4F-918C-D3A5A26F6544}" type="datetimeFigureOut">
              <a:rPr lang="en-US" smtClean="0"/>
              <a:t>4/22/24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998A4-DB85-C04B-9FEA-4EB33E30AABF}" type="slidenum">
              <a:rPr lang="en-US" smtClean="0"/>
              <a:t>‹#›</a:t>
            </a:fld>
            <a:endParaRPr lang="en-US"/>
          </a:p>
        </p:txBody>
      </p:sp>
    </p:spTree>
    <p:extLst>
      <p:ext uri="{BB962C8B-B14F-4D97-AF65-F5344CB8AC3E}">
        <p14:creationId xmlns:p14="http://schemas.microsoft.com/office/powerpoint/2010/main" val="257827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A68F64-67CE-7F4F-918C-D3A5A26F6544}" type="datetimeFigureOut">
              <a:rPr lang="en-US" smtClean="0"/>
              <a:t>4/22/24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998A4-DB85-C04B-9FEA-4EB33E30AABF}" type="slidenum">
              <a:rPr lang="en-US" smtClean="0"/>
              <a:t>‹#›</a:t>
            </a:fld>
            <a:endParaRPr lang="en-US"/>
          </a:p>
        </p:txBody>
      </p:sp>
    </p:spTree>
    <p:extLst>
      <p:ext uri="{BB962C8B-B14F-4D97-AF65-F5344CB8AC3E}">
        <p14:creationId xmlns:p14="http://schemas.microsoft.com/office/powerpoint/2010/main" val="3741086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7"/>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A68F64-67CE-7F4F-918C-D3A5A26F6544}" type="datetimeFigureOut">
              <a:rPr lang="en-US" smtClean="0"/>
              <a:t>4/22/24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998A4-DB85-C04B-9FEA-4EB33E30AABF}" type="slidenum">
              <a:rPr lang="en-US" smtClean="0"/>
              <a:t>‹#›</a:t>
            </a:fld>
            <a:endParaRPr lang="en-US"/>
          </a:p>
        </p:txBody>
      </p:sp>
    </p:spTree>
    <p:extLst>
      <p:ext uri="{BB962C8B-B14F-4D97-AF65-F5344CB8AC3E}">
        <p14:creationId xmlns:p14="http://schemas.microsoft.com/office/powerpoint/2010/main" val="2644414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7"/>
            <a:ext cx="4629151"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A68F64-67CE-7F4F-918C-D3A5A26F6544}" type="datetimeFigureOut">
              <a:rPr lang="en-US" smtClean="0"/>
              <a:t>4/22/24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998A4-DB85-C04B-9FEA-4EB33E30AABF}" type="slidenum">
              <a:rPr lang="en-US" smtClean="0"/>
              <a:t>‹#›</a:t>
            </a:fld>
            <a:endParaRPr lang="en-US"/>
          </a:p>
        </p:txBody>
      </p:sp>
    </p:spTree>
    <p:extLst>
      <p:ext uri="{BB962C8B-B14F-4D97-AF65-F5344CB8AC3E}">
        <p14:creationId xmlns:p14="http://schemas.microsoft.com/office/powerpoint/2010/main" val="2656965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A68F64-67CE-7F4F-918C-D3A5A26F6544}" type="datetimeFigureOut">
              <a:rPr lang="en-US" smtClean="0"/>
              <a:t>4/22/24</a:t>
            </a:fld>
            <a:endParaRPr lang="en-US"/>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998A4-DB85-C04B-9FEA-4EB33E30AABF}" type="slidenum">
              <a:rPr lang="en-US" smtClean="0"/>
              <a:t>‹#›</a:t>
            </a:fld>
            <a:endParaRPr lang="en-US"/>
          </a:p>
        </p:txBody>
      </p:sp>
    </p:spTree>
    <p:extLst>
      <p:ext uri="{BB962C8B-B14F-4D97-AF65-F5344CB8AC3E}">
        <p14:creationId xmlns:p14="http://schemas.microsoft.com/office/powerpoint/2010/main" val="20903779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380752-C548-1D49-952A-87B8BD8A5016}"/>
              </a:ext>
            </a:extLst>
          </p:cNvPr>
          <p:cNvSpPr/>
          <p:nvPr/>
        </p:nvSpPr>
        <p:spPr>
          <a:xfrm>
            <a:off x="7292496" y="-1698555"/>
            <a:ext cx="2939915" cy="1954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 name="TextBox 3">
            <a:extLst>
              <a:ext uri="{FF2B5EF4-FFF2-40B4-BE49-F238E27FC236}">
                <a16:creationId xmlns:a16="http://schemas.microsoft.com/office/drawing/2014/main" id="{F0AD899A-6E90-1244-8F6C-F3A565BE94E0}"/>
              </a:ext>
            </a:extLst>
          </p:cNvPr>
          <p:cNvSpPr txBox="1"/>
          <p:nvPr/>
        </p:nvSpPr>
        <p:spPr>
          <a:xfrm>
            <a:off x="904681" y="5935486"/>
            <a:ext cx="7315200" cy="523220"/>
          </a:xfrm>
          <a:prstGeom prst="rect">
            <a:avLst/>
          </a:prstGeom>
          <a:noFill/>
        </p:spPr>
        <p:txBody>
          <a:bodyPr wrap="square" rtlCol="0">
            <a:spAutoFit/>
          </a:bodyPr>
          <a:lstStyle/>
          <a:p>
            <a:pPr algn="just"/>
            <a:r>
              <a:rPr lang="en-US" sz="1400" dirty="0"/>
              <a:t>Figure S1. Missouri River w</a:t>
            </a:r>
            <a:r>
              <a:rPr lang="en-US" sz="1400" dirty="0">
                <a:effectLst/>
              </a:rPr>
              <a:t>atershe</a:t>
            </a:r>
            <a:r>
              <a:rPr lang="en-US" sz="1400" dirty="0"/>
              <a:t>d </a:t>
            </a:r>
            <a:r>
              <a:rPr lang="en-US" sz="1400" dirty="0">
                <a:effectLst/>
              </a:rPr>
              <a:t>regions </a:t>
            </a:r>
            <a:r>
              <a:rPr lang="en-US" sz="1400" b="1" dirty="0">
                <a:effectLst/>
              </a:rPr>
              <a:t>WR1-6</a:t>
            </a:r>
            <a:r>
              <a:rPr lang="en-US" sz="1400" dirty="0">
                <a:effectLst/>
              </a:rPr>
              <a:t> contributions</a:t>
            </a:r>
            <a:r>
              <a:rPr lang="en-US" sz="1400" dirty="0"/>
              <a:t> to total water year discharge at </a:t>
            </a:r>
            <a:r>
              <a:rPr lang="en-US" sz="1400" dirty="0">
                <a:effectLst/>
              </a:rPr>
              <a:t>Hermann, Missouri (    ), years 1960-2011. </a:t>
            </a:r>
            <a:r>
              <a:rPr lang="en-US" sz="1400" dirty="0"/>
              <a:t>Map modified f</a:t>
            </a:r>
            <a:r>
              <a:rPr lang="en-US" sz="1400" dirty="0">
                <a:effectLst/>
              </a:rPr>
              <a:t>rom Norton et al. (2014, their Figure 16). </a:t>
            </a:r>
            <a:endParaRPr lang="en-US" sz="1400" dirty="0"/>
          </a:p>
        </p:txBody>
      </p:sp>
      <p:grpSp>
        <p:nvGrpSpPr>
          <p:cNvPr id="8" name="Group 7">
            <a:extLst>
              <a:ext uri="{FF2B5EF4-FFF2-40B4-BE49-F238E27FC236}">
                <a16:creationId xmlns:a16="http://schemas.microsoft.com/office/drawing/2014/main" id="{2996D23F-45D5-1E47-A505-10B78168BD09}"/>
              </a:ext>
            </a:extLst>
          </p:cNvPr>
          <p:cNvGrpSpPr>
            <a:grpSpLocks noChangeAspect="1"/>
          </p:cNvGrpSpPr>
          <p:nvPr/>
        </p:nvGrpSpPr>
        <p:grpSpPr>
          <a:xfrm>
            <a:off x="1218979" y="1089166"/>
            <a:ext cx="6686603" cy="4846320"/>
            <a:chOff x="909645" y="554146"/>
            <a:chExt cx="7315200" cy="5301916"/>
          </a:xfrm>
        </p:grpSpPr>
        <p:grpSp>
          <p:nvGrpSpPr>
            <p:cNvPr id="7" name="Group 6">
              <a:extLst>
                <a:ext uri="{FF2B5EF4-FFF2-40B4-BE49-F238E27FC236}">
                  <a16:creationId xmlns:a16="http://schemas.microsoft.com/office/drawing/2014/main" id="{5B56A27C-5C5C-1343-97E1-4AFD2DDE1BF4}"/>
                </a:ext>
              </a:extLst>
            </p:cNvPr>
            <p:cNvGrpSpPr/>
            <p:nvPr/>
          </p:nvGrpSpPr>
          <p:grpSpPr>
            <a:xfrm>
              <a:off x="909645" y="554146"/>
              <a:ext cx="7315200" cy="5301916"/>
              <a:chOff x="909645" y="554146"/>
              <a:chExt cx="7315200" cy="5301916"/>
            </a:xfrm>
          </p:grpSpPr>
          <p:grpSp>
            <p:nvGrpSpPr>
              <p:cNvPr id="2" name="Group 1">
                <a:extLst>
                  <a:ext uri="{FF2B5EF4-FFF2-40B4-BE49-F238E27FC236}">
                    <a16:creationId xmlns:a16="http://schemas.microsoft.com/office/drawing/2014/main" id="{8DF08C4E-C81B-C247-9B21-85EBFCAF188C}"/>
                  </a:ext>
                </a:extLst>
              </p:cNvPr>
              <p:cNvGrpSpPr/>
              <p:nvPr/>
            </p:nvGrpSpPr>
            <p:grpSpPr>
              <a:xfrm>
                <a:off x="909645" y="554146"/>
                <a:ext cx="7315200" cy="5301916"/>
                <a:chOff x="909645" y="554146"/>
                <a:chExt cx="7315200" cy="5301916"/>
              </a:xfrm>
            </p:grpSpPr>
            <p:pic>
              <p:nvPicPr>
                <p:cNvPr id="5" name="Picture 4">
                  <a:extLst>
                    <a:ext uri="{FF2B5EF4-FFF2-40B4-BE49-F238E27FC236}">
                      <a16:creationId xmlns:a16="http://schemas.microsoft.com/office/drawing/2014/main" id="{8518832B-0C1A-1740-BEBD-C680D85BB295}"/>
                    </a:ext>
                  </a:extLst>
                </p:cNvPr>
                <p:cNvPicPr>
                  <a:picLocks noChangeAspect="1"/>
                </p:cNvPicPr>
                <p:nvPr/>
              </p:nvPicPr>
              <p:blipFill rotWithShape="1">
                <a:blip r:embed="rId3"/>
                <a:srcRect l="4911" t="6165" r="8344" b="12474"/>
                <a:stretch/>
              </p:blipFill>
              <p:spPr>
                <a:xfrm>
                  <a:off x="909645" y="554146"/>
                  <a:ext cx="7315200" cy="5301916"/>
                </a:xfrm>
                <a:prstGeom prst="rect">
                  <a:avLst/>
                </a:prstGeom>
              </p:spPr>
            </p:pic>
            <p:sp>
              <p:nvSpPr>
                <p:cNvPr id="19" name="TextBox 18">
                  <a:extLst>
                    <a:ext uri="{FF2B5EF4-FFF2-40B4-BE49-F238E27FC236}">
                      <a16:creationId xmlns:a16="http://schemas.microsoft.com/office/drawing/2014/main" id="{2BBDBC46-D43B-EF4C-BC1D-C85B539038E2}"/>
                    </a:ext>
                  </a:extLst>
                </p:cNvPr>
                <p:cNvSpPr txBox="1"/>
                <p:nvPr/>
              </p:nvSpPr>
              <p:spPr>
                <a:xfrm>
                  <a:off x="5177635" y="2898904"/>
                  <a:ext cx="411480" cy="204220"/>
                </a:xfrm>
                <a:prstGeom prst="rect">
                  <a:avLst/>
                </a:prstGeom>
                <a:solidFill>
                  <a:schemeClr val="bg1"/>
                </a:solidFill>
                <a:effectLst>
                  <a:glow>
                    <a:schemeClr val="accent4">
                      <a:satMod val="175000"/>
                    </a:schemeClr>
                  </a:glow>
                  <a:outerShdw blurRad="50800" dist="50800" dir="5400000" algn="ctr" rotWithShape="0">
                    <a:srgbClr val="000000">
                      <a:alpha val="44000"/>
                    </a:srgbClr>
                  </a:outerShdw>
                </a:effectLst>
              </p:spPr>
              <p:txBody>
                <a:bodyPr wrap="none" lIns="0" tIns="0" rIns="0" bIns="0" rtlCol="0">
                  <a:noAutofit/>
                </a:bodyPr>
                <a:lstStyle/>
                <a:p>
                  <a:pPr algn="ctr"/>
                  <a:r>
                    <a:rPr lang="en-US" sz="1400" b="1" dirty="0">
                      <a:solidFill>
                        <a:srgbClr val="FF0000"/>
                      </a:solidFill>
                    </a:rPr>
                    <a:t>10%</a:t>
                  </a:r>
                </a:p>
              </p:txBody>
            </p:sp>
            <p:sp>
              <p:nvSpPr>
                <p:cNvPr id="20" name="TextBox 19">
                  <a:extLst>
                    <a:ext uri="{FF2B5EF4-FFF2-40B4-BE49-F238E27FC236}">
                      <a16:creationId xmlns:a16="http://schemas.microsoft.com/office/drawing/2014/main" id="{29CFFB89-0C1D-9840-8C20-E04450B19734}"/>
                    </a:ext>
                  </a:extLst>
                </p:cNvPr>
                <p:cNvSpPr txBox="1"/>
                <p:nvPr/>
              </p:nvSpPr>
              <p:spPr>
                <a:xfrm>
                  <a:off x="3734700" y="1990988"/>
                  <a:ext cx="411480" cy="204220"/>
                </a:xfrm>
                <a:prstGeom prst="rect">
                  <a:avLst/>
                </a:prstGeom>
                <a:solidFill>
                  <a:schemeClr val="bg1"/>
                </a:solidFill>
                <a:effectLst>
                  <a:glow>
                    <a:schemeClr val="accent4">
                      <a:satMod val="175000"/>
                    </a:schemeClr>
                  </a:glow>
                  <a:outerShdw blurRad="50800" dist="50800" dir="5400000" algn="ctr" rotWithShape="0">
                    <a:srgbClr val="000000">
                      <a:alpha val="44000"/>
                    </a:srgbClr>
                  </a:outerShdw>
                </a:effectLst>
              </p:spPr>
              <p:txBody>
                <a:bodyPr wrap="none" lIns="0" tIns="0" rIns="0" bIns="0" rtlCol="0">
                  <a:noAutofit/>
                </a:bodyPr>
                <a:lstStyle/>
                <a:p>
                  <a:pPr algn="ctr"/>
                  <a:r>
                    <a:rPr lang="en-US" sz="1400" b="1" dirty="0">
                      <a:solidFill>
                        <a:srgbClr val="FF0000"/>
                      </a:solidFill>
                    </a:rPr>
                    <a:t>4%</a:t>
                  </a:r>
                </a:p>
              </p:txBody>
            </p:sp>
            <p:sp>
              <p:nvSpPr>
                <p:cNvPr id="21" name="TextBox 20">
                  <a:extLst>
                    <a:ext uri="{FF2B5EF4-FFF2-40B4-BE49-F238E27FC236}">
                      <a16:creationId xmlns:a16="http://schemas.microsoft.com/office/drawing/2014/main" id="{411DA782-8EEE-FB4F-A5F6-6F3D2783CF37}"/>
                    </a:ext>
                  </a:extLst>
                </p:cNvPr>
                <p:cNvSpPr txBox="1"/>
                <p:nvPr/>
              </p:nvSpPr>
              <p:spPr>
                <a:xfrm>
                  <a:off x="1892928" y="1452721"/>
                  <a:ext cx="411480" cy="204220"/>
                </a:xfrm>
                <a:prstGeom prst="rect">
                  <a:avLst/>
                </a:prstGeom>
                <a:solidFill>
                  <a:schemeClr val="bg1"/>
                </a:solidFill>
                <a:effectLst>
                  <a:glow>
                    <a:schemeClr val="accent4">
                      <a:satMod val="175000"/>
                    </a:schemeClr>
                  </a:glow>
                  <a:outerShdw blurRad="50800" dist="50800" dir="5400000" algn="ctr" rotWithShape="0">
                    <a:srgbClr val="000000">
                      <a:alpha val="44000"/>
                    </a:srgbClr>
                  </a:outerShdw>
                </a:effectLst>
              </p:spPr>
              <p:txBody>
                <a:bodyPr wrap="none" lIns="0" tIns="0" rIns="0" bIns="0" rtlCol="0">
                  <a:noAutofit/>
                </a:bodyPr>
                <a:lstStyle/>
                <a:p>
                  <a:pPr algn="ctr"/>
                  <a:r>
                    <a:rPr lang="en-US" sz="1400" b="1" dirty="0">
                      <a:solidFill>
                        <a:srgbClr val="FF0000"/>
                      </a:solidFill>
                    </a:rPr>
                    <a:t>25%</a:t>
                  </a:r>
                </a:p>
              </p:txBody>
            </p:sp>
            <p:sp>
              <p:nvSpPr>
                <p:cNvPr id="22" name="TextBox 21">
                  <a:extLst>
                    <a:ext uri="{FF2B5EF4-FFF2-40B4-BE49-F238E27FC236}">
                      <a16:creationId xmlns:a16="http://schemas.microsoft.com/office/drawing/2014/main" id="{D4172732-9CC9-2644-A2F1-CF6E753EB5B7}"/>
                    </a:ext>
                  </a:extLst>
                </p:cNvPr>
                <p:cNvSpPr txBox="1"/>
                <p:nvPr/>
              </p:nvSpPr>
              <p:spPr>
                <a:xfrm>
                  <a:off x="3050517" y="3845740"/>
                  <a:ext cx="411480" cy="204220"/>
                </a:xfrm>
                <a:prstGeom prst="rect">
                  <a:avLst/>
                </a:prstGeom>
                <a:solidFill>
                  <a:schemeClr val="bg1"/>
                </a:solidFill>
                <a:effectLst>
                  <a:glow>
                    <a:schemeClr val="accent4">
                      <a:satMod val="175000"/>
                    </a:schemeClr>
                  </a:glow>
                  <a:outerShdw blurRad="50800" dist="50800" dir="5400000" algn="ctr" rotWithShape="0">
                    <a:srgbClr val="000000">
                      <a:alpha val="44000"/>
                    </a:srgbClr>
                  </a:outerShdw>
                </a:effectLst>
              </p:spPr>
              <p:txBody>
                <a:bodyPr wrap="none" lIns="0" tIns="0" rIns="0" bIns="0" rtlCol="0">
                  <a:noAutofit/>
                </a:bodyPr>
                <a:lstStyle/>
                <a:p>
                  <a:pPr algn="ctr"/>
                  <a:r>
                    <a:rPr lang="en-US" sz="1400" b="1" dirty="0">
                      <a:solidFill>
                        <a:srgbClr val="FF0000"/>
                      </a:solidFill>
                    </a:rPr>
                    <a:t>8%</a:t>
                  </a:r>
                </a:p>
              </p:txBody>
            </p:sp>
            <p:sp>
              <p:nvSpPr>
                <p:cNvPr id="23" name="TextBox 22">
                  <a:extLst>
                    <a:ext uri="{FF2B5EF4-FFF2-40B4-BE49-F238E27FC236}">
                      <a16:creationId xmlns:a16="http://schemas.microsoft.com/office/drawing/2014/main" id="{E80859B2-648B-8643-B980-4A03CE98B578}"/>
                    </a:ext>
                  </a:extLst>
                </p:cNvPr>
                <p:cNvSpPr txBox="1"/>
                <p:nvPr/>
              </p:nvSpPr>
              <p:spPr>
                <a:xfrm>
                  <a:off x="4302149" y="4854179"/>
                  <a:ext cx="411480" cy="204220"/>
                </a:xfrm>
                <a:prstGeom prst="rect">
                  <a:avLst/>
                </a:prstGeom>
                <a:solidFill>
                  <a:schemeClr val="bg1"/>
                </a:solidFill>
                <a:effectLst>
                  <a:glow>
                    <a:schemeClr val="accent4">
                      <a:satMod val="175000"/>
                    </a:schemeClr>
                  </a:glow>
                  <a:outerShdw blurRad="50800" dist="50800" dir="5400000" algn="ctr" rotWithShape="0">
                    <a:srgbClr val="000000">
                      <a:alpha val="44000"/>
                    </a:srgbClr>
                  </a:outerShdw>
                </a:effectLst>
              </p:spPr>
              <p:txBody>
                <a:bodyPr wrap="none" lIns="0" tIns="0" rIns="0" bIns="0" rtlCol="0">
                  <a:noAutofit/>
                </a:bodyPr>
                <a:lstStyle/>
                <a:p>
                  <a:pPr algn="ctr"/>
                  <a:r>
                    <a:rPr lang="en-US" sz="1400" b="1" dirty="0">
                      <a:solidFill>
                        <a:srgbClr val="FF0000"/>
                      </a:solidFill>
                    </a:rPr>
                    <a:t>9%</a:t>
                  </a:r>
                </a:p>
              </p:txBody>
            </p:sp>
            <p:sp>
              <p:nvSpPr>
                <p:cNvPr id="24" name="TextBox 23">
                  <a:extLst>
                    <a:ext uri="{FF2B5EF4-FFF2-40B4-BE49-F238E27FC236}">
                      <a16:creationId xmlns:a16="http://schemas.microsoft.com/office/drawing/2014/main" id="{1BBF7271-B4B5-CA4A-BFD4-C31F2919F077}"/>
                    </a:ext>
                  </a:extLst>
                </p:cNvPr>
                <p:cNvSpPr txBox="1"/>
                <p:nvPr/>
              </p:nvSpPr>
              <p:spPr>
                <a:xfrm>
                  <a:off x="6614092" y="5162214"/>
                  <a:ext cx="411480" cy="204220"/>
                </a:xfrm>
                <a:prstGeom prst="rect">
                  <a:avLst/>
                </a:prstGeom>
                <a:solidFill>
                  <a:schemeClr val="bg1"/>
                </a:solidFill>
                <a:effectLst>
                  <a:glow>
                    <a:schemeClr val="accent4">
                      <a:satMod val="175000"/>
                    </a:schemeClr>
                  </a:glow>
                  <a:outerShdw blurRad="50800" dist="50800" dir="5400000" algn="ctr" rotWithShape="0">
                    <a:srgbClr val="000000">
                      <a:alpha val="44000"/>
                    </a:srgbClr>
                  </a:outerShdw>
                </a:effectLst>
              </p:spPr>
              <p:txBody>
                <a:bodyPr wrap="none" lIns="0" tIns="0" rIns="0" bIns="0" rtlCol="0">
                  <a:noAutofit/>
                </a:bodyPr>
                <a:lstStyle/>
                <a:p>
                  <a:pPr algn="ctr"/>
                  <a:r>
                    <a:rPr lang="en-US" sz="1400" b="1" dirty="0">
                      <a:solidFill>
                        <a:srgbClr val="FF0000"/>
                      </a:solidFill>
                    </a:rPr>
                    <a:t>44%</a:t>
                  </a:r>
                </a:p>
              </p:txBody>
            </p:sp>
          </p:grpSp>
          <p:pic>
            <p:nvPicPr>
              <p:cNvPr id="3" name="Picture 2">
                <a:extLst>
                  <a:ext uri="{FF2B5EF4-FFF2-40B4-BE49-F238E27FC236}">
                    <a16:creationId xmlns:a16="http://schemas.microsoft.com/office/drawing/2014/main" id="{8C422AB1-27DA-2E42-9170-3BD0416AEB0E}"/>
                  </a:ext>
                </a:extLst>
              </p:cNvPr>
              <p:cNvPicPr>
                <a:picLocks noChangeAspect="1"/>
              </p:cNvPicPr>
              <p:nvPr/>
            </p:nvPicPr>
            <p:blipFill>
              <a:blip r:embed="rId4"/>
              <a:stretch>
                <a:fillRect/>
              </a:stretch>
            </p:blipFill>
            <p:spPr>
              <a:xfrm>
                <a:off x="5709838" y="836573"/>
                <a:ext cx="2333599" cy="1645920"/>
              </a:xfrm>
              <a:prstGeom prst="rect">
                <a:avLst/>
              </a:prstGeom>
            </p:spPr>
          </p:pic>
        </p:grpSp>
        <p:sp>
          <p:nvSpPr>
            <p:cNvPr id="6" name="Triangle 5">
              <a:extLst>
                <a:ext uri="{FF2B5EF4-FFF2-40B4-BE49-F238E27FC236}">
                  <a16:creationId xmlns:a16="http://schemas.microsoft.com/office/drawing/2014/main" id="{028D49FD-AB8C-6240-B24E-82BC9B579B82}"/>
                </a:ext>
              </a:extLst>
            </p:cNvPr>
            <p:cNvSpPr/>
            <p:nvPr/>
          </p:nvSpPr>
          <p:spPr>
            <a:xfrm>
              <a:off x="7223439" y="5145292"/>
              <a:ext cx="182880" cy="18288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riangle 13">
            <a:extLst>
              <a:ext uri="{FF2B5EF4-FFF2-40B4-BE49-F238E27FC236}">
                <a16:creationId xmlns:a16="http://schemas.microsoft.com/office/drawing/2014/main" id="{6AACDABF-707B-3E4E-82B0-F6817A60419F}"/>
              </a:ext>
            </a:extLst>
          </p:cNvPr>
          <p:cNvSpPr/>
          <p:nvPr/>
        </p:nvSpPr>
        <p:spPr>
          <a:xfrm>
            <a:off x="2483107" y="6231933"/>
            <a:ext cx="137160" cy="13716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587530A-9990-CE4D-B1D9-0B09E7AAA4CE}"/>
              </a:ext>
            </a:extLst>
          </p:cNvPr>
          <p:cNvSpPr txBox="1"/>
          <p:nvPr/>
        </p:nvSpPr>
        <p:spPr>
          <a:xfrm>
            <a:off x="625526" y="291402"/>
            <a:ext cx="7866256" cy="707886"/>
          </a:xfrm>
          <a:prstGeom prst="rect">
            <a:avLst/>
          </a:prstGeom>
          <a:noFill/>
        </p:spPr>
        <p:txBody>
          <a:bodyPr wrap="none" rtlCol="0">
            <a:spAutoFit/>
          </a:bodyPr>
          <a:lstStyle/>
          <a:p>
            <a:pPr algn="ctr"/>
            <a:r>
              <a:rPr lang="en-US" sz="2000" b="1" dirty="0">
                <a:latin typeface="Helvetica" pitchFamily="2" charset="0"/>
              </a:rPr>
              <a:t>Why it is difficult to reconstruct water year discharge at HEMO:</a:t>
            </a:r>
          </a:p>
          <a:p>
            <a:pPr algn="ctr"/>
            <a:r>
              <a:rPr lang="en-US" sz="2000" b="1" dirty="0">
                <a:latin typeface="Helvetica" pitchFamily="2" charset="0"/>
              </a:rPr>
              <a:t>Many small sub-basin contributions have to be considered</a:t>
            </a:r>
          </a:p>
        </p:txBody>
      </p:sp>
    </p:spTree>
    <p:extLst>
      <p:ext uri="{BB962C8B-B14F-4D97-AF65-F5344CB8AC3E}">
        <p14:creationId xmlns:p14="http://schemas.microsoft.com/office/powerpoint/2010/main" val="3790775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0DE9FE-6D51-4244-A28D-49FB30446F0E}"/>
              </a:ext>
            </a:extLst>
          </p:cNvPr>
          <p:cNvPicPr>
            <a:picLocks noChangeAspect="1"/>
          </p:cNvPicPr>
          <p:nvPr/>
        </p:nvPicPr>
        <p:blipFill rotWithShape="1">
          <a:blip r:embed="rId2"/>
          <a:srcRect t="18538" b="18057"/>
          <a:stretch/>
        </p:blipFill>
        <p:spPr>
          <a:xfrm>
            <a:off x="0" y="2587508"/>
            <a:ext cx="9144000" cy="2898891"/>
          </a:xfrm>
          <a:prstGeom prst="rect">
            <a:avLst/>
          </a:prstGeom>
        </p:spPr>
      </p:pic>
      <p:sp>
        <p:nvSpPr>
          <p:cNvPr id="8" name="TextBox 7">
            <a:extLst>
              <a:ext uri="{FF2B5EF4-FFF2-40B4-BE49-F238E27FC236}">
                <a16:creationId xmlns:a16="http://schemas.microsoft.com/office/drawing/2014/main" id="{01B3510D-F1DD-A34A-95E8-C64E23F8DD06}"/>
              </a:ext>
            </a:extLst>
          </p:cNvPr>
          <p:cNvSpPr txBox="1"/>
          <p:nvPr/>
        </p:nvSpPr>
        <p:spPr>
          <a:xfrm>
            <a:off x="1350336" y="413336"/>
            <a:ext cx="6388545" cy="461665"/>
          </a:xfrm>
          <a:prstGeom prst="rect">
            <a:avLst/>
          </a:prstGeom>
          <a:noFill/>
        </p:spPr>
        <p:txBody>
          <a:bodyPr wrap="none" rtlCol="0">
            <a:spAutoFit/>
          </a:bodyPr>
          <a:lstStyle/>
          <a:p>
            <a:pPr algn="ctr"/>
            <a:r>
              <a:rPr lang="en-US" sz="2400" b="1" dirty="0"/>
              <a:t>Extended Old HEMO Reconstruction Out To 2020</a:t>
            </a:r>
          </a:p>
        </p:txBody>
      </p:sp>
      <p:grpSp>
        <p:nvGrpSpPr>
          <p:cNvPr id="3" name="Group 2">
            <a:extLst>
              <a:ext uri="{FF2B5EF4-FFF2-40B4-BE49-F238E27FC236}">
                <a16:creationId xmlns:a16="http://schemas.microsoft.com/office/drawing/2014/main" id="{149D1CD6-C2AA-FD43-8606-D17BD8AE528A}"/>
              </a:ext>
            </a:extLst>
          </p:cNvPr>
          <p:cNvGrpSpPr/>
          <p:nvPr/>
        </p:nvGrpSpPr>
        <p:grpSpPr>
          <a:xfrm>
            <a:off x="2371256" y="1033030"/>
            <a:ext cx="4389120" cy="1554480"/>
            <a:chOff x="2129235" y="933380"/>
            <a:chExt cx="4047564" cy="1368280"/>
          </a:xfrm>
        </p:grpSpPr>
        <p:pic>
          <p:nvPicPr>
            <p:cNvPr id="6" name="Picture 5">
              <a:extLst>
                <a:ext uri="{FF2B5EF4-FFF2-40B4-BE49-F238E27FC236}">
                  <a16:creationId xmlns:a16="http://schemas.microsoft.com/office/drawing/2014/main" id="{FCD01270-FAD5-F84A-8541-5D63EF1B2AD7}"/>
                </a:ext>
              </a:extLst>
            </p:cNvPr>
            <p:cNvPicPr>
              <a:picLocks noChangeAspect="1"/>
            </p:cNvPicPr>
            <p:nvPr/>
          </p:nvPicPr>
          <p:blipFill rotWithShape="1">
            <a:blip r:embed="rId3"/>
            <a:srcRect l="8972" t="5555" r="70651" b="85334"/>
            <a:stretch/>
          </p:blipFill>
          <p:spPr>
            <a:xfrm>
              <a:off x="2129235" y="933381"/>
              <a:ext cx="2364679" cy="1368279"/>
            </a:xfrm>
            <a:prstGeom prst="rect">
              <a:avLst/>
            </a:prstGeom>
          </p:spPr>
        </p:pic>
        <p:pic>
          <p:nvPicPr>
            <p:cNvPr id="9" name="Picture 8">
              <a:extLst>
                <a:ext uri="{FF2B5EF4-FFF2-40B4-BE49-F238E27FC236}">
                  <a16:creationId xmlns:a16="http://schemas.microsoft.com/office/drawing/2014/main" id="{CE6E60CE-1063-A94C-9063-1EE07568DFAD}"/>
                </a:ext>
              </a:extLst>
            </p:cNvPr>
            <p:cNvPicPr>
              <a:picLocks noChangeAspect="1"/>
            </p:cNvPicPr>
            <p:nvPr/>
          </p:nvPicPr>
          <p:blipFill rotWithShape="1">
            <a:blip r:embed="rId3"/>
            <a:srcRect l="38430" t="5555" r="47068" b="85334"/>
            <a:stretch/>
          </p:blipFill>
          <p:spPr>
            <a:xfrm>
              <a:off x="4493914" y="933380"/>
              <a:ext cx="1682885" cy="1368279"/>
            </a:xfrm>
            <a:prstGeom prst="rect">
              <a:avLst/>
            </a:prstGeom>
          </p:spPr>
        </p:pic>
      </p:grpSp>
    </p:spTree>
    <p:extLst>
      <p:ext uri="{BB962C8B-B14F-4D97-AF65-F5344CB8AC3E}">
        <p14:creationId xmlns:p14="http://schemas.microsoft.com/office/powerpoint/2010/main" val="391717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923D80-9F7B-F443-8152-65BE04B4B537}"/>
              </a:ext>
            </a:extLst>
          </p:cNvPr>
          <p:cNvPicPr>
            <a:picLocks noChangeAspect="1"/>
          </p:cNvPicPr>
          <p:nvPr/>
        </p:nvPicPr>
        <p:blipFill rotWithShape="1">
          <a:blip r:embed="rId2"/>
          <a:srcRect l="7239" r="6666" b="47813"/>
          <a:stretch/>
        </p:blipFill>
        <p:spPr>
          <a:xfrm>
            <a:off x="191724" y="1742153"/>
            <a:ext cx="4800600" cy="3765731"/>
          </a:xfrm>
          <a:prstGeom prst="rect">
            <a:avLst/>
          </a:prstGeom>
        </p:spPr>
      </p:pic>
      <p:pic>
        <p:nvPicPr>
          <p:cNvPr id="7" name="Picture 6">
            <a:extLst>
              <a:ext uri="{FF2B5EF4-FFF2-40B4-BE49-F238E27FC236}">
                <a16:creationId xmlns:a16="http://schemas.microsoft.com/office/drawing/2014/main" id="{FCA39EDC-E607-F24B-B096-276B9A985930}"/>
              </a:ext>
            </a:extLst>
          </p:cNvPr>
          <p:cNvPicPr>
            <a:picLocks noChangeAspect="1"/>
          </p:cNvPicPr>
          <p:nvPr/>
        </p:nvPicPr>
        <p:blipFill rotWithShape="1">
          <a:blip r:embed="rId3"/>
          <a:srcRect l="12978" r="10677" b="36488"/>
          <a:stretch/>
        </p:blipFill>
        <p:spPr>
          <a:xfrm>
            <a:off x="5021822" y="1432426"/>
            <a:ext cx="3909060" cy="4208527"/>
          </a:xfrm>
          <a:prstGeom prst="rect">
            <a:avLst/>
          </a:prstGeom>
        </p:spPr>
      </p:pic>
      <p:sp>
        <p:nvSpPr>
          <p:cNvPr id="8" name="TextBox 7">
            <a:extLst>
              <a:ext uri="{FF2B5EF4-FFF2-40B4-BE49-F238E27FC236}">
                <a16:creationId xmlns:a16="http://schemas.microsoft.com/office/drawing/2014/main" id="{07740D43-57EC-B443-874D-CD150EB3E0FB}"/>
              </a:ext>
            </a:extLst>
          </p:cNvPr>
          <p:cNvSpPr txBox="1"/>
          <p:nvPr/>
        </p:nvSpPr>
        <p:spPr>
          <a:xfrm>
            <a:off x="392301" y="1144843"/>
            <a:ext cx="8359404" cy="646331"/>
          </a:xfrm>
          <a:prstGeom prst="rect">
            <a:avLst/>
          </a:prstGeom>
          <a:noFill/>
        </p:spPr>
        <p:txBody>
          <a:bodyPr wrap="none" rtlCol="0">
            <a:spAutoFit/>
          </a:bodyPr>
          <a:lstStyle/>
          <a:p>
            <a:pPr algn="ctr"/>
            <a:r>
              <a:rPr lang="en-US" dirty="0"/>
              <a:t>For HEMO based on </a:t>
            </a:r>
            <a:r>
              <a:rPr lang="en-US" b="1" dirty="0"/>
              <a:t>PCREG</a:t>
            </a:r>
            <a:r>
              <a:rPr lang="en-US" dirty="0"/>
              <a:t> I estimate uncertainties based on a combination of classical</a:t>
            </a:r>
          </a:p>
          <a:p>
            <a:pPr algn="ctr"/>
            <a:r>
              <a:rPr lang="en-US" dirty="0"/>
              <a:t>regression </a:t>
            </a:r>
            <a:r>
              <a:rPr lang="en-US" b="1" dirty="0"/>
              <a:t>Prediction Intervals </a:t>
            </a:r>
            <a:r>
              <a:rPr lang="en-US" dirty="0"/>
              <a:t>coupled with the </a:t>
            </a:r>
            <a:r>
              <a:rPr lang="en-US" b="1" dirty="0"/>
              <a:t>Maximum Entropy Bootstrap</a:t>
            </a:r>
          </a:p>
        </p:txBody>
      </p:sp>
    </p:spTree>
    <p:extLst>
      <p:ext uri="{BB962C8B-B14F-4D97-AF65-F5344CB8AC3E}">
        <p14:creationId xmlns:p14="http://schemas.microsoft.com/office/powerpoint/2010/main" val="554261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740D43-57EC-B443-874D-CD150EB3E0FB}"/>
              </a:ext>
            </a:extLst>
          </p:cNvPr>
          <p:cNvSpPr txBox="1"/>
          <p:nvPr/>
        </p:nvSpPr>
        <p:spPr>
          <a:xfrm>
            <a:off x="168563" y="1168062"/>
            <a:ext cx="4805226" cy="646331"/>
          </a:xfrm>
          <a:prstGeom prst="rect">
            <a:avLst/>
          </a:prstGeom>
          <a:noFill/>
        </p:spPr>
        <p:txBody>
          <a:bodyPr wrap="none" rtlCol="0">
            <a:spAutoFit/>
          </a:bodyPr>
          <a:lstStyle/>
          <a:p>
            <a:pPr algn="ctr"/>
            <a:r>
              <a:rPr lang="en-US" b="1" dirty="0" err="1"/>
              <a:t>MEBoot</a:t>
            </a:r>
            <a:r>
              <a:rPr lang="en-US" dirty="0"/>
              <a:t> uncertainty estimation coupled with</a:t>
            </a:r>
          </a:p>
          <a:p>
            <a:pPr algn="ctr"/>
            <a:r>
              <a:rPr lang="en-US" dirty="0"/>
              <a:t>regression prediction intervals was introduced in:</a:t>
            </a:r>
          </a:p>
        </p:txBody>
      </p:sp>
      <p:pic>
        <p:nvPicPr>
          <p:cNvPr id="3" name="Picture 2">
            <a:extLst>
              <a:ext uri="{FF2B5EF4-FFF2-40B4-BE49-F238E27FC236}">
                <a16:creationId xmlns:a16="http://schemas.microsoft.com/office/drawing/2014/main" id="{48F61F0A-F7F0-9948-8217-81DAE92CB10B}"/>
              </a:ext>
            </a:extLst>
          </p:cNvPr>
          <p:cNvPicPr>
            <a:picLocks noChangeAspect="1"/>
          </p:cNvPicPr>
          <p:nvPr/>
        </p:nvPicPr>
        <p:blipFill rotWithShape="1">
          <a:blip r:embed="rId2"/>
          <a:srcRect l="9071" t="9894" r="6881" b="37491"/>
          <a:stretch/>
        </p:blipFill>
        <p:spPr>
          <a:xfrm>
            <a:off x="559068" y="1821976"/>
            <a:ext cx="4063223" cy="3291840"/>
          </a:xfrm>
          <a:prstGeom prst="rect">
            <a:avLst/>
          </a:prstGeom>
        </p:spPr>
      </p:pic>
      <p:pic>
        <p:nvPicPr>
          <p:cNvPr id="6" name="Picture 5">
            <a:extLst>
              <a:ext uri="{FF2B5EF4-FFF2-40B4-BE49-F238E27FC236}">
                <a16:creationId xmlns:a16="http://schemas.microsoft.com/office/drawing/2014/main" id="{4B2C5CCA-7D4E-9546-B337-807537CAE2AE}"/>
              </a:ext>
            </a:extLst>
          </p:cNvPr>
          <p:cNvPicPr>
            <a:picLocks noChangeAspect="1"/>
          </p:cNvPicPr>
          <p:nvPr/>
        </p:nvPicPr>
        <p:blipFill rotWithShape="1">
          <a:blip r:embed="rId3"/>
          <a:srcRect l="26487" t="8447" r="3426" b="26873"/>
          <a:stretch/>
        </p:blipFill>
        <p:spPr>
          <a:xfrm>
            <a:off x="5217739" y="1701780"/>
            <a:ext cx="3360420" cy="4013296"/>
          </a:xfrm>
          <a:prstGeom prst="rect">
            <a:avLst/>
          </a:prstGeom>
        </p:spPr>
      </p:pic>
      <p:sp>
        <p:nvSpPr>
          <p:cNvPr id="9" name="TextBox 8">
            <a:extLst>
              <a:ext uri="{FF2B5EF4-FFF2-40B4-BE49-F238E27FC236}">
                <a16:creationId xmlns:a16="http://schemas.microsoft.com/office/drawing/2014/main" id="{3C8D8053-BA77-2048-8C83-18CF3668B161}"/>
              </a:ext>
            </a:extLst>
          </p:cNvPr>
          <p:cNvSpPr txBox="1"/>
          <p:nvPr/>
        </p:nvSpPr>
        <p:spPr>
          <a:xfrm>
            <a:off x="5006871" y="1023216"/>
            <a:ext cx="3671647" cy="646331"/>
          </a:xfrm>
          <a:prstGeom prst="rect">
            <a:avLst/>
          </a:prstGeom>
          <a:noFill/>
        </p:spPr>
        <p:txBody>
          <a:bodyPr wrap="none" rtlCol="0">
            <a:spAutoFit/>
          </a:bodyPr>
          <a:lstStyle/>
          <a:p>
            <a:pPr algn="ctr"/>
            <a:r>
              <a:rPr lang="en-US" dirty="0"/>
              <a:t>Shown to be comparable to </a:t>
            </a:r>
            <a:r>
              <a:rPr lang="en-US" b="1" dirty="0"/>
              <a:t>Bayesian</a:t>
            </a:r>
          </a:p>
          <a:p>
            <a:pPr algn="ctr"/>
            <a:r>
              <a:rPr lang="en-US" b="1" dirty="0"/>
              <a:t>Regression</a:t>
            </a:r>
            <a:r>
              <a:rPr lang="en-US" dirty="0"/>
              <a:t> credible intervals in:</a:t>
            </a:r>
          </a:p>
        </p:txBody>
      </p:sp>
    </p:spTree>
    <p:extLst>
      <p:ext uri="{BB962C8B-B14F-4D97-AF65-F5344CB8AC3E}">
        <p14:creationId xmlns:p14="http://schemas.microsoft.com/office/powerpoint/2010/main" val="3596547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4-13 at 7.25.00 AM.png"/>
          <p:cNvPicPr>
            <a:picLocks noChangeAspect="1"/>
          </p:cNvPicPr>
          <p:nvPr/>
        </p:nvPicPr>
        <p:blipFill rotWithShape="1">
          <a:blip r:embed="rId2">
            <a:extLst>
              <a:ext uri="{28A0092B-C50C-407E-A947-70E740481C1C}">
                <a14:useLocalDpi xmlns:a14="http://schemas.microsoft.com/office/drawing/2010/main" val="0"/>
              </a:ext>
            </a:extLst>
          </a:blip>
          <a:srcRect t="20602"/>
          <a:stretch/>
        </p:blipFill>
        <p:spPr>
          <a:xfrm>
            <a:off x="1966105" y="2286000"/>
            <a:ext cx="5120495" cy="3267075"/>
          </a:xfrm>
          <a:prstGeom prst="rect">
            <a:avLst/>
          </a:prstGeom>
        </p:spPr>
      </p:pic>
      <p:sp>
        <p:nvSpPr>
          <p:cNvPr id="3" name="TextBox 2"/>
          <p:cNvSpPr txBox="1"/>
          <p:nvPr/>
        </p:nvSpPr>
        <p:spPr>
          <a:xfrm>
            <a:off x="1485900" y="1236271"/>
            <a:ext cx="6172200" cy="1015663"/>
          </a:xfrm>
          <a:prstGeom prst="rect">
            <a:avLst/>
          </a:prstGeom>
          <a:noFill/>
        </p:spPr>
        <p:txBody>
          <a:bodyPr wrap="square" rtlCol="0">
            <a:spAutoFit/>
          </a:bodyPr>
          <a:lstStyle/>
          <a:p>
            <a:pPr algn="just"/>
            <a:r>
              <a:rPr lang="en-US" sz="1500" dirty="0">
                <a:solidFill>
                  <a:srgbClr val="000000"/>
                </a:solidFill>
              </a:rPr>
              <a:t>PPR can also easily estimate reconstruction uncertainties in two ways: classical parametric prediction intervals and semi-parametric intervals based on applying the </a:t>
            </a:r>
            <a:r>
              <a:rPr lang="en-US" sz="1500" i="1" dirty="0">
                <a:solidFill>
                  <a:srgbClr val="000000"/>
                </a:solidFill>
              </a:rPr>
              <a:t>maximum entropy bootstrap </a:t>
            </a:r>
            <a:r>
              <a:rPr lang="en-US" sz="1500" dirty="0">
                <a:solidFill>
                  <a:srgbClr val="000000"/>
                </a:solidFill>
              </a:rPr>
              <a:t>to the data. In either case, the form of the prediction intervals is the same (see Olive, 2007):</a:t>
            </a:r>
          </a:p>
        </p:txBody>
      </p:sp>
    </p:spTree>
    <p:extLst>
      <p:ext uri="{BB962C8B-B14F-4D97-AF65-F5344CB8AC3E}">
        <p14:creationId xmlns:p14="http://schemas.microsoft.com/office/powerpoint/2010/main" val="157222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8F0B7-20C5-1B44-8270-725B96C81996}"/>
              </a:ext>
            </a:extLst>
          </p:cNvPr>
          <p:cNvPicPr>
            <a:picLocks/>
          </p:cNvPicPr>
          <p:nvPr/>
        </p:nvPicPr>
        <p:blipFill rotWithShape="1">
          <a:blip r:embed="rId2"/>
          <a:srcRect r="7352"/>
          <a:stretch/>
        </p:blipFill>
        <p:spPr>
          <a:xfrm rot="5400000">
            <a:off x="1478838" y="-708951"/>
            <a:ext cx="2743200" cy="5585692"/>
          </a:xfrm>
          <a:prstGeom prst="rect">
            <a:avLst/>
          </a:prstGeom>
        </p:spPr>
      </p:pic>
      <p:pic>
        <p:nvPicPr>
          <p:cNvPr id="6" name="Picture 5">
            <a:extLst>
              <a:ext uri="{FF2B5EF4-FFF2-40B4-BE49-F238E27FC236}">
                <a16:creationId xmlns:a16="http://schemas.microsoft.com/office/drawing/2014/main" id="{C7FCFDF2-A573-8D4C-8F40-2372BBA27A83}"/>
              </a:ext>
            </a:extLst>
          </p:cNvPr>
          <p:cNvPicPr>
            <a:picLocks/>
          </p:cNvPicPr>
          <p:nvPr/>
        </p:nvPicPr>
        <p:blipFill rotWithShape="1">
          <a:blip r:embed="rId3"/>
          <a:srcRect l="7353"/>
          <a:stretch/>
        </p:blipFill>
        <p:spPr>
          <a:xfrm rot="5400000">
            <a:off x="1478838" y="2213676"/>
            <a:ext cx="2743200" cy="5585693"/>
          </a:xfrm>
          <a:prstGeom prst="rect">
            <a:avLst/>
          </a:prstGeom>
        </p:spPr>
      </p:pic>
      <p:sp>
        <p:nvSpPr>
          <p:cNvPr id="9" name="TextBox 8">
            <a:extLst>
              <a:ext uri="{FF2B5EF4-FFF2-40B4-BE49-F238E27FC236}">
                <a16:creationId xmlns:a16="http://schemas.microsoft.com/office/drawing/2014/main" id="{98346396-ED4C-274A-A05F-32F63E236AD5}"/>
              </a:ext>
            </a:extLst>
          </p:cNvPr>
          <p:cNvSpPr txBox="1"/>
          <p:nvPr/>
        </p:nvSpPr>
        <p:spPr>
          <a:xfrm>
            <a:off x="1344334" y="418042"/>
            <a:ext cx="6491008" cy="369332"/>
          </a:xfrm>
          <a:prstGeom prst="rect">
            <a:avLst/>
          </a:prstGeom>
          <a:noFill/>
        </p:spPr>
        <p:txBody>
          <a:bodyPr wrap="none" rtlCol="0">
            <a:spAutoFit/>
          </a:bodyPr>
          <a:lstStyle/>
          <a:p>
            <a:pPr algn="ctr"/>
            <a:r>
              <a:rPr lang="en-US" b="1" dirty="0"/>
              <a:t>1000 HEMO Maximum Entropy Bootstrap Pseudo-Reconstructions</a:t>
            </a:r>
          </a:p>
        </p:txBody>
      </p:sp>
      <p:pic>
        <p:nvPicPr>
          <p:cNvPr id="11" name="Picture 10">
            <a:extLst>
              <a:ext uri="{FF2B5EF4-FFF2-40B4-BE49-F238E27FC236}">
                <a16:creationId xmlns:a16="http://schemas.microsoft.com/office/drawing/2014/main" id="{9BF50D5C-AC33-6946-B95E-DC8DA3F993EC}"/>
              </a:ext>
            </a:extLst>
          </p:cNvPr>
          <p:cNvPicPr>
            <a:picLocks noChangeAspect="1"/>
          </p:cNvPicPr>
          <p:nvPr/>
        </p:nvPicPr>
        <p:blipFill>
          <a:blip r:embed="rId4"/>
          <a:stretch>
            <a:fillRect/>
          </a:stretch>
        </p:blipFill>
        <p:spPr>
          <a:xfrm>
            <a:off x="5096347" y="1305325"/>
            <a:ext cx="4320540" cy="4688469"/>
          </a:xfrm>
          <a:prstGeom prst="rect">
            <a:avLst/>
          </a:prstGeom>
        </p:spPr>
      </p:pic>
    </p:spTree>
    <p:extLst>
      <p:ext uri="{BB962C8B-B14F-4D97-AF65-F5344CB8AC3E}">
        <p14:creationId xmlns:p14="http://schemas.microsoft.com/office/powerpoint/2010/main" val="3673943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8838B8-CE23-A440-B194-FAEDE4E96EDD}"/>
              </a:ext>
            </a:extLst>
          </p:cNvPr>
          <p:cNvPicPr>
            <a:picLocks noChangeAspect="1"/>
          </p:cNvPicPr>
          <p:nvPr/>
        </p:nvPicPr>
        <p:blipFill>
          <a:blip r:embed="rId2"/>
          <a:stretch>
            <a:fillRect/>
          </a:stretch>
        </p:blipFill>
        <p:spPr>
          <a:xfrm>
            <a:off x="0" y="1339238"/>
            <a:ext cx="9144000" cy="4179524"/>
          </a:xfrm>
          <a:prstGeom prst="rect">
            <a:avLst/>
          </a:prstGeom>
        </p:spPr>
      </p:pic>
    </p:spTree>
    <p:extLst>
      <p:ext uri="{BB962C8B-B14F-4D97-AF65-F5344CB8AC3E}">
        <p14:creationId xmlns:p14="http://schemas.microsoft.com/office/powerpoint/2010/main" val="2396276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D9F12-3F6D-6146-A815-346CE81EB4F2}"/>
              </a:ext>
            </a:extLst>
          </p:cNvPr>
          <p:cNvPicPr>
            <a:picLocks noChangeAspect="1"/>
          </p:cNvPicPr>
          <p:nvPr/>
        </p:nvPicPr>
        <p:blipFill>
          <a:blip r:embed="rId2"/>
          <a:stretch>
            <a:fillRect/>
          </a:stretch>
        </p:blipFill>
        <p:spPr>
          <a:xfrm>
            <a:off x="0" y="1339238"/>
            <a:ext cx="9144000" cy="4179524"/>
          </a:xfrm>
          <a:prstGeom prst="rect">
            <a:avLst/>
          </a:prstGeom>
        </p:spPr>
      </p:pic>
    </p:spTree>
    <p:extLst>
      <p:ext uri="{BB962C8B-B14F-4D97-AF65-F5344CB8AC3E}">
        <p14:creationId xmlns:p14="http://schemas.microsoft.com/office/powerpoint/2010/main" val="1995884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448D95-B669-DD4B-9F25-C09083B3C16C}"/>
              </a:ext>
            </a:extLst>
          </p:cNvPr>
          <p:cNvPicPr>
            <a:picLocks noChangeAspect="1"/>
          </p:cNvPicPr>
          <p:nvPr/>
        </p:nvPicPr>
        <p:blipFill rotWithShape="1">
          <a:blip r:embed="rId2"/>
          <a:srcRect t="9963"/>
          <a:stretch/>
        </p:blipFill>
        <p:spPr>
          <a:xfrm>
            <a:off x="692072" y="974691"/>
            <a:ext cx="7740417" cy="5486400"/>
          </a:xfrm>
          <a:prstGeom prst="rect">
            <a:avLst/>
          </a:prstGeom>
        </p:spPr>
      </p:pic>
      <p:sp>
        <p:nvSpPr>
          <p:cNvPr id="3" name="TextBox 2">
            <a:extLst>
              <a:ext uri="{FF2B5EF4-FFF2-40B4-BE49-F238E27FC236}">
                <a16:creationId xmlns:a16="http://schemas.microsoft.com/office/drawing/2014/main" id="{695366CD-755F-1948-B8A6-AA30E1B4C327}"/>
              </a:ext>
            </a:extLst>
          </p:cNvPr>
          <p:cNvSpPr txBox="1"/>
          <p:nvPr/>
        </p:nvSpPr>
        <p:spPr>
          <a:xfrm>
            <a:off x="904681" y="5800894"/>
            <a:ext cx="7315200" cy="738664"/>
          </a:xfrm>
          <a:prstGeom prst="rect">
            <a:avLst/>
          </a:prstGeom>
          <a:noFill/>
        </p:spPr>
        <p:txBody>
          <a:bodyPr wrap="square" rtlCol="0">
            <a:spAutoFit/>
          </a:bodyPr>
          <a:lstStyle/>
          <a:p>
            <a:pPr algn="just"/>
            <a:r>
              <a:rPr lang="en-US" sz="1400" dirty="0"/>
              <a:t>Figure S2. The candidate tree-ring network (896 chronologies) used to reconstruct water year streamflow at HEMO. The network is divided into approximate upper (UMRB) and lower (LMRB) basin sub-networks for screening to a much smaller subset of 'common' tree-ring predictors.</a:t>
            </a:r>
          </a:p>
        </p:txBody>
      </p:sp>
      <p:sp>
        <p:nvSpPr>
          <p:cNvPr id="2" name="TextBox 1">
            <a:extLst>
              <a:ext uri="{FF2B5EF4-FFF2-40B4-BE49-F238E27FC236}">
                <a16:creationId xmlns:a16="http://schemas.microsoft.com/office/drawing/2014/main" id="{4FBEA30A-A75F-5747-B01B-C4C67C446E26}"/>
              </a:ext>
            </a:extLst>
          </p:cNvPr>
          <p:cNvSpPr txBox="1"/>
          <p:nvPr/>
        </p:nvSpPr>
        <p:spPr>
          <a:xfrm>
            <a:off x="325633" y="297334"/>
            <a:ext cx="8637301" cy="707886"/>
          </a:xfrm>
          <a:prstGeom prst="rect">
            <a:avLst/>
          </a:prstGeom>
          <a:noFill/>
        </p:spPr>
        <p:txBody>
          <a:bodyPr wrap="none" rtlCol="0">
            <a:spAutoFit/>
          </a:bodyPr>
          <a:lstStyle/>
          <a:p>
            <a:pPr algn="ctr"/>
            <a:r>
              <a:rPr lang="en-US" sz="2000" b="1" dirty="0">
                <a:latin typeface="Helvetica" pitchFamily="2" charset="0"/>
              </a:rPr>
              <a:t>Many tree-ring chronologies are available, but not all will be useful.</a:t>
            </a:r>
          </a:p>
          <a:p>
            <a:pPr algn="ctr"/>
            <a:r>
              <a:rPr lang="en-US" sz="2000" b="1" dirty="0">
                <a:latin typeface="Helvetica" pitchFamily="2" charset="0"/>
              </a:rPr>
              <a:t>Screening is required:  95% 1-tailed positive correlation used.</a:t>
            </a:r>
          </a:p>
        </p:txBody>
      </p:sp>
    </p:spTree>
    <p:extLst>
      <p:ext uri="{BB962C8B-B14F-4D97-AF65-F5344CB8AC3E}">
        <p14:creationId xmlns:p14="http://schemas.microsoft.com/office/powerpoint/2010/main" val="3982672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348F7F-5CFA-4541-AE38-B2B28DC8FFF4}"/>
              </a:ext>
            </a:extLst>
          </p:cNvPr>
          <p:cNvPicPr>
            <a:picLocks noChangeAspect="1"/>
          </p:cNvPicPr>
          <p:nvPr/>
        </p:nvPicPr>
        <p:blipFill rotWithShape="1">
          <a:blip r:embed="rId2"/>
          <a:srcRect t="24539" b="21418"/>
          <a:stretch/>
        </p:blipFill>
        <p:spPr>
          <a:xfrm>
            <a:off x="240760" y="1546261"/>
            <a:ext cx="8001000" cy="3706238"/>
          </a:xfrm>
          <a:prstGeom prst="rect">
            <a:avLst/>
          </a:prstGeom>
        </p:spPr>
      </p:pic>
      <p:sp>
        <p:nvSpPr>
          <p:cNvPr id="6" name="TextBox 5">
            <a:extLst>
              <a:ext uri="{FF2B5EF4-FFF2-40B4-BE49-F238E27FC236}">
                <a16:creationId xmlns:a16="http://schemas.microsoft.com/office/drawing/2014/main" id="{7C947665-CBD5-104A-A4D0-F86566E01329}"/>
              </a:ext>
            </a:extLst>
          </p:cNvPr>
          <p:cNvSpPr txBox="1"/>
          <p:nvPr/>
        </p:nvSpPr>
        <p:spPr>
          <a:xfrm>
            <a:off x="840227" y="5320919"/>
            <a:ext cx="7521913" cy="738664"/>
          </a:xfrm>
          <a:prstGeom prst="rect">
            <a:avLst/>
          </a:prstGeom>
          <a:noFill/>
        </p:spPr>
        <p:txBody>
          <a:bodyPr wrap="square" rtlCol="0">
            <a:spAutoFit/>
          </a:bodyPr>
          <a:lstStyle/>
          <a:p>
            <a:pPr algn="just"/>
            <a:r>
              <a:rPr lang="en-US" sz="1400" dirty="0"/>
              <a:t>Figure S3. ACE water year discharge estimates at HEMO compared to estimates based on the McCabe water balance model (WBM). This comparison shows that the WBM estimates are sufficiently accurate compared to ACE to be used as the target time series and it also goes back farther to 1901.</a:t>
            </a:r>
          </a:p>
        </p:txBody>
      </p:sp>
      <p:sp>
        <p:nvSpPr>
          <p:cNvPr id="2" name="TextBox 1">
            <a:extLst>
              <a:ext uri="{FF2B5EF4-FFF2-40B4-BE49-F238E27FC236}">
                <a16:creationId xmlns:a16="http://schemas.microsoft.com/office/drawing/2014/main" id="{A5FF3828-A36C-5C46-A775-1E5EE5EC17CE}"/>
              </a:ext>
            </a:extLst>
          </p:cNvPr>
          <p:cNvSpPr txBox="1"/>
          <p:nvPr/>
        </p:nvSpPr>
        <p:spPr>
          <a:xfrm>
            <a:off x="509775" y="612952"/>
            <a:ext cx="8108245" cy="1015663"/>
          </a:xfrm>
          <a:prstGeom prst="rect">
            <a:avLst/>
          </a:prstGeom>
          <a:noFill/>
        </p:spPr>
        <p:txBody>
          <a:bodyPr wrap="none" rtlCol="0">
            <a:spAutoFit/>
          </a:bodyPr>
          <a:lstStyle/>
          <a:p>
            <a:pPr algn="ctr"/>
            <a:r>
              <a:rPr lang="en-US" sz="2000" b="1" dirty="0"/>
              <a:t>What is the best target streamflow series to use for calibration/validation?</a:t>
            </a:r>
          </a:p>
          <a:p>
            <a:pPr algn="ctr"/>
            <a:r>
              <a:rPr lang="en-US" sz="2000" b="1" dirty="0"/>
              <a:t>McCabe WBM estimates are longer and appear to do an excellent job.</a:t>
            </a:r>
          </a:p>
          <a:p>
            <a:pPr algn="ctr"/>
            <a:r>
              <a:rPr lang="en-US" sz="2000" b="1" dirty="0"/>
              <a:t>ACE appears to have underestimation bias in it as well.</a:t>
            </a:r>
          </a:p>
        </p:txBody>
      </p:sp>
    </p:spTree>
    <p:extLst>
      <p:ext uri="{BB962C8B-B14F-4D97-AF65-F5344CB8AC3E}">
        <p14:creationId xmlns:p14="http://schemas.microsoft.com/office/powerpoint/2010/main" val="1897629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1DF38-E831-6144-86F5-01206B4E813F}"/>
              </a:ext>
            </a:extLst>
          </p:cNvPr>
          <p:cNvSpPr>
            <a:spLocks noGrp="1"/>
          </p:cNvSpPr>
          <p:nvPr>
            <p:ph type="title"/>
          </p:nvPr>
        </p:nvSpPr>
        <p:spPr>
          <a:xfrm>
            <a:off x="543241" y="13437"/>
            <a:ext cx="7886700" cy="1325563"/>
          </a:xfrm>
        </p:spPr>
        <p:txBody>
          <a:bodyPr>
            <a:normAutofit/>
          </a:bodyPr>
          <a:lstStyle/>
          <a:p>
            <a:pPr algn="ctr"/>
            <a:r>
              <a:rPr lang="en-US" sz="2400" b="1" dirty="0">
                <a:latin typeface="+mn-lt"/>
              </a:rPr>
              <a:t>Method of Reconstruction:</a:t>
            </a:r>
            <a:br>
              <a:rPr lang="en-US" sz="2400" b="1" dirty="0">
                <a:latin typeface="+mn-lt"/>
              </a:rPr>
            </a:br>
            <a:r>
              <a:rPr lang="en-US" sz="2400" b="1" dirty="0">
                <a:latin typeface="+mn-lt"/>
              </a:rPr>
              <a:t>Principal Component Regression (PCREG)</a:t>
            </a:r>
          </a:p>
        </p:txBody>
      </p:sp>
      <p:sp>
        <p:nvSpPr>
          <p:cNvPr id="3" name="Content Placeholder 2">
            <a:extLst>
              <a:ext uri="{FF2B5EF4-FFF2-40B4-BE49-F238E27FC236}">
                <a16:creationId xmlns:a16="http://schemas.microsoft.com/office/drawing/2014/main" id="{0677B4A7-8987-5645-AC65-4A08FB9964CD}"/>
              </a:ext>
            </a:extLst>
          </p:cNvPr>
          <p:cNvSpPr>
            <a:spLocks noGrp="1"/>
          </p:cNvSpPr>
          <p:nvPr>
            <p:ph idx="1"/>
          </p:nvPr>
        </p:nvSpPr>
        <p:spPr>
          <a:xfrm>
            <a:off x="372425" y="1102149"/>
            <a:ext cx="8168046" cy="5479523"/>
          </a:xfrm>
        </p:spPr>
        <p:txBody>
          <a:bodyPr>
            <a:normAutofit/>
          </a:bodyPr>
          <a:lstStyle/>
          <a:p>
            <a:pPr algn="just"/>
            <a:r>
              <a:rPr lang="en-US" sz="1800" b="1" i="1" dirty="0"/>
              <a:t>PCREG</a:t>
            </a:r>
            <a:r>
              <a:rPr lang="en-US" sz="1800" dirty="0"/>
              <a:t> is a dimension-reducing regression method based on applying principal component analysis (</a:t>
            </a:r>
            <a:r>
              <a:rPr lang="en-US" sz="1800" b="1" i="1" dirty="0"/>
              <a:t>PCA</a:t>
            </a:r>
            <a:r>
              <a:rPr lang="en-US" sz="1800" dirty="0"/>
              <a:t>) to the suite of </a:t>
            </a:r>
            <a:r>
              <a:rPr lang="en-US" sz="1800" b="1" i="1" dirty="0"/>
              <a:t>M</a:t>
            </a:r>
            <a:r>
              <a:rPr lang="en-US" sz="1800" dirty="0"/>
              <a:t> predictors over the </a:t>
            </a:r>
            <a:r>
              <a:rPr lang="en-US" sz="1800" b="1" i="1" dirty="0"/>
              <a:t>N</a:t>
            </a:r>
            <a:r>
              <a:rPr lang="en-US" sz="1800" dirty="0"/>
              <a:t> year calibration to produce a reduced set of orthogonal predictors that contain most of the useful information in the predictor data set. </a:t>
            </a:r>
            <a:r>
              <a:rPr lang="en-US" sz="1800" b="1" i="1" dirty="0"/>
              <a:t>PCA</a:t>
            </a:r>
            <a:r>
              <a:rPr lang="en-US" sz="1800" dirty="0"/>
              <a:t> is based on the </a:t>
            </a:r>
            <a:r>
              <a:rPr lang="en-US" sz="1800" b="1" i="1" dirty="0"/>
              <a:t>correlation matrix</a:t>
            </a:r>
            <a:r>
              <a:rPr lang="en-US" sz="1800" dirty="0"/>
              <a:t> here to give each predictor equal weight. See Cook et al. (1999, Appendix A) for details. </a:t>
            </a:r>
          </a:p>
          <a:p>
            <a:pPr algn="just"/>
            <a:r>
              <a:rPr lang="en-US" sz="1800" dirty="0"/>
              <a:t>Besides dimension reducing, </a:t>
            </a:r>
            <a:r>
              <a:rPr lang="en-US" sz="1800" b="1" i="1" dirty="0"/>
              <a:t>PCA</a:t>
            </a:r>
            <a:r>
              <a:rPr lang="en-US" sz="1800" dirty="0"/>
              <a:t> deals efficiently with </a:t>
            </a:r>
            <a:r>
              <a:rPr lang="en-US" sz="1800" b="1" i="1" dirty="0"/>
              <a:t>multi-collinearity</a:t>
            </a:r>
            <a:r>
              <a:rPr lang="en-US" sz="1800" dirty="0"/>
              <a:t> among the predictors that is frequently encountered when selecting a subset of tree-ring predictors used to reconstruct the same variable.</a:t>
            </a:r>
          </a:p>
          <a:p>
            <a:pPr algn="just"/>
            <a:r>
              <a:rPr lang="en-US" sz="1800" b="1" i="1" dirty="0"/>
              <a:t>PCA</a:t>
            </a:r>
            <a:r>
              <a:rPr lang="en-US" sz="1800" dirty="0"/>
              <a:t> transforms the intercorrelated set of predictors into a new set of orthogonal predictors containing a decreasing level of common signal in their respective principal components (</a:t>
            </a:r>
            <a:r>
              <a:rPr lang="en-US" sz="1800" b="1" i="1" dirty="0"/>
              <a:t>PC</a:t>
            </a:r>
            <a:r>
              <a:rPr lang="en-US" sz="1800" dirty="0"/>
              <a:t>s) as measured by their eigenvalues. These common signals are loaded most highly the first </a:t>
            </a:r>
            <a:r>
              <a:rPr lang="en-US" sz="1800" b="1" i="1" dirty="0"/>
              <a:t>M' </a:t>
            </a:r>
            <a:r>
              <a:rPr lang="en-US" sz="1800" dirty="0"/>
              <a:t>leading </a:t>
            </a:r>
            <a:r>
              <a:rPr lang="en-US" sz="1800" b="1" i="1" dirty="0"/>
              <a:t>PC</a:t>
            </a:r>
            <a:r>
              <a:rPr lang="en-US" sz="1800" dirty="0"/>
              <a:t>s, where </a:t>
            </a:r>
            <a:r>
              <a:rPr lang="en-US" sz="1800" b="1" i="1" dirty="0"/>
              <a:t>M'&lt;M</a:t>
            </a:r>
            <a:r>
              <a:rPr lang="en-US" sz="1800" dirty="0"/>
              <a:t>, but only a subset of </a:t>
            </a:r>
            <a:r>
              <a:rPr lang="en-US" sz="1800" b="1" i="1" dirty="0"/>
              <a:t>m' </a:t>
            </a:r>
            <a:r>
              <a:rPr lang="en-US" sz="1800" dirty="0"/>
              <a:t>predictors may be entered into the regression model. </a:t>
            </a:r>
            <a:r>
              <a:rPr lang="en-US" sz="1800" b="1" i="1" dirty="0"/>
              <a:t>M' </a:t>
            </a:r>
            <a:r>
              <a:rPr lang="en-US" sz="1800" dirty="0"/>
              <a:t>is chosen using the Kaiser-Guttman </a:t>
            </a:r>
            <a:r>
              <a:rPr lang="en-US" sz="1800" b="1" i="1" dirty="0"/>
              <a:t>Eigenvalue-1 cutoff </a:t>
            </a:r>
            <a:r>
              <a:rPr lang="en-US" sz="1800" dirty="0"/>
              <a:t>rule. This is the </a:t>
            </a:r>
            <a:r>
              <a:rPr lang="en-US" sz="1800" b="1" i="1" dirty="0"/>
              <a:t>'dimension-reducing' </a:t>
            </a:r>
            <a:r>
              <a:rPr lang="en-US" sz="1800" dirty="0"/>
              <a:t>aspect of </a:t>
            </a:r>
            <a:r>
              <a:rPr lang="en-US" sz="1800" b="1" i="1" dirty="0"/>
              <a:t>PCREG</a:t>
            </a:r>
            <a:r>
              <a:rPr lang="en-US" sz="1800" dirty="0"/>
              <a:t>. </a:t>
            </a:r>
          </a:p>
          <a:p>
            <a:pPr algn="just"/>
            <a:r>
              <a:rPr lang="en-US" sz="1800" dirty="0"/>
              <a:t>The orthogonality of the </a:t>
            </a:r>
            <a:r>
              <a:rPr lang="en-US" sz="1800" b="1" i="1" dirty="0"/>
              <a:t>m' </a:t>
            </a:r>
            <a:r>
              <a:rPr lang="en-US" sz="1800" dirty="0"/>
              <a:t>predictors entered into the model serves to stabilize the regression model by eliminating </a:t>
            </a:r>
            <a:r>
              <a:rPr lang="en-US" sz="1800" b="1" i="1" dirty="0"/>
              <a:t>multi-collinearity</a:t>
            </a:r>
            <a:r>
              <a:rPr lang="en-US" sz="1800" dirty="0"/>
              <a:t>. The entry of variables in the model is also simplified by ordering the variables for testing based on their simple correlations with the predictand variable. The stopping rule for entering variables might be based on the </a:t>
            </a:r>
            <a:r>
              <a:rPr lang="en-US" sz="1800" b="1" i="1" dirty="0"/>
              <a:t>minimum AIC </a:t>
            </a:r>
            <a:r>
              <a:rPr lang="en-US" sz="1800" dirty="0"/>
              <a:t>or </a:t>
            </a:r>
            <a:r>
              <a:rPr lang="en-US" sz="1800" b="1" i="1" dirty="0"/>
              <a:t>t-test</a:t>
            </a:r>
            <a:r>
              <a:rPr lang="en-US" sz="1800" dirty="0"/>
              <a:t>. Here a </a:t>
            </a:r>
            <a:r>
              <a:rPr lang="en-US" sz="1800" b="1" i="1" dirty="0"/>
              <a:t>t=1.0</a:t>
            </a:r>
            <a:r>
              <a:rPr lang="en-US" sz="1800" dirty="0"/>
              <a:t> stopping test was used.</a:t>
            </a:r>
          </a:p>
        </p:txBody>
      </p:sp>
    </p:spTree>
    <p:extLst>
      <p:ext uri="{BB962C8B-B14F-4D97-AF65-F5344CB8AC3E}">
        <p14:creationId xmlns:p14="http://schemas.microsoft.com/office/powerpoint/2010/main" val="4052525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F3F8C3-18BC-2842-B540-87E38D14298F}"/>
              </a:ext>
            </a:extLst>
          </p:cNvPr>
          <p:cNvPicPr>
            <a:picLocks noChangeAspect="1"/>
          </p:cNvPicPr>
          <p:nvPr/>
        </p:nvPicPr>
        <p:blipFill rotWithShape="1">
          <a:blip r:embed="rId3"/>
          <a:srcRect l="12692" t="6808" r="12046" b="9929"/>
          <a:stretch/>
        </p:blipFill>
        <p:spPr>
          <a:xfrm>
            <a:off x="4160016" y="91440"/>
            <a:ext cx="4662436" cy="6675120"/>
          </a:xfrm>
          <a:prstGeom prst="rect">
            <a:avLst/>
          </a:prstGeom>
        </p:spPr>
      </p:pic>
      <p:sp>
        <p:nvSpPr>
          <p:cNvPr id="2" name="TextBox 1">
            <a:extLst>
              <a:ext uri="{FF2B5EF4-FFF2-40B4-BE49-F238E27FC236}">
                <a16:creationId xmlns:a16="http://schemas.microsoft.com/office/drawing/2014/main" id="{6512C0B6-80FC-9F47-81A8-D5AD42BAC657}"/>
              </a:ext>
            </a:extLst>
          </p:cNvPr>
          <p:cNvSpPr txBox="1"/>
          <p:nvPr/>
        </p:nvSpPr>
        <p:spPr>
          <a:xfrm>
            <a:off x="321548" y="371788"/>
            <a:ext cx="3607361" cy="3693319"/>
          </a:xfrm>
          <a:prstGeom prst="rect">
            <a:avLst/>
          </a:prstGeom>
          <a:noFill/>
        </p:spPr>
        <p:txBody>
          <a:bodyPr wrap="square" rtlCol="0">
            <a:spAutoFit/>
          </a:bodyPr>
          <a:lstStyle/>
          <a:p>
            <a:pPr algn="just"/>
            <a:r>
              <a:rPr lang="en-US" b="1" dirty="0"/>
              <a:t>Table S1</a:t>
            </a:r>
            <a:r>
              <a:rPr lang="en-US" dirty="0"/>
              <a:t>. Tests to determine the most robust set of tree-ring predictors for reconstructing HEMO streamflow. Out of an initial set of 885 candidate predictors (Fig. S2) screened for correlation with HEMO streamflow (95% 1-tailed positive), only 183 were found to have stable correlations with HEMO discharge over two independent calibration periods. Use of these 183 "common" predictors resulted in improved validation statistics in all cases.</a:t>
            </a:r>
          </a:p>
        </p:txBody>
      </p:sp>
    </p:spTree>
    <p:extLst>
      <p:ext uri="{BB962C8B-B14F-4D97-AF65-F5344CB8AC3E}">
        <p14:creationId xmlns:p14="http://schemas.microsoft.com/office/powerpoint/2010/main" val="208349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4BCC92-9A8F-C448-A855-621AB0E7A37B}"/>
              </a:ext>
            </a:extLst>
          </p:cNvPr>
          <p:cNvPicPr>
            <a:picLocks noChangeAspect="1"/>
          </p:cNvPicPr>
          <p:nvPr/>
        </p:nvPicPr>
        <p:blipFill rotWithShape="1">
          <a:blip r:embed="rId2"/>
          <a:srcRect t="10697" b="11941"/>
          <a:stretch/>
        </p:blipFill>
        <p:spPr>
          <a:xfrm>
            <a:off x="537789" y="693332"/>
            <a:ext cx="8257789" cy="5029200"/>
          </a:xfrm>
          <a:prstGeom prst="rect">
            <a:avLst/>
          </a:prstGeom>
        </p:spPr>
      </p:pic>
      <p:sp>
        <p:nvSpPr>
          <p:cNvPr id="3" name="TextBox 2">
            <a:extLst>
              <a:ext uri="{FF2B5EF4-FFF2-40B4-BE49-F238E27FC236}">
                <a16:creationId xmlns:a16="http://schemas.microsoft.com/office/drawing/2014/main" id="{0973ED87-83DB-0142-8F72-46F62CB35306}"/>
              </a:ext>
            </a:extLst>
          </p:cNvPr>
          <p:cNvSpPr txBox="1"/>
          <p:nvPr/>
        </p:nvSpPr>
        <p:spPr>
          <a:xfrm>
            <a:off x="904681" y="5700414"/>
            <a:ext cx="7315200" cy="738664"/>
          </a:xfrm>
          <a:prstGeom prst="rect">
            <a:avLst/>
          </a:prstGeom>
          <a:noFill/>
        </p:spPr>
        <p:txBody>
          <a:bodyPr wrap="square" rtlCol="0">
            <a:spAutoFit/>
          </a:bodyPr>
          <a:lstStyle/>
          <a:p>
            <a:pPr algn="just"/>
            <a:r>
              <a:rPr lang="en-US" sz="1400" dirty="0"/>
              <a:t>Figure S4. The final tree-ring network (183 chronologies) used to reconstruct water year streamflow at HEMO. The selection was based on the results shown in Table S1 that retained chronologies based on successful calibration in two equal-length, non-overlapping time periods.</a:t>
            </a:r>
          </a:p>
        </p:txBody>
      </p:sp>
      <p:sp>
        <p:nvSpPr>
          <p:cNvPr id="2" name="TextBox 1">
            <a:extLst>
              <a:ext uri="{FF2B5EF4-FFF2-40B4-BE49-F238E27FC236}">
                <a16:creationId xmlns:a16="http://schemas.microsoft.com/office/drawing/2014/main" id="{F4DB77FF-4DC3-2F4B-B489-288A98F1D12E}"/>
              </a:ext>
            </a:extLst>
          </p:cNvPr>
          <p:cNvSpPr txBox="1"/>
          <p:nvPr/>
        </p:nvSpPr>
        <p:spPr>
          <a:xfrm>
            <a:off x="547208" y="293222"/>
            <a:ext cx="8030148" cy="400110"/>
          </a:xfrm>
          <a:prstGeom prst="rect">
            <a:avLst/>
          </a:prstGeom>
          <a:noFill/>
        </p:spPr>
        <p:txBody>
          <a:bodyPr wrap="none" rtlCol="0">
            <a:spAutoFit/>
          </a:bodyPr>
          <a:lstStyle/>
          <a:p>
            <a:pPr algn="ctr"/>
            <a:r>
              <a:rPr lang="en-US" sz="2000" b="1" dirty="0">
                <a:latin typeface="Helvetica" pitchFamily="2" charset="0"/>
              </a:rPr>
              <a:t>Tree-Ring Network Used for reconstruction of HEMO Streamflow</a:t>
            </a:r>
          </a:p>
        </p:txBody>
      </p:sp>
    </p:spTree>
    <p:extLst>
      <p:ext uri="{BB962C8B-B14F-4D97-AF65-F5344CB8AC3E}">
        <p14:creationId xmlns:p14="http://schemas.microsoft.com/office/powerpoint/2010/main" val="1471890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B58C47-66F4-7F41-80BA-2D79CC933B1B}"/>
              </a:ext>
            </a:extLst>
          </p:cNvPr>
          <p:cNvSpPr txBox="1"/>
          <p:nvPr/>
        </p:nvSpPr>
        <p:spPr>
          <a:xfrm>
            <a:off x="418295" y="6002841"/>
            <a:ext cx="8326875" cy="523220"/>
          </a:xfrm>
          <a:prstGeom prst="rect">
            <a:avLst/>
          </a:prstGeom>
          <a:noFill/>
        </p:spPr>
        <p:txBody>
          <a:bodyPr wrap="square">
            <a:spAutoFit/>
          </a:bodyPr>
          <a:lstStyle/>
          <a:p>
            <a:pPr algn="just"/>
            <a:r>
              <a:rPr lang="en-US" sz="1400" dirty="0"/>
              <a:t>Figure S5. The declining number and distribution of tree-ring chronologies from 1800 CE back to 1000 CE. Before 1400 CE the number and distribution of chronologies for reconstruction at HEMO is increasingly inadequate.</a:t>
            </a:r>
          </a:p>
        </p:txBody>
      </p:sp>
      <p:pic>
        <p:nvPicPr>
          <p:cNvPr id="4" name="Picture 3">
            <a:extLst>
              <a:ext uri="{FF2B5EF4-FFF2-40B4-BE49-F238E27FC236}">
                <a16:creationId xmlns:a16="http://schemas.microsoft.com/office/drawing/2014/main" id="{21538656-96F2-C646-8B59-E5D716D75407}"/>
              </a:ext>
            </a:extLst>
          </p:cNvPr>
          <p:cNvPicPr>
            <a:picLocks noChangeAspect="1"/>
          </p:cNvPicPr>
          <p:nvPr/>
        </p:nvPicPr>
        <p:blipFill rotWithShape="1">
          <a:blip r:embed="rId3"/>
          <a:srcRect l="8542" t="11915" r="6369" b="11063"/>
          <a:stretch/>
        </p:blipFill>
        <p:spPr>
          <a:xfrm>
            <a:off x="817121" y="466928"/>
            <a:ext cx="2470837" cy="1760706"/>
          </a:xfrm>
          <a:prstGeom prst="rect">
            <a:avLst/>
          </a:prstGeom>
        </p:spPr>
      </p:pic>
      <p:pic>
        <p:nvPicPr>
          <p:cNvPr id="7" name="Picture 6">
            <a:extLst>
              <a:ext uri="{FF2B5EF4-FFF2-40B4-BE49-F238E27FC236}">
                <a16:creationId xmlns:a16="http://schemas.microsoft.com/office/drawing/2014/main" id="{4103A4FD-930E-3B47-8F71-AB910463F1DE}"/>
              </a:ext>
            </a:extLst>
          </p:cNvPr>
          <p:cNvPicPr>
            <a:picLocks noChangeAspect="1"/>
          </p:cNvPicPr>
          <p:nvPr/>
        </p:nvPicPr>
        <p:blipFill rotWithShape="1">
          <a:blip r:embed="rId4"/>
          <a:srcRect l="8542" t="11915" r="6369" b="11063"/>
          <a:stretch/>
        </p:blipFill>
        <p:spPr>
          <a:xfrm>
            <a:off x="3336582" y="466928"/>
            <a:ext cx="2470837" cy="1760706"/>
          </a:xfrm>
          <a:prstGeom prst="rect">
            <a:avLst/>
          </a:prstGeom>
        </p:spPr>
      </p:pic>
      <p:pic>
        <p:nvPicPr>
          <p:cNvPr id="11" name="Picture 10">
            <a:extLst>
              <a:ext uri="{FF2B5EF4-FFF2-40B4-BE49-F238E27FC236}">
                <a16:creationId xmlns:a16="http://schemas.microsoft.com/office/drawing/2014/main" id="{E17CF858-6CB2-6049-B494-56EA719DF4A1}"/>
              </a:ext>
            </a:extLst>
          </p:cNvPr>
          <p:cNvPicPr>
            <a:picLocks noChangeAspect="1"/>
          </p:cNvPicPr>
          <p:nvPr/>
        </p:nvPicPr>
        <p:blipFill rotWithShape="1">
          <a:blip r:embed="rId5"/>
          <a:srcRect l="8542" t="11915" r="6369" b="11063"/>
          <a:stretch/>
        </p:blipFill>
        <p:spPr>
          <a:xfrm>
            <a:off x="5856041" y="466928"/>
            <a:ext cx="2470838" cy="1760706"/>
          </a:xfrm>
          <a:prstGeom prst="rect">
            <a:avLst/>
          </a:prstGeom>
        </p:spPr>
      </p:pic>
      <p:pic>
        <p:nvPicPr>
          <p:cNvPr id="15" name="Picture 14">
            <a:extLst>
              <a:ext uri="{FF2B5EF4-FFF2-40B4-BE49-F238E27FC236}">
                <a16:creationId xmlns:a16="http://schemas.microsoft.com/office/drawing/2014/main" id="{2D9E814E-58D6-D34C-9AD8-87CB8C3B0845}"/>
              </a:ext>
            </a:extLst>
          </p:cNvPr>
          <p:cNvPicPr>
            <a:picLocks noChangeAspect="1"/>
          </p:cNvPicPr>
          <p:nvPr/>
        </p:nvPicPr>
        <p:blipFill rotWithShape="1">
          <a:blip r:embed="rId6"/>
          <a:srcRect l="8542" t="11915" r="6369" b="11064"/>
          <a:stretch/>
        </p:blipFill>
        <p:spPr>
          <a:xfrm>
            <a:off x="817121" y="2315183"/>
            <a:ext cx="2470838" cy="1760706"/>
          </a:xfrm>
          <a:prstGeom prst="rect">
            <a:avLst/>
          </a:prstGeom>
        </p:spPr>
      </p:pic>
      <p:pic>
        <p:nvPicPr>
          <p:cNvPr id="19" name="Picture 18">
            <a:extLst>
              <a:ext uri="{FF2B5EF4-FFF2-40B4-BE49-F238E27FC236}">
                <a16:creationId xmlns:a16="http://schemas.microsoft.com/office/drawing/2014/main" id="{C7136EF1-9FBC-CD41-BF5F-8924ACF31590}"/>
              </a:ext>
            </a:extLst>
          </p:cNvPr>
          <p:cNvPicPr>
            <a:picLocks noChangeAspect="1"/>
          </p:cNvPicPr>
          <p:nvPr/>
        </p:nvPicPr>
        <p:blipFill rotWithShape="1">
          <a:blip r:embed="rId7"/>
          <a:srcRect l="8542" t="11915" r="6369" b="11064"/>
          <a:stretch/>
        </p:blipFill>
        <p:spPr>
          <a:xfrm>
            <a:off x="3336582" y="2315183"/>
            <a:ext cx="2470833" cy="1760706"/>
          </a:xfrm>
          <a:prstGeom prst="rect">
            <a:avLst/>
          </a:prstGeom>
        </p:spPr>
      </p:pic>
      <p:pic>
        <p:nvPicPr>
          <p:cNvPr id="23" name="Picture 22">
            <a:extLst>
              <a:ext uri="{FF2B5EF4-FFF2-40B4-BE49-F238E27FC236}">
                <a16:creationId xmlns:a16="http://schemas.microsoft.com/office/drawing/2014/main" id="{7973884C-90AB-0447-AA41-FFE5F55760BA}"/>
              </a:ext>
            </a:extLst>
          </p:cNvPr>
          <p:cNvPicPr>
            <a:picLocks noChangeAspect="1"/>
          </p:cNvPicPr>
          <p:nvPr/>
        </p:nvPicPr>
        <p:blipFill rotWithShape="1">
          <a:blip r:embed="rId8"/>
          <a:srcRect l="8542" t="11915" r="6369" b="11064"/>
          <a:stretch/>
        </p:blipFill>
        <p:spPr>
          <a:xfrm>
            <a:off x="5856038" y="2315183"/>
            <a:ext cx="2470833" cy="1760706"/>
          </a:xfrm>
          <a:prstGeom prst="rect">
            <a:avLst/>
          </a:prstGeom>
        </p:spPr>
      </p:pic>
      <p:pic>
        <p:nvPicPr>
          <p:cNvPr id="25" name="Picture 24">
            <a:extLst>
              <a:ext uri="{FF2B5EF4-FFF2-40B4-BE49-F238E27FC236}">
                <a16:creationId xmlns:a16="http://schemas.microsoft.com/office/drawing/2014/main" id="{E26D5A27-53EF-C44A-B72D-8D14B3601001}"/>
              </a:ext>
            </a:extLst>
          </p:cNvPr>
          <p:cNvPicPr>
            <a:picLocks noChangeAspect="1"/>
          </p:cNvPicPr>
          <p:nvPr/>
        </p:nvPicPr>
        <p:blipFill rotWithShape="1">
          <a:blip r:embed="rId9"/>
          <a:srcRect l="8542" t="11967" r="6369" b="11012"/>
          <a:stretch/>
        </p:blipFill>
        <p:spPr>
          <a:xfrm>
            <a:off x="817121" y="4163438"/>
            <a:ext cx="2470838" cy="1760707"/>
          </a:xfrm>
          <a:prstGeom prst="rect">
            <a:avLst/>
          </a:prstGeom>
        </p:spPr>
      </p:pic>
      <p:pic>
        <p:nvPicPr>
          <p:cNvPr id="27" name="Picture 26">
            <a:extLst>
              <a:ext uri="{FF2B5EF4-FFF2-40B4-BE49-F238E27FC236}">
                <a16:creationId xmlns:a16="http://schemas.microsoft.com/office/drawing/2014/main" id="{0547C6AF-66C9-9840-A177-BDDF232B680D}"/>
              </a:ext>
            </a:extLst>
          </p:cNvPr>
          <p:cNvPicPr>
            <a:picLocks noChangeAspect="1"/>
          </p:cNvPicPr>
          <p:nvPr/>
        </p:nvPicPr>
        <p:blipFill rotWithShape="1">
          <a:blip r:embed="rId10"/>
          <a:srcRect l="8542" t="11967" r="6369" b="11012"/>
          <a:stretch/>
        </p:blipFill>
        <p:spPr>
          <a:xfrm>
            <a:off x="3336581" y="4163439"/>
            <a:ext cx="2470833" cy="1760706"/>
          </a:xfrm>
          <a:prstGeom prst="rect">
            <a:avLst/>
          </a:prstGeom>
        </p:spPr>
      </p:pic>
      <p:pic>
        <p:nvPicPr>
          <p:cNvPr id="29" name="Picture 28">
            <a:extLst>
              <a:ext uri="{FF2B5EF4-FFF2-40B4-BE49-F238E27FC236}">
                <a16:creationId xmlns:a16="http://schemas.microsoft.com/office/drawing/2014/main" id="{201102C4-97E0-D54A-AA37-1D976018F501}"/>
              </a:ext>
            </a:extLst>
          </p:cNvPr>
          <p:cNvPicPr>
            <a:picLocks noChangeAspect="1"/>
          </p:cNvPicPr>
          <p:nvPr/>
        </p:nvPicPr>
        <p:blipFill rotWithShape="1">
          <a:blip r:embed="rId11"/>
          <a:srcRect l="8542" t="11967" r="6369" b="11012"/>
          <a:stretch/>
        </p:blipFill>
        <p:spPr>
          <a:xfrm>
            <a:off x="5856038" y="4163439"/>
            <a:ext cx="2470833" cy="1760706"/>
          </a:xfrm>
          <a:prstGeom prst="rect">
            <a:avLst/>
          </a:prstGeom>
        </p:spPr>
      </p:pic>
    </p:spTree>
    <p:extLst>
      <p:ext uri="{BB962C8B-B14F-4D97-AF65-F5344CB8AC3E}">
        <p14:creationId xmlns:p14="http://schemas.microsoft.com/office/powerpoint/2010/main" val="378140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0637FA-C5D5-3540-BC79-3025ED84E372}"/>
              </a:ext>
            </a:extLst>
          </p:cNvPr>
          <p:cNvPicPr>
            <a:picLocks noChangeAspect="1"/>
          </p:cNvPicPr>
          <p:nvPr/>
        </p:nvPicPr>
        <p:blipFill rotWithShape="1">
          <a:blip r:embed="rId2"/>
          <a:srcRect l="4234" t="8935" r="6678" b="44257"/>
          <a:stretch/>
        </p:blipFill>
        <p:spPr>
          <a:xfrm>
            <a:off x="97274" y="1186770"/>
            <a:ext cx="8686800" cy="3574369"/>
          </a:xfrm>
          <a:prstGeom prst="rect">
            <a:avLst/>
          </a:prstGeom>
        </p:spPr>
      </p:pic>
      <p:sp>
        <p:nvSpPr>
          <p:cNvPr id="10" name="TextBox 9">
            <a:extLst>
              <a:ext uri="{FF2B5EF4-FFF2-40B4-BE49-F238E27FC236}">
                <a16:creationId xmlns:a16="http://schemas.microsoft.com/office/drawing/2014/main" id="{7CFC4238-8EF4-EC43-AEE3-345AEA2C54E7}"/>
              </a:ext>
            </a:extLst>
          </p:cNvPr>
          <p:cNvSpPr txBox="1"/>
          <p:nvPr/>
        </p:nvSpPr>
        <p:spPr>
          <a:xfrm>
            <a:off x="564204" y="4737370"/>
            <a:ext cx="7937770" cy="1169551"/>
          </a:xfrm>
          <a:prstGeom prst="rect">
            <a:avLst/>
          </a:prstGeom>
          <a:noFill/>
        </p:spPr>
        <p:txBody>
          <a:bodyPr wrap="square" rtlCol="0">
            <a:spAutoFit/>
          </a:bodyPr>
          <a:lstStyle/>
          <a:p>
            <a:pPr algn="just"/>
            <a:r>
              <a:rPr lang="en-US" sz="1400" dirty="0"/>
              <a:t>Figure S6. Evaluating HEMO nested reconstruction uncertainty. How far back in time can the reconstruction be trusted? Probably as far back as 1360 CE based on what is shown in S6b (reasonably stable correlation &gt;0.85 from 1590 to 1360 with the best replicated 1800-1980 reconstruction nest) and S6c (reasonably stable leave-one-out CVRE &gt;0.65) even as the number of tree-ring chronologies declines from 69 to 39. Before 1360 both measures of reconstruction stability systematically decline.</a:t>
            </a:r>
          </a:p>
        </p:txBody>
      </p:sp>
    </p:spTree>
    <p:extLst>
      <p:ext uri="{BB962C8B-B14F-4D97-AF65-F5344CB8AC3E}">
        <p14:creationId xmlns:p14="http://schemas.microsoft.com/office/powerpoint/2010/main" val="898883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4B22AB9-C425-EC49-A2B0-6C7565F90591}"/>
              </a:ext>
            </a:extLst>
          </p:cNvPr>
          <p:cNvGrpSpPr/>
          <p:nvPr/>
        </p:nvGrpSpPr>
        <p:grpSpPr>
          <a:xfrm>
            <a:off x="622588" y="409480"/>
            <a:ext cx="7888367" cy="5712492"/>
            <a:chOff x="642684" y="409480"/>
            <a:chExt cx="7888367" cy="5712492"/>
          </a:xfrm>
        </p:grpSpPr>
        <p:pic>
          <p:nvPicPr>
            <p:cNvPr id="3" name="Picture 2">
              <a:extLst>
                <a:ext uri="{FF2B5EF4-FFF2-40B4-BE49-F238E27FC236}">
                  <a16:creationId xmlns:a16="http://schemas.microsoft.com/office/drawing/2014/main" id="{7F4CB5D2-0925-984B-855C-81CD6D3C3834}"/>
                </a:ext>
              </a:extLst>
            </p:cNvPr>
            <p:cNvPicPr>
              <a:picLocks noChangeAspect="1"/>
            </p:cNvPicPr>
            <p:nvPr/>
          </p:nvPicPr>
          <p:blipFill rotWithShape="1">
            <a:blip r:embed="rId2"/>
            <a:srcRect l="8538" t="12294" r="6890" b="9341"/>
            <a:stretch/>
          </p:blipFill>
          <p:spPr>
            <a:xfrm>
              <a:off x="642684" y="409480"/>
              <a:ext cx="3929315" cy="2866293"/>
            </a:xfrm>
            <a:prstGeom prst="rect">
              <a:avLst/>
            </a:prstGeom>
          </p:spPr>
        </p:pic>
        <p:pic>
          <p:nvPicPr>
            <p:cNvPr id="5" name="Picture 4">
              <a:extLst>
                <a:ext uri="{FF2B5EF4-FFF2-40B4-BE49-F238E27FC236}">
                  <a16:creationId xmlns:a16="http://schemas.microsoft.com/office/drawing/2014/main" id="{90D46BE6-B28E-DB40-A36F-2D7AFEFABB42}"/>
                </a:ext>
              </a:extLst>
            </p:cNvPr>
            <p:cNvPicPr>
              <a:picLocks noChangeAspect="1"/>
            </p:cNvPicPr>
            <p:nvPr/>
          </p:nvPicPr>
          <p:blipFill rotWithShape="1">
            <a:blip r:embed="rId3"/>
            <a:srcRect l="8539" t="12294" r="6250" b="9890"/>
            <a:stretch/>
          </p:blipFill>
          <p:spPr>
            <a:xfrm>
              <a:off x="4572005" y="409480"/>
              <a:ext cx="3959046" cy="2846197"/>
            </a:xfrm>
            <a:prstGeom prst="rect">
              <a:avLst/>
            </a:prstGeom>
          </p:spPr>
        </p:pic>
        <p:pic>
          <p:nvPicPr>
            <p:cNvPr id="7" name="Picture 6">
              <a:extLst>
                <a:ext uri="{FF2B5EF4-FFF2-40B4-BE49-F238E27FC236}">
                  <a16:creationId xmlns:a16="http://schemas.microsoft.com/office/drawing/2014/main" id="{FD6C4BE2-C225-A149-B06E-B9EB3AB1C79F}"/>
                </a:ext>
              </a:extLst>
            </p:cNvPr>
            <p:cNvPicPr>
              <a:picLocks noChangeAspect="1"/>
            </p:cNvPicPr>
            <p:nvPr/>
          </p:nvPicPr>
          <p:blipFill rotWithShape="1">
            <a:blip r:embed="rId4"/>
            <a:srcRect l="8539" t="11470" r="6250" b="10165"/>
            <a:stretch/>
          </p:blipFill>
          <p:spPr>
            <a:xfrm>
              <a:off x="642684" y="3255680"/>
              <a:ext cx="3959052" cy="2866292"/>
            </a:xfrm>
            <a:prstGeom prst="rect">
              <a:avLst/>
            </a:prstGeom>
          </p:spPr>
        </p:pic>
        <p:pic>
          <p:nvPicPr>
            <p:cNvPr id="9" name="Picture 8">
              <a:extLst>
                <a:ext uri="{FF2B5EF4-FFF2-40B4-BE49-F238E27FC236}">
                  <a16:creationId xmlns:a16="http://schemas.microsoft.com/office/drawing/2014/main" id="{E129ED77-913C-B242-A062-4658F640D4AB}"/>
                </a:ext>
              </a:extLst>
            </p:cNvPr>
            <p:cNvPicPr>
              <a:picLocks noChangeAspect="1"/>
            </p:cNvPicPr>
            <p:nvPr/>
          </p:nvPicPr>
          <p:blipFill rotWithShape="1">
            <a:blip r:embed="rId5"/>
            <a:srcRect l="8538" t="11470" r="6249" b="10165"/>
            <a:stretch/>
          </p:blipFill>
          <p:spPr>
            <a:xfrm>
              <a:off x="4572000" y="3255678"/>
              <a:ext cx="3959051" cy="2866293"/>
            </a:xfrm>
            <a:prstGeom prst="rect">
              <a:avLst/>
            </a:prstGeom>
          </p:spPr>
        </p:pic>
      </p:grpSp>
      <p:sp>
        <p:nvSpPr>
          <p:cNvPr id="2" name="TextBox 1">
            <a:extLst>
              <a:ext uri="{FF2B5EF4-FFF2-40B4-BE49-F238E27FC236}">
                <a16:creationId xmlns:a16="http://schemas.microsoft.com/office/drawing/2014/main" id="{0AFC096A-668C-A849-82EB-07D14B0F1DE3}"/>
              </a:ext>
            </a:extLst>
          </p:cNvPr>
          <p:cNvSpPr txBox="1"/>
          <p:nvPr/>
        </p:nvSpPr>
        <p:spPr>
          <a:xfrm>
            <a:off x="683289" y="6104310"/>
            <a:ext cx="7777425" cy="523220"/>
          </a:xfrm>
          <a:prstGeom prst="rect">
            <a:avLst/>
          </a:prstGeom>
          <a:noFill/>
        </p:spPr>
        <p:txBody>
          <a:bodyPr wrap="square" rtlCol="0">
            <a:spAutoFit/>
          </a:bodyPr>
          <a:lstStyle/>
          <a:p>
            <a:pPr algn="just"/>
            <a:r>
              <a:rPr lang="en-US" sz="1400" dirty="0"/>
              <a:t>Figure S7. Tree-ring networks used to sequentially extend the HEMO reconstruction forward by 10-year intervals from 1990 to 2020. The 2020 extension is clearly the weakest with respect to number available.</a:t>
            </a:r>
          </a:p>
        </p:txBody>
      </p:sp>
    </p:spTree>
    <p:extLst>
      <p:ext uri="{BB962C8B-B14F-4D97-AF65-F5344CB8AC3E}">
        <p14:creationId xmlns:p14="http://schemas.microsoft.com/office/powerpoint/2010/main" val="14921890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4264</TotalTime>
  <Words>911</Words>
  <Application>Microsoft Macintosh PowerPoint</Application>
  <PresentationFormat>Letter Paper (8.5x11 in)</PresentationFormat>
  <Paragraphs>39</Paragraphs>
  <Slides>16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Helvetica</vt:lpstr>
      <vt:lpstr>Office Theme</vt:lpstr>
      <vt:lpstr>PowerPoint Presentation</vt:lpstr>
      <vt:lpstr>PowerPoint Presentation</vt:lpstr>
      <vt:lpstr>PowerPoint Presentation</vt:lpstr>
      <vt:lpstr>Method of Reconstruction: Principal Component Regression (PCREG)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Cook</dc:creator>
  <cp:lastModifiedBy>Edward Cook</cp:lastModifiedBy>
  <cp:revision>115</cp:revision>
  <cp:lastPrinted>2024-04-18T16:20:04Z</cp:lastPrinted>
  <dcterms:created xsi:type="dcterms:W3CDTF">2023-12-30T14:44:32Z</dcterms:created>
  <dcterms:modified xsi:type="dcterms:W3CDTF">2024-04-22T12:53:39Z</dcterms:modified>
</cp:coreProperties>
</file>